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3" r:id="rId4"/>
    <p:sldMasterId id="2147483666" r:id="rId5"/>
  </p:sldMasterIdLst>
  <p:notesMasterIdLst>
    <p:notesMasterId r:id="rId59"/>
  </p:notesMasterIdLst>
  <p:handoutMasterIdLst>
    <p:handoutMasterId r:id="rId60"/>
  </p:handoutMasterIdLst>
  <p:sldIdLst>
    <p:sldId id="483" r:id="rId6"/>
    <p:sldId id="1429" r:id="rId7"/>
    <p:sldId id="4112" r:id="rId8"/>
    <p:sldId id="4113" r:id="rId9"/>
    <p:sldId id="4122" r:id="rId10"/>
    <p:sldId id="4123" r:id="rId11"/>
    <p:sldId id="4114" r:id="rId12"/>
    <p:sldId id="4119" r:id="rId13"/>
    <p:sldId id="1178" r:id="rId14"/>
    <p:sldId id="1177" r:id="rId15"/>
    <p:sldId id="1179" r:id="rId16"/>
    <p:sldId id="4118" r:id="rId17"/>
    <p:sldId id="4130" r:id="rId18"/>
    <p:sldId id="4120" r:id="rId19"/>
    <p:sldId id="4131" r:id="rId20"/>
    <p:sldId id="4115" r:id="rId21"/>
    <p:sldId id="1492" r:id="rId22"/>
    <p:sldId id="4126" r:id="rId23"/>
    <p:sldId id="4133" r:id="rId24"/>
    <p:sldId id="4136" r:id="rId25"/>
    <p:sldId id="4138" r:id="rId26"/>
    <p:sldId id="4135" r:id="rId27"/>
    <p:sldId id="4127" r:id="rId28"/>
    <p:sldId id="4134" r:id="rId29"/>
    <p:sldId id="4137" r:id="rId30"/>
    <p:sldId id="4128" r:id="rId31"/>
    <p:sldId id="4132" r:id="rId32"/>
    <p:sldId id="4063" r:id="rId33"/>
    <p:sldId id="4085" r:id="rId34"/>
    <p:sldId id="4124" r:id="rId35"/>
    <p:sldId id="1529" r:id="rId36"/>
    <p:sldId id="1530" r:id="rId37"/>
    <p:sldId id="1495" r:id="rId38"/>
    <p:sldId id="1517" r:id="rId39"/>
    <p:sldId id="1520" r:id="rId40"/>
    <p:sldId id="1525" r:id="rId41"/>
    <p:sldId id="1509" r:id="rId42"/>
    <p:sldId id="1511" r:id="rId43"/>
    <p:sldId id="1526" r:id="rId44"/>
    <p:sldId id="1528" r:id="rId45"/>
    <p:sldId id="1527" r:id="rId46"/>
    <p:sldId id="1124" r:id="rId47"/>
    <p:sldId id="4084" r:id="rId48"/>
    <p:sldId id="1569" r:id="rId49"/>
    <p:sldId id="4077" r:id="rId50"/>
    <p:sldId id="4108" r:id="rId51"/>
    <p:sldId id="4109" r:id="rId52"/>
    <p:sldId id="4092" r:id="rId53"/>
    <p:sldId id="4107" r:id="rId54"/>
    <p:sldId id="4110" r:id="rId55"/>
    <p:sldId id="4111" r:id="rId56"/>
    <p:sldId id="4116" r:id="rId57"/>
    <p:sldId id="4054" r:id="rId58"/>
  </p:sldIdLst>
  <p:sldSz cx="9144000" cy="6858000" type="screen4x3"/>
  <p:notesSz cx="7010400" cy="9296400"/>
  <p:custDataLst>
    <p:tags r:id="rId6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ow, Yvonne (HPC)" initials="YC" lastIdx="2" clrIdx="0"/>
  <p:cmAuthor id="1" name="user" initials="u" lastIdx="2" clrIdx="1"/>
  <p:cmAuthor id="2" name="Michael Bailit" initials="MB" lastIdx="482" clrIdx="2"/>
  <p:cmAuthor id="3" name="Cristi Carman" initials="CC" lastIdx="0" clrIdx="3"/>
  <p:cmAuthor id="4" name="Deepti Kanneganti" initials="DK" lastIdx="316" clrIdx="4"/>
  <p:cmAuthor id="5" name="Deepti Kanneganti" initials="DK [2]" lastIdx="1" clrIdx="5"/>
  <p:cmAuthor id="6" name="Vivian Haime" initials="VH" lastIdx="1" clrIdx="6"/>
  <p:cmAuthor id="7" name="KSB" initials="KSB" lastIdx="5" clrIdx="7"/>
  <p:cmAuthor id="8" name="lshaughnessy" initials="ls" lastIdx="3" clrIdx="8"/>
  <p:cmAuthor id="9" name="Justine Zayhowski" initials="JZ" lastIdx="62" clrIdx="9"/>
  <p:cmAuthor id="10" name="Ahlgren, Lisa" initials="AL" lastIdx="1" clrIdx="10">
    <p:extLst>
      <p:ext uri="{19B8F6BF-5375-455C-9EA6-DF929625EA0E}">
        <p15:presenceInfo xmlns:p15="http://schemas.microsoft.com/office/powerpoint/2012/main" userId="S-1-5-21-320818509-2549926932-657949529-5936" providerId="AD"/>
      </p:ext>
    </p:extLst>
  </p:cmAuthor>
  <p:cmAuthor id="11" name="Michael" initials="M" lastIdx="10" clrIdx="11">
    <p:extLst>
      <p:ext uri="{19B8F6BF-5375-455C-9EA6-DF929625EA0E}">
        <p15:presenceInfo xmlns:p15="http://schemas.microsoft.com/office/powerpoint/2012/main" userId="S::mbailit@bailit-health.com::6e5c4604-85bf-41ef-8e97-4724b7d56589" providerId="AD"/>
      </p:ext>
    </p:extLst>
  </p:cmAuthor>
  <p:cmAuthor id="12" name="Erin Taylor" initials="ET" lastIdx="1" clrIdx="12">
    <p:extLst>
      <p:ext uri="{19B8F6BF-5375-455C-9EA6-DF929625EA0E}">
        <p15:presenceInfo xmlns:p15="http://schemas.microsoft.com/office/powerpoint/2012/main" userId="S::ETaylor@bailit-health.com::c09af165-50a0-4a78-8b32-79b157be4bff" providerId="AD"/>
      </p:ext>
    </p:extLst>
  </p:cmAuthor>
  <p:cmAuthor id="13" name="January Angeles" initials="JA" lastIdx="1" clrIdx="13">
    <p:extLst>
      <p:ext uri="{19B8F6BF-5375-455C-9EA6-DF929625EA0E}">
        <p15:presenceInfo xmlns:p15="http://schemas.microsoft.com/office/powerpoint/2012/main" userId="January Angeles" providerId="None"/>
      </p:ext>
    </p:extLst>
  </p:cmAuthor>
  <p:cmAuthor id="14" name="Rachel Isaacson" initials="RI" lastIdx="16" clrIdx="14">
    <p:extLst>
      <p:ext uri="{19B8F6BF-5375-455C-9EA6-DF929625EA0E}">
        <p15:presenceInfo xmlns:p15="http://schemas.microsoft.com/office/powerpoint/2012/main" userId="S::RIsaacson@bailit-health.com::eb36bbd2-09ed-43a6-bb04-b0cadb884c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23467"/>
    <a:srgbClr val="B2B2B2"/>
    <a:srgbClr val="002060"/>
    <a:srgbClr val="E79791"/>
    <a:srgbClr val="70AD47"/>
    <a:srgbClr val="FFC000"/>
    <a:srgbClr val="F4CFCC"/>
    <a:srgbClr val="003399"/>
    <a:srgbClr val="01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 v="1" dt="2021-04-13T19:52:02.171"/>
    <p1510:client id="{B9BBE667-D9B7-4AAB-92F9-F8998052CA08}" v="2" dt="2021-04-13T00:07:07.682"/>
    <p1510:client id="{D011A142-B6E8-449C-A4F9-8816734F538C}" v="50" dt="2021-04-12T20:05:22.0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249" autoAdjust="0"/>
  </p:normalViewPr>
  <p:slideViewPr>
    <p:cSldViewPr snapToGrid="0">
      <p:cViewPr varScale="1">
        <p:scale>
          <a:sx n="94" d="100"/>
          <a:sy n="94" d="100"/>
        </p:scale>
        <p:origin x="1536" y="78"/>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tags" Target="tags/tag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 Id="rId67"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handoutMaster" Target="handoutMasters/handout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Bailit" userId="6e5c4604-85bf-41ef-8e97-4724b7d56589" providerId="ADAL" clId="{9842A67B-CB8D-4CCF-9ABB-45474E7EBEA6}"/>
    <pc:docChg chg="custSel modSld">
      <pc:chgData name="Michael Bailit" userId="6e5c4604-85bf-41ef-8e97-4724b7d56589" providerId="ADAL" clId="{9842A67B-CB8D-4CCF-9ABB-45474E7EBEA6}" dt="2021-04-13T19:51:32.374" v="319" actId="6549"/>
      <pc:docMkLst>
        <pc:docMk/>
      </pc:docMkLst>
      <pc:sldChg chg="delSp mod">
        <pc:chgData name="Michael Bailit" userId="6e5c4604-85bf-41ef-8e97-4724b7d56589" providerId="ADAL" clId="{9842A67B-CB8D-4CCF-9ABB-45474E7EBEA6}" dt="2021-04-13T19:46:18.518" v="0" actId="21"/>
        <pc:sldMkLst>
          <pc:docMk/>
          <pc:sldMk cId="2220319954" sldId="4120"/>
        </pc:sldMkLst>
        <pc:spChg chg="del">
          <ac:chgData name="Michael Bailit" userId="6e5c4604-85bf-41ef-8e97-4724b7d56589" providerId="ADAL" clId="{9842A67B-CB8D-4CCF-9ABB-45474E7EBEA6}" dt="2021-04-13T19:46:18.518" v="0" actId="21"/>
          <ac:spMkLst>
            <pc:docMk/>
            <pc:sldMk cId="2220319954" sldId="4120"/>
            <ac:spMk id="4" creationId="{1A443E9F-7140-477C-A0AB-4CB12B785FCE}"/>
          </ac:spMkLst>
        </pc:spChg>
      </pc:sldChg>
      <pc:sldChg chg="modSp mod">
        <pc:chgData name="Michael Bailit" userId="6e5c4604-85bf-41ef-8e97-4724b7d56589" providerId="ADAL" clId="{9842A67B-CB8D-4CCF-9ABB-45474E7EBEA6}" dt="2021-04-13T19:51:32.374" v="319" actId="6549"/>
        <pc:sldMkLst>
          <pc:docMk/>
          <pc:sldMk cId="3836936634" sldId="4130"/>
        </pc:sldMkLst>
        <pc:spChg chg="mod">
          <ac:chgData name="Michael Bailit" userId="6e5c4604-85bf-41ef-8e97-4724b7d56589" providerId="ADAL" clId="{9842A67B-CB8D-4CCF-9ABB-45474E7EBEA6}" dt="2021-04-13T19:51:32.374" v="319" actId="6549"/>
          <ac:spMkLst>
            <pc:docMk/>
            <pc:sldMk cId="3836936634" sldId="4130"/>
            <ac:spMk id="2" creationId="{D9D870F6-1ABA-43A4-8E80-4CE46F9884E1}"/>
          </ac:spMkLst>
        </pc:spChg>
      </pc:sldChg>
      <pc:sldChg chg="modSp mod">
        <pc:chgData name="Michael Bailit" userId="6e5c4604-85bf-41ef-8e97-4724b7d56589" providerId="ADAL" clId="{9842A67B-CB8D-4CCF-9ABB-45474E7EBEA6}" dt="2021-04-13T19:49:43.615" v="318" actId="6549"/>
        <pc:sldMkLst>
          <pc:docMk/>
          <pc:sldMk cId="3783093918" sldId="4131"/>
        </pc:sldMkLst>
        <pc:spChg chg="mod">
          <ac:chgData name="Michael Bailit" userId="6e5c4604-85bf-41ef-8e97-4724b7d56589" providerId="ADAL" clId="{9842A67B-CB8D-4CCF-9ABB-45474E7EBEA6}" dt="2021-04-13T19:49:43.615" v="318" actId="6549"/>
          <ac:spMkLst>
            <pc:docMk/>
            <pc:sldMk cId="3783093918" sldId="4131"/>
            <ac:spMk id="3" creationId="{17D7D089-F5B1-407F-B650-664198184E51}"/>
          </ac:spMkLst>
        </pc:spChg>
      </pc:sldChg>
    </pc:docChg>
  </pc:docChgLst>
  <pc:docChgLst>
    <pc:chgData name="Michael Bailit" userId="6e5c4604-85bf-41ef-8e97-4724b7d56589" providerId="ADAL" clId="{B9BBE667-D9B7-4AAB-92F9-F8998052CA08}"/>
    <pc:docChg chg="undo custSel modSld sldOrd">
      <pc:chgData name="Michael Bailit" userId="6e5c4604-85bf-41ef-8e97-4724b7d56589" providerId="ADAL" clId="{B9BBE667-D9B7-4AAB-92F9-F8998052CA08}" dt="2021-04-13T00:23:35.739" v="1433" actId="15"/>
      <pc:docMkLst>
        <pc:docMk/>
      </pc:docMkLst>
      <pc:sldChg chg="addCm">
        <pc:chgData name="Michael Bailit" userId="6e5c4604-85bf-41ef-8e97-4724b7d56589" providerId="ADAL" clId="{B9BBE667-D9B7-4AAB-92F9-F8998052CA08}" dt="2021-04-10T01:36:17.481" v="722" actId="1589"/>
        <pc:sldMkLst>
          <pc:docMk/>
          <pc:sldMk cId="690201876" sldId="1492"/>
        </pc:sldMkLst>
      </pc:sldChg>
      <pc:sldChg chg="modSp mod">
        <pc:chgData name="Michael Bailit" userId="6e5c4604-85bf-41ef-8e97-4724b7d56589" providerId="ADAL" clId="{B9BBE667-D9B7-4AAB-92F9-F8998052CA08}" dt="2021-04-13T00:23:35.739" v="1433" actId="15"/>
        <pc:sldMkLst>
          <pc:docMk/>
          <pc:sldMk cId="419072397" sldId="4063"/>
        </pc:sldMkLst>
        <pc:spChg chg="mod">
          <ac:chgData name="Michael Bailit" userId="6e5c4604-85bf-41ef-8e97-4724b7d56589" providerId="ADAL" clId="{B9BBE667-D9B7-4AAB-92F9-F8998052CA08}" dt="2021-04-10T01:39:21.494" v="736" actId="20577"/>
          <ac:spMkLst>
            <pc:docMk/>
            <pc:sldMk cId="419072397" sldId="4063"/>
            <ac:spMk id="2" creationId="{E08AA6FB-E19D-4112-8C5B-2F069C7E9193}"/>
          </ac:spMkLst>
        </pc:spChg>
        <pc:spChg chg="mod">
          <ac:chgData name="Michael Bailit" userId="6e5c4604-85bf-41ef-8e97-4724b7d56589" providerId="ADAL" clId="{B9BBE667-D9B7-4AAB-92F9-F8998052CA08}" dt="2021-04-13T00:23:35.739" v="1433" actId="15"/>
          <ac:spMkLst>
            <pc:docMk/>
            <pc:sldMk cId="419072397" sldId="4063"/>
            <ac:spMk id="3" creationId="{D4A8534B-B70C-4A4F-900E-3C9058F5AD18}"/>
          </ac:spMkLst>
        </pc:spChg>
      </pc:sldChg>
      <pc:sldChg chg="modSp mod addCm delCm modCm">
        <pc:chgData name="Michael Bailit" userId="6e5c4604-85bf-41ef-8e97-4724b7d56589" providerId="ADAL" clId="{B9BBE667-D9B7-4AAB-92F9-F8998052CA08}" dt="2021-04-10T01:49:20.414" v="783" actId="20577"/>
        <pc:sldMkLst>
          <pc:docMk/>
          <pc:sldMk cId="566731374" sldId="4110"/>
        </pc:sldMkLst>
        <pc:graphicFrameChg chg="modGraphic">
          <ac:chgData name="Michael Bailit" userId="6e5c4604-85bf-41ef-8e97-4724b7d56589" providerId="ADAL" clId="{B9BBE667-D9B7-4AAB-92F9-F8998052CA08}" dt="2021-04-10T01:49:20.414" v="783" actId="20577"/>
          <ac:graphicFrameMkLst>
            <pc:docMk/>
            <pc:sldMk cId="566731374" sldId="4110"/>
            <ac:graphicFrameMk id="5" creationId="{96EDC3CB-491E-487B-8655-0D1E72ED314F}"/>
          </ac:graphicFrameMkLst>
        </pc:graphicFrameChg>
      </pc:sldChg>
      <pc:sldChg chg="modSp mod">
        <pc:chgData name="Michael Bailit" userId="6e5c4604-85bf-41ef-8e97-4724b7d56589" providerId="ADAL" clId="{B9BBE667-D9B7-4AAB-92F9-F8998052CA08}" dt="2021-04-13T00:07:38.684" v="792" actId="20577"/>
        <pc:sldMkLst>
          <pc:docMk/>
          <pc:sldMk cId="1955335561" sldId="4122"/>
        </pc:sldMkLst>
        <pc:spChg chg="mod">
          <ac:chgData name="Michael Bailit" userId="6e5c4604-85bf-41ef-8e97-4724b7d56589" providerId="ADAL" clId="{B9BBE667-D9B7-4AAB-92F9-F8998052CA08}" dt="2021-04-13T00:07:38.684" v="792" actId="20577"/>
          <ac:spMkLst>
            <pc:docMk/>
            <pc:sldMk cId="1955335561" sldId="4122"/>
            <ac:spMk id="3" creationId="{9AB7A0F4-28A5-4F9D-A2DE-CEA8B4C5F1AB}"/>
          </ac:spMkLst>
        </pc:spChg>
      </pc:sldChg>
      <pc:sldChg chg="modSp mod">
        <pc:chgData name="Michael Bailit" userId="6e5c4604-85bf-41ef-8e97-4724b7d56589" providerId="ADAL" clId="{B9BBE667-D9B7-4AAB-92F9-F8998052CA08}" dt="2021-04-10T01:12:03.521" v="25" actId="948"/>
        <pc:sldMkLst>
          <pc:docMk/>
          <pc:sldMk cId="671751109" sldId="4126"/>
        </pc:sldMkLst>
        <pc:spChg chg="mod">
          <ac:chgData name="Michael Bailit" userId="6e5c4604-85bf-41ef-8e97-4724b7d56589" providerId="ADAL" clId="{B9BBE667-D9B7-4AAB-92F9-F8998052CA08}" dt="2021-04-10T01:12:03.521" v="25" actId="948"/>
          <ac:spMkLst>
            <pc:docMk/>
            <pc:sldMk cId="671751109" sldId="4126"/>
            <ac:spMk id="3" creationId="{610D6177-1CB5-49AA-A2FC-CBCF90D97CAE}"/>
          </ac:spMkLst>
        </pc:spChg>
      </pc:sldChg>
      <pc:sldChg chg="modSp mod">
        <pc:chgData name="Michael Bailit" userId="6e5c4604-85bf-41ef-8e97-4724b7d56589" providerId="ADAL" clId="{B9BBE667-D9B7-4AAB-92F9-F8998052CA08}" dt="2021-04-13T00:17:12.487" v="1103" actId="6549"/>
        <pc:sldMkLst>
          <pc:docMk/>
          <pc:sldMk cId="2519430327" sldId="4127"/>
        </pc:sldMkLst>
        <pc:spChg chg="mod">
          <ac:chgData name="Michael Bailit" userId="6e5c4604-85bf-41ef-8e97-4724b7d56589" providerId="ADAL" clId="{B9BBE667-D9B7-4AAB-92F9-F8998052CA08}" dt="2021-04-13T00:17:12.487" v="1103" actId="6549"/>
          <ac:spMkLst>
            <pc:docMk/>
            <pc:sldMk cId="2519430327" sldId="4127"/>
            <ac:spMk id="2" creationId="{82EA8211-3362-474B-A157-C57A6D20E6AC}"/>
          </ac:spMkLst>
        </pc:spChg>
        <pc:spChg chg="mod">
          <ac:chgData name="Michael Bailit" userId="6e5c4604-85bf-41ef-8e97-4724b7d56589" providerId="ADAL" clId="{B9BBE667-D9B7-4AAB-92F9-F8998052CA08}" dt="2021-04-13T00:14:51.311" v="952" actId="20577"/>
          <ac:spMkLst>
            <pc:docMk/>
            <pc:sldMk cId="2519430327" sldId="4127"/>
            <ac:spMk id="3" creationId="{9C745833-A09B-4DD0-A0A4-6B970E1FB521}"/>
          </ac:spMkLst>
        </pc:spChg>
      </pc:sldChg>
      <pc:sldChg chg="modSp mod ord">
        <pc:chgData name="Michael Bailit" userId="6e5c4604-85bf-41ef-8e97-4724b7d56589" providerId="ADAL" clId="{B9BBE667-D9B7-4AAB-92F9-F8998052CA08}" dt="2021-04-13T00:10:18.603" v="805" actId="14100"/>
        <pc:sldMkLst>
          <pc:docMk/>
          <pc:sldMk cId="22396460" sldId="4133"/>
        </pc:sldMkLst>
        <pc:spChg chg="mod">
          <ac:chgData name="Michael Bailit" userId="6e5c4604-85bf-41ef-8e97-4724b7d56589" providerId="ADAL" clId="{B9BBE667-D9B7-4AAB-92F9-F8998052CA08}" dt="2021-04-10T01:14:22.470" v="44" actId="6549"/>
          <ac:spMkLst>
            <pc:docMk/>
            <pc:sldMk cId="22396460" sldId="4133"/>
            <ac:spMk id="2" creationId="{82EA8211-3362-474B-A157-C57A6D20E6AC}"/>
          </ac:spMkLst>
        </pc:spChg>
        <pc:spChg chg="mod">
          <ac:chgData name="Michael Bailit" userId="6e5c4604-85bf-41ef-8e97-4724b7d56589" providerId="ADAL" clId="{B9BBE667-D9B7-4AAB-92F9-F8998052CA08}" dt="2021-04-13T00:10:18.603" v="805" actId="14100"/>
          <ac:spMkLst>
            <pc:docMk/>
            <pc:sldMk cId="22396460" sldId="4133"/>
            <ac:spMk id="3" creationId="{9C745833-A09B-4DD0-A0A4-6B970E1FB521}"/>
          </ac:spMkLst>
        </pc:spChg>
      </pc:sldChg>
      <pc:sldChg chg="modSp mod addCm delCm modCm">
        <pc:chgData name="Michael Bailit" userId="6e5c4604-85bf-41ef-8e97-4724b7d56589" providerId="ADAL" clId="{B9BBE667-D9B7-4AAB-92F9-F8998052CA08}" dt="2021-04-13T00:17:17.579" v="1113" actId="6549"/>
        <pc:sldMkLst>
          <pc:docMk/>
          <pc:sldMk cId="4117361267" sldId="4134"/>
        </pc:sldMkLst>
        <pc:spChg chg="mod">
          <ac:chgData name="Michael Bailit" userId="6e5c4604-85bf-41ef-8e97-4724b7d56589" providerId="ADAL" clId="{B9BBE667-D9B7-4AAB-92F9-F8998052CA08}" dt="2021-04-13T00:17:17.579" v="1113" actId="6549"/>
          <ac:spMkLst>
            <pc:docMk/>
            <pc:sldMk cId="4117361267" sldId="4134"/>
            <ac:spMk id="2" creationId="{82EA8211-3362-474B-A157-C57A6D20E6AC}"/>
          </ac:spMkLst>
        </pc:spChg>
        <pc:spChg chg="mod">
          <ac:chgData name="Michael Bailit" userId="6e5c4604-85bf-41ef-8e97-4724b7d56589" providerId="ADAL" clId="{B9BBE667-D9B7-4AAB-92F9-F8998052CA08}" dt="2021-04-13T00:15:18.779" v="998" actId="20577"/>
          <ac:spMkLst>
            <pc:docMk/>
            <pc:sldMk cId="4117361267" sldId="4134"/>
            <ac:spMk id="3" creationId="{9C745833-A09B-4DD0-A0A4-6B970E1FB521}"/>
          </ac:spMkLst>
        </pc:spChg>
      </pc:sldChg>
      <pc:sldChg chg="modSp mod addCm delCm modCm">
        <pc:chgData name="Michael Bailit" userId="6e5c4604-85bf-41ef-8e97-4724b7d56589" providerId="ADAL" clId="{B9BBE667-D9B7-4AAB-92F9-F8998052CA08}" dt="2021-04-13T00:17:06.495" v="1093" actId="6549"/>
        <pc:sldMkLst>
          <pc:docMk/>
          <pc:sldMk cId="4145818084" sldId="4135"/>
        </pc:sldMkLst>
        <pc:spChg chg="mod">
          <ac:chgData name="Michael Bailit" userId="6e5c4604-85bf-41ef-8e97-4724b7d56589" providerId="ADAL" clId="{B9BBE667-D9B7-4AAB-92F9-F8998052CA08}" dt="2021-04-13T00:17:06.495" v="1093" actId="6549"/>
          <ac:spMkLst>
            <pc:docMk/>
            <pc:sldMk cId="4145818084" sldId="4135"/>
            <ac:spMk id="2" creationId="{F5006FFB-1347-430D-BF98-EB9DE0738BF7}"/>
          </ac:spMkLst>
        </pc:spChg>
        <pc:spChg chg="mod">
          <ac:chgData name="Michael Bailit" userId="6e5c4604-85bf-41ef-8e97-4724b7d56589" providerId="ADAL" clId="{B9BBE667-D9B7-4AAB-92F9-F8998052CA08}" dt="2021-04-13T00:13:40.838" v="893" actId="255"/>
          <ac:spMkLst>
            <pc:docMk/>
            <pc:sldMk cId="4145818084" sldId="4135"/>
            <ac:spMk id="3" creationId="{610D6177-1CB5-49AA-A2FC-CBCF90D97CAE}"/>
          </ac:spMkLst>
        </pc:spChg>
      </pc:sldChg>
      <pc:sldChg chg="modSp mod delCm">
        <pc:chgData name="Michael Bailit" userId="6e5c4604-85bf-41ef-8e97-4724b7d56589" providerId="ADAL" clId="{B9BBE667-D9B7-4AAB-92F9-F8998052CA08}" dt="2021-04-13T00:16:56.033" v="1083" actId="6549"/>
        <pc:sldMkLst>
          <pc:docMk/>
          <pc:sldMk cId="3702789574" sldId="4136"/>
        </pc:sldMkLst>
        <pc:spChg chg="mod">
          <ac:chgData name="Michael Bailit" userId="6e5c4604-85bf-41ef-8e97-4724b7d56589" providerId="ADAL" clId="{B9BBE667-D9B7-4AAB-92F9-F8998052CA08}" dt="2021-04-13T00:12:28.726" v="853" actId="20577"/>
          <ac:spMkLst>
            <pc:docMk/>
            <pc:sldMk cId="3702789574" sldId="4136"/>
            <ac:spMk id="2" creationId="{F5006FFB-1347-430D-BF98-EB9DE0738BF7}"/>
          </ac:spMkLst>
        </pc:spChg>
        <pc:spChg chg="mod">
          <ac:chgData name="Michael Bailit" userId="6e5c4604-85bf-41ef-8e97-4724b7d56589" providerId="ADAL" clId="{B9BBE667-D9B7-4AAB-92F9-F8998052CA08}" dt="2021-04-13T00:16:56.033" v="1083" actId="6549"/>
          <ac:spMkLst>
            <pc:docMk/>
            <pc:sldMk cId="3702789574" sldId="4136"/>
            <ac:spMk id="3" creationId="{610D6177-1CB5-49AA-A2FC-CBCF90D97CAE}"/>
          </ac:spMkLst>
        </pc:spChg>
      </pc:sldChg>
      <pc:sldChg chg="modSp mod">
        <pc:chgData name="Michael Bailit" userId="6e5c4604-85bf-41ef-8e97-4724b7d56589" providerId="ADAL" clId="{B9BBE667-D9B7-4AAB-92F9-F8998052CA08}" dt="2021-04-13T00:22:04.602" v="1416" actId="6549"/>
        <pc:sldMkLst>
          <pc:docMk/>
          <pc:sldMk cId="1478338704" sldId="4137"/>
        </pc:sldMkLst>
        <pc:spChg chg="mod">
          <ac:chgData name="Michael Bailit" userId="6e5c4604-85bf-41ef-8e97-4724b7d56589" providerId="ADAL" clId="{B9BBE667-D9B7-4AAB-92F9-F8998052CA08}" dt="2021-04-13T00:17:26.623" v="1124" actId="14100"/>
          <ac:spMkLst>
            <pc:docMk/>
            <pc:sldMk cId="1478338704" sldId="4137"/>
            <ac:spMk id="2" creationId="{82EA8211-3362-474B-A157-C57A6D20E6AC}"/>
          </ac:spMkLst>
        </pc:spChg>
        <pc:spChg chg="mod">
          <ac:chgData name="Michael Bailit" userId="6e5c4604-85bf-41ef-8e97-4724b7d56589" providerId="ADAL" clId="{B9BBE667-D9B7-4AAB-92F9-F8998052CA08}" dt="2021-04-13T00:22:04.602" v="1416" actId="6549"/>
          <ac:spMkLst>
            <pc:docMk/>
            <pc:sldMk cId="1478338704" sldId="4137"/>
            <ac:spMk id="3" creationId="{9C745833-A09B-4DD0-A0A4-6B970E1FB521}"/>
          </ac:spMkLst>
        </pc:spChg>
      </pc:sldChg>
      <pc:sldChg chg="modSp mod">
        <pc:chgData name="Michael Bailit" userId="6e5c4604-85bf-41ef-8e97-4724b7d56589" providerId="ADAL" clId="{B9BBE667-D9B7-4AAB-92F9-F8998052CA08}" dt="2021-04-13T00:12:42.511" v="856"/>
        <pc:sldMkLst>
          <pc:docMk/>
          <pc:sldMk cId="690867240" sldId="4138"/>
        </pc:sldMkLst>
        <pc:spChg chg="mod">
          <ac:chgData name="Michael Bailit" userId="6e5c4604-85bf-41ef-8e97-4724b7d56589" providerId="ADAL" clId="{B9BBE667-D9B7-4AAB-92F9-F8998052CA08}" dt="2021-04-13T00:12:42.511" v="856"/>
          <ac:spMkLst>
            <pc:docMk/>
            <pc:sldMk cId="690867240" sldId="4138"/>
            <ac:spMk id="2" creationId="{F5006FFB-1347-430D-BF98-EB9DE0738BF7}"/>
          </ac:spMkLst>
        </pc:spChg>
        <pc:spChg chg="mod">
          <ac:chgData name="Michael Bailit" userId="6e5c4604-85bf-41ef-8e97-4724b7d56589" providerId="ADAL" clId="{B9BBE667-D9B7-4AAB-92F9-F8998052CA08}" dt="2021-04-13T00:12:08.035" v="818" actId="14100"/>
          <ac:spMkLst>
            <pc:docMk/>
            <pc:sldMk cId="690867240" sldId="4138"/>
            <ac:spMk id="3" creationId="{610D6177-1CB5-49AA-A2FC-CBCF90D97CAE}"/>
          </ac:spMkLst>
        </pc:spChg>
      </pc:sldChg>
    </pc:docChg>
  </pc:docChgLst>
  <pc:docChgLst>
    <pc:chgData name="Rachel Isaacson" userId="eb36bbd2-09ed-43a6-bb04-b0cadb884c56" providerId="ADAL" clId="{D011A142-B6E8-449C-A4F9-8816734F538C}"/>
    <pc:docChg chg="undo redo custSel addSld delSld modSld sldOrd">
      <pc:chgData name="Rachel Isaacson" userId="eb36bbd2-09ed-43a6-bb04-b0cadb884c56" providerId="ADAL" clId="{D011A142-B6E8-449C-A4F9-8816734F538C}" dt="2021-04-12T20:06:59.539" v="5088" actId="1589"/>
      <pc:docMkLst>
        <pc:docMk/>
      </pc:docMkLst>
      <pc:sldChg chg="ord">
        <pc:chgData name="Rachel Isaacson" userId="eb36bbd2-09ed-43a6-bb04-b0cadb884c56" providerId="ADAL" clId="{D011A142-B6E8-449C-A4F9-8816734F538C}" dt="2021-04-09T20:19:16.546" v="2667"/>
        <pc:sldMkLst>
          <pc:docMk/>
          <pc:sldMk cId="3828190562" sldId="1124"/>
        </pc:sldMkLst>
      </pc:sldChg>
      <pc:sldChg chg="modSp mod">
        <pc:chgData name="Rachel Isaacson" userId="eb36bbd2-09ed-43a6-bb04-b0cadb884c56" providerId="ADAL" clId="{D011A142-B6E8-449C-A4F9-8816734F538C}" dt="2021-04-09T19:55:43.771" v="2650" actId="20577"/>
        <pc:sldMkLst>
          <pc:docMk/>
          <pc:sldMk cId="3123438988" sldId="1429"/>
        </pc:sldMkLst>
        <pc:spChg chg="mod">
          <ac:chgData name="Rachel Isaacson" userId="eb36bbd2-09ed-43a6-bb04-b0cadb884c56" providerId="ADAL" clId="{D011A142-B6E8-449C-A4F9-8816734F538C}" dt="2021-04-09T19:55:43.771" v="2650" actId="20577"/>
          <ac:spMkLst>
            <pc:docMk/>
            <pc:sldMk cId="3123438988" sldId="1429"/>
            <ac:spMk id="3" creationId="{8E396B14-F9D7-4ACC-AED3-6E88E76396F5}"/>
          </ac:spMkLst>
        </pc:spChg>
      </pc:sldChg>
      <pc:sldChg chg="ord addCm delCm modCm">
        <pc:chgData name="Rachel Isaacson" userId="eb36bbd2-09ed-43a6-bb04-b0cadb884c56" providerId="ADAL" clId="{D011A142-B6E8-449C-A4F9-8816734F538C}" dt="2021-04-12T19:57:57.015" v="4597" actId="1592"/>
        <pc:sldMkLst>
          <pc:docMk/>
          <pc:sldMk cId="690201876" sldId="1492"/>
        </pc:sldMkLst>
      </pc:sldChg>
      <pc:sldChg chg="ord">
        <pc:chgData name="Rachel Isaacson" userId="eb36bbd2-09ed-43a6-bb04-b0cadb884c56" providerId="ADAL" clId="{D011A142-B6E8-449C-A4F9-8816734F538C}" dt="2021-04-09T20:19:16.546" v="2667"/>
        <pc:sldMkLst>
          <pc:docMk/>
          <pc:sldMk cId="2907942846" sldId="1569"/>
        </pc:sldMkLst>
      </pc:sldChg>
      <pc:sldChg chg="ord">
        <pc:chgData name="Rachel Isaacson" userId="eb36bbd2-09ed-43a6-bb04-b0cadb884c56" providerId="ADAL" clId="{D011A142-B6E8-449C-A4F9-8816734F538C}" dt="2021-04-09T20:19:16.546" v="2667"/>
        <pc:sldMkLst>
          <pc:docMk/>
          <pc:sldMk cId="445429999" sldId="4077"/>
        </pc:sldMkLst>
      </pc:sldChg>
      <pc:sldChg chg="ord">
        <pc:chgData name="Rachel Isaacson" userId="eb36bbd2-09ed-43a6-bb04-b0cadb884c56" providerId="ADAL" clId="{D011A142-B6E8-449C-A4F9-8816734F538C}" dt="2021-04-09T20:19:16.546" v="2667"/>
        <pc:sldMkLst>
          <pc:docMk/>
          <pc:sldMk cId="2390967901" sldId="4084"/>
        </pc:sldMkLst>
      </pc:sldChg>
      <pc:sldChg chg="ord">
        <pc:chgData name="Rachel Isaacson" userId="eb36bbd2-09ed-43a6-bb04-b0cadb884c56" providerId="ADAL" clId="{D011A142-B6E8-449C-A4F9-8816734F538C}" dt="2021-04-09T20:19:16.546" v="2667"/>
        <pc:sldMkLst>
          <pc:docMk/>
          <pc:sldMk cId="1387018150" sldId="4092"/>
        </pc:sldMkLst>
      </pc:sldChg>
      <pc:sldChg chg="ord">
        <pc:chgData name="Rachel Isaacson" userId="eb36bbd2-09ed-43a6-bb04-b0cadb884c56" providerId="ADAL" clId="{D011A142-B6E8-449C-A4F9-8816734F538C}" dt="2021-04-09T20:19:16.546" v="2667"/>
        <pc:sldMkLst>
          <pc:docMk/>
          <pc:sldMk cId="119044173" sldId="4107"/>
        </pc:sldMkLst>
      </pc:sldChg>
      <pc:sldChg chg="ord">
        <pc:chgData name="Rachel Isaacson" userId="eb36bbd2-09ed-43a6-bb04-b0cadb884c56" providerId="ADAL" clId="{D011A142-B6E8-449C-A4F9-8816734F538C}" dt="2021-04-09T20:19:16.546" v="2667"/>
        <pc:sldMkLst>
          <pc:docMk/>
          <pc:sldMk cId="1168812470" sldId="4108"/>
        </pc:sldMkLst>
      </pc:sldChg>
      <pc:sldChg chg="ord">
        <pc:chgData name="Rachel Isaacson" userId="eb36bbd2-09ed-43a6-bb04-b0cadb884c56" providerId="ADAL" clId="{D011A142-B6E8-449C-A4F9-8816734F538C}" dt="2021-04-09T20:19:16.546" v="2667"/>
        <pc:sldMkLst>
          <pc:docMk/>
          <pc:sldMk cId="3683379017" sldId="4109"/>
        </pc:sldMkLst>
      </pc:sldChg>
      <pc:sldChg chg="ord">
        <pc:chgData name="Rachel Isaacson" userId="eb36bbd2-09ed-43a6-bb04-b0cadb884c56" providerId="ADAL" clId="{D011A142-B6E8-449C-A4F9-8816734F538C}" dt="2021-04-09T20:19:16.546" v="2667"/>
        <pc:sldMkLst>
          <pc:docMk/>
          <pc:sldMk cId="566731374" sldId="4110"/>
        </pc:sldMkLst>
      </pc:sldChg>
      <pc:sldChg chg="ord">
        <pc:chgData name="Rachel Isaacson" userId="eb36bbd2-09ed-43a6-bb04-b0cadb884c56" providerId="ADAL" clId="{D011A142-B6E8-449C-A4F9-8816734F538C}" dt="2021-04-09T20:19:16.546" v="2667"/>
        <pc:sldMkLst>
          <pc:docMk/>
          <pc:sldMk cId="1234897451" sldId="4111"/>
        </pc:sldMkLst>
      </pc:sldChg>
      <pc:sldChg chg="modSp mod">
        <pc:chgData name="Rachel Isaacson" userId="eb36bbd2-09ed-43a6-bb04-b0cadb884c56" providerId="ADAL" clId="{D011A142-B6E8-449C-A4F9-8816734F538C}" dt="2021-04-09T19:56:22.525" v="2651"/>
        <pc:sldMkLst>
          <pc:docMk/>
          <pc:sldMk cId="301762367" sldId="4112"/>
        </pc:sldMkLst>
        <pc:spChg chg="mod">
          <ac:chgData name="Rachel Isaacson" userId="eb36bbd2-09ed-43a6-bb04-b0cadb884c56" providerId="ADAL" clId="{D011A142-B6E8-449C-A4F9-8816734F538C}" dt="2021-04-09T19:56:22.525" v="2651"/>
          <ac:spMkLst>
            <pc:docMk/>
            <pc:sldMk cId="301762367" sldId="4112"/>
            <ac:spMk id="3" creationId="{8E396B14-F9D7-4ACC-AED3-6E88E76396F5}"/>
          </ac:spMkLst>
        </pc:spChg>
      </pc:sldChg>
      <pc:sldChg chg="modSp mod">
        <pc:chgData name="Rachel Isaacson" userId="eb36bbd2-09ed-43a6-bb04-b0cadb884c56" providerId="ADAL" clId="{D011A142-B6E8-449C-A4F9-8816734F538C}" dt="2021-04-09T19:56:27.045" v="2652"/>
        <pc:sldMkLst>
          <pc:docMk/>
          <pc:sldMk cId="437252689" sldId="4114"/>
        </pc:sldMkLst>
        <pc:spChg chg="mod">
          <ac:chgData name="Rachel Isaacson" userId="eb36bbd2-09ed-43a6-bb04-b0cadb884c56" providerId="ADAL" clId="{D011A142-B6E8-449C-A4F9-8816734F538C}" dt="2021-04-09T19:56:27.045" v="2652"/>
          <ac:spMkLst>
            <pc:docMk/>
            <pc:sldMk cId="437252689" sldId="4114"/>
            <ac:spMk id="3" creationId="{8E396B14-F9D7-4ACC-AED3-6E88E76396F5}"/>
          </ac:spMkLst>
        </pc:spChg>
      </pc:sldChg>
      <pc:sldChg chg="modSp mod">
        <pc:chgData name="Rachel Isaacson" userId="eb36bbd2-09ed-43a6-bb04-b0cadb884c56" providerId="ADAL" clId="{D011A142-B6E8-449C-A4F9-8816734F538C}" dt="2021-04-09T19:56:32.154" v="2653"/>
        <pc:sldMkLst>
          <pc:docMk/>
          <pc:sldMk cId="1962844865" sldId="4115"/>
        </pc:sldMkLst>
        <pc:spChg chg="mod">
          <ac:chgData name="Rachel Isaacson" userId="eb36bbd2-09ed-43a6-bb04-b0cadb884c56" providerId="ADAL" clId="{D011A142-B6E8-449C-A4F9-8816734F538C}" dt="2021-04-09T19:56:32.154" v="2653"/>
          <ac:spMkLst>
            <pc:docMk/>
            <pc:sldMk cId="1962844865" sldId="4115"/>
            <ac:spMk id="3" creationId="{8E396B14-F9D7-4ACC-AED3-6E88E76396F5}"/>
          </ac:spMkLst>
        </pc:spChg>
      </pc:sldChg>
      <pc:sldChg chg="modSp mod">
        <pc:chgData name="Rachel Isaacson" userId="eb36bbd2-09ed-43a6-bb04-b0cadb884c56" providerId="ADAL" clId="{D011A142-B6E8-449C-A4F9-8816734F538C}" dt="2021-04-09T19:57:04.929" v="2654"/>
        <pc:sldMkLst>
          <pc:docMk/>
          <pc:sldMk cId="3489760989" sldId="4116"/>
        </pc:sldMkLst>
        <pc:spChg chg="mod">
          <ac:chgData name="Rachel Isaacson" userId="eb36bbd2-09ed-43a6-bb04-b0cadb884c56" providerId="ADAL" clId="{D011A142-B6E8-449C-A4F9-8816734F538C}" dt="2021-04-09T19:57:04.929" v="2654"/>
          <ac:spMkLst>
            <pc:docMk/>
            <pc:sldMk cId="3489760989" sldId="4116"/>
            <ac:spMk id="3" creationId="{8E396B14-F9D7-4ACC-AED3-6E88E76396F5}"/>
          </ac:spMkLst>
        </pc:spChg>
      </pc:sldChg>
      <pc:sldChg chg="ord">
        <pc:chgData name="Rachel Isaacson" userId="eb36bbd2-09ed-43a6-bb04-b0cadb884c56" providerId="ADAL" clId="{D011A142-B6E8-449C-A4F9-8816734F538C}" dt="2021-04-09T19:57:29.638" v="2656"/>
        <pc:sldMkLst>
          <pc:docMk/>
          <pc:sldMk cId="671751109" sldId="4126"/>
        </pc:sldMkLst>
      </pc:sldChg>
      <pc:sldChg chg="modSp mod ord">
        <pc:chgData name="Rachel Isaacson" userId="eb36bbd2-09ed-43a6-bb04-b0cadb884c56" providerId="ADAL" clId="{D011A142-B6E8-449C-A4F9-8816734F538C}" dt="2021-04-09T20:20:21.697" v="2674" actId="20577"/>
        <pc:sldMkLst>
          <pc:docMk/>
          <pc:sldMk cId="2519430327" sldId="4127"/>
        </pc:sldMkLst>
        <pc:spChg chg="mod">
          <ac:chgData name="Rachel Isaacson" userId="eb36bbd2-09ed-43a6-bb04-b0cadb884c56" providerId="ADAL" clId="{D011A142-B6E8-449C-A4F9-8816734F538C}" dt="2021-04-09T20:20:21.697" v="2674" actId="20577"/>
          <ac:spMkLst>
            <pc:docMk/>
            <pc:sldMk cId="2519430327" sldId="4127"/>
            <ac:spMk id="3" creationId="{9C745833-A09B-4DD0-A0A4-6B970E1FB521}"/>
          </ac:spMkLst>
        </pc:spChg>
      </pc:sldChg>
      <pc:sldChg chg="ord">
        <pc:chgData name="Rachel Isaacson" userId="eb36bbd2-09ed-43a6-bb04-b0cadb884c56" providerId="ADAL" clId="{D011A142-B6E8-449C-A4F9-8816734F538C}" dt="2021-04-09T19:57:29.638" v="2656"/>
        <pc:sldMkLst>
          <pc:docMk/>
          <pc:sldMk cId="4424343" sldId="4128"/>
        </pc:sldMkLst>
      </pc:sldChg>
      <pc:sldChg chg="modSp ord">
        <pc:chgData name="Rachel Isaacson" userId="eb36bbd2-09ed-43a6-bb04-b0cadb884c56" providerId="ADAL" clId="{D011A142-B6E8-449C-A4F9-8816734F538C}" dt="2021-04-12T16:43:26.977" v="4594" actId="20578"/>
        <pc:sldMkLst>
          <pc:docMk/>
          <pc:sldMk cId="3462239844" sldId="4132"/>
        </pc:sldMkLst>
        <pc:spChg chg="mod">
          <ac:chgData name="Rachel Isaacson" userId="eb36bbd2-09ed-43a6-bb04-b0cadb884c56" providerId="ADAL" clId="{D011A142-B6E8-449C-A4F9-8816734F538C}" dt="2021-04-12T16:43:26.977" v="4594" actId="20578"/>
          <ac:spMkLst>
            <pc:docMk/>
            <pc:sldMk cId="3462239844" sldId="4132"/>
            <ac:spMk id="3" creationId="{DA1D7D5F-6CFB-4462-8762-4A2C3435DF67}"/>
          </ac:spMkLst>
        </pc:spChg>
      </pc:sldChg>
      <pc:sldChg chg="modSp add mod ord">
        <pc:chgData name="Rachel Isaacson" userId="eb36bbd2-09ed-43a6-bb04-b0cadb884c56" providerId="ADAL" clId="{D011A142-B6E8-449C-A4F9-8816734F538C}" dt="2021-04-09T20:22:44.992" v="2860" actId="20577"/>
        <pc:sldMkLst>
          <pc:docMk/>
          <pc:sldMk cId="22396460" sldId="4133"/>
        </pc:sldMkLst>
        <pc:spChg chg="mod">
          <ac:chgData name="Rachel Isaacson" userId="eb36bbd2-09ed-43a6-bb04-b0cadb884c56" providerId="ADAL" clId="{D011A142-B6E8-449C-A4F9-8816734F538C}" dt="2021-04-09T19:46:31.664" v="2375" actId="6549"/>
          <ac:spMkLst>
            <pc:docMk/>
            <pc:sldMk cId="22396460" sldId="4133"/>
            <ac:spMk id="2" creationId="{82EA8211-3362-474B-A157-C57A6D20E6AC}"/>
          </ac:spMkLst>
        </pc:spChg>
        <pc:spChg chg="mod">
          <ac:chgData name="Rachel Isaacson" userId="eb36bbd2-09ed-43a6-bb04-b0cadb884c56" providerId="ADAL" clId="{D011A142-B6E8-449C-A4F9-8816734F538C}" dt="2021-04-09T20:22:44.992" v="2860" actId="20577"/>
          <ac:spMkLst>
            <pc:docMk/>
            <pc:sldMk cId="22396460" sldId="4133"/>
            <ac:spMk id="3" creationId="{9C745833-A09B-4DD0-A0A4-6B970E1FB521}"/>
          </ac:spMkLst>
        </pc:spChg>
      </pc:sldChg>
      <pc:sldChg chg="new del">
        <pc:chgData name="Rachel Isaacson" userId="eb36bbd2-09ed-43a6-bb04-b0cadb884c56" providerId="ADAL" clId="{D011A142-B6E8-449C-A4F9-8816734F538C}" dt="2021-04-09T19:33:30.015" v="24" actId="2696"/>
        <pc:sldMkLst>
          <pc:docMk/>
          <pc:sldMk cId="982368800" sldId="4133"/>
        </pc:sldMkLst>
      </pc:sldChg>
      <pc:sldChg chg="addSp delSp modSp del mod">
        <pc:chgData name="Rachel Isaacson" userId="eb36bbd2-09ed-43a6-bb04-b0cadb884c56" providerId="ADAL" clId="{D011A142-B6E8-449C-A4F9-8816734F538C}" dt="2021-04-09T13:28:48.290" v="21" actId="2696"/>
        <pc:sldMkLst>
          <pc:docMk/>
          <pc:sldMk cId="1436856419" sldId="4133"/>
        </pc:sldMkLst>
        <pc:spChg chg="mod">
          <ac:chgData name="Rachel Isaacson" userId="eb36bbd2-09ed-43a6-bb04-b0cadb884c56" providerId="ADAL" clId="{D011A142-B6E8-449C-A4F9-8816734F538C}" dt="2021-04-09T13:27:10.117" v="18" actId="20577"/>
          <ac:spMkLst>
            <pc:docMk/>
            <pc:sldMk cId="1436856419" sldId="4133"/>
            <ac:spMk id="2" creationId="{DE3820F6-C792-4D79-9928-2AFC91CECDB8}"/>
          </ac:spMkLst>
        </pc:spChg>
        <pc:spChg chg="del mod">
          <ac:chgData name="Rachel Isaacson" userId="eb36bbd2-09ed-43a6-bb04-b0cadb884c56" providerId="ADAL" clId="{D011A142-B6E8-449C-A4F9-8816734F538C}" dt="2021-04-09T13:27:12.266" v="19" actId="478"/>
          <ac:spMkLst>
            <pc:docMk/>
            <pc:sldMk cId="1436856419" sldId="4133"/>
            <ac:spMk id="3" creationId="{000A2EEA-EA1E-4934-96D5-8536EAFB1679}"/>
          </ac:spMkLst>
        </pc:spChg>
        <pc:spChg chg="add del mod">
          <ac:chgData name="Rachel Isaacson" userId="eb36bbd2-09ed-43a6-bb04-b0cadb884c56" providerId="ADAL" clId="{D011A142-B6E8-449C-A4F9-8816734F538C}" dt="2021-04-09T13:27:14.174" v="20" actId="478"/>
          <ac:spMkLst>
            <pc:docMk/>
            <pc:sldMk cId="1436856419" sldId="4133"/>
            <ac:spMk id="8" creationId="{BA852C01-76D2-4B64-86D8-2208DD2BE540}"/>
          </ac:spMkLst>
        </pc:spChg>
      </pc:sldChg>
      <pc:sldChg chg="new del">
        <pc:chgData name="Rachel Isaacson" userId="eb36bbd2-09ed-43a6-bb04-b0cadb884c56" providerId="ADAL" clId="{D011A142-B6E8-449C-A4F9-8816734F538C}" dt="2021-04-09T19:33:34.435" v="26" actId="2696"/>
        <pc:sldMkLst>
          <pc:docMk/>
          <pc:sldMk cId="3428427167" sldId="4133"/>
        </pc:sldMkLst>
      </pc:sldChg>
      <pc:sldChg chg="modSp add mod ord addCm">
        <pc:chgData name="Rachel Isaacson" userId="eb36bbd2-09ed-43a6-bb04-b0cadb884c56" providerId="ADAL" clId="{D011A142-B6E8-449C-A4F9-8816734F538C}" dt="2021-04-12T20:06:59.539" v="5088" actId="1589"/>
        <pc:sldMkLst>
          <pc:docMk/>
          <pc:sldMk cId="4117361267" sldId="4134"/>
        </pc:sldMkLst>
        <pc:spChg chg="mod">
          <ac:chgData name="Rachel Isaacson" userId="eb36bbd2-09ed-43a6-bb04-b0cadb884c56" providerId="ADAL" clId="{D011A142-B6E8-449C-A4F9-8816734F538C}" dt="2021-04-09T20:26:54.924" v="2881" actId="20577"/>
          <ac:spMkLst>
            <pc:docMk/>
            <pc:sldMk cId="4117361267" sldId="4134"/>
            <ac:spMk id="3" creationId="{9C745833-A09B-4DD0-A0A4-6B970E1FB521}"/>
          </ac:spMkLst>
        </pc:spChg>
      </pc:sldChg>
      <pc:sldChg chg="new del">
        <pc:chgData name="Rachel Isaacson" userId="eb36bbd2-09ed-43a6-bb04-b0cadb884c56" providerId="ADAL" clId="{D011A142-B6E8-449C-A4F9-8816734F538C}" dt="2021-04-09T20:31:45.169" v="2885" actId="2696"/>
        <pc:sldMkLst>
          <pc:docMk/>
          <pc:sldMk cId="973273982" sldId="4135"/>
        </pc:sldMkLst>
      </pc:sldChg>
      <pc:sldChg chg="new del">
        <pc:chgData name="Rachel Isaacson" userId="eb36bbd2-09ed-43a6-bb04-b0cadb884c56" providerId="ADAL" clId="{D011A142-B6E8-449C-A4F9-8816734F538C}" dt="2021-04-09T20:31:40.426" v="2883" actId="2696"/>
        <pc:sldMkLst>
          <pc:docMk/>
          <pc:sldMk cId="1288862927" sldId="4135"/>
        </pc:sldMkLst>
      </pc:sldChg>
      <pc:sldChg chg="modSp add mod addCm">
        <pc:chgData name="Rachel Isaacson" userId="eb36bbd2-09ed-43a6-bb04-b0cadb884c56" providerId="ADAL" clId="{D011A142-B6E8-449C-A4F9-8816734F538C}" dt="2021-04-12T20:05:51.871" v="4973" actId="1589"/>
        <pc:sldMkLst>
          <pc:docMk/>
          <pc:sldMk cId="4145818084" sldId="4135"/>
        </pc:sldMkLst>
        <pc:spChg chg="mod">
          <ac:chgData name="Rachel Isaacson" userId="eb36bbd2-09ed-43a6-bb04-b0cadb884c56" providerId="ADAL" clId="{D011A142-B6E8-449C-A4F9-8816734F538C}" dt="2021-04-09T20:33:20.257" v="2948" actId="20577"/>
          <ac:spMkLst>
            <pc:docMk/>
            <pc:sldMk cId="4145818084" sldId="4135"/>
            <ac:spMk id="2" creationId="{F5006FFB-1347-430D-BF98-EB9DE0738BF7}"/>
          </ac:spMkLst>
        </pc:spChg>
        <pc:spChg chg="mod">
          <ac:chgData name="Rachel Isaacson" userId="eb36bbd2-09ed-43a6-bb04-b0cadb884c56" providerId="ADAL" clId="{D011A142-B6E8-449C-A4F9-8816734F538C}" dt="2021-04-12T15:11:57.849" v="3667" actId="20577"/>
          <ac:spMkLst>
            <pc:docMk/>
            <pc:sldMk cId="4145818084" sldId="4135"/>
            <ac:spMk id="3" creationId="{610D6177-1CB5-49AA-A2FC-CBCF90D97CAE}"/>
          </ac:spMkLst>
        </pc:spChg>
      </pc:sldChg>
      <pc:sldChg chg="new del">
        <pc:chgData name="Rachel Isaacson" userId="eb36bbd2-09ed-43a6-bb04-b0cadb884c56" providerId="ADAL" clId="{D011A142-B6E8-449C-A4F9-8816734F538C}" dt="2021-04-12T15:09:44.308" v="3566" actId="680"/>
        <pc:sldMkLst>
          <pc:docMk/>
          <pc:sldMk cId="2197508638" sldId="4136"/>
        </pc:sldMkLst>
      </pc:sldChg>
      <pc:sldChg chg="modSp add mod ord addCm modCm modNotesTx">
        <pc:chgData name="Rachel Isaacson" userId="eb36bbd2-09ed-43a6-bb04-b0cadb884c56" providerId="ADAL" clId="{D011A142-B6E8-449C-A4F9-8816734F538C}" dt="2021-04-12T20:05:22.022" v="4972"/>
        <pc:sldMkLst>
          <pc:docMk/>
          <pc:sldMk cId="3702789574" sldId="4136"/>
        </pc:sldMkLst>
        <pc:spChg chg="mod">
          <ac:chgData name="Rachel Isaacson" userId="eb36bbd2-09ed-43a6-bb04-b0cadb884c56" providerId="ADAL" clId="{D011A142-B6E8-449C-A4F9-8816734F538C}" dt="2021-04-12T20:01:54.557" v="4764" actId="20577"/>
          <ac:spMkLst>
            <pc:docMk/>
            <pc:sldMk cId="3702789574" sldId="4136"/>
            <ac:spMk id="3" creationId="{610D6177-1CB5-49AA-A2FC-CBCF90D97CAE}"/>
          </ac:spMkLst>
        </pc:spChg>
      </pc:sldChg>
      <pc:sldChg chg="modSp add mod">
        <pc:chgData name="Rachel Isaacson" userId="eb36bbd2-09ed-43a6-bb04-b0cadb884c56" providerId="ADAL" clId="{D011A142-B6E8-449C-A4F9-8816734F538C}" dt="2021-04-12T20:06:49.225" v="5087" actId="6549"/>
        <pc:sldMkLst>
          <pc:docMk/>
          <pc:sldMk cId="1478338704" sldId="4137"/>
        </pc:sldMkLst>
        <pc:spChg chg="mod">
          <ac:chgData name="Rachel Isaacson" userId="eb36bbd2-09ed-43a6-bb04-b0cadb884c56" providerId="ADAL" clId="{D011A142-B6E8-449C-A4F9-8816734F538C}" dt="2021-04-12T20:06:49.225" v="5087" actId="6549"/>
          <ac:spMkLst>
            <pc:docMk/>
            <pc:sldMk cId="1478338704" sldId="4137"/>
            <ac:spMk id="3" creationId="{9C745833-A09B-4DD0-A0A4-6B970E1FB521}"/>
          </ac:spMkLst>
        </pc:spChg>
      </pc:sldChg>
      <pc:sldChg chg="new del">
        <pc:chgData name="Rachel Isaacson" userId="eb36bbd2-09ed-43a6-bb04-b0cadb884c56" providerId="ADAL" clId="{D011A142-B6E8-449C-A4F9-8816734F538C}" dt="2021-04-12T15:14:12.294" v="3669" actId="2696"/>
        <pc:sldMkLst>
          <pc:docMk/>
          <pc:sldMk cId="3421971048" sldId="4137"/>
        </pc:sldMkLst>
      </pc:sldChg>
      <pc:sldChg chg="modSp add mod modNotesTx">
        <pc:chgData name="Rachel Isaacson" userId="eb36bbd2-09ed-43a6-bb04-b0cadb884c56" providerId="ADAL" clId="{D011A142-B6E8-449C-A4F9-8816734F538C}" dt="2021-04-12T20:04:45.037" v="4971" actId="6549"/>
        <pc:sldMkLst>
          <pc:docMk/>
          <pc:sldMk cId="690867240" sldId="4138"/>
        </pc:sldMkLst>
        <pc:spChg chg="mod">
          <ac:chgData name="Rachel Isaacson" userId="eb36bbd2-09ed-43a6-bb04-b0cadb884c56" providerId="ADAL" clId="{D011A142-B6E8-449C-A4F9-8816734F538C}" dt="2021-04-12T20:04:45.037" v="4971" actId="6549"/>
          <ac:spMkLst>
            <pc:docMk/>
            <pc:sldMk cId="690867240" sldId="4138"/>
            <ac:spMk id="3" creationId="{610D6177-1CB5-49AA-A2FC-CBCF90D97CAE}"/>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B481253-7591-4523-955E-F80A848495CF}" type="datetimeFigureOut">
              <a:rPr lang="en-US" smtClean="0"/>
              <a:t>4/20/2021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9DC8BEB-EE67-441D-A873-0468255F46D5}" type="slidenum">
              <a:rPr lang="en-US" smtClean="0"/>
              <a:t>‹#›</a:t>
            </a:fld>
            <a:endParaRPr lang="en-US" dirty="0"/>
          </a:p>
        </p:txBody>
      </p:sp>
    </p:spTree>
    <p:extLst>
      <p:ext uri="{BB962C8B-B14F-4D97-AF65-F5344CB8AC3E}">
        <p14:creationId xmlns:p14="http://schemas.microsoft.com/office/powerpoint/2010/main" val="2609859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E87F2B8-DAB1-4BB7-AA03-13CA34FE8FA5}" type="datetimeFigureOut">
              <a:rPr lang="en-US" smtClean="0"/>
              <a:t>4/20/2021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9B7833D-D0AA-4DCD-A1FD-49E43A30758C}" type="slidenum">
              <a:rPr lang="en-US" smtClean="0"/>
              <a:t>‹#›</a:t>
            </a:fld>
            <a:endParaRPr lang="en-US" dirty="0"/>
          </a:p>
        </p:txBody>
      </p:sp>
    </p:spTree>
    <p:extLst>
      <p:ext uri="{BB962C8B-B14F-4D97-AF65-F5344CB8AC3E}">
        <p14:creationId xmlns:p14="http://schemas.microsoft.com/office/powerpoint/2010/main" val="2210804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B7833D-D0AA-4DCD-A1FD-49E43A30758C}" type="slidenum">
              <a:rPr lang="en-US" smtClean="0"/>
              <a:t>1</a:t>
            </a:fld>
            <a:endParaRPr lang="en-US" dirty="0"/>
          </a:p>
        </p:txBody>
      </p:sp>
    </p:spTree>
    <p:extLst>
      <p:ext uri="{BB962C8B-B14F-4D97-AF65-F5344CB8AC3E}">
        <p14:creationId xmlns:p14="http://schemas.microsoft.com/office/powerpoint/2010/main" val="1936635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B7833D-D0AA-4DCD-A1FD-49E43A30758C}" type="slidenum">
              <a:rPr lang="en-US" smtClean="0"/>
              <a:t>42</a:t>
            </a:fld>
            <a:endParaRPr lang="en-US" dirty="0"/>
          </a:p>
        </p:txBody>
      </p:sp>
    </p:spTree>
    <p:extLst>
      <p:ext uri="{BB962C8B-B14F-4D97-AF65-F5344CB8AC3E}">
        <p14:creationId xmlns:p14="http://schemas.microsoft.com/office/powerpoint/2010/main" val="1711851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B7833D-D0AA-4DCD-A1FD-49E43A30758C}" type="slidenum">
              <a:rPr lang="en-US" smtClean="0"/>
              <a:t>6</a:t>
            </a:fld>
            <a:endParaRPr lang="en-US" dirty="0"/>
          </a:p>
        </p:txBody>
      </p:sp>
    </p:spTree>
    <p:extLst>
      <p:ext uri="{BB962C8B-B14F-4D97-AF65-F5344CB8AC3E}">
        <p14:creationId xmlns:p14="http://schemas.microsoft.com/office/powerpoint/2010/main" val="3635470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Bef>
                <a:spcPts val="0"/>
              </a:spcBef>
              <a:spcAft>
                <a:spcPts val="0"/>
              </a:spcAft>
              <a:buFont typeface="Symbol" panose="05050102010706020507" pitchFamily="18" charset="2"/>
              <a:buChar char=""/>
            </a:pPr>
            <a:r>
              <a:rPr lang="en-US" sz="2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Any Taskforce-approved MassHealth exception measure for which Massachusetts EOHHS is the measure steward has been categorized as an Innovation measure.  </a:t>
            </a:r>
            <a:endParaRPr lang="en-US" sz="2800" dirty="0">
              <a:effectLst/>
            </a:endParaRPr>
          </a:p>
          <a:p>
            <a:pPr marL="342900" lvl="0" indent="-342900">
              <a:spcBef>
                <a:spcPts val="0"/>
              </a:spcBef>
              <a:spcAft>
                <a:spcPts val="0"/>
              </a:spcAft>
              <a:buFont typeface="Symbol" panose="05050102010706020507" pitchFamily="18" charset="2"/>
              <a:buChar char=""/>
            </a:pPr>
            <a:r>
              <a:rPr lang="en-US" sz="2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Any Taskforce-approved MassHealth exception measure for which Massachusetts EOHHS is </a:t>
            </a:r>
            <a:r>
              <a:rPr lang="en-US" sz="2800" u="sng"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not</a:t>
            </a:r>
            <a:r>
              <a:rPr lang="en-US" sz="2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measure steward have been categorized as a Menu measure.</a:t>
            </a:r>
            <a:endParaRPr lang="en-US" sz="2800" dirty="0">
              <a:effectLst/>
            </a:endParaRPr>
          </a:p>
        </p:txBody>
      </p:sp>
      <p:sp>
        <p:nvSpPr>
          <p:cNvPr id="4" name="Slide Number Placeholder 3"/>
          <p:cNvSpPr>
            <a:spLocks noGrp="1"/>
          </p:cNvSpPr>
          <p:nvPr>
            <p:ph type="sldNum" sz="quarter" idx="10"/>
          </p:nvPr>
        </p:nvSpPr>
        <p:spPr/>
        <p:txBody>
          <a:bodyPr/>
          <a:lstStyle/>
          <a:p>
            <a:fld id="{99B7833D-D0AA-4DCD-A1FD-49E43A30758C}" type="slidenum">
              <a:rPr lang="en-US" smtClean="0"/>
              <a:t>10</a:t>
            </a:fld>
            <a:endParaRPr lang="en-US" dirty="0"/>
          </a:p>
        </p:txBody>
      </p:sp>
    </p:spTree>
    <p:extLst>
      <p:ext uri="{BB962C8B-B14F-4D97-AF65-F5344CB8AC3E}">
        <p14:creationId xmlns:p14="http://schemas.microsoft.com/office/powerpoint/2010/main" val="521065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Any Taskforce-approved exception measure for which Massachusetts EOHHS is the measure steward has been categorized as an Innovation measure.  Any Taskforce-approved exception measure for which MassHealth is not the steward have been treated as a Menu measure.</a:t>
            </a:r>
          </a:p>
        </p:txBody>
      </p:sp>
      <p:sp>
        <p:nvSpPr>
          <p:cNvPr id="4" name="Slide Number Placeholder 3"/>
          <p:cNvSpPr>
            <a:spLocks noGrp="1"/>
          </p:cNvSpPr>
          <p:nvPr>
            <p:ph type="sldNum" sz="quarter" idx="10"/>
          </p:nvPr>
        </p:nvSpPr>
        <p:spPr/>
        <p:txBody>
          <a:bodyPr/>
          <a:lstStyle/>
          <a:p>
            <a:fld id="{99B7833D-D0AA-4DCD-A1FD-49E43A30758C}" type="slidenum">
              <a:rPr lang="en-US" smtClean="0"/>
              <a:t>11</a:t>
            </a:fld>
            <a:endParaRPr lang="en-US" dirty="0"/>
          </a:p>
        </p:txBody>
      </p:sp>
    </p:spTree>
    <p:extLst>
      <p:ext uri="{BB962C8B-B14F-4D97-AF65-F5344CB8AC3E}">
        <p14:creationId xmlns:p14="http://schemas.microsoft.com/office/powerpoint/2010/main" val="4130633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B7833D-D0AA-4DCD-A1FD-49E43A30758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6658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0" dirty="0"/>
              <a:t>1. Change the measure from “member-based” to “episode-based” to allow multiple treatment episodes to be measured independently, aligning with similar HEDIS measures of early treatment adherence.</a:t>
            </a:r>
          </a:p>
          <a:p>
            <a:pPr lvl="1"/>
            <a:r>
              <a:rPr lang="en-US" b="0" dirty="0"/>
              <a:t>2. Lengthen the negative SUD look-back period from 60 days to 180 days for defining a “new episode of SUD treatment.” A longer look-back period in the denominator will improve the measure’s validity by limiting the number of members receiving ongoing treatment who inadvertently fall into the denominator due to the length of time between SUD services.</a:t>
            </a:r>
          </a:p>
          <a:p>
            <a:pPr lvl="1"/>
            <a:r>
              <a:rPr lang="en-US" b="0" dirty="0"/>
              <a:t>3. Remove the measure numerator requirement that psychosocial treatment accompany pharmacotherapy for treatment of opioid and alcohol use disorders. Updated clinical practice guidelines and expert consensus no longer support this requirement.</a:t>
            </a:r>
          </a:p>
          <a:p>
            <a:pPr lvl="1"/>
            <a:r>
              <a:rPr lang="en-US" b="0" dirty="0"/>
              <a:t>4.	Add stratification for “behavioral health complexity” (co-occurring mental health or SUD diagnosis) to total SUD stratification rates and total rate (not all age stratifications). Members with co-occurring mental health or SUD conditions are a common and complex patient population that has been found to initiate and engage in treatment more frequently than those without these co-occurring conditions. Stratification can help HEDIS users identify and evaluate early SUD treatment for select subpopulations.</a:t>
            </a:r>
          </a:p>
          <a:p>
            <a:pPr lvl="1"/>
            <a:r>
              <a:rPr lang="en-US" b="0" dirty="0"/>
              <a:t>5.	Split the current adult age stratification (18+ years of age) into 18–64 and 65+. A more granular assessment of early SUD treatment for younger and older adults is consistent with other HEDIS SUD and mental health measures.</a:t>
            </a:r>
          </a:p>
          <a:p>
            <a:endParaRPr lang="en-US" dirty="0"/>
          </a:p>
        </p:txBody>
      </p:sp>
      <p:sp>
        <p:nvSpPr>
          <p:cNvPr id="4" name="Slide Number Placeholder 3"/>
          <p:cNvSpPr>
            <a:spLocks noGrp="1"/>
          </p:cNvSpPr>
          <p:nvPr>
            <p:ph type="sldNum" sz="quarter" idx="5"/>
          </p:nvPr>
        </p:nvSpPr>
        <p:spPr/>
        <p:txBody>
          <a:bodyPr/>
          <a:lstStyle/>
          <a:p>
            <a:fld id="{99B7833D-D0AA-4DCD-A1FD-49E43A30758C}" type="slidenum">
              <a:rPr lang="en-US" smtClean="0"/>
              <a:t>20</a:t>
            </a:fld>
            <a:endParaRPr lang="en-US" dirty="0"/>
          </a:p>
        </p:txBody>
      </p:sp>
    </p:spTree>
    <p:extLst>
      <p:ext uri="{BB962C8B-B14F-4D97-AF65-F5344CB8AC3E}">
        <p14:creationId xmlns:p14="http://schemas.microsoft.com/office/powerpoint/2010/main" val="264528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0" dirty="0"/>
              <a:t>1. Change the measure from “member-based” to “episode-based” to allow multiple treatment episodes to be measured independently, aligning with similar HEDIS measures of early treatment adherence.</a:t>
            </a:r>
          </a:p>
          <a:p>
            <a:pPr lvl="1"/>
            <a:r>
              <a:rPr lang="en-US" b="0" dirty="0"/>
              <a:t>2. Lengthen the negative SUD look-back period from 60 days to 180 days for defining a “new episode of SUD treatment.” A longer look-back period in the denominator will improve the measure’s validity by limiting the number of members receiving ongoing treatment who inadvertently fall into the denominator due to the length of time between SUD services.</a:t>
            </a:r>
          </a:p>
          <a:p>
            <a:pPr lvl="1"/>
            <a:r>
              <a:rPr lang="en-US" b="0" dirty="0"/>
              <a:t>3. Remove the measure numerator requirement that psychosocial treatment accompany pharmacotherapy for treatment of opioid and alcohol use disorders. Updated clinical practice guidelines and expert consensus no longer support this requirement.</a:t>
            </a:r>
          </a:p>
          <a:p>
            <a:pPr lvl="1"/>
            <a:r>
              <a:rPr lang="en-US" b="0" dirty="0"/>
              <a:t>4. Add stratification for “behavioral health complexity” (co-occurring mental health or SUD diagnosis) to total SUD stratification rates and total rate (not all age stratifications). Members with co-occurring mental health or SUD conditions are a common and complex patient population that has been found to initiate and engage in treatment more frequently than those without these co-occurring conditions. Stratification can help HEDIS users identify and evaluate early SUD treatment for select subpopulations.</a:t>
            </a:r>
          </a:p>
          <a:p>
            <a:pPr lvl="1"/>
            <a:r>
              <a:rPr lang="en-US" b="0" dirty="0"/>
              <a:t>5. Split the current adult age stratification (18+ years of age) into 18–64 and 65+. A more granular assessment of early SUD treatment for younger and older adults is consistent with other HEDIS SUD and mental health measures.</a:t>
            </a:r>
          </a:p>
          <a:p>
            <a:endParaRPr lang="en-US" dirty="0"/>
          </a:p>
        </p:txBody>
      </p:sp>
      <p:sp>
        <p:nvSpPr>
          <p:cNvPr id="4" name="Slide Number Placeholder 3"/>
          <p:cNvSpPr>
            <a:spLocks noGrp="1"/>
          </p:cNvSpPr>
          <p:nvPr>
            <p:ph type="sldNum" sz="quarter" idx="5"/>
          </p:nvPr>
        </p:nvSpPr>
        <p:spPr/>
        <p:txBody>
          <a:bodyPr/>
          <a:lstStyle/>
          <a:p>
            <a:fld id="{99B7833D-D0AA-4DCD-A1FD-49E43A30758C}" type="slidenum">
              <a:rPr lang="en-US" smtClean="0"/>
              <a:t>21</a:t>
            </a:fld>
            <a:endParaRPr lang="en-US" dirty="0"/>
          </a:p>
        </p:txBody>
      </p:sp>
    </p:spTree>
    <p:extLst>
      <p:ext uri="{BB962C8B-B14F-4D97-AF65-F5344CB8AC3E}">
        <p14:creationId xmlns:p14="http://schemas.microsoft.com/office/powerpoint/2010/main" val="173562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Subgroup meeting participants: Rich, Ben, Barbra, Kim, Vivian. Allison, Mark</a:t>
            </a:r>
          </a:p>
        </p:txBody>
      </p:sp>
      <p:sp>
        <p:nvSpPr>
          <p:cNvPr id="4" name="Slide Number Placeholder 3"/>
          <p:cNvSpPr>
            <a:spLocks noGrp="1"/>
          </p:cNvSpPr>
          <p:nvPr>
            <p:ph type="sldNum" sz="quarter" idx="5"/>
          </p:nvPr>
        </p:nvSpPr>
        <p:spPr/>
        <p:txBody>
          <a:bodyPr/>
          <a:lstStyle/>
          <a:p>
            <a:fld id="{99B7833D-D0AA-4DCD-A1FD-49E43A30758C}" type="slidenum">
              <a:rPr lang="en-US" smtClean="0"/>
              <a:t>26</a:t>
            </a:fld>
            <a:endParaRPr lang="en-US" dirty="0"/>
          </a:p>
        </p:txBody>
      </p:sp>
    </p:spTree>
    <p:extLst>
      <p:ext uri="{BB962C8B-B14F-4D97-AF65-F5344CB8AC3E}">
        <p14:creationId xmlns:p14="http://schemas.microsoft.com/office/powerpoint/2010/main" val="2345729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B7833D-D0AA-4DCD-A1FD-49E43A30758C}" type="slidenum">
              <a:rPr lang="en-US" smtClean="0"/>
              <a:t>34</a:t>
            </a:fld>
            <a:endParaRPr lang="en-US" dirty="0"/>
          </a:p>
        </p:txBody>
      </p:sp>
    </p:spTree>
    <p:extLst>
      <p:ext uri="{BB962C8B-B14F-4D97-AF65-F5344CB8AC3E}">
        <p14:creationId xmlns:p14="http://schemas.microsoft.com/office/powerpoint/2010/main" val="2671545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0.xml"/><Relationship Id="rId1" Type="http://schemas.openxmlformats.org/officeDocument/2006/relationships/vmlDrawing" Target="../drawings/vmlDrawing2.v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2.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image" Target="../media/image7.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oleObject" Target="../embeddings/oleObject4.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oleObject" Target="../embeddings/oleObject5.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xml"/><Relationship Id="rId1" Type="http://schemas.openxmlformats.org/officeDocument/2006/relationships/vmlDrawing" Target="../drawings/vmlDrawing6.vml"/><Relationship Id="rId5" Type="http://schemas.openxmlformats.org/officeDocument/2006/relationships/image" Target="../media/image10.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2400">
                <a:latin typeface="Book Antiqua" pitchFamily="18" charset="0"/>
                <a:cs typeface="Book Antiqua" pitchFamily="18" charset="0"/>
              </a:defRPr>
            </a:lvl1pPr>
          </a:lstStyle>
          <a:p>
            <a:r>
              <a:rPr lang="en-US"/>
              <a:t>Click to edit Master title style</a:t>
            </a:r>
          </a:p>
        </p:txBody>
      </p:sp>
      <p:sp>
        <p:nvSpPr>
          <p:cNvPr id="6" name="Content Placeholder 7"/>
          <p:cNvSpPr>
            <a:spLocks noGrp="1"/>
          </p:cNvSpPr>
          <p:nvPr>
            <p:ph sz="half" idx="1"/>
          </p:nvPr>
        </p:nvSpPr>
        <p:spPr>
          <a:xfrm>
            <a:off x="533400" y="1371600"/>
            <a:ext cx="8077200" cy="4556234"/>
          </a:xfrm>
          <a:ln w="6350" cmpd="sng"/>
        </p:spPr>
        <p:txBody>
          <a:bodyPr/>
          <a:lstStyle>
            <a:lvl1pPr>
              <a:buClrTx/>
              <a:buSzPct val="100000"/>
              <a:defRPr sz="2000">
                <a:solidFill>
                  <a:schemeClr val="tx1"/>
                </a:solidFill>
                <a:latin typeface="Book Antiqua" pitchFamily="18" charset="0"/>
              </a:defRPr>
            </a:lvl1pPr>
            <a:lvl2pPr>
              <a:buClrTx/>
              <a:buSzPct val="100000"/>
              <a:buFont typeface="Arial" pitchFamily="34" charset="0"/>
              <a:buChar char="•"/>
              <a:defRPr sz="2000">
                <a:solidFill>
                  <a:schemeClr val="tx1"/>
                </a:solidFill>
                <a:latin typeface="Book Antiqua" pitchFamily="18" charset="0"/>
              </a:defRPr>
            </a:lvl2pPr>
            <a:lvl3pPr>
              <a:buNone/>
              <a:defRPr/>
            </a:lvl3pPr>
          </a:lstStyle>
          <a:p>
            <a:pPr lvl="0"/>
            <a:r>
              <a:rPr lang="en-US"/>
              <a:t>Edit Master text styles</a:t>
            </a:r>
          </a:p>
          <a:p>
            <a:pPr lvl="1"/>
            <a:r>
              <a:rPr lang="en-US"/>
              <a:t>Second level</a:t>
            </a:r>
          </a:p>
        </p:txBody>
      </p:sp>
      <p:sp>
        <p:nvSpPr>
          <p:cNvPr id="4" name="TextBox 3"/>
          <p:cNvSpPr txBox="1"/>
          <p:nvPr userDrawn="1"/>
        </p:nvSpPr>
        <p:spPr>
          <a:xfrm rot="16200000">
            <a:off x="-2008187" y="2961790"/>
            <a:ext cx="4254500" cy="215444"/>
          </a:xfrm>
          <a:prstGeom prst="rect">
            <a:avLst/>
          </a:prstGeom>
          <a:noFill/>
        </p:spPr>
        <p:txBody>
          <a:bodyPr wrap="square" rtlCol="0">
            <a:spAutoFit/>
          </a:bodyPr>
          <a:lstStyle/>
          <a:p>
            <a:pPr algn="ctr"/>
            <a:r>
              <a:rPr lang="en-US" sz="800" b="0" cap="all" baseline="0" dirty="0"/>
              <a:t>Confidential WORKING draft – policy IN DEVELOPMENT</a:t>
            </a:r>
          </a:p>
        </p:txBody>
      </p:sp>
    </p:spTree>
    <p:extLst>
      <p:ext uri="{BB962C8B-B14F-4D97-AF65-F5344CB8AC3E}">
        <p14:creationId xmlns:p14="http://schemas.microsoft.com/office/powerpoint/2010/main" val="122380322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chemeClr val="bg1"/>
        </a:solidFill>
        <a:effectLst/>
      </p:bgPr>
    </p:bg>
    <p:spTree>
      <p:nvGrpSpPr>
        <p:cNvPr id="1" name=""/>
        <p:cNvGrpSpPr/>
        <p:nvPr/>
      </p:nvGrpSpPr>
      <p:grpSpPr>
        <a:xfrm>
          <a:off x="0" y="0"/>
          <a:ext cx="0" cy="0"/>
          <a:chOff x="0" y="0"/>
          <a:chExt cx="0" cy="0"/>
        </a:xfrm>
      </p:grpSpPr>
      <p:pic>
        <p:nvPicPr>
          <p:cNvPr id="3200002" name="Picture 2"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638" y="-6350"/>
            <a:ext cx="9188451" cy="6864350"/>
          </a:xfrm>
          <a:prstGeom prst="rect">
            <a:avLst/>
          </a:prstGeom>
          <a:noFill/>
          <a:extLst>
            <a:ext uri="{909E8E84-426E-40DD-AFC4-6F175D3DCCD1}">
              <a14:hiddenFill xmlns:a14="http://schemas.microsoft.com/office/drawing/2010/main">
                <a:solidFill>
                  <a:srgbClr val="FFFFFF"/>
                </a:solidFill>
              </a14:hiddenFill>
            </a:ext>
          </a:extLst>
        </p:spPr>
      </p:pic>
      <p:sp>
        <p:nvSpPr>
          <p:cNvPr id="3200003" name="Rectangle 3"/>
          <p:cNvSpPr>
            <a:spLocks noGrp="1" noChangeArrowheads="1"/>
          </p:cNvSpPr>
          <p:nvPr>
            <p:ph type="subTitle" sz="quarter" idx="1"/>
          </p:nvPr>
        </p:nvSpPr>
        <p:spPr>
          <a:xfrm>
            <a:off x="4267201" y="3124200"/>
            <a:ext cx="4667250" cy="1568257"/>
          </a:xfrm>
        </p:spPr>
        <p:txBody>
          <a:bodyPr lIns="91430" tIns="45716" rIns="91430" bIns="45716"/>
          <a:lstStyle>
            <a:lvl1pPr marL="0" indent="0" algn="r">
              <a:defRPr sz="2800">
                <a:solidFill>
                  <a:srgbClr val="003366"/>
                </a:solidFill>
              </a:defRPr>
            </a:lvl1pPr>
            <a:lvl2pPr lvl="1" algn="r">
              <a:defRPr sz="2000">
                <a:solidFill>
                  <a:schemeClr val="tx2"/>
                </a:solidFill>
              </a:defRPr>
            </a:lvl2pPr>
            <a:lvl3pPr lvl="2" algn="r">
              <a:defRPr sz="2000">
                <a:solidFill>
                  <a:schemeClr val="tx2"/>
                </a:solidFill>
              </a:defRPr>
            </a:lvl3pPr>
          </a:lstStyle>
          <a:p>
            <a:pPr lvl="0"/>
            <a:r>
              <a:rPr lang="en-US" noProof="0"/>
              <a:t>Click to edit Master subtitle style</a:t>
            </a:r>
          </a:p>
        </p:txBody>
      </p:sp>
      <p:sp>
        <p:nvSpPr>
          <p:cNvPr id="3200006" name="Rectangle 6"/>
          <p:cNvSpPr>
            <a:spLocks noChangeArrowheads="1"/>
          </p:cNvSpPr>
          <p:nvPr userDrawn="1"/>
        </p:nvSpPr>
        <p:spPr bwMode="white">
          <a:xfrm>
            <a:off x="152400" y="1143000"/>
            <a:ext cx="4495800" cy="205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nchor="b"/>
          <a:lstStyle/>
          <a:p>
            <a:pPr eaLnBrk="0" fontAlgn="base" hangingPunct="0">
              <a:spcBef>
                <a:spcPct val="20000"/>
              </a:spcBef>
              <a:spcAft>
                <a:spcPct val="0"/>
              </a:spcAft>
              <a:tabLst>
                <a:tab pos="915891" algn="l"/>
              </a:tabLst>
            </a:pPr>
            <a:r>
              <a:rPr lang="en-US" altLang="en-US" sz="2800" b="1" dirty="0">
                <a:solidFill>
                  <a:srgbClr val="F8F8F8"/>
                </a:solidFill>
              </a:rPr>
              <a:t>Commonwealth of Massachusetts</a:t>
            </a:r>
            <a:br>
              <a:rPr lang="en-US" altLang="en-US" sz="2800" b="1" dirty="0">
                <a:solidFill>
                  <a:srgbClr val="F8F8F8"/>
                </a:solidFill>
              </a:rPr>
            </a:br>
            <a:r>
              <a:rPr lang="en-US" altLang="en-US" sz="1900" b="1" dirty="0">
                <a:solidFill>
                  <a:srgbClr val="F8F8F8"/>
                </a:solidFill>
              </a:rPr>
              <a:t>Executive Office of Health and Human Services</a:t>
            </a:r>
            <a:br>
              <a:rPr lang="en-US" altLang="en-US" sz="1900" b="1" dirty="0">
                <a:solidFill>
                  <a:srgbClr val="F8F8F8"/>
                </a:solidFill>
              </a:rPr>
            </a:br>
            <a:r>
              <a:rPr lang="en-US" altLang="en-US" sz="1900" b="1" dirty="0">
                <a:solidFill>
                  <a:srgbClr val="F8F8F8"/>
                </a:solidFill>
              </a:rPr>
              <a:t/>
            </a:r>
            <a:br>
              <a:rPr lang="en-US" altLang="en-US" sz="1900" b="1" dirty="0">
                <a:solidFill>
                  <a:srgbClr val="F8F8F8"/>
                </a:solidFill>
              </a:rPr>
            </a:br>
            <a:endParaRPr lang="en-US" sz="2800" b="1" dirty="0">
              <a:solidFill>
                <a:srgbClr val="F8F8F8"/>
              </a:solidFill>
            </a:endParaRPr>
          </a:p>
        </p:txBody>
      </p:sp>
      <p:pic>
        <p:nvPicPr>
          <p:cNvPr id="6" name="Picture 5"/>
          <p:cNvPicPr>
            <a:picLocks noChangeAspect="1"/>
          </p:cNvPicPr>
          <p:nvPr userDrawn="1"/>
        </p:nvPicPr>
        <p:blipFill>
          <a:blip r:embed="rId3"/>
          <a:stretch>
            <a:fillRect/>
          </a:stretch>
        </p:blipFill>
        <p:spPr>
          <a:xfrm>
            <a:off x="7189955" y="457200"/>
            <a:ext cx="1934480" cy="1934480"/>
          </a:xfrm>
          <a:prstGeom prst="rect">
            <a:avLst/>
          </a:prstGeom>
        </p:spPr>
      </p:pic>
    </p:spTree>
    <p:extLst>
      <p:ext uri="{BB962C8B-B14F-4D97-AF65-F5344CB8AC3E}">
        <p14:creationId xmlns:p14="http://schemas.microsoft.com/office/powerpoint/2010/main" val="393489148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38696606"/>
              </p:ext>
            </p:extLst>
          </p:nvPr>
        </p:nvGraphicFramePr>
        <p:xfrm>
          <a:off x="1665" y="1665"/>
          <a:ext cx="1619" cy="1619"/>
        </p:xfrm>
        <a:graphic>
          <a:graphicData uri="http://schemas.openxmlformats.org/presentationml/2006/ole">
            <mc:AlternateContent xmlns:mc="http://schemas.openxmlformats.org/markup-compatibility/2006">
              <mc:Choice xmlns:v="urn:schemas-microsoft-com:vml" Requires="v">
                <p:oleObj spid="_x0000_s2051"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665" y="1665"/>
                        <a:ext cx="1619" cy="1619"/>
                      </a:xfrm>
                      <a:prstGeom prst="rect">
                        <a:avLst/>
                      </a:prstGeom>
                    </p:spPr>
                  </p:pic>
                </p:oleObj>
              </mc:Fallback>
            </mc:AlternateContent>
          </a:graphicData>
        </a:graphic>
      </p:graphicFrame>
      <p:grpSp>
        <p:nvGrpSpPr>
          <p:cNvPr id="8" name="McK Title Elements" hidden="1"/>
          <p:cNvGrpSpPr>
            <a:grpSpLocks/>
          </p:cNvGrpSpPr>
          <p:nvPr/>
        </p:nvGrpSpPr>
        <p:grpSpPr bwMode="auto">
          <a:xfrm>
            <a:off x="2693796" y="4871298"/>
            <a:ext cx="5036085" cy="500502"/>
            <a:chOff x="1663" y="3104"/>
            <a:chExt cx="3109" cy="309"/>
          </a:xfrm>
        </p:grpSpPr>
        <p:sp>
          <p:nvSpPr>
            <p:cNvPr id="9" name="McK Document type"/>
            <p:cNvSpPr txBox="1">
              <a:spLocks noChangeArrowheads="1"/>
            </p:cNvSpPr>
            <p:nvPr/>
          </p:nvSpPr>
          <p:spPr bwMode="auto">
            <a:xfrm>
              <a:off x="1663" y="3104"/>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28" dirty="0">
                  <a:solidFill>
                    <a:srgbClr val="000000"/>
                  </a:solidFill>
                  <a:latin typeface="Arial"/>
                </a:rPr>
                <a:t>Document type</a:t>
              </a:r>
            </a:p>
          </p:txBody>
        </p:sp>
        <p:sp>
          <p:nvSpPr>
            <p:cNvPr id="10" name="McK Date"/>
            <p:cNvSpPr txBox="1">
              <a:spLocks noChangeArrowheads="1"/>
            </p:cNvSpPr>
            <p:nvPr/>
          </p:nvSpPr>
          <p:spPr bwMode="auto">
            <a:xfrm>
              <a:off x="1663" y="3275"/>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28" dirty="0">
                  <a:solidFill>
                    <a:srgbClr val="000000"/>
                  </a:solidFill>
                  <a:latin typeface="Arial"/>
                </a:rPr>
                <a:t>Date</a:t>
              </a:r>
            </a:p>
          </p:txBody>
        </p:sp>
      </p:grpSp>
      <p:sp>
        <p:nvSpPr>
          <p:cNvPr id="13314" name="Rectangle 1026"/>
          <p:cNvSpPr>
            <a:spLocks noGrp="1" noChangeArrowheads="1"/>
          </p:cNvSpPr>
          <p:nvPr>
            <p:ph type="ctrTitle"/>
          </p:nvPr>
        </p:nvSpPr>
        <p:spPr bwMode="auto">
          <a:xfrm>
            <a:off x="2693840" y="2648285"/>
            <a:ext cx="5539245" cy="507831"/>
          </a:xfrm>
          <a:prstGeom prst="rect">
            <a:avLst/>
          </a:prstGeom>
        </p:spPr>
        <p:txBody>
          <a:bodyPr anchor="b">
            <a:spAutoFit/>
          </a:bodyPr>
          <a:lstStyle>
            <a:lvl1pPr>
              <a:defRPr sz="3265" b="0" baseline="0">
                <a:latin typeface="+mj-lt"/>
                <a:ea typeface="+mj-ea"/>
              </a:defRPr>
            </a:lvl1pPr>
          </a:lstStyle>
          <a:p>
            <a:pPr lvl="0"/>
            <a:r>
              <a:rPr lang="en-US" noProof="0"/>
              <a:t>Click to edit Master title style</a:t>
            </a:r>
          </a:p>
        </p:txBody>
      </p:sp>
      <p:sp>
        <p:nvSpPr>
          <p:cNvPr id="13315" name="Rectangle 1027"/>
          <p:cNvSpPr>
            <a:spLocks noGrp="1" noChangeArrowheads="1"/>
          </p:cNvSpPr>
          <p:nvPr>
            <p:ph type="subTitle" idx="1"/>
          </p:nvPr>
        </p:nvSpPr>
        <p:spPr bwMode="auto">
          <a:xfrm>
            <a:off x="2693840" y="3770660"/>
            <a:ext cx="5539245" cy="219820"/>
          </a:xfrm>
        </p:spPr>
        <p:txBody>
          <a:bodyPr>
            <a:spAutoFit/>
          </a:bodyPr>
          <a:lstStyle>
            <a:lvl1pPr>
              <a:defRPr sz="1428" baseline="0">
                <a:latin typeface="+mn-lt"/>
                <a:ea typeface="+mn-ea"/>
              </a:defRPr>
            </a:lvl1pPr>
          </a:lstStyle>
          <a:p>
            <a:pPr lvl="0"/>
            <a:r>
              <a:rPr lang="en-US" noProof="0"/>
              <a:t>Click to edit Master subtitle style</a:t>
            </a:r>
          </a:p>
        </p:txBody>
      </p:sp>
      <p:sp>
        <p:nvSpPr>
          <p:cNvPr id="12" name="TitleTopPlaceholder"/>
          <p:cNvSpPr>
            <a:spLocks noChangeArrowheads="1"/>
          </p:cNvSpPr>
          <p:nvPr/>
        </p:nvSpPr>
        <p:spPr bwMode="ltGray">
          <a:xfrm>
            <a:off x="2125668" y="3246013"/>
            <a:ext cx="2293946" cy="437329"/>
          </a:xfrm>
          <a:prstGeom prst="rect">
            <a:avLst/>
          </a:prstGeom>
          <a:solidFill>
            <a:schemeClr val="accent4">
              <a:alpha val="77000"/>
            </a:schemeClr>
          </a:solidFill>
          <a:ln w="9525">
            <a:noFill/>
            <a:miter lim="800000"/>
            <a:headEnd/>
            <a:tailEnd/>
          </a:ln>
          <a:effectLst/>
        </p:spPr>
        <p:txBody>
          <a:bodyPr wrap="none" lIns="92867" tIns="46437" rIns="92867" bIns="46437" anchor="ctr"/>
          <a:lstStyle/>
          <a:p>
            <a:pPr fontAlgn="base">
              <a:spcBef>
                <a:spcPct val="0"/>
              </a:spcBef>
              <a:spcAft>
                <a:spcPct val="0"/>
              </a:spcAft>
            </a:pPr>
            <a:endParaRPr lang="en-US" sz="1632" dirty="0">
              <a:solidFill>
                <a:srgbClr val="000000"/>
              </a:solidFill>
            </a:endParaRPr>
          </a:p>
        </p:txBody>
      </p:sp>
      <p:sp>
        <p:nvSpPr>
          <p:cNvPr id="13" name="TitleTopPlaceholder"/>
          <p:cNvSpPr>
            <a:spLocks noChangeArrowheads="1"/>
          </p:cNvSpPr>
          <p:nvPr/>
        </p:nvSpPr>
        <p:spPr bwMode="ltGray">
          <a:xfrm>
            <a:off x="1" y="3245986"/>
            <a:ext cx="2125653" cy="436455"/>
          </a:xfrm>
          <a:prstGeom prst="rect">
            <a:avLst/>
          </a:prstGeom>
          <a:solidFill>
            <a:srgbClr val="FFC000">
              <a:alpha val="80000"/>
            </a:srgbClr>
          </a:solidFill>
          <a:ln w="9525">
            <a:noFill/>
            <a:miter lim="800000"/>
            <a:headEnd/>
            <a:tailEnd/>
          </a:ln>
          <a:effectLst/>
        </p:spPr>
        <p:txBody>
          <a:bodyPr wrap="none" lIns="92867" tIns="46437" rIns="92867" bIns="46437" anchor="ctr"/>
          <a:lstStyle/>
          <a:p>
            <a:pPr fontAlgn="base">
              <a:spcBef>
                <a:spcPct val="0"/>
              </a:spcBef>
              <a:spcAft>
                <a:spcPct val="0"/>
              </a:spcAft>
            </a:pPr>
            <a:endParaRPr lang="en-US" sz="1632" dirty="0">
              <a:solidFill>
                <a:srgbClr val="000000"/>
              </a:solidFill>
            </a:endParaRPr>
          </a:p>
        </p:txBody>
      </p:sp>
      <p:sp>
        <p:nvSpPr>
          <p:cNvPr id="14" name="TitleTopPlaceholder"/>
          <p:cNvSpPr>
            <a:spLocks noChangeArrowheads="1"/>
          </p:cNvSpPr>
          <p:nvPr/>
        </p:nvSpPr>
        <p:spPr bwMode="ltGray">
          <a:xfrm>
            <a:off x="3886006" y="3246012"/>
            <a:ext cx="5257994" cy="437331"/>
          </a:xfrm>
          <a:prstGeom prst="rect">
            <a:avLst/>
          </a:prstGeom>
          <a:solidFill>
            <a:srgbClr val="009900">
              <a:alpha val="69000"/>
            </a:srgbClr>
          </a:solidFill>
          <a:ln w="9525">
            <a:noFill/>
            <a:miter lim="800000"/>
            <a:headEnd/>
            <a:tailEnd/>
          </a:ln>
          <a:effectLst/>
        </p:spPr>
        <p:txBody>
          <a:bodyPr wrap="none" lIns="92867" tIns="46437" rIns="92867" bIns="46437" anchor="ctr"/>
          <a:lstStyle/>
          <a:p>
            <a:pPr fontAlgn="base">
              <a:spcBef>
                <a:spcPct val="0"/>
              </a:spcBef>
              <a:spcAft>
                <a:spcPct val="0"/>
              </a:spcAft>
            </a:pPr>
            <a:endParaRPr lang="en-US" sz="1632" dirty="0">
              <a:solidFill>
                <a:srgbClr val="000000"/>
              </a:solidFill>
            </a:endParaRPr>
          </a:p>
        </p:txBody>
      </p:sp>
      <p:pic>
        <p:nvPicPr>
          <p:cNvPr id="15" name="Picture 4" descr="http://upload.wikimedia.org/wikipedia/commons/thumb/8/82/Seal_of_Massachusetts.svg/2000px-Seal_of_Massachusetts.svg.png"/>
          <p:cNvPicPr>
            <a:picLocks noChangeAspect="1" noChangeArrowheads="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1970" y="2029647"/>
            <a:ext cx="2075338"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067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920137329"/>
              </p:ext>
            </p:extLst>
          </p:nvPr>
        </p:nvGraphicFramePr>
        <p:xfrm>
          <a:off x="1665" y="1665"/>
          <a:ext cx="1619" cy="1619"/>
        </p:xfrm>
        <a:graphic>
          <a:graphicData uri="http://schemas.openxmlformats.org/presentationml/2006/ole">
            <mc:AlternateContent xmlns:mc="http://schemas.openxmlformats.org/markup-compatibility/2006">
              <mc:Choice xmlns:v="urn:schemas-microsoft-com:vml" Requires="v">
                <p:oleObj spid="_x0000_s3075"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665" y="1665"/>
                        <a:ext cx="1619" cy="1619"/>
                      </a:xfrm>
                      <a:prstGeom prst="rect">
                        <a:avLst/>
                      </a:prstGeom>
                    </p:spPr>
                  </p:pic>
                </p:oleObj>
              </mc:Fallback>
            </mc:AlternateContent>
          </a:graphicData>
        </a:graphic>
      </p:graphicFrame>
      <p:grpSp>
        <p:nvGrpSpPr>
          <p:cNvPr id="8" name="McK Title Elements" hidden="1"/>
          <p:cNvGrpSpPr>
            <a:grpSpLocks/>
          </p:cNvGrpSpPr>
          <p:nvPr/>
        </p:nvGrpSpPr>
        <p:grpSpPr bwMode="auto">
          <a:xfrm>
            <a:off x="2693796" y="4871298"/>
            <a:ext cx="5036085" cy="500502"/>
            <a:chOff x="1663" y="3104"/>
            <a:chExt cx="3109" cy="309"/>
          </a:xfrm>
        </p:grpSpPr>
        <p:sp>
          <p:nvSpPr>
            <p:cNvPr id="9" name="McK Document type"/>
            <p:cNvSpPr txBox="1">
              <a:spLocks noChangeArrowheads="1"/>
            </p:cNvSpPr>
            <p:nvPr/>
          </p:nvSpPr>
          <p:spPr bwMode="auto">
            <a:xfrm>
              <a:off x="1663" y="3104"/>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28" dirty="0">
                  <a:solidFill>
                    <a:srgbClr val="000000"/>
                  </a:solidFill>
                  <a:latin typeface="Arial"/>
                </a:rPr>
                <a:t>Document type</a:t>
              </a:r>
            </a:p>
          </p:txBody>
        </p:sp>
        <p:sp>
          <p:nvSpPr>
            <p:cNvPr id="10" name="McK Date"/>
            <p:cNvSpPr txBox="1">
              <a:spLocks noChangeArrowheads="1"/>
            </p:cNvSpPr>
            <p:nvPr/>
          </p:nvSpPr>
          <p:spPr bwMode="auto">
            <a:xfrm>
              <a:off x="1663" y="3275"/>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28" dirty="0">
                  <a:solidFill>
                    <a:srgbClr val="000000"/>
                  </a:solidFill>
                  <a:latin typeface="Arial"/>
                </a:rPr>
                <a:t>Date</a:t>
              </a:r>
            </a:p>
          </p:txBody>
        </p:sp>
      </p:grpSp>
      <p:sp>
        <p:nvSpPr>
          <p:cNvPr id="13314" name="Rectangle 1026"/>
          <p:cNvSpPr>
            <a:spLocks noGrp="1" noChangeArrowheads="1"/>
          </p:cNvSpPr>
          <p:nvPr>
            <p:ph type="ctrTitle" hasCustomPrompt="1"/>
          </p:nvPr>
        </p:nvSpPr>
        <p:spPr bwMode="auto">
          <a:xfrm>
            <a:off x="592295" y="2591192"/>
            <a:ext cx="5539245" cy="507831"/>
          </a:xfrm>
          <a:prstGeom prst="rect">
            <a:avLst/>
          </a:prstGeom>
        </p:spPr>
        <p:txBody>
          <a:bodyPr anchor="b">
            <a:spAutoFit/>
          </a:bodyPr>
          <a:lstStyle>
            <a:lvl1pPr>
              <a:defRPr sz="3265" b="0" baseline="0">
                <a:latin typeface="+mj-lt"/>
                <a:ea typeface="+mj-ea"/>
              </a:defRPr>
            </a:lvl1pPr>
          </a:lstStyle>
          <a:p>
            <a:pPr lvl="0"/>
            <a:r>
              <a:rPr lang="en-US" noProof="0"/>
              <a:t>Title</a:t>
            </a:r>
          </a:p>
        </p:txBody>
      </p:sp>
      <p:sp>
        <p:nvSpPr>
          <p:cNvPr id="12" name="TitleTopPlaceholder"/>
          <p:cNvSpPr>
            <a:spLocks noChangeArrowheads="1"/>
          </p:cNvSpPr>
          <p:nvPr/>
        </p:nvSpPr>
        <p:spPr bwMode="ltGray">
          <a:xfrm>
            <a:off x="2125668" y="3246013"/>
            <a:ext cx="2293946" cy="437329"/>
          </a:xfrm>
          <a:prstGeom prst="rect">
            <a:avLst/>
          </a:prstGeom>
          <a:solidFill>
            <a:schemeClr val="accent4">
              <a:alpha val="77000"/>
            </a:schemeClr>
          </a:solidFill>
          <a:ln w="9525">
            <a:noFill/>
            <a:miter lim="800000"/>
            <a:headEnd/>
            <a:tailEnd/>
          </a:ln>
          <a:effectLst/>
        </p:spPr>
        <p:txBody>
          <a:bodyPr wrap="none" lIns="92867" tIns="46437" rIns="92867" bIns="46437" anchor="ctr"/>
          <a:lstStyle/>
          <a:p>
            <a:pPr fontAlgn="base">
              <a:spcBef>
                <a:spcPct val="0"/>
              </a:spcBef>
              <a:spcAft>
                <a:spcPct val="0"/>
              </a:spcAft>
            </a:pPr>
            <a:endParaRPr lang="en-US" sz="1632" dirty="0">
              <a:solidFill>
                <a:srgbClr val="000000"/>
              </a:solidFill>
            </a:endParaRPr>
          </a:p>
        </p:txBody>
      </p:sp>
      <p:sp>
        <p:nvSpPr>
          <p:cNvPr id="13" name="TitleTopPlaceholder"/>
          <p:cNvSpPr>
            <a:spLocks noChangeArrowheads="1"/>
          </p:cNvSpPr>
          <p:nvPr/>
        </p:nvSpPr>
        <p:spPr bwMode="ltGray">
          <a:xfrm>
            <a:off x="1" y="3245986"/>
            <a:ext cx="2125653" cy="436455"/>
          </a:xfrm>
          <a:prstGeom prst="rect">
            <a:avLst/>
          </a:prstGeom>
          <a:solidFill>
            <a:srgbClr val="FFC000">
              <a:alpha val="80000"/>
            </a:srgbClr>
          </a:solidFill>
          <a:ln w="9525">
            <a:noFill/>
            <a:miter lim="800000"/>
            <a:headEnd/>
            <a:tailEnd/>
          </a:ln>
          <a:effectLst/>
        </p:spPr>
        <p:txBody>
          <a:bodyPr wrap="none" lIns="92867" tIns="46437" rIns="92867" bIns="46437" anchor="ctr"/>
          <a:lstStyle/>
          <a:p>
            <a:pPr fontAlgn="base">
              <a:spcBef>
                <a:spcPct val="0"/>
              </a:spcBef>
              <a:spcAft>
                <a:spcPct val="0"/>
              </a:spcAft>
            </a:pPr>
            <a:endParaRPr lang="en-US" sz="1632" dirty="0">
              <a:solidFill>
                <a:srgbClr val="000000"/>
              </a:solidFill>
            </a:endParaRPr>
          </a:p>
        </p:txBody>
      </p:sp>
      <p:sp>
        <p:nvSpPr>
          <p:cNvPr id="14" name="TitleTopPlaceholder"/>
          <p:cNvSpPr>
            <a:spLocks noChangeArrowheads="1"/>
          </p:cNvSpPr>
          <p:nvPr/>
        </p:nvSpPr>
        <p:spPr bwMode="ltGray">
          <a:xfrm>
            <a:off x="3886006" y="3246012"/>
            <a:ext cx="5257994" cy="437331"/>
          </a:xfrm>
          <a:prstGeom prst="rect">
            <a:avLst/>
          </a:prstGeom>
          <a:solidFill>
            <a:srgbClr val="009900">
              <a:alpha val="69000"/>
            </a:srgbClr>
          </a:solidFill>
          <a:ln w="9525">
            <a:noFill/>
            <a:miter lim="800000"/>
            <a:headEnd/>
            <a:tailEnd/>
          </a:ln>
          <a:effectLst/>
        </p:spPr>
        <p:txBody>
          <a:bodyPr wrap="none" lIns="92867" tIns="46437" rIns="92867" bIns="46437" anchor="ctr"/>
          <a:lstStyle/>
          <a:p>
            <a:pPr fontAlgn="base">
              <a:spcBef>
                <a:spcPct val="0"/>
              </a:spcBef>
              <a:spcAft>
                <a:spcPct val="0"/>
              </a:spcAft>
            </a:pPr>
            <a:endParaRPr lang="en-US" sz="1632" dirty="0">
              <a:solidFill>
                <a:srgbClr val="000000"/>
              </a:solidFill>
            </a:endParaRPr>
          </a:p>
        </p:txBody>
      </p:sp>
      <p:pic>
        <p:nvPicPr>
          <p:cNvPr id="16" name="Picture 4" descr="http://upload.wikimedia.org/wikipedia/commons/thumb/8/82/Seal_of_Massachusetts.svg/2000px-Seal_of_Massachusetts.svg.png"/>
          <p:cNvPicPr>
            <a:picLocks noChangeAspect="1" noChangeArrowheads="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39965" y="135844"/>
            <a:ext cx="629092" cy="62905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47033018"/>
              </p:ext>
            </p:extLst>
          </p:nvPr>
        </p:nvGraphicFramePr>
        <p:xfrm>
          <a:off x="1632" y="1632"/>
          <a:ext cx="1587" cy="1587"/>
        </p:xfrm>
        <a:graphic>
          <a:graphicData uri="http://schemas.openxmlformats.org/presentationml/2006/ole">
            <mc:AlternateContent xmlns:mc="http://schemas.openxmlformats.org/markup-compatibility/2006">
              <mc:Choice xmlns:v="urn:schemas-microsoft-com:vml" Requires="v">
                <p:oleObj spid="_x0000_s4099"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632" y="1632"/>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86975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472826375"/>
              </p:ext>
            </p:extLst>
          </p:nvPr>
        </p:nvGraphicFramePr>
        <p:xfrm>
          <a:off x="1632" y="1632"/>
          <a:ext cx="1587" cy="1587"/>
        </p:xfrm>
        <a:graphic>
          <a:graphicData uri="http://schemas.openxmlformats.org/presentationml/2006/ole">
            <mc:AlternateContent xmlns:mc="http://schemas.openxmlformats.org/markup-compatibility/2006">
              <mc:Choice xmlns:v="urn:schemas-microsoft-com:vml" Requires="v">
                <p:oleObj spid="_x0000_s5123" name="think-cell Slide" r:id="rId4" imgW="360" imgH="360" progId="TCLayout.ActiveDocument.1">
                  <p:embed/>
                </p:oleObj>
              </mc:Choice>
              <mc:Fallback>
                <p:oleObj name="think-cell Slide" r:id="rId4" imgW="360" imgH="360" progId="TCLayout.ActiveDocument.1">
                  <p:embed/>
                  <p:pic>
                    <p:nvPicPr>
                      <p:cNvPr id="3" name="Object 2" hidden="1"/>
                      <p:cNvPicPr/>
                      <p:nvPr/>
                    </p:nvPicPr>
                    <p:blipFill>
                      <a:blip r:embed="rId5"/>
                      <a:stretch>
                        <a:fillRect/>
                      </a:stretch>
                    </p:blipFill>
                    <p:spPr>
                      <a:xfrm>
                        <a:off x="1632" y="1632"/>
                        <a:ext cx="1587" cy="1587"/>
                      </a:xfrm>
                      <a:prstGeom prst="rect">
                        <a:avLst/>
                      </a:prstGeom>
                    </p:spPr>
                  </p:pic>
                </p:oleObj>
              </mc:Fallback>
            </mc:AlternateContent>
          </a:graphicData>
        </a:graphic>
      </p:graphicFrame>
      <p:sp>
        <p:nvSpPr>
          <p:cNvPr id="4" name="Holder 2"/>
          <p:cNvSpPr>
            <a:spLocks noGrp="1"/>
          </p:cNvSpPr>
          <p:nvPr>
            <p:ph type="title"/>
          </p:nvPr>
        </p:nvSpPr>
        <p:spPr>
          <a:xfrm>
            <a:off x="259090" y="252471"/>
            <a:ext cx="8053675" cy="298327"/>
          </a:xfrm>
        </p:spPr>
        <p:txBody>
          <a:bodyPr lIns="0" tIns="0" rIns="0" bIns="0"/>
          <a:lstStyle/>
          <a:p>
            <a:endParaRPr/>
          </a:p>
        </p:txBody>
      </p:sp>
    </p:spTree>
    <p:extLst>
      <p:ext uri="{BB962C8B-B14F-4D97-AF65-F5344CB8AC3E}">
        <p14:creationId xmlns:p14="http://schemas.microsoft.com/office/powerpoint/2010/main" val="2032550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91901367"/>
              </p:ext>
            </p:extLst>
          </p:nvPr>
        </p:nvGraphicFramePr>
        <p:xfrm>
          <a:off x="1632" y="1632"/>
          <a:ext cx="1587" cy="1587"/>
        </p:xfrm>
        <a:graphic>
          <a:graphicData uri="http://schemas.openxmlformats.org/presentationml/2006/ole">
            <mc:AlternateContent xmlns:mc="http://schemas.openxmlformats.org/markup-compatibility/2006">
              <mc:Choice xmlns:v="urn:schemas-microsoft-com:vml" Requires="v">
                <p:oleObj spid="_x0000_s6147" name="think-cell Slide" r:id="rId4" imgW="360" imgH="360" progId="TCLayout.ActiveDocument.1">
                  <p:embed/>
                </p:oleObj>
              </mc:Choice>
              <mc:Fallback>
                <p:oleObj name="think-cell Slide" r:id="rId4" imgW="360" imgH="360" progId="TCLayout.ActiveDocument.1">
                  <p:embed/>
                  <p:pic>
                    <p:nvPicPr>
                      <p:cNvPr id="4" name="Object 3" hidden="1"/>
                      <p:cNvPicPr/>
                      <p:nvPr/>
                    </p:nvPicPr>
                    <p:blipFill>
                      <a:blip r:embed="rId5"/>
                      <a:stretch>
                        <a:fillRect/>
                      </a:stretch>
                    </p:blipFill>
                    <p:spPr>
                      <a:xfrm>
                        <a:off x="1632" y="1632"/>
                        <a:ext cx="1587" cy="1587"/>
                      </a:xfrm>
                      <a:prstGeom prst="rect">
                        <a:avLst/>
                      </a:prstGeom>
                    </p:spPr>
                  </p:pic>
                </p:oleObj>
              </mc:Fallback>
            </mc:AlternateContent>
          </a:graphicData>
        </a:graphic>
      </p:graphicFrame>
      <p:sp>
        <p:nvSpPr>
          <p:cNvPr id="2" name="Holder 2"/>
          <p:cNvSpPr>
            <a:spLocks noGrp="1"/>
          </p:cNvSpPr>
          <p:nvPr>
            <p:ph type="title"/>
          </p:nvPr>
        </p:nvSpPr>
        <p:spPr/>
        <p:txBody>
          <a:bodyPr lIns="0" tIns="0" rIns="0" bIns="0"/>
          <a:lstStyle/>
          <a:p>
            <a:endParaRPr/>
          </a:p>
        </p:txBody>
      </p:sp>
      <p:sp>
        <p:nvSpPr>
          <p:cNvPr id="5" name="Rectangle 286"/>
          <p:cNvSpPr>
            <a:spLocks noGrp="1" noChangeArrowheads="1"/>
          </p:cNvSpPr>
          <p:nvPr>
            <p:ph idx="10" hasCustomPrompt="1"/>
          </p:nvPr>
        </p:nvSpPr>
        <p:spPr bwMode="auto">
          <a:xfrm>
            <a:off x="259081" y="908025"/>
            <a:ext cx="8077200" cy="124041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290287" indent="-290287">
              <a:spcAft>
                <a:spcPts val="612"/>
              </a:spcAft>
              <a:buFont typeface="Wingdings" panose="05000000000000000000" pitchFamily="2" charset="2"/>
              <a:buChar char="§"/>
              <a:defRPr baseline="0"/>
            </a:lvl1pPr>
            <a:lvl3pPr>
              <a:spcAft>
                <a:spcPts val="612"/>
              </a:spcAft>
              <a:defRPr baseline="0"/>
            </a:lvl3pPr>
            <a:lvl4pPr>
              <a:spcAft>
                <a:spcPts val="612"/>
              </a:spcAft>
              <a:buSzPct val="100000"/>
              <a:defRPr baseline="0"/>
            </a:lvl4pPr>
            <a:lvl5pPr>
              <a:spcAft>
                <a:spcPts val="612"/>
              </a:spcAft>
              <a:defRPr baseline="0"/>
            </a:lvl5pPr>
          </a:lstStyle>
          <a:p>
            <a:pPr lvl="0"/>
            <a:r>
              <a:rPr lang="en-US" noProof="0"/>
              <a:t>First Level</a:t>
            </a:r>
          </a:p>
          <a:p>
            <a:pPr lvl="2"/>
            <a:r>
              <a:rPr lang="en-US" noProof="0"/>
              <a:t>Second Level</a:t>
            </a:r>
          </a:p>
          <a:p>
            <a:pPr lvl="3"/>
            <a:r>
              <a:rPr lang="en-US" noProof="0"/>
              <a:t>Third Level</a:t>
            </a:r>
          </a:p>
          <a:p>
            <a:pPr lvl="4"/>
            <a:r>
              <a:rPr lang="en-US" noProof="0"/>
              <a:t>Fourth Level</a:t>
            </a:r>
          </a:p>
        </p:txBody>
      </p:sp>
    </p:spTree>
    <p:extLst>
      <p:ext uri="{BB962C8B-B14F-4D97-AF65-F5344CB8AC3E}">
        <p14:creationId xmlns:p14="http://schemas.microsoft.com/office/powerpoint/2010/main" val="15486238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ags" Target="../tags/tag3.xml"/><Relationship Id="rId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4.xml"/><Relationship Id="rId13" Type="http://schemas.openxmlformats.org/officeDocument/2006/relationships/tags" Target="../tags/tag9.xml"/><Relationship Id="rId18" Type="http://schemas.openxmlformats.org/officeDocument/2006/relationships/tags" Target="../tags/tag14.xml"/><Relationship Id="rId26" Type="http://schemas.openxmlformats.org/officeDocument/2006/relationships/image" Target="../media/image6.png"/><Relationship Id="rId3" Type="http://schemas.openxmlformats.org/officeDocument/2006/relationships/slideLayout" Target="../slideLayouts/slideLayout5.xml"/><Relationship Id="rId21" Type="http://schemas.openxmlformats.org/officeDocument/2006/relationships/tags" Target="../tags/tag17.xml"/><Relationship Id="rId7" Type="http://schemas.openxmlformats.org/officeDocument/2006/relationships/vmlDrawing" Target="../drawings/vmlDrawing1.vml"/><Relationship Id="rId12" Type="http://schemas.openxmlformats.org/officeDocument/2006/relationships/tags" Target="../tags/tag8.xml"/><Relationship Id="rId17" Type="http://schemas.openxmlformats.org/officeDocument/2006/relationships/tags" Target="../tags/tag13.xml"/><Relationship Id="rId25" Type="http://schemas.openxmlformats.org/officeDocument/2006/relationships/image" Target="../media/image5.emf"/><Relationship Id="rId2" Type="http://schemas.openxmlformats.org/officeDocument/2006/relationships/slideLayout" Target="../slideLayouts/slideLayout4.xml"/><Relationship Id="rId16" Type="http://schemas.openxmlformats.org/officeDocument/2006/relationships/tags" Target="../tags/tag12.xml"/><Relationship Id="rId20" Type="http://schemas.openxmlformats.org/officeDocument/2006/relationships/tags" Target="../tags/tag16.xml"/><Relationship Id="rId1" Type="http://schemas.openxmlformats.org/officeDocument/2006/relationships/slideLayout" Target="../slideLayouts/slideLayout3.xml"/><Relationship Id="rId6" Type="http://schemas.openxmlformats.org/officeDocument/2006/relationships/theme" Target="../theme/theme2.xml"/><Relationship Id="rId11" Type="http://schemas.openxmlformats.org/officeDocument/2006/relationships/tags" Target="../tags/tag7.xml"/><Relationship Id="rId24" Type="http://schemas.openxmlformats.org/officeDocument/2006/relationships/oleObject" Target="../embeddings/oleObject1.bin"/><Relationship Id="rId5" Type="http://schemas.openxmlformats.org/officeDocument/2006/relationships/slideLayout" Target="../slideLayouts/slideLayout7.xml"/><Relationship Id="rId15" Type="http://schemas.openxmlformats.org/officeDocument/2006/relationships/tags" Target="../tags/tag11.xml"/><Relationship Id="rId23" Type="http://schemas.openxmlformats.org/officeDocument/2006/relationships/tags" Target="../tags/tag19.xml"/><Relationship Id="rId10" Type="http://schemas.openxmlformats.org/officeDocument/2006/relationships/tags" Target="../tags/tag6.xml"/><Relationship Id="rId19" Type="http://schemas.openxmlformats.org/officeDocument/2006/relationships/tags" Target="../tags/tag15.xml"/><Relationship Id="rId4" Type="http://schemas.openxmlformats.org/officeDocument/2006/relationships/slideLayout" Target="../slideLayouts/slideLayout6.xml"/><Relationship Id="rId9" Type="http://schemas.openxmlformats.org/officeDocument/2006/relationships/tags" Target="../tags/tag5.xml"/><Relationship Id="rId14" Type="http://schemas.openxmlformats.org/officeDocument/2006/relationships/tags" Target="../tags/tag10.xml"/><Relationship Id="rId22" Type="http://schemas.openxmlformats.org/officeDocument/2006/relationships/tags" Target="../tags/tag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top blue"/>
          <p:cNvPicPr>
            <a:picLocks noChangeAspect="1" noChangeArrowheads="1"/>
          </p:cNvPicPr>
          <p:nvPr/>
        </p:nvPicPr>
        <p:blipFill>
          <a:blip r:embed="rId6"/>
          <a:srcRect l="23065"/>
          <a:stretch>
            <a:fillRect/>
          </a:stretch>
        </p:blipFill>
        <p:spPr bwMode="auto">
          <a:xfrm>
            <a:off x="0" y="0"/>
            <a:ext cx="9150350" cy="930275"/>
          </a:xfrm>
          <a:prstGeom prst="rect">
            <a:avLst/>
          </a:prstGeom>
          <a:noFill/>
          <a:ln w="9525">
            <a:noFill/>
            <a:miter lim="800000"/>
            <a:headEnd/>
            <a:tailEnd/>
          </a:ln>
        </p:spPr>
      </p:pic>
      <p:sp>
        <p:nvSpPr>
          <p:cNvPr id="1027"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1030" name="Picture 6" descr="best ver2b seal"/>
          <p:cNvPicPr>
            <a:picLocks noChangeAspect="1" noChangeArrowheads="1"/>
          </p:cNvPicPr>
          <p:nvPr/>
        </p:nvPicPr>
        <p:blipFill>
          <a:blip r:embed="rId7">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5" name="Text Box 9"/>
          <p:cNvSpPr txBox="1">
            <a:spLocks noChangeArrowheads="1"/>
          </p:cNvSpPr>
          <p:nvPr/>
        </p:nvSpPr>
        <p:spPr bwMode="auto">
          <a:xfrm>
            <a:off x="4038600" y="6613525"/>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74C11B1E-D27A-4545-9113-CFB59631C2EA}"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
        <p:nvSpPr>
          <p:cNvPr id="3198987" name="AcnSubjectTitle_ID_3198987" hidden="1"/>
          <p:cNvSpPr txBox="1">
            <a:spLocks noChangeArrowheads="1"/>
          </p:cNvSpPr>
          <p:nvPr>
            <p:custDataLst>
              <p:tags r:id="rId4"/>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5"/>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Tree>
    <p:extLst>
      <p:ext uri="{BB962C8B-B14F-4D97-AF65-F5344CB8AC3E}">
        <p14:creationId xmlns:p14="http://schemas.microsoft.com/office/powerpoint/2010/main" val="1838582338"/>
      </p:ext>
    </p:extLst>
  </p:cSld>
  <p:clrMap bg1="lt1" tx1="dk1" bg2="lt2" tx2="dk2" accent1="accent1" accent2="accent2" accent3="accent3" accent4="accent4" accent5="accent5" accent6="accent6" hlink="hlink" folHlink="folHlink"/>
  <p:sldLayoutIdLst>
    <p:sldLayoutId id="2147483664" r:id="rId1"/>
    <p:sldLayoutId id="2147483672" r:id="rId2"/>
  </p:sldLayoutIdLst>
  <p:transition/>
  <p:txStyles>
    <p:titleStyle>
      <a:lvl1pPr algn="l" rtl="0" eaLnBrk="1" fontAlgn="base" hangingPunct="1">
        <a:spcBef>
          <a:spcPct val="20000"/>
        </a:spcBef>
        <a:spcAft>
          <a:spcPct val="0"/>
        </a:spcAft>
        <a:tabLst>
          <a:tab pos="915988" algn="l"/>
        </a:tabLst>
        <a:defRPr sz="2400" b="1">
          <a:solidFill>
            <a:srgbClr val="FFC000"/>
          </a:solidFill>
          <a:latin typeface="+mj-lt"/>
          <a:ea typeface="+mj-ea"/>
          <a:cs typeface="+mj-cs"/>
        </a:defRPr>
      </a:lvl1pPr>
      <a:lvl2pPr algn="l" rtl="0" eaLnBrk="1" fontAlgn="base" hangingPunct="1">
        <a:spcBef>
          <a:spcPct val="20000"/>
        </a:spcBef>
        <a:spcAft>
          <a:spcPct val="0"/>
        </a:spcAft>
        <a:tabLst>
          <a:tab pos="915988" algn="l"/>
        </a:tabLst>
        <a:defRPr sz="2400" b="1">
          <a:solidFill>
            <a:srgbClr val="FFC000"/>
          </a:solidFill>
          <a:latin typeface="Arial" pitchFamily="34" charset="0"/>
        </a:defRPr>
      </a:lvl2pPr>
      <a:lvl3pPr algn="l" rtl="0" eaLnBrk="1" fontAlgn="base" hangingPunct="1">
        <a:spcBef>
          <a:spcPct val="20000"/>
        </a:spcBef>
        <a:spcAft>
          <a:spcPct val="0"/>
        </a:spcAft>
        <a:tabLst>
          <a:tab pos="915988" algn="l"/>
        </a:tabLst>
        <a:defRPr sz="2400" b="1">
          <a:solidFill>
            <a:srgbClr val="FFC000"/>
          </a:solidFill>
          <a:latin typeface="Arial" pitchFamily="34" charset="0"/>
        </a:defRPr>
      </a:lvl3pPr>
      <a:lvl4pPr algn="l" rtl="0" eaLnBrk="1" fontAlgn="base" hangingPunct="1">
        <a:spcBef>
          <a:spcPct val="20000"/>
        </a:spcBef>
        <a:spcAft>
          <a:spcPct val="0"/>
        </a:spcAft>
        <a:tabLst>
          <a:tab pos="915988" algn="l"/>
        </a:tabLst>
        <a:defRPr sz="2400" b="1">
          <a:solidFill>
            <a:srgbClr val="FFC000"/>
          </a:solidFill>
          <a:latin typeface="Arial" pitchFamily="34" charset="0"/>
        </a:defRPr>
      </a:lvl4pPr>
      <a:lvl5pPr algn="l" rtl="0" eaLnBrk="1" fontAlgn="base" hangingPunct="1">
        <a:spcBef>
          <a:spcPct val="20000"/>
        </a:spcBef>
        <a:spcAft>
          <a:spcPct val="0"/>
        </a:spcAft>
        <a:tabLst>
          <a:tab pos="915988" algn="l"/>
        </a:tabLst>
        <a:defRPr sz="2400" b="1">
          <a:solidFill>
            <a:srgbClr val="FFC000"/>
          </a:solidFill>
          <a:latin typeface="Arial" pitchFamily="34" charset="0"/>
        </a:defRPr>
      </a:lvl5pPr>
      <a:lvl6pPr marL="457200" algn="l" rtl="0" eaLnBrk="1" fontAlgn="base" hangingPunct="1">
        <a:spcBef>
          <a:spcPct val="20000"/>
        </a:spcBef>
        <a:spcAft>
          <a:spcPct val="0"/>
        </a:spcAft>
        <a:tabLst>
          <a:tab pos="915988" algn="l"/>
        </a:tabLst>
        <a:defRPr sz="2400" b="1">
          <a:solidFill>
            <a:schemeClr val="accent1"/>
          </a:solidFill>
          <a:latin typeface="Arial" pitchFamily="34" charset="0"/>
        </a:defRPr>
      </a:lvl6pPr>
      <a:lvl7pPr marL="914400" algn="l" rtl="0" eaLnBrk="1" fontAlgn="base" hangingPunct="1">
        <a:spcBef>
          <a:spcPct val="20000"/>
        </a:spcBef>
        <a:spcAft>
          <a:spcPct val="0"/>
        </a:spcAft>
        <a:tabLst>
          <a:tab pos="915988" algn="l"/>
        </a:tabLst>
        <a:defRPr sz="2400" b="1">
          <a:solidFill>
            <a:schemeClr val="accent1"/>
          </a:solidFill>
          <a:latin typeface="Arial" pitchFamily="34" charset="0"/>
        </a:defRPr>
      </a:lvl7pPr>
      <a:lvl8pPr marL="1371600" algn="l" rtl="0" eaLnBrk="1" fontAlgn="base" hangingPunct="1">
        <a:spcBef>
          <a:spcPct val="20000"/>
        </a:spcBef>
        <a:spcAft>
          <a:spcPct val="0"/>
        </a:spcAft>
        <a:tabLst>
          <a:tab pos="915988" algn="l"/>
        </a:tabLst>
        <a:defRPr sz="2400" b="1">
          <a:solidFill>
            <a:schemeClr val="accent1"/>
          </a:solidFill>
          <a:latin typeface="Arial" pitchFamily="34" charset="0"/>
        </a:defRPr>
      </a:lvl8pPr>
      <a:lvl9pPr marL="1828800" algn="l" rtl="0" eaLnBrk="1" fontAlgn="base" hangingPunct="1">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1" fontAlgn="base" hangingPunct="1">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1" fontAlgn="base" hangingPunct="1">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8"/>
            </p:custDataLst>
            <p:extLst>
              <p:ext uri="{D42A27DB-BD31-4B8C-83A1-F6EECF244321}">
                <p14:modId xmlns:p14="http://schemas.microsoft.com/office/powerpoint/2010/main" val="173787583"/>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1027" name="think-cell Slide" r:id="rId24" imgW="270" imgH="270" progId="TCLayout.ActiveDocument.1">
                  <p:embed/>
                </p:oleObj>
              </mc:Choice>
              <mc:Fallback>
                <p:oleObj name="think-cell Slide" r:id="rId24" imgW="270" imgH="270" progId="TCLayout.ActiveDocument.1">
                  <p:embed/>
                  <p:pic>
                    <p:nvPicPr>
                      <p:cNvPr id="2" name="Object 1" hidden="1"/>
                      <p:cNvPicPr/>
                      <p:nvPr/>
                    </p:nvPicPr>
                    <p:blipFill>
                      <a:blip r:embed="rId25"/>
                      <a:stretch>
                        <a:fillRect/>
                      </a:stretch>
                    </p:blipFill>
                    <p:spPr>
                      <a:xfrm>
                        <a:off x="0" y="0"/>
                        <a:ext cx="161984" cy="161974"/>
                      </a:xfrm>
                      <a:prstGeom prst="rect">
                        <a:avLst/>
                      </a:prstGeom>
                    </p:spPr>
                  </p:pic>
                </p:oleObj>
              </mc:Fallback>
            </mc:AlternateContent>
          </a:graphicData>
        </a:graphic>
      </p:graphicFrame>
      <p:grpSp>
        <p:nvGrpSpPr>
          <p:cNvPr id="58" name="Group 57"/>
          <p:cNvGrpSpPr/>
          <p:nvPr/>
        </p:nvGrpSpPr>
        <p:grpSpPr bwMode="ltGray">
          <a:xfrm>
            <a:off x="22" y="6565686"/>
            <a:ext cx="9162288" cy="301752"/>
            <a:chOff x="-476250" y="1078229"/>
            <a:chExt cx="9437688" cy="475297"/>
          </a:xfrm>
        </p:grpSpPr>
        <p:sp>
          <p:nvSpPr>
            <p:cNvPr id="59" name="TitleTopPlaceholder"/>
            <p:cNvSpPr>
              <a:spLocks noChangeArrowheads="1"/>
            </p:cNvSpPr>
            <p:nvPr/>
          </p:nvSpPr>
          <p:spPr bwMode="ltGray">
            <a:xfrm>
              <a:off x="1717675" y="1078230"/>
              <a:ext cx="2193925" cy="474345"/>
            </a:xfrm>
            <a:prstGeom prst="rect">
              <a:avLst/>
            </a:prstGeom>
            <a:solidFill>
              <a:schemeClr val="accent4">
                <a:alpha val="77000"/>
              </a:schemeClr>
            </a:solidFill>
            <a:ln w="9525">
              <a:noFill/>
              <a:miter lim="800000"/>
              <a:headEnd/>
              <a:tailEnd/>
            </a:ln>
            <a:effectLst/>
          </p:spPr>
          <p:txBody>
            <a:bodyPr wrap="none" anchor="ctr"/>
            <a:lstStyle/>
            <a:p>
              <a:pPr fontAlgn="base">
                <a:spcBef>
                  <a:spcPct val="0"/>
                </a:spcBef>
                <a:spcAft>
                  <a:spcPct val="0"/>
                </a:spcAft>
              </a:pPr>
              <a:endParaRPr lang="en-US" sz="1632" dirty="0">
                <a:solidFill>
                  <a:srgbClr val="000000"/>
                </a:solidFill>
              </a:endParaRPr>
            </a:p>
          </p:txBody>
        </p:sp>
        <p:sp>
          <p:nvSpPr>
            <p:cNvPr id="60" name="TitleTopPlaceholder"/>
            <p:cNvSpPr>
              <a:spLocks noChangeArrowheads="1"/>
            </p:cNvSpPr>
            <p:nvPr/>
          </p:nvSpPr>
          <p:spPr bwMode="ltGray">
            <a:xfrm>
              <a:off x="-476250" y="1078229"/>
              <a:ext cx="2193925" cy="474345"/>
            </a:xfrm>
            <a:prstGeom prst="rect">
              <a:avLst/>
            </a:prstGeom>
            <a:solidFill>
              <a:srgbClr val="FFC000">
                <a:alpha val="80000"/>
              </a:srgbClr>
            </a:solidFill>
            <a:ln w="9525">
              <a:noFill/>
              <a:miter lim="800000"/>
              <a:headEnd/>
              <a:tailEnd/>
            </a:ln>
            <a:effectLst/>
          </p:spPr>
          <p:txBody>
            <a:bodyPr wrap="none" anchor="ctr"/>
            <a:lstStyle/>
            <a:p>
              <a:pPr fontAlgn="base">
                <a:spcBef>
                  <a:spcPct val="0"/>
                </a:spcBef>
                <a:spcAft>
                  <a:spcPct val="0"/>
                </a:spcAft>
              </a:pPr>
              <a:endParaRPr lang="en-US" sz="1632" dirty="0">
                <a:solidFill>
                  <a:srgbClr val="000000"/>
                </a:solidFill>
              </a:endParaRPr>
            </a:p>
          </p:txBody>
        </p:sp>
        <p:sp>
          <p:nvSpPr>
            <p:cNvPr id="61" name="TitleTopPlaceholder"/>
            <p:cNvSpPr>
              <a:spLocks noChangeArrowheads="1"/>
            </p:cNvSpPr>
            <p:nvPr/>
          </p:nvSpPr>
          <p:spPr bwMode="ltGray">
            <a:xfrm>
              <a:off x="3534567" y="1079181"/>
              <a:ext cx="5426871" cy="474345"/>
            </a:xfrm>
            <a:prstGeom prst="rect">
              <a:avLst/>
            </a:prstGeom>
            <a:solidFill>
              <a:srgbClr val="009900">
                <a:alpha val="69000"/>
              </a:srgbClr>
            </a:solidFill>
            <a:ln w="9525">
              <a:noFill/>
              <a:miter lim="800000"/>
              <a:headEnd/>
              <a:tailEnd/>
            </a:ln>
            <a:effectLst/>
          </p:spPr>
          <p:txBody>
            <a:bodyPr wrap="none" anchor="ctr"/>
            <a:lstStyle/>
            <a:p>
              <a:pPr fontAlgn="base">
                <a:spcBef>
                  <a:spcPct val="0"/>
                </a:spcBef>
                <a:spcAft>
                  <a:spcPct val="0"/>
                </a:spcAft>
              </a:pPr>
              <a:endParaRPr lang="en-US" sz="1632" dirty="0">
                <a:solidFill>
                  <a:srgbClr val="000000"/>
                </a:solidFill>
              </a:endParaRPr>
            </a:p>
          </p:txBody>
        </p:sp>
      </p:grpSp>
      <p:sp>
        <p:nvSpPr>
          <p:cNvPr id="1036" name="Rectangle 286"/>
          <p:cNvSpPr>
            <a:spLocks noGrp="1" noChangeArrowheads="1"/>
          </p:cNvSpPr>
          <p:nvPr>
            <p:ph type="body" idx="1"/>
          </p:nvPr>
        </p:nvSpPr>
        <p:spPr bwMode="auto">
          <a:xfrm>
            <a:off x="1482160" y="1990681"/>
            <a:ext cx="4389768" cy="157014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itle Placeholder 2"/>
          <p:cNvSpPr>
            <a:spLocks noGrp="1" noChangeArrowheads="1"/>
          </p:cNvSpPr>
          <p:nvPr>
            <p:ph type="title"/>
          </p:nvPr>
        </p:nvSpPr>
        <p:spPr bwMode="auto">
          <a:xfrm>
            <a:off x="259090" y="252471"/>
            <a:ext cx="8053675"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p>
        </p:txBody>
      </p:sp>
      <p:sp>
        <p:nvSpPr>
          <p:cNvPr id="10" name="McK 1. On-page tracker" hidden="1"/>
          <p:cNvSpPr>
            <a:spLocks noChangeArrowheads="1"/>
          </p:cNvSpPr>
          <p:nvPr/>
        </p:nvSpPr>
        <p:spPr bwMode="auto">
          <a:xfrm>
            <a:off x="174944" y="27536"/>
            <a:ext cx="894706" cy="22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28" dirty="0">
                <a:solidFill>
                  <a:srgbClr val="808080"/>
                </a:solidFill>
              </a:rPr>
              <a:t>TRACKER</a:t>
            </a:r>
          </a:p>
        </p:txBody>
      </p:sp>
      <p:sp>
        <p:nvSpPr>
          <p:cNvPr id="11" name="McK 3. Unit of measure" hidden="1"/>
          <p:cNvSpPr txBox="1">
            <a:spLocks noChangeArrowheads="1"/>
          </p:cNvSpPr>
          <p:nvPr/>
        </p:nvSpPr>
        <p:spPr bwMode="auto">
          <a:xfrm>
            <a:off x="174944" y="542633"/>
            <a:ext cx="8053675" cy="256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32" dirty="0">
                <a:solidFill>
                  <a:srgbClr val="808080"/>
                </a:solidFill>
                <a:latin typeface="Arial"/>
              </a:rPr>
              <a:t>Unit of measure</a:t>
            </a:r>
          </a:p>
        </p:txBody>
      </p:sp>
      <p:grpSp>
        <p:nvGrpSpPr>
          <p:cNvPr id="12" name="McK Slide Elements" hidden="1"/>
          <p:cNvGrpSpPr>
            <a:grpSpLocks/>
          </p:cNvGrpSpPr>
          <p:nvPr/>
        </p:nvGrpSpPr>
        <p:grpSpPr bwMode="auto">
          <a:xfrm>
            <a:off x="174965" y="6083194"/>
            <a:ext cx="8799129" cy="416275"/>
            <a:chOff x="75" y="3893"/>
            <a:chExt cx="689" cy="257"/>
          </a:xfrm>
        </p:grpSpPr>
        <p:sp>
          <p:nvSpPr>
            <p:cNvPr id="13" name="McK 4. Footnote"/>
            <p:cNvSpPr txBox="1">
              <a:spLocks noChangeArrowheads="1"/>
            </p:cNvSpPr>
            <p:nvPr/>
          </p:nvSpPr>
          <p:spPr bwMode="auto">
            <a:xfrm>
              <a:off x="75" y="3893"/>
              <a:ext cx="689" cy="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20" dirty="0">
                  <a:solidFill>
                    <a:srgbClr val="000000"/>
                  </a:solidFill>
                  <a:latin typeface="Arial"/>
                </a:rPr>
                <a:t>1 Footnote</a:t>
              </a:r>
            </a:p>
          </p:txBody>
        </p:sp>
        <p:sp>
          <p:nvSpPr>
            <p:cNvPr id="14" name="McK 5. Source"/>
            <p:cNvSpPr>
              <a:spLocks noChangeArrowheads="1"/>
            </p:cNvSpPr>
            <p:nvPr/>
          </p:nvSpPr>
          <p:spPr bwMode="auto">
            <a:xfrm>
              <a:off x="75" y="4051"/>
              <a:ext cx="689" cy="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19148" indent="-619148" defTabSz="909370" fontAlgn="base">
                <a:spcBef>
                  <a:spcPct val="0"/>
                </a:spcBef>
                <a:spcAft>
                  <a:spcPct val="0"/>
                </a:spcAft>
                <a:tabLst>
                  <a:tab pos="622369" algn="l"/>
                </a:tabLst>
              </a:pPr>
              <a:r>
                <a:rPr lang="en-US" sz="1020" dirty="0">
                  <a:solidFill>
                    <a:srgbClr val="000000"/>
                  </a:solidFill>
                </a:rPr>
                <a:t>SOURCE: Source</a:t>
              </a:r>
            </a:p>
          </p:txBody>
        </p:sp>
      </p:grpSp>
      <p:grpSp>
        <p:nvGrpSpPr>
          <p:cNvPr id="15" name="ACET" hidden="1"/>
          <p:cNvGrpSpPr>
            <a:grpSpLocks/>
          </p:cNvGrpSpPr>
          <p:nvPr/>
        </p:nvGrpSpPr>
        <p:grpSpPr bwMode="auto">
          <a:xfrm>
            <a:off x="1482165" y="1137061"/>
            <a:ext cx="4350892" cy="531276"/>
            <a:chOff x="915" y="702"/>
            <a:chExt cx="2686" cy="328"/>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2"/>
              <a:ext cx="2686" cy="32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32" b="1" dirty="0">
                  <a:solidFill>
                    <a:srgbClr val="000000"/>
                  </a:solidFill>
                </a:rPr>
                <a:t>Title</a:t>
              </a:r>
            </a:p>
            <a:p>
              <a:pPr fontAlgn="base">
                <a:spcBef>
                  <a:spcPct val="0"/>
                </a:spcBef>
                <a:spcAft>
                  <a:spcPct val="0"/>
                </a:spcAft>
              </a:pPr>
              <a:r>
                <a:rPr lang="en-US" sz="1632" dirty="0">
                  <a:solidFill>
                    <a:srgbClr val="808080"/>
                  </a:solidFill>
                </a:rPr>
                <a:t>Unit of measure</a:t>
              </a:r>
            </a:p>
          </p:txBody>
        </p:sp>
      </p:grpSp>
      <p:grpSp>
        <p:nvGrpSpPr>
          <p:cNvPr id="63" name="LegendBoxes" hidden="1"/>
          <p:cNvGrpSpPr>
            <a:grpSpLocks/>
          </p:cNvGrpSpPr>
          <p:nvPr/>
        </p:nvGrpSpPr>
        <p:grpSpPr bwMode="auto">
          <a:xfrm>
            <a:off x="7449477" y="275481"/>
            <a:ext cx="788863" cy="1022061"/>
            <a:chOff x="4936" y="176"/>
            <a:chExt cx="487" cy="631"/>
          </a:xfrm>
        </p:grpSpPr>
        <p:sp>
          <p:nvSpPr>
            <p:cNvPr id="64" name="Legend1"/>
            <p:cNvSpPr>
              <a:spLocks noChangeArrowheads="1"/>
            </p:cNvSpPr>
            <p:nvPr/>
          </p:nvSpPr>
          <p:spPr bwMode="auto">
            <a:xfrm>
              <a:off x="5096" y="176"/>
              <a:ext cx="32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dirty="0">
                  <a:solidFill>
                    <a:srgbClr val="000000"/>
                  </a:solidFil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dirty="0">
                <a:solidFill>
                  <a:srgbClr val="000000"/>
                </a:solidFill>
              </a:endParaRPr>
            </a:p>
          </p:txBody>
        </p:sp>
        <p:sp>
          <p:nvSpPr>
            <p:cNvPr id="66" name="Legend2"/>
            <p:cNvSpPr>
              <a:spLocks noChangeArrowheads="1"/>
            </p:cNvSpPr>
            <p:nvPr/>
          </p:nvSpPr>
          <p:spPr bwMode="auto">
            <a:xfrm>
              <a:off x="5096" y="346"/>
              <a:ext cx="32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dirty="0">
                  <a:solidFill>
                    <a:srgbClr val="000000"/>
                  </a:solidFil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dirty="0">
                <a:solidFill>
                  <a:srgbClr val="000000"/>
                </a:solidFill>
              </a:endParaRPr>
            </a:p>
          </p:txBody>
        </p:sp>
        <p:sp>
          <p:nvSpPr>
            <p:cNvPr id="68" name="Legend3"/>
            <p:cNvSpPr>
              <a:spLocks noChangeArrowheads="1"/>
            </p:cNvSpPr>
            <p:nvPr/>
          </p:nvSpPr>
          <p:spPr bwMode="auto">
            <a:xfrm>
              <a:off x="5096" y="517"/>
              <a:ext cx="32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dirty="0">
                  <a:solidFill>
                    <a:srgbClr val="000000"/>
                  </a:solidFil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dirty="0">
                <a:solidFill>
                  <a:srgbClr val="000000"/>
                </a:solidFill>
              </a:endParaRPr>
            </a:p>
          </p:txBody>
        </p:sp>
        <p:sp>
          <p:nvSpPr>
            <p:cNvPr id="70" name="Legend4"/>
            <p:cNvSpPr>
              <a:spLocks noChangeArrowheads="1"/>
            </p:cNvSpPr>
            <p:nvPr/>
          </p:nvSpPr>
          <p:spPr bwMode="auto">
            <a:xfrm>
              <a:off x="5096" y="688"/>
              <a:ext cx="32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dirty="0">
                  <a:solidFill>
                    <a:srgbClr val="000000"/>
                  </a:solidFil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dirty="0">
                <a:solidFill>
                  <a:srgbClr val="000000"/>
                </a:solidFill>
              </a:endParaRPr>
            </a:p>
          </p:txBody>
        </p:sp>
      </p:grpSp>
      <p:grpSp>
        <p:nvGrpSpPr>
          <p:cNvPr id="72" name="LegendLines" hidden="1"/>
          <p:cNvGrpSpPr>
            <a:grpSpLocks/>
          </p:cNvGrpSpPr>
          <p:nvPr/>
        </p:nvGrpSpPr>
        <p:grpSpPr bwMode="auto">
          <a:xfrm>
            <a:off x="7135270" y="275459"/>
            <a:ext cx="1103112" cy="749943"/>
            <a:chOff x="4750" y="176"/>
            <a:chExt cx="681" cy="463"/>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24" dirty="0">
                <a:solidFill>
                  <a:srgbClr val="000000"/>
                </a:solidFil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24" dirty="0">
                <a:solidFill>
                  <a:srgbClr val="000000"/>
                </a:solidFil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24" dirty="0">
                <a:solidFill>
                  <a:srgbClr val="000000"/>
                </a:solidFill>
              </a:endParaRPr>
            </a:p>
          </p:txBody>
        </p:sp>
        <p:sp>
          <p:nvSpPr>
            <p:cNvPr id="76" name="Legend1"/>
            <p:cNvSpPr>
              <a:spLocks noChangeArrowheads="1"/>
            </p:cNvSpPr>
            <p:nvPr/>
          </p:nvSpPr>
          <p:spPr bwMode="auto">
            <a:xfrm>
              <a:off x="5104" y="176"/>
              <a:ext cx="32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dirty="0">
                  <a:solidFill>
                    <a:srgbClr val="000000"/>
                  </a:solidFill>
                </a:rPr>
                <a:t>Legend</a:t>
              </a:r>
            </a:p>
          </p:txBody>
        </p:sp>
        <p:sp>
          <p:nvSpPr>
            <p:cNvPr id="77" name="Legend2"/>
            <p:cNvSpPr>
              <a:spLocks noChangeArrowheads="1"/>
            </p:cNvSpPr>
            <p:nvPr/>
          </p:nvSpPr>
          <p:spPr bwMode="auto">
            <a:xfrm>
              <a:off x="5104" y="344"/>
              <a:ext cx="32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dirty="0">
                  <a:solidFill>
                    <a:srgbClr val="000000"/>
                  </a:solidFill>
                </a:rPr>
                <a:t>Legend</a:t>
              </a:r>
            </a:p>
          </p:txBody>
        </p:sp>
        <p:sp>
          <p:nvSpPr>
            <p:cNvPr id="78" name="Legend3"/>
            <p:cNvSpPr>
              <a:spLocks noChangeArrowheads="1"/>
            </p:cNvSpPr>
            <p:nvPr/>
          </p:nvSpPr>
          <p:spPr bwMode="auto">
            <a:xfrm>
              <a:off x="5104" y="520"/>
              <a:ext cx="32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dirty="0">
                  <a:solidFill>
                    <a:srgbClr val="000000"/>
                  </a:solidFill>
                </a:rPr>
                <a:t>Legend</a:t>
              </a:r>
            </a:p>
          </p:txBody>
        </p:sp>
      </p:grpSp>
      <p:grpSp>
        <p:nvGrpSpPr>
          <p:cNvPr id="79" name="McKSticker" hidden="1"/>
          <p:cNvGrpSpPr/>
          <p:nvPr/>
        </p:nvGrpSpPr>
        <p:grpSpPr bwMode="auto">
          <a:xfrm>
            <a:off x="7118798" y="275439"/>
            <a:ext cx="1109828" cy="220474"/>
            <a:chOff x="7653105" y="285750"/>
            <a:chExt cx="1087670" cy="216085"/>
          </a:xfrm>
        </p:grpSpPr>
        <p:sp>
          <p:nvSpPr>
            <p:cNvPr id="80" name="StickerRectangle"/>
            <p:cNvSpPr>
              <a:spLocks noChangeArrowheads="1"/>
            </p:cNvSpPr>
            <p:nvPr/>
          </p:nvSpPr>
          <p:spPr bwMode="auto">
            <a:xfrm>
              <a:off x="7653105" y="285750"/>
              <a:ext cx="1087670" cy="21608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09466" fontAlgn="base">
                <a:spcBef>
                  <a:spcPct val="0"/>
                </a:spcBef>
                <a:spcAft>
                  <a:spcPct val="0"/>
                </a:spcAft>
                <a:buClr>
                  <a:srgbClr val="000000"/>
                </a:buClr>
              </a:pPr>
              <a:r>
                <a:rPr lang="en-US" sz="1224" dirty="0">
                  <a:solidFill>
                    <a:srgbClr val="808080"/>
                  </a:solidFill>
                </a:rPr>
                <a:t>PRELIMINARY</a:t>
              </a:r>
            </a:p>
          </p:txBody>
        </p:sp>
        <p:cxnSp>
          <p:nvCxnSpPr>
            <p:cNvPr id="81" name="AutoShape 31"/>
            <p:cNvCxnSpPr>
              <a:cxnSpLocks noChangeShapeType="1"/>
              <a:stCxn id="80" idx="2"/>
              <a:endCxn id="80" idx="4"/>
            </p:cNvCxnSpPr>
            <p:nvPr/>
          </p:nvCxnSpPr>
          <p:spPr bwMode="auto">
            <a:xfrm>
              <a:off x="7653105" y="285750"/>
              <a:ext cx="0" cy="216085"/>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82" name="AutoShape 32"/>
            <p:cNvCxnSpPr>
              <a:cxnSpLocks noChangeShapeType="1"/>
              <a:stCxn id="80" idx="4"/>
              <a:endCxn id="80" idx="6"/>
            </p:cNvCxnSpPr>
            <p:nvPr/>
          </p:nvCxnSpPr>
          <p:spPr bwMode="auto">
            <a:xfrm>
              <a:off x="7653105" y="501835"/>
              <a:ext cx="1087670"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83" name="LegendMoons" hidden="1"/>
          <p:cNvGrpSpPr/>
          <p:nvPr/>
        </p:nvGrpSpPr>
        <p:grpSpPr bwMode="auto">
          <a:xfrm>
            <a:off x="7381273" y="275438"/>
            <a:ext cx="857161" cy="1333054"/>
            <a:chOff x="6655594" y="273840"/>
            <a:chExt cx="840048" cy="1306516"/>
          </a:xfrm>
        </p:grpSpPr>
        <p:grpSp>
          <p:nvGrpSpPr>
            <p:cNvPr id="84" name="MoonLegend1"/>
            <p:cNvGrpSpPr>
              <a:grpSpLocks noChangeAspect="1"/>
            </p:cNvGrpSpPr>
            <p:nvPr>
              <p:custDataLst>
                <p:tags r:id="rId9"/>
              </p:custDataLst>
            </p:nvPr>
          </p:nvGrpSpPr>
          <p:grpSpPr bwMode="auto">
            <a:xfrm>
              <a:off x="6655594" y="273840"/>
              <a:ext cx="209550" cy="209551"/>
              <a:chOff x="4533" y="183"/>
              <a:chExt cx="144" cy="144"/>
            </a:xfrm>
          </p:grpSpPr>
          <p:sp>
            <p:nvSpPr>
              <p:cNvPr id="102" name="Oval 38"/>
              <p:cNvSpPr>
                <a:spLocks noChangeAspect="1" noChangeArrowheads="1"/>
              </p:cNvSpPr>
              <p:nvPr>
                <p:custDataLst>
                  <p:tags r:id="rId22"/>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dirty="0">
                  <a:solidFill>
                    <a:srgbClr val="000000"/>
                  </a:solidFill>
                </a:endParaRPr>
              </a:p>
            </p:txBody>
          </p:sp>
          <p:sp>
            <p:nvSpPr>
              <p:cNvPr id="103" name="Arc 39"/>
              <p:cNvSpPr>
                <a:spLocks noChangeAspect="1"/>
              </p:cNvSpPr>
              <p:nvPr>
                <p:custDataLst>
                  <p:tags r:id="rId23"/>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dirty="0">
                  <a:solidFill>
                    <a:srgbClr val="000000"/>
                  </a:solidFill>
                </a:endParaRPr>
              </a:p>
            </p:txBody>
          </p:sp>
        </p:grpSp>
        <p:grpSp>
          <p:nvGrpSpPr>
            <p:cNvPr id="85" name="MoonLegend2"/>
            <p:cNvGrpSpPr>
              <a:grpSpLocks noChangeAspect="1"/>
            </p:cNvGrpSpPr>
            <p:nvPr>
              <p:custDataLst>
                <p:tags r:id="rId10"/>
              </p:custDataLst>
            </p:nvPr>
          </p:nvGrpSpPr>
          <p:grpSpPr bwMode="auto">
            <a:xfrm>
              <a:off x="6655594" y="548081"/>
              <a:ext cx="209550" cy="209551"/>
              <a:chOff x="1694" y="2044"/>
              <a:chExt cx="160" cy="160"/>
            </a:xfrm>
          </p:grpSpPr>
          <p:sp>
            <p:nvSpPr>
              <p:cNvPr id="100" name="Oval 41"/>
              <p:cNvSpPr>
                <a:spLocks noChangeAspect="1" noChangeArrowheads="1"/>
              </p:cNvSpPr>
              <p:nvPr>
                <p:custDataLst>
                  <p:tags r:id="rId20"/>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dirty="0">
                  <a:solidFill>
                    <a:srgbClr val="000000"/>
                  </a:solidFill>
                </a:endParaRPr>
              </a:p>
            </p:txBody>
          </p:sp>
          <p:sp>
            <p:nvSpPr>
              <p:cNvPr id="101" name="Arc 42"/>
              <p:cNvSpPr>
                <a:spLocks noChangeAspect="1"/>
              </p:cNvSpPr>
              <p:nvPr>
                <p:custDataLst>
                  <p:tags r:id="rId21"/>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dirty="0">
                  <a:solidFill>
                    <a:srgbClr val="000000"/>
                  </a:solidFill>
                </a:endParaRPr>
              </a:p>
            </p:txBody>
          </p:sp>
        </p:grpSp>
        <p:grpSp>
          <p:nvGrpSpPr>
            <p:cNvPr id="86" name="MoonLegend4"/>
            <p:cNvGrpSpPr>
              <a:grpSpLocks noChangeAspect="1"/>
            </p:cNvGrpSpPr>
            <p:nvPr>
              <p:custDataLst>
                <p:tags r:id="rId11"/>
              </p:custDataLst>
            </p:nvPr>
          </p:nvGrpSpPr>
          <p:grpSpPr bwMode="auto">
            <a:xfrm>
              <a:off x="6655594" y="1096563"/>
              <a:ext cx="209550" cy="209551"/>
              <a:chOff x="4495" y="1198"/>
              <a:chExt cx="160" cy="160"/>
            </a:xfrm>
          </p:grpSpPr>
          <p:sp>
            <p:nvSpPr>
              <p:cNvPr id="98" name="Oval 47"/>
              <p:cNvSpPr>
                <a:spLocks noChangeAspect="1" noChangeArrowheads="1"/>
              </p:cNvSpPr>
              <p:nvPr>
                <p:custDataLst>
                  <p:tags r:id="rId18"/>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dirty="0">
                  <a:solidFill>
                    <a:srgbClr val="000000"/>
                  </a:solidFill>
                </a:endParaRPr>
              </a:p>
            </p:txBody>
          </p:sp>
          <p:sp>
            <p:nvSpPr>
              <p:cNvPr id="99" name="Arc 48"/>
              <p:cNvSpPr>
                <a:spLocks noChangeAspect="1"/>
              </p:cNvSpPr>
              <p:nvPr>
                <p:custDataLst>
                  <p:tags r:id="rId19"/>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dirty="0">
                  <a:solidFill>
                    <a:srgbClr val="000000"/>
                  </a:solidFill>
                </a:endParaRPr>
              </a:p>
            </p:txBody>
          </p:sp>
        </p:grpSp>
        <p:grpSp>
          <p:nvGrpSpPr>
            <p:cNvPr id="87" name="MoonLegend5"/>
            <p:cNvGrpSpPr>
              <a:grpSpLocks noChangeAspect="1"/>
            </p:cNvGrpSpPr>
            <p:nvPr>
              <p:custDataLst>
                <p:tags r:id="rId12"/>
              </p:custDataLst>
            </p:nvPr>
          </p:nvGrpSpPr>
          <p:grpSpPr bwMode="auto">
            <a:xfrm>
              <a:off x="6655594" y="1370805"/>
              <a:ext cx="209550" cy="209551"/>
              <a:chOff x="4495" y="1440"/>
              <a:chExt cx="160" cy="160"/>
            </a:xfrm>
          </p:grpSpPr>
          <p:sp>
            <p:nvSpPr>
              <p:cNvPr id="96" name="Oval 50"/>
              <p:cNvSpPr>
                <a:spLocks noChangeAspect="1" noChangeArrowheads="1"/>
              </p:cNvSpPr>
              <p:nvPr>
                <p:custDataLst>
                  <p:tags r:id="rId16"/>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dirty="0">
                  <a:solidFill>
                    <a:srgbClr val="000000"/>
                  </a:solidFill>
                </a:endParaRPr>
              </a:p>
            </p:txBody>
          </p:sp>
          <p:sp>
            <p:nvSpPr>
              <p:cNvPr id="97" name="Oval 51"/>
              <p:cNvSpPr>
                <a:spLocks noChangeAspect="1" noChangeArrowheads="1"/>
              </p:cNvSpPr>
              <p:nvPr>
                <p:custDataLst>
                  <p:tags r:id="rId17"/>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dirty="0">
                  <a:solidFill>
                    <a:srgbClr val="000000"/>
                  </a:solidFill>
                </a:endParaRPr>
              </a:p>
            </p:txBody>
          </p:sp>
        </p:grpSp>
        <p:sp>
          <p:nvSpPr>
            <p:cNvPr id="88" name="Legend1"/>
            <p:cNvSpPr>
              <a:spLocks noChangeArrowheads="1"/>
            </p:cNvSpPr>
            <p:nvPr/>
          </p:nvSpPr>
          <p:spPr bwMode="auto">
            <a:xfrm>
              <a:off x="6976269" y="28654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dirty="0">
                  <a:solidFill>
                    <a:srgbClr val="000000"/>
                  </a:solidFill>
                </a:rPr>
                <a:t>Legend</a:t>
              </a:r>
            </a:p>
          </p:txBody>
        </p:sp>
        <p:sp>
          <p:nvSpPr>
            <p:cNvPr id="89" name="Legend2"/>
            <p:cNvSpPr>
              <a:spLocks noChangeArrowheads="1"/>
            </p:cNvSpPr>
            <p:nvPr/>
          </p:nvSpPr>
          <p:spPr bwMode="auto">
            <a:xfrm>
              <a:off x="6976269" y="561178"/>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dirty="0">
                  <a:solidFill>
                    <a:srgbClr val="000000"/>
                  </a:solidFill>
                </a:rPr>
                <a:t>Legend</a:t>
              </a:r>
            </a:p>
          </p:txBody>
        </p:sp>
        <p:sp>
          <p:nvSpPr>
            <p:cNvPr id="90" name="Legend3"/>
            <p:cNvSpPr>
              <a:spLocks noChangeArrowheads="1"/>
            </p:cNvSpPr>
            <p:nvPr/>
          </p:nvSpPr>
          <p:spPr bwMode="auto">
            <a:xfrm>
              <a:off x="6976269" y="835817"/>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dirty="0">
                  <a:solidFill>
                    <a:srgbClr val="000000"/>
                  </a:solidFill>
                </a:rPr>
                <a:t>Legend</a:t>
              </a:r>
            </a:p>
          </p:txBody>
        </p:sp>
        <p:sp>
          <p:nvSpPr>
            <p:cNvPr id="91" name="Legend4"/>
            <p:cNvSpPr>
              <a:spLocks noChangeArrowheads="1"/>
            </p:cNvSpPr>
            <p:nvPr/>
          </p:nvSpPr>
          <p:spPr bwMode="auto">
            <a:xfrm>
              <a:off x="6976269" y="110728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dirty="0">
                  <a:solidFill>
                    <a:srgbClr val="000000"/>
                  </a:solidFill>
                </a:rPr>
                <a:t>Legend</a:t>
              </a:r>
            </a:p>
          </p:txBody>
        </p:sp>
        <p:sp>
          <p:nvSpPr>
            <p:cNvPr id="92" name="Legend5"/>
            <p:cNvSpPr>
              <a:spLocks noChangeArrowheads="1"/>
            </p:cNvSpPr>
            <p:nvPr/>
          </p:nvSpPr>
          <p:spPr bwMode="auto">
            <a:xfrm>
              <a:off x="6976269" y="1383505"/>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dirty="0">
                  <a:solidFill>
                    <a:srgbClr val="000000"/>
                  </a:solidFill>
                </a:rPr>
                <a:t>Legend</a:t>
              </a:r>
            </a:p>
          </p:txBody>
        </p:sp>
        <p:grpSp>
          <p:nvGrpSpPr>
            <p:cNvPr id="93" name="MoonLegend3"/>
            <p:cNvGrpSpPr>
              <a:grpSpLocks noChangeAspect="1"/>
            </p:cNvGrpSpPr>
            <p:nvPr>
              <p:custDataLst>
                <p:tags r:id="rId13"/>
              </p:custDataLst>
            </p:nvPr>
          </p:nvGrpSpPr>
          <p:grpSpPr bwMode="auto">
            <a:xfrm>
              <a:off x="6655594" y="822322"/>
              <a:ext cx="209550" cy="209551"/>
              <a:chOff x="4495" y="1198"/>
              <a:chExt cx="160" cy="160"/>
            </a:xfrm>
          </p:grpSpPr>
          <p:sp>
            <p:nvSpPr>
              <p:cNvPr id="94" name="Oval 47"/>
              <p:cNvSpPr>
                <a:spLocks noChangeAspect="1" noChangeArrowheads="1"/>
              </p:cNvSpPr>
              <p:nvPr>
                <p:custDataLst>
                  <p:tags r:id="rId14"/>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dirty="0">
                  <a:solidFill>
                    <a:srgbClr val="000000"/>
                  </a:solidFill>
                </a:endParaRPr>
              </a:p>
            </p:txBody>
          </p:sp>
          <p:sp>
            <p:nvSpPr>
              <p:cNvPr id="95" name="Arc 48"/>
              <p:cNvSpPr>
                <a:spLocks noChangeAspect="1"/>
              </p:cNvSpPr>
              <p:nvPr>
                <p:custDataLst>
                  <p:tags r:id="rId15"/>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dirty="0">
                  <a:solidFill>
                    <a:srgbClr val="000000"/>
                  </a:solidFill>
                </a:endParaRPr>
              </a:p>
            </p:txBody>
          </p:sp>
        </p:grpSp>
      </p:grpSp>
      <p:sp>
        <p:nvSpPr>
          <p:cNvPr id="104" name="Slide Number"/>
          <p:cNvSpPr txBox="1">
            <a:spLocks/>
          </p:cNvSpPr>
          <p:nvPr/>
        </p:nvSpPr>
        <p:spPr bwMode="auto">
          <a:xfrm>
            <a:off x="8807126" y="6631766"/>
            <a:ext cx="161931" cy="160154"/>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z="1020" smtClean="0">
                <a:solidFill>
                  <a:srgbClr val="FFFFFF"/>
                </a:solidFill>
              </a:rPr>
              <a:pPr algn="r" fontAlgn="base">
                <a:spcBef>
                  <a:spcPct val="0"/>
                </a:spcBef>
                <a:spcAft>
                  <a:spcPct val="0"/>
                </a:spcAft>
              </a:pPr>
              <a:t>‹#›</a:t>
            </a:fld>
            <a:endParaRPr lang="en-US" sz="1020" dirty="0">
              <a:solidFill>
                <a:srgbClr val="FFFFFF"/>
              </a:solidFill>
            </a:endParaRPr>
          </a:p>
        </p:txBody>
      </p:sp>
      <p:pic>
        <p:nvPicPr>
          <p:cNvPr id="62" name="Picture 4" descr="http://upload.wikimedia.org/wikipedia/commons/thumb/8/82/Seal_of_Massachusetts.svg/2000px-Seal_of_Massachusetts.svg.png"/>
          <p:cNvPicPr>
            <a:picLocks noChangeAspect="1" noChangeArrowheads="1"/>
          </p:cNvPicPr>
          <p:nvPr/>
        </p:nvPicPr>
        <p:blipFill>
          <a:blip r:embed="rId2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39965" y="135844"/>
            <a:ext cx="629092" cy="62905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5" name="TextBox 104">
            <a:extLst>
              <a:ext uri="{FF2B5EF4-FFF2-40B4-BE49-F238E27FC236}">
                <a16:creationId xmlns:a16="http://schemas.microsoft.com/office/drawing/2014/main" xmlns="" id="{A200752F-0FC0-452E-8D30-39C4B28B39FF}"/>
              </a:ext>
            </a:extLst>
          </p:cNvPr>
          <p:cNvSpPr txBox="1"/>
          <p:nvPr userDrawn="1"/>
        </p:nvSpPr>
        <p:spPr>
          <a:xfrm>
            <a:off x="6092137" y="6385458"/>
            <a:ext cx="3116490"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00" dirty="0">
                <a:solidFill>
                  <a:srgbClr val="000000"/>
                </a:solidFill>
                <a:latin typeface="Arial"/>
              </a:rPr>
              <a:t>* Confidential – for policy development purposes only   |</a:t>
            </a:r>
          </a:p>
        </p:txBody>
      </p:sp>
    </p:spTree>
    <p:extLst>
      <p:ext uri="{BB962C8B-B14F-4D97-AF65-F5344CB8AC3E}">
        <p14:creationId xmlns:p14="http://schemas.microsoft.com/office/powerpoint/2010/main" val="257185683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hdr="0" ftr="0" dt="0"/>
  <p:txStyles>
    <p:titleStyle>
      <a:lvl1pPr algn="l" defTabSz="909370" rtl="0" eaLnBrk="1" fontAlgn="base" hangingPunct="1">
        <a:spcBef>
          <a:spcPct val="0"/>
        </a:spcBef>
        <a:spcAft>
          <a:spcPct val="0"/>
        </a:spcAft>
        <a:tabLst>
          <a:tab pos="274101" algn="l"/>
        </a:tabLst>
        <a:defRPr sz="1939" b="1" baseline="0">
          <a:solidFill>
            <a:schemeClr val="tx2"/>
          </a:solidFill>
          <a:latin typeface="+mj-lt"/>
          <a:ea typeface="+mj-ea"/>
          <a:cs typeface="+mj-cs"/>
        </a:defRPr>
      </a:lvl1pPr>
      <a:lvl2pPr algn="l" defTabSz="909370" rtl="0" eaLnBrk="1" fontAlgn="base" hangingPunct="1">
        <a:spcBef>
          <a:spcPct val="0"/>
        </a:spcBef>
        <a:spcAft>
          <a:spcPct val="0"/>
        </a:spcAft>
        <a:defRPr sz="1939" b="1">
          <a:solidFill>
            <a:schemeClr val="tx2"/>
          </a:solidFill>
          <a:latin typeface="Arial" charset="0"/>
        </a:defRPr>
      </a:lvl2pPr>
      <a:lvl3pPr algn="l" defTabSz="909370" rtl="0" eaLnBrk="1" fontAlgn="base" hangingPunct="1">
        <a:spcBef>
          <a:spcPct val="0"/>
        </a:spcBef>
        <a:spcAft>
          <a:spcPct val="0"/>
        </a:spcAft>
        <a:defRPr sz="1939" b="1">
          <a:solidFill>
            <a:schemeClr val="tx2"/>
          </a:solidFill>
          <a:latin typeface="Arial" charset="0"/>
        </a:defRPr>
      </a:lvl3pPr>
      <a:lvl4pPr algn="l" defTabSz="909370" rtl="0" eaLnBrk="1" fontAlgn="base" hangingPunct="1">
        <a:spcBef>
          <a:spcPct val="0"/>
        </a:spcBef>
        <a:spcAft>
          <a:spcPct val="0"/>
        </a:spcAft>
        <a:defRPr sz="1939" b="1">
          <a:solidFill>
            <a:schemeClr val="tx2"/>
          </a:solidFill>
          <a:latin typeface="Arial" charset="0"/>
        </a:defRPr>
      </a:lvl4pPr>
      <a:lvl5pPr algn="l" defTabSz="909370" rtl="0" eaLnBrk="1" fontAlgn="base" hangingPunct="1">
        <a:spcBef>
          <a:spcPct val="0"/>
        </a:spcBef>
        <a:spcAft>
          <a:spcPct val="0"/>
        </a:spcAft>
        <a:defRPr sz="1939" b="1">
          <a:solidFill>
            <a:schemeClr val="tx2"/>
          </a:solidFill>
          <a:latin typeface="Arial" charset="0"/>
        </a:defRPr>
      </a:lvl5pPr>
      <a:lvl6pPr marL="464331" algn="l" defTabSz="909370" rtl="0" eaLnBrk="1" fontAlgn="base" hangingPunct="1">
        <a:spcBef>
          <a:spcPct val="0"/>
        </a:spcBef>
        <a:spcAft>
          <a:spcPct val="0"/>
        </a:spcAft>
        <a:defRPr sz="1939" b="1">
          <a:solidFill>
            <a:schemeClr val="tx2"/>
          </a:solidFill>
          <a:latin typeface="Arial" charset="0"/>
        </a:defRPr>
      </a:lvl6pPr>
      <a:lvl7pPr marL="928718" algn="l" defTabSz="909370" rtl="0" eaLnBrk="1" fontAlgn="base" hangingPunct="1">
        <a:spcBef>
          <a:spcPct val="0"/>
        </a:spcBef>
        <a:spcAft>
          <a:spcPct val="0"/>
        </a:spcAft>
        <a:defRPr sz="1939" b="1">
          <a:solidFill>
            <a:schemeClr val="tx2"/>
          </a:solidFill>
          <a:latin typeface="Arial" charset="0"/>
        </a:defRPr>
      </a:lvl7pPr>
      <a:lvl8pPr marL="1393081" algn="l" defTabSz="909370" rtl="0" eaLnBrk="1" fontAlgn="base" hangingPunct="1">
        <a:spcBef>
          <a:spcPct val="0"/>
        </a:spcBef>
        <a:spcAft>
          <a:spcPct val="0"/>
        </a:spcAft>
        <a:defRPr sz="1939" b="1">
          <a:solidFill>
            <a:schemeClr val="tx2"/>
          </a:solidFill>
          <a:latin typeface="Arial" charset="0"/>
        </a:defRPr>
      </a:lvl8pPr>
      <a:lvl9pPr marL="1857437" algn="l" defTabSz="909370" rtl="0" eaLnBrk="1" fontAlgn="base" hangingPunct="1">
        <a:spcBef>
          <a:spcPct val="0"/>
        </a:spcBef>
        <a:spcAft>
          <a:spcPct val="0"/>
        </a:spcAft>
        <a:defRPr sz="1939" b="1">
          <a:solidFill>
            <a:schemeClr val="tx2"/>
          </a:solidFill>
          <a:latin typeface="Arial" charset="0"/>
        </a:defRPr>
      </a:lvl9pPr>
    </p:titleStyle>
    <p:bodyStyle>
      <a:lvl1pPr marL="0" indent="0" algn="l" defTabSz="909370" rtl="0" eaLnBrk="1" fontAlgn="base" hangingPunct="1">
        <a:spcBef>
          <a:spcPct val="0"/>
        </a:spcBef>
        <a:spcAft>
          <a:spcPts val="600"/>
        </a:spcAft>
        <a:buClr>
          <a:schemeClr val="tx2"/>
        </a:buClr>
        <a:defRPr sz="1632" baseline="0">
          <a:solidFill>
            <a:schemeClr val="tx1"/>
          </a:solidFill>
          <a:latin typeface="+mn-lt"/>
          <a:ea typeface="+mn-ea"/>
          <a:cs typeface="+mn-cs"/>
        </a:defRPr>
      </a:lvl1pPr>
      <a:lvl2pPr marL="196709" indent="-195099" algn="l" defTabSz="909370" rtl="0" eaLnBrk="1" fontAlgn="base" hangingPunct="1">
        <a:spcBef>
          <a:spcPct val="0"/>
        </a:spcBef>
        <a:spcAft>
          <a:spcPts val="600"/>
        </a:spcAft>
        <a:buClr>
          <a:schemeClr val="tx2"/>
        </a:buClr>
        <a:buSzPct val="125000"/>
        <a:buFont typeface="Arial" charset="0"/>
        <a:buChar char="▪"/>
        <a:defRPr sz="1632" baseline="0">
          <a:solidFill>
            <a:schemeClr val="tx1"/>
          </a:solidFill>
          <a:latin typeface="+mn-lt"/>
        </a:defRPr>
      </a:lvl2pPr>
      <a:lvl3pPr marL="464331" indent="-266041" algn="l" defTabSz="909370" rtl="0" eaLnBrk="1" fontAlgn="base" hangingPunct="1">
        <a:spcBef>
          <a:spcPct val="0"/>
        </a:spcBef>
        <a:spcAft>
          <a:spcPts val="600"/>
        </a:spcAft>
        <a:buClr>
          <a:schemeClr val="tx2"/>
        </a:buClr>
        <a:buSzPct val="120000"/>
        <a:buFont typeface="Arial" charset="0"/>
        <a:buChar char="–"/>
        <a:defRPr sz="1632" baseline="0">
          <a:solidFill>
            <a:schemeClr val="tx1"/>
          </a:solidFill>
          <a:latin typeface="+mn-lt"/>
        </a:defRPr>
      </a:lvl3pPr>
      <a:lvl4pPr marL="623983" indent="-158016" algn="l" defTabSz="909370" rtl="0" eaLnBrk="1" fontAlgn="base" hangingPunct="1">
        <a:spcBef>
          <a:spcPct val="0"/>
        </a:spcBef>
        <a:spcAft>
          <a:spcPts val="600"/>
        </a:spcAft>
        <a:buClr>
          <a:schemeClr val="tx2"/>
        </a:buClr>
        <a:buSzPct val="120000"/>
        <a:buFont typeface="Arial" charset="0"/>
        <a:buChar char="▫"/>
        <a:defRPr sz="1632" baseline="0">
          <a:solidFill>
            <a:schemeClr val="tx1"/>
          </a:solidFill>
          <a:latin typeface="+mn-lt"/>
        </a:defRPr>
      </a:lvl4pPr>
      <a:lvl5pPr marL="761551" indent="-132213" algn="l" defTabSz="909370" rtl="0" eaLnBrk="1" fontAlgn="base" hangingPunct="1">
        <a:spcBef>
          <a:spcPct val="0"/>
        </a:spcBef>
        <a:spcAft>
          <a:spcPts val="600"/>
        </a:spcAft>
        <a:buClr>
          <a:schemeClr val="tx2"/>
        </a:buClr>
        <a:buSzPct val="89000"/>
        <a:buFont typeface="Arial" charset="0"/>
        <a:buChar char="-"/>
        <a:defRPr sz="1632" baseline="0">
          <a:solidFill>
            <a:schemeClr val="tx1"/>
          </a:solidFill>
          <a:latin typeface="+mn-lt"/>
        </a:defRPr>
      </a:lvl5pPr>
      <a:lvl6pPr marL="761551" indent="-132213" algn="l" defTabSz="909370"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1551" indent="-132213" algn="l" defTabSz="909370"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1551" indent="-132213" algn="l" defTabSz="909370"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1551" indent="-132213" algn="l" defTabSz="909370"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p:bodyStyle>
    <p:otherStyle>
      <a:defPPr>
        <a:defRPr lang="en-US"/>
      </a:defPPr>
      <a:lvl1pPr marL="0" algn="l" defTabSz="928718" rtl="0" eaLnBrk="1" latinLnBrk="0" hangingPunct="1">
        <a:defRPr sz="1837" kern="1200">
          <a:solidFill>
            <a:schemeClr val="tx1"/>
          </a:solidFill>
          <a:latin typeface="+mn-lt"/>
          <a:ea typeface="+mn-ea"/>
          <a:cs typeface="+mn-cs"/>
        </a:defRPr>
      </a:lvl1pPr>
      <a:lvl2pPr marL="464331" algn="l" defTabSz="928718" rtl="0" eaLnBrk="1" latinLnBrk="0" hangingPunct="1">
        <a:defRPr sz="1837" kern="1200">
          <a:solidFill>
            <a:schemeClr val="tx1"/>
          </a:solidFill>
          <a:latin typeface="+mn-lt"/>
          <a:ea typeface="+mn-ea"/>
          <a:cs typeface="+mn-cs"/>
        </a:defRPr>
      </a:lvl2pPr>
      <a:lvl3pPr marL="928718" algn="l" defTabSz="928718" rtl="0" eaLnBrk="1" latinLnBrk="0" hangingPunct="1">
        <a:defRPr sz="1837" kern="1200">
          <a:solidFill>
            <a:schemeClr val="tx1"/>
          </a:solidFill>
          <a:latin typeface="+mn-lt"/>
          <a:ea typeface="+mn-ea"/>
          <a:cs typeface="+mn-cs"/>
        </a:defRPr>
      </a:lvl3pPr>
      <a:lvl4pPr marL="1393081" algn="l" defTabSz="928718" rtl="0" eaLnBrk="1" latinLnBrk="0" hangingPunct="1">
        <a:defRPr sz="1837" kern="1200">
          <a:solidFill>
            <a:schemeClr val="tx1"/>
          </a:solidFill>
          <a:latin typeface="+mn-lt"/>
          <a:ea typeface="+mn-ea"/>
          <a:cs typeface="+mn-cs"/>
        </a:defRPr>
      </a:lvl4pPr>
      <a:lvl5pPr marL="1857437" algn="l" defTabSz="928718" rtl="0" eaLnBrk="1" latinLnBrk="0" hangingPunct="1">
        <a:defRPr sz="1837" kern="1200">
          <a:solidFill>
            <a:schemeClr val="tx1"/>
          </a:solidFill>
          <a:latin typeface="+mn-lt"/>
          <a:ea typeface="+mn-ea"/>
          <a:cs typeface="+mn-cs"/>
        </a:defRPr>
      </a:lvl5pPr>
      <a:lvl6pPr marL="2321798" algn="l" defTabSz="928718" rtl="0" eaLnBrk="1" latinLnBrk="0" hangingPunct="1">
        <a:defRPr sz="1837" kern="1200">
          <a:solidFill>
            <a:schemeClr val="tx1"/>
          </a:solidFill>
          <a:latin typeface="+mn-lt"/>
          <a:ea typeface="+mn-ea"/>
          <a:cs typeface="+mn-cs"/>
        </a:defRPr>
      </a:lvl6pPr>
      <a:lvl7pPr marL="2786156" algn="l" defTabSz="928718" rtl="0" eaLnBrk="1" latinLnBrk="0" hangingPunct="1">
        <a:defRPr sz="1837" kern="1200">
          <a:solidFill>
            <a:schemeClr val="tx1"/>
          </a:solidFill>
          <a:latin typeface="+mn-lt"/>
          <a:ea typeface="+mn-ea"/>
          <a:cs typeface="+mn-cs"/>
        </a:defRPr>
      </a:lvl7pPr>
      <a:lvl8pPr marL="3250517" algn="l" defTabSz="928718" rtl="0" eaLnBrk="1" latinLnBrk="0" hangingPunct="1">
        <a:defRPr sz="1837" kern="1200">
          <a:solidFill>
            <a:schemeClr val="tx1"/>
          </a:solidFill>
          <a:latin typeface="+mn-lt"/>
          <a:ea typeface="+mn-ea"/>
          <a:cs typeface="+mn-cs"/>
        </a:defRPr>
      </a:lvl8pPr>
      <a:lvl9pPr marL="3714878" algn="l" defTabSz="928718" rtl="0" eaLnBrk="1" latinLnBrk="0" hangingPunct="1">
        <a:defRPr sz="183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hyperlink" Target="https://www.shvs.org/wp-content/uploads/2020/10/Developing-a-SRF-Screening-Measure_Appendix.pdf"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hyperlink" Target="https://www.ncqa.org/about-ncqa/contact-us/public-comments/hedis-public-comment/" TargetMode="Externa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www.qualityforum.org/Perinatal_and_Womens_Health.aspx"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sz="quarter" idx="1"/>
          </p:nvPr>
        </p:nvSpPr>
        <p:spPr/>
        <p:txBody>
          <a:bodyPr>
            <a:normAutofit/>
          </a:bodyPr>
          <a:lstStyle/>
          <a:p>
            <a:pPr>
              <a:buNone/>
            </a:pPr>
            <a:r>
              <a:rPr lang="en-US" b="1" cap="all" dirty="0"/>
              <a:t>EOHHS Quality Measure alignment taskforce </a:t>
            </a:r>
          </a:p>
          <a:p>
            <a:endParaRPr lang="en-US" dirty="0"/>
          </a:p>
        </p:txBody>
      </p:sp>
      <p:sp>
        <p:nvSpPr>
          <p:cNvPr id="3" name="Text Placeholder 1"/>
          <p:cNvSpPr txBox="1">
            <a:spLocks/>
          </p:cNvSpPr>
          <p:nvPr/>
        </p:nvSpPr>
        <p:spPr>
          <a:xfrm>
            <a:off x="4515416" y="5943600"/>
            <a:ext cx="3923168" cy="533401"/>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en-US" sz="1600" dirty="0"/>
              <a:t>April 20, 2021</a:t>
            </a:r>
          </a:p>
        </p:txBody>
      </p:sp>
    </p:spTree>
    <p:extLst>
      <p:ext uri="{BB962C8B-B14F-4D97-AF65-F5344CB8AC3E}">
        <p14:creationId xmlns:p14="http://schemas.microsoft.com/office/powerpoint/2010/main" val="121025086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265812" y="5307079"/>
            <a:ext cx="8739962" cy="1219610"/>
          </a:xfrm>
          <a:prstGeom prst="rect">
            <a:avLst/>
          </a:prstGeom>
          <a:solidFill>
            <a:schemeClr val="bg1">
              <a:lumMod val="85000"/>
            </a:schemeClr>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4" charset="0"/>
            </a:endParaRPr>
          </a:p>
        </p:txBody>
      </p:sp>
      <p:sp>
        <p:nvSpPr>
          <p:cNvPr id="9" name="TextBox 8"/>
          <p:cNvSpPr txBox="1"/>
          <p:nvPr/>
        </p:nvSpPr>
        <p:spPr>
          <a:xfrm>
            <a:off x="265812" y="3048814"/>
            <a:ext cx="8739962" cy="3477875"/>
          </a:xfrm>
          <a:prstGeom prst="rect">
            <a:avLst/>
          </a:prstGeom>
          <a:noFill/>
        </p:spPr>
        <p:txBody>
          <a:bodyPr wrap="square" rtlCol="0">
            <a:spAutoFit/>
          </a:bodyPr>
          <a:lstStyle/>
          <a:p>
            <a:pPr marL="342900" indent="-342900">
              <a:buFont typeface="Wingdings" panose="05000000000000000000" pitchFamily="2" charset="2"/>
              <a:buChar char="§"/>
            </a:pPr>
            <a:r>
              <a:rPr lang="en-US" sz="2000" b="1" dirty="0">
                <a:latin typeface="Book Antiqua" panose="02040602050305030304" pitchFamily="18" charset="0"/>
              </a:rPr>
              <a:t>Adherence rate </a:t>
            </a:r>
            <a:r>
              <a:rPr lang="en-US" sz="2000" dirty="0">
                <a:latin typeface="Book Antiqua" panose="02040602050305030304" pitchFamily="18" charset="0"/>
              </a:rPr>
              <a:t>is defined as the proportion of measures used in contracts that are endorsed (includes Core, Menu, Developmental, and Innovation measures)</a:t>
            </a:r>
          </a:p>
          <a:p>
            <a:pPr marL="342900" indent="-342900">
              <a:buFont typeface="Wingdings" panose="05000000000000000000" pitchFamily="2" charset="2"/>
              <a:buChar char="§"/>
            </a:pPr>
            <a:r>
              <a:rPr lang="en-US" sz="2000" dirty="0">
                <a:latin typeface="Book Antiqua" panose="02040602050305030304" pitchFamily="18" charset="0"/>
              </a:rPr>
              <a:t>MassHealth does use measures outside the Aligned Measure Set, but the Taskforce agreed that inclusion of these MassHealth population-specific measures is appropriate and in adherence. </a:t>
            </a:r>
          </a:p>
          <a:p>
            <a:pPr marL="342900" indent="-342900">
              <a:buFont typeface="Wingdings" panose="05000000000000000000" pitchFamily="2" charset="2"/>
              <a:buChar char="§"/>
            </a:pPr>
            <a:r>
              <a:rPr lang="en-US" sz="2000" dirty="0">
                <a:latin typeface="Book Antiqua" panose="02040602050305030304" pitchFamily="18" charset="0"/>
              </a:rPr>
              <a:t>Calculation accounts for frequency of measure use in contracts:</a:t>
            </a:r>
          </a:p>
          <a:p>
            <a:endParaRPr lang="en-US" sz="800" dirty="0"/>
          </a:p>
          <a:p>
            <a:pPr algn="ctr"/>
            <a:r>
              <a:rPr lang="en-US" sz="1600" dirty="0"/>
              <a:t>(</a:t>
            </a:r>
            <a:r>
              <a:rPr lang="en-US" sz="1600" dirty="0">
                <a:latin typeface="Book Antiqua" panose="02040602050305030304" pitchFamily="18" charset="0"/>
              </a:rPr>
              <a:t>number of instances endorsed measures were used by a given payer in their global budget-based risk contracts) </a:t>
            </a:r>
          </a:p>
          <a:p>
            <a:pPr algn="ctr"/>
            <a:endParaRPr lang="en-US" sz="800" dirty="0">
              <a:latin typeface="Book Antiqua" panose="02040602050305030304" pitchFamily="18" charset="0"/>
            </a:endParaRPr>
          </a:p>
          <a:p>
            <a:pPr algn="ctr"/>
            <a:r>
              <a:rPr lang="en-US" sz="1600" dirty="0">
                <a:latin typeface="Book Antiqua" panose="02040602050305030304" pitchFamily="18" charset="0"/>
              </a:rPr>
              <a:t>(sum of instances each measure was used by a given payer in their global budget-based risk contracts)</a:t>
            </a:r>
          </a:p>
        </p:txBody>
      </p:sp>
      <p:sp>
        <p:nvSpPr>
          <p:cNvPr id="2" name="Title 1"/>
          <p:cNvSpPr>
            <a:spLocks noGrp="1"/>
          </p:cNvSpPr>
          <p:nvPr>
            <p:ph type="title"/>
          </p:nvPr>
        </p:nvSpPr>
        <p:spPr/>
        <p:txBody>
          <a:bodyPr/>
          <a:lstStyle/>
          <a:p>
            <a:r>
              <a:rPr lang="en-US" dirty="0"/>
              <a:t>Aligned Measure Set Adherence Rate</a:t>
            </a:r>
          </a:p>
        </p:txBody>
      </p:sp>
      <p:cxnSp>
        <p:nvCxnSpPr>
          <p:cNvPr id="11" name="Straight Connector 10"/>
          <p:cNvCxnSpPr/>
          <p:nvPr/>
        </p:nvCxnSpPr>
        <p:spPr bwMode="auto">
          <a:xfrm>
            <a:off x="473146" y="5857066"/>
            <a:ext cx="8325293" cy="21265"/>
          </a:xfrm>
          <a:prstGeom prst="line">
            <a:avLst/>
          </a:prstGeom>
          <a:solidFill>
            <a:schemeClr val="accent1"/>
          </a:solidFill>
          <a:ln w="9525" cap="flat" cmpd="sng" algn="ctr">
            <a:solidFill>
              <a:schemeClr val="accent2"/>
            </a:solidFill>
            <a:prstDash val="solid"/>
            <a:round/>
            <a:headEnd type="none" w="med" len="med"/>
            <a:tailEnd type="none" w="med" len="med"/>
          </a:ln>
          <a:effectLst/>
        </p:spPr>
      </p:cxnSp>
      <p:graphicFrame>
        <p:nvGraphicFramePr>
          <p:cNvPr id="4" name="Content Placeholder 3"/>
          <p:cNvGraphicFramePr>
            <a:graphicFrameLocks noGrp="1"/>
          </p:cNvGraphicFramePr>
          <p:nvPr>
            <p:ph sz="half" idx="1"/>
            <p:extLst>
              <p:ext uri="{D42A27DB-BD31-4B8C-83A1-F6EECF244321}">
                <p14:modId xmlns:p14="http://schemas.microsoft.com/office/powerpoint/2010/main" val="3069028239"/>
              </p:ext>
            </p:extLst>
          </p:nvPr>
        </p:nvGraphicFramePr>
        <p:xfrm>
          <a:off x="473143" y="1079954"/>
          <a:ext cx="8325296" cy="1884382"/>
        </p:xfrm>
        <a:graphic>
          <a:graphicData uri="http://schemas.openxmlformats.org/drawingml/2006/table">
            <a:tbl>
              <a:tblPr/>
              <a:tblGrid>
                <a:gridCol w="1189328">
                  <a:extLst>
                    <a:ext uri="{9D8B030D-6E8A-4147-A177-3AD203B41FA5}">
                      <a16:colId xmlns:a16="http://schemas.microsoft.com/office/drawing/2014/main" xmlns="" val="20000"/>
                    </a:ext>
                  </a:extLst>
                </a:gridCol>
                <a:gridCol w="1240218">
                  <a:extLst>
                    <a:ext uri="{9D8B030D-6E8A-4147-A177-3AD203B41FA5}">
                      <a16:colId xmlns:a16="http://schemas.microsoft.com/office/drawing/2014/main" xmlns="" val="20001"/>
                    </a:ext>
                  </a:extLst>
                </a:gridCol>
                <a:gridCol w="1158949">
                  <a:extLst>
                    <a:ext uri="{9D8B030D-6E8A-4147-A177-3AD203B41FA5}">
                      <a16:colId xmlns:a16="http://schemas.microsoft.com/office/drawing/2014/main" xmlns="" val="20002"/>
                    </a:ext>
                  </a:extLst>
                </a:gridCol>
                <a:gridCol w="1168817">
                  <a:extLst>
                    <a:ext uri="{9D8B030D-6E8A-4147-A177-3AD203B41FA5}">
                      <a16:colId xmlns:a16="http://schemas.microsoft.com/office/drawing/2014/main" xmlns="" val="20003"/>
                    </a:ext>
                  </a:extLst>
                </a:gridCol>
                <a:gridCol w="1189328">
                  <a:extLst>
                    <a:ext uri="{9D8B030D-6E8A-4147-A177-3AD203B41FA5}">
                      <a16:colId xmlns:a16="http://schemas.microsoft.com/office/drawing/2014/main" xmlns="" val="20004"/>
                    </a:ext>
                  </a:extLst>
                </a:gridCol>
                <a:gridCol w="1189328">
                  <a:extLst>
                    <a:ext uri="{9D8B030D-6E8A-4147-A177-3AD203B41FA5}">
                      <a16:colId xmlns:a16="http://schemas.microsoft.com/office/drawing/2014/main" xmlns="" val="20005"/>
                    </a:ext>
                  </a:extLst>
                </a:gridCol>
                <a:gridCol w="1189328">
                  <a:extLst>
                    <a:ext uri="{9D8B030D-6E8A-4147-A177-3AD203B41FA5}">
                      <a16:colId xmlns:a16="http://schemas.microsoft.com/office/drawing/2014/main" xmlns="" val="20006"/>
                    </a:ext>
                  </a:extLst>
                </a:gridCol>
              </a:tblGrid>
              <a:tr h="719245">
                <a:tc>
                  <a:txBody>
                    <a:bodyPr/>
                    <a:lstStyle/>
                    <a:p>
                      <a:pPr algn="l" fontAlgn="b"/>
                      <a:r>
                        <a:rPr lang="en-US" sz="1800" b="1" i="0" u="none" strike="noStrike" dirty="0">
                          <a:solidFill>
                            <a:srgbClr val="FFFFFF"/>
                          </a:solidFill>
                          <a:effectLst/>
                          <a:latin typeface="Calibri" panose="020F0502020204030204" pitchFamily="34" charset="0"/>
                        </a:rPr>
                        <a:t> Statewide </a:t>
                      </a:r>
                      <a:br>
                        <a:rPr lang="en-US" sz="1800" b="1" i="0" u="none" strike="noStrike" dirty="0">
                          <a:solidFill>
                            <a:srgbClr val="FFFFFF"/>
                          </a:solidFill>
                          <a:effectLst/>
                          <a:latin typeface="Calibri" panose="020F0502020204030204" pitchFamily="34" charset="0"/>
                        </a:rPr>
                      </a:br>
                      <a:r>
                        <a:rPr lang="en-US" sz="1800" b="1" i="0" u="none" strike="noStrike" dirty="0">
                          <a:solidFill>
                            <a:srgbClr val="FFFFFF"/>
                          </a:solidFill>
                          <a:effectLst/>
                          <a:latin typeface="Calibri" panose="020F0502020204030204" pitchFamily="34" charset="0"/>
                        </a:rPr>
                        <a:t> (All-Payer)</a:t>
                      </a:r>
                    </a:p>
                  </a:txBody>
                  <a:tcPr marL="6923" marR="6923" marT="6923" marB="0" anchor="b">
                    <a:lnL>
                      <a:noFill/>
                    </a:lnL>
                    <a:lnR>
                      <a:noFill/>
                    </a:lnR>
                    <a:lnT>
                      <a:noFill/>
                    </a:lnT>
                    <a:lnB w="6350" cap="flat" cmpd="sng" algn="ctr">
                      <a:solidFill>
                        <a:srgbClr val="000000"/>
                      </a:solidFill>
                      <a:prstDash val="solid"/>
                      <a:round/>
                      <a:headEnd type="none" w="med" len="med"/>
                      <a:tailEnd type="none" w="med" len="med"/>
                    </a:lnB>
                    <a:solidFill>
                      <a:srgbClr val="145682"/>
                    </a:solidFill>
                  </a:tcPr>
                </a:tc>
                <a:tc>
                  <a:txBody>
                    <a:bodyPr/>
                    <a:lstStyle/>
                    <a:p>
                      <a:pPr algn="ctr" fontAlgn="b"/>
                      <a:r>
                        <a:rPr lang="en-US" sz="1800" b="1" i="0" u="none" strike="noStrike" dirty="0">
                          <a:solidFill>
                            <a:srgbClr val="145682"/>
                          </a:solidFill>
                          <a:effectLst/>
                          <a:latin typeface="Calibri" panose="020F0502020204030204" pitchFamily="34" charset="0"/>
                        </a:rPr>
                        <a:t> MassHealth</a:t>
                      </a:r>
                    </a:p>
                  </a:txBody>
                  <a:tcPr marL="6923" marR="6923" marT="692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145682"/>
                          </a:solidFill>
                          <a:effectLst/>
                          <a:latin typeface="Calibri" panose="020F0502020204030204" pitchFamily="34" charset="0"/>
                        </a:rPr>
                        <a:t> HPHC</a:t>
                      </a:r>
                    </a:p>
                  </a:txBody>
                  <a:tcPr marL="6923" marR="6923" marT="692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145682"/>
                          </a:solidFill>
                          <a:effectLst/>
                          <a:latin typeface="Calibri" panose="020F0502020204030204" pitchFamily="34" charset="0"/>
                        </a:rPr>
                        <a:t> BCBSMA</a:t>
                      </a:r>
                    </a:p>
                  </a:txBody>
                  <a:tcPr marL="6923" marR="6923" marT="692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145682"/>
                          </a:solidFill>
                          <a:effectLst/>
                          <a:latin typeface="Calibri" panose="020F0502020204030204" pitchFamily="34" charset="0"/>
                        </a:rPr>
                        <a:t> BMC HealthNet</a:t>
                      </a:r>
                    </a:p>
                  </a:txBody>
                  <a:tcPr marL="6923" marR="6923" marT="692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145682"/>
                          </a:solidFill>
                          <a:effectLst/>
                          <a:latin typeface="Calibri" panose="020F0502020204030204" pitchFamily="34" charset="0"/>
                        </a:rPr>
                        <a:t> THP</a:t>
                      </a:r>
                    </a:p>
                  </a:txBody>
                  <a:tcPr marL="6923" marR="6923" marT="692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145682"/>
                          </a:solidFill>
                          <a:effectLst/>
                          <a:latin typeface="Calibri" panose="020F0502020204030204" pitchFamily="34" charset="0"/>
                        </a:rPr>
                        <a:t> HNE</a:t>
                      </a:r>
                    </a:p>
                  </a:txBody>
                  <a:tcPr marL="6923" marR="6923" marT="6923"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88379">
                <a:tc>
                  <a:txBody>
                    <a:bodyPr/>
                    <a:lstStyle/>
                    <a:p>
                      <a:pPr algn="l" rtl="0" fontAlgn="b"/>
                      <a:r>
                        <a:rPr lang="en-US" sz="1800" b="0" i="0" u="none" strike="noStrike" dirty="0">
                          <a:solidFill>
                            <a:srgbClr val="FFFFFF"/>
                          </a:solidFill>
                          <a:effectLst/>
                          <a:latin typeface="Calibri" panose="020F0502020204030204" pitchFamily="34" charset="0"/>
                        </a:rPr>
                        <a:t> 2019: 61%</a:t>
                      </a:r>
                    </a:p>
                  </a:txBody>
                  <a:tcPr marL="6923" marR="6923" marT="6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145682"/>
                    </a:solidFill>
                  </a:tcPr>
                </a:tc>
                <a:tc>
                  <a:txBody>
                    <a:bodyPr/>
                    <a:lstStyle/>
                    <a:p>
                      <a:pPr algn="l" rtl="0" fontAlgn="b"/>
                      <a:r>
                        <a:rPr lang="en-US" sz="1800" b="0" i="0" u="none" strike="noStrike" dirty="0">
                          <a:solidFill>
                            <a:srgbClr val="7AA5C5"/>
                          </a:solidFill>
                          <a:effectLst/>
                          <a:latin typeface="Calibri" panose="020F0502020204030204" pitchFamily="34" charset="0"/>
                        </a:rPr>
                        <a:t> 2019: 100%</a:t>
                      </a:r>
                    </a:p>
                  </a:txBody>
                  <a:tcPr marL="6923" marR="6923" marT="6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rtl="0" fontAlgn="b"/>
                      <a:r>
                        <a:rPr lang="en-US" sz="1800" b="0" i="0" u="none" strike="noStrike" dirty="0">
                          <a:solidFill>
                            <a:srgbClr val="7AA5C5"/>
                          </a:solidFill>
                          <a:effectLst/>
                          <a:latin typeface="Calibri" panose="020F0502020204030204" pitchFamily="34" charset="0"/>
                        </a:rPr>
                        <a:t>  2019: 45%</a:t>
                      </a:r>
                    </a:p>
                  </a:txBody>
                  <a:tcPr marL="6923" marR="6923" marT="6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rtl="0" fontAlgn="b"/>
                      <a:r>
                        <a:rPr lang="en-US" sz="1800" b="0" i="0" u="none" strike="noStrike" dirty="0">
                          <a:solidFill>
                            <a:srgbClr val="7AA5C5"/>
                          </a:solidFill>
                          <a:effectLst/>
                          <a:latin typeface="Calibri" panose="020F0502020204030204" pitchFamily="34" charset="0"/>
                        </a:rPr>
                        <a:t>  2019: 47%</a:t>
                      </a:r>
                    </a:p>
                  </a:txBody>
                  <a:tcPr marL="6923" marR="6923" marT="6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rtl="0" fontAlgn="b"/>
                      <a:r>
                        <a:rPr lang="en-US" sz="1800" b="0" i="0" u="none" strike="noStrike" dirty="0">
                          <a:solidFill>
                            <a:srgbClr val="7AA5C5"/>
                          </a:solidFill>
                          <a:effectLst/>
                          <a:latin typeface="Calibri" panose="020F0502020204030204" pitchFamily="34" charset="0"/>
                        </a:rPr>
                        <a:t>  2019: 59%</a:t>
                      </a:r>
                    </a:p>
                  </a:txBody>
                  <a:tcPr marL="6923" marR="6923" marT="6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rtl="0" fontAlgn="b"/>
                      <a:r>
                        <a:rPr lang="en-US" sz="1800" b="0" i="0" u="none" strike="noStrike" dirty="0">
                          <a:solidFill>
                            <a:srgbClr val="7AA5C5"/>
                          </a:solidFill>
                          <a:effectLst/>
                          <a:latin typeface="Calibri" panose="020F0502020204030204" pitchFamily="34" charset="0"/>
                        </a:rPr>
                        <a:t>  2019: 61%</a:t>
                      </a:r>
                    </a:p>
                  </a:txBody>
                  <a:tcPr marL="6923" marR="6923" marT="6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rtl="0" fontAlgn="b"/>
                      <a:r>
                        <a:rPr lang="en-US" sz="1800" b="0" i="0" u="none" strike="noStrike" dirty="0">
                          <a:solidFill>
                            <a:srgbClr val="7AA5C5"/>
                          </a:solidFill>
                          <a:effectLst/>
                          <a:latin typeface="Calibri" panose="020F0502020204030204" pitchFamily="34" charset="0"/>
                        </a:rPr>
                        <a:t>  2019: 34%</a:t>
                      </a:r>
                    </a:p>
                  </a:txBody>
                  <a:tcPr marL="6923" marR="6923" marT="6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r h="388379">
                <a:tc>
                  <a:txBody>
                    <a:bodyPr/>
                    <a:lstStyle/>
                    <a:p>
                      <a:pPr algn="l" rtl="0" fontAlgn="b"/>
                      <a:r>
                        <a:rPr lang="en-US" sz="1800" b="0" i="0" u="none" strike="noStrike" dirty="0">
                          <a:solidFill>
                            <a:srgbClr val="FFFFFF"/>
                          </a:solidFill>
                          <a:effectLst/>
                          <a:latin typeface="Calibri" panose="020F0502020204030204" pitchFamily="34" charset="0"/>
                        </a:rPr>
                        <a:t> 2020: 70%</a:t>
                      </a:r>
                    </a:p>
                  </a:txBody>
                  <a:tcPr marL="6923" marR="6923" marT="6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145682"/>
                    </a:solidFill>
                  </a:tcPr>
                </a:tc>
                <a:tc>
                  <a:txBody>
                    <a:bodyPr/>
                    <a:lstStyle/>
                    <a:p>
                      <a:pPr algn="l" rtl="0" fontAlgn="b"/>
                      <a:r>
                        <a:rPr lang="en-US" sz="1800" b="0" i="0" u="none" strike="noStrike" dirty="0">
                          <a:solidFill>
                            <a:srgbClr val="7AA5C5"/>
                          </a:solidFill>
                          <a:effectLst/>
                          <a:latin typeface="Calibri" panose="020F0502020204030204" pitchFamily="34" charset="0"/>
                        </a:rPr>
                        <a:t> 2020: 100%</a:t>
                      </a:r>
                    </a:p>
                  </a:txBody>
                  <a:tcPr marL="6923" marR="6923" marT="6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b"/>
                      <a:r>
                        <a:rPr lang="en-US" sz="1800" b="0" i="0" u="none" strike="noStrike" dirty="0">
                          <a:solidFill>
                            <a:srgbClr val="7AA5C5"/>
                          </a:solidFill>
                          <a:effectLst/>
                          <a:latin typeface="Calibri" panose="020F0502020204030204" pitchFamily="34" charset="0"/>
                        </a:rPr>
                        <a:t>  2020: 53%</a:t>
                      </a:r>
                    </a:p>
                  </a:txBody>
                  <a:tcPr marL="6923" marR="6923" marT="6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b"/>
                      <a:r>
                        <a:rPr lang="en-US" sz="1800" b="0" i="0" u="none" strike="noStrike" dirty="0">
                          <a:solidFill>
                            <a:srgbClr val="7AA5C5"/>
                          </a:solidFill>
                          <a:effectLst/>
                          <a:latin typeface="Calibri" panose="020F0502020204030204" pitchFamily="34" charset="0"/>
                        </a:rPr>
                        <a:t>  2020: 62%</a:t>
                      </a:r>
                    </a:p>
                  </a:txBody>
                  <a:tcPr marL="6923" marR="6923" marT="6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b"/>
                      <a:r>
                        <a:rPr lang="en-US" sz="1800" b="0" i="0" u="none" strike="noStrike" dirty="0">
                          <a:solidFill>
                            <a:srgbClr val="7AA5C5"/>
                          </a:solidFill>
                          <a:effectLst/>
                          <a:latin typeface="Calibri" panose="020F0502020204030204" pitchFamily="34" charset="0"/>
                        </a:rPr>
                        <a:t>  2020: 57%</a:t>
                      </a:r>
                    </a:p>
                  </a:txBody>
                  <a:tcPr marL="6923" marR="6923" marT="6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b"/>
                      <a:r>
                        <a:rPr lang="en-US" sz="1800" b="0" i="0" u="none" strike="noStrike" dirty="0">
                          <a:solidFill>
                            <a:srgbClr val="7AA5C5"/>
                          </a:solidFill>
                          <a:effectLst/>
                          <a:latin typeface="Calibri" panose="020F0502020204030204" pitchFamily="34" charset="0"/>
                        </a:rPr>
                        <a:t>  2020: 56%</a:t>
                      </a:r>
                    </a:p>
                  </a:txBody>
                  <a:tcPr marL="6923" marR="6923" marT="6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b"/>
                      <a:r>
                        <a:rPr lang="en-US" sz="1800" b="0" i="0" u="none" strike="noStrike" dirty="0">
                          <a:solidFill>
                            <a:srgbClr val="7AA5C5"/>
                          </a:solidFill>
                          <a:effectLst/>
                          <a:latin typeface="Calibri" panose="020F0502020204030204" pitchFamily="34" charset="0"/>
                        </a:rPr>
                        <a:t>  2020: 42%</a:t>
                      </a:r>
                    </a:p>
                  </a:txBody>
                  <a:tcPr marL="6923" marR="6923" marT="6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2"/>
                  </a:ext>
                </a:extLst>
              </a:tr>
              <a:tr h="388379">
                <a:tc>
                  <a:txBody>
                    <a:bodyPr/>
                    <a:lstStyle/>
                    <a:p>
                      <a:pPr algn="l" rtl="0" fontAlgn="b"/>
                      <a:r>
                        <a:rPr lang="en-US" sz="1800" b="1" i="0" u="none" strike="noStrike" dirty="0">
                          <a:solidFill>
                            <a:srgbClr val="FFFFFF"/>
                          </a:solidFill>
                          <a:effectLst/>
                          <a:latin typeface="Calibri" panose="020F0502020204030204" pitchFamily="34" charset="0"/>
                        </a:rPr>
                        <a:t> 2021: </a:t>
                      </a:r>
                      <a:r>
                        <a:rPr lang="en-US" sz="1800" b="1" i="0" u="none" strike="noStrike" dirty="0" smtClean="0">
                          <a:solidFill>
                            <a:srgbClr val="FFFFFF"/>
                          </a:solidFill>
                          <a:effectLst/>
                          <a:latin typeface="Calibri" panose="020F0502020204030204" pitchFamily="34" charset="0"/>
                        </a:rPr>
                        <a:t>83%</a:t>
                      </a:r>
                      <a:endParaRPr lang="en-US" sz="1800" b="1" i="0" u="none" strike="noStrike" dirty="0">
                        <a:solidFill>
                          <a:srgbClr val="FFFFFF"/>
                        </a:solidFill>
                        <a:effectLst/>
                        <a:latin typeface="Calibri" panose="020F0502020204030204" pitchFamily="34" charset="0"/>
                      </a:endParaRPr>
                    </a:p>
                  </a:txBody>
                  <a:tcPr marL="6923" marR="6923" marT="6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145682"/>
                    </a:solidFill>
                  </a:tcPr>
                </a:tc>
                <a:tc>
                  <a:txBody>
                    <a:bodyPr/>
                    <a:lstStyle/>
                    <a:p>
                      <a:pPr algn="l" rtl="0" fontAlgn="b"/>
                      <a:r>
                        <a:rPr lang="en-US" sz="1800" b="1" i="0" u="none" strike="noStrike" dirty="0">
                          <a:solidFill>
                            <a:srgbClr val="145682"/>
                          </a:solidFill>
                          <a:effectLst/>
                          <a:latin typeface="Calibri" panose="020F0502020204030204" pitchFamily="34" charset="0"/>
                        </a:rPr>
                        <a:t> 2021: 100%</a:t>
                      </a:r>
                    </a:p>
                  </a:txBody>
                  <a:tcPr marL="6923" marR="6923" marT="6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rtl="0" fontAlgn="b"/>
                      <a:r>
                        <a:rPr lang="en-US" sz="1800" b="1" i="0" u="none" strike="noStrike" dirty="0">
                          <a:solidFill>
                            <a:srgbClr val="145682"/>
                          </a:solidFill>
                          <a:effectLst/>
                          <a:latin typeface="Calibri" panose="020F0502020204030204" pitchFamily="34" charset="0"/>
                        </a:rPr>
                        <a:t>  2021: 85%</a:t>
                      </a:r>
                    </a:p>
                  </a:txBody>
                  <a:tcPr marL="6923" marR="6923" marT="6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rtl="0" fontAlgn="b"/>
                      <a:r>
                        <a:rPr lang="en-US" sz="1800" b="1" i="0" u="none" strike="noStrike" dirty="0">
                          <a:solidFill>
                            <a:srgbClr val="145682"/>
                          </a:solidFill>
                          <a:effectLst/>
                          <a:latin typeface="Calibri" panose="020F0502020204030204" pitchFamily="34" charset="0"/>
                        </a:rPr>
                        <a:t>  2021: 81%</a:t>
                      </a:r>
                    </a:p>
                  </a:txBody>
                  <a:tcPr marL="6923" marR="6923" marT="6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rtl="0" fontAlgn="b"/>
                      <a:r>
                        <a:rPr lang="en-US" sz="1800" b="1" i="0" u="none" strike="noStrike" dirty="0">
                          <a:solidFill>
                            <a:srgbClr val="145682"/>
                          </a:solidFill>
                          <a:effectLst/>
                          <a:latin typeface="Calibri" panose="020F0502020204030204" pitchFamily="34" charset="0"/>
                        </a:rPr>
                        <a:t>  2021: </a:t>
                      </a:r>
                      <a:r>
                        <a:rPr lang="en-US" sz="1800" b="1" i="0" u="none" strike="noStrike" dirty="0" smtClean="0">
                          <a:solidFill>
                            <a:srgbClr val="145682"/>
                          </a:solidFill>
                          <a:effectLst/>
                          <a:latin typeface="Calibri" panose="020F0502020204030204" pitchFamily="34" charset="0"/>
                        </a:rPr>
                        <a:t>67%</a:t>
                      </a:r>
                      <a:endParaRPr lang="en-US" sz="1800" b="1" i="0" u="none" strike="noStrike" dirty="0">
                        <a:solidFill>
                          <a:srgbClr val="145682"/>
                        </a:solidFill>
                        <a:effectLst/>
                        <a:latin typeface="Calibri" panose="020F0502020204030204" pitchFamily="34" charset="0"/>
                      </a:endParaRPr>
                    </a:p>
                  </a:txBody>
                  <a:tcPr marL="6923" marR="6923" marT="6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rtl="0" fontAlgn="b"/>
                      <a:r>
                        <a:rPr lang="en-US" sz="1800" b="1" i="0" u="none" strike="noStrike" dirty="0">
                          <a:solidFill>
                            <a:srgbClr val="145682"/>
                          </a:solidFill>
                          <a:effectLst/>
                          <a:latin typeface="Calibri" panose="020F0502020204030204" pitchFamily="34" charset="0"/>
                        </a:rPr>
                        <a:t>  2021: 60%</a:t>
                      </a:r>
                    </a:p>
                  </a:txBody>
                  <a:tcPr marL="6923" marR="6923" marT="6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rtl="0" fontAlgn="b"/>
                      <a:r>
                        <a:rPr lang="en-US" sz="1800" b="1" i="0" u="none" strike="noStrike" dirty="0">
                          <a:solidFill>
                            <a:srgbClr val="145682"/>
                          </a:solidFill>
                          <a:effectLst/>
                          <a:latin typeface="Calibri" panose="020F0502020204030204" pitchFamily="34" charset="0"/>
                        </a:rPr>
                        <a:t>  2021: 38%</a:t>
                      </a:r>
                    </a:p>
                  </a:txBody>
                  <a:tcPr marL="6923" marR="6923" marT="6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45585822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Measures Used in Contracts: Proportion Endorsed Measure Use</a:t>
            </a:r>
          </a:p>
        </p:txBody>
      </p:sp>
      <p:sp>
        <p:nvSpPr>
          <p:cNvPr id="9" name="TextBox 8"/>
          <p:cNvSpPr txBox="1"/>
          <p:nvPr/>
        </p:nvSpPr>
        <p:spPr>
          <a:xfrm>
            <a:off x="193143" y="6005806"/>
            <a:ext cx="8559209" cy="830997"/>
          </a:xfrm>
          <a:prstGeom prst="rect">
            <a:avLst/>
          </a:prstGeom>
          <a:noFill/>
        </p:spPr>
        <p:txBody>
          <a:bodyPr wrap="square" rtlCol="0">
            <a:spAutoFit/>
          </a:bodyPr>
          <a:lstStyle/>
          <a:p>
            <a:r>
              <a:rPr lang="en-US" sz="1600" dirty="0">
                <a:latin typeface="Book Antiqua" panose="02040602050305030304" pitchFamily="18" charset="0"/>
              </a:rPr>
              <a:t>This is a visual representation of the table on the prior slide, and also adds context to the adherence rate by highlighting variation between payers in frequency of any quality measure use in contracts.</a:t>
            </a:r>
          </a:p>
        </p:txBody>
      </p:sp>
      <p:pic>
        <p:nvPicPr>
          <p:cNvPr id="4" name="Picture 3"/>
          <p:cNvPicPr>
            <a:picLocks noChangeAspect="1"/>
          </p:cNvPicPr>
          <p:nvPr/>
        </p:nvPicPr>
        <p:blipFill>
          <a:blip r:embed="rId3"/>
          <a:stretch>
            <a:fillRect/>
          </a:stretch>
        </p:blipFill>
        <p:spPr>
          <a:xfrm>
            <a:off x="508000" y="954064"/>
            <a:ext cx="8160512" cy="5100320"/>
          </a:xfrm>
          <a:prstGeom prst="rect">
            <a:avLst/>
          </a:prstGeom>
        </p:spPr>
      </p:pic>
    </p:spTree>
    <p:extLst>
      <p:ext uri="{BB962C8B-B14F-4D97-AF65-F5344CB8AC3E}">
        <p14:creationId xmlns:p14="http://schemas.microsoft.com/office/powerpoint/2010/main" val="413526125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2FB5FE-9D1E-4EBE-9A76-718C35198333}"/>
              </a:ext>
            </a:extLst>
          </p:cNvPr>
          <p:cNvSpPr>
            <a:spLocks noGrp="1"/>
          </p:cNvSpPr>
          <p:nvPr>
            <p:ph type="title"/>
          </p:nvPr>
        </p:nvSpPr>
        <p:spPr/>
        <p:txBody>
          <a:bodyPr/>
          <a:lstStyle/>
          <a:p>
            <a:r>
              <a:rPr lang="en-US" dirty="0"/>
              <a:t>Results from Payer Interviews on the Quality Measure Catalogue</a:t>
            </a:r>
          </a:p>
        </p:txBody>
      </p:sp>
      <p:sp>
        <p:nvSpPr>
          <p:cNvPr id="3" name="Content Placeholder 2">
            <a:extLst>
              <a:ext uri="{FF2B5EF4-FFF2-40B4-BE49-F238E27FC236}">
                <a16:creationId xmlns:a16="http://schemas.microsoft.com/office/drawing/2014/main" xmlns="" id="{47337EE3-CE31-4AB7-B6D2-C6A0E073732C}"/>
              </a:ext>
            </a:extLst>
          </p:cNvPr>
          <p:cNvSpPr>
            <a:spLocks noGrp="1"/>
          </p:cNvSpPr>
          <p:nvPr>
            <p:ph sz="half" idx="1"/>
          </p:nvPr>
        </p:nvSpPr>
        <p:spPr>
          <a:xfrm>
            <a:off x="302046" y="1454986"/>
            <a:ext cx="8225009" cy="4556234"/>
          </a:xfrm>
        </p:spPr>
        <p:txBody>
          <a:bodyPr/>
          <a:lstStyle/>
          <a:p>
            <a:pPr>
              <a:spcAft>
                <a:spcPts val="600"/>
              </a:spcAft>
            </a:pPr>
            <a:r>
              <a:rPr lang="en-US" b="0" dirty="0"/>
              <a:t>During March and April, we held interviews with the following four payers:</a:t>
            </a:r>
          </a:p>
          <a:p>
            <a:pPr lvl="1">
              <a:spcAft>
                <a:spcPts val="300"/>
              </a:spcAft>
            </a:pPr>
            <a:r>
              <a:rPr lang="en-US" b="0" dirty="0"/>
              <a:t>Blue Cross Blue Shield of Massachusetts</a:t>
            </a:r>
          </a:p>
          <a:p>
            <a:pPr lvl="1">
              <a:spcAft>
                <a:spcPts val="300"/>
              </a:spcAft>
            </a:pPr>
            <a:r>
              <a:rPr lang="en-US" b="0" dirty="0"/>
              <a:t>BMC HealthNet Plan</a:t>
            </a:r>
          </a:p>
          <a:p>
            <a:pPr lvl="1">
              <a:spcAft>
                <a:spcPts val="300"/>
              </a:spcAft>
            </a:pPr>
            <a:r>
              <a:rPr lang="en-US" b="0" dirty="0"/>
              <a:t>Health New England</a:t>
            </a:r>
          </a:p>
          <a:p>
            <a:pPr lvl="1">
              <a:spcAft>
                <a:spcPts val="1800"/>
              </a:spcAft>
            </a:pPr>
            <a:r>
              <a:rPr lang="en-US" b="0" dirty="0"/>
              <a:t>Tufts Health Plan</a:t>
            </a:r>
          </a:p>
          <a:p>
            <a:pPr>
              <a:spcAft>
                <a:spcPts val="600"/>
              </a:spcAft>
            </a:pPr>
            <a:r>
              <a:rPr lang="en-US" b="0" dirty="0"/>
              <a:t>Our goals were to better understand contractual use of:</a:t>
            </a:r>
          </a:p>
          <a:p>
            <a:pPr lvl="1">
              <a:spcAft>
                <a:spcPts val="0"/>
              </a:spcAft>
            </a:pPr>
            <a:r>
              <a:rPr lang="en-US" b="0" dirty="0"/>
              <a:t>the Aligned Measure Set and barriers to adoption;</a:t>
            </a:r>
          </a:p>
          <a:p>
            <a:pPr lvl="1">
              <a:spcAft>
                <a:spcPts val="0"/>
              </a:spcAft>
            </a:pPr>
            <a:r>
              <a:rPr lang="en-US" b="0" dirty="0"/>
              <a:t>measures outside of the Aligned Measure Set, and</a:t>
            </a:r>
          </a:p>
          <a:p>
            <a:pPr lvl="1">
              <a:spcAft>
                <a:spcPts val="0"/>
              </a:spcAft>
            </a:pPr>
            <a:r>
              <a:rPr lang="en-US" b="0" dirty="0"/>
              <a:t>Innovation Measures (see definition on the next slide).</a:t>
            </a:r>
          </a:p>
        </p:txBody>
      </p:sp>
    </p:spTree>
    <p:extLst>
      <p:ext uri="{BB962C8B-B14F-4D97-AF65-F5344CB8AC3E}">
        <p14:creationId xmlns:p14="http://schemas.microsoft.com/office/powerpoint/2010/main" val="27540073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D870F6-1ABA-43A4-8E80-4CE46F9884E1}"/>
              </a:ext>
            </a:extLst>
          </p:cNvPr>
          <p:cNvSpPr>
            <a:spLocks noGrp="1"/>
          </p:cNvSpPr>
          <p:nvPr>
            <p:ph type="title"/>
          </p:nvPr>
        </p:nvSpPr>
        <p:spPr>
          <a:xfrm>
            <a:off x="736600" y="109538"/>
            <a:ext cx="6710802" cy="762000"/>
          </a:xfrm>
        </p:spPr>
        <p:txBody>
          <a:bodyPr/>
          <a:lstStyle/>
          <a:p>
            <a:r>
              <a:rPr lang="en-US" dirty="0"/>
              <a:t>Innovation Measures</a:t>
            </a:r>
          </a:p>
        </p:txBody>
      </p:sp>
      <p:sp>
        <p:nvSpPr>
          <p:cNvPr id="3" name="Content Placeholder 2">
            <a:extLst>
              <a:ext uri="{FF2B5EF4-FFF2-40B4-BE49-F238E27FC236}">
                <a16:creationId xmlns:a16="http://schemas.microsoft.com/office/drawing/2014/main" xmlns="" id="{A5F5CD2C-110F-448E-839C-9395CB64889A}"/>
              </a:ext>
            </a:extLst>
          </p:cNvPr>
          <p:cNvSpPr>
            <a:spLocks noGrp="1"/>
          </p:cNvSpPr>
          <p:nvPr>
            <p:ph sz="half" idx="1"/>
          </p:nvPr>
        </p:nvSpPr>
        <p:spPr>
          <a:xfrm>
            <a:off x="387885" y="1023019"/>
            <a:ext cx="8368229" cy="5562716"/>
          </a:xfrm>
        </p:spPr>
        <p:txBody>
          <a:bodyPr/>
          <a:lstStyle/>
          <a:p>
            <a:r>
              <a:rPr lang="en-US" sz="1900" b="0" dirty="0"/>
              <a:t>The Innovation measure category includes measures which address: a) </a:t>
            </a:r>
            <a:r>
              <a:rPr lang="en-US" sz="1900" dirty="0"/>
              <a:t>clinical topics or clinical outcomes in the Core or Menu Sets utilizing a novel approach </a:t>
            </a:r>
            <a:r>
              <a:rPr lang="en-US" sz="1900" b="0" dirty="0"/>
              <a:t>or b) </a:t>
            </a:r>
            <a:r>
              <a:rPr lang="en-US" sz="1900" dirty="0"/>
              <a:t>clinical topics that are not addressed in the Core or Menu Sets. </a:t>
            </a:r>
          </a:p>
          <a:p>
            <a:r>
              <a:rPr lang="en-US" sz="1900" b="0" dirty="0"/>
              <a:t>Innovation measures are well-defined, and have been validated and tested for implementation.  Innovation measures are intended to advance measure development and therefore cannot include measures that have been previously considered and rejected by the Taskforce as potential Core or Menu measures. </a:t>
            </a:r>
          </a:p>
          <a:p>
            <a:r>
              <a:rPr lang="en-US" sz="1900" b="0" dirty="0"/>
              <a:t>Innovation measures can be used on a pay-for-performance or pay-for-reporting basis at the mutual agreement of the payer and providers. </a:t>
            </a:r>
          </a:p>
          <a:p>
            <a:r>
              <a:rPr lang="en-US" sz="1900" b="0" dirty="0"/>
              <a:t>For payers choosing to voluntarily adopt the Massachusetts Aligned Measure Set and its associated parameters, use of Innovation measures, at the outset, will not be limited in number.  The Taskforce will monitor and revisit use of Innovation measures.  The Taskforce will evaluate Innovation measures, once developed and tested, for inclusion in the Menu or On Deck Sets.</a:t>
            </a:r>
          </a:p>
          <a:p>
            <a:endParaRPr lang="en-US" dirty="0"/>
          </a:p>
        </p:txBody>
      </p:sp>
    </p:spTree>
    <p:extLst>
      <p:ext uri="{BB962C8B-B14F-4D97-AF65-F5344CB8AC3E}">
        <p14:creationId xmlns:p14="http://schemas.microsoft.com/office/powerpoint/2010/main" val="383693663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D9FF96-A9F7-4726-B35C-D6FD71F30BFF}"/>
              </a:ext>
            </a:extLst>
          </p:cNvPr>
          <p:cNvSpPr>
            <a:spLocks noGrp="1"/>
          </p:cNvSpPr>
          <p:nvPr>
            <p:ph type="title"/>
          </p:nvPr>
        </p:nvSpPr>
        <p:spPr/>
        <p:txBody>
          <a:bodyPr/>
          <a:lstStyle/>
          <a:p>
            <a:r>
              <a:rPr lang="en-US" dirty="0"/>
              <a:t>Results from Payer Interviews on the Quality Measure Catalogue</a:t>
            </a:r>
          </a:p>
        </p:txBody>
      </p:sp>
      <p:sp>
        <p:nvSpPr>
          <p:cNvPr id="3" name="Content Placeholder 2">
            <a:extLst>
              <a:ext uri="{FF2B5EF4-FFF2-40B4-BE49-F238E27FC236}">
                <a16:creationId xmlns:a16="http://schemas.microsoft.com/office/drawing/2014/main" xmlns="" id="{17D7D089-F5B1-407F-B650-664198184E51}"/>
              </a:ext>
            </a:extLst>
          </p:cNvPr>
          <p:cNvSpPr>
            <a:spLocks noGrp="1"/>
          </p:cNvSpPr>
          <p:nvPr>
            <p:ph sz="half" idx="1"/>
          </p:nvPr>
        </p:nvSpPr>
        <p:spPr>
          <a:xfrm>
            <a:off x="533400" y="1150883"/>
            <a:ext cx="8077200" cy="5460932"/>
          </a:xfrm>
        </p:spPr>
        <p:txBody>
          <a:bodyPr/>
          <a:lstStyle/>
          <a:p>
            <a:pPr marL="457200" indent="-457200">
              <a:spcAft>
                <a:spcPts val="600"/>
              </a:spcAft>
              <a:buFont typeface="+mj-lt"/>
              <a:buAutoNum type="arabicPeriod"/>
            </a:pPr>
            <a:r>
              <a:rPr lang="en-US" dirty="0"/>
              <a:t>Plans all claim to be trying to adopt the Aligned Measure Set.  Some doing so much more strictly than others.</a:t>
            </a:r>
          </a:p>
          <a:p>
            <a:pPr lvl="1">
              <a:spcAft>
                <a:spcPts val="0"/>
              </a:spcAft>
            </a:pPr>
            <a:r>
              <a:rPr lang="en-US" b="0" dirty="0"/>
              <a:t>Provider request (and market power) is a cause for some of the deviation.  Providers want measures for which they perform well.</a:t>
            </a:r>
          </a:p>
          <a:p>
            <a:pPr lvl="1">
              <a:spcAft>
                <a:spcPts val="1800"/>
              </a:spcAft>
            </a:pPr>
            <a:r>
              <a:rPr lang="en-US" b="0" dirty="0"/>
              <a:t>NCQA use of a measure for accreditation is another reason for payer deviation from the Aligned Measure Set.</a:t>
            </a:r>
          </a:p>
          <a:p>
            <a:pPr marL="457200" indent="-457200">
              <a:spcAft>
                <a:spcPts val="600"/>
              </a:spcAft>
              <a:buFont typeface="+mj-lt"/>
              <a:buAutoNum type="arabicPeriod"/>
            </a:pPr>
            <a:r>
              <a:rPr lang="en-US" dirty="0"/>
              <a:t>Fidelity rates have improved over time for some payers as multi-year contracts expired and new contracts reflected the Aligned Measure Set.</a:t>
            </a:r>
          </a:p>
          <a:p>
            <a:pPr lvl="1">
              <a:spcAft>
                <a:spcPts val="1800"/>
              </a:spcAft>
            </a:pPr>
            <a:r>
              <a:rPr lang="en-US" b="0" dirty="0"/>
              <a:t>While HPHC previously did so, other payers will not change quality measures during a multi-year contract.</a:t>
            </a:r>
          </a:p>
          <a:p>
            <a:pPr marL="457200" indent="-457200">
              <a:spcAft>
                <a:spcPts val="600"/>
              </a:spcAft>
              <a:buFont typeface="+mj-lt"/>
              <a:buAutoNum type="arabicPeriod"/>
            </a:pPr>
            <a:r>
              <a:rPr lang="en-US" dirty="0"/>
              <a:t>Payers identified a couple of problems with Aligned Measure Set:</a:t>
            </a:r>
          </a:p>
          <a:p>
            <a:pPr lvl="1">
              <a:spcAft>
                <a:spcPts val="0"/>
              </a:spcAft>
            </a:pPr>
            <a:r>
              <a:rPr lang="en-US" b="0" dirty="0"/>
              <a:t>Not enough child-specific measures</a:t>
            </a:r>
          </a:p>
          <a:p>
            <a:pPr lvl="1">
              <a:spcAft>
                <a:spcPts val="600"/>
              </a:spcAft>
            </a:pPr>
            <a:r>
              <a:rPr lang="en-US" b="0" dirty="0"/>
              <a:t>Some measures have insufficient denominators at the ACO level</a:t>
            </a:r>
          </a:p>
          <a:p>
            <a:pPr marL="346075" lvl="1" indent="0">
              <a:buNone/>
            </a:pPr>
            <a:endParaRPr lang="en-US" b="0" dirty="0"/>
          </a:p>
        </p:txBody>
      </p:sp>
    </p:spTree>
    <p:extLst>
      <p:ext uri="{BB962C8B-B14F-4D97-AF65-F5344CB8AC3E}">
        <p14:creationId xmlns:p14="http://schemas.microsoft.com/office/powerpoint/2010/main" val="222031995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D9FF96-A9F7-4726-B35C-D6FD71F30BFF}"/>
              </a:ext>
            </a:extLst>
          </p:cNvPr>
          <p:cNvSpPr>
            <a:spLocks noGrp="1"/>
          </p:cNvSpPr>
          <p:nvPr>
            <p:ph type="title"/>
          </p:nvPr>
        </p:nvSpPr>
        <p:spPr/>
        <p:txBody>
          <a:bodyPr/>
          <a:lstStyle/>
          <a:p>
            <a:r>
              <a:rPr lang="en-US" dirty="0"/>
              <a:t>Results from Payer Interviews on the Quality Measure Catalogue</a:t>
            </a:r>
          </a:p>
        </p:txBody>
      </p:sp>
      <p:sp>
        <p:nvSpPr>
          <p:cNvPr id="3" name="Content Placeholder 2">
            <a:extLst>
              <a:ext uri="{FF2B5EF4-FFF2-40B4-BE49-F238E27FC236}">
                <a16:creationId xmlns:a16="http://schemas.microsoft.com/office/drawing/2014/main" xmlns="" id="{17D7D089-F5B1-407F-B650-664198184E51}"/>
              </a:ext>
            </a:extLst>
          </p:cNvPr>
          <p:cNvSpPr>
            <a:spLocks noGrp="1"/>
          </p:cNvSpPr>
          <p:nvPr>
            <p:ph sz="half" idx="1"/>
          </p:nvPr>
        </p:nvSpPr>
        <p:spPr>
          <a:xfrm>
            <a:off x="533400" y="1150883"/>
            <a:ext cx="8077200" cy="5460932"/>
          </a:xfrm>
        </p:spPr>
        <p:txBody>
          <a:bodyPr/>
          <a:lstStyle/>
          <a:p>
            <a:pPr marL="457200" indent="-457200">
              <a:buFont typeface="+mj-lt"/>
              <a:buAutoNum type="arabicPeriod" startAt="4"/>
            </a:pPr>
            <a:r>
              <a:rPr lang="en-US" dirty="0"/>
              <a:t>Payers made a few suggestions for future Taskforce attention:</a:t>
            </a:r>
          </a:p>
          <a:p>
            <a:pPr marL="803275" lvl="1" indent="-457200">
              <a:buFont typeface="+mj-lt"/>
              <a:buAutoNum type="alphaLcPeriod"/>
            </a:pPr>
            <a:r>
              <a:rPr lang="en-US" b="0" dirty="0"/>
              <a:t>Provide insurers with access to DPH’s Massachusetts Immunization Information System (MIIS) to help with calculation of Childhood Immunization Status.</a:t>
            </a:r>
          </a:p>
          <a:p>
            <a:pPr marL="803275" lvl="1" indent="-457200">
              <a:spcAft>
                <a:spcPts val="300"/>
              </a:spcAft>
              <a:buFont typeface="+mj-lt"/>
              <a:buAutoNum type="alphaLcPeriod"/>
            </a:pPr>
            <a:r>
              <a:rPr lang="en-US" b="0" dirty="0"/>
              <a:t>Add subspecialty measures to the Aligned Measure Set, starting with:</a:t>
            </a:r>
          </a:p>
          <a:p>
            <a:pPr marL="396875" lvl="2" indent="0">
              <a:spcBef>
                <a:spcPts val="0"/>
              </a:spcBef>
              <a:spcAft>
                <a:spcPts val="0"/>
              </a:spcAft>
            </a:pPr>
            <a:r>
              <a:rPr lang="en-US" dirty="0"/>
              <a:t>	- </a:t>
            </a:r>
            <a:r>
              <a:rPr lang="en-US" sz="2000" dirty="0">
                <a:latin typeface="Book Antiqua" panose="02040602050305030304" pitchFamily="18" charset="0"/>
              </a:rPr>
              <a:t>maternity care</a:t>
            </a:r>
          </a:p>
          <a:p>
            <a:pPr marL="396875" lvl="2" indent="0">
              <a:spcBef>
                <a:spcPts val="0"/>
              </a:spcBef>
              <a:spcAft>
                <a:spcPts val="1200"/>
              </a:spcAft>
            </a:pPr>
            <a:r>
              <a:rPr lang="en-US" sz="2000" b="0" dirty="0">
                <a:latin typeface="Book Antiqua" panose="02040602050305030304" pitchFamily="18" charset="0"/>
              </a:rPr>
              <a:t>	- behavioral health care</a:t>
            </a:r>
          </a:p>
          <a:p>
            <a:pPr marL="803275" lvl="1" indent="-457200">
              <a:buFont typeface="+mj-lt"/>
              <a:buAutoNum type="alphaLcPeriod"/>
            </a:pPr>
            <a:r>
              <a:rPr lang="en-US" b="0" dirty="0"/>
              <a:t>Add hospital measures.</a:t>
            </a:r>
          </a:p>
          <a:p>
            <a:pPr marL="803275" lvl="1" indent="-457200">
              <a:buFont typeface="+mj-lt"/>
              <a:buAutoNum type="alphaLcPeriod"/>
            </a:pPr>
            <a:r>
              <a:rPr lang="en-US" b="0" dirty="0"/>
              <a:t>Reduce the size of the Menu Set to further alignment.  There are still two many possible measures from which to choose.</a:t>
            </a:r>
          </a:p>
          <a:p>
            <a:pPr marL="803275" lvl="1" indent="-457200">
              <a:spcAft>
                <a:spcPts val="600"/>
              </a:spcAft>
              <a:buFont typeface="+mj-lt"/>
              <a:buAutoNum type="alphaLcPeriod"/>
            </a:pPr>
            <a:r>
              <a:rPr lang="en-US" b="0" dirty="0"/>
              <a:t>Facilitate plan access to EHR clinical data.  Lack of access is a significant barrier to adoption of certain measures.</a:t>
            </a:r>
          </a:p>
          <a:p>
            <a:pPr lvl="1">
              <a:spcAft>
                <a:spcPts val="600"/>
              </a:spcAft>
            </a:pPr>
            <a:endParaRPr lang="en-US" b="0" dirty="0"/>
          </a:p>
          <a:p>
            <a:pPr marL="346075" lvl="1" indent="0">
              <a:buNone/>
            </a:pPr>
            <a:endParaRPr lang="en-US" b="0" dirty="0"/>
          </a:p>
        </p:txBody>
      </p:sp>
    </p:spTree>
    <p:extLst>
      <p:ext uri="{BB962C8B-B14F-4D97-AF65-F5344CB8AC3E}">
        <p14:creationId xmlns:p14="http://schemas.microsoft.com/office/powerpoint/2010/main" val="378309391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746649-540C-4B93-B664-5A31806D1F4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xmlns="" id="{8E396B14-F9D7-4ACC-AED3-6E88E76396F5}"/>
              </a:ext>
            </a:extLst>
          </p:cNvPr>
          <p:cNvSpPr>
            <a:spLocks noGrp="1"/>
          </p:cNvSpPr>
          <p:nvPr>
            <p:ph sz="half" idx="1"/>
          </p:nvPr>
        </p:nvSpPr>
        <p:spPr>
          <a:xfrm>
            <a:off x="519332" y="1235611"/>
            <a:ext cx="8469923" cy="4556234"/>
          </a:xfrm>
        </p:spPr>
        <p:txBody>
          <a:bodyPr/>
          <a:lstStyle/>
          <a:p>
            <a:pPr marL="457200" indent="-457200">
              <a:buFont typeface="+mj-lt"/>
              <a:buAutoNum type="arabicPeriod"/>
            </a:pPr>
            <a:r>
              <a:rPr lang="en-US" sz="2200" dirty="0">
                <a:ea typeface="Times New Roman" panose="02020603050405020304" pitchFamily="18" charset="0"/>
                <a:cs typeface="Times New Roman" panose="02020603050405020304" pitchFamily="18" charset="0"/>
              </a:rPr>
              <a:t>Welcome</a:t>
            </a:r>
          </a:p>
          <a:p>
            <a:pPr marL="457200" indent="-457200">
              <a:buFont typeface="+mj-lt"/>
              <a:buAutoNum type="arabicPeriod"/>
            </a:pPr>
            <a:r>
              <a:rPr lang="en-US" sz="2200" dirty="0">
                <a:cs typeface="Times New Roman" panose="02020603050405020304" pitchFamily="18" charset="0"/>
              </a:rPr>
              <a:t>Follow-up items from March</a:t>
            </a:r>
          </a:p>
          <a:p>
            <a:pPr marL="457200" indent="-457200">
              <a:buFont typeface="+mj-lt"/>
              <a:buAutoNum type="arabicPeriod"/>
            </a:pPr>
            <a:r>
              <a:rPr lang="en-US" sz="2200" dirty="0">
                <a:cs typeface="Times New Roman" panose="02020603050405020304" pitchFamily="18" charset="0"/>
              </a:rPr>
              <a:t>Revisit Quality Measure Catalogue results</a:t>
            </a:r>
          </a:p>
          <a:p>
            <a:pPr marL="457200" indent="-457200">
              <a:buFont typeface="+mj-lt"/>
              <a:buAutoNum type="arabicPeriod"/>
            </a:pPr>
            <a:r>
              <a:rPr lang="en-US" sz="2200" dirty="0">
                <a:cs typeface="Times New Roman" panose="02020603050405020304" pitchFamily="18" charset="0"/>
              </a:rPr>
              <a:t>Annual review</a:t>
            </a:r>
          </a:p>
          <a:p>
            <a:pPr marL="644525" lvl="1" indent="-457200">
              <a:buFont typeface="+mj-lt"/>
              <a:buAutoNum type="alphaLcPeriod"/>
            </a:pPr>
            <a:r>
              <a:rPr lang="en-US" sz="2200" b="0" dirty="0">
                <a:cs typeface="Times New Roman" panose="02020603050405020304" pitchFamily="18" charset="0"/>
              </a:rPr>
              <a:t>Substance use treatment measures</a:t>
            </a:r>
          </a:p>
          <a:p>
            <a:pPr marL="644525" lvl="1" indent="-457200">
              <a:buFont typeface="+mj-lt"/>
              <a:buAutoNum type="alphaLcPeriod"/>
            </a:pPr>
            <a:r>
              <a:rPr lang="en-US" sz="2200" b="0" dirty="0">
                <a:cs typeface="Times New Roman" panose="02020603050405020304" pitchFamily="18" charset="0"/>
              </a:rPr>
              <a:t>Revisit health equity</a:t>
            </a:r>
            <a:endParaRPr lang="en-US" sz="2200" dirty="0">
              <a:cs typeface="Times New Roman" panose="02020603050405020304" pitchFamily="18" charset="0"/>
            </a:endParaRPr>
          </a:p>
          <a:p>
            <a:pPr marL="644525" lvl="1" indent="-457200">
              <a:buFont typeface="+mj-lt"/>
              <a:buAutoNum type="alphaLcPeriod"/>
            </a:pPr>
            <a:r>
              <a:rPr lang="en-US" sz="2200" b="0" dirty="0">
                <a:cs typeface="Times New Roman" panose="02020603050405020304" pitchFamily="18" charset="0"/>
              </a:rPr>
              <a:t>Care coordination measures</a:t>
            </a:r>
          </a:p>
          <a:p>
            <a:pPr marL="644525" lvl="1" indent="-457200">
              <a:buFont typeface="+mj-lt"/>
              <a:buAutoNum type="alphaLcPeriod"/>
            </a:pPr>
            <a:r>
              <a:rPr lang="en-US" sz="2200" b="0" dirty="0">
                <a:cs typeface="Times New Roman" panose="02020603050405020304" pitchFamily="18" charset="0"/>
              </a:rPr>
              <a:t>Consider social risk factor measures</a:t>
            </a:r>
          </a:p>
          <a:p>
            <a:pPr marL="644525" lvl="1" indent="-457200">
              <a:buFont typeface="+mj-lt"/>
              <a:buAutoNum type="alphaLcPeriod"/>
            </a:pPr>
            <a:r>
              <a:rPr lang="en-US" sz="2200" b="0" dirty="0">
                <a:cs typeface="Times New Roman" panose="02020603050405020304" pitchFamily="18" charset="0"/>
              </a:rPr>
              <a:t>Consider new HEDIS and CMS measures</a:t>
            </a:r>
          </a:p>
          <a:p>
            <a:pPr marL="644525" lvl="1" indent="-457200">
              <a:buFont typeface="+mj-lt"/>
              <a:buAutoNum type="alphaLcPeriod"/>
            </a:pPr>
            <a:r>
              <a:rPr lang="en-US" sz="2200" b="0" dirty="0">
                <a:cs typeface="Times New Roman" panose="02020603050405020304" pitchFamily="18" charset="0"/>
              </a:rPr>
              <a:t>Consider proposed HEDIS changes</a:t>
            </a:r>
          </a:p>
          <a:p>
            <a:pPr marL="457200" indent="-457200">
              <a:buFont typeface="+mj-lt"/>
              <a:buAutoNum type="arabicPeriod"/>
            </a:pPr>
            <a:r>
              <a:rPr lang="en-US" sz="2200" dirty="0">
                <a:cs typeface="Times New Roman" panose="02020603050405020304" pitchFamily="18" charset="0"/>
              </a:rPr>
              <a:t>Next steps</a:t>
            </a:r>
            <a:endParaRPr lang="en-US" sz="2200" dirty="0"/>
          </a:p>
        </p:txBody>
      </p:sp>
      <p:sp>
        <p:nvSpPr>
          <p:cNvPr id="5" name="Rectangle 4">
            <a:extLst>
              <a:ext uri="{FF2B5EF4-FFF2-40B4-BE49-F238E27FC236}">
                <a16:creationId xmlns:a16="http://schemas.microsoft.com/office/drawing/2014/main" xmlns="" id="{D3915D3D-656E-48AA-8D63-358A7E5AA453}"/>
              </a:ext>
            </a:extLst>
          </p:cNvPr>
          <p:cNvSpPr/>
          <p:nvPr/>
        </p:nvSpPr>
        <p:spPr>
          <a:xfrm>
            <a:off x="0" y="2612201"/>
            <a:ext cx="9144000" cy="64763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6284486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710C97-9381-48F0-98B3-11EDA7DE1A05}"/>
              </a:ext>
            </a:extLst>
          </p:cNvPr>
          <p:cNvSpPr>
            <a:spLocks noGrp="1"/>
          </p:cNvSpPr>
          <p:nvPr>
            <p:ph type="title"/>
          </p:nvPr>
        </p:nvSpPr>
        <p:spPr>
          <a:xfrm>
            <a:off x="736599" y="109538"/>
            <a:ext cx="7675881" cy="762000"/>
          </a:xfrm>
        </p:spPr>
        <p:txBody>
          <a:bodyPr/>
          <a:lstStyle/>
          <a:p>
            <a:r>
              <a:rPr lang="en-US" dirty="0"/>
              <a:t>Annual Review Process</a:t>
            </a:r>
          </a:p>
        </p:txBody>
      </p:sp>
      <p:graphicFrame>
        <p:nvGraphicFramePr>
          <p:cNvPr id="4" name="Table 4">
            <a:extLst>
              <a:ext uri="{FF2B5EF4-FFF2-40B4-BE49-F238E27FC236}">
                <a16:creationId xmlns:a16="http://schemas.microsoft.com/office/drawing/2014/main" xmlns="" id="{2BF16781-B2A9-4BFA-A6A2-944B11AC9EC1}"/>
              </a:ext>
            </a:extLst>
          </p:cNvPr>
          <p:cNvGraphicFramePr>
            <a:graphicFrameLocks noGrp="1"/>
          </p:cNvGraphicFramePr>
          <p:nvPr>
            <p:extLst>
              <p:ext uri="{D42A27DB-BD31-4B8C-83A1-F6EECF244321}">
                <p14:modId xmlns:p14="http://schemas.microsoft.com/office/powerpoint/2010/main" val="2461427521"/>
              </p:ext>
            </p:extLst>
          </p:nvPr>
        </p:nvGraphicFramePr>
        <p:xfrm>
          <a:off x="304800" y="996207"/>
          <a:ext cx="8677832" cy="5034280"/>
        </p:xfrm>
        <a:graphic>
          <a:graphicData uri="http://schemas.openxmlformats.org/drawingml/2006/table">
            <a:tbl>
              <a:tblPr firstRow="1" bandRow="1">
                <a:tableStyleId>{5C22544A-7EE6-4342-B048-85BDC9FD1C3A}</a:tableStyleId>
              </a:tblPr>
              <a:tblGrid>
                <a:gridCol w="6759388">
                  <a:extLst>
                    <a:ext uri="{9D8B030D-6E8A-4147-A177-3AD203B41FA5}">
                      <a16:colId xmlns:a16="http://schemas.microsoft.com/office/drawing/2014/main" xmlns="" val="2134932523"/>
                    </a:ext>
                  </a:extLst>
                </a:gridCol>
                <a:gridCol w="1918444">
                  <a:extLst>
                    <a:ext uri="{9D8B030D-6E8A-4147-A177-3AD203B41FA5}">
                      <a16:colId xmlns:a16="http://schemas.microsoft.com/office/drawing/2014/main" xmlns="" val="1460023229"/>
                    </a:ext>
                  </a:extLst>
                </a:gridCol>
              </a:tblGrid>
              <a:tr h="370840">
                <a:tc>
                  <a:txBody>
                    <a:bodyPr/>
                    <a:lstStyle/>
                    <a:p>
                      <a:r>
                        <a:rPr lang="en-US" dirty="0">
                          <a:latin typeface="Book Antiqua" panose="02040602050305030304" pitchFamily="18" charset="0"/>
                        </a:rPr>
                        <a:t>Step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dirty="0">
                          <a:latin typeface="Book Antiqua" panose="02040602050305030304" pitchFamily="18" charset="0"/>
                        </a:rPr>
                        <a:t>Timing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xmlns="" val="4236262252"/>
                  </a:ext>
                </a:extLst>
              </a:tr>
              <a:tr h="370840">
                <a:tc>
                  <a:txBody>
                    <a:bodyPr/>
                    <a:lstStyle/>
                    <a:p>
                      <a:r>
                        <a:rPr lang="en-US" dirty="0">
                          <a:latin typeface="Book Antiqua" panose="02040602050305030304" pitchFamily="18" charset="0"/>
                        </a:rPr>
                        <a:t>1. </a:t>
                      </a:r>
                      <a:r>
                        <a:rPr lang="en-US" b="1" dirty="0">
                          <a:latin typeface="Book Antiqua" panose="02040602050305030304" pitchFamily="18" charset="0"/>
                        </a:rPr>
                        <a:t>Background</a:t>
                      </a:r>
                    </a:p>
                    <a:p>
                      <a:pPr marL="285750" indent="-285750">
                        <a:buFont typeface="Arial" panose="020B0604020202020204" pitchFamily="34" charset="0"/>
                        <a:buChar char="•"/>
                      </a:pPr>
                      <a:r>
                        <a:rPr lang="en-US" sz="1600" dirty="0">
                          <a:latin typeface="Book Antiqua" panose="02040602050305030304" pitchFamily="18" charset="0"/>
                        </a:rPr>
                        <a:t>Measure selection criteria</a:t>
                      </a:r>
                    </a:p>
                    <a:p>
                      <a:pPr marL="285750" indent="-285750">
                        <a:buFont typeface="Arial" panose="020B0604020202020204" pitchFamily="34" charset="0"/>
                        <a:buChar char="•"/>
                      </a:pPr>
                      <a:r>
                        <a:rPr lang="en-US" sz="1600" dirty="0">
                          <a:latin typeface="Book Antiqua" panose="02040602050305030304" pitchFamily="18" charset="0"/>
                        </a:rPr>
                        <a:t>State priorities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Book Antiqua" panose="02040602050305030304" pitchFamily="18" charset="0"/>
                        </a:rPr>
                        <a:t>November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804863083"/>
                  </a:ext>
                </a:extLst>
              </a:tr>
              <a:tr h="370840">
                <a:tc>
                  <a:txBody>
                    <a:bodyPr/>
                    <a:lstStyle/>
                    <a:p>
                      <a:r>
                        <a:rPr lang="en-US" dirty="0">
                          <a:latin typeface="Book Antiqua" panose="02040602050305030304" pitchFamily="18" charset="0"/>
                        </a:rPr>
                        <a:t>2. </a:t>
                      </a:r>
                      <a:r>
                        <a:rPr lang="en-US" b="1" dirty="0">
                          <a:latin typeface="Book Antiqua" panose="02040602050305030304" pitchFamily="18" charset="0"/>
                        </a:rPr>
                        <a:t>Review of the existing measure set</a:t>
                      </a:r>
                      <a:endParaRPr lang="en-US" b="1" i="1" dirty="0">
                        <a:latin typeface="Book Antiqua" panose="0204060205030503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Book Antiqua" panose="02040602050305030304" pitchFamily="18" charset="0"/>
                        </a:rPr>
                        <a:t>Opportunities to promote health equity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Book Antiqua" panose="02040602050305030304" pitchFamily="18" charset="0"/>
                        </a:rPr>
                        <a:t>Specification changes</a:t>
                      </a:r>
                    </a:p>
                    <a:p>
                      <a:pPr marL="285750" indent="-285750">
                        <a:buFont typeface="Arial" panose="020B0604020202020204" pitchFamily="34" charset="0"/>
                        <a:buChar char="•"/>
                      </a:pPr>
                      <a:r>
                        <a:rPr lang="en-US" sz="1600" dirty="0">
                          <a:latin typeface="Book Antiqua" panose="02040602050305030304" pitchFamily="18" charset="0"/>
                        </a:rPr>
                        <a:t>Use in contracts (through review of the Quality Catalogue)</a:t>
                      </a:r>
                    </a:p>
                    <a:p>
                      <a:pPr marL="285750" indent="-285750">
                        <a:buFont typeface="Arial" panose="020B0604020202020204" pitchFamily="34" charset="0"/>
                        <a:buChar char="•"/>
                      </a:pPr>
                      <a:r>
                        <a:rPr lang="en-US" sz="1600" dirty="0">
                          <a:latin typeface="Book Antiqua" panose="02040602050305030304" pitchFamily="18" charset="0"/>
                        </a:rPr>
                        <a:t>Recent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Book Antiqua" panose="02040602050305030304" pitchFamily="18" charset="0"/>
                        </a:rPr>
                        <a:t>January - March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407517770"/>
                  </a:ext>
                </a:extLst>
              </a:tr>
              <a:tr h="370840">
                <a:tc>
                  <a:txBody>
                    <a:bodyPr/>
                    <a:lstStyle/>
                    <a:p>
                      <a:r>
                        <a:rPr lang="en-US" dirty="0">
                          <a:latin typeface="Book Antiqua" panose="02040602050305030304" pitchFamily="18" charset="0"/>
                        </a:rPr>
                        <a:t>3. </a:t>
                      </a:r>
                      <a:r>
                        <a:rPr lang="en-US" b="1" dirty="0">
                          <a:latin typeface="Book Antiqua" panose="02040602050305030304" pitchFamily="18" charset="0"/>
                        </a:rPr>
                        <a:t>Consideration of new measures</a:t>
                      </a:r>
                    </a:p>
                    <a:p>
                      <a:pPr marL="285750" indent="-285750">
                        <a:buFont typeface="Arial" panose="020B0604020202020204" pitchFamily="34" charset="0"/>
                        <a:buChar char="•"/>
                      </a:pPr>
                      <a:r>
                        <a:rPr lang="en-US" sz="1600" dirty="0">
                          <a:latin typeface="Book Antiqua" panose="02040602050305030304" pitchFamily="18" charset="0"/>
                        </a:rPr>
                        <a:t>Revisit Prenatal and Postpartum Care: Postpartum Care and discuss Effective Contraceptive Use</a:t>
                      </a:r>
                    </a:p>
                    <a:p>
                      <a:pPr marL="285750" indent="-285750">
                        <a:buFont typeface="Arial" panose="020B0604020202020204" pitchFamily="34" charset="0"/>
                        <a:buChar char="•"/>
                      </a:pPr>
                      <a:r>
                        <a:rPr lang="en-US" sz="1600" dirty="0">
                          <a:latin typeface="Book Antiqua" panose="02040602050305030304" pitchFamily="18" charset="0"/>
                        </a:rPr>
                        <a:t>Revisit 2020 Developmental Measures</a:t>
                      </a:r>
                    </a:p>
                    <a:p>
                      <a:pPr marL="285750" indent="-285750">
                        <a:buFont typeface="Arial" panose="020B0604020202020204" pitchFamily="34" charset="0"/>
                        <a:buChar char="•"/>
                      </a:pPr>
                      <a:r>
                        <a:rPr lang="en-US" sz="1600" dirty="0">
                          <a:latin typeface="Book Antiqua" panose="02040602050305030304" pitchFamily="18" charset="0"/>
                        </a:rPr>
                        <a:t>New to HEDIS, the Medicaid Core Set, and MIPS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Book Antiqua" panose="02040602050305030304" pitchFamily="18" charset="0"/>
                        </a:rPr>
                        <a:t>Others as recommended by the Taskforce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Book Antiqua" panose="02040602050305030304" pitchFamily="18" charset="0"/>
                        </a:rPr>
                        <a:t>Substance use disorder measures scan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Book Antiqua" panose="02040602050305030304" pitchFamily="18" charset="0"/>
                        </a:rPr>
                        <a:t>November, March – April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11349080"/>
                  </a:ext>
                </a:extLst>
              </a:tr>
              <a:tr h="370840">
                <a:tc>
                  <a:txBody>
                    <a:bodyPr/>
                    <a:lstStyle/>
                    <a:p>
                      <a:r>
                        <a:rPr lang="en-US" dirty="0">
                          <a:latin typeface="Book Antiqua" panose="02040602050305030304" pitchFamily="18" charset="0"/>
                        </a:rPr>
                        <a:t>4. </a:t>
                      </a:r>
                      <a:r>
                        <a:rPr lang="en-US" b="1" dirty="0">
                          <a:latin typeface="Book Antiqua" panose="02040602050305030304" pitchFamily="18" charset="0"/>
                        </a:rPr>
                        <a:t>Revisit tentatively proposed changes, </a:t>
                      </a:r>
                      <a:r>
                        <a:rPr lang="en-US" b="1" i="0" u="none" dirty="0">
                          <a:latin typeface="Book Antiqua" panose="02040602050305030304" pitchFamily="18" charset="0"/>
                        </a:rPr>
                        <a:t>consider removal of measures,</a:t>
                      </a:r>
                      <a:r>
                        <a:rPr lang="en-US" b="1" dirty="0">
                          <a:latin typeface="Book Antiqua" panose="02040602050305030304" pitchFamily="18" charset="0"/>
                        </a:rPr>
                        <a:t> and finalize the Aligned Measure Set for 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Book Antiqua" panose="02040602050305030304" pitchFamily="18" charset="0"/>
                        </a:rPr>
                        <a:t>May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78192272"/>
                  </a:ext>
                </a:extLst>
              </a:tr>
            </a:tbl>
          </a:graphicData>
        </a:graphic>
      </p:graphicFrame>
      <p:sp>
        <p:nvSpPr>
          <p:cNvPr id="3" name="Rectangle 2">
            <a:extLst>
              <a:ext uri="{FF2B5EF4-FFF2-40B4-BE49-F238E27FC236}">
                <a16:creationId xmlns:a16="http://schemas.microsoft.com/office/drawing/2014/main" xmlns="" id="{FCCCFF26-59F7-4A2D-8CB3-7E88C7E180D4}"/>
              </a:ext>
            </a:extLst>
          </p:cNvPr>
          <p:cNvSpPr/>
          <p:nvPr/>
        </p:nvSpPr>
        <p:spPr bwMode="auto">
          <a:xfrm>
            <a:off x="304800" y="3553850"/>
            <a:ext cx="8677832" cy="1834076"/>
          </a:xfrm>
          <a:prstGeom prst="rect">
            <a:avLst/>
          </a:prstGeom>
          <a:noFill/>
          <a:ln w="57150" cap="flat" cmpd="sng" algn="ctr">
            <a:solidFill>
              <a:srgbClr val="C000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4" charset="0"/>
            </a:endParaRPr>
          </a:p>
        </p:txBody>
      </p:sp>
    </p:spTree>
    <p:extLst>
      <p:ext uri="{BB962C8B-B14F-4D97-AF65-F5344CB8AC3E}">
        <p14:creationId xmlns:p14="http://schemas.microsoft.com/office/powerpoint/2010/main" val="69020187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006FFB-1347-430D-BF98-EB9DE0738BF7}"/>
              </a:ext>
            </a:extLst>
          </p:cNvPr>
          <p:cNvSpPr>
            <a:spLocks noGrp="1"/>
          </p:cNvSpPr>
          <p:nvPr>
            <p:ph type="title"/>
          </p:nvPr>
        </p:nvSpPr>
        <p:spPr/>
        <p:txBody>
          <a:bodyPr/>
          <a:lstStyle/>
          <a:p>
            <a:r>
              <a:rPr lang="en-US" dirty="0"/>
              <a:t>Substance Use Treatment Measures</a:t>
            </a:r>
          </a:p>
        </p:txBody>
      </p:sp>
      <p:sp>
        <p:nvSpPr>
          <p:cNvPr id="3" name="Content Placeholder 2">
            <a:extLst>
              <a:ext uri="{FF2B5EF4-FFF2-40B4-BE49-F238E27FC236}">
                <a16:creationId xmlns:a16="http://schemas.microsoft.com/office/drawing/2014/main" xmlns="" id="{610D6177-1CB5-49AA-A2FC-CBCF90D97CAE}"/>
              </a:ext>
            </a:extLst>
          </p:cNvPr>
          <p:cNvSpPr>
            <a:spLocks noGrp="1"/>
          </p:cNvSpPr>
          <p:nvPr>
            <p:ph sz="half" idx="1"/>
          </p:nvPr>
        </p:nvSpPr>
        <p:spPr/>
        <p:txBody>
          <a:bodyPr/>
          <a:lstStyle/>
          <a:p>
            <a:pPr>
              <a:spcAft>
                <a:spcPts val="1800"/>
              </a:spcAft>
            </a:pPr>
            <a:r>
              <a:rPr lang="en-US" b="0" dirty="0"/>
              <a:t>During 2020 the Taskforce added measures addressing opioid use treatment but did not have time to conduct a full substance use treatment measures scan.</a:t>
            </a:r>
          </a:p>
          <a:p>
            <a:pPr>
              <a:spcAft>
                <a:spcPts val="1800"/>
              </a:spcAft>
            </a:pPr>
            <a:r>
              <a:rPr lang="en-US" b="0" dirty="0"/>
              <a:t>This year, you recommended forming a work group of subject matter experts to review candidate substance use treatment measures and make recommendations to the Taskforce on which measure(s) should be considered for inclusion in the Aligned Measure Set for use in 2022.</a:t>
            </a:r>
          </a:p>
          <a:p>
            <a:r>
              <a:rPr lang="en-US" b="0" dirty="0"/>
              <a:t>The Substance Use Treatment Work Group met on March 26</a:t>
            </a:r>
            <a:r>
              <a:rPr lang="en-US" b="0" baseline="30000" dirty="0"/>
              <a:t>th</a:t>
            </a:r>
            <a:r>
              <a:rPr lang="en-US" b="0" dirty="0"/>
              <a:t> and April 9</a:t>
            </a:r>
            <a:r>
              <a:rPr lang="en-US" b="0" baseline="30000" dirty="0"/>
              <a:t>th </a:t>
            </a:r>
            <a:r>
              <a:rPr lang="en-US" b="0" dirty="0"/>
              <a:t>to develop the recommendations on the following slides.</a:t>
            </a:r>
          </a:p>
          <a:p>
            <a:endParaRPr lang="en-US" dirty="0"/>
          </a:p>
        </p:txBody>
      </p:sp>
    </p:spTree>
    <p:extLst>
      <p:ext uri="{BB962C8B-B14F-4D97-AF65-F5344CB8AC3E}">
        <p14:creationId xmlns:p14="http://schemas.microsoft.com/office/powerpoint/2010/main" val="67175110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EA8211-3362-474B-A157-C57A6D20E6AC}"/>
              </a:ext>
            </a:extLst>
          </p:cNvPr>
          <p:cNvSpPr>
            <a:spLocks noGrp="1"/>
          </p:cNvSpPr>
          <p:nvPr>
            <p:ph type="title"/>
          </p:nvPr>
        </p:nvSpPr>
        <p:spPr/>
        <p:txBody>
          <a:bodyPr/>
          <a:lstStyle/>
          <a:p>
            <a:r>
              <a:rPr lang="en-US" dirty="0"/>
              <a:t>SUT Work Group Participants </a:t>
            </a:r>
          </a:p>
        </p:txBody>
      </p:sp>
      <p:sp>
        <p:nvSpPr>
          <p:cNvPr id="3" name="Content Placeholder 2">
            <a:extLst>
              <a:ext uri="{FF2B5EF4-FFF2-40B4-BE49-F238E27FC236}">
                <a16:creationId xmlns:a16="http://schemas.microsoft.com/office/drawing/2014/main" xmlns="" id="{9C745833-A09B-4DD0-A0A4-6B970E1FB521}"/>
              </a:ext>
            </a:extLst>
          </p:cNvPr>
          <p:cNvSpPr>
            <a:spLocks noGrp="1"/>
          </p:cNvSpPr>
          <p:nvPr>
            <p:ph sz="half" idx="1"/>
          </p:nvPr>
        </p:nvSpPr>
        <p:spPr>
          <a:xfrm>
            <a:off x="437322" y="1102979"/>
            <a:ext cx="8229600" cy="5645483"/>
          </a:xfrm>
        </p:spPr>
        <p:txBody>
          <a:bodyPr/>
          <a:lstStyle/>
          <a:p>
            <a:pPr marL="457200" indent="-457200">
              <a:buFont typeface="+mj-lt"/>
              <a:buAutoNum type="arabicPeriod"/>
            </a:pPr>
            <a:r>
              <a:rPr lang="en-US" sz="1800" dirty="0"/>
              <a:t>Terri Anderson</a:t>
            </a:r>
            <a:r>
              <a:rPr lang="en-US" sz="1800" b="0" dirty="0"/>
              <a:t>, Assistant Commissioner, ‎Massachusetts Department of Mental Health</a:t>
            </a:r>
          </a:p>
          <a:p>
            <a:pPr marL="457200" indent="-457200">
              <a:buFont typeface="+mj-lt"/>
              <a:buAutoNum type="arabicPeriod"/>
            </a:pPr>
            <a:r>
              <a:rPr lang="en-US" sz="1800" dirty="0">
                <a:effectLst/>
                <a:latin typeface="Book Antiqua" panose="02040602050305030304" pitchFamily="18" charset="0"/>
                <a:ea typeface="Calibri" panose="020F0502020204030204" pitchFamily="34" charset="0"/>
              </a:rPr>
              <a:t>Alice Dembner</a:t>
            </a:r>
            <a:r>
              <a:rPr lang="en-US" sz="1800" b="0" dirty="0">
                <a:effectLst/>
                <a:latin typeface="Book Antiqua" panose="02040602050305030304" pitchFamily="18" charset="0"/>
                <a:ea typeface="Calibri" panose="020F0502020204030204" pitchFamily="34" charset="0"/>
              </a:rPr>
              <a:t>, Program Director for Substance Use Disorders and Justice-Involved Populations, Community Catalyst</a:t>
            </a:r>
          </a:p>
          <a:p>
            <a:pPr marL="457200" indent="-457200">
              <a:buFont typeface="+mj-lt"/>
              <a:buAutoNum type="arabicPeriod"/>
            </a:pPr>
            <a:r>
              <a:rPr lang="en-US" sz="1800" dirty="0"/>
              <a:t>Gregory Harris</a:t>
            </a:r>
            <a:r>
              <a:rPr lang="en-US" sz="1800" b="0" dirty="0"/>
              <a:t>, Senior Medical Director Behavioral Health, Blue Cross Blue Shield of Massachusetts</a:t>
            </a:r>
          </a:p>
          <a:p>
            <a:pPr marL="457200" indent="-457200">
              <a:buFont typeface="+mj-lt"/>
              <a:buAutoNum type="arabicPeriod"/>
            </a:pPr>
            <a:r>
              <a:rPr lang="en-US" sz="1800" dirty="0"/>
              <a:t>Julia Lindenberg</a:t>
            </a:r>
            <a:r>
              <a:rPr lang="en-US" sz="1800" b="0" dirty="0"/>
              <a:t>, Assistant Professor of Medicine, Beth Israel Deaconess Medical Center</a:t>
            </a:r>
          </a:p>
          <a:p>
            <a:pPr marL="457200" indent="-457200">
              <a:buFont typeface="+mj-lt"/>
              <a:buAutoNum type="arabicPeriod"/>
            </a:pPr>
            <a:r>
              <a:rPr lang="en-US" sz="1800" dirty="0">
                <a:effectLst/>
                <a:latin typeface="Book Antiqua" panose="02040602050305030304" pitchFamily="18" charset="0"/>
                <a:ea typeface="Calibri" panose="020F0502020204030204" pitchFamily="34" charset="0"/>
              </a:rPr>
              <a:t>Ann-Marie Matteucci</a:t>
            </a:r>
            <a:r>
              <a:rPr lang="en-US" sz="1800" b="0" dirty="0">
                <a:effectLst/>
                <a:latin typeface="Book Antiqua" panose="02040602050305030304" pitchFamily="18" charset="0"/>
                <a:ea typeface="Calibri" panose="020F0502020204030204" pitchFamily="34" charset="0"/>
              </a:rPr>
              <a:t>, Statistics &amp; Evaluation Specialist for Substance Addiction, Bureau of Substance Addiction Services, ‎MA Department of Public Health</a:t>
            </a:r>
          </a:p>
          <a:p>
            <a:pPr marL="457200" indent="-457200">
              <a:buFont typeface="+mj-lt"/>
              <a:buAutoNum type="arabicPeriod"/>
            </a:pPr>
            <a:r>
              <a:rPr lang="en-US" sz="1800" dirty="0"/>
              <a:t>Leena Mittal</a:t>
            </a:r>
            <a:r>
              <a:rPr lang="en-US" sz="1800" b="0" dirty="0"/>
              <a:t>, Chief of the Division of Women's Mental Health,  Brigham and Women's Hospital</a:t>
            </a:r>
          </a:p>
          <a:p>
            <a:pPr marL="457200" indent="-457200">
              <a:buFont typeface="+mj-lt"/>
              <a:buAutoNum type="arabicPeriod"/>
            </a:pPr>
            <a:r>
              <a:rPr lang="en-US" sz="1800" dirty="0"/>
              <a:t>Barbara Spivak</a:t>
            </a:r>
            <a:r>
              <a:rPr lang="en-US" sz="1800" b="0" dirty="0"/>
              <a:t>, President &amp; CEO, Mount Auburn IPA </a:t>
            </a:r>
          </a:p>
          <a:p>
            <a:pPr marL="457200" indent="-457200">
              <a:buFont typeface="+mj-lt"/>
              <a:buAutoNum type="arabicPeriod"/>
            </a:pPr>
            <a:r>
              <a:rPr lang="en-US" sz="1800" dirty="0"/>
              <a:t>Sarah Wakeman</a:t>
            </a:r>
            <a:r>
              <a:rPr lang="en-US" sz="1800" b="0" dirty="0"/>
              <a:t>, Medical Director, Mass General Hospital Substance Use Disorder Initiative</a:t>
            </a:r>
          </a:p>
          <a:p>
            <a:endParaRPr lang="en-US" sz="1700" b="0" dirty="0"/>
          </a:p>
          <a:p>
            <a:pPr lvl="1"/>
            <a:endParaRPr lang="en-US" sz="1700" dirty="0"/>
          </a:p>
        </p:txBody>
      </p:sp>
    </p:spTree>
    <p:extLst>
      <p:ext uri="{BB962C8B-B14F-4D97-AF65-F5344CB8AC3E}">
        <p14:creationId xmlns:p14="http://schemas.microsoft.com/office/powerpoint/2010/main" val="2239646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746649-540C-4B93-B664-5A31806D1F4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xmlns="" id="{8E396B14-F9D7-4ACC-AED3-6E88E76396F5}"/>
              </a:ext>
            </a:extLst>
          </p:cNvPr>
          <p:cNvSpPr>
            <a:spLocks noGrp="1"/>
          </p:cNvSpPr>
          <p:nvPr>
            <p:ph sz="half" idx="1"/>
          </p:nvPr>
        </p:nvSpPr>
        <p:spPr>
          <a:xfrm>
            <a:off x="519332" y="1235611"/>
            <a:ext cx="8469923" cy="4556234"/>
          </a:xfrm>
        </p:spPr>
        <p:txBody>
          <a:bodyPr/>
          <a:lstStyle/>
          <a:p>
            <a:pPr marL="457200" indent="-457200">
              <a:buFont typeface="+mj-lt"/>
              <a:buAutoNum type="arabicPeriod"/>
            </a:pPr>
            <a:r>
              <a:rPr lang="en-US" sz="2200" dirty="0">
                <a:ea typeface="Times New Roman" panose="02020603050405020304" pitchFamily="18" charset="0"/>
                <a:cs typeface="Times New Roman" panose="02020603050405020304" pitchFamily="18" charset="0"/>
              </a:rPr>
              <a:t>Welcome</a:t>
            </a:r>
          </a:p>
          <a:p>
            <a:pPr marL="457200" indent="-457200">
              <a:buFont typeface="+mj-lt"/>
              <a:buAutoNum type="arabicPeriod"/>
            </a:pPr>
            <a:r>
              <a:rPr lang="en-US" sz="2200" dirty="0">
                <a:cs typeface="Times New Roman" panose="02020603050405020304" pitchFamily="18" charset="0"/>
              </a:rPr>
              <a:t>Follow-up items from March</a:t>
            </a:r>
          </a:p>
          <a:p>
            <a:pPr marL="457200" indent="-457200">
              <a:buFont typeface="+mj-lt"/>
              <a:buAutoNum type="arabicPeriod"/>
            </a:pPr>
            <a:r>
              <a:rPr lang="en-US" sz="2200" dirty="0">
                <a:cs typeface="Times New Roman" panose="02020603050405020304" pitchFamily="18" charset="0"/>
              </a:rPr>
              <a:t>Revisit Quality Measure Catalogue results</a:t>
            </a:r>
          </a:p>
          <a:p>
            <a:pPr marL="457200" indent="-457200">
              <a:buFont typeface="+mj-lt"/>
              <a:buAutoNum type="arabicPeriod"/>
            </a:pPr>
            <a:r>
              <a:rPr lang="en-US" sz="2200" dirty="0">
                <a:cs typeface="Times New Roman" panose="02020603050405020304" pitchFamily="18" charset="0"/>
              </a:rPr>
              <a:t>Annual review</a:t>
            </a:r>
          </a:p>
          <a:p>
            <a:pPr marL="644525" lvl="1" indent="-457200">
              <a:buFont typeface="+mj-lt"/>
              <a:buAutoNum type="alphaLcPeriod"/>
            </a:pPr>
            <a:r>
              <a:rPr lang="en-US" sz="2200" b="0" dirty="0">
                <a:cs typeface="Times New Roman" panose="02020603050405020304" pitchFamily="18" charset="0"/>
              </a:rPr>
              <a:t>Substance use treatment measures</a:t>
            </a:r>
          </a:p>
          <a:p>
            <a:pPr marL="644525" lvl="1" indent="-457200">
              <a:buFont typeface="+mj-lt"/>
              <a:buAutoNum type="alphaLcPeriod"/>
            </a:pPr>
            <a:r>
              <a:rPr lang="en-US" sz="2200" b="0" dirty="0">
                <a:cs typeface="Times New Roman" panose="02020603050405020304" pitchFamily="18" charset="0"/>
              </a:rPr>
              <a:t>Revisit health equity</a:t>
            </a:r>
            <a:endParaRPr lang="en-US" sz="2200" dirty="0">
              <a:cs typeface="Times New Roman" panose="02020603050405020304" pitchFamily="18" charset="0"/>
            </a:endParaRPr>
          </a:p>
          <a:p>
            <a:pPr marL="644525" lvl="1" indent="-457200">
              <a:buFont typeface="+mj-lt"/>
              <a:buAutoNum type="alphaLcPeriod"/>
            </a:pPr>
            <a:r>
              <a:rPr lang="en-US" sz="2200" b="0" dirty="0">
                <a:cs typeface="Times New Roman" panose="02020603050405020304" pitchFamily="18" charset="0"/>
              </a:rPr>
              <a:t>Care coordination measures</a:t>
            </a:r>
          </a:p>
          <a:p>
            <a:pPr marL="644525" lvl="1" indent="-457200">
              <a:buFont typeface="+mj-lt"/>
              <a:buAutoNum type="alphaLcPeriod"/>
            </a:pPr>
            <a:r>
              <a:rPr lang="en-US" sz="2200" b="0" dirty="0">
                <a:cs typeface="Times New Roman" panose="02020603050405020304" pitchFamily="18" charset="0"/>
              </a:rPr>
              <a:t>Consider social risk factor measures</a:t>
            </a:r>
          </a:p>
          <a:p>
            <a:pPr marL="644525" lvl="1" indent="-457200">
              <a:buFont typeface="+mj-lt"/>
              <a:buAutoNum type="alphaLcPeriod"/>
            </a:pPr>
            <a:r>
              <a:rPr lang="en-US" sz="2200" b="0" dirty="0">
                <a:cs typeface="Times New Roman" panose="02020603050405020304" pitchFamily="18" charset="0"/>
              </a:rPr>
              <a:t>Consider new HEDIS and CMS measures</a:t>
            </a:r>
          </a:p>
          <a:p>
            <a:pPr marL="644525" lvl="1" indent="-457200">
              <a:buFont typeface="+mj-lt"/>
              <a:buAutoNum type="alphaLcPeriod"/>
            </a:pPr>
            <a:r>
              <a:rPr lang="en-US" sz="2200" b="0" dirty="0">
                <a:cs typeface="Times New Roman" panose="02020603050405020304" pitchFamily="18" charset="0"/>
              </a:rPr>
              <a:t>Consider proposed HEDIS changes</a:t>
            </a:r>
          </a:p>
          <a:p>
            <a:pPr marL="457200" indent="-457200">
              <a:buFont typeface="+mj-lt"/>
              <a:buAutoNum type="arabicPeriod"/>
            </a:pPr>
            <a:r>
              <a:rPr lang="en-US" sz="2200" dirty="0">
                <a:cs typeface="Times New Roman" panose="02020603050405020304" pitchFamily="18" charset="0"/>
              </a:rPr>
              <a:t>Next steps</a:t>
            </a:r>
            <a:endParaRPr lang="en-US" sz="2200" dirty="0"/>
          </a:p>
        </p:txBody>
      </p:sp>
      <p:sp>
        <p:nvSpPr>
          <p:cNvPr id="5" name="Rectangle 4">
            <a:extLst>
              <a:ext uri="{FF2B5EF4-FFF2-40B4-BE49-F238E27FC236}">
                <a16:creationId xmlns:a16="http://schemas.microsoft.com/office/drawing/2014/main" xmlns="" id="{D3915D3D-656E-48AA-8D63-358A7E5AA453}"/>
              </a:ext>
            </a:extLst>
          </p:cNvPr>
          <p:cNvSpPr/>
          <p:nvPr/>
        </p:nvSpPr>
        <p:spPr>
          <a:xfrm>
            <a:off x="0" y="1164614"/>
            <a:ext cx="9144000" cy="64763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2343898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006FFB-1347-430D-BF98-EB9DE0738BF7}"/>
              </a:ext>
            </a:extLst>
          </p:cNvPr>
          <p:cNvSpPr>
            <a:spLocks noGrp="1"/>
          </p:cNvSpPr>
          <p:nvPr>
            <p:ph type="title"/>
          </p:nvPr>
        </p:nvSpPr>
        <p:spPr/>
        <p:txBody>
          <a:bodyPr/>
          <a:lstStyle/>
          <a:p>
            <a:r>
              <a:rPr lang="en-US" dirty="0"/>
              <a:t>Substance Use Treatment Measures:</a:t>
            </a:r>
            <a:br>
              <a:rPr lang="en-US" dirty="0"/>
            </a:br>
            <a:r>
              <a:rPr lang="en-US" dirty="0"/>
              <a:t>Proposed Changes to IET Measure</a:t>
            </a:r>
          </a:p>
        </p:txBody>
      </p:sp>
      <p:sp>
        <p:nvSpPr>
          <p:cNvPr id="3" name="Content Placeholder 2">
            <a:extLst>
              <a:ext uri="{FF2B5EF4-FFF2-40B4-BE49-F238E27FC236}">
                <a16:creationId xmlns:a16="http://schemas.microsoft.com/office/drawing/2014/main" xmlns="" id="{610D6177-1CB5-49AA-A2FC-CBCF90D97CAE}"/>
              </a:ext>
            </a:extLst>
          </p:cNvPr>
          <p:cNvSpPr>
            <a:spLocks noGrp="1"/>
          </p:cNvSpPr>
          <p:nvPr>
            <p:ph sz="half" idx="1"/>
          </p:nvPr>
        </p:nvSpPr>
        <p:spPr>
          <a:xfrm>
            <a:off x="410817" y="1272209"/>
            <a:ext cx="8123583" cy="5128591"/>
          </a:xfrm>
        </p:spPr>
        <p:txBody>
          <a:bodyPr/>
          <a:lstStyle/>
          <a:p>
            <a:r>
              <a:rPr lang="en-US" b="0" dirty="0"/>
              <a:t>The SUT Work Group reviewed NCQA’s 2021 proposed changes to the </a:t>
            </a:r>
            <a:r>
              <a:rPr lang="en-US" dirty="0"/>
              <a:t>Initiation and Engagement of Alcohol and Other Drug Abuse or Dependence Treatment </a:t>
            </a:r>
            <a:r>
              <a:rPr lang="en-US" b="0" dirty="0"/>
              <a:t>(IET) measure.  These changes include: </a:t>
            </a:r>
          </a:p>
          <a:p>
            <a:pPr marL="803275" lvl="1" indent="-457200">
              <a:buFont typeface="+mj-lt"/>
              <a:buAutoNum type="arabicPeriod"/>
            </a:pPr>
            <a:r>
              <a:rPr lang="en-US" b="0" dirty="0"/>
              <a:t>Change the measure from “member-based” to “episode-based” to allow multiple treatment episodes to be measured independently. </a:t>
            </a:r>
          </a:p>
          <a:p>
            <a:pPr marL="803275" lvl="1" indent="-457200">
              <a:buFont typeface="+mj-lt"/>
              <a:buAutoNum type="arabicPeriod"/>
            </a:pPr>
            <a:r>
              <a:rPr lang="en-US" b="0" dirty="0"/>
              <a:t>Lengthen the negative SUD look-back period from 60 days to 180 days for defining a “new episode of SUD treatment.” A longer look-back period in the denominator will improve the measure’s validity.</a:t>
            </a:r>
          </a:p>
          <a:p>
            <a:pPr marL="803275" lvl="1" indent="-457200">
              <a:buFont typeface="+mj-lt"/>
              <a:buAutoNum type="arabicPeriod"/>
            </a:pPr>
            <a:r>
              <a:rPr lang="en-US" b="0" dirty="0"/>
              <a:t>Remove the measure numerator requirement that psychosocial treatment accompany pharmacotherapy for treatment of opioid and alcohol use disorders, in line with updated clinical practice guidelines. </a:t>
            </a:r>
          </a:p>
          <a:p>
            <a:pPr lvl="1"/>
            <a:endParaRPr lang="en-US" b="0" dirty="0">
              <a:latin typeface="Book Antiqua" panose="02040602050305030304" pitchFamily="18" charset="0"/>
            </a:endParaRPr>
          </a:p>
        </p:txBody>
      </p:sp>
    </p:spTree>
    <p:extLst>
      <p:ext uri="{BB962C8B-B14F-4D97-AF65-F5344CB8AC3E}">
        <p14:creationId xmlns:p14="http://schemas.microsoft.com/office/powerpoint/2010/main" val="370278957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006FFB-1347-430D-BF98-EB9DE0738BF7}"/>
              </a:ext>
            </a:extLst>
          </p:cNvPr>
          <p:cNvSpPr>
            <a:spLocks noGrp="1"/>
          </p:cNvSpPr>
          <p:nvPr>
            <p:ph type="title"/>
          </p:nvPr>
        </p:nvSpPr>
        <p:spPr/>
        <p:txBody>
          <a:bodyPr/>
          <a:lstStyle/>
          <a:p>
            <a:r>
              <a:rPr lang="en-US" dirty="0"/>
              <a:t>Substance Use Treatment Measures:</a:t>
            </a:r>
            <a:br>
              <a:rPr lang="en-US" dirty="0"/>
            </a:br>
            <a:r>
              <a:rPr lang="en-US" dirty="0"/>
              <a:t>Proposed Changes to IET Measure</a:t>
            </a:r>
          </a:p>
        </p:txBody>
      </p:sp>
      <p:sp>
        <p:nvSpPr>
          <p:cNvPr id="3" name="Content Placeholder 2">
            <a:extLst>
              <a:ext uri="{FF2B5EF4-FFF2-40B4-BE49-F238E27FC236}">
                <a16:creationId xmlns:a16="http://schemas.microsoft.com/office/drawing/2014/main" xmlns="" id="{610D6177-1CB5-49AA-A2FC-CBCF90D97CAE}"/>
              </a:ext>
            </a:extLst>
          </p:cNvPr>
          <p:cNvSpPr>
            <a:spLocks noGrp="1"/>
          </p:cNvSpPr>
          <p:nvPr>
            <p:ph sz="half" idx="1"/>
          </p:nvPr>
        </p:nvSpPr>
        <p:spPr>
          <a:xfrm>
            <a:off x="530088" y="1311964"/>
            <a:ext cx="7911548" cy="4532245"/>
          </a:xfrm>
        </p:spPr>
        <p:txBody>
          <a:bodyPr/>
          <a:lstStyle/>
          <a:p>
            <a:pPr marL="803275" lvl="1" indent="-457200">
              <a:buFont typeface="+mj-lt"/>
              <a:buAutoNum type="arabicPeriod" startAt="4"/>
            </a:pPr>
            <a:r>
              <a:rPr lang="en-US" b="0" dirty="0"/>
              <a:t>Add stratification for “behavioral health complexity” (co-occurring mental health or SUD diagnosis) to total SUD stratification rates.  Stratification can help HEDIS users identify and evaluate early SUD treatment for select subpopulations, such as patients with co-occurring conditions.</a:t>
            </a:r>
          </a:p>
          <a:p>
            <a:pPr marL="803275" lvl="1" indent="-457200">
              <a:buFont typeface="+mj-lt"/>
              <a:buAutoNum type="arabicPeriod" startAt="4"/>
            </a:pPr>
            <a:r>
              <a:rPr lang="en-US" b="0" dirty="0"/>
              <a:t>Split the current adult age stratification (18+ years of age) into 18–64 and 65+, to provide a more detailed assessment. </a:t>
            </a:r>
          </a:p>
          <a:p>
            <a:pPr marL="803275" lvl="1" indent="-457200">
              <a:buFont typeface="+mj-lt"/>
              <a:buAutoNum type="arabicPeriod" startAt="4"/>
            </a:pPr>
            <a:endParaRPr lang="en-US" b="0" dirty="0"/>
          </a:p>
          <a:p>
            <a:pPr lvl="1"/>
            <a:endParaRPr lang="en-US" b="0" dirty="0">
              <a:latin typeface="Book Antiqua" panose="02040602050305030304" pitchFamily="18" charset="0"/>
            </a:endParaRPr>
          </a:p>
        </p:txBody>
      </p:sp>
    </p:spTree>
    <p:extLst>
      <p:ext uri="{BB962C8B-B14F-4D97-AF65-F5344CB8AC3E}">
        <p14:creationId xmlns:p14="http://schemas.microsoft.com/office/powerpoint/2010/main" val="69086724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006FFB-1347-430D-BF98-EB9DE0738BF7}"/>
              </a:ext>
            </a:extLst>
          </p:cNvPr>
          <p:cNvSpPr>
            <a:spLocks noGrp="1"/>
          </p:cNvSpPr>
          <p:nvPr>
            <p:ph type="title"/>
          </p:nvPr>
        </p:nvSpPr>
        <p:spPr/>
        <p:txBody>
          <a:bodyPr/>
          <a:lstStyle/>
          <a:p>
            <a:r>
              <a:rPr lang="en-US" dirty="0"/>
              <a:t>Substance Use Treatment Measures:</a:t>
            </a:r>
            <a:br>
              <a:rPr lang="en-US" dirty="0"/>
            </a:br>
            <a:r>
              <a:rPr lang="en-US" dirty="0"/>
              <a:t>Work Group IET Recommendation</a:t>
            </a:r>
          </a:p>
        </p:txBody>
      </p:sp>
      <p:sp>
        <p:nvSpPr>
          <p:cNvPr id="3" name="Content Placeholder 2">
            <a:extLst>
              <a:ext uri="{FF2B5EF4-FFF2-40B4-BE49-F238E27FC236}">
                <a16:creationId xmlns:a16="http://schemas.microsoft.com/office/drawing/2014/main" xmlns="" id="{610D6177-1CB5-49AA-A2FC-CBCF90D97CAE}"/>
              </a:ext>
            </a:extLst>
          </p:cNvPr>
          <p:cNvSpPr>
            <a:spLocks noGrp="1"/>
          </p:cNvSpPr>
          <p:nvPr>
            <p:ph sz="half" idx="1"/>
          </p:nvPr>
        </p:nvSpPr>
        <p:spPr>
          <a:xfrm>
            <a:off x="280181" y="1150883"/>
            <a:ext cx="8357381" cy="5597579"/>
          </a:xfrm>
        </p:spPr>
        <p:txBody>
          <a:bodyPr/>
          <a:lstStyle/>
          <a:p>
            <a:r>
              <a:rPr lang="en-US" b="0" dirty="0"/>
              <a:t>The Work Group recommended against inclusion of the </a:t>
            </a:r>
            <a:r>
              <a:rPr lang="en-US" dirty="0"/>
              <a:t>Initiation and Engagement of Alcohol and Other Drug Abuse or Dependence Treatment </a:t>
            </a:r>
            <a:r>
              <a:rPr lang="en-US" b="0" dirty="0"/>
              <a:t>measure in the Aligned Measure set.  Their reasoning was as follows:</a:t>
            </a:r>
          </a:p>
          <a:p>
            <a:pPr marL="701675" lvl="2">
              <a:lnSpc>
                <a:spcPct val="107000"/>
              </a:lnSpc>
              <a:spcBef>
                <a:spcPts val="0"/>
              </a:spcBef>
              <a:spcAft>
                <a:spcPts val="0"/>
              </a:spcAft>
              <a:buFont typeface="+mj-lt"/>
              <a:buAutoNum type="arabicPeriod"/>
            </a:pPr>
            <a:r>
              <a:rPr lang="en-US" sz="1900" dirty="0">
                <a:effectLst/>
                <a:latin typeface="Book Antiqua" panose="02040602050305030304" pitchFamily="18" charset="0"/>
                <a:cs typeface="Arial" panose="020B0604020202020204" pitchFamily="34" charset="0"/>
              </a:rPr>
              <a:t>While the proposed changes reflect changes in practice for SUD, the </a:t>
            </a:r>
            <a:r>
              <a:rPr lang="en-US" sz="1900" b="1" dirty="0">
                <a:effectLst/>
                <a:latin typeface="Book Antiqua" panose="02040602050305030304" pitchFamily="18" charset="0"/>
                <a:cs typeface="Arial" panose="020B0604020202020204" pitchFamily="34" charset="0"/>
              </a:rPr>
              <a:t>measure may not be valid</a:t>
            </a:r>
            <a:r>
              <a:rPr lang="en-US" sz="1900" dirty="0">
                <a:effectLst/>
                <a:latin typeface="Book Antiqua" panose="02040602050305030304" pitchFamily="18" charset="0"/>
                <a:cs typeface="Arial" panose="020B0604020202020204" pitchFamily="34" charset="0"/>
              </a:rPr>
              <a:t>.  </a:t>
            </a:r>
            <a:r>
              <a:rPr lang="en-US" sz="1900" dirty="0">
                <a:latin typeface="Book Antiqua" panose="02040602050305030304" pitchFamily="18" charset="0"/>
                <a:cs typeface="Arial" panose="020B0604020202020204" pitchFamily="34" charset="0"/>
              </a:rPr>
              <a:t>The coding</a:t>
            </a:r>
            <a:r>
              <a:rPr lang="en-US" sz="1900" dirty="0">
                <a:effectLst/>
                <a:latin typeface="Book Antiqua" panose="02040602050305030304" pitchFamily="18" charset="0"/>
                <a:cs typeface="Arial" panose="020B0604020202020204" pitchFamily="34" charset="0"/>
              </a:rPr>
              <a:t> does not always capture people with active substance use disorder.  </a:t>
            </a:r>
          </a:p>
          <a:p>
            <a:pPr marL="876300" lvl="3">
              <a:lnSpc>
                <a:spcPct val="107000"/>
              </a:lnSpc>
              <a:spcBef>
                <a:spcPts val="0"/>
              </a:spcBef>
              <a:spcAft>
                <a:spcPts val="0"/>
              </a:spcAft>
              <a:buFont typeface="Symbol" panose="05050102010706020507" pitchFamily="18" charset="2"/>
              <a:buChar char=""/>
            </a:pPr>
            <a:r>
              <a:rPr lang="en-US" sz="1900" b="0" dirty="0">
                <a:solidFill>
                  <a:schemeClr val="tx1"/>
                </a:solidFill>
                <a:latin typeface="Book Antiqua" panose="02040602050305030304" pitchFamily="18" charset="0"/>
                <a:cs typeface="Arial" panose="020B0604020202020204" pitchFamily="34" charset="0"/>
              </a:rPr>
              <a:t>F</a:t>
            </a:r>
            <a:r>
              <a:rPr lang="en-US" sz="1900" b="0" dirty="0">
                <a:solidFill>
                  <a:schemeClr val="tx1"/>
                </a:solidFill>
                <a:effectLst/>
                <a:latin typeface="Book Antiqua" panose="02040602050305030304" pitchFamily="18" charset="0"/>
                <a:cs typeface="Arial" panose="020B0604020202020204" pitchFamily="34" charset="0"/>
              </a:rPr>
              <a:t>or opioid codes specifically, they may misclassify those with chronic pain.  </a:t>
            </a:r>
            <a:endParaRPr lang="en-US" sz="1900" b="0" dirty="0">
              <a:solidFill>
                <a:schemeClr val="tx1"/>
              </a:solidFill>
              <a:latin typeface="Book Antiqua" panose="02040602050305030304" pitchFamily="18" charset="0"/>
              <a:cs typeface="Arial" panose="020B0604020202020204" pitchFamily="34" charset="0"/>
            </a:endParaRPr>
          </a:p>
          <a:p>
            <a:pPr marL="876300" lvl="3">
              <a:lnSpc>
                <a:spcPct val="107000"/>
              </a:lnSpc>
              <a:spcBef>
                <a:spcPts val="0"/>
              </a:spcBef>
              <a:spcAft>
                <a:spcPts val="0"/>
              </a:spcAft>
              <a:buFont typeface="Symbol" panose="05050102010706020507" pitchFamily="18" charset="2"/>
              <a:buChar char=""/>
            </a:pPr>
            <a:r>
              <a:rPr lang="en-US" sz="1900" b="0" dirty="0">
                <a:solidFill>
                  <a:schemeClr val="tx1"/>
                </a:solidFill>
                <a:effectLst/>
                <a:latin typeface="Book Antiqua" panose="02040602050305030304" pitchFamily="18" charset="0"/>
                <a:cs typeface="Arial" panose="020B0604020202020204" pitchFamily="34" charset="0"/>
              </a:rPr>
              <a:t>Discussion of substance use with someone in remission would be coded, but in that circumstance treatment should not be initiated.  </a:t>
            </a:r>
          </a:p>
          <a:p>
            <a:pPr marL="876300" lvl="3">
              <a:lnSpc>
                <a:spcPct val="107000"/>
              </a:lnSpc>
              <a:spcBef>
                <a:spcPts val="0"/>
              </a:spcBef>
              <a:spcAft>
                <a:spcPts val="600"/>
              </a:spcAft>
              <a:buFont typeface="Symbol" panose="05050102010706020507" pitchFamily="18" charset="2"/>
              <a:buChar char=""/>
            </a:pPr>
            <a:r>
              <a:rPr lang="en-US" sz="1900" b="0" dirty="0">
                <a:solidFill>
                  <a:schemeClr val="tx1"/>
                </a:solidFill>
                <a:effectLst/>
                <a:latin typeface="Book Antiqua" panose="02040602050305030304" pitchFamily="18" charset="0"/>
                <a:cs typeface="Arial" panose="020B0604020202020204" pitchFamily="34" charset="0"/>
              </a:rPr>
              <a:t>“</a:t>
            </a:r>
            <a:r>
              <a:rPr lang="en-US" sz="1900" b="0" dirty="0">
                <a:solidFill>
                  <a:schemeClr val="tx1"/>
                </a:solidFill>
                <a:latin typeface="Book Antiqua" panose="02040602050305030304" pitchFamily="18" charset="0"/>
                <a:cs typeface="Arial" panose="020B0604020202020204" pitchFamily="34" charset="0"/>
              </a:rPr>
              <a:t>B</a:t>
            </a:r>
            <a:r>
              <a:rPr lang="en-US" sz="1900" b="0" dirty="0">
                <a:solidFill>
                  <a:schemeClr val="tx1"/>
                </a:solidFill>
                <a:effectLst/>
                <a:latin typeface="Book Antiqua" panose="02040602050305030304" pitchFamily="18" charset="0"/>
                <a:cs typeface="Arial" panose="020B0604020202020204" pitchFamily="34" charset="0"/>
              </a:rPr>
              <a:t>ad behaviors” could cause higher performance. </a:t>
            </a:r>
          </a:p>
          <a:p>
            <a:pPr marL="701675" lvl="2">
              <a:lnSpc>
                <a:spcPct val="107000"/>
              </a:lnSpc>
              <a:spcBef>
                <a:spcPts val="0"/>
              </a:spcBef>
              <a:spcAft>
                <a:spcPts val="600"/>
              </a:spcAft>
              <a:buFont typeface="+mj-lt"/>
              <a:buAutoNum type="arabicPeriod"/>
            </a:pPr>
            <a:r>
              <a:rPr lang="en-US" sz="1900" b="0" dirty="0">
                <a:latin typeface="Book Antiqua" panose="02040602050305030304" pitchFamily="18" charset="0"/>
              </a:rPr>
              <a:t>The measure </a:t>
            </a:r>
            <a:r>
              <a:rPr lang="en-US" sz="1900" b="1" dirty="0">
                <a:latin typeface="Book Antiqua" panose="02040602050305030304" pitchFamily="18" charset="0"/>
              </a:rPr>
              <a:t>needs to include additional medications </a:t>
            </a:r>
            <a:r>
              <a:rPr lang="en-US" sz="1900" b="0" dirty="0">
                <a:latin typeface="Book Antiqua" panose="02040602050305030304" pitchFamily="18" charset="0"/>
              </a:rPr>
              <a:t>(e.g., Gabapentin and Trolamine) for treatment of alcohol use disorder.</a:t>
            </a:r>
          </a:p>
          <a:p>
            <a:pPr marL="701675" lvl="2">
              <a:lnSpc>
                <a:spcPct val="107000"/>
              </a:lnSpc>
              <a:spcBef>
                <a:spcPts val="0"/>
              </a:spcBef>
              <a:spcAft>
                <a:spcPts val="0"/>
              </a:spcAft>
              <a:buFont typeface="+mj-lt"/>
              <a:buAutoNum type="arabicPeriod"/>
            </a:pPr>
            <a:r>
              <a:rPr lang="en-US" sz="1900" dirty="0">
                <a:effectLst/>
                <a:latin typeface="Book Antiqua" panose="02040602050305030304" pitchFamily="18" charset="0"/>
                <a:cs typeface="Arial" panose="020B0604020202020204" pitchFamily="34" charset="0"/>
              </a:rPr>
              <a:t>NCQA should show the measure is valid and that improved performance equates to improved treatment.</a:t>
            </a:r>
            <a:endParaRPr lang="en-US" sz="1900" b="1" dirty="0">
              <a:latin typeface="Book Antiqua" panose="02040602050305030304" pitchFamily="18" charset="0"/>
              <a:cs typeface="Arial" panose="020B0604020202020204" pitchFamily="34" charset="0"/>
            </a:endParaRPr>
          </a:p>
          <a:p>
            <a:pPr marL="701675" lvl="2">
              <a:lnSpc>
                <a:spcPct val="107000"/>
              </a:lnSpc>
              <a:spcBef>
                <a:spcPts val="0"/>
              </a:spcBef>
              <a:spcAft>
                <a:spcPts val="0"/>
              </a:spcAft>
              <a:buFont typeface="Symbol" panose="05050102010706020507" pitchFamily="18" charset="2"/>
              <a:buChar char=""/>
            </a:pPr>
            <a:endParaRPr lang="en-US" b="0" dirty="0">
              <a:latin typeface="Book Antiqua" panose="02040602050305030304" pitchFamily="18" charset="0"/>
            </a:endParaRPr>
          </a:p>
        </p:txBody>
      </p:sp>
    </p:spTree>
    <p:extLst>
      <p:ext uri="{BB962C8B-B14F-4D97-AF65-F5344CB8AC3E}">
        <p14:creationId xmlns:p14="http://schemas.microsoft.com/office/powerpoint/2010/main" val="414581808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EA8211-3362-474B-A157-C57A6D20E6AC}"/>
              </a:ext>
            </a:extLst>
          </p:cNvPr>
          <p:cNvSpPr>
            <a:spLocks noGrp="1"/>
          </p:cNvSpPr>
          <p:nvPr>
            <p:ph type="title"/>
          </p:nvPr>
        </p:nvSpPr>
        <p:spPr>
          <a:xfrm>
            <a:off x="736599" y="109538"/>
            <a:ext cx="6406323" cy="762000"/>
          </a:xfrm>
        </p:spPr>
        <p:txBody>
          <a:bodyPr/>
          <a:lstStyle/>
          <a:p>
            <a:r>
              <a:rPr lang="en-US" dirty="0"/>
              <a:t>Substance Use Treatment Measures:</a:t>
            </a:r>
            <a:br>
              <a:rPr lang="en-US" dirty="0"/>
            </a:br>
            <a:r>
              <a:rPr lang="en-US" dirty="0"/>
              <a:t>Work Group Inclusion Recommendation</a:t>
            </a:r>
          </a:p>
        </p:txBody>
      </p:sp>
      <p:sp>
        <p:nvSpPr>
          <p:cNvPr id="3" name="Content Placeholder 2">
            <a:extLst>
              <a:ext uri="{FF2B5EF4-FFF2-40B4-BE49-F238E27FC236}">
                <a16:creationId xmlns:a16="http://schemas.microsoft.com/office/drawing/2014/main" xmlns="" id="{9C745833-A09B-4DD0-A0A4-6B970E1FB521}"/>
              </a:ext>
            </a:extLst>
          </p:cNvPr>
          <p:cNvSpPr>
            <a:spLocks noGrp="1"/>
          </p:cNvSpPr>
          <p:nvPr>
            <p:ph sz="half" idx="1"/>
          </p:nvPr>
        </p:nvSpPr>
        <p:spPr>
          <a:xfrm>
            <a:off x="533400" y="1259058"/>
            <a:ext cx="8077200" cy="5338690"/>
          </a:xfrm>
        </p:spPr>
        <p:txBody>
          <a:bodyPr/>
          <a:lstStyle/>
          <a:p>
            <a:r>
              <a:rPr lang="en-US" b="0" dirty="0"/>
              <a:t>The SUT Work Group recommended inclusion of </a:t>
            </a:r>
            <a:r>
              <a:rPr lang="en-US" dirty="0"/>
              <a:t>SUD Assessment in Primary Care</a:t>
            </a:r>
            <a:r>
              <a:rPr lang="en-US" b="0" dirty="0"/>
              <a:t> and </a:t>
            </a:r>
            <a:r>
              <a:rPr lang="en-US" dirty="0"/>
              <a:t>Continuity of Pharmacotherapy for Opioid Use Disorder</a:t>
            </a:r>
            <a:r>
              <a:rPr lang="en-US" b="0" dirty="0"/>
              <a:t>. </a:t>
            </a:r>
          </a:p>
          <a:p>
            <a:r>
              <a:rPr lang="en-US" dirty="0"/>
              <a:t>SUD Assessment in Primary Care</a:t>
            </a:r>
            <a:r>
              <a:rPr lang="en-US" b="0" dirty="0"/>
              <a:t> (new measure)</a:t>
            </a:r>
          </a:p>
          <a:p>
            <a:pPr lvl="1"/>
            <a:r>
              <a:rPr lang="en-US" b="0" dirty="0"/>
              <a:t>The Work Group supported incentivizing routine screening of substance use as starting place for measurement and liked that this is an administrative measure. </a:t>
            </a:r>
          </a:p>
          <a:p>
            <a:pPr lvl="1"/>
            <a:r>
              <a:rPr lang="en-US" b="0" dirty="0"/>
              <a:t>This measure will help to encourage universal screening and increased coding.  If clinicians are not routinely coding for the measure, the measure may need a ramp-up period prior to use in the Aligned Measure Set.</a:t>
            </a:r>
          </a:p>
          <a:p>
            <a:pPr lvl="1"/>
            <a:r>
              <a:rPr lang="en-US" b="0" dirty="0"/>
              <a:t>The Work Group supported utilizing a multi-year strategy that would first implement a screening-only measure, which would be replaced with a screening and follow-up measure for alcohol and other drugs, and would include adolescents</a:t>
            </a:r>
          </a:p>
        </p:txBody>
      </p:sp>
    </p:spTree>
    <p:extLst>
      <p:ext uri="{BB962C8B-B14F-4D97-AF65-F5344CB8AC3E}">
        <p14:creationId xmlns:p14="http://schemas.microsoft.com/office/powerpoint/2010/main" val="251943032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EA8211-3362-474B-A157-C57A6D20E6AC}"/>
              </a:ext>
            </a:extLst>
          </p:cNvPr>
          <p:cNvSpPr>
            <a:spLocks noGrp="1"/>
          </p:cNvSpPr>
          <p:nvPr>
            <p:ph type="title"/>
          </p:nvPr>
        </p:nvSpPr>
        <p:spPr>
          <a:xfrm>
            <a:off x="736599" y="109538"/>
            <a:ext cx="6989417" cy="762000"/>
          </a:xfrm>
        </p:spPr>
        <p:txBody>
          <a:bodyPr/>
          <a:lstStyle/>
          <a:p>
            <a:r>
              <a:rPr lang="en-US" dirty="0"/>
              <a:t>Substance Use Treatment Measures:</a:t>
            </a:r>
            <a:br>
              <a:rPr lang="en-US" dirty="0"/>
            </a:br>
            <a:r>
              <a:rPr lang="en-US" dirty="0"/>
              <a:t>Work Group Inclusion Recommendation</a:t>
            </a:r>
          </a:p>
        </p:txBody>
      </p:sp>
      <p:sp>
        <p:nvSpPr>
          <p:cNvPr id="3" name="Content Placeholder 2">
            <a:extLst>
              <a:ext uri="{FF2B5EF4-FFF2-40B4-BE49-F238E27FC236}">
                <a16:creationId xmlns:a16="http://schemas.microsoft.com/office/drawing/2014/main" xmlns="" id="{9C745833-A09B-4DD0-A0A4-6B970E1FB521}"/>
              </a:ext>
            </a:extLst>
          </p:cNvPr>
          <p:cNvSpPr>
            <a:spLocks noGrp="1"/>
          </p:cNvSpPr>
          <p:nvPr>
            <p:ph sz="half" idx="1"/>
          </p:nvPr>
        </p:nvSpPr>
        <p:spPr/>
        <p:txBody>
          <a:bodyPr/>
          <a:lstStyle/>
          <a:p>
            <a:r>
              <a:rPr lang="en-US" dirty="0"/>
              <a:t>Continuity of Pharmacotherapy for Opioid Use Disorder </a:t>
            </a:r>
            <a:r>
              <a:rPr lang="en-US" b="0" dirty="0"/>
              <a:t>(currently in Aligned Measure Set)</a:t>
            </a:r>
          </a:p>
          <a:p>
            <a:pPr lvl="1"/>
            <a:r>
              <a:rPr lang="en-US" b="0" dirty="0"/>
              <a:t>The Work Group supported this measure because it will incentivize clinicians to help patients remain in treatment, it is focused on the use of medications to support OUD treatment, and because increasing member engagement may impact cost and quality outcomes. </a:t>
            </a:r>
          </a:p>
        </p:txBody>
      </p:sp>
    </p:spTree>
    <p:extLst>
      <p:ext uri="{BB962C8B-B14F-4D97-AF65-F5344CB8AC3E}">
        <p14:creationId xmlns:p14="http://schemas.microsoft.com/office/powerpoint/2010/main" val="411736126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EA8211-3362-474B-A157-C57A6D20E6AC}"/>
              </a:ext>
            </a:extLst>
          </p:cNvPr>
          <p:cNvSpPr>
            <a:spLocks noGrp="1"/>
          </p:cNvSpPr>
          <p:nvPr>
            <p:ph type="title"/>
          </p:nvPr>
        </p:nvSpPr>
        <p:spPr>
          <a:xfrm>
            <a:off x="736600" y="109538"/>
            <a:ext cx="6578600" cy="762000"/>
          </a:xfrm>
        </p:spPr>
        <p:txBody>
          <a:bodyPr/>
          <a:lstStyle/>
          <a:p>
            <a:r>
              <a:rPr lang="en-US" dirty="0"/>
              <a:t>Substance Use Treatment Measures</a:t>
            </a:r>
            <a:br>
              <a:rPr lang="en-US" dirty="0"/>
            </a:br>
            <a:r>
              <a:rPr lang="en-US" dirty="0"/>
              <a:t>Work Group Removal Recommendation</a:t>
            </a:r>
          </a:p>
        </p:txBody>
      </p:sp>
      <p:sp>
        <p:nvSpPr>
          <p:cNvPr id="3" name="Content Placeholder 2">
            <a:extLst>
              <a:ext uri="{FF2B5EF4-FFF2-40B4-BE49-F238E27FC236}">
                <a16:creationId xmlns:a16="http://schemas.microsoft.com/office/drawing/2014/main" xmlns="" id="{9C745833-A09B-4DD0-A0A4-6B970E1FB521}"/>
              </a:ext>
            </a:extLst>
          </p:cNvPr>
          <p:cNvSpPr>
            <a:spLocks noGrp="1"/>
          </p:cNvSpPr>
          <p:nvPr>
            <p:ph sz="half" idx="1"/>
          </p:nvPr>
        </p:nvSpPr>
        <p:spPr>
          <a:xfrm>
            <a:off x="533400" y="1371600"/>
            <a:ext cx="8077200" cy="5148470"/>
          </a:xfrm>
        </p:spPr>
        <p:txBody>
          <a:bodyPr/>
          <a:lstStyle/>
          <a:p>
            <a:r>
              <a:rPr lang="en-US" dirty="0"/>
              <a:t>Risk of Continued Opioid Use Disorder </a:t>
            </a:r>
            <a:r>
              <a:rPr lang="en-US" b="0" dirty="0"/>
              <a:t>is currently in the Aligned Measure Set.  The Work Group voiced multiple concerns about this measure and recommended against its continued inclusion in the Aligned Measure Set.  Cited concerns included: </a:t>
            </a:r>
          </a:p>
          <a:p>
            <a:pPr lvl="1"/>
            <a:r>
              <a:rPr lang="en-US" b="0" dirty="0"/>
              <a:t>Illicit use, and not prescribed use, is the greatest problem.  Therefore, additional focus on opioid prescribing is not warranted.</a:t>
            </a:r>
          </a:p>
          <a:p>
            <a:pPr lvl="1"/>
            <a:r>
              <a:rPr lang="en-US" b="0" dirty="0"/>
              <a:t>Discontinuation of medications may cause harm.</a:t>
            </a:r>
          </a:p>
          <a:p>
            <a:pPr lvl="1"/>
            <a:r>
              <a:rPr lang="en-US" b="0" dirty="0"/>
              <a:t>This measure may lead to discrimination against BIPOC patients.</a:t>
            </a:r>
          </a:p>
          <a:p>
            <a:pPr lvl="1"/>
            <a:r>
              <a:rPr lang="en-US" b="0" dirty="0"/>
              <a:t>There is a risk of not appropriately treating pain for new medication starts. </a:t>
            </a:r>
          </a:p>
          <a:p>
            <a:pPr lvl="1"/>
            <a:r>
              <a:rPr lang="en-US" b="0" dirty="0"/>
              <a:t>There is potential to misrepresent prescribing patterns (e.g., providers will perform well on the measure if they prescribe frequent prescriptions with small numbers of pills in each).</a:t>
            </a:r>
          </a:p>
          <a:p>
            <a:pPr lvl="1"/>
            <a:endParaRPr lang="en-US" b="0" dirty="0"/>
          </a:p>
        </p:txBody>
      </p:sp>
    </p:spTree>
    <p:extLst>
      <p:ext uri="{BB962C8B-B14F-4D97-AF65-F5344CB8AC3E}">
        <p14:creationId xmlns:p14="http://schemas.microsoft.com/office/powerpoint/2010/main" val="147833870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3820F6-C792-4D79-9928-2AFC91CECDB8}"/>
              </a:ext>
            </a:extLst>
          </p:cNvPr>
          <p:cNvSpPr>
            <a:spLocks noGrp="1"/>
          </p:cNvSpPr>
          <p:nvPr>
            <p:ph type="title"/>
          </p:nvPr>
        </p:nvSpPr>
        <p:spPr/>
        <p:txBody>
          <a:bodyPr/>
          <a:lstStyle/>
          <a:p>
            <a:r>
              <a:rPr lang="en-US" dirty="0"/>
              <a:t>Revisit Health Equity</a:t>
            </a:r>
          </a:p>
        </p:txBody>
      </p:sp>
      <p:sp>
        <p:nvSpPr>
          <p:cNvPr id="3" name="Content Placeholder 2">
            <a:extLst>
              <a:ext uri="{FF2B5EF4-FFF2-40B4-BE49-F238E27FC236}">
                <a16:creationId xmlns:a16="http://schemas.microsoft.com/office/drawing/2014/main" xmlns="" id="{000A2EEA-EA1E-4934-96D5-8536EAFB1679}"/>
              </a:ext>
            </a:extLst>
          </p:cNvPr>
          <p:cNvSpPr>
            <a:spLocks noGrp="1"/>
          </p:cNvSpPr>
          <p:nvPr>
            <p:ph sz="half" idx="1"/>
          </p:nvPr>
        </p:nvSpPr>
        <p:spPr/>
        <p:txBody>
          <a:bodyPr/>
          <a:lstStyle/>
          <a:p>
            <a:r>
              <a:rPr lang="en-US" b="0" dirty="0"/>
              <a:t>During the March 23</a:t>
            </a:r>
            <a:r>
              <a:rPr lang="en-US" b="0" baseline="30000" dirty="0"/>
              <a:t>rd</a:t>
            </a:r>
            <a:r>
              <a:rPr lang="en-US" b="0" dirty="0"/>
              <a:t> Taskforce meeting, a subgroup of Taskforce members agreed to meet to further specify the following recommendations:</a:t>
            </a:r>
          </a:p>
          <a:p>
            <a:pPr marL="803275" lvl="1" indent="-457200">
              <a:spcAft>
                <a:spcPts val="0"/>
              </a:spcAft>
              <a:buFont typeface="+mj-lt"/>
              <a:buAutoNum type="arabicPeriod"/>
            </a:pPr>
            <a:r>
              <a:rPr lang="en-US" b="0" dirty="0"/>
              <a:t>a new measure of ACO RELD data completeness</a:t>
            </a:r>
          </a:p>
          <a:p>
            <a:pPr marL="803275" lvl="1" indent="-457200">
              <a:spcAft>
                <a:spcPts val="0"/>
              </a:spcAft>
              <a:buFont typeface="+mj-lt"/>
              <a:buAutoNum type="arabicPeriod"/>
            </a:pPr>
            <a:r>
              <a:rPr lang="en-US" b="0" dirty="0"/>
              <a:t>ACO reporting of stratified measures</a:t>
            </a:r>
          </a:p>
          <a:p>
            <a:pPr marL="803275" lvl="1" indent="-457200">
              <a:spcAft>
                <a:spcPts val="0"/>
              </a:spcAft>
              <a:buFont typeface="+mj-lt"/>
              <a:buAutoNum type="arabicPeriod"/>
            </a:pPr>
            <a:r>
              <a:rPr lang="en-US" b="0" dirty="0"/>
              <a:t>partnering with a national organization(s) on research into methods for assessing accuracy of patient-level race and ethnicity data</a:t>
            </a:r>
          </a:p>
          <a:p>
            <a:pPr marL="346075" lvl="1" indent="0">
              <a:spcAft>
                <a:spcPts val="0"/>
              </a:spcAft>
              <a:buNone/>
            </a:pPr>
            <a:endParaRPr lang="en-US" b="0" dirty="0"/>
          </a:p>
          <a:p>
            <a:r>
              <a:rPr lang="en-US" b="0" dirty="0"/>
              <a:t>The subgroup met on April 5</a:t>
            </a:r>
            <a:r>
              <a:rPr lang="en-US" b="0" baseline="30000" dirty="0"/>
              <a:t>th</a:t>
            </a:r>
            <a:r>
              <a:rPr lang="en-US" b="0" dirty="0"/>
              <a:t>.  While additional work remains to be done to present a recommendation to the Taskforce, the following slides reflects the outcome of the meeting.</a:t>
            </a:r>
          </a:p>
        </p:txBody>
      </p:sp>
    </p:spTree>
    <p:extLst>
      <p:ext uri="{BB962C8B-B14F-4D97-AF65-F5344CB8AC3E}">
        <p14:creationId xmlns:p14="http://schemas.microsoft.com/office/powerpoint/2010/main" val="442434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2C7276-A3AE-4A22-A539-92A543DE5C24}"/>
              </a:ext>
            </a:extLst>
          </p:cNvPr>
          <p:cNvSpPr>
            <a:spLocks noGrp="1"/>
          </p:cNvSpPr>
          <p:nvPr>
            <p:ph type="title"/>
          </p:nvPr>
        </p:nvSpPr>
        <p:spPr/>
        <p:txBody>
          <a:bodyPr/>
          <a:lstStyle/>
          <a:p>
            <a:r>
              <a:rPr lang="en-US" dirty="0"/>
              <a:t>Revisit Health Equity: </a:t>
            </a:r>
            <a:br>
              <a:rPr lang="en-US" dirty="0"/>
            </a:br>
            <a:r>
              <a:rPr lang="en-US" dirty="0"/>
              <a:t>Ideas from 4/5 Subgroup Meeting</a:t>
            </a:r>
          </a:p>
        </p:txBody>
      </p:sp>
      <p:sp>
        <p:nvSpPr>
          <p:cNvPr id="3" name="Content Placeholder 2">
            <a:extLst>
              <a:ext uri="{FF2B5EF4-FFF2-40B4-BE49-F238E27FC236}">
                <a16:creationId xmlns:a16="http://schemas.microsoft.com/office/drawing/2014/main" xmlns="" id="{DA1D7D5F-6CFB-4462-8762-4A2C3435DF67}"/>
              </a:ext>
            </a:extLst>
          </p:cNvPr>
          <p:cNvSpPr>
            <a:spLocks noGrp="1"/>
          </p:cNvSpPr>
          <p:nvPr>
            <p:ph sz="half" idx="1"/>
          </p:nvPr>
        </p:nvSpPr>
        <p:spPr>
          <a:xfrm>
            <a:off x="154112" y="1299538"/>
            <a:ext cx="8456488" cy="5321300"/>
          </a:xfrm>
        </p:spPr>
        <p:txBody>
          <a:bodyPr/>
          <a:lstStyle/>
          <a:p>
            <a:pPr marL="803275" lvl="1" indent="-457200">
              <a:spcBef>
                <a:spcPts val="0"/>
              </a:spcBef>
              <a:spcAft>
                <a:spcPts val="600"/>
              </a:spcAft>
              <a:buFont typeface="+mj-lt"/>
              <a:buAutoNum type="arabicPeriod"/>
            </a:pPr>
            <a:r>
              <a:rPr lang="en-US" b="0" dirty="0">
                <a:ea typeface="Times New Roman" panose="02020603050405020304" pitchFamily="18" charset="0"/>
                <a:cs typeface="Times New Roman" panose="02020603050405020304" pitchFamily="18" charset="0"/>
              </a:rPr>
              <a:t>Addressing </a:t>
            </a:r>
            <a:r>
              <a:rPr lang="en-US" dirty="0">
                <a:ea typeface="Times New Roman" panose="02020603050405020304" pitchFamily="18" charset="0"/>
                <a:cs typeface="Times New Roman" panose="02020603050405020304" pitchFamily="18" charset="0"/>
              </a:rPr>
              <a:t>RELD data collection and RELD disparity measurement</a:t>
            </a:r>
            <a:r>
              <a:rPr lang="en-US" b="0" dirty="0">
                <a:ea typeface="Times New Roman" panose="02020603050405020304" pitchFamily="18" charset="0"/>
                <a:cs typeface="Times New Roman" panose="02020603050405020304" pitchFamily="18" charset="0"/>
              </a:rPr>
              <a:t> through the creation and administration of two surveys – one for payers and one for providers.</a:t>
            </a:r>
          </a:p>
          <a:p>
            <a:pPr marL="1568450" lvl="4" indent="-457200">
              <a:spcBef>
                <a:spcPts val="0"/>
              </a:spcBef>
              <a:spcAft>
                <a:spcPts val="1800"/>
              </a:spcAft>
            </a:pPr>
            <a:r>
              <a:rPr lang="en-US" sz="2000" b="0" dirty="0">
                <a:solidFill>
                  <a:schemeClr val="tx1"/>
                </a:solidFill>
                <a:latin typeface="Book Antiqua" panose="02040602050305030304" pitchFamily="18" charset="0"/>
                <a:ea typeface="Times New Roman" panose="02020603050405020304" pitchFamily="18" charset="0"/>
                <a:cs typeface="Times New Roman" panose="02020603050405020304" pitchFamily="18" charset="0"/>
              </a:rPr>
              <a:t>Use the surveys to assess the current state of RELD data capture and to have ACOs report to payers (only) stratified rates for the three proposed Core Measures plus one pediatric measure (TBD).</a:t>
            </a:r>
          </a:p>
          <a:p>
            <a:pPr marL="803275" lvl="1" indent="-457200">
              <a:spcBef>
                <a:spcPts val="0"/>
              </a:spcBef>
              <a:buFont typeface="+mj-lt"/>
              <a:buAutoNum type="arabicPeriod"/>
            </a:pPr>
            <a:r>
              <a:rPr lang="en-US" b="0" dirty="0">
                <a:ea typeface="Times New Roman" panose="02020603050405020304" pitchFamily="18" charset="0"/>
                <a:cs typeface="Times New Roman" panose="02020603050405020304" pitchFamily="18" charset="0"/>
              </a:rPr>
              <a:t>Supporting Mark as he seeks a national funding partner willing to support </a:t>
            </a:r>
            <a:r>
              <a:rPr lang="en-US" dirty="0"/>
              <a:t>development of a standard method for assessing the accuracy of the patient-level R/E data </a:t>
            </a:r>
            <a:r>
              <a:rPr lang="en-US" b="0" dirty="0"/>
              <a:t>used in any equity-based performance incentive, partitioning the random and systematic components, since these have different implications for validity.</a:t>
            </a:r>
          </a:p>
          <a:p>
            <a:pPr marL="1568450" lvl="4" indent="-457200">
              <a:spcBef>
                <a:spcPts val="0"/>
              </a:spcBef>
            </a:pPr>
            <a:r>
              <a:rPr lang="en-US" sz="2000" b="0" dirty="0">
                <a:solidFill>
                  <a:schemeClr val="tx1"/>
                </a:solidFill>
                <a:latin typeface="Book Antiqua" panose="02040602050305030304" pitchFamily="18" charset="0"/>
                <a:ea typeface="Times New Roman" panose="02020603050405020304" pitchFamily="18" charset="0"/>
                <a:cs typeface="Times New Roman" panose="02020603050405020304" pitchFamily="18" charset="0"/>
              </a:rPr>
              <a:t>Taskforce members can support this work by attending summer virtual meeting on this topic. </a:t>
            </a:r>
          </a:p>
          <a:p>
            <a:pPr marL="803275" lvl="1" indent="-457200">
              <a:spcBef>
                <a:spcPts val="0"/>
              </a:spcBef>
              <a:buFont typeface="+mj-lt"/>
              <a:buAutoNum type="arabicPeriod"/>
            </a:pPr>
            <a:endParaRPr lang="en-US" b="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223984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8AA6FB-E19D-4112-8C5B-2F069C7E9193}"/>
              </a:ext>
            </a:extLst>
          </p:cNvPr>
          <p:cNvSpPr>
            <a:spLocks noGrp="1"/>
          </p:cNvSpPr>
          <p:nvPr>
            <p:ph type="title"/>
          </p:nvPr>
        </p:nvSpPr>
        <p:spPr>
          <a:xfrm>
            <a:off x="736600" y="109538"/>
            <a:ext cx="6718300" cy="762000"/>
          </a:xfrm>
        </p:spPr>
        <p:txBody>
          <a:bodyPr/>
          <a:lstStyle/>
          <a:p>
            <a:r>
              <a:rPr lang="en-US" dirty="0"/>
              <a:t>Social Risk Factor Screening Measures</a:t>
            </a:r>
          </a:p>
        </p:txBody>
      </p:sp>
      <p:sp>
        <p:nvSpPr>
          <p:cNvPr id="3" name="Content Placeholder 2">
            <a:extLst>
              <a:ext uri="{FF2B5EF4-FFF2-40B4-BE49-F238E27FC236}">
                <a16:creationId xmlns:a16="http://schemas.microsoft.com/office/drawing/2014/main" xmlns="" id="{D4A8534B-B70C-4A4F-900E-3C9058F5AD18}"/>
              </a:ext>
            </a:extLst>
          </p:cNvPr>
          <p:cNvSpPr>
            <a:spLocks noGrp="1"/>
          </p:cNvSpPr>
          <p:nvPr>
            <p:ph sz="half" idx="1"/>
          </p:nvPr>
        </p:nvSpPr>
        <p:spPr>
          <a:xfrm>
            <a:off x="530087" y="1378632"/>
            <a:ext cx="7991061" cy="4804117"/>
          </a:xfrm>
        </p:spPr>
        <p:txBody>
          <a:bodyPr/>
          <a:lstStyle/>
          <a:p>
            <a:pPr marL="457200" indent="-457200">
              <a:spcAft>
                <a:spcPts val="600"/>
              </a:spcAft>
            </a:pPr>
            <a:r>
              <a:rPr lang="en-US" sz="2100" b="0" dirty="0">
                <a:latin typeface="Book Antiqua" panose="02040602050305030304" pitchFamily="18" charset="0"/>
                <a:cs typeface="Times New Roman" panose="02020603050405020304" pitchFamily="18" charset="0"/>
              </a:rPr>
              <a:t>During the November 2020 Taskforce meeting, Taskforce staff shared feedback from the public recommending inclusion of a social risk factor measure in the Aligned Measure Set.</a:t>
            </a:r>
          </a:p>
          <a:p>
            <a:pPr marL="644525" lvl="1" indent="-457200">
              <a:spcAft>
                <a:spcPts val="1800"/>
              </a:spcAft>
            </a:pPr>
            <a:r>
              <a:rPr lang="en-US" sz="2100" b="0" dirty="0">
                <a:cs typeface="Times New Roman" panose="02020603050405020304" pitchFamily="18" charset="0"/>
              </a:rPr>
              <a:t>The Taskforce previously discussed this topic in 2018, but decided not to prioritize it. </a:t>
            </a:r>
          </a:p>
          <a:p>
            <a:pPr marL="457200" indent="-457200">
              <a:spcAft>
                <a:spcPts val="1800"/>
              </a:spcAft>
            </a:pPr>
            <a:r>
              <a:rPr lang="en-US" sz="2100" b="0" dirty="0">
                <a:latin typeface="Book Antiqua" panose="02040602050305030304" pitchFamily="18" charset="0"/>
                <a:cs typeface="Times New Roman" panose="02020603050405020304" pitchFamily="18" charset="0"/>
              </a:rPr>
              <a:t>The Taskforce expressed interest in revisiting this topic and Taskforce staff committed to sharing the MassHealth, RI and NC measure specifications with the Taskforce for further consideration.</a:t>
            </a:r>
          </a:p>
          <a:p>
            <a:r>
              <a:rPr lang="en-US" sz="2100" dirty="0"/>
              <a:t>Prior to today’s meeting, Taskforce staff distributed social risk factor screening </a:t>
            </a:r>
            <a:r>
              <a:rPr lang="en-US" sz="2100" dirty="0">
                <a:solidFill>
                  <a:srgbClr val="0070C0"/>
                </a:solidFill>
                <a:hlinkClick r:id="rId2">
                  <a:extLst>
                    <a:ext uri="{A12FA001-AC4F-418D-AE19-62706E023703}">
                      <ahyp:hlinkClr xmlns:ahyp="http://schemas.microsoft.com/office/drawing/2018/hyperlinkcolor" xmlns="" val="tx"/>
                    </a:ext>
                  </a:extLst>
                </a:hlinkClick>
              </a:rPr>
              <a:t>measure specifications </a:t>
            </a:r>
            <a:r>
              <a:rPr lang="en-US" sz="2100" dirty="0"/>
              <a:t>for your review.</a:t>
            </a:r>
          </a:p>
        </p:txBody>
      </p:sp>
    </p:spTree>
    <p:extLst>
      <p:ext uri="{BB962C8B-B14F-4D97-AF65-F5344CB8AC3E}">
        <p14:creationId xmlns:p14="http://schemas.microsoft.com/office/powerpoint/2010/main" val="41907239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8AA6FB-E19D-4112-8C5B-2F069C7E9193}"/>
              </a:ext>
            </a:extLst>
          </p:cNvPr>
          <p:cNvSpPr>
            <a:spLocks noGrp="1"/>
          </p:cNvSpPr>
          <p:nvPr>
            <p:ph type="title"/>
          </p:nvPr>
        </p:nvSpPr>
        <p:spPr>
          <a:xfrm>
            <a:off x="736600" y="109538"/>
            <a:ext cx="6718300" cy="762000"/>
          </a:xfrm>
        </p:spPr>
        <p:txBody>
          <a:bodyPr/>
          <a:lstStyle/>
          <a:p>
            <a:r>
              <a:rPr lang="en-US" dirty="0"/>
              <a:t>Social Risk Factor Measures</a:t>
            </a:r>
          </a:p>
        </p:txBody>
      </p:sp>
      <p:sp>
        <p:nvSpPr>
          <p:cNvPr id="3" name="Content Placeholder 2">
            <a:extLst>
              <a:ext uri="{FF2B5EF4-FFF2-40B4-BE49-F238E27FC236}">
                <a16:creationId xmlns:a16="http://schemas.microsoft.com/office/drawing/2014/main" xmlns="" id="{D4A8534B-B70C-4A4F-900E-3C9058F5AD18}"/>
              </a:ext>
            </a:extLst>
          </p:cNvPr>
          <p:cNvSpPr>
            <a:spLocks noGrp="1"/>
          </p:cNvSpPr>
          <p:nvPr>
            <p:ph sz="half" idx="1"/>
          </p:nvPr>
        </p:nvSpPr>
        <p:spPr>
          <a:xfrm>
            <a:off x="308316" y="942533"/>
            <a:ext cx="8315179" cy="4804117"/>
          </a:xfrm>
        </p:spPr>
        <p:txBody>
          <a:bodyPr/>
          <a:lstStyle/>
          <a:p>
            <a:r>
              <a:rPr lang="en-US" sz="2100" dirty="0"/>
              <a:t>Does the Taskforce wish to further consider any of these measures for inclusion?</a:t>
            </a:r>
          </a:p>
        </p:txBody>
      </p:sp>
      <p:graphicFrame>
        <p:nvGraphicFramePr>
          <p:cNvPr id="5" name="Table 5">
            <a:extLst>
              <a:ext uri="{FF2B5EF4-FFF2-40B4-BE49-F238E27FC236}">
                <a16:creationId xmlns:a16="http://schemas.microsoft.com/office/drawing/2014/main" xmlns="" id="{67ECE0F5-0AD6-4934-83BD-2FFFA1A4584D}"/>
              </a:ext>
            </a:extLst>
          </p:cNvPr>
          <p:cNvGraphicFramePr>
            <a:graphicFrameLocks noGrp="1"/>
          </p:cNvGraphicFramePr>
          <p:nvPr>
            <p:extLst>
              <p:ext uri="{D42A27DB-BD31-4B8C-83A1-F6EECF244321}">
                <p14:modId xmlns:p14="http://schemas.microsoft.com/office/powerpoint/2010/main" val="96786414"/>
              </p:ext>
            </p:extLst>
          </p:nvPr>
        </p:nvGraphicFramePr>
        <p:xfrm>
          <a:off x="308316" y="1622081"/>
          <a:ext cx="8695008" cy="5034280"/>
        </p:xfrm>
        <a:graphic>
          <a:graphicData uri="http://schemas.openxmlformats.org/drawingml/2006/table">
            <a:tbl>
              <a:tblPr firstRow="1" bandRow="1">
                <a:tableStyleId>{5C22544A-7EE6-4342-B048-85BDC9FD1C3A}</a:tableStyleId>
              </a:tblPr>
              <a:tblGrid>
                <a:gridCol w="1773703">
                  <a:extLst>
                    <a:ext uri="{9D8B030D-6E8A-4147-A177-3AD203B41FA5}">
                      <a16:colId xmlns:a16="http://schemas.microsoft.com/office/drawing/2014/main" xmlns="" val="1850962851"/>
                    </a:ext>
                  </a:extLst>
                </a:gridCol>
                <a:gridCol w="2616591">
                  <a:extLst>
                    <a:ext uri="{9D8B030D-6E8A-4147-A177-3AD203B41FA5}">
                      <a16:colId xmlns:a16="http://schemas.microsoft.com/office/drawing/2014/main" xmlns="" val="2089871830"/>
                    </a:ext>
                  </a:extLst>
                </a:gridCol>
                <a:gridCol w="4304714">
                  <a:extLst>
                    <a:ext uri="{9D8B030D-6E8A-4147-A177-3AD203B41FA5}">
                      <a16:colId xmlns:a16="http://schemas.microsoft.com/office/drawing/2014/main" xmlns="" val="1898846368"/>
                    </a:ext>
                  </a:extLst>
                </a:gridCol>
              </a:tblGrid>
              <a:tr h="370840">
                <a:tc>
                  <a:txBody>
                    <a:bodyPr/>
                    <a:lstStyle/>
                    <a:p>
                      <a:r>
                        <a:rPr lang="en-US" dirty="0">
                          <a:latin typeface="Book Antiqua" panose="02040602050305030304" pitchFamily="18" charset="0"/>
                        </a:rPr>
                        <a:t>Measure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dirty="0">
                          <a:latin typeface="Book Antiqua" panose="02040602050305030304" pitchFamily="18" charset="0"/>
                        </a:rPr>
                        <a:t>Domains Screened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dirty="0">
                          <a:latin typeface="Book Antiqua" panose="02040602050305030304" pitchFamily="18"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xmlns="" val="2898786276"/>
                  </a:ext>
                </a:extLst>
              </a:tr>
              <a:tr h="370840">
                <a:tc>
                  <a:txBody>
                    <a:bodyPr/>
                    <a:lstStyle/>
                    <a:p>
                      <a:r>
                        <a:rPr lang="en-US" dirty="0">
                          <a:latin typeface="Book Antiqua" panose="02040602050305030304" pitchFamily="18" charset="0"/>
                        </a:rPr>
                        <a:t>Health-Related Social Needs Screening - 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a:latin typeface="Book Antiqua" panose="02040602050305030304" pitchFamily="18" charset="0"/>
                        </a:rPr>
                        <a:t>Core: </a:t>
                      </a:r>
                      <a:r>
                        <a:rPr lang="en-US" dirty="0">
                          <a:latin typeface="Book Antiqua" panose="02040602050305030304" pitchFamily="18" charset="0"/>
                        </a:rPr>
                        <a:t>Food, Housing, Transportation, Utility</a:t>
                      </a:r>
                    </a:p>
                    <a:p>
                      <a:r>
                        <a:rPr lang="en-US" b="1" dirty="0">
                          <a:latin typeface="Book Antiqua" panose="02040602050305030304" pitchFamily="18" charset="0"/>
                        </a:rPr>
                        <a:t>Supplemental:</a:t>
                      </a:r>
                      <a:r>
                        <a:rPr lang="en-US" dirty="0">
                          <a:latin typeface="Book Antiqua" panose="02040602050305030304" pitchFamily="18" charset="0"/>
                        </a:rPr>
                        <a:t> Employment, training, or education; Experience of Violence; Social Supports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Book Antiqua" panose="02040602050305030304" pitchFamily="18" charset="0"/>
                        </a:rPr>
                        <a:t>ACO-attributed members 0 to 64 years of age who were screened for health-related social needs in the measurement year.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883993236"/>
                  </a:ext>
                </a:extLst>
              </a:tr>
              <a:tr h="370840">
                <a:tc>
                  <a:txBody>
                    <a:bodyPr/>
                    <a:lstStyle/>
                    <a:p>
                      <a:r>
                        <a:rPr lang="en-US" dirty="0">
                          <a:latin typeface="Book Antiqua" panose="02040602050305030304" pitchFamily="18" charset="0"/>
                        </a:rPr>
                        <a:t>Screening for Social Determinants of Health - NC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Book Antiqua" panose="02040602050305030304" pitchFamily="18" charset="0"/>
                        </a:rPr>
                        <a:t>Food Insecurity, Housing Instability, Transportation, Interpersonal Violence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Book Antiqua" panose="02040602050305030304" pitchFamily="18" charset="0"/>
                        </a:rPr>
                        <a:t>All managed care enrollees for whom the Prepaid Health Plan completed a social determinants of health screening within 90 days of enrollment.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422536157"/>
                  </a:ext>
                </a:extLst>
              </a:tr>
              <a:tr h="370840">
                <a:tc>
                  <a:txBody>
                    <a:bodyPr/>
                    <a:lstStyle/>
                    <a:p>
                      <a:r>
                        <a:rPr lang="en-US" dirty="0">
                          <a:latin typeface="Book Antiqua" panose="02040602050305030304" pitchFamily="18" charset="0"/>
                        </a:rPr>
                        <a:t>Social Determinants of Health Screening - RI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Book Antiqua" panose="02040602050305030304" pitchFamily="18" charset="0"/>
                        </a:rPr>
                        <a:t>Food Insecurity, Housing Insecurity, Transportation, Interpersonal Violence, Utility Assistance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Book Antiqua" panose="02040602050305030304" pitchFamily="18" charset="0"/>
                        </a:rPr>
                        <a:t>Individuals attributed to the primary care clinician who were screened for social determinants of health once per measurement year and for whom results are in the primary care clinician’s EHR.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071483646"/>
                  </a:ext>
                </a:extLst>
              </a:tr>
            </a:tbl>
          </a:graphicData>
        </a:graphic>
      </p:graphicFrame>
    </p:spTree>
    <p:extLst>
      <p:ext uri="{BB962C8B-B14F-4D97-AF65-F5344CB8AC3E}">
        <p14:creationId xmlns:p14="http://schemas.microsoft.com/office/powerpoint/2010/main" val="238723394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746649-540C-4B93-B664-5A31806D1F4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xmlns="" id="{8E396B14-F9D7-4ACC-AED3-6E88E76396F5}"/>
              </a:ext>
            </a:extLst>
          </p:cNvPr>
          <p:cNvSpPr>
            <a:spLocks noGrp="1"/>
          </p:cNvSpPr>
          <p:nvPr>
            <p:ph sz="half" idx="1"/>
          </p:nvPr>
        </p:nvSpPr>
        <p:spPr>
          <a:xfrm>
            <a:off x="519332" y="1235611"/>
            <a:ext cx="8469923" cy="4556234"/>
          </a:xfrm>
        </p:spPr>
        <p:txBody>
          <a:bodyPr/>
          <a:lstStyle/>
          <a:p>
            <a:pPr marL="457200" indent="-457200">
              <a:buFont typeface="+mj-lt"/>
              <a:buAutoNum type="arabicPeriod"/>
            </a:pPr>
            <a:r>
              <a:rPr lang="en-US" sz="2200" dirty="0">
                <a:ea typeface="Times New Roman" panose="02020603050405020304" pitchFamily="18" charset="0"/>
                <a:cs typeface="Times New Roman" panose="02020603050405020304" pitchFamily="18" charset="0"/>
              </a:rPr>
              <a:t>Welcome</a:t>
            </a:r>
          </a:p>
          <a:p>
            <a:pPr marL="457200" indent="-457200">
              <a:buFont typeface="+mj-lt"/>
              <a:buAutoNum type="arabicPeriod"/>
            </a:pPr>
            <a:r>
              <a:rPr lang="en-US" sz="2200" dirty="0">
                <a:cs typeface="Times New Roman" panose="02020603050405020304" pitchFamily="18" charset="0"/>
              </a:rPr>
              <a:t>Follow-up items from March</a:t>
            </a:r>
          </a:p>
          <a:p>
            <a:pPr marL="457200" indent="-457200">
              <a:buFont typeface="+mj-lt"/>
              <a:buAutoNum type="arabicPeriod"/>
            </a:pPr>
            <a:r>
              <a:rPr lang="en-US" sz="2200" dirty="0">
                <a:cs typeface="Times New Roman" panose="02020603050405020304" pitchFamily="18" charset="0"/>
              </a:rPr>
              <a:t>Revisit Quality Measure Catalogue results</a:t>
            </a:r>
          </a:p>
          <a:p>
            <a:pPr marL="457200" indent="-457200">
              <a:buFont typeface="+mj-lt"/>
              <a:buAutoNum type="arabicPeriod"/>
            </a:pPr>
            <a:r>
              <a:rPr lang="en-US" sz="2200" dirty="0">
                <a:cs typeface="Times New Roman" panose="02020603050405020304" pitchFamily="18" charset="0"/>
              </a:rPr>
              <a:t>Annual review</a:t>
            </a:r>
          </a:p>
          <a:p>
            <a:pPr marL="644525" lvl="1" indent="-457200">
              <a:buFont typeface="+mj-lt"/>
              <a:buAutoNum type="alphaLcPeriod"/>
            </a:pPr>
            <a:r>
              <a:rPr lang="en-US" sz="2200" b="0" dirty="0">
                <a:cs typeface="Times New Roman" panose="02020603050405020304" pitchFamily="18" charset="0"/>
              </a:rPr>
              <a:t>Substance use treatment measures</a:t>
            </a:r>
          </a:p>
          <a:p>
            <a:pPr marL="644525" lvl="1" indent="-457200">
              <a:buFont typeface="+mj-lt"/>
              <a:buAutoNum type="alphaLcPeriod"/>
            </a:pPr>
            <a:r>
              <a:rPr lang="en-US" sz="2200" b="0" dirty="0">
                <a:cs typeface="Times New Roman" panose="02020603050405020304" pitchFamily="18" charset="0"/>
              </a:rPr>
              <a:t>Revisit health equity</a:t>
            </a:r>
            <a:endParaRPr lang="en-US" sz="2200" dirty="0">
              <a:cs typeface="Times New Roman" panose="02020603050405020304" pitchFamily="18" charset="0"/>
            </a:endParaRPr>
          </a:p>
          <a:p>
            <a:pPr marL="644525" lvl="1" indent="-457200">
              <a:buFont typeface="+mj-lt"/>
              <a:buAutoNum type="alphaLcPeriod"/>
            </a:pPr>
            <a:r>
              <a:rPr lang="en-US" sz="2200" b="0" dirty="0">
                <a:cs typeface="Times New Roman" panose="02020603050405020304" pitchFamily="18" charset="0"/>
              </a:rPr>
              <a:t>Care coordination measures</a:t>
            </a:r>
          </a:p>
          <a:p>
            <a:pPr marL="644525" lvl="1" indent="-457200">
              <a:buFont typeface="+mj-lt"/>
              <a:buAutoNum type="alphaLcPeriod"/>
            </a:pPr>
            <a:r>
              <a:rPr lang="en-US" sz="2200" b="0" dirty="0">
                <a:cs typeface="Times New Roman" panose="02020603050405020304" pitchFamily="18" charset="0"/>
              </a:rPr>
              <a:t>Consider social risk factor measures</a:t>
            </a:r>
          </a:p>
          <a:p>
            <a:pPr marL="644525" lvl="1" indent="-457200">
              <a:buFont typeface="+mj-lt"/>
              <a:buAutoNum type="alphaLcPeriod"/>
            </a:pPr>
            <a:r>
              <a:rPr lang="en-US" sz="2200" b="0" dirty="0">
                <a:cs typeface="Times New Roman" panose="02020603050405020304" pitchFamily="18" charset="0"/>
              </a:rPr>
              <a:t>Consider new HEDIS and CMS measures</a:t>
            </a:r>
          </a:p>
          <a:p>
            <a:pPr marL="644525" lvl="1" indent="-457200">
              <a:buFont typeface="+mj-lt"/>
              <a:buAutoNum type="alphaLcPeriod"/>
            </a:pPr>
            <a:r>
              <a:rPr lang="en-US" sz="2200" b="0" dirty="0">
                <a:cs typeface="Times New Roman" panose="02020603050405020304" pitchFamily="18" charset="0"/>
              </a:rPr>
              <a:t>Consider proposed HEDIS changes</a:t>
            </a:r>
          </a:p>
          <a:p>
            <a:pPr marL="457200" indent="-457200">
              <a:buFont typeface="+mj-lt"/>
              <a:buAutoNum type="arabicPeriod"/>
            </a:pPr>
            <a:r>
              <a:rPr lang="en-US" sz="2200" dirty="0">
                <a:cs typeface="Times New Roman" panose="02020603050405020304" pitchFamily="18" charset="0"/>
              </a:rPr>
              <a:t>Next steps</a:t>
            </a:r>
            <a:endParaRPr lang="en-US" sz="2200" dirty="0"/>
          </a:p>
        </p:txBody>
      </p:sp>
      <p:sp>
        <p:nvSpPr>
          <p:cNvPr id="5" name="Rectangle 4">
            <a:extLst>
              <a:ext uri="{FF2B5EF4-FFF2-40B4-BE49-F238E27FC236}">
                <a16:creationId xmlns:a16="http://schemas.microsoft.com/office/drawing/2014/main" xmlns="" id="{D3915D3D-656E-48AA-8D63-358A7E5AA453}"/>
              </a:ext>
            </a:extLst>
          </p:cNvPr>
          <p:cNvSpPr/>
          <p:nvPr/>
        </p:nvSpPr>
        <p:spPr>
          <a:xfrm>
            <a:off x="0" y="1627463"/>
            <a:ext cx="9144000" cy="64763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176236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7C5E0F-EF25-4A8B-B1DA-8BCB45343423}"/>
              </a:ext>
            </a:extLst>
          </p:cNvPr>
          <p:cNvSpPr>
            <a:spLocks noGrp="1"/>
          </p:cNvSpPr>
          <p:nvPr>
            <p:ph type="title"/>
          </p:nvPr>
        </p:nvSpPr>
        <p:spPr/>
        <p:txBody>
          <a:bodyPr/>
          <a:lstStyle/>
          <a:p>
            <a:r>
              <a:rPr lang="en-US" dirty="0"/>
              <a:t>Care Coordination Measures</a:t>
            </a:r>
          </a:p>
        </p:txBody>
      </p:sp>
      <p:sp>
        <p:nvSpPr>
          <p:cNvPr id="3" name="Content Placeholder 2">
            <a:extLst>
              <a:ext uri="{FF2B5EF4-FFF2-40B4-BE49-F238E27FC236}">
                <a16:creationId xmlns:a16="http://schemas.microsoft.com/office/drawing/2014/main" xmlns="" id="{A28DD1A4-06BE-46F7-B20D-D9477CAED33D}"/>
              </a:ext>
            </a:extLst>
          </p:cNvPr>
          <p:cNvSpPr>
            <a:spLocks noGrp="1"/>
          </p:cNvSpPr>
          <p:nvPr>
            <p:ph sz="half" idx="1"/>
          </p:nvPr>
        </p:nvSpPr>
        <p:spPr/>
        <p:txBody>
          <a:bodyPr/>
          <a:lstStyle/>
          <a:p>
            <a:r>
              <a:rPr lang="en-US" dirty="0"/>
              <a:t>During the September 9, 2020 Taskforce meeting</a:t>
            </a:r>
            <a:r>
              <a:rPr lang="en-US" b="0" dirty="0"/>
              <a:t>, Taskforce members agreed with Clara Filice’s recommendation to add care coordination as a developmental priority given MassHealth’s interest in the topic.</a:t>
            </a:r>
          </a:p>
          <a:p>
            <a:r>
              <a:rPr lang="en-US" b="0" dirty="0"/>
              <a:t>Taskforce staff conducted an environmental scan of care coordination measures the Taskforce may want to consider.</a:t>
            </a:r>
          </a:p>
          <a:p>
            <a:pPr>
              <a:spcAft>
                <a:spcPts val="600"/>
              </a:spcAft>
            </a:pPr>
            <a:r>
              <a:rPr lang="en-US" b="0" dirty="0"/>
              <a:t>We did so using the following sources:</a:t>
            </a:r>
          </a:p>
          <a:p>
            <a:pPr lvl="1">
              <a:spcAft>
                <a:spcPts val="0"/>
              </a:spcAft>
            </a:pPr>
            <a:r>
              <a:rPr lang="en-US" b="0" dirty="0"/>
              <a:t>National Quality Forum environmental scan of measures and measure concepts related to care coordination</a:t>
            </a:r>
          </a:p>
          <a:p>
            <a:pPr lvl="1">
              <a:spcAft>
                <a:spcPts val="0"/>
              </a:spcAft>
            </a:pPr>
            <a:r>
              <a:rPr lang="en-US" b="0" dirty="0"/>
              <a:t>Agency for Healthcare Research and Quality Care Coordination Measures Atlas</a:t>
            </a:r>
          </a:p>
          <a:p>
            <a:pPr lvl="1"/>
            <a:r>
              <a:rPr lang="en-US" b="0" dirty="0"/>
              <a:t>Centers for Medicare &amp; Medicaid Services’ Merit-Based Incentive Payment System 2020 measures list</a:t>
            </a:r>
          </a:p>
          <a:p>
            <a:endParaRPr lang="en-US" dirty="0"/>
          </a:p>
        </p:txBody>
      </p:sp>
    </p:spTree>
    <p:extLst>
      <p:ext uri="{BB962C8B-B14F-4D97-AF65-F5344CB8AC3E}">
        <p14:creationId xmlns:p14="http://schemas.microsoft.com/office/powerpoint/2010/main" val="92761625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5BC438-2F03-4843-8850-DE89D42E6DD6}"/>
              </a:ext>
            </a:extLst>
          </p:cNvPr>
          <p:cNvSpPr>
            <a:spLocks noGrp="1"/>
          </p:cNvSpPr>
          <p:nvPr>
            <p:ph type="title"/>
          </p:nvPr>
        </p:nvSpPr>
        <p:spPr/>
        <p:txBody>
          <a:bodyPr/>
          <a:lstStyle/>
          <a:p>
            <a:r>
              <a:rPr lang="en-US" dirty="0"/>
              <a:t>Care Coordination Measures: Background Information</a:t>
            </a:r>
          </a:p>
        </p:txBody>
      </p:sp>
      <p:sp>
        <p:nvSpPr>
          <p:cNvPr id="3" name="Content Placeholder 2">
            <a:extLst>
              <a:ext uri="{FF2B5EF4-FFF2-40B4-BE49-F238E27FC236}">
                <a16:creationId xmlns:a16="http://schemas.microsoft.com/office/drawing/2014/main" xmlns="" id="{BE18B50D-92CC-4F1C-A565-E9FD4A18BA0A}"/>
              </a:ext>
            </a:extLst>
          </p:cNvPr>
          <p:cNvSpPr>
            <a:spLocks noGrp="1"/>
          </p:cNvSpPr>
          <p:nvPr>
            <p:ph sz="half" idx="1"/>
          </p:nvPr>
        </p:nvSpPr>
        <p:spPr>
          <a:xfrm>
            <a:off x="410110" y="1032552"/>
            <a:ext cx="8077200" cy="5613169"/>
          </a:xfrm>
        </p:spPr>
        <p:txBody>
          <a:bodyPr/>
          <a:lstStyle/>
          <a:p>
            <a:r>
              <a:rPr lang="en-US" b="0" dirty="0"/>
              <a:t>Clara Filice asked that the Taskforce consider the inclusion of care coordination measures during the 2020-21 annual review.</a:t>
            </a:r>
          </a:p>
          <a:p>
            <a:r>
              <a:rPr lang="en-US" b="0" u="sng" dirty="0"/>
              <a:t>Historical context</a:t>
            </a:r>
            <a:r>
              <a:rPr lang="en-US" b="0" dirty="0"/>
              <a:t>: The Taskforce first considered the topic of care coordination measures on 2-27-18.</a:t>
            </a:r>
          </a:p>
          <a:p>
            <a:pPr lvl="1"/>
            <a:r>
              <a:rPr lang="en-US" b="0" dirty="0">
                <a:effectLst/>
                <a:cs typeface="Times New Roman" panose="02020603050405020304" pitchFamily="18" charset="0"/>
              </a:rPr>
              <a:t>At that time, Rich explained that </a:t>
            </a:r>
            <a:r>
              <a:rPr lang="en-US" b="0" i="1" dirty="0">
                <a:effectLst/>
                <a:cs typeface="Times New Roman" panose="02020603050405020304" pitchFamily="18" charset="0"/>
              </a:rPr>
              <a:t>care coordination </a:t>
            </a:r>
            <a:r>
              <a:rPr lang="en-US" b="0" dirty="0">
                <a:effectLst/>
                <a:cs typeface="Times New Roman" panose="02020603050405020304" pitchFamily="18" charset="0"/>
              </a:rPr>
              <a:t>is the set of activities that go with co-creating and implementing a care plan with a patient, family, and caregiver.  </a:t>
            </a:r>
            <a:r>
              <a:rPr lang="en-US" b="0" i="1" dirty="0">
                <a:effectLst/>
                <a:cs typeface="Times New Roman" panose="02020603050405020304" pitchFamily="18" charset="0"/>
              </a:rPr>
              <a:t>Care integration</a:t>
            </a:r>
            <a:r>
              <a:rPr lang="en-US" b="0" dirty="0">
                <a:effectLst/>
                <a:cs typeface="Times New Roman" panose="02020603050405020304" pitchFamily="18" charset="0"/>
              </a:rPr>
              <a:t> is related to the experience of an outcome (e.g., communication with care team, access to appointments, linkage to the community).  </a:t>
            </a:r>
          </a:p>
          <a:p>
            <a:pPr lvl="1"/>
            <a:r>
              <a:rPr lang="en-US" b="0" dirty="0">
                <a:effectLst/>
                <a:cs typeface="Times New Roman" panose="02020603050405020304" pitchFamily="18" charset="0"/>
              </a:rPr>
              <a:t>Rich described two complementary surveys for consideration.</a:t>
            </a:r>
          </a:p>
          <a:p>
            <a:pPr lvl="3">
              <a:buFont typeface="Arial" panose="020B0604020202020204" pitchFamily="34" charset="0"/>
              <a:buChar char="•"/>
            </a:pPr>
            <a:r>
              <a:rPr lang="en-US" b="1" dirty="0">
                <a:solidFill>
                  <a:srgbClr val="003366"/>
                </a:solidFill>
                <a:effectLst/>
                <a:latin typeface="Book Antiqua" panose="02040602050305030304" pitchFamily="18" charset="0"/>
                <a:cs typeface="Times New Roman" panose="02020603050405020304" pitchFamily="18" charset="0"/>
              </a:rPr>
              <a:t>Patient Perceptions of Integrated Care</a:t>
            </a:r>
            <a:r>
              <a:rPr lang="en-US" dirty="0">
                <a:solidFill>
                  <a:srgbClr val="003366"/>
                </a:solidFill>
                <a:effectLst/>
                <a:latin typeface="Book Antiqua" panose="02040602050305030304" pitchFamily="18" charset="0"/>
                <a:cs typeface="Times New Roman" panose="02020603050405020304" pitchFamily="18" charset="0"/>
              </a:rPr>
              <a:t> (</a:t>
            </a:r>
            <a:r>
              <a:rPr lang="en-US" b="0" dirty="0">
                <a:solidFill>
                  <a:srgbClr val="003366"/>
                </a:solidFill>
                <a:effectLst/>
                <a:latin typeface="Book Antiqua" panose="02040602050305030304" pitchFamily="18" charset="0"/>
                <a:cs typeface="Times New Roman" panose="02020603050405020304" pitchFamily="18" charset="0"/>
              </a:rPr>
              <a:t>PPIC): For adult patients.  Focuses on a primary care provider as the entity that anchors care, even for individuals with complex care needs.  </a:t>
            </a:r>
          </a:p>
          <a:p>
            <a:pPr lvl="3">
              <a:buFont typeface="Arial" panose="020B0604020202020204" pitchFamily="34" charset="0"/>
              <a:buChar char="•"/>
            </a:pPr>
            <a:r>
              <a:rPr lang="en-US" b="1" dirty="0">
                <a:solidFill>
                  <a:srgbClr val="003366"/>
                </a:solidFill>
                <a:effectLst/>
                <a:latin typeface="Book Antiqua" panose="02040602050305030304" pitchFamily="18" charset="0"/>
                <a:cs typeface="Times New Roman" panose="02020603050405020304" pitchFamily="18" charset="0"/>
              </a:rPr>
              <a:t>Pediatric Integrated Care Survey</a:t>
            </a:r>
            <a:r>
              <a:rPr lang="en-US" dirty="0">
                <a:solidFill>
                  <a:srgbClr val="003366"/>
                </a:solidFill>
                <a:effectLst/>
                <a:latin typeface="Book Antiqua" panose="02040602050305030304" pitchFamily="18" charset="0"/>
                <a:cs typeface="Times New Roman" panose="02020603050405020304" pitchFamily="18" charset="0"/>
              </a:rPr>
              <a:t> (</a:t>
            </a:r>
            <a:r>
              <a:rPr lang="en-US" b="0" dirty="0">
                <a:solidFill>
                  <a:srgbClr val="003366"/>
                </a:solidFill>
                <a:effectLst/>
                <a:latin typeface="Book Antiqua" panose="02040602050305030304" pitchFamily="18" charset="0"/>
                <a:cs typeface="Times New Roman" panose="02020603050405020304" pitchFamily="18" charset="0"/>
              </a:rPr>
              <a:t>PICS): For pediatric patients.  Allows a patient, family, or caregiver to evaluate the entirety of a care team, and not only a primary care provider.</a:t>
            </a:r>
          </a:p>
          <a:p>
            <a:pPr marL="342900" marR="0" lvl="0" indent="-342900">
              <a:spcBef>
                <a:spcPts val="0"/>
              </a:spcBef>
              <a:spcAft>
                <a:spcPts val="0"/>
              </a:spcAft>
              <a:buFont typeface="Symbol" panose="05050102010706020507" pitchFamily="18" charset="2"/>
              <a:buChar char=""/>
              <a:tabLst>
                <a:tab pos="5486400" algn="l"/>
              </a:tabLst>
            </a:pPr>
            <a:endParaRPr lang="en-US" sz="1800" b="0" dirty="0">
              <a:solidFill>
                <a:srgbClr val="003366"/>
              </a:solidFill>
              <a:effectLst/>
              <a:cs typeface="Times New Roman" panose="02020603050405020304" pitchFamily="18" charset="0"/>
            </a:endParaRPr>
          </a:p>
          <a:p>
            <a:endParaRPr lang="en-US" b="0" dirty="0"/>
          </a:p>
        </p:txBody>
      </p:sp>
    </p:spTree>
    <p:extLst>
      <p:ext uri="{BB962C8B-B14F-4D97-AF65-F5344CB8AC3E}">
        <p14:creationId xmlns:p14="http://schemas.microsoft.com/office/powerpoint/2010/main" val="81711005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5BC438-2F03-4843-8850-DE89D42E6DD6}"/>
              </a:ext>
            </a:extLst>
          </p:cNvPr>
          <p:cNvSpPr>
            <a:spLocks noGrp="1"/>
          </p:cNvSpPr>
          <p:nvPr>
            <p:ph type="title"/>
          </p:nvPr>
        </p:nvSpPr>
        <p:spPr/>
        <p:txBody>
          <a:bodyPr/>
          <a:lstStyle/>
          <a:p>
            <a:r>
              <a:rPr lang="en-US" dirty="0"/>
              <a:t>Care Coordination Measures: Background Information</a:t>
            </a:r>
          </a:p>
        </p:txBody>
      </p:sp>
      <p:sp>
        <p:nvSpPr>
          <p:cNvPr id="3" name="Content Placeholder 2">
            <a:extLst>
              <a:ext uri="{FF2B5EF4-FFF2-40B4-BE49-F238E27FC236}">
                <a16:creationId xmlns:a16="http://schemas.microsoft.com/office/drawing/2014/main" xmlns="" id="{BE18B50D-92CC-4F1C-A565-E9FD4A18BA0A}"/>
              </a:ext>
            </a:extLst>
          </p:cNvPr>
          <p:cNvSpPr>
            <a:spLocks noGrp="1"/>
          </p:cNvSpPr>
          <p:nvPr>
            <p:ph sz="half" idx="1"/>
          </p:nvPr>
        </p:nvSpPr>
        <p:spPr>
          <a:xfrm>
            <a:off x="533400" y="1104471"/>
            <a:ext cx="8077200" cy="5214135"/>
          </a:xfrm>
        </p:spPr>
        <p:txBody>
          <a:bodyPr/>
          <a:lstStyle/>
          <a:p>
            <a:pPr>
              <a:spcAft>
                <a:spcPts val="1800"/>
              </a:spcAft>
            </a:pPr>
            <a:r>
              <a:rPr lang="en-US" b="0" dirty="0">
                <a:effectLst/>
                <a:cs typeface="Times New Roman" panose="02020603050405020304" pitchFamily="18" charset="0"/>
              </a:rPr>
              <a:t>Three other surveys - Care Coordination Quality Measure for Primary Care (CCQM-PC), Client Perception of Coordination Questionnaire (CPCQ) and Family Experiences with Coordination of Care (FECC) – were briefly discussed but not endorsed.</a:t>
            </a:r>
          </a:p>
          <a:p>
            <a:pPr>
              <a:spcAft>
                <a:spcPts val="1800"/>
              </a:spcAft>
            </a:pPr>
            <a:r>
              <a:rPr lang="en-US" b="0" dirty="0">
                <a:effectLst/>
                <a:cs typeface="Times New Roman" panose="02020603050405020304" pitchFamily="18" charset="0"/>
              </a:rPr>
              <a:t>Barbra advocated for including one or more surveys to test in addition to CG-CAHPS.   She said care coordination </a:t>
            </a:r>
            <a:r>
              <a:rPr lang="en-US" b="0" dirty="0">
                <a:cs typeface="Times New Roman" panose="02020603050405020304" pitchFamily="18" charset="0"/>
              </a:rPr>
              <a:t>wa</a:t>
            </a:r>
            <a:r>
              <a:rPr lang="en-US" b="0" dirty="0">
                <a:effectLst/>
                <a:cs typeface="Times New Roman" panose="02020603050405020304" pitchFamily="18" charset="0"/>
              </a:rPr>
              <a:t>s partially addressed within CAHPS, but integration was not.  Others agreed.  </a:t>
            </a:r>
          </a:p>
          <a:p>
            <a:r>
              <a:rPr lang="en-US" b="0" dirty="0">
                <a:effectLst/>
                <a:cs typeface="Times New Roman" panose="02020603050405020304" pitchFamily="18" charset="0"/>
              </a:rPr>
              <a:t>The Taskforce endorsed the following as a developmental measure:</a:t>
            </a:r>
          </a:p>
          <a:p>
            <a:pPr marL="800100" lvl="1" indent="-342900">
              <a:spcBef>
                <a:spcPts val="0"/>
              </a:spcBef>
              <a:spcAft>
                <a:spcPts val="600"/>
              </a:spcAft>
            </a:pPr>
            <a:r>
              <a:rPr lang="en-US" b="0" dirty="0">
                <a:effectLst/>
                <a:cs typeface="Times New Roman" panose="02020603050405020304" pitchFamily="18" charset="0"/>
              </a:rPr>
              <a:t>A version of CG-CAHPS that supplements, modifies, or substitutes questions, potentially including questions from the following surveys:</a:t>
            </a:r>
          </a:p>
          <a:p>
            <a:pPr marL="1143000" marR="0" lvl="2" indent="-228600">
              <a:spcBef>
                <a:spcPts val="0"/>
              </a:spcBef>
              <a:spcAft>
                <a:spcPts val="600"/>
              </a:spcAft>
              <a:buFont typeface="+mj-lt"/>
              <a:buAutoNum type="romanLcPeriod"/>
            </a:pPr>
            <a:r>
              <a:rPr lang="en-US" sz="2000" dirty="0">
                <a:effectLst/>
                <a:latin typeface="Book Antiqua" panose="02040602050305030304" pitchFamily="18" charset="0"/>
                <a:cs typeface="Times New Roman" panose="02020603050405020304" pitchFamily="18" charset="0"/>
              </a:rPr>
              <a:t>Patient Perceptions of Integrated Care (PPIC) survey</a:t>
            </a:r>
          </a:p>
          <a:p>
            <a:pPr marL="1143000" marR="0" lvl="2" indent="-228600">
              <a:spcBef>
                <a:spcPts val="0"/>
              </a:spcBef>
              <a:spcAft>
                <a:spcPts val="1800"/>
              </a:spcAft>
              <a:buFont typeface="+mj-lt"/>
              <a:buAutoNum type="romanLcPeriod"/>
            </a:pPr>
            <a:r>
              <a:rPr lang="en-US" sz="2000" dirty="0">
                <a:effectLst/>
                <a:latin typeface="Book Antiqua" panose="02040602050305030304" pitchFamily="18" charset="0"/>
                <a:cs typeface="Times New Roman" panose="02020603050405020304" pitchFamily="18" charset="0"/>
              </a:rPr>
              <a:t>Pediatric Integrated Care Survey (PICS)</a:t>
            </a:r>
          </a:p>
          <a:p>
            <a:r>
              <a:rPr lang="en-US" b="0" dirty="0"/>
              <a:t>No subsequent work was ever performed to develop and test this developmental measure.</a:t>
            </a:r>
          </a:p>
        </p:txBody>
      </p:sp>
    </p:spTree>
    <p:extLst>
      <p:ext uri="{BB962C8B-B14F-4D97-AF65-F5344CB8AC3E}">
        <p14:creationId xmlns:p14="http://schemas.microsoft.com/office/powerpoint/2010/main" val="135570519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26E931-F3A2-45AD-AD8E-7B4B8D7CBABE}"/>
              </a:ext>
            </a:extLst>
          </p:cNvPr>
          <p:cNvSpPr>
            <a:spLocks noGrp="1"/>
          </p:cNvSpPr>
          <p:nvPr>
            <p:ph type="title"/>
          </p:nvPr>
        </p:nvSpPr>
        <p:spPr/>
        <p:txBody>
          <a:bodyPr/>
          <a:lstStyle/>
          <a:p>
            <a:r>
              <a:rPr lang="en-US" dirty="0"/>
              <a:t>Care Coordination Measures Scan</a:t>
            </a:r>
          </a:p>
        </p:txBody>
      </p:sp>
      <p:sp>
        <p:nvSpPr>
          <p:cNvPr id="3" name="Content Placeholder 2">
            <a:extLst>
              <a:ext uri="{FF2B5EF4-FFF2-40B4-BE49-F238E27FC236}">
                <a16:creationId xmlns:a16="http://schemas.microsoft.com/office/drawing/2014/main" xmlns="" id="{A1C527C8-BEEB-4F96-9450-E5AEDAF77F6C}"/>
              </a:ext>
            </a:extLst>
          </p:cNvPr>
          <p:cNvSpPr>
            <a:spLocks noGrp="1"/>
          </p:cNvSpPr>
          <p:nvPr>
            <p:ph sz="half" idx="1"/>
          </p:nvPr>
        </p:nvSpPr>
        <p:spPr>
          <a:xfrm>
            <a:off x="533399" y="1150882"/>
            <a:ext cx="8107167" cy="5597579"/>
          </a:xfrm>
        </p:spPr>
        <p:txBody>
          <a:bodyPr/>
          <a:lstStyle/>
          <a:p>
            <a:pPr>
              <a:spcAft>
                <a:spcPts val="1800"/>
              </a:spcAft>
            </a:pPr>
            <a:r>
              <a:rPr lang="en-US" b="0" dirty="0"/>
              <a:t>More recently, Taskforce staff conducted an environmental scan of care coordination measures the Taskforce may want to consider.</a:t>
            </a:r>
          </a:p>
          <a:p>
            <a:pPr>
              <a:spcAft>
                <a:spcPts val="600"/>
              </a:spcAft>
            </a:pPr>
            <a:r>
              <a:rPr lang="en-US" b="0" dirty="0"/>
              <a:t>We did so using the following sources:</a:t>
            </a:r>
          </a:p>
          <a:p>
            <a:pPr lvl="1">
              <a:spcAft>
                <a:spcPts val="300"/>
              </a:spcAft>
            </a:pPr>
            <a:r>
              <a:rPr lang="en-US" b="0" dirty="0"/>
              <a:t>National Quality Forum (NQF) environmental scan of measures and measure concepts related to care coordination</a:t>
            </a:r>
          </a:p>
          <a:p>
            <a:pPr lvl="1">
              <a:spcAft>
                <a:spcPts val="300"/>
              </a:spcAft>
            </a:pPr>
            <a:r>
              <a:rPr lang="en-US" b="0" dirty="0"/>
              <a:t>Agency for Healthcare Research and Quality (AHRQ) Care Coordination Measures Atlas</a:t>
            </a:r>
          </a:p>
          <a:p>
            <a:pPr lvl="1">
              <a:spcAft>
                <a:spcPts val="300"/>
              </a:spcAft>
            </a:pPr>
            <a:r>
              <a:rPr lang="en-US" b="0" dirty="0"/>
              <a:t>Centers for Medicare &amp; Medicaid Services’ (CMS) Merit-Based Incentive Payment System (MIPS) 2020 measures list</a:t>
            </a:r>
          </a:p>
          <a:p>
            <a:pPr lvl="1"/>
            <a:endParaRPr lang="en-US" b="0" dirty="0"/>
          </a:p>
          <a:p>
            <a:pPr lvl="1"/>
            <a:endParaRPr lang="en-US" b="0" dirty="0"/>
          </a:p>
        </p:txBody>
      </p:sp>
    </p:spTree>
    <p:extLst>
      <p:ext uri="{BB962C8B-B14F-4D97-AF65-F5344CB8AC3E}">
        <p14:creationId xmlns:p14="http://schemas.microsoft.com/office/powerpoint/2010/main" val="24500058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A4FC48-4A7C-4002-A3F4-A2B0BE377676}"/>
              </a:ext>
            </a:extLst>
          </p:cNvPr>
          <p:cNvSpPr>
            <a:spLocks noGrp="1"/>
          </p:cNvSpPr>
          <p:nvPr>
            <p:ph type="title"/>
          </p:nvPr>
        </p:nvSpPr>
        <p:spPr>
          <a:xfrm>
            <a:off x="736599" y="109538"/>
            <a:ext cx="5989877" cy="762000"/>
          </a:xfrm>
        </p:spPr>
        <p:txBody>
          <a:bodyPr/>
          <a:lstStyle/>
          <a:p>
            <a:r>
              <a:rPr lang="en-US" dirty="0"/>
              <a:t>Care Coordination Domains</a:t>
            </a:r>
          </a:p>
        </p:txBody>
      </p:sp>
      <p:graphicFrame>
        <p:nvGraphicFramePr>
          <p:cNvPr id="8" name="Table 8">
            <a:extLst>
              <a:ext uri="{FF2B5EF4-FFF2-40B4-BE49-F238E27FC236}">
                <a16:creationId xmlns:a16="http://schemas.microsoft.com/office/drawing/2014/main" xmlns="" id="{7F5AF577-DAB2-4C65-B1BE-14A59046F72C}"/>
              </a:ext>
            </a:extLst>
          </p:cNvPr>
          <p:cNvGraphicFramePr>
            <a:graphicFrameLocks noGrp="1"/>
          </p:cNvGraphicFramePr>
          <p:nvPr>
            <p:ph sz="half" idx="1"/>
          </p:nvPr>
        </p:nvGraphicFramePr>
        <p:xfrm>
          <a:off x="533400" y="1186246"/>
          <a:ext cx="8077200" cy="5181600"/>
        </p:xfrm>
        <a:graphic>
          <a:graphicData uri="http://schemas.openxmlformats.org/drawingml/2006/table">
            <a:tbl>
              <a:tblPr firstRow="1" bandRow="1">
                <a:tableStyleId>{2D5ABB26-0587-4C30-8999-92F81FD0307C}</a:tableStyleId>
              </a:tblPr>
              <a:tblGrid>
                <a:gridCol w="4038600">
                  <a:extLst>
                    <a:ext uri="{9D8B030D-6E8A-4147-A177-3AD203B41FA5}">
                      <a16:colId xmlns:a16="http://schemas.microsoft.com/office/drawing/2014/main" xmlns="" val="2376539607"/>
                    </a:ext>
                  </a:extLst>
                </a:gridCol>
                <a:gridCol w="4038600">
                  <a:extLst>
                    <a:ext uri="{9D8B030D-6E8A-4147-A177-3AD203B41FA5}">
                      <a16:colId xmlns:a16="http://schemas.microsoft.com/office/drawing/2014/main" xmlns="" val="1284021334"/>
                    </a:ext>
                  </a:extLst>
                </a:gridCol>
              </a:tblGrid>
              <a:tr h="741680">
                <a:tc>
                  <a:txBody>
                    <a:bodyPr/>
                    <a:lstStyle/>
                    <a:p>
                      <a:r>
                        <a:rPr lang="en-US" b="1" u="sng" dirty="0">
                          <a:latin typeface="Book Antiqua" panose="02040602050305030304" pitchFamily="18" charset="0"/>
                        </a:rPr>
                        <a:t>COORDINATION ACTIVITIES</a:t>
                      </a:r>
                    </a:p>
                    <a:p>
                      <a:pPr marL="225425" indent="-225425">
                        <a:buFont typeface="Arial" panose="020B0604020202020204" pitchFamily="34" charset="0"/>
                        <a:buChar char="•"/>
                        <a:tabLst>
                          <a:tab pos="225425" algn="l"/>
                        </a:tabLst>
                      </a:pPr>
                      <a:r>
                        <a:rPr lang="en-US" sz="1600" dirty="0">
                          <a:latin typeface="Book Antiqua" panose="02040602050305030304" pitchFamily="18" charset="0"/>
                        </a:rPr>
                        <a:t>Establish accountability or negotiate responsibility</a:t>
                      </a:r>
                    </a:p>
                    <a:p>
                      <a:pPr marL="225425" indent="-225425">
                        <a:buFont typeface="Arial" panose="020B0604020202020204" pitchFamily="34" charset="0"/>
                        <a:buChar char="•"/>
                        <a:tabLst>
                          <a:tab pos="225425" algn="l"/>
                        </a:tabLst>
                      </a:pPr>
                      <a:r>
                        <a:rPr lang="en-US" sz="1600" dirty="0">
                          <a:latin typeface="Book Antiqua" panose="02040602050305030304" pitchFamily="18" charset="0"/>
                        </a:rPr>
                        <a:t>Facilitate transitions</a:t>
                      </a:r>
                    </a:p>
                    <a:p>
                      <a:pPr marL="225425" indent="-225425">
                        <a:buFont typeface="Arial" panose="020B0604020202020204" pitchFamily="34" charset="0"/>
                        <a:buChar char="•"/>
                        <a:tabLst>
                          <a:tab pos="225425" algn="l"/>
                        </a:tabLst>
                      </a:pPr>
                      <a:r>
                        <a:rPr lang="en-US" sz="1600" dirty="0">
                          <a:latin typeface="Book Antiqua" panose="02040602050305030304" pitchFamily="18" charset="0"/>
                        </a:rPr>
                        <a:t>Assess needs and goals</a:t>
                      </a:r>
                    </a:p>
                    <a:p>
                      <a:pPr marL="225425" indent="-225425">
                        <a:buFont typeface="Arial" panose="020B0604020202020204" pitchFamily="34" charset="0"/>
                        <a:buChar char="•"/>
                        <a:tabLst>
                          <a:tab pos="225425" algn="l"/>
                        </a:tabLst>
                      </a:pPr>
                      <a:r>
                        <a:rPr lang="en-US" sz="1600" dirty="0">
                          <a:latin typeface="Book Antiqua" panose="02040602050305030304" pitchFamily="18" charset="0"/>
                        </a:rPr>
                        <a:t>Create a proactive plan of care</a:t>
                      </a:r>
                    </a:p>
                    <a:p>
                      <a:pPr marL="225425" indent="-225425">
                        <a:buFont typeface="Arial" panose="020B0604020202020204" pitchFamily="34" charset="0"/>
                        <a:buChar char="•"/>
                        <a:tabLst>
                          <a:tab pos="225425" algn="l"/>
                        </a:tabLst>
                      </a:pPr>
                      <a:r>
                        <a:rPr lang="en-US" sz="1600" dirty="0">
                          <a:latin typeface="Book Antiqua" panose="02040602050305030304" pitchFamily="18" charset="0"/>
                        </a:rPr>
                        <a:t>Monitor, follow-up and respond to change</a:t>
                      </a:r>
                    </a:p>
                    <a:p>
                      <a:pPr marL="225425" indent="-225425">
                        <a:buFont typeface="Arial" panose="020B0604020202020204" pitchFamily="34" charset="0"/>
                        <a:buChar char="•"/>
                        <a:tabLst>
                          <a:tab pos="225425" algn="l"/>
                        </a:tabLst>
                      </a:pPr>
                      <a:r>
                        <a:rPr lang="en-US" sz="1600" dirty="0">
                          <a:latin typeface="Book Antiqua" panose="02040602050305030304" pitchFamily="18" charset="0"/>
                        </a:rPr>
                        <a:t>Support self-management goals</a:t>
                      </a:r>
                    </a:p>
                    <a:p>
                      <a:pPr marL="225425" indent="-225425">
                        <a:buFont typeface="Arial" panose="020B0604020202020204" pitchFamily="34" charset="0"/>
                        <a:buChar char="•"/>
                        <a:tabLst>
                          <a:tab pos="225425" algn="l"/>
                        </a:tabLst>
                      </a:pPr>
                      <a:r>
                        <a:rPr lang="en-US" sz="1600" dirty="0">
                          <a:latin typeface="Book Antiqua" panose="02040602050305030304" pitchFamily="18" charset="0"/>
                        </a:rPr>
                        <a:t>Link to community resources</a:t>
                      </a:r>
                    </a:p>
                    <a:p>
                      <a:pPr marL="225425" indent="-225425">
                        <a:spcAft>
                          <a:spcPts val="1200"/>
                        </a:spcAft>
                        <a:buFont typeface="Arial" panose="020B0604020202020204" pitchFamily="34" charset="0"/>
                        <a:buChar char="•"/>
                        <a:tabLst>
                          <a:tab pos="225425" algn="l"/>
                        </a:tabLst>
                      </a:pPr>
                      <a:r>
                        <a:rPr lang="en-US" sz="1600" dirty="0">
                          <a:latin typeface="Book Antiqua" panose="02040602050305030304" pitchFamily="18" charset="0"/>
                        </a:rPr>
                        <a:t>Align resources with patient and population needs</a:t>
                      </a:r>
                    </a:p>
                    <a:p>
                      <a:pPr marL="0" indent="0">
                        <a:buFont typeface="Arial" panose="020B0604020202020204" pitchFamily="34" charset="0"/>
                        <a:buNone/>
                        <a:tabLst>
                          <a:tab pos="225425" algn="l"/>
                        </a:tabLst>
                      </a:pPr>
                      <a:r>
                        <a:rPr lang="en-US" b="1" u="sng" dirty="0">
                          <a:latin typeface="Book Antiqua" panose="02040602050305030304" pitchFamily="18" charset="0"/>
                        </a:rPr>
                        <a:t>BROAD APPROACHES</a:t>
                      </a:r>
                    </a:p>
                    <a:p>
                      <a:pPr marL="225425" indent="-225425">
                        <a:buFont typeface="Arial" panose="020B0604020202020204" pitchFamily="34" charset="0"/>
                        <a:buChar char="•"/>
                        <a:tabLst>
                          <a:tab pos="225425" algn="l"/>
                        </a:tabLst>
                      </a:pPr>
                      <a:r>
                        <a:rPr lang="en-US" sz="1600" dirty="0">
                          <a:latin typeface="Book Antiqua" panose="02040602050305030304" pitchFamily="18" charset="0"/>
                        </a:rPr>
                        <a:t>Teamwork focused on coordination</a:t>
                      </a:r>
                    </a:p>
                    <a:p>
                      <a:pPr marL="225425" indent="-225425">
                        <a:buFont typeface="Arial" panose="020B0604020202020204" pitchFamily="34" charset="0"/>
                        <a:buChar char="•"/>
                        <a:tabLst>
                          <a:tab pos="225425" algn="l"/>
                        </a:tabLst>
                      </a:pPr>
                      <a:r>
                        <a:rPr lang="en-US" sz="1600" dirty="0">
                          <a:latin typeface="Book Antiqua" panose="02040602050305030304" pitchFamily="18" charset="0"/>
                        </a:rPr>
                        <a:t>Health care home</a:t>
                      </a:r>
                    </a:p>
                    <a:p>
                      <a:pPr marL="225425" indent="-225425">
                        <a:buFont typeface="Arial" panose="020B0604020202020204" pitchFamily="34" charset="0"/>
                        <a:buChar char="•"/>
                        <a:tabLst>
                          <a:tab pos="225425" algn="l"/>
                        </a:tabLst>
                      </a:pPr>
                      <a:r>
                        <a:rPr lang="en-US" sz="1600" dirty="0">
                          <a:latin typeface="Book Antiqua" panose="02040602050305030304" pitchFamily="18" charset="0"/>
                        </a:rPr>
                        <a:t>Care management</a:t>
                      </a:r>
                    </a:p>
                    <a:p>
                      <a:pPr marL="225425" indent="-225425">
                        <a:buFont typeface="Arial" panose="020B0604020202020204" pitchFamily="34" charset="0"/>
                        <a:buChar char="•"/>
                        <a:tabLst>
                          <a:tab pos="225425" algn="l"/>
                        </a:tabLst>
                      </a:pPr>
                      <a:r>
                        <a:rPr lang="en-US" sz="1600" dirty="0">
                          <a:latin typeface="Book Antiqua" panose="02040602050305030304" pitchFamily="18" charset="0"/>
                        </a:rPr>
                        <a:t>Medication management</a:t>
                      </a:r>
                    </a:p>
                    <a:p>
                      <a:pPr marL="225425" indent="-225425">
                        <a:buFont typeface="Arial" panose="020B0604020202020204" pitchFamily="34" charset="0"/>
                        <a:buChar char="•"/>
                        <a:tabLst>
                          <a:tab pos="225425" algn="l"/>
                        </a:tabLst>
                      </a:pPr>
                      <a:r>
                        <a:rPr lang="en-US" sz="1600" dirty="0">
                          <a:latin typeface="Book Antiqua" panose="02040602050305030304" pitchFamily="18" charset="0"/>
                        </a:rPr>
                        <a:t>Health IT-enabled coordination</a:t>
                      </a:r>
                    </a:p>
                  </a:txBody>
                  <a:tcPr/>
                </a:tc>
                <a:tc>
                  <a:txBody>
                    <a:bodyPr/>
                    <a:lstStyle/>
                    <a:p>
                      <a:r>
                        <a:rPr lang="en-US" b="1" u="sng" dirty="0">
                          <a:latin typeface="Book Antiqua" panose="02040602050305030304" pitchFamily="18" charset="0"/>
                        </a:rPr>
                        <a:t>PATIENT/FAMILY PERSPECTIVE</a:t>
                      </a:r>
                    </a:p>
                    <a:p>
                      <a:pPr marL="225425" indent="-225425">
                        <a:buFont typeface="Arial" panose="020B0604020202020204" pitchFamily="34" charset="0"/>
                        <a:buChar char="•"/>
                      </a:pPr>
                      <a:r>
                        <a:rPr lang="en-US" sz="1600" dirty="0">
                          <a:latin typeface="Book Antiqua" panose="02040602050305030304" pitchFamily="18" charset="0"/>
                        </a:rPr>
                        <a:t>Patient report of satisfaction with coordination of care</a:t>
                      </a:r>
                    </a:p>
                    <a:p>
                      <a:pPr marL="225425" indent="-225425">
                        <a:buFont typeface="Arial" panose="020B0604020202020204" pitchFamily="34" charset="0"/>
                        <a:buChar char="•"/>
                      </a:pPr>
                      <a:r>
                        <a:rPr lang="en-US" sz="1600" dirty="0">
                          <a:latin typeface="Book Antiqua" panose="02040602050305030304" pitchFamily="18" charset="0"/>
                        </a:rPr>
                        <a:t>Family report of confusion or hassle</a:t>
                      </a:r>
                    </a:p>
                    <a:p>
                      <a:pPr marL="225425" indent="-225425">
                        <a:spcAft>
                          <a:spcPts val="1200"/>
                        </a:spcAft>
                        <a:buFont typeface="Arial" panose="020B0604020202020204" pitchFamily="34" charset="0"/>
                        <a:buChar char="•"/>
                      </a:pPr>
                      <a:r>
                        <a:rPr lang="en-US" sz="1600" dirty="0">
                          <a:latin typeface="Book Antiqua" panose="02040602050305030304" pitchFamily="18" charset="0"/>
                        </a:rPr>
                        <a:t>Patient report of unnecessary care</a:t>
                      </a:r>
                    </a:p>
                    <a:p>
                      <a:pPr marL="0" indent="0">
                        <a:buFont typeface="Arial" panose="020B0604020202020204" pitchFamily="34" charset="0"/>
                        <a:buNone/>
                      </a:pPr>
                      <a:r>
                        <a:rPr lang="en-US" b="1" u="sng" dirty="0">
                          <a:latin typeface="Book Antiqua" panose="02040602050305030304" pitchFamily="18" charset="0"/>
                        </a:rPr>
                        <a:t>HEALTH CARE PROFESSIONAL(S) PERSPECTIVE</a:t>
                      </a:r>
                    </a:p>
                    <a:p>
                      <a:pPr marL="225425" indent="-225425">
                        <a:buFont typeface="Arial" panose="020B0604020202020204" pitchFamily="34" charset="0"/>
                        <a:buChar char="•"/>
                      </a:pPr>
                      <a:r>
                        <a:rPr lang="en-US" sz="1600" dirty="0">
                          <a:latin typeface="Book Antiqua" panose="02040602050305030304" pitchFamily="18" charset="0"/>
                        </a:rPr>
                        <a:t>Nurses reports of confusion or hassle</a:t>
                      </a:r>
                    </a:p>
                    <a:p>
                      <a:pPr marL="225425" indent="-225425">
                        <a:spcAft>
                          <a:spcPts val="1200"/>
                        </a:spcAft>
                        <a:buFont typeface="Arial" panose="020B0604020202020204" pitchFamily="34" charset="0"/>
                        <a:buChar char="•"/>
                      </a:pPr>
                      <a:r>
                        <a:rPr lang="en-US" sz="1600" dirty="0">
                          <a:latin typeface="Book Antiqua" panose="02040602050305030304" pitchFamily="18" charset="0"/>
                        </a:rPr>
                        <a:t>Physician survey of effectiveness of medication management process at averting drug interaction complications</a:t>
                      </a:r>
                    </a:p>
                    <a:p>
                      <a:pPr marL="0" indent="0">
                        <a:buFont typeface="Arial" panose="020B0604020202020204" pitchFamily="34" charset="0"/>
                        <a:buNone/>
                      </a:pPr>
                      <a:r>
                        <a:rPr lang="en-US" b="1" u="sng" dirty="0">
                          <a:latin typeface="Book Antiqua" panose="02040602050305030304" pitchFamily="18" charset="0"/>
                        </a:rPr>
                        <a:t>SYSTEM REPRESENTATIVE(S) PERSPECTIVE</a:t>
                      </a:r>
                    </a:p>
                    <a:p>
                      <a:pPr marL="225425" indent="-225425">
                        <a:buFont typeface="Arial" panose="020B0604020202020204" pitchFamily="34" charset="0"/>
                        <a:buChar char="•"/>
                      </a:pPr>
                      <a:r>
                        <a:rPr lang="en-US" sz="1600" dirty="0">
                          <a:latin typeface="Book Antiqua" panose="02040602050305030304" pitchFamily="18" charset="0"/>
                        </a:rPr>
                        <a:t>Quality of care measured through analysis of medical chart data, HER or administrative data</a:t>
                      </a:r>
                    </a:p>
                    <a:p>
                      <a:pPr marL="225425" indent="-225425">
                        <a:buFont typeface="Arial" panose="020B0604020202020204" pitchFamily="34" charset="0"/>
                        <a:buChar char="•"/>
                      </a:pPr>
                      <a:r>
                        <a:rPr lang="en-US" sz="1600" dirty="0">
                          <a:latin typeface="Book Antiqua" panose="02040602050305030304" pitchFamily="18" charset="0"/>
                        </a:rPr>
                        <a:t>Health care utilization by a group of patients</a:t>
                      </a:r>
                    </a:p>
                    <a:p>
                      <a:pPr marL="225425" indent="-225425">
                        <a:buFont typeface="Arial" panose="020B0604020202020204" pitchFamily="34" charset="0"/>
                        <a:buChar char="•"/>
                      </a:pPr>
                      <a:r>
                        <a:rPr lang="en-US" sz="1600" dirty="0">
                          <a:latin typeface="Book Antiqua" panose="02040602050305030304" pitchFamily="18" charset="0"/>
                        </a:rPr>
                        <a:t>Costs</a:t>
                      </a:r>
                    </a:p>
                  </a:txBody>
                  <a:tcPr/>
                </a:tc>
                <a:extLst>
                  <a:ext uri="{0D108BD9-81ED-4DB2-BD59-A6C34878D82A}">
                    <a16:rowId xmlns:a16="http://schemas.microsoft.com/office/drawing/2014/main" xmlns="" val="2053543507"/>
                  </a:ext>
                </a:extLst>
              </a:tr>
            </a:tbl>
          </a:graphicData>
        </a:graphic>
      </p:graphicFrame>
      <p:sp>
        <p:nvSpPr>
          <p:cNvPr id="9" name="TextBox 8">
            <a:extLst>
              <a:ext uri="{FF2B5EF4-FFF2-40B4-BE49-F238E27FC236}">
                <a16:creationId xmlns:a16="http://schemas.microsoft.com/office/drawing/2014/main" xmlns="" id="{C7A28BAA-AC69-4A23-BA02-D815C011FBB0}"/>
              </a:ext>
            </a:extLst>
          </p:cNvPr>
          <p:cNvSpPr txBox="1"/>
          <p:nvPr/>
        </p:nvSpPr>
        <p:spPr>
          <a:xfrm>
            <a:off x="443108" y="6370939"/>
            <a:ext cx="8556171" cy="276999"/>
          </a:xfrm>
          <a:prstGeom prst="rect">
            <a:avLst/>
          </a:prstGeom>
          <a:noFill/>
        </p:spPr>
        <p:txBody>
          <a:bodyPr wrap="square" rtlCol="0">
            <a:spAutoFit/>
          </a:bodyPr>
          <a:lstStyle/>
          <a:p>
            <a:r>
              <a:rPr lang="en-US" sz="1200" dirty="0">
                <a:latin typeface="Book Antiqua" panose="02040602050305030304" pitchFamily="18" charset="0"/>
              </a:rPr>
              <a:t>Source: AHRQ, “Care Coordination Measures Atlas,” AHRQ Publication No. 11-0023-EF, December 2010</a:t>
            </a:r>
            <a:r>
              <a:rPr lang="en-US" sz="1200" dirty="0">
                <a:solidFill>
                  <a:srgbClr val="003399"/>
                </a:solidFill>
                <a:latin typeface="Book Antiqua" panose="02040602050305030304" pitchFamily="18" charset="0"/>
              </a:rPr>
              <a:t>. </a:t>
            </a:r>
            <a:endParaRPr lang="en-US" sz="1200" dirty="0">
              <a:solidFill>
                <a:srgbClr val="0070C0"/>
              </a:solidFill>
              <a:latin typeface="Book Antiqua" panose="02040602050305030304" pitchFamily="18" charset="0"/>
            </a:endParaRPr>
          </a:p>
        </p:txBody>
      </p:sp>
    </p:spTree>
    <p:extLst>
      <p:ext uri="{BB962C8B-B14F-4D97-AF65-F5344CB8AC3E}">
        <p14:creationId xmlns:p14="http://schemas.microsoft.com/office/powerpoint/2010/main" val="188459451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68C5EF-3C61-4F3D-8A77-7720B8D25001}"/>
              </a:ext>
            </a:extLst>
          </p:cNvPr>
          <p:cNvSpPr>
            <a:spLocks noGrp="1"/>
          </p:cNvSpPr>
          <p:nvPr>
            <p:ph type="title"/>
          </p:nvPr>
        </p:nvSpPr>
        <p:spPr/>
        <p:txBody>
          <a:bodyPr/>
          <a:lstStyle/>
          <a:p>
            <a:r>
              <a:rPr lang="en-US" dirty="0"/>
              <a:t>Overview of Findings</a:t>
            </a:r>
          </a:p>
        </p:txBody>
      </p:sp>
      <p:sp>
        <p:nvSpPr>
          <p:cNvPr id="3" name="Content Placeholder 2">
            <a:extLst>
              <a:ext uri="{FF2B5EF4-FFF2-40B4-BE49-F238E27FC236}">
                <a16:creationId xmlns:a16="http://schemas.microsoft.com/office/drawing/2014/main" xmlns="" id="{216BDBF3-AD75-48CD-AB7C-5D5CDB6E9F43}"/>
              </a:ext>
            </a:extLst>
          </p:cNvPr>
          <p:cNvSpPr>
            <a:spLocks noGrp="1"/>
          </p:cNvSpPr>
          <p:nvPr>
            <p:ph sz="half" idx="1"/>
          </p:nvPr>
        </p:nvSpPr>
        <p:spPr>
          <a:xfrm>
            <a:off x="492302" y="1279501"/>
            <a:ext cx="8055797" cy="5172669"/>
          </a:xfrm>
        </p:spPr>
        <p:txBody>
          <a:bodyPr/>
          <a:lstStyle/>
          <a:p>
            <a:r>
              <a:rPr lang="en-US" dirty="0"/>
              <a:t>Overall, researchers and measurement experts note significant gaps due to the complexity of the construct itself, and the difficulty in collecting data on care coordination activities.</a:t>
            </a:r>
          </a:p>
          <a:p>
            <a:pPr>
              <a:spcAft>
                <a:spcPts val="0"/>
              </a:spcAft>
            </a:pPr>
            <a:r>
              <a:rPr lang="en-US" b="0" dirty="0"/>
              <a:t>Literature on care coordination measures emphasize the importance of considering three perspectives on care coordination: </a:t>
            </a:r>
          </a:p>
          <a:p>
            <a:pPr lvl="1">
              <a:spcAft>
                <a:spcPts val="0"/>
              </a:spcAft>
            </a:pPr>
            <a:r>
              <a:rPr lang="en-US" b="0" dirty="0"/>
              <a:t>patient/family</a:t>
            </a:r>
          </a:p>
          <a:p>
            <a:pPr lvl="1">
              <a:spcAft>
                <a:spcPts val="0"/>
              </a:spcAft>
            </a:pPr>
            <a:r>
              <a:rPr lang="en-US" b="0" dirty="0"/>
              <a:t>health care providers</a:t>
            </a:r>
          </a:p>
          <a:p>
            <a:pPr lvl="1"/>
            <a:r>
              <a:rPr lang="en-US" b="0" dirty="0"/>
              <a:t>health care system</a:t>
            </a:r>
          </a:p>
          <a:p>
            <a:r>
              <a:rPr lang="en-US" b="0" dirty="0"/>
              <a:t>Most measures assess performance on care coordination from only one of the three perspectives. </a:t>
            </a:r>
          </a:p>
          <a:p>
            <a:r>
              <a:rPr lang="en-US" b="0" dirty="0"/>
              <a:t>Some condition-specific measures that are based on administrative data could be considered as care coordination measures.  </a:t>
            </a:r>
          </a:p>
          <a:p>
            <a:r>
              <a:rPr lang="en-US" b="0" dirty="0"/>
              <a:t>The </a:t>
            </a:r>
            <a:r>
              <a:rPr lang="en-US" b="0" i="1" dirty="0"/>
              <a:t>vast majority </a:t>
            </a:r>
            <a:r>
              <a:rPr lang="en-US" b="0" dirty="0"/>
              <a:t>of measures that specifically look at care coordination are </a:t>
            </a:r>
            <a:r>
              <a:rPr lang="en-US" b="0" i="1" dirty="0"/>
              <a:t>survey-based</a:t>
            </a:r>
            <a:r>
              <a:rPr lang="en-US" b="0" dirty="0"/>
              <a:t>.</a:t>
            </a:r>
          </a:p>
          <a:p>
            <a:endParaRPr lang="en-US" sz="1800" b="0" dirty="0"/>
          </a:p>
        </p:txBody>
      </p:sp>
    </p:spTree>
    <p:extLst>
      <p:ext uri="{BB962C8B-B14F-4D97-AF65-F5344CB8AC3E}">
        <p14:creationId xmlns:p14="http://schemas.microsoft.com/office/powerpoint/2010/main" val="372431208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73C8AD-A525-4D08-9210-19AA66905A5F}"/>
              </a:ext>
            </a:extLst>
          </p:cNvPr>
          <p:cNvSpPr>
            <a:spLocks noGrp="1"/>
          </p:cNvSpPr>
          <p:nvPr>
            <p:ph type="title"/>
          </p:nvPr>
        </p:nvSpPr>
        <p:spPr>
          <a:xfrm>
            <a:off x="736600" y="109538"/>
            <a:ext cx="5664200" cy="762000"/>
          </a:xfrm>
        </p:spPr>
        <p:txBody>
          <a:bodyPr/>
          <a:lstStyle/>
          <a:p>
            <a:r>
              <a:rPr lang="en-US" dirty="0"/>
              <a:t>Criteria for Identifying Candidate Measures</a:t>
            </a:r>
          </a:p>
        </p:txBody>
      </p:sp>
      <p:sp>
        <p:nvSpPr>
          <p:cNvPr id="6" name="Content Placeholder 5">
            <a:extLst>
              <a:ext uri="{FF2B5EF4-FFF2-40B4-BE49-F238E27FC236}">
                <a16:creationId xmlns:a16="http://schemas.microsoft.com/office/drawing/2014/main" xmlns="" id="{50D63269-0D81-48E6-AA91-EC88A108A501}"/>
              </a:ext>
            </a:extLst>
          </p:cNvPr>
          <p:cNvSpPr>
            <a:spLocks noGrp="1"/>
          </p:cNvSpPr>
          <p:nvPr>
            <p:ph sz="half" idx="1"/>
          </p:nvPr>
        </p:nvSpPr>
        <p:spPr>
          <a:xfrm>
            <a:off x="533400" y="1371600"/>
            <a:ext cx="8077200" cy="4998378"/>
          </a:xfrm>
        </p:spPr>
        <p:txBody>
          <a:bodyPr/>
          <a:lstStyle/>
          <a:p>
            <a:pPr marL="0" indent="0">
              <a:buNone/>
            </a:pPr>
            <a:r>
              <a:rPr lang="en-US" b="0" dirty="0">
                <a:latin typeface="Book Antiqua"/>
                <a:cs typeface="Calibri"/>
              </a:rPr>
              <a:t>Taskforce staff outlined the following criteria for identifying candidate measures:</a:t>
            </a:r>
          </a:p>
          <a:p>
            <a:r>
              <a:rPr lang="en-US" b="0" dirty="0">
                <a:latin typeface="Book Antiqua"/>
                <a:cs typeface="Calibri"/>
              </a:rPr>
              <a:t>Developed and validated (i.e., “ready for prime time”) based on generally accepted criteria </a:t>
            </a:r>
            <a:endParaRPr lang="en-US" dirty="0">
              <a:latin typeface="Book Antiqua"/>
              <a:cs typeface="Calibri"/>
            </a:endParaRPr>
          </a:p>
          <a:p>
            <a:r>
              <a:rPr lang="en-US" b="0" dirty="0"/>
              <a:t>Minimizes member and plan/ACO data collection burden </a:t>
            </a:r>
          </a:p>
          <a:p>
            <a:pPr>
              <a:spcAft>
                <a:spcPts val="600"/>
              </a:spcAft>
            </a:pPr>
            <a:r>
              <a:rPr lang="en-US" b="0" dirty="0"/>
              <a:t>Because the request came from MassHealth, addresses member scenarios prevalent in the MassHealth population, including:</a:t>
            </a:r>
          </a:p>
          <a:p>
            <a:pPr lvl="1">
              <a:spcAft>
                <a:spcPts val="300"/>
              </a:spcAft>
            </a:pPr>
            <a:r>
              <a:rPr lang="en-US" b="0" dirty="0"/>
              <a:t>Mental health and substance use disorder</a:t>
            </a:r>
          </a:p>
          <a:p>
            <a:pPr lvl="1">
              <a:spcAft>
                <a:spcPts val="300"/>
              </a:spcAft>
            </a:pPr>
            <a:r>
              <a:rPr lang="en-US" b="0" dirty="0"/>
              <a:t>Multiple chronic conditions</a:t>
            </a:r>
          </a:p>
          <a:p>
            <a:pPr lvl="1">
              <a:spcAft>
                <a:spcPts val="300"/>
              </a:spcAft>
            </a:pPr>
            <a:r>
              <a:rPr lang="en-US" b="0" dirty="0"/>
              <a:t>Children with medical complexity</a:t>
            </a:r>
          </a:p>
          <a:p>
            <a:pPr lvl="1">
              <a:spcAft>
                <a:spcPts val="300"/>
              </a:spcAft>
            </a:pPr>
            <a:r>
              <a:rPr lang="en-US" b="0" dirty="0"/>
              <a:t>Social complexity alone or in combination with above conditions</a:t>
            </a:r>
          </a:p>
        </p:txBody>
      </p:sp>
    </p:spTree>
    <p:extLst>
      <p:ext uri="{BB962C8B-B14F-4D97-AF65-F5344CB8AC3E}">
        <p14:creationId xmlns:p14="http://schemas.microsoft.com/office/powerpoint/2010/main" val="61641717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68C5EF-3C61-4F3D-8A77-7720B8D25001}"/>
              </a:ext>
            </a:extLst>
          </p:cNvPr>
          <p:cNvSpPr>
            <a:spLocks noGrp="1"/>
          </p:cNvSpPr>
          <p:nvPr>
            <p:ph type="title"/>
          </p:nvPr>
        </p:nvSpPr>
        <p:spPr>
          <a:xfrm>
            <a:off x="736600" y="109538"/>
            <a:ext cx="5664200" cy="762000"/>
          </a:xfrm>
        </p:spPr>
        <p:txBody>
          <a:bodyPr/>
          <a:lstStyle/>
          <a:p>
            <a:r>
              <a:rPr lang="en-US" dirty="0"/>
              <a:t>Measures That Meet Criteria</a:t>
            </a:r>
          </a:p>
        </p:txBody>
      </p:sp>
      <p:sp>
        <p:nvSpPr>
          <p:cNvPr id="3" name="Content Placeholder 2">
            <a:extLst>
              <a:ext uri="{FF2B5EF4-FFF2-40B4-BE49-F238E27FC236}">
                <a16:creationId xmlns:a16="http://schemas.microsoft.com/office/drawing/2014/main" xmlns="" id="{216BDBF3-AD75-48CD-AB7C-5D5CDB6E9F43}"/>
              </a:ext>
            </a:extLst>
          </p:cNvPr>
          <p:cNvSpPr>
            <a:spLocks noGrp="1"/>
          </p:cNvSpPr>
          <p:nvPr>
            <p:ph sz="half" idx="1"/>
          </p:nvPr>
        </p:nvSpPr>
        <p:spPr>
          <a:xfrm>
            <a:off x="533400" y="1371600"/>
            <a:ext cx="8077200" cy="4556234"/>
          </a:xfrm>
        </p:spPr>
        <p:txBody>
          <a:bodyPr/>
          <a:lstStyle/>
          <a:p>
            <a:pPr marL="0" indent="0">
              <a:buNone/>
            </a:pPr>
            <a:r>
              <a:rPr lang="en-US" b="0" dirty="0"/>
              <a:t>Based on the identified criteria, we found the following candidate measures for consideration:</a:t>
            </a:r>
            <a:endParaRPr lang="en-US" dirty="0"/>
          </a:p>
          <a:p>
            <a:pPr marL="457200" indent="-457200">
              <a:spcAft>
                <a:spcPts val="600"/>
              </a:spcAft>
              <a:buFont typeface="+mj-lt"/>
              <a:buAutoNum type="arabicPeriod"/>
            </a:pPr>
            <a:r>
              <a:rPr lang="en-US" b="0" dirty="0"/>
              <a:t>Closing the referral loop</a:t>
            </a:r>
          </a:p>
          <a:p>
            <a:pPr marL="457200" indent="-457200">
              <a:spcAft>
                <a:spcPts val="600"/>
              </a:spcAft>
              <a:buFont typeface="+mj-lt"/>
              <a:buAutoNum type="arabicPeriod"/>
            </a:pPr>
            <a:r>
              <a:rPr lang="en-US" b="0" dirty="0"/>
              <a:t>Care coordination questions in the MHQP version of the CAHPS Clinician &amp; Group Survey (CG-CAHPS)</a:t>
            </a:r>
          </a:p>
          <a:p>
            <a:pPr lvl="3">
              <a:spcAft>
                <a:spcPts val="300"/>
              </a:spcAft>
              <a:buFont typeface="Arial" panose="020B0604020202020204" pitchFamily="34" charset="0"/>
              <a:buChar char="•"/>
            </a:pPr>
            <a:r>
              <a:rPr lang="en-US" b="0" dirty="0">
                <a:solidFill>
                  <a:schemeClr val="tx1"/>
                </a:solidFill>
                <a:latin typeface="Book Antiqua"/>
                <a:cs typeface="Calibri"/>
              </a:rPr>
              <a:t>Someone from provider’s office followed up with patient to give results of blood test, x-ray, or other test</a:t>
            </a:r>
          </a:p>
          <a:p>
            <a:pPr lvl="3">
              <a:buFont typeface="Arial" panose="020B0604020202020204" pitchFamily="34" charset="0"/>
              <a:buChar char="•"/>
            </a:pPr>
            <a:r>
              <a:rPr lang="en-US" b="0" dirty="0">
                <a:solidFill>
                  <a:schemeClr val="tx1"/>
                </a:solidFill>
                <a:latin typeface="Book Antiqua"/>
                <a:cs typeface="Calibri"/>
              </a:rPr>
              <a:t>Provider was informed and up-to-date about care the patient received from other specialists.</a:t>
            </a:r>
            <a:endParaRPr lang="en-US" sz="1000" b="0" dirty="0"/>
          </a:p>
          <a:p>
            <a:r>
              <a:rPr lang="en-US" b="0" dirty="0"/>
              <a:t>These candidate measures do not provide a comprehensive assessment of care coordination.  Rather, they focus on one element.</a:t>
            </a:r>
          </a:p>
        </p:txBody>
      </p:sp>
    </p:spTree>
    <p:extLst>
      <p:ext uri="{BB962C8B-B14F-4D97-AF65-F5344CB8AC3E}">
        <p14:creationId xmlns:p14="http://schemas.microsoft.com/office/powerpoint/2010/main" val="195805949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BA0A91-8B41-48FE-A4A4-CA9D55288692}"/>
              </a:ext>
            </a:extLst>
          </p:cNvPr>
          <p:cNvSpPr>
            <a:spLocks noGrp="1"/>
          </p:cNvSpPr>
          <p:nvPr>
            <p:ph type="title"/>
          </p:nvPr>
        </p:nvSpPr>
        <p:spPr>
          <a:xfrm>
            <a:off x="736600" y="109538"/>
            <a:ext cx="6054618" cy="762000"/>
          </a:xfrm>
        </p:spPr>
        <p:txBody>
          <a:bodyPr/>
          <a:lstStyle/>
          <a:p>
            <a:r>
              <a:rPr lang="en-US" sz="2400" dirty="0">
                <a:latin typeface="Book Antiqua"/>
                <a:cs typeface="Times New Roman"/>
              </a:rPr>
              <a:t>Potential Measures</a:t>
            </a:r>
            <a:r>
              <a:rPr lang="en-US" dirty="0">
                <a:latin typeface="Book Antiqua"/>
                <a:cs typeface="Times New Roman"/>
              </a:rPr>
              <a:t> That Meet Criteria</a:t>
            </a:r>
            <a:endParaRPr lang="en-US" dirty="0"/>
          </a:p>
        </p:txBody>
      </p:sp>
      <p:graphicFrame>
        <p:nvGraphicFramePr>
          <p:cNvPr id="7" name="Table 6">
            <a:extLst>
              <a:ext uri="{FF2B5EF4-FFF2-40B4-BE49-F238E27FC236}">
                <a16:creationId xmlns:a16="http://schemas.microsoft.com/office/drawing/2014/main" xmlns="" id="{5D50B392-E111-4064-B983-4DDEC2E31632}"/>
              </a:ext>
            </a:extLst>
          </p:cNvPr>
          <p:cNvGraphicFramePr>
            <a:graphicFrameLocks noGrp="1"/>
          </p:cNvGraphicFramePr>
          <p:nvPr/>
        </p:nvGraphicFramePr>
        <p:xfrm>
          <a:off x="220133" y="1476211"/>
          <a:ext cx="8793238" cy="4419600"/>
        </p:xfrm>
        <a:graphic>
          <a:graphicData uri="http://schemas.openxmlformats.org/drawingml/2006/table">
            <a:tbl>
              <a:tblPr firstRow="1" bandRow="1">
                <a:tableStyleId>{5C22544A-7EE6-4342-B048-85BDC9FD1C3A}</a:tableStyleId>
              </a:tblPr>
              <a:tblGrid>
                <a:gridCol w="2082664">
                  <a:extLst>
                    <a:ext uri="{9D8B030D-6E8A-4147-A177-3AD203B41FA5}">
                      <a16:colId xmlns:a16="http://schemas.microsoft.com/office/drawing/2014/main" xmlns="" val="1660375585"/>
                    </a:ext>
                  </a:extLst>
                </a:gridCol>
                <a:gridCol w="4774408">
                  <a:extLst>
                    <a:ext uri="{9D8B030D-6E8A-4147-A177-3AD203B41FA5}">
                      <a16:colId xmlns:a16="http://schemas.microsoft.com/office/drawing/2014/main" xmlns="" val="1409430161"/>
                    </a:ext>
                  </a:extLst>
                </a:gridCol>
                <a:gridCol w="1936166">
                  <a:extLst>
                    <a:ext uri="{9D8B030D-6E8A-4147-A177-3AD203B41FA5}">
                      <a16:colId xmlns:a16="http://schemas.microsoft.com/office/drawing/2014/main" xmlns="" val="1594800387"/>
                    </a:ext>
                  </a:extLst>
                </a:gridCol>
              </a:tblGrid>
              <a:tr h="556366">
                <a:tc>
                  <a:txBody>
                    <a:bodyPr/>
                    <a:lstStyle/>
                    <a:p>
                      <a:r>
                        <a:rPr lang="en-US" sz="1600" dirty="0">
                          <a:latin typeface="Book Antiqua"/>
                        </a:rPr>
                        <a:t>Measure Name  |Steward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sz="1600" dirty="0">
                          <a:latin typeface="Book Antiqua"/>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sz="1600" dirty="0">
                          <a:latin typeface="Book Antiqua"/>
                        </a:rPr>
                        <a:t>Previous Discussion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xmlns="" val="4040121196"/>
                  </a:ext>
                </a:extLst>
              </a:tr>
              <a:tr h="9855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Book Antiqua" panose="02040602050305030304" pitchFamily="18" charset="0"/>
                          <a:ea typeface="+mn-ea"/>
                          <a:cs typeface="+mn-cs"/>
                        </a:rPr>
                        <a:t>Closing the Referral Loop: Receipt of Specialist Report | CMS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buFont typeface="+mj-lt"/>
                        <a:buNone/>
                      </a:pPr>
                      <a:r>
                        <a:rPr lang="en-US" sz="1600" dirty="0">
                          <a:latin typeface="Book Antiqua" panose="02040602050305030304" pitchFamily="18" charset="0"/>
                        </a:rPr>
                        <a:t>The percentage of patients with referrals, regardless of age, for which the referring provider receives a report from the provider to whom the patient was referred.</a:t>
                      </a:r>
                      <a:endParaRPr lang="en-US" sz="1600" dirty="0">
                        <a:highlight>
                          <a:srgbClr val="FFFF00"/>
                        </a:highlight>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dirty="0">
                          <a:latin typeface="Book Antiqua" panose="02040602050305030304" pitchFamily="18" charset="0"/>
                        </a:rPr>
                        <a:t>Not previously discussed.</a:t>
                      </a:r>
                    </a:p>
                    <a:p>
                      <a:pPr marL="0" lvl="0" indent="0">
                        <a:buFont typeface="+mj-lt"/>
                        <a:buNone/>
                      </a:pPr>
                      <a:endParaRPr lang="en-US" sz="1600"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848885649"/>
                  </a:ext>
                </a:extLst>
              </a:tr>
              <a:tr h="985525">
                <a:tc>
                  <a:txBody>
                    <a:bodyPr/>
                    <a:lstStyle/>
                    <a:p>
                      <a:pPr marL="0" marR="0" lvl="0" indent="0" algn="l" rtl="0" eaLnBrk="1" fontAlgn="auto" latinLnBrk="0" hangingPunct="1">
                        <a:lnSpc>
                          <a:spcPct val="100000"/>
                        </a:lnSpc>
                        <a:spcBef>
                          <a:spcPts val="0"/>
                        </a:spcBef>
                        <a:spcAft>
                          <a:spcPts val="0"/>
                        </a:spcAft>
                        <a:buClrTx/>
                        <a:buSzTx/>
                        <a:buFontTx/>
                        <a:buNone/>
                      </a:pPr>
                      <a:r>
                        <a:rPr lang="en-US" sz="1600" kern="1200" dirty="0">
                          <a:solidFill>
                            <a:schemeClr val="dk1"/>
                          </a:solidFill>
                          <a:effectLst/>
                          <a:latin typeface="Book Antiqua"/>
                          <a:ea typeface="+mn-ea"/>
                          <a:cs typeface="+mn-cs"/>
                        </a:rPr>
                        <a:t>MHQP version of the CAHPS Clinician &amp; Group Surveys (CG-CAHPS) | AHRQ</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buNone/>
                      </a:pPr>
                      <a:r>
                        <a:rPr lang="en-US" sz="1600" dirty="0">
                          <a:latin typeface="Book Antiqua"/>
                        </a:rPr>
                        <a:t>The MHQP version of CG-CAHPS includes two questions that could be used to measure care coordination:</a:t>
                      </a:r>
                    </a:p>
                    <a:p>
                      <a:pPr marL="285750" lvl="0" indent="-285750">
                        <a:buFont typeface="Arial" panose="020B0604020202020204" pitchFamily="34" charset="0"/>
                        <a:buChar char="•"/>
                      </a:pPr>
                      <a:r>
                        <a:rPr lang="en-US" sz="1600" dirty="0">
                          <a:latin typeface="Book Antiqua"/>
                        </a:rPr>
                        <a:t>In the last 12 months, how often did your provider seem informed and up-to-date about the care you got from specialists?</a:t>
                      </a:r>
                    </a:p>
                    <a:p>
                      <a:pPr marL="285750" lvl="0" indent="-285750">
                        <a:buFont typeface="Arial" panose="020B0604020202020204" pitchFamily="34" charset="0"/>
                        <a:buChar char="•"/>
                      </a:pPr>
                      <a:r>
                        <a:rPr lang="en-US" sz="1600" dirty="0">
                          <a:latin typeface="Book Antiqua"/>
                        </a:rPr>
                        <a:t>In the last 12 months, when your provider ordered a blood test, x-ray, or other test for you, how often did someone from this provider’s office follow up to give you these results?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dirty="0">
                          <a:latin typeface="Book Antiqua"/>
                        </a:rPr>
                        <a:t>Not previously discussed.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48965430"/>
                  </a:ext>
                </a:extLst>
              </a:tr>
            </a:tbl>
          </a:graphicData>
        </a:graphic>
      </p:graphicFrame>
    </p:spTree>
    <p:extLst>
      <p:ext uri="{BB962C8B-B14F-4D97-AF65-F5344CB8AC3E}">
        <p14:creationId xmlns:p14="http://schemas.microsoft.com/office/powerpoint/2010/main" val="333670678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68C5EF-3C61-4F3D-8A77-7720B8D25001}"/>
              </a:ext>
            </a:extLst>
          </p:cNvPr>
          <p:cNvSpPr>
            <a:spLocks noGrp="1"/>
          </p:cNvSpPr>
          <p:nvPr>
            <p:ph type="title"/>
          </p:nvPr>
        </p:nvSpPr>
        <p:spPr>
          <a:xfrm>
            <a:off x="736600" y="109538"/>
            <a:ext cx="5664200" cy="762000"/>
          </a:xfrm>
        </p:spPr>
        <p:txBody>
          <a:bodyPr/>
          <a:lstStyle/>
          <a:p>
            <a:r>
              <a:rPr lang="en-US" dirty="0">
                <a:latin typeface="Book Antiqua"/>
              </a:rPr>
              <a:t>Measures That Did Not Meet Criteria but May Merit Consideration</a:t>
            </a:r>
          </a:p>
        </p:txBody>
      </p:sp>
      <p:sp>
        <p:nvSpPr>
          <p:cNvPr id="3" name="Content Placeholder 2">
            <a:extLst>
              <a:ext uri="{FF2B5EF4-FFF2-40B4-BE49-F238E27FC236}">
                <a16:creationId xmlns:a16="http://schemas.microsoft.com/office/drawing/2014/main" xmlns="" id="{216BDBF3-AD75-48CD-AB7C-5D5CDB6E9F43}"/>
              </a:ext>
            </a:extLst>
          </p:cNvPr>
          <p:cNvSpPr>
            <a:spLocks noGrp="1"/>
          </p:cNvSpPr>
          <p:nvPr>
            <p:ph sz="half" idx="1"/>
          </p:nvPr>
        </p:nvSpPr>
        <p:spPr>
          <a:xfrm>
            <a:off x="533400" y="1246340"/>
            <a:ext cx="8077200" cy="4556125"/>
          </a:xfrm>
        </p:spPr>
        <p:txBody>
          <a:bodyPr/>
          <a:lstStyle/>
          <a:p>
            <a:pPr marL="0" indent="0">
              <a:buNone/>
            </a:pPr>
            <a:r>
              <a:rPr lang="en-US" b="0" dirty="0"/>
              <a:t>Other measures of care coordination that could be considered if the criteria were broadened include:</a:t>
            </a:r>
            <a:endParaRPr lang="en-US" dirty="0"/>
          </a:p>
          <a:p>
            <a:pPr>
              <a:buFont typeface="Wingdings" pitchFamily="34" charset="0"/>
              <a:buChar char="n"/>
            </a:pPr>
            <a:r>
              <a:rPr lang="en-US" b="0" dirty="0"/>
              <a:t>Client Perception of Coordination Questionnaire</a:t>
            </a:r>
          </a:p>
          <a:p>
            <a:pPr>
              <a:buFont typeface="Wingdings" pitchFamily="34" charset="0"/>
              <a:buChar char="n"/>
            </a:pPr>
            <a:r>
              <a:rPr lang="en-US" b="0" dirty="0"/>
              <a:t>Care Coordination Quality Measure for Primary Care</a:t>
            </a:r>
          </a:p>
          <a:p>
            <a:pPr>
              <a:buFont typeface="Wingdings" pitchFamily="34" charset="0"/>
              <a:buChar char="n"/>
            </a:pPr>
            <a:r>
              <a:rPr lang="en-US" b="0" dirty="0"/>
              <a:t>Family Experiences with Coordination of Care</a:t>
            </a:r>
          </a:p>
          <a:p>
            <a:pPr lvl="1"/>
            <a:endParaRPr lang="en-US" b="0" dirty="0"/>
          </a:p>
          <a:p>
            <a:pPr lvl="1"/>
            <a:endParaRPr lang="en-US" b="0" dirty="0"/>
          </a:p>
          <a:p>
            <a:pPr marL="0" indent="0">
              <a:buNone/>
            </a:pPr>
            <a:endParaRPr lang="en-US" b="0" dirty="0"/>
          </a:p>
          <a:p>
            <a:endParaRPr lang="en-US" b="0" dirty="0"/>
          </a:p>
        </p:txBody>
      </p:sp>
    </p:spTree>
    <p:extLst>
      <p:ext uri="{BB962C8B-B14F-4D97-AF65-F5344CB8AC3E}">
        <p14:creationId xmlns:p14="http://schemas.microsoft.com/office/powerpoint/2010/main" val="411328795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00B455-B5FD-428B-B974-D9EFD6B43C15}"/>
              </a:ext>
            </a:extLst>
          </p:cNvPr>
          <p:cNvSpPr>
            <a:spLocks noGrp="1"/>
          </p:cNvSpPr>
          <p:nvPr>
            <p:ph type="title"/>
          </p:nvPr>
        </p:nvSpPr>
        <p:spPr/>
        <p:txBody>
          <a:bodyPr/>
          <a:lstStyle/>
          <a:p>
            <a:r>
              <a:rPr lang="en-US" dirty="0"/>
              <a:t>Follow-up items from March </a:t>
            </a:r>
          </a:p>
        </p:txBody>
      </p:sp>
      <p:sp>
        <p:nvSpPr>
          <p:cNvPr id="3" name="Content Placeholder 2">
            <a:extLst>
              <a:ext uri="{FF2B5EF4-FFF2-40B4-BE49-F238E27FC236}">
                <a16:creationId xmlns:a16="http://schemas.microsoft.com/office/drawing/2014/main" xmlns="" id="{0A2FD8EA-408F-4E8D-8F23-490E8DEC0AA2}"/>
              </a:ext>
            </a:extLst>
          </p:cNvPr>
          <p:cNvSpPr>
            <a:spLocks noGrp="1"/>
          </p:cNvSpPr>
          <p:nvPr>
            <p:ph sz="half" idx="1"/>
          </p:nvPr>
        </p:nvSpPr>
        <p:spPr>
          <a:xfrm>
            <a:off x="533400" y="1150883"/>
            <a:ext cx="8077200" cy="4556234"/>
          </a:xfrm>
        </p:spPr>
        <p:txBody>
          <a:bodyPr/>
          <a:lstStyle/>
          <a:p>
            <a:r>
              <a:rPr lang="en-US" b="0" dirty="0"/>
              <a:t>Today, Taskforce staff will provide updates on the following action items from the March Taskforce meeting:</a:t>
            </a:r>
          </a:p>
          <a:p>
            <a:pPr marL="803275" lvl="1" indent="-457200">
              <a:buFont typeface="+mj-lt"/>
              <a:buAutoNum type="arabicPeriod"/>
            </a:pPr>
            <a:r>
              <a:rPr lang="en-US" b="0" dirty="0"/>
              <a:t>Measures addressing patient-reported access to contraception.</a:t>
            </a:r>
          </a:p>
          <a:p>
            <a:pPr marL="803275" lvl="1" indent="-457200">
              <a:buFont typeface="+mj-lt"/>
              <a:buAutoNum type="arabicPeriod"/>
            </a:pPr>
            <a:r>
              <a:rPr lang="en-US" b="0" dirty="0"/>
              <a:t>Consideration of a) whether Tobacco Use and Help with Quitting Among Adolescents has been modified to include vaping and b) other like measures that include vaping.</a:t>
            </a:r>
          </a:p>
          <a:p>
            <a:pPr marL="803275" lvl="1" indent="-457200">
              <a:buFont typeface="+mj-lt"/>
              <a:buAutoNum type="arabicPeriod"/>
            </a:pPr>
            <a:r>
              <a:rPr lang="en-US" b="0" dirty="0"/>
              <a:t>Subgroup meeting to further specify the three recommendations on advancing health equity. </a:t>
            </a:r>
            <a:endParaRPr lang="en-US" dirty="0"/>
          </a:p>
          <a:p>
            <a:endParaRPr lang="en-US" dirty="0"/>
          </a:p>
        </p:txBody>
      </p:sp>
    </p:spTree>
    <p:extLst>
      <p:ext uri="{BB962C8B-B14F-4D97-AF65-F5344CB8AC3E}">
        <p14:creationId xmlns:p14="http://schemas.microsoft.com/office/powerpoint/2010/main" val="300980254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BA0A91-8B41-48FE-A4A4-CA9D55288692}"/>
              </a:ext>
            </a:extLst>
          </p:cNvPr>
          <p:cNvSpPr>
            <a:spLocks noGrp="1"/>
          </p:cNvSpPr>
          <p:nvPr>
            <p:ph type="title"/>
          </p:nvPr>
        </p:nvSpPr>
        <p:spPr>
          <a:xfrm>
            <a:off x="736599" y="109538"/>
            <a:ext cx="6671067" cy="762000"/>
          </a:xfrm>
        </p:spPr>
        <p:txBody>
          <a:bodyPr/>
          <a:lstStyle/>
          <a:p>
            <a:r>
              <a:rPr lang="en-US" sz="2400" dirty="0">
                <a:latin typeface="Book Antiqua"/>
                <a:cs typeface="Times New Roman"/>
              </a:rPr>
              <a:t>Candidate Measures</a:t>
            </a:r>
            <a:r>
              <a:rPr lang="en-US" dirty="0">
                <a:latin typeface="Book Antiqua"/>
                <a:cs typeface="Times New Roman"/>
              </a:rPr>
              <a:t> Utilizing Survey Data</a:t>
            </a:r>
            <a:endParaRPr lang="en-US" sz="2400" dirty="0">
              <a:cs typeface="Times New Roman" panose="02020603050405020304" pitchFamily="18" charset="0"/>
            </a:endParaRPr>
          </a:p>
        </p:txBody>
      </p:sp>
      <p:graphicFrame>
        <p:nvGraphicFramePr>
          <p:cNvPr id="7" name="Table 6">
            <a:extLst>
              <a:ext uri="{FF2B5EF4-FFF2-40B4-BE49-F238E27FC236}">
                <a16:creationId xmlns:a16="http://schemas.microsoft.com/office/drawing/2014/main" xmlns="" id="{5D50B392-E111-4064-B983-4DDEC2E31632}"/>
              </a:ext>
            </a:extLst>
          </p:cNvPr>
          <p:cNvGraphicFramePr>
            <a:graphicFrameLocks noGrp="1"/>
          </p:cNvGraphicFramePr>
          <p:nvPr/>
        </p:nvGraphicFramePr>
        <p:xfrm>
          <a:off x="220133" y="1476211"/>
          <a:ext cx="8793238" cy="3444240"/>
        </p:xfrm>
        <a:graphic>
          <a:graphicData uri="http://schemas.openxmlformats.org/drawingml/2006/table">
            <a:tbl>
              <a:tblPr firstRow="1" bandRow="1">
                <a:tableStyleId>{5C22544A-7EE6-4342-B048-85BDC9FD1C3A}</a:tableStyleId>
              </a:tblPr>
              <a:tblGrid>
                <a:gridCol w="2082664">
                  <a:extLst>
                    <a:ext uri="{9D8B030D-6E8A-4147-A177-3AD203B41FA5}">
                      <a16:colId xmlns:a16="http://schemas.microsoft.com/office/drawing/2014/main" xmlns="" val="1660375585"/>
                    </a:ext>
                  </a:extLst>
                </a:gridCol>
                <a:gridCol w="4774408">
                  <a:extLst>
                    <a:ext uri="{9D8B030D-6E8A-4147-A177-3AD203B41FA5}">
                      <a16:colId xmlns:a16="http://schemas.microsoft.com/office/drawing/2014/main" xmlns="" val="1409430161"/>
                    </a:ext>
                  </a:extLst>
                </a:gridCol>
                <a:gridCol w="1936166">
                  <a:extLst>
                    <a:ext uri="{9D8B030D-6E8A-4147-A177-3AD203B41FA5}">
                      <a16:colId xmlns:a16="http://schemas.microsoft.com/office/drawing/2014/main" xmlns="" val="1594800387"/>
                    </a:ext>
                  </a:extLst>
                </a:gridCol>
              </a:tblGrid>
              <a:tr h="556366">
                <a:tc>
                  <a:txBody>
                    <a:bodyPr/>
                    <a:lstStyle/>
                    <a:p>
                      <a:r>
                        <a:rPr lang="en-US" sz="1600" dirty="0">
                          <a:latin typeface="Book Antiqua"/>
                        </a:rPr>
                        <a:t>Measure Name  |Steward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sz="1600" dirty="0">
                          <a:latin typeface="Book Antiqua"/>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sz="1600" dirty="0">
                          <a:latin typeface="Book Antiqua"/>
                        </a:rPr>
                        <a:t>Previous Discussion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xmlns="" val="4040121196"/>
                  </a:ext>
                </a:extLst>
              </a:tr>
              <a:tr h="9855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Book Antiqua" panose="02040602050305030304" pitchFamily="18" charset="0"/>
                          <a:ea typeface="+mn-ea"/>
                          <a:cs typeface="+mn-cs"/>
                        </a:rPr>
                        <a:t>Client Perception of Coordination Questionnaire |AHRQ</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buFont typeface="+mj-lt"/>
                        <a:buNone/>
                      </a:pPr>
                      <a:r>
                        <a:rPr lang="en-US" sz="1600" dirty="0">
                          <a:latin typeface="Book Antiqua" panose="02040602050305030304" pitchFamily="18" charset="0"/>
                        </a:rPr>
                        <a:t>31-item questionnaire to measure patient-centered care and care coordination in health care delivery from a consumer perspective.  Addresses identification of need, access to care, patient participation, patient-provider communication, and global assessments of care.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dirty="0">
                          <a:latin typeface="Book Antiqua" panose="02040602050305030304" pitchFamily="18" charset="0"/>
                        </a:rPr>
                        <a:t>Previously presented, but not discussed.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848885649"/>
                  </a:ext>
                </a:extLst>
              </a:tr>
              <a:tr h="985525">
                <a:tc>
                  <a:txBody>
                    <a:bodyPr/>
                    <a:lstStyle/>
                    <a:p>
                      <a:pPr marL="0" marR="0" lvl="0" indent="0" algn="l" rtl="0" eaLnBrk="1" fontAlgn="auto" latinLnBrk="0" hangingPunct="1">
                        <a:lnSpc>
                          <a:spcPct val="100000"/>
                        </a:lnSpc>
                        <a:spcBef>
                          <a:spcPts val="0"/>
                        </a:spcBef>
                        <a:spcAft>
                          <a:spcPts val="0"/>
                        </a:spcAft>
                        <a:buClrTx/>
                        <a:buSzTx/>
                        <a:buFontTx/>
                        <a:buNone/>
                      </a:pPr>
                      <a:r>
                        <a:rPr lang="en-US" sz="1600" kern="1200" dirty="0">
                          <a:solidFill>
                            <a:schemeClr val="dk1"/>
                          </a:solidFill>
                          <a:effectLst/>
                          <a:latin typeface="Book Antiqua"/>
                          <a:ea typeface="+mn-ea"/>
                          <a:cs typeface="+mn-cs"/>
                        </a:rPr>
                        <a:t>Care Coordination Quality Measures for Primary Care | AHRQ</a:t>
                      </a:r>
                      <a:endParaRPr lang="en-US" sz="1600" kern="1200" dirty="0">
                        <a:solidFill>
                          <a:schemeClr val="dk1"/>
                        </a:solidFill>
                        <a:effectLst/>
                        <a:latin typeface="Book Antiqua" panose="02040602050305030304"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buFont typeface="+mj-lt"/>
                        <a:buNone/>
                      </a:pPr>
                      <a:r>
                        <a:rPr lang="en-US" sz="1600" dirty="0">
                          <a:latin typeface="Book Antiqua"/>
                        </a:rPr>
                        <a:t>Survey of adult patients’ experiences with care coordination in primary care settings.</a:t>
                      </a:r>
                      <a:endParaRPr lang="en-US" sz="1600"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buFont typeface="+mj-lt"/>
                        <a:buNone/>
                      </a:pPr>
                      <a:r>
                        <a:rPr lang="en-US" sz="1600" dirty="0">
                          <a:latin typeface="Book Antiqua"/>
                        </a:rPr>
                        <a:t>Previously discussed, determined by Taskforce to be too long.</a:t>
                      </a:r>
                      <a:endParaRPr lang="en-US" sz="1600"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48965430"/>
                  </a:ext>
                </a:extLst>
              </a:tr>
            </a:tbl>
          </a:graphicData>
        </a:graphic>
      </p:graphicFrame>
    </p:spTree>
    <p:extLst>
      <p:ext uri="{BB962C8B-B14F-4D97-AF65-F5344CB8AC3E}">
        <p14:creationId xmlns:p14="http://schemas.microsoft.com/office/powerpoint/2010/main" val="242816087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BA0A91-8B41-48FE-A4A4-CA9D55288692}"/>
              </a:ext>
            </a:extLst>
          </p:cNvPr>
          <p:cNvSpPr>
            <a:spLocks noGrp="1"/>
          </p:cNvSpPr>
          <p:nvPr>
            <p:ph type="title"/>
          </p:nvPr>
        </p:nvSpPr>
        <p:spPr>
          <a:xfrm>
            <a:off x="736600" y="109538"/>
            <a:ext cx="6961010" cy="762000"/>
          </a:xfrm>
        </p:spPr>
        <p:txBody>
          <a:bodyPr/>
          <a:lstStyle/>
          <a:p>
            <a:r>
              <a:rPr lang="en-US" sz="2400" dirty="0">
                <a:latin typeface="Book Antiqua"/>
                <a:cs typeface="Times New Roman"/>
              </a:rPr>
              <a:t>Candidate Measures</a:t>
            </a:r>
            <a:r>
              <a:rPr lang="en-US" dirty="0">
                <a:latin typeface="Book Antiqua"/>
                <a:cs typeface="Times New Roman"/>
              </a:rPr>
              <a:t> Utilizing Survey Data</a:t>
            </a:r>
            <a:endParaRPr lang="en-US" sz="2400" dirty="0">
              <a:cs typeface="Times New Roman" panose="02020603050405020304" pitchFamily="18" charset="0"/>
            </a:endParaRPr>
          </a:p>
        </p:txBody>
      </p:sp>
      <p:graphicFrame>
        <p:nvGraphicFramePr>
          <p:cNvPr id="7" name="Table 6">
            <a:extLst>
              <a:ext uri="{FF2B5EF4-FFF2-40B4-BE49-F238E27FC236}">
                <a16:creationId xmlns:a16="http://schemas.microsoft.com/office/drawing/2014/main" xmlns="" id="{5D50B392-E111-4064-B983-4DDEC2E31632}"/>
              </a:ext>
            </a:extLst>
          </p:cNvPr>
          <p:cNvGraphicFramePr>
            <a:graphicFrameLocks noGrp="1"/>
          </p:cNvGraphicFramePr>
          <p:nvPr/>
        </p:nvGraphicFramePr>
        <p:xfrm>
          <a:off x="220133" y="1476211"/>
          <a:ext cx="8793238" cy="2865120"/>
        </p:xfrm>
        <a:graphic>
          <a:graphicData uri="http://schemas.openxmlformats.org/drawingml/2006/table">
            <a:tbl>
              <a:tblPr firstRow="1" bandRow="1">
                <a:tableStyleId>{5C22544A-7EE6-4342-B048-85BDC9FD1C3A}</a:tableStyleId>
              </a:tblPr>
              <a:tblGrid>
                <a:gridCol w="2082664">
                  <a:extLst>
                    <a:ext uri="{9D8B030D-6E8A-4147-A177-3AD203B41FA5}">
                      <a16:colId xmlns:a16="http://schemas.microsoft.com/office/drawing/2014/main" xmlns="" val="1660375585"/>
                    </a:ext>
                  </a:extLst>
                </a:gridCol>
                <a:gridCol w="4774408">
                  <a:extLst>
                    <a:ext uri="{9D8B030D-6E8A-4147-A177-3AD203B41FA5}">
                      <a16:colId xmlns:a16="http://schemas.microsoft.com/office/drawing/2014/main" xmlns="" val="1409430161"/>
                    </a:ext>
                  </a:extLst>
                </a:gridCol>
                <a:gridCol w="1936166">
                  <a:extLst>
                    <a:ext uri="{9D8B030D-6E8A-4147-A177-3AD203B41FA5}">
                      <a16:colId xmlns:a16="http://schemas.microsoft.com/office/drawing/2014/main" xmlns="" val="1594800387"/>
                    </a:ext>
                  </a:extLst>
                </a:gridCol>
              </a:tblGrid>
              <a:tr h="556366">
                <a:tc>
                  <a:txBody>
                    <a:bodyPr/>
                    <a:lstStyle/>
                    <a:p>
                      <a:r>
                        <a:rPr lang="en-US" sz="1600" dirty="0">
                          <a:latin typeface="Book Antiqua"/>
                        </a:rPr>
                        <a:t>Measure Name  |Steward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sz="1600" dirty="0">
                          <a:latin typeface="Book Antiqua"/>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sz="1600" dirty="0">
                          <a:latin typeface="Book Antiqua"/>
                        </a:rPr>
                        <a:t>Previous Discussion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xmlns="" val="4040121196"/>
                  </a:ext>
                </a:extLst>
              </a:tr>
              <a:tr h="9855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latin typeface="Book Antiqua" panose="02040602050305030304" pitchFamily="18" charset="0"/>
                        </a:rPr>
                        <a:t>Family Experiences with Coordination of Care Measure Set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Book Antiqua" panose="02040602050305030304" pitchFamily="18" charset="0"/>
                          <a:ea typeface="+mn-ea"/>
                          <a:cs typeface="+mn-cs"/>
                        </a:rPr>
                        <a:t>| Center of Excellence on Qualify of Care Measures for Children with Complex Needs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buFont typeface="+mj-lt"/>
                        <a:buNone/>
                      </a:pPr>
                      <a:r>
                        <a:rPr lang="en-US" sz="1600" dirty="0">
                          <a:latin typeface="Book Antiqua" panose="02040602050305030304" pitchFamily="18" charset="0"/>
                        </a:rPr>
                        <a:t>Survey developed to gather information needed to score 20 separate and independent quality measures that assess the qualify of care coordination services received by children with medical complexity.</a:t>
                      </a:r>
                      <a:endParaRPr lang="en-US" sz="1600" dirty="0">
                        <a:highlight>
                          <a:srgbClr val="FFFF00"/>
                        </a:highlight>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dirty="0">
                          <a:latin typeface="Book Antiqua"/>
                        </a:rPr>
                        <a:t>Not previously discussed.</a:t>
                      </a:r>
                    </a:p>
                    <a:p>
                      <a:pPr marL="0" lvl="0" indent="0">
                        <a:buFont typeface="+mj-lt"/>
                        <a:buNone/>
                      </a:pPr>
                      <a:endParaRPr lang="en-US" sz="1600"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477854732"/>
                  </a:ext>
                </a:extLst>
              </a:tr>
            </a:tbl>
          </a:graphicData>
        </a:graphic>
      </p:graphicFrame>
    </p:spTree>
    <p:extLst>
      <p:ext uri="{BB962C8B-B14F-4D97-AF65-F5344CB8AC3E}">
        <p14:creationId xmlns:p14="http://schemas.microsoft.com/office/powerpoint/2010/main" val="402327135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16BE21-0062-4893-834E-4364FA21EDBA}"/>
              </a:ext>
            </a:extLst>
          </p:cNvPr>
          <p:cNvSpPr>
            <a:spLocks noGrp="1"/>
          </p:cNvSpPr>
          <p:nvPr>
            <p:ph type="title"/>
          </p:nvPr>
        </p:nvSpPr>
        <p:spPr>
          <a:xfrm>
            <a:off x="736600" y="109538"/>
            <a:ext cx="6466058" cy="762000"/>
          </a:xfrm>
        </p:spPr>
        <p:txBody>
          <a:bodyPr/>
          <a:lstStyle/>
          <a:p>
            <a:r>
              <a:rPr lang="en-US" dirty="0"/>
              <a:t>HEDIS 2019/2020 Measures of Interest to the Taskforce </a:t>
            </a:r>
          </a:p>
        </p:txBody>
      </p:sp>
      <p:graphicFrame>
        <p:nvGraphicFramePr>
          <p:cNvPr id="4" name="Table 3">
            <a:extLst>
              <a:ext uri="{FF2B5EF4-FFF2-40B4-BE49-F238E27FC236}">
                <a16:creationId xmlns:a16="http://schemas.microsoft.com/office/drawing/2014/main" xmlns="" id="{1EFCD6C3-F3CB-4D49-AE47-B909A7812126}"/>
              </a:ext>
            </a:extLst>
          </p:cNvPr>
          <p:cNvGraphicFramePr>
            <a:graphicFrameLocks noGrp="1"/>
          </p:cNvGraphicFramePr>
          <p:nvPr>
            <p:extLst>
              <p:ext uri="{D42A27DB-BD31-4B8C-83A1-F6EECF244321}">
                <p14:modId xmlns:p14="http://schemas.microsoft.com/office/powerpoint/2010/main" val="721536942"/>
              </p:ext>
            </p:extLst>
          </p:nvPr>
        </p:nvGraphicFramePr>
        <p:xfrm>
          <a:off x="333829" y="3375160"/>
          <a:ext cx="8650514" cy="2956560"/>
        </p:xfrm>
        <a:graphic>
          <a:graphicData uri="http://schemas.openxmlformats.org/drawingml/2006/table">
            <a:tbl>
              <a:tblPr firstRow="1" bandRow="1">
                <a:tableStyleId>{5C22544A-7EE6-4342-B048-85BDC9FD1C3A}</a:tableStyleId>
              </a:tblPr>
              <a:tblGrid>
                <a:gridCol w="1793909">
                  <a:extLst>
                    <a:ext uri="{9D8B030D-6E8A-4147-A177-3AD203B41FA5}">
                      <a16:colId xmlns:a16="http://schemas.microsoft.com/office/drawing/2014/main" xmlns="" val="3359538932"/>
                    </a:ext>
                  </a:extLst>
                </a:gridCol>
                <a:gridCol w="1370205">
                  <a:extLst>
                    <a:ext uri="{9D8B030D-6E8A-4147-A177-3AD203B41FA5}">
                      <a16:colId xmlns:a16="http://schemas.microsoft.com/office/drawing/2014/main" xmlns="" val="759092892"/>
                    </a:ext>
                  </a:extLst>
                </a:gridCol>
                <a:gridCol w="1103086">
                  <a:extLst>
                    <a:ext uri="{9D8B030D-6E8A-4147-A177-3AD203B41FA5}">
                      <a16:colId xmlns:a16="http://schemas.microsoft.com/office/drawing/2014/main" xmlns="" val="998352082"/>
                    </a:ext>
                  </a:extLst>
                </a:gridCol>
                <a:gridCol w="4383314">
                  <a:extLst>
                    <a:ext uri="{9D8B030D-6E8A-4147-A177-3AD203B41FA5}">
                      <a16:colId xmlns:a16="http://schemas.microsoft.com/office/drawing/2014/main" xmlns="" val="947486504"/>
                    </a:ext>
                  </a:extLst>
                </a:gridCol>
              </a:tblGrid>
              <a:tr h="0">
                <a:tc>
                  <a:txBody>
                    <a:bodyPr/>
                    <a:lstStyle/>
                    <a:p>
                      <a:r>
                        <a:rPr lang="en-US" sz="1600" dirty="0">
                          <a:latin typeface="Book Antiqua" panose="02040602050305030304" pitchFamily="18" charset="0"/>
                        </a:rPr>
                        <a:t>Measure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3366"/>
                    </a:solidFill>
                  </a:tcPr>
                </a:tc>
                <a:tc>
                  <a:txBody>
                    <a:bodyPr/>
                    <a:lstStyle/>
                    <a:p>
                      <a:r>
                        <a:rPr lang="en-US" sz="1600" dirty="0">
                          <a:latin typeface="Book Antiqua" panose="02040602050305030304" pitchFamily="18" charset="0"/>
                        </a:rPr>
                        <a:t>LOB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3366"/>
                    </a:solidFill>
                  </a:tcPr>
                </a:tc>
                <a:tc>
                  <a:txBody>
                    <a:bodyPr/>
                    <a:lstStyle/>
                    <a:p>
                      <a:r>
                        <a:rPr lang="en-US" sz="1600" dirty="0">
                          <a:latin typeface="Book Antiqua" panose="02040602050305030304" pitchFamily="18" charset="0"/>
                        </a:rPr>
                        <a:t>Data Source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3366"/>
                    </a:solidFill>
                  </a:tcPr>
                </a:tc>
                <a:tc>
                  <a:txBody>
                    <a:bodyPr/>
                    <a:lstStyle/>
                    <a:p>
                      <a:r>
                        <a:rPr lang="en-US" sz="1600" dirty="0">
                          <a:latin typeface="Book Antiqua" panose="02040602050305030304" pitchFamily="18"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3366"/>
                    </a:solidFill>
                  </a:tcPr>
                </a:tc>
                <a:extLst>
                  <a:ext uri="{0D108BD9-81ED-4DB2-BD59-A6C34878D82A}">
                    <a16:rowId xmlns:a16="http://schemas.microsoft.com/office/drawing/2014/main" xmlns="" val="3285296151"/>
                  </a:ext>
                </a:extLst>
              </a:tr>
              <a:tr h="370840">
                <a:tc>
                  <a:txBody>
                    <a:bodyPr/>
                    <a:lstStyle/>
                    <a:p>
                      <a:r>
                        <a:rPr lang="en-US" sz="1600" dirty="0">
                          <a:latin typeface="Book Antiqua" panose="02040602050305030304" pitchFamily="18" charset="0"/>
                        </a:rPr>
                        <a:t>Adult Immunization Status</a:t>
                      </a:r>
                      <a:endParaRPr lang="en-US" sz="1600" i="1"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Book Antiqua" panose="02040602050305030304" pitchFamily="18" charset="0"/>
                        </a:rPr>
                        <a:t>Comm., Medicaid, Medicare</a:t>
                      </a:r>
                    </a:p>
                    <a:p>
                      <a:endParaRPr lang="en-US" sz="1600"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latin typeface="Book Antiqua" panose="02040602050305030304" pitchFamily="18" charset="0"/>
                        </a:rPr>
                        <a:t>ECDS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i="0" kern="1200" dirty="0">
                          <a:solidFill>
                            <a:schemeClr val="dk1"/>
                          </a:solidFill>
                          <a:effectLst/>
                          <a:latin typeface="Book Antiqua" panose="02040602050305030304" pitchFamily="18" charset="0"/>
                          <a:ea typeface="+mn-ea"/>
                          <a:cs typeface="+mn-cs"/>
                        </a:rPr>
                        <a:t>The percentage of adults 19 years and older who are up to date on recommended routine vaccines for influenza, tetanus and diphtheria (Td) or tetanus, Tdap, herpes zoster and pneumococcal.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080564828"/>
                  </a:ext>
                </a:extLst>
              </a:tr>
              <a:tr h="370840">
                <a:tc>
                  <a:txBody>
                    <a:bodyPr/>
                    <a:lstStyle/>
                    <a:p>
                      <a:r>
                        <a:rPr lang="en-US" sz="1600" dirty="0">
                          <a:latin typeface="Book Antiqua" panose="02040602050305030304" pitchFamily="18" charset="0"/>
                        </a:rPr>
                        <a:t>Post-partum Depression Screening and Follow-up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Book Antiqua" panose="02040602050305030304" pitchFamily="18" charset="0"/>
                        </a:rPr>
                        <a:t>Comm., Medicaid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latin typeface="Book Antiqua" panose="02040602050305030304" pitchFamily="18" charset="0"/>
                        </a:rPr>
                        <a:t>ECDS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latin typeface="Book Antiqua" panose="02040602050305030304" pitchFamily="18" charset="0"/>
                        </a:rPr>
                        <a:t>The percentage of deliveries in which members were screened for clinical depression during the postpartum period, and if screened positive, received follow-up care.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280845031"/>
                  </a:ext>
                </a:extLst>
              </a:tr>
            </a:tbl>
          </a:graphicData>
        </a:graphic>
      </p:graphicFrame>
      <p:sp>
        <p:nvSpPr>
          <p:cNvPr id="3" name="TextBox 2">
            <a:extLst>
              <a:ext uri="{FF2B5EF4-FFF2-40B4-BE49-F238E27FC236}">
                <a16:creationId xmlns:a16="http://schemas.microsoft.com/office/drawing/2014/main" xmlns="" id="{13958191-8EAF-4015-BB89-36C2A72A048F}"/>
              </a:ext>
            </a:extLst>
          </p:cNvPr>
          <p:cNvSpPr txBox="1"/>
          <p:nvPr/>
        </p:nvSpPr>
        <p:spPr>
          <a:xfrm>
            <a:off x="159657" y="953633"/>
            <a:ext cx="8824686" cy="2385268"/>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Book Antiqua" panose="02040602050305030304" pitchFamily="18" charset="0"/>
              </a:rPr>
              <a:t>During the December 9, 2019 Taskforce meeting, </a:t>
            </a:r>
            <a:r>
              <a:rPr lang="en-US" dirty="0">
                <a:latin typeface="Book Antiqua" panose="02040602050305030304" pitchFamily="18" charset="0"/>
              </a:rPr>
              <a:t>Taskforce members expressed interest in the following new 2019 and 2020 HEDIS measures once benchmark data became available.</a:t>
            </a:r>
          </a:p>
          <a:p>
            <a:pPr marL="742950" lvl="1" indent="-285750">
              <a:spcAft>
                <a:spcPts val="600"/>
              </a:spcAft>
              <a:buFont typeface="Arial" panose="020B0604020202020204" pitchFamily="34" charset="0"/>
              <a:buChar char="•"/>
            </a:pPr>
            <a:r>
              <a:rPr lang="en-US" dirty="0">
                <a:latin typeface="Book Antiqua" panose="02040602050305030304" pitchFamily="18" charset="0"/>
              </a:rPr>
              <a:t>As of March 2021, benchmark data were not available for these measures; some data may become available as updated Quality Compass data are released during the summer and fall. </a:t>
            </a:r>
          </a:p>
          <a:p>
            <a:pPr marL="285750" indent="-285750">
              <a:buFont typeface="Arial" panose="020B0604020202020204" pitchFamily="34" charset="0"/>
              <a:buChar char="•"/>
            </a:pPr>
            <a:r>
              <a:rPr lang="en-US" b="1" dirty="0">
                <a:latin typeface="Book Antiqua" panose="02040602050305030304" pitchFamily="18" charset="0"/>
              </a:rPr>
              <a:t>Does the Taskforce recommend revisiting these measures for inclusion during the next Annual Review process?</a:t>
            </a:r>
          </a:p>
        </p:txBody>
      </p:sp>
    </p:spTree>
    <p:extLst>
      <p:ext uri="{BB962C8B-B14F-4D97-AF65-F5344CB8AC3E}">
        <p14:creationId xmlns:p14="http://schemas.microsoft.com/office/powerpoint/2010/main" val="382819056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CFB505-2CAF-4C62-895E-41DEC53C2E60}"/>
              </a:ext>
            </a:extLst>
          </p:cNvPr>
          <p:cNvSpPr>
            <a:spLocks noGrp="1"/>
          </p:cNvSpPr>
          <p:nvPr>
            <p:ph type="title"/>
          </p:nvPr>
        </p:nvSpPr>
        <p:spPr/>
        <p:txBody>
          <a:bodyPr/>
          <a:lstStyle/>
          <a:p>
            <a:r>
              <a:rPr lang="en-US" dirty="0"/>
              <a:t>Proposed HEDIS 2022 New Measures</a:t>
            </a:r>
          </a:p>
        </p:txBody>
      </p:sp>
      <p:sp>
        <p:nvSpPr>
          <p:cNvPr id="3" name="Content Placeholder 2">
            <a:extLst>
              <a:ext uri="{FF2B5EF4-FFF2-40B4-BE49-F238E27FC236}">
                <a16:creationId xmlns:a16="http://schemas.microsoft.com/office/drawing/2014/main" xmlns="" id="{1B7CAB5F-A75D-4B50-9880-73D9AB580C06}"/>
              </a:ext>
            </a:extLst>
          </p:cNvPr>
          <p:cNvSpPr>
            <a:spLocks noGrp="1"/>
          </p:cNvSpPr>
          <p:nvPr>
            <p:ph sz="half" idx="1"/>
          </p:nvPr>
        </p:nvSpPr>
        <p:spPr>
          <a:xfrm>
            <a:off x="294248" y="1062110"/>
            <a:ext cx="8849751" cy="5686352"/>
          </a:xfrm>
        </p:spPr>
        <p:txBody>
          <a:bodyPr/>
          <a:lstStyle/>
          <a:p>
            <a:pPr>
              <a:lnSpc>
                <a:spcPct val="107000"/>
              </a:lnSpc>
              <a:spcBef>
                <a:spcPts val="0"/>
              </a:spcBef>
              <a:spcAft>
                <a:spcPts val="0"/>
              </a:spcAft>
            </a:pPr>
            <a:r>
              <a:rPr lang="en-US" dirty="0">
                <a:effectLst/>
                <a:cs typeface="Times New Roman" panose="02020603050405020304" pitchFamily="18" charset="0"/>
              </a:rPr>
              <a:t>In its public comment request, NCQA shared proposed new measures for HEDIS 2022.</a:t>
            </a:r>
          </a:p>
          <a:p>
            <a:pPr lvl="1">
              <a:lnSpc>
                <a:spcPct val="107000"/>
              </a:lnSpc>
              <a:spcBef>
                <a:spcPts val="0"/>
              </a:spcBef>
            </a:pPr>
            <a:r>
              <a:rPr lang="en-US" b="0" dirty="0">
                <a:effectLst/>
                <a:cs typeface="Times New Roman" panose="02020603050405020304" pitchFamily="18" charset="0"/>
              </a:rPr>
              <a:t>We excluded Advance Care Planning and</a:t>
            </a:r>
            <a:r>
              <a:rPr lang="en-US" b="0" dirty="0">
                <a:cs typeface="Times New Roman" panose="02020603050405020304" pitchFamily="18" charset="0"/>
              </a:rPr>
              <a:t> Prescribing of Benzodiazepines in Older Adults as they are only for the Medicare product line.</a:t>
            </a:r>
            <a:endParaRPr lang="en-US" b="0" dirty="0">
              <a:effectLst/>
              <a:cs typeface="Times New Roman" panose="02020603050405020304" pitchFamily="18" charset="0"/>
            </a:endParaRPr>
          </a:p>
          <a:p>
            <a:pPr>
              <a:lnSpc>
                <a:spcPct val="107000"/>
              </a:lnSpc>
              <a:spcBef>
                <a:spcPts val="0"/>
              </a:spcBef>
              <a:spcAft>
                <a:spcPts val="0"/>
              </a:spcAft>
            </a:pPr>
            <a:r>
              <a:rPr lang="en-US" b="1" dirty="0">
                <a:latin typeface="Book Antiqua" panose="02040602050305030304" pitchFamily="18" charset="0"/>
              </a:rPr>
              <a:t>Does the Taskforce recommend adding the measure below to the Aligned Measure Set once finalized by NCQA, or revisiting this measure once performance data are available? </a:t>
            </a:r>
          </a:p>
          <a:p>
            <a:pPr>
              <a:lnSpc>
                <a:spcPct val="107000"/>
              </a:lnSpc>
              <a:spcBef>
                <a:spcPts val="0"/>
              </a:spcBef>
              <a:spcAft>
                <a:spcPts val="0"/>
              </a:spcAft>
            </a:pPr>
            <a:endParaRPr lang="en-US" dirty="0">
              <a:effectLst/>
              <a:cs typeface="Times New Roman" panose="02020603050405020304" pitchFamily="18" charset="0"/>
            </a:endParaRPr>
          </a:p>
        </p:txBody>
      </p:sp>
      <p:graphicFrame>
        <p:nvGraphicFramePr>
          <p:cNvPr id="5" name="Table 4">
            <a:extLst>
              <a:ext uri="{FF2B5EF4-FFF2-40B4-BE49-F238E27FC236}">
                <a16:creationId xmlns:a16="http://schemas.microsoft.com/office/drawing/2014/main" xmlns="" id="{6B5E31FD-6D7B-42E7-B525-35BC482E2031}"/>
              </a:ext>
            </a:extLst>
          </p:cNvPr>
          <p:cNvGraphicFramePr>
            <a:graphicFrameLocks noGrp="1"/>
          </p:cNvGraphicFramePr>
          <p:nvPr>
            <p:extLst>
              <p:ext uri="{D42A27DB-BD31-4B8C-83A1-F6EECF244321}">
                <p14:modId xmlns:p14="http://schemas.microsoft.com/office/powerpoint/2010/main" val="3910295205"/>
              </p:ext>
            </p:extLst>
          </p:nvPr>
        </p:nvGraphicFramePr>
        <p:xfrm>
          <a:off x="294248" y="4020286"/>
          <a:ext cx="8650514" cy="2103120"/>
        </p:xfrm>
        <a:graphic>
          <a:graphicData uri="http://schemas.openxmlformats.org/drawingml/2006/table">
            <a:tbl>
              <a:tblPr firstRow="1" bandRow="1">
                <a:tableStyleId>{5C22544A-7EE6-4342-B048-85BDC9FD1C3A}</a:tableStyleId>
              </a:tblPr>
              <a:tblGrid>
                <a:gridCol w="2055057">
                  <a:extLst>
                    <a:ext uri="{9D8B030D-6E8A-4147-A177-3AD203B41FA5}">
                      <a16:colId xmlns:a16="http://schemas.microsoft.com/office/drawing/2014/main" xmlns="" val="3359538932"/>
                    </a:ext>
                  </a:extLst>
                </a:gridCol>
                <a:gridCol w="1223889">
                  <a:extLst>
                    <a:ext uri="{9D8B030D-6E8A-4147-A177-3AD203B41FA5}">
                      <a16:colId xmlns:a16="http://schemas.microsoft.com/office/drawing/2014/main" xmlns="" val="759092892"/>
                    </a:ext>
                  </a:extLst>
                </a:gridCol>
                <a:gridCol w="988254">
                  <a:extLst>
                    <a:ext uri="{9D8B030D-6E8A-4147-A177-3AD203B41FA5}">
                      <a16:colId xmlns:a16="http://schemas.microsoft.com/office/drawing/2014/main" xmlns="" val="998352082"/>
                    </a:ext>
                  </a:extLst>
                </a:gridCol>
                <a:gridCol w="4383314">
                  <a:extLst>
                    <a:ext uri="{9D8B030D-6E8A-4147-A177-3AD203B41FA5}">
                      <a16:colId xmlns:a16="http://schemas.microsoft.com/office/drawing/2014/main" xmlns="" val="947486504"/>
                    </a:ext>
                  </a:extLst>
                </a:gridCol>
              </a:tblGrid>
              <a:tr h="0">
                <a:tc>
                  <a:txBody>
                    <a:bodyPr/>
                    <a:lstStyle/>
                    <a:p>
                      <a:r>
                        <a:rPr lang="en-US" sz="1800" dirty="0">
                          <a:latin typeface="Book Antiqua" panose="02040602050305030304" pitchFamily="18" charset="0"/>
                        </a:rPr>
                        <a:t>Measure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3366"/>
                    </a:solidFill>
                  </a:tcPr>
                </a:tc>
                <a:tc>
                  <a:txBody>
                    <a:bodyPr/>
                    <a:lstStyle/>
                    <a:p>
                      <a:r>
                        <a:rPr lang="en-US" sz="1800" dirty="0">
                          <a:latin typeface="Book Antiqua" panose="02040602050305030304" pitchFamily="18" charset="0"/>
                        </a:rPr>
                        <a:t>LOB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3366"/>
                    </a:solidFill>
                  </a:tcPr>
                </a:tc>
                <a:tc>
                  <a:txBody>
                    <a:bodyPr/>
                    <a:lstStyle/>
                    <a:p>
                      <a:r>
                        <a:rPr lang="en-US" sz="1800" dirty="0">
                          <a:latin typeface="Book Antiqua" panose="02040602050305030304" pitchFamily="18" charset="0"/>
                        </a:rPr>
                        <a:t>Data Source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3366"/>
                    </a:solidFill>
                  </a:tcPr>
                </a:tc>
                <a:tc>
                  <a:txBody>
                    <a:bodyPr/>
                    <a:lstStyle/>
                    <a:p>
                      <a:r>
                        <a:rPr lang="en-US" sz="1800" dirty="0">
                          <a:latin typeface="Book Antiqua" panose="02040602050305030304" pitchFamily="18"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3366"/>
                    </a:solidFill>
                  </a:tcPr>
                </a:tc>
                <a:extLst>
                  <a:ext uri="{0D108BD9-81ED-4DB2-BD59-A6C34878D82A}">
                    <a16:rowId xmlns:a16="http://schemas.microsoft.com/office/drawing/2014/main" xmlns="" val="3285296151"/>
                  </a:ext>
                </a:extLst>
              </a:tr>
              <a:tr h="3262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Book Antiqua" panose="02040602050305030304" pitchFamily="18" charset="0"/>
                          <a:cs typeface="Times New Roman" panose="02020603050405020304" pitchFamily="18" charset="0"/>
                        </a:rPr>
                        <a:t>Antibiotic Utilization for Acute Respiratory Conditions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latin typeface="Book Antiqua" panose="02040602050305030304" pitchFamily="18" charset="0"/>
                        </a:rPr>
                        <a:t>Comm, Medicare, Medicaid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latin typeface="Book Antiqua" panose="02040602050305030304" pitchFamily="18" charset="0"/>
                        </a:rPr>
                        <a:t>Admin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kern="1200" dirty="0">
                          <a:solidFill>
                            <a:schemeClr val="dk1"/>
                          </a:solidFill>
                          <a:effectLst/>
                          <a:latin typeface="Book Antiqua" panose="02040602050305030304" pitchFamily="18" charset="0"/>
                          <a:ea typeface="+mn-ea"/>
                          <a:cs typeface="+mn-cs"/>
                        </a:rPr>
                        <a:t>The percentage of episodes for members 3 months of age and older with a diagnosis of an acute respiratory condition that resulted in an antibiotic dispensing event.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372863030"/>
                  </a:ext>
                </a:extLst>
              </a:tr>
            </a:tbl>
          </a:graphicData>
        </a:graphic>
      </p:graphicFrame>
    </p:spTree>
    <p:extLst>
      <p:ext uri="{BB962C8B-B14F-4D97-AF65-F5344CB8AC3E}">
        <p14:creationId xmlns:p14="http://schemas.microsoft.com/office/powerpoint/2010/main" val="239096790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BE9799-74B3-46B4-A117-6B29C5CE37FD}"/>
              </a:ext>
            </a:extLst>
          </p:cNvPr>
          <p:cNvSpPr>
            <a:spLocks noGrp="1"/>
          </p:cNvSpPr>
          <p:nvPr>
            <p:ph type="title"/>
          </p:nvPr>
        </p:nvSpPr>
        <p:spPr/>
        <p:txBody>
          <a:bodyPr/>
          <a:lstStyle/>
          <a:p>
            <a:r>
              <a:rPr lang="en-US" dirty="0"/>
              <a:t>New 2021 CMS Core Set Measures</a:t>
            </a:r>
          </a:p>
        </p:txBody>
      </p:sp>
      <p:sp>
        <p:nvSpPr>
          <p:cNvPr id="3" name="Content Placeholder 2">
            <a:extLst>
              <a:ext uri="{FF2B5EF4-FFF2-40B4-BE49-F238E27FC236}">
                <a16:creationId xmlns:a16="http://schemas.microsoft.com/office/drawing/2014/main" xmlns="" id="{0DA78782-B9BC-47ED-86E9-0393125BC5EE}"/>
              </a:ext>
            </a:extLst>
          </p:cNvPr>
          <p:cNvSpPr>
            <a:spLocks noGrp="1"/>
          </p:cNvSpPr>
          <p:nvPr>
            <p:ph sz="half" idx="1"/>
          </p:nvPr>
        </p:nvSpPr>
        <p:spPr>
          <a:xfrm>
            <a:off x="344071" y="1150883"/>
            <a:ext cx="8701455" cy="4556234"/>
          </a:xfrm>
        </p:spPr>
        <p:txBody>
          <a:bodyPr/>
          <a:lstStyle/>
          <a:p>
            <a:pPr>
              <a:spcAft>
                <a:spcPts val="600"/>
              </a:spcAft>
            </a:pPr>
            <a:r>
              <a:rPr lang="en-US" b="0" dirty="0"/>
              <a:t>The following measure was added to the 2021 Medicaid Child Core Set.</a:t>
            </a:r>
          </a:p>
          <a:p>
            <a:pPr lvl="1"/>
            <a:r>
              <a:rPr lang="en-US" b="0" dirty="0"/>
              <a:t>We excluded Low-Risk Cesarean Delivery as it is a hospital measure.</a:t>
            </a:r>
          </a:p>
          <a:p>
            <a:r>
              <a:rPr lang="en-US" dirty="0"/>
              <a:t>Does the Taskforce recommend adding either of the measure below to the Aligned Measure Set?</a:t>
            </a:r>
          </a:p>
          <a:p>
            <a:endParaRPr lang="en-US" dirty="0"/>
          </a:p>
        </p:txBody>
      </p:sp>
      <p:graphicFrame>
        <p:nvGraphicFramePr>
          <p:cNvPr id="4" name="Table 4">
            <a:extLst>
              <a:ext uri="{FF2B5EF4-FFF2-40B4-BE49-F238E27FC236}">
                <a16:creationId xmlns:a16="http://schemas.microsoft.com/office/drawing/2014/main" xmlns="" id="{C0FF9058-F080-4048-BC3C-7471FCA612D2}"/>
              </a:ext>
            </a:extLst>
          </p:cNvPr>
          <p:cNvGraphicFramePr>
            <a:graphicFrameLocks noGrp="1"/>
          </p:cNvGraphicFramePr>
          <p:nvPr>
            <p:extLst>
              <p:ext uri="{D42A27DB-BD31-4B8C-83A1-F6EECF244321}">
                <p14:modId xmlns:p14="http://schemas.microsoft.com/office/powerpoint/2010/main" val="348848607"/>
              </p:ext>
            </p:extLst>
          </p:nvPr>
        </p:nvGraphicFramePr>
        <p:xfrm>
          <a:off x="315935" y="3391637"/>
          <a:ext cx="8701455" cy="2125071"/>
        </p:xfrm>
        <a:graphic>
          <a:graphicData uri="http://schemas.openxmlformats.org/drawingml/2006/table">
            <a:tbl>
              <a:tblPr firstRow="1" bandRow="1">
                <a:tableStyleId>{5C22544A-7EE6-4342-B048-85BDC9FD1C3A}</a:tableStyleId>
              </a:tblPr>
              <a:tblGrid>
                <a:gridCol w="1317656">
                  <a:extLst>
                    <a:ext uri="{9D8B030D-6E8A-4147-A177-3AD203B41FA5}">
                      <a16:colId xmlns:a16="http://schemas.microsoft.com/office/drawing/2014/main" xmlns="" val="2173425920"/>
                    </a:ext>
                  </a:extLst>
                </a:gridCol>
                <a:gridCol w="1573842">
                  <a:extLst>
                    <a:ext uri="{9D8B030D-6E8A-4147-A177-3AD203B41FA5}">
                      <a16:colId xmlns:a16="http://schemas.microsoft.com/office/drawing/2014/main" xmlns="" val="1495553105"/>
                    </a:ext>
                  </a:extLst>
                </a:gridCol>
                <a:gridCol w="5809957">
                  <a:extLst>
                    <a:ext uri="{9D8B030D-6E8A-4147-A177-3AD203B41FA5}">
                      <a16:colId xmlns:a16="http://schemas.microsoft.com/office/drawing/2014/main" xmlns="" val="2701038529"/>
                    </a:ext>
                  </a:extLst>
                </a:gridCol>
              </a:tblGrid>
              <a:tr h="387711">
                <a:tc>
                  <a:txBody>
                    <a:bodyPr/>
                    <a:lstStyle/>
                    <a:p>
                      <a:r>
                        <a:rPr lang="en-US" dirty="0">
                          <a:latin typeface="Book Antiqua" panose="02040602050305030304" pitchFamily="18" charset="0"/>
                        </a:rPr>
                        <a:t>Measure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dirty="0">
                          <a:latin typeface="Book Antiqua" panose="02040602050305030304" pitchFamily="18" charset="0"/>
                        </a:rPr>
                        <a:t>Steward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dirty="0">
                          <a:latin typeface="Book Antiqua" panose="02040602050305030304" pitchFamily="18"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xmlns="" val="1726841708"/>
                  </a:ext>
                </a:extLst>
              </a:tr>
              <a:tr h="370840">
                <a:tc>
                  <a:txBody>
                    <a:bodyPr/>
                    <a:lstStyle/>
                    <a:p>
                      <a:r>
                        <a:rPr lang="en-US" dirty="0">
                          <a:latin typeface="Book Antiqua" panose="02040602050305030304" pitchFamily="18" charset="0"/>
                        </a:rPr>
                        <a:t>Sealant Receipt on Permanent 1st Molars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Book Antiqua" panose="02040602050305030304" pitchFamily="18" charset="0"/>
                        </a:rPr>
                        <a:t>American Dental Association /Dental Quality Alliance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Book Antiqua" panose="02040602050305030304" pitchFamily="18" charset="0"/>
                        </a:rPr>
                        <a:t>Percentage of children who have ever received sealants on permanent first molar teeth by their 10</a:t>
                      </a:r>
                      <a:r>
                        <a:rPr lang="en-US" baseline="30000" dirty="0">
                          <a:latin typeface="Book Antiqua" panose="02040602050305030304" pitchFamily="18" charset="0"/>
                        </a:rPr>
                        <a:t>th</a:t>
                      </a:r>
                      <a:r>
                        <a:rPr lang="en-US" dirty="0">
                          <a:latin typeface="Book Antiqua" panose="02040602050305030304" pitchFamily="18" charset="0"/>
                        </a:rPr>
                        <a:t> birthdate.</a:t>
                      </a:r>
                    </a:p>
                    <a:p>
                      <a:r>
                        <a:rPr lang="en-US" i="1" dirty="0">
                          <a:latin typeface="Book Antiqua" panose="02040602050305030304" pitchFamily="18" charset="0"/>
                        </a:rPr>
                        <a:t>Replaced Dental Sealants for 6-9-Year-Old Children at Elevated Caries Risk, which is being retired by the steward.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97062614"/>
                  </a:ext>
                </a:extLst>
              </a:tr>
            </a:tbl>
          </a:graphicData>
        </a:graphic>
      </p:graphicFrame>
    </p:spTree>
    <p:extLst>
      <p:ext uri="{BB962C8B-B14F-4D97-AF65-F5344CB8AC3E}">
        <p14:creationId xmlns:p14="http://schemas.microsoft.com/office/powerpoint/2010/main" val="290794284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E605A1-BF64-4FC0-B871-8A9C64220F7D}"/>
              </a:ext>
            </a:extLst>
          </p:cNvPr>
          <p:cNvSpPr>
            <a:spLocks noGrp="1"/>
          </p:cNvSpPr>
          <p:nvPr>
            <p:ph type="title"/>
          </p:nvPr>
        </p:nvSpPr>
        <p:spPr/>
        <p:txBody>
          <a:bodyPr/>
          <a:lstStyle/>
          <a:p>
            <a:r>
              <a:rPr lang="en-US" dirty="0"/>
              <a:t>Proposed HEDIS Changes</a:t>
            </a:r>
          </a:p>
        </p:txBody>
      </p:sp>
      <p:sp>
        <p:nvSpPr>
          <p:cNvPr id="3" name="Content Placeholder 2">
            <a:extLst>
              <a:ext uri="{FF2B5EF4-FFF2-40B4-BE49-F238E27FC236}">
                <a16:creationId xmlns:a16="http://schemas.microsoft.com/office/drawing/2014/main" xmlns="" id="{CD926FAF-1182-4146-AA14-ACE4CC8DE26D}"/>
              </a:ext>
            </a:extLst>
          </p:cNvPr>
          <p:cNvSpPr>
            <a:spLocks noGrp="1"/>
          </p:cNvSpPr>
          <p:nvPr>
            <p:ph sz="half" idx="1"/>
          </p:nvPr>
        </p:nvSpPr>
        <p:spPr>
          <a:xfrm>
            <a:off x="533400" y="1371599"/>
            <a:ext cx="8077200" cy="5085471"/>
          </a:xfrm>
        </p:spPr>
        <p:txBody>
          <a:bodyPr/>
          <a:lstStyle/>
          <a:p>
            <a:r>
              <a:rPr lang="en-US" b="0" dirty="0"/>
              <a:t>Taskforce staff have reviewed </a:t>
            </a:r>
            <a:r>
              <a:rPr lang="en-US" b="0" dirty="0">
                <a:solidFill>
                  <a:srgbClr val="0070C0"/>
                </a:solidFill>
                <a:hlinkClick r:id="rId2">
                  <a:extLst>
                    <a:ext uri="{A12FA001-AC4F-418D-AE19-62706E023703}">
                      <ahyp:hlinkClr xmlns:ahyp="http://schemas.microsoft.com/office/drawing/2018/hyperlinkcolor" xmlns="" val="tx"/>
                    </a:ext>
                  </a:extLst>
                </a:hlinkClick>
              </a:rPr>
              <a:t>NCQA’s public comment request </a:t>
            </a:r>
            <a:r>
              <a:rPr lang="en-US" b="0" dirty="0"/>
              <a:t>for HEDIS measurement year 2022.</a:t>
            </a:r>
          </a:p>
          <a:p>
            <a:pPr>
              <a:spcAft>
                <a:spcPts val="600"/>
              </a:spcAft>
            </a:pPr>
            <a:r>
              <a:rPr lang="en-US" b="0" dirty="0"/>
              <a:t>In addition to the proposal on stratification by race and ethnicity for select HEDIS measures and new measures (discussed during the March meeting), we also want to share with you measures within the Aligned Measure Set with a proposed change.</a:t>
            </a:r>
          </a:p>
          <a:p>
            <a:pPr lvl="1"/>
            <a:r>
              <a:rPr lang="en-US" b="0" dirty="0"/>
              <a:t>We excluded measures without a substantive change.</a:t>
            </a:r>
          </a:p>
          <a:p>
            <a:r>
              <a:rPr lang="en-US" b="0" dirty="0"/>
              <a:t>One factor we’ve included for your consideration is ECDS reporting.  Before looking at individual measures with changes, we will review highlights from NCQA’s proposed ECDS reporting roadmap.</a:t>
            </a:r>
          </a:p>
          <a:p>
            <a:r>
              <a:rPr lang="en-US" dirty="0"/>
              <a:t>As we review these proposed changes, please consider whether any of these proposed changes would influence your recommendation on retention and placement of the given measure within the Aligned Measure Set for 2022.</a:t>
            </a:r>
          </a:p>
        </p:txBody>
      </p:sp>
    </p:spTree>
    <p:extLst>
      <p:ext uri="{BB962C8B-B14F-4D97-AF65-F5344CB8AC3E}">
        <p14:creationId xmlns:p14="http://schemas.microsoft.com/office/powerpoint/2010/main" val="445429999"/>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526061-BCCD-4A85-846B-DC970B97F4FC}"/>
              </a:ext>
            </a:extLst>
          </p:cNvPr>
          <p:cNvSpPr>
            <a:spLocks noGrp="1"/>
          </p:cNvSpPr>
          <p:nvPr>
            <p:ph type="title"/>
          </p:nvPr>
        </p:nvSpPr>
        <p:spPr/>
        <p:txBody>
          <a:bodyPr/>
          <a:lstStyle/>
          <a:p>
            <a:r>
              <a:rPr lang="en-US" dirty="0"/>
              <a:t>ECDS Roadmap</a:t>
            </a:r>
          </a:p>
        </p:txBody>
      </p:sp>
      <p:sp>
        <p:nvSpPr>
          <p:cNvPr id="3" name="Content Placeholder 2">
            <a:extLst>
              <a:ext uri="{FF2B5EF4-FFF2-40B4-BE49-F238E27FC236}">
                <a16:creationId xmlns:a16="http://schemas.microsoft.com/office/drawing/2014/main" xmlns="" id="{D0E65412-C2A9-493A-A29B-2861F2AED47C}"/>
              </a:ext>
            </a:extLst>
          </p:cNvPr>
          <p:cNvSpPr>
            <a:spLocks noGrp="1"/>
          </p:cNvSpPr>
          <p:nvPr>
            <p:ph sz="half" idx="1"/>
          </p:nvPr>
        </p:nvSpPr>
        <p:spPr>
          <a:xfrm>
            <a:off x="533399" y="1315329"/>
            <a:ext cx="8483991" cy="5240216"/>
          </a:xfrm>
        </p:spPr>
        <p:txBody>
          <a:bodyPr/>
          <a:lstStyle/>
          <a:p>
            <a:r>
              <a:rPr lang="en-US" b="0" dirty="0"/>
              <a:t>ECDS is a HEDIS reporting standard introduced in 2015 that encourages the use and sharing of electronic clinical data across health care systems. </a:t>
            </a:r>
          </a:p>
          <a:p>
            <a:r>
              <a:rPr lang="en-US" b="0" dirty="0"/>
              <a:t>NCQA introduced a variety of measures for ECDS reporting over the last five years, including new measures addressing behavioral health and immunizations. </a:t>
            </a:r>
          </a:p>
          <a:p>
            <a:pPr>
              <a:spcAft>
                <a:spcPts val="600"/>
              </a:spcAft>
            </a:pPr>
            <a:r>
              <a:rPr lang="en-US" b="0" dirty="0"/>
              <a:t>For Measurement Year (MY) 2019, NCQA allowed voluntary ECDS reporting alongside traditional reporting for three existing HEDIS measures (two of which are Menu Set measures):</a:t>
            </a:r>
          </a:p>
          <a:p>
            <a:pPr lvl="1">
              <a:spcAft>
                <a:spcPts val="0"/>
              </a:spcAft>
            </a:pPr>
            <a:r>
              <a:rPr lang="en-US" b="0" dirty="0">
                <a:solidFill>
                  <a:srgbClr val="003366"/>
                </a:solidFill>
              </a:rPr>
              <a:t>Breast Cancer Screening (BCS)</a:t>
            </a:r>
          </a:p>
          <a:p>
            <a:pPr lvl="1">
              <a:spcAft>
                <a:spcPts val="0"/>
              </a:spcAft>
            </a:pPr>
            <a:r>
              <a:rPr lang="en-US" b="0" dirty="0">
                <a:solidFill>
                  <a:srgbClr val="003366"/>
                </a:solidFill>
              </a:rPr>
              <a:t>Follow-Up Care for Children Prescribed ADHD Medication (ADD)</a:t>
            </a:r>
          </a:p>
          <a:p>
            <a:pPr lvl="1"/>
            <a:r>
              <a:rPr lang="en-US" b="0" dirty="0">
                <a:solidFill>
                  <a:srgbClr val="003366"/>
                </a:solidFill>
              </a:rPr>
              <a:t>Colorectal Cancer Screening (COL)</a:t>
            </a:r>
          </a:p>
          <a:p>
            <a:r>
              <a:rPr lang="en-US" dirty="0"/>
              <a:t>NCQA has proposed a timeline to remove the Administrative reporting method for BCS and ADD for MY 2023 and for the Hybrid method in COL for MY 2024.</a:t>
            </a:r>
            <a:endParaRPr lang="en-US" b="0" dirty="0"/>
          </a:p>
        </p:txBody>
      </p:sp>
    </p:spTree>
    <p:extLst>
      <p:ext uri="{BB962C8B-B14F-4D97-AF65-F5344CB8AC3E}">
        <p14:creationId xmlns:p14="http://schemas.microsoft.com/office/powerpoint/2010/main" val="1168812470"/>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526061-BCCD-4A85-846B-DC970B97F4FC}"/>
              </a:ext>
            </a:extLst>
          </p:cNvPr>
          <p:cNvSpPr>
            <a:spLocks noGrp="1"/>
          </p:cNvSpPr>
          <p:nvPr>
            <p:ph type="title"/>
          </p:nvPr>
        </p:nvSpPr>
        <p:spPr/>
        <p:txBody>
          <a:bodyPr/>
          <a:lstStyle/>
          <a:p>
            <a:r>
              <a:rPr lang="en-US" dirty="0"/>
              <a:t>ECDS Roadmap</a:t>
            </a:r>
          </a:p>
        </p:txBody>
      </p:sp>
      <p:sp>
        <p:nvSpPr>
          <p:cNvPr id="3" name="Content Placeholder 2">
            <a:extLst>
              <a:ext uri="{FF2B5EF4-FFF2-40B4-BE49-F238E27FC236}">
                <a16:creationId xmlns:a16="http://schemas.microsoft.com/office/drawing/2014/main" xmlns="" id="{D0E65412-C2A9-493A-A29B-2861F2AED47C}"/>
              </a:ext>
            </a:extLst>
          </p:cNvPr>
          <p:cNvSpPr>
            <a:spLocks noGrp="1"/>
          </p:cNvSpPr>
          <p:nvPr>
            <p:ph sz="half" idx="1"/>
          </p:nvPr>
        </p:nvSpPr>
        <p:spPr>
          <a:xfrm>
            <a:off x="533399" y="1315329"/>
            <a:ext cx="8483991" cy="4556234"/>
          </a:xfrm>
        </p:spPr>
        <p:txBody>
          <a:bodyPr/>
          <a:lstStyle/>
          <a:p>
            <a:r>
              <a:rPr lang="en-US" b="0" dirty="0"/>
              <a:t>NCQA has also proposed expanding voluntary ECDS reporting.</a:t>
            </a:r>
          </a:p>
          <a:p>
            <a:pPr lvl="1">
              <a:spcAft>
                <a:spcPts val="600"/>
              </a:spcAft>
            </a:pPr>
            <a:r>
              <a:rPr lang="en-US" b="0" dirty="0"/>
              <a:t>For MY2022:</a:t>
            </a:r>
          </a:p>
          <a:p>
            <a:pPr lvl="3">
              <a:spcAft>
                <a:spcPts val="0"/>
              </a:spcAft>
              <a:buFont typeface="Arial" panose="020B0604020202020204" pitchFamily="34" charset="0"/>
              <a:buChar char="•"/>
            </a:pPr>
            <a:r>
              <a:rPr lang="en-US" sz="2000" b="0" dirty="0">
                <a:latin typeface="Book Antiqua" panose="02040602050305030304" pitchFamily="18" charset="0"/>
              </a:rPr>
              <a:t>Childhood Immunization Status (CIS)</a:t>
            </a:r>
          </a:p>
          <a:p>
            <a:pPr lvl="3">
              <a:spcAft>
                <a:spcPts val="0"/>
              </a:spcAft>
              <a:buFont typeface="Arial" panose="020B0604020202020204" pitchFamily="34" charset="0"/>
              <a:buChar char="•"/>
            </a:pPr>
            <a:r>
              <a:rPr lang="en-US" sz="2000" b="0" dirty="0">
                <a:latin typeface="Book Antiqua" panose="02040602050305030304" pitchFamily="18" charset="0"/>
              </a:rPr>
              <a:t>Immunizations for Adolescents (IMA) </a:t>
            </a:r>
          </a:p>
          <a:p>
            <a:pPr lvl="3">
              <a:buFont typeface="Arial" panose="020B0604020202020204" pitchFamily="34" charset="0"/>
              <a:buChar char="•"/>
            </a:pPr>
            <a:r>
              <a:rPr lang="en-US" sz="2000" b="0" dirty="0">
                <a:latin typeface="Book Antiqua" panose="02040602050305030304" pitchFamily="18" charset="0"/>
              </a:rPr>
              <a:t>Metabolic Monitoring for Children and Adolescents on Antipsychotics (APM)</a:t>
            </a:r>
          </a:p>
          <a:p>
            <a:pPr lvl="1">
              <a:spcAft>
                <a:spcPts val="600"/>
              </a:spcAft>
            </a:pPr>
            <a:r>
              <a:rPr lang="en-US" b="0" dirty="0"/>
              <a:t>For MY2023:</a:t>
            </a:r>
          </a:p>
          <a:p>
            <a:pPr lvl="3">
              <a:buFont typeface="Arial" panose="020B0604020202020204" pitchFamily="34" charset="0"/>
              <a:buChar char="•"/>
            </a:pPr>
            <a:r>
              <a:rPr lang="en-US" sz="2000" b="0" dirty="0">
                <a:latin typeface="Book Antiqua" panose="02040602050305030304" pitchFamily="18" charset="0"/>
              </a:rPr>
              <a:t>Cervical Cancer Screening (CCS)</a:t>
            </a:r>
          </a:p>
        </p:txBody>
      </p:sp>
    </p:spTree>
    <p:extLst>
      <p:ext uri="{BB962C8B-B14F-4D97-AF65-F5344CB8AC3E}">
        <p14:creationId xmlns:p14="http://schemas.microsoft.com/office/powerpoint/2010/main" val="368337901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F6FD0C-8DF5-4BA6-ACE9-9C287CEBA250}"/>
              </a:ext>
            </a:extLst>
          </p:cNvPr>
          <p:cNvSpPr>
            <a:spLocks noGrp="1"/>
          </p:cNvSpPr>
          <p:nvPr>
            <p:ph type="title"/>
          </p:nvPr>
        </p:nvSpPr>
        <p:spPr>
          <a:xfrm>
            <a:off x="736600" y="109538"/>
            <a:ext cx="6845886" cy="762000"/>
          </a:xfrm>
        </p:spPr>
        <p:txBody>
          <a:bodyPr/>
          <a:lstStyle/>
          <a:p>
            <a:r>
              <a:rPr lang="en-US" dirty="0"/>
              <a:t>Impact of Proposed Changes on the MA Aligned Measure Set  - Core Measures</a:t>
            </a:r>
          </a:p>
        </p:txBody>
      </p:sp>
      <p:sp>
        <p:nvSpPr>
          <p:cNvPr id="3" name="Content Placeholder 2">
            <a:extLst>
              <a:ext uri="{FF2B5EF4-FFF2-40B4-BE49-F238E27FC236}">
                <a16:creationId xmlns:a16="http://schemas.microsoft.com/office/drawing/2014/main" xmlns="" id="{8796EEB6-D932-4959-A2CE-5635ED427A24}"/>
              </a:ext>
            </a:extLst>
          </p:cNvPr>
          <p:cNvSpPr>
            <a:spLocks noGrp="1"/>
          </p:cNvSpPr>
          <p:nvPr>
            <p:ph sz="half" idx="1"/>
          </p:nvPr>
        </p:nvSpPr>
        <p:spPr>
          <a:xfrm>
            <a:off x="533400" y="1371599"/>
            <a:ext cx="8077200" cy="5226149"/>
          </a:xfrm>
        </p:spPr>
        <p:txBody>
          <a:bodyPr/>
          <a:lstStyle/>
          <a:p>
            <a:endParaRPr lang="en-US" dirty="0"/>
          </a:p>
          <a:p>
            <a:endParaRPr lang="en-US" dirty="0"/>
          </a:p>
          <a:p>
            <a:endParaRPr lang="en-US" dirty="0"/>
          </a:p>
        </p:txBody>
      </p:sp>
      <p:graphicFrame>
        <p:nvGraphicFramePr>
          <p:cNvPr id="5" name="Table 5">
            <a:extLst>
              <a:ext uri="{FF2B5EF4-FFF2-40B4-BE49-F238E27FC236}">
                <a16:creationId xmlns:a16="http://schemas.microsoft.com/office/drawing/2014/main" xmlns="" id="{96EDC3CB-491E-487B-8655-0D1E72ED314F}"/>
              </a:ext>
            </a:extLst>
          </p:cNvPr>
          <p:cNvGraphicFramePr>
            <a:graphicFrameLocks noGrp="1"/>
          </p:cNvGraphicFramePr>
          <p:nvPr>
            <p:extLst>
              <p:ext uri="{D42A27DB-BD31-4B8C-83A1-F6EECF244321}">
                <p14:modId xmlns:p14="http://schemas.microsoft.com/office/powerpoint/2010/main" val="3821212244"/>
              </p:ext>
            </p:extLst>
          </p:nvPr>
        </p:nvGraphicFramePr>
        <p:xfrm>
          <a:off x="372010" y="1730613"/>
          <a:ext cx="8617245" cy="1397762"/>
        </p:xfrm>
        <a:graphic>
          <a:graphicData uri="http://schemas.openxmlformats.org/drawingml/2006/table">
            <a:tbl>
              <a:tblPr firstRow="1" bandRow="1">
                <a:tableStyleId>{21E4AEA4-8DFA-4A89-87EB-49C32662AFE0}</a:tableStyleId>
              </a:tblPr>
              <a:tblGrid>
                <a:gridCol w="1414587">
                  <a:extLst>
                    <a:ext uri="{9D8B030D-6E8A-4147-A177-3AD203B41FA5}">
                      <a16:colId xmlns:a16="http://schemas.microsoft.com/office/drawing/2014/main" xmlns="" val="731417345"/>
                    </a:ext>
                  </a:extLst>
                </a:gridCol>
                <a:gridCol w="1927274">
                  <a:extLst>
                    <a:ext uri="{9D8B030D-6E8A-4147-A177-3AD203B41FA5}">
                      <a16:colId xmlns:a16="http://schemas.microsoft.com/office/drawing/2014/main" xmlns="" val="1596741704"/>
                    </a:ext>
                  </a:extLst>
                </a:gridCol>
                <a:gridCol w="1776979">
                  <a:extLst>
                    <a:ext uri="{9D8B030D-6E8A-4147-A177-3AD203B41FA5}">
                      <a16:colId xmlns:a16="http://schemas.microsoft.com/office/drawing/2014/main" xmlns="" val="4086444159"/>
                    </a:ext>
                  </a:extLst>
                </a:gridCol>
                <a:gridCol w="3498405">
                  <a:extLst>
                    <a:ext uri="{9D8B030D-6E8A-4147-A177-3AD203B41FA5}">
                      <a16:colId xmlns:a16="http://schemas.microsoft.com/office/drawing/2014/main" xmlns="" val="1409331891"/>
                    </a:ext>
                  </a:extLst>
                </a:gridCol>
              </a:tblGrid>
              <a:tr h="0">
                <a:tc>
                  <a:txBody>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lang="en-US" sz="1800" b="1" dirty="0">
                          <a:effectLst/>
                          <a:latin typeface="Book Antiqua" panose="02040602050305030304" pitchFamily="18" charset="0"/>
                          <a:cs typeface="Times New Roman" panose="02020603050405020304" pitchFamily="18" charset="0"/>
                        </a:rPr>
                        <a:t>Core  Set</a:t>
                      </a:r>
                      <a:endParaRPr lang="en-US" sz="1800" b="1" dirty="0">
                        <a:effectLst/>
                        <a:latin typeface="Book Antiqua" panose="0204060205030503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marL="0" marR="0">
                        <a:lnSpc>
                          <a:spcPct val="107000"/>
                        </a:lnSpc>
                        <a:spcBef>
                          <a:spcPts val="600"/>
                        </a:spcBef>
                        <a:spcAft>
                          <a:spcPts val="600"/>
                        </a:spcAft>
                      </a:pPr>
                      <a:r>
                        <a:rPr lang="en-US" sz="1800" dirty="0">
                          <a:effectLst/>
                          <a:latin typeface="Book Antiqua" panose="02040602050305030304" pitchFamily="18" charset="0"/>
                          <a:ea typeface="Calibri" panose="020F0502020204030204" pitchFamily="34" charset="0"/>
                          <a:cs typeface="Times New Roman" panose="02020603050405020304" pitchFamily="18" charset="0"/>
                        </a:rPr>
                        <a:t>R/E Stratification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marL="0" marR="0">
                        <a:lnSpc>
                          <a:spcPct val="107000"/>
                        </a:lnSpc>
                        <a:spcBef>
                          <a:spcPts val="600"/>
                        </a:spcBef>
                        <a:spcAft>
                          <a:spcPts val="600"/>
                        </a:spcAft>
                      </a:pPr>
                      <a:r>
                        <a:rPr lang="en-US" sz="1800" dirty="0">
                          <a:effectLst/>
                          <a:latin typeface="Book Antiqua" panose="02040602050305030304" pitchFamily="18" charset="0"/>
                          <a:ea typeface="Calibri" panose="020F0502020204030204" pitchFamily="34" charset="0"/>
                          <a:cs typeface="Times New Roman" panose="02020603050405020304" pitchFamily="18" charset="0"/>
                        </a:rPr>
                        <a:t>Transition to ECDS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marL="0" marR="0">
                        <a:lnSpc>
                          <a:spcPct val="107000"/>
                        </a:lnSpc>
                        <a:spcBef>
                          <a:spcPts val="600"/>
                        </a:spcBef>
                        <a:spcAft>
                          <a:spcPts val="600"/>
                        </a:spcAft>
                      </a:pPr>
                      <a:r>
                        <a:rPr lang="en-US" sz="1800" dirty="0">
                          <a:effectLst/>
                          <a:latin typeface="Book Antiqua" panose="02040602050305030304" pitchFamily="18" charset="0"/>
                          <a:ea typeface="Calibri" panose="020F0502020204030204" pitchFamily="34" charset="0"/>
                          <a:cs typeface="Times New Roman" panose="02020603050405020304" pitchFamily="18" charset="0"/>
                        </a:rPr>
                        <a:t>Spec. Change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xmlns="" val="3467185943"/>
                  </a:ext>
                </a:extLst>
              </a:tr>
              <a:tr h="0">
                <a:tc>
                  <a:txBody>
                    <a:bodyPr/>
                    <a:lstStyle/>
                    <a:p>
                      <a:pPr marL="0" marR="0" algn="l">
                        <a:lnSpc>
                          <a:spcPct val="100000"/>
                        </a:lnSpc>
                        <a:spcBef>
                          <a:spcPts val="600"/>
                        </a:spcBef>
                        <a:spcAft>
                          <a:spcPts val="1200"/>
                        </a:spcAft>
                      </a:pPr>
                      <a:r>
                        <a:rPr lang="en-US" sz="1800" dirty="0">
                          <a:effectLst/>
                          <a:latin typeface="Book Antiqua" panose="02040602050305030304" pitchFamily="18" charset="0"/>
                          <a:ea typeface="Calibri" panose="020F0502020204030204" pitchFamily="34" charset="0"/>
                          <a:cs typeface="Times New Roman" panose="02020603050405020304" pitchFamily="18" charset="0"/>
                        </a:rPr>
                        <a:t>Controlling High Blood Pressure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lang="en-US" sz="1800" dirty="0">
                          <a:effectLst/>
                          <a:latin typeface="Book Antiqua" panose="02040602050305030304" pitchFamily="18" charset="0"/>
                        </a:rPr>
                        <a:t>MY 2022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1200"/>
                        </a:spcAft>
                      </a:pPr>
                      <a:endParaRPr lang="en-US" sz="1800" dirty="0">
                        <a:latin typeface="Book Antiqua" panose="0204060205030503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1200"/>
                        </a:spcAft>
                      </a:pPr>
                      <a:endParaRPr lang="en-US" sz="1800" dirty="0">
                        <a:latin typeface="Book Antiqua" panose="0204060205030503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383145681"/>
                  </a:ext>
                </a:extLst>
              </a:tr>
            </a:tbl>
          </a:graphicData>
        </a:graphic>
      </p:graphicFrame>
    </p:spTree>
    <p:extLst>
      <p:ext uri="{BB962C8B-B14F-4D97-AF65-F5344CB8AC3E}">
        <p14:creationId xmlns:p14="http://schemas.microsoft.com/office/powerpoint/2010/main" val="1387018150"/>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F6FD0C-8DF5-4BA6-ACE9-9C287CEBA250}"/>
              </a:ext>
            </a:extLst>
          </p:cNvPr>
          <p:cNvSpPr>
            <a:spLocks noGrp="1"/>
          </p:cNvSpPr>
          <p:nvPr>
            <p:ph type="title"/>
          </p:nvPr>
        </p:nvSpPr>
        <p:spPr>
          <a:xfrm>
            <a:off x="736600" y="109538"/>
            <a:ext cx="6845886" cy="762000"/>
          </a:xfrm>
        </p:spPr>
        <p:txBody>
          <a:bodyPr/>
          <a:lstStyle/>
          <a:p>
            <a:r>
              <a:rPr lang="en-US" dirty="0"/>
              <a:t>Impact of Proposed Changes on the MA Aligned Measure Set  - Menu Measures</a:t>
            </a:r>
          </a:p>
        </p:txBody>
      </p:sp>
      <p:sp>
        <p:nvSpPr>
          <p:cNvPr id="3" name="Content Placeholder 2">
            <a:extLst>
              <a:ext uri="{FF2B5EF4-FFF2-40B4-BE49-F238E27FC236}">
                <a16:creationId xmlns:a16="http://schemas.microsoft.com/office/drawing/2014/main" xmlns="" id="{8796EEB6-D932-4959-A2CE-5635ED427A24}"/>
              </a:ext>
            </a:extLst>
          </p:cNvPr>
          <p:cNvSpPr>
            <a:spLocks noGrp="1"/>
          </p:cNvSpPr>
          <p:nvPr>
            <p:ph sz="half" idx="1"/>
          </p:nvPr>
        </p:nvSpPr>
        <p:spPr>
          <a:xfrm>
            <a:off x="533400" y="1371599"/>
            <a:ext cx="8077200" cy="5226149"/>
          </a:xfrm>
        </p:spPr>
        <p:txBody>
          <a:bodyPr/>
          <a:lstStyle/>
          <a:p>
            <a:endParaRPr lang="en-US" dirty="0"/>
          </a:p>
          <a:p>
            <a:endParaRPr lang="en-US" dirty="0"/>
          </a:p>
          <a:p>
            <a:endParaRPr lang="en-US" dirty="0"/>
          </a:p>
        </p:txBody>
      </p:sp>
      <p:graphicFrame>
        <p:nvGraphicFramePr>
          <p:cNvPr id="5" name="Table 5">
            <a:extLst>
              <a:ext uri="{FF2B5EF4-FFF2-40B4-BE49-F238E27FC236}">
                <a16:creationId xmlns:a16="http://schemas.microsoft.com/office/drawing/2014/main" xmlns="" id="{96EDC3CB-491E-487B-8655-0D1E72ED314F}"/>
              </a:ext>
            </a:extLst>
          </p:cNvPr>
          <p:cNvGraphicFramePr>
            <a:graphicFrameLocks noGrp="1"/>
          </p:cNvGraphicFramePr>
          <p:nvPr>
            <p:extLst>
              <p:ext uri="{D42A27DB-BD31-4B8C-83A1-F6EECF244321}">
                <p14:modId xmlns:p14="http://schemas.microsoft.com/office/powerpoint/2010/main" val="3173346657"/>
              </p:ext>
            </p:extLst>
          </p:nvPr>
        </p:nvGraphicFramePr>
        <p:xfrm>
          <a:off x="232118" y="1204922"/>
          <a:ext cx="8764172" cy="5663629"/>
        </p:xfrm>
        <a:graphic>
          <a:graphicData uri="http://schemas.openxmlformats.org/drawingml/2006/table">
            <a:tbl>
              <a:tblPr firstRow="1" bandRow="1">
                <a:tableStyleId>{21E4AEA4-8DFA-4A89-87EB-49C32662AFE0}</a:tableStyleId>
              </a:tblPr>
              <a:tblGrid>
                <a:gridCol w="1364566">
                  <a:extLst>
                    <a:ext uri="{9D8B030D-6E8A-4147-A177-3AD203B41FA5}">
                      <a16:colId xmlns:a16="http://schemas.microsoft.com/office/drawing/2014/main" xmlns="" val="731417345"/>
                    </a:ext>
                  </a:extLst>
                </a:gridCol>
                <a:gridCol w="1465015">
                  <a:extLst>
                    <a:ext uri="{9D8B030D-6E8A-4147-A177-3AD203B41FA5}">
                      <a16:colId xmlns:a16="http://schemas.microsoft.com/office/drawing/2014/main" xmlns="" val="1596741704"/>
                    </a:ext>
                  </a:extLst>
                </a:gridCol>
                <a:gridCol w="2291137">
                  <a:extLst>
                    <a:ext uri="{9D8B030D-6E8A-4147-A177-3AD203B41FA5}">
                      <a16:colId xmlns:a16="http://schemas.microsoft.com/office/drawing/2014/main" xmlns="" val="4086444159"/>
                    </a:ext>
                  </a:extLst>
                </a:gridCol>
                <a:gridCol w="3643454">
                  <a:extLst>
                    <a:ext uri="{9D8B030D-6E8A-4147-A177-3AD203B41FA5}">
                      <a16:colId xmlns:a16="http://schemas.microsoft.com/office/drawing/2014/main" xmlns="" val="1409331891"/>
                    </a:ext>
                  </a:extLst>
                </a:gridCol>
              </a:tblGrid>
              <a:tr h="301366">
                <a:tc>
                  <a:txBody>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lang="en-US" sz="1700" b="1" dirty="0">
                          <a:effectLst/>
                          <a:latin typeface="Book Antiqua" panose="02040602050305030304" pitchFamily="18" charset="0"/>
                          <a:cs typeface="Times New Roman" panose="02020603050405020304" pitchFamily="18" charset="0"/>
                        </a:rPr>
                        <a:t>Menu Set</a:t>
                      </a:r>
                      <a:endParaRPr lang="en-US" sz="1700" b="1" dirty="0">
                        <a:effectLst/>
                        <a:latin typeface="Book Antiqua" panose="0204060205030503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marL="0" marR="0">
                        <a:lnSpc>
                          <a:spcPct val="107000"/>
                        </a:lnSpc>
                        <a:spcBef>
                          <a:spcPts val="600"/>
                        </a:spcBef>
                        <a:spcAft>
                          <a:spcPts val="600"/>
                        </a:spcAft>
                      </a:pPr>
                      <a:r>
                        <a:rPr lang="en-US" sz="1700" dirty="0">
                          <a:effectLst/>
                          <a:latin typeface="Book Antiqua" panose="02040602050305030304" pitchFamily="18" charset="0"/>
                          <a:ea typeface="Calibri" panose="020F0502020204030204" pitchFamily="34" charset="0"/>
                          <a:cs typeface="Times New Roman" panose="02020603050405020304" pitchFamily="18" charset="0"/>
                        </a:rPr>
                        <a:t>R/E Stratification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marL="0" marR="0">
                        <a:lnSpc>
                          <a:spcPct val="107000"/>
                        </a:lnSpc>
                        <a:spcBef>
                          <a:spcPts val="600"/>
                        </a:spcBef>
                        <a:spcAft>
                          <a:spcPts val="600"/>
                        </a:spcAft>
                      </a:pPr>
                      <a:r>
                        <a:rPr lang="en-US" sz="1700" dirty="0">
                          <a:effectLst/>
                          <a:latin typeface="Book Antiqua" panose="02040602050305030304" pitchFamily="18" charset="0"/>
                          <a:ea typeface="Calibri" panose="020F0502020204030204" pitchFamily="34" charset="0"/>
                          <a:cs typeface="Times New Roman" panose="02020603050405020304" pitchFamily="18" charset="0"/>
                        </a:rPr>
                        <a:t>Transition to ECDS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marL="0" marR="0">
                        <a:lnSpc>
                          <a:spcPct val="107000"/>
                        </a:lnSpc>
                        <a:spcBef>
                          <a:spcPts val="600"/>
                        </a:spcBef>
                        <a:spcAft>
                          <a:spcPts val="600"/>
                        </a:spcAft>
                      </a:pPr>
                      <a:r>
                        <a:rPr lang="en-US" sz="1700" dirty="0">
                          <a:effectLst/>
                          <a:latin typeface="Book Antiqua" panose="02040602050305030304" pitchFamily="18" charset="0"/>
                          <a:ea typeface="Calibri" panose="020F0502020204030204" pitchFamily="34" charset="0"/>
                          <a:cs typeface="Times New Roman" panose="02020603050405020304" pitchFamily="18" charset="0"/>
                        </a:rPr>
                        <a:t>Spec. Change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xmlns="" val="3467185943"/>
                  </a:ext>
                </a:extLst>
              </a:tr>
              <a:tr h="0">
                <a:tc>
                  <a:txBody>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lang="en-US" sz="1700" dirty="0">
                          <a:effectLst/>
                          <a:latin typeface="Book Antiqua" panose="02040602050305030304" pitchFamily="18" charset="0"/>
                          <a:ea typeface="Calibri" panose="020F0502020204030204" pitchFamily="34" charset="0"/>
                          <a:cs typeface="Times New Roman" panose="02020603050405020304" pitchFamily="18" charset="0"/>
                        </a:rPr>
                        <a:t>Breast Cancer Screening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Bef>
                          <a:spcPts val="600"/>
                        </a:spcBef>
                        <a:spcAft>
                          <a:spcPts val="1200"/>
                        </a:spcAft>
                      </a:pPr>
                      <a:endParaRPr lang="en-US" sz="17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700" dirty="0">
                          <a:latin typeface="Book Antiqua" panose="02040602050305030304" pitchFamily="18" charset="0"/>
                        </a:rPr>
                        <a:t>MY2022 –ECDS Optional</a:t>
                      </a:r>
                    </a:p>
                    <a:p>
                      <a:pPr algn="l"/>
                      <a:r>
                        <a:rPr lang="en-US" sz="1700" dirty="0">
                          <a:latin typeface="Book Antiqua" panose="02040602050305030304" pitchFamily="18" charset="0"/>
                        </a:rPr>
                        <a:t>MY2023 – ECDS Only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1200"/>
                        </a:spcAft>
                      </a:pPr>
                      <a:endParaRPr lang="en-US" sz="1700" dirty="0">
                        <a:latin typeface="Book Antiqua" panose="0204060205030503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19665735"/>
                  </a:ext>
                </a:extLst>
              </a:tr>
              <a:tr h="339432">
                <a:tc>
                  <a:txBody>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lang="en-US" sz="1700" dirty="0">
                          <a:effectLst/>
                          <a:latin typeface="Book Antiqua" panose="02040602050305030304" pitchFamily="18" charset="0"/>
                          <a:ea typeface="Calibri" panose="020F0502020204030204" pitchFamily="34" charset="0"/>
                          <a:cs typeface="Times New Roman" panose="02020603050405020304" pitchFamily="18" charset="0"/>
                        </a:rPr>
                        <a:t>Cervical Cancer Screening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Bef>
                          <a:spcPts val="600"/>
                        </a:spcBef>
                        <a:spcAft>
                          <a:spcPts val="1200"/>
                        </a:spcAft>
                      </a:pPr>
                      <a:endParaRPr lang="en-US" sz="17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1200"/>
                        </a:spcAft>
                      </a:pPr>
                      <a:r>
                        <a:rPr lang="en-US" sz="1700" dirty="0">
                          <a:latin typeface="Book Antiqua" panose="02040602050305030304" pitchFamily="18" charset="0"/>
                        </a:rPr>
                        <a:t>MY2023 – ECDS Optional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1200"/>
                        </a:spcAft>
                      </a:pPr>
                      <a:endParaRPr lang="en-US" sz="1700" dirty="0">
                        <a:latin typeface="Book Antiqua" panose="0204060205030503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5479701"/>
                  </a:ext>
                </a:extLst>
              </a:tr>
              <a:tr h="339432">
                <a:tc>
                  <a:txBody>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lang="en-US" sz="1700" dirty="0">
                          <a:effectLst/>
                          <a:latin typeface="Book Antiqua" panose="02040602050305030304" pitchFamily="18" charset="0"/>
                          <a:ea typeface="Calibri" panose="020F0502020204030204" pitchFamily="34" charset="0"/>
                          <a:cs typeface="Times New Roman" panose="02020603050405020304" pitchFamily="18" charset="0"/>
                        </a:rPr>
                        <a:t>Childhood Immunization Status (Combo 10)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Bef>
                          <a:spcPts val="600"/>
                        </a:spcBef>
                        <a:spcAft>
                          <a:spcPts val="1200"/>
                        </a:spcAft>
                      </a:pPr>
                      <a:endParaRPr lang="en-US" sz="17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1200"/>
                        </a:spcAft>
                      </a:pPr>
                      <a:r>
                        <a:rPr lang="en-US" sz="1700" dirty="0">
                          <a:latin typeface="Book Antiqua" panose="02040602050305030304" pitchFamily="18" charset="0"/>
                        </a:rPr>
                        <a:t>MY2022 – ECDS Optional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1200"/>
                        </a:spcAft>
                      </a:pPr>
                      <a:r>
                        <a:rPr lang="en-US" sz="1700" dirty="0">
                          <a:solidFill>
                            <a:srgbClr val="003366"/>
                          </a:solidFill>
                          <a:latin typeface="Book Antiqua" panose="02040602050305030304" pitchFamily="18" charset="0"/>
                        </a:rPr>
                        <a:t>For MY 2022, proposal for previous optional exclusions for contraindications to vaccinations for CIS and IMA to be respecified as required exclusions or included in the numerator to better align with their clinical intent.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161701861"/>
                  </a:ext>
                </a:extLst>
              </a:tr>
              <a:tr h="575298">
                <a:tc>
                  <a:txBody>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lang="en-US" sz="1700" dirty="0">
                          <a:effectLst/>
                          <a:latin typeface="Book Antiqua" panose="02040602050305030304" pitchFamily="18" charset="0"/>
                          <a:ea typeface="Calibri" panose="020F0502020204030204" pitchFamily="34" charset="0"/>
                          <a:cs typeface="Times New Roman" panose="02020603050405020304" pitchFamily="18" charset="0"/>
                        </a:rPr>
                        <a:t>Colorectal Cancer Screening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Bef>
                          <a:spcPts val="600"/>
                        </a:spcBef>
                        <a:spcAft>
                          <a:spcPts val="1200"/>
                        </a:spcAft>
                      </a:pPr>
                      <a:endParaRPr lang="en-US" sz="17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700" dirty="0">
                          <a:latin typeface="Book Antiqua" panose="02040602050305030304" pitchFamily="18" charset="0"/>
                        </a:rPr>
                        <a:t>MY2022 – ECDS Optional</a:t>
                      </a:r>
                    </a:p>
                    <a:p>
                      <a:pPr algn="l"/>
                      <a:r>
                        <a:rPr lang="en-US" sz="1700" dirty="0">
                          <a:latin typeface="Book Antiqua" panose="02040602050305030304" pitchFamily="18" charset="0"/>
                        </a:rPr>
                        <a:t>MY2023 – ECDS Only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1200"/>
                        </a:spcAft>
                      </a:pPr>
                      <a:endParaRPr lang="en-US" sz="1700" dirty="0">
                        <a:latin typeface="Book Antiqua" panose="0204060205030503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46065111"/>
                  </a:ext>
                </a:extLst>
              </a:tr>
              <a:tr h="575298">
                <a:tc>
                  <a:txBody>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Comp. Diabetes Care: Eye Exam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Bef>
                          <a:spcPts val="600"/>
                        </a:spcBef>
                        <a:spcAft>
                          <a:spcPts val="1200"/>
                        </a:spcAft>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MY2022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700" dirty="0">
                        <a:latin typeface="Book Antiqua" panose="0204060205030503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1200"/>
                        </a:spcAft>
                      </a:pPr>
                      <a:r>
                        <a:rPr lang="en-US" sz="1700" dirty="0">
                          <a:latin typeface="Book Antiqua" panose="02040602050305030304" pitchFamily="18" charset="0"/>
                        </a:rPr>
                        <a:t>Non-substantive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552540020"/>
                  </a:ext>
                </a:extLst>
              </a:tr>
            </a:tbl>
          </a:graphicData>
        </a:graphic>
      </p:graphicFrame>
    </p:spTree>
    <p:extLst>
      <p:ext uri="{BB962C8B-B14F-4D97-AF65-F5344CB8AC3E}">
        <p14:creationId xmlns:p14="http://schemas.microsoft.com/office/powerpoint/2010/main" val="11904417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60D57F-A0BB-431D-9672-3565C2A3C332}"/>
              </a:ext>
            </a:extLst>
          </p:cNvPr>
          <p:cNvSpPr>
            <a:spLocks noGrp="1"/>
          </p:cNvSpPr>
          <p:nvPr>
            <p:ph type="title"/>
          </p:nvPr>
        </p:nvSpPr>
        <p:spPr/>
        <p:txBody>
          <a:bodyPr/>
          <a:lstStyle/>
          <a:p>
            <a:r>
              <a:rPr lang="en-US" dirty="0"/>
              <a:t>Measures Addressing Patient-reported Access to Contraception</a:t>
            </a:r>
          </a:p>
        </p:txBody>
      </p:sp>
      <p:sp>
        <p:nvSpPr>
          <p:cNvPr id="3" name="Content Placeholder 2">
            <a:extLst>
              <a:ext uri="{FF2B5EF4-FFF2-40B4-BE49-F238E27FC236}">
                <a16:creationId xmlns:a16="http://schemas.microsoft.com/office/drawing/2014/main" xmlns="" id="{9AB7A0F4-28A5-4F9D-A2DE-CEA8B4C5F1AB}"/>
              </a:ext>
            </a:extLst>
          </p:cNvPr>
          <p:cNvSpPr>
            <a:spLocks noGrp="1"/>
          </p:cNvSpPr>
          <p:nvPr>
            <p:ph sz="half" idx="1"/>
          </p:nvPr>
        </p:nvSpPr>
        <p:spPr>
          <a:xfrm>
            <a:off x="266700" y="921433"/>
            <a:ext cx="8610600" cy="5617590"/>
          </a:xfrm>
        </p:spPr>
        <p:txBody>
          <a:bodyPr/>
          <a:lstStyle/>
          <a:p>
            <a:r>
              <a:rPr lang="en-US" b="0" dirty="0"/>
              <a:t>When considering measures regarding access to contraception during the January and February Taskforce meetings, members expressed concerns about potential for coercion and about reproductive justice.</a:t>
            </a:r>
          </a:p>
          <a:p>
            <a:r>
              <a:rPr lang="en-US" b="0" dirty="0"/>
              <a:t>Members expressed interest in seeing whether there were any patient-reported measures on access to contraception.</a:t>
            </a:r>
          </a:p>
          <a:p>
            <a:r>
              <a:rPr lang="en-US" b="0" dirty="0"/>
              <a:t>We looked for candidate measure options in the </a:t>
            </a:r>
            <a:r>
              <a:rPr lang="en-US" b="0" dirty="0">
                <a:solidFill>
                  <a:srgbClr val="0070C0"/>
                </a:solidFill>
                <a:hlinkClick r:id="rId2">
                  <a:extLst>
                    <a:ext uri="{A12FA001-AC4F-418D-AE19-62706E023703}">
                      <ahyp:hlinkClr xmlns:ahyp="http://schemas.microsoft.com/office/drawing/2018/hyperlinkcolor" xmlns="" val="tx"/>
                    </a:ext>
                  </a:extLst>
                </a:hlinkClick>
              </a:rPr>
              <a:t>NQF’s Perinatal and Women’s Health</a:t>
            </a:r>
            <a:r>
              <a:rPr lang="en-US" b="0" dirty="0"/>
              <a:t> 2019 and 2020 Reports and found one measure:</a:t>
            </a:r>
          </a:p>
          <a:p>
            <a:endParaRPr lang="en-US" b="0" dirty="0"/>
          </a:p>
          <a:p>
            <a:endParaRPr lang="en-US" b="0" dirty="0"/>
          </a:p>
          <a:p>
            <a:endParaRPr lang="en-US" b="0" dirty="0"/>
          </a:p>
          <a:p>
            <a:endParaRPr lang="en-US" b="0" dirty="0"/>
          </a:p>
          <a:p>
            <a:pPr marL="0" indent="0">
              <a:buNone/>
            </a:pPr>
            <a:endParaRPr lang="en-US" b="0" dirty="0"/>
          </a:p>
          <a:p>
            <a:r>
              <a:rPr lang="en-US" dirty="0"/>
              <a:t>Does the Taskforce wish to include this measure in the Aligned Measure Set?  If so, in which category?</a:t>
            </a:r>
          </a:p>
        </p:txBody>
      </p:sp>
      <p:graphicFrame>
        <p:nvGraphicFramePr>
          <p:cNvPr id="4" name="Table 4">
            <a:extLst>
              <a:ext uri="{FF2B5EF4-FFF2-40B4-BE49-F238E27FC236}">
                <a16:creationId xmlns:a16="http://schemas.microsoft.com/office/drawing/2014/main" xmlns="" id="{075B7917-DBF3-43FD-8300-FB87B1775E1F}"/>
              </a:ext>
            </a:extLst>
          </p:cNvPr>
          <p:cNvGraphicFramePr>
            <a:graphicFrameLocks noGrp="1"/>
          </p:cNvGraphicFramePr>
          <p:nvPr>
            <p:extLst>
              <p:ext uri="{D42A27DB-BD31-4B8C-83A1-F6EECF244321}">
                <p14:modId xmlns:p14="http://schemas.microsoft.com/office/powerpoint/2010/main" val="2760391811"/>
              </p:ext>
            </p:extLst>
          </p:nvPr>
        </p:nvGraphicFramePr>
        <p:xfrm>
          <a:off x="581855" y="3539979"/>
          <a:ext cx="8140700" cy="2108200"/>
        </p:xfrm>
        <a:graphic>
          <a:graphicData uri="http://schemas.openxmlformats.org/drawingml/2006/table">
            <a:tbl>
              <a:tblPr firstRow="1" bandRow="1">
                <a:tableStyleId>{5C22544A-7EE6-4342-B048-85BDC9FD1C3A}</a:tableStyleId>
              </a:tblPr>
              <a:tblGrid>
                <a:gridCol w="2692538">
                  <a:extLst>
                    <a:ext uri="{9D8B030D-6E8A-4147-A177-3AD203B41FA5}">
                      <a16:colId xmlns:a16="http://schemas.microsoft.com/office/drawing/2014/main" xmlns="" val="2634420886"/>
                    </a:ext>
                  </a:extLst>
                </a:gridCol>
                <a:gridCol w="5448162">
                  <a:extLst>
                    <a:ext uri="{9D8B030D-6E8A-4147-A177-3AD203B41FA5}">
                      <a16:colId xmlns:a16="http://schemas.microsoft.com/office/drawing/2014/main" xmlns="" val="2592650539"/>
                    </a:ext>
                  </a:extLst>
                </a:gridCol>
              </a:tblGrid>
              <a:tr h="370840">
                <a:tc>
                  <a:txBody>
                    <a:bodyPr/>
                    <a:lstStyle/>
                    <a:p>
                      <a:r>
                        <a:rPr lang="en-US" dirty="0">
                          <a:latin typeface="Book Antiqua" panose="02040602050305030304" pitchFamily="18" charset="0"/>
                        </a:rPr>
                        <a:t>Measure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dirty="0">
                          <a:latin typeface="Book Antiqua" panose="02040602050305030304" pitchFamily="18"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xmlns="" val="2834860134"/>
                  </a:ext>
                </a:extLst>
              </a:tr>
              <a:tr h="370840">
                <a:tc>
                  <a:txBody>
                    <a:bodyPr/>
                    <a:lstStyle/>
                    <a:p>
                      <a:r>
                        <a:rPr lang="en-US" dirty="0">
                          <a:latin typeface="Book Antiqua" panose="02040602050305030304" pitchFamily="18" charset="0"/>
                        </a:rPr>
                        <a:t>Person-Centered Contraceptive Counseling (PCCC) measure | </a:t>
                      </a:r>
                      <a:r>
                        <a:rPr lang="en-US" sz="1800" b="0" i="0" kern="1200" dirty="0">
                          <a:solidFill>
                            <a:schemeClr val="dk1"/>
                          </a:solidFill>
                          <a:effectLst/>
                          <a:latin typeface="Book Antiqua" panose="02040602050305030304" pitchFamily="18" charset="0"/>
                          <a:ea typeface="+mn-ea"/>
                          <a:cs typeface="+mn-cs"/>
                        </a:rPr>
                        <a:t>University of California, San Francisco | NQF # 3543</a:t>
                      </a:r>
                      <a:endParaRPr lang="en-US" b="0"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Book Antiqua" panose="02040602050305030304" pitchFamily="18" charset="0"/>
                        </a:rPr>
                        <a:t>The PCCC is a four-item patient-reported outcome performance measure (PRO-PM) designed to assess the patient-centeredness of contraceptive counseling at the individual clinician/provider and facility levels of analysis.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99864554"/>
                  </a:ext>
                </a:extLst>
              </a:tr>
            </a:tbl>
          </a:graphicData>
        </a:graphic>
      </p:graphicFrame>
    </p:spTree>
    <p:extLst>
      <p:ext uri="{BB962C8B-B14F-4D97-AF65-F5344CB8AC3E}">
        <p14:creationId xmlns:p14="http://schemas.microsoft.com/office/powerpoint/2010/main" val="1955335561"/>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F6FD0C-8DF5-4BA6-ACE9-9C287CEBA250}"/>
              </a:ext>
            </a:extLst>
          </p:cNvPr>
          <p:cNvSpPr>
            <a:spLocks noGrp="1"/>
          </p:cNvSpPr>
          <p:nvPr>
            <p:ph type="title"/>
          </p:nvPr>
        </p:nvSpPr>
        <p:spPr>
          <a:xfrm>
            <a:off x="736600" y="109538"/>
            <a:ext cx="6845886" cy="762000"/>
          </a:xfrm>
        </p:spPr>
        <p:txBody>
          <a:bodyPr/>
          <a:lstStyle/>
          <a:p>
            <a:r>
              <a:rPr lang="en-US" dirty="0"/>
              <a:t>Impact of Proposed Changes on the MA Aligned Measure Set  - Menu Measures</a:t>
            </a:r>
          </a:p>
        </p:txBody>
      </p:sp>
      <p:sp>
        <p:nvSpPr>
          <p:cNvPr id="3" name="Content Placeholder 2">
            <a:extLst>
              <a:ext uri="{FF2B5EF4-FFF2-40B4-BE49-F238E27FC236}">
                <a16:creationId xmlns:a16="http://schemas.microsoft.com/office/drawing/2014/main" xmlns="" id="{8796EEB6-D932-4959-A2CE-5635ED427A24}"/>
              </a:ext>
            </a:extLst>
          </p:cNvPr>
          <p:cNvSpPr>
            <a:spLocks noGrp="1"/>
          </p:cNvSpPr>
          <p:nvPr>
            <p:ph sz="half" idx="1"/>
          </p:nvPr>
        </p:nvSpPr>
        <p:spPr>
          <a:xfrm>
            <a:off x="533400" y="1371599"/>
            <a:ext cx="8077200" cy="5226149"/>
          </a:xfrm>
        </p:spPr>
        <p:txBody>
          <a:bodyPr/>
          <a:lstStyle/>
          <a:p>
            <a:endParaRPr lang="en-US" dirty="0"/>
          </a:p>
          <a:p>
            <a:endParaRPr lang="en-US" dirty="0"/>
          </a:p>
          <a:p>
            <a:endParaRPr lang="en-US" dirty="0"/>
          </a:p>
        </p:txBody>
      </p:sp>
      <p:graphicFrame>
        <p:nvGraphicFramePr>
          <p:cNvPr id="5" name="Table 5">
            <a:extLst>
              <a:ext uri="{FF2B5EF4-FFF2-40B4-BE49-F238E27FC236}">
                <a16:creationId xmlns:a16="http://schemas.microsoft.com/office/drawing/2014/main" xmlns="" id="{96EDC3CB-491E-487B-8655-0D1E72ED314F}"/>
              </a:ext>
            </a:extLst>
          </p:cNvPr>
          <p:cNvGraphicFramePr>
            <a:graphicFrameLocks noGrp="1"/>
          </p:cNvGraphicFramePr>
          <p:nvPr>
            <p:extLst>
              <p:ext uri="{D42A27DB-BD31-4B8C-83A1-F6EECF244321}">
                <p14:modId xmlns:p14="http://schemas.microsoft.com/office/powerpoint/2010/main" val="2258176672"/>
              </p:ext>
            </p:extLst>
          </p:nvPr>
        </p:nvGraphicFramePr>
        <p:xfrm>
          <a:off x="218050" y="1082556"/>
          <a:ext cx="8764172" cy="5387785"/>
        </p:xfrm>
        <a:graphic>
          <a:graphicData uri="http://schemas.openxmlformats.org/drawingml/2006/table">
            <a:tbl>
              <a:tblPr firstRow="1" bandRow="1">
                <a:tableStyleId>{21E4AEA4-8DFA-4A89-87EB-49C32662AFE0}</a:tableStyleId>
              </a:tblPr>
              <a:tblGrid>
                <a:gridCol w="2271932">
                  <a:extLst>
                    <a:ext uri="{9D8B030D-6E8A-4147-A177-3AD203B41FA5}">
                      <a16:colId xmlns:a16="http://schemas.microsoft.com/office/drawing/2014/main" xmlns="" val="731417345"/>
                    </a:ext>
                  </a:extLst>
                </a:gridCol>
                <a:gridCol w="1420836">
                  <a:extLst>
                    <a:ext uri="{9D8B030D-6E8A-4147-A177-3AD203B41FA5}">
                      <a16:colId xmlns:a16="http://schemas.microsoft.com/office/drawing/2014/main" xmlns="" val="1596741704"/>
                    </a:ext>
                  </a:extLst>
                </a:gridCol>
                <a:gridCol w="1603717">
                  <a:extLst>
                    <a:ext uri="{9D8B030D-6E8A-4147-A177-3AD203B41FA5}">
                      <a16:colId xmlns:a16="http://schemas.microsoft.com/office/drawing/2014/main" xmlns="" val="4086444159"/>
                    </a:ext>
                  </a:extLst>
                </a:gridCol>
                <a:gridCol w="3467687">
                  <a:extLst>
                    <a:ext uri="{9D8B030D-6E8A-4147-A177-3AD203B41FA5}">
                      <a16:colId xmlns:a16="http://schemas.microsoft.com/office/drawing/2014/main" xmlns="" val="1409331891"/>
                    </a:ext>
                  </a:extLst>
                </a:gridCol>
              </a:tblGrid>
              <a:tr h="301366">
                <a:tc>
                  <a:txBody>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lang="en-US" sz="1600" b="1" dirty="0">
                          <a:effectLst/>
                          <a:latin typeface="Book Antiqua" panose="02040602050305030304" pitchFamily="18" charset="0"/>
                          <a:cs typeface="Times New Roman" panose="02020603050405020304" pitchFamily="18" charset="0"/>
                        </a:rPr>
                        <a:t>Menu Set</a:t>
                      </a:r>
                      <a:endParaRPr lang="en-US" sz="1600" b="1" dirty="0">
                        <a:effectLst/>
                        <a:latin typeface="Book Antiqua" panose="0204060205030503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marL="0" marR="0">
                        <a:lnSpc>
                          <a:spcPct val="107000"/>
                        </a:lnSpc>
                        <a:spcBef>
                          <a:spcPts val="600"/>
                        </a:spcBef>
                        <a:spcAft>
                          <a:spcPts val="600"/>
                        </a:spcAft>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R/E Stratification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marL="0" marR="0">
                        <a:lnSpc>
                          <a:spcPct val="107000"/>
                        </a:lnSpc>
                        <a:spcBef>
                          <a:spcPts val="600"/>
                        </a:spcBef>
                        <a:spcAft>
                          <a:spcPts val="600"/>
                        </a:spcAft>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Transition to ECDS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marL="0" marR="0">
                        <a:lnSpc>
                          <a:spcPct val="107000"/>
                        </a:lnSpc>
                        <a:spcBef>
                          <a:spcPts val="600"/>
                        </a:spcBef>
                        <a:spcAft>
                          <a:spcPts val="600"/>
                        </a:spcAft>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Spec. Change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xmlns="" val="3467185943"/>
                  </a:ext>
                </a:extLst>
              </a:tr>
              <a:tr h="0">
                <a:tc>
                  <a:txBody>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Immunizations for Adolescents (Combo 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Bef>
                          <a:spcPts val="600"/>
                        </a:spcBef>
                        <a:spcAft>
                          <a:spcPts val="1200"/>
                        </a:spcAft>
                      </a:pPr>
                      <a:endParaRPr lang="en-US" sz="16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Book Antiqua" panose="02040602050305030304" pitchFamily="18" charset="0"/>
                        </a:rPr>
                        <a:t>MY2022 –ECDS Optional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1200"/>
                        </a:spcAft>
                      </a:pPr>
                      <a:endParaRPr lang="en-US" sz="1600" dirty="0">
                        <a:latin typeface="Book Antiqua" panose="0204060205030503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824639019"/>
                  </a:ext>
                </a:extLst>
              </a:tr>
              <a:tr h="0">
                <a:tc>
                  <a:txBody>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Initiation and Engagement of Alcohol and Other Drug Abuse or Dependence Treatment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Bef>
                          <a:spcPts val="600"/>
                        </a:spcBef>
                        <a:spcAft>
                          <a:spcPts val="1200"/>
                        </a:spcAft>
                      </a:pPr>
                      <a:endParaRPr lang="en-US" sz="16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dirty="0">
                        <a:latin typeface="Book Antiqua" panose="0204060205030503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1200"/>
                        </a:spcAft>
                      </a:pPr>
                      <a:r>
                        <a:rPr lang="en-US" sz="1600" dirty="0">
                          <a:solidFill>
                            <a:srgbClr val="003366"/>
                          </a:solidFill>
                          <a:latin typeface="Book Antiqua" panose="02040602050305030304" pitchFamily="18" charset="0"/>
                        </a:rPr>
                        <a:t>See earlier discussion.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892847301"/>
                  </a:ext>
                </a:extLst>
              </a:tr>
              <a:tr h="0">
                <a:tc>
                  <a:txBody>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Metabolic Monitoring for Children and Adolescents on Antipsychotics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Bef>
                          <a:spcPts val="600"/>
                        </a:spcBef>
                        <a:spcAft>
                          <a:spcPts val="1200"/>
                        </a:spcAft>
                      </a:pPr>
                      <a:endParaRPr lang="en-US" sz="16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Book Antiqua" panose="02040602050305030304" pitchFamily="18" charset="0"/>
                        </a:rPr>
                        <a:t>MY2022 –ECDS Optional</a:t>
                      </a:r>
                    </a:p>
                    <a:p>
                      <a:pPr algn="l"/>
                      <a:endParaRPr lang="en-US" sz="1600" dirty="0">
                        <a:latin typeface="Book Antiqua" panose="0204060205030503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1200"/>
                        </a:spcAft>
                      </a:pPr>
                      <a:endParaRPr lang="en-US" sz="1600" dirty="0">
                        <a:latin typeface="Book Antiqua" panose="0204060205030503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048841348"/>
                  </a:ext>
                </a:extLst>
              </a:tr>
              <a:tr h="0">
                <a:tc>
                  <a:txBody>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Use of Imaging Studies for Low Back Pain</a:t>
                      </a:r>
                    </a:p>
                    <a:p>
                      <a:pPr marL="0" marR="0" lvl="0" indent="0" algn="l" defTabSz="914400" rtl="0" eaLnBrk="1" fontAlgn="auto" latinLnBrk="0" hangingPunct="1">
                        <a:lnSpc>
                          <a:spcPct val="100000"/>
                        </a:lnSpc>
                        <a:spcBef>
                          <a:spcPts val="600"/>
                        </a:spcBef>
                        <a:spcAft>
                          <a:spcPts val="1200"/>
                        </a:spcAft>
                        <a:buClrTx/>
                        <a:buSzTx/>
                        <a:buFontTx/>
                        <a:buNone/>
                        <a:tabLst/>
                        <a:defRPr/>
                      </a:pPr>
                      <a:endParaRPr lang="en-US" sz="16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Bef>
                          <a:spcPts val="600"/>
                        </a:spcBef>
                        <a:spcAft>
                          <a:spcPts val="1200"/>
                        </a:spcAft>
                      </a:pPr>
                      <a:endParaRPr lang="en-US" sz="16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dirty="0">
                        <a:latin typeface="Book Antiqua" panose="0204060205030503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nSpc>
                          <a:spcPct val="100000"/>
                        </a:lnSpc>
                        <a:spcBef>
                          <a:spcPts val="0"/>
                        </a:spcBef>
                        <a:spcAft>
                          <a:spcPts val="0"/>
                        </a:spcAft>
                        <a:buFont typeface="Symbol" panose="05050102010706020507" pitchFamily="18" charset="2"/>
                        <a:buChar char=""/>
                      </a:pPr>
                      <a:r>
                        <a:rPr lang="en-US" sz="1600" dirty="0">
                          <a:solidFill>
                            <a:srgbClr val="003366"/>
                          </a:solidFill>
                          <a:effectLst/>
                          <a:latin typeface="Book Antiqua" panose="02040602050305030304" pitchFamily="18" charset="0"/>
                          <a:ea typeface="Calibri" panose="020F0502020204030204" pitchFamily="34" charset="0"/>
                          <a:cs typeface="Times New Roman" panose="02020603050405020304" pitchFamily="18" charset="0"/>
                        </a:rPr>
                        <a:t>Expanding the upper age limit from 50 to 74 years of age</a:t>
                      </a:r>
                    </a:p>
                    <a:p>
                      <a:pPr marL="342900" marR="0" lvl="0" indent="-342900">
                        <a:lnSpc>
                          <a:spcPct val="100000"/>
                        </a:lnSpc>
                        <a:spcBef>
                          <a:spcPts val="0"/>
                        </a:spcBef>
                        <a:spcAft>
                          <a:spcPts val="0"/>
                        </a:spcAft>
                        <a:buFont typeface="Symbol" panose="05050102010706020507" pitchFamily="18" charset="2"/>
                        <a:buChar char=""/>
                      </a:pPr>
                      <a:r>
                        <a:rPr lang="en-US" sz="1600" dirty="0">
                          <a:solidFill>
                            <a:srgbClr val="003366"/>
                          </a:solidFill>
                          <a:effectLst/>
                          <a:latin typeface="Book Antiqua" panose="02040602050305030304" pitchFamily="18" charset="0"/>
                          <a:ea typeface="Calibri" panose="020F0502020204030204" pitchFamily="34" charset="0"/>
                          <a:cs typeface="Times New Roman" panose="02020603050405020304" pitchFamily="18" charset="0"/>
                        </a:rPr>
                        <a:t>Applying four additional guidelines-based clinical exclusions</a:t>
                      </a:r>
                    </a:p>
                    <a:p>
                      <a:pPr marL="342900" marR="0" lvl="0" indent="-342900">
                        <a:lnSpc>
                          <a:spcPct val="100000"/>
                        </a:lnSpc>
                        <a:spcBef>
                          <a:spcPts val="0"/>
                        </a:spcBef>
                        <a:spcAft>
                          <a:spcPts val="0"/>
                        </a:spcAft>
                        <a:buFont typeface="Symbol" panose="05050102010706020507" pitchFamily="18" charset="2"/>
                        <a:buChar char=""/>
                      </a:pPr>
                      <a:r>
                        <a:rPr lang="en-US" sz="1600" dirty="0">
                          <a:solidFill>
                            <a:srgbClr val="003366"/>
                          </a:solidFill>
                          <a:effectLst/>
                          <a:latin typeface="Book Antiqua" panose="02040602050305030304" pitchFamily="18" charset="0"/>
                          <a:ea typeface="Calibri" panose="020F0502020204030204" pitchFamily="34" charset="0"/>
                          <a:cs typeface="Times New Roman" panose="02020603050405020304" pitchFamily="18" charset="0"/>
                        </a:rPr>
                        <a:t>Applying existing cross-cutting exclusions for members with advanced illness/frailty and in palliative care.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420219771"/>
                  </a:ext>
                </a:extLst>
              </a:tr>
            </a:tbl>
          </a:graphicData>
        </a:graphic>
      </p:graphicFrame>
    </p:spTree>
    <p:extLst>
      <p:ext uri="{BB962C8B-B14F-4D97-AF65-F5344CB8AC3E}">
        <p14:creationId xmlns:p14="http://schemas.microsoft.com/office/powerpoint/2010/main" val="566731374"/>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F6FD0C-8DF5-4BA6-ACE9-9C287CEBA250}"/>
              </a:ext>
            </a:extLst>
          </p:cNvPr>
          <p:cNvSpPr>
            <a:spLocks noGrp="1"/>
          </p:cNvSpPr>
          <p:nvPr>
            <p:ph type="title"/>
          </p:nvPr>
        </p:nvSpPr>
        <p:spPr>
          <a:xfrm>
            <a:off x="736600" y="109538"/>
            <a:ext cx="6845886" cy="762000"/>
          </a:xfrm>
        </p:spPr>
        <p:txBody>
          <a:bodyPr/>
          <a:lstStyle/>
          <a:p>
            <a:r>
              <a:rPr lang="en-US" dirty="0"/>
              <a:t>Impact of Proposed Changes on the MA Aligned Measure Set  - Monitoring Measures</a:t>
            </a:r>
          </a:p>
        </p:txBody>
      </p:sp>
      <p:sp>
        <p:nvSpPr>
          <p:cNvPr id="3" name="Content Placeholder 2">
            <a:extLst>
              <a:ext uri="{FF2B5EF4-FFF2-40B4-BE49-F238E27FC236}">
                <a16:creationId xmlns:a16="http://schemas.microsoft.com/office/drawing/2014/main" xmlns="" id="{8796EEB6-D932-4959-A2CE-5635ED427A24}"/>
              </a:ext>
            </a:extLst>
          </p:cNvPr>
          <p:cNvSpPr>
            <a:spLocks noGrp="1"/>
          </p:cNvSpPr>
          <p:nvPr>
            <p:ph sz="half" idx="1"/>
          </p:nvPr>
        </p:nvSpPr>
        <p:spPr>
          <a:xfrm>
            <a:off x="533400" y="1371599"/>
            <a:ext cx="8077200" cy="5226149"/>
          </a:xfrm>
        </p:spPr>
        <p:txBody>
          <a:bodyPr/>
          <a:lstStyle/>
          <a:p>
            <a:endParaRPr lang="en-US" dirty="0"/>
          </a:p>
          <a:p>
            <a:endParaRPr lang="en-US" dirty="0"/>
          </a:p>
          <a:p>
            <a:endParaRPr lang="en-US" dirty="0"/>
          </a:p>
        </p:txBody>
      </p:sp>
      <p:graphicFrame>
        <p:nvGraphicFramePr>
          <p:cNvPr id="5" name="Table 5">
            <a:extLst>
              <a:ext uri="{FF2B5EF4-FFF2-40B4-BE49-F238E27FC236}">
                <a16:creationId xmlns:a16="http://schemas.microsoft.com/office/drawing/2014/main" xmlns="" id="{96EDC3CB-491E-487B-8655-0D1E72ED314F}"/>
              </a:ext>
            </a:extLst>
          </p:cNvPr>
          <p:cNvGraphicFramePr>
            <a:graphicFrameLocks noGrp="1"/>
          </p:cNvGraphicFramePr>
          <p:nvPr>
            <p:extLst>
              <p:ext uri="{D42A27DB-BD31-4B8C-83A1-F6EECF244321}">
                <p14:modId xmlns:p14="http://schemas.microsoft.com/office/powerpoint/2010/main" val="825052222"/>
              </p:ext>
            </p:extLst>
          </p:nvPr>
        </p:nvGraphicFramePr>
        <p:xfrm>
          <a:off x="189914" y="1071119"/>
          <a:ext cx="8764172" cy="4415282"/>
        </p:xfrm>
        <a:graphic>
          <a:graphicData uri="http://schemas.openxmlformats.org/drawingml/2006/table">
            <a:tbl>
              <a:tblPr firstRow="1" bandRow="1">
                <a:tableStyleId>{21E4AEA4-8DFA-4A89-87EB-49C32662AFE0}</a:tableStyleId>
              </a:tblPr>
              <a:tblGrid>
                <a:gridCol w="2314134">
                  <a:extLst>
                    <a:ext uri="{9D8B030D-6E8A-4147-A177-3AD203B41FA5}">
                      <a16:colId xmlns:a16="http://schemas.microsoft.com/office/drawing/2014/main" xmlns="" val="731417345"/>
                    </a:ext>
                  </a:extLst>
                </a:gridCol>
                <a:gridCol w="2293034">
                  <a:extLst>
                    <a:ext uri="{9D8B030D-6E8A-4147-A177-3AD203B41FA5}">
                      <a16:colId xmlns:a16="http://schemas.microsoft.com/office/drawing/2014/main" xmlns="" val="1596741704"/>
                    </a:ext>
                  </a:extLst>
                </a:gridCol>
                <a:gridCol w="2124222">
                  <a:extLst>
                    <a:ext uri="{9D8B030D-6E8A-4147-A177-3AD203B41FA5}">
                      <a16:colId xmlns:a16="http://schemas.microsoft.com/office/drawing/2014/main" xmlns="" val="4086444159"/>
                    </a:ext>
                  </a:extLst>
                </a:gridCol>
                <a:gridCol w="2032782">
                  <a:extLst>
                    <a:ext uri="{9D8B030D-6E8A-4147-A177-3AD203B41FA5}">
                      <a16:colId xmlns:a16="http://schemas.microsoft.com/office/drawing/2014/main" xmlns="" val="1409331891"/>
                    </a:ext>
                  </a:extLst>
                </a:gridCol>
              </a:tblGrid>
              <a:tr h="301366">
                <a:tc>
                  <a:txBody>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lang="en-US" sz="1800" b="1" dirty="0">
                          <a:effectLst/>
                          <a:latin typeface="Book Antiqua" panose="02040602050305030304" pitchFamily="18" charset="0"/>
                          <a:cs typeface="Times New Roman" panose="02020603050405020304" pitchFamily="18" charset="0"/>
                        </a:rPr>
                        <a:t>Monitoring Set</a:t>
                      </a:r>
                      <a:endParaRPr lang="en-US" sz="1800" b="1" dirty="0">
                        <a:effectLst/>
                        <a:latin typeface="Book Antiqua" panose="0204060205030503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marL="0" marR="0">
                        <a:lnSpc>
                          <a:spcPct val="107000"/>
                        </a:lnSpc>
                        <a:spcBef>
                          <a:spcPts val="600"/>
                        </a:spcBef>
                        <a:spcAft>
                          <a:spcPts val="600"/>
                        </a:spcAft>
                      </a:pPr>
                      <a:r>
                        <a:rPr lang="en-US" sz="1800" dirty="0">
                          <a:effectLst/>
                          <a:latin typeface="Book Antiqua" panose="02040602050305030304" pitchFamily="18" charset="0"/>
                          <a:ea typeface="Calibri" panose="020F0502020204030204" pitchFamily="34" charset="0"/>
                          <a:cs typeface="Times New Roman" panose="02020603050405020304" pitchFamily="18" charset="0"/>
                        </a:rPr>
                        <a:t>R/E Stratification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marL="0" marR="0">
                        <a:lnSpc>
                          <a:spcPct val="107000"/>
                        </a:lnSpc>
                        <a:spcBef>
                          <a:spcPts val="600"/>
                        </a:spcBef>
                        <a:spcAft>
                          <a:spcPts val="600"/>
                        </a:spcAft>
                      </a:pPr>
                      <a:r>
                        <a:rPr lang="en-US" sz="1800" dirty="0">
                          <a:effectLst/>
                          <a:latin typeface="Book Antiqua" panose="02040602050305030304" pitchFamily="18" charset="0"/>
                          <a:ea typeface="Calibri" panose="020F0502020204030204" pitchFamily="34" charset="0"/>
                          <a:cs typeface="Times New Roman" panose="02020603050405020304" pitchFamily="18" charset="0"/>
                        </a:rPr>
                        <a:t>Transition to ECDS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marL="0" marR="0">
                        <a:lnSpc>
                          <a:spcPct val="107000"/>
                        </a:lnSpc>
                        <a:spcBef>
                          <a:spcPts val="600"/>
                        </a:spcBef>
                        <a:spcAft>
                          <a:spcPts val="600"/>
                        </a:spcAft>
                      </a:pPr>
                      <a:r>
                        <a:rPr lang="en-US" sz="1800" dirty="0">
                          <a:effectLst/>
                          <a:latin typeface="Book Antiqua" panose="02040602050305030304" pitchFamily="18" charset="0"/>
                          <a:ea typeface="Calibri" panose="020F0502020204030204" pitchFamily="34" charset="0"/>
                          <a:cs typeface="Times New Roman" panose="02020603050405020304" pitchFamily="18" charset="0"/>
                        </a:rPr>
                        <a:t>Spec. Change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xmlns="" val="3467185943"/>
                  </a:ext>
                </a:extLst>
              </a:tr>
              <a:tr h="0">
                <a:tc>
                  <a:txBody>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lang="en-US" sz="1800" dirty="0">
                          <a:effectLst/>
                          <a:latin typeface="Book Antiqua" panose="02040602050305030304" pitchFamily="18" charset="0"/>
                          <a:ea typeface="Calibri" panose="020F0502020204030204" pitchFamily="34" charset="0"/>
                          <a:cs typeface="Times New Roman" panose="02020603050405020304" pitchFamily="18" charset="0"/>
                        </a:rPr>
                        <a:t>Comprehensive Diabetes Care: Hemoglobin A1c Testing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Bef>
                          <a:spcPts val="600"/>
                        </a:spcBef>
                        <a:spcAft>
                          <a:spcPts val="1200"/>
                        </a:spcAft>
                      </a:pPr>
                      <a:endParaRPr lang="en-US" sz="18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800" dirty="0">
                        <a:latin typeface="Book Antiqua" panose="0204060205030503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1800" dirty="0">
                          <a:solidFill>
                            <a:srgbClr val="003366"/>
                          </a:solidFill>
                          <a:effectLst/>
                          <a:latin typeface="Book Antiqua" panose="02040602050305030304" pitchFamily="18" charset="0"/>
                          <a:ea typeface="Calibri" panose="020F0502020204030204" pitchFamily="34" charset="0"/>
                          <a:cs typeface="Times New Roman" panose="02020603050405020304" pitchFamily="18" charset="0"/>
                        </a:rPr>
                        <a:t>Retired for MY2022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646304533"/>
                  </a:ext>
                </a:extLst>
              </a:tr>
              <a:tr h="0">
                <a:tc>
                  <a:txBody>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lang="en-US" sz="1800" dirty="0">
                          <a:effectLst/>
                          <a:latin typeface="Book Antiqua" panose="02040602050305030304" pitchFamily="18" charset="0"/>
                          <a:ea typeface="Calibri" panose="020F0502020204030204" pitchFamily="34" charset="0"/>
                          <a:cs typeface="Times New Roman" panose="02020603050405020304" pitchFamily="18" charset="0"/>
                        </a:rPr>
                        <a:t>Prenatal &amp; Postpartum Care: Timeliness of Prenatal Care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Bef>
                          <a:spcPts val="600"/>
                        </a:spcBef>
                        <a:spcAft>
                          <a:spcPts val="1200"/>
                        </a:spcAft>
                      </a:pPr>
                      <a:r>
                        <a:rPr lang="en-US" sz="1800" dirty="0">
                          <a:effectLst/>
                          <a:latin typeface="Book Antiqua" panose="02040602050305030304" pitchFamily="18" charset="0"/>
                          <a:ea typeface="Calibri" panose="020F0502020204030204" pitchFamily="34" charset="0"/>
                          <a:cs typeface="Times New Roman" panose="02020603050405020304" pitchFamily="18" charset="0"/>
                        </a:rPr>
                        <a:t>MY2022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800" dirty="0">
                        <a:latin typeface="Book Antiqua" panose="0204060205030503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endParaRPr lang="en-US" sz="18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40439852"/>
                  </a:ext>
                </a:extLst>
              </a:tr>
              <a:tr h="0">
                <a:tc>
                  <a:txBody>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lang="en-US" sz="1800" dirty="0">
                          <a:effectLst/>
                          <a:latin typeface="Book Antiqua" panose="02040602050305030304" pitchFamily="18" charset="0"/>
                          <a:ea typeface="Calibri" panose="020F0502020204030204" pitchFamily="34" charset="0"/>
                          <a:cs typeface="Times New Roman" panose="02020603050405020304" pitchFamily="18" charset="0"/>
                        </a:rPr>
                        <a:t>Prenatal and Postpartum Care: Postpartum Care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lang="en-US" sz="1800" dirty="0">
                          <a:effectLst/>
                          <a:latin typeface="Book Antiqua" panose="02040602050305030304" pitchFamily="18" charset="0"/>
                          <a:ea typeface="Calibri" panose="020F0502020204030204" pitchFamily="34" charset="0"/>
                          <a:cs typeface="Times New Roman" panose="02020603050405020304" pitchFamily="18" charset="0"/>
                        </a:rPr>
                        <a:t>MY2022</a:t>
                      </a:r>
                    </a:p>
                    <a:p>
                      <a:pPr marL="0" marR="0" algn="l">
                        <a:lnSpc>
                          <a:spcPct val="100000"/>
                        </a:lnSpc>
                        <a:spcBef>
                          <a:spcPts val="600"/>
                        </a:spcBef>
                        <a:spcAft>
                          <a:spcPts val="1200"/>
                        </a:spcAft>
                      </a:pPr>
                      <a:endParaRPr lang="en-US" sz="18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800" dirty="0">
                        <a:latin typeface="Book Antiqua" panose="0204060205030503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endParaRPr lang="en-US" sz="18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800993782"/>
                  </a:ext>
                </a:extLst>
              </a:tr>
              <a:tr h="0">
                <a:tc>
                  <a:txBody>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lang="en-US" sz="1800" dirty="0">
                          <a:effectLst/>
                          <a:latin typeface="Book Antiqua" panose="02040602050305030304" pitchFamily="18" charset="0"/>
                          <a:ea typeface="Calibri" panose="020F0502020204030204" pitchFamily="34" charset="0"/>
                          <a:cs typeface="Times New Roman" panose="02020603050405020304" pitchFamily="18" charset="0"/>
                        </a:rPr>
                        <a:t>Well-Child Visits in the First 30 Months of Life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lang="en-US" sz="1800" dirty="0">
                          <a:effectLst/>
                          <a:latin typeface="Book Antiqua" panose="02040602050305030304" pitchFamily="18" charset="0"/>
                          <a:ea typeface="Calibri" panose="020F0502020204030204" pitchFamily="34" charset="0"/>
                          <a:cs typeface="Times New Roman" panose="02020603050405020304" pitchFamily="18" charset="0"/>
                        </a:rPr>
                        <a:t>MY2022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800" dirty="0">
                        <a:latin typeface="Book Antiqua" panose="0204060205030503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endParaRPr lang="en-US" sz="18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963477470"/>
                  </a:ext>
                </a:extLst>
              </a:tr>
            </a:tbl>
          </a:graphicData>
        </a:graphic>
      </p:graphicFrame>
    </p:spTree>
    <p:extLst>
      <p:ext uri="{BB962C8B-B14F-4D97-AF65-F5344CB8AC3E}">
        <p14:creationId xmlns:p14="http://schemas.microsoft.com/office/powerpoint/2010/main" val="1234897451"/>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746649-540C-4B93-B664-5A31806D1F4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xmlns="" id="{8E396B14-F9D7-4ACC-AED3-6E88E76396F5}"/>
              </a:ext>
            </a:extLst>
          </p:cNvPr>
          <p:cNvSpPr>
            <a:spLocks noGrp="1"/>
          </p:cNvSpPr>
          <p:nvPr>
            <p:ph sz="half" idx="1"/>
          </p:nvPr>
        </p:nvSpPr>
        <p:spPr>
          <a:xfrm>
            <a:off x="519332" y="1235611"/>
            <a:ext cx="8469923" cy="4556234"/>
          </a:xfrm>
        </p:spPr>
        <p:txBody>
          <a:bodyPr/>
          <a:lstStyle/>
          <a:p>
            <a:pPr marL="457200" indent="-457200">
              <a:buFont typeface="+mj-lt"/>
              <a:buAutoNum type="arabicPeriod"/>
            </a:pPr>
            <a:r>
              <a:rPr lang="en-US" sz="2200" dirty="0">
                <a:ea typeface="Times New Roman" panose="02020603050405020304" pitchFamily="18" charset="0"/>
                <a:cs typeface="Times New Roman" panose="02020603050405020304" pitchFamily="18" charset="0"/>
              </a:rPr>
              <a:t>Welcome</a:t>
            </a:r>
          </a:p>
          <a:p>
            <a:pPr marL="457200" indent="-457200">
              <a:buFont typeface="+mj-lt"/>
              <a:buAutoNum type="arabicPeriod"/>
            </a:pPr>
            <a:r>
              <a:rPr lang="en-US" sz="2200" dirty="0">
                <a:cs typeface="Times New Roman" panose="02020603050405020304" pitchFamily="18" charset="0"/>
              </a:rPr>
              <a:t>Follow-up items from March</a:t>
            </a:r>
          </a:p>
          <a:p>
            <a:pPr marL="457200" indent="-457200">
              <a:buFont typeface="+mj-lt"/>
              <a:buAutoNum type="arabicPeriod"/>
            </a:pPr>
            <a:r>
              <a:rPr lang="en-US" sz="2200" dirty="0">
                <a:cs typeface="Times New Roman" panose="02020603050405020304" pitchFamily="18" charset="0"/>
              </a:rPr>
              <a:t>Revisit Quality Measure Catalogue results</a:t>
            </a:r>
          </a:p>
          <a:p>
            <a:pPr marL="457200" indent="-457200">
              <a:buFont typeface="+mj-lt"/>
              <a:buAutoNum type="arabicPeriod"/>
            </a:pPr>
            <a:r>
              <a:rPr lang="en-US" sz="2200" dirty="0">
                <a:cs typeface="Times New Roman" panose="02020603050405020304" pitchFamily="18" charset="0"/>
              </a:rPr>
              <a:t>Annual review</a:t>
            </a:r>
          </a:p>
          <a:p>
            <a:pPr marL="644525" lvl="1" indent="-457200">
              <a:buFont typeface="+mj-lt"/>
              <a:buAutoNum type="alphaLcPeriod"/>
            </a:pPr>
            <a:r>
              <a:rPr lang="en-US" sz="2200" b="0" dirty="0">
                <a:cs typeface="Times New Roman" panose="02020603050405020304" pitchFamily="18" charset="0"/>
              </a:rPr>
              <a:t>Substance use treatment measures</a:t>
            </a:r>
          </a:p>
          <a:p>
            <a:pPr marL="644525" lvl="1" indent="-457200">
              <a:buFont typeface="+mj-lt"/>
              <a:buAutoNum type="alphaLcPeriod"/>
            </a:pPr>
            <a:r>
              <a:rPr lang="en-US" sz="2200" b="0" dirty="0">
                <a:cs typeface="Times New Roman" panose="02020603050405020304" pitchFamily="18" charset="0"/>
              </a:rPr>
              <a:t>Revisit health equity</a:t>
            </a:r>
            <a:endParaRPr lang="en-US" sz="2200" dirty="0">
              <a:cs typeface="Times New Roman" panose="02020603050405020304" pitchFamily="18" charset="0"/>
            </a:endParaRPr>
          </a:p>
          <a:p>
            <a:pPr marL="644525" lvl="1" indent="-457200">
              <a:buFont typeface="+mj-lt"/>
              <a:buAutoNum type="alphaLcPeriod"/>
            </a:pPr>
            <a:r>
              <a:rPr lang="en-US" sz="2200" b="0" dirty="0">
                <a:cs typeface="Times New Roman" panose="02020603050405020304" pitchFamily="18" charset="0"/>
              </a:rPr>
              <a:t>Care coordination measures</a:t>
            </a:r>
          </a:p>
          <a:p>
            <a:pPr marL="644525" lvl="1" indent="-457200">
              <a:buFont typeface="+mj-lt"/>
              <a:buAutoNum type="alphaLcPeriod"/>
            </a:pPr>
            <a:r>
              <a:rPr lang="en-US" sz="2200" b="0" dirty="0">
                <a:cs typeface="Times New Roman" panose="02020603050405020304" pitchFamily="18" charset="0"/>
              </a:rPr>
              <a:t>Consider social risk factor measures</a:t>
            </a:r>
          </a:p>
          <a:p>
            <a:pPr marL="644525" lvl="1" indent="-457200">
              <a:buFont typeface="+mj-lt"/>
              <a:buAutoNum type="alphaLcPeriod"/>
            </a:pPr>
            <a:r>
              <a:rPr lang="en-US" sz="2200" b="0" dirty="0">
                <a:cs typeface="Times New Roman" panose="02020603050405020304" pitchFamily="18" charset="0"/>
              </a:rPr>
              <a:t>Consider new HEDIS and CMS measures</a:t>
            </a:r>
          </a:p>
          <a:p>
            <a:pPr marL="644525" lvl="1" indent="-457200">
              <a:buFont typeface="+mj-lt"/>
              <a:buAutoNum type="alphaLcPeriod"/>
            </a:pPr>
            <a:r>
              <a:rPr lang="en-US" sz="2200" b="0" dirty="0">
                <a:cs typeface="Times New Roman" panose="02020603050405020304" pitchFamily="18" charset="0"/>
              </a:rPr>
              <a:t>Consider proposed HEDIS changes</a:t>
            </a:r>
          </a:p>
          <a:p>
            <a:pPr marL="457200" indent="-457200">
              <a:buFont typeface="+mj-lt"/>
              <a:buAutoNum type="arabicPeriod"/>
            </a:pPr>
            <a:r>
              <a:rPr lang="en-US" sz="2200" dirty="0">
                <a:cs typeface="Times New Roman" panose="02020603050405020304" pitchFamily="18" charset="0"/>
              </a:rPr>
              <a:t>Next steps</a:t>
            </a:r>
            <a:endParaRPr lang="en-US" sz="2200" dirty="0"/>
          </a:p>
        </p:txBody>
      </p:sp>
      <p:sp>
        <p:nvSpPr>
          <p:cNvPr id="5" name="Rectangle 4">
            <a:extLst>
              <a:ext uri="{FF2B5EF4-FFF2-40B4-BE49-F238E27FC236}">
                <a16:creationId xmlns:a16="http://schemas.microsoft.com/office/drawing/2014/main" xmlns="" id="{D3915D3D-656E-48AA-8D63-358A7E5AA453}"/>
              </a:ext>
            </a:extLst>
          </p:cNvPr>
          <p:cNvSpPr/>
          <p:nvPr/>
        </p:nvSpPr>
        <p:spPr>
          <a:xfrm>
            <a:off x="0" y="5974381"/>
            <a:ext cx="9144000" cy="64763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89760989"/>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520C66-4A72-4D9F-8CA2-37792391F489}"/>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xmlns="" id="{789EBB61-BF5A-4C35-881F-E12FEF30E1AF}"/>
              </a:ext>
            </a:extLst>
          </p:cNvPr>
          <p:cNvSpPr>
            <a:spLocks noGrp="1"/>
          </p:cNvSpPr>
          <p:nvPr>
            <p:ph sz="half" idx="1"/>
          </p:nvPr>
        </p:nvSpPr>
        <p:spPr/>
        <p:txBody>
          <a:bodyPr/>
          <a:lstStyle/>
          <a:p>
            <a:r>
              <a:rPr lang="en-US" b="0" dirty="0"/>
              <a:t>The next Taskforce meeting is scheduled for </a:t>
            </a:r>
            <a:r>
              <a:rPr lang="en-US" dirty="0"/>
              <a:t>May 18</a:t>
            </a:r>
            <a:r>
              <a:rPr lang="en-US" baseline="30000" dirty="0"/>
              <a:t>th</a:t>
            </a:r>
            <a:r>
              <a:rPr lang="en-US" dirty="0"/>
              <a:t> from 2:00 – 4:00 pm.</a:t>
            </a:r>
          </a:p>
          <a:p>
            <a:r>
              <a:rPr lang="en-US" b="0" dirty="0"/>
              <a:t>During that meeting we plan to finalize the Aligned Measure Set for 2022.</a:t>
            </a:r>
          </a:p>
          <a:p>
            <a:pPr lvl="1"/>
            <a:endParaRPr lang="en-US" b="0" dirty="0"/>
          </a:p>
          <a:p>
            <a:endParaRPr lang="en-US" dirty="0"/>
          </a:p>
        </p:txBody>
      </p:sp>
    </p:spTree>
    <p:extLst>
      <p:ext uri="{BB962C8B-B14F-4D97-AF65-F5344CB8AC3E}">
        <p14:creationId xmlns:p14="http://schemas.microsoft.com/office/powerpoint/2010/main" val="298780678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CA549F-9CB4-4A9D-85BC-EF038643D165}"/>
              </a:ext>
            </a:extLst>
          </p:cNvPr>
          <p:cNvSpPr>
            <a:spLocks noGrp="1"/>
          </p:cNvSpPr>
          <p:nvPr>
            <p:ph type="title"/>
          </p:nvPr>
        </p:nvSpPr>
        <p:spPr/>
        <p:txBody>
          <a:bodyPr/>
          <a:lstStyle/>
          <a:p>
            <a:r>
              <a:rPr lang="en-US" dirty="0"/>
              <a:t>Tobacco Use and Help with Quitting Among Adolescents</a:t>
            </a:r>
          </a:p>
        </p:txBody>
      </p:sp>
      <p:sp>
        <p:nvSpPr>
          <p:cNvPr id="3" name="Content Placeholder 2">
            <a:extLst>
              <a:ext uri="{FF2B5EF4-FFF2-40B4-BE49-F238E27FC236}">
                <a16:creationId xmlns:a16="http://schemas.microsoft.com/office/drawing/2014/main" xmlns="" id="{B1CA10E1-4C9A-4B19-BDC1-47B5DA61C639}"/>
              </a:ext>
            </a:extLst>
          </p:cNvPr>
          <p:cNvSpPr>
            <a:spLocks noGrp="1"/>
          </p:cNvSpPr>
          <p:nvPr>
            <p:ph sz="half" idx="1"/>
          </p:nvPr>
        </p:nvSpPr>
        <p:spPr>
          <a:xfrm>
            <a:off x="304800" y="1150882"/>
            <a:ext cx="8559800" cy="5597579"/>
          </a:xfrm>
        </p:spPr>
        <p:txBody>
          <a:bodyPr/>
          <a:lstStyle/>
          <a:p>
            <a:r>
              <a:rPr lang="en-US" sz="2000" b="0" dirty="0"/>
              <a:t>Taskforce staff looked at </a:t>
            </a:r>
            <a:r>
              <a:rPr lang="en-US" sz="2000" dirty="0"/>
              <a:t>Tobacco Use and Help with Quitting Among Adolescents</a:t>
            </a:r>
            <a:r>
              <a:rPr lang="en-US" sz="2000" b="0" dirty="0"/>
              <a:t> to see a) if it has been modified to include vaping, and b) if other like measures exist that include vaping.</a:t>
            </a:r>
          </a:p>
          <a:p>
            <a:pPr lvl="1"/>
            <a:r>
              <a:rPr lang="en-US" b="0" dirty="0"/>
              <a:t>Response from CMS to this question 9/24/20: “</a:t>
            </a:r>
            <a:r>
              <a:rPr lang="en-US" b="0" i="1" dirty="0"/>
              <a:t>We would like to clarify that for the 2020 performance year this measure assesses tobacco use only and as such, </a:t>
            </a:r>
            <a:r>
              <a:rPr lang="en-US" i="1" dirty="0"/>
              <a:t>does not include patients who vape or utilized electronic nicotine delivery systems </a:t>
            </a:r>
            <a:r>
              <a:rPr lang="en-US" b="0" i="1" dirty="0"/>
              <a:t>(ENDS) as "tobacco users.” These patients would be identified as non-tobacco users and would not require tobacco cessation counseling intervention</a:t>
            </a:r>
            <a:r>
              <a:rPr lang="en-US" b="0" dirty="0"/>
              <a:t>.”</a:t>
            </a:r>
          </a:p>
          <a:p>
            <a:pPr lvl="1"/>
            <a:r>
              <a:rPr lang="en-US" b="0" dirty="0"/>
              <a:t>Bailit Health’s review of other tobacco use-related measures did not identify any that address vaping.  Taskforce staff expect this to change, but the process for measure to be modified or newly introduced often lags the need to do so by multiple years.</a:t>
            </a:r>
          </a:p>
          <a:p>
            <a:endParaRPr lang="en-US" b="0" dirty="0"/>
          </a:p>
        </p:txBody>
      </p:sp>
    </p:spTree>
    <p:extLst>
      <p:ext uri="{BB962C8B-B14F-4D97-AF65-F5344CB8AC3E}">
        <p14:creationId xmlns:p14="http://schemas.microsoft.com/office/powerpoint/2010/main" val="99666281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746649-540C-4B93-B664-5A31806D1F4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xmlns="" id="{8E396B14-F9D7-4ACC-AED3-6E88E76396F5}"/>
              </a:ext>
            </a:extLst>
          </p:cNvPr>
          <p:cNvSpPr>
            <a:spLocks noGrp="1"/>
          </p:cNvSpPr>
          <p:nvPr>
            <p:ph sz="half" idx="1"/>
          </p:nvPr>
        </p:nvSpPr>
        <p:spPr>
          <a:xfrm>
            <a:off x="519332" y="1235611"/>
            <a:ext cx="8469923" cy="4556234"/>
          </a:xfrm>
        </p:spPr>
        <p:txBody>
          <a:bodyPr/>
          <a:lstStyle/>
          <a:p>
            <a:pPr marL="457200" indent="-457200">
              <a:buFont typeface="+mj-lt"/>
              <a:buAutoNum type="arabicPeriod"/>
            </a:pPr>
            <a:r>
              <a:rPr lang="en-US" sz="2200" dirty="0">
                <a:ea typeface="Times New Roman" panose="02020603050405020304" pitchFamily="18" charset="0"/>
                <a:cs typeface="Times New Roman" panose="02020603050405020304" pitchFamily="18" charset="0"/>
              </a:rPr>
              <a:t>Welcome</a:t>
            </a:r>
          </a:p>
          <a:p>
            <a:pPr marL="457200" indent="-457200">
              <a:buFont typeface="+mj-lt"/>
              <a:buAutoNum type="arabicPeriod"/>
            </a:pPr>
            <a:r>
              <a:rPr lang="en-US" sz="2200" dirty="0">
                <a:cs typeface="Times New Roman" panose="02020603050405020304" pitchFamily="18" charset="0"/>
              </a:rPr>
              <a:t>Follow-up items from March</a:t>
            </a:r>
          </a:p>
          <a:p>
            <a:pPr marL="457200" indent="-457200">
              <a:buFont typeface="+mj-lt"/>
              <a:buAutoNum type="arabicPeriod"/>
            </a:pPr>
            <a:r>
              <a:rPr lang="en-US" sz="2200" dirty="0">
                <a:cs typeface="Times New Roman" panose="02020603050405020304" pitchFamily="18" charset="0"/>
              </a:rPr>
              <a:t>Revisit Quality Measure Catalogue results</a:t>
            </a:r>
          </a:p>
          <a:p>
            <a:pPr marL="457200" indent="-457200">
              <a:buFont typeface="+mj-lt"/>
              <a:buAutoNum type="arabicPeriod"/>
            </a:pPr>
            <a:r>
              <a:rPr lang="en-US" sz="2200" dirty="0">
                <a:cs typeface="Times New Roman" panose="02020603050405020304" pitchFamily="18" charset="0"/>
              </a:rPr>
              <a:t>Annual review</a:t>
            </a:r>
          </a:p>
          <a:p>
            <a:pPr marL="644525" lvl="1" indent="-457200">
              <a:buFont typeface="+mj-lt"/>
              <a:buAutoNum type="alphaLcPeriod"/>
            </a:pPr>
            <a:r>
              <a:rPr lang="en-US" sz="2200" b="0" dirty="0">
                <a:cs typeface="Times New Roman" panose="02020603050405020304" pitchFamily="18" charset="0"/>
              </a:rPr>
              <a:t>Substance use treatment measures</a:t>
            </a:r>
          </a:p>
          <a:p>
            <a:pPr marL="644525" lvl="1" indent="-457200">
              <a:buFont typeface="+mj-lt"/>
              <a:buAutoNum type="alphaLcPeriod"/>
            </a:pPr>
            <a:r>
              <a:rPr lang="en-US" sz="2200" b="0" dirty="0">
                <a:cs typeface="Times New Roman" panose="02020603050405020304" pitchFamily="18" charset="0"/>
              </a:rPr>
              <a:t>Revisit health equity</a:t>
            </a:r>
            <a:endParaRPr lang="en-US" sz="2200" dirty="0">
              <a:cs typeface="Times New Roman" panose="02020603050405020304" pitchFamily="18" charset="0"/>
            </a:endParaRPr>
          </a:p>
          <a:p>
            <a:pPr marL="644525" lvl="1" indent="-457200">
              <a:buFont typeface="+mj-lt"/>
              <a:buAutoNum type="alphaLcPeriod"/>
            </a:pPr>
            <a:r>
              <a:rPr lang="en-US" sz="2200" b="0" dirty="0">
                <a:cs typeface="Times New Roman" panose="02020603050405020304" pitchFamily="18" charset="0"/>
              </a:rPr>
              <a:t>Care coordination measures</a:t>
            </a:r>
          </a:p>
          <a:p>
            <a:pPr marL="644525" lvl="1" indent="-457200">
              <a:buFont typeface="+mj-lt"/>
              <a:buAutoNum type="alphaLcPeriod"/>
            </a:pPr>
            <a:r>
              <a:rPr lang="en-US" sz="2200" b="0" dirty="0">
                <a:cs typeface="Times New Roman" panose="02020603050405020304" pitchFamily="18" charset="0"/>
              </a:rPr>
              <a:t>Consider social risk factor measures</a:t>
            </a:r>
          </a:p>
          <a:p>
            <a:pPr marL="644525" lvl="1" indent="-457200">
              <a:buFont typeface="+mj-lt"/>
              <a:buAutoNum type="alphaLcPeriod"/>
            </a:pPr>
            <a:r>
              <a:rPr lang="en-US" sz="2200" b="0" dirty="0">
                <a:cs typeface="Times New Roman" panose="02020603050405020304" pitchFamily="18" charset="0"/>
              </a:rPr>
              <a:t>Consider new HEDIS and CMS measures</a:t>
            </a:r>
          </a:p>
          <a:p>
            <a:pPr marL="644525" lvl="1" indent="-457200">
              <a:buFont typeface="+mj-lt"/>
              <a:buAutoNum type="alphaLcPeriod"/>
            </a:pPr>
            <a:r>
              <a:rPr lang="en-US" sz="2200" b="0" dirty="0">
                <a:cs typeface="Times New Roman" panose="02020603050405020304" pitchFamily="18" charset="0"/>
              </a:rPr>
              <a:t>Consider proposed HEDIS changes</a:t>
            </a:r>
          </a:p>
          <a:p>
            <a:pPr marL="457200" indent="-457200">
              <a:buFont typeface="+mj-lt"/>
              <a:buAutoNum type="arabicPeriod"/>
            </a:pPr>
            <a:r>
              <a:rPr lang="en-US" sz="2200" dirty="0">
                <a:cs typeface="Times New Roman" panose="02020603050405020304" pitchFamily="18" charset="0"/>
              </a:rPr>
              <a:t>Next steps</a:t>
            </a:r>
            <a:endParaRPr lang="en-US" sz="2200" dirty="0"/>
          </a:p>
        </p:txBody>
      </p:sp>
      <p:sp>
        <p:nvSpPr>
          <p:cNvPr id="5" name="Rectangle 4">
            <a:extLst>
              <a:ext uri="{FF2B5EF4-FFF2-40B4-BE49-F238E27FC236}">
                <a16:creationId xmlns:a16="http://schemas.microsoft.com/office/drawing/2014/main" xmlns="" id="{D3915D3D-656E-48AA-8D63-358A7E5AA453}"/>
              </a:ext>
            </a:extLst>
          </p:cNvPr>
          <p:cNvSpPr/>
          <p:nvPr/>
        </p:nvSpPr>
        <p:spPr>
          <a:xfrm>
            <a:off x="0" y="2091696"/>
            <a:ext cx="9144000" cy="64763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3725268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4FDE2B-FDE6-4600-92AE-EF983CA489F4}"/>
              </a:ext>
            </a:extLst>
          </p:cNvPr>
          <p:cNvSpPr>
            <a:spLocks noGrp="1"/>
          </p:cNvSpPr>
          <p:nvPr>
            <p:ph type="title"/>
          </p:nvPr>
        </p:nvSpPr>
        <p:spPr/>
        <p:txBody>
          <a:bodyPr/>
          <a:lstStyle/>
          <a:p>
            <a:r>
              <a:rPr lang="en-US" dirty="0"/>
              <a:t>Revisit Quality Measure Catalogue Results</a:t>
            </a:r>
          </a:p>
        </p:txBody>
      </p:sp>
      <p:sp>
        <p:nvSpPr>
          <p:cNvPr id="3" name="Content Placeholder 2">
            <a:extLst>
              <a:ext uri="{FF2B5EF4-FFF2-40B4-BE49-F238E27FC236}">
                <a16:creationId xmlns:a16="http://schemas.microsoft.com/office/drawing/2014/main" xmlns="" id="{42FDBE02-C3EB-42F2-855F-F8E262860281}"/>
              </a:ext>
            </a:extLst>
          </p:cNvPr>
          <p:cNvSpPr>
            <a:spLocks noGrp="1"/>
          </p:cNvSpPr>
          <p:nvPr>
            <p:ph sz="half" idx="1"/>
          </p:nvPr>
        </p:nvSpPr>
        <p:spPr>
          <a:xfrm>
            <a:off x="533400" y="1371600"/>
            <a:ext cx="8077200" cy="4895636"/>
          </a:xfrm>
        </p:spPr>
        <p:txBody>
          <a:bodyPr/>
          <a:lstStyle/>
          <a:p>
            <a:pPr>
              <a:spcAft>
                <a:spcPts val="1800"/>
              </a:spcAft>
            </a:pPr>
            <a:r>
              <a:rPr lang="en-US" b="0" dirty="0"/>
              <a:t>During the January 19</a:t>
            </a:r>
            <a:r>
              <a:rPr lang="en-US" b="0" baseline="30000" dirty="0"/>
              <a:t>th</a:t>
            </a:r>
            <a:r>
              <a:rPr lang="en-US" b="0" dirty="0"/>
              <a:t> Taskforce meeting we shared results from the most recent Quality Measure Catalogue survey with the Taskforce.</a:t>
            </a:r>
          </a:p>
          <a:p>
            <a:pPr>
              <a:spcAft>
                <a:spcPts val="600"/>
              </a:spcAft>
            </a:pPr>
            <a:r>
              <a:rPr lang="en-US" b="0" dirty="0"/>
              <a:t>During that meeting, we received:</a:t>
            </a:r>
          </a:p>
          <a:p>
            <a:pPr lvl="1">
              <a:spcAft>
                <a:spcPts val="600"/>
              </a:spcAft>
            </a:pPr>
            <a:r>
              <a:rPr lang="en-US" b="0" dirty="0"/>
              <a:t>feedback from Taskforce members about how we displayed results of the Quality Measure Catalogue survey, and</a:t>
            </a:r>
          </a:p>
          <a:p>
            <a:pPr lvl="1">
              <a:spcAft>
                <a:spcPts val="1800"/>
              </a:spcAft>
            </a:pPr>
            <a:r>
              <a:rPr lang="en-US" b="0" dirty="0"/>
              <a:t>a request that we conduct interviews with payers to better understand alignment with the Aligned Measure Set, and reasons for payer use of unique measures. </a:t>
            </a:r>
          </a:p>
          <a:p>
            <a:pPr>
              <a:spcAft>
                <a:spcPts val="600"/>
              </a:spcAft>
            </a:pPr>
            <a:r>
              <a:rPr lang="en-US" b="0" dirty="0"/>
              <a:t>Today we will share:</a:t>
            </a:r>
          </a:p>
          <a:p>
            <a:pPr lvl="1">
              <a:spcAft>
                <a:spcPts val="0"/>
              </a:spcAft>
            </a:pPr>
            <a:r>
              <a:rPr lang="en-US" b="0" dirty="0"/>
              <a:t>updated graphs depicting payer self-reported fidelity to the 2021 Aligned Measure Set, and</a:t>
            </a:r>
          </a:p>
          <a:p>
            <a:pPr lvl="1"/>
            <a:r>
              <a:rPr lang="en-US" b="0" dirty="0"/>
              <a:t>key themes from our interviews with payers.</a:t>
            </a:r>
          </a:p>
          <a:p>
            <a:endParaRPr lang="en-US" b="0" dirty="0"/>
          </a:p>
        </p:txBody>
      </p:sp>
    </p:spTree>
    <p:extLst>
      <p:ext uri="{BB962C8B-B14F-4D97-AF65-F5344CB8AC3E}">
        <p14:creationId xmlns:p14="http://schemas.microsoft.com/office/powerpoint/2010/main" val="194779198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8C5262-6267-4580-8D0B-C0D204E11121}"/>
              </a:ext>
            </a:extLst>
          </p:cNvPr>
          <p:cNvSpPr>
            <a:spLocks noGrp="1"/>
          </p:cNvSpPr>
          <p:nvPr>
            <p:ph type="title"/>
          </p:nvPr>
        </p:nvSpPr>
        <p:spPr/>
        <p:txBody>
          <a:bodyPr/>
          <a:lstStyle/>
          <a:p>
            <a:r>
              <a:rPr lang="en-US" dirty="0"/>
              <a:t>Measures Used in Contracts: Notes</a:t>
            </a:r>
          </a:p>
        </p:txBody>
      </p:sp>
      <p:sp>
        <p:nvSpPr>
          <p:cNvPr id="3" name="Content Placeholder 2">
            <a:extLst>
              <a:ext uri="{FF2B5EF4-FFF2-40B4-BE49-F238E27FC236}">
                <a16:creationId xmlns:a16="http://schemas.microsoft.com/office/drawing/2014/main" xmlns="" id="{1BB73685-6A28-40B8-8B66-E7647876478F}"/>
              </a:ext>
            </a:extLst>
          </p:cNvPr>
          <p:cNvSpPr>
            <a:spLocks noGrp="1"/>
          </p:cNvSpPr>
          <p:nvPr>
            <p:ph sz="half" idx="1"/>
          </p:nvPr>
        </p:nvSpPr>
        <p:spPr>
          <a:xfrm>
            <a:off x="554804" y="1392864"/>
            <a:ext cx="8239874" cy="5465136"/>
          </a:xfrm>
        </p:spPr>
        <p:txBody>
          <a:bodyPr/>
          <a:lstStyle/>
          <a:p>
            <a:pPr>
              <a:spcAft>
                <a:spcPts val="1800"/>
              </a:spcAft>
            </a:pPr>
            <a:r>
              <a:rPr lang="en-US" b="0" dirty="0"/>
              <a:t>Hospital measures are excluded from all Measure Catalogue analyses since the Taskforce has not reviewed them</a:t>
            </a:r>
          </a:p>
          <a:p>
            <a:pPr>
              <a:spcAft>
                <a:spcPts val="1800"/>
              </a:spcAft>
            </a:pPr>
            <a:r>
              <a:rPr lang="en-US" b="0" dirty="0"/>
              <a:t>Measures in the Core and Menu sets, and those designated as Developmental or Innovation measures, are considered to be in adherence with the Aligned Measure Set.</a:t>
            </a:r>
          </a:p>
          <a:p>
            <a:r>
              <a:rPr lang="en-US" b="0" dirty="0"/>
              <a:t>To clarify the distinction between the two “Not Endorsed” categories:</a:t>
            </a:r>
          </a:p>
          <a:p>
            <a:pPr lvl="1">
              <a:spcAft>
                <a:spcPts val="600"/>
              </a:spcAft>
            </a:pPr>
            <a:r>
              <a:rPr lang="en-US" dirty="0"/>
              <a:t>Not Endorsed – Reviewed by Taskforce: </a:t>
            </a:r>
            <a:r>
              <a:rPr lang="en-US" b="0" dirty="0"/>
              <a:t>Measures that were considered during the Taskforce annual review and were not endorsed</a:t>
            </a:r>
          </a:p>
          <a:p>
            <a:pPr lvl="1"/>
            <a:r>
              <a:rPr lang="en-US" dirty="0"/>
              <a:t>Not Endorsed – Added by Payer: </a:t>
            </a:r>
            <a:r>
              <a:rPr lang="en-US" b="0" dirty="0"/>
              <a:t>Measures that were not considered during the Taskforce annual review and do not meet the criteria for Developmental or Innovation measures</a:t>
            </a:r>
          </a:p>
        </p:txBody>
      </p:sp>
    </p:spTree>
    <p:extLst>
      <p:ext uri="{BB962C8B-B14F-4D97-AF65-F5344CB8AC3E}">
        <p14:creationId xmlns:p14="http://schemas.microsoft.com/office/powerpoint/2010/main" val="357543128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9.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heme/theme1.xml><?xml version="1.0" encoding="utf-8"?>
<a:theme xmlns:a="http://schemas.openxmlformats.org/drawingml/2006/main" name="EOHH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RM_CF_DG1140">
  <a:themeElements>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d29a8555-db37-4257-91ea-e6d336cdedf2">
      <UserInfo>
        <DisplayName>Michael Bailit</DisplayName>
        <AccountId>22</AccountId>
        <AccountType/>
      </UserInfo>
      <UserInfo>
        <DisplayName>Deepti Kanneganti</DisplayName>
        <AccountId>15</AccountId>
        <AccountType/>
      </UserInfo>
      <UserInfo>
        <DisplayName>Justine Zayhowski</DisplayName>
        <AccountId>2633</AccountId>
        <AccountType/>
      </UserInfo>
      <UserInfo>
        <DisplayName>Lisa.Ahlgren@state.ma.us</DisplayName>
        <AccountId>3175</AccountId>
        <AccountType/>
      </UserInfo>
      <UserInfo>
        <DisplayName>Jennifer Sayles</DisplayName>
        <AccountId>4142</AccountId>
        <AccountType/>
      </UserInfo>
      <UserInfo>
        <DisplayName>Mary Beth Dyer</DisplayName>
        <AccountId>20</AccountId>
        <AccountType/>
      </UserInfo>
      <UserInfo>
        <DisplayName>Beth Waldman</DisplayName>
        <AccountId>37</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3F9B95F2EE52B4E9FB130DEE3F78C09" ma:contentTypeVersion="6" ma:contentTypeDescription="Create a new document." ma:contentTypeScope="" ma:versionID="ca0602ea54f9c51bfa1c05d1f8c9206a">
  <xsd:schema xmlns:xsd="http://www.w3.org/2001/XMLSchema" xmlns:xs="http://www.w3.org/2001/XMLSchema" xmlns:p="http://schemas.microsoft.com/office/2006/metadata/properties" xmlns:ns2="d29a8555-db37-4257-91ea-e6d336cdedf2" xmlns:ns3="34dc536f-1af3-405a-935d-0fb3b6674883" targetNamespace="http://schemas.microsoft.com/office/2006/metadata/properties" ma:root="true" ma:fieldsID="dc67b3305e56f01fc9e637268d932d2d" ns2:_="" ns3:_="">
    <xsd:import namespace="d29a8555-db37-4257-91ea-e6d336cdedf2"/>
    <xsd:import namespace="34dc536f-1af3-405a-935d-0fb3b667488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9a8555-db37-4257-91ea-e6d336cdedf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dc536f-1af3-405a-935d-0fb3b667488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62C3C6-3E64-4F66-8292-8DAEACA6EE62}">
  <ds:schemaRefs>
    <ds:schemaRef ds:uri="http://schemas.microsoft.com/sharepoint/v3/contenttype/forms"/>
  </ds:schemaRefs>
</ds:datastoreItem>
</file>

<file path=customXml/itemProps2.xml><?xml version="1.0" encoding="utf-8"?>
<ds:datastoreItem xmlns:ds="http://schemas.openxmlformats.org/officeDocument/2006/customXml" ds:itemID="{F3D51BB9-DEB6-4460-8125-E187CA6439EC}">
  <ds:schemaRefs>
    <ds:schemaRef ds:uri="http://schemas.microsoft.com/office/2006/documentManagement/types"/>
    <ds:schemaRef ds:uri="http://purl.org/dc/dcmitype/"/>
    <ds:schemaRef ds:uri="http://schemas.microsoft.com/office/2006/metadata/properties"/>
    <ds:schemaRef ds:uri="http://schemas.openxmlformats.org/package/2006/metadata/core-properties"/>
    <ds:schemaRef ds:uri="http://purl.org/dc/elements/1.1/"/>
    <ds:schemaRef ds:uri="http://www.w3.org/XML/1998/namespace"/>
    <ds:schemaRef ds:uri="http://purl.org/dc/terms/"/>
    <ds:schemaRef ds:uri="http://schemas.microsoft.com/office/infopath/2007/PartnerControls"/>
    <ds:schemaRef ds:uri="34dc536f-1af3-405a-935d-0fb3b6674883"/>
    <ds:schemaRef ds:uri="d29a8555-db37-4257-91ea-e6d336cdedf2"/>
  </ds:schemaRefs>
</ds:datastoreItem>
</file>

<file path=customXml/itemProps3.xml><?xml version="1.0" encoding="utf-8"?>
<ds:datastoreItem xmlns:ds="http://schemas.openxmlformats.org/officeDocument/2006/customXml" ds:itemID="{C12E6B4B-7B64-44F9-9DAF-23A5E8422624}">
  <ds:schemaRefs>
    <ds:schemaRef ds:uri="34dc536f-1af3-405a-935d-0fb3b6674883"/>
    <ds:schemaRef ds:uri="d29a8555-db37-4257-91ea-e6d336cdedf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Quality Measurement Taskforce Meeting 19</Template>
  <TotalTime>595</TotalTime>
  <Words>5736</Words>
  <Application>Microsoft Office PowerPoint</Application>
  <PresentationFormat>On-screen Show (4:3)</PresentationFormat>
  <Paragraphs>533</Paragraphs>
  <Slides>53</Slides>
  <Notes>10</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53</vt:i4>
      </vt:variant>
    </vt:vector>
  </HeadingPairs>
  <TitlesOfParts>
    <vt:vector size="63" baseType="lpstr">
      <vt:lpstr>Arial</vt:lpstr>
      <vt:lpstr>Book Antiqua</vt:lpstr>
      <vt:lpstr>Calibri</vt:lpstr>
      <vt:lpstr>Symbol</vt:lpstr>
      <vt:lpstr>Times New Roman</vt:lpstr>
      <vt:lpstr>Wingdings</vt:lpstr>
      <vt:lpstr>Wingdings 2</vt:lpstr>
      <vt:lpstr>EOHHS</vt:lpstr>
      <vt:lpstr>SRM_CF_DG1140</vt:lpstr>
      <vt:lpstr>think-cell Slide</vt:lpstr>
      <vt:lpstr>PowerPoint Presentation</vt:lpstr>
      <vt:lpstr>Agenda</vt:lpstr>
      <vt:lpstr>Agenda</vt:lpstr>
      <vt:lpstr>Follow-up items from March </vt:lpstr>
      <vt:lpstr>Measures Addressing Patient-reported Access to Contraception</vt:lpstr>
      <vt:lpstr>Tobacco Use and Help with Quitting Among Adolescents</vt:lpstr>
      <vt:lpstr>Agenda</vt:lpstr>
      <vt:lpstr>Revisit Quality Measure Catalogue Results</vt:lpstr>
      <vt:lpstr>Measures Used in Contracts: Notes</vt:lpstr>
      <vt:lpstr>Aligned Measure Set Adherence Rate</vt:lpstr>
      <vt:lpstr>Measures Used in Contracts: Proportion Endorsed Measure Use</vt:lpstr>
      <vt:lpstr>Results from Payer Interviews on the Quality Measure Catalogue</vt:lpstr>
      <vt:lpstr>Innovation Measures</vt:lpstr>
      <vt:lpstr>Results from Payer Interviews on the Quality Measure Catalogue</vt:lpstr>
      <vt:lpstr>Results from Payer Interviews on the Quality Measure Catalogue</vt:lpstr>
      <vt:lpstr>Agenda</vt:lpstr>
      <vt:lpstr>Annual Review Process</vt:lpstr>
      <vt:lpstr>Substance Use Treatment Measures</vt:lpstr>
      <vt:lpstr>SUT Work Group Participants </vt:lpstr>
      <vt:lpstr>Substance Use Treatment Measures: Proposed Changes to IET Measure</vt:lpstr>
      <vt:lpstr>Substance Use Treatment Measures: Proposed Changes to IET Measure</vt:lpstr>
      <vt:lpstr>Substance Use Treatment Measures: Work Group IET Recommendation</vt:lpstr>
      <vt:lpstr>Substance Use Treatment Measures: Work Group Inclusion Recommendation</vt:lpstr>
      <vt:lpstr>Substance Use Treatment Measures: Work Group Inclusion Recommendation</vt:lpstr>
      <vt:lpstr>Substance Use Treatment Measures Work Group Removal Recommendation</vt:lpstr>
      <vt:lpstr>Revisit Health Equity</vt:lpstr>
      <vt:lpstr>Revisit Health Equity:  Ideas from 4/5 Subgroup Meeting</vt:lpstr>
      <vt:lpstr>Social Risk Factor Screening Measures</vt:lpstr>
      <vt:lpstr>Social Risk Factor Measures</vt:lpstr>
      <vt:lpstr>Care Coordination Measures</vt:lpstr>
      <vt:lpstr>Care Coordination Measures: Background Information</vt:lpstr>
      <vt:lpstr>Care Coordination Measures: Background Information</vt:lpstr>
      <vt:lpstr>Care Coordination Measures Scan</vt:lpstr>
      <vt:lpstr>Care Coordination Domains</vt:lpstr>
      <vt:lpstr>Overview of Findings</vt:lpstr>
      <vt:lpstr>Criteria for Identifying Candidate Measures</vt:lpstr>
      <vt:lpstr>Measures That Meet Criteria</vt:lpstr>
      <vt:lpstr>Potential Measures That Meet Criteria</vt:lpstr>
      <vt:lpstr>Measures That Did Not Meet Criteria but May Merit Consideration</vt:lpstr>
      <vt:lpstr>Candidate Measures Utilizing Survey Data</vt:lpstr>
      <vt:lpstr>Candidate Measures Utilizing Survey Data</vt:lpstr>
      <vt:lpstr>HEDIS 2019/2020 Measures of Interest to the Taskforce </vt:lpstr>
      <vt:lpstr>Proposed HEDIS 2022 New Measures</vt:lpstr>
      <vt:lpstr>New 2021 CMS Core Set Measures</vt:lpstr>
      <vt:lpstr>Proposed HEDIS Changes</vt:lpstr>
      <vt:lpstr>ECDS Roadmap</vt:lpstr>
      <vt:lpstr>ECDS Roadmap</vt:lpstr>
      <vt:lpstr>Impact of Proposed Changes on the MA Aligned Measure Set  - Core Measures</vt:lpstr>
      <vt:lpstr>Impact of Proposed Changes on the MA Aligned Measure Set  - Menu Measures</vt:lpstr>
      <vt:lpstr>Impact of Proposed Changes on the MA Aligned Measure Set  - Menu Measures</vt:lpstr>
      <vt:lpstr>Impact of Proposed Changes on the MA Aligned Measure Set  - Monitoring Measures</vt:lpstr>
      <vt:lpstr>Agenda</vt:lpstr>
      <vt:lpstr>Next Steps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Deepti Kanneganti</dc:creator>
  <cp:lastModifiedBy>Ahlgren, Lisa</cp:lastModifiedBy>
  <cp:revision>2</cp:revision>
  <cp:lastPrinted>2020-01-22T12:56:50Z</cp:lastPrinted>
  <dcterms:created xsi:type="dcterms:W3CDTF">2018-07-16T19:03:48Z</dcterms:created>
  <dcterms:modified xsi:type="dcterms:W3CDTF">2021-04-20T13:31:10Z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0x010100F3F9B95F2EE52B4E9FB130DEE3F78C09</vt:lpwstr>
  </property>
</Properties>
</file>