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9"/>
  </p:notesMasterIdLst>
  <p:handoutMasterIdLst>
    <p:handoutMasterId r:id="rId40"/>
  </p:handoutMasterIdLst>
  <p:sldIdLst>
    <p:sldId id="483" r:id="rId5"/>
    <p:sldId id="543" r:id="rId6"/>
    <p:sldId id="680" r:id="rId7"/>
    <p:sldId id="719" r:id="rId8"/>
    <p:sldId id="724" r:id="rId9"/>
    <p:sldId id="681" r:id="rId10"/>
    <p:sldId id="705" r:id="rId11"/>
    <p:sldId id="710" r:id="rId12"/>
    <p:sldId id="743" r:id="rId13"/>
    <p:sldId id="709" r:id="rId14"/>
    <p:sldId id="704" r:id="rId15"/>
    <p:sldId id="700" r:id="rId16"/>
    <p:sldId id="686" r:id="rId17"/>
    <p:sldId id="687" r:id="rId18"/>
    <p:sldId id="728" r:id="rId19"/>
    <p:sldId id="732" r:id="rId20"/>
    <p:sldId id="731" r:id="rId21"/>
    <p:sldId id="726" r:id="rId22"/>
    <p:sldId id="725" r:id="rId23"/>
    <p:sldId id="733" r:id="rId24"/>
    <p:sldId id="734" r:id="rId25"/>
    <p:sldId id="735" r:id="rId26"/>
    <p:sldId id="738" r:id="rId27"/>
    <p:sldId id="736" r:id="rId28"/>
    <p:sldId id="737" r:id="rId29"/>
    <p:sldId id="739" r:id="rId30"/>
    <p:sldId id="741" r:id="rId31"/>
    <p:sldId id="727" r:id="rId32"/>
    <p:sldId id="742" r:id="rId33"/>
    <p:sldId id="682" r:id="rId34"/>
    <p:sldId id="706" r:id="rId35"/>
    <p:sldId id="607" r:id="rId36"/>
    <p:sldId id="581" r:id="rId37"/>
    <p:sldId id="603"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138" clrIdx="2">
    <p:extLst/>
  </p:cmAuthor>
  <p:cmAuthor id="3" name="Cristi Carman" initials="CC" lastIdx="0" clrIdx="3"/>
  <p:cmAuthor id="4" name="Deepti Kanneganti" initials="DK" lastIdx="172"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3399"/>
    <a:srgbClr val="8E0000"/>
    <a:srgbClr val="FEEDD3"/>
    <a:srgbClr val="005480"/>
    <a:srgbClr val="336699"/>
    <a:srgbClr val="8C3FC5"/>
    <a:srgbClr val="225E95"/>
    <a:srgbClr val="7CBF33"/>
    <a:srgbClr val="823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4F1E0-F9DF-4B89-BF71-28C2ED0D38B5}" v="5" dt="2018-01-12T20:38:54.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29" autoAdjust="0"/>
  </p:normalViewPr>
  <p:slideViewPr>
    <p:cSldViewPr>
      <p:cViewPr varScale="1">
        <p:scale>
          <a:sx n="90" d="100"/>
          <a:sy n="90" d="100"/>
        </p:scale>
        <p:origin x="1434" y="90"/>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rPr>
              <a:t>Measures Reviewed by the Taskforce</a:t>
            </a:r>
          </a:p>
          <a:p>
            <a:pPr>
              <a:defRPr/>
            </a:pPr>
            <a:r>
              <a:rPr lang="en-US" sz="1800" dirty="0">
                <a:solidFill>
                  <a:schemeClr val="tx1"/>
                </a:solidFill>
              </a:rPr>
              <a:t>N = 88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629502429217621"/>
          <c:y val="0.16484566929133859"/>
          <c:w val="0.47677180267239322"/>
          <c:h val="0.6803662481379017"/>
        </c:manualLayout>
      </c:layout>
      <c:pieChart>
        <c:varyColors val="1"/>
        <c:ser>
          <c:idx val="0"/>
          <c:order val="0"/>
          <c:tx>
            <c:strRef>
              <c:f>Sheet1!$B$1</c:f>
              <c:strCache>
                <c:ptCount val="1"/>
                <c:pt idx="0">
                  <c:v>Measures Reviewed by the Taskforce</c:v>
                </c:pt>
              </c:strCache>
            </c:strRef>
          </c:tx>
          <c:spPr>
            <a:ln w="9525">
              <a:solidFill>
                <a:schemeClr val="tx1"/>
              </a:solidFill>
            </a:ln>
          </c:spPr>
          <c:dPt>
            <c:idx val="0"/>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2-2B6F-4ABE-9877-30F31326DB33}"/>
              </c:ext>
            </c:extLst>
          </c:dPt>
          <c:dPt>
            <c:idx val="1"/>
            <c:bubble3D val="0"/>
            <c:spPr>
              <a:solidFill>
                <a:schemeClr val="accent4">
                  <a:lumMod val="65000"/>
                  <a:lumOff val="35000"/>
                </a:schemeClr>
              </a:solidFill>
              <a:ln w="9525">
                <a:solidFill>
                  <a:schemeClr val="tx1"/>
                </a:solidFill>
              </a:ln>
              <a:effectLst/>
            </c:spPr>
            <c:extLst>
              <c:ext xmlns:c16="http://schemas.microsoft.com/office/drawing/2014/chart" uri="{C3380CC4-5D6E-409C-BE32-E72D297353CC}">
                <c16:uniqueId val="{00000003-4109-424D-BA62-5B7C0AFA0747}"/>
              </c:ext>
            </c:extLst>
          </c:dPt>
          <c:dPt>
            <c:idx val="2"/>
            <c:bubble3D val="0"/>
            <c:spPr>
              <a:solidFill>
                <a:schemeClr val="tx2">
                  <a:lumMod val="40000"/>
                  <a:lumOff val="60000"/>
                </a:schemeClr>
              </a:solidFill>
              <a:ln w="9525">
                <a:solidFill>
                  <a:schemeClr val="tx1"/>
                </a:solidFill>
              </a:ln>
              <a:effectLst/>
            </c:spPr>
            <c:extLst>
              <c:ext xmlns:c16="http://schemas.microsoft.com/office/drawing/2014/chart" uri="{C3380CC4-5D6E-409C-BE32-E72D297353CC}">
                <c16:uniqueId val="{00000001-2B6F-4ABE-9877-30F31326DB33}"/>
              </c:ext>
            </c:extLst>
          </c:dPt>
          <c:dPt>
            <c:idx val="3"/>
            <c:bubble3D val="0"/>
            <c:spPr>
              <a:solidFill>
                <a:schemeClr val="accent2">
                  <a:shade val="58000"/>
                </a:schemeClr>
              </a:solidFill>
              <a:ln w="9525">
                <a:solidFill>
                  <a:schemeClr val="tx1"/>
                </a:solidFill>
              </a:ln>
              <a:effectLst/>
            </c:spPr>
            <c:extLst>
              <c:ext xmlns:c16="http://schemas.microsoft.com/office/drawing/2014/chart" uri="{C3380CC4-5D6E-409C-BE32-E72D297353CC}">
                <c16:uniqueId val="{00000007-4109-424D-BA62-5B7C0AFA0747}"/>
              </c:ext>
            </c:extLst>
          </c:dPt>
          <c:dPt>
            <c:idx val="4"/>
            <c:bubble3D val="0"/>
            <c:spPr>
              <a:solidFill>
                <a:schemeClr val="accent3">
                  <a:lumMod val="85000"/>
                </a:schemeClr>
              </a:solidFill>
              <a:ln w="9525">
                <a:solidFill>
                  <a:schemeClr val="tx1"/>
                </a:solidFill>
              </a:ln>
              <a:effectLst/>
            </c:spPr>
            <c:extLst>
              <c:ext xmlns:c16="http://schemas.microsoft.com/office/drawing/2014/chart" uri="{C3380CC4-5D6E-409C-BE32-E72D297353CC}">
                <c16:uniqueId val="{00000008-DF6D-43E7-AE28-06C013EA7F0B}"/>
              </c:ext>
            </c:extLst>
          </c:dPt>
          <c:dLbls>
            <c:dLbl>
              <c:idx val="0"/>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B6F-4ABE-9877-30F31326DB33}"/>
                </c:ext>
              </c:extLst>
            </c:dLbl>
            <c:dLbl>
              <c:idx val="2"/>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B6F-4ABE-9877-30F31326DB33}"/>
                </c:ext>
              </c:extLst>
            </c:dLbl>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109-424D-BA62-5B7C0AFA074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DF6D-43E7-AE28-06C013EA7F0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Tentatively Endorsed</c:v>
                </c:pt>
                <c:pt idx="1">
                  <c:v>Did Not Endorse</c:v>
                </c:pt>
                <c:pt idx="2">
                  <c:v>Developmental</c:v>
                </c:pt>
                <c:pt idx="3">
                  <c:v>Monitoring</c:v>
                </c:pt>
              </c:strCache>
            </c:strRef>
          </c:cat>
          <c:val>
            <c:numRef>
              <c:f>Sheet1!$B$2:$B$5</c:f>
              <c:numCache>
                <c:formatCode>General</c:formatCode>
                <c:ptCount val="4"/>
                <c:pt idx="0">
                  <c:v>25</c:v>
                </c:pt>
                <c:pt idx="1">
                  <c:v>57</c:v>
                </c:pt>
                <c:pt idx="2">
                  <c:v>4</c:v>
                </c:pt>
                <c:pt idx="3">
                  <c:v>2</c:v>
                </c:pt>
              </c:numCache>
            </c:numRef>
          </c:val>
          <c:extLst>
            <c:ext xmlns:c16="http://schemas.microsoft.com/office/drawing/2014/chart" uri="{C3380CC4-5D6E-409C-BE32-E72D297353CC}">
              <c16:uniqueId val="{00000000-2B6F-4ABE-9877-30F31326DB33}"/>
            </c:ext>
          </c:extLst>
        </c:ser>
        <c:dLbls>
          <c:showLegendKey val="0"/>
          <c:showVal val="0"/>
          <c:showCatName val="0"/>
          <c:showSerName val="0"/>
          <c:showPercent val="0"/>
          <c:showBubbleSize val="0"/>
          <c:showLeaderLines val="1"/>
        </c:dLbls>
        <c:firstSliceAng val="43"/>
      </c:pieChart>
      <c:spPr>
        <a:noFill/>
        <a:ln>
          <a:noFill/>
        </a:ln>
        <a:effectLst/>
      </c:spPr>
    </c:plotArea>
    <c:legend>
      <c:legendPos val="b"/>
      <c:layout>
        <c:manualLayout>
          <c:xMode val="edge"/>
          <c:yMode val="edge"/>
          <c:x val="3.3318718682891914E-2"/>
          <c:y val="0.85570629921259844"/>
          <c:w val="0.92010498687664044"/>
          <c:h val="0.1280775590551181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1/18/2018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#9</a:t>
            </a:r>
          </a:p>
          <a:p>
            <a:pPr marL="0" indent="0" algn="ctr">
              <a:buNone/>
            </a:pPr>
            <a:r>
              <a:rPr lang="en-US" dirty="0"/>
              <a:t>January 25,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229600" cy="4803648"/>
          </a:xfrm>
        </p:spPr>
        <p:txBody>
          <a:bodyPr/>
          <a:lstStyle/>
          <a:p>
            <a:r>
              <a:rPr lang="en-US" dirty="0"/>
              <a:t>Here is where the Taskforce stands in terms of its first pass review of the performance measure domains: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10</a:t>
            </a:fld>
            <a:endParaRPr lang="en-US" altLang="en-US" dirty="0"/>
          </a:p>
        </p:txBody>
      </p:sp>
      <p:sp>
        <p:nvSpPr>
          <p:cNvPr id="5" name="TextBox 4">
            <a:extLst>
              <a:ext uri="{FF2B5EF4-FFF2-40B4-BE49-F238E27FC236}">
                <a16:creationId xmlns:a16="http://schemas.microsoft.com/office/drawing/2014/main" id="{C397422F-719C-4AA2-A204-32B61A43CA45}"/>
              </a:ext>
            </a:extLst>
          </p:cNvPr>
          <p:cNvSpPr txBox="1"/>
          <p:nvPr/>
        </p:nvSpPr>
        <p:spPr>
          <a:xfrm>
            <a:off x="530352" y="2221736"/>
            <a:ext cx="8382000" cy="4302716"/>
          </a:xfrm>
          <a:prstGeom prst="rect">
            <a:avLst/>
          </a:prstGeom>
          <a:noFill/>
        </p:spPr>
        <p:txBody>
          <a:bodyPr wrap="square" numCol="2" rtlCol="0">
            <a:spAutoFit/>
          </a:bodyPr>
          <a:lstStyle/>
          <a:p>
            <a:pPr lvl="1" eaLnBrk="1" hangingPunct="1">
              <a:spcBef>
                <a:spcPct val="20000"/>
              </a:spcBef>
            </a:pPr>
            <a:r>
              <a:rPr lang="en-US" b="1" u="sng" dirty="0">
                <a:latin typeface="Book Antiqua" panose="02040602050305030304" pitchFamily="18" charset="0"/>
              </a:rPr>
              <a:t>Complete (5):</a:t>
            </a:r>
          </a:p>
          <a:p>
            <a:pPr marL="742950" lvl="1" indent="-285750">
              <a:spcBef>
                <a:spcPct val="20000"/>
              </a:spcBef>
              <a:buChar char="–"/>
            </a:pPr>
            <a:r>
              <a:rPr lang="en-US" dirty="0">
                <a:latin typeface="Book Antiqua" panose="02040602050305030304" pitchFamily="18" charset="0"/>
              </a:rPr>
              <a:t>Preventive Care</a:t>
            </a:r>
          </a:p>
          <a:p>
            <a:pPr marL="742950" lvl="1" indent="-285750" eaLnBrk="1" hangingPunct="1">
              <a:spcBef>
                <a:spcPct val="20000"/>
              </a:spcBef>
              <a:buChar char="–"/>
            </a:pPr>
            <a:r>
              <a:rPr lang="en-US" dirty="0">
                <a:latin typeface="Book Antiqua" panose="02040602050305030304" pitchFamily="18" charset="0"/>
              </a:rPr>
              <a:t>Behavioral Health</a:t>
            </a:r>
          </a:p>
          <a:p>
            <a:pPr marL="742950" lvl="1" indent="-285750">
              <a:spcBef>
                <a:spcPct val="20000"/>
              </a:spcBef>
              <a:buFontTx/>
              <a:buChar char="–"/>
            </a:pPr>
            <a:r>
              <a:rPr lang="en-US" dirty="0">
                <a:latin typeface="Book Antiqua" panose="02040602050305030304" pitchFamily="18" charset="0"/>
              </a:rPr>
              <a:t>Opioid Prescribing and Treatment</a:t>
            </a:r>
          </a:p>
          <a:p>
            <a:pPr marL="742950" lvl="1" indent="-285750">
              <a:spcBef>
                <a:spcPct val="20000"/>
              </a:spcBef>
              <a:buFontTx/>
              <a:buChar char="–"/>
            </a:pPr>
            <a:r>
              <a:rPr lang="en-US" dirty="0">
                <a:latin typeface="Book Antiqua" panose="02040602050305030304" pitchFamily="18" charset="0"/>
              </a:rPr>
              <a:t>Maternity Care</a:t>
            </a:r>
          </a:p>
          <a:p>
            <a:pPr marL="742950" lvl="1" indent="-285750">
              <a:spcBef>
                <a:spcPct val="20000"/>
              </a:spcBef>
              <a:buFontTx/>
              <a:buChar char="–"/>
            </a:pPr>
            <a:r>
              <a:rPr lang="en-US" dirty="0">
                <a:latin typeface="Book Antiqua" panose="02040602050305030304" pitchFamily="18" charset="0"/>
              </a:rPr>
              <a:t>Acute Care</a:t>
            </a:r>
          </a:p>
          <a:p>
            <a:pPr marL="742950" lvl="1" indent="-285750" eaLnBrk="1" hangingPunct="1">
              <a:spcBef>
                <a:spcPct val="20000"/>
              </a:spcBef>
              <a:buChar char="–"/>
            </a:pPr>
            <a:endParaRPr lang="en-US" dirty="0">
              <a:latin typeface="Book Antiqua" panose="02040602050305030304" pitchFamily="18" charset="0"/>
            </a:endParaRPr>
          </a:p>
          <a:p>
            <a:pPr lvl="1" eaLnBrk="1" hangingPunct="1">
              <a:spcBef>
                <a:spcPct val="20000"/>
              </a:spcBef>
            </a:pPr>
            <a:r>
              <a:rPr lang="en-US" b="1" u="sng" dirty="0">
                <a:latin typeface="Book Antiqua" panose="02040602050305030304" pitchFamily="18" charset="0"/>
              </a:rPr>
              <a:t>In Progress (1):</a:t>
            </a:r>
            <a:endParaRPr lang="en-US" b="1" dirty="0">
              <a:latin typeface="Book Antiqua" panose="02040602050305030304" pitchFamily="18" charset="0"/>
            </a:endParaRPr>
          </a:p>
          <a:p>
            <a:pPr marL="742950" lvl="1" indent="-285750">
              <a:spcBef>
                <a:spcPct val="20000"/>
              </a:spcBef>
              <a:buFontTx/>
              <a:buChar char="–"/>
            </a:pPr>
            <a:r>
              <a:rPr lang="en-US" dirty="0">
                <a:latin typeface="Book Antiqua" panose="02040602050305030304" pitchFamily="18" charset="0"/>
              </a:rPr>
              <a:t>Chronic Illness Care</a:t>
            </a:r>
          </a:p>
          <a:p>
            <a:pPr lvl="1">
              <a:spcBef>
                <a:spcPct val="20000"/>
              </a:spcBef>
            </a:pPr>
            <a:endParaRPr lang="en-US" b="1" u="sng" dirty="0">
              <a:latin typeface="Book Antiqua" panose="02040602050305030304" pitchFamily="18" charset="0"/>
            </a:endParaRPr>
          </a:p>
          <a:p>
            <a:pPr lvl="1">
              <a:spcBef>
                <a:spcPct val="20000"/>
              </a:spcBef>
            </a:pPr>
            <a:endParaRPr lang="en-US" b="1" u="sng" dirty="0">
              <a:latin typeface="Book Antiqua" panose="02040602050305030304" pitchFamily="18" charset="0"/>
            </a:endParaRPr>
          </a:p>
          <a:p>
            <a:pPr lvl="1">
              <a:spcBef>
                <a:spcPct val="20000"/>
              </a:spcBef>
            </a:pPr>
            <a:endParaRPr lang="en-US" b="1" u="sng" dirty="0">
              <a:latin typeface="Book Antiqua" panose="02040602050305030304" pitchFamily="18" charset="0"/>
            </a:endParaRPr>
          </a:p>
          <a:p>
            <a:pPr lvl="1">
              <a:spcBef>
                <a:spcPct val="20000"/>
              </a:spcBef>
            </a:pPr>
            <a:r>
              <a:rPr lang="en-US" b="1" u="sng" dirty="0">
                <a:latin typeface="Book Antiqua" panose="02040602050305030304" pitchFamily="18" charset="0"/>
              </a:rPr>
              <a:t>Not Yet Started (10):</a:t>
            </a:r>
            <a:endParaRPr lang="en-US" b="1" dirty="0">
              <a:latin typeface="Book Antiqua" panose="02040602050305030304" pitchFamily="18" charset="0"/>
            </a:endParaRPr>
          </a:p>
          <a:p>
            <a:pPr marL="742950" lvl="1" indent="-285750" eaLnBrk="1" hangingPunct="1">
              <a:spcBef>
                <a:spcPct val="20000"/>
              </a:spcBef>
              <a:buFontTx/>
              <a:buChar char="–"/>
            </a:pPr>
            <a:r>
              <a:rPr lang="en-US" dirty="0">
                <a:latin typeface="Book Antiqua" panose="02040602050305030304" pitchFamily="18" charset="0"/>
              </a:rPr>
              <a:t>Care Coordination</a:t>
            </a:r>
          </a:p>
          <a:p>
            <a:pPr marL="742950" lvl="1" indent="-285750" eaLnBrk="1" hangingPunct="1">
              <a:spcBef>
                <a:spcPct val="20000"/>
              </a:spcBef>
              <a:buFontTx/>
              <a:buChar char="–"/>
            </a:pPr>
            <a:r>
              <a:rPr lang="en-US" dirty="0">
                <a:latin typeface="Book Antiqua" panose="02040602050305030304" pitchFamily="18" charset="0"/>
              </a:rPr>
              <a:t>Integration</a:t>
            </a:r>
          </a:p>
          <a:p>
            <a:pPr marL="742950" lvl="1" indent="-285750" eaLnBrk="1" hangingPunct="1">
              <a:spcBef>
                <a:spcPct val="20000"/>
              </a:spcBef>
              <a:buFontTx/>
              <a:buChar char="–"/>
            </a:pPr>
            <a:r>
              <a:rPr lang="en-US" dirty="0">
                <a:latin typeface="Book Antiqua" panose="02040602050305030304" pitchFamily="18" charset="0"/>
              </a:rPr>
              <a:t>Team-based Care</a:t>
            </a:r>
          </a:p>
          <a:p>
            <a:pPr marL="742950" lvl="1" indent="-285750" eaLnBrk="1" hangingPunct="1">
              <a:spcBef>
                <a:spcPct val="20000"/>
              </a:spcBef>
              <a:buFontTx/>
              <a:buChar char="–"/>
            </a:pPr>
            <a:r>
              <a:rPr lang="en-US" dirty="0">
                <a:latin typeface="Book Antiqua" panose="02040602050305030304" pitchFamily="18" charset="0"/>
              </a:rPr>
              <a:t>Equity</a:t>
            </a:r>
          </a:p>
          <a:p>
            <a:pPr marL="742950" lvl="1" indent="-285750" eaLnBrk="1" hangingPunct="1">
              <a:spcBef>
                <a:spcPct val="20000"/>
              </a:spcBef>
              <a:buFontTx/>
              <a:buChar char="–"/>
            </a:pPr>
            <a:r>
              <a:rPr lang="en-US" dirty="0">
                <a:latin typeface="Book Antiqua" panose="02040602050305030304" pitchFamily="18" charset="0"/>
              </a:rPr>
              <a:t>Social Determinants of Health </a:t>
            </a:r>
          </a:p>
          <a:p>
            <a:pPr marL="742950" lvl="1" indent="-285750" eaLnBrk="1" hangingPunct="1">
              <a:spcBef>
                <a:spcPct val="20000"/>
              </a:spcBef>
              <a:buFontTx/>
              <a:buChar char="–"/>
            </a:pPr>
            <a:r>
              <a:rPr lang="en-US" dirty="0">
                <a:latin typeface="Book Antiqua" panose="02040602050305030304" pitchFamily="18" charset="0"/>
              </a:rPr>
              <a:t>Health Behaviors</a:t>
            </a:r>
          </a:p>
          <a:p>
            <a:pPr marL="742950" lvl="1" indent="-285750" eaLnBrk="1" hangingPunct="1">
              <a:spcBef>
                <a:spcPct val="20000"/>
              </a:spcBef>
              <a:buFontTx/>
              <a:buChar char="–"/>
            </a:pPr>
            <a:r>
              <a:rPr lang="en-US" dirty="0">
                <a:latin typeface="Book Antiqua" panose="02040602050305030304" pitchFamily="18" charset="0"/>
              </a:rPr>
              <a:t>Patient/Provider Communication</a:t>
            </a:r>
          </a:p>
          <a:p>
            <a:pPr marL="742950" lvl="1" indent="-285750">
              <a:spcBef>
                <a:spcPct val="20000"/>
              </a:spcBef>
              <a:buFontTx/>
              <a:buChar char="–"/>
            </a:pPr>
            <a:r>
              <a:rPr lang="en-US" dirty="0">
                <a:latin typeface="Book Antiqua" panose="02040602050305030304" pitchFamily="18" charset="0"/>
              </a:rPr>
              <a:t>Patient Engagement</a:t>
            </a:r>
          </a:p>
          <a:p>
            <a:pPr marL="742950" lvl="1" indent="-285750">
              <a:spcBef>
                <a:spcPct val="20000"/>
              </a:spcBef>
              <a:buFontTx/>
              <a:buChar char="–"/>
            </a:pPr>
            <a:r>
              <a:rPr lang="en-US" dirty="0">
                <a:latin typeface="Book Antiqua" panose="02040602050305030304" pitchFamily="18" charset="0"/>
              </a:rPr>
              <a:t>Patient Experience</a:t>
            </a:r>
          </a:p>
          <a:p>
            <a:pPr marL="742950" lvl="1" indent="-285750" eaLnBrk="1" hangingPunct="1">
              <a:spcBef>
                <a:spcPct val="20000"/>
              </a:spcBef>
              <a:buChar char="–"/>
            </a:pPr>
            <a:r>
              <a:rPr lang="en-US" dirty="0">
                <a:latin typeface="Book Antiqua" panose="02040602050305030304" pitchFamily="18" charset="0"/>
              </a:rPr>
              <a:t>Relationship-Centered Care</a:t>
            </a:r>
          </a:p>
        </p:txBody>
      </p:sp>
      <p:sp>
        <p:nvSpPr>
          <p:cNvPr id="8" name="Title 7">
            <a:extLst>
              <a:ext uri="{FF2B5EF4-FFF2-40B4-BE49-F238E27FC236}">
                <a16:creationId xmlns:a16="http://schemas.microsoft.com/office/drawing/2014/main" id="{E8B24D0E-F8BE-47BD-BB0B-862C96E8DD7E}"/>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32043533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12-18-17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276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4821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sz="2300" dirty="0"/>
              <a:t>Pulmonology (Multiple Ages) [Cont’d]</a:t>
            </a:r>
          </a:p>
        </p:txBody>
      </p:sp>
      <p:graphicFrame>
        <p:nvGraphicFramePr>
          <p:cNvPr id="7" name="Content Placeholder 4"/>
          <p:cNvGraphicFramePr>
            <a:graphicFrameLocks/>
          </p:cNvGraphicFramePr>
          <p:nvPr>
            <p:extLst>
              <p:ext uri="{D42A27DB-BD31-4B8C-83A1-F6EECF244321}">
                <p14:modId xmlns:p14="http://schemas.microsoft.com/office/powerpoint/2010/main" val="2738710347"/>
              </p:ext>
            </p:extLst>
          </p:nvPr>
        </p:nvGraphicFramePr>
        <p:xfrm>
          <a:off x="340378" y="1188720"/>
          <a:ext cx="8463244" cy="288417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 and 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rgbClr val="FF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3091207"/>
                  </a:ext>
                </a:extLst>
              </a:tr>
              <a:tr h="731520">
                <a:tc>
                  <a:txBody>
                    <a:bodyPr/>
                    <a:lstStyle/>
                    <a:p>
                      <a:pPr algn="ctr" fontAlgn="t"/>
                      <a:r>
                        <a:rPr lang="en-US" sz="1600" b="0" i="0" u="none" strike="noStrike" dirty="0">
                          <a:solidFill>
                            <a:schemeClr val="tx1"/>
                          </a:solidFill>
                          <a:effectLst/>
                          <a:latin typeface="+mn-lt"/>
                        </a:rPr>
                        <a:t>1799 </a:t>
                      </a:r>
                    </a:p>
                    <a:p>
                      <a:pPr algn="ctr" fontAlgn="t"/>
                      <a:r>
                        <a:rPr lang="en-US" sz="1100" b="0" i="0" u="none" strike="noStrike" dirty="0">
                          <a:solidFill>
                            <a:schemeClr val="tx1"/>
                          </a:solidFill>
                          <a:effectLst/>
                          <a:latin typeface="+mn-lt"/>
                        </a:rPr>
                        <a:t>(no longer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Medication Management for People with Asthma**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5491995"/>
                  </a:ext>
                </a:extLst>
              </a:tr>
              <a:tr h="731520">
                <a:tc>
                  <a:txBody>
                    <a:bodyPr/>
                    <a:lstStyle/>
                    <a:p>
                      <a:pPr algn="ctr" fontAlgn="t"/>
                      <a:r>
                        <a:rPr lang="en-US" sz="1600" b="0" i="0" u="none" strike="noStrike" dirty="0">
                          <a:solidFill>
                            <a:schemeClr val="tx1"/>
                          </a:solidFill>
                          <a:effectLst/>
                          <a:latin typeface="+mn-lt"/>
                        </a:rPr>
                        <a:t>1800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Asthma Medication Ratio*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r>
                        <a:rPr lang="en-US" sz="1600" b="0" i="0" u="none" strike="noStrike" baseline="0" dirty="0">
                          <a:solidFill>
                            <a:schemeClr val="tx1"/>
                          </a:solidFill>
                          <a:effectLst/>
                          <a:latin typeface="+mn-lt"/>
                        </a:rPr>
                        <a:t> HEDIS</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9723484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Optimal Asthma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Minnesota</a:t>
                      </a:r>
                      <a:r>
                        <a:rPr lang="en-US" sz="1400" b="0" i="0" u="none" strike="noStrike" baseline="0" dirty="0">
                          <a:solidFill>
                            <a:schemeClr val="tx1"/>
                          </a:solidFill>
                          <a:effectLst/>
                          <a:latin typeface="+mn-lt"/>
                        </a:rPr>
                        <a:t> Community Measurement</a:t>
                      </a: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3986977"/>
                  </a:ext>
                </a:extLst>
              </a:tr>
            </a:tbl>
          </a:graphicData>
        </a:graphic>
      </p:graphicFrame>
      <p:sp>
        <p:nvSpPr>
          <p:cNvPr id="5" name="TextBox 4">
            <a:extLst>
              <a:ext uri="{FF2B5EF4-FFF2-40B4-BE49-F238E27FC236}">
                <a16:creationId xmlns:a16="http://schemas.microsoft.com/office/drawing/2014/main" id="{1B655AED-9F9C-46A7-9A99-A77BE5F67F03}"/>
              </a:ext>
            </a:extLst>
          </p:cNvPr>
          <p:cNvSpPr txBox="1"/>
          <p:nvPr/>
        </p:nvSpPr>
        <p:spPr>
          <a:xfrm>
            <a:off x="340378" y="4128462"/>
            <a:ext cx="3317222" cy="523220"/>
          </a:xfrm>
          <a:prstGeom prst="rect">
            <a:avLst/>
          </a:prstGeom>
          <a:noFill/>
        </p:spPr>
        <p:txBody>
          <a:bodyPr wrap="square" rtlCol="0">
            <a:spAutoFit/>
          </a:bodyPr>
          <a:lstStyle/>
          <a:p>
            <a:r>
              <a:rPr lang="en-US" sz="1400" i="1" dirty="0">
                <a:latin typeface="Book Antiqua" panose="02040602050305030304" pitchFamily="18" charset="0"/>
              </a:rPr>
              <a:t>*MassHealth ACO/DSRIP measure.</a:t>
            </a:r>
          </a:p>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33588355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Cardiovascular (Adult)</a:t>
            </a:r>
          </a:p>
        </p:txBody>
      </p:sp>
      <p:graphicFrame>
        <p:nvGraphicFramePr>
          <p:cNvPr id="7" name="Content Placeholder 4"/>
          <p:cNvGraphicFramePr>
            <a:graphicFrameLocks/>
          </p:cNvGraphicFramePr>
          <p:nvPr>
            <p:extLst>
              <p:ext uri="{D42A27DB-BD31-4B8C-83A1-F6EECF244321}">
                <p14:modId xmlns:p14="http://schemas.microsoft.com/office/powerpoint/2010/main" val="875302128"/>
              </p:ext>
            </p:extLst>
          </p:nvPr>
        </p:nvGraphicFramePr>
        <p:xfrm>
          <a:off x="340378" y="1188720"/>
          <a:ext cx="8463244" cy="498538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lvl="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Controlling High Blood Pressure*</a:t>
                      </a:r>
                      <a:r>
                        <a:rPr lang="en-US" sz="1600" kern="1200" baseline="300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19178059"/>
                  </a:ext>
                </a:extLst>
              </a:tr>
              <a:tr h="731520">
                <a:tc>
                  <a:txBody>
                    <a:bodyPr/>
                    <a:lstStyle/>
                    <a:p>
                      <a:pPr algn="ctr" fontAlgn="t"/>
                      <a:r>
                        <a:rPr lang="en-US" sz="1600" b="0" i="0" u="none" strike="noStrike" dirty="0">
                          <a:solidFill>
                            <a:schemeClr val="tx1"/>
                          </a:solidFill>
                          <a:effectLst/>
                          <a:latin typeface="+mn-lt"/>
                        </a:rPr>
                        <a:t>0018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Controlling High Blood Pressure**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3970124"/>
                  </a:ext>
                </a:extLst>
              </a:tr>
              <a:tr h="731520">
                <a:tc>
                  <a:txBody>
                    <a:bodyPr/>
                    <a:lstStyle/>
                    <a:p>
                      <a:pPr algn="ctr" fontAlgn="t"/>
                      <a:r>
                        <a:rPr lang="en-US" sz="1600" b="0" i="0" u="none" strike="noStrike" dirty="0">
                          <a:solidFill>
                            <a:schemeClr val="tx1"/>
                          </a:solidFill>
                          <a:effectLst/>
                          <a:latin typeface="+mn-lt"/>
                        </a:rPr>
                        <a:t>0070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Coronary Artery Disease (CAD): Beta-Blocker Therapy — Prior Myocardial Infarction (MI) or Left Ventricular Systolic Dysfunction (LVEF &lt;40%)**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43277066"/>
                  </a:ext>
                </a:extLst>
              </a:tr>
              <a:tr h="731520">
                <a:tc>
                  <a:txBody>
                    <a:bodyPr/>
                    <a:lstStyle/>
                    <a:p>
                      <a:pPr algn="ctr" fontAlgn="t"/>
                      <a:r>
                        <a:rPr lang="en-US" sz="1600" b="0" i="0" u="none" strike="noStrike" dirty="0">
                          <a:solidFill>
                            <a:schemeClr val="tx1"/>
                          </a:solidFill>
                          <a:effectLst/>
                          <a:latin typeface="+mn-lt"/>
                        </a:rPr>
                        <a:t>0081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Heart Failure (HF): Angiotensin-Converting Enzyme (ACE) Inhibitor or Angiotensin Receptor Blocker (ARB) Therapy for Left Ventricular Systolic Dysfunction (LVSD)**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1960817"/>
                  </a:ext>
                </a:extLst>
              </a:tr>
              <a:tr h="731520">
                <a:tc>
                  <a:txBody>
                    <a:bodyPr/>
                    <a:lstStyle/>
                    <a:p>
                      <a:pPr algn="ctr" fontAlgn="t"/>
                      <a:r>
                        <a:rPr lang="en-US" sz="1600" b="0" i="0" u="none" strike="noStrike" dirty="0">
                          <a:solidFill>
                            <a:schemeClr val="tx1"/>
                          </a:solidFill>
                          <a:effectLst/>
                          <a:latin typeface="+mn-lt"/>
                        </a:rPr>
                        <a:t>0083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Heart Failure (HF):  Beta-Blocker Therapy for Left Ventricular Systolic Dysfunction (LVSD)**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4891529"/>
                  </a:ext>
                </a:extLst>
              </a:tr>
            </a:tbl>
          </a:graphicData>
        </a:graphic>
      </p:graphicFrame>
      <p:sp>
        <p:nvSpPr>
          <p:cNvPr id="6" name="TextBox 5"/>
          <p:cNvSpPr txBox="1"/>
          <p:nvPr/>
        </p:nvSpPr>
        <p:spPr>
          <a:xfrm>
            <a:off x="340378" y="6258580"/>
            <a:ext cx="3469622" cy="523220"/>
          </a:xfrm>
          <a:prstGeom prst="rect">
            <a:avLst/>
          </a:prstGeom>
          <a:noFill/>
        </p:spPr>
        <p:txBody>
          <a:bodyPr wrap="square" rtlCol="0">
            <a:spAutoFit/>
          </a:bodyPr>
          <a:lstStyle/>
          <a:p>
            <a:r>
              <a:rPr lang="en-US" sz="1400" i="1" dirty="0">
                <a:latin typeface="Book Antiqua" panose="02040602050305030304" pitchFamily="18" charset="0"/>
              </a:rPr>
              <a:t>*MassHealth ACO/DSRIP measure.</a:t>
            </a:r>
          </a:p>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28592331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Cardiovascular (Adult) (Cont’d)</a:t>
            </a:r>
          </a:p>
        </p:txBody>
      </p:sp>
      <p:graphicFrame>
        <p:nvGraphicFramePr>
          <p:cNvPr id="7" name="Content Placeholder 4"/>
          <p:cNvGraphicFramePr>
            <a:graphicFrameLocks/>
          </p:cNvGraphicFramePr>
          <p:nvPr>
            <p:extLst>
              <p:ext uri="{D42A27DB-BD31-4B8C-83A1-F6EECF244321}">
                <p14:modId xmlns:p14="http://schemas.microsoft.com/office/powerpoint/2010/main" val="1746211512"/>
              </p:ext>
            </p:extLst>
          </p:nvPr>
        </p:nvGraphicFramePr>
        <p:xfrm>
          <a:off x="340378" y="1188720"/>
          <a:ext cx="8463244" cy="278130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1525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Atrial Fibrillation and Atrial Flutter: Chronic Anticoagulation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r h="731520">
                <a:tc>
                  <a:txBody>
                    <a:bodyPr/>
                    <a:lstStyle/>
                    <a:p>
                      <a:pPr algn="ctr" fontAlgn="t"/>
                      <a:r>
                        <a:rPr lang="en-US" sz="1600" b="0" i="0" u="none" strike="noStrike" dirty="0">
                          <a:solidFill>
                            <a:schemeClr val="tx1"/>
                          </a:solidFill>
                          <a:effectLst/>
                          <a:latin typeface="+mn-lt"/>
                        </a:rPr>
                        <a:t>0066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Chronic Stable Coronary Artery Disease: ACE Inhibitor or ARB Therapy - Diabetes or Left Ventricular Systolic Dysfunction (LVEF &lt;40%)**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a:t>
                      </a:r>
                      <a:r>
                        <a:rPr lang="en-US" sz="1600" b="0" i="0" u="none" strike="noStrike" baseline="0" dirty="0">
                          <a:solidFill>
                            <a:schemeClr val="tx1"/>
                          </a:solidFill>
                          <a:effectLst/>
                          <a:latin typeface="+mn-lt"/>
                        </a:rPr>
                        <a:t> College of Cardiology</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72616609"/>
                  </a:ext>
                </a:extLst>
              </a:tr>
              <a:tr h="731520">
                <a:tc>
                  <a:txBody>
                    <a:bodyPr/>
                    <a:lstStyle/>
                    <a:p>
                      <a:pPr algn="ctr" fontAlgn="t"/>
                      <a:r>
                        <a:rPr lang="en-US" sz="1600" b="0" i="0" u="none" strike="noStrike" dirty="0">
                          <a:solidFill>
                            <a:schemeClr val="tx1"/>
                          </a:solidFill>
                          <a:effectLst/>
                          <a:latin typeface="+mn-lt"/>
                        </a:rPr>
                        <a:t>0067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Chronic Stable Coronary Artery Disease: Antiplatelet Therapy**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a:t>
                      </a:r>
                      <a:r>
                        <a:rPr lang="en-US" sz="1600" b="0" i="0" u="none" strike="noStrike" baseline="0" dirty="0">
                          <a:solidFill>
                            <a:schemeClr val="tx1"/>
                          </a:solidFill>
                          <a:effectLst/>
                          <a:latin typeface="+mn-lt"/>
                        </a:rPr>
                        <a:t> College of Cardiology</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3137209"/>
                  </a:ext>
                </a:extLst>
              </a:tr>
            </a:tbl>
          </a:graphicData>
        </a:graphic>
      </p:graphicFrame>
      <p:sp>
        <p:nvSpPr>
          <p:cNvPr id="4" name="TextBox 3"/>
          <p:cNvSpPr txBox="1"/>
          <p:nvPr/>
        </p:nvSpPr>
        <p:spPr>
          <a:xfrm>
            <a:off x="340378" y="4035623"/>
            <a:ext cx="2667000"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40505782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Diabetes (Adult)</a:t>
            </a:r>
          </a:p>
        </p:txBody>
      </p:sp>
      <p:graphicFrame>
        <p:nvGraphicFramePr>
          <p:cNvPr id="7" name="Content Placeholder 4"/>
          <p:cNvGraphicFramePr>
            <a:graphicFrameLocks/>
          </p:cNvGraphicFramePr>
          <p:nvPr>
            <p:extLst>
              <p:ext uri="{D42A27DB-BD31-4B8C-83A1-F6EECF244321}">
                <p14:modId xmlns:p14="http://schemas.microsoft.com/office/powerpoint/2010/main" val="1076774319"/>
              </p:ext>
            </p:extLst>
          </p:nvPr>
        </p:nvGraphicFramePr>
        <p:xfrm>
          <a:off x="340378" y="1188720"/>
          <a:ext cx="8463244" cy="474154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 Hemoglobin A1c (HbA1c) Poor Control (&gt;9.0%)*</a:t>
                      </a:r>
                      <a:r>
                        <a:rPr lang="en-US" sz="1600" kern="1200" baseline="30000" dirty="0">
                          <a:solidFill>
                            <a:schemeClr val="tx1"/>
                          </a:solidFill>
                          <a:effectLst/>
                          <a:latin typeface="+mn-lt"/>
                          <a:ea typeface="+mn-ea"/>
                          <a:cs typeface="+mn-cs"/>
                        </a:rPr>
                        <a:t>,</a:t>
                      </a:r>
                      <a:r>
                        <a:rPr lang="en-US" sz="1600" kern="1200" baseline="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5085266"/>
                  </a:ext>
                </a:extLst>
              </a:tr>
              <a:tr h="731520">
                <a:tc>
                  <a:txBody>
                    <a:bodyPr/>
                    <a:lstStyle/>
                    <a:p>
                      <a:pPr algn="ctr" fontAlgn="t"/>
                      <a:r>
                        <a:rPr lang="en-US" sz="1600" b="0" i="0" u="none" strike="noStrike" dirty="0">
                          <a:solidFill>
                            <a:schemeClr val="tx1"/>
                          </a:solidFill>
                          <a:effectLst/>
                          <a:latin typeface="+mn-lt"/>
                        </a:rPr>
                        <a:t>0575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 Hemoglobin A1c (HbA1c) Control (&lt;8.0%)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5962092"/>
                  </a:ext>
                </a:extLst>
              </a:tr>
              <a:tr h="731520">
                <a:tc>
                  <a:txBody>
                    <a:bodyPr/>
                    <a:lstStyle/>
                    <a:p>
                      <a:pPr algn="ctr" fontAlgn="t"/>
                      <a:r>
                        <a:rPr lang="en-US" sz="1600" b="0" i="0" u="none" strike="noStrike" dirty="0">
                          <a:solidFill>
                            <a:schemeClr val="tx1"/>
                          </a:solidFill>
                          <a:effectLst/>
                          <a:latin typeface="+mn-lt"/>
                        </a:rPr>
                        <a:t>0057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 Hemoglobin A1c Testing**</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38286360"/>
                  </a:ext>
                </a:extLst>
              </a:tr>
              <a:tr h="731520">
                <a:tc>
                  <a:txBody>
                    <a:bodyPr/>
                    <a:lstStyle/>
                    <a:p>
                      <a:pPr algn="ctr" fontAlgn="t"/>
                      <a:r>
                        <a:rPr lang="en-US" sz="1600" b="0" i="0" u="none" strike="noStrike" dirty="0">
                          <a:solidFill>
                            <a:schemeClr val="tx1"/>
                          </a:solidFill>
                          <a:effectLst/>
                          <a:latin typeface="+mn-lt"/>
                        </a:rPr>
                        <a:t>0055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 Eye Exam**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2616609"/>
                  </a:ext>
                </a:extLst>
              </a:tr>
              <a:tr h="731520">
                <a:tc>
                  <a:txBody>
                    <a:bodyPr/>
                    <a:lstStyle/>
                    <a:p>
                      <a:pPr algn="ctr" fontAlgn="t"/>
                      <a:r>
                        <a:rPr lang="en-US" sz="1600" b="0" i="0" u="none" strike="noStrike" dirty="0">
                          <a:solidFill>
                            <a:schemeClr val="tx1"/>
                          </a:solidFill>
                          <a:effectLst/>
                          <a:latin typeface="+mn-lt"/>
                        </a:rPr>
                        <a:t>0062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 Medical Attention for Nephropathy**</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43137209"/>
                  </a:ext>
                </a:extLst>
              </a:tr>
              <a:tr h="731520">
                <a:tc>
                  <a:txBody>
                    <a:bodyPr/>
                    <a:lstStyle/>
                    <a:p>
                      <a:pPr algn="ctr" fontAlgn="t"/>
                      <a:r>
                        <a:rPr lang="en-US" sz="1600" b="0" i="0" u="none" strike="noStrike" dirty="0">
                          <a:solidFill>
                            <a:schemeClr val="tx1"/>
                          </a:solidFill>
                          <a:effectLst/>
                          <a:latin typeface="+mn-lt"/>
                        </a:rPr>
                        <a:t>0061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Comprehensive Diabetes Care: Blood Pressure Control (&lt;140/90 mm Hg)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4098935"/>
                  </a:ext>
                </a:extLst>
              </a:tr>
            </a:tbl>
          </a:graphicData>
        </a:graphic>
      </p:graphicFrame>
      <p:sp>
        <p:nvSpPr>
          <p:cNvPr id="5" name="TextBox 4"/>
          <p:cNvSpPr txBox="1"/>
          <p:nvPr/>
        </p:nvSpPr>
        <p:spPr>
          <a:xfrm>
            <a:off x="342900" y="5943600"/>
            <a:ext cx="8039100" cy="738664"/>
          </a:xfrm>
          <a:prstGeom prst="rect">
            <a:avLst/>
          </a:prstGeom>
          <a:noFill/>
        </p:spPr>
        <p:txBody>
          <a:bodyPr wrap="square" rtlCol="0">
            <a:spAutoFit/>
          </a:bodyPr>
          <a:lstStyle/>
          <a:p>
            <a:r>
              <a:rPr lang="en-US" sz="1400" i="1" dirty="0">
                <a:latin typeface="Book Antiqua" panose="02040602050305030304" pitchFamily="18" charset="0"/>
              </a:rPr>
              <a:t>*MassHealth ACO/DSRIP measure.</a:t>
            </a:r>
          </a:p>
          <a:p>
            <a:r>
              <a:rPr lang="en-US" sz="1400" i="1" dirty="0">
                <a:latin typeface="Book Antiqua" panose="02040602050305030304" pitchFamily="18" charset="0"/>
              </a:rPr>
              <a:t>**CMS/AHIP CQMC measure.</a:t>
            </a:r>
          </a:p>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p:txBody>
      </p:sp>
    </p:spTree>
    <p:extLst>
      <p:ext uri="{BB962C8B-B14F-4D97-AF65-F5344CB8AC3E}">
        <p14:creationId xmlns:p14="http://schemas.microsoft.com/office/powerpoint/2010/main" val="3044107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Diabetes (Adult)</a:t>
            </a:r>
          </a:p>
        </p:txBody>
      </p:sp>
      <p:graphicFrame>
        <p:nvGraphicFramePr>
          <p:cNvPr id="7" name="Content Placeholder 4"/>
          <p:cNvGraphicFramePr>
            <a:graphicFrameLocks/>
          </p:cNvGraphicFramePr>
          <p:nvPr>
            <p:extLst>
              <p:ext uri="{D42A27DB-BD31-4B8C-83A1-F6EECF244321}">
                <p14:modId xmlns:p14="http://schemas.microsoft.com/office/powerpoint/2010/main" val="1693576056"/>
              </p:ext>
            </p:extLst>
          </p:nvPr>
        </p:nvGraphicFramePr>
        <p:xfrm>
          <a:off x="340378" y="1188720"/>
          <a:ext cx="8463244" cy="277177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Statin Therapy for </a:t>
                      </a:r>
                      <a:r>
                        <a:rPr lang="en-US" sz="1600" kern="1200" baseline="0">
                          <a:solidFill>
                            <a:schemeClr val="tx1"/>
                          </a:solidFill>
                          <a:effectLst/>
                          <a:latin typeface="+mn-lt"/>
                          <a:ea typeface="+mn-ea"/>
                          <a:cs typeface="+mn-cs"/>
                        </a:rPr>
                        <a:t>Patients with </a:t>
                      </a:r>
                      <a:r>
                        <a:rPr lang="en-US" sz="1600" kern="1200" baseline="0" dirty="0">
                          <a:solidFill>
                            <a:schemeClr val="tx1"/>
                          </a:solidFill>
                          <a:effectLst/>
                          <a:latin typeface="+mn-lt"/>
                          <a:ea typeface="+mn-ea"/>
                          <a:cs typeface="+mn-cs"/>
                        </a:rPr>
                        <a:t>Diabetes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0056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Diabetes: Foot Exam**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NCQA</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Clinical Data</a:t>
                      </a: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975713"/>
                  </a:ext>
                </a:extLst>
              </a:tr>
              <a:tr h="731520">
                <a:tc>
                  <a:txBody>
                    <a:bodyPr/>
                    <a:lstStyle/>
                    <a:p>
                      <a:pPr algn="ctr" fontAlgn="t"/>
                      <a:r>
                        <a:rPr lang="en-US" sz="1600" b="0" i="0" u="none" strike="noStrike">
                          <a:solidFill>
                            <a:schemeClr val="tx1"/>
                          </a:solidFill>
                          <a:effectLst/>
                          <a:latin typeface="+mn-lt"/>
                        </a:rPr>
                        <a:t>1932</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a:solidFill>
                            <a:schemeClr val="tx1"/>
                          </a:solidFill>
                          <a:effectLst/>
                          <a:latin typeface="+mn-lt"/>
                          <a:ea typeface="+mn-ea"/>
                          <a:cs typeface="+mn-cs"/>
                        </a:rPr>
                        <a:t>Diabetes Screening for People with Schizophrenia or Bipolar Disorder Who Are Using Antipsychotic Medications</a:t>
                      </a: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mn-lt"/>
                        </a:rPr>
                        <a:t>NCQA</a:t>
                      </a: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a:solidFill>
                            <a:schemeClr val="tx1"/>
                          </a:solidFill>
                          <a:effectLst/>
                          <a:latin typeface="+mn-lt"/>
                        </a:rPr>
                        <a:t>Clinical Data</a:t>
                      </a: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8135344"/>
                  </a:ext>
                </a:extLst>
              </a:tr>
            </a:tbl>
          </a:graphicData>
        </a:graphic>
      </p:graphicFrame>
      <p:sp>
        <p:nvSpPr>
          <p:cNvPr id="5" name="TextBox 4"/>
          <p:cNvSpPr txBox="1"/>
          <p:nvPr/>
        </p:nvSpPr>
        <p:spPr>
          <a:xfrm>
            <a:off x="373508" y="4038600"/>
            <a:ext cx="25552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27572042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Patient Safety (Adult)</a:t>
            </a:r>
          </a:p>
        </p:txBody>
      </p:sp>
      <p:graphicFrame>
        <p:nvGraphicFramePr>
          <p:cNvPr id="7" name="Content Placeholder 4"/>
          <p:cNvGraphicFramePr>
            <a:graphicFrameLocks/>
          </p:cNvGraphicFramePr>
          <p:nvPr>
            <p:extLst>
              <p:ext uri="{D42A27DB-BD31-4B8C-83A1-F6EECF244321}">
                <p14:modId xmlns:p14="http://schemas.microsoft.com/office/powerpoint/2010/main" val="3037673902"/>
              </p:ext>
            </p:extLst>
          </p:nvPr>
        </p:nvGraphicFramePr>
        <p:xfrm>
          <a:off x="340378" y="1188720"/>
          <a:ext cx="8463244" cy="1055370"/>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2371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Annual Monitoring for Patients on Persistent Medications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5085266"/>
                  </a:ext>
                </a:extLst>
              </a:tr>
            </a:tbl>
          </a:graphicData>
        </a:graphic>
      </p:graphicFrame>
    </p:spTree>
    <p:extLst>
      <p:ext uri="{BB962C8B-B14F-4D97-AF65-F5344CB8AC3E}">
        <p14:creationId xmlns:p14="http://schemas.microsoft.com/office/powerpoint/2010/main" val="7546543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Chronic Illness Care Measures (Cont’d)</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a:xfrm>
            <a:off x="533400" y="1143000"/>
            <a:ext cx="8153400" cy="5486400"/>
          </a:xfrm>
        </p:spPr>
        <p:txBody>
          <a:bodyPr/>
          <a:lstStyle/>
          <a:p>
            <a:pPr>
              <a:spcAft>
                <a:spcPts val="500"/>
              </a:spcAft>
            </a:pPr>
            <a:r>
              <a:rPr lang="en-US" sz="1900" dirty="0"/>
              <a:t>Taskforce members previously expressed an interest in the following specialties within the “Chronic Illness Care” domain:</a:t>
            </a:r>
          </a:p>
          <a:p>
            <a:pPr lvl="1">
              <a:spcAft>
                <a:spcPts val="500"/>
              </a:spcAft>
            </a:pPr>
            <a:r>
              <a:rPr lang="en-US" sz="1900" b="0" dirty="0"/>
              <a:t>Cancer Care</a:t>
            </a:r>
          </a:p>
          <a:p>
            <a:pPr lvl="1">
              <a:spcAft>
                <a:spcPts val="500"/>
              </a:spcAft>
            </a:pPr>
            <a:r>
              <a:rPr lang="en-US" sz="1900" b="0" dirty="0"/>
              <a:t>Gastroenterology</a:t>
            </a:r>
            <a:r>
              <a:rPr lang="en-US" sz="1900" b="0" baseline="30000" dirty="0"/>
              <a:t>+</a:t>
            </a:r>
          </a:p>
          <a:p>
            <a:pPr lvl="1">
              <a:spcAft>
                <a:spcPts val="500"/>
              </a:spcAft>
            </a:pPr>
            <a:r>
              <a:rPr lang="en-US" sz="1900" b="0" dirty="0"/>
              <a:t>Infectious Disease</a:t>
            </a:r>
            <a:r>
              <a:rPr lang="en-US" sz="1900" b="0" baseline="30000" dirty="0"/>
              <a:t>+</a:t>
            </a:r>
          </a:p>
          <a:p>
            <a:pPr lvl="1">
              <a:spcAft>
                <a:spcPts val="500"/>
              </a:spcAft>
            </a:pPr>
            <a:r>
              <a:rPr lang="en-US" sz="1900" b="0" dirty="0"/>
              <a:t>Neurology</a:t>
            </a:r>
          </a:p>
          <a:p>
            <a:pPr lvl="1"/>
            <a:r>
              <a:rPr lang="en-US" sz="1900" b="0" dirty="0"/>
              <a:t>Orthopedic Care</a:t>
            </a:r>
          </a:p>
          <a:p>
            <a:pPr lvl="1">
              <a:spcAft>
                <a:spcPts val="0"/>
              </a:spcAft>
            </a:pPr>
            <a:endParaRPr lang="en-US" sz="500" b="0" dirty="0"/>
          </a:p>
          <a:p>
            <a:r>
              <a:rPr lang="en-US" sz="1900" dirty="0"/>
              <a:t>We consulted external sources when looking for candidate measures because our measure library had few, if any, measures for these specialties.  We did not include the majority of measures we found, several of which were from the CMS/AHIP Core Quality Measures Collaborative (CQMC) measure set, because they were narrow in scope and were assessed as unlikely to yield a sufficient denominator size for ACOs.  </a:t>
            </a:r>
          </a:p>
          <a:p>
            <a:r>
              <a:rPr lang="en-US" sz="1900" dirty="0"/>
              <a:t>Specialties without adequate measures identified for review are denoted with a plus sign(</a:t>
            </a:r>
            <a:r>
              <a:rPr lang="en-US" sz="1900" baseline="30000" dirty="0"/>
              <a:t>+</a:t>
            </a:r>
            <a:r>
              <a:rPr lang="en-US" sz="1900" dirty="0"/>
              <a:t>).</a:t>
            </a:r>
          </a:p>
        </p:txBody>
      </p:sp>
    </p:spTree>
    <p:extLst>
      <p:ext uri="{BB962C8B-B14F-4D97-AF65-F5344CB8AC3E}">
        <p14:creationId xmlns:p14="http://schemas.microsoft.com/office/powerpoint/2010/main" val="7200920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Chronic Illness Care Measures (Cont’d)</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also removed from potential consideration other measures found in the CMS/AHIP CQMC measure set in response to the Taskforce’s previous decision to defer consideration of facility-based measures.</a:t>
            </a:r>
          </a:p>
          <a:p>
            <a:r>
              <a:rPr lang="en-US" dirty="0"/>
              <a:t>These measures were found in multiple domains, and not just chronic illness care.</a:t>
            </a:r>
          </a:p>
        </p:txBody>
      </p:sp>
    </p:spTree>
    <p:extLst>
      <p:ext uri="{BB962C8B-B14F-4D97-AF65-F5344CB8AC3E}">
        <p14:creationId xmlns:p14="http://schemas.microsoft.com/office/powerpoint/2010/main" val="41460113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12-18-17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1600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493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Cancer Care (Adolescent and Adult)</a:t>
            </a:r>
          </a:p>
        </p:txBody>
      </p:sp>
      <p:graphicFrame>
        <p:nvGraphicFramePr>
          <p:cNvPr id="7" name="Content Placeholder 4"/>
          <p:cNvGraphicFramePr>
            <a:graphicFrameLocks/>
          </p:cNvGraphicFramePr>
          <p:nvPr>
            <p:extLst>
              <p:ext uri="{D42A27DB-BD31-4B8C-83A1-F6EECF244321}">
                <p14:modId xmlns:p14="http://schemas.microsoft.com/office/powerpoint/2010/main" val="840249206"/>
              </p:ext>
            </p:extLst>
          </p:nvPr>
        </p:nvGraphicFramePr>
        <p:xfrm>
          <a:off x="340378" y="1188720"/>
          <a:ext cx="8463244" cy="252793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Adolescent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80376997"/>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Non-Recommended Cervical Cancer Screening in Adolescent Females**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246545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8845611"/>
                  </a:ext>
                </a:extLst>
              </a:tr>
              <a:tr h="731520">
                <a:tc>
                  <a:txBody>
                    <a:bodyPr/>
                    <a:lstStyle/>
                    <a:p>
                      <a:pPr algn="ctr" fontAlgn="t"/>
                      <a:r>
                        <a:rPr lang="en-US" sz="1600" b="0" i="0" u="none" strike="noStrike" dirty="0">
                          <a:solidFill>
                            <a:schemeClr val="tx1"/>
                          </a:solidFill>
                          <a:effectLst/>
                          <a:latin typeface="+mn-lt"/>
                        </a:rPr>
                        <a:t>0389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Prostate Cancer: Avoidance of Overuse of Bone Scan for Staging Low Risk Prostate Cancer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AMA-PCPI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975713"/>
                  </a:ext>
                </a:extLst>
              </a:tr>
            </a:tbl>
          </a:graphicData>
        </a:graphic>
      </p:graphicFrame>
      <p:sp>
        <p:nvSpPr>
          <p:cNvPr id="5" name="TextBox 4"/>
          <p:cNvSpPr txBox="1"/>
          <p:nvPr/>
        </p:nvSpPr>
        <p:spPr>
          <a:xfrm>
            <a:off x="373508" y="3807023"/>
            <a:ext cx="25552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0958397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Neurology (All Ages)</a:t>
            </a:r>
          </a:p>
        </p:txBody>
      </p:sp>
      <p:graphicFrame>
        <p:nvGraphicFramePr>
          <p:cNvPr id="7" name="Content Placeholder 4"/>
          <p:cNvGraphicFramePr>
            <a:graphicFrameLocks/>
          </p:cNvGraphicFramePr>
          <p:nvPr>
            <p:extLst>
              <p:ext uri="{D42A27DB-BD31-4B8C-83A1-F6EECF244321}">
                <p14:modId xmlns:p14="http://schemas.microsoft.com/office/powerpoint/2010/main" val="1609786226"/>
              </p:ext>
            </p:extLst>
          </p:nvPr>
        </p:nvGraphicFramePr>
        <p:xfrm>
          <a:off x="340378" y="1188720"/>
          <a:ext cx="8463244" cy="106489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Quality of Life Assessment for Patients with Primary Headache Disorders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American Academy of Neurology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Clinical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2465450"/>
                  </a:ext>
                </a:extLst>
              </a:tr>
            </a:tbl>
          </a:graphicData>
        </a:graphic>
      </p:graphicFrame>
    </p:spTree>
    <p:extLst>
      <p:ext uri="{BB962C8B-B14F-4D97-AF65-F5344CB8AC3E}">
        <p14:creationId xmlns:p14="http://schemas.microsoft.com/office/powerpoint/2010/main" val="39478108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Illness Care Measures:</a:t>
            </a:r>
            <a:br>
              <a:rPr lang="en-US" dirty="0"/>
            </a:br>
            <a:r>
              <a:rPr lang="en-US" dirty="0"/>
              <a:t>Orthopedic Care (Adult)</a:t>
            </a:r>
          </a:p>
        </p:txBody>
      </p:sp>
      <p:graphicFrame>
        <p:nvGraphicFramePr>
          <p:cNvPr id="7" name="Content Placeholder 4"/>
          <p:cNvGraphicFramePr>
            <a:graphicFrameLocks/>
          </p:cNvGraphicFramePr>
          <p:nvPr>
            <p:extLst>
              <p:ext uri="{D42A27DB-BD31-4B8C-83A1-F6EECF244321}">
                <p14:modId xmlns:p14="http://schemas.microsoft.com/office/powerpoint/2010/main" val="3579975090"/>
              </p:ext>
            </p:extLst>
          </p:nvPr>
        </p:nvGraphicFramePr>
        <p:xfrm>
          <a:off x="340378" y="1188720"/>
          <a:ext cx="8463244" cy="179641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31520">
                <a:tc>
                  <a:txBody>
                    <a:bodyPr/>
                    <a:lstStyle/>
                    <a:p>
                      <a:pPr algn="ctr" fontAlgn="t"/>
                      <a:r>
                        <a:rPr lang="en-US" sz="1600" b="0" i="0" u="none" strike="noStrike" dirty="0">
                          <a:solidFill>
                            <a:schemeClr val="tx1"/>
                          </a:solidFill>
                          <a:effectLst/>
                          <a:latin typeface="+mn-lt"/>
                        </a:rPr>
                        <a:t>0052 </a:t>
                      </a:r>
                    </a:p>
                    <a:p>
                      <a:pPr algn="ctr" fontAlgn="t"/>
                      <a:r>
                        <a:rPr lang="en-US" sz="1200" b="0" i="0" u="none" strike="noStrike" dirty="0">
                          <a:solidFill>
                            <a:schemeClr val="tx1"/>
                          </a:solidFill>
                          <a:effectLst/>
                          <a:latin typeface="+mn-lt"/>
                        </a:rPr>
                        <a:t>(no longer endorsed)</a:t>
                      </a:r>
                      <a:endParaRPr lang="en-US" sz="14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Use of Imaging Studies for Low Back Pain**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0054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Disease Modifying Anti-Rheumatic Drug Therapy for Rheumatoid Arthritis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2975713"/>
                  </a:ext>
                </a:extLst>
              </a:tr>
            </a:tbl>
          </a:graphicData>
        </a:graphic>
      </p:graphicFrame>
      <p:sp>
        <p:nvSpPr>
          <p:cNvPr id="5" name="TextBox 4"/>
          <p:cNvSpPr txBox="1"/>
          <p:nvPr/>
        </p:nvSpPr>
        <p:spPr>
          <a:xfrm>
            <a:off x="373508" y="3048000"/>
            <a:ext cx="2555222" cy="307777"/>
          </a:xfrm>
          <a:prstGeom prst="rect">
            <a:avLst/>
          </a:prstGeom>
          <a:noFill/>
        </p:spPr>
        <p:txBody>
          <a:bodyPr wrap="square" rtlCol="0">
            <a:spAutoFit/>
          </a:bodyPr>
          <a:lstStyle/>
          <a:p>
            <a:r>
              <a:rPr lang="en-US" sz="1400" i="1" dirty="0">
                <a:latin typeface="Book Antiqua" panose="02040602050305030304" pitchFamily="18" charset="0"/>
              </a:rPr>
              <a:t>**CMS/AHIP CQMC measure.</a:t>
            </a:r>
          </a:p>
        </p:txBody>
      </p:sp>
    </p:spTree>
    <p:extLst>
      <p:ext uri="{BB962C8B-B14F-4D97-AF65-F5344CB8AC3E}">
        <p14:creationId xmlns:p14="http://schemas.microsoft.com/office/powerpoint/2010/main" val="11951156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Care Coordination Measures</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few “Care Coordination” measures.</a:t>
            </a:r>
          </a:p>
          <a:p>
            <a:r>
              <a:rPr lang="en-US" dirty="0"/>
              <a:t>The majority of available measures were related to care coordination in a facility-based setting (e.g., related to readmissions, discharges, or transfers into the community).  We did not include these measures, consistent with the Taskforce’s previous decision to defer consideration of facility-based measures.</a:t>
            </a:r>
          </a:p>
        </p:txBody>
      </p:sp>
    </p:spTree>
    <p:extLst>
      <p:ext uri="{BB962C8B-B14F-4D97-AF65-F5344CB8AC3E}">
        <p14:creationId xmlns:p14="http://schemas.microsoft.com/office/powerpoint/2010/main" val="41885359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Measures:</a:t>
            </a:r>
            <a:br>
              <a:rPr lang="en-US" dirty="0"/>
            </a:br>
            <a:r>
              <a:rPr lang="en-US" dirty="0"/>
              <a:t>Readmission and Follow-Up</a:t>
            </a:r>
          </a:p>
        </p:txBody>
      </p:sp>
      <p:graphicFrame>
        <p:nvGraphicFramePr>
          <p:cNvPr id="7" name="Content Placeholder 4"/>
          <p:cNvGraphicFramePr>
            <a:graphicFrameLocks/>
          </p:cNvGraphicFramePr>
          <p:nvPr>
            <p:extLst>
              <p:ext uri="{D42A27DB-BD31-4B8C-83A1-F6EECF244321}">
                <p14:modId xmlns:p14="http://schemas.microsoft.com/office/powerpoint/2010/main" val="1731347074"/>
              </p:ext>
            </p:extLst>
          </p:nvPr>
        </p:nvGraphicFramePr>
        <p:xfrm>
          <a:off x="340378" y="1188720"/>
          <a:ext cx="8463244" cy="264985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1768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Plan All-Cause Readmission</a:t>
                      </a:r>
                      <a:r>
                        <a:rPr lang="en-US" sz="1600" kern="1200" baseline="30000" dirty="0">
                          <a:solidFill>
                            <a:schemeClr val="tx1"/>
                          </a:solidFill>
                          <a:effectLst/>
                          <a:latin typeface="+mn-lt"/>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NCQA HEDIS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365760">
                <a:tc gridSpan="5">
                  <a:txBody>
                    <a:bodyPr/>
                    <a:lstStyle/>
                    <a:p>
                      <a:pPr marL="91440" algn="l" fontAlgn="t"/>
                      <a:r>
                        <a:rPr lang="en-US" sz="1600" b="1" i="0" u="none" strike="noStrike" dirty="0">
                          <a:solidFill>
                            <a:schemeClr val="tx1"/>
                          </a:solidFill>
                          <a:effectLst/>
                          <a:latin typeface="+mn-lt"/>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276315"/>
                  </a:ext>
                </a:extLst>
              </a:tr>
              <a:tr h="731520">
                <a:tc>
                  <a:txBody>
                    <a:bodyPr/>
                    <a:lstStyle/>
                    <a:p>
                      <a:pPr algn="ctr" fontAlgn="t"/>
                      <a:r>
                        <a:rPr lang="en-US" sz="1600" b="0" i="0" u="none" strike="noStrike" dirty="0">
                          <a:solidFill>
                            <a:schemeClr val="tx1"/>
                          </a:solidFill>
                          <a:effectLst/>
                          <a:latin typeface="+mn-lt"/>
                        </a:rPr>
                        <a:t>3171 </a:t>
                      </a:r>
                    </a:p>
                    <a:p>
                      <a:pPr algn="ctr" fontAlgn="t"/>
                      <a:r>
                        <a:rPr lang="en-US" sz="1200" b="0" i="0" u="none" strike="noStrike" dirty="0">
                          <a:solidFill>
                            <a:schemeClr val="tx1"/>
                          </a:solidFill>
                          <a:effectLst/>
                          <a:latin typeface="+mn-lt"/>
                        </a:rPr>
                        <a:t>(never  endorsed)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Percentage of Asthma ED Visits followed by Evidence of Care Connection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University Hospitals Cleveland Medical Center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254151504"/>
                  </a:ext>
                </a:extLst>
              </a:tr>
            </a:tbl>
          </a:graphicData>
        </a:graphic>
      </p:graphicFrame>
      <p:sp>
        <p:nvSpPr>
          <p:cNvPr id="3" name="Rectangle 2">
            <a:extLst>
              <a:ext uri="{FF2B5EF4-FFF2-40B4-BE49-F238E27FC236}">
                <a16:creationId xmlns:a16="http://schemas.microsoft.com/office/drawing/2014/main" id="{A088A9AF-32D8-441B-A285-2F45FBA5A5D4}"/>
              </a:ext>
            </a:extLst>
          </p:cNvPr>
          <p:cNvSpPr/>
          <p:nvPr/>
        </p:nvSpPr>
        <p:spPr>
          <a:xfrm>
            <a:off x="340378" y="3878758"/>
            <a:ext cx="4572000" cy="307777"/>
          </a:xfrm>
          <a:prstGeom prst="rect">
            <a:avLst/>
          </a:prstGeom>
        </p:spPr>
        <p:txBody>
          <a:bodyPr>
            <a:spAutoFit/>
          </a:bodyPr>
          <a:lstStyle/>
          <a:p>
            <a:r>
              <a:rPr lang="en-US" sz="1400" i="1" baseline="30000" dirty="0">
                <a:latin typeface="Book Antiqua" panose="02040602050305030304" pitchFamily="18" charset="0"/>
              </a:rPr>
              <a:t>#</a:t>
            </a:r>
            <a:r>
              <a:rPr lang="en-US" sz="1400" i="1" dirty="0">
                <a:latin typeface="Book Antiqua" panose="02040602050305030304" pitchFamily="18" charset="0"/>
              </a:rPr>
              <a:t>This measure does not have opportunity for improvement.</a:t>
            </a:r>
          </a:p>
        </p:txBody>
      </p:sp>
    </p:spTree>
    <p:extLst>
      <p:ext uri="{BB962C8B-B14F-4D97-AF65-F5344CB8AC3E}">
        <p14:creationId xmlns:p14="http://schemas.microsoft.com/office/powerpoint/2010/main" val="17997705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Measures:</a:t>
            </a:r>
            <a:br>
              <a:rPr lang="en-US" dirty="0"/>
            </a:br>
            <a:r>
              <a:rPr lang="en-US" dirty="0"/>
              <a:t>Patient Experience</a:t>
            </a:r>
          </a:p>
        </p:txBody>
      </p:sp>
      <p:graphicFrame>
        <p:nvGraphicFramePr>
          <p:cNvPr id="7" name="Content Placeholder 4"/>
          <p:cNvGraphicFramePr>
            <a:graphicFrameLocks/>
          </p:cNvGraphicFramePr>
          <p:nvPr>
            <p:extLst>
              <p:ext uri="{D42A27DB-BD31-4B8C-83A1-F6EECF244321}">
                <p14:modId xmlns:p14="http://schemas.microsoft.com/office/powerpoint/2010/main" val="1454712907"/>
              </p:ext>
            </p:extLst>
          </p:nvPr>
        </p:nvGraphicFramePr>
        <p:xfrm>
          <a:off x="340378" y="2286952"/>
          <a:ext cx="8463244" cy="2284095"/>
        </p:xfrm>
        <a:graphic>
          <a:graphicData uri="http://schemas.openxmlformats.org/drawingml/2006/table">
            <a:tbl>
              <a:tblPr/>
              <a:tblGrid>
                <a:gridCol w="914400">
                  <a:extLst>
                    <a:ext uri="{9D8B030D-6E8A-4147-A177-3AD203B41FA5}">
                      <a16:colId xmlns:a16="http://schemas.microsoft.com/office/drawing/2014/main" val="20000"/>
                    </a:ext>
                  </a:extLst>
                </a:gridCol>
                <a:gridCol w="3469622">
                  <a:extLst>
                    <a:ext uri="{9D8B030D-6E8A-4147-A177-3AD203B41FA5}">
                      <a16:colId xmlns:a16="http://schemas.microsoft.com/office/drawing/2014/main" val="20001"/>
                    </a:ext>
                  </a:extLst>
                </a:gridCol>
                <a:gridCol w="1257826">
                  <a:extLst>
                    <a:ext uri="{9D8B030D-6E8A-4147-A177-3AD203B41FA5}">
                      <a16:colId xmlns:a16="http://schemas.microsoft.com/office/drawing/2014/main" val="3963035950"/>
                    </a:ext>
                  </a:extLst>
                </a:gridCol>
                <a:gridCol w="1911096">
                  <a:extLst>
                    <a:ext uri="{9D8B030D-6E8A-4147-A177-3AD203B41FA5}">
                      <a16:colId xmlns:a16="http://schemas.microsoft.com/office/drawing/2014/main" val="20003"/>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endParaRPr lang="en-US" sz="1600" b="0" i="0" u="none" strike="noStrike" baseline="0"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7799484"/>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Care Coordination Quality Measure for Primary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AHRQ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465450"/>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fr-FR" sz="1600" kern="1200" baseline="0" dirty="0">
                          <a:solidFill>
                            <a:schemeClr val="tx1"/>
                          </a:solidFill>
                          <a:effectLst/>
                          <a:latin typeface="+mn-lt"/>
                          <a:ea typeface="+mn-ea"/>
                          <a:cs typeface="+mn-cs"/>
                        </a:rPr>
                        <a:t>Client Perception of Coordination Questionnaire (CPCQ)</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Australia Coordinated Care (Care Plus) Trial</a:t>
                      </a:r>
                      <a:endParaRPr lang="en-US" sz="1600" b="0" i="0" u="none" strike="noStrike" dirty="0">
                        <a:solidFill>
                          <a:schemeClr val="tx1"/>
                        </a:solidFill>
                        <a:effectLst/>
                        <a:highlight>
                          <a:srgbClr val="FFFF00"/>
                        </a:highligh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2975713"/>
                  </a:ext>
                </a:extLst>
              </a:tr>
            </a:tbl>
          </a:graphicData>
        </a:graphic>
      </p:graphicFrame>
      <p:sp>
        <p:nvSpPr>
          <p:cNvPr id="6" name="Content Placeholder 3">
            <a:extLst>
              <a:ext uri="{FF2B5EF4-FFF2-40B4-BE49-F238E27FC236}">
                <a16:creationId xmlns:a16="http://schemas.microsoft.com/office/drawing/2014/main" id="{29D419F9-4393-405C-861A-A6F4CB9688E9}"/>
              </a:ext>
            </a:extLst>
          </p:cNvPr>
          <p:cNvSpPr>
            <a:spLocks noGrp="1"/>
          </p:cNvSpPr>
          <p:nvPr>
            <p:ph sz="half" idx="1"/>
          </p:nvPr>
        </p:nvSpPr>
        <p:spPr>
          <a:xfrm>
            <a:off x="533400" y="1371600"/>
            <a:ext cx="8077200" cy="4556234"/>
          </a:xfrm>
        </p:spPr>
        <p:txBody>
          <a:bodyPr/>
          <a:lstStyle/>
          <a:p>
            <a:pPr marL="0" indent="0">
              <a:buNone/>
            </a:pPr>
            <a:r>
              <a:rPr lang="en-US" dirty="0"/>
              <a:t>The following measures fit within both the “Care Coordination” domain and the “Patient/Provider Communication” domain.</a:t>
            </a:r>
          </a:p>
        </p:txBody>
      </p:sp>
    </p:spTree>
    <p:extLst>
      <p:ext uri="{BB962C8B-B14F-4D97-AF65-F5344CB8AC3E}">
        <p14:creationId xmlns:p14="http://schemas.microsoft.com/office/powerpoint/2010/main" val="7836145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Integration Measures</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p:txBody>
          <a:bodyPr/>
          <a:lstStyle/>
          <a:p>
            <a:r>
              <a:rPr lang="en-US" dirty="0"/>
              <a:t>We consulted external sources when looking for candidate measures because our measure library had few “Integration” measures.</a:t>
            </a:r>
          </a:p>
          <a:p>
            <a:endParaRPr lang="en-US" sz="500" dirty="0"/>
          </a:p>
          <a:p>
            <a:r>
              <a:rPr lang="en-US" dirty="0"/>
              <a:t>The majority of identified measures were related to behavioral health and primary care integration at the practice-level.  The measures require practices to fill out a self-assessment of their level of integration.  </a:t>
            </a:r>
          </a:p>
          <a:p>
            <a:endParaRPr lang="en-US" sz="500" dirty="0"/>
          </a:p>
          <a:p>
            <a:r>
              <a:rPr lang="en-US" dirty="0"/>
              <a:t>We did not include these measures for consideration due to challenges related to implementing these measures at the ACO level.</a:t>
            </a:r>
          </a:p>
        </p:txBody>
      </p:sp>
    </p:spTree>
    <p:extLst>
      <p:ext uri="{BB962C8B-B14F-4D97-AF65-F5344CB8AC3E}">
        <p14:creationId xmlns:p14="http://schemas.microsoft.com/office/powerpoint/2010/main" val="39298477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Measures</a:t>
            </a:r>
          </a:p>
        </p:txBody>
      </p:sp>
      <p:graphicFrame>
        <p:nvGraphicFramePr>
          <p:cNvPr id="7" name="Content Placeholder 4"/>
          <p:cNvGraphicFramePr>
            <a:graphicFrameLocks/>
          </p:cNvGraphicFramePr>
          <p:nvPr>
            <p:extLst>
              <p:ext uri="{D42A27DB-BD31-4B8C-83A1-F6EECF244321}">
                <p14:modId xmlns:p14="http://schemas.microsoft.com/office/powerpoint/2010/main" val="71299047"/>
              </p:ext>
            </p:extLst>
          </p:nvPr>
        </p:nvGraphicFramePr>
        <p:xfrm>
          <a:off x="340378" y="2209800"/>
          <a:ext cx="8463244" cy="4295775"/>
        </p:xfrm>
        <a:graphic>
          <a:graphicData uri="http://schemas.openxmlformats.org/drawingml/2006/table">
            <a:tbl>
              <a:tblPr/>
              <a:tblGrid>
                <a:gridCol w="914400">
                  <a:extLst>
                    <a:ext uri="{9D8B030D-6E8A-4147-A177-3AD203B41FA5}">
                      <a16:colId xmlns:a16="http://schemas.microsoft.com/office/drawing/2014/main" val="20000"/>
                    </a:ext>
                  </a:extLst>
                </a:gridCol>
                <a:gridCol w="4460222">
                  <a:extLst>
                    <a:ext uri="{9D8B030D-6E8A-4147-A177-3AD203B41FA5}">
                      <a16:colId xmlns:a16="http://schemas.microsoft.com/office/drawing/2014/main" val="20001"/>
                    </a:ext>
                  </a:extLst>
                </a:gridCol>
                <a:gridCol w="1143000">
                  <a:extLst>
                    <a:ext uri="{9D8B030D-6E8A-4147-A177-3AD203B41FA5}">
                      <a16:colId xmlns:a16="http://schemas.microsoft.com/office/drawing/2014/main" val="2717532129"/>
                    </a:ext>
                  </a:extLst>
                </a:gridCol>
                <a:gridCol w="1035322">
                  <a:extLst>
                    <a:ext uri="{9D8B030D-6E8A-4147-A177-3AD203B41FA5}">
                      <a16:colId xmlns:a16="http://schemas.microsoft.com/office/drawing/2014/main" val="3576241446"/>
                    </a:ext>
                  </a:extLst>
                </a:gridCol>
                <a:gridCol w="910300">
                  <a:extLst>
                    <a:ext uri="{9D8B030D-6E8A-4147-A177-3AD203B41FA5}">
                      <a16:colId xmlns:a16="http://schemas.microsoft.com/office/drawing/2014/main" val="20004"/>
                    </a:ext>
                  </a:extLst>
                </a:gridCol>
              </a:tblGrid>
              <a:tr h="323850">
                <a:tc>
                  <a:txBody>
                    <a:bodyPr/>
                    <a:lstStyle/>
                    <a:p>
                      <a:pPr algn="ctr" fontAlgn="ctr"/>
                      <a:r>
                        <a:rPr lang="en-US" sz="1600" b="1" i="0" u="none" strike="noStrike" dirty="0">
                          <a:solidFill>
                            <a:srgbClr val="FFC000"/>
                          </a:solidFill>
                          <a:effectLst/>
                          <a:latin typeface="+mn-lt"/>
                        </a:rPr>
                        <a:t>NQF#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Measure Label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Steward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t"/>
                      <a:r>
                        <a:rPr lang="en-US" sz="1600" b="1" i="0" u="none" strike="noStrike" dirty="0">
                          <a:solidFill>
                            <a:srgbClr val="FFC000"/>
                          </a:solidFill>
                          <a:effectLst/>
                          <a:latin typeface="+mn-lt"/>
                        </a:rPr>
                        <a:t>  Data 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600" b="1" i="0" u="none" strike="noStrike" dirty="0">
                          <a:solidFill>
                            <a:srgbClr val="FFC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5760">
                <a:tc gridSpan="5">
                  <a:txBody>
                    <a:bodyPr/>
                    <a:lstStyle/>
                    <a:p>
                      <a:pPr marL="91440" algn="l" fontAlgn="t"/>
                      <a:r>
                        <a:rPr lang="en-US" sz="1600" b="1" i="0" u="none" strike="noStrike" dirty="0">
                          <a:solidFill>
                            <a:schemeClr val="tx1"/>
                          </a:solidFill>
                          <a:effectLst/>
                          <a:latin typeface="+mn-lt"/>
                        </a:rPr>
                        <a:t>Adult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2129831"/>
                  </a:ext>
                </a:extLst>
              </a:tr>
              <a:tr h="73152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Patient Perceptions of Integrated Care (PPIC)</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Provider Knowledge of Patient</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Staff Knowledge of Patient’s History</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Specialist Knowledge of Patient’s History</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Provider’s Support for Patient’s Self-Directed Care</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Provider Support for Patients’ Medication Adherence/Health Home Management</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Test Result Communication</a:t>
                      </a: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Harvard School of Public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6765346"/>
                  </a:ext>
                </a:extLst>
              </a:tr>
              <a:tr h="365760">
                <a:tc gridSpan="5">
                  <a:txBody>
                    <a:bodyPr/>
                    <a:lstStyle/>
                    <a:p>
                      <a:pPr marL="91440" algn="l" fontAlgn="t"/>
                      <a:r>
                        <a:rPr lang="en-US" sz="1600" b="1" i="0" u="none" strike="noStrike" dirty="0">
                          <a:solidFill>
                            <a:schemeClr val="tx1"/>
                          </a:solidFill>
                          <a:effectLst/>
                          <a:latin typeface="+mn-lt"/>
                        </a:rPr>
                        <a:t>Pediatric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marL="60325" marR="0" indent="0" algn="l" defTabSz="457200" rtl="0" eaLnBrk="1" fontAlgn="t" latinLnBrk="0" hangingPunct="1">
                        <a:lnSpc>
                          <a:spcPct val="100000"/>
                        </a:lnSpc>
                        <a:spcBef>
                          <a:spcPts val="0"/>
                        </a:spcBef>
                        <a:spcAft>
                          <a:spcPts val="0"/>
                        </a:spcAft>
                        <a:buClrTx/>
                        <a:buSzTx/>
                        <a:buFontTx/>
                        <a:buNone/>
                        <a:tabLst/>
                        <a:defRPr/>
                      </a:pP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2839886"/>
                  </a:ext>
                </a:extLst>
              </a:tr>
              <a:tr h="720090">
                <a:tc>
                  <a:txBody>
                    <a:bodyPr/>
                    <a:lstStyle/>
                    <a:p>
                      <a:pPr algn="ctr" fontAlgn="t"/>
                      <a:r>
                        <a:rPr lang="en-US" sz="1600" b="0" i="0" u="none" strike="noStrike" dirty="0">
                          <a:solidFill>
                            <a:schemeClr val="tx1"/>
                          </a:solidFill>
                          <a:effectLst/>
                          <a:latin typeface="+mn-lt"/>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60325" marR="0" indent="0" algn="l" defTabSz="457200" rtl="0" eaLnBrk="1" fontAlgn="t" latinLnBrk="0" hangingPunct="1">
                        <a:lnSpc>
                          <a:spcPct val="100000"/>
                        </a:lnSpc>
                        <a:spcBef>
                          <a:spcPts val="0"/>
                        </a:spcBef>
                        <a:spcAft>
                          <a:spcPts val="0"/>
                        </a:spcAft>
                        <a:buClrTx/>
                        <a:buSzTx/>
                        <a:buFontTx/>
                        <a:buNone/>
                        <a:tabLst/>
                        <a:defRPr/>
                      </a:pPr>
                      <a:r>
                        <a:rPr lang="en-US" sz="1600" kern="1200" baseline="0" dirty="0">
                          <a:solidFill>
                            <a:schemeClr val="tx1"/>
                          </a:solidFill>
                          <a:effectLst/>
                          <a:latin typeface="+mn-lt"/>
                          <a:ea typeface="+mn-ea"/>
                          <a:cs typeface="+mn-cs"/>
                        </a:rPr>
                        <a:t>Pediatric Integrated Care Survey (PICS)</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Access to Care</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Communication with Care Team Members</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Family Impact</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Care Goal Creation/Planning</a:t>
                      </a:r>
                    </a:p>
                    <a:p>
                      <a:pPr marL="346075" marR="0" indent="-2857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effectLst/>
                          <a:latin typeface="+mn-lt"/>
                          <a:ea typeface="+mn-ea"/>
                          <a:cs typeface="+mn-cs"/>
                        </a:rPr>
                        <a:t>Team Functioning/Quality</a:t>
                      </a:r>
                      <a:endParaRPr lang="en-US" sz="1600" kern="1200" baseline="0" dirty="0">
                        <a:solidFill>
                          <a:schemeClr val="tx1"/>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Boston Children’s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111125"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baseline="0" dirty="0">
                          <a:solidFill>
                            <a:schemeClr val="tx1"/>
                          </a:solidFill>
                          <a:effectLst/>
                          <a:latin typeface="+mn-lt"/>
                        </a:rPr>
                        <a:t>Survey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66647122"/>
                  </a:ext>
                </a:extLst>
              </a:tr>
            </a:tbl>
          </a:graphicData>
        </a:graphic>
      </p:graphicFrame>
      <p:sp>
        <p:nvSpPr>
          <p:cNvPr id="4" name="Content Placeholder 3">
            <a:extLst>
              <a:ext uri="{FF2B5EF4-FFF2-40B4-BE49-F238E27FC236}">
                <a16:creationId xmlns:a16="http://schemas.microsoft.com/office/drawing/2014/main" id="{BA405465-8FC2-451E-8C4D-EB634E0E1C2E}"/>
              </a:ext>
            </a:extLst>
          </p:cNvPr>
          <p:cNvSpPr>
            <a:spLocks noGrp="1"/>
          </p:cNvSpPr>
          <p:nvPr>
            <p:ph sz="half" idx="1"/>
          </p:nvPr>
        </p:nvSpPr>
        <p:spPr>
          <a:xfrm>
            <a:off x="533400" y="1371600"/>
            <a:ext cx="8077200" cy="4556234"/>
          </a:xfrm>
        </p:spPr>
        <p:txBody>
          <a:bodyPr/>
          <a:lstStyle/>
          <a:p>
            <a:pPr marL="0" indent="0">
              <a:buNone/>
            </a:pPr>
            <a:r>
              <a:rPr lang="en-US" dirty="0"/>
              <a:t>The following measures fit within the “Integration,” “Care Coordination” and the “Patient/Provider Communication” domains.</a:t>
            </a:r>
          </a:p>
        </p:txBody>
      </p:sp>
    </p:spTree>
    <p:extLst>
      <p:ext uri="{BB962C8B-B14F-4D97-AF65-F5344CB8AC3E}">
        <p14:creationId xmlns:p14="http://schemas.microsoft.com/office/powerpoint/2010/main" val="949877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Social Determinants of Health</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a:xfrm>
            <a:off x="533400" y="1371600"/>
            <a:ext cx="8229600" cy="4800600"/>
          </a:xfrm>
        </p:spPr>
        <p:txBody>
          <a:bodyPr/>
          <a:lstStyle/>
          <a:p>
            <a:r>
              <a:rPr lang="en-US" dirty="0"/>
              <a:t>There are several categories of “Social Determinants of Health” (</a:t>
            </a:r>
            <a:r>
              <a:rPr lang="en-US" dirty="0" err="1"/>
              <a:t>SDoH</a:t>
            </a:r>
            <a:r>
              <a:rPr lang="en-US" dirty="0"/>
              <a:t>) measures, including:</a:t>
            </a:r>
          </a:p>
          <a:p>
            <a:pPr lvl="1"/>
            <a:r>
              <a:rPr lang="en-US" b="0" u="sng" dirty="0"/>
              <a:t>measures of </a:t>
            </a:r>
            <a:r>
              <a:rPr lang="en-US" b="0" u="sng" dirty="0" err="1"/>
              <a:t>SDoH</a:t>
            </a:r>
            <a:r>
              <a:rPr lang="en-US" b="0" u="sng" dirty="0"/>
              <a:t> prevalence</a:t>
            </a:r>
            <a:r>
              <a:rPr lang="en-US" b="0" dirty="0"/>
              <a:t> (e.g., Kindergarten Readiness),</a:t>
            </a:r>
          </a:p>
          <a:p>
            <a:pPr lvl="1"/>
            <a:r>
              <a:rPr lang="en-US" b="0" u="sng" dirty="0"/>
              <a:t>measures of processes to screen for and identify </a:t>
            </a:r>
            <a:r>
              <a:rPr lang="en-US" b="0" u="sng" dirty="0" err="1"/>
              <a:t>SDoH</a:t>
            </a:r>
            <a:r>
              <a:rPr lang="en-US" b="0" dirty="0"/>
              <a:t> (e.g., Accountable Health Communities Screening Tool),</a:t>
            </a:r>
          </a:p>
          <a:p>
            <a:pPr lvl="1"/>
            <a:r>
              <a:rPr lang="en-US" b="0" u="sng" dirty="0"/>
              <a:t>measures that target interventions to address </a:t>
            </a:r>
            <a:r>
              <a:rPr lang="en-US" b="0" u="sng" dirty="0" err="1"/>
              <a:t>SDoH</a:t>
            </a:r>
            <a:r>
              <a:rPr lang="en-US" b="0" dirty="0"/>
              <a:t> (e.g., Percentage of Homeless Individuals Successfully Linked with a Housing Resource Agency), and </a:t>
            </a:r>
          </a:p>
          <a:p>
            <a:pPr lvl="1"/>
            <a:r>
              <a:rPr lang="en-US" b="0" u="sng" dirty="0"/>
              <a:t>outcome measures that assess whether </a:t>
            </a:r>
            <a:r>
              <a:rPr lang="en-US" b="0" u="sng" dirty="0" err="1"/>
              <a:t>SDoH</a:t>
            </a:r>
            <a:r>
              <a:rPr lang="en-US" b="0" u="sng" dirty="0"/>
              <a:t> interventions were effective</a:t>
            </a:r>
            <a:r>
              <a:rPr lang="en-US" b="0" dirty="0"/>
              <a:t> (e.g., Percentage of Children Lifted Out of Poverty by Safety Net Programs Based on the Supplemental Poverty Measure)</a:t>
            </a:r>
            <a:endParaRPr lang="en-US" sz="500" dirty="0"/>
          </a:p>
          <a:p>
            <a:r>
              <a:rPr lang="en-US" dirty="0"/>
              <a:t>In which of the above categories of are the Taskforce most interested? </a:t>
            </a:r>
          </a:p>
        </p:txBody>
      </p:sp>
    </p:spTree>
    <p:extLst>
      <p:ext uri="{BB962C8B-B14F-4D97-AF65-F5344CB8AC3E}">
        <p14:creationId xmlns:p14="http://schemas.microsoft.com/office/powerpoint/2010/main" val="8800854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F97C5-DEAC-4225-941A-6CB9B87F6DB7}"/>
              </a:ext>
            </a:extLst>
          </p:cNvPr>
          <p:cNvSpPr>
            <a:spLocks noGrp="1"/>
          </p:cNvSpPr>
          <p:nvPr>
            <p:ph type="title"/>
          </p:nvPr>
        </p:nvSpPr>
        <p:spPr/>
        <p:txBody>
          <a:bodyPr/>
          <a:lstStyle/>
          <a:p>
            <a:r>
              <a:rPr lang="en-US" dirty="0"/>
              <a:t>Social Determinants of Health (Cont'd)</a:t>
            </a:r>
          </a:p>
        </p:txBody>
      </p:sp>
      <p:sp>
        <p:nvSpPr>
          <p:cNvPr id="4" name="Content Placeholder 3">
            <a:extLst>
              <a:ext uri="{FF2B5EF4-FFF2-40B4-BE49-F238E27FC236}">
                <a16:creationId xmlns:a16="http://schemas.microsoft.com/office/drawing/2014/main" id="{EBE425AE-13BF-4937-97B6-9DE3D8AD4B6C}"/>
              </a:ext>
            </a:extLst>
          </p:cNvPr>
          <p:cNvSpPr>
            <a:spLocks noGrp="1"/>
          </p:cNvSpPr>
          <p:nvPr>
            <p:ph sz="half" idx="1"/>
          </p:nvPr>
        </p:nvSpPr>
        <p:spPr>
          <a:xfrm>
            <a:off x="533400" y="1143000"/>
            <a:ext cx="7955280" cy="4800600"/>
          </a:xfrm>
        </p:spPr>
        <p:txBody>
          <a:bodyPr/>
          <a:lstStyle/>
          <a:p>
            <a:r>
              <a:rPr lang="en-US" dirty="0"/>
              <a:t>There are also several areas of focus for </a:t>
            </a:r>
            <a:r>
              <a:rPr lang="en-US" dirty="0" err="1"/>
              <a:t>SDoH</a:t>
            </a:r>
            <a:r>
              <a:rPr lang="en-US" dirty="0"/>
              <a:t> measures, including:</a:t>
            </a:r>
          </a:p>
        </p:txBody>
      </p:sp>
      <p:sp>
        <p:nvSpPr>
          <p:cNvPr id="2" name="Rectangle 1">
            <a:extLst>
              <a:ext uri="{FF2B5EF4-FFF2-40B4-BE49-F238E27FC236}">
                <a16:creationId xmlns:a16="http://schemas.microsoft.com/office/drawing/2014/main" id="{4DD0CAEF-5656-4F14-8D56-736639E48301}"/>
              </a:ext>
            </a:extLst>
          </p:cNvPr>
          <p:cNvSpPr/>
          <p:nvPr/>
        </p:nvSpPr>
        <p:spPr>
          <a:xfrm>
            <a:off x="609600" y="1935480"/>
            <a:ext cx="8229600" cy="4389120"/>
          </a:xfrm>
          <a:prstGeom prst="rect">
            <a:avLst/>
          </a:prstGeom>
        </p:spPr>
        <p:txBody>
          <a:bodyPr wrap="square" numCol="2">
            <a:spAutoFit/>
          </a:bodyPr>
          <a:lstStyle/>
          <a:p>
            <a:pPr marL="285750" indent="-285750">
              <a:buFont typeface="Arial" panose="020B0604020202020204" pitchFamily="34" charset="0"/>
              <a:buChar char="•"/>
            </a:pPr>
            <a:r>
              <a:rPr lang="en-US" b="1" u="sng" dirty="0">
                <a:latin typeface="Book Antiqua" panose="02040602050305030304" pitchFamily="18" charset="0"/>
              </a:rPr>
              <a:t>Economic Stability</a:t>
            </a:r>
          </a:p>
          <a:p>
            <a:pPr marL="742950" lvl="1" indent="-285750">
              <a:buFont typeface="Arial" panose="020B0604020202020204" pitchFamily="34" charset="0"/>
              <a:buChar char="‒"/>
            </a:pPr>
            <a:r>
              <a:rPr lang="en-US" dirty="0">
                <a:latin typeface="Book Antiqua" panose="02040602050305030304" pitchFamily="18" charset="0"/>
              </a:rPr>
              <a:t>Employment</a:t>
            </a:r>
          </a:p>
          <a:p>
            <a:pPr marL="742950" lvl="1" indent="-285750">
              <a:buFont typeface="Arial" panose="020B0604020202020204" pitchFamily="34" charset="0"/>
              <a:buChar char="‒"/>
            </a:pPr>
            <a:r>
              <a:rPr lang="en-US" dirty="0">
                <a:latin typeface="Book Antiqua" panose="02040602050305030304" pitchFamily="18" charset="0"/>
              </a:rPr>
              <a:t>Food Insecurity</a:t>
            </a:r>
          </a:p>
          <a:p>
            <a:pPr marL="742950" lvl="1" indent="-285750">
              <a:buFont typeface="Arial" panose="020B0604020202020204" pitchFamily="34" charset="0"/>
              <a:buChar char="‒"/>
            </a:pPr>
            <a:r>
              <a:rPr lang="en-US" dirty="0">
                <a:latin typeface="Book Antiqua" panose="02040602050305030304" pitchFamily="18" charset="0"/>
              </a:rPr>
              <a:t>Housing Instability</a:t>
            </a:r>
          </a:p>
          <a:p>
            <a:pPr marL="742950" lvl="1" indent="-285750">
              <a:spcAft>
                <a:spcPts val="600"/>
              </a:spcAft>
              <a:buFont typeface="Arial" panose="020B0604020202020204" pitchFamily="34" charset="0"/>
              <a:buChar char="‒"/>
            </a:pPr>
            <a:r>
              <a:rPr lang="en-US" dirty="0">
                <a:latin typeface="Book Antiqua" panose="02040602050305030304" pitchFamily="18" charset="0"/>
              </a:rPr>
              <a:t>Poverty</a:t>
            </a:r>
          </a:p>
          <a:p>
            <a:pPr marL="285750" indent="-285750">
              <a:buFont typeface="Arial" panose="020B0604020202020204" pitchFamily="34" charset="0"/>
              <a:buChar char="•"/>
            </a:pPr>
            <a:r>
              <a:rPr lang="en-US" b="1" u="sng" dirty="0">
                <a:latin typeface="Book Antiqua" panose="02040602050305030304" pitchFamily="18" charset="0"/>
              </a:rPr>
              <a:t>Education</a:t>
            </a:r>
          </a:p>
          <a:p>
            <a:pPr marL="742950" lvl="1" indent="-285750">
              <a:buFont typeface="Arial" panose="020B0604020202020204" pitchFamily="34" charset="0"/>
              <a:buChar char="‒"/>
            </a:pPr>
            <a:r>
              <a:rPr lang="en-US" dirty="0">
                <a:latin typeface="Book Antiqua" panose="02040602050305030304" pitchFamily="18" charset="0"/>
              </a:rPr>
              <a:t>Early Childhood Education</a:t>
            </a:r>
          </a:p>
          <a:p>
            <a:pPr marL="742950" lvl="1" indent="-285750">
              <a:buFont typeface="Arial" panose="020B0604020202020204" pitchFamily="34" charset="0"/>
              <a:buChar char="‒"/>
            </a:pPr>
            <a:r>
              <a:rPr lang="en-US" dirty="0">
                <a:latin typeface="Book Antiqua" panose="02040602050305030304" pitchFamily="18" charset="0"/>
              </a:rPr>
              <a:t>Enrollment in Higher Education</a:t>
            </a:r>
          </a:p>
          <a:p>
            <a:pPr marL="742950" lvl="1" indent="-285750">
              <a:buFont typeface="Arial" panose="020B0604020202020204" pitchFamily="34" charset="0"/>
              <a:buChar char="‒"/>
            </a:pPr>
            <a:r>
              <a:rPr lang="en-US" dirty="0">
                <a:latin typeface="Book Antiqua" panose="02040602050305030304" pitchFamily="18" charset="0"/>
              </a:rPr>
              <a:t>High School Graduation</a:t>
            </a:r>
          </a:p>
          <a:p>
            <a:pPr marL="742950" lvl="1" indent="-285750">
              <a:spcAft>
                <a:spcPts val="600"/>
              </a:spcAft>
              <a:buFont typeface="Arial" panose="020B0604020202020204" pitchFamily="34" charset="0"/>
              <a:buChar char="‒"/>
            </a:pPr>
            <a:r>
              <a:rPr lang="en-US" dirty="0">
                <a:latin typeface="Book Antiqua" panose="02040602050305030304" pitchFamily="18" charset="0"/>
              </a:rPr>
              <a:t>Language and Literacy</a:t>
            </a:r>
          </a:p>
          <a:p>
            <a:pPr marL="285750" indent="-285750">
              <a:buFont typeface="Arial" panose="020B0604020202020204" pitchFamily="34" charset="0"/>
              <a:buChar char="•"/>
            </a:pPr>
            <a:r>
              <a:rPr lang="en-US" b="1" u="sng" dirty="0">
                <a:latin typeface="Book Antiqua" panose="02040602050305030304" pitchFamily="18" charset="0"/>
              </a:rPr>
              <a:t>Social and Community Context</a:t>
            </a:r>
          </a:p>
          <a:p>
            <a:pPr marL="742950" lvl="1" indent="-285750">
              <a:buFont typeface="Arial" panose="020B0604020202020204" pitchFamily="34" charset="0"/>
              <a:buChar char="‒"/>
            </a:pPr>
            <a:r>
              <a:rPr lang="en-US" dirty="0">
                <a:latin typeface="Book Antiqua" panose="02040602050305030304" pitchFamily="18" charset="0"/>
              </a:rPr>
              <a:t>Civic Participation</a:t>
            </a:r>
          </a:p>
          <a:p>
            <a:pPr marL="742950" lvl="1" indent="-285750">
              <a:buFont typeface="Arial" panose="020B0604020202020204" pitchFamily="34" charset="0"/>
              <a:buChar char="‒"/>
            </a:pPr>
            <a:r>
              <a:rPr lang="en-US" dirty="0">
                <a:latin typeface="Book Antiqua" panose="02040602050305030304" pitchFamily="18" charset="0"/>
              </a:rPr>
              <a:t>Discrimination</a:t>
            </a:r>
          </a:p>
          <a:p>
            <a:pPr marL="742950" lvl="1" indent="-285750">
              <a:buFont typeface="Arial" panose="020B0604020202020204" pitchFamily="34" charset="0"/>
              <a:buChar char="‒"/>
            </a:pPr>
            <a:r>
              <a:rPr lang="en-US" dirty="0">
                <a:latin typeface="Book Antiqua" panose="02040602050305030304" pitchFamily="18" charset="0"/>
              </a:rPr>
              <a:t>Incarceration</a:t>
            </a:r>
          </a:p>
          <a:p>
            <a:pPr marL="742950" lvl="1" indent="-285750">
              <a:spcAft>
                <a:spcPts val="600"/>
              </a:spcAft>
              <a:buFont typeface="Arial" panose="020B0604020202020204" pitchFamily="34" charset="0"/>
              <a:buChar char="‒"/>
            </a:pPr>
            <a:r>
              <a:rPr lang="en-US" dirty="0">
                <a:latin typeface="Book Antiqua" panose="02040602050305030304" pitchFamily="18" charset="0"/>
              </a:rPr>
              <a:t>Social Cohesion</a:t>
            </a:r>
          </a:p>
          <a:p>
            <a:pPr marL="285750" indent="-285750">
              <a:buFont typeface="Arial" panose="020B0604020202020204" pitchFamily="34" charset="0"/>
              <a:buChar char="•"/>
            </a:pPr>
            <a:r>
              <a:rPr lang="en-US" b="1" u="sng" dirty="0">
                <a:latin typeface="Book Antiqua" panose="02040602050305030304" pitchFamily="18" charset="0"/>
              </a:rPr>
              <a:t>Health and Health Care</a:t>
            </a:r>
          </a:p>
          <a:p>
            <a:pPr marL="742950" lvl="1" indent="-285750">
              <a:buFont typeface="Arial" panose="020B0604020202020204" pitchFamily="34" charset="0"/>
              <a:buChar char="‒"/>
            </a:pPr>
            <a:r>
              <a:rPr lang="en-US" dirty="0">
                <a:latin typeface="Book Antiqua" panose="02040602050305030304" pitchFamily="18" charset="0"/>
              </a:rPr>
              <a:t>Access to Health Care</a:t>
            </a:r>
          </a:p>
          <a:p>
            <a:pPr marL="742950" lvl="1" indent="-285750">
              <a:buFont typeface="Arial" panose="020B0604020202020204" pitchFamily="34" charset="0"/>
              <a:buChar char="‒"/>
            </a:pPr>
            <a:r>
              <a:rPr lang="en-US" dirty="0">
                <a:latin typeface="Book Antiqua" panose="02040602050305030304" pitchFamily="18" charset="0"/>
              </a:rPr>
              <a:t>Access to Primary Care</a:t>
            </a:r>
          </a:p>
          <a:p>
            <a:pPr marL="742950" lvl="1" indent="-285750">
              <a:spcAft>
                <a:spcPts val="600"/>
              </a:spcAft>
              <a:buFont typeface="Arial" panose="020B0604020202020204" pitchFamily="34" charset="0"/>
              <a:buChar char="‒"/>
            </a:pPr>
            <a:r>
              <a:rPr lang="en-US" dirty="0">
                <a:latin typeface="Book Antiqua" panose="02040602050305030304" pitchFamily="18" charset="0"/>
              </a:rPr>
              <a:t>Health Literacy</a:t>
            </a:r>
          </a:p>
          <a:p>
            <a:pPr marL="285750" indent="-285750">
              <a:buFont typeface="Arial" panose="020B0604020202020204" pitchFamily="34" charset="0"/>
              <a:buChar char="•"/>
            </a:pPr>
            <a:r>
              <a:rPr lang="en-US" b="1" u="sng" dirty="0">
                <a:latin typeface="Book Antiqua" panose="02040602050305030304" pitchFamily="18" charset="0"/>
              </a:rPr>
              <a:t>Neighborhood and Built Environment</a:t>
            </a:r>
          </a:p>
          <a:p>
            <a:pPr marL="742950" lvl="1" indent="-285750">
              <a:buFont typeface="Arial" panose="020B0604020202020204" pitchFamily="34" charset="0"/>
              <a:buChar char="‒"/>
            </a:pPr>
            <a:r>
              <a:rPr lang="en-US" dirty="0">
                <a:latin typeface="Book Antiqua" panose="02040602050305030304" pitchFamily="18" charset="0"/>
              </a:rPr>
              <a:t>Access to Foods that Support Healthy Eating Patterns</a:t>
            </a:r>
          </a:p>
          <a:p>
            <a:pPr marL="742950" lvl="1" indent="-285750">
              <a:buFont typeface="Arial" panose="020B0604020202020204" pitchFamily="34" charset="0"/>
              <a:buChar char="‒"/>
            </a:pPr>
            <a:r>
              <a:rPr lang="en-US" dirty="0">
                <a:latin typeface="Book Antiqua" panose="02040602050305030304" pitchFamily="18" charset="0"/>
              </a:rPr>
              <a:t>Crime and Violence</a:t>
            </a:r>
          </a:p>
          <a:p>
            <a:pPr marL="742950" lvl="1" indent="-285750">
              <a:buFont typeface="Arial" panose="020B0604020202020204" pitchFamily="34" charset="0"/>
              <a:buChar char="‒"/>
            </a:pPr>
            <a:r>
              <a:rPr lang="en-US" dirty="0">
                <a:latin typeface="Book Antiqua" panose="02040602050305030304" pitchFamily="18" charset="0"/>
              </a:rPr>
              <a:t>Environmental Conditions</a:t>
            </a:r>
          </a:p>
          <a:p>
            <a:pPr marL="742950" lvl="1" indent="-285750">
              <a:buFont typeface="Arial" panose="020B0604020202020204" pitchFamily="34" charset="0"/>
              <a:buChar char="‒"/>
            </a:pPr>
            <a:r>
              <a:rPr lang="en-US" dirty="0">
                <a:latin typeface="Book Antiqua" panose="02040602050305030304" pitchFamily="18" charset="0"/>
              </a:rPr>
              <a:t>Quality of Housing</a:t>
            </a:r>
          </a:p>
        </p:txBody>
      </p:sp>
      <p:sp>
        <p:nvSpPr>
          <p:cNvPr id="5" name="Content Placeholder 3">
            <a:extLst>
              <a:ext uri="{FF2B5EF4-FFF2-40B4-BE49-F238E27FC236}">
                <a16:creationId xmlns:a16="http://schemas.microsoft.com/office/drawing/2014/main" id="{1CBC2232-CCF9-47C4-91AE-B75D71DC770E}"/>
              </a:ext>
            </a:extLst>
          </p:cNvPr>
          <p:cNvSpPr txBox="1">
            <a:spLocks/>
          </p:cNvSpPr>
          <p:nvPr/>
        </p:nvSpPr>
        <p:spPr bwMode="auto">
          <a:xfrm>
            <a:off x="5029200" y="5394960"/>
            <a:ext cx="3200400" cy="1097280"/>
          </a:xfrm>
          <a:prstGeom prst="rect">
            <a:avLst/>
          </a:prstGeom>
          <a:solidFill>
            <a:srgbClr val="FFC000">
              <a:alpha val="50196"/>
            </a:srgbClr>
          </a:solid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dirty="0"/>
              <a:t>In which areas of focus are the Taskforce most interested? </a:t>
            </a:r>
          </a:p>
        </p:txBody>
      </p:sp>
    </p:spTree>
    <p:extLst>
      <p:ext uri="{BB962C8B-B14F-4D97-AF65-F5344CB8AC3E}">
        <p14:creationId xmlns:p14="http://schemas.microsoft.com/office/powerpoint/2010/main" val="5460278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12-18-17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2400" y="21336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12-18-17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3657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1460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graphicFrame>
        <p:nvGraphicFramePr>
          <p:cNvPr id="4" name="Table 3"/>
          <p:cNvGraphicFramePr>
            <a:graphicFrameLocks noGrp="1"/>
          </p:cNvGraphicFramePr>
          <p:nvPr>
            <p:extLst>
              <p:ext uri="{D42A27DB-BD31-4B8C-83A1-F6EECF244321}">
                <p14:modId xmlns:p14="http://schemas.microsoft.com/office/powerpoint/2010/main" val="2845029472"/>
              </p:ext>
            </p:extLst>
          </p:nvPr>
        </p:nvGraphicFramePr>
        <p:xfrm>
          <a:off x="777240" y="1371600"/>
          <a:ext cx="7589520" cy="4983480"/>
        </p:xfrm>
        <a:graphic>
          <a:graphicData uri="http://schemas.openxmlformats.org/drawingml/2006/table">
            <a:tbl>
              <a:tblPr firstRow="1" firstCol="1" bandRow="1">
                <a:tableStyleId>{F5AB1C69-6EDB-4FF4-983F-18BD219EF322}</a:tableStyleId>
              </a:tblPr>
              <a:tblGrid>
                <a:gridCol w="4840459">
                  <a:extLst>
                    <a:ext uri="{9D8B030D-6E8A-4147-A177-3AD203B41FA5}">
                      <a16:colId xmlns:a16="http://schemas.microsoft.com/office/drawing/2014/main" val="919717546"/>
                    </a:ext>
                  </a:extLst>
                </a:gridCol>
                <a:gridCol w="2749061">
                  <a:extLst>
                    <a:ext uri="{9D8B030D-6E8A-4147-A177-3AD203B41FA5}">
                      <a16:colId xmlns:a16="http://schemas.microsoft.com/office/drawing/2014/main" val="2000062168"/>
                    </a:ext>
                  </a:extLst>
                </a:gridCol>
              </a:tblGrid>
              <a:tr h="320040">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Domain</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600" b="1" dirty="0">
                          <a:solidFill>
                            <a:srgbClr val="FFC000"/>
                          </a:solidFill>
                          <a:effectLst/>
                          <a:latin typeface="Book Antiqua" panose="02040602050305030304" pitchFamily="18" charset="0"/>
                        </a:rPr>
                        <a:t>Estimated Schedule</a:t>
                      </a:r>
                      <a:endParaRPr lang="en-US" sz="1600" b="1" dirty="0">
                        <a:solidFill>
                          <a:srgbClr val="FFC000"/>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1805832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Preventive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#3, #4, and #5</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318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Behavioral Health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#4, #5, #6, and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151486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Opioid Prescribing and Treatment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#7</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90811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latin typeface="Book Antiqua" panose="02040602050305030304" pitchFamily="18" charset="0"/>
                        </a:rPr>
                        <a:t>Maternity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Meeting #7 and #8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1155735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Acute Care </a:t>
                      </a:r>
                      <a:r>
                        <a:rPr lang="en-US" sz="1600" b="0" i="1" dirty="0">
                          <a:solidFill>
                            <a:schemeClr val="tx1"/>
                          </a:solidFill>
                          <a:effectLst/>
                          <a:latin typeface="Book Antiqua" panose="02040602050305030304" pitchFamily="18" charset="0"/>
                        </a:rPr>
                        <a:t>(e.g., cardiac care and orthopedic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485009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Chronic Illness Care </a:t>
                      </a:r>
                      <a:r>
                        <a:rPr lang="en-US" sz="1600" b="0" i="1" dirty="0">
                          <a:solidFill>
                            <a:schemeClr val="tx1"/>
                          </a:solidFill>
                          <a:effectLst/>
                          <a:latin typeface="Book Antiqua" panose="02040602050305030304" pitchFamily="18" charset="0"/>
                        </a:rPr>
                        <a:t>(including cancer care)</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#8 and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1724176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Care Coordination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86570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Integration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#9</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8462260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Team-based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75983"/>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Equity </a:t>
                      </a:r>
                      <a:r>
                        <a:rPr lang="en-US" sz="1600" b="0" i="1" dirty="0">
                          <a:solidFill>
                            <a:schemeClr val="tx1"/>
                          </a:solidFill>
                          <a:effectLst/>
                          <a:latin typeface="Book Antiqua" panose="02040602050305030304" pitchFamily="18" charset="0"/>
                        </a:rPr>
                        <a:t>(disparities)</a:t>
                      </a:r>
                      <a:endParaRPr lang="en-US" sz="1600" b="0"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58820232"/>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Social Determinants of Health</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8104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Health Behaviors</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#10</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14167966"/>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Patient/Provider Communication</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828197"/>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Engagement</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79837441"/>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Patient Experience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4380"/>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Relationship-Centered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rPr>
                        <a:t>Meeting #11</a:t>
                      </a:r>
                      <a:endPar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14241384"/>
                  </a:ext>
                </a:extLst>
              </a:tr>
              <a:tr h="274320">
                <a:tc>
                  <a:txBody>
                    <a:bodyPr/>
                    <a:lstStyle/>
                    <a:p>
                      <a:pPr marL="0" marR="0">
                        <a:spcBef>
                          <a:spcPts val="0"/>
                        </a:spcBef>
                        <a:spcAft>
                          <a:spcPts val="0"/>
                        </a:spcAft>
                      </a:pPr>
                      <a:r>
                        <a:rPr lang="en-US" sz="1600" b="0" dirty="0">
                          <a:solidFill>
                            <a:schemeClr val="tx1"/>
                          </a:solidFill>
                          <a:effectLst/>
                          <a:latin typeface="Book Antiqua" panose="02040602050305030304" pitchFamily="18" charset="0"/>
                        </a:rPr>
                        <a:t>Hospital Care</a:t>
                      </a:r>
                      <a:endParaRPr lang="en-US" sz="1600" b="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For the 2020 Measure Set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517562"/>
                  </a:ext>
                </a:extLst>
              </a:tr>
            </a:tbl>
          </a:graphicData>
        </a:graphic>
      </p:graphicFrame>
      <p:sp>
        <p:nvSpPr>
          <p:cNvPr id="6" name="Rectangle 5"/>
          <p:cNvSpPr/>
          <p:nvPr/>
        </p:nvSpPr>
        <p:spPr>
          <a:xfrm>
            <a:off x="777240" y="3886200"/>
            <a:ext cx="7589520" cy="1066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482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Candidate Set</a:t>
            </a:r>
          </a:p>
        </p:txBody>
      </p:sp>
      <p:sp>
        <p:nvSpPr>
          <p:cNvPr id="6" name="Content Placeholder 5"/>
          <p:cNvSpPr>
            <a:spLocks noGrp="1"/>
          </p:cNvSpPr>
          <p:nvPr>
            <p:ph sz="half" idx="1"/>
          </p:nvPr>
        </p:nvSpPr>
        <p:spPr>
          <a:xfrm>
            <a:off x="533400" y="1295400"/>
            <a:ext cx="8229600" cy="4267200"/>
          </a:xfrm>
        </p:spPr>
        <p:txBody>
          <a:bodyPr/>
          <a:lstStyle/>
          <a:p>
            <a:pPr>
              <a:spcBef>
                <a:spcPts val="0"/>
              </a:spcBef>
              <a:spcAft>
                <a:spcPts val="600"/>
              </a:spcAft>
            </a:pPr>
            <a:r>
              <a:rPr lang="en-US" dirty="0"/>
              <a:t>Candidate measures were selected using the following methodology:</a:t>
            </a:r>
          </a:p>
          <a:p>
            <a:pPr marL="803275" lvl="1" indent="-457200">
              <a:spcBef>
                <a:spcPts val="0"/>
              </a:spcBef>
              <a:spcAft>
                <a:spcPts val="600"/>
              </a:spcAft>
              <a:buFont typeface="+mj-lt"/>
              <a:buAutoNum type="arabicPeriod"/>
            </a:pPr>
            <a:r>
              <a:rPr lang="en-US" b="0" dirty="0"/>
              <a:t>Included in a domain identified by the Taskforce</a:t>
            </a:r>
          </a:p>
          <a:p>
            <a:pPr marL="803275" lvl="1" indent="-457200">
              <a:spcBef>
                <a:spcPts val="0"/>
              </a:spcBef>
              <a:spcAft>
                <a:spcPts val="600"/>
              </a:spcAft>
              <a:buFont typeface="+mj-lt"/>
              <a:buAutoNum type="arabicPeriod"/>
            </a:pPr>
            <a:r>
              <a:rPr lang="en-US" b="0" dirty="0"/>
              <a:t>Found in at least 2 “alignment” measure sets</a:t>
            </a:r>
          </a:p>
          <a:p>
            <a:pPr marL="803275" lvl="1" indent="-457200">
              <a:spcBef>
                <a:spcPts val="0"/>
              </a:spcBef>
              <a:spcAft>
                <a:spcPts val="600"/>
              </a:spcAft>
              <a:buFont typeface="+mj-lt"/>
              <a:buAutoNum type="arabicPeriod"/>
            </a:pPr>
            <a:r>
              <a:rPr lang="en-US" b="0" dirty="0"/>
              <a:t>Found in the CMS/AHIP Core Quality Measures Collaborative (CQMC) and/or the MassHealth ACO/DSRIP measure sets*</a:t>
            </a:r>
            <a:endParaRPr lang="en-US" sz="1600" dirty="0">
              <a:latin typeface="Book Antiqua" panose="02040602050305030304" pitchFamily="18" charset="0"/>
            </a:endParaRPr>
          </a:p>
          <a:p>
            <a:pPr lvl="2">
              <a:spcBef>
                <a:spcPts val="0"/>
              </a:spcBef>
              <a:spcAft>
                <a:spcPts val="600"/>
              </a:spcAft>
              <a:buFont typeface="Book Antiqua" panose="02040602050305030304" pitchFamily="18" charset="0"/>
              <a:buChar char="−"/>
            </a:pPr>
            <a:endParaRPr lang="en-US" sz="500" dirty="0">
              <a:latin typeface="Book Antiqua" panose="02040602050305030304" pitchFamily="18" charset="0"/>
            </a:endParaRPr>
          </a:p>
          <a:p>
            <a:pPr>
              <a:spcBef>
                <a:spcPts val="0"/>
              </a:spcBef>
              <a:spcAft>
                <a:spcPts val="600"/>
              </a:spcAft>
            </a:pPr>
            <a:r>
              <a:rPr lang="en-US" dirty="0"/>
              <a:t>We are reviewing candidate measures by domain, and within domain, grouped by age and measure focus, if applicable.</a:t>
            </a:r>
          </a:p>
          <a:p>
            <a:pPr>
              <a:spcBef>
                <a:spcPts val="0"/>
              </a:spcBef>
              <a:spcAft>
                <a:spcPts val="600"/>
              </a:spcAft>
            </a:pPr>
            <a:endParaRPr lang="en-US" dirty="0"/>
          </a:p>
        </p:txBody>
      </p:sp>
      <p:sp>
        <p:nvSpPr>
          <p:cNvPr id="7" name="TextBox 6"/>
          <p:cNvSpPr txBox="1"/>
          <p:nvPr/>
        </p:nvSpPr>
        <p:spPr>
          <a:xfrm>
            <a:off x="514350" y="4648200"/>
            <a:ext cx="8229600" cy="492443"/>
          </a:xfrm>
          <a:prstGeom prst="rect">
            <a:avLst/>
          </a:prstGeom>
          <a:noFill/>
        </p:spPr>
        <p:txBody>
          <a:bodyPr wrap="square" rtlCol="0">
            <a:spAutoFit/>
          </a:bodyPr>
          <a:lstStyle/>
          <a:p>
            <a:r>
              <a:rPr lang="en-US" sz="1300" i="1" dirty="0">
                <a:latin typeface="Book Antiqua" panose="02040602050305030304" pitchFamily="18" charset="0"/>
              </a:rPr>
              <a:t>*MassHealth ACO/DSRIP and CMS/AHIP CQMC measures are included for consideration even if they are not found in at least 2 “alignment” measure sets.</a:t>
            </a:r>
          </a:p>
        </p:txBody>
      </p:sp>
    </p:spTree>
    <p:extLst>
      <p:ext uri="{BB962C8B-B14F-4D97-AF65-F5344CB8AC3E}">
        <p14:creationId xmlns:p14="http://schemas.microsoft.com/office/powerpoint/2010/main" val="7258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Measure Sources</a:t>
            </a:r>
          </a:p>
        </p:txBody>
      </p:sp>
      <p:sp>
        <p:nvSpPr>
          <p:cNvPr id="3" name="Content Placeholder 2"/>
          <p:cNvSpPr>
            <a:spLocks noGrp="1"/>
          </p:cNvSpPr>
          <p:nvPr>
            <p:ph sz="half" idx="1"/>
          </p:nvPr>
        </p:nvSpPr>
        <p:spPr>
          <a:xfrm>
            <a:off x="533400" y="1143000"/>
            <a:ext cx="4114800" cy="4556234"/>
          </a:xfrm>
        </p:spPr>
        <p:txBody>
          <a:bodyPr/>
          <a:lstStyle/>
          <a:p>
            <a:pPr>
              <a:spcAft>
                <a:spcPts val="600"/>
              </a:spcAft>
            </a:pPr>
            <a:r>
              <a:rPr lang="en-US" sz="1800" dirty="0"/>
              <a:t>Measures currently in use in APM contracts by providers and payers:</a:t>
            </a:r>
          </a:p>
          <a:p>
            <a:pPr lvl="1">
              <a:spcAft>
                <a:spcPts val="600"/>
              </a:spcAft>
            </a:pPr>
            <a:r>
              <a:rPr lang="en-US" sz="1800" b="0" dirty="0"/>
              <a:t>Harvard Pilgrim Health Care (2017)</a:t>
            </a:r>
          </a:p>
          <a:p>
            <a:pPr lvl="1">
              <a:spcAft>
                <a:spcPts val="600"/>
              </a:spcAft>
            </a:pPr>
            <a:r>
              <a:rPr lang="en-US" sz="1800" b="0" dirty="0"/>
              <a:t>Blue Cross Blue Shield of MA (2017)</a:t>
            </a:r>
          </a:p>
          <a:p>
            <a:pPr lvl="1">
              <a:spcAft>
                <a:spcPts val="600"/>
              </a:spcAft>
            </a:pPr>
            <a:r>
              <a:rPr lang="en-US" sz="1800" b="0" dirty="0"/>
              <a:t>Tufts Health Plan (2017)</a:t>
            </a:r>
          </a:p>
          <a:p>
            <a:pPr>
              <a:spcAft>
                <a:spcPts val="600"/>
              </a:spcAft>
            </a:pPr>
            <a:r>
              <a:rPr lang="en-US" sz="1800" dirty="0"/>
              <a:t>Measures found in local and state measure sets:</a:t>
            </a:r>
          </a:p>
          <a:p>
            <a:pPr lvl="1">
              <a:spcAft>
                <a:spcPts val="600"/>
              </a:spcAft>
            </a:pPr>
            <a:r>
              <a:rPr lang="en-US" sz="1800" b="0" dirty="0"/>
              <a:t>Boston Public Health Commission (2016)</a:t>
            </a:r>
          </a:p>
          <a:p>
            <a:pPr lvl="1">
              <a:spcAft>
                <a:spcPts val="600"/>
              </a:spcAft>
            </a:pPr>
            <a:r>
              <a:rPr lang="en-US" sz="1800" b="0" dirty="0"/>
              <a:t>MassHealth ACO (DSRIP)</a:t>
            </a:r>
          </a:p>
          <a:p>
            <a:pPr lvl="1">
              <a:spcAft>
                <a:spcPts val="600"/>
              </a:spcAft>
            </a:pPr>
            <a:r>
              <a:rPr lang="en-US" sz="1800" b="0" dirty="0"/>
              <a:t>MassHealth MCO (Payment)</a:t>
            </a:r>
          </a:p>
          <a:p>
            <a:pPr lvl="1">
              <a:spcAft>
                <a:spcPts val="600"/>
              </a:spcAft>
            </a:pPr>
            <a:r>
              <a:rPr lang="en-US" sz="1800" b="0" dirty="0"/>
              <a:t>Standard Quality Measure Set</a:t>
            </a:r>
            <a:endParaRPr lang="en-US" sz="1800" dirty="0"/>
          </a:p>
        </p:txBody>
      </p:sp>
      <p:sp>
        <p:nvSpPr>
          <p:cNvPr id="4" name="Content Placeholder 2"/>
          <p:cNvSpPr txBox="1">
            <a:spLocks/>
          </p:cNvSpPr>
          <p:nvPr/>
        </p:nvSpPr>
        <p:spPr bwMode="auto">
          <a:xfrm>
            <a:off x="4648200" y="1143000"/>
            <a:ext cx="4114800" cy="50292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kern="0" dirty="0"/>
              <a:t>Measures found in national measure sets:</a:t>
            </a:r>
          </a:p>
          <a:p>
            <a:pPr lvl="1">
              <a:spcAft>
                <a:spcPts val="600"/>
              </a:spcAft>
            </a:pPr>
            <a:r>
              <a:rPr lang="en-US" sz="1800" b="0" kern="0" dirty="0"/>
              <a:t>CMS/AHIP Core Quality Measures Collaborative (CQMC) [ACO/PCMH]</a:t>
            </a:r>
          </a:p>
          <a:p>
            <a:pPr lvl="1">
              <a:spcAft>
                <a:spcPts val="600"/>
              </a:spcAft>
            </a:pPr>
            <a:r>
              <a:rPr lang="en-US" sz="1800" b="0" kern="0" dirty="0"/>
              <a:t>CMS Medicaid Child Core Set</a:t>
            </a:r>
          </a:p>
          <a:p>
            <a:pPr lvl="1">
              <a:spcAft>
                <a:spcPts val="600"/>
              </a:spcAft>
            </a:pPr>
            <a:r>
              <a:rPr lang="en-US" sz="1800" b="0" kern="0" dirty="0"/>
              <a:t>CMS Medicaid Adult Core Set</a:t>
            </a:r>
          </a:p>
          <a:p>
            <a:pPr lvl="1">
              <a:spcAft>
                <a:spcPts val="600"/>
              </a:spcAft>
            </a:pPr>
            <a:r>
              <a:rPr lang="en-US" sz="1800" b="0" kern="0" dirty="0"/>
              <a:t>CMS Medicare Part C &amp; D Star Ratings Measures</a:t>
            </a:r>
          </a:p>
          <a:p>
            <a:pPr lvl="1">
              <a:spcAft>
                <a:spcPts val="600"/>
              </a:spcAft>
            </a:pPr>
            <a:r>
              <a:rPr lang="en-US" sz="1800" b="0" kern="0" dirty="0"/>
              <a:t>CMS Merit-based Incentive Payment System (MIPS)</a:t>
            </a:r>
          </a:p>
          <a:p>
            <a:pPr lvl="1">
              <a:spcAft>
                <a:spcPts val="600"/>
              </a:spcAft>
            </a:pPr>
            <a:r>
              <a:rPr lang="en-US" sz="1800" b="0" kern="0" dirty="0"/>
              <a:t>NCQA Health Plan Ranking</a:t>
            </a:r>
          </a:p>
        </p:txBody>
      </p:sp>
    </p:spTree>
    <p:extLst>
      <p:ext uri="{BB962C8B-B14F-4D97-AF65-F5344CB8AC3E}">
        <p14:creationId xmlns:p14="http://schemas.microsoft.com/office/powerpoint/2010/main" val="8741046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12-18-17 Meeting Decisions</a:t>
            </a:r>
          </a:p>
        </p:txBody>
      </p:sp>
      <p:sp>
        <p:nvSpPr>
          <p:cNvPr id="6" name="Content Placeholder 5"/>
          <p:cNvSpPr>
            <a:spLocks noGrp="1"/>
          </p:cNvSpPr>
          <p:nvPr>
            <p:ph sz="half" idx="1"/>
          </p:nvPr>
        </p:nvSpPr>
        <p:spPr>
          <a:xfrm>
            <a:off x="495300" y="1600200"/>
            <a:ext cx="8153400" cy="3352800"/>
          </a:xfrm>
        </p:spPr>
        <p:txBody>
          <a:bodyPr/>
          <a:lstStyle/>
          <a:p>
            <a:pPr marL="457200" indent="-457200">
              <a:buFont typeface="+mj-lt"/>
              <a:buAutoNum type="arabicPeriod"/>
            </a:pPr>
            <a:r>
              <a:rPr lang="en-US" dirty="0"/>
              <a:t>The Taskforce tentatively endorsed the following maternity care measure:</a:t>
            </a:r>
          </a:p>
          <a:p>
            <a:pPr marL="457200" indent="-457200">
              <a:buFont typeface="+mj-lt"/>
              <a:buAutoNum type="arabicPeriod"/>
            </a:pPr>
            <a:endParaRPr lang="en-US" dirty="0"/>
          </a:p>
          <a:p>
            <a:pPr marL="457200" indent="-457200">
              <a:buFont typeface="+mj-lt"/>
              <a:buAutoNum type="arabicPeriod"/>
            </a:pPr>
            <a:endParaRPr lang="en-US" sz="1000" dirty="0"/>
          </a:p>
          <a:p>
            <a:pPr marL="457200" indent="-457200">
              <a:buFont typeface="+mj-lt"/>
              <a:buAutoNum type="arabicPeriod"/>
            </a:pPr>
            <a:r>
              <a:rPr lang="en-US" dirty="0"/>
              <a:t>The Taskforce tentatively endorsed the following two acute care measures as developmental measures:</a:t>
            </a:r>
          </a:p>
          <a:p>
            <a:pPr marL="457200" indent="-457200">
              <a:buFont typeface="+mj-lt"/>
              <a:buAutoNum type="arabicPeriod"/>
            </a:pPr>
            <a:endParaRPr lang="en-US" dirty="0"/>
          </a:p>
          <a:p>
            <a:pPr marL="457200" indent="-457200">
              <a:buFont typeface="+mj-lt"/>
              <a:buAutoNum type="arabicPeriod"/>
            </a:pPr>
            <a:endParaRPr lang="en-US" sz="24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p:txBody>
      </p:sp>
      <p:sp>
        <p:nvSpPr>
          <p:cNvPr id="7" name="Content Placeholder 5"/>
          <p:cNvSpPr txBox="1">
            <a:spLocks/>
          </p:cNvSpPr>
          <p:nvPr/>
        </p:nvSpPr>
        <p:spPr bwMode="auto">
          <a:xfrm>
            <a:off x="1066800" y="2286000"/>
            <a:ext cx="7239000" cy="762000"/>
          </a:xfrm>
          <a:prstGeom prst="rect">
            <a:avLst/>
          </a:prstGeom>
          <a:noFill/>
          <a:ln w="6350" cmpd="sng">
            <a:noFill/>
            <a:miter lim="800000"/>
            <a:headEnd/>
            <a:tailEnd/>
          </a:ln>
        </p:spPr>
        <p:txBody>
          <a:bodyPr vert="horz" wrap="square" lIns="45720" tIns="46038" rIns="45720" bIns="46038" numCol="1"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dirty="0"/>
              <a:t>Contraceptive Care – Postpartum</a:t>
            </a:r>
          </a:p>
        </p:txBody>
      </p:sp>
      <p:sp>
        <p:nvSpPr>
          <p:cNvPr id="8" name="Content Placeholder 5">
            <a:extLst>
              <a:ext uri="{FF2B5EF4-FFF2-40B4-BE49-F238E27FC236}">
                <a16:creationId xmlns:a16="http://schemas.microsoft.com/office/drawing/2014/main" id="{525398BA-0850-4D2B-92D0-663257090D23}"/>
              </a:ext>
            </a:extLst>
          </p:cNvPr>
          <p:cNvSpPr txBox="1">
            <a:spLocks/>
          </p:cNvSpPr>
          <p:nvPr/>
        </p:nvSpPr>
        <p:spPr bwMode="auto">
          <a:xfrm>
            <a:off x="1066800" y="3886201"/>
            <a:ext cx="7239000" cy="1143000"/>
          </a:xfrm>
          <a:prstGeom prst="rect">
            <a:avLst/>
          </a:prstGeom>
          <a:noFill/>
          <a:ln w="6350" cmpd="sng">
            <a:noFill/>
            <a:miter lim="800000"/>
            <a:headEnd/>
            <a:tailEnd/>
          </a:ln>
        </p:spPr>
        <p:txBody>
          <a:bodyPr vert="horz" wrap="square" lIns="45720" tIns="46038" rIns="45720" bIns="46038" numCol="2" spcCol="27432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274320" lvl="1"/>
            <a:r>
              <a:rPr lang="en-US" b="0" dirty="0"/>
              <a:t>Functional Status Assessment for Total Knee Replacement</a:t>
            </a:r>
          </a:p>
          <a:p>
            <a:pPr marL="274320" lvl="1"/>
            <a:r>
              <a:rPr lang="en-US" b="0" dirty="0"/>
              <a:t>Functional Status Assessment for Total Hip Replacement</a:t>
            </a:r>
          </a:p>
        </p:txBody>
      </p:sp>
    </p:spTree>
    <p:extLst>
      <p:ext uri="{BB962C8B-B14F-4D97-AF65-F5344CB8AC3E}">
        <p14:creationId xmlns:p14="http://schemas.microsoft.com/office/powerpoint/2010/main" val="276918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1000"/>
                                        <p:tgtEl>
                                          <p:spTgt spid="7">
                                            <p:txEl>
                                              <p:pRg st="0" end="0"/>
                                            </p:txEl>
                                          </p:spTgt>
                                        </p:tgtEl>
                                      </p:cBhvr>
                                    </p:animEffect>
                                    <p:anim calcmode="lin" valueType="num">
                                      <p:cBhvr>
                                        <p:cTn id="1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1000"/>
                                        <p:tgtEl>
                                          <p:spTgt spid="8">
                                            <p:txEl>
                                              <p:pRg st="1" end="1"/>
                                            </p:txEl>
                                          </p:spTgt>
                                        </p:tgtEl>
                                      </p:cBhvr>
                                    </p:animEffect>
                                    <p:anim calcmode="lin" valueType="num">
                                      <p:cBhvr>
                                        <p:cTn id="2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9ECFA-6C75-4205-BA50-CC8E5FFE2867}"/>
              </a:ext>
            </a:extLst>
          </p:cNvPr>
          <p:cNvSpPr>
            <a:spLocks noGrp="1"/>
          </p:cNvSpPr>
          <p:nvPr>
            <p:ph type="title"/>
          </p:nvPr>
        </p:nvSpPr>
        <p:spPr/>
        <p:txBody>
          <a:bodyPr/>
          <a:lstStyle/>
          <a:p>
            <a:r>
              <a:rPr lang="en-US" dirty="0"/>
              <a:t>Recap of 12-18-17 Meeting Decisions (Cont’d)</a:t>
            </a:r>
          </a:p>
        </p:txBody>
      </p:sp>
      <p:sp>
        <p:nvSpPr>
          <p:cNvPr id="3" name="Content Placeholder 2">
            <a:extLst>
              <a:ext uri="{FF2B5EF4-FFF2-40B4-BE49-F238E27FC236}">
                <a16:creationId xmlns:a16="http://schemas.microsoft.com/office/drawing/2014/main" id="{E25A6C93-0714-41C0-B1C1-D96D05A3335B}"/>
              </a:ext>
            </a:extLst>
          </p:cNvPr>
          <p:cNvSpPr>
            <a:spLocks noGrp="1"/>
          </p:cNvSpPr>
          <p:nvPr>
            <p:ph sz="half" idx="1"/>
          </p:nvPr>
        </p:nvSpPr>
        <p:spPr>
          <a:xfrm>
            <a:off x="533400" y="1600200"/>
            <a:ext cx="8077200" cy="4572000"/>
          </a:xfrm>
        </p:spPr>
        <p:txBody>
          <a:bodyPr/>
          <a:lstStyle/>
          <a:p>
            <a:pPr marL="457200" indent="-457200">
              <a:buFont typeface="+mj-lt"/>
              <a:buAutoNum type="arabicPeriod" startAt="3"/>
            </a:pPr>
            <a:r>
              <a:rPr lang="en-US" dirty="0"/>
              <a:t>The Taskforce specified that monitoring measures that utilize </a:t>
            </a:r>
            <a:r>
              <a:rPr lang="en-US" i="1" dirty="0"/>
              <a:t>claims data </a:t>
            </a:r>
            <a:r>
              <a:rPr lang="en-US" dirty="0"/>
              <a:t>will be measured at the ACO-level.  Monitoring measures that utilize </a:t>
            </a:r>
            <a:r>
              <a:rPr lang="en-US" i="1" dirty="0"/>
              <a:t>clinical data </a:t>
            </a:r>
            <a:r>
              <a:rPr lang="en-US" dirty="0"/>
              <a:t>will be measured at alternative levels (e.g., hospital, state).</a:t>
            </a:r>
          </a:p>
          <a:p>
            <a:pPr marL="457200" indent="-457200">
              <a:buFont typeface="+mj-lt"/>
              <a:buAutoNum type="arabicPeriod" startAt="3"/>
            </a:pPr>
            <a:endParaRPr lang="en-US" sz="1000" dirty="0"/>
          </a:p>
          <a:p>
            <a:pPr marL="457200" indent="-457200">
              <a:buFont typeface="+mj-lt"/>
              <a:buAutoNum type="arabicPeriod" startAt="3"/>
            </a:pPr>
            <a:r>
              <a:rPr lang="en-US" dirty="0"/>
              <a:t>The Taskforce decided to consider facility-based measures in 2019 when developing the measure set for 2020, and endorsed the creation of a work group in the interim to determine how to adapt facility-based measures for ACO measurement and accountability.</a:t>
            </a:r>
          </a:p>
        </p:txBody>
      </p:sp>
    </p:spTree>
    <p:extLst>
      <p:ext uri="{BB962C8B-B14F-4D97-AF65-F5344CB8AC3E}">
        <p14:creationId xmlns:p14="http://schemas.microsoft.com/office/powerpoint/2010/main" val="309591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645920"/>
            <a:ext cx="8074152" cy="4556234"/>
          </a:xfrm>
        </p:spPr>
        <p:txBody>
          <a:bodyPr/>
          <a:lstStyle/>
          <a:p>
            <a:r>
              <a:rPr lang="en-US" dirty="0"/>
              <a:t>Welcome</a:t>
            </a:r>
          </a:p>
          <a:p>
            <a:r>
              <a:rPr lang="en-US" dirty="0"/>
              <a:t>Recap of 12-18-17 Meeting Decisions &amp; Discussion of Follow-Up Items</a:t>
            </a:r>
          </a:p>
          <a:p>
            <a:r>
              <a:rPr lang="en-US" dirty="0"/>
              <a:t>Measure Review Progress Update</a:t>
            </a:r>
          </a:p>
          <a:p>
            <a:r>
              <a:rPr lang="en-US" dirty="0"/>
              <a:t>Continued Review of Candidate Measures</a:t>
            </a:r>
          </a:p>
          <a:p>
            <a:r>
              <a:rPr lang="en-US" dirty="0"/>
              <a:t>Next Steps</a:t>
            </a:r>
          </a:p>
        </p:txBody>
      </p:sp>
      <p:sp>
        <p:nvSpPr>
          <p:cNvPr id="4" name="Rectangle 3"/>
          <p:cNvSpPr/>
          <p:nvPr/>
        </p:nvSpPr>
        <p:spPr>
          <a:xfrm>
            <a:off x="-153924" y="2819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9602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 Review Progress Update</a:t>
            </a:r>
          </a:p>
        </p:txBody>
      </p:sp>
      <p:graphicFrame>
        <p:nvGraphicFramePr>
          <p:cNvPr id="7" name="Chart 6">
            <a:extLst>
              <a:ext uri="{FF2B5EF4-FFF2-40B4-BE49-F238E27FC236}">
                <a16:creationId xmlns:a16="http://schemas.microsoft.com/office/drawing/2014/main" id="{A91F1BC1-F9A7-4C21-A286-87FD45AF90FA}"/>
              </a:ext>
            </a:extLst>
          </p:cNvPr>
          <p:cNvGraphicFramePr/>
          <p:nvPr>
            <p:extLst>
              <p:ext uri="{D42A27DB-BD31-4B8C-83A1-F6EECF244321}">
                <p14:modId xmlns:p14="http://schemas.microsoft.com/office/powerpoint/2010/main" val="3743475892"/>
              </p:ext>
            </p:extLst>
          </p:nvPr>
        </p:nvGraphicFramePr>
        <p:xfrm>
          <a:off x="990600" y="1143000"/>
          <a:ext cx="7162800" cy="50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74249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046720" cy="4800600"/>
          </a:xfrm>
        </p:spPr>
        <p:txBody>
          <a:bodyPr/>
          <a:lstStyle/>
          <a:p>
            <a:r>
              <a:rPr lang="en-US" dirty="0"/>
              <a:t>The Taskforce has identified the following measure categories:</a:t>
            </a:r>
          </a:p>
          <a:p>
            <a:pPr>
              <a:spcAft>
                <a:spcPts val="0"/>
              </a:spcAft>
            </a:pPr>
            <a:endParaRPr lang="en-US" sz="500" dirty="0"/>
          </a:p>
          <a:p>
            <a:pPr marL="803275" lvl="1" indent="-457200">
              <a:spcAft>
                <a:spcPts val="600"/>
              </a:spcAft>
              <a:buFont typeface="+mj-lt"/>
              <a:buAutoNum type="arabicPeriod"/>
            </a:pPr>
            <a:r>
              <a:rPr lang="en-US" u="sng" dirty="0"/>
              <a:t>Core and/or Menu</a:t>
            </a:r>
            <a:endParaRPr lang="en-US" b="0" u="sng" dirty="0"/>
          </a:p>
          <a:p>
            <a:pPr marL="346075" lvl="1" indent="0">
              <a:spcAft>
                <a:spcPts val="600"/>
              </a:spcAft>
              <a:buNone/>
            </a:pPr>
            <a:r>
              <a:rPr lang="en-US" b="0" dirty="0"/>
              <a:t>	</a:t>
            </a:r>
            <a:r>
              <a:rPr lang="en-US" u="sng" dirty="0"/>
              <a:t>core</a:t>
            </a:r>
            <a:r>
              <a:rPr lang="en-US" b="0" dirty="0"/>
              <a:t>: measures that all payers and ACOs use</a:t>
            </a:r>
          </a:p>
          <a:p>
            <a:pPr marL="346075" lvl="1" indent="0">
              <a:buNone/>
            </a:pPr>
            <a:r>
              <a:rPr lang="en-US" b="0" dirty="0"/>
              <a:t>	</a:t>
            </a:r>
            <a:r>
              <a:rPr lang="en-US" u="sng" dirty="0"/>
              <a:t>menu</a:t>
            </a:r>
            <a:r>
              <a:rPr lang="en-US" b="0" dirty="0"/>
              <a:t>: measures from which payers and ACOs choose</a:t>
            </a:r>
          </a:p>
          <a:p>
            <a:pPr lvl="1">
              <a:spcAft>
                <a:spcPts val="0"/>
              </a:spcAft>
            </a:pPr>
            <a:endParaRPr lang="en-US" sz="1000" u="sng" dirty="0"/>
          </a:p>
          <a:p>
            <a:pPr marL="803275" lvl="1" indent="-457200">
              <a:spcAft>
                <a:spcPts val="600"/>
              </a:spcAft>
              <a:buFont typeface="+mj-lt"/>
              <a:buAutoNum type="arabicPeriod" startAt="2"/>
            </a:pPr>
            <a:r>
              <a:rPr lang="en-US" u="sng" dirty="0"/>
              <a:t>Monitoring</a:t>
            </a:r>
            <a:r>
              <a:rPr lang="en-US" b="0" dirty="0"/>
              <a:t> – measures for which performance should be tracked, either because a) current performance is high or b) data are not currently available (</a:t>
            </a:r>
            <a:r>
              <a:rPr lang="en-US" sz="1800" b="0" kern="1200" dirty="0">
                <a:ea typeface="+mn-ea"/>
                <a:cs typeface="+mn-cs"/>
              </a:rPr>
              <a:t>e.g., some opioid measures).</a:t>
            </a:r>
          </a:p>
          <a:p>
            <a:pPr marL="1085850" lvl="2" indent="-285750">
              <a:spcBef>
                <a:spcPts val="0"/>
              </a:spcBef>
              <a:spcAft>
                <a:spcPts val="600"/>
              </a:spcAft>
              <a:buFont typeface="Arial" pitchFamily="34" charset="0"/>
              <a:buChar char="–"/>
            </a:pPr>
            <a:r>
              <a:rPr lang="en-US" b="0" kern="1200" dirty="0">
                <a:latin typeface="Book Antiqua" panose="02040602050305030304" pitchFamily="18" charset="0"/>
                <a:ea typeface="+mn-ea"/>
                <a:cs typeface="+mn-cs"/>
              </a:rPr>
              <a:t>Measures that utilize claims data will be calculated at the ACO level. </a:t>
            </a:r>
          </a:p>
          <a:p>
            <a:pPr marL="1085850" lvl="2" indent="-285750">
              <a:spcBef>
                <a:spcPts val="0"/>
              </a:spcBef>
              <a:buFont typeface="Arial" pitchFamily="34" charset="0"/>
              <a:buChar char="–"/>
            </a:pPr>
            <a:r>
              <a:rPr lang="en-US" b="0" kern="1200" dirty="0">
                <a:latin typeface="Book Antiqua" panose="02040602050305030304" pitchFamily="18" charset="0"/>
                <a:ea typeface="+mn-ea"/>
                <a:cs typeface="+mn-cs"/>
              </a:rPr>
              <a:t>Measures that utilize clinical data will be calculated at alternative levels (e.g., hospital, state).</a:t>
            </a:r>
            <a:endParaRPr lang="en-US" dirty="0">
              <a:solidFill>
                <a:schemeClr val="tx1"/>
              </a:solidFill>
              <a:latin typeface="Book Antiqua" panose="02040602050305030304" pitchFamily="18" charset="0"/>
            </a:endParaRP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8</a:t>
            </a:fld>
            <a:endParaRPr lang="en-US" altLang="en-US" dirty="0"/>
          </a:p>
        </p:txBody>
      </p:sp>
      <p:sp>
        <p:nvSpPr>
          <p:cNvPr id="9" name="Title 8">
            <a:extLst>
              <a:ext uri="{FF2B5EF4-FFF2-40B4-BE49-F238E27FC236}">
                <a16:creationId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411304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352" y="1444752"/>
            <a:ext cx="8046720" cy="4800600"/>
          </a:xfrm>
        </p:spPr>
        <p:txBody>
          <a:bodyPr/>
          <a:lstStyle/>
          <a:p>
            <a:pPr>
              <a:spcAft>
                <a:spcPts val="600"/>
              </a:spcAft>
            </a:pPr>
            <a:r>
              <a:rPr lang="en-US" dirty="0"/>
              <a:t>The Taskforce has identified the following measure categories:</a:t>
            </a:r>
          </a:p>
          <a:p>
            <a:pPr>
              <a:spcAft>
                <a:spcPts val="0"/>
              </a:spcAft>
            </a:pPr>
            <a:endParaRPr lang="en-US" sz="1000" dirty="0"/>
          </a:p>
          <a:p>
            <a:pPr marL="803275" lvl="1" indent="-457200">
              <a:spcAft>
                <a:spcPts val="600"/>
              </a:spcAft>
              <a:buFont typeface="+mj-lt"/>
              <a:buAutoNum type="arabicPeriod" startAt="3"/>
            </a:pPr>
            <a:r>
              <a:rPr lang="en-US" u="sng" dirty="0"/>
              <a:t>Developmental</a:t>
            </a:r>
            <a:r>
              <a:rPr lang="en-US" dirty="0"/>
              <a:t> </a:t>
            </a:r>
            <a:r>
              <a:rPr lang="en-US" b="0" dirty="0"/>
              <a:t>– measure concepts that address important areas of health/outcomes, but for which a specific measure has not been defined and/or is not yet validated and/or tested </a:t>
            </a:r>
            <a:r>
              <a:rPr lang="en-US" sz="1800" b="0" dirty="0"/>
              <a:t>(e.g., weight loss, tobacco quit rate)</a:t>
            </a:r>
            <a:r>
              <a:rPr lang="en-US" b="0" dirty="0"/>
              <a:t>.</a:t>
            </a:r>
          </a:p>
          <a:p>
            <a:pPr marL="914400" lvl="1" indent="-285750">
              <a:spcBef>
                <a:spcPts val="0"/>
              </a:spcBef>
              <a:buChar char="–"/>
            </a:pPr>
            <a:r>
              <a:rPr lang="en-US" sz="1800" kern="1200" dirty="0">
                <a:ea typeface="+mn-ea"/>
                <a:cs typeface="+mn-cs"/>
              </a:rPr>
              <a:t>Note</a:t>
            </a:r>
            <a:r>
              <a:rPr lang="en-US" sz="1800" b="0" kern="1200" dirty="0">
                <a:ea typeface="+mn-ea"/>
                <a:cs typeface="+mn-cs"/>
              </a:rPr>
              <a:t>: MassHealth has elected to change its “Developmental” measure category to “Measures Under Consideration.”  Does the Taskforce wish to do the same?</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951960A-504D-445C-8D37-1A9A2BE88A52}" type="slidenum">
              <a:rPr lang="en-US" altLang="en-US" smtClean="0"/>
              <a:pPr>
                <a:defRPr/>
              </a:pPr>
              <a:t>9</a:t>
            </a:fld>
            <a:endParaRPr lang="en-US" altLang="en-US" dirty="0"/>
          </a:p>
        </p:txBody>
      </p:sp>
      <p:sp>
        <p:nvSpPr>
          <p:cNvPr id="9" name="Title 8">
            <a:extLst>
              <a:ext uri="{FF2B5EF4-FFF2-40B4-BE49-F238E27FC236}">
                <a16:creationId xmlns:a16="http://schemas.microsoft.com/office/drawing/2014/main" id="{D703A42B-9997-4380-A7B2-614C63DE4BF8}"/>
              </a:ext>
            </a:extLst>
          </p:cNvPr>
          <p:cNvSpPr>
            <a:spLocks noGrp="1"/>
          </p:cNvSpPr>
          <p:nvPr>
            <p:ph type="title"/>
          </p:nvPr>
        </p:nvSpPr>
        <p:spPr/>
        <p:txBody>
          <a:bodyPr/>
          <a:lstStyle/>
          <a:p>
            <a:r>
              <a:rPr lang="en-US" dirty="0"/>
              <a:t>Measure Review Progress Update (Cont’d)</a:t>
            </a:r>
          </a:p>
        </p:txBody>
      </p:sp>
    </p:spTree>
    <p:extLst>
      <p:ext uri="{BB962C8B-B14F-4D97-AF65-F5344CB8AC3E}">
        <p14:creationId xmlns:p14="http://schemas.microsoft.com/office/powerpoint/2010/main" val="150111622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d29a8555-db37-4257-91ea-e6d336cdedf2"/>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34dc536f-1af3-405a-935d-0fb3b6674883"/>
    <ds:schemaRef ds:uri="http://www.w3.org/XML/1998/namespace"/>
  </ds:schemaRefs>
</ds:datastoreItem>
</file>

<file path=customXml/itemProps2.xml><?xml version="1.0" encoding="utf-8"?>
<ds:datastoreItem xmlns:ds="http://schemas.openxmlformats.org/officeDocument/2006/customXml" ds:itemID="{1B39CF82-0E15-451A-803D-4F91FF275212}"/>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7</Template>
  <TotalTime>2757</TotalTime>
  <Words>2306</Words>
  <Application>Microsoft Office PowerPoint</Application>
  <PresentationFormat>On-screen Show (4:3)</PresentationFormat>
  <Paragraphs>491</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Recap of 12-18-17 Meeting Decisions</vt:lpstr>
      <vt:lpstr>Recap of 12-18-17 Meeting Decisions (Cont’d)</vt:lpstr>
      <vt:lpstr>Agenda</vt:lpstr>
      <vt:lpstr>Measure Review Progress Update</vt:lpstr>
      <vt:lpstr>Measure Review Progress Update (Cont’d)</vt:lpstr>
      <vt:lpstr>Measure Review Progress Update (Cont’d)</vt:lpstr>
      <vt:lpstr>Measure Review Progress Update (Cont’d)</vt:lpstr>
      <vt:lpstr>Agenda</vt:lpstr>
      <vt:lpstr>Chronic Illness Care Measures: Pulmonology (Multiple Ages) [Cont’d]</vt:lpstr>
      <vt:lpstr>Chronic Illness Care Measures: Cardiovascular (Adult)</vt:lpstr>
      <vt:lpstr>Chronic Illness Care Measures: Cardiovascular (Adult) (Cont’d)</vt:lpstr>
      <vt:lpstr>Chronic Illness Care Measures: Diabetes (Adult)</vt:lpstr>
      <vt:lpstr>Chronic Illness Care Measures: Diabetes (Adult)</vt:lpstr>
      <vt:lpstr>Chronic Illness Care Measures: Patient Safety (Adult)</vt:lpstr>
      <vt:lpstr>Chronic Illness Care Measures (Cont’d)</vt:lpstr>
      <vt:lpstr>Chronic Illness Care Measures (Cont’d)</vt:lpstr>
      <vt:lpstr>Chronic Illness Care Measures: Cancer Care (Adolescent and Adult)</vt:lpstr>
      <vt:lpstr>Chronic Illness Care Measures: Neurology (All Ages)</vt:lpstr>
      <vt:lpstr>Chronic Illness Care Measures: Orthopedic Care (Adult)</vt:lpstr>
      <vt:lpstr>Care Coordination Measures</vt:lpstr>
      <vt:lpstr>Care Coordination Measures: Readmission and Follow-Up</vt:lpstr>
      <vt:lpstr>Care Coordination Measures: Patient Experience</vt:lpstr>
      <vt:lpstr>Integration Measures</vt:lpstr>
      <vt:lpstr>Integration Measures</vt:lpstr>
      <vt:lpstr>Social Determinants of Health</vt:lpstr>
      <vt:lpstr>Social Determinants of Health (Cont'd)</vt:lpstr>
      <vt:lpstr>Agenda</vt:lpstr>
      <vt:lpstr>Next Steps: Meeting Schedule</vt:lpstr>
      <vt:lpstr>Reference Slides</vt:lpstr>
      <vt:lpstr>Criteria for Candidate Set</vt:lpstr>
      <vt:lpstr>Candidate Measure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Deepti Kanneganti</cp:lastModifiedBy>
  <cp:revision>23</cp:revision>
  <cp:lastPrinted>2017-05-30T14:59:29Z</cp:lastPrinted>
  <dcterms:created xsi:type="dcterms:W3CDTF">2017-11-17T19:34:51Z</dcterms:created>
  <dcterms:modified xsi:type="dcterms:W3CDTF">2018-01-18T22:37:09Z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