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9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58" y="3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y, Margot (EHS)" userId="8e2edffa-fd6b-465f-b05d-0691748d2fb8" providerId="ADAL" clId="{706753B2-8CA0-453F-AFE9-955B3AF25756}"/>
    <pc:docChg chg="modSld">
      <pc:chgData name="Tracy, Margot (EHS)" userId="8e2edffa-fd6b-465f-b05d-0691748d2fb8" providerId="ADAL" clId="{706753B2-8CA0-453F-AFE9-955B3AF25756}" dt="2023-08-21T13:26:46.942" v="743" actId="20577"/>
      <pc:docMkLst>
        <pc:docMk/>
      </pc:docMkLst>
      <pc:sldChg chg="addSp modSp mod">
        <pc:chgData name="Tracy, Margot (EHS)" userId="8e2edffa-fd6b-465f-b05d-0691748d2fb8" providerId="ADAL" clId="{706753B2-8CA0-453F-AFE9-955B3AF25756}" dt="2023-08-21T13:26:46.942" v="743" actId="20577"/>
        <pc:sldMkLst>
          <pc:docMk/>
          <pc:sldMk cId="0" sldId="294"/>
        </pc:sldMkLst>
        <pc:spChg chg="mod">
          <ac:chgData name="Tracy, Margot (EHS)" userId="8e2edffa-fd6b-465f-b05d-0691748d2fb8" providerId="ADAL" clId="{706753B2-8CA0-453F-AFE9-955B3AF25756}" dt="2023-08-10T16:04:16.693" v="733" actId="207"/>
          <ac:spMkLst>
            <pc:docMk/>
            <pc:sldMk cId="0" sldId="294"/>
            <ac:spMk id="2" creationId="{9C147A18-B527-26D2-D2AB-C83162B841C8}"/>
          </ac:spMkLst>
        </pc:spChg>
        <pc:spChg chg="add mod">
          <ac:chgData name="Tracy, Margot (EHS)" userId="8e2edffa-fd6b-465f-b05d-0691748d2fb8" providerId="ADAL" clId="{706753B2-8CA0-453F-AFE9-955B3AF25756}" dt="2023-08-10T15:45:41.372" v="209" actId="207"/>
          <ac:spMkLst>
            <pc:docMk/>
            <pc:sldMk cId="0" sldId="294"/>
            <ac:spMk id="3" creationId="{275A66F1-97E4-BDAD-6C39-44E2F245CF3C}"/>
          </ac:spMkLst>
        </pc:spChg>
        <pc:spChg chg="add mod">
          <ac:chgData name="Tracy, Margot (EHS)" userId="8e2edffa-fd6b-465f-b05d-0691748d2fb8" providerId="ADAL" clId="{706753B2-8CA0-453F-AFE9-955B3AF25756}" dt="2023-08-10T15:46:03.797" v="211" actId="1076"/>
          <ac:spMkLst>
            <pc:docMk/>
            <pc:sldMk cId="0" sldId="294"/>
            <ac:spMk id="4" creationId="{2FA81664-9444-30D7-777F-64D35C97136D}"/>
          </ac:spMkLst>
        </pc:spChg>
        <pc:spChg chg="mod">
          <ac:chgData name="Tracy, Margot (EHS)" userId="8e2edffa-fd6b-465f-b05d-0691748d2fb8" providerId="ADAL" clId="{706753B2-8CA0-453F-AFE9-955B3AF25756}" dt="2023-08-10T15:55:41.395" v="464" actId="1036"/>
          <ac:spMkLst>
            <pc:docMk/>
            <pc:sldMk cId="0" sldId="294"/>
            <ac:spMk id="520" creationId="{00000000-0000-0000-0000-000000000000}"/>
          </ac:spMkLst>
        </pc:spChg>
        <pc:spChg chg="mod">
          <ac:chgData name="Tracy, Margot (EHS)" userId="8e2edffa-fd6b-465f-b05d-0691748d2fb8" providerId="ADAL" clId="{706753B2-8CA0-453F-AFE9-955B3AF25756}" dt="2023-08-21T13:26:46.942" v="743" actId="20577"/>
          <ac:spMkLst>
            <pc:docMk/>
            <pc:sldMk cId="0" sldId="294"/>
            <ac:spMk id="521" creationId="{00000000-0000-0000-0000-000000000000}"/>
          </ac:spMkLst>
        </pc:spChg>
        <pc:spChg chg="mod">
          <ac:chgData name="Tracy, Margot (EHS)" userId="8e2edffa-fd6b-465f-b05d-0691748d2fb8" providerId="ADAL" clId="{706753B2-8CA0-453F-AFE9-955B3AF25756}" dt="2023-08-10T15:56:00.561" v="619" actId="1038"/>
          <ac:spMkLst>
            <pc:docMk/>
            <pc:sldMk cId="0" sldId="294"/>
            <ac:spMk id="522" creationId="{00000000-0000-0000-0000-000000000000}"/>
          </ac:spMkLst>
        </pc:spChg>
        <pc:picChg chg="mod">
          <ac:chgData name="Tracy, Margot (EHS)" userId="8e2edffa-fd6b-465f-b05d-0691748d2fb8" providerId="ADAL" clId="{706753B2-8CA0-453F-AFE9-955B3AF25756}" dt="2023-08-10T15:55:46.029" v="465" actId="1076"/>
          <ac:picMkLst>
            <pc:docMk/>
            <pc:sldMk cId="0" sldId="294"/>
            <ac:picMk id="523" creationId="{00000000-0000-0000-0000-000000000000}"/>
          </ac:picMkLst>
        </pc:picChg>
        <pc:picChg chg="mod">
          <ac:chgData name="Tracy, Margot (EHS)" userId="8e2edffa-fd6b-465f-b05d-0691748d2fb8" providerId="ADAL" clId="{706753B2-8CA0-453F-AFE9-955B3AF25756}" dt="2023-08-10T15:45:08.954" v="205" actId="1076"/>
          <ac:picMkLst>
            <pc:docMk/>
            <pc:sldMk cId="0" sldId="294"/>
            <ac:picMk id="524" creationId="{00000000-0000-0000-0000-000000000000}"/>
          </ac:picMkLst>
        </pc:picChg>
      </pc:sldChg>
    </pc:docChg>
  </pc:docChgLst>
  <pc:docChgLst>
    <pc:chgData name="Lam, Vivian (EHS)" userId="71ab4eae-99d0-4f38-9fe9-d9e3cf464e39" providerId="ADAL" clId="{755392A1-3819-43B6-AF20-5149C00D2EA8}"/>
    <pc:docChg chg="modSld">
      <pc:chgData name="Lam, Vivian (EHS)" userId="71ab4eae-99d0-4f38-9fe9-d9e3cf464e39" providerId="ADAL" clId="{755392A1-3819-43B6-AF20-5149C00D2EA8}" dt="2023-08-29T16:07:56.758" v="209" actId="13244"/>
      <pc:docMkLst>
        <pc:docMk/>
      </pc:docMkLst>
      <pc:sldChg chg="modSp mod">
        <pc:chgData name="Lam, Vivian (EHS)" userId="71ab4eae-99d0-4f38-9fe9-d9e3cf464e39" providerId="ADAL" clId="{755392A1-3819-43B6-AF20-5149C00D2EA8}" dt="2023-08-29T16:07:56.758" v="209" actId="13244"/>
        <pc:sldMkLst>
          <pc:docMk/>
          <pc:sldMk cId="0" sldId="294"/>
        </pc:sldMkLst>
        <pc:spChg chg="ord">
          <ac:chgData name="Lam, Vivian (EHS)" userId="71ab4eae-99d0-4f38-9fe9-d9e3cf464e39" providerId="ADAL" clId="{755392A1-3819-43B6-AF20-5149C00D2EA8}" dt="2023-08-29T16:07:50.905" v="208" actId="13244"/>
          <ac:spMkLst>
            <pc:docMk/>
            <pc:sldMk cId="0" sldId="294"/>
            <ac:spMk id="2" creationId="{9C147A18-B527-26D2-D2AB-C83162B841C8}"/>
          </ac:spMkLst>
        </pc:spChg>
        <pc:spChg chg="ord">
          <ac:chgData name="Lam, Vivian (EHS)" userId="71ab4eae-99d0-4f38-9fe9-d9e3cf464e39" providerId="ADAL" clId="{755392A1-3819-43B6-AF20-5149C00D2EA8}" dt="2023-08-29T16:07:56.758" v="209" actId="13244"/>
          <ac:spMkLst>
            <pc:docMk/>
            <pc:sldMk cId="0" sldId="294"/>
            <ac:spMk id="521" creationId="{00000000-0000-0000-0000-000000000000}"/>
          </ac:spMkLst>
        </pc:spChg>
        <pc:picChg chg="mod">
          <ac:chgData name="Lam, Vivian (EHS)" userId="71ab4eae-99d0-4f38-9fe9-d9e3cf464e39" providerId="ADAL" clId="{755392A1-3819-43B6-AF20-5149C00D2EA8}" dt="2023-08-29T16:07:26.281" v="160" actId="962"/>
          <ac:picMkLst>
            <pc:docMk/>
            <pc:sldMk cId="0" sldId="294"/>
            <ac:picMk id="523" creationId="{00000000-0000-0000-0000-000000000000}"/>
          </ac:picMkLst>
        </pc:picChg>
        <pc:picChg chg="mod">
          <ac:chgData name="Lam, Vivian (EHS)" userId="71ab4eae-99d0-4f38-9fe9-d9e3cf464e39" providerId="ADAL" clId="{755392A1-3819-43B6-AF20-5149C00D2EA8}" dt="2023-08-29T16:07:38.701" v="207" actId="962"/>
          <ac:picMkLst>
            <pc:docMk/>
            <pc:sldMk cId="0" sldId="294"/>
            <ac:picMk id="52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46CE42-46BA-48B3-838F-72D05DED13DE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4F0FA2-079A-4CD2-B6CF-FE7E32F22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18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g21e6fc9c6b4_2_3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7" name="Google Shape;517;g21e6fc9c6b4_2_38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95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518" name="Google Shape;518;g21e6fc9c6b4_2_38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7CCB6-8C1C-6EAB-B23C-683FECFFBA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74CEBE-DAE3-44E9-7993-9939AA1DFE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9A139-E895-51B9-D45C-79C036289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6EE-4390-4345-8DB1-8D7B3B4BB5C7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16AB1-0F30-89D5-110D-31194829E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C3D62-319E-B6F4-97BF-F2A4C714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26C8-3C5A-40CE-990A-82ED6D11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2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A472F-6AB3-99FF-AB82-7ED0C9ABF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99936D-0768-90D6-827E-8FB9D47160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B3FC9-64A7-C53F-BD10-C6AEE7B89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6EE-4390-4345-8DB1-8D7B3B4BB5C7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ED6EF0-77DB-893E-5624-FE2057914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FEF5A-F409-5F28-D771-3A96BCD27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26C8-3C5A-40CE-990A-82ED6D11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29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43884D-5CC7-8942-A0A3-63900C2302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15CD20-699E-63D7-3495-5A75B0EC3F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7234F-53CD-B831-5046-C060D3508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6EE-4390-4345-8DB1-8D7B3B4BB5C7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70D8E-5765-9BC7-06FF-A99EEE659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F1A9E5-D25E-49FE-6A2E-91CD215EB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26C8-3C5A-40CE-990A-82ED6D11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8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C4A1A-49D7-5EBD-49B1-7171C6F57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2BCAC-A03B-5F15-3236-C5821B2A0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C9755-8707-9221-875C-66BCB171C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6EE-4390-4345-8DB1-8D7B3B4BB5C7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FE81E-02F9-847A-E04A-DE9386C81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13601-DF8B-1A7B-7238-91C267A13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26C8-3C5A-40CE-990A-82ED6D11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43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DAB2D-9B6E-1AFC-79C1-52F211386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A4C852-08C6-0199-B7C5-C03B49FEA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7AF47-ADAD-0A8B-918A-ABEC45C1C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6EE-4390-4345-8DB1-8D7B3B4BB5C7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F07C4-3D6A-98F7-5DA6-BDC9B2744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3D782-FEBB-F1D3-350A-E1809A2C3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26C8-3C5A-40CE-990A-82ED6D11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095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3269C-0026-12BC-C349-012DB1FE5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D0572-0B0C-0440-4E42-CDE197D647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45447-55A4-C73E-6540-D2BA23F8F6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0135C6-2922-702D-AAE9-D60E856C8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6EE-4390-4345-8DB1-8D7B3B4BB5C7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C8D7B8-5CB7-344F-440A-71D41AACD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E51B22-8FC9-D9C8-35F1-AD254EDCF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26C8-3C5A-40CE-990A-82ED6D11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32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C5588-E0B9-719D-5ED4-FFFEE47E2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2FEC5-A409-0959-432F-D349F2A28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4E3901-67DE-8E8E-F92E-4B018594EE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3BF064-D178-0E2F-7AFD-228488F99B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BEA903-F57C-E93F-F0E6-2CF968230F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02CE01-847E-8914-F10B-6F9BC09C6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6EE-4390-4345-8DB1-8D7B3B4BB5C7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527F5-AD1B-E4DA-2B3B-AA6769726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21B395-6C26-AB63-4B7B-662827B31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26C8-3C5A-40CE-990A-82ED6D11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2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5AF06-D2C2-3434-4CBC-7444035CD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EEC48F-170F-50E5-7D41-4607492EE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6EE-4390-4345-8DB1-8D7B3B4BB5C7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686E82-6F84-F3D1-E8C5-9B07E6D5A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AAF091-F24C-DF15-98EC-665E7386B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26C8-3C5A-40CE-990A-82ED6D11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29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DB0CED-1EF2-7AC8-EE5B-9A1F7A4FC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6EE-4390-4345-8DB1-8D7B3B4BB5C7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1747BC-17C7-9E42-01BE-ACE1819EA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4F19CE-D78E-0100-5AA9-411259D50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26C8-3C5A-40CE-990A-82ED6D11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7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EADE5-D901-4CE5-031B-AEAEE4BF8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ACE01-5F56-C267-4302-9DEB47D1F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DE47BC-A48C-83C6-0318-330039A700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4B4C8B-034C-47EC-FC9E-BC7B25747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6EE-4390-4345-8DB1-8D7B3B4BB5C7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75FCC8-C3EC-F1E7-89C9-FA83477C6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A120F7-EB37-541E-B462-E6ED9E4F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26C8-3C5A-40CE-990A-82ED6D11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863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DC7F2-B675-DCBB-A9AD-DA3271431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5D9E69-5EBF-69B3-DF5F-26AAFA573B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4D3A4A-00CD-606B-435B-81443FAF4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DB3CA-E7AD-9669-EAAF-20CCF81D5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6EE-4390-4345-8DB1-8D7B3B4BB5C7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8B4C34-BFF9-B585-F10B-7D25B3435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6752D8-4AC5-CE82-A984-470F10022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26C8-3C5A-40CE-990A-82ED6D11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83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BDEE3F-4DAF-16D3-B601-50D60CDD2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62CDE0-389A-2ED0-B240-FBD948EE0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AA8EA-8DBB-3716-5769-7CAFB9F48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3B6EE-4390-4345-8DB1-8D7B3B4BB5C7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47777-E10D-916A-5CED-130C8A943F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B5B5C-46EC-70CB-6EE0-57FCF896EB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26C8-3C5A-40CE-990A-82ED6D11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19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school-based-medicaid-program-sbmp-training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63"/>
          <p:cNvSpPr txBox="1">
            <a:spLocks noGrp="1"/>
          </p:cNvSpPr>
          <p:nvPr>
            <p:ph type="title"/>
          </p:nvPr>
        </p:nvSpPr>
        <p:spPr>
          <a:xfrm>
            <a:off x="259482" y="316491"/>
            <a:ext cx="10313267" cy="83099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spAutoFit/>
          </a:bodyPr>
          <a:lstStyle/>
          <a:p>
            <a:pPr>
              <a:spcBef>
                <a:spcPts val="0"/>
              </a:spcBef>
              <a:buClr>
                <a:srgbClr val="002960"/>
              </a:buClr>
              <a:buSzPts val="2100"/>
            </a:pPr>
            <a:r>
              <a:rPr lang="en" sz="2800" b="1" dirty="0">
                <a:solidFill>
                  <a:srgbClr val="00296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2800" b="1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Administrative Activities (Indirect Services)</a:t>
            </a:r>
            <a:br>
              <a:rPr lang="en" sz="3200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600" i="1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MassHealth reimburses for 8 types of activities </a:t>
            </a:r>
            <a:r>
              <a:rPr lang="en" sz="1600" i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that support the provision </a:t>
            </a:r>
            <a:r>
              <a:rPr lang="en" sz="1600" i="1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of Direct Services. There is no interim billing for these activities. They are captured in the Random Moment Time Study (RMTS)*</a:t>
            </a:r>
            <a:endParaRPr dirty="0">
              <a:solidFill>
                <a:srgbClr val="00B050"/>
              </a:solidFill>
            </a:endParaRPr>
          </a:p>
        </p:txBody>
      </p:sp>
      <p:sp>
        <p:nvSpPr>
          <p:cNvPr id="520" name="Google Shape;520;p63"/>
          <p:cNvSpPr txBox="1"/>
          <p:nvPr/>
        </p:nvSpPr>
        <p:spPr>
          <a:xfrm>
            <a:off x="737755" y="1206826"/>
            <a:ext cx="4596244" cy="3748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spAutoFit/>
          </a:bodyPr>
          <a:lstStyle/>
          <a:p>
            <a:pPr marL="457189" indent="-465655">
              <a:buSzPts val="1100"/>
              <a:buFont typeface="Wingdings" panose="05000000000000000000" pitchFamily="2" charset="2"/>
              <a:buChar char="q"/>
            </a:pPr>
            <a:r>
              <a:rPr lang="en" sz="14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Outreach --</a:t>
            </a:r>
            <a:r>
              <a:rPr lang="en" sz="146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Informing eligible or potentially eligible individuals or families about MassHealth and how to access it.</a:t>
            </a:r>
            <a:endParaRPr sz="1467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189" indent="-465655">
              <a:spcBef>
                <a:spcPts val="667"/>
              </a:spcBef>
              <a:buSzPts val="1100"/>
              <a:buFont typeface="Wingdings" panose="05000000000000000000" pitchFamily="2" charset="2"/>
              <a:buChar char="q"/>
            </a:pPr>
            <a:r>
              <a:rPr lang="en" sz="14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Application assistance --</a:t>
            </a:r>
            <a:r>
              <a:rPr lang="en" sz="146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Assisting individuals or families to apply for MassHealth.</a:t>
            </a:r>
            <a:endParaRPr sz="1467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189" indent="-465655">
              <a:spcBef>
                <a:spcPts val="667"/>
              </a:spcBef>
              <a:buSzPts val="1100"/>
              <a:buFont typeface="Wingdings" panose="05000000000000000000" pitchFamily="2" charset="2"/>
              <a:buChar char="q"/>
            </a:pPr>
            <a:r>
              <a:rPr lang="en" sz="14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Provider Networking/Program Planning/Interagency Coordination--</a:t>
            </a:r>
            <a:r>
              <a:rPr lang="en" sz="146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Participating in activities to develop strategies to improve the delivery of Covered Services, including when performing collaborative activities with other agencies regarding health-related services.</a:t>
            </a:r>
            <a:endParaRPr sz="1467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189" indent="-465655">
              <a:spcBef>
                <a:spcPts val="667"/>
              </a:spcBef>
              <a:buSzPts val="1100"/>
              <a:buFont typeface="Wingdings" panose="05000000000000000000" pitchFamily="2" charset="2"/>
              <a:buChar char="q"/>
            </a:pPr>
            <a:r>
              <a:rPr lang="en" sz="14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Individual Care Planning, Monitoring, Coordination  and Referral to Covered Services-- </a:t>
            </a:r>
            <a:r>
              <a:rPr lang="en" sz="146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Making referrals to health services, coordinating, or monitoring the delivery of Covered Services.</a:t>
            </a:r>
            <a:endParaRPr sz="1467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22" name="Google Shape;522;p63"/>
          <p:cNvSpPr txBox="1"/>
          <p:nvPr/>
        </p:nvSpPr>
        <p:spPr>
          <a:xfrm>
            <a:off x="6369655" y="1206826"/>
            <a:ext cx="4596243" cy="2619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spAutoFit/>
          </a:bodyPr>
          <a:lstStyle/>
          <a:p>
            <a:pPr marL="338658" indent="-347125">
              <a:buSzPts val="1100"/>
              <a:buFont typeface="Noto Sans Symbols"/>
              <a:buChar char="❑"/>
            </a:pPr>
            <a:r>
              <a:rPr lang="en" sz="14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Transportation –</a:t>
            </a:r>
            <a:r>
              <a:rPr lang="en" sz="146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Arranging for an individual to obtain MassHealth-covered transportation.</a:t>
            </a:r>
            <a:endParaRPr sz="1467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38658" indent="-347125">
              <a:spcBef>
                <a:spcPts val="667"/>
              </a:spcBef>
              <a:buSzPts val="1100"/>
              <a:buFont typeface="Noto Sans Symbols"/>
              <a:buChar char="❑"/>
            </a:pPr>
            <a:r>
              <a:rPr lang="en" sz="14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Translation/Interpretation – </a:t>
            </a:r>
            <a:r>
              <a:rPr lang="en" sz="146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Arranging or providing when required to access covered services.</a:t>
            </a:r>
            <a:endParaRPr sz="1467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38658" indent="-347125">
              <a:spcBef>
                <a:spcPts val="667"/>
              </a:spcBef>
              <a:buSzPts val="1100"/>
              <a:buFont typeface="Noto Sans Symbols"/>
              <a:buChar char="❑"/>
            </a:pPr>
            <a:r>
              <a:rPr lang="en" sz="14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Training –</a:t>
            </a:r>
            <a:r>
              <a:rPr lang="en" sz="146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Participating in and coordinating/providing training related to Medicaid topics.</a:t>
            </a:r>
            <a:endParaRPr sz="1467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38658" indent="-347125">
              <a:spcBef>
                <a:spcPts val="667"/>
              </a:spcBef>
              <a:buSzPts val="1100"/>
              <a:buFont typeface="Noto Sans Symbols"/>
              <a:buChar char="❑"/>
            </a:pPr>
            <a:r>
              <a:rPr lang="en" sz="14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Public Health Guidance --</a:t>
            </a:r>
            <a:r>
              <a:rPr lang="en" sz="146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Participating in activities that are guided by state or federal public health guidance, including infection control, contact tracing, and immunization tracking</a:t>
            </a:r>
            <a:endParaRPr sz="1467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Google Shape;511;p62">
            <a:extLst>
              <a:ext uri="{FF2B5EF4-FFF2-40B4-BE49-F238E27FC236}">
                <a16:creationId xmlns:a16="http://schemas.microsoft.com/office/drawing/2014/main" id="{9C147A18-B527-26D2-D2AB-C83162B841C8}"/>
              </a:ext>
            </a:extLst>
          </p:cNvPr>
          <p:cNvSpPr txBox="1"/>
          <p:nvPr/>
        </p:nvSpPr>
        <p:spPr>
          <a:xfrm>
            <a:off x="4124071" y="5419897"/>
            <a:ext cx="4294092" cy="7076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spcFirstLastPara="1" wrap="square" lIns="91433" tIns="45700" rIns="91433" bIns="45700" anchor="t" anchorCtr="0">
            <a:spAutoFit/>
          </a:bodyPr>
          <a:lstStyle/>
          <a:p>
            <a:pPr>
              <a:buClr>
                <a:schemeClr val="bg2"/>
              </a:buClr>
            </a:pPr>
            <a:r>
              <a:rPr lang="en" sz="1333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*Visit the </a:t>
            </a:r>
            <a:r>
              <a:rPr lang="en" sz="1333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SBMP Trainings page </a:t>
            </a:r>
            <a:r>
              <a:rPr lang="en" sz="1333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for Module 9</a:t>
            </a:r>
            <a:r>
              <a:rPr lang="en" sz="1333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: LEA RMTS Participants Performing Administrative Activities.  </a:t>
            </a:r>
            <a:r>
              <a:rPr lang="en" sz="1333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You can view the module and download the training slides.</a:t>
            </a:r>
            <a:endParaRPr sz="1333" i="1" dirty="0">
              <a:solidFill>
                <a:schemeClr val="tx1">
                  <a:lumMod val="65000"/>
                  <a:lumOff val="3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23" name="Google Shape;523;p6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291645" y="3949228"/>
            <a:ext cx="2162600" cy="21848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24" name="Google Shape;524;p6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flipH="1">
            <a:off x="550373" y="4918767"/>
            <a:ext cx="2298163" cy="144906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75A66F1-97E4-BDAD-6C39-44E2F245CF3C}"/>
              </a:ext>
            </a:extLst>
          </p:cNvPr>
          <p:cNvSpPr txBox="1"/>
          <p:nvPr/>
        </p:nvSpPr>
        <p:spPr>
          <a:xfrm>
            <a:off x="228019" y="6471932"/>
            <a:ext cx="540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08/2023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A81664-9444-30D7-777F-64D35C97136D}"/>
              </a:ext>
            </a:extLst>
          </p:cNvPr>
          <p:cNvSpPr txBox="1"/>
          <p:nvPr/>
        </p:nvSpPr>
        <p:spPr>
          <a:xfrm>
            <a:off x="10210107" y="6397477"/>
            <a:ext cx="151592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255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55" lvl="1" indent="-192067" defTabSz="895255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151" lvl="2" indent="-261910" defTabSz="895255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298" lvl="3" indent="-155558" defTabSz="895255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728" lvl="4" indent="-130162" defTabSz="895255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728" indent="-130162" defTabSz="895255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728" indent="-130162" defTabSz="895255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728" indent="-130162" defTabSz="895255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728" indent="-130162" defTabSz="895255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tabLst>
                <a:tab pos="275324" algn="l"/>
              </a:tabLst>
            </a:pPr>
            <a:r>
              <a:rPr lang="en-US" sz="800" b="0" baseline="0" dirty="0">
                <a:solidFill>
                  <a:schemeClr val="accent3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School-Based Medicaid Program  www.mass.gov/masshealth/schools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B0838152D8B248B9E57EBF2A55A452" ma:contentTypeVersion="13" ma:contentTypeDescription="Create a new document." ma:contentTypeScope="" ma:versionID="7c8bb186be9c39f2acac6cc69dc2ca98">
  <xsd:schema xmlns:xsd="http://www.w3.org/2001/XMLSchema" xmlns:xs="http://www.w3.org/2001/XMLSchema" xmlns:p="http://schemas.microsoft.com/office/2006/metadata/properties" xmlns:ns3="8a9123c3-a155-4ca0-aec1-96e689d81eae" xmlns:ns4="b4794af5-d5e4-472a-8e47-b4378eb64749" targetNamespace="http://schemas.microsoft.com/office/2006/metadata/properties" ma:root="true" ma:fieldsID="0eb888ef9e5af5fadc171c94ee9c0736" ns3:_="" ns4:_="">
    <xsd:import namespace="8a9123c3-a155-4ca0-aec1-96e689d81eae"/>
    <xsd:import namespace="b4794af5-d5e4-472a-8e47-b4378eb6474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9123c3-a155-4ca0-aec1-96e689d81e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794af5-d5e4-472a-8e47-b4378eb6474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a9123c3-a155-4ca0-aec1-96e689d81eae" xsi:nil="true"/>
  </documentManagement>
</p:properties>
</file>

<file path=customXml/itemProps1.xml><?xml version="1.0" encoding="utf-8"?>
<ds:datastoreItem xmlns:ds="http://schemas.openxmlformats.org/officeDocument/2006/customXml" ds:itemID="{82041678-9277-499C-AA5A-44D9DC4203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9123c3-a155-4ca0-aec1-96e689d81eae"/>
    <ds:schemaRef ds:uri="b4794af5-d5e4-472a-8e47-b4378eb647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C4A9A7-3842-469B-AFDC-F5E69D7AA0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6291DE-C3EC-4D47-9FFB-0685CE9AB2C2}">
  <ds:schemaRefs>
    <ds:schemaRef ds:uri="8a9123c3-a155-4ca0-aec1-96e689d81eae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b4794af5-d5e4-472a-8e47-b4378eb64749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247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Noto Sans Symbols</vt:lpstr>
      <vt:lpstr>Wingdings</vt:lpstr>
      <vt:lpstr>Office Theme</vt:lpstr>
      <vt:lpstr> Administrative Activities (Indirect Services) MassHealth reimburses for 8 types of activities that support the provision of Direct Services. There is no interim billing for these activities. They are captured in the Random Moment Time Study (RMTS)*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Administrative Activities (Indirect Services) MassHealth reimburses for 8 types of activities that Support provision of Direct Services. These are captured in the RMTS*.</dc:title>
  <dc:creator>Tracy, Margot (EHS)</dc:creator>
  <cp:lastModifiedBy>Lam, Vivian (EHS)</cp:lastModifiedBy>
  <cp:revision>1</cp:revision>
  <dcterms:created xsi:type="dcterms:W3CDTF">2023-08-10T14:49:24Z</dcterms:created>
  <dcterms:modified xsi:type="dcterms:W3CDTF">2023-08-29T16:08:02Z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0x01010011B0838152D8B248B9E57EBF2A55A452</vt:lpwstr>
  </property>
</Properties>
</file>