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7772400" cy="10058400"/>
  <p:notesSz cx="7010400" cy="9296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65662A-A156-8D15-ADBC-6A4128A2A8BD}" name="Seema Singh" initials="SS" userId="S::ssingh@camsys.com::280a6186-ec1a-4d16-84e9-c1f4fb02a2b6" providerId="AD"/>
  <p188:author id="{CDD4AE92-DC70-2E03-F85E-FB051D9FE22C}" name="Rachel Kelly" initials="RK" userId="w/GZ79u7Sdy3c7drH1S64NTQLO/QuQ/xb10L2e0E+ng=" providerId="None"/>
  <p188:author id="{C9BD17A6-318B-84ED-ADCB-D84084C55292}" name="Snyder, Patrick L. (DOT)" initials="PS" userId="S::Patrick.L.Snyder@dot.state.ma.us::10e9b9b1-c870-46b7-bc0f-a01ae6572e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2CFB7-982C-824A-A97B-4332D54E02DB}" v="18" dt="2025-02-14T15:29:22.7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, Rachel F. (DOT)" userId="S::rachel.f.kelly@dot.state.ma.us::83142734-7b33-4ec7-af97-713e6e8c7a6b" providerId="AD" clId="Web-{5E82CFB7-982C-824A-A97B-4332D54E02DB}"/>
    <pc:docChg chg="modSld">
      <pc:chgData name="Kelly, Rachel F. (DOT)" userId="S::rachel.f.kelly@dot.state.ma.us::83142734-7b33-4ec7-af97-713e6e8c7a6b" providerId="AD" clId="Web-{5E82CFB7-982C-824A-A97B-4332D54E02DB}" dt="2025-02-14T15:29:22.727" v="11" actId="1076"/>
      <pc:docMkLst>
        <pc:docMk/>
      </pc:docMkLst>
      <pc:sldChg chg="modSp">
        <pc:chgData name="Kelly, Rachel F. (DOT)" userId="S::rachel.f.kelly@dot.state.ma.us::83142734-7b33-4ec7-af97-713e6e8c7a6b" providerId="AD" clId="Web-{5E82CFB7-982C-824A-A97B-4332D54E02DB}" dt="2025-02-14T15:29:22.727" v="11" actId="1076"/>
        <pc:sldMkLst>
          <pc:docMk/>
          <pc:sldMk cId="1960409" sldId="257"/>
        </pc:sldMkLst>
        <pc:spChg chg="mod">
          <ac:chgData name="Kelly, Rachel F. (DOT)" userId="S::rachel.f.kelly@dot.state.ma.us::83142734-7b33-4ec7-af97-713e6e8c7a6b" providerId="AD" clId="Web-{5E82CFB7-982C-824A-A97B-4332D54E02DB}" dt="2025-02-14T15:29:16.320" v="10" actId="1076"/>
          <ac:spMkLst>
            <pc:docMk/>
            <pc:sldMk cId="1960409" sldId="257"/>
            <ac:spMk id="3" creationId="{00000000-0000-0000-0000-000000000000}"/>
          </ac:spMkLst>
        </pc:spChg>
        <pc:spChg chg="mod">
          <ac:chgData name="Kelly, Rachel F. (DOT)" userId="S::rachel.f.kelly@dot.state.ma.us::83142734-7b33-4ec7-af97-713e6e8c7a6b" providerId="AD" clId="Web-{5E82CFB7-982C-824A-A97B-4332D54E02DB}" dt="2025-02-14T15:29:22.727" v="11" actId="1076"/>
          <ac:spMkLst>
            <pc:docMk/>
            <pc:sldMk cId="1960409" sldId="257"/>
            <ac:spMk id="5" creationId="{00000000-0000-0000-0000-000000000000}"/>
          </ac:spMkLst>
        </pc:spChg>
        <pc:spChg chg="mod">
          <ac:chgData name="Kelly, Rachel F. (DOT)" userId="S::rachel.f.kelly@dot.state.ma.us::83142734-7b33-4ec7-af97-713e6e8c7a6b" providerId="AD" clId="Web-{5E82CFB7-982C-824A-A97B-4332D54E02DB}" dt="2025-02-14T15:29:03.805" v="9" actId="20577"/>
          <ac:spMkLst>
            <pc:docMk/>
            <pc:sldMk cId="1960409" sldId="257"/>
            <ac:spMk id="12" creationId="{52FDAF35-5DE4-658F-5F5D-46CA3C3580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g object 17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2343" y="0"/>
            <a:ext cx="7760057" cy="100460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821" y="2055926"/>
            <a:ext cx="6045200" cy="878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9704" y="3204680"/>
            <a:ext cx="6779259" cy="2943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ssDOT.CivilRights@dot.state.ma.us" TargetMode="External"/><Relationship Id="rId7" Type="http://schemas.openxmlformats.org/officeDocument/2006/relationships/hyperlink" Target="https://urldefense.com/v3/__https:/us06web.zoom.us/webinar/register/WN_iLFOqUqqRn6ZUFo-DiPqiw__;!!CPANwP4y!WrepbCjLbE4zma5rVjvDzTvXCxmolxniWjNR9LzJuGY-n35lJFT1pEVf4MRWHOn57i4tPa_uTDhOh3Te3LA5mIiTKCeOpQXcN4Eg$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000046"/>
            <a:ext cx="656587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TW" dirty="0"/>
              <a:t>Quincy 市 3A 公路/Hancock 街交通改善研究第二次公開資訊會議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6860506"/>
            <a:ext cx="2722296" cy="3949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lang="zh-TW" sz="1200" dirty="0">
                <a:latin typeface="Arial"/>
                <a:ea typeface="PMingLiU"/>
                <a:cs typeface="Arial"/>
              </a:rPr>
              <a:t>2025 年 3 月 4 日星期二</a:t>
            </a:r>
          </a:p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lang="zh-TW" sz="1200" dirty="0">
                <a:latin typeface="Arial"/>
                <a:ea typeface="PMingLiU"/>
                <a:cs typeface="Arial"/>
              </a:rPr>
              <a:t>下午 6:00 – 7:00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28043" y="3356471"/>
            <a:ext cx="6736554" cy="328602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r>
              <a:rPr lang="zh-TW" sz="1800" b="0" i="0" u="none" strike="noStrike" baseline="0" dirty="0">
                <a:solidFill>
                  <a:srgbClr val="2D5395"/>
                </a:solidFill>
                <a:latin typeface="Kozuka Mincho Pr6N"/>
                <a:ea typeface="PMingLiU"/>
              </a:rPr>
              <a:t>會</a:t>
            </a:r>
            <a:r>
              <a:rPr lang="zh-TW" sz="1800" b="0" i="0" u="none" strike="noStrike" baseline="0" dirty="0">
                <a:solidFill>
                  <a:srgbClr val="2D5395"/>
                </a:solidFill>
                <a:latin typeface="Adobe Song Std"/>
                <a:ea typeface="PMingLiU"/>
              </a:rPr>
              <a:t>議背景</a:t>
            </a:r>
            <a:r>
              <a:rPr lang="zh-TW" sz="1800" b="1" i="0" u="none" strike="noStrike" baseline="0" dirty="0">
                <a:solidFill>
                  <a:srgbClr val="2D5395"/>
                </a:solidFill>
                <a:latin typeface="Arial" panose="020B0604020202020204" pitchFamily="34" charset="0"/>
                <a:ea typeface="PMingLiU"/>
              </a:rPr>
              <a:t>?</a:t>
            </a:r>
          </a:p>
          <a:p>
            <a:pPr>
              <a:lnSpc>
                <a:spcPct val="115000"/>
              </a:lnSpc>
            </a:pPr>
            <a:endParaRPr lang="en-US" sz="1200" b="0" dirty="0">
              <a:solidFill>
                <a:schemeClr val="tx1"/>
              </a:solidFill>
              <a:effectLst/>
              <a:ea typeface="Poppins" panose="000005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zh-TW" sz="1200" b="0" dirty="0">
                <a:solidFill>
                  <a:schemeClr val="tx1"/>
                </a:solidFill>
                <a:ea typeface="Poppins" panose="00000500000000000000" pitchFamily="2" charset="0"/>
              </a:rPr>
              <a:t>麻州交通局將於 2025 年 3 月 4 日星期二下午 6:00，透過 Zoom 虛擬方式舉行 Quincy 市 3A 公路/Hancock 街交通改善研究第二次公開資訊會議。這次會議上，研究小組將概述收集到的資料、提出的替代方案和交叉處理方法。大眾也將有機會發表意見。如提出要求，可免費提供無障礙設施和語言服務。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zh-TW" sz="1200" b="0" dirty="0">
                <a:solidFill>
                  <a:schemeClr val="tx1"/>
                </a:solidFill>
                <a:ea typeface="Poppins" panose="00000500000000000000" pitchFamily="2" charset="0"/>
              </a:rPr>
              <a:t>Quincy 市 3A 公路/Hancock 街交通改善研究是針對 3A 公路北 Hancock 街段的概念規劃研究。麻州交通局將評估多式聯運交通網路中的交通擁塞和漏洞，並與利害關係人合作制定未來改善走廊的建議。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chemeClr val="tx1"/>
              </a:solidFill>
              <a:latin typeface="Arial" panose="020B0604020202020204" pitchFamily="34" charset="0"/>
              <a:ea typeface="Poppins" panose="00000500000000000000" pitchFamily="2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dirty="0">
                <a:solidFill>
                  <a:schemeClr val="tx2"/>
                </a:solidFill>
                <a:latin typeface="Arial" panose="020B0604020202020204" pitchFamily="34" charset="0"/>
                <a:ea typeface="PMingLiU" panose="00000500000000000000" pitchFamily="2" charset="0"/>
                <a:cs typeface="Arial" panose="020B0604020202020204" pitchFamily="34" charset="0"/>
              </a:rPr>
              <a:t>要報名參加會議，請使用 QR 碼或按一下以下內容：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2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Poppins" panose="00000500000000000000" pitchFamily="2" charset="0"/>
              <a:cs typeface="Arial" panose="020B0604020202020204" pitchFamily="34" charset="0"/>
            </a:endParaRPr>
          </a:p>
          <a:p>
            <a:pPr algn="l"/>
            <a:endParaRPr lang="en-US" altLang="zh-TW" sz="1800" i="0" u="none" strike="noStrike" baseline="0" dirty="0">
              <a:solidFill>
                <a:srgbClr val="2D5395"/>
              </a:solidFill>
              <a:latin typeface="Adobe Song Std"/>
              <a:ea typeface="PMingLiU"/>
            </a:endParaRPr>
          </a:p>
          <a:p>
            <a:pPr algn="l"/>
            <a:r>
              <a:rPr lang="zh-TW" sz="1800" i="0" u="none" strike="noStrike" baseline="0" dirty="0">
                <a:solidFill>
                  <a:srgbClr val="2D5395"/>
                </a:solidFill>
                <a:latin typeface="Adobe Song Std"/>
                <a:ea typeface="PMingLiU"/>
              </a:rPr>
              <a:t>時間</a:t>
            </a:r>
            <a:r>
              <a:rPr lang="zh-TW" dirty="0"/>
              <a:t>                                                 </a:t>
            </a:r>
            <a:r>
              <a:rPr lang="zh-TW" sz="1800" b="0" i="0" u="none" strike="noStrike" baseline="0" dirty="0">
                <a:latin typeface="Kozuka Mincho Pr6N"/>
                <a:ea typeface="PMingLiU"/>
              </a:rPr>
              <a:t> </a:t>
            </a:r>
            <a:r>
              <a:rPr lang="zh-TW" sz="1800" b="0" i="0" u="none" strike="noStrike" baseline="0" dirty="0">
                <a:solidFill>
                  <a:srgbClr val="2D5395"/>
                </a:solidFill>
                <a:latin typeface="Kozuka Mincho Pr6N"/>
                <a:ea typeface="PMingLiU"/>
              </a:rPr>
              <a:t>地點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2972" y="6891293"/>
            <a:ext cx="247214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TW" sz="1200">
                <a:solidFill>
                  <a:schemeClr val="tx1"/>
                </a:solidFill>
                <a:latin typeface="Arial"/>
                <a:ea typeface="PMingLiU"/>
                <a:cs typeface="Arial"/>
              </a:rPr>
              <a:t>透過 Zoom 虛擬方式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704" y="8462008"/>
            <a:ext cx="388619" cy="3886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9930EE-D55D-846B-B8B6-690578EC5117}"/>
              </a:ext>
            </a:extLst>
          </p:cNvPr>
          <p:cNvSpPr/>
          <p:nvPr/>
        </p:nvSpPr>
        <p:spPr>
          <a:xfrm>
            <a:off x="0" y="7620000"/>
            <a:ext cx="7772400" cy="592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232097" y="8424997"/>
            <a:ext cx="596060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zh-TW" sz="1100" b="0" i="0" u="none" strike="noStrike" baseline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失能人士及英語能力有限人士皆可參加此會議。麻州交通局將根據需求酌情免費提供合理的住宿和/或語言協助，請致電 (857)368-8580、傳真 (857)368-0602、轉播 7-1-1 或電子郵件至 </a:t>
            </a:r>
            <a:r>
              <a:rPr lang="zh-TW" sz="1100" u="sng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PMingLiU"/>
                <a:cs typeface="Arial" panose="020B0604020202020204" pitchFamily="34" charset="0"/>
                <a:hlinkClick r:id="rId3"/>
              </a:rPr>
              <a:t>MassDOT.CivilRights@dot.state.ma.us</a:t>
            </a:r>
            <a:r>
              <a:rPr lang="zh-TW" sz="110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。</a:t>
            </a:r>
            <a:r>
              <a:rPr lang="zh-TW" sz="1100" b="0" i="0" u="none" strike="noStrike" baseline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聯絡麻州交通局首席多元化和公民權利官員。相關請求應在會議前盡快提出，對於較難安排的服務需求（包括手語、推車或語言翻譯或口譯），應在會議前至少十個工作天提出。</a:t>
            </a:r>
          </a:p>
        </p:txBody>
      </p:sp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B70AD6F-7DE3-B29B-C083-80D3094A2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788" b="625"/>
          <a:stretch/>
        </p:blipFill>
        <p:spPr>
          <a:xfrm>
            <a:off x="5648003" y="6420716"/>
            <a:ext cx="1795131" cy="1713888"/>
          </a:xfrm>
          <a:prstGeom prst="rect">
            <a:avLst/>
          </a:prstGeom>
        </p:spPr>
      </p:pic>
      <p:pic>
        <p:nvPicPr>
          <p:cNvPr id="8" name="Picture 7" descr="Aerial view of a city street with cars and buildings&#10;&#10;Description automatically generated">
            <a:extLst>
              <a:ext uri="{FF2B5EF4-FFF2-40B4-BE49-F238E27FC236}">
                <a16:creationId xmlns:a16="http://schemas.microsoft.com/office/drawing/2014/main" id="{408E49AB-F3A1-F8F6-C29C-6CD3623DDE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" b="58636"/>
          <a:stretch/>
        </p:blipFill>
        <p:spPr>
          <a:xfrm>
            <a:off x="0" y="0"/>
            <a:ext cx="7772400" cy="19408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FB64CEC-3065-C7DA-AC71-E00B8825EB7B}"/>
              </a:ext>
            </a:extLst>
          </p:cNvPr>
          <p:cNvGrpSpPr/>
          <p:nvPr/>
        </p:nvGrpSpPr>
        <p:grpSpPr>
          <a:xfrm>
            <a:off x="5181600" y="1021888"/>
            <a:ext cx="2595992" cy="959312"/>
            <a:chOff x="5181600" y="1173191"/>
            <a:chExt cx="2595992" cy="9593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819669-1082-F358-9171-1BD9AC54E3BF}"/>
                </a:ext>
              </a:extLst>
            </p:cNvPr>
            <p:cNvGrpSpPr/>
            <p:nvPr/>
          </p:nvGrpSpPr>
          <p:grpSpPr>
            <a:xfrm>
              <a:off x="5181600" y="1173191"/>
              <a:ext cx="2595992" cy="959312"/>
              <a:chOff x="5181600" y="1173191"/>
              <a:chExt cx="2595992" cy="95931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0FB27DE-58A5-24E0-8AA2-11859932E518}"/>
                  </a:ext>
                </a:extLst>
              </p:cNvPr>
              <p:cNvSpPr/>
              <p:nvPr/>
            </p:nvSpPr>
            <p:spPr>
              <a:xfrm>
                <a:off x="5491592" y="1173191"/>
                <a:ext cx="2286000" cy="959312"/>
              </a:xfrm>
              <a:prstGeom prst="roundRect">
                <a:avLst>
                  <a:gd name="adj" fmla="val 5679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DB57F587-936B-CA01-57FC-E968BCDEE877}"/>
                  </a:ext>
                </a:extLst>
              </p:cNvPr>
              <p:cNvSpPr/>
              <p:nvPr/>
            </p:nvSpPr>
            <p:spPr>
              <a:xfrm>
                <a:off x="5181600" y="1211827"/>
                <a:ext cx="309992" cy="914400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0A3AC91-5B36-878B-1042-3E7E5AB97464}"/>
                </a:ext>
              </a:extLst>
            </p:cNvPr>
            <p:cNvGrpSpPr/>
            <p:nvPr/>
          </p:nvGrpSpPr>
          <p:grpSpPr>
            <a:xfrm>
              <a:off x="5511707" y="1173191"/>
              <a:ext cx="2260693" cy="917174"/>
              <a:chOff x="5511707" y="1173191"/>
              <a:chExt cx="2260693" cy="91717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E3FB6C-5149-9E89-D191-4A362803C7E1}"/>
                  </a:ext>
                </a:extLst>
              </p:cNvPr>
              <p:cNvSpPr/>
              <p:nvPr/>
            </p:nvSpPr>
            <p:spPr>
              <a:xfrm>
                <a:off x="6858000" y="1173191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9E12DB5-C2A7-0A12-F193-A78C64385A1A}"/>
                  </a:ext>
                </a:extLst>
              </p:cNvPr>
              <p:cNvSpPr/>
              <p:nvPr/>
            </p:nvSpPr>
            <p:spPr>
              <a:xfrm>
                <a:off x="6858000" y="117596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object 10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511707" y="1323442"/>
                <a:ext cx="2189685" cy="566070"/>
              </a:xfrm>
              <a:prstGeom prst="rect">
                <a:avLst/>
              </a:prstGeom>
            </p:spPr>
          </p:pic>
        </p:grpSp>
      </p:grpSp>
      <p:sp>
        <p:nvSpPr>
          <p:cNvPr id="7" name="object 7"/>
          <p:cNvSpPr txBox="1"/>
          <p:nvPr/>
        </p:nvSpPr>
        <p:spPr>
          <a:xfrm>
            <a:off x="609600" y="7695044"/>
            <a:ext cx="570674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r>
              <a:rPr lang="zh-TW" sz="1200" b="0" i="0" u="none" strike="noStrike" baseline="0">
                <a:latin typeface="Adobe Song Std"/>
                <a:ea typeface="PMingLiU"/>
              </a:rPr>
              <a:t> </a:t>
            </a:r>
            <a:r>
              <a:rPr lang="zh-TW" sz="1200" b="0" i="0" u="none" strike="noStrike" baseline="0">
                <a:solidFill>
                  <a:srgbClr val="2D5395"/>
                </a:solidFill>
                <a:latin typeface="Adobe Song Std"/>
                <a:ea typeface="PMingLiU"/>
              </a:rPr>
              <a:t>請瀏覽 </a:t>
            </a:r>
            <a:r>
              <a:rPr lang="zh-TW" sz="1200" b="0" i="0" u="none" strike="noStrike" baseline="0">
                <a:solidFill>
                  <a:srgbClr val="0000FF"/>
                </a:solidFill>
                <a:latin typeface="Arial" panose="020B0604020202020204" pitchFamily="34" charset="0"/>
                <a:ea typeface="PMingLiU"/>
              </a:rPr>
              <a:t>https://www.mass.gov/quincy-route-3ahancock-street-transportation-improvements-study </a:t>
            </a:r>
            <a:r>
              <a:rPr lang="zh-TW" sz="1200" b="0" i="0" u="none" strike="noStrike" baseline="0">
                <a:solidFill>
                  <a:srgbClr val="2D5395"/>
                </a:solidFill>
                <a:latin typeface="Kozuka Mincho Pr6N"/>
                <a:ea typeface="PMingLiU"/>
              </a:rPr>
              <a:t>了解更多資訊。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FDAF35-5DE4-658F-5F5D-46CA3C3580B5}"/>
              </a:ext>
            </a:extLst>
          </p:cNvPr>
          <p:cNvSpPr txBox="1"/>
          <p:nvPr/>
        </p:nvSpPr>
        <p:spPr>
          <a:xfrm>
            <a:off x="523285" y="6239959"/>
            <a:ext cx="580820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  <a:hlinkClick r:id="rId7"/>
              </a:rPr>
              <a:t>https://us06web.zoom.us/webinar/register/WN_iLFOqUqqRn6ZUFo-DiPqiw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6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7D26C95AC534C95B5806D14427B70" ma:contentTypeVersion="15" ma:contentTypeDescription="Create a new document." ma:contentTypeScope="" ma:versionID="fc0bf35f237f7416a2cca1666d6ebf2f">
  <xsd:schema xmlns:xsd="http://www.w3.org/2001/XMLSchema" xmlns:xs="http://www.w3.org/2001/XMLSchema" xmlns:p="http://schemas.microsoft.com/office/2006/metadata/properties" xmlns:ns2="b57206a4-0985-4dbb-b6d5-820231115dd9" xmlns:ns3="b6728f5d-b110-47d6-b700-9a23806550f2" targetNamespace="http://schemas.microsoft.com/office/2006/metadata/properties" ma:root="true" ma:fieldsID="57efea5aad04cb22a28d96b673c02123" ns2:_="" ns3:_="">
    <xsd:import namespace="b57206a4-0985-4dbb-b6d5-820231115dd9"/>
    <xsd:import namespace="b6728f5d-b110-47d6-b700-9a23806550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206a4-0985-4dbb-b6d5-820231115d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28f5d-b110-47d6-b700-9a23806550f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b45fd5c-7f16-48f0-a509-54fd0cf8b83f}" ma:internalName="TaxCatchAll" ma:showField="CatchAllData" ma:web="b6728f5d-b110-47d6-b700-9a23806550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7206a4-0985-4dbb-b6d5-820231115dd9">
      <Terms xmlns="http://schemas.microsoft.com/office/infopath/2007/PartnerControls"/>
    </lcf76f155ced4ddcb4097134ff3c332f>
    <TaxCatchAll xmlns="b6728f5d-b110-47d6-b700-9a23806550f2" xsi:nil="true"/>
  </documentManagement>
</p:properties>
</file>

<file path=customXml/itemProps1.xml><?xml version="1.0" encoding="utf-8"?>
<ds:datastoreItem xmlns:ds="http://schemas.openxmlformats.org/officeDocument/2006/customXml" ds:itemID="{2D05438A-F1F0-42E5-B8CF-82443A4AE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7206a4-0985-4dbb-b6d5-820231115dd9"/>
    <ds:schemaRef ds:uri="b6728f5d-b110-47d6-b700-9a2380655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E3E989-6C00-4582-8072-5B679CFD6B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95F7F8-46B9-4898-8533-53D07899A97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837e2d5-4d56-49e2-8c88-b0e1f865a47b"/>
    <ds:schemaRef ds:uri="http://purl.org/dc/elements/1.1/"/>
    <ds:schemaRef ds:uri="http://schemas.microsoft.com/office/2006/metadata/properties"/>
    <ds:schemaRef ds:uri="397428a1-39fb-408d-b677-9c4f4f901547"/>
    <ds:schemaRef ds:uri="http://www.w3.org/XML/1998/namespace"/>
    <ds:schemaRef ds:uri="b57206a4-0985-4dbb-b6d5-820231115dd9"/>
    <ds:schemaRef ds:uri="b6728f5d-b110-47d6-b700-9a23806550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</TotalTime>
  <Words>648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Quincy 市 3A 公路/Hancock 街交通改善研究第二次公開資訊會議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Nieto</dc:creator>
  <cp:lastModifiedBy>Shawn Lindholm</cp:lastModifiedBy>
  <cp:revision>89</cp:revision>
  <cp:lastPrinted>2023-11-09T19:01:05Z</cp:lastPrinted>
  <dcterms:created xsi:type="dcterms:W3CDTF">2023-10-26T16:10:26Z</dcterms:created>
  <dcterms:modified xsi:type="dcterms:W3CDTF">2025-02-14T15:29:26Z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0x0101003377D26C95AC534C95B5806D14427B70</vt:lpwstr>
  </property>
  <property fmtid="{D5CDD505-2E9C-101B-9397-08002B2CF9AE}" pid="3" name="Created">
    <vt:filetime>2023-01-25T00:00:00Z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2023-10-26T00:00:00Z</vt:filetime>
  </property>
  <property fmtid="{D5CDD505-2E9C-101B-9397-08002B2CF9AE}" pid="6" name="NCCL_App">
    <vt:lpwstr>PDF</vt:lpwstr>
  </property>
  <property fmtid="{D5CDD505-2E9C-101B-9397-08002B2CF9AE}" pid="7" name="NCCL_Standard">
    <vt:lpwstr>PDF/UA;</vt:lpwstr>
  </property>
  <property fmtid="{D5CDD505-2E9C-101B-9397-08002B2CF9AE}" pid="8" name="NCCL_Status">
    <vt:lpwstr>Passed</vt:lpwstr>
  </property>
  <property fmtid="{D5CDD505-2E9C-101B-9397-08002B2CF9AE}" pid="9" name="Producer">
    <vt:lpwstr>Adobe PDF Library 22.3.86</vt:lpwstr>
  </property>
  <property fmtid="{D5CDD505-2E9C-101B-9397-08002B2CF9AE}" pid="10" name="MediaServiceImageTags">
    <vt:lpwstr/>
  </property>
</Properties>
</file>