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7" r:id="rId5"/>
  </p:sldIdLst>
  <p:sldSz cx="7772400" cy="10058400"/>
  <p:notesSz cx="7010400" cy="9296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65662A-A156-8D15-ADBC-6A4128A2A8BD}" name="Seema Singh" initials="SS" userId="S::ssingh@camsys.com::280a6186-ec1a-4d16-84e9-c1f4fb02a2b6" providerId="AD"/>
  <p188:author id="{CDD4AE92-DC70-2E03-F85E-FB051D9FE22C}" name="Rachel Kelly" initials="RK" userId="w/GZ79u7Sdy3c7drH1S64NTQLO/QuQ/xb10L2e0E+ng=" providerId="None"/>
  <p188:author id="{C9BD17A6-318B-84ED-ADCB-D84084C55292}" name="Snyder, Patrick L. (DOT)" initials="PS" userId="S::Patrick.L.Snyder@dot.state.ma.us::10e9b9b1-c870-46b7-bc0f-a01ae6572e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Rachel F. (DOT)" userId="83142734-7b33-4ec7-af97-713e6e8c7a6b" providerId="ADAL" clId="{28C82F9A-F6BA-4DEF-82A1-61B0DCE7CFBB}"/>
    <pc:docChg chg="modSld">
      <pc:chgData name="Kelly, Rachel F. (DOT)" userId="83142734-7b33-4ec7-af97-713e6e8c7a6b" providerId="ADAL" clId="{28C82F9A-F6BA-4DEF-82A1-61B0DCE7CFBB}" dt="2025-02-07T20:02:13.564" v="49" actId="14100"/>
      <pc:docMkLst>
        <pc:docMk/>
      </pc:docMkLst>
      <pc:sldChg chg="modSp mod">
        <pc:chgData name="Kelly, Rachel F. (DOT)" userId="83142734-7b33-4ec7-af97-713e6e8c7a6b" providerId="ADAL" clId="{28C82F9A-F6BA-4DEF-82A1-61B0DCE7CFBB}" dt="2025-02-07T20:02:13.564" v="49" actId="14100"/>
        <pc:sldMkLst>
          <pc:docMk/>
          <pc:sldMk cId="1960409" sldId="257"/>
        </pc:sldMkLst>
        <pc:spChg chg="mod">
          <ac:chgData name="Kelly, Rachel F. (DOT)" userId="83142734-7b33-4ec7-af97-713e6e8c7a6b" providerId="ADAL" clId="{28C82F9A-F6BA-4DEF-82A1-61B0DCE7CFBB}" dt="2025-02-06T21:13:05.651" v="0" actId="13926"/>
          <ac:spMkLst>
            <pc:docMk/>
            <pc:sldMk cId="1960409" sldId="257"/>
            <ac:spMk id="4" creationId="{00000000-0000-0000-0000-000000000000}"/>
          </ac:spMkLst>
        </pc:spChg>
        <pc:spChg chg="mod">
          <ac:chgData name="Kelly, Rachel F. (DOT)" userId="83142734-7b33-4ec7-af97-713e6e8c7a6b" providerId="ADAL" clId="{28C82F9A-F6BA-4DEF-82A1-61B0DCE7CFBB}" dt="2025-02-07T20:02:13.564" v="49" actId="14100"/>
          <ac:spMkLst>
            <pc:docMk/>
            <pc:sldMk cId="1960409" sldId="257"/>
            <ac:spMk id="12" creationId="{52FDAF35-5DE4-658F-5F5D-46CA3C3580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800" b="1" i="0">
                <a:solidFill>
                  <a:srgbClr val="2E5496"/>
                </a:solidFill>
                <a:latin typeface="Arial"/>
                <a:cs typeface="Arial"/>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400" b="1" i="0">
                <a:solidFill>
                  <a:srgbClr val="2E549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E549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1" i="0">
                <a:solidFill>
                  <a:srgbClr val="2E549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E5496"/>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E549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g object 17"/>
          <p:cNvPicPr/>
          <p:nvPr userDrawn="1"/>
        </p:nvPicPr>
        <p:blipFill>
          <a:blip r:embed="rId7" cstate="print"/>
          <a:stretch>
            <a:fillRect/>
          </a:stretch>
        </p:blipFill>
        <p:spPr>
          <a:xfrm>
            <a:off x="12343" y="0"/>
            <a:ext cx="7760057" cy="10046057"/>
          </a:xfrm>
          <a:prstGeom prst="rect">
            <a:avLst/>
          </a:prstGeom>
        </p:spPr>
      </p:pic>
      <p:sp>
        <p:nvSpPr>
          <p:cNvPr id="2" name="Holder 2"/>
          <p:cNvSpPr>
            <a:spLocks noGrp="1"/>
          </p:cNvSpPr>
          <p:nvPr>
            <p:ph type="title"/>
          </p:nvPr>
        </p:nvSpPr>
        <p:spPr>
          <a:xfrm>
            <a:off x="580821" y="2055926"/>
            <a:ext cx="6045200" cy="878205"/>
          </a:xfrm>
          <a:prstGeom prst="rect">
            <a:avLst/>
          </a:prstGeom>
        </p:spPr>
        <p:txBody>
          <a:bodyPr wrap="square" lIns="0" tIns="0" rIns="0" bIns="0">
            <a:spAutoFit/>
          </a:bodyPr>
          <a:lstStyle>
            <a:lvl1pPr>
              <a:defRPr sz="2800" b="1" i="0">
                <a:solidFill>
                  <a:srgbClr val="2E5496"/>
                </a:solidFill>
                <a:latin typeface="Arial"/>
                <a:cs typeface="Arial"/>
              </a:defRPr>
            </a:lvl1pPr>
          </a:lstStyle>
          <a:p>
            <a:endParaRPr/>
          </a:p>
        </p:txBody>
      </p:sp>
      <p:sp>
        <p:nvSpPr>
          <p:cNvPr id="3" name="Holder 3"/>
          <p:cNvSpPr>
            <a:spLocks noGrp="1"/>
          </p:cNvSpPr>
          <p:nvPr>
            <p:ph type="body" idx="1"/>
          </p:nvPr>
        </p:nvSpPr>
        <p:spPr>
          <a:xfrm>
            <a:off x="579704" y="3204680"/>
            <a:ext cx="6779259" cy="2943860"/>
          </a:xfrm>
          <a:prstGeom prst="rect">
            <a:avLst/>
          </a:prstGeom>
        </p:spPr>
        <p:txBody>
          <a:bodyPr wrap="square" lIns="0" tIns="0" rIns="0" bIns="0">
            <a:spAutoFit/>
          </a:bodyPr>
          <a:lstStyle>
            <a:lvl1pPr>
              <a:defRPr sz="1400" b="1" i="0">
                <a:solidFill>
                  <a:srgbClr val="2E5496"/>
                </a:solidFill>
                <a:latin typeface="Arial"/>
                <a:cs typeface="Aria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2/7/2025</a:t>
            </a:fld>
            <a:endParaRPr lang="en-US" dirty="0"/>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urldefense.com/v3/__https:/us06web.zoom.us/webinar/register/WN_iLFOqUqqRn6ZUFo-DiPqiw__;!!CPANwP4y!WrepbCjLbE4zma5rVjvDzTvXCxmolxniWjNR9LzJuGY-n35lJFT1pEVf4MRWHOn57i4tPa_uTDhOh3Te3LA5mIiTKCeOpQXcN4Eg$" TargetMode="External"/><Relationship Id="rId3" Type="http://schemas.openxmlformats.org/officeDocument/2006/relationships/hyperlink" Target="mailto:MassDOT.CivilRights@dot.state.ma.us" TargetMode="External"/><Relationship Id="rId7" Type="http://schemas.openxmlformats.org/officeDocument/2006/relationships/hyperlink" Target="https://www.mass.gov/quincy-route-3ahancock-street-transportation-improvements-stud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000046"/>
            <a:ext cx="6565875" cy="1304844"/>
          </a:xfrm>
          <a:prstGeom prst="rect">
            <a:avLst/>
          </a:prstGeom>
        </p:spPr>
        <p:txBody>
          <a:bodyPr vert="horz" wrap="square" lIns="0" tIns="12065" rIns="0" bIns="0" rtlCol="0">
            <a:spAutoFit/>
          </a:bodyPr>
          <a:lstStyle/>
          <a:p>
            <a:pPr marL="12700" marR="5080">
              <a:lnSpc>
                <a:spcPct val="100000"/>
              </a:lnSpc>
              <a:spcBef>
                <a:spcPts val="95"/>
              </a:spcBef>
            </a:pPr>
            <a:r>
              <a:rPr lang="en-US" spc="-10" dirty="0"/>
              <a:t>Quincy Route 3A/Hancock Street Transportation Improvements Study</a:t>
            </a:r>
            <a:br>
              <a:rPr lang="en-US" spc="-10" dirty="0"/>
            </a:br>
            <a:r>
              <a:rPr lang="en-US" spc="-10" dirty="0"/>
              <a:t>Public Information Meeting #2</a:t>
            </a:r>
            <a:endParaRPr spc="-10" dirty="0"/>
          </a:p>
        </p:txBody>
      </p:sp>
      <p:sp>
        <p:nvSpPr>
          <p:cNvPr id="3" name="object 3"/>
          <p:cNvSpPr txBox="1"/>
          <p:nvPr/>
        </p:nvSpPr>
        <p:spPr>
          <a:xfrm>
            <a:off x="533400" y="7148820"/>
            <a:ext cx="2722296" cy="394980"/>
          </a:xfrm>
          <a:prstGeom prst="rect">
            <a:avLst/>
          </a:prstGeom>
        </p:spPr>
        <p:txBody>
          <a:bodyPr vert="horz" wrap="square" lIns="0" tIns="12700" rIns="0" bIns="0" rtlCol="0" anchor="t">
            <a:spAutoFit/>
          </a:bodyPr>
          <a:lstStyle/>
          <a:p>
            <a:pPr marL="38100" marR="30480">
              <a:lnSpc>
                <a:spcPct val="100000"/>
              </a:lnSpc>
              <a:spcBef>
                <a:spcPts val="100"/>
              </a:spcBef>
            </a:pPr>
            <a:r>
              <a:rPr lang="en-US" sz="1200" spc="-10" dirty="0">
                <a:latin typeface="Arial"/>
                <a:cs typeface="Arial"/>
              </a:rPr>
              <a:t>Tuesday March 4, 2025</a:t>
            </a:r>
          </a:p>
          <a:p>
            <a:pPr marL="38100" marR="30480">
              <a:lnSpc>
                <a:spcPct val="100000"/>
              </a:lnSpc>
              <a:spcBef>
                <a:spcPts val="100"/>
              </a:spcBef>
            </a:pPr>
            <a:r>
              <a:rPr lang="en-US" sz="1200" spc="-10" dirty="0">
                <a:latin typeface="Arial"/>
                <a:cs typeface="Arial"/>
              </a:rPr>
              <a:t>6:00 – 7:00 p.m.</a:t>
            </a:r>
          </a:p>
        </p:txBody>
      </p:sp>
      <p:sp>
        <p:nvSpPr>
          <p:cNvPr id="4" name="object 4"/>
          <p:cNvSpPr txBox="1">
            <a:spLocks noGrp="1"/>
          </p:cNvSpPr>
          <p:nvPr>
            <p:ph type="body" idx="1"/>
          </p:nvPr>
        </p:nvSpPr>
        <p:spPr>
          <a:xfrm>
            <a:off x="528043" y="3356471"/>
            <a:ext cx="6736554" cy="3720506"/>
          </a:xfrm>
          <a:prstGeom prst="rect">
            <a:avLst/>
          </a:prstGeom>
        </p:spPr>
        <p:txBody>
          <a:bodyPr vert="horz" wrap="square" lIns="0" tIns="12700" rIns="0" bIns="0" rtlCol="0" anchor="t">
            <a:spAutoFit/>
          </a:bodyPr>
          <a:lstStyle/>
          <a:p>
            <a:pPr marL="12700">
              <a:lnSpc>
                <a:spcPct val="100000"/>
              </a:lnSpc>
              <a:spcBef>
                <a:spcPts val="100"/>
              </a:spcBef>
            </a:pPr>
            <a:r>
              <a:rPr dirty="0"/>
              <a:t>What</a:t>
            </a:r>
            <a:r>
              <a:rPr spc="-30" dirty="0"/>
              <a:t> </a:t>
            </a:r>
            <a:r>
              <a:rPr dirty="0"/>
              <a:t>is</a:t>
            </a:r>
            <a:r>
              <a:rPr spc="-35" dirty="0"/>
              <a:t> </a:t>
            </a:r>
            <a:r>
              <a:rPr spc="-10" dirty="0"/>
              <a:t>happening?</a:t>
            </a:r>
            <a:endParaRPr lang="en-US" spc="-10" dirty="0"/>
          </a:p>
          <a:p>
            <a:pPr marL="12700">
              <a:lnSpc>
                <a:spcPct val="100000"/>
              </a:lnSpc>
              <a:spcBef>
                <a:spcPts val="100"/>
              </a:spcBef>
            </a:pPr>
            <a:endParaRPr sz="1200" spc="-10" dirty="0"/>
          </a:p>
          <a:p>
            <a:pPr>
              <a:lnSpc>
                <a:spcPct val="115000"/>
              </a:lnSpc>
            </a:pPr>
            <a:r>
              <a:rPr lang="en-US" sz="1200" b="0" dirty="0">
                <a:solidFill>
                  <a:schemeClr val="tx1"/>
                </a:solidFill>
                <a:effectLst/>
                <a:ea typeface="Poppins" panose="00000500000000000000" pitchFamily="2" charset="0"/>
              </a:rPr>
              <a:t>MassDOT will hold a </a:t>
            </a:r>
            <a:r>
              <a:rPr lang="en-US" sz="1200" b="0" dirty="0">
                <a:solidFill>
                  <a:schemeClr val="tx1"/>
                </a:solidFill>
                <a:ea typeface="Poppins" panose="00000500000000000000" pitchFamily="2" charset="0"/>
              </a:rPr>
              <a:t>second Public</a:t>
            </a:r>
            <a:r>
              <a:rPr lang="en-US" sz="1200" b="0" dirty="0">
                <a:solidFill>
                  <a:schemeClr val="tx1"/>
                </a:solidFill>
                <a:effectLst/>
                <a:ea typeface="Poppins" panose="00000500000000000000" pitchFamily="2" charset="0"/>
              </a:rPr>
              <a:t> </a:t>
            </a:r>
            <a:r>
              <a:rPr lang="en-US" sz="1200" b="0" dirty="0">
                <a:solidFill>
                  <a:schemeClr val="tx1"/>
                </a:solidFill>
                <a:ea typeface="Poppins" panose="00000500000000000000" pitchFamily="2" charset="0"/>
              </a:rPr>
              <a:t>Information</a:t>
            </a:r>
            <a:r>
              <a:rPr lang="en-US" sz="1200" b="0" dirty="0">
                <a:solidFill>
                  <a:schemeClr val="tx1"/>
                </a:solidFill>
                <a:effectLst/>
                <a:ea typeface="Poppins" panose="00000500000000000000" pitchFamily="2" charset="0"/>
              </a:rPr>
              <a:t> </a:t>
            </a:r>
            <a:r>
              <a:rPr lang="en-US" sz="1200" b="0" dirty="0">
                <a:solidFill>
                  <a:schemeClr val="tx1"/>
                </a:solidFill>
                <a:ea typeface="Poppins" panose="00000500000000000000" pitchFamily="2" charset="0"/>
              </a:rPr>
              <a:t>Meeting for</a:t>
            </a:r>
            <a:r>
              <a:rPr lang="en-US" sz="1200" b="0" dirty="0">
                <a:solidFill>
                  <a:schemeClr val="tx1"/>
                </a:solidFill>
                <a:effectLst/>
                <a:ea typeface="Poppins" panose="00000500000000000000" pitchFamily="2" charset="0"/>
              </a:rPr>
              <a:t> the Quincy Route 3A/Hancock Street Transportation Improvements Study on </a:t>
            </a:r>
            <a:r>
              <a:rPr lang="en-US" sz="1200" b="0" dirty="0">
                <a:solidFill>
                  <a:schemeClr val="tx1"/>
                </a:solidFill>
                <a:ea typeface="Poppins" panose="00000500000000000000" pitchFamily="2" charset="0"/>
              </a:rPr>
              <a:t>Tuesday, March 4, 2025,</a:t>
            </a:r>
            <a:r>
              <a:rPr lang="en-US" sz="1200" b="0" dirty="0">
                <a:solidFill>
                  <a:schemeClr val="tx1"/>
                </a:solidFill>
                <a:effectLst/>
                <a:ea typeface="Poppins" panose="00000500000000000000" pitchFamily="2" charset="0"/>
              </a:rPr>
              <a:t> at 6:00 p.m.</a:t>
            </a:r>
            <a:r>
              <a:rPr lang="en-US" sz="1200" b="0" dirty="0">
                <a:solidFill>
                  <a:schemeClr val="tx1"/>
                </a:solidFill>
                <a:ea typeface="Poppins" panose="00000500000000000000" pitchFamily="2" charset="0"/>
              </a:rPr>
              <a:t>, virtually via Zoom</a:t>
            </a:r>
            <a:r>
              <a:rPr lang="en-US" sz="1200" b="0" dirty="0">
                <a:solidFill>
                  <a:schemeClr val="tx1"/>
                </a:solidFill>
                <a:effectLst/>
                <a:ea typeface="Poppins" panose="00000500000000000000" pitchFamily="2" charset="0"/>
              </a:rPr>
              <a:t>. At this meeting, the study team will provide an overview of the data collected, proposed alternatives, and intersection treatments. There will also be an opportunity for public comment. Accessibility accommodations and language services will be provided free of charge, upon request, as available.</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1200" b="0" dirty="0">
                <a:solidFill>
                  <a:schemeClr val="tx1"/>
                </a:solidFill>
                <a:effectLst/>
                <a:ea typeface="Poppins" panose="00000500000000000000" pitchFamily="2" charset="0"/>
              </a:rPr>
              <a:t>The Quincy Route 3A/Hancock Street Transportation Improvements Study is </a:t>
            </a:r>
            <a:r>
              <a:rPr lang="en-US" sz="1200" b="0" dirty="0">
                <a:solidFill>
                  <a:schemeClr val="tx1"/>
                </a:solidFill>
                <a:ea typeface="Poppins" panose="00000500000000000000" pitchFamily="2" charset="0"/>
              </a:rPr>
              <a:t>a conceptual planning</a:t>
            </a:r>
            <a:r>
              <a:rPr lang="en-US" sz="1200" b="0" dirty="0">
                <a:solidFill>
                  <a:schemeClr val="tx1"/>
                </a:solidFill>
                <a:effectLst/>
                <a:ea typeface="Poppins" panose="00000500000000000000" pitchFamily="2" charset="0"/>
              </a:rPr>
              <a:t> </a:t>
            </a:r>
            <a:r>
              <a:rPr lang="en-US" sz="1200" b="0" dirty="0">
                <a:solidFill>
                  <a:schemeClr val="tx1"/>
                </a:solidFill>
                <a:ea typeface="Poppins" panose="00000500000000000000" pitchFamily="2" charset="0"/>
              </a:rPr>
              <a:t>study of</a:t>
            </a:r>
            <a:r>
              <a:rPr lang="en-US" sz="1200" b="0" dirty="0">
                <a:solidFill>
                  <a:schemeClr val="tx1"/>
                </a:solidFill>
                <a:effectLst/>
                <a:ea typeface="Poppins" panose="00000500000000000000" pitchFamily="2" charset="0"/>
              </a:rPr>
              <a:t> the northern Hancock Street section of Route 3A. MassDOT will evaluate congestion and gaps in the multimodal transportation network and work with stakeholders to develop recommendations </a:t>
            </a:r>
            <a:r>
              <a:rPr lang="en-US" sz="1200" b="0" dirty="0">
                <a:solidFill>
                  <a:schemeClr val="tx1"/>
                </a:solidFill>
                <a:ea typeface="Poppins" panose="00000500000000000000" pitchFamily="2" charset="0"/>
              </a:rPr>
              <a:t>for future</a:t>
            </a:r>
            <a:r>
              <a:rPr lang="en-US" sz="1200" b="0" dirty="0">
                <a:solidFill>
                  <a:schemeClr val="tx1"/>
                </a:solidFill>
                <a:effectLst/>
                <a:ea typeface="Poppins" panose="00000500000000000000" pitchFamily="2" charset="0"/>
              </a:rPr>
              <a:t> </a:t>
            </a:r>
            <a:r>
              <a:rPr lang="en-US" sz="1200" b="0" dirty="0">
                <a:solidFill>
                  <a:schemeClr val="tx1"/>
                </a:solidFill>
                <a:ea typeface="Poppins" panose="00000500000000000000" pitchFamily="2" charset="0"/>
              </a:rPr>
              <a:t>improvements in the </a:t>
            </a:r>
            <a:r>
              <a:rPr lang="en-US" sz="1200" b="0" dirty="0">
                <a:solidFill>
                  <a:schemeClr val="tx1"/>
                </a:solidFill>
                <a:effectLst/>
                <a:ea typeface="Poppins" panose="00000500000000000000" pitchFamily="2" charset="0"/>
              </a:rPr>
              <a:t>corridor. </a:t>
            </a:r>
          </a:p>
          <a:p>
            <a:pPr marL="0" marR="0">
              <a:lnSpc>
                <a:spcPct val="115000"/>
              </a:lnSpc>
              <a:spcBef>
                <a:spcPts val="0"/>
              </a:spcBef>
              <a:spcAft>
                <a:spcPts val="0"/>
              </a:spcAft>
            </a:pPr>
            <a:endParaRPr lang="en-US" b="0" dirty="0">
              <a:solidFill>
                <a:schemeClr val="tx1"/>
              </a:solidFill>
              <a:latin typeface="Arial" panose="020B0604020202020204" pitchFamily="34" charset="0"/>
              <a:ea typeface="Poppins" panose="00000500000000000000" pitchFamily="2" charset="0"/>
              <a:cs typeface="Arial" panose="020B0604020202020204" pitchFamily="34" charset="0"/>
            </a:endParaRPr>
          </a:p>
          <a:p>
            <a:pPr marL="0" marR="0">
              <a:lnSpc>
                <a:spcPct val="115000"/>
              </a:lnSpc>
              <a:spcBef>
                <a:spcPts val="0"/>
              </a:spcBef>
              <a:spcAft>
                <a:spcPts val="0"/>
              </a:spcAft>
            </a:pPr>
            <a:r>
              <a:rPr lang="en-US" dirty="0">
                <a:solidFill>
                  <a:schemeClr val="tx2"/>
                </a:solidFill>
                <a:effectLst/>
                <a:latin typeface="Arial" panose="020B0604020202020204" pitchFamily="34" charset="0"/>
                <a:ea typeface="Poppins" panose="00000500000000000000" pitchFamily="2" charset="0"/>
                <a:cs typeface="Arial" panose="020B0604020202020204" pitchFamily="34" charset="0"/>
              </a:rPr>
              <a:t>To register for the meeting use the QR code or click below: </a:t>
            </a:r>
          </a:p>
          <a:p>
            <a:pPr marL="0" marR="0">
              <a:lnSpc>
                <a:spcPct val="115000"/>
              </a:lnSpc>
              <a:spcBef>
                <a:spcPts val="0"/>
              </a:spcBef>
              <a:spcAft>
                <a:spcPts val="0"/>
              </a:spcAft>
            </a:pPr>
            <a:endParaRPr lang="en-US" dirty="0">
              <a:solidFill>
                <a:schemeClr val="tx2"/>
              </a:solidFill>
              <a:effectLst/>
              <a:highlight>
                <a:srgbClr val="FFFF00"/>
              </a:highlight>
              <a:latin typeface="Arial" panose="020B0604020202020204" pitchFamily="34" charset="0"/>
              <a:ea typeface="Poppins" panose="00000500000000000000" pitchFamily="2" charset="0"/>
              <a:cs typeface="Arial" panose="020B0604020202020204" pitchFamily="34" charset="0"/>
            </a:endParaRPr>
          </a:p>
          <a:p>
            <a:pPr marL="0" marR="0">
              <a:lnSpc>
                <a:spcPct val="115000"/>
              </a:lnSpc>
              <a:spcBef>
                <a:spcPts val="0"/>
              </a:spcBef>
              <a:spcAft>
                <a:spcPts val="0"/>
              </a:spcAft>
            </a:pPr>
            <a:endParaRPr lang="en-US" sz="12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2700">
              <a:tabLst>
                <a:tab pos="3752215" algn="l"/>
              </a:tabLst>
            </a:pPr>
            <a:r>
              <a:rPr spc="-20" dirty="0"/>
              <a:t>When</a:t>
            </a:r>
            <a:r>
              <a:rPr lang="en-US" dirty="0"/>
              <a:t>                                                 Where</a:t>
            </a:r>
            <a:endParaRPr spc="-10" dirty="0"/>
          </a:p>
        </p:txBody>
      </p:sp>
      <p:sp>
        <p:nvSpPr>
          <p:cNvPr id="5" name="object 5"/>
          <p:cNvSpPr txBox="1"/>
          <p:nvPr/>
        </p:nvSpPr>
        <p:spPr>
          <a:xfrm>
            <a:off x="3462972" y="7117710"/>
            <a:ext cx="2472148" cy="197490"/>
          </a:xfrm>
          <a:prstGeom prst="rect">
            <a:avLst/>
          </a:prstGeom>
        </p:spPr>
        <p:txBody>
          <a:bodyPr vert="horz" wrap="square" lIns="0" tIns="12700" rIns="0" bIns="0" rtlCol="0">
            <a:spAutoFit/>
          </a:bodyPr>
          <a:lstStyle/>
          <a:p>
            <a:pPr marL="12700" marR="5080">
              <a:lnSpc>
                <a:spcPct val="100000"/>
              </a:lnSpc>
              <a:spcBef>
                <a:spcPts val="100"/>
              </a:spcBef>
            </a:pPr>
            <a:r>
              <a:rPr lang="en-US" sz="1200" spc="-10" dirty="0">
                <a:solidFill>
                  <a:schemeClr val="tx1"/>
                </a:solidFill>
                <a:latin typeface="Arial"/>
                <a:cs typeface="Arial"/>
              </a:rPr>
              <a:t>Virtually, via Zoom</a:t>
            </a:r>
            <a:endParaRPr sz="1200" dirty="0">
              <a:solidFill>
                <a:schemeClr val="tx1"/>
              </a:solidFill>
              <a:latin typeface="Arial"/>
              <a:cs typeface="Arial"/>
            </a:endParaRPr>
          </a:p>
        </p:txBody>
      </p:sp>
      <p:pic>
        <p:nvPicPr>
          <p:cNvPr id="9" name="object 9"/>
          <p:cNvPicPr/>
          <p:nvPr/>
        </p:nvPicPr>
        <p:blipFill>
          <a:blip r:embed="rId2" cstate="print"/>
          <a:stretch>
            <a:fillRect/>
          </a:stretch>
        </p:blipFill>
        <p:spPr>
          <a:xfrm>
            <a:off x="579704" y="8462008"/>
            <a:ext cx="388619" cy="388619"/>
          </a:xfrm>
          <a:prstGeom prst="rect">
            <a:avLst/>
          </a:prstGeom>
        </p:spPr>
      </p:pic>
      <p:sp>
        <p:nvSpPr>
          <p:cNvPr id="6" name="Rectangle 5">
            <a:extLst>
              <a:ext uri="{FF2B5EF4-FFF2-40B4-BE49-F238E27FC236}">
                <a16:creationId xmlns:a16="http://schemas.microsoft.com/office/drawing/2014/main" id="{479930EE-D55D-846B-B8B6-690578EC5117}"/>
              </a:ext>
            </a:extLst>
          </p:cNvPr>
          <p:cNvSpPr/>
          <p:nvPr/>
        </p:nvSpPr>
        <p:spPr>
          <a:xfrm>
            <a:off x="0" y="7620000"/>
            <a:ext cx="7772400" cy="5924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11"/>
          <p:cNvSpPr txBox="1"/>
          <p:nvPr/>
        </p:nvSpPr>
        <p:spPr>
          <a:xfrm>
            <a:off x="1232096" y="8424997"/>
            <a:ext cx="6045200" cy="136461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Arial"/>
                <a:cs typeface="Arial"/>
              </a:rPr>
              <a:t>This</a:t>
            </a:r>
            <a:r>
              <a:rPr sz="1100" spc="-45" dirty="0">
                <a:latin typeface="Arial"/>
                <a:cs typeface="Arial"/>
              </a:rPr>
              <a:t> </a:t>
            </a:r>
            <a:r>
              <a:rPr sz="1100" dirty="0">
                <a:latin typeface="Arial"/>
                <a:cs typeface="Arial"/>
              </a:rPr>
              <a:t>meeting</a:t>
            </a:r>
            <a:r>
              <a:rPr sz="1100" spc="-40" dirty="0">
                <a:latin typeface="Arial"/>
                <a:cs typeface="Arial"/>
              </a:rPr>
              <a:t> </a:t>
            </a:r>
            <a:r>
              <a:rPr sz="1100" dirty="0">
                <a:latin typeface="Arial"/>
                <a:cs typeface="Arial"/>
              </a:rPr>
              <a:t>is</a:t>
            </a:r>
            <a:r>
              <a:rPr sz="1100" spc="-20" dirty="0">
                <a:latin typeface="Arial"/>
                <a:cs typeface="Arial"/>
              </a:rPr>
              <a:t> </a:t>
            </a:r>
            <a:r>
              <a:rPr sz="1100" dirty="0">
                <a:latin typeface="Arial"/>
                <a:cs typeface="Arial"/>
              </a:rPr>
              <a:t>accessible</a:t>
            </a:r>
            <a:r>
              <a:rPr sz="1100" spc="-25" dirty="0">
                <a:latin typeface="Arial"/>
                <a:cs typeface="Arial"/>
              </a:rPr>
              <a:t> </a:t>
            </a:r>
            <a:r>
              <a:rPr sz="1100" dirty="0">
                <a:latin typeface="Arial"/>
                <a:cs typeface="Arial"/>
              </a:rPr>
              <a:t>to</a:t>
            </a:r>
            <a:r>
              <a:rPr sz="1100" spc="-40" dirty="0">
                <a:latin typeface="Arial"/>
                <a:cs typeface="Arial"/>
              </a:rPr>
              <a:t> </a:t>
            </a:r>
            <a:r>
              <a:rPr sz="1100" dirty="0">
                <a:latin typeface="Arial"/>
                <a:cs typeface="Arial"/>
              </a:rPr>
              <a:t>people</a:t>
            </a:r>
            <a:r>
              <a:rPr sz="1100" spc="-25" dirty="0">
                <a:latin typeface="Arial"/>
                <a:cs typeface="Arial"/>
              </a:rPr>
              <a:t> </a:t>
            </a:r>
            <a:r>
              <a:rPr sz="1100" dirty="0">
                <a:latin typeface="Arial"/>
                <a:cs typeface="Arial"/>
              </a:rPr>
              <a:t>with</a:t>
            </a:r>
            <a:r>
              <a:rPr sz="1100" spc="-20" dirty="0">
                <a:latin typeface="Arial"/>
                <a:cs typeface="Arial"/>
              </a:rPr>
              <a:t> </a:t>
            </a:r>
            <a:r>
              <a:rPr sz="1100" dirty="0">
                <a:latin typeface="Arial"/>
                <a:cs typeface="Arial"/>
              </a:rPr>
              <a:t>disabilities</a:t>
            </a:r>
            <a:r>
              <a:rPr sz="1100" spc="5" dirty="0">
                <a:latin typeface="Arial"/>
                <a:cs typeface="Arial"/>
              </a:rPr>
              <a:t> </a:t>
            </a:r>
            <a:r>
              <a:rPr sz="1100" dirty="0">
                <a:latin typeface="Arial"/>
                <a:cs typeface="Arial"/>
              </a:rPr>
              <a:t>and</a:t>
            </a:r>
            <a:r>
              <a:rPr sz="1100" spc="-20" dirty="0">
                <a:latin typeface="Arial"/>
                <a:cs typeface="Arial"/>
              </a:rPr>
              <a:t> </a:t>
            </a:r>
            <a:r>
              <a:rPr sz="1100" dirty="0">
                <a:latin typeface="Arial"/>
                <a:cs typeface="Arial"/>
              </a:rPr>
              <a:t>those</a:t>
            </a:r>
            <a:r>
              <a:rPr sz="1100" spc="-45" dirty="0">
                <a:latin typeface="Arial"/>
                <a:cs typeface="Arial"/>
              </a:rPr>
              <a:t> </a:t>
            </a:r>
            <a:r>
              <a:rPr sz="1100" dirty="0">
                <a:latin typeface="Arial"/>
                <a:cs typeface="Arial"/>
              </a:rPr>
              <a:t>with</a:t>
            </a:r>
            <a:r>
              <a:rPr sz="1100" spc="-20" dirty="0">
                <a:latin typeface="Arial"/>
                <a:cs typeface="Arial"/>
              </a:rPr>
              <a:t> </a:t>
            </a:r>
            <a:r>
              <a:rPr sz="1100" dirty="0">
                <a:latin typeface="Arial"/>
                <a:cs typeface="Arial"/>
              </a:rPr>
              <a:t>limited</a:t>
            </a:r>
            <a:r>
              <a:rPr sz="1100" spc="-25" dirty="0">
                <a:latin typeface="Arial"/>
                <a:cs typeface="Arial"/>
              </a:rPr>
              <a:t> </a:t>
            </a:r>
            <a:r>
              <a:rPr sz="1100" dirty="0">
                <a:latin typeface="Arial"/>
                <a:cs typeface="Arial"/>
              </a:rPr>
              <a:t>English</a:t>
            </a:r>
            <a:r>
              <a:rPr sz="1100" spc="-20" dirty="0">
                <a:latin typeface="Arial"/>
                <a:cs typeface="Arial"/>
              </a:rPr>
              <a:t> </a:t>
            </a:r>
            <a:r>
              <a:rPr sz="1100" spc="-10" dirty="0">
                <a:latin typeface="Arial"/>
                <a:cs typeface="Arial"/>
              </a:rPr>
              <a:t>proficiency. </a:t>
            </a:r>
            <a:r>
              <a:rPr sz="1100" dirty="0">
                <a:latin typeface="Arial"/>
                <a:cs typeface="Arial"/>
              </a:rPr>
              <a:t>MassDOT</a:t>
            </a:r>
            <a:r>
              <a:rPr sz="1100" spc="-30" dirty="0">
                <a:latin typeface="Arial"/>
                <a:cs typeface="Arial"/>
              </a:rPr>
              <a:t> </a:t>
            </a:r>
            <a:r>
              <a:rPr sz="1100" dirty="0">
                <a:latin typeface="Arial"/>
                <a:cs typeface="Arial"/>
              </a:rPr>
              <a:t>provides</a:t>
            </a:r>
            <a:r>
              <a:rPr sz="1100" spc="-15" dirty="0">
                <a:latin typeface="Arial"/>
                <a:cs typeface="Arial"/>
              </a:rPr>
              <a:t> </a:t>
            </a:r>
            <a:r>
              <a:rPr sz="1100" dirty="0">
                <a:latin typeface="Arial"/>
                <a:cs typeface="Arial"/>
              </a:rPr>
              <a:t>reasonable</a:t>
            </a:r>
            <a:r>
              <a:rPr sz="1100" spc="-20" dirty="0">
                <a:latin typeface="Arial"/>
                <a:cs typeface="Arial"/>
              </a:rPr>
              <a:t> </a:t>
            </a:r>
            <a:r>
              <a:rPr sz="1100" spc="-10" dirty="0">
                <a:latin typeface="Arial"/>
                <a:cs typeface="Arial"/>
              </a:rPr>
              <a:t>accommodations</a:t>
            </a:r>
            <a:r>
              <a:rPr sz="1100" spc="-60" dirty="0">
                <a:latin typeface="Arial"/>
                <a:cs typeface="Arial"/>
              </a:rPr>
              <a:t> </a:t>
            </a:r>
            <a:r>
              <a:rPr sz="1100" dirty="0">
                <a:latin typeface="Arial"/>
                <a:cs typeface="Arial"/>
              </a:rPr>
              <a:t>and/or</a:t>
            </a:r>
            <a:r>
              <a:rPr sz="1100" spc="-35" dirty="0">
                <a:latin typeface="Arial"/>
                <a:cs typeface="Arial"/>
              </a:rPr>
              <a:t> </a:t>
            </a:r>
            <a:r>
              <a:rPr sz="1100" dirty="0">
                <a:latin typeface="Arial"/>
                <a:cs typeface="Arial"/>
              </a:rPr>
              <a:t>language</a:t>
            </a:r>
            <a:r>
              <a:rPr sz="1100" spc="-35" dirty="0">
                <a:latin typeface="Arial"/>
                <a:cs typeface="Arial"/>
              </a:rPr>
              <a:t> </a:t>
            </a:r>
            <a:r>
              <a:rPr sz="1100" dirty="0">
                <a:latin typeface="Arial"/>
                <a:cs typeface="Arial"/>
              </a:rPr>
              <a:t>assistance</a:t>
            </a:r>
            <a:r>
              <a:rPr sz="1100" spc="-40" dirty="0">
                <a:latin typeface="Arial"/>
                <a:cs typeface="Arial"/>
              </a:rPr>
              <a:t> </a:t>
            </a:r>
            <a:r>
              <a:rPr sz="1100" dirty="0">
                <a:latin typeface="Arial"/>
                <a:cs typeface="Arial"/>
              </a:rPr>
              <a:t>free</a:t>
            </a:r>
            <a:r>
              <a:rPr sz="1100" spc="-60" dirty="0">
                <a:latin typeface="Arial"/>
                <a:cs typeface="Arial"/>
              </a:rPr>
              <a:t> </a:t>
            </a:r>
            <a:r>
              <a:rPr sz="1100" dirty="0">
                <a:latin typeface="Arial"/>
                <a:cs typeface="Arial"/>
              </a:rPr>
              <a:t>of</a:t>
            </a:r>
            <a:r>
              <a:rPr sz="1100" spc="-35" dirty="0">
                <a:latin typeface="Arial"/>
                <a:cs typeface="Arial"/>
              </a:rPr>
              <a:t> </a:t>
            </a:r>
            <a:r>
              <a:rPr sz="1100" dirty="0">
                <a:latin typeface="Arial"/>
                <a:cs typeface="Arial"/>
              </a:rPr>
              <a:t>charge</a:t>
            </a:r>
            <a:r>
              <a:rPr sz="1100" spc="-35" dirty="0">
                <a:latin typeface="Arial"/>
                <a:cs typeface="Arial"/>
              </a:rPr>
              <a:t> </a:t>
            </a:r>
            <a:r>
              <a:rPr sz="1100" spc="-20" dirty="0">
                <a:latin typeface="Arial"/>
                <a:cs typeface="Arial"/>
              </a:rPr>
              <a:t>upon </a:t>
            </a:r>
            <a:r>
              <a:rPr sz="1100" spc="-10" dirty="0">
                <a:latin typeface="Arial"/>
                <a:cs typeface="Arial"/>
              </a:rPr>
              <a:t>request,</a:t>
            </a:r>
            <a:r>
              <a:rPr sz="1100" spc="-50" dirty="0">
                <a:latin typeface="Arial"/>
                <a:cs typeface="Arial"/>
              </a:rPr>
              <a:t> </a:t>
            </a:r>
            <a:r>
              <a:rPr sz="1100" dirty="0">
                <a:latin typeface="Arial"/>
                <a:cs typeface="Arial"/>
              </a:rPr>
              <a:t>as</a:t>
            </a:r>
            <a:r>
              <a:rPr sz="1100" spc="-10" dirty="0">
                <a:latin typeface="Arial"/>
                <a:cs typeface="Arial"/>
              </a:rPr>
              <a:t> appropriate.</a:t>
            </a:r>
            <a:r>
              <a:rPr sz="1100" spc="-20" dirty="0">
                <a:latin typeface="Arial"/>
                <a:cs typeface="Arial"/>
              </a:rPr>
              <a:t> </a:t>
            </a:r>
            <a:r>
              <a:rPr sz="1100" dirty="0">
                <a:latin typeface="Arial"/>
                <a:cs typeface="Arial"/>
              </a:rPr>
              <a:t>To</a:t>
            </a:r>
            <a:r>
              <a:rPr sz="1100" spc="-20" dirty="0">
                <a:latin typeface="Arial"/>
                <a:cs typeface="Arial"/>
              </a:rPr>
              <a:t> </a:t>
            </a:r>
            <a:r>
              <a:rPr sz="1100" dirty="0">
                <a:latin typeface="Arial"/>
                <a:cs typeface="Arial"/>
              </a:rPr>
              <a:t>request</a:t>
            </a:r>
            <a:r>
              <a:rPr sz="1100" spc="-35" dirty="0">
                <a:latin typeface="Arial"/>
                <a:cs typeface="Arial"/>
              </a:rPr>
              <a:t> </a:t>
            </a:r>
            <a:r>
              <a:rPr sz="1100" spc="-10" dirty="0">
                <a:latin typeface="Arial"/>
                <a:cs typeface="Arial"/>
              </a:rPr>
              <a:t>accommodation</a:t>
            </a:r>
            <a:r>
              <a:rPr sz="1100" spc="-35" dirty="0">
                <a:latin typeface="Arial"/>
                <a:cs typeface="Arial"/>
              </a:rPr>
              <a:t> </a:t>
            </a:r>
            <a:r>
              <a:rPr sz="1100" dirty="0">
                <a:latin typeface="Arial"/>
                <a:cs typeface="Arial"/>
              </a:rPr>
              <a:t>or</a:t>
            </a:r>
            <a:r>
              <a:rPr sz="1100" spc="-10" dirty="0">
                <a:latin typeface="Arial"/>
                <a:cs typeface="Arial"/>
              </a:rPr>
              <a:t> </a:t>
            </a:r>
            <a:r>
              <a:rPr sz="1100" dirty="0">
                <a:latin typeface="Arial"/>
                <a:cs typeface="Arial"/>
              </a:rPr>
              <a:t>language</a:t>
            </a:r>
            <a:r>
              <a:rPr sz="1100" spc="-20" dirty="0">
                <a:latin typeface="Arial"/>
                <a:cs typeface="Arial"/>
              </a:rPr>
              <a:t> </a:t>
            </a:r>
            <a:r>
              <a:rPr sz="1100" dirty="0">
                <a:latin typeface="Arial"/>
                <a:cs typeface="Arial"/>
              </a:rPr>
              <a:t>assistance,</a:t>
            </a:r>
            <a:r>
              <a:rPr sz="1100" spc="-10" dirty="0">
                <a:latin typeface="Arial"/>
                <a:cs typeface="Arial"/>
              </a:rPr>
              <a:t> </a:t>
            </a:r>
            <a:r>
              <a:rPr sz="1100" dirty="0">
                <a:latin typeface="Arial"/>
                <a:cs typeface="Arial"/>
              </a:rPr>
              <a:t>please</a:t>
            </a:r>
            <a:r>
              <a:rPr sz="1100" spc="5" dirty="0">
                <a:latin typeface="Arial"/>
                <a:cs typeface="Arial"/>
              </a:rPr>
              <a:t> </a:t>
            </a:r>
            <a:r>
              <a:rPr sz="1100" spc="-10" dirty="0">
                <a:latin typeface="Arial"/>
                <a:cs typeface="Arial"/>
              </a:rPr>
              <a:t>contact </a:t>
            </a:r>
            <a:r>
              <a:rPr sz="1100" dirty="0">
                <a:latin typeface="Arial"/>
                <a:cs typeface="Arial"/>
              </a:rPr>
              <a:t>MassDOT’s</a:t>
            </a:r>
            <a:r>
              <a:rPr sz="1100" spc="-40" dirty="0">
                <a:latin typeface="Arial"/>
                <a:cs typeface="Arial"/>
              </a:rPr>
              <a:t> </a:t>
            </a:r>
            <a:r>
              <a:rPr sz="1100" dirty="0">
                <a:latin typeface="Arial"/>
                <a:cs typeface="Arial"/>
              </a:rPr>
              <a:t>Chief</a:t>
            </a:r>
            <a:r>
              <a:rPr sz="1100" spc="-10" dirty="0">
                <a:latin typeface="Arial"/>
                <a:cs typeface="Arial"/>
              </a:rPr>
              <a:t> </a:t>
            </a:r>
            <a:r>
              <a:rPr sz="1100" dirty="0">
                <a:latin typeface="Arial"/>
                <a:cs typeface="Arial"/>
              </a:rPr>
              <a:t>Diversity</a:t>
            </a:r>
            <a:r>
              <a:rPr sz="1100" spc="-15" dirty="0">
                <a:latin typeface="Arial"/>
                <a:cs typeface="Arial"/>
              </a:rPr>
              <a:t> </a:t>
            </a:r>
            <a:r>
              <a:rPr sz="1100" dirty="0">
                <a:latin typeface="Arial"/>
                <a:cs typeface="Arial"/>
              </a:rPr>
              <a:t>and</a:t>
            </a:r>
            <a:r>
              <a:rPr sz="1100" spc="-30" dirty="0">
                <a:latin typeface="Arial"/>
                <a:cs typeface="Arial"/>
              </a:rPr>
              <a:t> </a:t>
            </a:r>
            <a:r>
              <a:rPr sz="1100" dirty="0">
                <a:latin typeface="Arial"/>
                <a:cs typeface="Arial"/>
              </a:rPr>
              <a:t>Civil</a:t>
            </a:r>
            <a:r>
              <a:rPr sz="1100" spc="15" dirty="0">
                <a:latin typeface="Arial"/>
                <a:cs typeface="Arial"/>
              </a:rPr>
              <a:t> </a:t>
            </a:r>
            <a:r>
              <a:rPr sz="1100" dirty="0">
                <a:latin typeface="Arial"/>
                <a:cs typeface="Arial"/>
              </a:rPr>
              <a:t>Rights</a:t>
            </a:r>
            <a:r>
              <a:rPr sz="1100" spc="-35" dirty="0">
                <a:latin typeface="Arial"/>
                <a:cs typeface="Arial"/>
              </a:rPr>
              <a:t> </a:t>
            </a:r>
            <a:r>
              <a:rPr sz="1100" dirty="0">
                <a:latin typeface="Arial"/>
                <a:cs typeface="Arial"/>
              </a:rPr>
              <a:t>Officer</a:t>
            </a:r>
            <a:r>
              <a:rPr sz="1100" spc="-60" dirty="0">
                <a:latin typeface="Arial"/>
                <a:cs typeface="Arial"/>
              </a:rPr>
              <a:t> </a:t>
            </a:r>
            <a:r>
              <a:rPr sz="1100" dirty="0">
                <a:latin typeface="Arial"/>
                <a:cs typeface="Arial"/>
              </a:rPr>
              <a:t>by</a:t>
            </a:r>
            <a:r>
              <a:rPr sz="1100" spc="-30" dirty="0">
                <a:latin typeface="Arial"/>
                <a:cs typeface="Arial"/>
              </a:rPr>
              <a:t> </a:t>
            </a:r>
            <a:r>
              <a:rPr sz="1100" dirty="0">
                <a:latin typeface="Arial"/>
                <a:cs typeface="Arial"/>
              </a:rPr>
              <a:t>phone</a:t>
            </a:r>
            <a:r>
              <a:rPr sz="1100" spc="-25" dirty="0">
                <a:latin typeface="Arial"/>
                <a:cs typeface="Arial"/>
              </a:rPr>
              <a:t> </a:t>
            </a:r>
            <a:r>
              <a:rPr sz="1100" dirty="0">
                <a:latin typeface="Arial"/>
                <a:cs typeface="Arial"/>
              </a:rPr>
              <a:t>(857)</a:t>
            </a:r>
            <a:r>
              <a:rPr sz="1100" spc="-35" dirty="0">
                <a:latin typeface="Arial"/>
                <a:cs typeface="Arial"/>
              </a:rPr>
              <a:t> </a:t>
            </a:r>
            <a:r>
              <a:rPr sz="1100" spc="-10" dirty="0">
                <a:latin typeface="Arial"/>
                <a:cs typeface="Arial"/>
              </a:rPr>
              <a:t>368-</a:t>
            </a:r>
            <a:r>
              <a:rPr sz="1100" dirty="0">
                <a:latin typeface="Arial"/>
                <a:cs typeface="Arial"/>
              </a:rPr>
              <a:t>8580,</a:t>
            </a:r>
            <a:r>
              <a:rPr sz="1100" spc="-40" dirty="0">
                <a:latin typeface="Arial"/>
                <a:cs typeface="Arial"/>
              </a:rPr>
              <a:t> </a:t>
            </a:r>
            <a:r>
              <a:rPr sz="1100" dirty="0">
                <a:latin typeface="Arial"/>
                <a:cs typeface="Arial"/>
              </a:rPr>
              <a:t>fax</a:t>
            </a:r>
            <a:r>
              <a:rPr sz="1100" spc="-50" dirty="0">
                <a:latin typeface="Arial"/>
                <a:cs typeface="Arial"/>
              </a:rPr>
              <a:t> </a:t>
            </a:r>
            <a:r>
              <a:rPr sz="1100" dirty="0">
                <a:latin typeface="Arial"/>
                <a:cs typeface="Arial"/>
              </a:rPr>
              <a:t>(857)</a:t>
            </a:r>
            <a:r>
              <a:rPr sz="1100" spc="-30" dirty="0">
                <a:latin typeface="Arial"/>
                <a:cs typeface="Arial"/>
              </a:rPr>
              <a:t> </a:t>
            </a:r>
            <a:r>
              <a:rPr sz="1100" spc="-10" dirty="0">
                <a:latin typeface="Arial"/>
                <a:cs typeface="Arial"/>
              </a:rPr>
              <a:t>368-0602, </a:t>
            </a:r>
            <a:r>
              <a:rPr sz="1100" dirty="0">
                <a:latin typeface="Arial"/>
                <a:cs typeface="Arial"/>
              </a:rPr>
              <a:t>relay</a:t>
            </a:r>
            <a:r>
              <a:rPr sz="1100" spc="-15" dirty="0">
                <a:latin typeface="Arial"/>
                <a:cs typeface="Arial"/>
              </a:rPr>
              <a:t> </a:t>
            </a:r>
            <a:r>
              <a:rPr sz="1100" spc="-10" dirty="0">
                <a:latin typeface="Arial"/>
                <a:cs typeface="Arial"/>
              </a:rPr>
              <a:t>7-</a:t>
            </a:r>
            <a:r>
              <a:rPr sz="1100" dirty="0">
                <a:latin typeface="Arial"/>
                <a:cs typeface="Arial"/>
              </a:rPr>
              <a:t>1-1,</a:t>
            </a:r>
            <a:r>
              <a:rPr sz="1100" spc="-20" dirty="0">
                <a:latin typeface="Arial"/>
                <a:cs typeface="Arial"/>
              </a:rPr>
              <a:t> </a:t>
            </a:r>
            <a:r>
              <a:rPr sz="1100" dirty="0">
                <a:latin typeface="Arial"/>
                <a:cs typeface="Arial"/>
              </a:rPr>
              <a:t>or</a:t>
            </a:r>
            <a:r>
              <a:rPr sz="1100" spc="-10" dirty="0">
                <a:latin typeface="Arial"/>
                <a:cs typeface="Arial"/>
              </a:rPr>
              <a:t> </a:t>
            </a:r>
            <a:r>
              <a:rPr sz="1100" dirty="0">
                <a:latin typeface="Arial"/>
                <a:cs typeface="Arial"/>
              </a:rPr>
              <a:t>by</a:t>
            </a:r>
            <a:r>
              <a:rPr sz="1100" spc="-30" dirty="0">
                <a:latin typeface="Arial"/>
                <a:cs typeface="Arial"/>
              </a:rPr>
              <a:t> </a:t>
            </a:r>
            <a:r>
              <a:rPr sz="1100" dirty="0">
                <a:latin typeface="Arial"/>
                <a:cs typeface="Arial"/>
              </a:rPr>
              <a:t>email</a:t>
            </a:r>
            <a:r>
              <a:rPr sz="1100" spc="5" dirty="0">
                <a:latin typeface="Arial"/>
                <a:cs typeface="Arial"/>
              </a:rPr>
              <a:t> </a:t>
            </a:r>
            <a:r>
              <a:rPr sz="1100" dirty="0">
                <a:latin typeface="Arial"/>
                <a:cs typeface="Arial"/>
              </a:rPr>
              <a:t>to</a:t>
            </a:r>
            <a:r>
              <a:rPr sz="1100" spc="-10" dirty="0">
                <a:latin typeface="Arial"/>
                <a:cs typeface="Arial"/>
              </a:rPr>
              <a:t> </a:t>
            </a:r>
            <a:r>
              <a:rPr sz="1100" u="sng" spc="-10" dirty="0">
                <a:uFill>
                  <a:solidFill>
                    <a:srgbClr val="000000"/>
                  </a:solidFill>
                </a:uFill>
                <a:latin typeface="Arial"/>
                <a:cs typeface="Arial"/>
                <a:hlinkClick r:id="rId3"/>
              </a:rPr>
              <a:t>MassDOT.CivilRights@dot.state.ma.us</a:t>
            </a:r>
            <a:r>
              <a:rPr sz="1100" spc="-10" dirty="0">
                <a:latin typeface="Arial"/>
                <a:cs typeface="Arial"/>
              </a:rPr>
              <a:t>.</a:t>
            </a:r>
            <a:r>
              <a:rPr sz="1100" spc="-45" dirty="0">
                <a:latin typeface="Arial"/>
                <a:cs typeface="Arial"/>
              </a:rPr>
              <a:t> </a:t>
            </a:r>
            <a:r>
              <a:rPr sz="1100" dirty="0">
                <a:latin typeface="Arial"/>
                <a:cs typeface="Arial"/>
              </a:rPr>
              <a:t>Requests</a:t>
            </a:r>
            <a:r>
              <a:rPr sz="1100" spc="-15" dirty="0">
                <a:latin typeface="Arial"/>
                <a:cs typeface="Arial"/>
              </a:rPr>
              <a:t> </a:t>
            </a:r>
            <a:r>
              <a:rPr sz="1100" dirty="0">
                <a:latin typeface="Arial"/>
                <a:cs typeface="Arial"/>
              </a:rPr>
              <a:t>should</a:t>
            </a:r>
            <a:r>
              <a:rPr sz="1100" spc="5" dirty="0">
                <a:latin typeface="Arial"/>
                <a:cs typeface="Arial"/>
              </a:rPr>
              <a:t> </a:t>
            </a:r>
            <a:r>
              <a:rPr sz="1100" dirty="0">
                <a:latin typeface="Arial"/>
                <a:cs typeface="Arial"/>
              </a:rPr>
              <a:t>be</a:t>
            </a:r>
            <a:r>
              <a:rPr sz="1100" spc="-5" dirty="0">
                <a:latin typeface="Arial"/>
                <a:cs typeface="Arial"/>
              </a:rPr>
              <a:t> </a:t>
            </a:r>
            <a:r>
              <a:rPr sz="1100" dirty="0">
                <a:latin typeface="Arial"/>
                <a:cs typeface="Arial"/>
              </a:rPr>
              <a:t>made</a:t>
            </a:r>
            <a:r>
              <a:rPr sz="1100" spc="-10" dirty="0">
                <a:latin typeface="Arial"/>
                <a:cs typeface="Arial"/>
              </a:rPr>
              <a:t> </a:t>
            </a:r>
            <a:r>
              <a:rPr sz="1100" spc="-25" dirty="0">
                <a:latin typeface="Arial"/>
                <a:cs typeface="Arial"/>
              </a:rPr>
              <a:t>as </a:t>
            </a:r>
            <a:r>
              <a:rPr sz="1100" dirty="0">
                <a:latin typeface="Arial"/>
                <a:cs typeface="Arial"/>
              </a:rPr>
              <a:t>soon</a:t>
            </a:r>
            <a:r>
              <a:rPr sz="1100" spc="-25" dirty="0">
                <a:latin typeface="Arial"/>
                <a:cs typeface="Arial"/>
              </a:rPr>
              <a:t> </a:t>
            </a:r>
            <a:r>
              <a:rPr sz="1100" dirty="0">
                <a:latin typeface="Arial"/>
                <a:cs typeface="Arial"/>
              </a:rPr>
              <a:t>as</a:t>
            </a:r>
            <a:r>
              <a:rPr sz="1100" spc="-25" dirty="0">
                <a:latin typeface="Arial"/>
                <a:cs typeface="Arial"/>
              </a:rPr>
              <a:t> </a:t>
            </a:r>
            <a:r>
              <a:rPr sz="1100" dirty="0">
                <a:latin typeface="Arial"/>
                <a:cs typeface="Arial"/>
              </a:rPr>
              <a:t>possible</a:t>
            </a:r>
            <a:r>
              <a:rPr sz="1100" spc="-20" dirty="0">
                <a:latin typeface="Arial"/>
                <a:cs typeface="Arial"/>
              </a:rPr>
              <a:t> </a:t>
            </a:r>
            <a:r>
              <a:rPr sz="1100" dirty="0">
                <a:latin typeface="Arial"/>
                <a:cs typeface="Arial"/>
              </a:rPr>
              <a:t>prior</a:t>
            </a:r>
            <a:r>
              <a:rPr sz="1100" spc="-20" dirty="0">
                <a:latin typeface="Arial"/>
                <a:cs typeface="Arial"/>
              </a:rPr>
              <a:t> </a:t>
            </a:r>
            <a:r>
              <a:rPr sz="1100" dirty="0">
                <a:latin typeface="Arial"/>
                <a:cs typeface="Arial"/>
              </a:rPr>
              <a:t>to</a:t>
            </a:r>
            <a:r>
              <a:rPr sz="1100" spc="-25" dirty="0">
                <a:latin typeface="Arial"/>
                <a:cs typeface="Arial"/>
              </a:rPr>
              <a:t> </a:t>
            </a:r>
            <a:r>
              <a:rPr sz="1100" dirty="0">
                <a:latin typeface="Arial"/>
                <a:cs typeface="Arial"/>
              </a:rPr>
              <a:t>the</a:t>
            </a:r>
            <a:r>
              <a:rPr sz="1100" spc="-35" dirty="0">
                <a:latin typeface="Arial"/>
                <a:cs typeface="Arial"/>
              </a:rPr>
              <a:t> </a:t>
            </a:r>
            <a:r>
              <a:rPr sz="1100" dirty="0">
                <a:latin typeface="Arial"/>
                <a:cs typeface="Arial"/>
              </a:rPr>
              <a:t>meeting,</a:t>
            </a:r>
            <a:r>
              <a:rPr sz="1100" spc="-50" dirty="0">
                <a:latin typeface="Arial"/>
                <a:cs typeface="Arial"/>
              </a:rPr>
              <a:t> </a:t>
            </a:r>
            <a:r>
              <a:rPr sz="1100" dirty="0">
                <a:latin typeface="Arial"/>
                <a:cs typeface="Arial"/>
              </a:rPr>
              <a:t>and</a:t>
            </a:r>
            <a:r>
              <a:rPr sz="1100" spc="-25" dirty="0">
                <a:latin typeface="Arial"/>
                <a:cs typeface="Arial"/>
              </a:rPr>
              <a:t> </a:t>
            </a:r>
            <a:r>
              <a:rPr sz="1100" dirty="0">
                <a:latin typeface="Arial"/>
                <a:cs typeface="Arial"/>
              </a:rPr>
              <a:t>for</a:t>
            </a:r>
            <a:r>
              <a:rPr sz="1100" spc="-55" dirty="0">
                <a:latin typeface="Arial"/>
                <a:cs typeface="Arial"/>
              </a:rPr>
              <a:t> </a:t>
            </a:r>
            <a:r>
              <a:rPr sz="1100" dirty="0">
                <a:latin typeface="Arial"/>
                <a:cs typeface="Arial"/>
              </a:rPr>
              <a:t>more</a:t>
            </a:r>
            <a:r>
              <a:rPr sz="1100" spc="-35" dirty="0">
                <a:latin typeface="Arial"/>
                <a:cs typeface="Arial"/>
              </a:rPr>
              <a:t> </a:t>
            </a:r>
            <a:r>
              <a:rPr sz="1100" spc="-10" dirty="0">
                <a:latin typeface="Arial"/>
                <a:cs typeface="Arial"/>
              </a:rPr>
              <a:t>difficult</a:t>
            </a:r>
            <a:r>
              <a:rPr sz="1100" spc="-50"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arrange</a:t>
            </a:r>
            <a:r>
              <a:rPr sz="1100" spc="-50" dirty="0">
                <a:latin typeface="Arial"/>
                <a:cs typeface="Arial"/>
              </a:rPr>
              <a:t> </a:t>
            </a:r>
            <a:r>
              <a:rPr sz="1100" dirty="0">
                <a:latin typeface="Arial"/>
                <a:cs typeface="Arial"/>
              </a:rPr>
              <a:t>services</a:t>
            </a:r>
            <a:r>
              <a:rPr sz="1100" spc="-25" dirty="0">
                <a:latin typeface="Arial"/>
                <a:cs typeface="Arial"/>
              </a:rPr>
              <a:t> </a:t>
            </a:r>
            <a:r>
              <a:rPr sz="1100" dirty="0">
                <a:latin typeface="Arial"/>
                <a:cs typeface="Arial"/>
              </a:rPr>
              <a:t>including</a:t>
            </a:r>
            <a:r>
              <a:rPr sz="1100" spc="10" dirty="0">
                <a:latin typeface="Arial"/>
                <a:cs typeface="Arial"/>
              </a:rPr>
              <a:t> </a:t>
            </a:r>
            <a:r>
              <a:rPr sz="1100" spc="-10" dirty="0">
                <a:latin typeface="Arial"/>
                <a:cs typeface="Arial"/>
              </a:rPr>
              <a:t>sign- language,</a:t>
            </a:r>
            <a:r>
              <a:rPr sz="1100" spc="-35" dirty="0">
                <a:latin typeface="Arial"/>
                <a:cs typeface="Arial"/>
              </a:rPr>
              <a:t> </a:t>
            </a:r>
            <a:r>
              <a:rPr sz="1100" dirty="0">
                <a:latin typeface="Arial"/>
                <a:cs typeface="Arial"/>
              </a:rPr>
              <a:t>CART</a:t>
            </a:r>
            <a:r>
              <a:rPr sz="1100" spc="20" dirty="0">
                <a:latin typeface="Arial"/>
                <a:cs typeface="Arial"/>
              </a:rPr>
              <a:t> </a:t>
            </a:r>
            <a:r>
              <a:rPr sz="1100" dirty="0">
                <a:latin typeface="Arial"/>
                <a:cs typeface="Arial"/>
              </a:rPr>
              <a:t>or</a:t>
            </a:r>
            <a:r>
              <a:rPr sz="1100" spc="-10" dirty="0">
                <a:latin typeface="Arial"/>
                <a:cs typeface="Arial"/>
              </a:rPr>
              <a:t> language</a:t>
            </a:r>
            <a:r>
              <a:rPr sz="1100" spc="-40" dirty="0">
                <a:latin typeface="Arial"/>
                <a:cs typeface="Arial"/>
              </a:rPr>
              <a:t> </a:t>
            </a:r>
            <a:r>
              <a:rPr sz="1100" dirty="0">
                <a:latin typeface="Arial"/>
                <a:cs typeface="Arial"/>
              </a:rPr>
              <a:t>translation</a:t>
            </a:r>
            <a:r>
              <a:rPr sz="1100" spc="-15" dirty="0">
                <a:latin typeface="Arial"/>
                <a:cs typeface="Arial"/>
              </a:rPr>
              <a:t> </a:t>
            </a:r>
            <a:r>
              <a:rPr sz="1100" dirty="0">
                <a:latin typeface="Arial"/>
                <a:cs typeface="Arial"/>
              </a:rPr>
              <a:t>or</a:t>
            </a:r>
            <a:r>
              <a:rPr sz="1100" spc="-10" dirty="0">
                <a:latin typeface="Arial"/>
                <a:cs typeface="Arial"/>
              </a:rPr>
              <a:t> interpretation,</a:t>
            </a:r>
            <a:r>
              <a:rPr sz="1100" spc="-30" dirty="0">
                <a:latin typeface="Arial"/>
                <a:cs typeface="Arial"/>
              </a:rPr>
              <a:t> </a:t>
            </a:r>
            <a:r>
              <a:rPr sz="1100" spc="-10" dirty="0">
                <a:latin typeface="Arial"/>
                <a:cs typeface="Arial"/>
              </a:rPr>
              <a:t>requests</a:t>
            </a:r>
            <a:r>
              <a:rPr sz="1100" spc="-40" dirty="0">
                <a:latin typeface="Arial"/>
                <a:cs typeface="Arial"/>
              </a:rPr>
              <a:t> </a:t>
            </a:r>
            <a:r>
              <a:rPr sz="1100" dirty="0">
                <a:latin typeface="Arial"/>
                <a:cs typeface="Arial"/>
              </a:rPr>
              <a:t>should</a:t>
            </a:r>
            <a:r>
              <a:rPr sz="1100" spc="-5" dirty="0">
                <a:latin typeface="Arial"/>
                <a:cs typeface="Arial"/>
              </a:rPr>
              <a:t> </a:t>
            </a:r>
            <a:r>
              <a:rPr sz="1100" dirty="0">
                <a:latin typeface="Arial"/>
                <a:cs typeface="Arial"/>
              </a:rPr>
              <a:t>be</a:t>
            </a:r>
            <a:r>
              <a:rPr sz="1100" spc="5" dirty="0">
                <a:latin typeface="Arial"/>
                <a:cs typeface="Arial"/>
              </a:rPr>
              <a:t> </a:t>
            </a:r>
            <a:r>
              <a:rPr sz="1100" dirty="0">
                <a:latin typeface="Arial"/>
                <a:cs typeface="Arial"/>
              </a:rPr>
              <a:t>made</a:t>
            </a:r>
            <a:r>
              <a:rPr sz="1100" spc="-15" dirty="0">
                <a:latin typeface="Arial"/>
                <a:cs typeface="Arial"/>
              </a:rPr>
              <a:t> </a:t>
            </a:r>
            <a:r>
              <a:rPr sz="1100" dirty="0">
                <a:latin typeface="Arial"/>
                <a:cs typeface="Arial"/>
              </a:rPr>
              <a:t>at</a:t>
            </a:r>
            <a:r>
              <a:rPr sz="1100" spc="-10" dirty="0">
                <a:latin typeface="Arial"/>
                <a:cs typeface="Arial"/>
              </a:rPr>
              <a:t> </a:t>
            </a:r>
            <a:r>
              <a:rPr sz="1100" dirty="0">
                <a:latin typeface="Arial"/>
                <a:cs typeface="Arial"/>
              </a:rPr>
              <a:t>least</a:t>
            </a:r>
            <a:r>
              <a:rPr sz="1100" spc="-5" dirty="0">
                <a:latin typeface="Arial"/>
                <a:cs typeface="Arial"/>
              </a:rPr>
              <a:t> </a:t>
            </a:r>
            <a:r>
              <a:rPr sz="1100" spc="-25" dirty="0">
                <a:latin typeface="Arial"/>
                <a:cs typeface="Arial"/>
              </a:rPr>
              <a:t>ten</a:t>
            </a:r>
            <a:endParaRPr sz="1100" dirty="0">
              <a:latin typeface="Arial"/>
              <a:cs typeface="Arial"/>
            </a:endParaRPr>
          </a:p>
          <a:p>
            <a:pPr marL="12700">
              <a:lnSpc>
                <a:spcPts val="1300"/>
              </a:lnSpc>
            </a:pPr>
            <a:r>
              <a:rPr sz="1100" dirty="0">
                <a:latin typeface="Arial"/>
                <a:cs typeface="Arial"/>
              </a:rPr>
              <a:t>(10)</a:t>
            </a:r>
            <a:r>
              <a:rPr sz="1100" spc="-50" dirty="0">
                <a:latin typeface="Arial"/>
                <a:cs typeface="Arial"/>
              </a:rPr>
              <a:t> </a:t>
            </a:r>
            <a:r>
              <a:rPr sz="1100" dirty="0">
                <a:latin typeface="Arial"/>
                <a:cs typeface="Arial"/>
              </a:rPr>
              <a:t>business</a:t>
            </a:r>
            <a:r>
              <a:rPr sz="1100" spc="-20" dirty="0">
                <a:latin typeface="Arial"/>
                <a:cs typeface="Arial"/>
              </a:rPr>
              <a:t> </a:t>
            </a:r>
            <a:r>
              <a:rPr sz="1100" dirty="0">
                <a:latin typeface="Arial"/>
                <a:cs typeface="Arial"/>
              </a:rPr>
              <a:t>days</a:t>
            </a:r>
            <a:r>
              <a:rPr sz="1100" spc="-25" dirty="0">
                <a:latin typeface="Arial"/>
                <a:cs typeface="Arial"/>
              </a:rPr>
              <a:t> </a:t>
            </a:r>
            <a:r>
              <a:rPr sz="1100" dirty="0">
                <a:latin typeface="Arial"/>
                <a:cs typeface="Arial"/>
              </a:rPr>
              <a:t>before</a:t>
            </a:r>
            <a:r>
              <a:rPr sz="1100" spc="-55" dirty="0">
                <a:latin typeface="Arial"/>
                <a:cs typeface="Arial"/>
              </a:rPr>
              <a:t> </a:t>
            </a:r>
            <a:r>
              <a:rPr sz="1100" dirty="0">
                <a:latin typeface="Arial"/>
                <a:cs typeface="Arial"/>
              </a:rPr>
              <a:t>the</a:t>
            </a:r>
            <a:r>
              <a:rPr sz="1100" spc="-50" dirty="0">
                <a:latin typeface="Arial"/>
                <a:cs typeface="Arial"/>
              </a:rPr>
              <a:t> </a:t>
            </a:r>
            <a:r>
              <a:rPr sz="1100" spc="-10" dirty="0">
                <a:latin typeface="Arial"/>
                <a:cs typeface="Arial"/>
              </a:rPr>
              <a:t>meeting.</a:t>
            </a:r>
            <a:endParaRPr sz="1100" dirty="0">
              <a:latin typeface="Arial"/>
              <a:cs typeface="Arial"/>
            </a:endParaRPr>
          </a:p>
        </p:txBody>
      </p:sp>
      <p:pic>
        <p:nvPicPr>
          <p:cNvPr id="13" name="Picture 12" descr="A qr code on a white background&#10;&#10;Description automatically generated">
            <a:extLst>
              <a:ext uri="{FF2B5EF4-FFF2-40B4-BE49-F238E27FC236}">
                <a16:creationId xmlns:a16="http://schemas.microsoft.com/office/drawing/2014/main" id="{2B70AD6F-7DE3-B29B-C083-80D3094A2848}"/>
              </a:ext>
            </a:extLst>
          </p:cNvPr>
          <p:cNvPicPr>
            <a:picLocks noChangeAspect="1"/>
          </p:cNvPicPr>
          <p:nvPr/>
        </p:nvPicPr>
        <p:blipFill rotWithShape="1">
          <a:blip r:embed="rId4"/>
          <a:srcRect r="-788" b="625"/>
          <a:stretch/>
        </p:blipFill>
        <p:spPr>
          <a:xfrm>
            <a:off x="5648003" y="6420716"/>
            <a:ext cx="1795131" cy="1713888"/>
          </a:xfrm>
          <a:prstGeom prst="rect">
            <a:avLst/>
          </a:prstGeom>
        </p:spPr>
      </p:pic>
      <p:pic>
        <p:nvPicPr>
          <p:cNvPr id="8" name="Picture 7" descr="Aerial view of a city street with cars and buildings&#10;&#10;Description automatically generated">
            <a:extLst>
              <a:ext uri="{FF2B5EF4-FFF2-40B4-BE49-F238E27FC236}">
                <a16:creationId xmlns:a16="http://schemas.microsoft.com/office/drawing/2014/main" id="{408E49AB-F3A1-F8F6-C29C-6CD3623DDE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035" b="58636"/>
          <a:stretch/>
        </p:blipFill>
        <p:spPr>
          <a:xfrm>
            <a:off x="0" y="0"/>
            <a:ext cx="7772400" cy="1940896"/>
          </a:xfrm>
          <a:prstGeom prst="rect">
            <a:avLst/>
          </a:prstGeom>
        </p:spPr>
      </p:pic>
      <p:grpSp>
        <p:nvGrpSpPr>
          <p:cNvPr id="24" name="Group 23">
            <a:extLst>
              <a:ext uri="{FF2B5EF4-FFF2-40B4-BE49-F238E27FC236}">
                <a16:creationId xmlns:a16="http://schemas.microsoft.com/office/drawing/2014/main" id="{DFB64CEC-3065-C7DA-AC71-E00B8825EB7B}"/>
              </a:ext>
            </a:extLst>
          </p:cNvPr>
          <p:cNvGrpSpPr/>
          <p:nvPr/>
        </p:nvGrpSpPr>
        <p:grpSpPr>
          <a:xfrm>
            <a:off x="5181600" y="1021888"/>
            <a:ext cx="2595992" cy="959312"/>
            <a:chOff x="5181600" y="1173191"/>
            <a:chExt cx="2595992" cy="959312"/>
          </a:xfrm>
        </p:grpSpPr>
        <p:grpSp>
          <p:nvGrpSpPr>
            <p:cNvPr id="17" name="Group 16">
              <a:extLst>
                <a:ext uri="{FF2B5EF4-FFF2-40B4-BE49-F238E27FC236}">
                  <a16:creationId xmlns:a16="http://schemas.microsoft.com/office/drawing/2014/main" id="{C2819669-1082-F358-9171-1BD9AC54E3BF}"/>
                </a:ext>
              </a:extLst>
            </p:cNvPr>
            <p:cNvGrpSpPr/>
            <p:nvPr/>
          </p:nvGrpSpPr>
          <p:grpSpPr>
            <a:xfrm>
              <a:off x="5181600" y="1173191"/>
              <a:ext cx="2595992" cy="959312"/>
              <a:chOff x="5181600" y="1173191"/>
              <a:chExt cx="2595992" cy="959312"/>
            </a:xfrm>
          </p:grpSpPr>
          <p:sp>
            <p:nvSpPr>
              <p:cNvPr id="15" name="Rectangle: Rounded Corners 14">
                <a:extLst>
                  <a:ext uri="{FF2B5EF4-FFF2-40B4-BE49-F238E27FC236}">
                    <a16:creationId xmlns:a16="http://schemas.microsoft.com/office/drawing/2014/main" id="{80FB27DE-58A5-24E0-8AA2-11859932E518}"/>
                  </a:ext>
                </a:extLst>
              </p:cNvPr>
              <p:cNvSpPr/>
              <p:nvPr/>
            </p:nvSpPr>
            <p:spPr>
              <a:xfrm>
                <a:off x="5491592" y="1173191"/>
                <a:ext cx="2286000" cy="959312"/>
              </a:xfrm>
              <a:prstGeom prst="roundRect">
                <a:avLst>
                  <a:gd name="adj" fmla="val 5679"/>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DB57F587-936B-CA01-57FC-E968BCDEE877}"/>
                  </a:ext>
                </a:extLst>
              </p:cNvPr>
              <p:cNvSpPr/>
              <p:nvPr/>
            </p:nvSpPr>
            <p:spPr>
              <a:xfrm>
                <a:off x="5181600" y="1211827"/>
                <a:ext cx="309992" cy="914400"/>
              </a:xfrm>
              <a:prstGeom prst="triangle">
                <a:avLst>
                  <a:gd name="adj" fmla="val 100000"/>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0A3AC91-5B36-878B-1042-3E7E5AB97464}"/>
                </a:ext>
              </a:extLst>
            </p:cNvPr>
            <p:cNvGrpSpPr/>
            <p:nvPr/>
          </p:nvGrpSpPr>
          <p:grpSpPr>
            <a:xfrm>
              <a:off x="5511707" y="1173191"/>
              <a:ext cx="2260693" cy="917174"/>
              <a:chOff x="5511707" y="1173191"/>
              <a:chExt cx="2260693" cy="917174"/>
            </a:xfrm>
          </p:grpSpPr>
          <p:sp>
            <p:nvSpPr>
              <p:cNvPr id="19" name="Rectangle 18">
                <a:extLst>
                  <a:ext uri="{FF2B5EF4-FFF2-40B4-BE49-F238E27FC236}">
                    <a16:creationId xmlns:a16="http://schemas.microsoft.com/office/drawing/2014/main" id="{21E3FB6C-5149-9E89-D191-4A362803C7E1}"/>
                  </a:ext>
                </a:extLst>
              </p:cNvPr>
              <p:cNvSpPr/>
              <p:nvPr/>
            </p:nvSpPr>
            <p:spPr>
              <a:xfrm>
                <a:off x="6858000" y="1173191"/>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9E12DB5-C2A7-0A12-F193-A78C64385A1A}"/>
                  </a:ext>
                </a:extLst>
              </p:cNvPr>
              <p:cNvSpPr/>
              <p:nvPr/>
            </p:nvSpPr>
            <p:spPr>
              <a:xfrm>
                <a:off x="6858000" y="1175965"/>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object 10"/>
              <p:cNvPicPr/>
              <p:nvPr/>
            </p:nvPicPr>
            <p:blipFill>
              <a:blip r:embed="rId6" cstate="print"/>
              <a:stretch>
                <a:fillRect/>
              </a:stretch>
            </p:blipFill>
            <p:spPr>
              <a:xfrm>
                <a:off x="5511707" y="1323442"/>
                <a:ext cx="2189685" cy="566070"/>
              </a:xfrm>
              <a:prstGeom prst="rect">
                <a:avLst/>
              </a:prstGeom>
            </p:spPr>
          </p:pic>
        </p:grpSp>
      </p:grpSp>
      <p:sp>
        <p:nvSpPr>
          <p:cNvPr id="7" name="object 7"/>
          <p:cNvSpPr txBox="1"/>
          <p:nvPr/>
        </p:nvSpPr>
        <p:spPr>
          <a:xfrm>
            <a:off x="609600" y="7695044"/>
            <a:ext cx="5706745" cy="382156"/>
          </a:xfrm>
          <a:prstGeom prst="rect">
            <a:avLst/>
          </a:prstGeom>
        </p:spPr>
        <p:txBody>
          <a:bodyPr vert="horz" wrap="square" lIns="0" tIns="12700" rIns="0" bIns="0" rtlCol="0" anchor="t">
            <a:spAutoFit/>
          </a:bodyPr>
          <a:lstStyle/>
          <a:p>
            <a:pPr marL="12700">
              <a:spcBef>
                <a:spcPts val="100"/>
              </a:spcBef>
            </a:pPr>
            <a:r>
              <a:rPr sz="1200" b="1" dirty="0">
                <a:solidFill>
                  <a:srgbClr val="2E5496"/>
                </a:solidFill>
                <a:latin typeface="Arial"/>
                <a:cs typeface="Arial"/>
              </a:rPr>
              <a:t>Visit</a:t>
            </a:r>
            <a:r>
              <a:rPr lang="en-US" sz="1200" b="1" dirty="0">
                <a:solidFill>
                  <a:srgbClr val="2E5496"/>
                </a:solidFill>
                <a:latin typeface="Arial"/>
                <a:cs typeface="Arial"/>
              </a:rPr>
              <a:t> </a:t>
            </a:r>
            <a:r>
              <a:rPr lang="en-US" sz="1200" dirty="0">
                <a:solidFill>
                  <a:srgbClr val="2E5496"/>
                </a:solidFill>
                <a:latin typeface="Arial"/>
                <a:cs typeface="Arial"/>
                <a:hlinkClick r:id="rId7"/>
              </a:rPr>
              <a:t>https://www.mass.gov/quincy-route-3ahancock-street-transportation-improvements-study</a:t>
            </a:r>
            <a:r>
              <a:rPr lang="en-US" sz="1200" dirty="0">
                <a:solidFill>
                  <a:srgbClr val="2E5496"/>
                </a:solidFill>
                <a:latin typeface="Arial"/>
                <a:cs typeface="Arial"/>
              </a:rPr>
              <a:t> </a:t>
            </a:r>
            <a:r>
              <a:rPr sz="1200" b="1" dirty="0">
                <a:solidFill>
                  <a:srgbClr val="2E5496"/>
                </a:solidFill>
                <a:latin typeface="Arial"/>
                <a:cs typeface="Arial"/>
              </a:rPr>
              <a:t>for</a:t>
            </a:r>
            <a:r>
              <a:rPr sz="1200" b="1" spc="-15" dirty="0">
                <a:solidFill>
                  <a:srgbClr val="2E5496"/>
                </a:solidFill>
                <a:latin typeface="Arial"/>
                <a:cs typeface="Arial"/>
              </a:rPr>
              <a:t> </a:t>
            </a:r>
            <a:r>
              <a:rPr sz="1200" b="1" dirty="0">
                <a:solidFill>
                  <a:srgbClr val="2E5496"/>
                </a:solidFill>
                <a:latin typeface="Arial"/>
                <a:cs typeface="Arial"/>
              </a:rPr>
              <a:t>more</a:t>
            </a:r>
            <a:r>
              <a:rPr sz="1200" b="1" spc="-20" dirty="0">
                <a:solidFill>
                  <a:srgbClr val="2E5496"/>
                </a:solidFill>
                <a:latin typeface="Arial"/>
                <a:cs typeface="Arial"/>
              </a:rPr>
              <a:t> </a:t>
            </a:r>
            <a:r>
              <a:rPr sz="1200" b="1" spc="-10" dirty="0">
                <a:solidFill>
                  <a:srgbClr val="2E5496"/>
                </a:solidFill>
                <a:latin typeface="Arial"/>
                <a:cs typeface="Arial"/>
              </a:rPr>
              <a:t>information.</a:t>
            </a:r>
            <a:endParaRPr sz="1200" dirty="0">
              <a:latin typeface="Arial"/>
              <a:cs typeface="Arial"/>
            </a:endParaRPr>
          </a:p>
        </p:txBody>
      </p:sp>
      <p:sp>
        <p:nvSpPr>
          <p:cNvPr id="12" name="TextBox 11">
            <a:extLst>
              <a:ext uri="{FF2B5EF4-FFF2-40B4-BE49-F238E27FC236}">
                <a16:creationId xmlns:a16="http://schemas.microsoft.com/office/drawing/2014/main" id="{52FDAF35-5DE4-658F-5F5D-46CA3C3580B5}"/>
              </a:ext>
            </a:extLst>
          </p:cNvPr>
          <p:cNvSpPr txBox="1"/>
          <p:nvPr/>
        </p:nvSpPr>
        <p:spPr>
          <a:xfrm>
            <a:off x="453886" y="6382882"/>
            <a:ext cx="5718313" cy="276999"/>
          </a:xfrm>
          <a:prstGeom prst="rect">
            <a:avLst/>
          </a:prstGeom>
          <a:noFill/>
        </p:spPr>
        <p:txBody>
          <a:bodyPr wrap="square" rtlCol="0">
            <a:spAutoFit/>
          </a:bodyPr>
          <a:lstStyle/>
          <a:p>
            <a:r>
              <a:rPr lang="en-US" sz="1200" u="sng" dirty="0">
                <a:solidFill>
                  <a:srgbClr val="467886"/>
                </a:solidFill>
                <a:effectLst/>
                <a:latin typeface="Times New Roman" panose="02020603050405020304" pitchFamily="18" charset="0"/>
                <a:ea typeface="Aptos" panose="020B0004020202020204" pitchFamily="34" charset="0"/>
                <a:cs typeface="Aptos" panose="020B0004020202020204" pitchFamily="34" charset="0"/>
                <a:hlinkClick r:id="rId8"/>
              </a:rPr>
              <a:t>https://us06web.zoom.us/webinar/register/WN_iLFOqUqqRn6ZUFo-DiPqiw</a:t>
            </a:r>
            <a:endParaRPr lang="en-US" sz="1200" dirty="0">
              <a:highlight>
                <a:srgbClr val="00FF00"/>
              </a:highlight>
            </a:endParaRPr>
          </a:p>
        </p:txBody>
      </p:sp>
    </p:spTree>
    <p:extLst>
      <p:ext uri="{BB962C8B-B14F-4D97-AF65-F5344CB8AC3E}">
        <p14:creationId xmlns:p14="http://schemas.microsoft.com/office/powerpoint/2010/main" val="196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7206a4-0985-4dbb-b6d5-820231115dd9">
      <Terms xmlns="http://schemas.microsoft.com/office/infopath/2007/PartnerControls"/>
    </lcf76f155ced4ddcb4097134ff3c332f>
    <TaxCatchAll xmlns="b6728f5d-b110-47d6-b700-9a23806550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77D26C95AC534C95B5806D14427B70" ma:contentTypeVersion="15" ma:contentTypeDescription="Create a new document." ma:contentTypeScope="" ma:versionID="fc0bf35f237f7416a2cca1666d6ebf2f">
  <xsd:schema xmlns:xsd="http://www.w3.org/2001/XMLSchema" xmlns:xs="http://www.w3.org/2001/XMLSchema" xmlns:p="http://schemas.microsoft.com/office/2006/metadata/properties" xmlns:ns2="b57206a4-0985-4dbb-b6d5-820231115dd9" xmlns:ns3="b6728f5d-b110-47d6-b700-9a23806550f2" targetNamespace="http://schemas.microsoft.com/office/2006/metadata/properties" ma:root="true" ma:fieldsID="57efea5aad04cb22a28d96b673c02123" ns2:_="" ns3:_="">
    <xsd:import namespace="b57206a4-0985-4dbb-b6d5-820231115dd9"/>
    <xsd:import namespace="b6728f5d-b110-47d6-b700-9a23806550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206a4-0985-4dbb-b6d5-820231115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728f5d-b110-47d6-b700-9a23806550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b45fd5c-7f16-48f0-a509-54fd0cf8b83f}" ma:internalName="TaxCatchAll" ma:showField="CatchAllData" ma:web="b6728f5d-b110-47d6-b700-9a23806550f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5F7F8-46B9-4898-8533-53D07899A97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837e2d5-4d56-49e2-8c88-b0e1f865a47b"/>
    <ds:schemaRef ds:uri="http://purl.org/dc/elements/1.1/"/>
    <ds:schemaRef ds:uri="http://schemas.microsoft.com/office/2006/metadata/properties"/>
    <ds:schemaRef ds:uri="397428a1-39fb-408d-b677-9c4f4f901547"/>
    <ds:schemaRef ds:uri="http://www.w3.org/XML/1998/namespace"/>
    <ds:schemaRef ds:uri="b57206a4-0985-4dbb-b6d5-820231115dd9"/>
    <ds:schemaRef ds:uri="b6728f5d-b110-47d6-b700-9a23806550f2"/>
  </ds:schemaRefs>
</ds:datastoreItem>
</file>

<file path=customXml/itemProps2.xml><?xml version="1.0" encoding="utf-8"?>
<ds:datastoreItem xmlns:ds="http://schemas.openxmlformats.org/officeDocument/2006/customXml" ds:itemID="{C9E3E989-6C00-4582-8072-5B679CFD6B1E}">
  <ds:schemaRefs>
    <ds:schemaRef ds:uri="http://schemas.microsoft.com/sharepoint/v3/contenttype/forms"/>
  </ds:schemaRefs>
</ds:datastoreItem>
</file>

<file path=customXml/itemProps3.xml><?xml version="1.0" encoding="utf-8"?>
<ds:datastoreItem xmlns:ds="http://schemas.openxmlformats.org/officeDocument/2006/customXml" ds:itemID="{2D05438A-F1F0-42E5-B8CF-82443A4AE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7206a4-0985-4dbb-b6d5-820231115dd9"/>
    <ds:schemaRef ds:uri="b6728f5d-b110-47d6-b700-9a2380655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3196</TotalTime>
  <Words>345</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Poppins</vt:lpstr>
      <vt:lpstr>Times New Roman</vt:lpstr>
      <vt:lpstr>Office Theme</vt:lpstr>
      <vt:lpstr>Quincy Route 3A/Hancock Street Transportation Improvements Study Public Information Meeting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Nieto</dc:creator>
  <cp:lastModifiedBy>Kelly, Rachel F. (DOT)</cp:lastModifiedBy>
  <cp:revision>79</cp:revision>
  <cp:lastPrinted>2023-11-09T19:01:05Z</cp:lastPrinted>
  <dcterms:created xsi:type="dcterms:W3CDTF">2023-10-26T16:10:26Z</dcterms:created>
  <dcterms:modified xsi:type="dcterms:W3CDTF">2025-02-07T20:02:21Z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0x0101003377D26C95AC534C95B5806D14427B70</vt:lpwstr>
  </property>
  <property fmtid="{D5CDD505-2E9C-101B-9397-08002B2CF9AE}" pid="3" name="Created">
    <vt:filetime>2023-01-25T00:00:00Z</vt:filetime>
  </property>
  <property fmtid="{D5CDD505-2E9C-101B-9397-08002B2CF9AE}" pid="4" name="Creator">
    <vt:lpwstr>Acrobat PDFMaker 22 for PowerPoint</vt:lpwstr>
  </property>
  <property fmtid="{D5CDD505-2E9C-101B-9397-08002B2CF9AE}" pid="5" name="LastSaved">
    <vt:filetime>2023-10-26T00:00:00Z</vt:filetime>
  </property>
  <property fmtid="{D5CDD505-2E9C-101B-9397-08002B2CF9AE}" pid="6" name="NCCL_App">
    <vt:lpwstr>PDF</vt:lpwstr>
  </property>
  <property fmtid="{D5CDD505-2E9C-101B-9397-08002B2CF9AE}" pid="7" name="NCCL_Standard">
    <vt:lpwstr>PDF/UA;</vt:lpwstr>
  </property>
  <property fmtid="{D5CDD505-2E9C-101B-9397-08002B2CF9AE}" pid="8" name="NCCL_Status">
    <vt:lpwstr>Passed</vt:lpwstr>
  </property>
  <property fmtid="{D5CDD505-2E9C-101B-9397-08002B2CF9AE}" pid="9" name="Producer">
    <vt:lpwstr>Adobe PDF Library 22.3.86</vt:lpwstr>
  </property>
  <property fmtid="{D5CDD505-2E9C-101B-9397-08002B2CF9AE}" pid="10" name="MediaServiceImageTags">
    <vt:lpwstr/>
  </property>
</Properties>
</file>