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80" r:id="rId2"/>
    <p:sldId id="1014" r:id="rId3"/>
    <p:sldId id="1019" r:id="rId4"/>
    <p:sldId id="1067" r:id="rId5"/>
    <p:sldId id="1058" r:id="rId6"/>
    <p:sldId id="1059" r:id="rId7"/>
    <p:sldId id="1061" r:id="rId8"/>
    <p:sldId id="1062" r:id="rId9"/>
    <p:sldId id="1057" r:id="rId10"/>
    <p:sldId id="1064" r:id="rId11"/>
    <p:sldId id="1063" r:id="rId12"/>
    <p:sldId id="1065" r:id="rId1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ヒラギノ角ゴ Pro W3"/>
        <a:cs typeface="ヒラギノ角ゴ Pro W3"/>
      </a:defRPr>
    </a:lvl1pPr>
    <a:lvl2pPr marL="4572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2pPr>
    <a:lvl3pPr marL="9144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3pPr>
    <a:lvl4pPr marL="13716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4pPr>
    <a:lvl5pPr marL="1828800" algn="l" rtl="0" fontAlgn="base">
      <a:spcBef>
        <a:spcPct val="0"/>
      </a:spcBef>
      <a:spcAft>
        <a:spcPct val="0"/>
      </a:spcAft>
      <a:defRPr sz="2400" kern="1200">
        <a:solidFill>
          <a:schemeClr val="tx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tx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tx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tx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57605"/>
    <a:srgbClr val="CC3300"/>
    <a:srgbClr val="F7AFEE"/>
    <a:srgbClr val="EC4AD9"/>
    <a:srgbClr val="F177E2"/>
    <a:srgbClr val="9F7E05"/>
    <a:srgbClr val="EBD4B3"/>
    <a:srgbClr val="00743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22" autoAdjust="0"/>
    <p:restoredTop sz="82346" autoAdjust="0"/>
  </p:normalViewPr>
  <p:slideViewPr>
    <p:cSldViewPr>
      <p:cViewPr>
        <p:scale>
          <a:sx n="80" d="100"/>
          <a:sy n="80" d="100"/>
        </p:scale>
        <p:origin x="-132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4104" y="-432"/>
      </p:cViewPr>
      <p:guideLst>
        <p:guide orient="horz" pos="2928"/>
        <p:guide pos="2208"/>
      </p:guideLst>
    </p:cSldViewPr>
  </p:notesViewPr>
  <p:gridSpacing cx="78028800" cy="780288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notesMaster" Target="notesMasters/notesMaster1.xml"/>
  <Relationship Id="rId15" Type="http://schemas.openxmlformats.org/officeDocument/2006/relationships/handoutMaster" Target="handoutMasters/handoutMaster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10.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38319" cy="465242"/>
          </a:xfrm>
          <a:prstGeom prst="rect">
            <a:avLst/>
          </a:prstGeom>
          <a:noFill/>
          <a:ln w="9525">
            <a:noFill/>
            <a:miter lim="800000"/>
            <a:headEnd/>
            <a:tailEnd/>
          </a:ln>
          <a:effectLst/>
        </p:spPr>
        <p:txBody>
          <a:bodyPr vert="horz" wrap="square" lIns="89416" tIns="44708" rIns="89416" bIns="44708" numCol="1" anchor="t" anchorCtr="0" compatLnSpc="1">
            <a:prstTxWarp prst="textNoShape">
              <a:avLst/>
            </a:prstTxWarp>
          </a:bodyPr>
          <a:lstStyle>
            <a:lvl1pPr algn="l" defTabSz="895350" eaLnBrk="0" hangingPunct="0">
              <a:defRPr sz="1200">
                <a:latin typeface="Arial" charset="0"/>
                <a:ea typeface="ヒラギノ角ゴ Pro W3" pitchFamily="48" charset="-128"/>
                <a:cs typeface="+mn-cs"/>
              </a:defRPr>
            </a:lvl1pPr>
          </a:lstStyle>
          <a:p>
            <a:pPr>
              <a:defRPr/>
            </a:pPr>
            <a:endParaRPr lang="en-US"/>
          </a:p>
        </p:txBody>
      </p:sp>
      <p:sp>
        <p:nvSpPr>
          <p:cNvPr id="109571" name="Rectangle 3"/>
          <p:cNvSpPr>
            <a:spLocks noGrp="1" noChangeArrowheads="1"/>
          </p:cNvSpPr>
          <p:nvPr>
            <p:ph type="dt" sz="quarter" idx="1"/>
          </p:nvPr>
        </p:nvSpPr>
        <p:spPr bwMode="auto">
          <a:xfrm>
            <a:off x="3970885" y="0"/>
            <a:ext cx="3038319" cy="465242"/>
          </a:xfrm>
          <a:prstGeom prst="rect">
            <a:avLst/>
          </a:prstGeom>
          <a:noFill/>
          <a:ln w="9525">
            <a:noFill/>
            <a:miter lim="800000"/>
            <a:headEnd/>
            <a:tailEnd/>
          </a:ln>
          <a:effectLst/>
        </p:spPr>
        <p:txBody>
          <a:bodyPr vert="horz" wrap="square" lIns="89416" tIns="44708" rIns="89416" bIns="44708" numCol="1" anchor="t" anchorCtr="0" compatLnSpc="1">
            <a:prstTxWarp prst="textNoShape">
              <a:avLst/>
            </a:prstTxWarp>
          </a:bodyPr>
          <a:lstStyle>
            <a:lvl1pPr algn="r" defTabSz="895350" eaLnBrk="0" hangingPunct="0">
              <a:defRPr sz="1200">
                <a:latin typeface="Arial" charset="0"/>
                <a:ea typeface="ヒラギノ角ゴ Pro W3" pitchFamily="48" charset="-128"/>
                <a:cs typeface="+mn-cs"/>
              </a:defRPr>
            </a:lvl1pPr>
          </a:lstStyle>
          <a:p>
            <a:pPr>
              <a:defRPr/>
            </a:pPr>
            <a:endParaRPr lang="en-US"/>
          </a:p>
        </p:txBody>
      </p:sp>
      <p:sp>
        <p:nvSpPr>
          <p:cNvPr id="109572" name="Rectangle 4"/>
          <p:cNvSpPr>
            <a:spLocks noGrp="1" noChangeArrowheads="1"/>
          </p:cNvSpPr>
          <p:nvPr>
            <p:ph type="ftr" sz="quarter" idx="2"/>
          </p:nvPr>
        </p:nvSpPr>
        <p:spPr bwMode="auto">
          <a:xfrm>
            <a:off x="0" y="8829054"/>
            <a:ext cx="3038319" cy="465242"/>
          </a:xfrm>
          <a:prstGeom prst="rect">
            <a:avLst/>
          </a:prstGeom>
          <a:noFill/>
          <a:ln w="9525">
            <a:noFill/>
            <a:miter lim="800000"/>
            <a:headEnd/>
            <a:tailEnd/>
          </a:ln>
          <a:effectLst/>
        </p:spPr>
        <p:txBody>
          <a:bodyPr vert="horz" wrap="square" lIns="89416" tIns="44708" rIns="89416" bIns="44708" numCol="1" anchor="b" anchorCtr="0" compatLnSpc="1">
            <a:prstTxWarp prst="textNoShape">
              <a:avLst/>
            </a:prstTxWarp>
          </a:bodyPr>
          <a:lstStyle>
            <a:lvl1pPr algn="l" defTabSz="895350" eaLnBrk="0" hangingPunct="0">
              <a:defRPr sz="1200">
                <a:latin typeface="Arial" charset="0"/>
                <a:ea typeface="ヒラギノ角ゴ Pro W3" pitchFamily="48" charset="-128"/>
                <a:cs typeface="+mn-cs"/>
              </a:defRPr>
            </a:lvl1pPr>
          </a:lstStyle>
          <a:p>
            <a:pPr>
              <a:defRPr/>
            </a:pPr>
            <a:endParaRPr lang="en-US"/>
          </a:p>
        </p:txBody>
      </p:sp>
      <p:sp>
        <p:nvSpPr>
          <p:cNvPr id="109573" name="Rectangle 5"/>
          <p:cNvSpPr>
            <a:spLocks noGrp="1" noChangeArrowheads="1"/>
          </p:cNvSpPr>
          <p:nvPr>
            <p:ph type="sldNum" sz="quarter" idx="3"/>
          </p:nvPr>
        </p:nvSpPr>
        <p:spPr bwMode="auto">
          <a:xfrm>
            <a:off x="3970885" y="8829054"/>
            <a:ext cx="3038319" cy="465242"/>
          </a:xfrm>
          <a:prstGeom prst="rect">
            <a:avLst/>
          </a:prstGeom>
          <a:noFill/>
          <a:ln w="9525">
            <a:noFill/>
            <a:miter lim="800000"/>
            <a:headEnd/>
            <a:tailEnd/>
          </a:ln>
          <a:effectLst/>
        </p:spPr>
        <p:txBody>
          <a:bodyPr vert="horz" wrap="square" lIns="89416" tIns="44708" rIns="89416" bIns="44708" numCol="1" anchor="b" anchorCtr="0" compatLnSpc="1">
            <a:prstTxWarp prst="textNoShape">
              <a:avLst/>
            </a:prstTxWarp>
          </a:bodyPr>
          <a:lstStyle>
            <a:lvl1pPr algn="r" defTabSz="895350" eaLnBrk="0" hangingPunct="0">
              <a:defRPr sz="1200">
                <a:latin typeface="Arial" charset="0"/>
                <a:ea typeface="ヒラギノ角ゴ Pro W3" pitchFamily="48" charset="-128"/>
                <a:cs typeface="+mn-cs"/>
              </a:defRPr>
            </a:lvl1pPr>
          </a:lstStyle>
          <a:p>
            <a:pPr>
              <a:defRPr/>
            </a:pPr>
            <a:fld id="{F2B903A8-0F12-4654-9CDB-ED9D03B1C2B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319" cy="465242"/>
          </a:xfrm>
          <a:prstGeom prst="rect">
            <a:avLst/>
          </a:prstGeom>
          <a:noFill/>
          <a:ln w="9525">
            <a:noFill/>
            <a:miter lim="800000"/>
            <a:headEnd/>
            <a:tailEnd/>
          </a:ln>
        </p:spPr>
        <p:txBody>
          <a:bodyPr vert="horz" wrap="square" lIns="92752" tIns="46375" rIns="92752" bIns="46375" numCol="1" anchor="t" anchorCtr="0" compatLnSpc="1">
            <a:prstTxWarp prst="textNoShape">
              <a:avLst/>
            </a:prstTxWarp>
          </a:bodyPr>
          <a:lstStyle>
            <a:lvl1pPr algn="l" defTabSz="927100" eaLnBrk="0" hangingPunct="0">
              <a:defRPr sz="1200">
                <a:latin typeface="Arial" charset="0"/>
                <a:ea typeface="ヒラギノ角ゴ Pro W3" pitchFamily="48" charset="-128"/>
                <a:cs typeface="+mn-cs"/>
              </a:defRPr>
            </a:lvl1pPr>
          </a:lstStyle>
          <a:p>
            <a:pPr>
              <a:defRPr/>
            </a:pPr>
            <a:endParaRPr lang="en-US"/>
          </a:p>
        </p:txBody>
      </p:sp>
      <p:sp>
        <p:nvSpPr>
          <p:cNvPr id="4099" name="Rectangle 3"/>
          <p:cNvSpPr>
            <a:spLocks noGrp="1" noChangeArrowheads="1"/>
          </p:cNvSpPr>
          <p:nvPr>
            <p:ph type="dt" idx="1"/>
          </p:nvPr>
        </p:nvSpPr>
        <p:spPr bwMode="auto">
          <a:xfrm>
            <a:off x="3972081" y="0"/>
            <a:ext cx="3038319" cy="465242"/>
          </a:xfrm>
          <a:prstGeom prst="rect">
            <a:avLst/>
          </a:prstGeom>
          <a:noFill/>
          <a:ln w="9525">
            <a:noFill/>
            <a:miter lim="800000"/>
            <a:headEnd/>
            <a:tailEnd/>
          </a:ln>
        </p:spPr>
        <p:txBody>
          <a:bodyPr vert="horz" wrap="square" lIns="92752" tIns="46375" rIns="92752" bIns="46375" numCol="1" anchor="t" anchorCtr="0" compatLnSpc="1">
            <a:prstTxWarp prst="textNoShape">
              <a:avLst/>
            </a:prstTxWarp>
          </a:bodyPr>
          <a:lstStyle>
            <a:lvl1pPr algn="r" defTabSz="927100" eaLnBrk="0" hangingPunct="0">
              <a:defRPr sz="1200">
                <a:latin typeface="Arial" charset="0"/>
                <a:ea typeface="ヒラギノ角ゴ Pro W3" pitchFamily="48" charset="-128"/>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4275" y="698500"/>
            <a:ext cx="4643438" cy="34845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3763" y="4412422"/>
            <a:ext cx="5142875" cy="4185064"/>
          </a:xfrm>
          <a:prstGeom prst="rect">
            <a:avLst/>
          </a:prstGeom>
          <a:noFill/>
          <a:ln w="9525">
            <a:noFill/>
            <a:miter lim="800000"/>
            <a:headEnd/>
            <a:tailEnd/>
          </a:ln>
        </p:spPr>
        <p:txBody>
          <a:bodyPr vert="horz" wrap="square" lIns="92752" tIns="46375" rIns="92752" bIns="4637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160"/>
            <a:ext cx="3038319" cy="465240"/>
          </a:xfrm>
          <a:prstGeom prst="rect">
            <a:avLst/>
          </a:prstGeom>
          <a:noFill/>
          <a:ln w="9525">
            <a:noFill/>
            <a:miter lim="800000"/>
            <a:headEnd/>
            <a:tailEnd/>
          </a:ln>
        </p:spPr>
        <p:txBody>
          <a:bodyPr vert="horz" wrap="square" lIns="92752" tIns="46375" rIns="92752" bIns="46375" numCol="1" anchor="b" anchorCtr="0" compatLnSpc="1">
            <a:prstTxWarp prst="textNoShape">
              <a:avLst/>
            </a:prstTxWarp>
          </a:bodyPr>
          <a:lstStyle>
            <a:lvl1pPr algn="l" defTabSz="927100" eaLnBrk="0" hangingPunct="0">
              <a:defRPr sz="1200">
                <a:latin typeface="Arial" charset="0"/>
                <a:ea typeface="ヒラギノ角ゴ Pro W3" pitchFamily="48" charset="-128"/>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2081" y="8831160"/>
            <a:ext cx="3038319" cy="465240"/>
          </a:xfrm>
          <a:prstGeom prst="rect">
            <a:avLst/>
          </a:prstGeom>
          <a:noFill/>
          <a:ln w="9525">
            <a:noFill/>
            <a:miter lim="800000"/>
            <a:headEnd/>
            <a:tailEnd/>
          </a:ln>
        </p:spPr>
        <p:txBody>
          <a:bodyPr vert="horz" wrap="square" lIns="92752" tIns="46375" rIns="92752" bIns="46375" numCol="1" anchor="b" anchorCtr="0" compatLnSpc="1">
            <a:prstTxWarp prst="textNoShape">
              <a:avLst/>
            </a:prstTxWarp>
          </a:bodyPr>
          <a:lstStyle>
            <a:lvl1pPr algn="r" defTabSz="927100" eaLnBrk="0" hangingPunct="0">
              <a:defRPr sz="1200">
                <a:latin typeface="Arial" charset="0"/>
                <a:ea typeface="ヒラギノ角ゴ Pro W3" pitchFamily="48" charset="-128"/>
                <a:cs typeface="+mn-cs"/>
              </a:defRPr>
            </a:lvl1pPr>
          </a:lstStyle>
          <a:p>
            <a:pPr>
              <a:defRPr/>
            </a:pPr>
            <a:fld id="{40C118E3-AD0E-48C4-94AD-540A3B97DD3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48" charset="-128"/>
        <a:cs typeface="ヒラギノ角ゴ Pro W3"/>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6C69829B-F2D3-4B35-817C-A90D02D61143}" type="slidenum">
              <a:rPr lang="en-US" smtClean="0">
                <a:latin typeface="Arial" pitchFamily="34" charset="0"/>
                <a:ea typeface="ヒラギノ角ゴ Pro W3"/>
                <a:cs typeface="ヒラギノ角ゴ Pro W3"/>
              </a:rPr>
              <a:pPr/>
              <a:t>1</a:t>
            </a:fld>
            <a:endParaRPr lang="en-US" smtClean="0">
              <a:latin typeface="Arial" pitchFamily="34" charset="0"/>
              <a:ea typeface="ヒラギノ角ゴ Pro W3"/>
              <a:cs typeface="ヒラギノ角ゴ Pro W3"/>
            </a:endParaRPr>
          </a:p>
        </p:txBody>
      </p:sp>
      <p:sp>
        <p:nvSpPr>
          <p:cNvPr id="15363" name="Rectangle 2"/>
          <p:cNvSpPr>
            <a:spLocks noGrp="1" noRot="1" noChangeAspect="1" noChangeArrowheads="1" noTextEdit="1"/>
          </p:cNvSpPr>
          <p:nvPr>
            <p:ph type="sldImg"/>
          </p:nvPr>
        </p:nvSpPr>
        <p:spPr>
          <a:xfrm>
            <a:off x="1182688" y="696913"/>
            <a:ext cx="4648200" cy="3486150"/>
          </a:xfrm>
          <a:ln/>
        </p:spPr>
      </p:sp>
      <p:sp>
        <p:nvSpPr>
          <p:cNvPr id="15364" name="Rectangle 3"/>
          <p:cNvSpPr>
            <a:spLocks noGrp="1" noChangeArrowheads="1"/>
          </p:cNvSpPr>
          <p:nvPr>
            <p:ph type="body" idx="1"/>
          </p:nvPr>
        </p:nvSpPr>
        <p:spPr>
          <a:xfrm>
            <a:off x="934960" y="4414528"/>
            <a:ext cx="5140481" cy="4185064"/>
          </a:xfrm>
          <a:noFill/>
          <a:ln/>
        </p:spPr>
        <p:txBody>
          <a:bodyPr/>
          <a:lstStyle/>
          <a:p>
            <a:pPr eaLnBrk="1" hangingPunct="1"/>
            <a:endParaRPr lang="en-US" dirty="0" smtClean="0">
              <a:latin typeface="Arial" pitchFamily="34" charset="0"/>
              <a:ea typeface="ヒラギノ角ゴ Pro W3"/>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pPr defTabSz="908050"/>
            <a:fld id="{53FCE2FD-333A-420B-B5E8-44AB970865A8}" type="slidenum">
              <a:rPr lang="en-US" smtClean="0">
                <a:latin typeface="Arial" pitchFamily="34" charset="0"/>
                <a:ea typeface="ヒラギノ角ゴ Pro W3"/>
                <a:cs typeface="ヒラギノ角ゴ Pro W3"/>
              </a:rPr>
              <a:pPr defTabSz="908050"/>
              <a:t>10</a:t>
            </a:fld>
            <a:endParaRPr lang="en-US" smtClean="0">
              <a:latin typeface="Arial" pitchFamily="34" charset="0"/>
              <a:ea typeface="ヒラギノ角ゴ Pro W3"/>
              <a:cs typeface="ヒラギノ角ゴ Pro W3"/>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defTabSz="908050"/>
            <a:fld id="{1D36F35E-A802-4BDA-AB96-C6B5C5F2F583}" type="slidenum">
              <a:rPr lang="en-US" smtClean="0">
                <a:latin typeface="Arial" pitchFamily="34" charset="0"/>
                <a:ea typeface="ヒラギノ角ゴ Pro W3"/>
                <a:cs typeface="ヒラギノ角ゴ Pro W3"/>
              </a:rPr>
              <a:pPr defTabSz="908050"/>
              <a:t>11</a:t>
            </a:fld>
            <a:endParaRPr lang="en-US" smtClean="0">
              <a:latin typeface="Arial" pitchFamily="34" charset="0"/>
              <a:ea typeface="ヒラギノ角ゴ Pro W3"/>
              <a:cs typeface="ヒラギノ角ゴ Pro W3"/>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08050"/>
            <a:fld id="{7F1F2B97-5E79-484A-A6D9-7BA681D7608D}" type="slidenum">
              <a:rPr lang="en-US" smtClean="0">
                <a:latin typeface="Arial" pitchFamily="34" charset="0"/>
                <a:ea typeface="ヒラギノ角ゴ Pro W3"/>
                <a:cs typeface="ヒラギノ角ゴ Pro W3"/>
              </a:rPr>
              <a:pPr defTabSz="908050"/>
              <a:t>12</a:t>
            </a:fld>
            <a:endParaRPr lang="en-US" smtClean="0">
              <a:latin typeface="Arial" pitchFamily="34" charset="0"/>
              <a:ea typeface="ヒラギノ角ゴ Pro W3"/>
              <a:cs typeface="ヒラギノ角ゴ Pro W3"/>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08050"/>
            <a:fld id="{1FD9279C-1274-4CFA-A7D9-E906FF8800CC}" type="slidenum">
              <a:rPr lang="en-US" smtClean="0">
                <a:latin typeface="Arial" pitchFamily="34" charset="0"/>
                <a:ea typeface="ヒラギノ角ゴ Pro W3"/>
                <a:cs typeface="ヒラギノ角ゴ Pro W3"/>
              </a:rPr>
              <a:pPr defTabSz="908050"/>
              <a:t>2</a:t>
            </a:fld>
            <a:endParaRPr lang="en-US" smtClean="0">
              <a:latin typeface="Arial" pitchFamily="34" charset="0"/>
              <a:ea typeface="ヒラギノ角ゴ Pro W3"/>
              <a:cs typeface="ヒラギノ角ゴ Pro W3"/>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08050"/>
            <a:fld id="{C191DC12-F77E-4C16-A055-4A51F66D528F}" type="slidenum">
              <a:rPr lang="en-US" smtClean="0">
                <a:latin typeface="Arial" pitchFamily="34" charset="0"/>
                <a:ea typeface="ヒラギノ角ゴ Pro W3"/>
                <a:cs typeface="ヒラギノ角ゴ Pro W3"/>
              </a:rPr>
              <a:pPr defTabSz="908050"/>
              <a:t>3</a:t>
            </a:fld>
            <a:endParaRPr lang="en-US" smtClean="0">
              <a:latin typeface="Arial" pitchFamily="34" charset="0"/>
              <a:ea typeface="ヒラギノ角ゴ Pro W3"/>
              <a:cs typeface="ヒラギノ角ゴ Pro W3"/>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08050"/>
            <a:fld id="{C191DC12-F77E-4C16-A055-4A51F66D528F}" type="slidenum">
              <a:rPr lang="en-US" smtClean="0">
                <a:latin typeface="Arial" pitchFamily="34" charset="0"/>
                <a:ea typeface="ヒラギノ角ゴ Pro W3"/>
                <a:cs typeface="ヒラギノ角ゴ Pro W3"/>
              </a:rPr>
              <a:pPr defTabSz="908050"/>
              <a:t>4</a:t>
            </a:fld>
            <a:endParaRPr lang="en-US" smtClean="0">
              <a:latin typeface="Arial" pitchFamily="34" charset="0"/>
              <a:ea typeface="ヒラギノ角ゴ Pro W3"/>
              <a:cs typeface="ヒラギノ角ゴ Pro W3"/>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08050"/>
            <a:fld id="{680AC73C-0D29-4BF4-B992-02A1FA200C41}" type="slidenum">
              <a:rPr lang="en-US" smtClean="0">
                <a:latin typeface="Arial" pitchFamily="34" charset="0"/>
                <a:ea typeface="ヒラギノ角ゴ Pro W3"/>
                <a:cs typeface="ヒラギノ角ゴ Pro W3"/>
              </a:rPr>
              <a:pPr defTabSz="908050"/>
              <a:t>5</a:t>
            </a:fld>
            <a:endParaRPr lang="en-US" smtClean="0">
              <a:latin typeface="Arial" pitchFamily="34" charset="0"/>
              <a:ea typeface="ヒラギノ角ゴ Pro W3"/>
              <a:cs typeface="ヒラギノ角ゴ Pro W3"/>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08050"/>
            <a:fld id="{953D255F-E7D9-4EE3-8322-C94195899522}" type="slidenum">
              <a:rPr lang="en-US" smtClean="0">
                <a:latin typeface="Arial" pitchFamily="34" charset="0"/>
                <a:ea typeface="ヒラギノ角ゴ Pro W3"/>
                <a:cs typeface="ヒラギノ角ゴ Pro W3"/>
              </a:rPr>
              <a:pPr defTabSz="908050"/>
              <a:t>6</a:t>
            </a:fld>
            <a:endParaRPr lang="en-US" smtClean="0">
              <a:latin typeface="Arial" pitchFamily="34" charset="0"/>
              <a:ea typeface="ヒラギノ角ゴ Pro W3"/>
              <a:cs typeface="ヒラギノ角ゴ Pro W3"/>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08050"/>
            <a:fld id="{FD5B2F58-95C1-4295-AC29-4244026A0BC1}" type="slidenum">
              <a:rPr lang="en-US" smtClean="0">
                <a:latin typeface="Arial" pitchFamily="34" charset="0"/>
                <a:ea typeface="ヒラギノ角ゴ Pro W3"/>
                <a:cs typeface="ヒラギノ角ゴ Pro W3"/>
              </a:rPr>
              <a:pPr defTabSz="908050"/>
              <a:t>7</a:t>
            </a:fld>
            <a:endParaRPr lang="en-US" smtClean="0">
              <a:latin typeface="Arial" pitchFamily="34" charset="0"/>
              <a:ea typeface="ヒラギノ角ゴ Pro W3"/>
              <a:cs typeface="ヒラギノ角ゴ Pro W3"/>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08050"/>
            <a:fld id="{CEBC6FB9-1A0E-4638-A1B0-6176CFB790CE}" type="slidenum">
              <a:rPr lang="en-US" smtClean="0">
                <a:latin typeface="Arial" pitchFamily="34" charset="0"/>
                <a:ea typeface="ヒラギノ角ゴ Pro W3"/>
                <a:cs typeface="ヒラギノ角ゴ Pro W3"/>
              </a:rPr>
              <a:pPr defTabSz="908050"/>
              <a:t>8</a:t>
            </a:fld>
            <a:endParaRPr lang="en-US" smtClean="0">
              <a:latin typeface="Arial" pitchFamily="34" charset="0"/>
              <a:ea typeface="ヒラギノ角ゴ Pro W3"/>
              <a:cs typeface="ヒラギノ角ゴ Pro W3"/>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marL="0" lvl="1" eaLnBrk="1" hangingPunct="1">
              <a:buFontTx/>
              <a:buChar char="•"/>
            </a:pPr>
            <a:endParaRPr lang="en-US" smtClean="0">
              <a:latin typeface="Arial" pitchFamily="34" charset="0"/>
              <a:ea typeface="ヒラギノ角ゴ Pro W3"/>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pPr defTabSz="908050"/>
            <a:fld id="{0322AC8D-780A-4A45-B05F-812F1E20A447}" type="slidenum">
              <a:rPr lang="en-US" smtClean="0">
                <a:latin typeface="Arial" pitchFamily="34" charset="0"/>
                <a:ea typeface="ヒラギノ角ゴ Pro W3"/>
                <a:cs typeface="ヒラギノ角ゴ Pro W3"/>
              </a:rPr>
              <a:pPr defTabSz="908050"/>
              <a:t>9</a:t>
            </a:fld>
            <a:endParaRPr lang="en-US" smtClean="0">
              <a:latin typeface="Arial" pitchFamily="34" charset="0"/>
              <a:ea typeface="ヒラギノ角ゴ Pro W3"/>
              <a:cs typeface="ヒラギノ角ゴ Pro W3"/>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buFontTx/>
              <a:buChar char="•"/>
            </a:pPr>
            <a:endParaRPr lang="en-US" dirty="0" smtClean="0">
              <a:latin typeface="Arial" pitchFamily="34" charset="0"/>
              <a:ea typeface="ヒラギノ角ゴ Pro W3"/>
            </a:endParaRPr>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ec_final_outlines"/>
          <p:cNvPicPr>
            <a:picLocks noChangeAspect="1" noChangeArrowheads="1"/>
          </p:cNvPicPr>
          <p:nvPr/>
        </p:nvPicPr>
        <p:blipFill>
          <a:blip r:embed="rId2"/>
          <a:srcRect/>
          <a:stretch>
            <a:fillRect/>
          </a:stretch>
        </p:blipFill>
        <p:spPr bwMode="auto">
          <a:xfrm>
            <a:off x="1600200" y="5437188"/>
            <a:ext cx="4038600" cy="887412"/>
          </a:xfrm>
          <a:prstGeom prst="rect">
            <a:avLst/>
          </a:prstGeom>
          <a:noFill/>
          <a:ln w="9525">
            <a:noFill/>
            <a:miter lim="800000"/>
            <a:headEnd/>
            <a:tailEnd/>
          </a:ln>
        </p:spPr>
      </p:pic>
      <p:sp>
        <p:nvSpPr>
          <p:cNvPr id="3074" name="Rectangle 2"/>
          <p:cNvSpPr>
            <a:spLocks noGrp="1" noChangeArrowheads="1"/>
          </p:cNvSpPr>
          <p:nvPr>
            <p:ph type="ctrTitle"/>
          </p:nvPr>
        </p:nvSpPr>
        <p:spPr>
          <a:xfrm>
            <a:off x="1371600" y="1295400"/>
            <a:ext cx="7162800" cy="1143000"/>
          </a:xfrm>
        </p:spPr>
        <p:txBody>
          <a:bodyPr/>
          <a:lstStyle>
            <a:lvl1pPr>
              <a:defRPr sz="3200"/>
            </a:lvl1pPr>
          </a:lstStyle>
          <a:p>
            <a:r>
              <a:rPr lang="en-US"/>
              <a:t>Click to edit Master title style</a:t>
            </a:r>
          </a:p>
        </p:txBody>
      </p:sp>
      <p:sp>
        <p:nvSpPr>
          <p:cNvPr id="3075" name="Rectangle 3"/>
          <p:cNvSpPr>
            <a:spLocks noGrp="1" noChangeArrowheads="1"/>
          </p:cNvSpPr>
          <p:nvPr>
            <p:ph type="subTitle" idx="1"/>
          </p:nvPr>
        </p:nvSpPr>
        <p:spPr>
          <a:xfrm>
            <a:off x="1371600" y="2514600"/>
            <a:ext cx="5486400" cy="1752600"/>
          </a:xfrm>
        </p:spPr>
        <p:txBody>
          <a:bodyPr/>
          <a:lstStyle>
            <a:lvl1pPr marL="0" indent="0">
              <a:buFont typeface="Wingdings" pitchFamily="2" charset="2"/>
              <a:buNone/>
              <a:defRPr sz="2000"/>
            </a:lvl1pPr>
          </a:lstStyle>
          <a:p>
            <a:r>
              <a:rPr lang="en-US"/>
              <a:t>Click to edit Master subtitle style</a:t>
            </a:r>
          </a:p>
        </p:txBody>
      </p:sp>
      <p:sp>
        <p:nvSpPr>
          <p:cNvPr id="5" name="Rectangle 4"/>
          <p:cNvSpPr>
            <a:spLocks noGrp="1" noChangeArrowheads="1"/>
          </p:cNvSpPr>
          <p:nvPr>
            <p:ph type="sldNum" sz="quarter" idx="10"/>
          </p:nvPr>
        </p:nvSpPr>
        <p:spPr/>
        <p:txBody>
          <a:bodyPr/>
          <a:lstStyle>
            <a:lvl1pPr>
              <a:defRPr/>
            </a:lvl1pPr>
          </a:lstStyle>
          <a:p>
            <a:pPr>
              <a:defRPr/>
            </a:pPr>
            <a:fld id="{3D967C84-74F4-432F-AA54-2B0474CE5F02}" type="slidenum">
              <a:rPr lang="en-US"/>
              <a:pPr>
                <a:defRPr/>
              </a:pPr>
              <a:t>‹#›</a:t>
            </a:fld>
            <a:endParaRPr lang="en-US" dirty="0"/>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53E92ED5-3A06-41F9-9940-0459257EED8A}" type="slidenum">
              <a:rPr lang="en-US"/>
              <a:pPr>
                <a:defRPr/>
              </a:pPr>
              <a:t>‹#›</a:t>
            </a:fld>
            <a:endParaRPr lang="en-US" dirty="0"/>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228600"/>
            <a:ext cx="19050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228600"/>
            <a:ext cx="55626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189D216F-EB6A-4F13-92CC-B144E232F3E7}" type="slidenum">
              <a:rPr lang="en-US"/>
              <a:pPr>
                <a:defRPr/>
              </a:pPr>
              <a:t>‹#›</a:t>
            </a:fld>
            <a:endParaRPr lang="en-US" dirty="0"/>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72A7D42B-1515-40E6-B865-1B83D987A29D}" type="slidenum">
              <a:rPr lang="en-US"/>
              <a:pPr>
                <a:defRPr/>
              </a:pPr>
              <a:t>‹#›</a:t>
            </a:fld>
            <a:endParaRPr lang="en-US" dirty="0"/>
          </a:p>
        </p:txBody>
      </p:sp>
    </p:spTree>
  </p:cSld>
  <p:clrMapOvr>
    <a:masterClrMapping/>
  </p:clrMapOvr>
  <p:transition spd="med">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00600" y="1524000"/>
            <a:ext cx="33528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F7CF8B7B-4385-4C4A-8689-47C798CFF8D5}" type="slidenum">
              <a:rPr lang="en-US"/>
              <a:pPr>
                <a:defRPr/>
              </a:pPr>
              <a:t>‹#›</a:t>
            </a:fld>
            <a:endParaRPr lang="en-US" dirty="0"/>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fld id="{7A999D56-13A4-4D39-B7DC-03BCD9592E19}" type="slidenum">
              <a:rPr lang="en-US"/>
              <a:pPr>
                <a:defRPr/>
              </a:pPr>
              <a:t>‹#›</a:t>
            </a:fld>
            <a:endParaRPr lang="en-US" dirty="0"/>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26AAF02C-1CA2-4F12-B15B-C0E802B2DC1D}" type="slidenum">
              <a:rPr lang="en-US"/>
              <a:pPr>
                <a:defRPr/>
              </a:pPr>
              <a:t>‹#›</a:t>
            </a:fld>
            <a:endParaRPr lang="en-US" dirty="0"/>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0"/>
            <a:ext cx="3352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fld id="{A371B91E-1A6D-4BCB-8815-09F387F7F336}" type="slidenum">
              <a:rPr lang="en-US"/>
              <a:pPr>
                <a:defRPr/>
              </a:pPr>
              <a:t>‹#›</a:t>
            </a:fld>
            <a:endParaRPr lang="en-US" dirty="0"/>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fld id="{004BC339-EE91-432B-BF62-FE7B4EB62967}" type="slidenum">
              <a:rPr lang="en-US"/>
              <a:pPr>
                <a:defRPr/>
              </a:pPr>
              <a:t>‹#›</a:t>
            </a:fld>
            <a:endParaRPr lang="en-US" dirty="0"/>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fld id="{06D8F456-7C3A-49EA-A27E-D8C04D77897B}" type="slidenum">
              <a:rPr lang="en-US"/>
              <a:pPr>
                <a:defRPr/>
              </a:pPr>
              <a:t>‹#›</a:t>
            </a:fld>
            <a:endParaRPr lang="en-US" dirty="0"/>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01E199BC-C518-476F-9FFE-E214D47079B7}" type="slidenum">
              <a:rPr lang="en-US"/>
              <a:pPr>
                <a:defRPr/>
              </a:pPr>
              <a:t>‹#›</a:t>
            </a:fld>
            <a:endParaRPr lang="en-US" dirty="0"/>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23393148-7F08-4247-8ED0-DAC22975D1A1}" type="slidenum">
              <a:rPr lang="en-US"/>
              <a:pPr>
                <a:defRPr/>
              </a:pPr>
              <a:t>‹#›</a:t>
            </a:fld>
            <a:endParaRPr lang="en-US" dirty="0"/>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24C6B17C-5268-45DA-AA93-4B10D0138B1C}" type="slidenum">
              <a:rPr lang="en-US"/>
              <a:pPr>
                <a:defRPr/>
              </a:pPr>
              <a:t>‹#›</a:t>
            </a:fld>
            <a:endParaRPr lang="en-US" dirty="0"/>
          </a:p>
        </p:txBody>
      </p:sp>
    </p:spTree>
  </p:cSld>
  <p:clrMapOvr>
    <a:masterClrMapping/>
  </p:clrMapOvr>
  <p:transition spd="med">
    <p:random/>
  </p:transition>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16"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2286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524000"/>
            <a:ext cx="6858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EEC_mark"/>
          <p:cNvPicPr>
            <a:picLocks noChangeAspect="1" noChangeArrowheads="1"/>
          </p:cNvPicPr>
          <p:nvPr/>
        </p:nvPicPr>
        <p:blipFill>
          <a:blip r:embed="rId16"/>
          <a:srcRect/>
          <a:stretch>
            <a:fillRect/>
          </a:stretch>
        </p:blipFill>
        <p:spPr bwMode="auto">
          <a:xfrm>
            <a:off x="8077200" y="5867400"/>
            <a:ext cx="730250" cy="766763"/>
          </a:xfrm>
          <a:prstGeom prst="rect">
            <a:avLst/>
          </a:prstGeom>
          <a:noFill/>
          <a:ln w="9525">
            <a:noFill/>
            <a:miter lim="800000"/>
            <a:headEnd/>
            <a:tailEnd/>
          </a:ln>
        </p:spPr>
      </p:pic>
      <p:sp>
        <p:nvSpPr>
          <p:cNvPr id="1032" name="Rectangle 8"/>
          <p:cNvSpPr>
            <a:spLocks noGrp="1" noChangeArrowheads="1"/>
          </p:cNvSpPr>
          <p:nvPr>
            <p:ph type="sldNum" sz="quarter" idx="4"/>
          </p:nvPr>
        </p:nvSpPr>
        <p:spPr bwMode="auto">
          <a:xfrm>
            <a:off x="0" y="6400800"/>
            <a:ext cx="8382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ヒラギノ角ゴ Pro W3" pitchFamily="48" charset="-128"/>
                <a:cs typeface="+mn-cs"/>
              </a:defRPr>
            </a:lvl1pPr>
          </a:lstStyle>
          <a:p>
            <a:pPr>
              <a:defRPr/>
            </a:pPr>
            <a:fld id="{CDBBFF12-8BA3-4FE8-86BB-74E1CD97407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250"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4249" r:id="rId13"/>
  </p:sldLayoutIdLst>
  <p:transition spd="med">
    <p:random/>
  </p:transition>
  <p:hf hdr="0" ftr="0" dt="0"/>
  <p:txStyles>
    <p:titleStyle>
      <a:lvl1pPr algn="l" rtl="0" eaLnBrk="0" fontAlgn="base" hangingPunct="0">
        <a:spcBef>
          <a:spcPct val="0"/>
        </a:spcBef>
        <a:spcAft>
          <a:spcPct val="0"/>
        </a:spcAft>
        <a:defRPr sz="2800" b="1">
          <a:solidFill>
            <a:schemeClr val="tx2"/>
          </a:solidFill>
          <a:latin typeface="+mj-lt"/>
          <a:ea typeface="+mj-ea"/>
          <a:cs typeface="ヒラギノ角ゴ Pro W3"/>
        </a:defRPr>
      </a:lvl1pPr>
      <a:lvl2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2pPr>
      <a:lvl3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3pPr>
      <a:lvl4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4pPr>
      <a:lvl5pPr algn="l" rtl="0" eaLnBrk="0" fontAlgn="base" hangingPunct="0">
        <a:spcBef>
          <a:spcPct val="0"/>
        </a:spcBef>
        <a:spcAft>
          <a:spcPct val="0"/>
        </a:spcAft>
        <a:defRPr sz="2800" b="1">
          <a:solidFill>
            <a:schemeClr val="tx2"/>
          </a:solidFill>
          <a:latin typeface="Verdana" pitchFamily="34" charset="0"/>
          <a:ea typeface="ヒラギノ角ゴ Pro W3" pitchFamily="48" charset="-128"/>
          <a:cs typeface="ヒラギノ角ゴ Pro W3"/>
        </a:defRPr>
      </a:lvl5pPr>
      <a:lvl6pPr marL="457200" algn="l" rtl="0" fontAlgn="base">
        <a:spcBef>
          <a:spcPct val="0"/>
        </a:spcBef>
        <a:spcAft>
          <a:spcPct val="0"/>
        </a:spcAft>
        <a:defRPr sz="2800" b="1">
          <a:solidFill>
            <a:schemeClr val="tx2"/>
          </a:solidFill>
          <a:latin typeface="Verdana" pitchFamily="34" charset="0"/>
          <a:ea typeface="ヒラギノ角ゴ Pro W3" pitchFamily="48" charset="-128"/>
        </a:defRPr>
      </a:lvl6pPr>
      <a:lvl7pPr marL="914400" algn="l" rtl="0" fontAlgn="base">
        <a:spcBef>
          <a:spcPct val="0"/>
        </a:spcBef>
        <a:spcAft>
          <a:spcPct val="0"/>
        </a:spcAft>
        <a:defRPr sz="2800" b="1">
          <a:solidFill>
            <a:schemeClr val="tx2"/>
          </a:solidFill>
          <a:latin typeface="Verdana" pitchFamily="34" charset="0"/>
          <a:ea typeface="ヒラギノ角ゴ Pro W3" pitchFamily="48" charset="-128"/>
        </a:defRPr>
      </a:lvl7pPr>
      <a:lvl8pPr marL="1371600" algn="l" rtl="0" fontAlgn="base">
        <a:spcBef>
          <a:spcPct val="0"/>
        </a:spcBef>
        <a:spcAft>
          <a:spcPct val="0"/>
        </a:spcAft>
        <a:defRPr sz="2800" b="1">
          <a:solidFill>
            <a:schemeClr val="tx2"/>
          </a:solidFill>
          <a:latin typeface="Verdana" pitchFamily="34" charset="0"/>
          <a:ea typeface="ヒラギノ角ゴ Pro W3" pitchFamily="48" charset="-128"/>
        </a:defRPr>
      </a:lvl8pPr>
      <a:lvl9pPr marL="1828800" algn="l" rtl="0" fontAlgn="base">
        <a:spcBef>
          <a:spcPct val="0"/>
        </a:spcBef>
        <a:spcAft>
          <a:spcPct val="0"/>
        </a:spcAft>
        <a:defRPr sz="2800" b="1">
          <a:solidFill>
            <a:schemeClr val="tx2"/>
          </a:solidFill>
          <a:latin typeface="Verdana" pitchFamily="34" charset="0"/>
          <a:ea typeface="ヒラギノ角ゴ Pro W3" pitchFamily="48" charset="-128"/>
        </a:defRPr>
      </a:lvl9pPr>
    </p:titleStyle>
    <p:bodyStyle>
      <a:lvl1pPr marL="342900" indent="-342900" algn="l" rtl="0" eaLnBrk="0" fontAlgn="base" hangingPunct="0">
        <a:spcBef>
          <a:spcPct val="20000"/>
        </a:spcBef>
        <a:spcAft>
          <a:spcPct val="0"/>
        </a:spcAft>
        <a:buClr>
          <a:srgbClr val="9E3039"/>
        </a:buClr>
        <a:buSzPct val="80000"/>
        <a:buFont typeface="Wingdings" pitchFamily="2" charset="2"/>
        <a:buChar char="l"/>
        <a:defRPr sz="24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lr>
          <a:srgbClr val="B19401"/>
        </a:buClr>
        <a:buSzPct val="80000"/>
        <a:buFont typeface="Wingdings" pitchFamily="2" charset="2"/>
        <a:buChar char="l"/>
        <a:defRPr sz="24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lr>
          <a:schemeClr val="tx1"/>
        </a:buClr>
        <a:buFont typeface="Times"/>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Font typeface="Times"/>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Font typeface="Times"/>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pitchFamily="1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4.png"/>
</Relationships>

</file>

<file path=ppt/slides/_rels/slide10.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notesSlide" Target="../notesSlides/notesSlide10.xml"/>
  <Relationship Id="rId4" Type="http://schemas.openxmlformats.org/officeDocument/2006/relationships/package" Target="../embeddings/Microsoft_Office_Excel_Worksheet1.xlsx"/>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image" Target="../media/image11.jpe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12.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5.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6.jpe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7.jpe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8.jpe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9.jpe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743200"/>
            <a:ext cx="7696200" cy="1371600"/>
          </a:xfrm>
        </p:spPr>
        <p:txBody>
          <a:bodyPr/>
          <a:lstStyle/>
          <a:p>
            <a:pPr algn="ctr" eaLnBrk="1" hangingPunct="1"/>
            <a:r>
              <a:rPr lang="en-US" sz="2000" smtClean="0"/>
              <a:t>EEC Board Meeting</a:t>
            </a:r>
            <a:br>
              <a:rPr lang="en-US" sz="2000" smtClean="0"/>
            </a:br>
            <a:r>
              <a:rPr lang="en-US" sz="2000" smtClean="0"/>
              <a:t>April 8, 2014</a:t>
            </a:r>
            <a:endParaRPr lang="en-US" smtClean="0"/>
          </a:p>
        </p:txBody>
      </p:sp>
      <p:sp>
        <p:nvSpPr>
          <p:cNvPr id="3075" name="Rectangle 3"/>
          <p:cNvSpPr>
            <a:spLocks noGrp="1" noChangeArrowheads="1"/>
          </p:cNvSpPr>
          <p:nvPr>
            <p:ph type="subTitle" idx="1"/>
          </p:nvPr>
        </p:nvSpPr>
        <p:spPr>
          <a:xfrm>
            <a:off x="1219200" y="1447800"/>
            <a:ext cx="7696200" cy="1371600"/>
          </a:xfrm>
        </p:spPr>
        <p:txBody>
          <a:bodyPr/>
          <a:lstStyle/>
          <a:p>
            <a:pPr eaLnBrk="1" hangingPunct="1">
              <a:lnSpc>
                <a:spcPct val="90000"/>
              </a:lnSpc>
            </a:pPr>
            <a:r>
              <a:rPr lang="en-US" sz="2800" b="1" smtClean="0"/>
              <a:t>Race to the Top Early Learning Challenge Grant (RTT-ELC)</a:t>
            </a:r>
          </a:p>
          <a:p>
            <a:pPr eaLnBrk="1" hangingPunct="1">
              <a:lnSpc>
                <a:spcPct val="90000"/>
              </a:lnSpc>
            </a:pPr>
            <a:endParaRPr lang="en-US" sz="1400" smtClean="0"/>
          </a:p>
          <a:p>
            <a:pPr eaLnBrk="1" hangingPunct="1">
              <a:lnSpc>
                <a:spcPct val="90000"/>
              </a:lnSpc>
            </a:pPr>
            <a:endParaRPr lang="en-US" sz="24300" smtClean="0"/>
          </a:p>
          <a:p>
            <a:pPr eaLnBrk="1" hangingPunct="1">
              <a:lnSpc>
                <a:spcPct val="90000"/>
              </a:lnSpc>
            </a:pPr>
            <a:endParaRPr lang="en-US" sz="24300" smtClean="0"/>
          </a:p>
          <a:p>
            <a:pPr eaLnBrk="1" hangingPunct="1">
              <a:lnSpc>
                <a:spcPct val="90000"/>
              </a:lnSpc>
            </a:pPr>
            <a:endParaRPr lang="en-US" sz="2400" smtClean="0">
              <a:solidFill>
                <a:srgbClr val="CC0000"/>
              </a:solidFill>
            </a:endParaRPr>
          </a:p>
        </p:txBody>
      </p:sp>
      <p:sp>
        <p:nvSpPr>
          <p:cNvPr id="3076" name="Rectangle 4"/>
          <p:cNvSpPr>
            <a:spLocks noChangeArrowheads="1"/>
          </p:cNvSpPr>
          <p:nvPr/>
        </p:nvSpPr>
        <p:spPr bwMode="auto">
          <a:xfrm>
            <a:off x="3857625" y="5645150"/>
            <a:ext cx="184150" cy="457200"/>
          </a:xfrm>
          <a:prstGeom prst="rect">
            <a:avLst/>
          </a:prstGeom>
          <a:noFill/>
          <a:ln w="9525">
            <a:noFill/>
            <a:miter lim="800000"/>
            <a:headEnd/>
            <a:tailEnd/>
          </a:ln>
        </p:spPr>
        <p:txBody>
          <a:bodyPr wrap="none">
            <a:spAutoFit/>
          </a:bodyPr>
          <a:lstStyle/>
          <a:p>
            <a:pPr eaLnBrk="0" hangingPunct="0"/>
            <a:endParaRPr lang="en-US"/>
          </a:p>
        </p:txBody>
      </p:sp>
      <p:sp>
        <p:nvSpPr>
          <p:cNvPr id="5" name="Slide Number Placeholder 4"/>
          <p:cNvSpPr txBox="1">
            <a:spLocks noGrp="1"/>
          </p:cNvSpPr>
          <p:nvPr/>
        </p:nvSpPr>
        <p:spPr bwMode="auto">
          <a:xfrm>
            <a:off x="0" y="6400800"/>
            <a:ext cx="838200" cy="457200"/>
          </a:xfrm>
          <a:prstGeom prst="rect">
            <a:avLst/>
          </a:prstGeom>
          <a:noFill/>
          <a:ln>
            <a:miter lim="800000"/>
            <a:headEnd/>
            <a:tailEnd/>
          </a:ln>
        </p:spPr>
        <p:txBody>
          <a:bodyPr/>
          <a:lstStyle/>
          <a:p>
            <a:pPr algn="ctr" eaLnBrk="0" hangingPunct="0">
              <a:defRPr/>
            </a:pPr>
            <a:endParaRPr lang="en-US" sz="1400" dirty="0">
              <a:latin typeface="Arial" charset="0"/>
              <a:ea typeface="ヒラギノ角ゴ Pro W3" pitchFamily="48" charset="-128"/>
              <a:cs typeface="+mn-cs"/>
            </a:endParaRPr>
          </a:p>
        </p:txBody>
      </p:sp>
      <p:pic>
        <p:nvPicPr>
          <p:cNvPr id="3078" name="Picture 2"/>
          <p:cNvPicPr>
            <a:picLocks noChangeAspect="1" noChangeArrowheads="1"/>
          </p:cNvPicPr>
          <p:nvPr/>
        </p:nvPicPr>
        <p:blipFill>
          <a:blip r:embed="rId3"/>
          <a:srcRect/>
          <a:stretch>
            <a:fillRect/>
          </a:stretch>
        </p:blipFill>
        <p:spPr bwMode="auto">
          <a:xfrm>
            <a:off x="6932613" y="4114800"/>
            <a:ext cx="1906587" cy="247015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A590F01E-8DC1-4C3D-86CA-299946260FFC}" type="slidenum">
              <a:rPr lang="en-US" smtClean="0">
                <a:latin typeface="Arial" pitchFamily="34" charset="0"/>
                <a:ea typeface="ヒラギノ角ゴ Pro W3"/>
                <a:cs typeface="ヒラギノ角ゴ Pro W3"/>
              </a:rPr>
              <a:pPr/>
              <a:t>10</a:t>
            </a:fld>
            <a:endParaRPr lang="en-US" smtClean="0">
              <a:latin typeface="Arial" pitchFamily="34" charset="0"/>
              <a:ea typeface="ヒラギノ角ゴ Pro W3"/>
              <a:cs typeface="ヒラギノ角ゴ Pro W3"/>
            </a:endParaRPr>
          </a:p>
        </p:txBody>
      </p:sp>
      <p:sp>
        <p:nvSpPr>
          <p:cNvPr id="11267" name="Rectangle 2"/>
          <p:cNvSpPr>
            <a:spLocks noGrp="1" noChangeArrowheads="1"/>
          </p:cNvSpPr>
          <p:nvPr>
            <p:ph type="title"/>
          </p:nvPr>
        </p:nvSpPr>
        <p:spPr>
          <a:xfrm>
            <a:off x="1219200" y="152400"/>
            <a:ext cx="7924800" cy="533400"/>
          </a:xfrm>
        </p:spPr>
        <p:txBody>
          <a:bodyPr/>
          <a:lstStyle/>
          <a:p>
            <a:pPr eaLnBrk="1" hangingPunct="1"/>
            <a:r>
              <a:rPr lang="en-US" sz="2000" smtClean="0"/>
              <a:t> </a:t>
            </a:r>
            <a:r>
              <a:rPr lang="en-US" sz="2400" smtClean="0"/>
              <a:t>RTT-ELC Budget Update</a:t>
            </a:r>
            <a:endParaRPr lang="en-US" sz="2400" smtClean="0">
              <a:cs typeface="Arial" pitchFamily="34" charset="0"/>
            </a:endParaRPr>
          </a:p>
        </p:txBody>
      </p:sp>
      <p:sp>
        <p:nvSpPr>
          <p:cNvPr id="5124" name="Rectangle 3"/>
          <p:cNvSpPr>
            <a:spLocks noGrp="1" noChangeArrowheads="1"/>
          </p:cNvSpPr>
          <p:nvPr>
            <p:ph type="body" idx="1"/>
          </p:nvPr>
        </p:nvSpPr>
        <p:spPr>
          <a:xfrm>
            <a:off x="1066800" y="914400"/>
            <a:ext cx="7620000" cy="2819400"/>
          </a:xfrm>
        </p:spPr>
        <p:txBody>
          <a:bodyPr/>
          <a:lstStyle/>
          <a:p>
            <a:pPr>
              <a:buNone/>
              <a:defRPr/>
            </a:pPr>
            <a:r>
              <a:rPr lang="en-US" sz="1800" dirty="0" smtClean="0"/>
              <a:t>Unspent Year 1 &amp; 2 funds have been transferred to priority areas for Years 3 &amp; 4 </a:t>
            </a:r>
          </a:p>
          <a:p>
            <a:pPr>
              <a:defRPr/>
            </a:pPr>
            <a:endParaRPr lang="en-US" sz="1800" dirty="0" smtClean="0">
              <a:cs typeface="+mn-cs"/>
            </a:endParaRPr>
          </a:p>
        </p:txBody>
      </p:sp>
      <p:sp>
        <p:nvSpPr>
          <p:cNvPr id="11269"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graphicFrame>
        <p:nvGraphicFramePr>
          <p:cNvPr id="11270" name="Object 4"/>
          <p:cNvGraphicFramePr>
            <a:graphicFrameLocks noChangeAspect="1"/>
          </p:cNvGraphicFramePr>
          <p:nvPr/>
        </p:nvGraphicFramePr>
        <p:xfrm>
          <a:off x="1066800" y="1600200"/>
          <a:ext cx="7391400" cy="4495799"/>
        </p:xfrm>
        <a:graphic>
          <a:graphicData uri="http://schemas.openxmlformats.org/presentationml/2006/ole">
            <p:oleObj spid="_x0000_s11270" name="Worksheet" r:id="rId4" imgW="7292293" imgH="6286464" progId="Excel.Sheet.12">
              <p:embed/>
            </p:oleObj>
          </a:graphicData>
        </a:graphic>
      </p:graphicFrame>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CAAD81BE-E799-48E8-8306-E1BDBCA12B9B}" type="slidenum">
              <a:rPr lang="en-US" smtClean="0">
                <a:latin typeface="Arial" pitchFamily="34" charset="0"/>
                <a:ea typeface="ヒラギノ角ゴ Pro W3"/>
                <a:cs typeface="ヒラギノ角ゴ Pro W3"/>
              </a:rPr>
              <a:pPr/>
              <a:t>11</a:t>
            </a:fld>
            <a:endParaRPr lang="en-US" smtClean="0">
              <a:latin typeface="Arial" pitchFamily="34" charset="0"/>
              <a:ea typeface="ヒラギノ角ゴ Pro W3"/>
              <a:cs typeface="ヒラギノ角ゴ Pro W3"/>
            </a:endParaRPr>
          </a:p>
        </p:txBody>
      </p:sp>
      <p:sp>
        <p:nvSpPr>
          <p:cNvPr id="12291" name="Rectangle 2"/>
          <p:cNvSpPr>
            <a:spLocks noGrp="1" noChangeArrowheads="1"/>
          </p:cNvSpPr>
          <p:nvPr>
            <p:ph type="title"/>
          </p:nvPr>
        </p:nvSpPr>
        <p:spPr>
          <a:xfrm>
            <a:off x="1066800" y="152400"/>
            <a:ext cx="7924800" cy="533400"/>
          </a:xfrm>
        </p:spPr>
        <p:txBody>
          <a:bodyPr/>
          <a:lstStyle/>
          <a:p>
            <a:pPr eaLnBrk="1" hangingPunct="1"/>
            <a:r>
              <a:rPr lang="en-US" sz="2000" dirty="0" smtClean="0"/>
              <a:t> </a:t>
            </a:r>
            <a:r>
              <a:rPr lang="en-US" sz="2400" dirty="0" smtClean="0"/>
              <a:t>RTT-ELC Lessons Learned in 2013</a:t>
            </a:r>
            <a:endParaRPr lang="en-US" sz="2400" dirty="0" smtClean="0">
              <a:cs typeface="Arial" pitchFamily="34" charset="0"/>
            </a:endParaRPr>
          </a:p>
        </p:txBody>
      </p:sp>
      <p:sp>
        <p:nvSpPr>
          <p:cNvPr id="5124" name="Rectangle 3"/>
          <p:cNvSpPr>
            <a:spLocks noGrp="1" noChangeArrowheads="1"/>
          </p:cNvSpPr>
          <p:nvPr>
            <p:ph type="body" idx="1"/>
          </p:nvPr>
        </p:nvSpPr>
        <p:spPr>
          <a:xfrm>
            <a:off x="1219200" y="685800"/>
            <a:ext cx="7239000" cy="5334000"/>
          </a:xfrm>
        </p:spPr>
        <p:txBody>
          <a:bodyPr/>
          <a:lstStyle/>
          <a:p>
            <a:pPr>
              <a:buFont typeface="Wingdings" pitchFamily="2" charset="2"/>
              <a:buNone/>
              <a:defRPr/>
            </a:pPr>
            <a:r>
              <a:rPr lang="en-US" sz="1800" b="1" dirty="0" smtClean="0">
                <a:solidFill>
                  <a:srgbClr val="C00000"/>
                </a:solidFill>
                <a:cs typeface="+mn-cs"/>
              </a:rPr>
              <a:t>Lessons Learned</a:t>
            </a:r>
          </a:p>
          <a:p>
            <a:pPr>
              <a:buFont typeface="Wingdings" pitchFamily="2" charset="2"/>
              <a:buNone/>
              <a:defRPr/>
            </a:pPr>
            <a:endParaRPr lang="en-US" sz="1800" b="1" dirty="0" smtClean="0">
              <a:solidFill>
                <a:srgbClr val="C00000"/>
              </a:solidFill>
              <a:cs typeface="+mn-cs"/>
            </a:endParaRPr>
          </a:p>
          <a:p>
            <a:pPr>
              <a:defRPr/>
            </a:pPr>
            <a:r>
              <a:rPr lang="en-US" sz="1800" dirty="0" smtClean="0"/>
              <a:t>Findings from the MA Alignment Study emphasize the need to address the state's early learning standards in the area of social and emotional development and approaches to learning and play domains.  MA will prioritize revising its preschool standards to incorporate these domains in the coming year.</a:t>
            </a:r>
          </a:p>
          <a:p>
            <a:pPr>
              <a:buNone/>
              <a:defRPr/>
            </a:pPr>
            <a:endParaRPr lang="en-US" sz="1800" dirty="0" smtClean="0"/>
          </a:p>
          <a:p>
            <a:pPr>
              <a:defRPr/>
            </a:pPr>
            <a:r>
              <a:rPr lang="en-US" sz="1800" dirty="0" smtClean="0"/>
              <a:t>Kindergarten teachers should be provided more professional development opportunities to fully understand the value of formative assessment.</a:t>
            </a:r>
          </a:p>
          <a:p>
            <a:pPr>
              <a:buFont typeface="Wingdings" pitchFamily="2" charset="2"/>
              <a:buNone/>
              <a:defRPr/>
            </a:pPr>
            <a:endParaRPr lang="en-US" sz="600" dirty="0" smtClean="0">
              <a:cs typeface="+mn-cs"/>
            </a:endParaRPr>
          </a:p>
          <a:p>
            <a:pPr>
              <a:buNone/>
              <a:defRPr/>
            </a:pPr>
            <a:endParaRPr lang="en-US" sz="1800" dirty="0" smtClean="0"/>
          </a:p>
          <a:p>
            <a:pPr>
              <a:buNone/>
              <a:defRPr/>
            </a:pPr>
            <a:endParaRPr lang="en-US" sz="1800" dirty="0" smtClean="0">
              <a:cs typeface="+mn-cs"/>
            </a:endParaRPr>
          </a:p>
        </p:txBody>
      </p:sp>
      <p:sp>
        <p:nvSpPr>
          <p:cNvPr id="12293" name="Line 5"/>
          <p:cNvSpPr>
            <a:spLocks noChangeShapeType="1"/>
          </p:cNvSpPr>
          <p:nvPr/>
        </p:nvSpPr>
        <p:spPr bwMode="auto">
          <a:xfrm>
            <a:off x="1295400" y="685800"/>
            <a:ext cx="7162800" cy="0"/>
          </a:xfrm>
          <a:prstGeom prst="line">
            <a:avLst/>
          </a:prstGeom>
          <a:noFill/>
          <a:ln w="28575">
            <a:solidFill>
              <a:srgbClr val="A50021"/>
            </a:solidFill>
            <a:round/>
            <a:headEnd/>
            <a:tailEnd/>
          </a:ln>
        </p:spPr>
        <p:txBody>
          <a:bodyPr/>
          <a:lstStyle/>
          <a:p>
            <a:endParaRPr lang="en-US"/>
          </a:p>
        </p:txBody>
      </p:sp>
      <p:pic>
        <p:nvPicPr>
          <p:cNvPr id="6" name="Picture 5" descr="767737.png"/>
          <p:cNvPicPr>
            <a:picLocks noGrp="1" noChangeAspect="1"/>
          </p:cNvPicPr>
          <p:nvPr isPhoto="1"/>
        </p:nvPicPr>
        <p:blipFill>
          <a:blip r:embed="rId3">
            <a:lum/>
          </a:blip>
          <a:stretch>
            <a:fillRect/>
          </a:stretch>
        </p:blipFill>
        <p:spPr>
          <a:xfrm>
            <a:off x="2819399" y="4495800"/>
            <a:ext cx="3429001" cy="2257426"/>
          </a:xfrm>
          <a:prstGeom prst="rect">
            <a:avLst/>
          </a:prstGeom>
          <a:noFill/>
          <a:ln>
            <a:noFill/>
          </a:ln>
        </p:spPr>
      </p:pic>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fld id="{EC38CF28-88C3-4A16-85BA-22A78B28BF21}" type="slidenum">
              <a:rPr lang="en-US" smtClean="0">
                <a:latin typeface="Arial" pitchFamily="34" charset="0"/>
                <a:ea typeface="ヒラギノ角ゴ Pro W3"/>
                <a:cs typeface="ヒラギノ角ゴ Pro W3"/>
              </a:rPr>
              <a:pPr/>
              <a:t>12</a:t>
            </a:fld>
            <a:endParaRPr lang="en-US" smtClean="0">
              <a:latin typeface="Arial" pitchFamily="34" charset="0"/>
              <a:ea typeface="ヒラギノ角ゴ Pro W3"/>
              <a:cs typeface="ヒラギノ角ゴ Pro W3"/>
            </a:endParaRPr>
          </a:p>
        </p:txBody>
      </p:sp>
      <p:sp>
        <p:nvSpPr>
          <p:cNvPr id="13315" name="Rectangle 2"/>
          <p:cNvSpPr>
            <a:spLocks noGrp="1" noChangeArrowheads="1"/>
          </p:cNvSpPr>
          <p:nvPr>
            <p:ph type="title"/>
          </p:nvPr>
        </p:nvSpPr>
        <p:spPr>
          <a:xfrm>
            <a:off x="1219200" y="152400"/>
            <a:ext cx="7924800" cy="533400"/>
          </a:xfrm>
        </p:spPr>
        <p:txBody>
          <a:bodyPr/>
          <a:lstStyle/>
          <a:p>
            <a:pPr eaLnBrk="1" hangingPunct="1"/>
            <a:r>
              <a:rPr lang="en-US" sz="2000" smtClean="0"/>
              <a:t> </a:t>
            </a:r>
            <a:r>
              <a:rPr lang="en-US" sz="2400" smtClean="0"/>
              <a:t>RTT-ELC Next Steps</a:t>
            </a:r>
            <a:endParaRPr lang="en-US" sz="2400" smtClean="0">
              <a:cs typeface="Arial" pitchFamily="34" charset="0"/>
            </a:endParaRPr>
          </a:p>
        </p:txBody>
      </p:sp>
      <p:sp>
        <p:nvSpPr>
          <p:cNvPr id="5124" name="Rectangle 3"/>
          <p:cNvSpPr>
            <a:spLocks noGrp="1" noChangeArrowheads="1"/>
          </p:cNvSpPr>
          <p:nvPr>
            <p:ph type="body" idx="1"/>
          </p:nvPr>
        </p:nvSpPr>
        <p:spPr>
          <a:xfrm>
            <a:off x="1295400" y="990600"/>
            <a:ext cx="7010400" cy="2819400"/>
          </a:xfrm>
        </p:spPr>
        <p:txBody>
          <a:bodyPr/>
          <a:lstStyle/>
          <a:p>
            <a:pPr>
              <a:buFont typeface="Wingdings" pitchFamily="2" charset="2"/>
              <a:buNone/>
              <a:defRPr/>
            </a:pPr>
            <a:endParaRPr lang="en-US" sz="1100" dirty="0" smtClean="0">
              <a:cs typeface="+mn-cs"/>
            </a:endParaRPr>
          </a:p>
          <a:p>
            <a:pPr>
              <a:defRPr/>
            </a:pPr>
            <a:r>
              <a:rPr lang="en-US" sz="1800" dirty="0" smtClean="0">
                <a:cs typeface="+mn-cs"/>
              </a:rPr>
              <a:t>Continue fiscal and programmatic monitoring of projects and vendors to ensure compliance with Federal requirements through the duration of the grant.</a:t>
            </a:r>
          </a:p>
          <a:p>
            <a:pPr>
              <a:buFont typeface="Wingdings" pitchFamily="2" charset="2"/>
              <a:buNone/>
              <a:defRPr/>
            </a:pPr>
            <a:endParaRPr lang="en-US" sz="1100" dirty="0" smtClean="0">
              <a:cs typeface="+mn-cs"/>
            </a:endParaRPr>
          </a:p>
          <a:p>
            <a:pPr>
              <a:defRPr/>
            </a:pPr>
            <a:r>
              <a:rPr lang="en-US" sz="1800" dirty="0" smtClean="0">
                <a:cs typeface="+mn-cs"/>
              </a:rPr>
              <a:t>Develop sustainability plans for </a:t>
            </a:r>
            <a:r>
              <a:rPr lang="en-US" sz="1800" dirty="0" smtClean="0"/>
              <a:t>successful </a:t>
            </a:r>
            <a:r>
              <a:rPr lang="en-US" sz="1800" dirty="0" smtClean="0">
                <a:cs typeface="+mn-cs"/>
              </a:rPr>
              <a:t>projects that enhance EEC’s strategic focus areas.</a:t>
            </a:r>
          </a:p>
          <a:p>
            <a:pPr>
              <a:buFont typeface="Wingdings" pitchFamily="2" charset="2"/>
              <a:buNone/>
              <a:defRPr/>
            </a:pPr>
            <a:endParaRPr lang="en-US" sz="1050" dirty="0" smtClean="0">
              <a:cs typeface="+mn-cs"/>
            </a:endParaRPr>
          </a:p>
          <a:p>
            <a:pPr>
              <a:defRPr/>
            </a:pPr>
            <a:r>
              <a:rPr lang="en-US" sz="1800" dirty="0" smtClean="0">
                <a:cs typeface="+mn-cs"/>
              </a:rPr>
              <a:t>Develop communication campaign to inform and foster partnerships with internal and external stakeholders.</a:t>
            </a:r>
          </a:p>
          <a:p>
            <a:pPr>
              <a:defRPr/>
            </a:pPr>
            <a:endParaRPr lang="en-US" sz="1800" dirty="0" smtClean="0">
              <a:cs typeface="+mn-cs"/>
            </a:endParaRPr>
          </a:p>
          <a:p>
            <a:pPr>
              <a:defRPr/>
            </a:pPr>
            <a:endParaRPr lang="en-US" sz="1800" dirty="0" smtClean="0">
              <a:cs typeface="+mn-cs"/>
            </a:endParaRPr>
          </a:p>
        </p:txBody>
      </p:sp>
      <p:sp>
        <p:nvSpPr>
          <p:cNvPr id="13317"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pic>
        <p:nvPicPr>
          <p:cNvPr id="13318" name="Picture 7" descr="http://t2.gstatic.com/images?q=tbn:ANd9GcTdcWUMllFwaTX3sJhCE_uPl_S0EZEGY07gM6g2rZecvWCSsFtgeQ"/>
          <p:cNvPicPr>
            <a:picLocks noChangeAspect="1" noChangeArrowheads="1"/>
          </p:cNvPicPr>
          <p:nvPr/>
        </p:nvPicPr>
        <p:blipFill>
          <a:blip r:embed="rId3"/>
          <a:srcRect/>
          <a:stretch>
            <a:fillRect/>
          </a:stretch>
        </p:blipFill>
        <p:spPr bwMode="auto">
          <a:xfrm>
            <a:off x="2895600" y="3962400"/>
            <a:ext cx="3505200" cy="2209800"/>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p>
            <a:fld id="{693DD251-1432-4566-BE4C-2304AA98364D}" type="slidenum">
              <a:rPr lang="en-US" smtClean="0">
                <a:latin typeface="Arial" pitchFamily="34" charset="0"/>
                <a:ea typeface="ヒラギノ角ゴ Pro W3"/>
                <a:cs typeface="ヒラギノ角ゴ Pro W3"/>
              </a:rPr>
              <a:pPr/>
              <a:t>2</a:t>
            </a:fld>
            <a:endParaRPr lang="en-US" smtClean="0">
              <a:latin typeface="Arial" pitchFamily="34" charset="0"/>
              <a:ea typeface="ヒラギノ角ゴ Pro W3"/>
              <a:cs typeface="ヒラギノ角ゴ Pro W3"/>
            </a:endParaRPr>
          </a:p>
        </p:txBody>
      </p:sp>
      <p:sp>
        <p:nvSpPr>
          <p:cNvPr id="4099" name="Rectangle 2"/>
          <p:cNvSpPr>
            <a:spLocks noGrp="1" noChangeArrowheads="1"/>
          </p:cNvSpPr>
          <p:nvPr>
            <p:ph type="title"/>
          </p:nvPr>
        </p:nvSpPr>
        <p:spPr>
          <a:xfrm>
            <a:off x="1066800" y="152400"/>
            <a:ext cx="7924800" cy="533400"/>
          </a:xfrm>
        </p:spPr>
        <p:txBody>
          <a:bodyPr/>
          <a:lstStyle/>
          <a:p>
            <a:pPr eaLnBrk="1" hangingPunct="1"/>
            <a:r>
              <a:rPr lang="en-US" sz="2000" dirty="0" smtClean="0"/>
              <a:t> </a:t>
            </a:r>
            <a:r>
              <a:rPr lang="en-US" sz="2400" dirty="0" smtClean="0"/>
              <a:t>RTT-ELC Grant Overview</a:t>
            </a:r>
            <a:endParaRPr lang="en-US" sz="2400" dirty="0" smtClean="0">
              <a:cs typeface="Arial" pitchFamily="34" charset="0"/>
            </a:endParaRPr>
          </a:p>
        </p:txBody>
      </p:sp>
      <p:sp>
        <p:nvSpPr>
          <p:cNvPr id="5124" name="Rectangle 3"/>
          <p:cNvSpPr>
            <a:spLocks noGrp="1" noChangeArrowheads="1"/>
          </p:cNvSpPr>
          <p:nvPr>
            <p:ph type="body" idx="1"/>
          </p:nvPr>
        </p:nvSpPr>
        <p:spPr>
          <a:xfrm>
            <a:off x="1219200" y="838200"/>
            <a:ext cx="7543800" cy="5257800"/>
          </a:xfrm>
        </p:spPr>
        <p:txBody>
          <a:bodyPr/>
          <a:lstStyle/>
          <a:p>
            <a:pPr>
              <a:buFont typeface="Wingdings" pitchFamily="2" charset="2"/>
              <a:buNone/>
              <a:defRPr/>
            </a:pPr>
            <a:r>
              <a:rPr lang="en-US" sz="1400" dirty="0" smtClean="0"/>
              <a:t>The US Departments of Education and Health and Human Services objectives for RTT-ELC:</a:t>
            </a:r>
          </a:p>
          <a:p>
            <a:pPr>
              <a:buFont typeface="Wingdings" pitchFamily="2" charset="2"/>
              <a:buNone/>
              <a:defRPr/>
            </a:pPr>
            <a:endParaRPr lang="en-US" sz="500" dirty="0" smtClean="0"/>
          </a:p>
          <a:p>
            <a:pPr>
              <a:defRPr/>
            </a:pPr>
            <a:r>
              <a:rPr lang="en-US" sz="1200" b="1" dirty="0" smtClean="0"/>
              <a:t>Successful State Systems </a:t>
            </a:r>
            <a:r>
              <a:rPr lang="en-US" sz="1200" dirty="0" smtClean="0"/>
              <a:t>built on broad-based stakeholder participation and effective governance structures. </a:t>
            </a:r>
          </a:p>
          <a:p>
            <a:pPr>
              <a:buFont typeface="Wingdings" pitchFamily="2" charset="2"/>
              <a:buNone/>
              <a:defRPr/>
            </a:pPr>
            <a:endParaRPr lang="en-US" sz="1000" dirty="0" smtClean="0"/>
          </a:p>
          <a:p>
            <a:pPr>
              <a:defRPr/>
            </a:pPr>
            <a:r>
              <a:rPr lang="en-US" sz="1200" b="1" dirty="0" smtClean="0"/>
              <a:t>High-Quality Accountable Programs </a:t>
            </a:r>
            <a:r>
              <a:rPr lang="en-US" sz="1200" dirty="0" smtClean="0"/>
              <a:t>based on a common set of standards aligning Head Start, CCDF, IDEA, Title I of the ESEA, state-funded preschools, and similar programs to create a unified statewide system of early learning and development. </a:t>
            </a:r>
          </a:p>
          <a:p>
            <a:pPr>
              <a:buFont typeface="Wingdings" pitchFamily="2" charset="2"/>
              <a:buNone/>
              <a:defRPr/>
            </a:pPr>
            <a:endParaRPr lang="en-US" sz="1000" dirty="0" smtClean="0"/>
          </a:p>
          <a:p>
            <a:pPr>
              <a:defRPr/>
            </a:pPr>
            <a:r>
              <a:rPr lang="en-US" sz="1200" b="1" dirty="0" smtClean="0"/>
              <a:t>Promoting Early Learning and Development Outcomes for Children </a:t>
            </a:r>
            <a:r>
              <a:rPr lang="en-US" sz="1200" dirty="0" smtClean="0"/>
              <a:t>through the implementation of common statewide standards for young children, comprehensive assessments aligned to those standards across a range of domains, and clear guidelines for improving the quality of programs and services that promote health and engage families in the care and education of young children. </a:t>
            </a:r>
          </a:p>
          <a:p>
            <a:pPr>
              <a:buFont typeface="Wingdings" pitchFamily="2" charset="2"/>
              <a:buNone/>
              <a:defRPr/>
            </a:pPr>
            <a:endParaRPr lang="en-US" sz="1000" dirty="0" smtClean="0"/>
          </a:p>
          <a:p>
            <a:pPr>
              <a:defRPr/>
            </a:pPr>
            <a:r>
              <a:rPr lang="en-US" sz="1200" b="1" dirty="0" smtClean="0"/>
              <a:t>A Great Early Childhood Education Workforce </a:t>
            </a:r>
            <a:r>
              <a:rPr lang="en-US" sz="1200" dirty="0" smtClean="0"/>
              <a:t>that is supported through professional development, career advancement opportunities, differentiated compensation, and incentives to improve knowledge, skills, and abilities to promote the learning and development of young children. </a:t>
            </a:r>
          </a:p>
          <a:p>
            <a:pPr>
              <a:buFont typeface="Wingdings" pitchFamily="2" charset="2"/>
              <a:buNone/>
              <a:defRPr/>
            </a:pPr>
            <a:endParaRPr lang="en-US" sz="1000" dirty="0" smtClean="0"/>
          </a:p>
          <a:p>
            <a:pPr>
              <a:defRPr/>
            </a:pPr>
            <a:r>
              <a:rPr lang="en-US" sz="1200" b="1" dirty="0" smtClean="0"/>
              <a:t>Measuring Outcomes and Progress </a:t>
            </a:r>
            <a:r>
              <a:rPr lang="en-US" sz="1200" dirty="0" smtClean="0"/>
              <a:t>through the collection, organization, and understanding of evidence of young children’s progress across a range of domains, as well as implementing comprehensive data systems and using data to improve instruction, practices, services, and policies. </a:t>
            </a:r>
            <a:endParaRPr lang="en-US" sz="1600" dirty="0" smtClean="0">
              <a:cs typeface="+mn-cs"/>
            </a:endParaRPr>
          </a:p>
          <a:p>
            <a:pPr marL="457200" indent="-457200">
              <a:buFont typeface="Wingdings" pitchFamily="2" charset="2"/>
              <a:buNone/>
              <a:defRPr/>
            </a:pPr>
            <a:endParaRPr lang="en-US" sz="1600" dirty="0" smtClean="0">
              <a:cs typeface="+mn-cs"/>
            </a:endParaRPr>
          </a:p>
        </p:txBody>
      </p:sp>
      <p:sp>
        <p:nvSpPr>
          <p:cNvPr id="4101" name="Line 5"/>
          <p:cNvSpPr>
            <a:spLocks noChangeShapeType="1"/>
          </p:cNvSpPr>
          <p:nvPr/>
        </p:nvSpPr>
        <p:spPr bwMode="auto">
          <a:xfrm>
            <a:off x="1295400" y="685800"/>
            <a:ext cx="7162800" cy="0"/>
          </a:xfrm>
          <a:prstGeom prst="line">
            <a:avLst/>
          </a:prstGeom>
          <a:noFill/>
          <a:ln w="28575">
            <a:solidFill>
              <a:srgbClr val="A50021"/>
            </a:solidFill>
            <a:round/>
            <a:headEnd/>
            <a:tailEnd/>
          </a:ln>
        </p:spPr>
        <p:txBody>
          <a:bodyPr/>
          <a:lstStyle/>
          <a:p>
            <a:endParaRPr lang="en-US"/>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10A9159A-4D01-4739-A058-50CF7F052824}" type="slidenum">
              <a:rPr lang="en-US" smtClean="0">
                <a:latin typeface="Arial" pitchFamily="34" charset="0"/>
                <a:ea typeface="ヒラギノ角ゴ Pro W3"/>
                <a:cs typeface="ヒラギノ角ゴ Pro W3"/>
              </a:rPr>
              <a:pPr/>
              <a:t>3</a:t>
            </a:fld>
            <a:endParaRPr lang="en-US" smtClean="0">
              <a:latin typeface="Arial" pitchFamily="34" charset="0"/>
              <a:ea typeface="ヒラギノ角ゴ Pro W3"/>
              <a:cs typeface="ヒラギノ角ゴ Pro W3"/>
            </a:endParaRPr>
          </a:p>
        </p:txBody>
      </p:sp>
      <p:sp>
        <p:nvSpPr>
          <p:cNvPr id="5123" name="Rectangle 2"/>
          <p:cNvSpPr>
            <a:spLocks noGrp="1" noChangeArrowheads="1"/>
          </p:cNvSpPr>
          <p:nvPr>
            <p:ph type="title"/>
          </p:nvPr>
        </p:nvSpPr>
        <p:spPr>
          <a:xfrm>
            <a:off x="1219200" y="228600"/>
            <a:ext cx="7924800" cy="533400"/>
          </a:xfrm>
        </p:spPr>
        <p:txBody>
          <a:bodyPr/>
          <a:lstStyle/>
          <a:p>
            <a:pPr eaLnBrk="1" hangingPunct="1"/>
            <a:r>
              <a:rPr lang="en-US" sz="2400" dirty="0" smtClean="0"/>
              <a:t>Current Status of RTT-ELC in Massachusetts </a:t>
            </a:r>
            <a:endParaRPr lang="en-US" sz="2400" dirty="0" smtClean="0">
              <a:cs typeface="Arial" pitchFamily="34" charset="0"/>
            </a:endParaRPr>
          </a:p>
        </p:txBody>
      </p:sp>
      <p:sp>
        <p:nvSpPr>
          <p:cNvPr id="5124" name="Rectangle 3"/>
          <p:cNvSpPr>
            <a:spLocks noGrp="1" noChangeArrowheads="1"/>
          </p:cNvSpPr>
          <p:nvPr>
            <p:ph type="body" idx="1"/>
          </p:nvPr>
        </p:nvSpPr>
        <p:spPr>
          <a:xfrm>
            <a:off x="1143000" y="1066800"/>
            <a:ext cx="7543800" cy="4876800"/>
          </a:xfrm>
        </p:spPr>
        <p:txBody>
          <a:bodyPr/>
          <a:lstStyle/>
          <a:p>
            <a:pPr>
              <a:defRPr/>
            </a:pPr>
            <a:r>
              <a:rPr lang="en-US" sz="2000" dirty="0" smtClean="0"/>
              <a:t>Expanded infrastructure</a:t>
            </a:r>
          </a:p>
          <a:p>
            <a:pPr lvl="1">
              <a:defRPr/>
            </a:pPr>
            <a:r>
              <a:rPr lang="en-US" sz="1400" dirty="0" smtClean="0"/>
              <a:t>EEC staff</a:t>
            </a:r>
          </a:p>
          <a:p>
            <a:pPr lvl="1">
              <a:defRPr/>
            </a:pPr>
            <a:r>
              <a:rPr lang="en-US" sz="1400" dirty="0" smtClean="0"/>
              <a:t>Early Childhood Information System (ECIS)</a:t>
            </a:r>
          </a:p>
          <a:p>
            <a:pPr lvl="1">
              <a:buNone/>
              <a:defRPr/>
            </a:pPr>
            <a:endParaRPr lang="en-US" sz="1400" dirty="0" smtClean="0"/>
          </a:p>
          <a:p>
            <a:pPr marL="342900" lvl="1" indent="-342900">
              <a:spcBef>
                <a:spcPts val="600"/>
              </a:spcBef>
              <a:buClr>
                <a:srgbClr val="9E3039"/>
              </a:buClr>
              <a:defRPr/>
            </a:pPr>
            <a:r>
              <a:rPr lang="en-US" sz="2000" dirty="0" smtClean="0"/>
              <a:t>Strengthened alignment along the birth to third grade continuum</a:t>
            </a:r>
          </a:p>
          <a:p>
            <a:pPr lvl="1">
              <a:defRPr/>
            </a:pPr>
            <a:r>
              <a:rPr lang="en-US" sz="1400" dirty="0" smtClean="0"/>
              <a:t>Early childhood and kindergarten learning standards</a:t>
            </a:r>
          </a:p>
          <a:p>
            <a:pPr lvl="1">
              <a:defRPr/>
            </a:pPr>
            <a:r>
              <a:rPr lang="en-US" sz="1400" dirty="0" smtClean="0"/>
              <a:t>MKEA</a:t>
            </a:r>
          </a:p>
          <a:p>
            <a:pPr lvl="1">
              <a:defRPr/>
            </a:pPr>
            <a:r>
              <a:rPr lang="en-US" sz="1400" dirty="0" smtClean="0"/>
              <a:t>Local grants </a:t>
            </a:r>
          </a:p>
          <a:p>
            <a:pPr lvl="1">
              <a:buNone/>
              <a:defRPr/>
            </a:pPr>
            <a:endParaRPr lang="en-US" sz="1400" dirty="0" smtClean="0"/>
          </a:p>
          <a:p>
            <a:pPr marL="342900" lvl="1" indent="-342900">
              <a:buClr>
                <a:srgbClr val="9E3039"/>
              </a:buClr>
              <a:defRPr/>
            </a:pPr>
            <a:r>
              <a:rPr lang="en-US" sz="2000" smtClean="0"/>
              <a:t>Increased program </a:t>
            </a:r>
            <a:r>
              <a:rPr lang="en-US" sz="2000" dirty="0" smtClean="0"/>
              <a:t>and provider quality </a:t>
            </a:r>
          </a:p>
          <a:p>
            <a:pPr lvl="1">
              <a:defRPr/>
            </a:pPr>
            <a:r>
              <a:rPr lang="en-US" sz="1400" dirty="0" smtClean="0"/>
              <a:t>Strengthening QRIS </a:t>
            </a:r>
          </a:p>
          <a:p>
            <a:pPr lvl="1">
              <a:defRPr/>
            </a:pPr>
            <a:r>
              <a:rPr lang="en-US" sz="1400" dirty="0" smtClean="0"/>
              <a:t>Expanding professional development </a:t>
            </a:r>
          </a:p>
          <a:p>
            <a:pPr lvl="1">
              <a:buNone/>
              <a:defRPr/>
            </a:pPr>
            <a:endParaRPr lang="en-US" sz="1400" dirty="0" smtClean="0"/>
          </a:p>
          <a:p>
            <a:pPr marL="342900" lvl="1" indent="-342900">
              <a:buClr>
                <a:srgbClr val="9E3039"/>
              </a:buClr>
              <a:defRPr/>
            </a:pPr>
            <a:r>
              <a:rPr lang="en-US" sz="2000" dirty="0" smtClean="0"/>
              <a:t>Improved grant management</a:t>
            </a:r>
          </a:p>
          <a:p>
            <a:pPr lvl="1">
              <a:defRPr/>
            </a:pPr>
            <a:r>
              <a:rPr lang="en-US" sz="1400" dirty="0" smtClean="0"/>
              <a:t>Project and budget amendments to ensure effective and efficient use of funds</a:t>
            </a:r>
          </a:p>
          <a:p>
            <a:pPr lvl="1">
              <a:defRPr/>
            </a:pPr>
            <a:endParaRPr lang="en-US" sz="1400" dirty="0" smtClean="0"/>
          </a:p>
        </p:txBody>
      </p:sp>
      <p:sp>
        <p:nvSpPr>
          <p:cNvPr id="5125"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10A9159A-4D01-4739-A058-50CF7F052824}" type="slidenum">
              <a:rPr lang="en-US" smtClean="0">
                <a:latin typeface="Arial" pitchFamily="34" charset="0"/>
                <a:ea typeface="ヒラギノ角ゴ Pro W3"/>
                <a:cs typeface="ヒラギノ角ゴ Pro W3"/>
              </a:rPr>
              <a:pPr/>
              <a:t>4</a:t>
            </a:fld>
            <a:endParaRPr lang="en-US" smtClean="0">
              <a:latin typeface="Arial" pitchFamily="34" charset="0"/>
              <a:ea typeface="ヒラギノ角ゴ Pro W3"/>
              <a:cs typeface="ヒラギノ角ゴ Pro W3"/>
            </a:endParaRPr>
          </a:p>
        </p:txBody>
      </p:sp>
      <p:sp>
        <p:nvSpPr>
          <p:cNvPr id="5123" name="Rectangle 2"/>
          <p:cNvSpPr>
            <a:spLocks noGrp="1" noChangeArrowheads="1"/>
          </p:cNvSpPr>
          <p:nvPr>
            <p:ph type="title"/>
          </p:nvPr>
        </p:nvSpPr>
        <p:spPr>
          <a:xfrm>
            <a:off x="1219200" y="228600"/>
            <a:ext cx="7924800" cy="533400"/>
          </a:xfrm>
        </p:spPr>
        <p:txBody>
          <a:bodyPr/>
          <a:lstStyle/>
          <a:p>
            <a:pPr eaLnBrk="1" hangingPunct="1"/>
            <a:r>
              <a:rPr lang="en-US" sz="2400" smtClean="0"/>
              <a:t>2013 RTT-ELC Highlights</a:t>
            </a:r>
            <a:endParaRPr lang="en-US" sz="2400" smtClean="0">
              <a:cs typeface="Arial" pitchFamily="34" charset="0"/>
            </a:endParaRPr>
          </a:p>
        </p:txBody>
      </p:sp>
      <p:sp>
        <p:nvSpPr>
          <p:cNvPr id="5124" name="Rectangle 3"/>
          <p:cNvSpPr>
            <a:spLocks noGrp="1" noChangeArrowheads="1"/>
          </p:cNvSpPr>
          <p:nvPr>
            <p:ph type="body" idx="1"/>
          </p:nvPr>
        </p:nvSpPr>
        <p:spPr>
          <a:xfrm>
            <a:off x="838200" y="1066800"/>
            <a:ext cx="7848600" cy="3581400"/>
          </a:xfrm>
        </p:spPr>
        <p:txBody>
          <a:bodyPr/>
          <a:lstStyle/>
          <a:p>
            <a:pPr>
              <a:buFont typeface="Wingdings" pitchFamily="2" charset="2"/>
              <a:buNone/>
              <a:defRPr/>
            </a:pPr>
            <a:r>
              <a:rPr lang="en-US" sz="2000" i="1" dirty="0" smtClean="0"/>
              <a:t>    </a:t>
            </a:r>
            <a:r>
              <a:rPr lang="en-US" sz="2000" b="1" dirty="0" smtClean="0">
                <a:solidFill>
                  <a:srgbClr val="C00000"/>
                </a:solidFill>
              </a:rPr>
              <a:t>Program Quality</a:t>
            </a:r>
          </a:p>
          <a:p>
            <a:pPr>
              <a:buFont typeface="Wingdings" pitchFamily="2" charset="2"/>
              <a:buNone/>
              <a:defRPr/>
            </a:pPr>
            <a:endParaRPr lang="en-US" sz="400" b="1" dirty="0" smtClean="0"/>
          </a:p>
          <a:p>
            <a:pPr>
              <a:defRPr/>
            </a:pPr>
            <a:r>
              <a:rPr lang="en-US" sz="2000" dirty="0" smtClean="0"/>
              <a:t>A total of 631 programs received QRIS Program Improvement Grants to increase quality.</a:t>
            </a:r>
          </a:p>
          <a:p>
            <a:pPr>
              <a:buFont typeface="Wingdings" pitchFamily="2" charset="2"/>
              <a:buNone/>
              <a:defRPr/>
            </a:pPr>
            <a:endParaRPr lang="en-US" sz="2000" dirty="0" smtClean="0"/>
          </a:p>
          <a:p>
            <a:pPr>
              <a:defRPr/>
            </a:pPr>
            <a:r>
              <a:rPr lang="en-US" sz="2000" dirty="0" smtClean="0"/>
              <a:t>Completion of the MA Alignment Study with clear recommendations on how the state can improve its  early learning standards.</a:t>
            </a:r>
          </a:p>
          <a:p>
            <a:pPr>
              <a:buFont typeface="Wingdings" pitchFamily="2" charset="2"/>
              <a:buNone/>
              <a:defRPr/>
            </a:pPr>
            <a:endParaRPr lang="en-US" sz="2000" dirty="0" smtClean="0"/>
          </a:p>
          <a:p>
            <a:pPr>
              <a:defRPr/>
            </a:pPr>
            <a:r>
              <a:rPr lang="en-US" sz="2000" dirty="0" smtClean="0"/>
              <a:t>Completion of guidelines for Early English Language Development Standards.</a:t>
            </a:r>
          </a:p>
          <a:p>
            <a:pPr>
              <a:defRPr/>
            </a:pPr>
            <a:endParaRPr lang="en-US" sz="2000" dirty="0" smtClean="0"/>
          </a:p>
          <a:p>
            <a:pPr>
              <a:buFont typeface="Wingdings" pitchFamily="2" charset="2"/>
              <a:buNone/>
              <a:defRPr/>
            </a:pPr>
            <a:endParaRPr lang="en-US" sz="2000" i="1" dirty="0" smtClean="0">
              <a:cs typeface="+mn-cs"/>
            </a:endParaRPr>
          </a:p>
        </p:txBody>
      </p:sp>
      <p:sp>
        <p:nvSpPr>
          <p:cNvPr id="5125"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pic>
        <p:nvPicPr>
          <p:cNvPr id="5126" name="Picture 7" descr="http://t1.gstatic.com/images?q=tbn:ANd9GcSkmYGImoEKAyxH7XjwvfKUsA7I1TINyf-cM_tUL1DI5ytoKxiE"/>
          <p:cNvPicPr>
            <a:picLocks noChangeAspect="1" noChangeArrowheads="1"/>
          </p:cNvPicPr>
          <p:nvPr/>
        </p:nvPicPr>
        <p:blipFill>
          <a:blip r:embed="rId3"/>
          <a:srcRect/>
          <a:stretch>
            <a:fillRect/>
          </a:stretch>
        </p:blipFill>
        <p:spPr bwMode="auto">
          <a:xfrm>
            <a:off x="3551238" y="5257800"/>
            <a:ext cx="2239962" cy="1243013"/>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10CD10E2-88C9-43AC-8B8A-49E466C35FFE}" type="slidenum">
              <a:rPr lang="en-US" smtClean="0">
                <a:latin typeface="Arial" pitchFamily="34" charset="0"/>
                <a:ea typeface="ヒラギノ角ゴ Pro W3"/>
                <a:cs typeface="ヒラギノ角ゴ Pro W3"/>
              </a:rPr>
              <a:pPr/>
              <a:t>5</a:t>
            </a:fld>
            <a:endParaRPr lang="en-US" smtClean="0">
              <a:latin typeface="Arial" pitchFamily="34" charset="0"/>
              <a:ea typeface="ヒラギノ角ゴ Pro W3"/>
              <a:cs typeface="ヒラギノ角ゴ Pro W3"/>
            </a:endParaRPr>
          </a:p>
        </p:txBody>
      </p:sp>
      <p:sp>
        <p:nvSpPr>
          <p:cNvPr id="6147" name="Rectangle 2"/>
          <p:cNvSpPr>
            <a:spLocks noGrp="1" noChangeArrowheads="1"/>
          </p:cNvSpPr>
          <p:nvPr>
            <p:ph type="title"/>
          </p:nvPr>
        </p:nvSpPr>
        <p:spPr>
          <a:xfrm>
            <a:off x="1219200" y="228600"/>
            <a:ext cx="7924800" cy="533400"/>
          </a:xfrm>
        </p:spPr>
        <p:txBody>
          <a:bodyPr/>
          <a:lstStyle/>
          <a:p>
            <a:pPr eaLnBrk="1" hangingPunct="1"/>
            <a:r>
              <a:rPr lang="en-US" sz="2400" smtClean="0"/>
              <a:t>2013 RTT-ELC Highlights</a:t>
            </a:r>
            <a:endParaRPr lang="en-US" sz="2400" smtClean="0">
              <a:cs typeface="Arial" pitchFamily="34" charset="0"/>
            </a:endParaRPr>
          </a:p>
        </p:txBody>
      </p:sp>
      <p:sp>
        <p:nvSpPr>
          <p:cNvPr id="6148" name="Rectangle 3"/>
          <p:cNvSpPr>
            <a:spLocks noGrp="1" noChangeArrowheads="1"/>
          </p:cNvSpPr>
          <p:nvPr>
            <p:ph type="body" idx="1"/>
          </p:nvPr>
        </p:nvSpPr>
        <p:spPr>
          <a:xfrm>
            <a:off x="838200" y="914400"/>
            <a:ext cx="7848600" cy="3581400"/>
          </a:xfrm>
        </p:spPr>
        <p:txBody>
          <a:bodyPr/>
          <a:lstStyle/>
          <a:p>
            <a:pPr>
              <a:buFont typeface="Wingdings" pitchFamily="2" charset="2"/>
              <a:buNone/>
            </a:pPr>
            <a:r>
              <a:rPr lang="en-US" sz="2000" smtClean="0">
                <a:solidFill>
                  <a:srgbClr val="C00000"/>
                </a:solidFill>
              </a:rPr>
              <a:t>    </a:t>
            </a:r>
            <a:r>
              <a:rPr lang="en-US" sz="2000" b="1" smtClean="0">
                <a:solidFill>
                  <a:srgbClr val="C00000"/>
                </a:solidFill>
              </a:rPr>
              <a:t>Educator Quality</a:t>
            </a:r>
          </a:p>
          <a:p>
            <a:pPr>
              <a:buFont typeface="Wingdings" pitchFamily="2" charset="2"/>
              <a:buNone/>
            </a:pPr>
            <a:endParaRPr lang="en-US" sz="800" b="1" smtClean="0"/>
          </a:p>
          <a:p>
            <a:r>
              <a:rPr lang="en-US" sz="2000" smtClean="0"/>
              <a:t>Launch of the </a:t>
            </a:r>
            <a:r>
              <a:rPr lang="en-US" sz="2000" i="1" smtClean="0"/>
              <a:t>Resources for Early Learning</a:t>
            </a:r>
            <a:r>
              <a:rPr lang="en-US" sz="2000" smtClean="0"/>
              <a:t> website, the state's first digital hub of early education resources for families and educators.</a:t>
            </a:r>
          </a:p>
          <a:p>
            <a:pPr>
              <a:buFont typeface="Wingdings" pitchFamily="2" charset="2"/>
              <a:buNone/>
            </a:pPr>
            <a:endParaRPr lang="en-US" sz="2000" smtClean="0"/>
          </a:p>
          <a:p>
            <a:r>
              <a:rPr lang="en-US" sz="2000" smtClean="0"/>
              <a:t>The first cohort of 13 students in the Post Master's Certificate Program graduated in December 2013.</a:t>
            </a:r>
          </a:p>
          <a:p>
            <a:pPr>
              <a:buFont typeface="Wingdings" pitchFamily="2" charset="2"/>
              <a:buNone/>
            </a:pPr>
            <a:endParaRPr lang="en-US" sz="2000" smtClean="0"/>
          </a:p>
          <a:p>
            <a:r>
              <a:rPr lang="en-US" sz="2000" smtClean="0"/>
              <a:t>151 individuals from across the state participated in the 2012-2013 Early Educators Fellowship Initiative.</a:t>
            </a:r>
          </a:p>
        </p:txBody>
      </p:sp>
      <p:sp>
        <p:nvSpPr>
          <p:cNvPr id="6149"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pic>
        <p:nvPicPr>
          <p:cNvPr id="6150" name="Picture 9" descr="http://t2.gstatic.com/images?q=tbn:ANd9GcSdl3MYp3eI88fYmD2xhOQi3d2atoSAt5CHZfifA-_fjYQEcpbq"/>
          <p:cNvPicPr>
            <a:picLocks noChangeAspect="1" noChangeArrowheads="1"/>
          </p:cNvPicPr>
          <p:nvPr/>
        </p:nvPicPr>
        <p:blipFill>
          <a:blip r:embed="rId3"/>
          <a:srcRect/>
          <a:stretch>
            <a:fillRect/>
          </a:stretch>
        </p:blipFill>
        <p:spPr bwMode="auto">
          <a:xfrm>
            <a:off x="3352800" y="4856163"/>
            <a:ext cx="2667000" cy="1697037"/>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910CA3B5-4473-4192-AAA6-F8096E237D7E}" type="slidenum">
              <a:rPr lang="en-US" smtClean="0">
                <a:latin typeface="Arial" pitchFamily="34" charset="0"/>
                <a:ea typeface="ヒラギノ角ゴ Pro W3"/>
                <a:cs typeface="ヒラギノ角ゴ Pro W3"/>
              </a:rPr>
              <a:pPr/>
              <a:t>6</a:t>
            </a:fld>
            <a:endParaRPr lang="en-US" smtClean="0">
              <a:latin typeface="Arial" pitchFamily="34" charset="0"/>
              <a:ea typeface="ヒラギノ角ゴ Pro W3"/>
              <a:cs typeface="ヒラギノ角ゴ Pro W3"/>
            </a:endParaRPr>
          </a:p>
        </p:txBody>
      </p:sp>
      <p:sp>
        <p:nvSpPr>
          <p:cNvPr id="7171" name="Rectangle 2"/>
          <p:cNvSpPr>
            <a:spLocks noGrp="1" noChangeArrowheads="1"/>
          </p:cNvSpPr>
          <p:nvPr>
            <p:ph type="title"/>
          </p:nvPr>
        </p:nvSpPr>
        <p:spPr>
          <a:xfrm>
            <a:off x="1219200" y="228600"/>
            <a:ext cx="7924800" cy="533400"/>
          </a:xfrm>
        </p:spPr>
        <p:txBody>
          <a:bodyPr/>
          <a:lstStyle/>
          <a:p>
            <a:pPr eaLnBrk="1" hangingPunct="1"/>
            <a:r>
              <a:rPr lang="en-US" sz="2400" smtClean="0"/>
              <a:t>2013 RTT-ELC Highlights</a:t>
            </a:r>
            <a:endParaRPr lang="en-US" sz="2400" smtClean="0">
              <a:cs typeface="Arial" pitchFamily="34" charset="0"/>
            </a:endParaRPr>
          </a:p>
        </p:txBody>
      </p:sp>
      <p:sp>
        <p:nvSpPr>
          <p:cNvPr id="5124" name="Rectangle 3"/>
          <p:cNvSpPr>
            <a:spLocks noGrp="1" noChangeArrowheads="1"/>
          </p:cNvSpPr>
          <p:nvPr>
            <p:ph type="body" idx="1"/>
          </p:nvPr>
        </p:nvSpPr>
        <p:spPr>
          <a:xfrm>
            <a:off x="838200" y="914400"/>
            <a:ext cx="7848600" cy="3581400"/>
          </a:xfrm>
        </p:spPr>
        <p:txBody>
          <a:bodyPr/>
          <a:lstStyle/>
          <a:p>
            <a:pPr>
              <a:buFont typeface="Wingdings" pitchFamily="2" charset="2"/>
              <a:buNone/>
              <a:defRPr/>
            </a:pPr>
            <a:r>
              <a:rPr lang="en-US" sz="2000" dirty="0" smtClean="0">
                <a:solidFill>
                  <a:srgbClr val="C00000"/>
                </a:solidFill>
              </a:rPr>
              <a:t>    </a:t>
            </a:r>
            <a:r>
              <a:rPr lang="en-US" sz="2000" b="1" dirty="0" smtClean="0">
                <a:solidFill>
                  <a:srgbClr val="C00000"/>
                </a:solidFill>
              </a:rPr>
              <a:t>Family and Community Engagement</a:t>
            </a:r>
          </a:p>
          <a:p>
            <a:pPr>
              <a:buFont typeface="Wingdings" pitchFamily="2" charset="2"/>
              <a:buNone/>
              <a:defRPr/>
            </a:pPr>
            <a:endParaRPr lang="en-US" sz="400" dirty="0" smtClean="0">
              <a:solidFill>
                <a:srgbClr val="C00000"/>
              </a:solidFill>
            </a:endParaRPr>
          </a:p>
          <a:p>
            <a:pPr>
              <a:defRPr/>
            </a:pPr>
            <a:r>
              <a:rPr lang="en-US" sz="2000" dirty="0" smtClean="0"/>
              <a:t>Massachusetts has received national recognition for its RTT-ELC initiative to engage statewide museums and libraries in STEM early education.</a:t>
            </a:r>
          </a:p>
          <a:p>
            <a:pPr>
              <a:buFont typeface="Wingdings" pitchFamily="2" charset="2"/>
              <a:buNone/>
              <a:defRPr/>
            </a:pPr>
            <a:endParaRPr lang="en-US" sz="2000" dirty="0" smtClean="0"/>
          </a:p>
          <a:p>
            <a:pPr>
              <a:defRPr/>
            </a:pPr>
            <a:r>
              <a:rPr lang="en-US" sz="2000" dirty="0" smtClean="0"/>
              <a:t>Over $800K was awarded to local communities to support evidence-based literacy programs and over 7,000 families received evidence based literacy programming in 2013.</a:t>
            </a:r>
          </a:p>
          <a:p>
            <a:pPr>
              <a:buFont typeface="Wingdings" pitchFamily="2" charset="2"/>
              <a:buNone/>
              <a:defRPr/>
            </a:pPr>
            <a:endParaRPr lang="en-US" sz="2000" dirty="0" smtClean="0"/>
          </a:p>
          <a:p>
            <a:pPr>
              <a:defRPr/>
            </a:pPr>
            <a:r>
              <a:rPr lang="en-US" sz="2000" dirty="0" smtClean="0"/>
              <a:t>Over 1,200 families have received financial literacy education to improve their financial skills.</a:t>
            </a:r>
          </a:p>
          <a:p>
            <a:pPr>
              <a:defRPr/>
            </a:pPr>
            <a:endParaRPr lang="en-US" sz="2000" dirty="0" smtClean="0"/>
          </a:p>
          <a:p>
            <a:pPr>
              <a:buFont typeface="Wingdings" pitchFamily="2" charset="2"/>
              <a:buNone/>
              <a:defRPr/>
            </a:pPr>
            <a:endParaRPr lang="en-US" sz="2000" i="1" dirty="0" smtClean="0">
              <a:cs typeface="+mn-cs"/>
            </a:endParaRPr>
          </a:p>
        </p:txBody>
      </p:sp>
      <p:sp>
        <p:nvSpPr>
          <p:cNvPr id="7173"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pic>
        <p:nvPicPr>
          <p:cNvPr id="7174" name="Picture 7" descr="http://t2.gstatic.com/images?q=tbn:ANd9GcRA3zxJf1fGaTiJlODlfZJX3NFn2z6AAOXqdozrP6lMet1ORsK-"/>
          <p:cNvPicPr>
            <a:picLocks noChangeAspect="1" noChangeArrowheads="1"/>
          </p:cNvPicPr>
          <p:nvPr/>
        </p:nvPicPr>
        <p:blipFill>
          <a:blip r:embed="rId3"/>
          <a:srcRect/>
          <a:stretch>
            <a:fillRect/>
          </a:stretch>
        </p:blipFill>
        <p:spPr bwMode="auto">
          <a:xfrm>
            <a:off x="2895600" y="5181600"/>
            <a:ext cx="2335213" cy="1303338"/>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362F0129-54F9-4A16-B792-6A7E38273B12}" type="slidenum">
              <a:rPr lang="en-US" smtClean="0">
                <a:latin typeface="Arial" pitchFamily="34" charset="0"/>
                <a:ea typeface="ヒラギノ角ゴ Pro W3"/>
                <a:cs typeface="ヒラギノ角ゴ Pro W3"/>
              </a:rPr>
              <a:pPr/>
              <a:t>7</a:t>
            </a:fld>
            <a:endParaRPr lang="en-US" smtClean="0">
              <a:latin typeface="Arial" pitchFamily="34" charset="0"/>
              <a:ea typeface="ヒラギノ角ゴ Pro W3"/>
              <a:cs typeface="ヒラギノ角ゴ Pro W3"/>
            </a:endParaRPr>
          </a:p>
        </p:txBody>
      </p:sp>
      <p:sp>
        <p:nvSpPr>
          <p:cNvPr id="8195" name="Rectangle 2"/>
          <p:cNvSpPr>
            <a:spLocks noGrp="1" noChangeArrowheads="1"/>
          </p:cNvSpPr>
          <p:nvPr>
            <p:ph type="title"/>
          </p:nvPr>
        </p:nvSpPr>
        <p:spPr>
          <a:xfrm>
            <a:off x="1219200" y="228600"/>
            <a:ext cx="7924800" cy="533400"/>
          </a:xfrm>
        </p:spPr>
        <p:txBody>
          <a:bodyPr/>
          <a:lstStyle/>
          <a:p>
            <a:pPr eaLnBrk="1" hangingPunct="1"/>
            <a:r>
              <a:rPr lang="en-US" sz="2400" smtClean="0"/>
              <a:t>2013 RTT-ELC Highlights</a:t>
            </a:r>
            <a:endParaRPr lang="en-US" sz="2400" smtClean="0">
              <a:cs typeface="Arial" pitchFamily="34" charset="0"/>
            </a:endParaRPr>
          </a:p>
        </p:txBody>
      </p:sp>
      <p:sp>
        <p:nvSpPr>
          <p:cNvPr id="5124" name="Rectangle 3"/>
          <p:cNvSpPr>
            <a:spLocks noGrp="1" noChangeArrowheads="1"/>
          </p:cNvSpPr>
          <p:nvPr>
            <p:ph type="body" idx="1"/>
          </p:nvPr>
        </p:nvSpPr>
        <p:spPr>
          <a:xfrm>
            <a:off x="838200" y="838200"/>
            <a:ext cx="8001000" cy="4572000"/>
          </a:xfrm>
        </p:spPr>
        <p:txBody>
          <a:bodyPr/>
          <a:lstStyle/>
          <a:p>
            <a:pPr>
              <a:buFont typeface="Wingdings" pitchFamily="2" charset="2"/>
              <a:buNone/>
              <a:defRPr/>
            </a:pPr>
            <a:r>
              <a:rPr lang="en-US" sz="2000" b="1" dirty="0" smtClean="0">
                <a:solidFill>
                  <a:srgbClr val="C00000"/>
                </a:solidFill>
              </a:rPr>
              <a:t>    Screening and Assessment</a:t>
            </a:r>
          </a:p>
          <a:p>
            <a:pPr>
              <a:buFont typeface="Wingdings" pitchFamily="2" charset="2"/>
              <a:buNone/>
              <a:defRPr/>
            </a:pPr>
            <a:endParaRPr lang="en-US" sz="500" b="1" dirty="0" smtClean="0"/>
          </a:p>
          <a:p>
            <a:pPr>
              <a:defRPr/>
            </a:pPr>
            <a:r>
              <a:rPr lang="en-US" sz="2000" dirty="0" smtClean="0"/>
              <a:t>1,160 children across the state have received a developmental screening through the Ages and Stages Questionnaire (ASQ).</a:t>
            </a:r>
          </a:p>
          <a:p>
            <a:pPr>
              <a:buFont typeface="Wingdings" pitchFamily="2" charset="2"/>
              <a:buNone/>
              <a:defRPr/>
            </a:pPr>
            <a:endParaRPr lang="en-US" sz="1200" dirty="0" smtClean="0"/>
          </a:p>
          <a:p>
            <a:pPr>
              <a:defRPr/>
            </a:pPr>
            <a:r>
              <a:rPr lang="en-US" sz="2000" dirty="0" smtClean="0"/>
              <a:t>There are 77 school districts participating in MA Kindergarten Entry Assessment (MKEA), an increase of 74% from 2012.</a:t>
            </a:r>
          </a:p>
          <a:p>
            <a:pPr>
              <a:buFont typeface="Wingdings" pitchFamily="2" charset="2"/>
              <a:buNone/>
              <a:defRPr/>
            </a:pPr>
            <a:endParaRPr lang="en-US" sz="1100" dirty="0" smtClean="0"/>
          </a:p>
          <a:p>
            <a:pPr>
              <a:defRPr/>
            </a:pPr>
            <a:r>
              <a:rPr lang="en-US" sz="2000" dirty="0" smtClean="0"/>
              <a:t>Over 400 public school kindergarten teachers and administrators attended a MA Kindergarten Entry Assessment (MKEA) conference in October 2013 to learn more about the importance of formative assessment in early childhood settings.</a:t>
            </a:r>
          </a:p>
          <a:p>
            <a:pPr>
              <a:buFont typeface="Wingdings" pitchFamily="2" charset="2"/>
              <a:buNone/>
              <a:defRPr/>
            </a:pPr>
            <a:r>
              <a:rPr lang="en-US" sz="2000" i="1" dirty="0" smtClean="0"/>
              <a:t> </a:t>
            </a:r>
            <a:endParaRPr lang="en-US" sz="2000" dirty="0" smtClean="0"/>
          </a:p>
          <a:p>
            <a:pPr>
              <a:buFont typeface="Wingdings" pitchFamily="2" charset="2"/>
              <a:buNone/>
              <a:defRPr/>
            </a:pPr>
            <a:endParaRPr lang="en-US" sz="2000" i="1" dirty="0" smtClean="0">
              <a:cs typeface="+mn-cs"/>
            </a:endParaRPr>
          </a:p>
        </p:txBody>
      </p:sp>
      <p:sp>
        <p:nvSpPr>
          <p:cNvPr id="8197"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pic>
        <p:nvPicPr>
          <p:cNvPr id="8198" name="Picture 7" descr="http://t1.gstatic.com/images?q=tbn:ANd9GcQpDxhJCBouz31DMmyD6e0F2D5y_ScpKeIecmRXlU1RxySi9ZcE"/>
          <p:cNvPicPr>
            <a:picLocks noChangeAspect="1" noChangeArrowheads="1"/>
          </p:cNvPicPr>
          <p:nvPr/>
        </p:nvPicPr>
        <p:blipFill>
          <a:blip r:embed="rId3"/>
          <a:srcRect/>
          <a:stretch>
            <a:fillRect/>
          </a:stretch>
        </p:blipFill>
        <p:spPr bwMode="auto">
          <a:xfrm>
            <a:off x="3505200" y="5313363"/>
            <a:ext cx="2133600" cy="1468437"/>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AB3375EF-5179-4BF9-B7A6-CC2DD7B2BF8A}" type="slidenum">
              <a:rPr lang="en-US" smtClean="0">
                <a:latin typeface="Arial" pitchFamily="34" charset="0"/>
                <a:ea typeface="ヒラギノ角ゴ Pro W3"/>
                <a:cs typeface="ヒラギノ角ゴ Pro W3"/>
              </a:rPr>
              <a:pPr/>
              <a:t>8</a:t>
            </a:fld>
            <a:endParaRPr lang="en-US" smtClean="0">
              <a:latin typeface="Arial" pitchFamily="34" charset="0"/>
              <a:ea typeface="ヒラギノ角ゴ Pro W3"/>
              <a:cs typeface="ヒラギノ角ゴ Pro W3"/>
            </a:endParaRPr>
          </a:p>
        </p:txBody>
      </p:sp>
      <p:sp>
        <p:nvSpPr>
          <p:cNvPr id="9219" name="Rectangle 2"/>
          <p:cNvSpPr>
            <a:spLocks noGrp="1" noChangeArrowheads="1"/>
          </p:cNvSpPr>
          <p:nvPr>
            <p:ph type="title"/>
          </p:nvPr>
        </p:nvSpPr>
        <p:spPr>
          <a:xfrm>
            <a:off x="1219200" y="76200"/>
            <a:ext cx="7924800" cy="533400"/>
          </a:xfrm>
        </p:spPr>
        <p:txBody>
          <a:bodyPr/>
          <a:lstStyle/>
          <a:p>
            <a:pPr eaLnBrk="1" hangingPunct="1"/>
            <a:r>
              <a:rPr lang="en-US" sz="2400" dirty="0" smtClean="0"/>
              <a:t>2013 RTT-ELC Highlights</a:t>
            </a:r>
            <a:endParaRPr lang="en-US" sz="2400" dirty="0" smtClean="0">
              <a:cs typeface="Arial" pitchFamily="34" charset="0"/>
            </a:endParaRPr>
          </a:p>
        </p:txBody>
      </p:sp>
      <p:sp>
        <p:nvSpPr>
          <p:cNvPr id="5124" name="Rectangle 3"/>
          <p:cNvSpPr>
            <a:spLocks noGrp="1" noChangeArrowheads="1"/>
          </p:cNvSpPr>
          <p:nvPr>
            <p:ph type="body" idx="1"/>
          </p:nvPr>
        </p:nvSpPr>
        <p:spPr>
          <a:xfrm>
            <a:off x="838200" y="685800"/>
            <a:ext cx="7848600" cy="4495800"/>
          </a:xfrm>
        </p:spPr>
        <p:txBody>
          <a:bodyPr/>
          <a:lstStyle/>
          <a:p>
            <a:pPr>
              <a:buFont typeface="Wingdings" pitchFamily="2" charset="2"/>
              <a:buNone/>
              <a:defRPr/>
            </a:pPr>
            <a:r>
              <a:rPr lang="en-US" sz="2000" dirty="0" smtClean="0">
                <a:solidFill>
                  <a:srgbClr val="C00000"/>
                </a:solidFill>
              </a:rPr>
              <a:t>    </a:t>
            </a:r>
            <a:r>
              <a:rPr lang="en-US" sz="2000" b="1" dirty="0" smtClean="0">
                <a:solidFill>
                  <a:srgbClr val="C00000"/>
                </a:solidFill>
              </a:rPr>
              <a:t>Infrastructure</a:t>
            </a:r>
          </a:p>
          <a:p>
            <a:pPr>
              <a:buFont typeface="Wingdings" pitchFamily="2" charset="2"/>
              <a:buNone/>
              <a:defRPr/>
            </a:pPr>
            <a:endParaRPr lang="en-US" sz="300" b="1" dirty="0" smtClean="0"/>
          </a:p>
          <a:p>
            <a:pPr>
              <a:defRPr/>
            </a:pPr>
            <a:r>
              <a:rPr lang="en-US" sz="2000" dirty="0" smtClean="0"/>
              <a:t>Boston, Springfield, Lowell, Pittsfield, and Somerville are the recipients of the Birth to Third grade grant and are executing strategic plans to improve their infrastructure so that children receive high quality early education.</a:t>
            </a:r>
          </a:p>
          <a:p>
            <a:pPr>
              <a:buFont typeface="Wingdings" pitchFamily="2" charset="2"/>
              <a:buNone/>
              <a:defRPr/>
            </a:pPr>
            <a:endParaRPr lang="en-US" sz="800" dirty="0" smtClean="0"/>
          </a:p>
          <a:p>
            <a:pPr>
              <a:defRPr/>
            </a:pPr>
            <a:r>
              <a:rPr lang="en-US" sz="2000" dirty="0" smtClean="0"/>
              <a:t>Interagency partners (DCF, DMH, DPH, DHCD and ORI) are fully staffed and have provided statewide trainings that have reached over 1,100 individuals that include agency staff and early education providers.</a:t>
            </a:r>
          </a:p>
          <a:p>
            <a:pPr>
              <a:buFont typeface="Wingdings" pitchFamily="2" charset="2"/>
              <a:buNone/>
              <a:defRPr/>
            </a:pPr>
            <a:endParaRPr lang="en-US" sz="600" dirty="0" smtClean="0"/>
          </a:p>
          <a:p>
            <a:pPr>
              <a:defRPr/>
            </a:pPr>
            <a:r>
              <a:rPr lang="en-US" sz="2000" dirty="0" smtClean="0"/>
              <a:t>The Early Childhood Information System (ECIS) went live in July 2013 with real time data to inform policy.</a:t>
            </a:r>
          </a:p>
          <a:p>
            <a:pPr>
              <a:buFont typeface="Wingdings" pitchFamily="2" charset="2"/>
              <a:buNone/>
              <a:defRPr/>
            </a:pPr>
            <a:endParaRPr lang="en-US" sz="800" dirty="0" smtClean="0"/>
          </a:p>
          <a:p>
            <a:pPr>
              <a:defRPr/>
            </a:pPr>
            <a:r>
              <a:rPr lang="en-US" sz="2000" dirty="0" smtClean="0"/>
              <a:t>EEC hired a RTT fiscal staff member and actively interviewed for additional RTT staff to manage projects.</a:t>
            </a:r>
          </a:p>
          <a:p>
            <a:pPr>
              <a:defRPr/>
            </a:pPr>
            <a:endParaRPr lang="en-US" sz="2000" dirty="0" smtClean="0"/>
          </a:p>
          <a:p>
            <a:pPr>
              <a:buFont typeface="Wingdings" pitchFamily="2" charset="2"/>
              <a:buNone/>
              <a:defRPr/>
            </a:pPr>
            <a:endParaRPr lang="en-US" sz="2000" i="1" dirty="0" smtClean="0">
              <a:cs typeface="+mn-cs"/>
            </a:endParaRPr>
          </a:p>
        </p:txBody>
      </p:sp>
      <p:sp>
        <p:nvSpPr>
          <p:cNvPr id="9221" name="Line 5"/>
          <p:cNvSpPr>
            <a:spLocks noChangeShapeType="1"/>
          </p:cNvSpPr>
          <p:nvPr/>
        </p:nvSpPr>
        <p:spPr bwMode="auto">
          <a:xfrm>
            <a:off x="1295400" y="609600"/>
            <a:ext cx="7162800" cy="0"/>
          </a:xfrm>
          <a:prstGeom prst="line">
            <a:avLst/>
          </a:prstGeom>
          <a:noFill/>
          <a:ln w="28575">
            <a:solidFill>
              <a:srgbClr val="A50021"/>
            </a:solidFill>
            <a:round/>
            <a:headEnd/>
            <a:tailEnd/>
          </a:ln>
        </p:spPr>
        <p:txBody>
          <a:bodyPr/>
          <a:lstStyle/>
          <a:p>
            <a:endParaRPr lang="en-US"/>
          </a:p>
        </p:txBody>
      </p:sp>
      <p:pic>
        <p:nvPicPr>
          <p:cNvPr id="9222" name="Picture 7" descr="http://t1.gstatic.com/images?q=tbn:ANd9GcQLz5CbWd0UD5jZ9Qjb-2jC_EEpjzaIxYZMRY1N2TAZuXodZavU"/>
          <p:cNvPicPr>
            <a:picLocks noChangeAspect="1" noChangeArrowheads="1"/>
          </p:cNvPicPr>
          <p:nvPr/>
        </p:nvPicPr>
        <p:blipFill>
          <a:blip r:embed="rId3"/>
          <a:srcRect/>
          <a:stretch>
            <a:fillRect/>
          </a:stretch>
        </p:blipFill>
        <p:spPr bwMode="auto">
          <a:xfrm>
            <a:off x="3429000" y="5562600"/>
            <a:ext cx="1600200" cy="1295399"/>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3F85D08A-2310-462C-B49E-B91D965D0C90}" type="slidenum">
              <a:rPr lang="en-US" smtClean="0">
                <a:latin typeface="Arial" pitchFamily="34" charset="0"/>
                <a:ea typeface="ヒラギノ角ゴ Pro W3"/>
                <a:cs typeface="ヒラギノ角ゴ Pro W3"/>
              </a:rPr>
              <a:pPr/>
              <a:t>9</a:t>
            </a:fld>
            <a:endParaRPr lang="en-US" smtClean="0">
              <a:latin typeface="Arial" pitchFamily="34" charset="0"/>
              <a:ea typeface="ヒラギノ角ゴ Pro W3"/>
              <a:cs typeface="ヒラギノ角ゴ Pro W3"/>
            </a:endParaRPr>
          </a:p>
        </p:txBody>
      </p:sp>
      <p:sp>
        <p:nvSpPr>
          <p:cNvPr id="10243" name="Rectangle 2"/>
          <p:cNvSpPr>
            <a:spLocks noGrp="1" noChangeArrowheads="1"/>
          </p:cNvSpPr>
          <p:nvPr>
            <p:ph type="title"/>
          </p:nvPr>
        </p:nvSpPr>
        <p:spPr>
          <a:xfrm>
            <a:off x="1219200" y="152400"/>
            <a:ext cx="7924800" cy="533400"/>
          </a:xfrm>
        </p:spPr>
        <p:txBody>
          <a:bodyPr/>
          <a:lstStyle/>
          <a:p>
            <a:pPr eaLnBrk="1" hangingPunct="1"/>
            <a:r>
              <a:rPr lang="en-US" sz="2000" smtClean="0"/>
              <a:t> </a:t>
            </a:r>
            <a:r>
              <a:rPr lang="en-US" sz="2400" smtClean="0"/>
              <a:t>RTT-ELC Budget Update</a:t>
            </a:r>
            <a:endParaRPr lang="en-US" sz="2400" smtClean="0">
              <a:cs typeface="Arial" pitchFamily="34" charset="0"/>
            </a:endParaRPr>
          </a:p>
        </p:txBody>
      </p:sp>
      <p:sp>
        <p:nvSpPr>
          <p:cNvPr id="5124" name="Rectangle 3"/>
          <p:cNvSpPr>
            <a:spLocks noGrp="1" noChangeArrowheads="1"/>
          </p:cNvSpPr>
          <p:nvPr>
            <p:ph type="body" idx="1"/>
          </p:nvPr>
        </p:nvSpPr>
        <p:spPr>
          <a:xfrm>
            <a:off x="1219200" y="990600"/>
            <a:ext cx="7620000" cy="2819400"/>
          </a:xfrm>
        </p:spPr>
        <p:txBody>
          <a:bodyPr/>
          <a:lstStyle/>
          <a:p>
            <a:pPr>
              <a:buNone/>
              <a:defRPr/>
            </a:pPr>
            <a:r>
              <a:rPr lang="en-US" sz="1800" dirty="0" smtClean="0"/>
              <a:t>Overall spending to date: $15,235,528 (30% of total grant)</a:t>
            </a:r>
          </a:p>
          <a:p>
            <a:pPr>
              <a:buNone/>
              <a:defRPr/>
            </a:pPr>
            <a:endParaRPr lang="en-US" sz="1800" dirty="0" smtClean="0">
              <a:cs typeface="+mn-cs"/>
            </a:endParaRPr>
          </a:p>
        </p:txBody>
      </p:sp>
      <p:sp>
        <p:nvSpPr>
          <p:cNvPr id="10245" name="Line 5"/>
          <p:cNvSpPr>
            <a:spLocks noChangeShapeType="1"/>
          </p:cNvSpPr>
          <p:nvPr/>
        </p:nvSpPr>
        <p:spPr bwMode="auto">
          <a:xfrm>
            <a:off x="1295400" y="838200"/>
            <a:ext cx="7162800" cy="0"/>
          </a:xfrm>
          <a:prstGeom prst="line">
            <a:avLst/>
          </a:prstGeom>
          <a:noFill/>
          <a:ln w="28575">
            <a:solidFill>
              <a:srgbClr val="A50021"/>
            </a:solidFill>
            <a:round/>
            <a:headEnd/>
            <a:tailEnd/>
          </a:ln>
        </p:spPr>
        <p:txBody>
          <a:bodyPr/>
          <a:lstStyle/>
          <a:p>
            <a:endParaRPr lang="en-US"/>
          </a:p>
        </p:txBody>
      </p:sp>
      <p:graphicFrame>
        <p:nvGraphicFramePr>
          <p:cNvPr id="6" name="Table 5"/>
          <p:cNvGraphicFramePr>
            <a:graphicFrameLocks noGrp="1"/>
          </p:cNvGraphicFramePr>
          <p:nvPr/>
        </p:nvGraphicFramePr>
        <p:xfrm>
          <a:off x="1295400" y="1524001"/>
          <a:ext cx="7391400" cy="4419603"/>
        </p:xfrm>
        <a:graphic>
          <a:graphicData uri="http://schemas.openxmlformats.org/drawingml/2006/table">
            <a:tbl>
              <a:tblPr/>
              <a:tblGrid>
                <a:gridCol w="438912"/>
                <a:gridCol w="3246120"/>
                <a:gridCol w="914400"/>
                <a:gridCol w="999744"/>
                <a:gridCol w="792480"/>
                <a:gridCol w="999744"/>
              </a:tblGrid>
              <a:tr h="358849">
                <a:tc gridSpan="6">
                  <a:txBody>
                    <a:bodyPr/>
                    <a:lstStyle/>
                    <a:p>
                      <a:pPr algn="ctr" fontAlgn="b"/>
                      <a:r>
                        <a:rPr lang="en-US" sz="1400" b="1" i="0" u="none" strike="noStrike" dirty="0" smtClean="0">
                          <a:solidFill>
                            <a:srgbClr val="000000"/>
                          </a:solidFill>
                          <a:latin typeface="+mn-lt"/>
                        </a:rPr>
                        <a:t>Spending </a:t>
                      </a:r>
                      <a:r>
                        <a:rPr lang="en-US" sz="1400" b="1" i="0" u="none" strike="noStrike" dirty="0">
                          <a:solidFill>
                            <a:srgbClr val="000000"/>
                          </a:solidFill>
                          <a:latin typeface="+mn-lt"/>
                        </a:rPr>
                        <a:t>Breakdown by </a:t>
                      </a:r>
                      <a:r>
                        <a:rPr lang="en-US" sz="1400" b="1" i="0" u="none" strike="noStrike" dirty="0" smtClean="0">
                          <a:solidFill>
                            <a:srgbClr val="000000"/>
                          </a:solidFill>
                          <a:latin typeface="+mn-lt"/>
                        </a:rPr>
                        <a:t>Project</a:t>
                      </a:r>
                      <a:endParaRPr lang="en-US" sz="1400" b="1" i="0" u="none" strike="noStrike" dirty="0">
                        <a:solidFill>
                          <a:srgbClr val="000000"/>
                        </a:solidFill>
                        <a:latin typeface="+mn-lt"/>
                      </a:endParaRPr>
                    </a:p>
                  </a:txBody>
                  <a:tcPr marL="7545" marR="7545" marT="75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2843">
                <a:tc>
                  <a:txBody>
                    <a:bodyPr/>
                    <a:lstStyle/>
                    <a:p>
                      <a:pPr algn="ctr" fontAlgn="b"/>
                      <a:r>
                        <a:rPr lang="en-US" sz="800" b="1" i="0" u="none" strike="noStrike">
                          <a:solidFill>
                            <a:srgbClr val="000000"/>
                          </a:solidFill>
                          <a:latin typeface="Arial"/>
                        </a:rPr>
                        <a:t>Proj.</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800" b="1" i="0" u="none" strike="noStrike" dirty="0">
                          <a:solidFill>
                            <a:srgbClr val="000000"/>
                          </a:solidFill>
                          <a:latin typeface="Arial"/>
                        </a:rPr>
                        <a:t>Program</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800" b="1" i="0" u="none" strike="noStrike" dirty="0">
                          <a:solidFill>
                            <a:srgbClr val="000000"/>
                          </a:solidFill>
                          <a:latin typeface="Arial"/>
                        </a:rPr>
                        <a:t> Year 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800" b="1" i="0" u="none" strike="noStrike" dirty="0">
                          <a:solidFill>
                            <a:srgbClr val="000000"/>
                          </a:solidFill>
                          <a:latin typeface="Arial"/>
                        </a:rPr>
                        <a:t>Year 2</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800" b="1" i="0" u="none" strike="noStrike" dirty="0">
                          <a:solidFill>
                            <a:srgbClr val="000000"/>
                          </a:solidFill>
                          <a:latin typeface="Arial"/>
                        </a:rPr>
                        <a:t> Year 3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800" b="1" i="0" u="none" strike="noStrike" dirty="0">
                          <a:solidFill>
                            <a:srgbClr val="000000"/>
                          </a:solidFill>
                          <a:latin typeface="Arial"/>
                        </a:rPr>
                        <a:t>Total Expenditures</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95067">
                <a:tc>
                  <a:txBody>
                    <a:bodyPr/>
                    <a:lstStyle/>
                    <a:p>
                      <a:pPr algn="ctr" fontAlgn="b"/>
                      <a:r>
                        <a:rPr lang="en-US" sz="800" b="0" i="0" u="none" strike="noStrike">
                          <a:solidFill>
                            <a:srgbClr val="000000"/>
                          </a:solidFill>
                          <a:latin typeface="Arial"/>
                        </a:rPr>
                        <a:t>1</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Verdana"/>
                        </a:rPr>
                        <a:t>Systems Infrastructure</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516,801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1,146,363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$ 152,374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1,815,538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933">
                <a:tc>
                  <a:txBody>
                    <a:bodyPr/>
                    <a:lstStyle/>
                    <a:p>
                      <a:pPr algn="ctr" fontAlgn="b"/>
                      <a:r>
                        <a:rPr lang="en-US" sz="800" b="0" i="0" u="none" strike="noStrike">
                          <a:solidFill>
                            <a:srgbClr val="000000"/>
                          </a:solidFill>
                          <a:latin typeface="Arial"/>
                        </a:rPr>
                        <a:t>2</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a:solidFill>
                            <a:srgbClr val="000000"/>
                          </a:solidFill>
                          <a:latin typeface="Verdana"/>
                        </a:rPr>
                        <a:t>Tiered Quality, Rating, and Improvement System (QRIS)</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928,883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2,631,240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3,560,123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409160">
                <a:tc>
                  <a:txBody>
                    <a:bodyPr/>
                    <a:lstStyle/>
                    <a:p>
                      <a:pPr algn="ctr" fontAlgn="b"/>
                      <a:r>
                        <a:rPr lang="en-US" sz="800" b="0" i="0" u="none" strike="noStrike" dirty="0">
                          <a:solidFill>
                            <a:srgbClr val="000000"/>
                          </a:solidFill>
                          <a:latin typeface="Arial"/>
                        </a:rPr>
                        <a:t>3</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latin typeface="Verdana"/>
                        </a:rPr>
                        <a:t> Massachusetts Early Learning and Development Assessment System (MELD) </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974,804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303,296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1,278,100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528">
                <a:tc>
                  <a:txBody>
                    <a:bodyPr/>
                    <a:lstStyle/>
                    <a:p>
                      <a:pPr algn="ctr" fontAlgn="b"/>
                      <a:r>
                        <a:rPr lang="en-US" sz="800" b="0" i="0" u="none" strike="noStrike">
                          <a:solidFill>
                            <a:srgbClr val="000000"/>
                          </a:solidFill>
                          <a:latin typeface="Arial"/>
                        </a:rPr>
                        <a:t>4</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a:solidFill>
                            <a:srgbClr val="000000"/>
                          </a:solidFill>
                          <a:latin typeface="Verdana"/>
                        </a:rPr>
                        <a:t>Family Engagement Evidence Based Practice</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243,921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768,167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1,474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1,013,562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80933">
                <a:tc>
                  <a:txBody>
                    <a:bodyPr/>
                    <a:lstStyle/>
                    <a:p>
                      <a:pPr algn="ctr" fontAlgn="b"/>
                      <a:r>
                        <a:rPr lang="en-US" sz="800" b="0" i="0" u="none" strike="noStrike">
                          <a:solidFill>
                            <a:srgbClr val="000000"/>
                          </a:solidFill>
                          <a:latin typeface="Arial"/>
                        </a:rPr>
                        <a:t>5</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Verdana"/>
                        </a:rPr>
                        <a:t>Sustaining Program Effects in the Early Elementary Grades</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247,174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1,086,901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23,231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1,357,307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067">
                <a:tc>
                  <a:txBody>
                    <a:bodyPr/>
                    <a:lstStyle/>
                    <a:p>
                      <a:pPr algn="ctr" fontAlgn="b"/>
                      <a:r>
                        <a:rPr lang="en-US" sz="800" b="0" i="0" u="none" strike="noStrike">
                          <a:solidFill>
                            <a:srgbClr val="000000"/>
                          </a:solidFill>
                          <a:latin typeface="Arial"/>
                        </a:rPr>
                        <a:t>6</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a:solidFill>
                            <a:srgbClr val="000000"/>
                          </a:solidFill>
                          <a:latin typeface="Verdana"/>
                        </a:rPr>
                        <a:t>Standards:  Validation and Alignment</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538,773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677,546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20,634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1,236,953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5067">
                <a:tc>
                  <a:txBody>
                    <a:bodyPr/>
                    <a:lstStyle/>
                    <a:p>
                      <a:pPr algn="ctr" fontAlgn="b"/>
                      <a:r>
                        <a:rPr lang="en-US" sz="800" b="0" i="0" u="none" strike="noStrike">
                          <a:solidFill>
                            <a:srgbClr val="000000"/>
                          </a:solidFill>
                          <a:latin typeface="Arial"/>
                        </a:rPr>
                        <a:t>7</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Verdana"/>
                        </a:rPr>
                        <a:t>Interagency Partnerships</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181,785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977,092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$ 163,577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1,322,455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8729">
                <a:tc>
                  <a:txBody>
                    <a:bodyPr/>
                    <a:lstStyle/>
                    <a:p>
                      <a:pPr algn="ctr" fontAlgn="b"/>
                      <a:r>
                        <a:rPr lang="en-US" sz="800" b="0" i="0" u="none" strike="noStrike">
                          <a:solidFill>
                            <a:srgbClr val="000000"/>
                          </a:solidFill>
                          <a:latin typeface="Arial"/>
                        </a:rPr>
                        <a:t>8</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dirty="0">
                          <a:solidFill>
                            <a:srgbClr val="000000"/>
                          </a:solidFill>
                          <a:latin typeface="Verdana"/>
                        </a:rPr>
                        <a:t>Ensuring Competency through Workforce Knowledge, Skills, and Practice-Based Support</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322,896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1,301,443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7,988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1,632,327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380933">
                <a:tc>
                  <a:txBody>
                    <a:bodyPr/>
                    <a:lstStyle/>
                    <a:p>
                      <a:pPr algn="ctr" fontAlgn="b"/>
                      <a:r>
                        <a:rPr lang="en-US" sz="800" b="0" i="0" u="none" strike="noStrike">
                          <a:solidFill>
                            <a:srgbClr val="000000"/>
                          </a:solidFill>
                          <a:latin typeface="Arial"/>
                        </a:rPr>
                        <a:t>9</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Verdana"/>
                        </a:rPr>
                        <a:t> Common Measure for Kindergarten Entry Assessment</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157,659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74,867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232,527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067">
                <a:tc>
                  <a:txBody>
                    <a:bodyPr/>
                    <a:lstStyle/>
                    <a:p>
                      <a:pPr algn="ctr" fontAlgn="b"/>
                      <a:r>
                        <a:rPr lang="en-US" sz="800" b="0" i="0" u="none" strike="noStrike">
                          <a:solidFill>
                            <a:srgbClr val="000000"/>
                          </a:solidFill>
                          <a:latin typeface="Arial"/>
                        </a:rPr>
                        <a:t>10</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a:solidFill>
                            <a:srgbClr val="000000"/>
                          </a:solidFill>
                          <a:latin typeface="Verdana"/>
                        </a:rPr>
                        <a:t> Early Childhood Information System</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92,092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206,172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56,481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354,745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195067">
                <a:tc>
                  <a:txBody>
                    <a:bodyPr/>
                    <a:lstStyle/>
                    <a:p>
                      <a:pPr algn="ctr" fontAlgn="b"/>
                      <a:r>
                        <a:rPr lang="en-US" sz="800" b="0" i="0" u="none" strike="noStrike">
                          <a:solidFill>
                            <a:srgbClr val="000000"/>
                          </a:solidFill>
                          <a:latin typeface="Arial"/>
                        </a:rPr>
                        <a:t>11</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latin typeface="Verdana"/>
                        </a:rPr>
                        <a:t>Pre-K to Grade Three Communications</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latin typeface="Arial"/>
                        </a:rPr>
                        <a:t> $      67,322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166,727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latin typeface="Arial"/>
                        </a:rPr>
                        <a:t> $      234,049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0933">
                <a:tc>
                  <a:txBody>
                    <a:bodyPr/>
                    <a:lstStyle/>
                    <a:p>
                      <a:pPr algn="ctr" fontAlgn="b"/>
                      <a:r>
                        <a:rPr lang="en-US" sz="800" b="0" i="0" u="none" strike="noStrike">
                          <a:solidFill>
                            <a:srgbClr val="000000"/>
                          </a:solidFill>
                          <a:latin typeface="Arial"/>
                        </a:rPr>
                        <a:t>12</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t"/>
                      <a:r>
                        <a:rPr lang="en-US" sz="1000" b="0" i="0" u="none" strike="noStrike">
                          <a:solidFill>
                            <a:srgbClr val="000000"/>
                          </a:solidFill>
                          <a:latin typeface="Verdana"/>
                        </a:rPr>
                        <a:t>Pre-K to Grade Three Alignment Content Based Media Partnership</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266,208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931,635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1000" b="0" i="0" u="none" strike="noStrike">
                          <a:solidFill>
                            <a:srgbClr val="000000"/>
                          </a:solidFill>
                          <a:latin typeface="Arial"/>
                        </a:rPr>
                        <a:t> $   1,197,843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r>
              <a:tr h="202427">
                <a:tc>
                  <a:txBody>
                    <a:bodyPr/>
                    <a:lstStyle/>
                    <a:p>
                      <a:pPr algn="l" fontAlgn="b"/>
                      <a:r>
                        <a:rPr lang="en-US" sz="1000" b="0" i="0" u="none" strike="noStrike">
                          <a:solidFill>
                            <a:srgbClr val="000000"/>
                          </a:solidFill>
                          <a:latin typeface="Arial"/>
                        </a:rPr>
                        <a:t> </a:t>
                      </a:r>
                    </a:p>
                  </a:txBody>
                  <a:tcPr marL="7545" marR="7545" marT="75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latin typeface="Arial"/>
                        </a:rPr>
                        <a:t> </a:t>
                      </a:r>
                    </a:p>
                  </a:txBody>
                  <a:tcPr marL="7545" marR="7545" marT="75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latin typeface="Arial"/>
                        </a:rPr>
                        <a:t> $ 4,538,320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latin typeface="Arial"/>
                        </a:rPr>
                        <a:t> $ 10,271,449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latin typeface="Arial"/>
                        </a:rPr>
                        <a:t> $ 425,760 </a:t>
                      </a:r>
                    </a:p>
                  </a:txBody>
                  <a:tcPr marL="7545" marR="7545" marT="7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latin typeface="Arial"/>
                        </a:rPr>
                        <a:t> $ 15,235,528 </a:t>
                      </a:r>
                    </a:p>
                  </a:txBody>
                  <a:tcPr marL="7545" marR="7545" marT="75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EEC_wave2">
  <a:themeElements>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EC_wave2">
      <a:majorFont>
        <a:latin typeface="Verdana"/>
        <a:ea typeface="ヒラギノ角ゴ Pro W3"/>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48" charset="-128"/>
          </a:defRPr>
        </a:defPPr>
      </a:lstStyle>
    </a:lnDef>
  </a:objectDefaults>
  <a:extraClrSchemeLst>
    <a:extraClrScheme>
      <a:clrScheme name="EEC_wav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EC_wav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EC_wav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EC_wav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EC_wav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EC_wav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EC_wav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EC_wav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EC_wav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EC_wav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EC_wav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EC_wav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24283</TotalTime>
  <Words>1123</Words>
  <Application>Microsoft Office PowerPoint</Application>
  <PresentationFormat>On-screen Show (4:3)</PresentationFormat>
  <Paragraphs>201</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EEC_wave2</vt:lpstr>
      <vt:lpstr>Worksheet</vt:lpstr>
      <vt:lpstr>EEC Board Meeting April 8, 2014</vt:lpstr>
      <vt:lpstr> RTT-ELC Grant Overview</vt:lpstr>
      <vt:lpstr>Current Status of RTT-ELC in Massachusetts </vt:lpstr>
      <vt:lpstr>2013 RTT-ELC Highlights</vt:lpstr>
      <vt:lpstr>2013 RTT-ELC Highlights</vt:lpstr>
      <vt:lpstr>2013 RTT-ELC Highlights</vt:lpstr>
      <vt:lpstr>2013 RTT-ELC Highlights</vt:lpstr>
      <vt:lpstr>2013 RTT-ELC Highlights</vt:lpstr>
      <vt:lpstr> RTT-ELC Budget Update</vt:lpstr>
      <vt:lpstr> RTT-ELC Budget Update</vt:lpstr>
      <vt:lpstr> RTT-ELC Lessons Learned in 2013</vt:lpstr>
      <vt:lpstr> RTT-ELC Next Steps</vt:lpstr>
    </vt:vector>
  </TitlesOfParts>
  <Company>Office of Child Care Services</Company>
  <LinksUpToDate>false</LinksUpToDate>
  <SharedDoc>false</SharedDoc>
  <HyperlinksChanged>false</HyperlinksChanged>
  <AppVersion>12.0000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2006-09-19T14:34:04Z</dcterms:created>
  <dc:creator>Department of Early Education and Care</dc:creator>
  <lastModifiedBy>Mike Gillis</lastModifiedBy>
  <dcterms:modified xsi:type="dcterms:W3CDTF">2014-04-08T12:01:17Z</dcterms:modified>
  <revision>1929</revision>
  <dc:title>Slide 1</dc:title>
</coreProperties>
</file>