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B2E36A-088B-436B-A9A9-D475A5C366A2}" v="2" dt="2021-04-22T18:59:14.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4/23/2021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008264"/>
            <a:ext cx="10337562" cy="3153396"/>
          </a:xfrm>
        </p:spPr>
        <p:txBody>
          <a:bodyPr/>
          <a:lstStyle/>
          <a:p>
            <a:pPr algn="ctr"/>
            <a:r>
              <a:rPr lang="en-US" sz="6000"/>
              <a:t>Vaccination Data Report</a:t>
            </a:r>
            <a:br>
              <a:rPr lang="en-US" sz="6000"/>
            </a:br>
            <a:r>
              <a:rPr lang="en-US" sz="6000"/>
              <a:t>Randolph</a:t>
            </a:r>
            <a:br>
              <a:rPr lang="en-US" sz="6000"/>
            </a:br>
            <a:r>
              <a:rPr lang="en-US"/>
              <a:t>4/9/2021</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a:latin typeface="Calibri"/>
              </a:rPr>
              <a:t>Anyone who has received only the 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463289390"/>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4,030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27.8%</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400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 Group </a:t>
            </a:r>
            <a:r>
              <a:rPr lang="en-US">
                <a:solidFill>
                  <a:srgbClr val="0F1C32"/>
                </a:solidFill>
                <a:latin typeface="Calibri"/>
              </a:rPr>
              <a:t>who are</a:t>
            </a:r>
            <a:r>
              <a:rPr lang="en-US" b="1">
                <a:solidFill>
                  <a:srgbClr val="0F1C32"/>
                </a:solidFill>
                <a:latin typeface="Calibri"/>
              </a:rPr>
              <a:t> partially vaccinated</a:t>
            </a:r>
            <a:r>
              <a:rPr lang="en-US">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b="1">
                <a:solidFill>
                  <a:srgbClr val="5B9BD5">
                    <a:lumMod val="75000"/>
                  </a:srgbClr>
                </a:solidFill>
                <a:latin typeface="Calibri"/>
              </a:rPr>
              <a:t>% </a:t>
            </a:r>
            <a:r>
              <a:rPr lang="en-US"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24.0</a:t>
            </a:r>
            <a:r>
              <a:rPr lang="en-US" b="1">
                <a:solidFill>
                  <a:srgbClr val="5B9BD5">
                    <a:lumMod val="75000"/>
                  </a:srgbClr>
                </a:solidFill>
                <a:latin typeface="Calibri"/>
              </a:rPr>
              <a:t>% </a:t>
            </a:r>
            <a:r>
              <a:rPr lang="en-US"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13.8</a:t>
            </a:r>
            <a:r>
              <a:rPr lang="en-US" b="1">
                <a:solidFill>
                  <a:srgbClr val="5B9BD5">
                    <a:lumMod val="75000"/>
                  </a:srgbClr>
                </a:solidFill>
                <a:latin typeface="Calibri"/>
              </a:rPr>
              <a:t>%</a:t>
            </a:r>
            <a:r>
              <a:rPr lang="en-US" b="1">
                <a:solidFill>
                  <a:srgbClr val="0F1C32"/>
                </a:solidFill>
                <a:latin typeface="Calibri"/>
              </a:rPr>
              <a:t> for ages 75+</a:t>
            </a: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Randolph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Randolph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15.5</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3989584"/>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a:solidFill>
                            <a:srgbClr val="0F1C32"/>
                          </a:solidFill>
                          <a:latin typeface="+mn-l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2,372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04521042"/>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a:solidFill>
                            <a:srgbClr val="0F1C32"/>
                          </a:solidFill>
                          <a:latin typeface="+mn-lt"/>
                        </a:rPr>
                        <a:t>Randolph</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1,725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a:latin typeface="Calibri"/>
              </a:rPr>
              <a:t>Anyone who has received the 2</a:t>
            </a:r>
            <a:r>
              <a:rPr lang="en-US" sz="2000" baseline="30000">
                <a:latin typeface="Calibri"/>
              </a:rPr>
              <a:t>nd</a:t>
            </a:r>
            <a:r>
              <a:rPr lang="en-US" sz="2000">
                <a:latin typeface="Calibri"/>
              </a:rPr>
              <a:t> dose of </a:t>
            </a:r>
            <a:r>
              <a:rPr lang="en-US" sz="2000" err="1">
                <a:latin typeface="Calibri"/>
              </a:rPr>
              <a:t>Moderna</a:t>
            </a:r>
            <a:r>
              <a:rPr lang="en-US" sz="200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Randolph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14.5</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56.3</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69.8</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974623841"/>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2,012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1,469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22.6</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323770770"/>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a:solidFill>
                            <a:srgbClr val="0F1C32"/>
                          </a:solidFill>
                          <a:latin typeface="+mn-lt"/>
                        </a:rPr>
                        <a:t>Randolph</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2,934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307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305209174"/>
              </p:ext>
            </p:extLst>
          </p:nvPr>
        </p:nvGraphicFramePr>
        <p:xfrm>
          <a:off x="2278878" y="2404294"/>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rgbClr val="0F1C32"/>
                          </a:solidFill>
                          <a:latin typeface="+mn-l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4,669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3,065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Randolph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97044898"/>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338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Randolph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9A47349-EBBE-468D-950E-01135AF812FB}"/>
              </a:ext>
            </a:extLst>
          </p:cNvPr>
          <p:cNvGraphicFramePr>
            <a:graphicFrameLocks noGrp="1"/>
          </p:cNvGraphicFramePr>
          <p:nvPr>
            <p:extLst>
              <p:ext uri="{D42A27DB-BD31-4B8C-83A1-F6EECF244321}">
                <p14:modId xmlns:p14="http://schemas.microsoft.com/office/powerpoint/2010/main" val="1618071429"/>
              </p:ext>
            </p:extLst>
          </p:nvPr>
        </p:nvGraphicFramePr>
        <p:xfrm>
          <a:off x="4297019" y="1049339"/>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Randolph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Randolph</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Randolph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Randolph</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Randolph</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465546509"/>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a:solidFill>
                            <a:srgbClr val="0F1C32"/>
                          </a:solidFill>
                          <a:latin typeface="+mn-lt"/>
                        </a:rPr>
                        <a:t>Randolph</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34,438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3,155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8,008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Randolph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t>Randolph </a:t>
            </a:r>
            <a:r>
              <a:rPr lang="en-US" sz="2400">
                <a:latin typeface="Segoe UI" panose="020B0502040204020203" pitchFamily="34" charset="0"/>
              </a:rPr>
              <a:t>Compared to Statewide as of 4/7/2021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70682375"/>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a:solidFill>
                            <a:schemeClr val="tx1"/>
                          </a:solidFill>
                          <a:effectLst/>
                          <a:latin typeface="+mn-lt"/>
                        </a:rPr>
                        <a:t>Community</a:t>
                      </a:r>
                    </a:p>
                    <a:p>
                      <a:pPr marL="0" marR="0" algn="ctr">
                        <a:spcBef>
                          <a:spcPts val="0"/>
                        </a:spcBef>
                        <a:spcAft>
                          <a:spcPts val="0"/>
                        </a:spcAft>
                      </a:pPr>
                      <a:endParaRPr lang="en-US" sz="1600" u="sng">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a:solidFill>
                            <a:schemeClr val="tx1"/>
                          </a:solidFill>
                        </a:rPr>
                        <a:t>Randolph</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20,366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59,138.4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11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Randolph</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a:solidFill>
                  <a:prstClr val="black"/>
                </a:solidFill>
                <a:latin typeface="Calibri" panose="020F0502020204030204"/>
              </a:rPr>
              <a:t>Randolph has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58178285"/>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7,771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Randolph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38.1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Randolph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15.5</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Randolph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22.6</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Randolph has met or exceeded the overall state averages in two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4/7/2021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621828708"/>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13,093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Randolph Compared to Statewide as of </a:t>
            </a:r>
            <a:r>
              <a:rPr lang="en-US" sz="2000">
                <a:solidFill>
                  <a:schemeClr val="bg1">
                    <a:lumMod val="95000"/>
                  </a:schemeClr>
                </a:solidFill>
                <a:latin typeface="Segoe UI" panose="020B0502040204020203" pitchFamily="34" charset="0"/>
              </a:rPr>
              <a:t>4/7/2021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a:latin typeface="Calibri"/>
              </a:rPr>
              <a:t>Anyone who has received any vaccine</a:t>
            </a:r>
            <a:r>
              <a:rPr lang="en-US" sz="2000" b="1">
                <a:latin typeface="Calibri"/>
              </a:rPr>
              <a:t> </a:t>
            </a:r>
            <a:r>
              <a:rPr lang="en-US" sz="2000">
                <a:latin typeface="Calibri"/>
              </a:rPr>
              <a:t>(1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 or Johnson &amp; Johnson vaccine</a:t>
            </a:r>
            <a:r>
              <a:rPr lang="en-US">
                <a:latin typeface="Calibri"/>
              </a:rPr>
              <a:t>)</a:t>
            </a:r>
            <a:endParaRPr lang="en-US"/>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Randolph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a:solidFill>
                  <a:srgbClr val="5B9BD5">
                    <a:lumMod val="75000"/>
                  </a:srgbClr>
                </a:solidFill>
                <a:latin typeface="Calibri"/>
              </a:rPr>
              <a:t> 29.2</a:t>
            </a:r>
            <a:r>
              <a:rPr lang="en-US" b="1">
                <a:solidFill>
                  <a:srgbClr val="5B9BD5">
                    <a:lumMod val="75000"/>
                  </a:srgbClr>
                </a:solidFill>
                <a:latin typeface="Calibri"/>
              </a:rPr>
              <a:t>% </a:t>
            </a:r>
            <a:r>
              <a:rPr lang="en-US" b="1">
                <a:solidFill>
                  <a:srgbClr val="0F1C32"/>
                </a:solidFill>
                <a:latin typeface="Calibri"/>
              </a:rPr>
              <a:t>for ages 0-64</a:t>
            </a:r>
            <a:r>
              <a:rPr lang="en-US">
                <a:solidFill>
                  <a:srgbClr val="0F1C32"/>
                </a:solidFill>
                <a:latin typeface="Calibri"/>
              </a:rPr>
              <a:t>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80.3%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83.6%</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765517439"/>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8,320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2,904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1,869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4/7/2021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811331515"/>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a:solidFill>
                            <a:srgbClr val="0F1C32"/>
                          </a:solidFill>
                          <a:latin typeface="+mn-lt"/>
                        </a:rPr>
                        <a:t>Randolph</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4,273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4,509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490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639141649"/>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a:solidFill>
                            <a:srgbClr val="0F1C32"/>
                          </a:solidFill>
                          <a:latin typeface="+mn-lt"/>
                        </a:rPr>
                        <a:t>Randolph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5,437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38.1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Randolph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9" ma:contentTypeDescription="Create a new document." ma:contentTypeScope="" ma:versionID="fe7d65e697d7d198dee0ffe778345796">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6a721148e870492ccc23e9d5ca091087"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acf54e11-0fc9-471c-b6ed-0b00911b41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11E52B3-A89E-47F2-9B19-CCC3E16521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e97cf7-d201-4266-b669-9750d8c82d63"/>
    <ds:schemaRef ds:uri="3681058a-78c6-45c7-bc37-ed8082d13a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Randolph 4/9/2021</vt:lpstr>
      <vt:lpstr>Randolph – Benchmarks</vt:lpstr>
      <vt:lpstr>PowerPoint Presentation</vt:lpstr>
      <vt:lpstr>Vaccine Administration </vt:lpstr>
      <vt:lpstr>Total Doses and Dose Administration Rate/100,000 Population for Randolph Compared to Statewide as of 4/7/2021</vt:lpstr>
      <vt:lpstr>Count and Percentage of Population for First Dose, Partially, and Fully Vaccinated for Randolph Compared to Statewide as of 4/7/2021</vt:lpstr>
      <vt:lpstr>First Dose</vt:lpstr>
      <vt:lpstr>Counts and Percentages of Population with a First Dose by Demographics for Randolph Compared to Statewide as of 4/7/2021  contd.</vt:lpstr>
      <vt:lpstr>Counts and Percentages of Population with a First Dose by Demographics for Randolph Compared to Statewide as of 4/7/2021 </vt:lpstr>
      <vt:lpstr>Partially vaccinated</vt:lpstr>
      <vt:lpstr>Counts and Percentages of Population Partially Vaccinated by Demographics for Randolph Compared to Statewide as of 4/7/2021 contd.</vt:lpstr>
      <vt:lpstr>Counts and Percentages of Population Partially Vaccinated by Demographics for Randolph Compared to Statewide as of 4/7/2021</vt:lpstr>
      <vt:lpstr>Fully vaccinated</vt:lpstr>
      <vt:lpstr>Counts and Percentages of Population Fully Vaccinated by Demographics for Randolph Compared to Statewide as of 4/7/2021 contd. </vt:lpstr>
      <vt:lpstr>Counts and Percentages of Population Fully Vaccinated by Demographics for Randolph Compared to Statewide as of 4/7/2021</vt:lpstr>
      <vt:lpstr>Missing Race/Ethnicity Count and Percentage of Population Vaccinated for Randolph Compared to Statewide as of 4/7/2021</vt:lpstr>
      <vt:lpstr>PowerPoint Presentation</vt:lpstr>
      <vt:lpstr>COVID-19 Case Counts and Rates for 20 Prioritized Communities</vt:lpstr>
      <vt:lpstr>Background </vt:lpstr>
      <vt:lpstr> Profile of Randolph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2</cp:revision>
  <dcterms:created xsi:type="dcterms:W3CDTF">2021-02-06T16:00:27Z</dcterms:created>
  <dcterms:modified xsi:type="dcterms:W3CDTF">2021-04-24T02:10:31Z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ies>
</file>