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FAADC"/>
    <a:srgbClr val="F7F9FD"/>
    <a:srgbClr val="F0F3FA"/>
    <a:srgbClr val="E8EEF8"/>
    <a:srgbClr val="D6DCE5"/>
    <a:srgbClr val="B4C7E7"/>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B2E36A-088B-436B-A9A9-D475A5C366A2}" v="2" dt="2021-04-22T18:59:14.9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4/23/2021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4/23/2021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008264"/>
            <a:ext cx="10337562" cy="3153396"/>
          </a:xfrm>
        </p:spPr>
        <p:txBody>
          <a:bodyPr/>
          <a:lstStyle/>
          <a:p>
            <a:pPr algn="ctr"/>
            <a:r>
              <a:rPr lang="en-US" sz="6000"/>
              <a:t>Vaccination Data Report</a:t>
            </a:r>
            <a:br>
              <a:rPr lang="en-US" sz="6000"/>
            </a:br>
            <a:r>
              <a:rPr lang="en-US" sz="6000"/>
              <a:t>Randolph</a:t>
            </a:r>
            <a:br>
              <a:rPr lang="en-US" sz="6000"/>
            </a:br>
            <a:r>
              <a:rPr lang="en-US"/>
              <a:t>4/9/2021</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indent="0">
              <a:buNone/>
            </a:pPr>
            <a:r>
              <a:rPr lang="en-US" sz="2000">
                <a:latin typeface="Calibri"/>
              </a:rPr>
              <a:t>Anyone who has received only the 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2463289390"/>
              </p:ext>
            </p:extLst>
          </p:nvPr>
        </p:nvGraphicFramePr>
        <p:xfrm>
          <a:off x="1125196" y="3626612"/>
          <a:ext cx="9341539"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539934">
                  <a:extLst>
                    <a:ext uri="{9D8B030D-6E8A-4147-A177-3AD203B41FA5}">
                      <a16:colId xmlns:a16="http://schemas.microsoft.com/office/drawing/2014/main" val="256912673"/>
                    </a:ext>
                  </a:extLst>
                </a:gridCol>
                <a:gridCol w="1160324">
                  <a:extLst>
                    <a:ext uri="{9D8B030D-6E8A-4147-A177-3AD203B41FA5}">
                      <a16:colId xmlns:a16="http://schemas.microsoft.com/office/drawing/2014/main" val="2034002232"/>
                    </a:ext>
                  </a:extLst>
                </a:gridCol>
                <a:gridCol w="1582876">
                  <a:extLst>
                    <a:ext uri="{9D8B030D-6E8A-4147-A177-3AD203B41FA5}">
                      <a16:colId xmlns:a16="http://schemas.microsoft.com/office/drawing/2014/main" val="1684142048"/>
                    </a:ext>
                  </a:extLst>
                </a:gridCol>
                <a:gridCol w="1212397">
                  <a:extLst>
                    <a:ext uri="{9D8B030D-6E8A-4147-A177-3AD203B41FA5}">
                      <a16:colId xmlns:a16="http://schemas.microsoft.com/office/drawing/2014/main" val="347171472"/>
                    </a:ext>
                  </a:extLst>
                </a:gridCol>
                <a:gridCol w="1340932">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a:solidFill>
                            <a:srgbClr val="0F1C32"/>
                          </a:solidFill>
                          <a:latin typeface="+mn-lt"/>
                        </a:rPr>
                        <a:t>Randolph</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4,030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27.8%</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400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850,648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163,762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68,101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19316" y="1179788"/>
            <a:ext cx="11952146" cy="2446824"/>
          </a:xfrm>
          <a:prstGeom prst="rect">
            <a:avLst/>
          </a:prstGeom>
          <a:noFill/>
        </p:spPr>
        <p:txBody>
          <a:bodyPr wrap="square" rtlCol="0">
            <a:spAutoFit/>
          </a:bodyPr>
          <a:lstStyle/>
          <a:p>
            <a:r>
              <a:rPr lang="en-US" b="1" u="sng">
                <a:solidFill>
                  <a:srgbClr val="0F1C32"/>
                </a:solidFill>
                <a:latin typeface="Calibri"/>
              </a:rPr>
              <a:t>Vaccine Administration Benchmark</a:t>
            </a:r>
            <a:endParaRPr lang="en-US">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 Group </a:t>
            </a:r>
            <a:r>
              <a:rPr lang="en-US">
                <a:solidFill>
                  <a:srgbClr val="0F1C32"/>
                </a:solidFill>
                <a:latin typeface="Calibri"/>
              </a:rPr>
              <a:t>who are</a:t>
            </a:r>
            <a:r>
              <a:rPr lang="en-US" b="1">
                <a:solidFill>
                  <a:srgbClr val="0F1C32"/>
                </a:solidFill>
                <a:latin typeface="Calibri"/>
              </a:rPr>
              <a:t> partially vaccinated</a:t>
            </a:r>
            <a:r>
              <a:rPr lang="en-US">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a:solidFill>
                  <a:srgbClr val="5B9BD5">
                    <a:lumMod val="75000"/>
                  </a:srgbClr>
                </a:solidFill>
                <a:latin typeface="Calibri"/>
              </a:rPr>
              <a:t>14.7</a:t>
            </a:r>
            <a:r>
              <a:rPr lang="en-US" b="1">
                <a:solidFill>
                  <a:srgbClr val="5B9BD5">
                    <a:lumMod val="75000"/>
                  </a:srgbClr>
                </a:solidFill>
                <a:latin typeface="Calibri"/>
              </a:rPr>
              <a:t>% </a:t>
            </a:r>
            <a:r>
              <a:rPr lang="en-US" b="1">
                <a:solidFill>
                  <a:srgbClr val="0F1C32"/>
                </a:solidFill>
                <a:latin typeface="Calibri"/>
              </a:rPr>
              <a:t>for ages 0-64</a:t>
            </a:r>
          </a:p>
          <a:p>
            <a:pPr marL="1657350" lvl="3" indent="-285750">
              <a:buFont typeface="Arial" panose="020B0604020202020204" pitchFamily="34" charset="0"/>
              <a:buChar char="•"/>
            </a:pPr>
            <a:r>
              <a:rPr lang="en-US" sz="2000" b="1">
                <a:solidFill>
                  <a:srgbClr val="5B9BD5">
                    <a:lumMod val="75000"/>
                  </a:srgbClr>
                </a:solidFill>
                <a:latin typeface="Calibri"/>
              </a:rPr>
              <a:t>24.0</a:t>
            </a:r>
            <a:r>
              <a:rPr lang="en-US" b="1">
                <a:solidFill>
                  <a:srgbClr val="5B9BD5">
                    <a:lumMod val="75000"/>
                  </a:srgbClr>
                </a:solidFill>
                <a:latin typeface="Calibri"/>
              </a:rPr>
              <a:t>% </a:t>
            </a:r>
            <a:r>
              <a:rPr lang="en-US" b="1">
                <a:solidFill>
                  <a:srgbClr val="0F1C32"/>
                </a:solidFill>
                <a:latin typeface="Calibri"/>
              </a:rPr>
              <a:t>for ages 65-74</a:t>
            </a:r>
          </a:p>
          <a:p>
            <a:pPr marL="1657350" lvl="3" indent="-285750">
              <a:buFont typeface="Arial" panose="020B0604020202020204" pitchFamily="34" charset="0"/>
              <a:buChar char="•"/>
            </a:pPr>
            <a:r>
              <a:rPr lang="en-US" sz="2000" b="1">
                <a:solidFill>
                  <a:srgbClr val="5B9BD5">
                    <a:lumMod val="75000"/>
                  </a:srgbClr>
                </a:solidFill>
                <a:latin typeface="Calibri"/>
              </a:rPr>
              <a:t>13.8</a:t>
            </a:r>
            <a:r>
              <a:rPr lang="en-US" b="1">
                <a:solidFill>
                  <a:srgbClr val="5B9BD5">
                    <a:lumMod val="75000"/>
                  </a:srgbClr>
                </a:solidFill>
                <a:latin typeface="Calibri"/>
              </a:rPr>
              <a:t>%</a:t>
            </a:r>
            <a:r>
              <a:rPr lang="en-US" b="1">
                <a:solidFill>
                  <a:srgbClr val="0F1C32"/>
                </a:solidFill>
                <a:latin typeface="Calibri"/>
              </a:rPr>
              <a:t> for ages 75+</a:t>
            </a: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spcBef>
                <a:spcPts val="600"/>
              </a:spcBef>
              <a:spcAft>
                <a:spcPts val="600"/>
              </a:spcAft>
            </a:pPr>
            <a:endParaRPr lang="en-US" sz="160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Randolph Compared to Statewide as of 4/7/2021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84992"/>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Randolph Compared to Statewide as of 4/7/2021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15.5</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3989584"/>
              </p:ext>
            </p:extLst>
          </p:nvPr>
        </p:nvGraphicFramePr>
        <p:xfrm>
          <a:off x="6002403" y="1210543"/>
          <a:ext cx="5951871" cy="145996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926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1040">
                <a:tc>
                  <a:txBody>
                    <a:bodyPr/>
                    <a:lstStyle/>
                    <a:p>
                      <a:pPr marL="0" marR="0" algn="ctr">
                        <a:spcBef>
                          <a:spcPts val="0"/>
                        </a:spcBef>
                        <a:spcAft>
                          <a:spcPts val="0"/>
                        </a:spcAft>
                      </a:pPr>
                      <a:r>
                        <a:rPr lang="en-US" sz="1200">
                          <a:solidFill>
                            <a:srgbClr val="0F1C32"/>
                          </a:solidFill>
                          <a:latin typeface="+mn-l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2,906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2,372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578,653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487,337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004521042"/>
              </p:ext>
            </p:extLst>
          </p:nvPr>
        </p:nvGraphicFramePr>
        <p:xfrm>
          <a:off x="764920" y="3668135"/>
          <a:ext cx="11189354" cy="1384780"/>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4218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08409">
                <a:tc>
                  <a:txBody>
                    <a:bodyPr/>
                    <a:lstStyle/>
                    <a:p>
                      <a:pPr marL="0" marR="0" algn="ctr">
                        <a:spcBef>
                          <a:spcPts val="0"/>
                        </a:spcBef>
                        <a:spcAft>
                          <a:spcPts val="0"/>
                        </a:spcAft>
                      </a:pPr>
                      <a:r>
                        <a:rPr lang="en-US" sz="1300">
                          <a:solidFill>
                            <a:srgbClr val="0F1C32"/>
                          </a:solidFill>
                          <a:latin typeface="+mn-lt"/>
                        </a:rPr>
                        <a:t>Randolph</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1,725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183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64,253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752,114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B6F1343-82D6-479B-A0E2-C8041536BE5F}"/>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r>
              <a:rPr lang="en-US" sz="2000">
                <a:latin typeface="Calibri"/>
              </a:rPr>
              <a:t>Anyone who has received the 2</a:t>
            </a:r>
            <a:r>
              <a:rPr lang="en-US" sz="2000" baseline="30000">
                <a:latin typeface="Calibri"/>
              </a:rPr>
              <a:t>nd</a:t>
            </a:r>
            <a:r>
              <a:rPr lang="en-US" sz="2000">
                <a:latin typeface="Calibri"/>
              </a:rPr>
              <a:t> dose of </a:t>
            </a:r>
            <a:r>
              <a:rPr lang="en-US" sz="2000" err="1">
                <a:latin typeface="Calibri"/>
              </a:rPr>
              <a:t>Moderna</a:t>
            </a:r>
            <a:r>
              <a:rPr lang="en-US" sz="2000">
                <a:latin typeface="Calibri"/>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Randolph Compared to Statewide as of 4/7/2021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850226" cy="2277547"/>
          </a:xfrm>
          <a:prstGeom prst="rect">
            <a:avLst/>
          </a:prstGeom>
          <a:noFill/>
        </p:spPr>
        <p:txBody>
          <a:bodyPr wrap="square" rtlCol="0">
            <a:spAutoFit/>
          </a:bodyPr>
          <a:lstStyle/>
          <a:p>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14.5</a:t>
            </a:r>
            <a:r>
              <a:rPr lang="en-US"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56.3</a:t>
            </a:r>
            <a:r>
              <a:rPr lang="en-US"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69.8</a:t>
            </a:r>
            <a:r>
              <a:rPr lang="en-US" b="1">
                <a:solidFill>
                  <a:srgbClr val="5B9BD5">
                    <a:lumMod val="75000"/>
                  </a:srgbClr>
                </a:solidFill>
                <a:latin typeface="Calibri"/>
              </a:rPr>
              <a:t>%</a:t>
            </a:r>
            <a:r>
              <a:rPr lang="en-US" b="1">
                <a:solidFill>
                  <a:srgbClr val="0F1C32"/>
                </a:solidFill>
                <a:latin typeface="Calibri"/>
              </a:rPr>
              <a:t> </a:t>
            </a:r>
            <a:r>
              <a:rPr lang="en-US" sz="1600" b="1">
                <a:solidFill>
                  <a:srgbClr val="0F1C32"/>
                </a:solidFill>
                <a:latin typeface="Calibri"/>
              </a:rPr>
              <a:t>for ages 75+</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974623841"/>
              </p:ext>
            </p:extLst>
          </p:nvPr>
        </p:nvGraphicFramePr>
        <p:xfrm>
          <a:off x="1068225" y="3815795"/>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89233">
                <a:tc>
                  <a:txBody>
                    <a:bodyPr/>
                    <a:lstStyle/>
                    <a:p>
                      <a:pPr marL="0" marR="0" algn="ctr">
                        <a:spcBef>
                          <a:spcPts val="0"/>
                        </a:spcBef>
                        <a:spcAft>
                          <a:spcPts val="0"/>
                        </a:spcAft>
                      </a:pPr>
                      <a:r>
                        <a:rPr lang="en-US" sz="1400">
                          <a:solidFill>
                            <a:srgbClr val="0F1C32"/>
                          </a:solidFill>
                          <a:latin typeface="+mn-lt"/>
                        </a:rPr>
                        <a:t>Randolph</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2,012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62.6%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1,469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842,026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384,742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344,305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169551"/>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22.6</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323770770"/>
              </p:ext>
            </p:extLst>
          </p:nvPr>
        </p:nvGraphicFramePr>
        <p:xfrm>
          <a:off x="534212" y="3913254"/>
          <a:ext cx="11317960"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775653">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08954">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77923">
                <a:tc>
                  <a:txBody>
                    <a:bodyPr/>
                    <a:lstStyle/>
                    <a:p>
                      <a:pPr marL="0" marR="0" algn="ctr">
                        <a:spcBef>
                          <a:spcPts val="0"/>
                        </a:spcBef>
                        <a:spcAft>
                          <a:spcPts val="0"/>
                        </a:spcAft>
                      </a:pPr>
                      <a:r>
                        <a:rPr lang="en-US" sz="1300">
                          <a:solidFill>
                            <a:srgbClr val="0F1C32"/>
                          </a:solidFill>
                          <a:latin typeface="+mn-lt"/>
                        </a:rPr>
                        <a:t>Randolph</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2,934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307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22063">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77,889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28,228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1,161,221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73,892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305209174"/>
              </p:ext>
            </p:extLst>
          </p:nvPr>
        </p:nvGraphicFramePr>
        <p:xfrm>
          <a:off x="2278878" y="2404294"/>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076482">
                  <a:extLst>
                    <a:ext uri="{9D8B030D-6E8A-4147-A177-3AD203B41FA5}">
                      <a16:colId xmlns:a16="http://schemas.microsoft.com/office/drawing/2014/main" val="2339804205"/>
                    </a:ext>
                  </a:extLst>
                </a:gridCol>
                <a:gridCol w="918887">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7780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a:solidFill>
                            <a:srgbClr val="0F1C32"/>
                          </a:solidFill>
                          <a:latin typeface="+mn-l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4,669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3,065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937,148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615,921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Randolph Compared to Statewide as of 4/7/2021</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C187F1F-BD30-43A9-AD5E-D26E52DBCB82}"/>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797044898"/>
              </p:ext>
            </p:extLst>
          </p:nvPr>
        </p:nvGraphicFramePr>
        <p:xfrm>
          <a:off x="351009"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802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a:solidFill>
                            <a:srgbClr val="0F1C32"/>
                          </a:solidFill>
                          <a:latin typeface="+mn-lt"/>
                        </a:rPr>
                        <a:t>Randolph</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338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317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154,921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71,949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82,972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Randolph Compared to Statewide as of 4/7/2021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1046860" y="2582969"/>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a:t>City/Town COVID-19 Burden</a:t>
            </a:r>
            <a:br>
              <a:rPr lang="en-US"/>
            </a:br>
            <a:endParaRPr lang="en-US"/>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4/6/2021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22060" y="3911392"/>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C9A47349-EBBE-468D-950E-01135AF812FB}"/>
              </a:ext>
            </a:extLst>
          </p:cNvPr>
          <p:cNvGraphicFramePr>
            <a:graphicFrameLocks noGrp="1"/>
          </p:cNvGraphicFramePr>
          <p:nvPr>
            <p:extLst>
              <p:ext uri="{D42A27DB-BD31-4B8C-83A1-F6EECF244321}">
                <p14:modId xmlns:p14="http://schemas.microsoft.com/office/powerpoint/2010/main" val="1618071429"/>
              </p:ext>
            </p:extLst>
          </p:nvPr>
        </p:nvGraphicFramePr>
        <p:xfrm>
          <a:off x="4297019" y="1049339"/>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2127769085"/>
                    </a:ext>
                  </a:extLst>
                </a:gridCol>
                <a:gridCol w="1000158">
                  <a:extLst>
                    <a:ext uri="{9D8B030D-6E8A-4147-A177-3AD203B41FA5}">
                      <a16:colId xmlns:a16="http://schemas.microsoft.com/office/drawing/2014/main" val="1372550869"/>
                    </a:ext>
                  </a:extLst>
                </a:gridCol>
                <a:gridCol w="893840">
                  <a:extLst>
                    <a:ext uri="{9D8B030D-6E8A-4147-A177-3AD203B41FA5}">
                      <a16:colId xmlns:a16="http://schemas.microsoft.com/office/drawing/2014/main" val="4075470433"/>
                    </a:ext>
                  </a:extLst>
                </a:gridCol>
                <a:gridCol w="1077903">
                  <a:extLst>
                    <a:ext uri="{9D8B030D-6E8A-4147-A177-3AD203B41FA5}">
                      <a16:colId xmlns:a16="http://schemas.microsoft.com/office/drawing/2014/main" val="1253342775"/>
                    </a:ext>
                  </a:extLst>
                </a:gridCol>
                <a:gridCol w="1208320">
                  <a:extLst>
                    <a:ext uri="{9D8B030D-6E8A-4147-A177-3AD203B41FA5}">
                      <a16:colId xmlns:a16="http://schemas.microsoft.com/office/drawing/2014/main" val="4094292629"/>
                    </a:ext>
                  </a:extLst>
                </a:gridCol>
                <a:gridCol w="784825">
                  <a:extLst>
                    <a:ext uri="{9D8B030D-6E8A-4147-A177-3AD203B41FA5}">
                      <a16:colId xmlns:a16="http://schemas.microsoft.com/office/drawing/2014/main" val="3848363899"/>
                    </a:ext>
                  </a:extLst>
                </a:gridCol>
                <a:gridCol w="1730929">
                  <a:extLst>
                    <a:ext uri="{9D8B030D-6E8A-4147-A177-3AD203B41FA5}">
                      <a16:colId xmlns:a16="http://schemas.microsoft.com/office/drawing/2014/main" val="7267257"/>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24999017"/>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                     65,894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3,344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104774785"/>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7888779"/>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8,389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3360816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8,180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99232106"/>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86282668"/>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67696218"/>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7,745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36961467"/>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46460789"/>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5,154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625713382"/>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18,906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349940455"/>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72149368"/>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54.1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86706318"/>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784719354"/>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976734"/>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956742237"/>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13,404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417878172"/>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3,885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96382783"/>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10,159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248281031"/>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19,659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26582672"/>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22,286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9232992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611,825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9740674"/>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74423"/>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t>Randolph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Randolph</a:t>
            </a:r>
            <a:r>
              <a:rPr lang="en-US" sz="2800"/>
              <a:t> </a:t>
            </a:r>
            <a:r>
              <a:rPr lang="en-US" sz="2000" b="1"/>
              <a:t>and whether they have met or exceeded the statewide rate</a:t>
            </a:r>
          </a:p>
          <a:p>
            <a:pPr marL="457200" indent="-457200">
              <a:spcBef>
                <a:spcPts val="600"/>
              </a:spcBef>
              <a:spcAft>
                <a:spcPts val="600"/>
              </a:spcAft>
              <a:buFont typeface="+mj-lt"/>
              <a:buAutoNum type="arabicPeriod"/>
            </a:pPr>
            <a:r>
              <a:rPr lang="en-US" sz="2000" b="1"/>
              <a:t>The percentage of Randolph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Randolph</a:t>
            </a:r>
            <a:r>
              <a:rPr lang="en-US" sz="2800"/>
              <a:t> </a:t>
            </a:r>
            <a:r>
              <a:rPr lang="en-US" sz="2000" b="1"/>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COVID-19 burden</a:t>
            </a:r>
          </a:p>
          <a:p>
            <a:pPr marL="457200" indent="-457200">
              <a:spcBef>
                <a:spcPts val="600"/>
              </a:spcBef>
              <a:spcAft>
                <a:spcPts val="600"/>
              </a:spcAft>
              <a:buFont typeface="+mj-lt"/>
              <a:buAutoNum type="arabicPeriod"/>
            </a:pPr>
            <a:r>
              <a:rPr lang="en-US" sz="2000" b="1"/>
              <a:t>Decrease risk levels from red towards grey in Randolph</a:t>
            </a:r>
            <a:r>
              <a:rPr lang="en-US" sz="2800"/>
              <a:t> </a:t>
            </a:r>
            <a:r>
              <a:rPr lang="en-US" sz="2000" b="1"/>
              <a:t>based on the average daily incidence per 100,000 (as published in the weekly COVID-19 public health report).</a:t>
            </a: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p>
          <a:p>
            <a:pPr>
              <a:defRPr/>
            </a:pPr>
            <a:endParaRPr lang="en-US" sz="100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465546509"/>
              </p:ext>
            </p:extLst>
          </p:nvPr>
        </p:nvGraphicFramePr>
        <p:xfrm>
          <a:off x="391865" y="2127113"/>
          <a:ext cx="11655094" cy="1558688"/>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5538">
                <a:tc>
                  <a:txBody>
                    <a:bodyPr/>
                    <a:lstStyle/>
                    <a:p>
                      <a:pPr marL="0" marR="0" algn="l">
                        <a:spcBef>
                          <a:spcPts val="0"/>
                        </a:spcBef>
                        <a:spcAft>
                          <a:spcPts val="0"/>
                        </a:spcAft>
                      </a:pPr>
                      <a:r>
                        <a:rPr lang="en-US" sz="110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9876">
                <a:tc>
                  <a:txBody>
                    <a:bodyPr/>
                    <a:lstStyle/>
                    <a:p>
                      <a:pPr marL="0" marR="0" algn="l">
                        <a:spcBef>
                          <a:spcPts val="0"/>
                        </a:spcBef>
                        <a:spcAft>
                          <a:spcPts val="0"/>
                        </a:spcAft>
                      </a:pPr>
                      <a:r>
                        <a:rPr lang="en-US" sz="1100">
                          <a:solidFill>
                            <a:srgbClr val="0F1C32"/>
                          </a:solidFill>
                          <a:latin typeface="+mn-lt"/>
                        </a:rPr>
                        <a:t>Randolph</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34,438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4,476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18,136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3,155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809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8,008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290012">
                <a:tc>
                  <a:txBody>
                    <a:bodyPr/>
                    <a:lstStyle/>
                    <a:p>
                      <a:pPr marL="0" marR="0" algn="l">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Randolph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a:latin typeface="Segoe UI" panose="020B0502040204020203" pitchFamily="34" charset="0"/>
              </a:rPr>
              <a:t>Total Doses and Dose Administration Rate/100,000 Population</a:t>
            </a:r>
            <a:br>
              <a:rPr lang="en-US" sz="2400">
                <a:latin typeface="Segoe UI" panose="020B0502040204020203" pitchFamily="34" charset="0"/>
              </a:rPr>
            </a:br>
            <a:r>
              <a:rPr lang="en-US" sz="2400">
                <a:latin typeface="Segoe UI" panose="020B0502040204020203" pitchFamily="34" charset="0"/>
              </a:rPr>
              <a:t>for </a:t>
            </a:r>
            <a:r>
              <a:rPr lang="en-US" sz="2400"/>
              <a:t>Randolph </a:t>
            </a:r>
            <a:r>
              <a:rPr lang="en-US" sz="2400">
                <a:latin typeface="Segoe UI" panose="020B0502040204020203" pitchFamily="34" charset="0"/>
              </a:rPr>
              <a:t>Compared to Statewide as of 4/7/2021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470682375"/>
              </p:ext>
            </p:extLst>
          </p:nvPr>
        </p:nvGraphicFramePr>
        <p:xfrm>
          <a:off x="1382331" y="3051402"/>
          <a:ext cx="9055735" cy="11399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4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u="none">
                          <a:solidFill>
                            <a:schemeClr val="tx1"/>
                          </a:solidFill>
                          <a:effectLst/>
                          <a:latin typeface="+mn-lt"/>
                        </a:rPr>
                        <a:t>Community</a:t>
                      </a:r>
                    </a:p>
                    <a:p>
                      <a:pPr marL="0" marR="0" algn="ctr">
                        <a:spcBef>
                          <a:spcPts val="0"/>
                        </a:spcBef>
                        <a:spcAft>
                          <a:spcPts val="0"/>
                        </a:spcAft>
                      </a:pPr>
                      <a:endParaRPr lang="en-US" sz="1600" u="sng">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38540">
                <a:tc>
                  <a:txBody>
                    <a:bodyPr/>
                    <a:lstStyle/>
                    <a:p>
                      <a:pPr marL="0" marR="0" algn="l">
                        <a:spcBef>
                          <a:spcPts val="0"/>
                        </a:spcBef>
                        <a:spcAft>
                          <a:spcPts val="0"/>
                        </a:spcAft>
                      </a:pPr>
                      <a:r>
                        <a:rPr lang="en-US" sz="1600">
                          <a:solidFill>
                            <a:schemeClr val="tx1"/>
                          </a:solidFill>
                        </a:rPr>
                        <a:t>Randolph</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20,366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59,138.4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494468027"/>
                  </a:ext>
                </a:extLst>
              </a:tr>
              <a:tr h="339800">
                <a:tc>
                  <a:txBody>
                    <a:bodyPr/>
                    <a:lstStyle/>
                    <a:p>
                      <a:pPr marL="0" marR="0" algn="l">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4,111,327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59,033.6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503014" y="1257300"/>
            <a:ext cx="11367094" cy="923330"/>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endParaRPr lang="en-US" sz="1100" b="1" u="sng">
              <a:solidFill>
                <a:prstClr val="black"/>
              </a:solidFill>
              <a:latin typeface="Calibri" panose="020F0502020204030204"/>
            </a:endParaRPr>
          </a:p>
          <a:p>
            <a:pPr marL="742950" lvl="1" indent="-285750">
              <a:buFont typeface="Arial" panose="020B0604020202020204" pitchFamily="34" charset="0"/>
              <a:buChar char="•"/>
              <a:defRPr/>
            </a:pPr>
            <a:r>
              <a:rPr lang="en-US">
                <a:solidFill>
                  <a:prstClr val="black"/>
                </a:solidFill>
                <a:latin typeface="Calibri" panose="020F0502020204030204"/>
              </a:rPr>
              <a:t>Per-capita dose administration rate for Randolph</a:t>
            </a:r>
            <a:r>
              <a:rPr lang="en-US">
                <a:solidFill>
                  <a:srgbClr val="0F1C32"/>
                </a:solidFill>
                <a:latin typeface="Calibri" panose="020F0502020204030204"/>
              </a:rPr>
              <a:t> compared to the overall state rate of </a:t>
            </a:r>
            <a:r>
              <a:rPr lang="en-US" sz="2000" b="1">
                <a:solidFill>
                  <a:srgbClr val="5B9BD5">
                    <a:lumMod val="75000"/>
                  </a:srgbClr>
                </a:solidFill>
                <a:latin typeface="Calibri" panose="020F0502020204030204"/>
              </a:rPr>
              <a:t>59,033.6 per 100,000.</a:t>
            </a:r>
          </a:p>
          <a:p>
            <a:pPr marL="742950" lvl="1" indent="-285750">
              <a:buFont typeface="Arial" panose="020B0604020202020204" pitchFamily="34" charset="0"/>
              <a:buChar char="•"/>
              <a:defRPr/>
            </a:pPr>
            <a:r>
              <a:rPr lang="en-US">
                <a:solidFill>
                  <a:prstClr val="black"/>
                </a:solidFill>
                <a:latin typeface="Calibri" panose="020F0502020204030204"/>
              </a:rPr>
              <a:t>Randolph has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458178285"/>
              </p:ext>
            </p:extLst>
          </p:nvPr>
        </p:nvGraphicFramePr>
        <p:xfrm>
          <a:off x="319127" y="40724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a:solidFill>
                            <a:srgbClr val="0F1C32"/>
                          </a:solidFill>
                          <a:latin typeface="+mn-lt"/>
                        </a:rPr>
                        <a:t>Randolph</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5,322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7,771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6565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1,082,511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1,571,073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Randolph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38.1</a:t>
            </a:r>
            <a:r>
              <a:rPr lang="en-US" sz="1300" b="1">
                <a:solidFill>
                  <a:srgbClr val="5B9BD5">
                    <a:lumMod val="75000"/>
                  </a:srgbClr>
                </a:solidFill>
                <a:latin typeface="Calibri"/>
              </a:rPr>
              <a:t>%.</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Randolph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15.5</a:t>
            </a:r>
            <a:r>
              <a:rPr lang="en-US" sz="1300" b="1">
                <a:solidFill>
                  <a:srgbClr val="5B9BD5">
                    <a:lumMod val="75000"/>
                  </a:srgbClr>
                </a:solidFill>
                <a:latin typeface="Calibri"/>
              </a:rPr>
              <a:t>%.</a:t>
            </a:r>
          </a:p>
          <a:p>
            <a:pPr marL="742950" lvl="1" indent="-285750">
              <a:buFont typeface="Arial" panose="020B0604020202020204" pitchFamily="34" charset="0"/>
              <a:buChar char="•"/>
            </a:pPr>
            <a:r>
              <a:rPr lang="en-US" sz="1300">
                <a:solidFill>
                  <a:srgbClr val="0F1C32"/>
                </a:solidFill>
                <a:latin typeface="Calibri"/>
              </a:rPr>
              <a:t>The percentage of Randolph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22.6</a:t>
            </a:r>
            <a:r>
              <a:rPr lang="en-US" sz="1300" b="1">
                <a:solidFill>
                  <a:srgbClr val="5B9BD5">
                    <a:lumMod val="75000"/>
                  </a:srgbClr>
                </a:solidFill>
                <a:latin typeface="Calibri"/>
              </a:rPr>
              <a:t>%</a:t>
            </a:r>
            <a:r>
              <a:rPr lang="en-US" sz="1300" b="1">
                <a:solidFill>
                  <a:srgbClr val="0F1C32"/>
                </a:solidFill>
                <a:latin typeface="Calibri"/>
              </a:rPr>
              <a:t>.</a:t>
            </a:r>
          </a:p>
          <a:p>
            <a:pPr marL="742950" lvl="1" indent="-285750">
              <a:buFont typeface="Arial" panose="020B0604020202020204" pitchFamily="34" charset="0"/>
              <a:buChar char="•"/>
            </a:pPr>
            <a:r>
              <a:rPr lang="en-US" sz="1300">
                <a:solidFill>
                  <a:srgbClr val="0F1C32"/>
                </a:solidFill>
                <a:latin typeface="Calibri"/>
              </a:rPr>
              <a:t>Randolph has met or exceeded the overall state averages in two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4/7/2021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621828708"/>
              </p:ext>
            </p:extLst>
          </p:nvPr>
        </p:nvGraphicFramePr>
        <p:xfrm>
          <a:off x="2639189"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171517">
                  <a:extLst>
                    <a:ext uri="{9D8B030D-6E8A-4147-A177-3AD203B41FA5}">
                      <a16:colId xmlns:a16="http://schemas.microsoft.com/office/drawing/2014/main" val="3208626251"/>
                    </a:ext>
                  </a:extLst>
                </a:gridCol>
                <a:gridCol w="1857342">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97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39976">
                <a:tc>
                  <a:txBody>
                    <a:bodyPr/>
                    <a:lstStyle/>
                    <a:p>
                      <a:pPr marL="0" marR="0" algn="ctr">
                        <a:spcBef>
                          <a:spcPts val="0"/>
                        </a:spcBef>
                        <a:spcAft>
                          <a:spcPts val="0"/>
                        </a:spcAft>
                      </a:pPr>
                      <a:r>
                        <a:rPr lang="en-US" sz="1400">
                          <a:solidFill>
                            <a:srgbClr val="0F1C32"/>
                          </a:solidFill>
                          <a:latin typeface="+mn-lt"/>
                        </a:rPr>
                        <a:t>Randolph</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13,093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4927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2,653,584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Randolph Compared to Statewide as of </a:t>
            </a:r>
            <a:r>
              <a:rPr lang="en-US" sz="2000">
                <a:solidFill>
                  <a:schemeClr val="bg1">
                    <a:lumMod val="95000"/>
                  </a:schemeClr>
                </a:solidFill>
                <a:latin typeface="Segoe UI" panose="020B0502040204020203" pitchFamily="34" charset="0"/>
              </a:rPr>
              <a:t>4/7/2021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r>
              <a:rPr lang="en-US" sz="2000">
                <a:latin typeface="Calibri"/>
              </a:rPr>
              <a:t>Anyone who has received any vaccine</a:t>
            </a:r>
            <a:r>
              <a:rPr lang="en-US" sz="2000" b="1">
                <a:latin typeface="Calibri"/>
              </a:rPr>
              <a:t> </a:t>
            </a:r>
            <a:r>
              <a:rPr lang="en-US" sz="2000">
                <a:latin typeface="Calibri"/>
              </a:rPr>
              <a:t>(1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 or Johnson &amp; Johnson vaccine</a:t>
            </a:r>
            <a:r>
              <a:rPr lang="en-US">
                <a:latin typeface="Calibri"/>
              </a:rPr>
              <a:t>)</a:t>
            </a:r>
            <a:endParaRPr lang="en-US"/>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Randolph Compared to Statewide as of 4/7/2021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25141" y="1059120"/>
            <a:ext cx="11613734" cy="2369880"/>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sz="2000" b="1">
                <a:solidFill>
                  <a:srgbClr val="5B9BD5">
                    <a:lumMod val="75000"/>
                  </a:srgbClr>
                </a:solidFill>
                <a:latin typeface="Calibri"/>
              </a:rPr>
              <a:t> 29.2</a:t>
            </a:r>
            <a:r>
              <a:rPr lang="en-US" b="1">
                <a:solidFill>
                  <a:srgbClr val="5B9BD5">
                    <a:lumMod val="75000"/>
                  </a:srgbClr>
                </a:solidFill>
                <a:latin typeface="Calibri"/>
              </a:rPr>
              <a:t>% </a:t>
            </a:r>
            <a:r>
              <a:rPr lang="en-US" b="1">
                <a:solidFill>
                  <a:srgbClr val="0F1C32"/>
                </a:solidFill>
                <a:latin typeface="Calibri"/>
              </a:rPr>
              <a:t>for ages 0-64</a:t>
            </a:r>
            <a:r>
              <a:rPr lang="en-US">
                <a:solidFill>
                  <a:srgbClr val="0F1C32"/>
                </a:solidFill>
                <a:latin typeface="Calibri"/>
              </a:rPr>
              <a:t>                                                                                                                                                                                                                      </a:t>
            </a:r>
            <a:endParaRPr lang="en-US" sz="1600" b="1">
              <a:solidFill>
                <a:srgbClr val="0F1C32"/>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80.3% </a:t>
            </a:r>
            <a:r>
              <a:rPr lang="en-US" sz="1600" b="1">
                <a:solidFill>
                  <a:srgbClr val="0F1C32"/>
                </a:solidFill>
                <a:latin typeface="Calibri"/>
              </a:rPr>
              <a:t>for ages 65-74</a:t>
            </a:r>
          </a:p>
          <a:p>
            <a:pPr marL="1257300" lvl="2" indent="-342900">
              <a:buFont typeface="Arial" panose="020B0604020202020204" pitchFamily="34" charset="0"/>
              <a:buChar char="•"/>
            </a:pPr>
            <a:r>
              <a:rPr lang="en-US" sz="2000" b="1">
                <a:solidFill>
                  <a:srgbClr val="5B9BD5">
                    <a:lumMod val="75000"/>
                  </a:srgbClr>
                </a:solidFill>
                <a:latin typeface="Calibri"/>
              </a:rPr>
              <a:t>83.6%</a:t>
            </a:r>
            <a:r>
              <a:rPr lang="en-US" sz="2000" b="1">
                <a:solidFill>
                  <a:srgbClr val="0F1C32"/>
                </a:solidFill>
                <a:latin typeface="Calibri"/>
              </a:rPr>
              <a:t> </a:t>
            </a:r>
            <a:r>
              <a:rPr lang="en-US" sz="1600" b="1">
                <a:solidFill>
                  <a:srgbClr val="0F1C32"/>
                </a:solidFill>
                <a:latin typeface="Calibri"/>
              </a:rPr>
              <a:t>for ages 75+</a:t>
            </a:r>
            <a:endParaRPr lang="en-US" sz="1600" b="1">
              <a:solidFill>
                <a:srgbClr val="5B9BD5">
                  <a:lumMod val="75000"/>
                </a:srgbClr>
              </a:solidFill>
              <a:latin typeface="Calibri"/>
            </a:endParaRP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endParaRPr lang="en-US" sz="1600" b="1">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3765517439"/>
              </p:ext>
            </p:extLst>
          </p:nvPr>
        </p:nvGraphicFramePr>
        <p:xfrm>
          <a:off x="1271173" y="3614393"/>
          <a:ext cx="9445253"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605233">
                  <a:extLst>
                    <a:ext uri="{9D8B030D-6E8A-4147-A177-3AD203B41FA5}">
                      <a16:colId xmlns:a16="http://schemas.microsoft.com/office/drawing/2014/main" val="4033400568"/>
                    </a:ext>
                  </a:extLst>
                </a:gridCol>
                <a:gridCol w="1095025">
                  <a:extLst>
                    <a:ext uri="{9D8B030D-6E8A-4147-A177-3AD203B41FA5}">
                      <a16:colId xmlns:a16="http://schemas.microsoft.com/office/drawing/2014/main" val="2412686465"/>
                    </a:ext>
                  </a:extLst>
                </a:gridCol>
                <a:gridCol w="1562717">
                  <a:extLst>
                    <a:ext uri="{9D8B030D-6E8A-4147-A177-3AD203B41FA5}">
                      <a16:colId xmlns:a16="http://schemas.microsoft.com/office/drawing/2014/main" val="3583255463"/>
                    </a:ext>
                  </a:extLst>
                </a:gridCol>
                <a:gridCol w="1401310">
                  <a:extLst>
                    <a:ext uri="{9D8B030D-6E8A-4147-A177-3AD203B41FA5}">
                      <a16:colId xmlns:a16="http://schemas.microsoft.com/office/drawing/2014/main" val="2638387760"/>
                    </a:ext>
                  </a:extLst>
                </a:gridCol>
                <a:gridCol w="1291853">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a:solidFill>
                            <a:srgbClr val="0F1C32"/>
                          </a:solidFill>
                          <a:latin typeface="+mn-lt"/>
                        </a:rPr>
                        <a:t>Randolph</a:t>
                      </a:r>
                      <a:endParaRPr lang="en-US" sz="140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8,320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2,904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90.3%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1,869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1,692,674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548,504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412,406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4/7/2021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811331515"/>
              </p:ext>
            </p:extLst>
          </p:nvPr>
        </p:nvGraphicFramePr>
        <p:xfrm>
          <a:off x="199565" y="3916109"/>
          <a:ext cx="11576540" cy="1439696"/>
        </p:xfrm>
        <a:graphic>
          <a:graphicData uri="http://schemas.openxmlformats.org/drawingml/2006/table">
            <a:tbl>
              <a:tblPr firstRow="1" firstCol="1" bandRow="1">
                <a:tableStyleId>{5C22544A-7EE6-4342-B048-85BDC9FD1C3A}</a:tableStyleId>
              </a:tblPr>
              <a:tblGrid>
                <a:gridCol w="991440">
                  <a:extLst>
                    <a:ext uri="{9D8B030D-6E8A-4147-A177-3AD203B41FA5}">
                      <a16:colId xmlns:a16="http://schemas.microsoft.com/office/drawing/2014/main" val="4075951014"/>
                    </a:ext>
                  </a:extLst>
                </a:gridCol>
                <a:gridCol w="544596">
                  <a:extLst>
                    <a:ext uri="{9D8B030D-6E8A-4147-A177-3AD203B41FA5}">
                      <a16:colId xmlns:a16="http://schemas.microsoft.com/office/drawing/2014/main" val="3719797945"/>
                    </a:ext>
                  </a:extLst>
                </a:gridCol>
                <a:gridCol w="844150">
                  <a:extLst>
                    <a:ext uri="{9D8B030D-6E8A-4147-A177-3AD203B41FA5}">
                      <a16:colId xmlns:a16="http://schemas.microsoft.com/office/drawing/2014/main" val="2111895905"/>
                    </a:ext>
                  </a:extLst>
                </a:gridCol>
                <a:gridCol w="609283">
                  <a:extLst>
                    <a:ext uri="{9D8B030D-6E8A-4147-A177-3AD203B41FA5}">
                      <a16:colId xmlns:a16="http://schemas.microsoft.com/office/drawing/2014/main" val="1228260744"/>
                    </a:ext>
                  </a:extLst>
                </a:gridCol>
                <a:gridCol w="874692">
                  <a:extLst>
                    <a:ext uri="{9D8B030D-6E8A-4147-A177-3AD203B41FA5}">
                      <a16:colId xmlns:a16="http://schemas.microsoft.com/office/drawing/2014/main" val="3870552715"/>
                    </a:ext>
                  </a:extLst>
                </a:gridCol>
                <a:gridCol w="694711">
                  <a:extLst>
                    <a:ext uri="{9D8B030D-6E8A-4147-A177-3AD203B41FA5}">
                      <a16:colId xmlns:a16="http://schemas.microsoft.com/office/drawing/2014/main" val="2196486683"/>
                    </a:ext>
                  </a:extLst>
                </a:gridCol>
                <a:gridCol w="854339">
                  <a:extLst>
                    <a:ext uri="{9D8B030D-6E8A-4147-A177-3AD203B41FA5}">
                      <a16:colId xmlns:a16="http://schemas.microsoft.com/office/drawing/2014/main" val="2808071338"/>
                    </a:ext>
                  </a:extLst>
                </a:gridCol>
                <a:gridCol w="501102">
                  <a:extLst>
                    <a:ext uri="{9D8B030D-6E8A-4147-A177-3AD203B41FA5}">
                      <a16:colId xmlns:a16="http://schemas.microsoft.com/office/drawing/2014/main" val="2266782108"/>
                    </a:ext>
                  </a:extLst>
                </a:gridCol>
                <a:gridCol w="813265">
                  <a:extLst>
                    <a:ext uri="{9D8B030D-6E8A-4147-A177-3AD203B41FA5}">
                      <a16:colId xmlns:a16="http://schemas.microsoft.com/office/drawing/2014/main" val="1400057223"/>
                    </a:ext>
                  </a:extLst>
                </a:gridCol>
                <a:gridCol w="575037">
                  <a:extLst>
                    <a:ext uri="{9D8B030D-6E8A-4147-A177-3AD203B41FA5}">
                      <a16:colId xmlns:a16="http://schemas.microsoft.com/office/drawing/2014/main" val="607151320"/>
                    </a:ext>
                  </a:extLst>
                </a:gridCol>
                <a:gridCol w="829696">
                  <a:extLst>
                    <a:ext uri="{9D8B030D-6E8A-4147-A177-3AD203B41FA5}">
                      <a16:colId xmlns:a16="http://schemas.microsoft.com/office/drawing/2014/main" val="1732447710"/>
                    </a:ext>
                  </a:extLst>
                </a:gridCol>
                <a:gridCol w="586908">
                  <a:extLst>
                    <a:ext uri="{9D8B030D-6E8A-4147-A177-3AD203B41FA5}">
                      <a16:colId xmlns:a16="http://schemas.microsoft.com/office/drawing/2014/main" val="1497268532"/>
                    </a:ext>
                  </a:extLst>
                </a:gridCol>
                <a:gridCol w="719244">
                  <a:extLst>
                    <a:ext uri="{9D8B030D-6E8A-4147-A177-3AD203B41FA5}">
                      <a16:colId xmlns:a16="http://schemas.microsoft.com/office/drawing/2014/main" val="743602275"/>
                    </a:ext>
                  </a:extLst>
                </a:gridCol>
                <a:gridCol w="758536">
                  <a:extLst>
                    <a:ext uri="{9D8B030D-6E8A-4147-A177-3AD203B41FA5}">
                      <a16:colId xmlns:a16="http://schemas.microsoft.com/office/drawing/2014/main" val="1994207196"/>
                    </a:ext>
                  </a:extLst>
                </a:gridCol>
                <a:gridCol w="694827">
                  <a:extLst>
                    <a:ext uri="{9D8B030D-6E8A-4147-A177-3AD203B41FA5}">
                      <a16:colId xmlns:a16="http://schemas.microsoft.com/office/drawing/2014/main" val="3921377560"/>
                    </a:ext>
                  </a:extLst>
                </a:gridCol>
                <a:gridCol w="684714">
                  <a:extLst>
                    <a:ext uri="{9D8B030D-6E8A-4147-A177-3AD203B41FA5}">
                      <a16:colId xmlns:a16="http://schemas.microsoft.com/office/drawing/2014/main" val="3578839088"/>
                    </a:ext>
                  </a:extLst>
                </a:gridCol>
              </a:tblGrid>
              <a:tr h="175402">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7672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0532">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252355">
                <a:tc>
                  <a:txBody>
                    <a:bodyPr/>
                    <a:lstStyle/>
                    <a:p>
                      <a:pPr marL="0" marR="0" algn="ctr">
                        <a:spcBef>
                          <a:spcPts val="0"/>
                        </a:spcBef>
                        <a:spcAft>
                          <a:spcPts val="0"/>
                        </a:spcAft>
                      </a:pPr>
                      <a:r>
                        <a:rPr lang="en-US" sz="1100">
                          <a:solidFill>
                            <a:srgbClr val="0F1C32"/>
                          </a:solidFill>
                          <a:latin typeface="+mn-lt"/>
                        </a:rPr>
                        <a:t>Randolph</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4,273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4,509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490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4686">
                <a:tc>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131,691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129,341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158,156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1,913,335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639141649"/>
              </p:ext>
            </p:extLst>
          </p:nvPr>
        </p:nvGraphicFramePr>
        <p:xfrm>
          <a:off x="2379084" y="2331143"/>
          <a:ext cx="7195756" cy="137773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47404">
                <a:tc>
                  <a:txBody>
                    <a:bodyPr/>
                    <a:lstStyle/>
                    <a:p>
                      <a:pPr marL="0" marR="0" algn="ctr">
                        <a:spcBef>
                          <a:spcPts val="0"/>
                        </a:spcBef>
                        <a:spcAft>
                          <a:spcPts val="0"/>
                        </a:spcAft>
                      </a:pPr>
                      <a:r>
                        <a:rPr lang="en-US" sz="1400">
                          <a:solidFill>
                            <a:srgbClr val="0F1C32"/>
                          </a:solidFill>
                          <a:latin typeface="+mn-lt"/>
                        </a:rPr>
                        <a:t>Randolph</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7,575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5,437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605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1,515,801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1,103,258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sz="2000" b="1">
                <a:solidFill>
                  <a:srgbClr val="5B9BD5">
                    <a:lumMod val="75000"/>
                  </a:srgbClr>
                </a:solidFill>
                <a:latin typeface="Calibri"/>
              </a:rPr>
              <a:t>38.1</a:t>
            </a:r>
            <a:r>
              <a:rPr lang="en-US" sz="1600" b="1">
                <a:solidFill>
                  <a:srgbClr val="5B9BD5">
                    <a:lumMod val="75000"/>
                  </a:srgbClr>
                </a:solidFill>
                <a:latin typeface="Calibri"/>
              </a:rPr>
              <a:t>%.</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Randolph Compared to Statewide as of 4/7/2021 </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A00ABB7-0CEF-4191-BD78-7D7515A665F5}"/>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8D1198CE6780C4AB0DC98B27A0894E8" ma:contentTypeVersion="9" ma:contentTypeDescription="Create a new document." ma:contentTypeScope="" ma:versionID="fe7d65e697d7d198dee0ffe778345796">
  <xsd:schema xmlns:xsd="http://www.w3.org/2001/XMLSchema" xmlns:xs="http://www.w3.org/2001/XMLSchema" xmlns:p="http://schemas.microsoft.com/office/2006/metadata/properties" xmlns:ns2="84e97cf7-d201-4266-b669-9750d8c82d63" xmlns:ns3="3681058a-78c6-45c7-bc37-ed8082d13ab2" targetNamespace="http://schemas.microsoft.com/office/2006/metadata/properties" ma:root="true" ma:fieldsID="6a721148e870492ccc23e9d5ca091087" ns2:_="" ns3:_="">
    <xsd:import namespace="84e97cf7-d201-4266-b669-9750d8c82d63"/>
    <xsd:import namespace="3681058a-78c6-45c7-bc37-ed8082d13ab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e97cf7-d201-4266-b669-9750d8c82d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681058a-78c6-45c7-bc37-ed8082d13ab2"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28F66196-D198-45E7-B220-75B766ED04E5}">
  <ds:schemaRefs>
    <ds:schemaRef ds:uri="acf54e11-0fc9-471c-b6ed-0b00911b414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711E52B3-A89E-47F2-9B19-CCC3E16521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e97cf7-d201-4266-b669-9750d8c82d63"/>
    <ds:schemaRef ds:uri="3681058a-78c6-45c7-bc37-ed8082d13ab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20</Slides>
  <Notes>7</Notes>
  <HiddenSlides>0</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Randolph 4/9/2021</vt:lpstr>
      <vt:lpstr>Randolph – Benchmarks</vt:lpstr>
      <vt:lpstr>PowerPoint Presentation</vt:lpstr>
      <vt:lpstr>Vaccine Administration </vt:lpstr>
      <vt:lpstr>Total Doses and Dose Administration Rate/100,000 Population for Randolph Compared to Statewide as of 4/7/2021</vt:lpstr>
      <vt:lpstr>Count and Percentage of Population for First Dose, Partially, and Fully Vaccinated for Randolph Compared to Statewide as of 4/7/2021</vt:lpstr>
      <vt:lpstr>First Dose</vt:lpstr>
      <vt:lpstr>Counts and Percentages of Population with a First Dose by Demographics for Randolph Compared to Statewide as of 4/7/2021  contd.</vt:lpstr>
      <vt:lpstr>Counts and Percentages of Population with a First Dose by Demographics for Randolph Compared to Statewide as of 4/7/2021 </vt:lpstr>
      <vt:lpstr>Partially vaccinated</vt:lpstr>
      <vt:lpstr>Counts and Percentages of Population Partially Vaccinated by Demographics for Randolph Compared to Statewide as of 4/7/2021 contd.</vt:lpstr>
      <vt:lpstr>Counts and Percentages of Population Partially Vaccinated by Demographics for Randolph Compared to Statewide as of 4/7/2021</vt:lpstr>
      <vt:lpstr>Fully vaccinated</vt:lpstr>
      <vt:lpstr>Counts and Percentages of Population Fully Vaccinated by Demographics for Randolph Compared to Statewide as of 4/7/2021 contd. </vt:lpstr>
      <vt:lpstr>Counts and Percentages of Population Fully Vaccinated by Demographics for Randolph Compared to Statewide as of 4/7/2021</vt:lpstr>
      <vt:lpstr>Missing Race/Ethnicity Count and Percentage of Population Vaccinated for Randolph Compared to Statewide as of 4/7/2021</vt:lpstr>
      <vt:lpstr>PowerPoint Presentation</vt:lpstr>
      <vt:lpstr>COVID-19 Case Counts and Rates for 20 Prioritized Communities</vt:lpstr>
      <vt:lpstr>Background </vt:lpstr>
      <vt:lpstr> Profile of Randolph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revision>2</cp:revision>
  <dcterms:created xsi:type="dcterms:W3CDTF">2021-02-06T16:00:27Z</dcterms:created>
  <dcterms:modified xsi:type="dcterms:W3CDTF">2021-04-24T02:10:31Z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0x01010098D1198CE6780C4AB0DC98B27A0894E8</vt:lpwstr>
  </property>
</Properties>
</file>