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E8EEF8"/>
    <a:srgbClr val="F7F9FD"/>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Randolph</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Randolph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963111261"/>
              </p:ext>
            </p:extLst>
          </p:nvPr>
        </p:nvGraphicFramePr>
        <p:xfrm>
          <a:off x="5893304" y="1447800"/>
          <a:ext cx="5951871" cy="1495206"/>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521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2,382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25857936"/>
              </p:ext>
            </p:extLst>
          </p:nvPr>
        </p:nvGraphicFramePr>
        <p:xfrm>
          <a:off x="143158" y="3607732"/>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Randolph</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0" i="0" u="none" strike="noStrike" dirty="0">
                          <a:solidFill>
                            <a:srgbClr val="000000"/>
                          </a:solidFill>
                          <a:effectLst/>
                          <a:latin typeface="Calibri" panose="020F0502020204030204" pitchFamily="34" charset="0"/>
                        </a:rPr>
                        <a:t>128,203</a:t>
                      </a:r>
                      <a:endParaRPr lang="en-US" sz="12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Randolph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5552" y="955984"/>
            <a:ext cx="10540260" cy="2185214"/>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04601677"/>
              </p:ext>
            </p:extLst>
          </p:nvPr>
        </p:nvGraphicFramePr>
        <p:xfrm>
          <a:off x="914401" y="342900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726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07996"/>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389837317"/>
              </p:ext>
            </p:extLst>
          </p:nvPr>
        </p:nvGraphicFramePr>
        <p:xfrm>
          <a:off x="51089" y="387939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Randolph</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055209095"/>
              </p:ext>
            </p:extLst>
          </p:nvPr>
        </p:nvGraphicFramePr>
        <p:xfrm>
          <a:off x="2962542" y="230024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2,822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Randolph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48419336"/>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Randolph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EC23E440-BBF2-47DF-95A7-A998F7224C1E}"/>
              </a:ext>
            </a:extLst>
          </p:cNvPr>
          <p:cNvGraphicFramePr>
            <a:graphicFrameLocks noGrp="1"/>
          </p:cNvGraphicFramePr>
          <p:nvPr>
            <p:extLst>
              <p:ext uri="{D42A27DB-BD31-4B8C-83A1-F6EECF244321}">
                <p14:modId xmlns:p14="http://schemas.microsoft.com/office/powerpoint/2010/main" val="1045903523"/>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080912140"/>
              </p:ext>
            </p:extLst>
          </p:nvPr>
        </p:nvGraphicFramePr>
        <p:xfrm>
          <a:off x="259796" y="2077343"/>
          <a:ext cx="11655094" cy="156316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45309">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Randolph</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4,476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18,136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3,155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94490">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Randolph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Randolph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Randolph and whether they have met or exceeded the statewide rate</a:t>
            </a:r>
          </a:p>
          <a:p>
            <a:pPr>
              <a:spcBef>
                <a:spcPts val="600"/>
              </a:spcBef>
              <a:spcAft>
                <a:spcPts val="600"/>
              </a:spcAft>
            </a:pPr>
            <a:r>
              <a:rPr lang="en-US" sz="2000" b="1" dirty="0"/>
              <a:t>The percentage of Randolph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Randolph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Randolph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Randolph</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02867700"/>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Randolph</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                                       13,064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600" b="0" i="0" u="none" strike="noStrike" dirty="0">
                          <a:solidFill>
                            <a:srgbClr val="000000"/>
                          </a:solidFill>
                          <a:effectLst/>
                          <a:latin typeface="Calibri" panose="020F0502020204030204" pitchFamily="34" charset="0"/>
                        </a:rPr>
                        <a:t>                                                  37,935.0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6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Randolph</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Randolph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538747274"/>
              </p:ext>
            </p:extLst>
          </p:nvPr>
        </p:nvGraphicFramePr>
        <p:xfrm>
          <a:off x="485520" y="396267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7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Randolph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Randolph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Randolph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Randolph has met or exceeded the overall state averages in two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242205796"/>
              </p:ext>
            </p:extLst>
          </p:nvPr>
        </p:nvGraphicFramePr>
        <p:xfrm>
          <a:off x="2756297" y="2557551"/>
          <a:ext cx="6260166" cy="941671"/>
        </p:xfrm>
        <a:graphic>
          <a:graphicData uri="http://schemas.openxmlformats.org/drawingml/2006/table">
            <a:tbl>
              <a:tblPr firstRow="1" firstCol="1" bandRow="1">
                <a:tableStyleId>{5C22544A-7EE6-4342-B048-85BDC9FD1C3A}</a:tableStyleId>
              </a:tblPr>
              <a:tblGrid>
                <a:gridCol w="1379577">
                  <a:extLst>
                    <a:ext uri="{9D8B030D-6E8A-4147-A177-3AD203B41FA5}">
                      <a16:colId xmlns:a16="http://schemas.microsoft.com/office/drawing/2014/main" val="4075951014"/>
                    </a:ext>
                  </a:extLst>
                </a:gridCol>
                <a:gridCol w="1268240">
                  <a:extLst>
                    <a:ext uri="{9D8B030D-6E8A-4147-A177-3AD203B41FA5}">
                      <a16:colId xmlns:a16="http://schemas.microsoft.com/office/drawing/2014/main" val="3208626251"/>
                    </a:ext>
                  </a:extLst>
                </a:gridCol>
                <a:gridCol w="2210798">
                  <a:extLst>
                    <a:ext uri="{9D8B030D-6E8A-4147-A177-3AD203B41FA5}">
                      <a16:colId xmlns:a16="http://schemas.microsoft.com/office/drawing/2014/main" val="3103514450"/>
                    </a:ext>
                  </a:extLst>
                </a:gridCol>
                <a:gridCol w="1401551">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8,713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Randolph</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Randolph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06482" y="957129"/>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16.4</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837404052"/>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70.4%</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02583408"/>
              </p:ext>
            </p:extLst>
          </p:nvPr>
        </p:nvGraphicFramePr>
        <p:xfrm>
          <a:off x="141671" y="4007677"/>
          <a:ext cx="12002713" cy="1529128"/>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Randolph</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435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          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129,094</a:t>
                      </a:r>
                      <a:endParaRPr lang="en-US" sz="9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187094405"/>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5,204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87097" y="905854"/>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Randolph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878422330"/>
              </p:ext>
            </p:extLst>
          </p:nvPr>
        </p:nvGraphicFramePr>
        <p:xfrm>
          <a:off x="1227185" y="3168426"/>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2,127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47.8%</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49626" y="1025616"/>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Randolph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F13977DE-16E5-4448-B244-EA98AC11A1C9}"/>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8549</TotalTime>
  <Words>3451</Words>
  <Application>Microsoft Office PowerPoint</Application>
  <PresentationFormat>Widescreen</PresentationFormat>
  <Paragraphs>757</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Randolph</vt:lpstr>
      <vt:lpstr>Randolph – Benchmarks</vt:lpstr>
      <vt:lpstr>PowerPoint Presentation</vt:lpstr>
      <vt:lpstr>Vaccine Administration </vt:lpstr>
      <vt:lpstr>Total Doses and Dose Administration Rate/100,000  for Randolph Compared to Statewide as of 3/17/2021</vt:lpstr>
      <vt:lpstr>Count and Percentage of Population for First Dose, Partially, and Fully Vaccinated for Randolph Compared to Statewide as of 3/17/2021</vt:lpstr>
      <vt:lpstr>Counts and Percentages of Population with a First Dose by Demographics for Randolph Compared to Statewide as of 3/17/2021  contd.</vt:lpstr>
      <vt:lpstr>Counts and Percentages of Population with a First Dose by Demographics for Randolph Compared to Statewide as of 3/17/2021 </vt:lpstr>
      <vt:lpstr>Counts and Percentages of Population Partially Vaccinated by Demographics for Randolph Compared to Statewide as of 3/17/2021 contd.</vt:lpstr>
      <vt:lpstr>Counts and Percentages of Population Partially Vaccinated by Demographics for Randolph Compared to Statewide as of 3/17/2021</vt:lpstr>
      <vt:lpstr>Counts and Percentages of Population Fully Vaccinated by Demographics for Randolph Compared to Statewide as of 3/17/2021 contd. </vt:lpstr>
      <vt:lpstr>Counts and Percentages of Population Fully Vaccinated by Demographics for Randolph Compared to Statewide as of 3/17/2021</vt:lpstr>
      <vt:lpstr>Missing Race/Ethnicity Count and Percentage of Population Vaccinated for Randolph Compared to Statewide as of 3/17/2021</vt:lpstr>
      <vt:lpstr>City/Town COVID-19 Burden </vt:lpstr>
      <vt:lpstr>COVID-19 Case Counts and Rates for 20 Prioritized Communities</vt:lpstr>
      <vt:lpstr>Background </vt:lpstr>
      <vt:lpstr> Profile of Randolph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389</cp:revision>
  <dcterms:created xsi:type="dcterms:W3CDTF">2021-02-06T16:00:27Z</dcterms:created>
  <dcterms:modified xsi:type="dcterms:W3CDTF">2021-03-18T21:53:20Z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