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E8EEF8"/>
    <a:srgbClr val="F7F9FD"/>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3/26/2021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Randolph</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932254017"/>
              </p:ext>
            </p:extLst>
          </p:nvPr>
        </p:nvGraphicFramePr>
        <p:xfrm>
          <a:off x="1219200" y="3949381"/>
          <a:ext cx="9737630" cy="111244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138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645282" y="1287235"/>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Randolph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79166" y="1310704"/>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747822616"/>
              </p:ext>
            </p:extLst>
          </p:nvPr>
        </p:nvGraphicFramePr>
        <p:xfrm>
          <a:off x="6132008" y="1538258"/>
          <a:ext cx="5951871" cy="140772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462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73626788"/>
              </p:ext>
            </p:extLst>
          </p:nvPr>
        </p:nvGraphicFramePr>
        <p:xfrm>
          <a:off x="179166" y="4094843"/>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84976" y="1334189"/>
            <a:ext cx="10540260"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772851761"/>
              </p:ext>
            </p:extLst>
          </p:nvPr>
        </p:nvGraphicFramePr>
        <p:xfrm>
          <a:off x="914401" y="385063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3,043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992917148"/>
              </p:ext>
            </p:extLst>
          </p:nvPr>
        </p:nvGraphicFramePr>
        <p:xfrm>
          <a:off x="51089" y="4058854"/>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Randolph</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41062300"/>
              </p:ext>
            </p:extLst>
          </p:nvPr>
        </p:nvGraphicFramePr>
        <p:xfrm>
          <a:off x="2740351" y="252974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Randolph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356419"/>
              </p:ext>
            </p:extLst>
          </p:nvPr>
        </p:nvGraphicFramePr>
        <p:xfrm>
          <a:off x="789617" y="293049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Randolph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493237"/>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89EB4F09-DD8D-4A06-AEFA-BBE295827B13}"/>
              </a:ext>
            </a:extLst>
          </p:cNvPr>
          <p:cNvGraphicFramePr>
            <a:graphicFrameLocks noGrp="1"/>
          </p:cNvGraphicFramePr>
          <p:nvPr>
            <p:extLst>
              <p:ext uri="{D42A27DB-BD31-4B8C-83A1-F6EECF244321}">
                <p14:modId xmlns:p14="http://schemas.microsoft.com/office/powerpoint/2010/main" val="2249637124"/>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9751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Randolph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Randolph and whether they have met or exceeded the statewide rate</a:t>
            </a:r>
          </a:p>
          <a:p>
            <a:pPr marL="457200" indent="-457200">
              <a:spcBef>
                <a:spcPts val="600"/>
              </a:spcBef>
              <a:spcAft>
                <a:spcPts val="600"/>
              </a:spcAft>
              <a:buFont typeface="+mj-lt"/>
              <a:buAutoNum type="arabicPeriod"/>
            </a:pPr>
            <a:r>
              <a:rPr lang="en-US" sz="2000" b="1" dirty="0"/>
              <a:t>The percentage of Randolph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Randolph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t>
            </a:r>
            <a:r>
              <a:rPr lang="en-US" sz="2000" dirty="0" err="1"/>
              <a:t>eachAge</a:t>
            </a:r>
            <a:r>
              <a:rPr lang="en-US" sz="2000" dirty="0"/>
              <a:t>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Randolph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964635392"/>
              </p:ext>
            </p:extLst>
          </p:nvPr>
        </p:nvGraphicFramePr>
        <p:xfrm>
          <a:off x="259796" y="2077343"/>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Randolph</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4490">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Randolph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Randolph</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95915026"/>
              </p:ext>
            </p:extLst>
          </p:nvPr>
        </p:nvGraphicFramePr>
        <p:xfrm>
          <a:off x="1139669" y="328912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280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90724">
                <a:tc>
                  <a:txBody>
                    <a:bodyPr/>
                    <a:lstStyle/>
                    <a:p>
                      <a:pPr marL="0" marR="0" algn="ctr">
                        <a:spcBef>
                          <a:spcPts val="0"/>
                        </a:spcBef>
                        <a:spcAft>
                          <a:spcPts val="0"/>
                        </a:spcAft>
                      </a:pPr>
                      <a:r>
                        <a:rPr lang="en-US" sz="1600" b="1" dirty="0">
                          <a:solidFill>
                            <a:schemeClr val="tx1"/>
                          </a:solidFill>
                        </a:rPr>
                        <a:t>Randolph</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15,303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44,436.5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94468027"/>
                  </a:ext>
                </a:extLst>
              </a:tr>
              <a:tr h="299103">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316216"/>
            <a:ext cx="11293030"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Randolph</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Randolph has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182451885"/>
              </p:ext>
            </p:extLst>
          </p:nvPr>
        </p:nvGraphicFramePr>
        <p:xfrm>
          <a:off x="494065" y="4019249"/>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7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5,366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Randolph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Randolph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Randolph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Randolph has met or exceeded the overall state averages in two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662612183"/>
              </p:ext>
            </p:extLst>
          </p:nvPr>
        </p:nvGraphicFramePr>
        <p:xfrm>
          <a:off x="2841756" y="2757193"/>
          <a:ext cx="6260166" cy="941671"/>
        </p:xfrm>
        <a:graphic>
          <a:graphicData uri="http://schemas.openxmlformats.org/drawingml/2006/table">
            <a:tbl>
              <a:tblPr firstRow="1" firstCol="1" bandRow="1">
                <a:tableStyleId>{5C22544A-7EE6-4342-B048-85BDC9FD1C3A}</a:tableStyleId>
              </a:tblPr>
              <a:tblGrid>
                <a:gridCol w="1379577">
                  <a:extLst>
                    <a:ext uri="{9D8B030D-6E8A-4147-A177-3AD203B41FA5}">
                      <a16:colId xmlns:a16="http://schemas.microsoft.com/office/drawing/2014/main" val="4075951014"/>
                    </a:ext>
                  </a:extLst>
                </a:gridCol>
                <a:gridCol w="1268240">
                  <a:extLst>
                    <a:ext uri="{9D8B030D-6E8A-4147-A177-3AD203B41FA5}">
                      <a16:colId xmlns:a16="http://schemas.microsoft.com/office/drawing/2014/main" val="3208626251"/>
                    </a:ext>
                  </a:extLst>
                </a:gridCol>
                <a:gridCol w="2210798">
                  <a:extLst>
                    <a:ext uri="{9D8B030D-6E8A-4147-A177-3AD203B41FA5}">
                      <a16:colId xmlns:a16="http://schemas.microsoft.com/office/drawing/2014/main" val="3103514450"/>
                    </a:ext>
                  </a:extLst>
                </a:gridCol>
                <a:gridCol w="1401551">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Randolph</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25571FA9-CF05-4370-9DAA-36A4A81E4C2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34669" y="1184818"/>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19.7</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620638228"/>
              </p:ext>
            </p:extLst>
          </p:nvPr>
        </p:nvGraphicFramePr>
        <p:xfrm>
          <a:off x="1016238" y="3900589"/>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89960874"/>
              </p:ext>
            </p:extLst>
          </p:nvPr>
        </p:nvGraphicFramePr>
        <p:xfrm>
          <a:off x="141671" y="4225830"/>
          <a:ext cx="12002714" cy="1381856"/>
        </p:xfrm>
        <a:graphic>
          <a:graphicData uri="http://schemas.openxmlformats.org/drawingml/2006/table">
            <a:tbl>
              <a:tblPr firstRow="1" firstCol="1" bandRow="1">
                <a:tableStyleId>{5C22544A-7EE6-4342-B048-85BDC9FD1C3A}</a:tableStyleId>
              </a:tblPr>
              <a:tblGrid>
                <a:gridCol w="1108543">
                  <a:extLst>
                    <a:ext uri="{9D8B030D-6E8A-4147-A177-3AD203B41FA5}">
                      <a16:colId xmlns:a16="http://schemas.microsoft.com/office/drawing/2014/main" val="4075951014"/>
                    </a:ext>
                  </a:extLst>
                </a:gridCol>
                <a:gridCol w="544829">
                  <a:extLst>
                    <a:ext uri="{9D8B030D-6E8A-4147-A177-3AD203B41FA5}">
                      <a16:colId xmlns:a16="http://schemas.microsoft.com/office/drawing/2014/main" val="3719797945"/>
                    </a:ext>
                  </a:extLst>
                </a:gridCol>
                <a:gridCol w="844513">
                  <a:extLst>
                    <a:ext uri="{9D8B030D-6E8A-4147-A177-3AD203B41FA5}">
                      <a16:colId xmlns:a16="http://schemas.microsoft.com/office/drawing/2014/main" val="2111895905"/>
                    </a:ext>
                  </a:extLst>
                </a:gridCol>
                <a:gridCol w="609544">
                  <a:extLst>
                    <a:ext uri="{9D8B030D-6E8A-4147-A177-3AD203B41FA5}">
                      <a16:colId xmlns:a16="http://schemas.microsoft.com/office/drawing/2014/main" val="1228260744"/>
                    </a:ext>
                  </a:extLst>
                </a:gridCol>
                <a:gridCol w="875067">
                  <a:extLst>
                    <a:ext uri="{9D8B030D-6E8A-4147-A177-3AD203B41FA5}">
                      <a16:colId xmlns:a16="http://schemas.microsoft.com/office/drawing/2014/main" val="3870552715"/>
                    </a:ext>
                  </a:extLst>
                </a:gridCol>
                <a:gridCol w="471832">
                  <a:extLst>
                    <a:ext uri="{9D8B030D-6E8A-4147-A177-3AD203B41FA5}">
                      <a16:colId xmlns:a16="http://schemas.microsoft.com/office/drawing/2014/main" val="2196486683"/>
                    </a:ext>
                  </a:extLst>
                </a:gridCol>
                <a:gridCol w="854705">
                  <a:extLst>
                    <a:ext uri="{9D8B030D-6E8A-4147-A177-3AD203B41FA5}">
                      <a16:colId xmlns:a16="http://schemas.microsoft.com/office/drawing/2014/main" val="2808071338"/>
                    </a:ext>
                  </a:extLst>
                </a:gridCol>
                <a:gridCol w="501317">
                  <a:extLst>
                    <a:ext uri="{9D8B030D-6E8A-4147-A177-3AD203B41FA5}">
                      <a16:colId xmlns:a16="http://schemas.microsoft.com/office/drawing/2014/main" val="2266782108"/>
                    </a:ext>
                  </a:extLst>
                </a:gridCol>
                <a:gridCol w="813614">
                  <a:extLst>
                    <a:ext uri="{9D8B030D-6E8A-4147-A177-3AD203B41FA5}">
                      <a16:colId xmlns:a16="http://schemas.microsoft.com/office/drawing/2014/main" val="1400057223"/>
                    </a:ext>
                  </a:extLst>
                </a:gridCol>
                <a:gridCol w="575283">
                  <a:extLst>
                    <a:ext uri="{9D8B030D-6E8A-4147-A177-3AD203B41FA5}">
                      <a16:colId xmlns:a16="http://schemas.microsoft.com/office/drawing/2014/main" val="607151320"/>
                    </a:ext>
                  </a:extLst>
                </a:gridCol>
                <a:gridCol w="830052">
                  <a:extLst>
                    <a:ext uri="{9D8B030D-6E8A-4147-A177-3AD203B41FA5}">
                      <a16:colId xmlns:a16="http://schemas.microsoft.com/office/drawing/2014/main" val="1732447710"/>
                    </a:ext>
                  </a:extLst>
                </a:gridCol>
                <a:gridCol w="587160">
                  <a:extLst>
                    <a:ext uri="{9D8B030D-6E8A-4147-A177-3AD203B41FA5}">
                      <a16:colId xmlns:a16="http://schemas.microsoft.com/office/drawing/2014/main" val="1497268532"/>
                    </a:ext>
                  </a:extLst>
                </a:gridCol>
                <a:gridCol w="719552">
                  <a:extLst>
                    <a:ext uri="{9D8B030D-6E8A-4147-A177-3AD203B41FA5}">
                      <a16:colId xmlns:a16="http://schemas.microsoft.com/office/drawing/2014/main" val="743602275"/>
                    </a:ext>
                  </a:extLst>
                </a:gridCol>
                <a:gridCol w="757503">
                  <a:extLst>
                    <a:ext uri="{9D8B030D-6E8A-4147-A177-3AD203B41FA5}">
                      <a16:colId xmlns:a16="http://schemas.microsoft.com/office/drawing/2014/main" val="1994207196"/>
                    </a:ext>
                  </a:extLst>
                </a:gridCol>
                <a:gridCol w="821832">
                  <a:extLst>
                    <a:ext uri="{9D8B030D-6E8A-4147-A177-3AD203B41FA5}">
                      <a16:colId xmlns:a16="http://schemas.microsoft.com/office/drawing/2014/main" val="3921377560"/>
                    </a:ext>
                  </a:extLst>
                </a:gridCol>
                <a:gridCol w="579082">
                  <a:extLst>
                    <a:ext uri="{9D8B030D-6E8A-4147-A177-3AD203B41FA5}">
                      <a16:colId xmlns:a16="http://schemas.microsoft.com/office/drawing/2014/main" val="3578839088"/>
                    </a:ext>
                  </a:extLst>
                </a:gridCol>
                <a:gridCol w="50828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Randolph</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89864129"/>
              </p:ext>
            </p:extLst>
          </p:nvPr>
        </p:nvGraphicFramePr>
        <p:xfrm>
          <a:off x="2498122" y="2400612"/>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Randolph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87097" y="905854"/>
            <a:ext cx="11559311" cy="1269578"/>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Randolph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080F56-9812-411A-81EA-B043850CC8CD}"/>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8582</TotalTime>
  <Words>3564</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Randolph</vt:lpstr>
      <vt:lpstr>Randolph – Benchmarks</vt:lpstr>
      <vt:lpstr>PowerPoint Presentation</vt:lpstr>
      <vt:lpstr>Vaccine Administration </vt:lpstr>
      <vt:lpstr>Total Doses and Dose Administration Rate/100,000 Population for Randolph Compared to Statewide as of 3/24/2021</vt:lpstr>
      <vt:lpstr>Count and Percentage of Population for First Dose, Partially, and Fully Vaccinated for Randolph Compared to Statewide as of 3/24/2021</vt:lpstr>
      <vt:lpstr>First Dose</vt:lpstr>
      <vt:lpstr>Counts and Percentages of Population with a First Dose by Demographics for Randolph Compared to Statewide as of 3/24/2021  contd.</vt:lpstr>
      <vt:lpstr>Counts and Percentages of Population with a First Dose by Demographics for Randolph Compared to Statewide as of 3/24/2021 </vt:lpstr>
      <vt:lpstr>Partially vaccinated</vt:lpstr>
      <vt:lpstr>Counts and Percentages of Population Partially Vaccinated by Demographics for Randolph Compared to Statewide as of 3/24/2021 contd.</vt:lpstr>
      <vt:lpstr>Counts and Percentages of Population Partially Vaccinated by Demographics for Randolph Compared to Statewide as of 3/24/2021</vt:lpstr>
      <vt:lpstr>Fully vaccinated</vt:lpstr>
      <vt:lpstr>Counts and Percentages of Population Fully Vaccinated by Demographics for Randolph Compared to Statewide as of 3/24/2021 contd. </vt:lpstr>
      <vt:lpstr>Counts and Percentages of Population Fully Vaccinated by Demographics for Randolph Compared to Statewide as of 3/24/2021</vt:lpstr>
      <vt:lpstr>Missing Race/Ethnicity Count and Percentage of Population Vaccinated for Randolph Compared to Statewide as of 3/24/2021</vt:lpstr>
      <vt:lpstr>City/Town COVID-19 Burden </vt:lpstr>
      <vt:lpstr>COVID-19 Case Counts and Rates for 20 Prioritized Communities</vt:lpstr>
      <vt:lpstr>Background </vt:lpstr>
      <vt:lpstr> Profile of Randolph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398</cp:revision>
  <dcterms:created xsi:type="dcterms:W3CDTF">2021-02-06T16:00:27Z</dcterms:created>
  <dcterms:modified xsi:type="dcterms:W3CDTF">2021-03-26T12:53:58Z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