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1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9" r:id="rId3"/>
    <p:sldId id="266" r:id="rId4"/>
    <p:sldId id="303" r:id="rId5"/>
    <p:sldId id="328" r:id="rId6"/>
    <p:sldId id="316" r:id="rId7"/>
    <p:sldId id="318" r:id="rId8"/>
    <p:sldId id="322" r:id="rId9"/>
    <p:sldId id="326" r:id="rId10"/>
    <p:sldId id="321" r:id="rId11"/>
    <p:sldId id="317" r:id="rId12"/>
    <p:sldId id="329" r:id="rId13"/>
    <p:sldId id="315" r:id="rId14"/>
    <p:sldId id="310" r:id="rId15"/>
    <p:sldId id="300" r:id="rId16"/>
    <p:sldId id="274" r:id="rId17"/>
    <p:sldId id="299" r:id="rId18"/>
    <p:sldId id="332" r:id="rId19"/>
  </p:sldIdLst>
  <p:sldSz cx="9144000" cy="6858000" type="screen4x3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24" userDrawn="1">
          <p15:clr>
            <a:srgbClr val="A4A3A4"/>
          </p15:clr>
        </p15:guide>
        <p15:guide id="2" pos="220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5BA8"/>
    <a:srgbClr val="F2A41E"/>
    <a:srgbClr val="ED8200"/>
    <a:srgbClr val="DD930D"/>
    <a:srgbClr val="EAAD00"/>
    <a:srgbClr val="F9B700"/>
    <a:srgbClr val="113F7D"/>
    <a:srgbClr val="F053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7086" autoAdjust="0"/>
    <p:restoredTop sz="94666"/>
  </p:normalViewPr>
  <p:slideViewPr>
    <p:cSldViewPr showGuides="1">
      <p:cViewPr>
        <p:scale>
          <a:sx n="76" d="100"/>
          <a:sy n="76" d="100"/>
        </p:scale>
        <p:origin x="-960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7" d="100"/>
          <a:sy n="67" d="100"/>
        </p:scale>
        <p:origin x="-3276" y="-96"/>
      </p:cViewPr>
      <p:guideLst>
        <p:guide orient="horz" pos="2924"/>
        <p:guide pos="22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367813BF-4102-4AEE-8D23-0C8150F3B13F}" type="datetimeFigureOut">
              <a:rPr lang="en-US" smtClean="0"/>
              <a:pPr/>
              <a:t>8/18/2017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D97B70A1-10AB-408C-B2D1-6428F97CB4C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5706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3" tIns="46477" rIns="92953" bIns="4647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3" tIns="46477" rIns="92953" bIns="46477" rtlCol="0"/>
          <a:lstStyle>
            <a:lvl1pPr algn="r">
              <a:defRPr sz="1200"/>
            </a:lvl1pPr>
          </a:lstStyle>
          <a:p>
            <a:fld id="{42CEC0A4-A0C5-4098-A380-3AC3821EB80E}" type="datetimeFigureOut">
              <a:rPr lang="en-US" smtClean="0"/>
              <a:pPr/>
              <a:t>8/18/2017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3" tIns="46477" rIns="92953" bIns="4647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2953" tIns="46477" rIns="92953" bIns="4647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3" tIns="46477" rIns="92953" bIns="4647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3" tIns="46477" rIns="92953" bIns="46477" rtlCol="0" anchor="b"/>
          <a:lstStyle>
            <a:lvl1pPr algn="r">
              <a:defRPr sz="1200"/>
            </a:lvl1pPr>
          </a:lstStyle>
          <a:p>
            <a:fld id="{40C85781-5D91-414A-8156-625A21FE1F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1100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85781-5D91-414A-8156-625A21FE1FD0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140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85781-5D91-414A-8156-625A21FE1FD0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870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98DEF26-9451-CA4B-B326-4828C5508BF0}" type="slidenum">
              <a:rPr lang="en-US" smtClean="0">
                <a:ea typeface="ＭＳ Ｐゴシック" pitchFamily="-107" charset="-128"/>
                <a:cs typeface="ＭＳ Ｐゴシック" pitchFamily="-107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dirty="0" smtClean="0"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 txBox="1">
            <a:spLocks noGrp="1" noChangeArrowheads="1"/>
          </p:cNvSpPr>
          <p:nvPr/>
        </p:nvSpPr>
        <p:spPr bwMode="auto">
          <a:xfrm>
            <a:off x="3956550" y="8817904"/>
            <a:ext cx="3026833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956" tIns="46478" rIns="92956" bIns="46478" anchor="b">
            <a:prstTxWarp prst="textNoShape">
              <a:avLst/>
            </a:prstTxWarp>
          </a:bodyPr>
          <a:lstStyle/>
          <a:p>
            <a:pPr algn="r" defTabSz="927966"/>
            <a:fld id="{B5345DFF-985B-E24A-B05B-5E4004F833BF}" type="slidenum">
              <a:rPr lang="en-US" sz="1200"/>
              <a:pPr algn="r" defTabSz="927966"/>
              <a:t>13</a:t>
            </a:fld>
            <a:endParaRPr lang="en-US" sz="1200" dirty="0"/>
          </a:p>
        </p:txBody>
      </p:sp>
      <p:sp>
        <p:nvSpPr>
          <p:cNvPr id="21507" name="Rectangle 7"/>
          <p:cNvSpPr txBox="1">
            <a:spLocks noGrp="1" noChangeArrowheads="1"/>
          </p:cNvSpPr>
          <p:nvPr/>
        </p:nvSpPr>
        <p:spPr bwMode="auto">
          <a:xfrm>
            <a:off x="3956550" y="8817904"/>
            <a:ext cx="3026833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956" tIns="46478" rIns="92956" bIns="46478" anchor="b">
            <a:prstTxWarp prst="textNoShape">
              <a:avLst/>
            </a:prstTxWarp>
          </a:bodyPr>
          <a:lstStyle/>
          <a:p>
            <a:pPr algn="r" defTabSz="927966"/>
            <a:fld id="{50CDE732-801B-A345-9570-061819981960}" type="slidenum">
              <a:rPr lang="en-US" sz="1200"/>
              <a:pPr algn="r" defTabSz="927966"/>
              <a:t>13</a:t>
            </a:fld>
            <a:endParaRPr lang="en-US" sz="1200" dirty="0"/>
          </a:p>
        </p:txBody>
      </p:sp>
      <p:sp>
        <p:nvSpPr>
          <p:cNvPr id="215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1800" dirty="0" smtClean="0">
              <a:latin typeface="Calibri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 txBox="1">
            <a:spLocks noGrp="1" noChangeArrowheads="1"/>
          </p:cNvSpPr>
          <p:nvPr/>
        </p:nvSpPr>
        <p:spPr bwMode="auto">
          <a:xfrm>
            <a:off x="3956550" y="8817904"/>
            <a:ext cx="3026833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956" tIns="46478" rIns="92956" bIns="46478" anchor="b">
            <a:prstTxWarp prst="textNoShape">
              <a:avLst/>
            </a:prstTxWarp>
          </a:bodyPr>
          <a:lstStyle/>
          <a:p>
            <a:pPr algn="r" defTabSz="927966"/>
            <a:fld id="{B5345DFF-985B-E24A-B05B-5E4004F833BF}" type="slidenum">
              <a:rPr lang="en-US" sz="1200"/>
              <a:pPr algn="r" defTabSz="927966"/>
              <a:t>16</a:t>
            </a:fld>
            <a:endParaRPr lang="en-US" sz="1200" dirty="0"/>
          </a:p>
        </p:txBody>
      </p:sp>
      <p:sp>
        <p:nvSpPr>
          <p:cNvPr id="21507" name="Rectangle 7"/>
          <p:cNvSpPr txBox="1">
            <a:spLocks noGrp="1" noChangeArrowheads="1"/>
          </p:cNvSpPr>
          <p:nvPr/>
        </p:nvSpPr>
        <p:spPr bwMode="auto">
          <a:xfrm>
            <a:off x="3956550" y="8817904"/>
            <a:ext cx="3026833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956" tIns="46478" rIns="92956" bIns="46478" anchor="b">
            <a:prstTxWarp prst="textNoShape">
              <a:avLst/>
            </a:prstTxWarp>
          </a:bodyPr>
          <a:lstStyle/>
          <a:p>
            <a:pPr algn="r" defTabSz="927966"/>
            <a:fld id="{50CDE732-801B-A345-9570-061819981960}" type="slidenum">
              <a:rPr lang="en-US" sz="1200"/>
              <a:pPr algn="r" defTabSz="927966"/>
              <a:t>16</a:t>
            </a:fld>
            <a:endParaRPr lang="en-US" sz="1200" dirty="0"/>
          </a:p>
        </p:txBody>
      </p:sp>
      <p:sp>
        <p:nvSpPr>
          <p:cNvPr id="215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1800" dirty="0" smtClean="0">
              <a:latin typeface="Calibri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11375"/>
            <a:ext cx="7772400" cy="1470025"/>
          </a:xfrm>
        </p:spPr>
        <p:txBody>
          <a:bodyPr>
            <a:normAutofit/>
          </a:bodyPr>
          <a:lstStyle>
            <a:lvl1pPr algn="ctr">
              <a:defRPr sz="4400" u="none">
                <a:solidFill>
                  <a:srgbClr val="113F7D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0386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AB87A-E6C7-48C3-9666-23DF27CC36D7}" type="datetime1">
              <a:rPr lang="en-US" smtClean="0"/>
              <a:pPr/>
              <a:t>8/18/2017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99954" y="6407943"/>
            <a:ext cx="2133600" cy="365125"/>
          </a:xfrm>
          <a:prstGeom prst="rect">
            <a:avLst/>
          </a:prstGeom>
        </p:spPr>
        <p:txBody>
          <a:bodyPr/>
          <a:lstStyle/>
          <a:p>
            <a:fld id="{D38C0A4F-349C-44CD-82BF-59FF3E8860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528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6BAFC-1824-4B44-A6F9-45C7C6BACA5D}" type="datetime1">
              <a:rPr lang="en-US" smtClean="0"/>
              <a:pPr/>
              <a:t>8/18/2017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99954" y="6407943"/>
            <a:ext cx="2133600" cy="365125"/>
          </a:xfrm>
          <a:prstGeom prst="rect">
            <a:avLst/>
          </a:prstGeom>
        </p:spPr>
        <p:txBody>
          <a:bodyPr/>
          <a:lstStyle/>
          <a:p>
            <a:fld id="{D38C0A4F-349C-44CD-82BF-59FF3E8860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676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90FD7-BA63-4D59-AAE3-56EB8CB150BC}" type="datetime1">
              <a:rPr lang="en-US" smtClean="0"/>
              <a:pPr/>
              <a:t>8/18/2017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99954" y="6407943"/>
            <a:ext cx="2133600" cy="365125"/>
          </a:xfrm>
          <a:prstGeom prst="rect">
            <a:avLst/>
          </a:prstGeom>
        </p:spPr>
        <p:txBody>
          <a:bodyPr/>
          <a:lstStyle/>
          <a:p>
            <a:fld id="{D38C0A4F-349C-44CD-82BF-59FF3E8860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7419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38175-8341-4849-9226-00D5210EC270}" type="datetime1">
              <a:rPr lang="en-US" smtClean="0"/>
              <a:pPr/>
              <a:t>8/18/2017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99954" y="6407943"/>
            <a:ext cx="2133600" cy="365125"/>
          </a:xfrm>
          <a:prstGeom prst="rect">
            <a:avLst/>
          </a:prstGeom>
        </p:spPr>
        <p:txBody>
          <a:bodyPr/>
          <a:lstStyle/>
          <a:p>
            <a:fld id="{D38C0A4F-349C-44CD-82BF-59FF3E8860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313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257800"/>
          </a:xfr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buClr>
                <a:srgbClr val="ED8200"/>
              </a:buClr>
              <a:defRPr sz="2400"/>
            </a:lvl1pPr>
            <a:lvl2pPr>
              <a:spcBef>
                <a:spcPts val="600"/>
              </a:spcBef>
              <a:spcAft>
                <a:spcPts val="600"/>
              </a:spcAft>
              <a:buClr>
                <a:srgbClr val="ED8200"/>
              </a:buClr>
              <a:defRPr sz="2000"/>
            </a:lvl2pPr>
            <a:lvl3pPr>
              <a:spcBef>
                <a:spcPts val="600"/>
              </a:spcBef>
              <a:spcAft>
                <a:spcPts val="600"/>
              </a:spcAft>
              <a:buClr>
                <a:srgbClr val="ED8200"/>
              </a:buClr>
              <a:defRPr sz="1800"/>
            </a:lvl3pPr>
            <a:lvl4pPr>
              <a:spcBef>
                <a:spcPts val="600"/>
              </a:spcBef>
              <a:spcAft>
                <a:spcPts val="600"/>
              </a:spcAft>
              <a:defRPr/>
            </a:lvl4pPr>
            <a:lvl5pPr>
              <a:spcBef>
                <a:spcPts val="60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06862-F118-4E00-B449-29B70CE59559}" type="datetime1">
              <a:rPr lang="en-US" smtClean="0"/>
              <a:pPr/>
              <a:t>8/18/2017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800" y="640794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bg1"/>
                </a:solidFill>
              </a:defRPr>
            </a:lvl1pPr>
          </a:lstStyle>
          <a:p>
            <a:fld id="{D38C0A4F-349C-44CD-82BF-59FF3E8860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591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9484"/>
            <a:ext cx="8229600" cy="1143000"/>
          </a:xfrm>
        </p:spPr>
        <p:txBody>
          <a:bodyPr>
            <a:normAutofit/>
          </a:bodyPr>
          <a:lstStyle>
            <a:lvl1pPr>
              <a:defRPr sz="3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2437"/>
            <a:ext cx="8229600" cy="4221163"/>
          </a:xfr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buClr>
                <a:srgbClr val="ED8200"/>
              </a:buClr>
              <a:defRPr sz="2400"/>
            </a:lvl1pPr>
            <a:lvl2pPr>
              <a:spcBef>
                <a:spcPts val="600"/>
              </a:spcBef>
              <a:spcAft>
                <a:spcPts val="600"/>
              </a:spcAft>
              <a:buClr>
                <a:srgbClr val="ED8200"/>
              </a:buClr>
              <a:defRPr sz="2000"/>
            </a:lvl2pPr>
            <a:lvl3pPr>
              <a:spcBef>
                <a:spcPts val="600"/>
              </a:spcBef>
              <a:spcAft>
                <a:spcPts val="600"/>
              </a:spcAft>
              <a:buClr>
                <a:srgbClr val="ED8200"/>
              </a:buClr>
              <a:defRPr sz="1800"/>
            </a:lvl3pPr>
            <a:lvl4pPr>
              <a:spcBef>
                <a:spcPts val="600"/>
              </a:spcBef>
              <a:spcAft>
                <a:spcPts val="600"/>
              </a:spcAft>
              <a:defRPr/>
            </a:lvl4pPr>
            <a:lvl5pPr>
              <a:spcBef>
                <a:spcPts val="60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06862-F118-4E00-B449-29B70CE59559}" type="datetime1">
              <a:rPr lang="en-US" smtClean="0"/>
              <a:pPr/>
              <a:t>8/18/2017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800" y="640794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bg1"/>
                </a:solidFill>
              </a:defRPr>
            </a:lvl1pPr>
          </a:lstStyle>
          <a:p>
            <a:fld id="{D38C0A4F-349C-44CD-82BF-59FF3E8860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42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257800"/>
          </a:xfr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buClr>
                <a:srgbClr val="ED8200"/>
              </a:buClr>
              <a:defRPr sz="2400"/>
            </a:lvl1pPr>
            <a:lvl2pPr>
              <a:spcBef>
                <a:spcPts val="600"/>
              </a:spcBef>
              <a:spcAft>
                <a:spcPts val="600"/>
              </a:spcAft>
              <a:buClr>
                <a:srgbClr val="ED8200"/>
              </a:buClr>
              <a:defRPr sz="2000"/>
            </a:lvl2pPr>
            <a:lvl3pPr>
              <a:spcBef>
                <a:spcPts val="600"/>
              </a:spcBef>
              <a:spcAft>
                <a:spcPts val="600"/>
              </a:spcAft>
              <a:buClr>
                <a:srgbClr val="ED8200"/>
              </a:buClr>
              <a:defRPr sz="1800"/>
            </a:lvl3pPr>
            <a:lvl4pPr>
              <a:spcBef>
                <a:spcPts val="600"/>
              </a:spcBef>
              <a:spcAft>
                <a:spcPts val="600"/>
              </a:spcAft>
              <a:defRPr/>
            </a:lvl4pPr>
            <a:lvl5pPr>
              <a:spcBef>
                <a:spcPts val="60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06862-F118-4E00-B449-29B70CE59559}" type="datetime1">
              <a:rPr lang="en-US" smtClean="0"/>
              <a:pPr/>
              <a:t>8/18/2017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800" y="640794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bg1"/>
                </a:solidFill>
              </a:defRPr>
            </a:lvl1pPr>
          </a:lstStyle>
          <a:p>
            <a:fld id="{D38C0A4F-349C-44CD-82BF-59FF3E8860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838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00164-5172-4051-A965-EE27B291EA8B}" type="datetime1">
              <a:rPr lang="en-US" smtClean="0"/>
              <a:pPr/>
              <a:t>8/18/2017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99954" y="6407943"/>
            <a:ext cx="2133600" cy="365125"/>
          </a:xfrm>
          <a:prstGeom prst="rect">
            <a:avLst/>
          </a:prstGeom>
        </p:spPr>
        <p:txBody>
          <a:bodyPr/>
          <a:lstStyle/>
          <a:p>
            <a:fld id="{D38C0A4F-349C-44CD-82BF-59FF3E8860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971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64E67-921F-4E03-8ABE-6E90B5F836F8}" type="datetime1">
              <a:rPr lang="en-US" smtClean="0"/>
              <a:pPr/>
              <a:t>8/18/2017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99954" y="6407943"/>
            <a:ext cx="2133600" cy="365125"/>
          </a:xfrm>
          <a:prstGeom prst="rect">
            <a:avLst/>
          </a:prstGeom>
        </p:spPr>
        <p:txBody>
          <a:bodyPr/>
          <a:lstStyle/>
          <a:p>
            <a:fld id="{D38C0A4F-349C-44CD-82BF-59FF3E8860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0262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754EF-5C67-453B-A25B-29E8FC19FF40}" type="datetime1">
              <a:rPr lang="en-US" smtClean="0"/>
              <a:pPr/>
              <a:t>8/18/2017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799954" y="6407943"/>
            <a:ext cx="2133600" cy="365125"/>
          </a:xfrm>
          <a:prstGeom prst="rect">
            <a:avLst/>
          </a:prstGeom>
        </p:spPr>
        <p:txBody>
          <a:bodyPr/>
          <a:lstStyle/>
          <a:p>
            <a:fld id="{D38C0A4F-349C-44CD-82BF-59FF3E8860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404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AA35B-FC67-4E58-8DD7-416FA68F9D97}" type="datetime1">
              <a:rPr lang="en-US" smtClean="0"/>
              <a:pPr/>
              <a:t>8/18/2017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99954" y="6407943"/>
            <a:ext cx="2133600" cy="365125"/>
          </a:xfrm>
          <a:prstGeom prst="rect">
            <a:avLst/>
          </a:prstGeom>
        </p:spPr>
        <p:txBody>
          <a:bodyPr/>
          <a:lstStyle/>
          <a:p>
            <a:fld id="{D38C0A4F-349C-44CD-82BF-59FF3E8860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227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FD17A-D61F-45B4-AFC7-0184E410B4B7}" type="datetime1">
              <a:rPr lang="en-US" smtClean="0"/>
              <a:pPr/>
              <a:t>8/18/2017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99954" y="6407943"/>
            <a:ext cx="2133600" cy="365125"/>
          </a:xfrm>
          <a:prstGeom prst="rect">
            <a:avLst/>
          </a:prstGeom>
        </p:spPr>
        <p:txBody>
          <a:bodyPr/>
          <a:lstStyle/>
          <a:p>
            <a:fld id="{D38C0A4F-349C-44CD-82BF-59FF3E8860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607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744DA-40FD-4153-B535-C74F790CF909}" type="datetime1">
              <a:rPr lang="en-US" smtClean="0"/>
              <a:pPr/>
              <a:t>8/18/2017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99954" y="6407943"/>
            <a:ext cx="2133600" cy="365125"/>
          </a:xfrm>
          <a:prstGeom prst="rect">
            <a:avLst/>
          </a:prstGeom>
        </p:spPr>
        <p:txBody>
          <a:bodyPr/>
          <a:lstStyle/>
          <a:p>
            <a:fld id="{D38C0A4F-349C-44CD-82BF-59FF3E8860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647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8B1562-F39C-472D-82A5-D4C81A52FE04}" type="datetime1">
              <a:rPr lang="en-US" smtClean="0"/>
              <a:pPr/>
              <a:t>8/18/2017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1450385"/>
            <a:ext cx="9144000" cy="0"/>
          </a:xfrm>
          <a:prstGeom prst="line">
            <a:avLst/>
          </a:prstGeom>
          <a:ln w="25400" cmpd="sng">
            <a:solidFill>
              <a:srgbClr val="F2A4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800" y="640794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bg1"/>
                </a:solidFill>
              </a:defRPr>
            </a:lvl1pPr>
          </a:lstStyle>
          <a:p>
            <a:fld id="{D38C0A4F-349C-44CD-82BF-59FF3E8860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717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60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800" b="1" kern="1200">
          <a:solidFill>
            <a:srgbClr val="113F7D"/>
          </a:solidFill>
          <a:latin typeface="+mj-lt"/>
          <a:ea typeface="+mj-ea"/>
          <a:cs typeface="+mj-cs"/>
        </a:defRPr>
      </a:lvl1pPr>
    </p:titleStyle>
    <p:bodyStyle>
      <a:lvl1pPr marL="225425" indent="-225425" algn="l" defTabSz="914400" rtl="0" eaLnBrk="1" latinLnBrk="0" hangingPunct="1">
        <a:spcBef>
          <a:spcPts val="600"/>
        </a:spcBef>
        <a:spcAft>
          <a:spcPts val="600"/>
        </a:spcAft>
        <a:buClr>
          <a:srgbClr val="ED820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15938" indent="-290513" algn="l" defTabSz="914400" rtl="0" eaLnBrk="1" latinLnBrk="0" hangingPunct="1">
        <a:spcBef>
          <a:spcPts val="600"/>
        </a:spcBef>
        <a:spcAft>
          <a:spcPts val="600"/>
        </a:spcAft>
        <a:buClr>
          <a:srgbClr val="ED8200"/>
        </a:buClr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95338" indent="-279400" algn="l" defTabSz="914400" rtl="0" eaLnBrk="1" latinLnBrk="0" hangingPunct="1">
        <a:spcBef>
          <a:spcPts val="600"/>
        </a:spcBef>
        <a:spcAft>
          <a:spcPts val="600"/>
        </a:spcAft>
        <a:buClr>
          <a:srgbClr val="ED8200"/>
        </a:buClr>
        <a:buFont typeface="Franklin Gothic Medium" panose="020B0603020102020204" pitchFamily="34" charset="0"/>
        <a:buChar char="○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600"/>
        </a:spcBef>
        <a:spcAft>
          <a:spcPts val="60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600"/>
        </a:spcBef>
        <a:spcAft>
          <a:spcPts val="60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Ryan.jeff@dol.gov" TargetMode="External"/><Relationship Id="rId2" Type="http://schemas.openxmlformats.org/officeDocument/2006/relationships/hyperlink" Target="mailto:rgamble@innovationfound.com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949575"/>
            <a:ext cx="7772400" cy="2079625"/>
          </a:xfrm>
        </p:spPr>
        <p:txBody>
          <a:bodyPr>
            <a:normAutofit fontScale="90000"/>
          </a:bodyPr>
          <a:lstStyle/>
          <a:p>
            <a:r>
              <a:rPr lang="en-US" sz="6000" dirty="0" smtClean="0">
                <a:latin typeface="Chalkduster"/>
                <a:cs typeface="Chalkduster"/>
              </a:rPr>
              <a:t>Rapid Response </a:t>
            </a:r>
            <a:br>
              <a:rPr lang="en-US" sz="6000" dirty="0" smtClean="0">
                <a:latin typeface="Chalkduster"/>
                <a:cs typeface="Chalkduster"/>
              </a:rPr>
            </a:br>
            <a:r>
              <a:rPr lang="en-US" sz="6000" dirty="0" smtClean="0">
                <a:latin typeface="Chalkduster"/>
                <a:cs typeface="Chalkduster"/>
              </a:rPr>
              <a:t>IS </a:t>
            </a:r>
            <a:br>
              <a:rPr lang="en-US" sz="6000" dirty="0" smtClean="0">
                <a:latin typeface="Chalkduster"/>
                <a:cs typeface="Chalkduster"/>
              </a:rPr>
            </a:br>
            <a:r>
              <a:rPr lang="en-US" sz="6000" dirty="0" smtClean="0">
                <a:latin typeface="Chalkduster"/>
                <a:cs typeface="Chalkduster"/>
              </a:rPr>
              <a:t>Business Engagement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6400800"/>
            <a:ext cx="9144000" cy="369332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  <a:latin typeface="Book Antiqua" charset="0"/>
                <a:ea typeface="Book Antiqua" charset="0"/>
                <a:cs typeface="Book Antiqua" charset="0"/>
              </a:rPr>
              <a:t>Rapid Response &amp; Business Engagement National Summit</a:t>
            </a:r>
            <a:endParaRPr lang="en-US" i="1" dirty="0">
              <a:solidFill>
                <a:schemeClr val="bg1"/>
              </a:solidFill>
              <a:latin typeface="Book Antiqua" charset="0"/>
              <a:ea typeface="Book Antiqua" charset="0"/>
              <a:cs typeface="Book Antiqu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0376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Chalkduster"/>
                <a:ea typeface="ＭＳ Ｐゴシック" pitchFamily="-110" charset="-128"/>
                <a:cs typeface="Chalkduster"/>
              </a:rPr>
              <a:t>Business Engagement is:</a:t>
            </a:r>
          </a:p>
        </p:txBody>
      </p:sp>
      <p:sp>
        <p:nvSpPr>
          <p:cNvPr id="28675" name="TextBox 2"/>
          <p:cNvSpPr txBox="1">
            <a:spLocks noChangeArrowheads="1"/>
          </p:cNvSpPr>
          <p:nvPr/>
        </p:nvSpPr>
        <p:spPr bwMode="auto">
          <a:xfrm>
            <a:off x="609600" y="1641475"/>
            <a:ext cx="8153400" cy="515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fontAlgn="ctr">
              <a:spcBef>
                <a:spcPct val="35000"/>
              </a:spcBef>
              <a:buClr>
                <a:srgbClr val="CC0000"/>
              </a:buClr>
            </a:pPr>
            <a:r>
              <a:rPr lang="en-US" sz="2800" b="1" dirty="0">
                <a:solidFill>
                  <a:srgbClr val="123F7E"/>
                </a:solidFill>
                <a:ea typeface="Arial" pitchFamily="-110" charset="0"/>
                <a:cs typeface="Arial" pitchFamily="-110" charset="0"/>
              </a:rPr>
              <a:t>Solution-Based Approach for Managing Transitions in an Evolving Economy.</a:t>
            </a:r>
            <a:r>
              <a:rPr lang="en-US" sz="2400" dirty="0">
                <a:solidFill>
                  <a:srgbClr val="123F7E"/>
                </a:solidFill>
                <a:ea typeface="Arial" pitchFamily="-110" charset="0"/>
                <a:cs typeface="Arial" pitchFamily="-110" charset="0"/>
              </a:rPr>
              <a:t> </a:t>
            </a:r>
          </a:p>
          <a:p>
            <a:pPr marL="461963" lvl="1" indent="-231775" fontAlgn="ctr">
              <a:spcBef>
                <a:spcPct val="35000"/>
              </a:spcBef>
              <a:buClr>
                <a:srgbClr val="C35E0B"/>
              </a:buClr>
              <a:buSzPct val="150000"/>
            </a:pPr>
            <a:r>
              <a:rPr lang="en-US" sz="2200" dirty="0">
                <a:ea typeface="Arial" pitchFamily="-110" charset="0"/>
                <a:cs typeface="Arial" pitchFamily="-110" charset="0"/>
              </a:rPr>
              <a:t>Addresses the needs of employers, workers, and community through development of ongoing strategies to ensure long-term economic stability and growth</a:t>
            </a:r>
          </a:p>
          <a:p>
            <a:pPr marL="461963" lvl="1" indent="-231775" fontAlgn="ctr">
              <a:spcBef>
                <a:spcPct val="35000"/>
              </a:spcBef>
              <a:buClr>
                <a:srgbClr val="C35E0B"/>
              </a:buClr>
              <a:buSzPct val="150000"/>
            </a:pPr>
            <a:r>
              <a:rPr lang="en-US" sz="2200" dirty="0">
                <a:ea typeface="Arial" pitchFamily="-110" charset="0"/>
                <a:cs typeface="Arial" pitchFamily="-110" charset="0"/>
              </a:rPr>
              <a:t>Employs strategies gained </a:t>
            </a:r>
            <a:br>
              <a:rPr lang="en-US" sz="2200" dirty="0">
                <a:ea typeface="Arial" pitchFamily="-110" charset="0"/>
                <a:cs typeface="Arial" pitchFamily="-110" charset="0"/>
              </a:rPr>
            </a:br>
            <a:r>
              <a:rPr lang="en-US" sz="2200" dirty="0">
                <a:ea typeface="Arial" pitchFamily="-110" charset="0"/>
                <a:cs typeface="Arial" pitchFamily="-110" charset="0"/>
              </a:rPr>
              <a:t>from expertise, </a:t>
            </a:r>
            <a:br>
              <a:rPr lang="en-US" sz="2200" dirty="0">
                <a:ea typeface="Arial" pitchFamily="-110" charset="0"/>
                <a:cs typeface="Arial" pitchFamily="-110" charset="0"/>
              </a:rPr>
            </a:br>
            <a:r>
              <a:rPr lang="en-US" sz="2200" dirty="0">
                <a:ea typeface="Arial" pitchFamily="-110" charset="0"/>
                <a:cs typeface="Arial" pitchFamily="-110" charset="0"/>
              </a:rPr>
              <a:t>perspectives, and </a:t>
            </a:r>
            <a:br>
              <a:rPr lang="en-US" sz="2200" dirty="0">
                <a:ea typeface="Arial" pitchFamily="-110" charset="0"/>
                <a:cs typeface="Arial" pitchFamily="-110" charset="0"/>
              </a:rPr>
            </a:br>
            <a:r>
              <a:rPr lang="en-US" sz="2200" dirty="0">
                <a:ea typeface="Arial" pitchFamily="-110" charset="0"/>
                <a:cs typeface="Arial" pitchFamily="-110" charset="0"/>
              </a:rPr>
              <a:t>engages an extensive </a:t>
            </a:r>
            <a:br>
              <a:rPr lang="en-US" sz="2200" dirty="0">
                <a:ea typeface="Arial" pitchFamily="-110" charset="0"/>
                <a:cs typeface="Arial" pitchFamily="-110" charset="0"/>
              </a:rPr>
            </a:br>
            <a:r>
              <a:rPr lang="en-US" sz="2200" dirty="0">
                <a:ea typeface="Arial" pitchFamily="-110" charset="0"/>
                <a:cs typeface="Arial" pitchFamily="-110" charset="0"/>
              </a:rPr>
              <a:t>network of partners </a:t>
            </a:r>
            <a:br>
              <a:rPr lang="en-US" sz="2200" dirty="0">
                <a:ea typeface="Arial" pitchFamily="-110" charset="0"/>
                <a:cs typeface="Arial" pitchFamily="-110" charset="0"/>
              </a:rPr>
            </a:br>
            <a:r>
              <a:rPr lang="en-US" sz="2200" dirty="0">
                <a:ea typeface="Arial" pitchFamily="-110" charset="0"/>
                <a:cs typeface="Arial" pitchFamily="-110" charset="0"/>
              </a:rPr>
              <a:t>and stakeholders</a:t>
            </a:r>
          </a:p>
          <a:p>
            <a:pPr marL="461963" lvl="1" indent="-231775" fontAlgn="ctr">
              <a:spcBef>
                <a:spcPct val="35000"/>
              </a:spcBef>
              <a:buClr>
                <a:srgbClr val="C35E0B"/>
              </a:buClr>
              <a:buSzPct val="150000"/>
            </a:pPr>
            <a:r>
              <a:rPr lang="en-US" sz="2200" dirty="0">
                <a:ea typeface="Arial" pitchFamily="-110" charset="0"/>
                <a:cs typeface="Arial" pitchFamily="-110" charset="0"/>
              </a:rPr>
              <a:t>Focused Effort/Sector Strategies</a:t>
            </a:r>
          </a:p>
          <a:p>
            <a:pPr marL="461963" lvl="1" indent="-231775" fontAlgn="ctr">
              <a:spcBef>
                <a:spcPct val="35000"/>
              </a:spcBef>
              <a:buClr>
                <a:srgbClr val="C35E0B"/>
              </a:buClr>
              <a:buSzPct val="150000"/>
            </a:pPr>
            <a:endParaRPr lang="en-US" sz="2200" b="1" dirty="0"/>
          </a:p>
        </p:txBody>
      </p:sp>
      <p:pic>
        <p:nvPicPr>
          <p:cNvPr id="28676" name="Picture 6" descr="gears"/>
          <p:cNvPicPr>
            <a:picLocks noChangeAspect="1" noChangeArrowheads="1"/>
          </p:cNvPicPr>
          <p:nvPr/>
        </p:nvPicPr>
        <p:blipFill>
          <a:blip r:embed="rId2"/>
          <a:srcRect r="6799" b="4800"/>
          <a:stretch>
            <a:fillRect/>
          </a:stretch>
        </p:blipFill>
        <p:spPr bwMode="auto">
          <a:xfrm>
            <a:off x="5656263" y="4029075"/>
            <a:ext cx="2532062" cy="174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52400" y="228600"/>
            <a:ext cx="8229600" cy="1143000"/>
          </a:xfrm>
        </p:spPr>
        <p:txBody>
          <a:bodyPr/>
          <a:lstStyle/>
          <a:p>
            <a:r>
              <a:rPr lang="en-US" i="1" dirty="0" smtClean="0"/>
              <a:t>Field of Play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>
            <a:normAutofit/>
          </a:bodyPr>
          <a:lstStyle/>
          <a:p>
            <a:fld id="{D38C0A4F-349C-44CD-82BF-59FF3E886096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96200" y="0"/>
            <a:ext cx="1632466" cy="1283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14400" y="1524000"/>
            <a:ext cx="4953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merican Typewriter"/>
                <a:cs typeface="American Typewriter"/>
              </a:rPr>
              <a:t>Business Engagement </a:t>
            </a:r>
            <a:endParaRPr lang="en-US" sz="3200" b="1" dirty="0">
              <a:solidFill>
                <a:schemeClr val="tx2">
                  <a:lumMod val="60000"/>
                  <a:lumOff val="40000"/>
                </a:schemeClr>
              </a:solidFill>
              <a:latin typeface="American Typewriter"/>
              <a:cs typeface="American Typewriter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19400" y="3048000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2">
                    <a:lumMod val="25000"/>
                  </a:schemeClr>
                </a:solidFill>
                <a:latin typeface="Copperplate Gothic Bold"/>
                <a:cs typeface="Copperplate Gothic Bold"/>
              </a:rPr>
              <a:t>Job Driven </a:t>
            </a:r>
            <a:endParaRPr lang="en-US" sz="3600" dirty="0">
              <a:solidFill>
                <a:schemeClr val="bg2">
                  <a:lumMod val="25000"/>
                </a:schemeClr>
              </a:solidFill>
              <a:latin typeface="Copperplate Gothic Bold"/>
              <a:cs typeface="Copperplate Gothic Bold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76600" y="4245114"/>
            <a:ext cx="586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9B700"/>
                </a:solidFill>
                <a:latin typeface="Ayuthaya"/>
                <a:cs typeface="Ayuthaya"/>
              </a:rPr>
              <a:t>Talent Management </a:t>
            </a:r>
            <a:endParaRPr lang="en-US" sz="4000" b="1" dirty="0">
              <a:solidFill>
                <a:srgbClr val="F9B700"/>
              </a:solidFill>
              <a:latin typeface="Ayuthaya"/>
              <a:cs typeface="Ayuthay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5800" y="3733800"/>
            <a:ext cx="281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</a:rPr>
              <a:t>Regional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5800" y="5791200"/>
            <a:ext cx="613223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chemeClr val="accent3">
                    <a:lumMod val="75000"/>
                  </a:schemeClr>
                </a:solidFill>
                <a:latin typeface="Comic Sans MS"/>
                <a:cs typeface="Comic Sans MS"/>
              </a:rPr>
              <a:t>Economic Development </a:t>
            </a:r>
            <a:endParaRPr lang="en-US" sz="4400" dirty="0">
              <a:solidFill>
                <a:schemeClr val="accent3">
                  <a:lumMod val="75000"/>
                </a:schemeClr>
              </a:solidFill>
              <a:latin typeface="Comic Sans MS"/>
              <a:cs typeface="Comic Sans M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00400" y="5206424"/>
            <a:ext cx="2514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/>
              <a:t>Sectors </a:t>
            </a:r>
            <a:endParaRPr lang="en-US" sz="3200" b="1" i="1" dirty="0"/>
          </a:p>
        </p:txBody>
      </p:sp>
      <p:pic>
        <p:nvPicPr>
          <p:cNvPr id="18" name="Picture 8" descr="flow sample_pp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5680" y="1752600"/>
            <a:ext cx="2906657" cy="249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228600" y="2209800"/>
            <a:ext cx="388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Solutions Driven </a:t>
            </a:r>
            <a:endParaRPr lang="en-US" sz="4000" dirty="0"/>
          </a:p>
        </p:txBody>
      </p:sp>
      <p:sp>
        <p:nvSpPr>
          <p:cNvPr id="20" name="TextBox 19"/>
          <p:cNvSpPr txBox="1"/>
          <p:nvPr/>
        </p:nvSpPr>
        <p:spPr>
          <a:xfrm>
            <a:off x="762000" y="4964668"/>
            <a:ext cx="21860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Copperplate Gothic Bold"/>
                <a:cs typeface="Copperplate Gothic Bold"/>
              </a:rPr>
              <a:t>Apprenticeship</a:t>
            </a:r>
            <a:endParaRPr lang="en-US" dirty="0">
              <a:solidFill>
                <a:schemeClr val="tx2"/>
              </a:solidFill>
              <a:latin typeface="Copperplate Gothic Bold"/>
              <a:cs typeface="Copperplate Gothic Bold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638800" y="5257800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accent1"/>
                </a:solidFill>
                <a:latin typeface="Britannic Bold"/>
                <a:cs typeface="Britannic Bold"/>
              </a:rPr>
              <a:t>Partner</a:t>
            </a:r>
            <a:endParaRPr lang="en-US" sz="4000" b="1" dirty="0">
              <a:solidFill>
                <a:schemeClr val="accent1"/>
              </a:solidFill>
              <a:latin typeface="Britannic Bold"/>
              <a:cs typeface="Britannic Bold"/>
            </a:endParaRPr>
          </a:p>
        </p:txBody>
      </p:sp>
      <p:pic>
        <p:nvPicPr>
          <p:cNvPr id="22" name="Picture 22" descr="C:\RAPID RESPONSE\ROUNDTABLES\RR logo for PPT.jpg"/>
          <p:cNvPicPr>
            <a:picLocks noChangeAspect="1" noChangeArrowheads="1"/>
          </p:cNvPicPr>
          <p:nvPr/>
        </p:nvPicPr>
        <p:blipFill rotWithShape="1">
          <a:blip r:embed="rId3"/>
          <a:srcRect l="-3" r="64853"/>
          <a:stretch/>
        </p:blipFill>
        <p:spPr bwMode="auto">
          <a:xfrm>
            <a:off x="0" y="101601"/>
            <a:ext cx="1219200" cy="1269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3404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38200" y="359484"/>
            <a:ext cx="8229600" cy="1143000"/>
          </a:xfrm>
        </p:spPr>
        <p:txBody>
          <a:bodyPr/>
          <a:lstStyle/>
          <a:p>
            <a:r>
              <a:rPr lang="en-US" dirty="0" smtClean="0"/>
              <a:t>The Calculus of Business Engagement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990600" y="1722437"/>
            <a:ext cx="6096000" cy="12493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000" dirty="0" smtClean="0">
                <a:latin typeface="Chalkduster"/>
                <a:cs typeface="Chalkduster"/>
              </a:rPr>
              <a:t>C/</a:t>
            </a:r>
            <a:r>
              <a:rPr lang="en-US" sz="4000" dirty="0" err="1" smtClean="0">
                <a:latin typeface="Chalkduster"/>
                <a:cs typeface="Chalkduster"/>
              </a:rPr>
              <a:t>RxC</a:t>
            </a:r>
            <a:r>
              <a:rPr lang="en-US" dirty="0" err="1" smtClean="0">
                <a:latin typeface="Chalkduster"/>
                <a:cs typeface="Chalkduster"/>
              </a:rPr>
              <a:t>p</a:t>
            </a:r>
            <a:r>
              <a:rPr lang="en-US" sz="4000" dirty="0" err="1" smtClean="0">
                <a:latin typeface="Chalkduster"/>
                <a:cs typeface="Chalkduster"/>
              </a:rPr>
              <a:t>+O</a:t>
            </a:r>
            <a:r>
              <a:rPr lang="en-US" sz="4000" dirty="0" smtClean="0">
                <a:latin typeface="Chalkduster"/>
                <a:cs typeface="Chalkduster"/>
              </a:rPr>
              <a:t>=BE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>
            <a:normAutofit/>
          </a:bodyPr>
          <a:lstStyle/>
          <a:p>
            <a:fld id="{D38C0A4F-349C-44CD-82BF-59FF3E886096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96200" y="0"/>
            <a:ext cx="1632466" cy="1283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1" name="Picture 22" descr="C:\RAPID RESPONSE\ROUNDTABLES\RR logo for PPT.jpg"/>
          <p:cNvPicPr>
            <a:picLocks noChangeAspect="1" noChangeArrowheads="1"/>
          </p:cNvPicPr>
          <p:nvPr/>
        </p:nvPicPr>
        <p:blipFill rotWithShape="1">
          <a:blip r:embed="rId2"/>
          <a:srcRect l="-3" r="64853"/>
          <a:stretch/>
        </p:blipFill>
        <p:spPr bwMode="auto">
          <a:xfrm>
            <a:off x="76199" y="98426"/>
            <a:ext cx="1108939" cy="1155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533400" y="3352801"/>
            <a:ext cx="502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halkduster" charset="0"/>
                <a:ea typeface="Chalkduster" charset="0"/>
                <a:cs typeface="Chalkduster" charset="0"/>
              </a:rPr>
              <a:t>C/R= Contextual Relationship (why)</a:t>
            </a:r>
            <a:endParaRPr lang="en-US" dirty="0">
              <a:latin typeface="Chalkduster" charset="0"/>
              <a:ea typeface="Chalkduster" charset="0"/>
              <a:cs typeface="Chalkduster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419100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Chalkduster" charset="0"/>
                <a:ea typeface="Chalkduster" charset="0"/>
                <a:cs typeface="Chalkduster" charset="0"/>
              </a:rPr>
              <a:t>Cp</a:t>
            </a:r>
            <a:r>
              <a:rPr lang="en-US" dirty="0" smtClean="0">
                <a:latin typeface="Chalkduster" charset="0"/>
                <a:ea typeface="Chalkduster" charset="0"/>
                <a:cs typeface="Chalkduster" charset="0"/>
              </a:rPr>
              <a:t>+ Capacity (what are you and your organization able to deliver) </a:t>
            </a:r>
            <a:endParaRPr lang="en-US" dirty="0">
              <a:latin typeface="Chalkduster" charset="0"/>
              <a:ea typeface="Chalkduster" charset="0"/>
              <a:cs typeface="Chalkduster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5257800"/>
            <a:ext cx="93080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halkduster" charset="0"/>
                <a:ea typeface="Chalkduster" charset="0"/>
                <a:cs typeface="Chalkduster" charset="0"/>
              </a:rPr>
              <a:t>O= Opportunity (Planning, preparedness flexibility innovation or</a:t>
            </a:r>
          </a:p>
          <a:p>
            <a:r>
              <a:rPr lang="en-US" dirty="0">
                <a:latin typeface="Chalkduster" charset="0"/>
                <a:ea typeface="Chalkduster" charset="0"/>
                <a:cs typeface="Chalkduster" charset="0"/>
              </a:rPr>
              <a:t> </a:t>
            </a:r>
            <a:r>
              <a:rPr lang="en-US" dirty="0" smtClean="0">
                <a:latin typeface="Chalkduster" charset="0"/>
                <a:ea typeface="Chalkduster" charset="0"/>
                <a:cs typeface="Chalkduster" charset="0"/>
              </a:rPr>
              <a:t>      luck) </a:t>
            </a:r>
            <a:endParaRPr lang="en-US" dirty="0">
              <a:latin typeface="Chalkduster" charset="0"/>
              <a:ea typeface="Chalkduster" charset="0"/>
              <a:cs typeface="Chalkdust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3271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6"/>
          <p:cNvSpPr txBox="1">
            <a:spLocks noGrp="1"/>
          </p:cNvSpPr>
          <p:nvPr/>
        </p:nvSpPr>
        <p:spPr bwMode="auto">
          <a:xfrm>
            <a:off x="1181100" y="312738"/>
            <a:ext cx="45720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 anchor="ctr">
            <a:prstTxWarp prst="textNoShape">
              <a:avLst/>
            </a:prstTxWarp>
          </a:bodyPr>
          <a:lstStyle/>
          <a:p>
            <a:pPr algn="ctr"/>
            <a:fld id="{507C84F7-7FDF-5342-B204-5909D3E27C6C}" type="slidenum">
              <a:rPr lang="en-US" sz="1600">
                <a:solidFill>
                  <a:srgbClr val="164C6C"/>
                </a:solidFill>
              </a:rPr>
              <a:pPr algn="ctr"/>
              <a:t>13</a:t>
            </a:fld>
            <a:endParaRPr lang="en-US" sz="1600" dirty="0">
              <a:solidFill>
                <a:srgbClr val="164C6C"/>
              </a:solidFill>
            </a:endParaRPr>
          </a:p>
        </p:txBody>
      </p:sp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>
          <a:xfrm>
            <a:off x="3581400" y="313492"/>
            <a:ext cx="5562600" cy="677108"/>
          </a:xfrm>
        </p:spPr>
        <p:txBody>
          <a:bodyPr wrap="square" anchor="t">
            <a:spAutoFit/>
          </a:bodyPr>
          <a:lstStyle/>
          <a:p>
            <a:pPr eaLnBrk="1" hangingPunct="1"/>
            <a:r>
              <a:rPr lang="en-US" dirty="0" smtClean="0">
                <a:solidFill>
                  <a:srgbClr val="558BB8"/>
                </a:solidFill>
              </a:rPr>
              <a:t>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Business Engagement </a:t>
            </a:r>
          </a:p>
        </p:txBody>
      </p:sp>
      <p:sp>
        <p:nvSpPr>
          <p:cNvPr id="16390" name="Content Placeholder 5"/>
          <p:cNvSpPr>
            <a:spLocks noGrp="1"/>
          </p:cNvSpPr>
          <p:nvPr>
            <p:ph idx="1"/>
          </p:nvPr>
        </p:nvSpPr>
        <p:spPr>
          <a:xfrm>
            <a:off x="838200" y="1600200"/>
            <a:ext cx="8001000" cy="1447800"/>
          </a:xfrm>
        </p:spPr>
        <p:txBody>
          <a:bodyPr>
            <a:normAutofit fontScale="92500" lnSpcReduction="10000"/>
          </a:bodyPr>
          <a:lstStyle/>
          <a:p>
            <a:pPr marL="0" indent="0" algn="ctr" eaLnBrk="1" hangingPunct="1">
              <a:lnSpc>
                <a:spcPct val="85000"/>
              </a:lnSpc>
              <a:spcBef>
                <a:spcPct val="0"/>
              </a:spcBef>
              <a:buSzPct val="110000"/>
              <a:buFont typeface="Wingdings" pitchFamily="-109" charset="2"/>
              <a:buNone/>
            </a:pPr>
            <a:r>
              <a:rPr lang="en-US" sz="5400" b="1" i="1" dirty="0" smtClean="0">
                <a:solidFill>
                  <a:srgbClr val="123F7E"/>
                </a:solidFill>
                <a:ea typeface="Arial" pitchFamily="-109" charset="0"/>
                <a:cs typeface="Arial" pitchFamily="-109" charset="0"/>
              </a:rPr>
              <a:t>Delivers Solutions</a:t>
            </a:r>
          </a:p>
          <a:p>
            <a:pPr marL="0" indent="0" algn="ctr" eaLnBrk="1" hangingPunct="1">
              <a:lnSpc>
                <a:spcPct val="85000"/>
              </a:lnSpc>
              <a:spcBef>
                <a:spcPct val="0"/>
              </a:spcBef>
              <a:buSzPct val="110000"/>
              <a:buFont typeface="Wingdings" pitchFamily="-109" charset="2"/>
              <a:buNone/>
            </a:pPr>
            <a:r>
              <a:rPr lang="en-US" sz="5400" b="1" i="1" dirty="0" smtClean="0">
                <a:solidFill>
                  <a:srgbClr val="123F7E"/>
                </a:solidFill>
                <a:ea typeface="Arial" pitchFamily="-109" charset="0"/>
                <a:cs typeface="Arial" pitchFamily="-109" charset="0"/>
              </a:rPr>
              <a:t>Business Need </a:t>
            </a:r>
          </a:p>
          <a:p>
            <a:pPr marL="0" indent="0" algn="ctr" eaLnBrk="1" hangingPunct="1">
              <a:lnSpc>
                <a:spcPct val="85000"/>
              </a:lnSpc>
              <a:spcBef>
                <a:spcPct val="0"/>
              </a:spcBef>
              <a:buSzPct val="110000"/>
              <a:buFont typeface="Wingdings" pitchFamily="-109" charset="2"/>
              <a:buNone/>
            </a:pPr>
            <a:endParaRPr lang="en-US" sz="5400" b="1" i="1" dirty="0" smtClean="0">
              <a:solidFill>
                <a:srgbClr val="123F7E"/>
              </a:solidFill>
              <a:ea typeface="Arial" pitchFamily="-109" charset="0"/>
              <a:cs typeface="Arial" pitchFamily="-109" charset="0"/>
            </a:endParaRPr>
          </a:p>
        </p:txBody>
      </p:sp>
      <p:sp>
        <p:nvSpPr>
          <p:cNvPr id="2048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1219200" y="5029200"/>
            <a:ext cx="7010400" cy="1454150"/>
          </a:xfrm>
        </p:spPr>
        <p:txBody>
          <a:bodyPr>
            <a:normAutofit fontScale="85000" lnSpcReduction="10000"/>
          </a:bodyPr>
          <a:lstStyle/>
          <a:p>
            <a:pPr marL="400050" lvl="1" indent="0" eaLnBrk="1" fontAlgn="ctr" hangingPunct="1">
              <a:lnSpc>
                <a:spcPct val="105000"/>
              </a:lnSpc>
              <a:spcBef>
                <a:spcPct val="25000"/>
              </a:spcBef>
              <a:buClr>
                <a:srgbClr val="CC0000"/>
              </a:buClr>
              <a:buFontTx/>
              <a:buNone/>
            </a:pPr>
            <a:endParaRPr lang="en-US" sz="3600" b="1" i="1" dirty="0" smtClean="0">
              <a:solidFill>
                <a:srgbClr val="123F7E"/>
              </a:solidFill>
              <a:ea typeface="Arial" pitchFamily="-109" charset="0"/>
              <a:cs typeface="Arial" pitchFamily="-109" charset="0"/>
            </a:endParaRPr>
          </a:p>
          <a:p>
            <a:pPr marL="400050" lvl="1" indent="0" eaLnBrk="1" hangingPunct="1">
              <a:buFontTx/>
              <a:buNone/>
            </a:pPr>
            <a:r>
              <a:rPr lang="en-US" sz="3600" b="1" i="1" dirty="0" smtClean="0">
                <a:solidFill>
                  <a:schemeClr val="accent6">
                    <a:lumMod val="75000"/>
                  </a:schemeClr>
                </a:solidFill>
                <a:latin typeface="Chalkduster"/>
                <a:cs typeface="Chalkduster"/>
              </a:rPr>
              <a:t>Definitely Not Menu Driven</a:t>
            </a:r>
          </a:p>
        </p:txBody>
      </p:sp>
      <p:sp>
        <p:nvSpPr>
          <p:cNvPr id="20487" name="Slide Number Placeholder 6"/>
          <p:cNvSpPr txBox="1">
            <a:spLocks noGrp="1"/>
          </p:cNvSpPr>
          <p:nvPr/>
        </p:nvSpPr>
        <p:spPr bwMode="auto">
          <a:xfrm>
            <a:off x="1181100" y="312738"/>
            <a:ext cx="4457700" cy="1287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 anchor="ctr">
            <a:prstTxWarp prst="textNoShape">
              <a:avLst/>
            </a:prstTxWarp>
          </a:bodyPr>
          <a:lstStyle/>
          <a:p>
            <a:pPr algn="ctr"/>
            <a:endParaRPr lang="en-US" sz="1600" dirty="0">
              <a:solidFill>
                <a:srgbClr val="164C6C"/>
              </a:solidFill>
            </a:endParaRPr>
          </a:p>
        </p:txBody>
      </p:sp>
      <p:pic>
        <p:nvPicPr>
          <p:cNvPr id="8" name="Picture 7" descr="C:\Documents and Settings\dprickett.CALLCENTERHQ.000\Desktop\aaa New RR\Summit 2010\RAPID RESPONSE SESSION\gold key cop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76200"/>
            <a:ext cx="2895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066800" y="3276600"/>
            <a:ext cx="6705600" cy="1590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  <a:spcBef>
                <a:spcPct val="0"/>
              </a:spcBef>
              <a:buSzPct val="110000"/>
            </a:pPr>
            <a:r>
              <a:rPr lang="en-US" sz="4800" b="1" i="1" dirty="0" smtClean="0">
                <a:solidFill>
                  <a:srgbClr val="123F7E"/>
                </a:solidFill>
                <a:ea typeface="Arial" pitchFamily="-109" charset="0"/>
                <a:cs typeface="Arial" pitchFamily="-109" charset="0"/>
              </a:rPr>
              <a:t>Discovered by Asking </a:t>
            </a:r>
          </a:p>
          <a:p>
            <a:pPr algn="ctr">
              <a:lnSpc>
                <a:spcPct val="85000"/>
              </a:lnSpc>
              <a:spcBef>
                <a:spcPct val="0"/>
              </a:spcBef>
              <a:buSzPct val="110000"/>
            </a:pPr>
            <a:r>
              <a:rPr lang="en-US" sz="4800" b="1" i="1" dirty="0" smtClean="0">
                <a:solidFill>
                  <a:srgbClr val="123F7E"/>
                </a:solidFill>
                <a:ea typeface="Arial" pitchFamily="-109" charset="0"/>
                <a:cs typeface="Arial" pitchFamily="-109" charset="0"/>
              </a:rPr>
              <a:t>Questions</a:t>
            </a:r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04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0" grpId="1"/>
      <p:bldP spid="20485" grpId="1" build="p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>
                <a:ea typeface="ＭＳ Ｐゴシック" pitchFamily="-109" charset="-128"/>
                <a:cs typeface="ＭＳ Ｐゴシック" pitchFamily="-109" charset="-128"/>
              </a:rPr>
              <a:t>Rapid Response as a Transition Management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z="2400" smtClean="0">
              <a:ea typeface="ＭＳ Ｐゴシック" pitchFamily="-109" charset="-128"/>
              <a:cs typeface="ＭＳ Ｐゴシック" pitchFamily="-109" charset="-128"/>
            </a:endParaRPr>
          </a:p>
          <a:p>
            <a:pPr eaLnBrk="1" hangingPunct="1"/>
            <a:r>
              <a:rPr lang="en-US" sz="2400" smtClean="0">
                <a:ea typeface="ＭＳ Ｐゴシック" pitchFamily="-109" charset="-128"/>
                <a:cs typeface="ＭＳ Ｐゴシック" pitchFamily="-109" charset="-128"/>
              </a:rPr>
              <a:t>Saving Jobs</a:t>
            </a:r>
            <a:r>
              <a:rPr lang="en-US" sz="2000" i="1" smtClean="0">
                <a:solidFill>
                  <a:srgbClr val="FF6600"/>
                </a:solidFill>
                <a:ea typeface="ＭＳ Ｐゴシック" pitchFamily="-109" charset="-128"/>
                <a:cs typeface="ＭＳ Ｐゴシック" pitchFamily="-109" charset="-128"/>
              </a:rPr>
              <a:t>: Layoff Aversion, Succession Planning, Incumbent workers Training, ESOPs &amp; Pre-feasibility Studies </a:t>
            </a:r>
          </a:p>
          <a:p>
            <a:pPr eaLnBrk="1" hangingPunct="1"/>
            <a:r>
              <a:rPr lang="en-US" sz="2400" smtClean="0">
                <a:ea typeface="ＭＳ Ｐゴシック" pitchFamily="-109" charset="-128"/>
                <a:cs typeface="ＭＳ Ｐゴシック" pitchFamily="-109" charset="-128"/>
              </a:rPr>
              <a:t>Response: </a:t>
            </a:r>
            <a:r>
              <a:rPr lang="en-US" sz="2000" i="1" smtClean="0">
                <a:solidFill>
                  <a:srgbClr val="FF6600"/>
                </a:solidFill>
                <a:ea typeface="ＭＳ Ｐゴシック" pitchFamily="-109" charset="-128"/>
                <a:cs typeface="ＭＳ Ｐゴシック" pitchFamily="-109" charset="-128"/>
              </a:rPr>
              <a:t>Employer Contact, Service Planning, Employee Meeting, On-Site Services…  </a:t>
            </a:r>
          </a:p>
          <a:p>
            <a:pPr eaLnBrk="1" hangingPunct="1"/>
            <a:r>
              <a:rPr lang="en-US" sz="2400" smtClean="0">
                <a:ea typeface="ＭＳ Ｐゴシック" pitchFamily="-109" charset="-128"/>
                <a:cs typeface="ＭＳ Ｐゴシック" pitchFamily="-109" charset="-128"/>
              </a:rPr>
              <a:t>Recovery: </a:t>
            </a:r>
            <a:r>
              <a:rPr lang="en-US" sz="2000" i="1" smtClean="0">
                <a:solidFill>
                  <a:srgbClr val="FF6600"/>
                </a:solidFill>
                <a:ea typeface="ＭＳ Ｐゴシック" pitchFamily="-109" charset="-128"/>
                <a:cs typeface="ＭＳ Ｐゴシック" pitchFamily="-109" charset="-128"/>
              </a:rPr>
              <a:t>One-Stop Center, UI, Training, TAA, Career Counseling, Peer Support … </a:t>
            </a:r>
          </a:p>
          <a:p>
            <a:pPr eaLnBrk="1" hangingPunct="1"/>
            <a:r>
              <a:rPr lang="en-US" sz="2400" smtClean="0">
                <a:ea typeface="ＭＳ Ｐゴシック" pitchFamily="-109" charset="-128"/>
                <a:cs typeface="ＭＳ Ｐゴシック" pitchFamily="-109" charset="-128"/>
              </a:rPr>
              <a:t>Reemployment: </a:t>
            </a:r>
            <a:r>
              <a:rPr lang="en-US" sz="2000" i="1" smtClean="0">
                <a:solidFill>
                  <a:srgbClr val="FF6600"/>
                </a:solidFill>
                <a:ea typeface="ＭＳ Ｐゴシック" pitchFamily="-109" charset="-128"/>
                <a:cs typeface="ＭＳ Ｐゴシック" pitchFamily="-109" charset="-128"/>
              </a:rPr>
              <a:t>Job Fairs, OJT, Direct Placement, Pink Slip Parties…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TextBox 4"/>
          <p:cNvSpPr txBox="1">
            <a:spLocks noChangeArrowheads="1"/>
          </p:cNvSpPr>
          <p:nvPr/>
        </p:nvSpPr>
        <p:spPr bwMode="auto">
          <a:xfrm>
            <a:off x="6554788" y="4946650"/>
            <a:ext cx="193675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700" dirty="0">
                <a:solidFill>
                  <a:srgbClr val="FFFFFF"/>
                </a:solidFill>
                <a:latin typeface="Tw Cen MT" pitchFamily="-109" charset="0"/>
              </a:rPr>
              <a:t>Rob Gamble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05048" y="58057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ctrTitle"/>
          </p:nvPr>
        </p:nvSpPr>
        <p:spPr>
          <a:xfrm>
            <a:off x="685800" y="1066800"/>
            <a:ext cx="7772400" cy="1470025"/>
          </a:xfrm>
        </p:spPr>
        <p:txBody>
          <a:bodyPr/>
          <a:lstStyle/>
          <a:p>
            <a:r>
              <a:rPr lang="en-US" dirty="0" smtClean="0"/>
              <a:t>Rapid Response is Business Engagement</a:t>
            </a:r>
            <a:endParaRPr lang="en-US" dirty="0"/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>
          <a:xfrm>
            <a:off x="914400" y="2895600"/>
            <a:ext cx="7315200" cy="32004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And you would do it if you didn’t have to.</a:t>
            </a:r>
          </a:p>
          <a:p>
            <a:pPr marL="288925" indent="-288925">
              <a:buClr>
                <a:srgbClr val="FF6600"/>
              </a:buClr>
              <a:buFont typeface="Wingdings" pitchFamily="-109" charset="2"/>
              <a:buChar char="§"/>
            </a:pPr>
            <a:r>
              <a:rPr lang="en-US" dirty="0" smtClean="0"/>
              <a:t>Full Service Provider</a:t>
            </a:r>
          </a:p>
          <a:p>
            <a:pPr marL="288925" indent="-288925">
              <a:buClr>
                <a:srgbClr val="FF6600"/>
              </a:buClr>
              <a:buFont typeface="Wingdings" pitchFamily="-109" charset="2"/>
              <a:buChar char="§"/>
            </a:pPr>
            <a:r>
              <a:rPr lang="en-US" dirty="0" smtClean="0"/>
              <a:t>Continuity of Service Across the Business Cycle</a:t>
            </a:r>
          </a:p>
          <a:p>
            <a:pPr marL="288925" indent="-288925">
              <a:buClr>
                <a:srgbClr val="FF6600"/>
              </a:buClr>
              <a:buFont typeface="Wingdings" pitchFamily="-109" charset="2"/>
              <a:buChar char="§"/>
            </a:pPr>
            <a:r>
              <a:rPr lang="en-US" dirty="0" smtClean="0"/>
              <a:t>Not Event Driven</a:t>
            </a:r>
          </a:p>
          <a:p>
            <a:pPr marL="288925" indent="-288925">
              <a:buClr>
                <a:srgbClr val="FF6600"/>
              </a:buClr>
              <a:buFont typeface="Wingdings" pitchFamily="-109" charset="2"/>
              <a:buChar char="§"/>
            </a:pPr>
            <a:r>
              <a:rPr lang="en-US" dirty="0" smtClean="0"/>
              <a:t>Building  Long-Term Relationships</a:t>
            </a:r>
          </a:p>
          <a:p>
            <a:pPr marL="288925" indent="-288925">
              <a:buClr>
                <a:srgbClr val="FF6600"/>
              </a:buClr>
              <a:buFont typeface="Wingdings" pitchFamily="-109" charset="2"/>
              <a:buChar char="§"/>
            </a:pPr>
            <a:r>
              <a:rPr lang="en-US" dirty="0" smtClean="0"/>
              <a:t>Economic Development Partner</a:t>
            </a:r>
          </a:p>
          <a:p>
            <a:pPr marL="288925" indent="-288925">
              <a:buClr>
                <a:srgbClr val="FF6600"/>
              </a:buClr>
              <a:buFont typeface="Wingdings" pitchFamily="-109" charset="2"/>
              <a:buChar char="§"/>
            </a:pPr>
            <a:r>
              <a:rPr lang="en-US" dirty="0" smtClean="0"/>
              <a:t>Leverages the benefits on Rapid Response, Layoff Aversion &amp; Business Service </a:t>
            </a:r>
          </a:p>
          <a:p>
            <a:pPr marL="288925" indent="-288925">
              <a:buClr>
                <a:srgbClr val="FF6600"/>
              </a:buClr>
              <a:buFont typeface="Wingdings" pitchFamily="-109" charset="2"/>
              <a:buChar char="§"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0" y="6324600"/>
            <a:ext cx="8991600" cy="369332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  <a:latin typeface="Book Antiqua" charset="0"/>
                <a:ea typeface="Book Antiqua" charset="0"/>
                <a:cs typeface="Book Antiqua" charset="0"/>
              </a:rPr>
              <a:t>Rapid Response &amp; Business Engagement National Summit</a:t>
            </a:r>
            <a:endParaRPr lang="en-US" i="1" dirty="0">
              <a:solidFill>
                <a:schemeClr val="bg1"/>
              </a:solidFill>
              <a:latin typeface="Book Antiqua" charset="0"/>
              <a:ea typeface="Book Antiqua" charset="0"/>
              <a:cs typeface="Book Antiqu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6"/>
          <p:cNvSpPr txBox="1">
            <a:spLocks noGrp="1"/>
          </p:cNvSpPr>
          <p:nvPr/>
        </p:nvSpPr>
        <p:spPr bwMode="auto">
          <a:xfrm>
            <a:off x="1181100" y="312738"/>
            <a:ext cx="45720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 anchor="ctr">
            <a:prstTxWarp prst="textNoShape">
              <a:avLst/>
            </a:prstTxWarp>
          </a:bodyPr>
          <a:lstStyle/>
          <a:p>
            <a:pPr algn="ctr"/>
            <a:fld id="{507C84F7-7FDF-5342-B204-5909D3E27C6C}" type="slidenum">
              <a:rPr lang="en-US" sz="1600">
                <a:solidFill>
                  <a:srgbClr val="164C6C"/>
                </a:solidFill>
              </a:rPr>
              <a:pPr algn="ctr"/>
              <a:t>16</a:t>
            </a:fld>
            <a:endParaRPr lang="en-US" sz="1600" dirty="0">
              <a:solidFill>
                <a:srgbClr val="164C6C"/>
              </a:solidFill>
            </a:endParaRPr>
          </a:p>
        </p:txBody>
      </p:sp>
      <p:pic>
        <p:nvPicPr>
          <p:cNvPr id="20483" name="Picture 1026" descr="outlin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3810000"/>
            <a:ext cx="7772400" cy="2665412"/>
          </a:xfrm>
          <a:prstGeom prst="rect">
            <a:avLst/>
          </a:prstGeom>
          <a:noFill/>
          <a:ln w="9525">
            <a:solidFill>
              <a:srgbClr val="EA8124"/>
            </a:solidFill>
            <a:miter lim="800000"/>
            <a:headEnd/>
            <a:tailEnd/>
          </a:ln>
        </p:spPr>
      </p:pic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85916"/>
            <a:ext cx="8915400" cy="1261884"/>
          </a:xfrm>
        </p:spPr>
        <p:txBody>
          <a:bodyPr wrap="square" anchor="t">
            <a:spAutoFit/>
          </a:bodyPr>
          <a:lstStyle/>
          <a:p>
            <a:pPr eaLnBrk="1" hangingPunct="1"/>
            <a:r>
              <a:rPr lang="en-US" dirty="0" smtClean="0">
                <a:solidFill>
                  <a:srgbClr val="558BB8"/>
                </a:solidFill>
              </a:rPr>
              <a:t> The Promise of the </a:t>
            </a:r>
            <a:br>
              <a:rPr lang="en-US" dirty="0" smtClean="0">
                <a:solidFill>
                  <a:srgbClr val="558BB8"/>
                </a:solidFill>
              </a:rPr>
            </a:br>
            <a:r>
              <a:rPr lang="en-US" dirty="0" smtClean="0">
                <a:solidFill>
                  <a:srgbClr val="558BB8"/>
                </a:solidFill>
              </a:rPr>
              <a:t>Workforce Investment System</a:t>
            </a:r>
          </a:p>
        </p:txBody>
      </p:sp>
      <p:sp>
        <p:nvSpPr>
          <p:cNvPr id="16390" name="Content Placeholder 5"/>
          <p:cNvSpPr>
            <a:spLocks noGrp="1"/>
          </p:cNvSpPr>
          <p:nvPr>
            <p:ph idx="1"/>
          </p:nvPr>
        </p:nvSpPr>
        <p:spPr>
          <a:xfrm>
            <a:off x="838200" y="1600200"/>
            <a:ext cx="8001000" cy="2133600"/>
          </a:xfrm>
        </p:spPr>
        <p:txBody>
          <a:bodyPr>
            <a:normAutofit lnSpcReduction="10000"/>
          </a:bodyPr>
          <a:lstStyle/>
          <a:p>
            <a:pPr marL="0" indent="0" algn="ctr" eaLnBrk="1" hangingPunct="1">
              <a:lnSpc>
                <a:spcPct val="85000"/>
              </a:lnSpc>
              <a:spcBef>
                <a:spcPct val="0"/>
              </a:spcBef>
              <a:buSzPct val="110000"/>
              <a:buFont typeface="Wingdings" pitchFamily="-109" charset="2"/>
              <a:buNone/>
            </a:pPr>
            <a:r>
              <a:rPr lang="en-US" sz="5400" b="1" i="1" dirty="0" smtClean="0">
                <a:solidFill>
                  <a:srgbClr val="123F7E"/>
                </a:solidFill>
                <a:ea typeface="Arial" pitchFamily="-109" charset="0"/>
                <a:cs typeface="Arial" pitchFamily="-109" charset="0"/>
              </a:rPr>
              <a:t>When you </a:t>
            </a:r>
          </a:p>
          <a:p>
            <a:pPr marL="0" indent="0" algn="ctr" eaLnBrk="1" hangingPunct="1">
              <a:lnSpc>
                <a:spcPct val="85000"/>
              </a:lnSpc>
              <a:spcBef>
                <a:spcPct val="0"/>
              </a:spcBef>
              <a:buSzPct val="110000"/>
              <a:buFont typeface="Wingdings" pitchFamily="-109" charset="2"/>
              <a:buNone/>
            </a:pPr>
            <a:r>
              <a:rPr lang="en-US" sz="5400" b="1" i="1" dirty="0" smtClean="0">
                <a:solidFill>
                  <a:srgbClr val="123F7E"/>
                </a:solidFill>
                <a:ea typeface="Arial" pitchFamily="-109" charset="0"/>
                <a:cs typeface="Arial" pitchFamily="-109" charset="0"/>
              </a:rPr>
              <a:t>need us most, </a:t>
            </a:r>
          </a:p>
          <a:p>
            <a:pPr marL="0" indent="0" algn="ctr" eaLnBrk="1" hangingPunct="1">
              <a:lnSpc>
                <a:spcPct val="85000"/>
              </a:lnSpc>
              <a:spcBef>
                <a:spcPct val="0"/>
              </a:spcBef>
              <a:buSzPct val="110000"/>
              <a:buFont typeface="Wingdings" pitchFamily="-109" charset="2"/>
              <a:buNone/>
            </a:pPr>
            <a:r>
              <a:rPr lang="en-US" sz="5400" b="1" i="1" dirty="0" smtClean="0">
                <a:solidFill>
                  <a:srgbClr val="123F7E"/>
                </a:solidFill>
                <a:ea typeface="Arial" pitchFamily="-109" charset="0"/>
                <a:cs typeface="Arial" pitchFamily="-109" charset="0"/>
              </a:rPr>
              <a:t>we will be there.</a:t>
            </a:r>
            <a:endParaRPr lang="en-US" sz="5400" b="1" dirty="0" smtClean="0"/>
          </a:p>
        </p:txBody>
      </p:sp>
      <p:sp>
        <p:nvSpPr>
          <p:cNvPr id="2048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025775" y="3071813"/>
            <a:ext cx="1624013" cy="3054350"/>
          </a:xfrm>
        </p:spPr>
        <p:txBody>
          <a:bodyPr/>
          <a:lstStyle/>
          <a:p>
            <a:pPr marL="400050" lvl="1" indent="0" eaLnBrk="1" fontAlgn="ctr" hangingPunct="1">
              <a:lnSpc>
                <a:spcPct val="105000"/>
              </a:lnSpc>
              <a:spcBef>
                <a:spcPct val="25000"/>
              </a:spcBef>
              <a:buClr>
                <a:srgbClr val="CC0000"/>
              </a:buClr>
              <a:buFontTx/>
              <a:buNone/>
            </a:pPr>
            <a:endParaRPr lang="en-US" sz="3600" b="1" i="1" dirty="0" smtClean="0">
              <a:solidFill>
                <a:srgbClr val="123F7E"/>
              </a:solidFill>
              <a:ea typeface="Arial" pitchFamily="-109" charset="0"/>
              <a:cs typeface="Arial" pitchFamily="-109" charset="0"/>
            </a:endParaRPr>
          </a:p>
          <a:p>
            <a:pPr marL="400050" lvl="1" indent="0" eaLnBrk="1" hangingPunct="1">
              <a:buFontTx/>
              <a:buNone/>
            </a:pPr>
            <a:endParaRPr lang="en-US" sz="3600" dirty="0" smtClean="0"/>
          </a:p>
        </p:txBody>
      </p:sp>
      <p:sp>
        <p:nvSpPr>
          <p:cNvPr id="20487" name="Slide Number Placeholder 6"/>
          <p:cNvSpPr txBox="1">
            <a:spLocks noGrp="1"/>
          </p:cNvSpPr>
          <p:nvPr/>
        </p:nvSpPr>
        <p:spPr bwMode="auto">
          <a:xfrm>
            <a:off x="1181100" y="312738"/>
            <a:ext cx="45720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 anchor="ctr">
            <a:prstTxWarp prst="textNoShape">
              <a:avLst/>
            </a:prstTxWarp>
          </a:bodyPr>
          <a:lstStyle/>
          <a:p>
            <a:pPr algn="ctr"/>
            <a:endParaRPr lang="en-US" sz="1600" dirty="0">
              <a:solidFill>
                <a:srgbClr val="164C6C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0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-109" charset="-128"/>
                <a:cs typeface="ＭＳ Ｐゴシック" pitchFamily="-109" charset="-128"/>
              </a:rPr>
              <a:t>The Oz effect </a:t>
            </a:r>
          </a:p>
        </p:txBody>
      </p:sp>
      <p:pic>
        <p:nvPicPr>
          <p:cNvPr id="30724" name="Content Placeholder 5" descr="Emerald_City_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74384" y="457200"/>
            <a:ext cx="6196541" cy="5410200"/>
          </a:xfrm>
        </p:spPr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609600" y="1752600"/>
            <a:ext cx="1752600" cy="4343400"/>
          </a:xfrm>
        </p:spPr>
        <p:txBody>
          <a:bodyPr/>
          <a:lstStyle/>
          <a:p>
            <a:pPr>
              <a:buFont typeface="Wingdings" charset="2"/>
              <a:buNone/>
              <a:defRPr/>
            </a:pPr>
            <a:r>
              <a:rPr lang="en-US" dirty="0" smtClean="0"/>
              <a:t>“Oz never did gave nothing to the Tin Man that he didn’t already have.”</a:t>
            </a:r>
          </a:p>
          <a:p>
            <a:pPr>
              <a:buFont typeface="Wingdings" charset="2"/>
              <a:buNone/>
              <a:defRPr/>
            </a:pPr>
            <a:r>
              <a:rPr lang="en-US" dirty="0" smtClean="0"/>
              <a:t>Dewey Bennell, America 1974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TextBox 4"/>
          <p:cNvSpPr txBox="1">
            <a:spLocks noChangeArrowheads="1"/>
          </p:cNvSpPr>
          <p:nvPr/>
        </p:nvSpPr>
        <p:spPr bwMode="auto">
          <a:xfrm>
            <a:off x="6554788" y="4946650"/>
            <a:ext cx="193675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700" dirty="0">
                <a:solidFill>
                  <a:srgbClr val="FFFFFF"/>
                </a:solidFill>
                <a:latin typeface="Tw Cen MT" pitchFamily="-109" charset="0"/>
              </a:rPr>
              <a:t>Rob Gamble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05048" y="58057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ctrTitle"/>
          </p:nvPr>
        </p:nvSpPr>
        <p:spPr>
          <a:xfrm>
            <a:off x="685800" y="1066801"/>
            <a:ext cx="7772400" cy="806450"/>
          </a:xfrm>
        </p:spPr>
        <p:txBody>
          <a:bodyPr/>
          <a:lstStyle/>
          <a:p>
            <a:r>
              <a:rPr lang="en-US" dirty="0"/>
              <a:t>To Contact Us</a:t>
            </a:r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>
          <a:xfrm>
            <a:off x="914400" y="2895600"/>
            <a:ext cx="7315200" cy="3200400"/>
          </a:xfrm>
        </p:spPr>
        <p:txBody>
          <a:bodyPr>
            <a:normAutofit/>
          </a:bodyPr>
          <a:lstStyle/>
          <a:p>
            <a:pPr marL="288925" indent="-288925">
              <a:buClr>
                <a:srgbClr val="FF6600"/>
              </a:buClr>
              <a:buFont typeface="Wingdings" pitchFamily="-109" charset="2"/>
              <a:buChar char="§"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0" y="6324600"/>
            <a:ext cx="8991600" cy="369332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  <a:latin typeface="Book Antiqua" charset="0"/>
                <a:ea typeface="Book Antiqua" charset="0"/>
                <a:cs typeface="Book Antiqua" charset="0"/>
              </a:rPr>
              <a:t>Rapid Response &amp; Business Engagement National Summit</a:t>
            </a:r>
            <a:endParaRPr lang="en-US" i="1" dirty="0">
              <a:solidFill>
                <a:schemeClr val="bg1"/>
              </a:solidFill>
              <a:latin typeface="Book Antiqua" charset="0"/>
              <a:ea typeface="Book Antiqua" charset="0"/>
              <a:cs typeface="Book Antiqua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2514600"/>
            <a:ext cx="3276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Rob Gamble</a:t>
            </a:r>
          </a:p>
          <a:p>
            <a:r>
              <a:rPr lang="en-US" dirty="0"/>
              <a:t>The Innovation Foundry</a:t>
            </a:r>
          </a:p>
          <a:p>
            <a:r>
              <a:rPr lang="en-US" dirty="0">
                <a:hlinkClick r:id="rId2"/>
              </a:rPr>
              <a:t>rgamble@innovationfound.com</a:t>
            </a:r>
            <a:endParaRPr lang="en-US" dirty="0"/>
          </a:p>
          <a:p>
            <a:r>
              <a:rPr lang="en-US" dirty="0"/>
              <a:t>831-246-3012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800600" y="2590800"/>
            <a:ext cx="3657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Jeff Ryan </a:t>
            </a:r>
          </a:p>
          <a:p>
            <a:r>
              <a:rPr lang="en-US" dirty="0"/>
              <a:t>ETA/Office of Workforce Investment</a:t>
            </a:r>
          </a:p>
          <a:p>
            <a:r>
              <a:rPr lang="en-US" dirty="0">
                <a:hlinkClick r:id="rId3"/>
              </a:rPr>
              <a:t>Ryan.jeff@dol.gov</a:t>
            </a:r>
            <a:endParaRPr lang="en-US" dirty="0"/>
          </a:p>
          <a:p>
            <a:r>
              <a:rPr lang="en-US" dirty="0"/>
              <a:t>202-693-3546</a:t>
            </a:r>
          </a:p>
        </p:txBody>
      </p:sp>
    </p:spTree>
    <p:extLst>
      <p:ext uri="{BB962C8B-B14F-4D97-AF65-F5344CB8AC3E}">
        <p14:creationId xmlns:p14="http://schemas.microsoft.com/office/powerpoint/2010/main" val="251765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			Introductions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09600" y="1524000"/>
            <a:ext cx="7696200" cy="2971800"/>
          </a:xfrm>
        </p:spPr>
        <p:txBody>
          <a:bodyPr>
            <a:normAutofit/>
          </a:bodyPr>
          <a:lstStyle/>
          <a:p>
            <a:pPr marL="228600" indent="-228600">
              <a:buFont typeface="Arial" pitchFamily="-109" charset="0"/>
              <a:buChar char="•"/>
            </a:pPr>
            <a:endParaRPr lang="en-US" sz="3000" b="1" dirty="0" smtClean="0"/>
          </a:p>
          <a:p>
            <a:pPr marL="228600" indent="-228600">
              <a:buFont typeface="Arial" pitchFamily="-109" charset="0"/>
              <a:buChar char="•"/>
            </a:pPr>
            <a:endParaRPr lang="en-US" sz="3000" b="1" dirty="0" smtClean="0"/>
          </a:p>
          <a:p>
            <a:pPr marL="228600" indent="-228600">
              <a:buFont typeface="Arial" pitchFamily="-109" charset="0"/>
              <a:buChar char="•"/>
            </a:pPr>
            <a:r>
              <a:rPr lang="en-US" sz="3000" b="1" dirty="0" smtClean="0"/>
              <a:t>Jeff Ryan</a:t>
            </a:r>
            <a:r>
              <a:rPr lang="en-US" sz="3000" smtClean="0"/>
              <a:t>, DOL/ETA</a:t>
            </a:r>
            <a:r>
              <a:rPr lang="en-US" sz="3000"/>
              <a:t> </a:t>
            </a:r>
            <a:endParaRPr lang="en-US" sz="3000" dirty="0" smtClean="0"/>
          </a:p>
          <a:p>
            <a:pPr marL="228600" indent="-228600">
              <a:buFont typeface="Arial" pitchFamily="-109" charset="0"/>
              <a:buChar char="•"/>
            </a:pPr>
            <a:r>
              <a:rPr lang="en-US" sz="3000" b="1" dirty="0" smtClean="0"/>
              <a:t>Rob Gamble</a:t>
            </a:r>
            <a:r>
              <a:rPr lang="en-US" sz="3000" dirty="0" smtClean="0"/>
              <a:t>,</a:t>
            </a:r>
            <a:r>
              <a:rPr lang="en-US" sz="3000" b="1" dirty="0" smtClean="0"/>
              <a:t> </a:t>
            </a:r>
            <a:r>
              <a:rPr lang="en-US" sz="3000" dirty="0" smtClean="0"/>
              <a:t>Innovation Foundry</a:t>
            </a:r>
          </a:p>
          <a:p>
            <a:pPr marL="228600" indent="-228600">
              <a:buFont typeface="Arial" pitchFamily="-109" charset="0"/>
              <a:buChar char="•"/>
            </a:pPr>
            <a:endParaRPr lang="en-US" sz="2800" dirty="0" smtClean="0">
              <a:latin typeface="Arial" pitchFamily="-109" charset="0"/>
            </a:endParaRPr>
          </a:p>
          <a:p>
            <a:pPr marL="228600" indent="-228600">
              <a:buFont typeface="Arial" pitchFamily="-109" charset="0"/>
              <a:buChar char="•"/>
            </a:pPr>
            <a:endParaRPr lang="en-US" sz="2800" dirty="0" smtClean="0">
              <a:latin typeface="Arial" pitchFamily="-109" charset="0"/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763578" y="6405390"/>
            <a:ext cx="2133600" cy="365125"/>
          </a:xfrm>
        </p:spPr>
        <p:txBody>
          <a:bodyPr/>
          <a:lstStyle/>
          <a:p>
            <a:fld id="{D38C0A4F-349C-44CD-82BF-59FF3E886096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0" y="457200"/>
            <a:ext cx="3689866" cy="826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22" descr="C:\RAPID RESPONSE\ROUNDTABLES\RR logo for PP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4799"/>
            <a:ext cx="3048000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11475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295400" y="228600"/>
            <a:ext cx="7543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WIOA, a New Vision for the Workforce System 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533400" y="3352800"/>
            <a:ext cx="7162800" cy="2392363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+mj-lt"/>
                <a:cs typeface="Chalkduster"/>
              </a:rPr>
              <a:t>The </a:t>
            </a:r>
            <a:r>
              <a:rPr lang="en-US" sz="3200" dirty="0" smtClean="0"/>
              <a:t>workforce system supports strong regional economies and plays an active role in community and workforce development </a:t>
            </a:r>
            <a:endParaRPr lang="en-US" sz="3200" dirty="0" smtClean="0">
              <a:latin typeface="+mj-lt"/>
              <a:cs typeface="Chalkduster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>
            <a:normAutofit/>
          </a:bodyPr>
          <a:lstStyle/>
          <a:p>
            <a:fld id="{D38C0A4F-349C-44CD-82BF-59FF3E886096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96200" y="0"/>
            <a:ext cx="1632466" cy="1283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Content Placeholder 9"/>
          <p:cNvSpPr txBox="1">
            <a:spLocks/>
          </p:cNvSpPr>
          <p:nvPr/>
        </p:nvSpPr>
        <p:spPr>
          <a:xfrm>
            <a:off x="533400" y="2027237"/>
            <a:ext cx="7315200" cy="1554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5425" marR="0" lvl="0" indent="-22542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D82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halkduster"/>
              </a:rPr>
              <a:t>The needs of Business and Workers drive the workforce solutions</a:t>
            </a:r>
          </a:p>
          <a:p>
            <a:pPr marL="225425" marR="0" lvl="0" indent="-22542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D8200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Chalkduster"/>
            </a:endParaRPr>
          </a:p>
        </p:txBody>
      </p:sp>
      <p:pic>
        <p:nvPicPr>
          <p:cNvPr id="8" name="Picture 22" descr="C:\RAPID RESPONSE\ROUNDTABLES\RR logo for PPT.jpg"/>
          <p:cNvPicPr>
            <a:picLocks noChangeAspect="1" noChangeArrowheads="1"/>
          </p:cNvPicPr>
          <p:nvPr/>
        </p:nvPicPr>
        <p:blipFill rotWithShape="1">
          <a:blip r:embed="rId2"/>
          <a:srcRect l="-3" r="64853"/>
          <a:stretch/>
        </p:blipFill>
        <p:spPr bwMode="auto">
          <a:xfrm>
            <a:off x="0" y="1"/>
            <a:ext cx="1295400" cy="1349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3404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52400" y="359484"/>
            <a:ext cx="8229600" cy="1143000"/>
          </a:xfrm>
        </p:spPr>
        <p:txBody>
          <a:bodyPr/>
          <a:lstStyle/>
          <a:p>
            <a:r>
              <a:rPr lang="en-US" dirty="0" smtClean="0"/>
              <a:t>Rapid Response WIOA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1143000"/>
          </a:xfrm>
        </p:spPr>
        <p:txBody>
          <a:bodyPr/>
          <a:lstStyle/>
          <a:p>
            <a:pPr>
              <a:buNone/>
            </a:pPr>
            <a:r>
              <a:rPr lang="en-US" b="1" i="1" dirty="0" smtClean="0">
                <a:solidFill>
                  <a:srgbClr val="558BB8"/>
                </a:solidFill>
                <a:latin typeface="Chalkduster"/>
                <a:cs typeface="Chalkduster"/>
              </a:rPr>
              <a:t>Sec. 3 (51) </a:t>
            </a:r>
            <a:endParaRPr lang="en-US" dirty="0" smtClean="0">
              <a:solidFill>
                <a:srgbClr val="558BB8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>
            <a:normAutofit/>
          </a:bodyPr>
          <a:lstStyle/>
          <a:p>
            <a:fld id="{D38C0A4F-349C-44CD-82BF-59FF3E886096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96200" y="0"/>
            <a:ext cx="1632466" cy="1283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30" descr="rr region 1 logo_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8100" y="152400"/>
            <a:ext cx="12573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09600" y="2590800"/>
            <a:ext cx="8229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Rapid Response Activity..., in order to assist dislocated workers in obtaining reemployment </a:t>
            </a:r>
            <a:r>
              <a:rPr lang="en-US" sz="3600" b="1" i="1" u="sng" dirty="0" smtClean="0">
                <a:solidFill>
                  <a:srgbClr val="BD4915"/>
                </a:solidFill>
              </a:rPr>
              <a:t>as soon as possible</a:t>
            </a:r>
            <a:endParaRPr lang="en-US" sz="3600" b="1" i="1" u="sng" dirty="0" smtClean="0"/>
          </a:p>
          <a:p>
            <a:endParaRPr lang="en-US" i="1" dirty="0">
              <a:solidFill>
                <a:srgbClr val="FFFFFF"/>
              </a:solidFill>
              <a:ea typeface="Chalkduster" pitchFamily="-109" charset="0"/>
              <a:cs typeface="Chalkduster" pitchFamily="-10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404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949575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6400800"/>
            <a:ext cx="9144000" cy="369332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  <a:latin typeface="Book Antiqua" charset="0"/>
                <a:ea typeface="Book Antiqua" charset="0"/>
                <a:cs typeface="Book Antiqua" charset="0"/>
              </a:rPr>
              <a:t>Rapid Response  &amp; Business Engagement National Summit</a:t>
            </a:r>
            <a:endParaRPr lang="en-US" i="1" dirty="0">
              <a:solidFill>
                <a:schemeClr val="bg1"/>
              </a:solidFill>
              <a:latin typeface="Book Antiqua" charset="0"/>
              <a:ea typeface="Book Antiqua" charset="0"/>
              <a:cs typeface="Book Antiqua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1291829"/>
            <a:ext cx="70103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>
                <a:solidFill>
                  <a:schemeClr val="tx2"/>
                </a:solidFill>
              </a:rPr>
              <a:t>Business Engagement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95400" y="2327970"/>
            <a:ext cx="6858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8925" indent="-288925">
              <a:buClr>
                <a:srgbClr val="FF6600"/>
              </a:buClr>
            </a:pPr>
            <a:r>
              <a:rPr lang="en-US" sz="3200" dirty="0">
                <a:solidFill>
                  <a:schemeClr val="bg1">
                    <a:lumMod val="50000"/>
                  </a:schemeClr>
                </a:solidFill>
              </a:rPr>
              <a:t>“Successful Rapid Response programs are flexible, agile, and focused on promptly delivering comprehensive solutions to business and workers in transition”</a:t>
            </a:r>
          </a:p>
          <a:p>
            <a:pPr marL="288925" indent="-288925">
              <a:buClr>
                <a:srgbClr val="FF6600"/>
              </a:buClr>
            </a:pPr>
            <a:endParaRPr lang="en-US" sz="3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220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38200" y="359484"/>
            <a:ext cx="8229600" cy="1143000"/>
          </a:xfrm>
        </p:spPr>
        <p:txBody>
          <a:bodyPr/>
          <a:lstStyle/>
          <a:p>
            <a:r>
              <a:rPr lang="en-US" dirty="0" smtClean="0"/>
              <a:t>Job-Driven Workforce System 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381000" y="1722437"/>
            <a:ext cx="6096000" cy="12493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dirty="0" smtClean="0">
                <a:latin typeface="Chalkduster"/>
                <a:cs typeface="Chalkduster"/>
              </a:rPr>
              <a:t>Business Engagement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>
            <a:normAutofit/>
          </a:bodyPr>
          <a:lstStyle/>
          <a:p>
            <a:fld id="{D38C0A4F-349C-44CD-82BF-59FF3E886096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96200" y="0"/>
            <a:ext cx="1632466" cy="1283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7" descr="C:\Documents and Settings\dprickett.CALLCENTERHQ.000\Desktop\aaa New RR\Summit 2010\RAPID RESPONSE SESSION\partnershi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10352" y="2667001"/>
            <a:ext cx="5455773" cy="362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2" descr="C:\RAPID RESPONSE\ROUNDTABLES\RR logo for PPT.jpg"/>
          <p:cNvPicPr>
            <a:picLocks noChangeAspect="1" noChangeArrowheads="1"/>
          </p:cNvPicPr>
          <p:nvPr/>
        </p:nvPicPr>
        <p:blipFill rotWithShape="1">
          <a:blip r:embed="rId3"/>
          <a:srcRect l="-3" r="64853"/>
          <a:stretch/>
        </p:blipFill>
        <p:spPr bwMode="auto">
          <a:xfrm>
            <a:off x="76200" y="98426"/>
            <a:ext cx="1295400" cy="1349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3404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TextBox 4"/>
          <p:cNvSpPr txBox="1">
            <a:spLocks noChangeArrowheads="1"/>
          </p:cNvSpPr>
          <p:nvPr/>
        </p:nvSpPr>
        <p:spPr bwMode="auto">
          <a:xfrm>
            <a:off x="6554788" y="4946650"/>
            <a:ext cx="193675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700" dirty="0">
                <a:solidFill>
                  <a:srgbClr val="FFFFFF"/>
                </a:solidFill>
                <a:latin typeface="Tw Cen MT" pitchFamily="-109" charset="0"/>
              </a:rPr>
              <a:t>Rob Gamble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05048" y="58057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ctrTitle"/>
          </p:nvPr>
        </p:nvSpPr>
        <p:spPr>
          <a:xfrm>
            <a:off x="0" y="685800"/>
            <a:ext cx="9144000" cy="1012825"/>
          </a:xfrm>
        </p:spPr>
        <p:txBody>
          <a:bodyPr>
            <a:normAutofit/>
          </a:bodyPr>
          <a:lstStyle/>
          <a:p>
            <a:r>
              <a:rPr lang="en-US" dirty="0" smtClean="0"/>
              <a:t>Business Engagement</a:t>
            </a:r>
            <a:endParaRPr lang="en-US" dirty="0"/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>
          <a:xfrm>
            <a:off x="914400" y="1295400"/>
            <a:ext cx="7467600" cy="4876800"/>
          </a:xfrm>
        </p:spPr>
        <p:txBody>
          <a:bodyPr>
            <a:normAutofit fontScale="77500" lnSpcReduction="20000"/>
          </a:bodyPr>
          <a:lstStyle/>
          <a:p>
            <a:endParaRPr lang="en-US" dirty="0" smtClean="0"/>
          </a:p>
          <a:p>
            <a:pPr marL="288925" indent="-288925">
              <a:buClr>
                <a:srgbClr val="FF6600"/>
              </a:buClr>
            </a:pPr>
            <a:r>
              <a:rPr lang="en-US" sz="3429" dirty="0" smtClean="0"/>
              <a:t>The foundation of everything the workforce </a:t>
            </a:r>
            <a:r>
              <a:rPr lang="en-US" sz="3429" smtClean="0"/>
              <a:t>system </a:t>
            </a:r>
            <a:r>
              <a:rPr lang="en-US" sz="3429" smtClean="0"/>
              <a:t>does</a:t>
            </a:r>
            <a:endParaRPr lang="en-US" sz="3429" dirty="0" smtClean="0"/>
          </a:p>
          <a:p>
            <a:pPr marL="288925" indent="-288925">
              <a:buClr>
                <a:srgbClr val="FF6600"/>
              </a:buClr>
              <a:buFont typeface="Wingdings" pitchFamily="-109" charset="2"/>
              <a:buChar char="§"/>
            </a:pPr>
            <a:r>
              <a:rPr lang="en-US" dirty="0" smtClean="0"/>
              <a:t>Leverages the benefits on Rapid Response, Layoff Aversion &amp; Business Service</a:t>
            </a:r>
          </a:p>
          <a:p>
            <a:pPr marL="288925" indent="-288925">
              <a:buClr>
                <a:srgbClr val="FF6600"/>
              </a:buClr>
              <a:buFont typeface="Wingdings" pitchFamily="-109" charset="2"/>
              <a:buChar char="§"/>
            </a:pPr>
            <a:r>
              <a:rPr lang="en-US" dirty="0" smtClean="0"/>
              <a:t>Is based on business need </a:t>
            </a:r>
          </a:p>
          <a:p>
            <a:pPr marL="288925" indent="-288925">
              <a:buClr>
                <a:srgbClr val="FF6600"/>
              </a:buClr>
              <a:buFont typeface="Wingdings" pitchFamily="-109" charset="2"/>
              <a:buChar char="§"/>
            </a:pPr>
            <a:r>
              <a:rPr lang="en-US" dirty="0" smtClean="0"/>
              <a:t>Is Solutions Based</a:t>
            </a:r>
          </a:p>
          <a:p>
            <a:pPr marL="288925" indent="-288925">
              <a:buClr>
                <a:srgbClr val="FF6600"/>
              </a:buClr>
              <a:buFont typeface="Wingdings" pitchFamily="-109" charset="2"/>
              <a:buChar char="§"/>
            </a:pPr>
            <a:r>
              <a:rPr lang="en-US" dirty="0" smtClean="0"/>
              <a:t>Continuity of Service Across the Business Cycle</a:t>
            </a:r>
          </a:p>
          <a:p>
            <a:pPr marL="288925" indent="-288925">
              <a:buClr>
                <a:srgbClr val="FF6600"/>
              </a:buClr>
              <a:buFont typeface="Wingdings" pitchFamily="-109" charset="2"/>
              <a:buChar char="§"/>
            </a:pPr>
            <a:r>
              <a:rPr lang="en-US" dirty="0" smtClean="0"/>
              <a:t>Requires broad participation from across the spectrum of government resources, programs and systems</a:t>
            </a:r>
          </a:p>
          <a:p>
            <a:pPr marL="288925" indent="-288925">
              <a:buClr>
                <a:srgbClr val="FF6600"/>
              </a:buClr>
              <a:buFont typeface="Wingdings" pitchFamily="-109" charset="2"/>
              <a:buChar char="§"/>
            </a:pPr>
            <a:r>
              <a:rPr lang="en-US" dirty="0" smtClean="0"/>
              <a:t>Economic Development Partner</a:t>
            </a:r>
          </a:p>
          <a:p>
            <a:pPr marL="288925" indent="-288925">
              <a:buClr>
                <a:srgbClr val="FF6600"/>
              </a:buClr>
              <a:buFont typeface="Wingdings" pitchFamily="-109" charset="2"/>
              <a:buChar char="§"/>
            </a:pPr>
            <a:r>
              <a:rPr lang="en-US" dirty="0" smtClean="0"/>
              <a:t>It is NOT MENU driven</a:t>
            </a:r>
          </a:p>
          <a:p>
            <a:pPr marL="288925" indent="-288925">
              <a:buClr>
                <a:srgbClr val="FF6600"/>
              </a:buClr>
              <a:buFont typeface="Wingdings" pitchFamily="-109" charset="2"/>
              <a:buChar char="§"/>
            </a:pPr>
            <a:r>
              <a:rPr lang="en-US" dirty="0" smtClean="0"/>
              <a:t>Building  Long-Term Relationship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412468"/>
            <a:ext cx="9067800" cy="369332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  <a:latin typeface="Book Antiqua" charset="0"/>
                <a:ea typeface="Book Antiqua" charset="0"/>
                <a:cs typeface="Book Antiqua" charset="0"/>
              </a:rPr>
              <a:t> Rapid Response &amp; Business Engagement National Summit</a:t>
            </a:r>
            <a:endParaRPr lang="en-US" i="1" dirty="0">
              <a:solidFill>
                <a:schemeClr val="bg1"/>
              </a:solidFill>
              <a:latin typeface="Book Antiqua" charset="0"/>
              <a:ea typeface="Book Antiqua" charset="0"/>
              <a:cs typeface="Book Antiqu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TextBox 4"/>
          <p:cNvSpPr txBox="1">
            <a:spLocks noChangeArrowheads="1"/>
          </p:cNvSpPr>
          <p:nvPr/>
        </p:nvSpPr>
        <p:spPr bwMode="auto">
          <a:xfrm>
            <a:off x="6554788" y="4946650"/>
            <a:ext cx="193675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700" dirty="0">
                <a:solidFill>
                  <a:srgbClr val="FFFFFF"/>
                </a:solidFill>
                <a:latin typeface="Tw Cen MT" pitchFamily="-109" charset="0"/>
              </a:rPr>
              <a:t>Rob Gamble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13896" y="58057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ctrTitle"/>
          </p:nvPr>
        </p:nvSpPr>
        <p:spPr>
          <a:xfrm>
            <a:off x="0" y="1143000"/>
            <a:ext cx="8458200" cy="458927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Rapid Response is Business Engagement</a:t>
            </a:r>
            <a:endParaRPr lang="en-US" sz="4000" dirty="0"/>
          </a:p>
        </p:txBody>
      </p:sp>
      <p:sp>
        <p:nvSpPr>
          <p:cNvPr id="8" name="Rectangle 7"/>
          <p:cNvSpPr/>
          <p:nvPr/>
        </p:nvSpPr>
        <p:spPr>
          <a:xfrm>
            <a:off x="228600" y="1725612"/>
            <a:ext cx="8382000" cy="425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ct val="95000"/>
              </a:lnSpc>
              <a:spcBef>
                <a:spcPct val="25000"/>
              </a:spcBef>
              <a:buClr>
                <a:srgbClr val="123F7E"/>
              </a:buClr>
              <a:buSzPct val="110000"/>
              <a:defRPr/>
            </a:pPr>
            <a:r>
              <a:rPr lang="en-US" sz="2400" b="1" dirty="0" smtClean="0">
                <a:solidFill>
                  <a:srgbClr val="123F7E"/>
                </a:solidFill>
                <a:ea typeface="Arial" charset="0"/>
                <a:cs typeface="Arial" charset="0"/>
              </a:rPr>
              <a:t>It is </a:t>
            </a:r>
            <a:r>
              <a:rPr lang="en-US" sz="2400" b="1" dirty="0" smtClean="0">
                <a:solidFill>
                  <a:srgbClr val="C35E0B"/>
                </a:solidFill>
                <a:ea typeface="Arial" charset="0"/>
                <a:cs typeface="Arial" charset="0"/>
              </a:rPr>
              <a:t>NOT event-driven</a:t>
            </a:r>
            <a:r>
              <a:rPr lang="en-US" sz="2400" b="1" dirty="0" smtClean="0">
                <a:solidFill>
                  <a:srgbClr val="123F7E"/>
                </a:solidFill>
                <a:ea typeface="Arial" charset="0"/>
                <a:cs typeface="Arial" charset="0"/>
              </a:rPr>
              <a:t>; it is a pro-active approach to planning for and managing economic transitions.</a:t>
            </a:r>
            <a:r>
              <a:rPr lang="en-US" sz="2400" b="1" dirty="0" smtClean="0">
                <a:ea typeface="Arial" charset="0"/>
                <a:cs typeface="Arial" charset="0"/>
              </a:rPr>
              <a:t> </a:t>
            </a:r>
            <a:endParaRPr lang="en-US" sz="2000" b="1" dirty="0" smtClean="0">
              <a:ea typeface="Arial" charset="0"/>
              <a:cs typeface="Arial" charset="0"/>
            </a:endParaRPr>
          </a:p>
          <a:p>
            <a:pPr fontAlgn="ctr">
              <a:lnSpc>
                <a:spcPct val="95000"/>
              </a:lnSpc>
              <a:spcBef>
                <a:spcPct val="25000"/>
              </a:spcBef>
              <a:buClr>
                <a:srgbClr val="123F7E"/>
              </a:buClr>
              <a:buSzPct val="110000"/>
              <a:defRPr/>
            </a:pPr>
            <a:r>
              <a:rPr lang="en-US" sz="2000" b="1" dirty="0" smtClean="0">
                <a:ea typeface="Arial" charset="0"/>
                <a:cs typeface="Arial" charset="0"/>
              </a:rPr>
              <a:t>Proactive Business Engagement Requires: </a:t>
            </a:r>
          </a:p>
          <a:p>
            <a:pPr marL="461963" lvl="1" indent="-231775" fontAlgn="ctr">
              <a:lnSpc>
                <a:spcPct val="95000"/>
              </a:lnSpc>
              <a:spcBef>
                <a:spcPct val="25000"/>
              </a:spcBef>
              <a:buClr>
                <a:srgbClr val="C35E0B"/>
              </a:buClr>
              <a:buSzPct val="150000"/>
              <a:buFont typeface="Arial"/>
              <a:buChar char="•"/>
              <a:defRPr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Ongoing efforts to build relationships with employers and other community stakeholders </a:t>
            </a:r>
          </a:p>
          <a:p>
            <a:pPr marL="461963" lvl="1" indent="-231775" fontAlgn="ctr">
              <a:lnSpc>
                <a:spcPct val="95000"/>
              </a:lnSpc>
              <a:spcBef>
                <a:spcPct val="25000"/>
              </a:spcBef>
              <a:buClr>
                <a:srgbClr val="C35E0B"/>
              </a:buClr>
              <a:buSzPct val="150000"/>
              <a:buFont typeface="Arial"/>
              <a:buChar char="•"/>
              <a:defRPr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Knowledge of labor market trends and economic forecasts </a:t>
            </a:r>
          </a:p>
          <a:p>
            <a:pPr marL="461963" lvl="1" indent="-231775" fontAlgn="ctr">
              <a:lnSpc>
                <a:spcPct val="95000"/>
              </a:lnSpc>
              <a:spcBef>
                <a:spcPct val="25000"/>
              </a:spcBef>
              <a:buClr>
                <a:srgbClr val="C35E0B"/>
              </a:buClr>
              <a:buSzPct val="150000"/>
              <a:buFont typeface="Arial"/>
              <a:buChar char="•"/>
              <a:defRPr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Strategic planning, data gathering and analysis designed to anticipate, prepare for, and manage economic transition </a:t>
            </a:r>
          </a:p>
          <a:p>
            <a:pPr marL="461963" lvl="1" indent="-231775" fontAlgn="ctr">
              <a:lnSpc>
                <a:spcPct val="95000"/>
              </a:lnSpc>
              <a:spcBef>
                <a:spcPct val="25000"/>
              </a:spcBef>
              <a:buClr>
                <a:srgbClr val="C35E0B"/>
              </a:buClr>
              <a:buSzPct val="150000"/>
              <a:buFont typeface="Arial"/>
              <a:buChar char="•"/>
              <a:defRPr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Understanding workforce assets and needs </a:t>
            </a:r>
          </a:p>
          <a:p>
            <a:pPr marL="461963" lvl="1" indent="-231775" fontAlgn="ctr">
              <a:lnSpc>
                <a:spcPct val="95000"/>
              </a:lnSpc>
              <a:spcBef>
                <a:spcPct val="25000"/>
              </a:spcBef>
              <a:buClr>
                <a:srgbClr val="C35E0B"/>
              </a:buClr>
              <a:buSzPct val="150000"/>
              <a:buFont typeface="Arial"/>
              <a:buChar char="•"/>
              <a:defRPr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Convening, facilitating, and brokering connections, networks, and partners </a:t>
            </a:r>
          </a:p>
          <a:p>
            <a:pPr marL="461963" lvl="1" indent="-231775" fontAlgn="ctr">
              <a:lnSpc>
                <a:spcPct val="95000"/>
              </a:lnSpc>
              <a:spcBef>
                <a:spcPct val="25000"/>
              </a:spcBef>
              <a:buClr>
                <a:srgbClr val="C35E0B"/>
              </a:buClr>
              <a:buSzPct val="150000"/>
              <a:buFont typeface="Arial"/>
              <a:buChar char="•"/>
              <a:defRPr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Planning for and responding to layoffs, minimizing their impacts wherever possible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 </a:t>
            </a:r>
            <a:endParaRPr lang="en-US" sz="1000" dirty="0">
              <a:solidFill>
                <a:schemeClr val="bg1">
                  <a:lumMod val="50000"/>
                </a:schemeClr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6400800"/>
            <a:ext cx="9144000" cy="369332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  <a:latin typeface="Book Antiqua" charset="0"/>
                <a:ea typeface="Book Antiqua" charset="0"/>
                <a:cs typeface="Book Antiqua" charset="0"/>
              </a:rPr>
              <a:t>Rapid Response &amp; Business Engagement National Summit</a:t>
            </a:r>
            <a:endParaRPr lang="en-US" i="1" dirty="0">
              <a:solidFill>
                <a:schemeClr val="bg1"/>
              </a:solidFill>
              <a:latin typeface="Book Antiqua" charset="0"/>
              <a:ea typeface="Book Antiqua" charset="0"/>
              <a:cs typeface="Book Antiqu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Box 2"/>
          <p:cNvSpPr txBox="1">
            <a:spLocks noChangeArrowheads="1"/>
          </p:cNvSpPr>
          <p:nvPr/>
        </p:nvSpPr>
        <p:spPr bwMode="auto">
          <a:xfrm>
            <a:off x="1054100" y="2363788"/>
            <a:ext cx="7375525" cy="1246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176213" indent="-176213">
              <a:buClr>
                <a:srgbClr val="FF6600"/>
              </a:buClr>
              <a:buFont typeface="Courier New" pitchFamily="-101" charset="0"/>
              <a:buChar char="o"/>
              <a:defRPr/>
            </a:pPr>
            <a:endParaRPr lang="en-US" sz="2400" dirty="0">
              <a:latin typeface="Arial" pitchFamily="-101" charset="0"/>
              <a:ea typeface="ＭＳ Ｐゴシック" pitchFamily="-101" charset="-128"/>
              <a:cs typeface="ＭＳ Ｐゴシック" pitchFamily="-101" charset="-128"/>
            </a:endParaRPr>
          </a:p>
          <a:p>
            <a:pPr marL="176213" indent="-176213">
              <a:buClr>
                <a:srgbClr val="FF6600"/>
              </a:buClr>
              <a:buFont typeface="Courier New" pitchFamily="-101" charset="0"/>
              <a:buChar char="o"/>
              <a:defRPr/>
            </a:pPr>
            <a:endParaRPr lang="en-US" sz="1100" dirty="0">
              <a:ln w="12700">
                <a:solidFill>
                  <a:schemeClr val="accent2">
                    <a:lumMod val="50000"/>
                  </a:schemeClr>
                </a:solidFill>
                <a:prstDash val="solid"/>
              </a:ln>
              <a:latin typeface="Arial" pitchFamily="-101" charset="0"/>
              <a:ea typeface="ＭＳ Ｐゴシック" pitchFamily="-101" charset="-128"/>
              <a:cs typeface="ＭＳ Ｐゴシック" pitchFamily="-101" charset="-128"/>
            </a:endParaRPr>
          </a:p>
          <a:p>
            <a:pPr marL="176213" indent="-176213">
              <a:buClr>
                <a:srgbClr val="FF6600"/>
              </a:buClr>
              <a:buFont typeface="Courier New" pitchFamily="-101" charset="0"/>
              <a:buChar char="o"/>
              <a:defRPr/>
            </a:pPr>
            <a:endParaRPr lang="en-US" sz="1100" dirty="0">
              <a:latin typeface="Arial" pitchFamily="-101" charset="0"/>
              <a:ea typeface="ＭＳ Ｐゴシック" pitchFamily="-101" charset="-128"/>
              <a:cs typeface="ＭＳ Ｐゴシック" pitchFamily="-101" charset="-128"/>
            </a:endParaRPr>
          </a:p>
          <a:p>
            <a:pPr marL="176213" indent="-176213" algn="ctr">
              <a:buClr>
                <a:srgbClr val="FF6600"/>
              </a:buClr>
              <a:defRPr/>
            </a:pPr>
            <a:r>
              <a:rPr lang="en-US" sz="1100" dirty="0">
                <a:latin typeface="Arial" pitchFamily="-101" charset="0"/>
                <a:ea typeface="ＭＳ Ｐゴシック" pitchFamily="-101" charset="-128"/>
                <a:cs typeface="ＭＳ Ｐゴシック" pitchFamily="-101" charset="-128"/>
              </a:rPr>
              <a:t> 	</a:t>
            </a:r>
            <a:endParaRPr lang="en-US" sz="2800" dirty="0">
              <a:latin typeface="Tw Cen MT" pitchFamily="-101" charset="0"/>
              <a:ea typeface="ＭＳ Ｐゴシック" pitchFamily="-101" charset="-128"/>
              <a:cs typeface="ＭＳ Ｐゴシック" pitchFamily="-101" charset="-128"/>
            </a:endParaRPr>
          </a:p>
          <a:p>
            <a:pPr marL="176213" indent="-176213">
              <a:buFont typeface="Arial" pitchFamily="-101" charset="0"/>
              <a:buChar char="•"/>
              <a:defRPr/>
            </a:pPr>
            <a:endParaRPr lang="en-US" dirty="0">
              <a:latin typeface="Tw Cen MT" pitchFamily="-101" charset="0"/>
              <a:ea typeface="ＭＳ Ｐゴシック" pitchFamily="-101" charset="-128"/>
              <a:cs typeface="ＭＳ Ｐゴシック" pitchFamily="-101" charset="-128"/>
            </a:endParaRPr>
          </a:p>
        </p:txBody>
      </p:sp>
      <p:sp>
        <p:nvSpPr>
          <p:cNvPr id="5" name="Oval 4"/>
          <p:cNvSpPr/>
          <p:nvPr/>
        </p:nvSpPr>
        <p:spPr>
          <a:xfrm>
            <a:off x="762000" y="533400"/>
            <a:ext cx="7620000" cy="55626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400" dirty="0">
              <a:latin typeface="Chalkduster"/>
              <a:cs typeface="Chalkduster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81200" y="1143000"/>
            <a:ext cx="5181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FF"/>
                </a:solidFill>
                <a:latin typeface="Chalkduster"/>
                <a:cs typeface="Chalkduster"/>
              </a:rPr>
              <a:t>Business Engagement</a:t>
            </a:r>
            <a:endParaRPr lang="en-US" sz="3200" dirty="0">
              <a:solidFill>
                <a:srgbClr val="FFFFFF"/>
              </a:solidFill>
              <a:latin typeface="Chalkduster"/>
              <a:cs typeface="Chalkduster"/>
            </a:endParaRPr>
          </a:p>
        </p:txBody>
      </p:sp>
      <p:sp>
        <p:nvSpPr>
          <p:cNvPr id="8" name="Oval 7"/>
          <p:cNvSpPr/>
          <p:nvPr/>
        </p:nvSpPr>
        <p:spPr>
          <a:xfrm>
            <a:off x="1752600" y="2209800"/>
            <a:ext cx="5715000" cy="3886200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971800" y="2438400"/>
            <a:ext cx="342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  <a:latin typeface="Chalkduster"/>
                <a:cs typeface="Chalkduster"/>
              </a:rPr>
              <a:t>Rapid Response</a:t>
            </a:r>
            <a:endParaRPr lang="en-US" sz="2800" dirty="0">
              <a:solidFill>
                <a:srgbClr val="FFFFFF"/>
              </a:solidFill>
              <a:latin typeface="Chalkduster"/>
              <a:cs typeface="Chalkduster"/>
            </a:endParaRPr>
          </a:p>
        </p:txBody>
      </p:sp>
      <p:sp>
        <p:nvSpPr>
          <p:cNvPr id="10" name="Oval 9"/>
          <p:cNvSpPr/>
          <p:nvPr/>
        </p:nvSpPr>
        <p:spPr>
          <a:xfrm>
            <a:off x="2057400" y="3429000"/>
            <a:ext cx="5105400" cy="266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Chalkduster"/>
                <a:cs typeface="Chalkduster"/>
              </a:rPr>
              <a:t>Layoff Aversion </a:t>
            </a:r>
            <a:endParaRPr lang="en-US" sz="2000" dirty="0">
              <a:latin typeface="Chalkduster"/>
              <a:cs typeface="Chalkduste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1185</TotalTime>
  <Words>617</Words>
  <Application>Microsoft Office PowerPoint</Application>
  <PresentationFormat>On-screen Show (4:3)</PresentationFormat>
  <Paragraphs>133</Paragraphs>
  <Slides>18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1_Office Theme</vt:lpstr>
      <vt:lpstr>Rapid Response  IS  Business Engagement    </vt:lpstr>
      <vt:lpstr>    Introductions</vt:lpstr>
      <vt:lpstr>WIOA, a New Vision for the Workforce System </vt:lpstr>
      <vt:lpstr>Rapid Response WIOA</vt:lpstr>
      <vt:lpstr>   </vt:lpstr>
      <vt:lpstr>Job-Driven Workforce System </vt:lpstr>
      <vt:lpstr>Business Engagement</vt:lpstr>
      <vt:lpstr>Rapid Response is Business Engagement</vt:lpstr>
      <vt:lpstr>PowerPoint Presentation</vt:lpstr>
      <vt:lpstr>Business Engagement is:</vt:lpstr>
      <vt:lpstr>Field of Play</vt:lpstr>
      <vt:lpstr>The Calculus of Business Engagement</vt:lpstr>
      <vt:lpstr> Business Engagement </vt:lpstr>
      <vt:lpstr>Rapid Response as a Transition Management</vt:lpstr>
      <vt:lpstr>Rapid Response is Business Engagement</vt:lpstr>
      <vt:lpstr> The Promise of the  Workforce Investment System</vt:lpstr>
      <vt:lpstr>The Oz effect </vt:lpstr>
      <vt:lpstr>To Contact Us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Kathy</dc:creator>
  <cp:lastModifiedBy>Foley, Sandra (DWD)</cp:lastModifiedBy>
  <cp:revision>67</cp:revision>
  <cp:lastPrinted>2017-08-17T21:36:05Z</cp:lastPrinted>
  <dcterms:created xsi:type="dcterms:W3CDTF">2015-04-19T14:45:16Z</dcterms:created>
  <dcterms:modified xsi:type="dcterms:W3CDTF">2017-08-18T22:23:02Z</dcterms:modified>
</cp:coreProperties>
</file>