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 id="2147483663" r:id="rId2"/>
  </p:sldMasterIdLst>
  <p:notesMasterIdLst>
    <p:notesMasterId r:id="rId23"/>
  </p:notesMasterIdLst>
  <p:handoutMasterIdLst>
    <p:handoutMasterId r:id="rId24"/>
  </p:handoutMasterIdLst>
  <p:sldIdLst>
    <p:sldId id="256" r:id="rId3"/>
    <p:sldId id="270" r:id="rId4"/>
    <p:sldId id="936" r:id="rId5"/>
    <p:sldId id="935" r:id="rId6"/>
    <p:sldId id="949" r:id="rId7"/>
    <p:sldId id="937" r:id="rId8"/>
    <p:sldId id="939" r:id="rId9"/>
    <p:sldId id="938" r:id="rId10"/>
    <p:sldId id="940" r:id="rId11"/>
    <p:sldId id="941" r:id="rId12"/>
    <p:sldId id="942" r:id="rId13"/>
    <p:sldId id="943" r:id="rId14"/>
    <p:sldId id="944" r:id="rId15"/>
    <p:sldId id="945" r:id="rId16"/>
    <p:sldId id="946" r:id="rId17"/>
    <p:sldId id="947" r:id="rId18"/>
    <p:sldId id="948" r:id="rId19"/>
    <p:sldId id="950" r:id="rId20"/>
    <p:sldId id="951" r:id="rId21"/>
    <p:sldId id="934"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very, James (DPH)" initials="LJ(" lastIdx="8" clrIdx="0"/>
  <p:cmAuthor id="2" name=" Lauren Nelson" initials="lbn" lastIdx="3" clrIdx="1"/>
  <p:cmAuthor id="3" name=" Kelly Haynes" initials="KMH" lastIdx="2" clrIdx="2"/>
  <p:cmAuthor id="4" name=" " initials=" " lastIdx="2" clrIdx="3"/>
  <p:cmAuthor id="5" name="Callahan, Marita (DPH)" initials="CM("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3" autoAdjust="0"/>
    <p:restoredTop sz="94184" autoAdjust="0"/>
  </p:normalViewPr>
  <p:slideViewPr>
    <p:cSldViewPr snapToGrid="0" snapToObjects="1">
      <p:cViewPr varScale="1">
        <p:scale>
          <a:sx n="107" d="100"/>
          <a:sy n="107" d="100"/>
        </p:scale>
        <p:origin x="656"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B0547EB-6566-46D9-B1D2-0AEE24CCD148}" type="datetimeFigureOut">
              <a:rPr lang="en-US" smtClean="0"/>
              <a:t>7/14/22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5430355-801D-4BD7-AF26-2BFCF27B654E}" type="slidenum">
              <a:rPr lang="en-US" smtClean="0"/>
              <a:t>‹#›</a:t>
            </a:fld>
            <a:endParaRPr lang="en-US"/>
          </a:p>
        </p:txBody>
      </p:sp>
    </p:spTree>
    <p:extLst>
      <p:ext uri="{BB962C8B-B14F-4D97-AF65-F5344CB8AC3E}">
        <p14:creationId xmlns:p14="http://schemas.microsoft.com/office/powerpoint/2010/main" val="1114070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C4BF5-E566-BD4E-BF84-8EF979555B2D}" type="datetimeFigureOut">
              <a:rPr lang="en-US" smtClean="0"/>
              <a:t>7/14/22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146094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299591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090445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Title of Slide</a:t>
            </a:r>
            <a:endParaRPr lang="en-US"/>
          </a:p>
        </p:txBody>
      </p:sp>
    </p:spTree>
    <p:extLst>
      <p:ext uri="{BB962C8B-B14F-4D97-AF65-F5344CB8AC3E}">
        <p14:creationId xmlns:p14="http://schemas.microsoft.com/office/powerpoint/2010/main" val="3634649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Title of Slide</a:t>
            </a: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02506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mn-lt"/>
                <a:cs typeface="Arial" charset="0"/>
              </a:rPr>
              <a:t>Connect with DPH</a:t>
            </a:r>
            <a:endParaRPr lang="en-US" sz="200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a:t>@</a:t>
            </a:r>
            <a:r>
              <a:rPr lang="en-US" sz="3600" err="1"/>
              <a:t>MassDPH</a:t>
            </a:r>
            <a:endParaRPr lang="en-US" sz="3600"/>
          </a:p>
          <a:p>
            <a:pPr fontAlgn="base"/>
            <a:endParaRPr lang="en-US" sz="3600"/>
          </a:p>
          <a:p>
            <a:pPr fontAlgn="base"/>
            <a:r>
              <a:rPr lang="en-US" sz="3600"/>
              <a:t>Massachusetts Department of Public Health</a:t>
            </a:r>
          </a:p>
          <a:p>
            <a:pPr fontAlgn="base"/>
            <a:endParaRPr lang="en-US" sz="3600"/>
          </a:p>
          <a:p>
            <a:pPr fontAlgn="base"/>
            <a:r>
              <a:rPr lang="en-US" sz="3600"/>
              <a:t>DPH blog</a:t>
            </a:r>
          </a:p>
          <a:p>
            <a:pPr fontAlgn="base"/>
            <a:r>
              <a:rPr lang="en-US" sz="2800"/>
              <a:t>https://blog.mass.gov/publichealth</a:t>
            </a:r>
          </a:p>
          <a:p>
            <a:pPr fontAlgn="base"/>
            <a:endParaRPr lang="en-US" sz="3600"/>
          </a:p>
          <a:p>
            <a:pPr fontAlgn="base"/>
            <a:r>
              <a:rPr lang="en-US" sz="360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564715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err="1">
                <a:ln>
                  <a:noFill/>
                </a:ln>
                <a:solidFill>
                  <a:sysClr val="window" lastClr="FFFFFF"/>
                </a:solidFill>
                <a:effectLst/>
                <a:uLnTx/>
                <a:uFillTx/>
                <a:latin typeface="Calibri"/>
                <a:cs typeface="Arial" charset="0"/>
              </a:rPr>
              <a:t>first.last@state.ma.us</a:t>
            </a:r>
            <a:endParaRPr kumimoji="0" lang="en-US" altLang="en-US" sz="2400" b="0" i="0" u="none" strike="noStrike" kern="1200" cap="none" spc="0" normalizeH="0" baseline="0" noProof="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2765074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43553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Title of Slide</a:t>
            </a:r>
            <a:endParaRPr lang="en-US"/>
          </a:p>
        </p:txBody>
      </p:sp>
    </p:spTree>
    <p:extLst>
      <p:ext uri="{BB962C8B-B14F-4D97-AF65-F5344CB8AC3E}">
        <p14:creationId xmlns:p14="http://schemas.microsoft.com/office/powerpoint/2010/main" val="314832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Title of Slide</a:t>
            </a: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16636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mn-lt"/>
                <a:cs typeface="Arial" charset="0"/>
              </a:rPr>
              <a:t>Connect with DPH</a:t>
            </a:r>
            <a:endParaRPr lang="en-US" sz="200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a:t>@MassDPH</a:t>
            </a:r>
          </a:p>
          <a:p>
            <a:pPr fontAlgn="base"/>
            <a:endParaRPr lang="en-US" sz="3600"/>
          </a:p>
          <a:p>
            <a:pPr fontAlgn="base"/>
            <a:r>
              <a:rPr lang="en-US" sz="3600"/>
              <a:t>Massachusetts Department of Public Health</a:t>
            </a:r>
          </a:p>
          <a:p>
            <a:pPr fontAlgn="base"/>
            <a:endParaRPr lang="en-US" sz="3600"/>
          </a:p>
          <a:p>
            <a:pPr fontAlgn="base"/>
            <a:r>
              <a:rPr lang="en-US" sz="3600"/>
              <a:t>DPH blog</a:t>
            </a:r>
          </a:p>
          <a:p>
            <a:pPr fontAlgn="base"/>
            <a:r>
              <a:rPr lang="en-US" sz="2800"/>
              <a:t>https://blog.mass.gov/publichealth</a:t>
            </a:r>
          </a:p>
          <a:p>
            <a:pPr fontAlgn="base"/>
            <a:endParaRPr lang="en-US" sz="3600"/>
          </a:p>
          <a:p>
            <a:pPr fontAlgn="base"/>
            <a:r>
              <a:rPr lang="en-US" sz="360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a:ln>
                  <a:noFill/>
                </a:ln>
                <a:solidFill>
                  <a:sysClr val="window" lastClr="FFFFFF"/>
                </a:solidFill>
                <a:effectLst/>
                <a:uLnTx/>
                <a:uFillTx/>
                <a:latin typeface="Calibri"/>
                <a:cs typeface="Arial" charset="0"/>
              </a:rPr>
              <a:t>first.last@state.ma.us</a:t>
            </a:r>
          </a:p>
        </p:txBody>
      </p:sp>
    </p:spTree>
    <p:extLst>
      <p:ext uri="{BB962C8B-B14F-4D97-AF65-F5344CB8AC3E}">
        <p14:creationId xmlns:p14="http://schemas.microsoft.com/office/powerpoint/2010/main" val="222887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162794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52" r:id="rId5"/>
    <p:sldLayoutId id="2147483653" r:id="rId6"/>
    <p:sldLayoutId id="2147483654" r:id="rId7"/>
    <p:sldLayoutId id="2147483655" r:id="rId8"/>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55057857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85145" y="1223158"/>
            <a:ext cx="8370536" cy="5058889"/>
          </a:xfrm>
        </p:spPr>
        <p:txBody>
          <a:bodyPr>
            <a:noAutofit/>
          </a:bodyPr>
          <a:lstStyle/>
          <a:p>
            <a:r>
              <a:rPr lang="en-US" sz="4000" dirty="0">
                <a:solidFill>
                  <a:schemeClr val="bg1"/>
                </a:solidFill>
                <a:cs typeface="Arial" panose="020B0604020202020204" pitchFamily="34" charset="0"/>
              </a:rPr>
              <a:t>Rare Disease Advisory Council </a:t>
            </a:r>
            <a:br>
              <a:rPr lang="en-US" sz="3600" dirty="0">
                <a:solidFill>
                  <a:schemeClr val="bg1"/>
                </a:solidFill>
                <a:cs typeface="Arial" panose="020B0604020202020204" pitchFamily="34" charset="0"/>
              </a:rPr>
            </a:b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Steering Committee </a:t>
            </a:r>
            <a:br>
              <a:rPr lang="en-US" sz="3600" dirty="0">
                <a:solidFill>
                  <a:schemeClr val="bg1"/>
                </a:solidFill>
                <a:cs typeface="Arial" panose="020B0604020202020204" pitchFamily="34" charset="0"/>
              </a:rPr>
            </a:b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July 14, 2022</a:t>
            </a: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10:00 am – 11:00 am</a:t>
            </a:r>
          </a:p>
        </p:txBody>
      </p:sp>
      <p:sp>
        <p:nvSpPr>
          <p:cNvPr id="3" name="Title 1"/>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A3F8-6800-D400-9F3C-36C0B5456038}"/>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6DF44EA4-09A6-E53F-814A-6318D4D4E796}"/>
              </a:ext>
            </a:extLst>
          </p:cNvPr>
          <p:cNvSpPr>
            <a:spLocks noGrp="1"/>
          </p:cNvSpPr>
          <p:nvPr>
            <p:ph idx="1"/>
          </p:nvPr>
        </p:nvSpPr>
        <p:spPr>
          <a:xfrm>
            <a:off x="346364" y="1094510"/>
            <a:ext cx="11236036" cy="5031654"/>
          </a:xfrm>
        </p:spPr>
        <p:txBody>
          <a:bodyPr>
            <a:noAutofit/>
          </a:bodyPr>
          <a:lstStyle/>
          <a:p>
            <a:pPr marL="0" indent="0">
              <a:buNone/>
            </a:pPr>
            <a:r>
              <a:rPr lang="en-US" sz="3800" dirty="0"/>
              <a:t>(v) “determine the human impact and economic implications of early treatment of rare diseases versus delayed or inappropriate treatment of rare disease as it pertains to the quality of care, the quality of patients’ and their families’ lives and the economic burdens, including insurance reimbursements, rehabilitation, hospitalization, and  related services, on patients, families, and the commonwealth”</a:t>
            </a:r>
          </a:p>
        </p:txBody>
      </p:sp>
      <p:sp>
        <p:nvSpPr>
          <p:cNvPr id="4" name="Slide Number Placeholder 3">
            <a:extLst>
              <a:ext uri="{FF2B5EF4-FFF2-40B4-BE49-F238E27FC236}">
                <a16:creationId xmlns:a16="http://schemas.microsoft.com/office/drawing/2014/main" id="{A513A39D-CC40-55E5-8D3D-9A88A49CE0F2}"/>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10</a:t>
            </a:fld>
            <a:endParaRPr lang="en-US">
              <a:solidFill>
                <a:srgbClr val="464646">
                  <a:lumMod val="40000"/>
                  <a:lumOff val="60000"/>
                </a:srgbClr>
              </a:solidFill>
            </a:endParaRPr>
          </a:p>
        </p:txBody>
      </p:sp>
    </p:spTree>
    <p:extLst>
      <p:ext uri="{BB962C8B-B14F-4D97-AF65-F5344CB8AC3E}">
        <p14:creationId xmlns:p14="http://schemas.microsoft.com/office/powerpoint/2010/main" val="1598846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7529F-86B8-DB54-F46F-4A1771FAFE37}"/>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EAA8D2F7-3597-FA52-8171-F4D6AD1F7688}"/>
              </a:ext>
            </a:extLst>
          </p:cNvPr>
          <p:cNvSpPr>
            <a:spLocks noGrp="1"/>
          </p:cNvSpPr>
          <p:nvPr>
            <p:ph idx="1"/>
          </p:nvPr>
        </p:nvSpPr>
        <p:spPr/>
        <p:txBody>
          <a:bodyPr>
            <a:normAutofit/>
          </a:bodyPr>
          <a:lstStyle/>
          <a:p>
            <a:pPr marL="0" indent="0">
              <a:buNone/>
            </a:pPr>
            <a:r>
              <a:rPr lang="en-US" sz="4000" dirty="0"/>
              <a:t>(vi) “evaluate the current system of rare disease treatment and available public resources to develop recommendations to increase rare disease survival rates, improve quality of life, and prevent and control risks of co-morbidities for rare disease, based on available scientific evidence”</a:t>
            </a:r>
          </a:p>
        </p:txBody>
      </p:sp>
      <p:sp>
        <p:nvSpPr>
          <p:cNvPr id="4" name="Slide Number Placeholder 3">
            <a:extLst>
              <a:ext uri="{FF2B5EF4-FFF2-40B4-BE49-F238E27FC236}">
                <a16:creationId xmlns:a16="http://schemas.microsoft.com/office/drawing/2014/main" id="{B12EF3E3-0080-9A3D-CDD6-F2910E364705}"/>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11</a:t>
            </a:fld>
            <a:endParaRPr lang="en-US">
              <a:solidFill>
                <a:srgbClr val="464646">
                  <a:lumMod val="40000"/>
                  <a:lumOff val="60000"/>
                </a:srgbClr>
              </a:solidFill>
            </a:endParaRPr>
          </a:p>
        </p:txBody>
      </p:sp>
    </p:spTree>
    <p:extLst>
      <p:ext uri="{BB962C8B-B14F-4D97-AF65-F5344CB8AC3E}">
        <p14:creationId xmlns:p14="http://schemas.microsoft.com/office/powerpoint/2010/main" val="1064267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7A8F4-24AF-C8E0-6FE4-F13C1294957C}"/>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0688F58C-6230-B1D8-B1E1-89BA1CDDBD5E}"/>
              </a:ext>
            </a:extLst>
          </p:cNvPr>
          <p:cNvSpPr>
            <a:spLocks noGrp="1"/>
          </p:cNvSpPr>
          <p:nvPr>
            <p:ph idx="1"/>
          </p:nvPr>
        </p:nvSpPr>
        <p:spPr/>
        <p:txBody>
          <a:bodyPr/>
          <a:lstStyle/>
          <a:p>
            <a:pPr marL="0" indent="0">
              <a:buNone/>
            </a:pPr>
            <a:r>
              <a:rPr lang="en-US" dirty="0"/>
              <a:t>(vii)  “research and determine the most appropriate method for the commonwealth to collect rare disease data, including a database for all rare diseases identified in the commonwealth along with known best practices for care of said diseases and such additional information concerning these cases as the advisory committee deems necessary and appropriate to conduct thorough and complete epidemiological surveys of rare diseases subject to all applicable privacy laws and protections”</a:t>
            </a:r>
          </a:p>
        </p:txBody>
      </p:sp>
      <p:sp>
        <p:nvSpPr>
          <p:cNvPr id="4" name="Slide Number Placeholder 3">
            <a:extLst>
              <a:ext uri="{FF2B5EF4-FFF2-40B4-BE49-F238E27FC236}">
                <a16:creationId xmlns:a16="http://schemas.microsoft.com/office/drawing/2014/main" id="{C6EA8202-A1C7-6D18-FD81-EB46DCB2198F}"/>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12</a:t>
            </a:fld>
            <a:endParaRPr lang="en-US">
              <a:solidFill>
                <a:srgbClr val="464646">
                  <a:lumMod val="40000"/>
                  <a:lumOff val="60000"/>
                </a:srgbClr>
              </a:solidFill>
            </a:endParaRPr>
          </a:p>
        </p:txBody>
      </p:sp>
    </p:spTree>
    <p:extLst>
      <p:ext uri="{BB962C8B-B14F-4D97-AF65-F5344CB8AC3E}">
        <p14:creationId xmlns:p14="http://schemas.microsoft.com/office/powerpoint/2010/main" val="4212527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F8E04-F633-C549-1CF5-F0007C2AE4BC}"/>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CC4B121C-B36A-5C73-6350-3BF1F6CBACF7}"/>
              </a:ext>
            </a:extLst>
          </p:cNvPr>
          <p:cNvSpPr>
            <a:spLocks noGrp="1"/>
          </p:cNvSpPr>
          <p:nvPr>
            <p:ph idx="1"/>
          </p:nvPr>
        </p:nvSpPr>
        <p:spPr>
          <a:xfrm>
            <a:off x="290945" y="1600200"/>
            <a:ext cx="11291455" cy="4525963"/>
          </a:xfrm>
        </p:spPr>
        <p:txBody>
          <a:bodyPr>
            <a:normAutofit/>
          </a:bodyPr>
          <a:lstStyle/>
          <a:p>
            <a:pPr marL="0" indent="0">
              <a:buNone/>
            </a:pPr>
            <a:r>
              <a:rPr lang="en-US" sz="4000" dirty="0"/>
              <a:t>(viii) “examine the feasibility of developing a rare disease information and patient support network in the commonwealth to aid in determining any genetic or environmental contributors to rare diseases”</a:t>
            </a:r>
          </a:p>
        </p:txBody>
      </p:sp>
      <p:sp>
        <p:nvSpPr>
          <p:cNvPr id="4" name="Slide Number Placeholder 3">
            <a:extLst>
              <a:ext uri="{FF2B5EF4-FFF2-40B4-BE49-F238E27FC236}">
                <a16:creationId xmlns:a16="http://schemas.microsoft.com/office/drawing/2014/main" id="{1EDC6391-0B4A-25B7-E863-7AA0076FF939}"/>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13</a:t>
            </a:fld>
            <a:endParaRPr lang="en-US">
              <a:solidFill>
                <a:srgbClr val="464646">
                  <a:lumMod val="40000"/>
                  <a:lumOff val="60000"/>
                </a:srgbClr>
              </a:solidFill>
            </a:endParaRPr>
          </a:p>
        </p:txBody>
      </p:sp>
    </p:spTree>
    <p:extLst>
      <p:ext uri="{BB962C8B-B14F-4D97-AF65-F5344CB8AC3E}">
        <p14:creationId xmlns:p14="http://schemas.microsoft.com/office/powerpoint/2010/main" val="2688815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928A5-8942-7F72-4E3A-FDA901CD0D1A}"/>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0A2CF847-CD44-6934-5EAA-4C419850E728}"/>
              </a:ext>
            </a:extLst>
          </p:cNvPr>
          <p:cNvSpPr>
            <a:spLocks noGrp="1"/>
          </p:cNvSpPr>
          <p:nvPr>
            <p:ph idx="1"/>
          </p:nvPr>
        </p:nvSpPr>
        <p:spPr>
          <a:xfrm>
            <a:off x="360218" y="1281545"/>
            <a:ext cx="11132719" cy="4842164"/>
          </a:xfrm>
        </p:spPr>
        <p:txBody>
          <a:bodyPr>
            <a:noAutofit/>
          </a:bodyPr>
          <a:lstStyle/>
          <a:p>
            <a:pPr marL="0" indent="0">
              <a:buNone/>
            </a:pPr>
            <a:r>
              <a:rPr lang="en-US" sz="3800" dirty="0"/>
              <a:t>(ix) “develop and maintain a comprehensive rare disease plan for the commonwealth utilizing any information and materials received or developed by the advisory council pursuant to this subsection and that shall include information specifically directed toward the general public, state and local officials, state agencies, private organizations, associations, and business and industries”</a:t>
            </a:r>
          </a:p>
        </p:txBody>
      </p:sp>
      <p:sp>
        <p:nvSpPr>
          <p:cNvPr id="4" name="Slide Number Placeholder 3">
            <a:extLst>
              <a:ext uri="{FF2B5EF4-FFF2-40B4-BE49-F238E27FC236}">
                <a16:creationId xmlns:a16="http://schemas.microsoft.com/office/drawing/2014/main" id="{AC752849-ACD1-2932-CB89-7157145A186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14</a:t>
            </a:fld>
            <a:endParaRPr lang="en-US">
              <a:solidFill>
                <a:srgbClr val="464646">
                  <a:lumMod val="40000"/>
                  <a:lumOff val="60000"/>
                </a:srgbClr>
              </a:solidFill>
            </a:endParaRPr>
          </a:p>
        </p:txBody>
      </p:sp>
    </p:spTree>
    <p:extLst>
      <p:ext uri="{BB962C8B-B14F-4D97-AF65-F5344CB8AC3E}">
        <p14:creationId xmlns:p14="http://schemas.microsoft.com/office/powerpoint/2010/main" val="777833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6D1E6-2F3D-CA55-A4D6-B7B6A8F910D1}"/>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0A6A77FF-D319-43A4-7215-E38E5495FC0E}"/>
              </a:ext>
            </a:extLst>
          </p:cNvPr>
          <p:cNvSpPr>
            <a:spLocks noGrp="1"/>
          </p:cNvSpPr>
          <p:nvPr>
            <p:ph idx="1"/>
          </p:nvPr>
        </p:nvSpPr>
        <p:spPr>
          <a:xfrm>
            <a:off x="457200" y="1163782"/>
            <a:ext cx="11125200" cy="4962381"/>
          </a:xfrm>
        </p:spPr>
        <p:txBody>
          <a:bodyPr>
            <a:noAutofit/>
          </a:bodyPr>
          <a:lstStyle/>
          <a:p>
            <a:pPr marL="0" indent="0">
              <a:buNone/>
            </a:pPr>
            <a:r>
              <a:rPr lang="en-US" sz="3800" dirty="0"/>
              <a:t>(e)  “The advisory council may accept and solicit funds, including any gifts, donations, grants, or bequests or any federal funds, for any other purposes in this section. Such funds shall be deposited in a separate account with the state treasurer, be received by the treasurer on behalf of the commonwealth, and be expended by the advisory council in accordance with the law”</a:t>
            </a:r>
          </a:p>
        </p:txBody>
      </p:sp>
      <p:sp>
        <p:nvSpPr>
          <p:cNvPr id="4" name="Slide Number Placeholder 3">
            <a:extLst>
              <a:ext uri="{FF2B5EF4-FFF2-40B4-BE49-F238E27FC236}">
                <a16:creationId xmlns:a16="http://schemas.microsoft.com/office/drawing/2014/main" id="{776E4EC8-16DA-C1B2-47C1-003F973524E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15</a:t>
            </a:fld>
            <a:endParaRPr lang="en-US">
              <a:solidFill>
                <a:srgbClr val="464646">
                  <a:lumMod val="40000"/>
                  <a:lumOff val="60000"/>
                </a:srgbClr>
              </a:solidFill>
            </a:endParaRPr>
          </a:p>
        </p:txBody>
      </p:sp>
    </p:spTree>
    <p:extLst>
      <p:ext uri="{BB962C8B-B14F-4D97-AF65-F5344CB8AC3E}">
        <p14:creationId xmlns:p14="http://schemas.microsoft.com/office/powerpoint/2010/main" val="2636415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41382-7675-5C89-55EE-333F83E1A4DD}"/>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200A648B-2AD0-BC94-FB74-1A8EAB1DC134}"/>
              </a:ext>
            </a:extLst>
          </p:cNvPr>
          <p:cNvSpPr>
            <a:spLocks noGrp="1"/>
          </p:cNvSpPr>
          <p:nvPr>
            <p:ph idx="1"/>
          </p:nvPr>
        </p:nvSpPr>
        <p:spPr/>
        <p:txBody>
          <a:bodyPr/>
          <a:lstStyle/>
          <a:p>
            <a:pPr marL="0" indent="0">
              <a:buNone/>
            </a:pPr>
            <a:r>
              <a:rPr lang="en-US" dirty="0"/>
              <a:t>(f) “Annually, not later than December 31, the advisory council shall file a report with the clerks of the house of representatives and the senate and the executive office for administration and finance, which shall include, but not limited to:</a:t>
            </a:r>
          </a:p>
          <a:p>
            <a:pPr marL="571500" indent="-571500">
              <a:buFont typeface="+mj-lt"/>
              <a:buAutoNum type="romanLcPeriod"/>
            </a:pPr>
            <a:r>
              <a:rPr lang="en-US" dirty="0"/>
              <a:t>a summary of the current state of the comprehensive rare disease plan for the commonwealth</a:t>
            </a:r>
          </a:p>
          <a:p>
            <a:pPr marL="571500" indent="-571500">
              <a:buFont typeface="+mj-lt"/>
              <a:buAutoNum type="romanLcPeriod"/>
            </a:pPr>
            <a:r>
              <a:rPr lang="en-US" dirty="0"/>
              <a:t>those actions taken and progress made toward achieving implementation of the comprehensive rare disease plan</a:t>
            </a:r>
          </a:p>
        </p:txBody>
      </p:sp>
      <p:sp>
        <p:nvSpPr>
          <p:cNvPr id="4" name="Slide Number Placeholder 3">
            <a:extLst>
              <a:ext uri="{FF2B5EF4-FFF2-40B4-BE49-F238E27FC236}">
                <a16:creationId xmlns:a16="http://schemas.microsoft.com/office/drawing/2014/main" id="{CF14E13B-4F76-48AA-63DE-B5E81B334E36}"/>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16</a:t>
            </a:fld>
            <a:endParaRPr lang="en-US">
              <a:solidFill>
                <a:srgbClr val="464646">
                  <a:lumMod val="40000"/>
                  <a:lumOff val="60000"/>
                </a:srgbClr>
              </a:solidFill>
            </a:endParaRPr>
          </a:p>
        </p:txBody>
      </p:sp>
    </p:spTree>
    <p:extLst>
      <p:ext uri="{BB962C8B-B14F-4D97-AF65-F5344CB8AC3E}">
        <p14:creationId xmlns:p14="http://schemas.microsoft.com/office/powerpoint/2010/main" val="3497055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27819-6834-0FF7-02B2-B9F4140A13FF}"/>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C1D17B64-054F-790B-E556-B9B01703DEAA}"/>
              </a:ext>
            </a:extLst>
          </p:cNvPr>
          <p:cNvSpPr>
            <a:spLocks noGrp="1"/>
          </p:cNvSpPr>
          <p:nvPr>
            <p:ph idx="1"/>
          </p:nvPr>
        </p:nvSpPr>
        <p:spPr>
          <a:xfrm>
            <a:off x="401782" y="1191492"/>
            <a:ext cx="11180618" cy="4934672"/>
          </a:xfrm>
        </p:spPr>
        <p:txBody>
          <a:bodyPr/>
          <a:lstStyle/>
          <a:p>
            <a:pPr marL="0" indent="0">
              <a:buNone/>
            </a:pPr>
            <a:r>
              <a:rPr lang="en-US" i="1" dirty="0"/>
              <a:t>Continued</a:t>
            </a:r>
          </a:p>
          <a:p>
            <a:pPr marL="571500" indent="-571500">
              <a:buFont typeface="+mj-lt"/>
              <a:buAutoNum type="romanLcPeriod" startAt="3"/>
            </a:pPr>
            <a:r>
              <a:rPr lang="en-US" dirty="0"/>
              <a:t>an accounting of all funds received by the council and the sources of those funds</a:t>
            </a:r>
          </a:p>
          <a:p>
            <a:pPr marL="571500" indent="-571500">
              <a:buFont typeface="+mj-lt"/>
              <a:buAutoNum type="romanLcPeriod" startAt="3"/>
            </a:pPr>
            <a:r>
              <a:rPr lang="en-US" dirty="0"/>
              <a:t>an accounting of all funds expended by the council</a:t>
            </a:r>
          </a:p>
          <a:p>
            <a:pPr marL="571500" indent="-571500">
              <a:buFont typeface="+mj-lt"/>
              <a:buAutoNum type="romanLcPeriod" startAt="3"/>
            </a:pPr>
            <a:r>
              <a:rPr lang="en-US" dirty="0"/>
              <a:t>to the extent practicable, an estimate of any cost savings on the part of individuals and the commonwealth that will occur upon full implementation of the comprehensive rare disease plan and accompanying programs”</a:t>
            </a:r>
          </a:p>
        </p:txBody>
      </p:sp>
      <p:sp>
        <p:nvSpPr>
          <p:cNvPr id="4" name="Slide Number Placeholder 3">
            <a:extLst>
              <a:ext uri="{FF2B5EF4-FFF2-40B4-BE49-F238E27FC236}">
                <a16:creationId xmlns:a16="http://schemas.microsoft.com/office/drawing/2014/main" id="{BADA6C8C-7F2A-98C8-7E42-6C9472416F6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17</a:t>
            </a:fld>
            <a:endParaRPr lang="en-US">
              <a:solidFill>
                <a:srgbClr val="464646">
                  <a:lumMod val="40000"/>
                  <a:lumOff val="60000"/>
                </a:srgbClr>
              </a:solidFill>
            </a:endParaRPr>
          </a:p>
        </p:txBody>
      </p:sp>
    </p:spTree>
    <p:extLst>
      <p:ext uri="{BB962C8B-B14F-4D97-AF65-F5344CB8AC3E}">
        <p14:creationId xmlns:p14="http://schemas.microsoft.com/office/powerpoint/2010/main" val="2030348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5496F-6D11-5AEC-72FE-A519009DEE13}"/>
              </a:ext>
            </a:extLst>
          </p:cNvPr>
          <p:cNvSpPr>
            <a:spLocks noGrp="1"/>
          </p:cNvSpPr>
          <p:nvPr>
            <p:ph type="title"/>
          </p:nvPr>
        </p:nvSpPr>
        <p:spPr/>
        <p:txBody>
          <a:bodyPr/>
          <a:lstStyle/>
          <a:p>
            <a:r>
              <a:rPr lang="en-US" dirty="0"/>
              <a:t>FUTURE meeting schedule</a:t>
            </a:r>
          </a:p>
        </p:txBody>
      </p:sp>
      <p:sp>
        <p:nvSpPr>
          <p:cNvPr id="3" name="Content Placeholder 2">
            <a:extLst>
              <a:ext uri="{FF2B5EF4-FFF2-40B4-BE49-F238E27FC236}">
                <a16:creationId xmlns:a16="http://schemas.microsoft.com/office/drawing/2014/main" id="{62057325-308F-37AF-78C8-6C6BEC45BEC3}"/>
              </a:ext>
            </a:extLst>
          </p:cNvPr>
          <p:cNvSpPr>
            <a:spLocks noGrp="1"/>
          </p:cNvSpPr>
          <p:nvPr>
            <p:ph idx="1"/>
          </p:nvPr>
        </p:nvSpPr>
        <p:spPr>
          <a:xfrm>
            <a:off x="332509" y="1080656"/>
            <a:ext cx="11249891" cy="5045508"/>
          </a:xfrm>
        </p:spPr>
        <p:txBody>
          <a:bodyPr>
            <a:normAutofit fontScale="92500" lnSpcReduction="20000"/>
          </a:bodyPr>
          <a:lstStyle/>
          <a:p>
            <a:pPr marL="0" indent="0">
              <a:buNone/>
            </a:pPr>
            <a:r>
              <a:rPr lang="en-US" b="1" dirty="0"/>
              <a:t>Full Council Meetings</a:t>
            </a:r>
          </a:p>
          <a:p>
            <a:pPr marL="0" indent="0">
              <a:buNone/>
            </a:pPr>
            <a:r>
              <a:rPr lang="en-US" dirty="0"/>
              <a:t>	Meet every other month on the third Thursday of the month beginning in September 2022.</a:t>
            </a:r>
          </a:p>
          <a:p>
            <a:pPr marL="0" indent="0">
              <a:buNone/>
            </a:pPr>
            <a:r>
              <a:rPr lang="en-US" dirty="0"/>
              <a:t>	</a:t>
            </a:r>
          </a:p>
          <a:p>
            <a:pPr marL="0" indent="0">
              <a:buNone/>
            </a:pPr>
            <a:r>
              <a:rPr lang="en-US" b="1" dirty="0"/>
              <a:t>Steering Committee Meetings</a:t>
            </a:r>
          </a:p>
          <a:p>
            <a:pPr marL="0" indent="0">
              <a:buNone/>
            </a:pPr>
            <a:r>
              <a:rPr lang="en-US" b="1" dirty="0"/>
              <a:t>	</a:t>
            </a:r>
            <a:r>
              <a:rPr lang="en-US" dirty="0"/>
              <a:t>Meet every other month on the third Thursday of the month beginning in August, 2022. </a:t>
            </a:r>
          </a:p>
          <a:p>
            <a:pPr marL="0" indent="0">
              <a:buNone/>
            </a:pPr>
            <a:endParaRPr lang="en-US" dirty="0"/>
          </a:p>
          <a:p>
            <a:pPr marL="0" indent="0">
              <a:buNone/>
            </a:pPr>
            <a:r>
              <a:rPr lang="en-US" b="1" i="1" dirty="0"/>
              <a:t>Other Subcommittees</a:t>
            </a:r>
          </a:p>
          <a:p>
            <a:pPr marL="0" indent="0">
              <a:buNone/>
            </a:pPr>
            <a:r>
              <a:rPr lang="en-US" dirty="0"/>
              <a:t>	Will meet every other month, during the same month as Steering Committee. </a:t>
            </a:r>
            <a:endParaRPr lang="en-US" b="1" dirty="0"/>
          </a:p>
          <a:p>
            <a:pPr marL="0" indent="0">
              <a:buNone/>
            </a:pPr>
            <a:endParaRPr lang="en-US" b="1" dirty="0"/>
          </a:p>
        </p:txBody>
      </p:sp>
      <p:sp>
        <p:nvSpPr>
          <p:cNvPr id="4" name="Slide Number Placeholder 3">
            <a:extLst>
              <a:ext uri="{FF2B5EF4-FFF2-40B4-BE49-F238E27FC236}">
                <a16:creationId xmlns:a16="http://schemas.microsoft.com/office/drawing/2014/main" id="{8DA80B3C-1251-A332-E9B2-FC911D5EB520}"/>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18</a:t>
            </a:fld>
            <a:endParaRPr lang="en-US">
              <a:solidFill>
                <a:srgbClr val="464646">
                  <a:lumMod val="40000"/>
                  <a:lumOff val="60000"/>
                </a:srgbClr>
              </a:solidFill>
            </a:endParaRPr>
          </a:p>
        </p:txBody>
      </p:sp>
    </p:spTree>
    <p:extLst>
      <p:ext uri="{BB962C8B-B14F-4D97-AF65-F5344CB8AC3E}">
        <p14:creationId xmlns:p14="http://schemas.microsoft.com/office/powerpoint/2010/main" val="3084936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D8CAF-0B36-442A-45DE-62122F9441C0}"/>
              </a:ext>
            </a:extLst>
          </p:cNvPr>
          <p:cNvSpPr>
            <a:spLocks noGrp="1"/>
          </p:cNvSpPr>
          <p:nvPr>
            <p:ph type="title"/>
          </p:nvPr>
        </p:nvSpPr>
        <p:spPr/>
        <p:txBody>
          <a:bodyPr/>
          <a:lstStyle/>
          <a:p>
            <a:r>
              <a:rPr lang="en-US" dirty="0"/>
              <a:t>Adjourn</a:t>
            </a:r>
          </a:p>
        </p:txBody>
      </p:sp>
      <p:sp>
        <p:nvSpPr>
          <p:cNvPr id="3" name="Content Placeholder 2">
            <a:extLst>
              <a:ext uri="{FF2B5EF4-FFF2-40B4-BE49-F238E27FC236}">
                <a16:creationId xmlns:a16="http://schemas.microsoft.com/office/drawing/2014/main" id="{51A762CB-E4F9-3405-2654-7508D6AC7593}"/>
              </a:ext>
            </a:extLst>
          </p:cNvPr>
          <p:cNvSpPr>
            <a:spLocks noGrp="1"/>
          </p:cNvSpPr>
          <p:nvPr>
            <p:ph idx="1"/>
          </p:nvPr>
        </p:nvSpPr>
        <p:spPr>
          <a:xfrm>
            <a:off x="609600" y="2216727"/>
            <a:ext cx="10972800" cy="3909436"/>
          </a:xfrm>
        </p:spPr>
        <p:txBody>
          <a:bodyPr>
            <a:normAutofit/>
          </a:bodyPr>
          <a:lstStyle/>
          <a:p>
            <a:pPr marL="0" indent="0" algn="ctr">
              <a:buNone/>
            </a:pPr>
            <a:r>
              <a:rPr lang="en-US" sz="4000" b="1" dirty="0"/>
              <a:t>Next Full Council Meeting</a:t>
            </a:r>
          </a:p>
          <a:p>
            <a:pPr marL="0" indent="0" algn="ctr">
              <a:buNone/>
            </a:pPr>
            <a:r>
              <a:rPr lang="en-US" sz="4000" dirty="0"/>
              <a:t>July 28, 2022</a:t>
            </a:r>
          </a:p>
          <a:p>
            <a:pPr marL="0" indent="0" algn="ctr">
              <a:buNone/>
            </a:pPr>
            <a:r>
              <a:rPr lang="en-US" sz="4000" dirty="0"/>
              <a:t>9:00 am – 11:00 am </a:t>
            </a:r>
          </a:p>
        </p:txBody>
      </p:sp>
      <p:sp>
        <p:nvSpPr>
          <p:cNvPr id="4" name="Slide Number Placeholder 3">
            <a:extLst>
              <a:ext uri="{FF2B5EF4-FFF2-40B4-BE49-F238E27FC236}">
                <a16:creationId xmlns:a16="http://schemas.microsoft.com/office/drawing/2014/main" id="{C2B4FB20-7EB1-9B40-33A6-23C59E847511}"/>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19</a:t>
            </a:fld>
            <a:endParaRPr lang="en-US">
              <a:solidFill>
                <a:srgbClr val="464646">
                  <a:lumMod val="40000"/>
                  <a:lumOff val="60000"/>
                </a:srgbClr>
              </a:solidFill>
            </a:endParaRPr>
          </a:p>
        </p:txBody>
      </p:sp>
    </p:spTree>
    <p:extLst>
      <p:ext uri="{BB962C8B-B14F-4D97-AF65-F5344CB8AC3E}">
        <p14:creationId xmlns:p14="http://schemas.microsoft.com/office/powerpoint/2010/main" val="2840737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5198BB1-F4BD-0A39-40B4-073C7F26AAC7}"/>
              </a:ext>
            </a:extLst>
          </p:cNvPr>
          <p:cNvSpPr>
            <a:spLocks noGrp="1"/>
          </p:cNvSpPr>
          <p:nvPr>
            <p:ph type="title"/>
          </p:nvPr>
        </p:nvSpPr>
        <p:spPr>
          <a:xfrm>
            <a:off x="592822" y="56524"/>
            <a:ext cx="10972800" cy="874654"/>
          </a:xfrm>
        </p:spPr>
        <p:txBody>
          <a:bodyPr/>
          <a:lstStyle/>
          <a:p>
            <a:r>
              <a:rPr lang="en-US" dirty="0"/>
              <a:t>AGENDA</a:t>
            </a:r>
          </a:p>
        </p:txBody>
      </p:sp>
      <p:sp>
        <p:nvSpPr>
          <p:cNvPr id="2" name="Title 1">
            <a:extLst>
              <a:ext uri="{FF2B5EF4-FFF2-40B4-BE49-F238E27FC236}">
                <a16:creationId xmlns:a16="http://schemas.microsoft.com/office/drawing/2014/main" id="{A6F004BE-BFBA-4CBC-88E3-CFA9AFD41AC2}"/>
              </a:ext>
            </a:extLst>
          </p:cNvPr>
          <p:cNvSpPr>
            <a:spLocks noGrp="1"/>
          </p:cNvSpPr>
          <p:nvPr>
            <p:ph sz="half" idx="1"/>
          </p:nvPr>
        </p:nvSpPr>
        <p:spPr>
          <a:xfrm>
            <a:off x="609600" y="1600200"/>
            <a:ext cx="10972800" cy="4525963"/>
          </a:xfrm>
        </p:spPr>
        <p:txBody>
          <a:bodyPr>
            <a:normAutofit/>
          </a:bodyPr>
          <a:lstStyle/>
          <a:p>
            <a:pPr marL="0" indent="0">
              <a:buNone/>
            </a:pPr>
            <a:r>
              <a:rPr lang="en-US" b="1" dirty="0"/>
              <a:t>Welcome: Dr. Dylan Tierney, Council Chair</a:t>
            </a:r>
          </a:p>
          <a:p>
            <a:r>
              <a:rPr lang="en-US" dirty="0"/>
              <a:t>Roll Call</a:t>
            </a:r>
          </a:p>
          <a:p>
            <a:r>
              <a:rPr lang="en-US" dirty="0"/>
              <a:t>VOTE  Minutes from last Steering Committee meeting 5/27/22</a:t>
            </a:r>
          </a:p>
          <a:p>
            <a:r>
              <a:rPr lang="en-US" dirty="0"/>
              <a:t>Mission Statement</a:t>
            </a:r>
          </a:p>
          <a:p>
            <a:r>
              <a:rPr lang="en-US" dirty="0"/>
              <a:t>Review Legislative Charges and Subcommittee Structure</a:t>
            </a:r>
          </a:p>
          <a:p>
            <a:r>
              <a:rPr lang="en-US" dirty="0"/>
              <a:t>Review meeting schedule </a:t>
            </a:r>
          </a:p>
          <a:p>
            <a:r>
              <a:rPr lang="en-US" dirty="0"/>
              <a:t>Adjourn</a:t>
            </a:r>
          </a:p>
        </p:txBody>
      </p:sp>
      <p:sp>
        <p:nvSpPr>
          <p:cNvPr id="3" name="Content Placeholder 2">
            <a:extLst>
              <a:ext uri="{FF2B5EF4-FFF2-40B4-BE49-F238E27FC236}">
                <a16:creationId xmlns:a16="http://schemas.microsoft.com/office/drawing/2014/main" id="{E9A8CACB-671D-4323-BCBA-9500895AF4C8}"/>
              </a:ext>
            </a:extLst>
          </p:cNvPr>
          <p:cNvSpPr>
            <a:spLocks noGrp="1"/>
          </p:cNvSpPr>
          <p:nvPr>
            <p:ph sz="half" idx="2"/>
          </p:nvPr>
        </p:nvSpPr>
        <p:spPr>
          <a:xfrm>
            <a:off x="6172200" y="1600200"/>
            <a:ext cx="5410200" cy="4525963"/>
          </a:xfrm>
        </p:spPr>
        <p:txBody>
          <a:bodyPr>
            <a:normAutofit/>
          </a:bodyPr>
          <a:lstStyle/>
          <a:p>
            <a:pPr marL="457200" lvl="1" indent="0">
              <a:buNone/>
            </a:pPr>
            <a:endParaRPr lang="en-US" sz="2800" dirty="0"/>
          </a:p>
          <a:p>
            <a:endParaRPr lang="en-US" dirty="0"/>
          </a:p>
        </p:txBody>
      </p:sp>
      <p:sp>
        <p:nvSpPr>
          <p:cNvPr id="4" name="Slide Number Placeholder 3">
            <a:extLst>
              <a:ext uri="{FF2B5EF4-FFF2-40B4-BE49-F238E27FC236}">
                <a16:creationId xmlns:a16="http://schemas.microsoft.com/office/drawing/2014/main" id="{0B9845D9-930D-44C4-A8BE-C93D5A492BCA}"/>
              </a:ext>
            </a:extLst>
          </p:cNvPr>
          <p:cNvSpPr>
            <a:spLocks noGrp="1"/>
          </p:cNvSpPr>
          <p:nvPr>
            <p:ph type="sldNum" sz="quarter" idx="4"/>
          </p:nvPr>
        </p:nvSpPr>
        <p:spPr>
          <a:xfrm>
            <a:off x="8756523" y="6492487"/>
            <a:ext cx="2736414" cy="365125"/>
          </a:xfrm>
        </p:spPr>
        <p:txBody>
          <a:bodyPr anchor="ctr">
            <a:normAutofit/>
          </a:bodyPr>
          <a:lstStyle/>
          <a:p>
            <a:pPr>
              <a:spcAft>
                <a:spcPts val="600"/>
              </a:spcAft>
            </a:pPr>
            <a:fld id="{CA49D0EE-DE7F-324B-A84C-F36708423CDB}" type="slidenum">
              <a:rPr lang="en-US" smtClean="0">
                <a:solidFill>
                  <a:srgbClr val="464646">
                    <a:lumMod val="40000"/>
                    <a:lumOff val="60000"/>
                  </a:srgbClr>
                </a:solidFill>
              </a:rPr>
              <a:pPr>
                <a:spcAft>
                  <a:spcPts val="600"/>
                </a:spcAft>
              </a:pPr>
              <a:t>2</a:t>
            </a:fld>
            <a:endParaRPr lang="en-US" dirty="0">
              <a:solidFill>
                <a:srgbClr val="464646">
                  <a:lumMod val="40000"/>
                  <a:lumOff val="60000"/>
                </a:srgbClr>
              </a:solidFill>
            </a:endParaRPr>
          </a:p>
        </p:txBody>
      </p:sp>
    </p:spTree>
    <p:extLst>
      <p:ext uri="{BB962C8B-B14F-4D97-AF65-F5344CB8AC3E}">
        <p14:creationId xmlns:p14="http://schemas.microsoft.com/office/powerpoint/2010/main" val="3234852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a:t>Adjourn</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lnSpcReduction="10000"/>
          </a:bodyPr>
          <a:lstStyle/>
          <a:p>
            <a:pPr marL="0" indent="0" algn="ctr">
              <a:buNone/>
            </a:pPr>
            <a:endParaRPr lang="en-US" sz="2400" dirty="0"/>
          </a:p>
          <a:p>
            <a:pPr marL="0" indent="0" algn="ctr">
              <a:buNone/>
            </a:pPr>
            <a:r>
              <a:rPr lang="en-US" sz="8800" dirty="0"/>
              <a:t>Thank You</a:t>
            </a:r>
          </a:p>
          <a:p>
            <a:pPr marL="0" indent="0" algn="ctr">
              <a:buNone/>
            </a:pPr>
            <a:r>
              <a:rPr lang="en-US" sz="4000" dirty="0"/>
              <a:t>Dr. Dylan Tierney, RDAC Chair</a:t>
            </a:r>
          </a:p>
          <a:p>
            <a:pPr marL="0" indent="0" algn="ctr">
              <a:buNone/>
            </a:pPr>
            <a:r>
              <a:rPr lang="en-US" sz="2400" dirty="0" err="1"/>
              <a:t>Dylan.Tierney@mass.gov</a:t>
            </a:r>
            <a:endParaRPr lang="en-US" sz="2400" dirty="0"/>
          </a:p>
          <a:p>
            <a:pPr marL="0" indent="0" algn="ctr">
              <a:buNone/>
            </a:pPr>
            <a:endParaRPr lang="en-US" sz="2000" dirty="0"/>
          </a:p>
          <a:p>
            <a:pPr marL="0" indent="0" algn="ctr">
              <a:buNone/>
            </a:pPr>
            <a:endParaRPr lang="en-US" sz="2000" dirty="0"/>
          </a:p>
          <a:p>
            <a:pPr marL="0" indent="0" algn="ctr">
              <a:buNone/>
            </a:pPr>
            <a:r>
              <a:rPr lang="en-US" sz="2000" dirty="0"/>
              <a:t>Mary Lou Woodford, RN, BSN, MBA, CCM</a:t>
            </a:r>
          </a:p>
          <a:p>
            <a:pPr marL="0" indent="0" algn="ctr">
              <a:buNone/>
            </a:pPr>
            <a:r>
              <a:rPr lang="en-US" sz="2000" dirty="0"/>
              <a:t>Massachusetts  Rare Disease Advisory Council Coordinator</a:t>
            </a:r>
          </a:p>
          <a:p>
            <a:pPr marL="0" indent="0" algn="ctr">
              <a:buNone/>
            </a:pPr>
            <a:r>
              <a:rPr lang="en-US" sz="2000" dirty="0" err="1"/>
              <a:t>Marylou.Woodford@</a:t>
            </a:r>
            <a:r>
              <a:rPr lang="en-US" sz="2000" err="1"/>
              <a:t>mass</a:t>
            </a:r>
            <a:r>
              <a:rPr lang="en-US" sz="2000"/>
              <a:t>.gov</a:t>
            </a:r>
            <a:endParaRPr lang="en-US" sz="2000" dirty="0"/>
          </a:p>
          <a:p>
            <a:pPr marL="0" indent="0" algn="ctr">
              <a:buNone/>
            </a:pPr>
            <a:endParaRPr lang="en-US" dirty="0"/>
          </a:p>
        </p:txBody>
      </p:sp>
      <p:sp>
        <p:nvSpPr>
          <p:cNvPr id="4" name="Slide Number Placeholder 3">
            <a:extLst>
              <a:ext uri="{FF2B5EF4-FFF2-40B4-BE49-F238E27FC236}">
                <a16:creationId xmlns:a16="http://schemas.microsoft.com/office/drawing/2014/main" id="{BB2E6922-8692-437B-95E2-E7D11F66D8B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20</a:t>
            </a:fld>
            <a:endParaRPr lang="en-US">
              <a:solidFill>
                <a:srgbClr val="464646">
                  <a:lumMod val="40000"/>
                  <a:lumOff val="60000"/>
                </a:srgbClr>
              </a:solidFill>
            </a:endParaRPr>
          </a:p>
        </p:txBody>
      </p:sp>
    </p:spTree>
    <p:extLst>
      <p:ext uri="{BB962C8B-B14F-4D97-AF65-F5344CB8AC3E}">
        <p14:creationId xmlns:p14="http://schemas.microsoft.com/office/powerpoint/2010/main" val="612837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4D875-7E33-9837-E9FC-A200C1389D78}"/>
              </a:ext>
            </a:extLst>
          </p:cNvPr>
          <p:cNvSpPr>
            <a:spLocks noGrp="1"/>
          </p:cNvSpPr>
          <p:nvPr>
            <p:ph type="title"/>
          </p:nvPr>
        </p:nvSpPr>
        <p:spPr/>
        <p:txBody>
          <a:bodyPr/>
          <a:lstStyle/>
          <a:p>
            <a:r>
              <a:rPr lang="en-US" dirty="0"/>
              <a:t>Legislative Language</a:t>
            </a:r>
          </a:p>
        </p:txBody>
      </p:sp>
      <p:sp>
        <p:nvSpPr>
          <p:cNvPr id="3" name="Content Placeholder 2">
            <a:extLst>
              <a:ext uri="{FF2B5EF4-FFF2-40B4-BE49-F238E27FC236}">
                <a16:creationId xmlns:a16="http://schemas.microsoft.com/office/drawing/2014/main" id="{E937A153-DA3E-F70F-3737-4063DC8C9DD0}"/>
              </a:ext>
            </a:extLst>
          </p:cNvPr>
          <p:cNvSpPr>
            <a:spLocks noGrp="1"/>
          </p:cNvSpPr>
          <p:nvPr>
            <p:ph idx="1"/>
          </p:nvPr>
        </p:nvSpPr>
        <p:spPr/>
        <p:txBody>
          <a:bodyPr>
            <a:normAutofit/>
          </a:bodyPr>
          <a:lstStyle/>
          <a:p>
            <a:pPr marL="0" indent="0">
              <a:buNone/>
            </a:pPr>
            <a:r>
              <a:rPr lang="en-US" sz="4000" dirty="0"/>
              <a:t>”The rare disease advisory council shall advise the governor, the general court, and the department on the incidence of rare disease with the commonwealth and the status of the rare disease community”</a:t>
            </a:r>
          </a:p>
        </p:txBody>
      </p:sp>
      <p:sp>
        <p:nvSpPr>
          <p:cNvPr id="4" name="Slide Number Placeholder 3">
            <a:extLst>
              <a:ext uri="{FF2B5EF4-FFF2-40B4-BE49-F238E27FC236}">
                <a16:creationId xmlns:a16="http://schemas.microsoft.com/office/drawing/2014/main" id="{C23AEB1B-DE65-A078-DEE4-5E3C130BB21E}"/>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dirty="0">
              <a:solidFill>
                <a:srgbClr val="464646">
                  <a:lumMod val="40000"/>
                  <a:lumOff val="60000"/>
                </a:srgbClr>
              </a:solidFill>
            </a:endParaRPr>
          </a:p>
        </p:txBody>
      </p:sp>
    </p:spTree>
    <p:extLst>
      <p:ext uri="{BB962C8B-B14F-4D97-AF65-F5344CB8AC3E}">
        <p14:creationId xmlns:p14="http://schemas.microsoft.com/office/powerpoint/2010/main" val="3461580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66BB7-E77C-EDE5-28D8-815568345496}"/>
              </a:ext>
            </a:extLst>
          </p:cNvPr>
          <p:cNvSpPr>
            <a:spLocks noGrp="1"/>
          </p:cNvSpPr>
          <p:nvPr>
            <p:ph type="title"/>
          </p:nvPr>
        </p:nvSpPr>
        <p:spPr>
          <a:xfrm>
            <a:off x="592822" y="56524"/>
            <a:ext cx="10972800" cy="874654"/>
          </a:xfrm>
        </p:spPr>
        <p:txBody>
          <a:bodyPr anchor="ctr">
            <a:normAutofit/>
          </a:bodyPr>
          <a:lstStyle/>
          <a:p>
            <a:r>
              <a:rPr lang="en-US" dirty="0"/>
              <a:t>Mission Statement Draft</a:t>
            </a:r>
          </a:p>
        </p:txBody>
      </p:sp>
      <p:sp>
        <p:nvSpPr>
          <p:cNvPr id="10" name="Content Placeholder 2">
            <a:extLst>
              <a:ext uri="{FF2B5EF4-FFF2-40B4-BE49-F238E27FC236}">
                <a16:creationId xmlns:a16="http://schemas.microsoft.com/office/drawing/2014/main" id="{B86A3850-4464-A6E3-8A64-0392335D52BC}"/>
              </a:ext>
            </a:extLst>
          </p:cNvPr>
          <p:cNvSpPr>
            <a:spLocks noGrp="1"/>
          </p:cNvSpPr>
          <p:nvPr>
            <p:ph idx="1"/>
          </p:nvPr>
        </p:nvSpPr>
        <p:spPr>
          <a:xfrm>
            <a:off x="520137" y="1782330"/>
            <a:ext cx="10972800" cy="3978708"/>
          </a:xfrm>
        </p:spPr>
        <p:txBody>
          <a:bodyPr>
            <a:normAutofit/>
          </a:bodyPr>
          <a:lstStyle/>
          <a:p>
            <a:pPr marL="0" indent="0" algn="ctr">
              <a:buNone/>
            </a:pPr>
            <a:r>
              <a:rPr lang="en-US" sz="4000" dirty="0"/>
              <a:t>The Massachusetts Rare Disease Advisory Council’s (MA RDAC) mission is to provide advice on rare disease research, diagnosis, treatment, and education to the Governor, the Legislature, the Department of Public Health, and the Public. </a:t>
            </a:r>
          </a:p>
        </p:txBody>
      </p:sp>
      <p:sp>
        <p:nvSpPr>
          <p:cNvPr id="5" name="Slide Number Placeholder 4">
            <a:extLst>
              <a:ext uri="{FF2B5EF4-FFF2-40B4-BE49-F238E27FC236}">
                <a16:creationId xmlns:a16="http://schemas.microsoft.com/office/drawing/2014/main" id="{92E80B77-D80B-8781-3B2B-87C0CF17DE87}"/>
              </a:ext>
            </a:extLst>
          </p:cNvPr>
          <p:cNvSpPr>
            <a:spLocks noGrp="1"/>
          </p:cNvSpPr>
          <p:nvPr>
            <p:ph type="sldNum" sz="quarter" idx="4"/>
          </p:nvPr>
        </p:nvSpPr>
        <p:spPr>
          <a:xfrm>
            <a:off x="8756523" y="6492487"/>
            <a:ext cx="2736414" cy="365125"/>
          </a:xfrm>
        </p:spPr>
        <p:txBody>
          <a:bodyPr anchor="ctr">
            <a:normAutofit/>
          </a:bodyPr>
          <a:lstStyle/>
          <a:p>
            <a:pPr>
              <a:spcAft>
                <a:spcPts val="600"/>
              </a:spcAft>
            </a:pPr>
            <a:fld id="{CA49D0EE-DE7F-324B-A84C-F36708423CDB}" type="slidenum">
              <a:rPr lang="en-US" smtClean="0">
                <a:solidFill>
                  <a:srgbClr val="464646">
                    <a:lumMod val="40000"/>
                    <a:lumOff val="60000"/>
                  </a:srgbClr>
                </a:solidFill>
              </a:rPr>
              <a:pPr>
                <a:spcAft>
                  <a:spcPts val="600"/>
                </a:spcAft>
              </a:pPr>
              <a:t>4</a:t>
            </a:fld>
            <a:endParaRPr lang="en-US" dirty="0">
              <a:solidFill>
                <a:srgbClr val="464646">
                  <a:lumMod val="40000"/>
                  <a:lumOff val="60000"/>
                </a:srgbClr>
              </a:solidFill>
            </a:endParaRPr>
          </a:p>
        </p:txBody>
      </p:sp>
    </p:spTree>
    <p:extLst>
      <p:ext uri="{BB962C8B-B14F-4D97-AF65-F5344CB8AC3E}">
        <p14:creationId xmlns:p14="http://schemas.microsoft.com/office/powerpoint/2010/main" val="2208729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D9256-92D0-0869-9C8C-1D724A727BF5}"/>
              </a:ext>
            </a:extLst>
          </p:cNvPr>
          <p:cNvSpPr>
            <a:spLocks noGrp="1"/>
          </p:cNvSpPr>
          <p:nvPr>
            <p:ph type="title"/>
          </p:nvPr>
        </p:nvSpPr>
        <p:spPr/>
        <p:txBody>
          <a:bodyPr/>
          <a:lstStyle/>
          <a:p>
            <a:r>
              <a:rPr lang="en-US" dirty="0"/>
              <a:t>Subcommittee Suggestions</a:t>
            </a:r>
          </a:p>
        </p:txBody>
      </p:sp>
      <p:sp>
        <p:nvSpPr>
          <p:cNvPr id="3" name="Content Placeholder 2">
            <a:extLst>
              <a:ext uri="{FF2B5EF4-FFF2-40B4-BE49-F238E27FC236}">
                <a16:creationId xmlns:a16="http://schemas.microsoft.com/office/drawing/2014/main" id="{D34C6C53-07A2-2230-0E1E-1AB1A665AEA1}"/>
              </a:ext>
            </a:extLst>
          </p:cNvPr>
          <p:cNvSpPr>
            <a:spLocks noGrp="1"/>
          </p:cNvSpPr>
          <p:nvPr>
            <p:ph idx="1"/>
          </p:nvPr>
        </p:nvSpPr>
        <p:spPr/>
        <p:txBody>
          <a:bodyPr/>
          <a:lstStyle/>
          <a:p>
            <a:pPr marL="0" indent="0">
              <a:buNone/>
            </a:pPr>
            <a:r>
              <a:rPr lang="en-US" b="1" dirty="0"/>
              <a:t>Steering</a:t>
            </a:r>
            <a:r>
              <a:rPr lang="en-US" dirty="0"/>
              <a:t>: council oversight</a:t>
            </a:r>
          </a:p>
          <a:p>
            <a:pPr marL="0" indent="0">
              <a:buNone/>
            </a:pPr>
            <a:r>
              <a:rPr lang="en-US" b="1" dirty="0"/>
              <a:t>Research</a:t>
            </a:r>
            <a:r>
              <a:rPr lang="en-US" dirty="0"/>
              <a:t>: survey of incidence and burden of rare diseases, development of best practices for collecting rare disease data</a:t>
            </a:r>
          </a:p>
          <a:p>
            <a:pPr marL="0" indent="0">
              <a:buNone/>
            </a:pPr>
            <a:r>
              <a:rPr lang="en-US" b="1" dirty="0"/>
              <a:t>Advocacy</a:t>
            </a:r>
            <a:r>
              <a:rPr lang="en-US" dirty="0"/>
              <a:t>: policy recommendations, development of state-wide rare disease plan, awareness-raising</a:t>
            </a:r>
          </a:p>
          <a:p>
            <a:pPr marL="0" indent="0">
              <a:buNone/>
            </a:pPr>
            <a:r>
              <a:rPr lang="en-US" b="1" dirty="0"/>
              <a:t>Fundraising</a:t>
            </a:r>
            <a:r>
              <a:rPr lang="en-US" dirty="0"/>
              <a:t>: grant applications, donations</a:t>
            </a:r>
          </a:p>
        </p:txBody>
      </p:sp>
      <p:sp>
        <p:nvSpPr>
          <p:cNvPr id="4" name="Slide Number Placeholder 3">
            <a:extLst>
              <a:ext uri="{FF2B5EF4-FFF2-40B4-BE49-F238E27FC236}">
                <a16:creationId xmlns:a16="http://schemas.microsoft.com/office/drawing/2014/main" id="{D3587E6E-4DE1-08B2-06F3-5A5913281D5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5</a:t>
            </a:fld>
            <a:endParaRPr lang="en-US">
              <a:solidFill>
                <a:srgbClr val="464646">
                  <a:lumMod val="40000"/>
                  <a:lumOff val="60000"/>
                </a:srgbClr>
              </a:solidFill>
            </a:endParaRPr>
          </a:p>
        </p:txBody>
      </p:sp>
    </p:spTree>
    <p:extLst>
      <p:ext uri="{BB962C8B-B14F-4D97-AF65-F5344CB8AC3E}">
        <p14:creationId xmlns:p14="http://schemas.microsoft.com/office/powerpoint/2010/main" val="2629025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C3D72-7000-4C3B-B86D-6561D2725417}"/>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587F3AB3-8A84-C48F-9757-63E061C4C331}"/>
              </a:ext>
            </a:extLst>
          </p:cNvPr>
          <p:cNvSpPr>
            <a:spLocks noGrp="1"/>
          </p:cNvSpPr>
          <p:nvPr>
            <p:ph idx="1"/>
          </p:nvPr>
        </p:nvSpPr>
        <p:spPr>
          <a:xfrm>
            <a:off x="249381" y="1166018"/>
            <a:ext cx="10972800" cy="5110091"/>
          </a:xfrm>
        </p:spPr>
        <p:txBody>
          <a:bodyPr>
            <a:noAutofit/>
          </a:bodyPr>
          <a:lstStyle/>
          <a:p>
            <a:pPr marL="0" indent="0">
              <a:buNone/>
            </a:pPr>
            <a:r>
              <a:rPr lang="en-US" sz="4000" dirty="0"/>
              <a:t>(</a:t>
            </a:r>
            <a:r>
              <a:rPr lang="en-US" sz="4000" dirty="0" err="1"/>
              <a:t>i</a:t>
            </a:r>
            <a:r>
              <a:rPr lang="en-US" sz="4000"/>
              <a:t>) “coordinate the performance of the rare disease advisory council’s duties with those of other rare disease advisory bodies, community-based organizations and other public and private organizations with the commonwealth for the purpose of ensuring greater cooperation regarding the research, diagnosis, and treatment of rare diseases.”</a:t>
            </a:r>
          </a:p>
        </p:txBody>
      </p:sp>
      <p:sp>
        <p:nvSpPr>
          <p:cNvPr id="4" name="Slide Number Placeholder 3">
            <a:extLst>
              <a:ext uri="{FF2B5EF4-FFF2-40B4-BE49-F238E27FC236}">
                <a16:creationId xmlns:a16="http://schemas.microsoft.com/office/drawing/2014/main" id="{FB796568-AB4C-3D1E-7E0B-BF7B2CFBC4F3}"/>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a:solidFill>
                <a:srgbClr val="464646">
                  <a:lumMod val="40000"/>
                  <a:lumOff val="60000"/>
                </a:srgbClr>
              </a:solidFill>
            </a:endParaRPr>
          </a:p>
        </p:txBody>
      </p:sp>
    </p:spTree>
    <p:extLst>
      <p:ext uri="{BB962C8B-B14F-4D97-AF65-F5344CB8AC3E}">
        <p14:creationId xmlns:p14="http://schemas.microsoft.com/office/powerpoint/2010/main" val="980414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471FB-BC30-30E2-B244-AFF7CD0B386B}"/>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6DD89D68-9A46-1F57-3E33-3CEED90FCD64}"/>
              </a:ext>
            </a:extLst>
          </p:cNvPr>
          <p:cNvSpPr>
            <a:spLocks noGrp="1"/>
          </p:cNvSpPr>
          <p:nvPr>
            <p:ph idx="1"/>
          </p:nvPr>
        </p:nvSpPr>
        <p:spPr>
          <a:xfrm>
            <a:off x="387927" y="1177636"/>
            <a:ext cx="11513128" cy="4948527"/>
          </a:xfrm>
        </p:spPr>
        <p:txBody>
          <a:bodyPr>
            <a:noAutofit/>
          </a:bodyPr>
          <a:lstStyle/>
          <a:p>
            <a:pPr marL="0" indent="0">
              <a:buNone/>
            </a:pPr>
            <a:r>
              <a:rPr lang="en-US" sz="4000" dirty="0"/>
              <a:t>(ii) “using existing </a:t>
            </a:r>
            <a:r>
              <a:rPr lang="en-US" sz="4000" dirty="0" err="1"/>
              <a:t>publically</a:t>
            </a:r>
            <a:r>
              <a:rPr lang="en-US" sz="4000" dirty="0"/>
              <a:t> available records and information, undertake a statistical and qualitative examination of the  prevalence and causes  of rare disease to develop   a profile  of the social and economic burden of rare disease in the commonwealth”</a:t>
            </a:r>
          </a:p>
        </p:txBody>
      </p:sp>
      <p:sp>
        <p:nvSpPr>
          <p:cNvPr id="4" name="Slide Number Placeholder 3">
            <a:extLst>
              <a:ext uri="{FF2B5EF4-FFF2-40B4-BE49-F238E27FC236}">
                <a16:creationId xmlns:a16="http://schemas.microsoft.com/office/drawing/2014/main" id="{974CCE33-7749-837F-28A2-25AC6ECBDE57}"/>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a:solidFill>
                <a:srgbClr val="464646">
                  <a:lumMod val="40000"/>
                  <a:lumOff val="60000"/>
                </a:srgbClr>
              </a:solidFill>
            </a:endParaRPr>
          </a:p>
        </p:txBody>
      </p:sp>
    </p:spTree>
    <p:extLst>
      <p:ext uri="{BB962C8B-B14F-4D97-AF65-F5344CB8AC3E}">
        <p14:creationId xmlns:p14="http://schemas.microsoft.com/office/powerpoint/2010/main" val="2271238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35ED9-6C2F-D81C-441F-F03446156CE6}"/>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70CAA0BC-D9C1-4DD7-73DB-1CC05C5F8B33}"/>
              </a:ext>
            </a:extLst>
          </p:cNvPr>
          <p:cNvSpPr>
            <a:spLocks noGrp="1"/>
          </p:cNvSpPr>
          <p:nvPr>
            <p:ph idx="1"/>
          </p:nvPr>
        </p:nvSpPr>
        <p:spPr>
          <a:xfrm>
            <a:off x="415636" y="1302328"/>
            <a:ext cx="11166764" cy="4823836"/>
          </a:xfrm>
        </p:spPr>
        <p:txBody>
          <a:bodyPr>
            <a:normAutofit fontScale="92500"/>
          </a:bodyPr>
          <a:lstStyle/>
          <a:p>
            <a:pPr marL="0" indent="0">
              <a:buNone/>
            </a:pPr>
            <a:r>
              <a:rPr lang="en-US" sz="4000" dirty="0"/>
              <a:t>(iii) “receive and consider reports and testimony from expert individuals, the department, community-based organizations, voluntary health organizations, and other public and private organizations recognized as having expertise in rare disease care, to learn about their contributions to rare disease care and possibilities for the improvement of rare disease care in the commonwealth” </a:t>
            </a:r>
          </a:p>
        </p:txBody>
      </p:sp>
      <p:sp>
        <p:nvSpPr>
          <p:cNvPr id="4" name="Slide Number Placeholder 3">
            <a:extLst>
              <a:ext uri="{FF2B5EF4-FFF2-40B4-BE49-F238E27FC236}">
                <a16:creationId xmlns:a16="http://schemas.microsoft.com/office/drawing/2014/main" id="{33C9B3B0-8721-4335-69AD-C113BBBB8B4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a:solidFill>
                <a:srgbClr val="464646">
                  <a:lumMod val="40000"/>
                  <a:lumOff val="60000"/>
                </a:srgbClr>
              </a:solidFill>
            </a:endParaRPr>
          </a:p>
        </p:txBody>
      </p:sp>
    </p:spTree>
    <p:extLst>
      <p:ext uri="{BB962C8B-B14F-4D97-AF65-F5344CB8AC3E}">
        <p14:creationId xmlns:p14="http://schemas.microsoft.com/office/powerpoint/2010/main" val="1117269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84238-2382-F339-277E-4594CB87794F}"/>
              </a:ext>
            </a:extLst>
          </p:cNvPr>
          <p:cNvSpPr>
            <a:spLocks noGrp="1"/>
          </p:cNvSpPr>
          <p:nvPr>
            <p:ph type="title"/>
          </p:nvPr>
        </p:nvSpPr>
        <p:spPr/>
        <p:txBody>
          <a:bodyPr>
            <a:normAutofit fontScale="90000"/>
          </a:bodyPr>
          <a:lstStyle/>
          <a:p>
            <a:r>
              <a:rPr lang="en-US" dirty="0"/>
              <a:t>To achieve its purpose, the advisory council shall:</a:t>
            </a:r>
          </a:p>
        </p:txBody>
      </p:sp>
      <p:sp>
        <p:nvSpPr>
          <p:cNvPr id="3" name="Content Placeholder 2">
            <a:extLst>
              <a:ext uri="{FF2B5EF4-FFF2-40B4-BE49-F238E27FC236}">
                <a16:creationId xmlns:a16="http://schemas.microsoft.com/office/drawing/2014/main" id="{525338A0-75DB-4DC1-4B8E-1779722D86A0}"/>
              </a:ext>
            </a:extLst>
          </p:cNvPr>
          <p:cNvSpPr>
            <a:spLocks noGrp="1"/>
          </p:cNvSpPr>
          <p:nvPr>
            <p:ph idx="1"/>
          </p:nvPr>
        </p:nvSpPr>
        <p:spPr>
          <a:xfrm>
            <a:off x="401782" y="1600200"/>
            <a:ext cx="11091155" cy="4525963"/>
          </a:xfrm>
        </p:spPr>
        <p:txBody>
          <a:bodyPr>
            <a:normAutofit/>
          </a:bodyPr>
          <a:lstStyle/>
          <a:p>
            <a:pPr marL="0" indent="0">
              <a:buNone/>
            </a:pPr>
            <a:r>
              <a:rPr lang="en-US" sz="4000" dirty="0"/>
              <a:t>(iv) “develop methods to publicize the profile of the social and economic burden of rare disease in the commonwealth to ensure that the public and health care providers are sufficiently informed of the most effective strategies for recognizing and treating rare disease"</a:t>
            </a:r>
          </a:p>
        </p:txBody>
      </p:sp>
      <p:sp>
        <p:nvSpPr>
          <p:cNvPr id="4" name="Slide Number Placeholder 3">
            <a:extLst>
              <a:ext uri="{FF2B5EF4-FFF2-40B4-BE49-F238E27FC236}">
                <a16:creationId xmlns:a16="http://schemas.microsoft.com/office/drawing/2014/main" id="{FD3AB66C-6CFF-19E0-D439-B186B34CE278}"/>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9</a:t>
            </a:fld>
            <a:endParaRPr lang="en-US">
              <a:solidFill>
                <a:srgbClr val="464646">
                  <a:lumMod val="40000"/>
                  <a:lumOff val="60000"/>
                </a:srgbClr>
              </a:solidFill>
            </a:endParaRPr>
          </a:p>
        </p:txBody>
      </p:sp>
    </p:spTree>
    <p:extLst>
      <p:ext uri="{BB962C8B-B14F-4D97-AF65-F5344CB8AC3E}">
        <p14:creationId xmlns:p14="http://schemas.microsoft.com/office/powerpoint/2010/main" val="379488911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26980</TotalTime>
  <Words>1140</Words>
  <Application>Microsoft Macintosh PowerPoint</Application>
  <PresentationFormat>Widescreen</PresentationFormat>
  <Paragraphs>90</Paragraphs>
  <Slides>20</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20</vt:i4>
      </vt:variant>
    </vt:vector>
  </HeadingPairs>
  <TitlesOfParts>
    <vt:vector size="24" baseType="lpstr">
      <vt:lpstr>Arial</vt:lpstr>
      <vt:lpstr>Calibri</vt:lpstr>
      <vt:lpstr>Custom Design</vt:lpstr>
      <vt:lpstr>1_Custom Design</vt:lpstr>
      <vt:lpstr>Rare Disease Advisory Council   Steering Committee   July 14, 2022 10:00 am – 11:00 am</vt:lpstr>
      <vt:lpstr>AGENDA</vt:lpstr>
      <vt:lpstr>Legislative Language</vt:lpstr>
      <vt:lpstr>Mission Statement Draft</vt:lpstr>
      <vt:lpstr>Subcommittee Suggestions</vt:lpstr>
      <vt:lpstr>To achieve its purpose, the advisory council shall:</vt:lpstr>
      <vt:lpstr>To achieve its purpose, the advisory council shall:</vt:lpstr>
      <vt:lpstr>To achieve its purpose, the advisory council shall:</vt:lpstr>
      <vt:lpstr>To achieve its purpose, the advisory council shall:</vt:lpstr>
      <vt:lpstr>To achieve its purpose, the advisory council shall:</vt:lpstr>
      <vt:lpstr>To achieve its purpose, the advisory council shall:</vt:lpstr>
      <vt:lpstr>To achieve its purpose, the advisory council shall:</vt:lpstr>
      <vt:lpstr>To achieve its purpose, the advisory council shall:</vt:lpstr>
      <vt:lpstr>To achieve its purpose, the advisory council shall:</vt:lpstr>
      <vt:lpstr>To achieve its purpose, the advisory council shall:</vt:lpstr>
      <vt:lpstr>To achieve its purpose, the advisory council shall:</vt:lpstr>
      <vt:lpstr>To achieve its purpose, the advisory council shall:</vt:lpstr>
      <vt:lpstr>FUTURE meeting schedule</vt:lpstr>
      <vt:lpstr>Adjourn</vt:lpstr>
      <vt:lpstr>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mary woodford</cp:lastModifiedBy>
  <cp:revision>375</cp:revision>
  <cp:lastPrinted>2022-07-11T16:00:23Z</cp:lastPrinted>
  <dcterms:created xsi:type="dcterms:W3CDTF">2019-01-10T19:26:50Z</dcterms:created>
  <dcterms:modified xsi:type="dcterms:W3CDTF">2022-07-14T13:47:46Z</dcterms:modified>
</cp:coreProperties>
</file>