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modernComment_194_85B190DF.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34"/>
  </p:notesMasterIdLst>
  <p:handoutMasterIdLst>
    <p:handoutMasterId r:id="rId35"/>
  </p:handoutMasterIdLst>
  <p:sldIdLst>
    <p:sldId id="256" r:id="rId5"/>
    <p:sldId id="314" r:id="rId6"/>
    <p:sldId id="311" r:id="rId7"/>
    <p:sldId id="324" r:id="rId8"/>
    <p:sldId id="412" r:id="rId9"/>
    <p:sldId id="393" r:id="rId10"/>
    <p:sldId id="420" r:id="rId11"/>
    <p:sldId id="394" r:id="rId12"/>
    <p:sldId id="395" r:id="rId13"/>
    <p:sldId id="396" r:id="rId14"/>
    <p:sldId id="421" r:id="rId15"/>
    <p:sldId id="413" r:id="rId16"/>
    <p:sldId id="414" r:id="rId17"/>
    <p:sldId id="416" r:id="rId18"/>
    <p:sldId id="417" r:id="rId19"/>
    <p:sldId id="418" r:id="rId20"/>
    <p:sldId id="419" r:id="rId21"/>
    <p:sldId id="422" r:id="rId22"/>
    <p:sldId id="401" r:id="rId23"/>
    <p:sldId id="402" r:id="rId24"/>
    <p:sldId id="397" r:id="rId25"/>
    <p:sldId id="342" r:id="rId26"/>
    <p:sldId id="361" r:id="rId27"/>
    <p:sldId id="366" r:id="rId28"/>
    <p:sldId id="363" r:id="rId29"/>
    <p:sldId id="411" r:id="rId30"/>
    <p:sldId id="379" r:id="rId31"/>
    <p:sldId id="295" r:id="rId32"/>
    <p:sldId id="404" r:id="rId33"/>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4E4BE8-3BEF-D53C-811D-99E8C503F9B4}" name="Blue, Amy (DOI)" initials="AB" userId="S::amy.blue@mass.gov::9f0cf098-cc6b-4dc2-b7f4-3144cf0820c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ob Whitney" initials="RA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F57B"/>
    <a:srgbClr val="EAFFA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8F2ADC-7B82-49CE-B8E9-FCD22CFCA6CD}" v="14" dt="2025-10-08T15:08:52.0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7" autoAdjust="0"/>
    <p:restoredTop sz="92222" autoAdjust="0"/>
  </p:normalViewPr>
  <p:slideViewPr>
    <p:cSldViewPr>
      <p:cViewPr varScale="1">
        <p:scale>
          <a:sx n="117" d="100"/>
          <a:sy n="117" d="100"/>
        </p:scale>
        <p:origin x="1368" y="96"/>
      </p:cViewPr>
      <p:guideLst>
        <p:guide orient="horz" pos="2160"/>
        <p:guide pos="2880"/>
      </p:guideLst>
    </p:cSldViewPr>
  </p:slideViewPr>
  <p:outlineViewPr>
    <p:cViewPr>
      <p:scale>
        <a:sx n="33" d="100"/>
        <a:sy n="33" d="100"/>
      </p:scale>
      <p:origin x="0" y="9336"/>
    </p:cViewPr>
  </p:outlineViewPr>
  <p:notesTextViewPr>
    <p:cViewPr>
      <p:scale>
        <a:sx n="100" d="100"/>
        <a:sy n="100" d="100"/>
      </p:scale>
      <p:origin x="0" y="0"/>
    </p:cViewPr>
  </p:notesTextViewPr>
  <p:notesViewPr>
    <p:cSldViewPr>
      <p:cViewPr varScale="1">
        <p:scale>
          <a:sx n="96" d="100"/>
          <a:sy n="96" d="100"/>
        </p:scale>
        <p:origin x="-3564" y="-102"/>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notesMaster" Target="notesMasters/notesMaster1.xml"/><Relationship Id="rId42"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comments/modernComment_194_85B190DF.xml><?xml version="1.0" encoding="utf-8"?>
<p188:cmLst xmlns:a="http://schemas.openxmlformats.org/drawingml/2006/main" xmlns:r="http://schemas.openxmlformats.org/officeDocument/2006/relationships" xmlns:p188="http://schemas.microsoft.com/office/powerpoint/2018/8/main">
  <p188:cm id="{CA7AD6DA-7665-46D4-898A-01556E2050F6}" authorId="{DB4E4BE8-3BEF-D53C-811D-99E8C503F9B4}" created="2025-10-03T19:46:27.921">
    <ac:deMkLst xmlns:ac="http://schemas.microsoft.com/office/drawing/2013/main/command">
      <pc:docMk xmlns:pc="http://schemas.microsoft.com/office/powerpoint/2013/main/command"/>
      <pc:sldMk xmlns:pc="http://schemas.microsoft.com/office/powerpoint/2013/main/command" cId="2243006687" sldId="404"/>
      <ac:spMk id="3075" creationId="{00000000-0000-0000-0000-000000000000}"/>
    </ac:deMkLst>
    <p188:txBody>
      <a:bodyPr/>
      <a:lstStyle/>
      <a:p>
        <a:r>
          <a:rPr lang="en-US"/>
          <a:t>Remove Kellie’s name and replace with Henrik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7242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30" y="0"/>
            <a:ext cx="2972421" cy="465138"/>
          </a:xfrm>
          <a:prstGeom prst="rect">
            <a:avLst/>
          </a:prstGeom>
        </p:spPr>
        <p:txBody>
          <a:bodyPr vert="horz" lIns="91440" tIns="45720" rIns="91440" bIns="45720" rtlCol="0"/>
          <a:lstStyle>
            <a:lvl1pPr algn="r">
              <a:defRPr sz="1200"/>
            </a:lvl1pPr>
          </a:lstStyle>
          <a:p>
            <a:fld id="{7038355B-738C-4941-BD1D-373BC2B88FA5}" type="datetimeFigureOut">
              <a:rPr lang="en-US" smtClean="0"/>
              <a:pPr/>
              <a:t>10/8/2025</a:t>
            </a:fld>
            <a:endParaRPr lang="en-US" dirty="0"/>
          </a:p>
        </p:txBody>
      </p:sp>
      <p:sp>
        <p:nvSpPr>
          <p:cNvPr id="4" name="Footer Placeholder 3"/>
          <p:cNvSpPr>
            <a:spLocks noGrp="1"/>
          </p:cNvSpPr>
          <p:nvPr>
            <p:ph type="ftr" sz="quarter" idx="2"/>
          </p:nvPr>
        </p:nvSpPr>
        <p:spPr>
          <a:xfrm>
            <a:off x="4" y="8829675"/>
            <a:ext cx="297242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30" y="8829675"/>
            <a:ext cx="2972421" cy="465138"/>
          </a:xfrm>
          <a:prstGeom prst="rect">
            <a:avLst/>
          </a:prstGeom>
        </p:spPr>
        <p:txBody>
          <a:bodyPr vert="horz" lIns="91440" tIns="45720" rIns="91440" bIns="45720" rtlCol="0" anchor="b"/>
          <a:lstStyle>
            <a:lvl1pPr algn="r">
              <a:defRPr sz="1200"/>
            </a:lvl1pPr>
          </a:lstStyle>
          <a:p>
            <a:fld id="{8FA23F8D-0932-475A-A487-2FB02B883D10}" type="slidenum">
              <a:rPr lang="en-US" smtClean="0"/>
              <a:pPr/>
              <a:t>‹#›</a:t>
            </a:fld>
            <a:endParaRPr lang="en-US" dirty="0"/>
          </a:p>
        </p:txBody>
      </p:sp>
    </p:spTree>
    <p:extLst>
      <p:ext uri="{BB962C8B-B14F-4D97-AF65-F5344CB8AC3E}">
        <p14:creationId xmlns:p14="http://schemas.microsoft.com/office/powerpoint/2010/main" val="38719246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72421" cy="465138"/>
          </a:xfrm>
          <a:prstGeom prst="rect">
            <a:avLst/>
          </a:prstGeom>
        </p:spPr>
        <p:txBody>
          <a:bodyPr vert="horz" lIns="93177" tIns="46589" rIns="93177" bIns="46589" rtlCol="0"/>
          <a:lstStyle>
            <a:lvl1pPr algn="l">
              <a:defRPr sz="1200">
                <a:latin typeface="Arial" charset="0"/>
                <a:cs typeface="Arial" charset="0"/>
              </a:defRPr>
            </a:lvl1pPr>
          </a:lstStyle>
          <a:p>
            <a:pPr>
              <a:defRPr/>
            </a:pPr>
            <a:endParaRPr lang="en-US" dirty="0"/>
          </a:p>
        </p:txBody>
      </p:sp>
      <p:sp>
        <p:nvSpPr>
          <p:cNvPr id="3" name="Date Placeholder 2"/>
          <p:cNvSpPr>
            <a:spLocks noGrp="1"/>
          </p:cNvSpPr>
          <p:nvPr>
            <p:ph type="dt" idx="1"/>
          </p:nvPr>
        </p:nvSpPr>
        <p:spPr>
          <a:xfrm>
            <a:off x="3884030" y="0"/>
            <a:ext cx="2972421" cy="465138"/>
          </a:xfrm>
          <a:prstGeom prst="rect">
            <a:avLst/>
          </a:prstGeom>
        </p:spPr>
        <p:txBody>
          <a:bodyPr vert="horz" lIns="93177" tIns="46589" rIns="93177" bIns="46589" rtlCol="0"/>
          <a:lstStyle>
            <a:lvl1pPr algn="r">
              <a:defRPr sz="1200">
                <a:latin typeface="Arial" charset="0"/>
                <a:cs typeface="Arial" charset="0"/>
              </a:defRPr>
            </a:lvl1pPr>
          </a:lstStyle>
          <a:p>
            <a:pPr>
              <a:defRPr/>
            </a:pPr>
            <a:fld id="{03BA7EF1-7F70-4E59-88BC-97D85EB80F0F}" type="datetimeFigureOut">
              <a:rPr lang="en-US"/>
              <a:pPr>
                <a:defRPr/>
              </a:pPr>
              <a:t>10/8/2025</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686421" y="4416428"/>
            <a:ext cx="5485158"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4" y="8829675"/>
            <a:ext cx="2972421" cy="465138"/>
          </a:xfrm>
          <a:prstGeom prst="rect">
            <a:avLst/>
          </a:prstGeom>
        </p:spPr>
        <p:txBody>
          <a:bodyPr vert="horz" lIns="93177" tIns="46589" rIns="93177" bIns="46589" rtlCol="0" anchor="b"/>
          <a:lstStyle>
            <a:lvl1pPr algn="l">
              <a:defRPr sz="1200">
                <a:latin typeface="Arial" charset="0"/>
                <a:cs typeface="Arial" charset="0"/>
              </a:defRPr>
            </a:lvl1pPr>
          </a:lstStyle>
          <a:p>
            <a:pPr>
              <a:defRPr/>
            </a:pPr>
            <a:endParaRPr lang="en-US" dirty="0"/>
          </a:p>
        </p:txBody>
      </p:sp>
      <p:sp>
        <p:nvSpPr>
          <p:cNvPr id="7" name="Slide Number Placeholder 6"/>
          <p:cNvSpPr>
            <a:spLocks noGrp="1"/>
          </p:cNvSpPr>
          <p:nvPr>
            <p:ph type="sldNum" sz="quarter" idx="5"/>
          </p:nvPr>
        </p:nvSpPr>
        <p:spPr>
          <a:xfrm>
            <a:off x="3884030" y="8829675"/>
            <a:ext cx="2972421" cy="465138"/>
          </a:xfrm>
          <a:prstGeom prst="rect">
            <a:avLst/>
          </a:prstGeom>
        </p:spPr>
        <p:txBody>
          <a:bodyPr vert="horz" lIns="93177" tIns="46589" rIns="93177" bIns="46589" rtlCol="0" anchor="b"/>
          <a:lstStyle>
            <a:lvl1pPr algn="r">
              <a:defRPr sz="1200">
                <a:latin typeface="Arial" charset="0"/>
                <a:cs typeface="Arial" charset="0"/>
              </a:defRPr>
            </a:lvl1pPr>
          </a:lstStyle>
          <a:p>
            <a:pPr>
              <a:defRPr/>
            </a:pPr>
            <a:fld id="{5A3FAF57-B6FC-43C6-B571-A8B3BD4F7E86}" type="slidenum">
              <a:rPr lang="en-US"/>
              <a:pPr>
                <a:defRPr/>
              </a:pPr>
              <a:t>‹#›</a:t>
            </a:fld>
            <a:endParaRPr lang="en-US" dirty="0"/>
          </a:p>
        </p:txBody>
      </p:sp>
    </p:spTree>
    <p:extLst>
      <p:ext uri="{BB962C8B-B14F-4D97-AF65-F5344CB8AC3E}">
        <p14:creationId xmlns:p14="http://schemas.microsoft.com/office/powerpoint/2010/main" val="1859179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3</a:t>
            </a:fld>
            <a:endParaRPr lang="en-US" dirty="0"/>
          </a:p>
        </p:txBody>
      </p:sp>
    </p:spTree>
    <p:extLst>
      <p:ext uri="{BB962C8B-B14F-4D97-AF65-F5344CB8AC3E}">
        <p14:creationId xmlns:p14="http://schemas.microsoft.com/office/powerpoint/2010/main" val="3613787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solidFill>
                  <a:prstClr val="black"/>
                </a:solidFill>
              </a:rPr>
              <a:pPr>
                <a:defRPr/>
              </a:pPr>
              <a:t>17</a:t>
            </a:fld>
            <a:endParaRPr lang="en-US" dirty="0">
              <a:solidFill>
                <a:prstClr val="black"/>
              </a:solidFill>
            </a:endParaRPr>
          </a:p>
        </p:txBody>
      </p:sp>
    </p:spTree>
    <p:extLst>
      <p:ext uri="{BB962C8B-B14F-4D97-AF65-F5344CB8AC3E}">
        <p14:creationId xmlns:p14="http://schemas.microsoft.com/office/powerpoint/2010/main" val="452161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21</a:t>
            </a:fld>
            <a:endParaRPr lang="en-US" dirty="0"/>
          </a:p>
        </p:txBody>
      </p:sp>
    </p:spTree>
    <p:extLst>
      <p:ext uri="{BB962C8B-B14F-4D97-AF65-F5344CB8AC3E}">
        <p14:creationId xmlns:p14="http://schemas.microsoft.com/office/powerpoint/2010/main" val="41157002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22</a:t>
            </a:fld>
            <a:endParaRPr lang="en-US" dirty="0"/>
          </a:p>
        </p:txBody>
      </p:sp>
    </p:spTree>
    <p:extLst>
      <p:ext uri="{BB962C8B-B14F-4D97-AF65-F5344CB8AC3E}">
        <p14:creationId xmlns:p14="http://schemas.microsoft.com/office/powerpoint/2010/main" val="548919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A3FAF57-B6FC-43C6-B571-A8B3BD4F7E86}" type="slidenum">
              <a:rPr lang="en-US" smtClean="0"/>
              <a:pPr>
                <a:defRPr/>
              </a:pPr>
              <a:t>27</a:t>
            </a:fld>
            <a:endParaRPr lang="en-US" dirty="0"/>
          </a:p>
        </p:txBody>
      </p:sp>
    </p:spTree>
    <p:extLst>
      <p:ext uri="{BB962C8B-B14F-4D97-AF65-F5344CB8AC3E}">
        <p14:creationId xmlns:p14="http://schemas.microsoft.com/office/powerpoint/2010/main" val="1701845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29</a:t>
            </a:fld>
            <a:endParaRPr lang="en-US" dirty="0"/>
          </a:p>
        </p:txBody>
      </p:sp>
    </p:spTree>
    <p:extLst>
      <p:ext uri="{BB962C8B-B14F-4D97-AF65-F5344CB8AC3E}">
        <p14:creationId xmlns:p14="http://schemas.microsoft.com/office/powerpoint/2010/main" val="4294608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8</a:t>
            </a:fld>
            <a:endParaRPr lang="en-US" dirty="0"/>
          </a:p>
        </p:txBody>
      </p:sp>
    </p:spTree>
    <p:extLst>
      <p:ext uri="{BB962C8B-B14F-4D97-AF65-F5344CB8AC3E}">
        <p14:creationId xmlns:p14="http://schemas.microsoft.com/office/powerpoint/2010/main" val="887040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9</a:t>
            </a:fld>
            <a:endParaRPr lang="en-US" dirty="0"/>
          </a:p>
        </p:txBody>
      </p:sp>
    </p:spTree>
    <p:extLst>
      <p:ext uri="{BB962C8B-B14F-4D97-AF65-F5344CB8AC3E}">
        <p14:creationId xmlns:p14="http://schemas.microsoft.com/office/powerpoint/2010/main" val="2550759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pPr>
                <a:defRPr/>
              </a:pPr>
              <a:t>10</a:t>
            </a:fld>
            <a:endParaRPr lang="en-US" dirty="0"/>
          </a:p>
        </p:txBody>
      </p:sp>
    </p:spTree>
    <p:extLst>
      <p:ext uri="{BB962C8B-B14F-4D97-AF65-F5344CB8AC3E}">
        <p14:creationId xmlns:p14="http://schemas.microsoft.com/office/powerpoint/2010/main" val="1678227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solidFill>
                  <a:prstClr val="black"/>
                </a:solidFill>
              </a:rPr>
              <a:pPr>
                <a:defRPr/>
              </a:pPr>
              <a:t>12</a:t>
            </a:fld>
            <a:endParaRPr lang="en-US" dirty="0">
              <a:solidFill>
                <a:prstClr val="black"/>
              </a:solidFill>
            </a:endParaRPr>
          </a:p>
        </p:txBody>
      </p:sp>
    </p:spTree>
    <p:extLst>
      <p:ext uri="{BB962C8B-B14F-4D97-AF65-F5344CB8AC3E}">
        <p14:creationId xmlns:p14="http://schemas.microsoft.com/office/powerpoint/2010/main" val="1778138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solidFill>
                  <a:prstClr val="black"/>
                </a:solidFill>
              </a:rPr>
              <a:pPr>
                <a:defRPr/>
              </a:pPr>
              <a:t>13</a:t>
            </a:fld>
            <a:endParaRPr lang="en-US" dirty="0">
              <a:solidFill>
                <a:prstClr val="black"/>
              </a:solidFill>
            </a:endParaRPr>
          </a:p>
        </p:txBody>
      </p:sp>
    </p:spTree>
    <p:extLst>
      <p:ext uri="{BB962C8B-B14F-4D97-AF65-F5344CB8AC3E}">
        <p14:creationId xmlns:p14="http://schemas.microsoft.com/office/powerpoint/2010/main" val="3482680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solidFill>
                  <a:prstClr val="black"/>
                </a:solidFill>
              </a:rPr>
              <a:pPr>
                <a:defRPr/>
              </a:pPr>
              <a:t>14</a:t>
            </a:fld>
            <a:endParaRPr lang="en-US" dirty="0">
              <a:solidFill>
                <a:prstClr val="black"/>
              </a:solidFill>
            </a:endParaRPr>
          </a:p>
        </p:txBody>
      </p:sp>
    </p:spTree>
    <p:extLst>
      <p:ext uri="{BB962C8B-B14F-4D97-AF65-F5344CB8AC3E}">
        <p14:creationId xmlns:p14="http://schemas.microsoft.com/office/powerpoint/2010/main" val="7903142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solidFill>
                  <a:prstClr val="black"/>
                </a:solidFill>
              </a:rPr>
              <a:pPr>
                <a:defRPr/>
              </a:pPr>
              <a:t>15</a:t>
            </a:fld>
            <a:endParaRPr lang="en-US" dirty="0">
              <a:solidFill>
                <a:prstClr val="black"/>
              </a:solidFill>
            </a:endParaRPr>
          </a:p>
        </p:txBody>
      </p:sp>
    </p:spTree>
    <p:extLst>
      <p:ext uri="{BB962C8B-B14F-4D97-AF65-F5344CB8AC3E}">
        <p14:creationId xmlns:p14="http://schemas.microsoft.com/office/powerpoint/2010/main" val="14999197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3FAF57-B6FC-43C6-B571-A8B3BD4F7E86}" type="slidenum">
              <a:rPr lang="en-US" smtClean="0">
                <a:solidFill>
                  <a:prstClr val="black"/>
                </a:solidFill>
              </a:rPr>
              <a:pPr>
                <a:defRPr/>
              </a:pPr>
              <a:t>16</a:t>
            </a:fld>
            <a:endParaRPr lang="en-US" dirty="0">
              <a:solidFill>
                <a:prstClr val="black"/>
              </a:solidFill>
            </a:endParaRPr>
          </a:p>
        </p:txBody>
      </p:sp>
    </p:spTree>
    <p:extLst>
      <p:ext uri="{BB962C8B-B14F-4D97-AF65-F5344CB8AC3E}">
        <p14:creationId xmlns:p14="http://schemas.microsoft.com/office/powerpoint/2010/main" val="1008372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838200"/>
            <a:ext cx="7772400" cy="1470025"/>
          </a:xfrm>
        </p:spPr>
        <p:txBody>
          <a:bodyPr>
            <a:normAutofit/>
          </a:bodyPr>
          <a:lstStyle>
            <a:lvl1pPr marL="0" marR="0" indent="0" defTabSz="914400" rtl="0" eaLnBrk="1" fontAlgn="auto" latinLnBrk="0" hangingPunct="1">
              <a:lnSpc>
                <a:spcPct val="100000"/>
              </a:lnSpc>
              <a:spcBef>
                <a:spcPct val="0"/>
              </a:spcBef>
              <a:spcAft>
                <a:spcPts val="0"/>
              </a:spcAft>
              <a:tabLst/>
              <a:defRPr kumimoji="0" lang="en-US" sz="4000" b="0" i="0" u="none" strike="noStrike" kern="1200" cap="none" spc="0" normalizeH="0" baseline="0" noProof="0">
                <a:ln>
                  <a:noFill/>
                </a:ln>
                <a:solidFill>
                  <a:schemeClr val="tx1"/>
                </a:solidFill>
                <a:effectLst/>
                <a:uLnTx/>
                <a:uFillTx/>
                <a:latin typeface="Perpetua" pitchFamily="18" charset="0"/>
                <a:cs typeface="Times New Roman" pitchFamily="18" charset="0"/>
              </a:defRPr>
            </a:lvl1pPr>
          </a:lstStyle>
          <a:p>
            <a:pPr marL="0" marR="0" lvl="0" indent="0" defTabSz="914400" rtl="0" eaLnBrk="1" fontAlgn="auto" latinLnBrk="0" hangingPunct="1">
              <a:lnSpc>
                <a:spcPct val="100000"/>
              </a:lnSpc>
              <a:spcBef>
                <a:spcPct val="0"/>
              </a:spcBef>
              <a:spcAft>
                <a:spcPts val="0"/>
              </a:spcAft>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2BFB40EC-360D-4802-B36D-5AE63E4E3C71}" type="datetime1">
              <a:rPr lang="en-US" smtClean="0"/>
              <a:pPr>
                <a:defRPr/>
              </a:pPr>
              <a:t>10/8/2025</a:t>
            </a:fld>
            <a:endParaRPr lang="en-US" dirty="0"/>
          </a:p>
        </p:txBody>
      </p:sp>
      <p:sp>
        <p:nvSpPr>
          <p:cNvPr id="5" name="Footer Placeholder 4"/>
          <p:cNvSpPr>
            <a:spLocks noGrp="1"/>
          </p:cNvSpPr>
          <p:nvPr>
            <p:ph type="ftr" sz="quarter" idx="11"/>
          </p:nvPr>
        </p:nvSpPr>
        <p:spPr/>
        <p:txBody>
          <a:bodyPr/>
          <a:lstStyle/>
          <a:p>
            <a:pPr>
              <a:defRPr/>
            </a:pPr>
            <a:r>
              <a:rPr lang="en-US" dirty="0"/>
              <a:t>Commonwealth of Massachusetts Division of Insurance</a:t>
            </a:r>
          </a:p>
        </p:txBody>
      </p:sp>
      <p:sp>
        <p:nvSpPr>
          <p:cNvPr id="6" name="Slide Number Placeholder 5"/>
          <p:cNvSpPr>
            <a:spLocks noGrp="1"/>
          </p:cNvSpPr>
          <p:nvPr>
            <p:ph type="sldNum" sz="quarter" idx="12"/>
          </p:nvPr>
        </p:nvSpPr>
        <p:spPr/>
        <p:txBody>
          <a:bodyPr/>
          <a:lstStyle/>
          <a:p>
            <a:pPr>
              <a:defRPr/>
            </a:pPr>
            <a:fld id="{A6B5FEB7-606E-48B8-9A7A-1ED0725339F0}"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marL="0" marR="0" indent="0" defTabSz="914400" rtl="0" eaLnBrk="1" fontAlgn="auto" latinLnBrk="0" hangingPunct="1">
              <a:lnSpc>
                <a:spcPct val="100000"/>
              </a:lnSpc>
              <a:spcBef>
                <a:spcPct val="0"/>
              </a:spcBef>
              <a:spcAft>
                <a:spcPts val="0"/>
              </a:spcAft>
              <a:tabLst/>
              <a:defRPr kumimoji="0" lang="en-US" sz="4400" b="0" i="0" u="none" strike="noStrike" kern="1200" cap="none" spc="0" normalizeH="0" baseline="0" noProof="0">
                <a:ln>
                  <a:noFill/>
                </a:ln>
                <a:solidFill>
                  <a:schemeClr val="tx1"/>
                </a:solidFill>
                <a:effectLst/>
                <a:uLnTx/>
                <a:uFillTx/>
                <a:latin typeface="Perpetua" pitchFamily="18" charset="0"/>
                <a:cs typeface="Times New Roman" pitchFamily="18" charset="0"/>
              </a:defRPr>
            </a:lvl1pPr>
          </a:lstStyle>
          <a:p>
            <a:pPr marL="0" marR="0" lvl="0" indent="0" defTabSz="914400" rtl="0" eaLnBrk="1" fontAlgn="auto" latinLnBrk="0" hangingPunct="1">
              <a:lnSpc>
                <a:spcPct val="100000"/>
              </a:lnSpc>
              <a:spcBef>
                <a:spcPct val="0"/>
              </a:spcBef>
              <a:spcAft>
                <a:spcPts val="0"/>
              </a:spcAft>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84C0D690-AFE7-45CD-90E9-1965BE89ED05}" type="datetime1">
              <a:rPr lang="en-US" smtClean="0"/>
              <a:pPr>
                <a:defRPr/>
              </a:pPr>
              <a:t>10/8/2025</a:t>
            </a:fld>
            <a:endParaRPr lang="en-US" dirty="0"/>
          </a:p>
        </p:txBody>
      </p:sp>
      <p:sp>
        <p:nvSpPr>
          <p:cNvPr id="5" name="Footer Placeholder 4"/>
          <p:cNvSpPr>
            <a:spLocks noGrp="1"/>
          </p:cNvSpPr>
          <p:nvPr>
            <p:ph type="ftr" sz="quarter" idx="11"/>
          </p:nvPr>
        </p:nvSpPr>
        <p:spPr/>
        <p:txBody>
          <a:bodyPr/>
          <a:lstStyle/>
          <a:p>
            <a:pPr>
              <a:defRPr/>
            </a:pPr>
            <a:r>
              <a:rPr lang="en-US" dirty="0"/>
              <a:t>Commonwealth of Massachusetts Division of Insurance</a:t>
            </a:r>
          </a:p>
        </p:txBody>
      </p:sp>
      <p:sp>
        <p:nvSpPr>
          <p:cNvPr id="6" name="Slide Number Placeholder 5"/>
          <p:cNvSpPr>
            <a:spLocks noGrp="1"/>
          </p:cNvSpPr>
          <p:nvPr>
            <p:ph type="sldNum" sz="quarter" idx="12"/>
          </p:nvPr>
        </p:nvSpPr>
        <p:spPr/>
        <p:txBody>
          <a:bodyPr/>
          <a:lstStyle/>
          <a:p>
            <a:pPr>
              <a:defRPr/>
            </a:pPr>
            <a:fld id="{DC7AA29E-FF6E-4FCB-AED6-893AD77ADF36}"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6629400" y="274638"/>
            <a:ext cx="2057400" cy="5851525"/>
          </a:xfrm>
        </p:spPr>
        <p:txBody>
          <a:bodyPr vert="eaVert"/>
          <a:lstStyle>
            <a:lvl1pPr marL="0" marR="0" indent="0" defTabSz="914400" rtl="0" eaLnBrk="1" fontAlgn="auto" latinLnBrk="0" hangingPunct="1">
              <a:lnSpc>
                <a:spcPct val="100000"/>
              </a:lnSpc>
              <a:spcBef>
                <a:spcPct val="0"/>
              </a:spcBef>
              <a:spcAft>
                <a:spcPts val="0"/>
              </a:spcAft>
              <a:tabLst/>
              <a:defRPr kumimoji="0" lang="en-US" sz="4400" b="0" i="0" u="none" strike="noStrike" kern="1200" cap="none" spc="0" normalizeH="0" baseline="0" noProof="0">
                <a:ln>
                  <a:noFill/>
                </a:ln>
                <a:solidFill>
                  <a:schemeClr val="tx1"/>
                </a:solidFill>
                <a:effectLst/>
                <a:uLnTx/>
                <a:uFillTx/>
                <a:latin typeface="Perpetua" pitchFamily="18" charset="0"/>
                <a:cs typeface="Times New Roman" pitchFamily="18" charset="0"/>
              </a:defRPr>
            </a:lvl1pPr>
          </a:lstStyle>
          <a:p>
            <a:pPr marL="0" marR="0" lvl="0" indent="0" defTabSz="914400" rtl="0" eaLnBrk="1" fontAlgn="auto" latinLnBrk="0" hangingPunct="1">
              <a:lnSpc>
                <a:spcPct val="100000"/>
              </a:lnSpc>
              <a:spcBef>
                <a:spcPct val="0"/>
              </a:spcBef>
              <a:spcAft>
                <a:spcPts val="0"/>
              </a:spcAft>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A38B68B7-287B-4FFB-A8CD-4D85A00573A7}" type="datetime1">
              <a:rPr lang="en-US" smtClean="0"/>
              <a:pPr>
                <a:defRPr/>
              </a:pPr>
              <a:t>10/8/2025</a:t>
            </a:fld>
            <a:endParaRPr lang="en-US" dirty="0"/>
          </a:p>
        </p:txBody>
      </p:sp>
      <p:sp>
        <p:nvSpPr>
          <p:cNvPr id="5" name="Footer Placeholder 4"/>
          <p:cNvSpPr>
            <a:spLocks noGrp="1"/>
          </p:cNvSpPr>
          <p:nvPr>
            <p:ph type="ftr" sz="quarter" idx="11"/>
          </p:nvPr>
        </p:nvSpPr>
        <p:spPr/>
        <p:txBody>
          <a:bodyPr/>
          <a:lstStyle/>
          <a:p>
            <a:pPr>
              <a:defRPr/>
            </a:pPr>
            <a:r>
              <a:rPr lang="en-US" dirty="0"/>
              <a:t>Commonwealth of Massachusetts Division of Insurance</a:t>
            </a:r>
          </a:p>
        </p:txBody>
      </p:sp>
      <p:sp>
        <p:nvSpPr>
          <p:cNvPr id="6" name="Slide Number Placeholder 5"/>
          <p:cNvSpPr>
            <a:spLocks noGrp="1"/>
          </p:cNvSpPr>
          <p:nvPr>
            <p:ph type="sldNum" sz="quarter" idx="12"/>
          </p:nvPr>
        </p:nvSpPr>
        <p:spPr/>
        <p:txBody>
          <a:bodyPr/>
          <a:lstStyle/>
          <a:p>
            <a:pPr>
              <a:defRPr/>
            </a:pPr>
            <a:fld id="{14DDA9C2-513F-428A-896B-CBCF37508702}" type="slidenum">
              <a:rPr lang="en-US" smtClean="0"/>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pPr>
              <a:defRPr/>
            </a:pPr>
            <a:fld id="{39F693CF-4DE0-4DF0-A6E6-B0CCFD5B9260}" type="slidenum">
              <a:rPr lang="en-US" smtClean="0"/>
              <a:pPr>
                <a:defRPr/>
              </a:pPr>
              <a:t>‹#›</a:t>
            </a:fld>
            <a:endParaRPr lang="en-US" dirty="0"/>
          </a:p>
        </p:txBody>
      </p:sp>
      <p:sp>
        <p:nvSpPr>
          <p:cNvPr id="10"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11"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2" name="Title 1"/>
          <p:cNvSpPr txBox="1">
            <a:spLocks/>
          </p:cNvSpPr>
          <p:nvPr/>
        </p:nvSpPr>
        <p:spPr>
          <a:xfrm>
            <a:off x="533400" y="304800"/>
            <a:ext cx="8229600" cy="533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2" name="Group 14"/>
          <p:cNvGrpSpPr/>
          <p:nvPr/>
        </p:nvGrpSpPr>
        <p:grpSpPr>
          <a:xfrm>
            <a:off x="762000" y="937816"/>
            <a:ext cx="7772400" cy="113062"/>
            <a:chOff x="685800" y="937816"/>
            <a:chExt cx="7772400" cy="113062"/>
          </a:xfrm>
        </p:grpSpPr>
        <p:cxnSp>
          <p:nvCxnSpPr>
            <p:cNvPr id="14" name="Straight Connector 13"/>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pPr>
              <a:defRPr/>
            </a:pPr>
            <a:fld id="{39F693CF-4DE0-4DF0-A6E6-B0CCFD5B9260}" type="slidenum">
              <a:rPr lang="en-US" smtClean="0"/>
              <a:pPr>
                <a:defRPr/>
              </a:pPr>
              <a:t>‹#›</a:t>
            </a:fld>
            <a:endParaRPr lang="en-US" dirty="0"/>
          </a:p>
        </p:txBody>
      </p:sp>
      <p:sp>
        <p:nvSpPr>
          <p:cNvPr id="7"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8"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9" name="Title 1"/>
          <p:cNvSpPr txBox="1">
            <a:spLocks/>
          </p:cNvSpPr>
          <p:nvPr/>
        </p:nvSpPr>
        <p:spPr>
          <a:xfrm>
            <a:off x="533400" y="304800"/>
            <a:ext cx="8229600" cy="533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j-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j-ea"/>
              <a:cs typeface="Times New Roman" pitchFamily="18" charset="0"/>
            </a:endParaRPr>
          </a:p>
        </p:txBody>
      </p:sp>
      <p:grpSp>
        <p:nvGrpSpPr>
          <p:cNvPr id="10" name="Group 14"/>
          <p:cNvGrpSpPr/>
          <p:nvPr userDrawn="1"/>
        </p:nvGrpSpPr>
        <p:grpSpPr>
          <a:xfrm>
            <a:off x="685800" y="990600"/>
            <a:ext cx="7772400" cy="113062"/>
            <a:chOff x="685800" y="937816"/>
            <a:chExt cx="7772400" cy="113062"/>
          </a:xfrm>
        </p:grpSpPr>
        <p:cxnSp>
          <p:nvCxnSpPr>
            <p:cNvPr id="13" name="Straight Connector 12"/>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pPr>
              <a:defRPr/>
            </a:pPr>
            <a:fld id="{36E573A4-266A-4F4D-8536-92A5389E5F7C}" type="slidenum">
              <a:rPr lang="en-US" smtClean="0"/>
              <a:pPr>
                <a:defRPr/>
              </a:pPr>
              <a:t>‹#›</a:t>
            </a:fld>
            <a:endParaRPr lang="en-US" dirty="0"/>
          </a:p>
        </p:txBody>
      </p:sp>
      <p:sp>
        <p:nvSpPr>
          <p:cNvPr id="7"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8"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9" name="Title 1"/>
          <p:cNvSpPr txBox="1">
            <a:spLocks/>
          </p:cNvSpPr>
          <p:nvPr/>
        </p:nvSpPr>
        <p:spPr>
          <a:xfrm>
            <a:off x="533400" y="304800"/>
            <a:ext cx="8229600" cy="533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j-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j-ea"/>
              <a:cs typeface="Times New Roman" pitchFamily="18" charset="0"/>
            </a:endParaRPr>
          </a:p>
        </p:txBody>
      </p:sp>
      <p:grpSp>
        <p:nvGrpSpPr>
          <p:cNvPr id="13" name="Group 14"/>
          <p:cNvGrpSpPr/>
          <p:nvPr userDrawn="1"/>
        </p:nvGrpSpPr>
        <p:grpSpPr>
          <a:xfrm>
            <a:off x="609600" y="990600"/>
            <a:ext cx="7772400" cy="113062"/>
            <a:chOff x="685800" y="937816"/>
            <a:chExt cx="7772400" cy="113062"/>
          </a:xfrm>
        </p:grpSpPr>
        <p:cxnSp>
          <p:nvCxnSpPr>
            <p:cNvPr id="14" name="Straight Connector 13"/>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pPr>
              <a:defRPr/>
            </a:pPr>
            <a:fld id="{39F693CF-4DE0-4DF0-A6E6-B0CCFD5B9260}" type="slidenum">
              <a:rPr lang="en-US" smtClean="0"/>
              <a:pPr>
                <a:defRPr/>
              </a:pPr>
              <a:t>‹#›</a:t>
            </a:fld>
            <a:endParaRPr lang="en-US" dirty="0"/>
          </a:p>
        </p:txBody>
      </p:sp>
      <p:sp>
        <p:nvSpPr>
          <p:cNvPr id="8"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9"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0" name="Title 1"/>
          <p:cNvSpPr txBox="1">
            <a:spLocks/>
          </p:cNvSpPr>
          <p:nvPr/>
        </p:nvSpPr>
        <p:spPr>
          <a:xfrm>
            <a:off x="533400" y="304800"/>
            <a:ext cx="8229600" cy="533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11" name="Group 14"/>
          <p:cNvGrpSpPr/>
          <p:nvPr userDrawn="1"/>
        </p:nvGrpSpPr>
        <p:grpSpPr>
          <a:xfrm>
            <a:off x="609600" y="838200"/>
            <a:ext cx="7772400" cy="113062"/>
            <a:chOff x="685800" y="937816"/>
            <a:chExt cx="7772400" cy="113062"/>
          </a:xfrm>
        </p:grpSpPr>
        <p:cxnSp>
          <p:nvCxnSpPr>
            <p:cNvPr id="14" name="Straight Connector 13"/>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pPr>
              <a:defRPr/>
            </a:pPr>
            <a:fld id="{39F693CF-4DE0-4DF0-A6E6-B0CCFD5B9260}" type="slidenum">
              <a:rPr lang="en-US" smtClean="0"/>
              <a:pPr>
                <a:defRPr/>
              </a:pPr>
              <a:t>‹#›</a:t>
            </a:fld>
            <a:endParaRPr lang="en-US" dirty="0"/>
          </a:p>
        </p:txBody>
      </p:sp>
      <p:sp>
        <p:nvSpPr>
          <p:cNvPr id="10"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11"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7" name="Title 1"/>
          <p:cNvSpPr txBox="1">
            <a:spLocks/>
          </p:cNvSpPr>
          <p:nvPr/>
        </p:nvSpPr>
        <p:spPr>
          <a:xfrm>
            <a:off x="533400" y="304800"/>
            <a:ext cx="8229600" cy="533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16" name="Group 14"/>
          <p:cNvGrpSpPr/>
          <p:nvPr userDrawn="1"/>
        </p:nvGrpSpPr>
        <p:grpSpPr>
          <a:xfrm>
            <a:off x="685800" y="838200"/>
            <a:ext cx="7772400" cy="113062"/>
            <a:chOff x="685800" y="937816"/>
            <a:chExt cx="7772400" cy="113062"/>
          </a:xfrm>
        </p:grpSpPr>
        <p:cxnSp>
          <p:nvCxnSpPr>
            <p:cNvPr id="18" name="Straight Connector 17"/>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39F693CF-4DE0-4DF0-A6E6-B0CCFD5B9260}" type="slidenum">
              <a:rPr lang="en-US" smtClean="0"/>
              <a:pPr>
                <a:defRPr/>
              </a:pPr>
              <a:t>‹#›</a:t>
            </a:fld>
            <a:endParaRPr lang="en-US" dirty="0"/>
          </a:p>
        </p:txBody>
      </p:sp>
      <p:sp>
        <p:nvSpPr>
          <p:cNvPr id="6"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7"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8" name="Title 1"/>
          <p:cNvSpPr txBox="1">
            <a:spLocks/>
          </p:cNvSpPr>
          <p:nvPr/>
        </p:nvSpPr>
        <p:spPr>
          <a:xfrm>
            <a:off x="533400" y="304800"/>
            <a:ext cx="8229600" cy="533400"/>
          </a:xfrm>
          <a:prstGeom prst="rect">
            <a:avLst/>
          </a:prstGeom>
          <a:ln w="3175">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9" name="Group 14"/>
          <p:cNvGrpSpPr/>
          <p:nvPr userDrawn="1"/>
        </p:nvGrpSpPr>
        <p:grpSpPr>
          <a:xfrm>
            <a:off x="685800" y="1029938"/>
            <a:ext cx="7772400" cy="113062"/>
            <a:chOff x="685800" y="937816"/>
            <a:chExt cx="7772400" cy="113062"/>
          </a:xfrm>
        </p:grpSpPr>
        <p:cxnSp>
          <p:nvCxnSpPr>
            <p:cNvPr id="12" name="Straight Connector 11"/>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0FF67452-3EC8-46D2-ABD7-A8B7086EF0E9}" type="slidenum">
              <a:rPr lang="en-US" smtClean="0"/>
              <a:pPr>
                <a:defRPr/>
              </a:pPr>
              <a:t>‹#›</a:t>
            </a:fld>
            <a:endParaRPr lang="en-US" dirty="0"/>
          </a:p>
        </p:txBody>
      </p:sp>
      <p:sp>
        <p:nvSpPr>
          <p:cNvPr id="5"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6"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1"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12"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3" name="Title 1"/>
          <p:cNvSpPr txBox="1">
            <a:spLocks/>
          </p:cNvSpPr>
          <p:nvPr/>
        </p:nvSpPr>
        <p:spPr>
          <a:xfrm>
            <a:off x="533400" y="304800"/>
            <a:ext cx="8229600" cy="533400"/>
          </a:xfrm>
          <a:prstGeom prst="rect">
            <a:avLst/>
          </a:prstGeom>
          <a:ln w="3175">
            <a:solidFill>
              <a:schemeClr val="accent1"/>
            </a:solid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17" name="Group 14"/>
          <p:cNvGrpSpPr/>
          <p:nvPr userDrawn="1"/>
        </p:nvGrpSpPr>
        <p:grpSpPr>
          <a:xfrm>
            <a:off x="685800" y="990600"/>
            <a:ext cx="7772400" cy="113062"/>
            <a:chOff x="685800" y="937816"/>
            <a:chExt cx="7772400" cy="113062"/>
          </a:xfrm>
        </p:grpSpPr>
        <p:cxnSp>
          <p:nvCxnSpPr>
            <p:cNvPr id="18" name="Straight Connector 17"/>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pPr>
              <a:defRPr/>
            </a:pPr>
            <a:fld id="{39F693CF-4DE0-4DF0-A6E6-B0CCFD5B9260}" type="slidenum">
              <a:rPr lang="en-US" smtClean="0"/>
              <a:pPr>
                <a:defRPr/>
              </a:pPr>
              <a:t>‹#›</a:t>
            </a:fld>
            <a:endParaRPr lang="en-US" dirty="0"/>
          </a:p>
        </p:txBody>
      </p:sp>
      <p:sp>
        <p:nvSpPr>
          <p:cNvPr id="8"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9"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0" name="Title 1"/>
          <p:cNvSpPr txBox="1">
            <a:spLocks/>
          </p:cNvSpPr>
          <p:nvPr/>
        </p:nvSpPr>
        <p:spPr>
          <a:xfrm>
            <a:off x="533400" y="304800"/>
            <a:ext cx="2971800" cy="914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8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18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2" name="Group 14"/>
          <p:cNvGrpSpPr/>
          <p:nvPr/>
        </p:nvGrpSpPr>
        <p:grpSpPr>
          <a:xfrm>
            <a:off x="685800" y="1230908"/>
            <a:ext cx="2590800" cy="56531"/>
            <a:chOff x="685800" y="1230908"/>
            <a:chExt cx="2590800" cy="56531"/>
          </a:xfrm>
        </p:grpSpPr>
        <p:cxnSp>
          <p:nvCxnSpPr>
            <p:cNvPr id="12" name="Straight Connector 11"/>
            <p:cNvCxnSpPr/>
            <p:nvPr/>
          </p:nvCxnSpPr>
          <p:spPr>
            <a:xfrm>
              <a:off x="685800" y="1259173"/>
              <a:ext cx="2590800" cy="0"/>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rot="2700000">
              <a:off x="1952935" y="1230908"/>
              <a:ext cx="56531" cy="56531"/>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173288" y="1371599"/>
            <a:ext cx="4913312" cy="33559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pPr>
              <a:defRPr/>
            </a:pPr>
            <a:fld id="{FA8A634E-0ACE-4421-974F-D6328A7830C7}" type="slidenum">
              <a:rPr lang="en-US" smtClean="0"/>
              <a:pPr>
                <a:defRPr/>
              </a:pPr>
              <a:t>‹#›</a:t>
            </a:fld>
            <a:endParaRPr lang="en-US" dirty="0"/>
          </a:p>
        </p:txBody>
      </p:sp>
      <p:sp>
        <p:nvSpPr>
          <p:cNvPr id="8" name="Footer Placeholder 6"/>
          <p:cNvSpPr txBox="1">
            <a:spLocks/>
          </p:cNvSpPr>
          <p:nvPr/>
        </p:nvSpPr>
        <p:spPr>
          <a:xfrm>
            <a:off x="2590800" y="6356350"/>
            <a:ext cx="3810000" cy="365125"/>
          </a:xfrm>
          <a:prstGeom prst="rect">
            <a:avLst/>
          </a:prstGeom>
        </p:spPr>
        <p:txBody>
          <a:bodyPr anchor="ctr"/>
          <a:lstStyle/>
          <a:p>
            <a:pPr algn="ctr" fontAlgn="auto">
              <a:spcBef>
                <a:spcPts val="0"/>
              </a:spcBef>
              <a:spcAft>
                <a:spcPts val="0"/>
              </a:spcAft>
              <a:defRPr/>
            </a:pPr>
            <a:r>
              <a:rPr lang="en-US" sz="1200" u="sng" dirty="0">
                <a:solidFill>
                  <a:schemeClr val="tx1">
                    <a:tint val="75000"/>
                  </a:schemeClr>
                </a:solidFill>
                <a:latin typeface="Old English Text MT" pitchFamily="66" charset="0"/>
                <a:cs typeface="+mn-cs"/>
              </a:rPr>
              <a:t>Commonwealth of Massachusetts</a:t>
            </a:r>
          </a:p>
          <a:p>
            <a:pPr algn="ctr" fontAlgn="auto">
              <a:spcBef>
                <a:spcPts val="0"/>
              </a:spcBef>
              <a:spcAft>
                <a:spcPts val="0"/>
              </a:spcAft>
              <a:defRPr/>
            </a:pPr>
            <a:r>
              <a:rPr lang="en-US" sz="1200" dirty="0">
                <a:solidFill>
                  <a:schemeClr val="tx1">
                    <a:tint val="75000"/>
                  </a:schemeClr>
                </a:solidFill>
                <a:latin typeface="+mn-lt"/>
                <a:cs typeface="+mn-cs"/>
              </a:rPr>
              <a:t>Division of Insurance</a:t>
            </a:r>
          </a:p>
        </p:txBody>
      </p:sp>
      <p:pic>
        <p:nvPicPr>
          <p:cNvPr id="9" name="Picture 2"/>
          <p:cNvPicPr>
            <a:picLocks noChangeAspect="1" noChangeArrowheads="1"/>
          </p:cNvPicPr>
          <p:nvPr/>
        </p:nvPicPr>
        <p:blipFill>
          <a:blip r:embed="rId2" cstate="print"/>
          <a:srcRect/>
          <a:stretch>
            <a:fillRect/>
          </a:stretch>
        </p:blipFill>
        <p:spPr bwMode="auto">
          <a:xfrm>
            <a:off x="5715000" y="6248400"/>
            <a:ext cx="476250" cy="457200"/>
          </a:xfrm>
          <a:prstGeom prst="rect">
            <a:avLst/>
          </a:prstGeom>
          <a:noFill/>
          <a:ln w="9525">
            <a:noFill/>
            <a:miter lim="800000"/>
            <a:headEnd/>
            <a:tailEnd/>
          </a:ln>
        </p:spPr>
      </p:pic>
      <p:sp>
        <p:nvSpPr>
          <p:cNvPr id="10" name="Title 1"/>
          <p:cNvSpPr txBox="1">
            <a:spLocks/>
          </p:cNvSpPr>
          <p:nvPr/>
        </p:nvSpPr>
        <p:spPr>
          <a:xfrm>
            <a:off x="533400" y="304800"/>
            <a:ext cx="8229600" cy="533400"/>
          </a:xfrm>
          <a:prstGeom prst="rect">
            <a:avLst/>
          </a:prstGeom>
          <a:ln>
            <a:noFill/>
          </a:ln>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grpSp>
        <p:nvGrpSpPr>
          <p:cNvPr id="5" name="Group 14"/>
          <p:cNvGrpSpPr/>
          <p:nvPr/>
        </p:nvGrpSpPr>
        <p:grpSpPr>
          <a:xfrm>
            <a:off x="762000" y="937816"/>
            <a:ext cx="7772400" cy="113062"/>
            <a:chOff x="685800" y="937816"/>
            <a:chExt cx="7772400" cy="113062"/>
          </a:xfrm>
        </p:grpSpPr>
        <p:cxnSp>
          <p:nvCxnSpPr>
            <p:cNvPr id="12" name="Straight Connector 11"/>
            <p:cNvCxnSpPr/>
            <p:nvPr/>
          </p:nvCxnSpPr>
          <p:spPr>
            <a:xfrm>
              <a:off x="685800" y="990600"/>
              <a:ext cx="7772400" cy="1588"/>
            </a:xfrm>
            <a:prstGeom prst="line">
              <a:avLst/>
            </a:prstGeom>
            <a:ln w="25400" cmpd="tri"/>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rot="2700000">
              <a:off x="4515469" y="937816"/>
              <a:ext cx="113062" cy="113062"/>
            </a:xfrm>
            <a:prstGeom prst="rect">
              <a:avLst/>
            </a:prstGeom>
            <a:ln w="127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04800"/>
            <a:ext cx="8229600" cy="808038"/>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tabLst/>
              <a:defRPr/>
            </a:pPr>
            <a:r>
              <a:rPr kumimoji="0" lang="en-US" sz="2400" b="1" i="0" u="none" strike="noStrike" kern="1200" cap="none" spc="0" normalizeH="0" baseline="0" noProof="0" dirty="0">
                <a:ln>
                  <a:noFill/>
                </a:ln>
                <a:solidFill>
                  <a:schemeClr val="tx2">
                    <a:lumMod val="75000"/>
                  </a:schemeClr>
                </a:solidFill>
                <a:effectLst/>
                <a:uLnTx/>
                <a:uFillTx/>
                <a:latin typeface="Perpetua" pitchFamily="18" charset="0"/>
                <a:ea typeface="+mn-ea"/>
                <a:cs typeface="Times New Roman" pitchFamily="18" charset="0"/>
              </a:rPr>
              <a:t>Risk-Bearing Provider Organizations (RBPO)</a:t>
            </a:r>
            <a:endParaRPr kumimoji="0" lang="en-US" sz="2400" b="0" i="0" u="none" strike="noStrike" kern="1200" cap="none" spc="0" normalizeH="0" baseline="0" noProof="0" dirty="0">
              <a:ln>
                <a:noFill/>
              </a:ln>
              <a:solidFill>
                <a:schemeClr val="tx1"/>
              </a:solidFill>
              <a:effectLst/>
              <a:uLnTx/>
              <a:uFillTx/>
              <a:latin typeface="Perpetua" pitchFamily="18" charset="0"/>
              <a:ea typeface="+mn-ea"/>
              <a:cs typeface="Times New Roman" pitchFamily="18" charset="0"/>
            </a:endParaRP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484A925-85C9-4A57-8DDB-44672CEFCB54}" type="datetime1">
              <a:rPr lang="en-US" smtClean="0"/>
              <a:pPr>
                <a:defRPr/>
              </a:pPr>
              <a:t>10/8/2025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dirty="0"/>
              <a:t>Commonwealth of Massachusetts Division of Insurance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9F693CF-4DE0-4DF0-A6E6-B0CCFD5B9260}"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marL="0" marR="0" indent="0" algn="ctr" defTabSz="914400" rtl="0" eaLnBrk="1" fontAlgn="auto" latinLnBrk="0" hangingPunct="1">
        <a:lnSpc>
          <a:spcPct val="100000"/>
        </a:lnSpc>
        <a:spcBef>
          <a:spcPct val="0"/>
        </a:spcBef>
        <a:spcAft>
          <a:spcPts val="0"/>
        </a:spcAft>
        <a:buNone/>
        <a:tabLst/>
        <a:defRPr kumimoji="0" lang="en-US" sz="4400" b="0" i="0" u="none" strike="noStrike" kern="1200" cap="none" spc="0" normalizeH="0" baseline="0" noProof="0">
          <a:ln>
            <a:noFill/>
          </a:ln>
          <a:solidFill>
            <a:schemeClr val="tx1"/>
          </a:solidFill>
          <a:effectLst/>
          <a:uLnTx/>
          <a:uFillTx/>
          <a:latin typeface="Perpetua"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mailto:DOI.RBPO@mass.gov"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www.mass.gov/doc/initial-risk-certificate-application-2026-2027pdf/download"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6" Type="http://schemas.openxmlformats.org/officeDocument/2006/relationships/hyperlink" Target="https://www.mass.gov/doc/organizations-granted-risk-certificates-for-the-annual-period-march-1-2025-february-28-2026/download" TargetMode="External"/><Relationship Id="rId5" Type="http://schemas.openxmlformats.org/officeDocument/2006/relationships/hyperlink" Target="https://www.mass.gov/doc/2015-c-supplemental-guidelines-on-submitting-filing-materials-relative-to-the-certification-of/download" TargetMode="External"/><Relationship Id="rId4" Type="http://schemas.openxmlformats.org/officeDocument/2006/relationships/hyperlink" Target="https://www.mass.gov/doc/list-of-actuaries-who-have-indicated-interest-to-do-risk-certification-actuarial-reviews-for-rbpos-as-of-october-1-2025/download"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microsoft.com/office/2018/10/relationships/comments" Target="../comments/modernComment_194_85B190DF.xm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mailto:DOI.RBPO@mass.gov"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DOI.RBPO@mass.gov"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1981200"/>
            <a:ext cx="7772400" cy="1470025"/>
          </a:xfrm>
        </p:spPr>
        <p:txBody>
          <a:bodyPr>
            <a:normAutofit/>
          </a:bodyPr>
          <a:lstStyle/>
          <a:p>
            <a:r>
              <a:rPr lang="en-US" dirty="0"/>
              <a:t>Commonwealth of Massachusetts</a:t>
            </a:r>
            <a:br>
              <a:rPr lang="en-US" dirty="0"/>
            </a:br>
            <a:r>
              <a:rPr lang="en-US" dirty="0"/>
              <a:t>Division of Insurance</a:t>
            </a:r>
          </a:p>
        </p:txBody>
      </p:sp>
      <p:sp>
        <p:nvSpPr>
          <p:cNvPr id="3" name="Subtitle 2"/>
          <p:cNvSpPr>
            <a:spLocks noGrp="1"/>
          </p:cNvSpPr>
          <p:nvPr>
            <p:ph type="subTitle" idx="1"/>
          </p:nvPr>
        </p:nvSpPr>
        <p:spPr>
          <a:xfrm>
            <a:off x="1371600" y="3886200"/>
            <a:ext cx="6400800" cy="2362200"/>
          </a:xfrm>
        </p:spPr>
        <p:txBody>
          <a:bodyPr>
            <a:normAutofit fontScale="62500" lnSpcReduction="20000"/>
          </a:bodyPr>
          <a:lstStyle/>
          <a:p>
            <a:endParaRPr lang="en-US" dirty="0"/>
          </a:p>
          <a:p>
            <a:r>
              <a:rPr lang="en-US" dirty="0">
                <a:latin typeface="Times New Roman" pitchFamily="18" charset="0"/>
                <a:cs typeface="Times New Roman" pitchFamily="18" charset="0"/>
              </a:rPr>
              <a:t>Risk-Bearing Provider Organizations</a:t>
            </a:r>
          </a:p>
          <a:p>
            <a:r>
              <a:rPr lang="en-US" dirty="0">
                <a:latin typeface="Times New Roman" pitchFamily="18" charset="0"/>
                <a:cs typeface="Times New Roman" pitchFamily="18" charset="0"/>
              </a:rPr>
              <a:t>Updated October 2025</a:t>
            </a:r>
          </a:p>
          <a:p>
            <a:r>
              <a:rPr lang="en-US" dirty="0">
                <a:latin typeface="Times New Roman" pitchFamily="18" charset="0"/>
                <a:cs typeface="Times New Roman" pitchFamily="18" charset="0"/>
              </a:rPr>
              <a:t>Kevin P. Beagan</a:t>
            </a:r>
          </a:p>
          <a:p>
            <a:r>
              <a:rPr lang="en-US" dirty="0">
                <a:latin typeface="Times New Roman" pitchFamily="18" charset="0"/>
                <a:cs typeface="Times New Roman" pitchFamily="18" charset="0"/>
              </a:rPr>
              <a:t>Deputy Commissioner of the Health Care Access Bureau</a:t>
            </a:r>
          </a:p>
          <a:p>
            <a:endParaRPr lang="en-US" sz="1500" dirty="0">
              <a:latin typeface="Times New Roman" pitchFamily="18" charset="0"/>
              <a:cs typeface="Times New Roman" pitchFamily="18" charset="0"/>
            </a:endParaRPr>
          </a:p>
          <a:p>
            <a:r>
              <a:rPr lang="en-US" dirty="0">
                <a:latin typeface="Times New Roman" pitchFamily="18" charset="0"/>
                <a:cs typeface="Times New Roman" pitchFamily="18" charset="0"/>
              </a:rPr>
              <a:t>Debra Kaplan</a:t>
            </a:r>
          </a:p>
          <a:p>
            <a:r>
              <a:rPr lang="en-US" dirty="0">
                <a:latin typeface="Times New Roman" pitchFamily="18" charset="0"/>
                <a:cs typeface="Times New Roman" pitchFamily="18" charset="0"/>
              </a:rPr>
              <a:t>Director of Financial Surveillance and Insurance Licensing</a:t>
            </a:r>
          </a:p>
          <a:p>
            <a:endParaRPr lang="en-US" dirty="0"/>
          </a:p>
        </p:txBody>
      </p:sp>
      <p:pic>
        <p:nvPicPr>
          <p:cNvPr id="2052" name="Picture 3" descr="State Seal.JPG"/>
          <p:cNvPicPr>
            <a:picLocks noChangeAspect="1"/>
          </p:cNvPicPr>
          <p:nvPr/>
        </p:nvPicPr>
        <p:blipFill>
          <a:blip r:embed="rId2" cstate="print"/>
          <a:srcRect/>
          <a:stretch>
            <a:fillRect/>
          </a:stretch>
        </p:blipFill>
        <p:spPr bwMode="auto">
          <a:xfrm>
            <a:off x="3770313" y="521989"/>
            <a:ext cx="1603375" cy="1535411"/>
          </a:xfrm>
          <a:prstGeom prst="rect">
            <a:avLst/>
          </a:prstGeom>
          <a:noFill/>
          <a:ln w="9525">
            <a:noFill/>
            <a:miter lim="800000"/>
            <a:headEnd/>
            <a:tailEnd/>
          </a:ln>
        </p:spPr>
      </p:pic>
      <p:grpSp>
        <p:nvGrpSpPr>
          <p:cNvPr id="9" name="Group 8"/>
          <p:cNvGrpSpPr/>
          <p:nvPr/>
        </p:nvGrpSpPr>
        <p:grpSpPr>
          <a:xfrm>
            <a:off x="685800" y="3398394"/>
            <a:ext cx="7772400" cy="404111"/>
            <a:chOff x="685800" y="3398394"/>
            <a:chExt cx="7772400" cy="404111"/>
          </a:xfrm>
        </p:grpSpPr>
        <p:cxnSp>
          <p:nvCxnSpPr>
            <p:cNvPr id="6" name="Straight Connector 5"/>
            <p:cNvCxnSpPr/>
            <p:nvPr/>
          </p:nvCxnSpPr>
          <p:spPr>
            <a:xfrm>
              <a:off x="685800" y="3599655"/>
              <a:ext cx="7772400" cy="1588"/>
            </a:xfrm>
            <a:prstGeom prst="line">
              <a:avLst/>
            </a:prstGeom>
            <a:ln w="73025" cmpd="tri"/>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rot="2700000">
              <a:off x="4369945" y="3398394"/>
              <a:ext cx="404111" cy="404111"/>
            </a:xfrm>
            <a:prstGeom prst="rect">
              <a:avLst/>
            </a:prstGeom>
            <a:ln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pPr>
                <a:defRPr/>
              </a:pPr>
              <a:t>10</a:t>
            </a:fld>
            <a:endParaRPr lang="en-US" dirty="0"/>
          </a:p>
        </p:txBody>
      </p:sp>
      <p:sp>
        <p:nvSpPr>
          <p:cNvPr id="27651" name="Content Placeholder 2"/>
          <p:cNvSpPr>
            <a:spLocks noGrp="1"/>
          </p:cNvSpPr>
          <p:nvPr>
            <p:ph idx="4294967295"/>
          </p:nvPr>
        </p:nvSpPr>
        <p:spPr>
          <a:xfrm>
            <a:off x="685800" y="1295400"/>
            <a:ext cx="7848600" cy="4876800"/>
          </a:xfrm>
        </p:spPr>
        <p:txBody>
          <a:bodyPr>
            <a:normAutofit/>
          </a:bodyPr>
          <a:lstStyle/>
          <a:p>
            <a:pPr marL="0" indent="0">
              <a:buNone/>
            </a:pPr>
            <a:r>
              <a:rPr lang="en-US" sz="2400" b="1" dirty="0">
                <a:latin typeface="Times New Roman" pitchFamily="18" charset="0"/>
                <a:cs typeface="Times New Roman" pitchFamily="18" charset="0"/>
              </a:rPr>
              <a:t>In addition to the previous information, </a:t>
            </a:r>
            <a:r>
              <a:rPr lang="en-US" sz="2400" b="1" u="sng" dirty="0">
                <a:latin typeface="Times New Roman" pitchFamily="18" charset="0"/>
                <a:cs typeface="Times New Roman" pitchFamily="18" charset="0"/>
              </a:rPr>
              <a:t>Renewal Risk Certificate Applications</a:t>
            </a:r>
            <a:r>
              <a:rPr lang="en-US" sz="2400" b="1" dirty="0">
                <a:latin typeface="Times New Roman" pitchFamily="18" charset="0"/>
                <a:cs typeface="Times New Roman" pitchFamily="18" charset="0"/>
              </a:rPr>
              <a:t> shall include the following:</a:t>
            </a:r>
          </a:p>
          <a:p>
            <a:pPr marL="457200" indent="-457200" algn="just">
              <a:buFont typeface="+mj-lt"/>
              <a:buAutoNum type="alphaLcParenR"/>
            </a:pPr>
            <a:r>
              <a:rPr lang="en-US" sz="2400" dirty="0">
                <a:latin typeface="Times New Roman" pitchFamily="18" charset="0"/>
                <a:cs typeface="Times New Roman" pitchFamily="18" charset="0"/>
              </a:rPr>
              <a:t>Any material changes to the applicant RBPO’s prior application for a Risk Certificate that were not submitted to the Division during the course of the previous year. </a:t>
            </a:r>
          </a:p>
          <a:p>
            <a:pPr marL="457200" indent="-457200" algn="just">
              <a:buFont typeface="+mj-lt"/>
              <a:buAutoNum type="alphaLcParenR"/>
            </a:pPr>
            <a:r>
              <a:rPr lang="en-US" sz="2400" dirty="0">
                <a:latin typeface="Times New Roman" pitchFamily="18" charset="0"/>
                <a:cs typeface="Times New Roman" pitchFamily="18" charset="0"/>
              </a:rPr>
              <a:t>All changes to the previous year’s filed utilization plan.</a:t>
            </a:r>
          </a:p>
          <a:p>
            <a:pPr marL="457200" indent="-457200" algn="just">
              <a:buFont typeface="Arial" pitchFamily="34" charset="0"/>
              <a:buAutoNum type="alphaLcParenR"/>
            </a:pPr>
            <a:r>
              <a:rPr lang="en-US" sz="2400" dirty="0">
                <a:latin typeface="Times New Roman" pitchFamily="18" charset="0"/>
                <a:cs typeface="Times New Roman" pitchFamily="18" charset="0"/>
              </a:rPr>
              <a:t>All changes to the previous year’s filed financial plan. </a:t>
            </a:r>
          </a:p>
          <a:p>
            <a:pPr marL="457200" indent="-457200">
              <a:buNone/>
            </a:pPr>
            <a:endParaRPr lang="en-US" sz="2400"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533400" y="1066800"/>
            <a:ext cx="8153400" cy="5257800"/>
          </a:xfrm>
        </p:spPr>
        <p:txBody>
          <a:bodyPr>
            <a:normAutofit/>
          </a:bodyPr>
          <a:lstStyle/>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r>
              <a:rPr lang="en-US" sz="3000" b="1" dirty="0">
                <a:latin typeface="Times New Roman" pitchFamily="18" charset="0"/>
                <a:cs typeface="Times New Roman" pitchFamily="18" charset="0"/>
              </a:rPr>
              <a:t>Initial Risk Certificate Application</a:t>
            </a:r>
          </a:p>
          <a:p>
            <a:pPr algn="ctr" eaLnBrk="1" hangingPunct="1">
              <a:buNone/>
            </a:pPr>
            <a:endParaRPr lang="en-US" sz="3000" b="1" dirty="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a:p>
            <a:pPr algn="ctr" eaLnBrk="1" hangingPunct="1">
              <a:buNone/>
            </a:pPr>
            <a:endParaRPr lang="en-US" sz="2000" dirty="0">
              <a:latin typeface="Times New Roman" pitchFamily="18" charset="0"/>
              <a:cs typeface="Times New Roman" pitchFamily="18" charset="0"/>
            </a:endParaRPr>
          </a:p>
          <a:p>
            <a:pPr algn="ctr" eaLnBrk="1" hangingPunct="1">
              <a:buNone/>
            </a:pPr>
            <a:endParaRPr lang="en-US" sz="2000" b="1" u="sng"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11</a:t>
            </a:fld>
            <a:endParaRPr lang="en-US" dirty="0"/>
          </a:p>
        </p:txBody>
      </p:sp>
    </p:spTree>
    <p:extLst>
      <p:ext uri="{BB962C8B-B14F-4D97-AF65-F5344CB8AC3E}">
        <p14:creationId xmlns:p14="http://schemas.microsoft.com/office/powerpoint/2010/main" val="3413850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solidFill>
                  <a:prstClr val="black">
                    <a:tint val="75000"/>
                  </a:prstClr>
                </a:solidFill>
              </a:rPr>
              <a:pPr>
                <a:defRPr/>
              </a:pPr>
              <a:t>12</a:t>
            </a:fld>
            <a:endParaRPr lang="en-US" dirty="0">
              <a:solidFill>
                <a:prstClr val="black">
                  <a:tint val="75000"/>
                </a:prstClr>
              </a:solidFill>
            </a:endParaRPr>
          </a:p>
        </p:txBody>
      </p:sp>
      <p:sp>
        <p:nvSpPr>
          <p:cNvPr id="27651" name="Content Placeholder 2"/>
          <p:cNvSpPr>
            <a:spLocks noGrp="1"/>
          </p:cNvSpPr>
          <p:nvPr>
            <p:ph idx="4294967295"/>
          </p:nvPr>
        </p:nvSpPr>
        <p:spPr>
          <a:xfrm>
            <a:off x="609600" y="1219200"/>
            <a:ext cx="8001000" cy="5105400"/>
          </a:xfrm>
        </p:spPr>
        <p:txBody>
          <a:bodyPr>
            <a:normAutofit/>
          </a:bodyPr>
          <a:lstStyle/>
          <a:p>
            <a:pPr marL="0" indent="0">
              <a:buNone/>
            </a:pPr>
            <a:r>
              <a:rPr lang="en-US" sz="2600" b="1" dirty="0">
                <a:latin typeface="Times New Roman" pitchFamily="18" charset="0"/>
                <a:cs typeface="Times New Roman" pitchFamily="18" charset="0"/>
              </a:rPr>
              <a:t>Each </a:t>
            </a:r>
            <a:r>
              <a:rPr lang="en-US" sz="2600" b="1" u="sng" dirty="0">
                <a:effectLst>
                  <a:outerShdw blurRad="38100" dist="38100" dir="2700000" algn="tl">
                    <a:srgbClr val="000000">
                      <a:alpha val="43137"/>
                    </a:srgbClr>
                  </a:outerShdw>
                </a:effectLst>
                <a:latin typeface="Times New Roman" pitchFamily="18" charset="0"/>
                <a:cs typeface="Times New Roman" pitchFamily="18" charset="0"/>
              </a:rPr>
              <a:t>Initial Risk Certificate Application </a:t>
            </a:r>
            <a:r>
              <a:rPr lang="en-US" sz="2600" b="1" dirty="0">
                <a:latin typeface="Times New Roman" pitchFamily="18" charset="0"/>
                <a:cs typeface="Times New Roman" pitchFamily="18" charset="0"/>
              </a:rPr>
              <a:t>shall include the following: </a:t>
            </a:r>
          </a:p>
          <a:p>
            <a:pPr marL="457200" indent="-457200" algn="just">
              <a:buAutoNum type="alphaLcParenR"/>
            </a:pPr>
            <a:r>
              <a:rPr lang="en-US" sz="2400" dirty="0">
                <a:latin typeface="Times New Roman" pitchFamily="18" charset="0"/>
                <a:cs typeface="Times New Roman" pitchFamily="18" charset="0"/>
              </a:rPr>
              <a:t>The most recent materials submitted by the applicant RBPO to the Health Policy Commission pursuant to M.G.L. c. 6D, § 12 as a Registered Provider Organization, unless such materials are already on file with the Division, or unless such registration has not yet occurred;</a:t>
            </a:r>
          </a:p>
          <a:p>
            <a:pPr marL="457200" indent="-457200" algn="just">
              <a:buAutoNum type="alphaLcParenR"/>
            </a:pPr>
            <a:r>
              <a:rPr lang="en-US" sz="2400" dirty="0">
                <a:latin typeface="Times New Roman" pitchFamily="18" charset="0"/>
                <a:cs typeface="Times New Roman" pitchFamily="18" charset="0"/>
              </a:rPr>
              <a:t>A list of the official names of the Health Care Payers and Employers with which the applicant is seeking to enter into an arrangement, or has already entered into an arrangement to manage the treatment of a group of patients;</a:t>
            </a:r>
          </a:p>
        </p:txBody>
      </p:sp>
    </p:spTree>
    <p:extLst>
      <p:ext uri="{BB962C8B-B14F-4D97-AF65-F5344CB8AC3E}">
        <p14:creationId xmlns:p14="http://schemas.microsoft.com/office/powerpoint/2010/main" val="898874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solidFill>
                  <a:prstClr val="black">
                    <a:tint val="75000"/>
                  </a:prstClr>
                </a:solidFill>
              </a:rPr>
              <a:pPr>
                <a:defRPr/>
              </a:pPr>
              <a:t>13</a:t>
            </a:fld>
            <a:endParaRPr lang="en-US" dirty="0">
              <a:solidFill>
                <a:prstClr val="black">
                  <a:tint val="75000"/>
                </a:prstClr>
              </a:solidFill>
            </a:endParaRPr>
          </a:p>
        </p:txBody>
      </p:sp>
      <p:sp>
        <p:nvSpPr>
          <p:cNvPr id="27651" name="Content Placeholder 2"/>
          <p:cNvSpPr>
            <a:spLocks noGrp="1"/>
          </p:cNvSpPr>
          <p:nvPr>
            <p:ph idx="4294967295"/>
          </p:nvPr>
        </p:nvSpPr>
        <p:spPr>
          <a:xfrm>
            <a:off x="685800" y="1371600"/>
            <a:ext cx="7772400" cy="4800600"/>
          </a:xfrm>
        </p:spPr>
        <p:txBody>
          <a:bodyPr>
            <a:normAutofit fontScale="92500" lnSpcReduction="1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Initial Risk Certificate Application</a:t>
            </a:r>
            <a:r>
              <a:rPr lang="en-US" sz="2600" b="1" dirty="0">
                <a:latin typeface="Times New Roman" pitchFamily="18" charset="0"/>
                <a:cs typeface="Times New Roman" pitchFamily="18" charset="0"/>
              </a:rPr>
              <a:t>  shall include the following: </a:t>
            </a:r>
          </a:p>
          <a:p>
            <a:pPr marL="457200" indent="-457200">
              <a:buFont typeface="+mj-lt"/>
              <a:buAutoNum type="alphaLcParenR" startAt="3"/>
            </a:pPr>
            <a:r>
              <a:rPr lang="en-US" sz="2400" dirty="0">
                <a:latin typeface="Times New Roman" pitchFamily="18" charset="0"/>
                <a:cs typeface="Times New Roman" pitchFamily="18" charset="0"/>
              </a:rPr>
              <a:t>A statement about whether the applicant is seeking to enter into an arrangement, or has already entered into an arrangement directly with individuals to manage the treatment of a group of patients;</a:t>
            </a:r>
          </a:p>
          <a:p>
            <a:pPr marL="457200" indent="-457200" algn="just">
              <a:buFont typeface="+mj-lt"/>
              <a:buAutoNum type="alphaLcParenR" startAt="4"/>
            </a:pPr>
            <a:r>
              <a:rPr lang="en-US" sz="2400" dirty="0">
                <a:latin typeface="Times New Roman" pitchFamily="18" charset="0"/>
                <a:cs typeface="Times New Roman" pitchFamily="18" charset="0"/>
              </a:rPr>
              <a:t>The most recent audited financial statements, where available, or other financial statements and/or documents that show the assets, liabilities, Reserves and sources of working capital and other sources of financial support and projections of the results of operations for the succeeding three years for the applicant RBPO and each entity: (i) with whom the RBPO has a Contracting Affiliation; and (ii) assumes Downside Risk in its arrangement with the RBPO;</a:t>
            </a:r>
          </a:p>
          <a:p>
            <a:pPr marL="457200" indent="-45720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5718785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solidFill>
                  <a:prstClr val="black">
                    <a:tint val="75000"/>
                  </a:prstClr>
                </a:solidFill>
              </a:rPr>
              <a:pPr>
                <a:defRPr/>
              </a:pPr>
              <a:t>14</a:t>
            </a:fld>
            <a:endParaRPr lang="en-US" dirty="0">
              <a:solidFill>
                <a:prstClr val="black">
                  <a:tint val="75000"/>
                </a:prstClr>
              </a:solidFill>
            </a:endParaRPr>
          </a:p>
        </p:txBody>
      </p:sp>
      <p:sp>
        <p:nvSpPr>
          <p:cNvPr id="27651" name="Content Placeholder 2"/>
          <p:cNvSpPr>
            <a:spLocks noGrp="1"/>
          </p:cNvSpPr>
          <p:nvPr>
            <p:ph idx="4294967295"/>
          </p:nvPr>
        </p:nvSpPr>
        <p:spPr>
          <a:xfrm>
            <a:off x="685800" y="1371600"/>
            <a:ext cx="7772400" cy="4800600"/>
          </a:xfrm>
        </p:spPr>
        <p:txBody>
          <a:bodyPr>
            <a:normAutofit fontScale="77500" lnSpcReduction="2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Initial Risk Certificate Application</a:t>
            </a:r>
            <a:r>
              <a:rPr lang="en-US" sz="2600" b="1" dirty="0">
                <a:latin typeface="Times New Roman" pitchFamily="18" charset="0"/>
                <a:cs typeface="Times New Roman" pitchFamily="18" charset="0"/>
              </a:rPr>
              <a:t>  shall include the following: </a:t>
            </a:r>
          </a:p>
          <a:p>
            <a:pPr marL="457200" indent="-457200">
              <a:buFont typeface="+mj-lt"/>
              <a:buAutoNum type="alphaLcParenR" startAt="5"/>
            </a:pPr>
            <a:r>
              <a:rPr lang="en-US" sz="2400" dirty="0">
                <a:latin typeface="Times New Roman" pitchFamily="18" charset="0"/>
                <a:cs typeface="Times New Roman" pitchFamily="18" charset="0"/>
              </a:rPr>
              <a:t>a financial plan, including the following:</a:t>
            </a:r>
          </a:p>
          <a:p>
            <a:pPr marL="457200" indent="-457200">
              <a:buFont typeface="+mj-lt"/>
              <a:buAutoNum type="arabicPeriod"/>
            </a:pPr>
            <a:r>
              <a:rPr lang="en-US" sz="2400" dirty="0">
                <a:latin typeface="Times New Roman" pitchFamily="18" charset="0"/>
                <a:cs typeface="Times New Roman" pitchFamily="18" charset="0"/>
              </a:rPr>
              <a:t>a statement indicating the anticipated timing for receipt of income from Alternative Payment Contracts with Downside Risk versus the anticipated timing of the incurrence of expenses associated with those Alternative Payment Contracts with Downside Risk;</a:t>
            </a:r>
          </a:p>
          <a:p>
            <a:pPr marL="457200" indent="-457200">
              <a:buFont typeface="+mj-lt"/>
              <a:buAutoNum type="arabicPeriod"/>
            </a:pPr>
            <a:r>
              <a:rPr lang="en-US" sz="2400" dirty="0">
                <a:latin typeface="Times New Roman" pitchFamily="18" charset="0"/>
                <a:cs typeface="Times New Roman" pitchFamily="18" charset="0"/>
              </a:rPr>
              <a:t>a statement of the applicant RBPO’s plan to establish and maintain sufficient financial resources that will protect the applicant RBPO and those entities with which it has a Contracting Affiliation from the potential losses from Downside Risk;</a:t>
            </a:r>
          </a:p>
          <a:p>
            <a:pPr marL="457200" indent="-457200">
              <a:buFont typeface="+mj-lt"/>
              <a:buAutoNum type="arabicPeriod"/>
            </a:pPr>
            <a:r>
              <a:rPr lang="en-US" sz="2400" dirty="0">
                <a:latin typeface="Times New Roman" pitchFamily="18" charset="0"/>
                <a:cs typeface="Times New Roman" pitchFamily="18" charset="0"/>
              </a:rPr>
              <a:t>evidence of any insurance coverage or other agreements that protects the applicant RBPO Organization from potential losses from Downside Risk; and</a:t>
            </a:r>
          </a:p>
          <a:p>
            <a:pPr marL="457200" indent="-457200">
              <a:buFont typeface="+mj-lt"/>
              <a:buAutoNum type="arabicPeriod"/>
            </a:pPr>
            <a:r>
              <a:rPr lang="en-US" sz="2400" dirty="0">
                <a:latin typeface="Times New Roman" pitchFamily="18" charset="0"/>
                <a:cs typeface="Times New Roman" pitchFamily="18" charset="0"/>
              </a:rPr>
              <a:t>a detailed description of mechanisms put in place by the applicant RBPO to monitor the financial solvency of any subcontracting Provider(s) or Provider Organization(s) where the subcontracting entity assumes Downside Risk in its arrangement with the applicant RBPO or Provider Organization;</a:t>
            </a:r>
          </a:p>
        </p:txBody>
      </p:sp>
    </p:spTree>
    <p:extLst>
      <p:ext uri="{BB962C8B-B14F-4D97-AF65-F5344CB8AC3E}">
        <p14:creationId xmlns:p14="http://schemas.microsoft.com/office/powerpoint/2010/main" val="2246305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solidFill>
                  <a:prstClr val="black">
                    <a:tint val="75000"/>
                  </a:prstClr>
                </a:solidFill>
              </a:rPr>
              <a:pPr>
                <a:defRPr/>
              </a:pPr>
              <a:t>15</a:t>
            </a:fld>
            <a:endParaRPr lang="en-US" dirty="0">
              <a:solidFill>
                <a:prstClr val="black">
                  <a:tint val="75000"/>
                </a:prstClr>
              </a:solidFill>
            </a:endParaRPr>
          </a:p>
        </p:txBody>
      </p:sp>
      <p:sp>
        <p:nvSpPr>
          <p:cNvPr id="27651" name="Content Placeholder 2"/>
          <p:cNvSpPr>
            <a:spLocks noGrp="1"/>
          </p:cNvSpPr>
          <p:nvPr>
            <p:ph idx="4294967295"/>
          </p:nvPr>
        </p:nvSpPr>
        <p:spPr>
          <a:xfrm>
            <a:off x="685800" y="1371600"/>
            <a:ext cx="7772400" cy="4800600"/>
          </a:xfrm>
        </p:spPr>
        <p:txBody>
          <a:bodyPr>
            <a:normAutofit lnSpcReduction="1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Initial Risk Certificate Application</a:t>
            </a:r>
            <a:r>
              <a:rPr lang="en-US" sz="2600" b="1" dirty="0">
                <a:latin typeface="Times New Roman" pitchFamily="18" charset="0"/>
                <a:cs typeface="Times New Roman" pitchFamily="18" charset="0"/>
              </a:rPr>
              <a:t>  shall include the following: </a:t>
            </a:r>
          </a:p>
          <a:p>
            <a:pPr marL="457200" indent="-457200">
              <a:buFont typeface="+mj-lt"/>
              <a:buAutoNum type="alphaLcParenR" startAt="6"/>
            </a:pPr>
            <a:r>
              <a:rPr lang="en-US" sz="2400" dirty="0">
                <a:latin typeface="Times New Roman" pitchFamily="18" charset="0"/>
                <a:cs typeface="Times New Roman" pitchFamily="18" charset="0"/>
              </a:rPr>
              <a:t>a utilization plan describing the methods by which the applicant RBPO will monitor inpatient and outpatient utilization under the Alternative Payment Contracts with Downside Risk;</a:t>
            </a:r>
          </a:p>
          <a:p>
            <a:pPr marL="457200" indent="-457200">
              <a:buFont typeface="+mj-lt"/>
              <a:buAutoNum type="alphaLcParenR" startAt="6"/>
            </a:pPr>
            <a:r>
              <a:rPr lang="en-US" sz="2400" dirty="0">
                <a:latin typeface="Times New Roman" pitchFamily="18" charset="0"/>
                <a:cs typeface="Times New Roman" pitchFamily="18" charset="0"/>
              </a:rPr>
              <a:t>an actuarial certification, consistent with 211 CMR 155.07, that provides a statement that, after examining the terms of all the applicant RBPO’s intended or existing Alternative Payment Contracts with Downside Risk, the actuary concludes that such Alternative Payment Contracts are not expected to threaten the financial solvency of the applicant RBPO;</a:t>
            </a:r>
          </a:p>
        </p:txBody>
      </p:sp>
    </p:spTree>
    <p:extLst>
      <p:ext uri="{BB962C8B-B14F-4D97-AF65-F5344CB8AC3E}">
        <p14:creationId xmlns:p14="http://schemas.microsoft.com/office/powerpoint/2010/main" val="6576189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solidFill>
                  <a:prstClr val="black">
                    <a:tint val="75000"/>
                  </a:prstClr>
                </a:solidFill>
              </a:rPr>
              <a:pPr>
                <a:defRPr/>
              </a:pPr>
              <a:t>16</a:t>
            </a:fld>
            <a:endParaRPr lang="en-US" dirty="0">
              <a:solidFill>
                <a:prstClr val="black">
                  <a:tint val="75000"/>
                </a:prstClr>
              </a:solidFill>
            </a:endParaRPr>
          </a:p>
        </p:txBody>
      </p:sp>
      <p:sp>
        <p:nvSpPr>
          <p:cNvPr id="27651" name="Content Placeholder 2"/>
          <p:cNvSpPr>
            <a:spLocks noGrp="1"/>
          </p:cNvSpPr>
          <p:nvPr>
            <p:ph idx="4294967295"/>
          </p:nvPr>
        </p:nvSpPr>
        <p:spPr>
          <a:xfrm>
            <a:off x="685800" y="1371600"/>
            <a:ext cx="7772400" cy="4800600"/>
          </a:xfrm>
        </p:spPr>
        <p:txBody>
          <a:bodyPr>
            <a:normAutofit fontScale="92500" lnSpcReduction="2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Initial Risk Certificate Application  </a:t>
            </a:r>
            <a:r>
              <a:rPr lang="en-US" sz="2600" b="1" dirty="0">
                <a:latin typeface="Times New Roman" pitchFamily="18" charset="0"/>
                <a:cs typeface="Times New Roman" pitchFamily="18" charset="0"/>
              </a:rPr>
              <a:t>shall include the following: </a:t>
            </a:r>
          </a:p>
          <a:p>
            <a:pPr marL="457200" indent="-457200">
              <a:buFont typeface="+mj-lt"/>
              <a:buAutoNum type="alphaLcParenR" startAt="8"/>
            </a:pPr>
            <a:r>
              <a:rPr lang="en-US" sz="2400" dirty="0">
                <a:latin typeface="Times New Roman" pitchFamily="18" charset="0"/>
                <a:cs typeface="Times New Roman" pitchFamily="18" charset="0"/>
              </a:rPr>
              <a:t>demonstrations that contracts between the applicant RBPO and other Providers or Provider Organizations include provisions that conspicuously prohibit Health Care Providers from collecting or attempting to collect from a patient money that is owed to the Health Care Provider by the applicant RBPO, or other Provider Organization;</a:t>
            </a:r>
          </a:p>
          <a:p>
            <a:pPr marL="457200" indent="-457200">
              <a:buFont typeface="+mj-lt"/>
              <a:buAutoNum type="alphaLcParenR" startAt="8"/>
            </a:pPr>
            <a:r>
              <a:rPr lang="en-US" sz="2400" dirty="0">
                <a:latin typeface="Times New Roman" pitchFamily="18" charset="0"/>
                <a:cs typeface="Times New Roman" pitchFamily="18" charset="0"/>
              </a:rPr>
              <a:t>a description of the level and nature of risk assumed across all the Provider Organization’s contracts, including details about aggregate number of members that are covered under Alternative Payment Contracts, and with respect to those contracts of each entity: (i) with whom the RBPO has a Contracting Affiliation; and (ii) assumes Downside Risk in its arrangement with the RBPO;</a:t>
            </a:r>
          </a:p>
        </p:txBody>
      </p:sp>
    </p:spTree>
    <p:extLst>
      <p:ext uri="{BB962C8B-B14F-4D97-AF65-F5344CB8AC3E}">
        <p14:creationId xmlns:p14="http://schemas.microsoft.com/office/powerpoint/2010/main" val="110191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solidFill>
                  <a:prstClr val="black">
                    <a:tint val="75000"/>
                  </a:prstClr>
                </a:solidFill>
              </a:rPr>
              <a:pPr>
                <a:defRPr/>
              </a:pPr>
              <a:t>17</a:t>
            </a:fld>
            <a:endParaRPr lang="en-US" dirty="0">
              <a:solidFill>
                <a:prstClr val="black">
                  <a:tint val="75000"/>
                </a:prstClr>
              </a:solidFill>
            </a:endParaRPr>
          </a:p>
        </p:txBody>
      </p:sp>
      <p:sp>
        <p:nvSpPr>
          <p:cNvPr id="27651" name="Content Placeholder 2"/>
          <p:cNvSpPr>
            <a:spLocks noGrp="1"/>
          </p:cNvSpPr>
          <p:nvPr>
            <p:ph idx="4294967295"/>
          </p:nvPr>
        </p:nvSpPr>
        <p:spPr>
          <a:xfrm>
            <a:off x="685800" y="1371600"/>
            <a:ext cx="7772400" cy="4800600"/>
          </a:xfrm>
        </p:spPr>
        <p:txBody>
          <a:bodyPr>
            <a:normAutofit lnSpcReduction="1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Initial Risk Certificate Application</a:t>
            </a:r>
            <a:r>
              <a:rPr lang="en-US" sz="2600" b="1" dirty="0">
                <a:latin typeface="Times New Roman" pitchFamily="18" charset="0"/>
                <a:cs typeface="Times New Roman" pitchFamily="18" charset="0"/>
              </a:rPr>
              <a:t>  shall include the following: </a:t>
            </a:r>
          </a:p>
          <a:p>
            <a:pPr marL="457200" indent="-457200">
              <a:buFont typeface="+mj-lt"/>
              <a:buAutoNum type="alphaLcParenR" startAt="10"/>
            </a:pPr>
            <a:r>
              <a:rPr lang="en-US" sz="2400" dirty="0">
                <a:latin typeface="Times New Roman" pitchFamily="18" charset="0"/>
                <a:cs typeface="Times New Roman" pitchFamily="18" charset="0"/>
              </a:rPr>
              <a:t>a certification that the applicant has established an internal appeals process pursuant to M.G.L. c. 176O, § 24 and any regulation promulgated thereunder;</a:t>
            </a:r>
          </a:p>
          <a:p>
            <a:pPr marL="457200" indent="-457200">
              <a:buFont typeface="+mj-lt"/>
              <a:buAutoNum type="alphaLcParenR" startAt="10"/>
            </a:pPr>
            <a:r>
              <a:rPr lang="en-US" sz="2400" dirty="0">
                <a:latin typeface="Times New Roman" pitchFamily="18" charset="0"/>
                <a:cs typeface="Times New Roman" pitchFamily="18" charset="0"/>
              </a:rPr>
              <a:t>a statement that indicates whether or not the applicant RBPO has entered into any Alternative Payment Contracts with Downside Risk with any Employers or individuals, and if the applicant RBPO has entered into any such Alternative Payment Contracts with Downside Risk, a detailed description of the number of contracts the applicant RBPO has entered into with Employers or individuals;</a:t>
            </a:r>
          </a:p>
        </p:txBody>
      </p:sp>
    </p:spTree>
    <p:extLst>
      <p:ext uri="{BB962C8B-B14F-4D97-AF65-F5344CB8AC3E}">
        <p14:creationId xmlns:p14="http://schemas.microsoft.com/office/powerpoint/2010/main" val="39554847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533400" y="1066800"/>
            <a:ext cx="8153400" cy="5257800"/>
          </a:xfrm>
        </p:spPr>
        <p:txBody>
          <a:bodyPr>
            <a:normAutofit/>
          </a:bodyPr>
          <a:lstStyle/>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r>
              <a:rPr lang="en-US" sz="3000" b="1" dirty="0">
                <a:latin typeface="Times New Roman" pitchFamily="18" charset="0"/>
                <a:cs typeface="Times New Roman" pitchFamily="18" charset="0"/>
              </a:rPr>
              <a:t>Actuarial Certifications</a:t>
            </a:r>
          </a:p>
          <a:p>
            <a:pPr algn="ctr" eaLnBrk="1" hangingPunct="1">
              <a:buNone/>
            </a:pPr>
            <a:endParaRPr lang="en-US" sz="3000" b="1" dirty="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a:p>
            <a:pPr algn="ctr" eaLnBrk="1" hangingPunct="1">
              <a:buNone/>
            </a:pPr>
            <a:endParaRPr lang="en-US" sz="2000" dirty="0">
              <a:latin typeface="Times New Roman" pitchFamily="18" charset="0"/>
              <a:cs typeface="Times New Roman" pitchFamily="18" charset="0"/>
            </a:endParaRPr>
          </a:p>
          <a:p>
            <a:pPr algn="ctr" eaLnBrk="1" hangingPunct="1">
              <a:buNone/>
            </a:pPr>
            <a:endParaRPr lang="en-US" sz="2000" b="1" u="sng"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18</a:t>
            </a:fld>
            <a:endParaRPr lang="en-US" dirty="0"/>
          </a:p>
        </p:txBody>
      </p:sp>
    </p:spTree>
    <p:extLst>
      <p:ext uri="{BB962C8B-B14F-4D97-AF65-F5344CB8AC3E}">
        <p14:creationId xmlns:p14="http://schemas.microsoft.com/office/powerpoint/2010/main" val="1296182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9F693CF-4DE0-4DF0-A6E6-B0CCFD5B9260}" type="slidenum">
              <a:rPr lang="en-US" smtClean="0"/>
              <a:pPr>
                <a:defRPr/>
              </a:pPr>
              <a:t>19</a:t>
            </a:fld>
            <a:endParaRPr lang="en-US" dirty="0"/>
          </a:p>
        </p:txBody>
      </p:sp>
      <p:sp>
        <p:nvSpPr>
          <p:cNvPr id="3" name="TextBox 2"/>
          <p:cNvSpPr txBox="1"/>
          <p:nvPr/>
        </p:nvSpPr>
        <p:spPr>
          <a:xfrm>
            <a:off x="381000" y="1143000"/>
            <a:ext cx="8305800" cy="4062651"/>
          </a:xfrm>
          <a:prstGeom prst="rect">
            <a:avLst/>
          </a:prstGeom>
          <a:noFill/>
        </p:spPr>
        <p:txBody>
          <a:bodyPr wrap="square" rtlCol="0">
            <a:spAutoFit/>
          </a:bodyPr>
          <a:lstStyle/>
          <a:p>
            <a:pPr lvl="0" algn="ctr"/>
            <a:r>
              <a:rPr lang="en-US" sz="1600" b="1" dirty="0">
                <a:latin typeface="Times New Roman" pitchFamily="18" charset="0"/>
                <a:cs typeface="Times New Roman" pitchFamily="18" charset="0"/>
              </a:rPr>
              <a:t>Additional Guidance Concerning Actuarial Certifications:</a:t>
            </a:r>
          </a:p>
          <a:p>
            <a:pPr lvl="0"/>
            <a:endParaRPr lang="en-US" sz="1600" dirty="0"/>
          </a:p>
          <a:p>
            <a:pPr algn="just"/>
            <a:endParaRPr lang="en-US" sz="1600" dirty="0">
              <a:latin typeface="Times New Roman" pitchFamily="18" charset="0"/>
              <a:cs typeface="Times New Roman" pitchFamily="18" charset="0"/>
            </a:endParaRPr>
          </a:p>
          <a:p>
            <a:pPr marL="285750" indent="-285750" algn="just">
              <a:buFont typeface="Arial" panose="020B0604020202020204" pitchFamily="34" charset="0"/>
              <a:buChar char="•"/>
            </a:pPr>
            <a:r>
              <a:rPr lang="en-US" sz="1600" dirty="0">
                <a:latin typeface="Times New Roman" pitchFamily="18" charset="0"/>
                <a:cs typeface="Times New Roman" pitchFamily="18" charset="0"/>
              </a:rPr>
              <a:t>All new and renewal</a:t>
            </a:r>
            <a:r>
              <a:rPr lang="en-US" sz="1600" dirty="0">
                <a:solidFill>
                  <a:srgbClr val="FF0000"/>
                </a:solidFill>
                <a:latin typeface="Times New Roman" pitchFamily="18" charset="0"/>
                <a:cs typeface="Times New Roman" pitchFamily="18" charset="0"/>
              </a:rPr>
              <a:t> </a:t>
            </a:r>
            <a:r>
              <a:rPr lang="en-US" sz="1600" dirty="0">
                <a:latin typeface="Times New Roman" pitchFamily="18" charset="0"/>
                <a:cs typeface="Times New Roman" pitchFamily="18" charset="0"/>
              </a:rPr>
              <a:t>applications for Risk Certificates must include the actuarial certification as required under 211 CMR 155.07.  The certification is to be submitted “in a form that is acceptable to the Commissioner.”  The certification is to be signed by a member of good standing with an actuary society located in the United States.  </a:t>
            </a:r>
          </a:p>
          <a:p>
            <a:pPr algn="just"/>
            <a:endParaRPr lang="en-US" sz="1600" dirty="0">
              <a:latin typeface="Times New Roman" pitchFamily="18" charset="0"/>
              <a:cs typeface="Times New Roman" pitchFamily="18" charset="0"/>
            </a:endParaRPr>
          </a:p>
          <a:p>
            <a:pPr marL="285750" indent="-285750" algn="just">
              <a:buFont typeface="Arial" panose="020B0604020202020204" pitchFamily="34" charset="0"/>
              <a:buChar char="•"/>
            </a:pPr>
            <a:r>
              <a:rPr lang="en-US" sz="1600" dirty="0">
                <a:latin typeface="Times New Roman" pitchFamily="18" charset="0"/>
                <a:cs typeface="Times New Roman" pitchFamily="18" charset="0"/>
              </a:rPr>
              <a:t>When preparing the actuarial certification, each Alternate Payment Contract with Downside Risk is to be reviewed individually as well as part of the set of all of the RBPO’s Alternate Payment Contracts with Downside Risk.  As part of the review, actuaries will conduct simulations or take other analytic approaches which look at solvency under reasonably adverse conditions. </a:t>
            </a:r>
          </a:p>
          <a:p>
            <a:pPr algn="just"/>
            <a:endParaRPr lang="en-US" sz="1600" dirty="0">
              <a:latin typeface="Times New Roman" pitchFamily="18" charset="0"/>
              <a:cs typeface="Times New Roman" pitchFamily="18" charset="0"/>
            </a:endParaRPr>
          </a:p>
          <a:p>
            <a:pPr algn="just"/>
            <a:endParaRPr lang="en-US" sz="1600" dirty="0">
              <a:latin typeface="Times New Roman" pitchFamily="18" charset="0"/>
              <a:cs typeface="Times New Roman" pitchFamily="18" charset="0"/>
            </a:endParaRPr>
          </a:p>
          <a:p>
            <a:endParaRPr lang="en-US"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9F693CF-4DE0-4DF0-A6E6-B0CCFD5B9260}" type="slidenum">
              <a:rPr lang="en-US" smtClean="0"/>
              <a:pPr>
                <a:defRPr/>
              </a:pPr>
              <a:t>2</a:t>
            </a:fld>
            <a:endParaRPr lang="en-US" dirty="0"/>
          </a:p>
        </p:txBody>
      </p:sp>
      <p:sp>
        <p:nvSpPr>
          <p:cNvPr id="6" name="TextBox 5"/>
          <p:cNvSpPr txBox="1"/>
          <p:nvPr/>
        </p:nvSpPr>
        <p:spPr>
          <a:xfrm>
            <a:off x="2743200" y="1138535"/>
            <a:ext cx="3733800" cy="461665"/>
          </a:xfrm>
          <a:prstGeom prst="rect">
            <a:avLst/>
          </a:prstGeom>
          <a:noFill/>
        </p:spPr>
        <p:txBody>
          <a:bodyPr wrap="square" rtlCol="0">
            <a:spAutoFit/>
          </a:bodyPr>
          <a:lstStyle/>
          <a:p>
            <a:pPr algn="ctr" eaLnBrk="1" hangingPunct="1">
              <a:spcAft>
                <a:spcPts val="1200"/>
              </a:spcAft>
              <a:buFont typeface="Arial" pitchFamily="34" charset="0"/>
              <a:buNone/>
            </a:pPr>
            <a:r>
              <a:rPr lang="en-US" sz="2400" b="1" dirty="0">
                <a:latin typeface="Times New Roman" pitchFamily="18" charset="0"/>
                <a:cs typeface="Times New Roman" pitchFamily="18" charset="0"/>
              </a:rPr>
              <a:t>Meeting Agenda</a:t>
            </a:r>
          </a:p>
        </p:txBody>
      </p:sp>
      <p:sp>
        <p:nvSpPr>
          <p:cNvPr id="9" name="Content Placeholder 2"/>
          <p:cNvSpPr txBox="1">
            <a:spLocks/>
          </p:cNvSpPr>
          <p:nvPr/>
        </p:nvSpPr>
        <p:spPr>
          <a:xfrm>
            <a:off x="609600" y="1752600"/>
            <a:ext cx="7772400" cy="4419600"/>
          </a:xfrm>
          <a:prstGeom prst="rect">
            <a:avLst/>
          </a:prstGeom>
          <a:ln>
            <a:solidFill>
              <a:schemeClr val="accent1">
                <a:shade val="95000"/>
                <a:satMod val="105000"/>
              </a:schemeClr>
            </a:solidFill>
          </a:ln>
        </p:spPr>
        <p:txBody>
          <a:bodyPr vert="horz" lIns="91440" tIns="45720" rIns="91440" bIns="45720" rtlCol="0">
            <a:normAutofit/>
          </a:bodyPr>
          <a:lstStyle/>
          <a:p>
            <a:pPr marL="514350" marR="0" lvl="2" indent="-400050" algn="l" defTabSz="914400" rtl="0" eaLnBrk="1" fontAlgn="auto" latinLnBrk="0" hangingPunct="1">
              <a:lnSpc>
                <a:spcPct val="100000"/>
              </a:lnSpc>
              <a:spcBef>
                <a:spcPts val="0"/>
              </a:spcBef>
              <a:spcAft>
                <a:spcPts val="600"/>
              </a:spcAft>
              <a:buClrTx/>
              <a:buSzTx/>
              <a:buFont typeface="Arial" pitchFamily="34" charset="0"/>
              <a:buNone/>
              <a:tabLst/>
              <a:defRPr/>
            </a:pPr>
            <a:endParaRPr kumimoji="0" lang="en-US" sz="14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TextBox 4"/>
          <p:cNvSpPr txBox="1"/>
          <p:nvPr/>
        </p:nvSpPr>
        <p:spPr>
          <a:xfrm>
            <a:off x="609600" y="1981200"/>
            <a:ext cx="7772400" cy="3416320"/>
          </a:xfrm>
          <a:prstGeom prst="rect">
            <a:avLst/>
          </a:prstGeom>
          <a:noFill/>
        </p:spPr>
        <p:txBody>
          <a:bodyPr wrap="square" rtlCol="0">
            <a:spAutoFit/>
          </a:bodyPr>
          <a:lstStyle/>
          <a:p>
            <a:r>
              <a:rPr lang="en-US" sz="2200" dirty="0">
                <a:latin typeface="Times New Roman" pitchFamily="18" charset="0"/>
                <a:cs typeface="Times New Roman" pitchFamily="18" charset="0"/>
              </a:rPr>
              <a:t>1.)  Division of Insurance Contacts</a:t>
            </a:r>
          </a:p>
          <a:p>
            <a:endParaRPr lang="en-US" sz="2200" dirty="0">
              <a:latin typeface="Times New Roman" pitchFamily="18" charset="0"/>
              <a:cs typeface="Times New Roman" pitchFamily="18" charset="0"/>
            </a:endParaRPr>
          </a:p>
          <a:p>
            <a:r>
              <a:rPr lang="en-US" sz="2200" dirty="0">
                <a:latin typeface="Times New Roman" pitchFamily="18" charset="0"/>
                <a:cs typeface="Times New Roman" pitchFamily="18" charset="0"/>
              </a:rPr>
              <a:t>2.)  Important Due Dates</a:t>
            </a:r>
          </a:p>
          <a:p>
            <a:endParaRPr lang="en-US" sz="2200" dirty="0">
              <a:latin typeface="Times New Roman" pitchFamily="18" charset="0"/>
              <a:cs typeface="Times New Roman" pitchFamily="18" charset="0"/>
            </a:endParaRPr>
          </a:p>
          <a:p>
            <a:r>
              <a:rPr lang="en-US" sz="2200" dirty="0">
                <a:latin typeface="Times New Roman" pitchFamily="18" charset="0"/>
                <a:cs typeface="Times New Roman" pitchFamily="18" charset="0"/>
              </a:rPr>
              <a:t>3.)  Risk Certificate Application Process</a:t>
            </a:r>
          </a:p>
          <a:p>
            <a:endParaRPr lang="en-US" sz="2200" dirty="0">
              <a:solidFill>
                <a:srgbClr val="FF0000"/>
              </a:solidFill>
              <a:latin typeface="Times New Roman" pitchFamily="18" charset="0"/>
              <a:cs typeface="Times New Roman" pitchFamily="18" charset="0"/>
            </a:endParaRPr>
          </a:p>
          <a:p>
            <a:r>
              <a:rPr lang="en-US" sz="2200" dirty="0">
                <a:latin typeface="Times New Roman" pitchFamily="18" charset="0"/>
                <a:cs typeface="Times New Roman" pitchFamily="18" charset="0"/>
              </a:rPr>
              <a:t>4.)  Frequently Asked Questions</a:t>
            </a:r>
          </a:p>
          <a:p>
            <a:endParaRPr lang="en-US" sz="2200" dirty="0">
              <a:latin typeface="Times New Roman" pitchFamily="18" charset="0"/>
              <a:cs typeface="Times New Roman" pitchFamily="18" charset="0"/>
            </a:endParaRPr>
          </a:p>
          <a:p>
            <a:r>
              <a:rPr lang="en-US" sz="2200" dirty="0">
                <a:latin typeface="Times New Roman" pitchFamily="18" charset="0"/>
                <a:cs typeface="Times New Roman" pitchFamily="18" charset="0"/>
              </a:rPr>
              <a:t>5.)  Questions and Comments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9F693CF-4DE0-4DF0-A6E6-B0CCFD5B9260}" type="slidenum">
              <a:rPr lang="en-US" smtClean="0"/>
              <a:pPr>
                <a:defRPr/>
              </a:pPr>
              <a:t>20</a:t>
            </a:fld>
            <a:endParaRPr lang="en-US" dirty="0"/>
          </a:p>
        </p:txBody>
      </p:sp>
      <p:sp>
        <p:nvSpPr>
          <p:cNvPr id="3" name="TextBox 2"/>
          <p:cNvSpPr txBox="1"/>
          <p:nvPr/>
        </p:nvSpPr>
        <p:spPr>
          <a:xfrm>
            <a:off x="457200" y="1143000"/>
            <a:ext cx="8229600" cy="4801314"/>
          </a:xfrm>
          <a:prstGeom prst="rect">
            <a:avLst/>
          </a:prstGeom>
          <a:noFill/>
        </p:spPr>
        <p:txBody>
          <a:bodyPr wrap="square" rtlCol="0">
            <a:spAutoFit/>
          </a:bodyPr>
          <a:lstStyle/>
          <a:p>
            <a:pPr lvl="0" algn="ctr"/>
            <a:r>
              <a:rPr lang="en-US" sz="1600" b="1" dirty="0">
                <a:latin typeface="Times New Roman" pitchFamily="18" charset="0"/>
                <a:cs typeface="Times New Roman" pitchFamily="18" charset="0"/>
              </a:rPr>
              <a:t>Additional Guidance Concerning Actuarial Certifications:</a:t>
            </a:r>
            <a:endParaRPr lang="en-US" sz="1600" dirty="0">
              <a:latin typeface="Times New Roman" pitchFamily="18" charset="0"/>
              <a:cs typeface="Times New Roman" pitchFamily="18" charset="0"/>
            </a:endParaRPr>
          </a:p>
          <a:p>
            <a:pPr algn="just"/>
            <a:endParaRPr lang="en-US"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When the review is completed, the actuarial certification to be signed should </a:t>
            </a:r>
            <a:r>
              <a:rPr lang="en-US" sz="1600" b="1" dirty="0">
                <a:latin typeface="Times New Roman" pitchFamily="18" charset="0"/>
                <a:cs typeface="Times New Roman" pitchFamily="18" charset="0"/>
              </a:rPr>
              <a:t>contain terms substantially similar to the following</a:t>
            </a:r>
            <a:r>
              <a:rPr lang="en-US" sz="1600" dirty="0">
                <a:latin typeface="Times New Roman" pitchFamily="18" charset="0"/>
                <a:cs typeface="Times New Roman" pitchFamily="18" charset="0"/>
              </a:rPr>
              <a:t>:</a:t>
            </a:r>
          </a:p>
          <a:p>
            <a:pPr algn="just"/>
            <a:endParaRPr lang="en-US" sz="1600" dirty="0">
              <a:latin typeface="Times New Roman" pitchFamily="18" charset="0"/>
              <a:cs typeface="Times New Roman" pitchFamily="18" charset="0"/>
            </a:endParaRPr>
          </a:p>
          <a:p>
            <a:pPr algn="just"/>
            <a:r>
              <a:rPr lang="en-US" sz="1600" dirty="0">
                <a:latin typeface="Times New Roman" pitchFamily="18" charset="0"/>
                <a:cs typeface="Times New Roman" pitchFamily="18" charset="0"/>
              </a:rPr>
              <a:t>“This opinion is related to my review of the total Downside Risk within [</a:t>
            </a:r>
            <a:r>
              <a:rPr lang="en-US" sz="1600" i="1" dirty="0">
                <a:latin typeface="Times New Roman" pitchFamily="18" charset="0"/>
                <a:cs typeface="Times New Roman" pitchFamily="18" charset="0"/>
              </a:rPr>
              <a:t>insert name of RBPO</a:t>
            </a:r>
            <a:r>
              <a:rPr lang="en-US" sz="1600" dirty="0">
                <a:latin typeface="Times New Roman" pitchFamily="18" charset="0"/>
                <a:cs typeface="Times New Roman" pitchFamily="18" charset="0"/>
              </a:rPr>
              <a:t>]’s existing and prospective Alternate Payment Contracts in conjunction with a review of the RBPO’s financial condition and procedural controls, and in some circumstances, according to the guidance provided by the Massachusetts Division of Insurance, in conjunction with [</a:t>
            </a:r>
            <a:r>
              <a:rPr lang="en-US" sz="1600" i="1" dirty="0">
                <a:latin typeface="Times New Roman" pitchFamily="18" charset="0"/>
                <a:cs typeface="Times New Roman" pitchFamily="18" charset="0"/>
              </a:rPr>
              <a:t>insert name of RBPO</a:t>
            </a:r>
            <a:r>
              <a:rPr lang="en-US" sz="1600" dirty="0">
                <a:latin typeface="Times New Roman" pitchFamily="18" charset="0"/>
                <a:cs typeface="Times New Roman" pitchFamily="18" charset="0"/>
              </a:rPr>
              <a:t>]’s application for a Risk Certificate for the Term Beginning March 1, [</a:t>
            </a:r>
            <a:r>
              <a:rPr lang="en-US" sz="1600" i="1" dirty="0">
                <a:latin typeface="Times New Roman" pitchFamily="18" charset="0"/>
                <a:cs typeface="Times New Roman" pitchFamily="18" charset="0"/>
              </a:rPr>
              <a:t>enter year</a:t>
            </a:r>
            <a:r>
              <a:rPr lang="en-US" sz="1600" dirty="0">
                <a:latin typeface="Times New Roman" pitchFamily="18" charset="0"/>
                <a:cs typeface="Times New Roman" pitchFamily="18" charset="0"/>
              </a:rPr>
              <a:t>].  The review that was conducted was of the Downside Risk within the Alternate Payment Contracts and did not review other risks, including investment risk and other business risks.</a:t>
            </a:r>
          </a:p>
          <a:p>
            <a:pPr algn="just"/>
            <a:r>
              <a:rPr lang="en-US" sz="1600" dirty="0">
                <a:latin typeface="Times New Roman" pitchFamily="18" charset="0"/>
                <a:cs typeface="Times New Roman" pitchFamily="18" charset="0"/>
              </a:rPr>
              <a:t>  </a:t>
            </a:r>
          </a:p>
          <a:p>
            <a:pPr algn="just"/>
            <a:r>
              <a:rPr lang="en-US" sz="1600" dirty="0">
                <a:latin typeface="Times New Roman" pitchFamily="18" charset="0"/>
                <a:cs typeface="Times New Roman" pitchFamily="18" charset="0"/>
              </a:rPr>
              <a:t>Based upon the limited scope of my review of the Downside Risk within the Alternate Payment Contracts described above, I find that the Downside Risk associated with the Alternate Payment Contracts is not expected to cause insolvency to the entity on their own, without consideration of other risks that could impact [</a:t>
            </a:r>
            <a:r>
              <a:rPr lang="en-US" sz="1600" i="1" dirty="0">
                <a:latin typeface="Times New Roman" pitchFamily="18" charset="0"/>
                <a:cs typeface="Times New Roman" pitchFamily="18" charset="0"/>
              </a:rPr>
              <a:t>insert name of RBPO</a:t>
            </a:r>
            <a:r>
              <a:rPr lang="en-US" sz="1600" dirty="0">
                <a:latin typeface="Times New Roman" pitchFamily="18" charset="0"/>
                <a:cs typeface="Times New Roman" pitchFamily="18" charset="0"/>
              </a:rPr>
              <a:t>]’s financial solvency during the 12-month period that the proposed Risk Certificate will be in effect.”</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pPr>
                <a:defRPr/>
              </a:pPr>
              <a:t>21</a:t>
            </a:fld>
            <a:endParaRPr lang="en-US" dirty="0"/>
          </a:p>
        </p:txBody>
      </p:sp>
      <p:sp>
        <p:nvSpPr>
          <p:cNvPr id="27651" name="Content Placeholder 2"/>
          <p:cNvSpPr>
            <a:spLocks noGrp="1"/>
          </p:cNvSpPr>
          <p:nvPr>
            <p:ph idx="4294967295"/>
          </p:nvPr>
        </p:nvSpPr>
        <p:spPr>
          <a:xfrm>
            <a:off x="685800" y="1371600"/>
            <a:ext cx="7772400" cy="4953000"/>
          </a:xfrm>
        </p:spPr>
        <p:txBody>
          <a:bodyPr>
            <a:normAutofit fontScale="92500" lnSpcReduction="10000"/>
          </a:bodyPr>
          <a:lstStyle/>
          <a:p>
            <a:pPr algn="just">
              <a:buNone/>
            </a:pPr>
            <a:r>
              <a:rPr lang="en-US" sz="2800" b="1" u="sng" dirty="0">
                <a:latin typeface="Times New Roman" pitchFamily="18" charset="0"/>
                <a:cs typeface="Times New Roman" pitchFamily="18" charset="0"/>
              </a:rPr>
              <a:t>Filing Fee</a:t>
            </a:r>
          </a:p>
          <a:p>
            <a:pPr algn="just">
              <a:lnSpc>
                <a:spcPts val="2300"/>
              </a:lnSpc>
              <a:buNone/>
            </a:pPr>
            <a:endParaRPr lang="en-US" sz="2800" u="sng" dirty="0">
              <a:latin typeface="Times New Roman" pitchFamily="18" charset="0"/>
              <a:cs typeface="Times New Roman" pitchFamily="18" charset="0"/>
            </a:endParaRPr>
          </a:p>
          <a:p>
            <a:pPr marL="0" algn="just">
              <a:spcBef>
                <a:spcPts val="0"/>
              </a:spcBef>
              <a:buNone/>
            </a:pPr>
            <a:r>
              <a:rPr lang="en-US" sz="2800" dirty="0">
                <a:latin typeface="Times New Roman" pitchFamily="18" charset="0"/>
                <a:cs typeface="Times New Roman" pitchFamily="18" charset="0"/>
              </a:rPr>
              <a:t>Each Risk Certificate renewal applicant should submit the required $500 fee to the Division of Insurance. </a:t>
            </a:r>
          </a:p>
          <a:p>
            <a:pPr marL="0" algn="just">
              <a:spcBef>
                <a:spcPts val="0"/>
              </a:spcBef>
              <a:buNone/>
            </a:pPr>
            <a:endParaRPr lang="en-US" sz="2800" dirty="0">
              <a:latin typeface="Times New Roman" pitchFamily="18" charset="0"/>
              <a:cs typeface="Times New Roman" pitchFamily="18" charset="0"/>
            </a:endParaRPr>
          </a:p>
          <a:p>
            <a:pPr marL="0" algn="just">
              <a:spcBef>
                <a:spcPts val="0"/>
              </a:spcBef>
              <a:buNone/>
            </a:pPr>
            <a:r>
              <a:rPr lang="en-US" sz="2800" dirty="0">
                <a:latin typeface="Times New Roman" pitchFamily="18" charset="0"/>
                <a:cs typeface="Times New Roman" pitchFamily="18" charset="0"/>
              </a:rPr>
              <a:t>The required filing fees should be submitted via OPTins.org or sent via mail, to the Division, referencing “RBPO Application Filing Fee” at the following address:</a:t>
            </a:r>
            <a:endParaRPr lang="en-US" sz="2800" strike="sngStrike" dirty="0">
              <a:latin typeface="Times New Roman" pitchFamily="18" charset="0"/>
              <a:cs typeface="Times New Roman" pitchFamily="18" charset="0"/>
            </a:endParaRPr>
          </a:p>
          <a:p>
            <a:pPr marL="0">
              <a:spcBef>
                <a:spcPts val="0"/>
              </a:spcBef>
              <a:buNone/>
            </a:pPr>
            <a:endParaRPr lang="en-US" sz="2800" dirty="0">
              <a:latin typeface="Times New Roman" pitchFamily="18" charset="0"/>
              <a:cs typeface="Times New Roman" pitchFamily="18" charset="0"/>
            </a:endParaRPr>
          </a:p>
          <a:p>
            <a:pPr marL="0" algn="ctr">
              <a:spcBef>
                <a:spcPts val="0"/>
              </a:spcBef>
              <a:buNone/>
            </a:pPr>
            <a:r>
              <a:rPr lang="en-US" sz="2800" b="1" dirty="0">
                <a:latin typeface="Times New Roman" pitchFamily="18" charset="0"/>
                <a:cs typeface="Times New Roman" pitchFamily="18" charset="0"/>
              </a:rPr>
              <a:t>Massachusetts Division of Insurance</a:t>
            </a:r>
          </a:p>
          <a:p>
            <a:pPr marL="0" algn="ctr">
              <a:spcBef>
                <a:spcPts val="0"/>
              </a:spcBef>
              <a:buNone/>
            </a:pPr>
            <a:r>
              <a:rPr lang="en-US" sz="2800" b="1" dirty="0">
                <a:latin typeface="Times New Roman" pitchFamily="18" charset="0"/>
                <a:cs typeface="Times New Roman" pitchFamily="18" charset="0"/>
              </a:rPr>
              <a:t>1 Federal Street, Suite 700</a:t>
            </a:r>
          </a:p>
          <a:p>
            <a:pPr marL="0" algn="ctr">
              <a:spcBef>
                <a:spcPts val="0"/>
              </a:spcBef>
              <a:buNone/>
            </a:pPr>
            <a:r>
              <a:rPr lang="en-US" sz="2800" b="1" dirty="0">
                <a:latin typeface="Times New Roman" pitchFamily="18" charset="0"/>
                <a:cs typeface="Times New Roman" pitchFamily="18" charset="0"/>
              </a:rPr>
              <a:t>Boston, MA  02110</a:t>
            </a:r>
          </a:p>
          <a:p>
            <a:pPr marL="0" algn="ctr">
              <a:spcBef>
                <a:spcPts val="0"/>
              </a:spcBef>
              <a:buNone/>
            </a:pPr>
            <a:endParaRPr lang="en-US" sz="1400" dirty="0">
              <a:latin typeface="Times New Roman" pitchFamily="18" charset="0"/>
              <a:cs typeface="Times New Roman" pitchFamily="18" charset="0"/>
            </a:endParaRPr>
          </a:p>
          <a:p>
            <a:pPr marL="0" algn="ctr">
              <a:spcBef>
                <a:spcPts val="0"/>
              </a:spcBef>
              <a:buNone/>
            </a:pPr>
            <a:r>
              <a:rPr lang="en-US" sz="1400" dirty="0">
                <a:latin typeface="Times New Roman" pitchFamily="18" charset="0"/>
                <a:cs typeface="Times New Roman" pitchFamily="18" charset="0"/>
              </a:rPr>
              <a:t>All other inquiries should be submitted to: </a:t>
            </a:r>
            <a:r>
              <a:rPr lang="en-US" sz="1400" dirty="0">
                <a:latin typeface="Times New Roman" pitchFamily="18" charset="0"/>
                <a:cs typeface="Times New Roman" pitchFamily="18" charset="0"/>
                <a:hlinkClick r:id="rId3"/>
              </a:rPr>
              <a:t>DOI.RBPO@mass.gov</a:t>
            </a:r>
            <a:r>
              <a:rPr lang="en-US" sz="1400" dirty="0">
                <a:latin typeface="Times New Roman" pitchFamily="18" charset="0"/>
                <a:cs typeface="Times New Roman" pitchFamily="18" charset="0"/>
              </a:rPr>
              <a:t>.</a:t>
            </a:r>
          </a:p>
          <a:p>
            <a:pPr marL="0">
              <a:spcBef>
                <a:spcPts val="0"/>
              </a:spcBef>
              <a:buNone/>
            </a:pPr>
            <a:endParaRPr lang="en-US" b="1"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pPr>
                <a:defRPr/>
              </a:pPr>
              <a:t>22</a:t>
            </a:fld>
            <a:endParaRPr lang="en-US" dirty="0"/>
          </a:p>
        </p:txBody>
      </p:sp>
      <p:sp>
        <p:nvSpPr>
          <p:cNvPr id="27651" name="Content Placeholder 2"/>
          <p:cNvSpPr>
            <a:spLocks noGrp="1"/>
          </p:cNvSpPr>
          <p:nvPr>
            <p:ph idx="4294967295"/>
          </p:nvPr>
        </p:nvSpPr>
        <p:spPr>
          <a:xfrm>
            <a:off x="685800" y="1371600"/>
            <a:ext cx="7772400" cy="4800600"/>
          </a:xfrm>
        </p:spPr>
        <p:txBody>
          <a:bodyPr>
            <a:normAutofit/>
          </a:bodyPr>
          <a:lstStyle/>
          <a:p>
            <a:pPr marL="0" indent="0" algn="ctr">
              <a:spcBef>
                <a:spcPts val="0"/>
              </a:spcBef>
              <a:spcAft>
                <a:spcPts val="600"/>
              </a:spcAft>
              <a:buNone/>
              <a:defRPr/>
            </a:pPr>
            <a:r>
              <a:rPr lang="en-US" sz="2400" dirty="0">
                <a:latin typeface="Times New Roman" pitchFamily="18" charset="0"/>
                <a:cs typeface="Times New Roman" pitchFamily="18" charset="0"/>
              </a:rPr>
              <a:t>COMPLETE APPLICATIONS</a:t>
            </a:r>
          </a:p>
          <a:p>
            <a:pPr marL="0" algn="just">
              <a:spcBef>
                <a:spcPts val="0"/>
              </a:spcBef>
              <a:spcAft>
                <a:spcPts val="600"/>
              </a:spcAft>
              <a:defRPr/>
            </a:pPr>
            <a:r>
              <a:rPr lang="en-US" sz="2400" dirty="0">
                <a:latin typeface="Times New Roman" pitchFamily="18" charset="0"/>
                <a:cs typeface="Times New Roman" pitchFamily="18" charset="0"/>
              </a:rPr>
              <a:t>An  RBPO’s  application  for  an  initial  or  renewal  Risk Certificate shall not be considered complete until all materials and information required by M.G.L. c. 176T and 211 CMR 155.00 have been received by the Division.  </a:t>
            </a:r>
          </a:p>
          <a:p>
            <a:pPr marL="0" indent="0" algn="just">
              <a:spcBef>
                <a:spcPts val="0"/>
              </a:spcBef>
              <a:spcAft>
                <a:spcPts val="600"/>
              </a:spcAft>
              <a:buNone/>
              <a:defRPr/>
            </a:pPr>
            <a:endParaRPr lang="en-US" sz="2400" dirty="0">
              <a:latin typeface="Times New Roman" pitchFamily="18" charset="0"/>
              <a:cs typeface="Times New Roman" pitchFamily="18" charset="0"/>
            </a:endParaRPr>
          </a:p>
          <a:p>
            <a:pPr marL="0" algn="just">
              <a:spcBef>
                <a:spcPts val="0"/>
              </a:spcBef>
              <a:spcAft>
                <a:spcPts val="600"/>
              </a:spcAft>
              <a:defRPr/>
            </a:pPr>
            <a:r>
              <a:rPr lang="en-US" sz="2400" dirty="0">
                <a:latin typeface="Times New Roman" pitchFamily="18" charset="0"/>
                <a:cs typeface="Times New Roman" pitchFamily="18" charset="0"/>
              </a:rPr>
              <a:t>An applicant RBPO shall respond to any request for additional information by the Division within 15 days of the date of the Division’s request.</a:t>
            </a:r>
          </a:p>
          <a:p>
            <a:pPr eaLnBrk="1" hangingPunct="1">
              <a:spcAft>
                <a:spcPts val="600"/>
              </a:spcAft>
              <a:buFont typeface="Arial" charset="0"/>
              <a:buNone/>
              <a:defRPr/>
            </a:pPr>
            <a:endParaRPr lang="en-US"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7C1C716-7F4B-4BCE-967A-A9544731BA9D}" type="slidenum">
              <a:rPr lang="en-US" smtClean="0"/>
              <a:pPr>
                <a:defRPr/>
              </a:pPr>
              <a:t>23</a:t>
            </a:fld>
            <a:endParaRPr lang="en-US" dirty="0"/>
          </a:p>
        </p:txBody>
      </p:sp>
      <p:sp>
        <p:nvSpPr>
          <p:cNvPr id="29698" name="Content Placeholder 2"/>
          <p:cNvSpPr>
            <a:spLocks noGrp="1"/>
          </p:cNvSpPr>
          <p:nvPr>
            <p:ph idx="4294967295"/>
          </p:nvPr>
        </p:nvSpPr>
        <p:spPr>
          <a:xfrm>
            <a:off x="762000" y="1447800"/>
            <a:ext cx="7772400" cy="4114800"/>
          </a:xfrm>
        </p:spPr>
        <p:txBody>
          <a:bodyPr>
            <a:normAutofit/>
          </a:bodyPr>
          <a:lstStyle/>
          <a:p>
            <a:pPr marL="0" lvl="0" indent="0" algn="ctr" fontAlgn="base">
              <a:spcBef>
                <a:spcPct val="0"/>
              </a:spcBef>
              <a:spcAft>
                <a:spcPct val="0"/>
              </a:spcAft>
              <a:buNone/>
            </a:pPr>
            <a:r>
              <a:rPr lang="en-US" sz="2600" dirty="0">
                <a:latin typeface="Times New Roman" pitchFamily="18" charset="0"/>
                <a:ea typeface="Times New Roman" pitchFamily="18" charset="0"/>
                <a:cs typeface="Times New Roman" pitchFamily="18" charset="0"/>
              </a:rPr>
              <a:t>If an RBPO applicant is issued an Initial or Renewal Risk Certificate:</a:t>
            </a:r>
          </a:p>
          <a:p>
            <a:pPr marL="0" lvl="0" indent="0" algn="just" fontAlgn="base">
              <a:spcBef>
                <a:spcPct val="0"/>
              </a:spcBef>
              <a:spcAft>
                <a:spcPct val="0"/>
              </a:spcAft>
              <a:buNone/>
            </a:pPr>
            <a:endParaRPr lang="en-US" sz="1600" dirty="0">
              <a:latin typeface="Times New Roman" pitchFamily="18" charset="0"/>
              <a:cs typeface="Times New Roman" pitchFamily="18" charset="0"/>
            </a:endParaRPr>
          </a:p>
          <a:p>
            <a:pPr marL="571500" lvl="0" indent="-571500" algn="just" eaLnBrk="0" fontAlgn="base" hangingPunct="0">
              <a:spcBef>
                <a:spcPct val="0"/>
              </a:spcBef>
              <a:spcAft>
                <a:spcPct val="0"/>
              </a:spcAft>
              <a:buAutoNum type="alphaLcParenBoth"/>
            </a:pPr>
            <a:r>
              <a:rPr lang="en-US" sz="2400" dirty="0">
                <a:latin typeface="Times New Roman" pitchFamily="18" charset="0"/>
                <a:ea typeface="Times New Roman" pitchFamily="18" charset="0"/>
                <a:cs typeface="Times New Roman" pitchFamily="18" charset="0"/>
              </a:rPr>
              <a:t>the Division shall forward a copy of the Risk Certificate to the RBPO, the Health Policy Commission, and the Center for Health Information and Analysis; and</a:t>
            </a:r>
          </a:p>
          <a:p>
            <a:pPr marL="457200" lvl="0" indent="-457200" algn="just" eaLnBrk="0" fontAlgn="base" hangingPunct="0">
              <a:spcBef>
                <a:spcPct val="0"/>
              </a:spcBef>
              <a:spcAft>
                <a:spcPct val="0"/>
              </a:spcAft>
              <a:buNone/>
            </a:pPr>
            <a:endParaRPr lang="en-US" sz="2400" dirty="0">
              <a:latin typeface="Times New Roman" pitchFamily="18" charset="0"/>
              <a:ea typeface="Times New Roman" pitchFamily="18" charset="0"/>
              <a:cs typeface="Times New Roman" pitchFamily="18" charset="0"/>
            </a:endParaRPr>
          </a:p>
          <a:p>
            <a:pPr marL="571500" lvl="5" indent="-571500" algn="just">
              <a:spcBef>
                <a:spcPts val="0"/>
              </a:spcBef>
              <a:buAutoNum type="alphaLcParenBoth" startAt="2"/>
            </a:pPr>
            <a:r>
              <a:rPr lang="en-US" sz="2400" dirty="0">
                <a:latin typeface="Times New Roman" pitchFamily="18" charset="0"/>
                <a:ea typeface="Times New Roman" pitchFamily="18" charset="0"/>
                <a:cs typeface="Times New Roman" pitchFamily="18" charset="0"/>
              </a:rPr>
              <a:t>the Division shall post on its website the names of all Risk-Bearing Provider Organizations that have been issued a Risk Certificate.</a:t>
            </a:r>
          </a:p>
          <a:p>
            <a:pPr marL="0" lvl="5" indent="0" algn="just">
              <a:spcBef>
                <a:spcPts val="0"/>
              </a:spcBef>
              <a:buNone/>
            </a:pPr>
            <a:endParaRPr lang="en-US"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7C1C716-7F4B-4BCE-967A-A9544731BA9D}" type="slidenum">
              <a:rPr lang="en-US" smtClean="0"/>
              <a:pPr>
                <a:defRPr/>
              </a:pPr>
              <a:t>24</a:t>
            </a:fld>
            <a:endParaRPr lang="en-US" dirty="0"/>
          </a:p>
        </p:txBody>
      </p:sp>
      <p:sp>
        <p:nvSpPr>
          <p:cNvPr id="29698" name="Content Placeholder 2"/>
          <p:cNvSpPr>
            <a:spLocks noGrp="1"/>
          </p:cNvSpPr>
          <p:nvPr>
            <p:ph idx="4294967295"/>
          </p:nvPr>
        </p:nvSpPr>
        <p:spPr>
          <a:xfrm>
            <a:off x="762000" y="1447800"/>
            <a:ext cx="7772400" cy="4572000"/>
          </a:xfrm>
        </p:spPr>
        <p:txBody>
          <a:bodyPr>
            <a:normAutofit/>
          </a:bodyPr>
          <a:lstStyle/>
          <a:p>
            <a:pPr marL="0" lvl="4" indent="-457200" algn="just">
              <a:spcBef>
                <a:spcPts val="0"/>
              </a:spcBef>
              <a:buNone/>
            </a:pPr>
            <a:r>
              <a:rPr lang="en-US" sz="2400" dirty="0">
                <a:latin typeface="Times New Roman" pitchFamily="18" charset="0"/>
                <a:cs typeface="Times New Roman" pitchFamily="18" charset="0"/>
              </a:rPr>
              <a:t>An applicant (i) that has been denied an initial Risk Certificate, or (ii) whose Risk Certificate renewal request has been denied, may make written demand upon the Commissioner within 30 days of receipt of such final notification for a hearing before the Commissioner to determine the reasonableness of the denial. The hearing shall be held pursuant to M.G.L. c. 30A.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67C1C716-7F4B-4BCE-967A-A9544731BA9D}" type="slidenum">
              <a:rPr lang="en-US" smtClean="0"/>
              <a:pPr>
                <a:defRPr/>
              </a:pPr>
              <a:t>25</a:t>
            </a:fld>
            <a:endParaRPr lang="en-US" dirty="0"/>
          </a:p>
        </p:txBody>
      </p:sp>
      <p:sp>
        <p:nvSpPr>
          <p:cNvPr id="29698" name="Content Placeholder 2"/>
          <p:cNvSpPr>
            <a:spLocks noGrp="1"/>
          </p:cNvSpPr>
          <p:nvPr>
            <p:ph idx="4294967295"/>
          </p:nvPr>
        </p:nvSpPr>
        <p:spPr>
          <a:xfrm>
            <a:off x="762000" y="1752600"/>
            <a:ext cx="7772400" cy="3810000"/>
          </a:xfrm>
        </p:spPr>
        <p:txBody>
          <a:bodyPr>
            <a:normAutofit fontScale="85000" lnSpcReduction="20000"/>
          </a:bodyPr>
          <a:lstStyle/>
          <a:p>
            <a:pPr marL="0" lvl="4" indent="-457200" algn="just">
              <a:spcBef>
                <a:spcPts val="0"/>
              </a:spcBef>
              <a:buNone/>
            </a:pPr>
            <a:r>
              <a:rPr lang="en-US" sz="3800" u="sng" dirty="0">
                <a:latin typeface="Times New Roman" pitchFamily="18" charset="0"/>
                <a:cs typeface="Times New Roman" pitchFamily="18" charset="0"/>
              </a:rPr>
              <a:t>Material Changes</a:t>
            </a:r>
          </a:p>
          <a:p>
            <a:pPr marL="0" lvl="4" indent="-457200" algn="just">
              <a:spcBef>
                <a:spcPts val="0"/>
              </a:spcBef>
              <a:buNone/>
            </a:pPr>
            <a:endParaRPr lang="en-US" sz="2600" dirty="0">
              <a:latin typeface="Times New Roman" pitchFamily="18" charset="0"/>
              <a:cs typeface="Times New Roman" pitchFamily="18" charset="0"/>
            </a:endParaRPr>
          </a:p>
          <a:p>
            <a:pPr marL="0" lvl="4" indent="-457200" algn="just">
              <a:spcBef>
                <a:spcPts val="0"/>
              </a:spcBef>
              <a:buFont typeface="Arial" panose="020B0604020202020204" pitchFamily="34" charset="0"/>
              <a:buChar char="•"/>
            </a:pPr>
            <a:r>
              <a:rPr lang="en-US" sz="2600" dirty="0">
                <a:latin typeface="Times New Roman" pitchFamily="18" charset="0"/>
                <a:cs typeface="Times New Roman" pitchFamily="18" charset="0"/>
              </a:rPr>
              <a:t>An RBPO that has been issued a Risk Certificate shall report to the Division any material change to the information contained in its initial or renewal Risk Certificate application in a document certified by an officer of the RBPO, within 30 days of such change.</a:t>
            </a:r>
          </a:p>
          <a:p>
            <a:pPr marL="0" lvl="4" indent="0" algn="just">
              <a:spcBef>
                <a:spcPts val="0"/>
              </a:spcBef>
              <a:buNone/>
            </a:pPr>
            <a:r>
              <a:rPr lang="en-US" sz="2600" dirty="0">
                <a:latin typeface="Times New Roman" pitchFamily="18" charset="0"/>
                <a:cs typeface="Times New Roman" pitchFamily="18" charset="0"/>
              </a:rPr>
              <a:t> </a:t>
            </a:r>
          </a:p>
          <a:p>
            <a:pPr marL="0" lvl="4" indent="-457200" algn="just">
              <a:spcBef>
                <a:spcPts val="600"/>
              </a:spcBef>
              <a:buFont typeface="Arial" panose="020B0604020202020204" pitchFamily="34" charset="0"/>
              <a:buChar char="•"/>
            </a:pPr>
            <a:r>
              <a:rPr lang="en-US" sz="2600" dirty="0">
                <a:latin typeface="Times New Roman" pitchFamily="18" charset="0"/>
                <a:ea typeface="Times New Roman" pitchFamily="18" charset="0"/>
                <a:cs typeface="Times New Roman" pitchFamily="18" charset="0"/>
              </a:rPr>
              <a:t>A material change could include, but is not limited to, the addition of new Alternative Payment Contracts, amendments to Downside Risk provisions in existing Alternative Payment Contracts, changes to the number or types of patients that are covered under existing Alternative Payment Contracts, or changes to the organizational structure of any Provider Organization.</a:t>
            </a:r>
            <a:endParaRPr lang="en-US" sz="2600" dirty="0">
              <a:latin typeface="Times New Roman" pitchFamily="18" charset="0"/>
              <a:cs typeface="Times New Roman" pitchFamily="18" charset="0"/>
            </a:endParaRPr>
          </a:p>
          <a:p>
            <a:pPr marL="0" lvl="4" indent="-457200">
              <a:spcBef>
                <a:spcPts val="0"/>
              </a:spcBef>
              <a:buNone/>
            </a:pPr>
            <a:endParaRPr lang="en-US" sz="3100" dirty="0">
              <a:latin typeface="Times New Roman" pitchFamily="18" charset="0"/>
              <a:cs typeface="Times New Roman" pitchFamily="18" charset="0"/>
            </a:endParaRPr>
          </a:p>
          <a:p>
            <a:pPr marL="0" lvl="4" indent="-457200" eaLnBrk="1" hangingPunct="1">
              <a:spcBef>
                <a:spcPts val="0"/>
              </a:spcBef>
              <a:buFont typeface="Arial" pitchFamily="34" charset="0"/>
              <a:buNone/>
            </a:pPr>
            <a:endParaRPr lang="en-US" sz="32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9F693CF-4DE0-4DF0-A6E6-B0CCFD5B9260}" type="slidenum">
              <a:rPr lang="en-US" smtClean="0"/>
              <a:pPr>
                <a:defRPr/>
              </a:pPr>
              <a:t>26</a:t>
            </a:fld>
            <a:endParaRPr lang="en-US" dirty="0"/>
          </a:p>
        </p:txBody>
      </p:sp>
      <p:sp>
        <p:nvSpPr>
          <p:cNvPr id="3" name="TextBox 2"/>
          <p:cNvSpPr txBox="1"/>
          <p:nvPr/>
        </p:nvSpPr>
        <p:spPr>
          <a:xfrm>
            <a:off x="457200" y="1143000"/>
            <a:ext cx="8229600" cy="4985980"/>
          </a:xfrm>
          <a:prstGeom prst="rect">
            <a:avLst/>
          </a:prstGeom>
          <a:noFill/>
        </p:spPr>
        <p:txBody>
          <a:bodyPr wrap="square" rtlCol="0">
            <a:spAutoFit/>
          </a:bodyPr>
          <a:lstStyle/>
          <a:p>
            <a:pPr lvl="0" algn="ctr"/>
            <a:r>
              <a:rPr lang="en-US" sz="2400" b="1" dirty="0">
                <a:latin typeface="Times New Roman" pitchFamily="18" charset="0"/>
                <a:cs typeface="Times New Roman" pitchFamily="18" charset="0"/>
              </a:rPr>
              <a:t>Support During the RBPO Process</a:t>
            </a:r>
            <a:endParaRPr lang="en-US" sz="24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a:p>
            <a:pPr marL="285750" indent="-285750">
              <a:buFont typeface="Arial" panose="020B0604020202020204" pitchFamily="34" charset="0"/>
              <a:buChar char="•"/>
            </a:pPr>
            <a:r>
              <a:rPr lang="en-US" sz="2000" dirty="0">
                <a:latin typeface="Times New Roman" pitchFamily="18" charset="0"/>
                <a:cs typeface="Times New Roman" pitchFamily="18" charset="0"/>
              </a:rPr>
              <a:t>The Division of Insurance is willing to assist Applicants for an RBPO Certificate throughout the process of applying before the November 15</a:t>
            </a:r>
            <a:r>
              <a:rPr lang="en-US" sz="2000" baseline="30000" dirty="0">
                <a:latin typeface="Times New Roman" pitchFamily="18" charset="0"/>
                <a:cs typeface="Times New Roman" pitchFamily="18" charset="0"/>
              </a:rPr>
              <a:t>th</a:t>
            </a:r>
            <a:r>
              <a:rPr lang="en-US" sz="2000" dirty="0">
                <a:latin typeface="Times New Roman" pitchFamily="18" charset="0"/>
                <a:cs typeface="Times New Roman" pitchFamily="18" charset="0"/>
              </a:rPr>
              <a:t> deadline.</a:t>
            </a:r>
          </a:p>
          <a:p>
            <a:endParaRPr lang="en-US" sz="2000" dirty="0">
              <a:latin typeface="Times New Roman" pitchFamily="18" charset="0"/>
              <a:cs typeface="Times New Roman" pitchFamily="18" charset="0"/>
            </a:endParaRPr>
          </a:p>
          <a:p>
            <a:pPr marL="285750" indent="-285750">
              <a:buFont typeface="Arial" panose="020B0604020202020204" pitchFamily="34" charset="0"/>
              <a:buChar char="•"/>
            </a:pPr>
            <a:r>
              <a:rPr lang="en-US" sz="2000" dirty="0">
                <a:latin typeface="Times New Roman" pitchFamily="18" charset="0"/>
                <a:cs typeface="Times New Roman" pitchFamily="18" charset="0"/>
              </a:rPr>
              <a:t>The Division will work with Applicants for which an affiliated entity already has a Certificate to streamline the administrative effort.</a:t>
            </a:r>
          </a:p>
          <a:p>
            <a:endParaRPr lang="en-US" sz="2000" dirty="0">
              <a:latin typeface="Times New Roman" pitchFamily="18" charset="0"/>
              <a:cs typeface="Times New Roman" pitchFamily="18" charset="0"/>
            </a:endParaRPr>
          </a:p>
          <a:p>
            <a:pPr marL="285750" indent="-285750">
              <a:buFont typeface="Arial" panose="020B0604020202020204" pitchFamily="34" charset="0"/>
              <a:buChar char="•"/>
            </a:pPr>
            <a:r>
              <a:rPr lang="en-US" sz="2000" dirty="0">
                <a:latin typeface="Times New Roman" pitchFamily="18" charset="0"/>
                <a:cs typeface="Times New Roman" pitchFamily="18" charset="0"/>
              </a:rPr>
              <a:t>The Division will maintain a list on its website</a:t>
            </a:r>
            <a:r>
              <a:rPr lang="en-US" sz="2000" baseline="30000" dirty="0">
                <a:latin typeface="Times New Roman" pitchFamily="18" charset="0"/>
                <a:cs typeface="Times New Roman" pitchFamily="18" charset="0"/>
              </a:rPr>
              <a:t> </a:t>
            </a:r>
            <a:r>
              <a:rPr lang="en-US" sz="2000" dirty="0">
                <a:latin typeface="Times New Roman" pitchFamily="18" charset="0"/>
                <a:cs typeface="Times New Roman" pitchFamily="18" charset="0"/>
              </a:rPr>
              <a:t>of those actuaries who have expressed interest in conducting actuarial reviews and certifications according to Chapter 176T and 211 CMR 155.07. </a:t>
            </a:r>
          </a:p>
          <a:p>
            <a:endParaRPr lang="en-US" sz="2000" dirty="0">
              <a:latin typeface="Times New Roman" pitchFamily="18" charset="0"/>
              <a:cs typeface="Times New Roman" pitchFamily="18" charset="0"/>
            </a:endParaRPr>
          </a:p>
          <a:p>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382334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39F693CF-4DE0-4DF0-A6E6-B0CCFD5B9260}" type="slidenum">
              <a:rPr lang="en-US" smtClean="0"/>
              <a:pPr>
                <a:defRPr/>
              </a:pPr>
              <a:t>27</a:t>
            </a:fld>
            <a:endParaRPr lang="en-US" dirty="0"/>
          </a:p>
        </p:txBody>
      </p:sp>
      <p:sp>
        <p:nvSpPr>
          <p:cNvPr id="3" name="TextBox 2"/>
          <p:cNvSpPr txBox="1"/>
          <p:nvPr/>
        </p:nvSpPr>
        <p:spPr>
          <a:xfrm>
            <a:off x="985157" y="990600"/>
            <a:ext cx="7696200" cy="6924973"/>
          </a:xfrm>
          <a:prstGeom prst="rect">
            <a:avLst/>
          </a:prstGeom>
          <a:noFill/>
        </p:spPr>
        <p:txBody>
          <a:bodyPr wrap="square" rtlCol="0">
            <a:spAutoFit/>
          </a:bodyPr>
          <a:lstStyle/>
          <a:p>
            <a:pPr algn="ctr"/>
            <a:r>
              <a:rPr lang="en-US" sz="2000" u="sng" dirty="0"/>
              <a:t> </a:t>
            </a:r>
            <a:r>
              <a:rPr lang="en-US" sz="2000" u="sng" dirty="0">
                <a:latin typeface="Times New Roman" panose="02020603050405020304" pitchFamily="18" charset="0"/>
                <a:cs typeface="Times New Roman" panose="02020603050405020304" pitchFamily="18" charset="0"/>
              </a:rPr>
              <a:t>Frequently Asked Questions</a:t>
            </a:r>
          </a:p>
          <a:p>
            <a:pPr algn="ctr"/>
            <a:endParaRPr lang="en-US" sz="1000" u="sng" dirty="0">
              <a:latin typeface="Times New Roman" panose="02020603050405020304" pitchFamily="18" charset="0"/>
              <a:cs typeface="Times New Roman" panose="02020603050405020304" pitchFamily="18" charset="0"/>
            </a:endParaRPr>
          </a:p>
          <a:p>
            <a:pPr marL="342900" indent="-342900"/>
            <a:r>
              <a:rPr lang="en-US" sz="1600" b="1" dirty="0">
                <a:latin typeface="Times New Roman" pitchFamily="18" charset="0"/>
                <a:cs typeface="Times New Roman" pitchFamily="18" charset="0"/>
              </a:rPr>
              <a:t>1. Where can I find Applications for the Risk Certificate? </a:t>
            </a:r>
            <a:endParaRPr lang="en-US" sz="1600" dirty="0">
              <a:latin typeface="Times New Roman" pitchFamily="18" charset="0"/>
              <a:cs typeface="Times New Roman" pitchFamily="18" charset="0"/>
            </a:endParaRPr>
          </a:p>
          <a:p>
            <a:pPr marL="342900" indent="-342900"/>
            <a:r>
              <a:rPr lang="en-US" sz="1400" dirty="0">
                <a:latin typeface="Times New Roman" pitchFamily="18" charset="0"/>
                <a:cs typeface="Times New Roman" pitchFamily="18" charset="0"/>
              </a:rPr>
              <a:t>A:  Form applications for Risk Certificates are available on the Division’s website at: </a:t>
            </a:r>
            <a:r>
              <a:rPr lang="en-US" sz="1400" dirty="0">
                <a:latin typeface="Times New Roman" pitchFamily="18" charset="0"/>
                <a:cs typeface="Times New Roman" pitchFamily="18" charset="0"/>
                <a:hlinkClick r:id="rId3"/>
              </a:rPr>
              <a:t>https://www.mass.gov/doc/initial-risk-certificate-application-2026-2027pdf/download</a:t>
            </a:r>
            <a:endParaRPr lang="en-US" sz="1400" dirty="0">
              <a:latin typeface="Times New Roman" pitchFamily="18" charset="0"/>
              <a:cs typeface="Times New Roman" pitchFamily="18" charset="0"/>
            </a:endParaRPr>
          </a:p>
          <a:p>
            <a:pPr marL="342900" indent="-342900"/>
            <a:endParaRPr lang="en-US" sz="1200" u="sng" dirty="0">
              <a:latin typeface="Times New Roman" pitchFamily="18" charset="0"/>
              <a:cs typeface="Times New Roman" pitchFamily="18" charset="0"/>
            </a:endParaRPr>
          </a:p>
          <a:p>
            <a:pPr marL="342900" indent="-342900">
              <a:buAutoNum type="arabicPeriod" startAt="2"/>
            </a:pPr>
            <a:r>
              <a:rPr lang="en-US" sz="1600" b="1" dirty="0">
                <a:latin typeface="Times New Roman" pitchFamily="18" charset="0"/>
                <a:cs typeface="Times New Roman" pitchFamily="18" charset="0"/>
              </a:rPr>
              <a:t>Is there a list of actuaries who have indicated interest to complete “Risk Certification Actuarial Reviews for RBPOs?” </a:t>
            </a:r>
            <a:endParaRPr lang="en-US" sz="1600" dirty="0">
              <a:latin typeface="Times New Roman" pitchFamily="18" charset="0"/>
              <a:cs typeface="Times New Roman" pitchFamily="18" charset="0"/>
            </a:endParaRPr>
          </a:p>
          <a:p>
            <a:pPr marL="342900" indent="-342900"/>
            <a:r>
              <a:rPr lang="en-US" sz="1400" dirty="0">
                <a:latin typeface="Times New Roman" pitchFamily="18" charset="0"/>
                <a:cs typeface="Times New Roman" pitchFamily="18" charset="0"/>
              </a:rPr>
              <a:t>A:  Yes, this list is currently posted on the DOI website:  </a:t>
            </a:r>
            <a:r>
              <a:rPr lang="en-US" sz="1400" dirty="0">
                <a:latin typeface="Times New Roman" panose="02020603050405020304" pitchFamily="18" charset="0"/>
                <a:cs typeface="Times New Roman" panose="02020603050405020304" pitchFamily="18" charset="0"/>
                <a:hlinkClick r:id="rId4"/>
              </a:rPr>
              <a:t>https://www.mass.gov/doc/list-of-actuaries-who-have-indicated-interest-to-do-risk-certification-actuarial-reviews-for-rbpos-as-of-october-1-2025/download</a:t>
            </a:r>
            <a:endParaRPr lang="en-US" sz="1400" dirty="0">
              <a:latin typeface="Times New Roman" panose="02020603050405020304" pitchFamily="18" charset="0"/>
              <a:cs typeface="Times New Roman" panose="02020603050405020304" pitchFamily="18" charset="0"/>
            </a:endParaRPr>
          </a:p>
          <a:p>
            <a:pPr marL="342900" indent="-342900"/>
            <a:endParaRPr lang="en-US" sz="1200" dirty="0">
              <a:latin typeface="Times New Roman" pitchFamily="18" charset="0"/>
              <a:cs typeface="Times New Roman" pitchFamily="18" charset="0"/>
            </a:endParaRPr>
          </a:p>
          <a:p>
            <a:pPr marL="342900" indent="-342900"/>
            <a:r>
              <a:rPr lang="en-US" sz="1600" b="1" dirty="0">
                <a:latin typeface="Times New Roman" pitchFamily="18" charset="0"/>
                <a:cs typeface="Times New Roman" pitchFamily="18" charset="0"/>
              </a:rPr>
              <a:t>3. Where can I find a copy of the “Filing Guidance Notice 2015-C” that was issued on July 22, 2015? </a:t>
            </a:r>
          </a:p>
          <a:p>
            <a:pPr marL="342900" indent="-342900"/>
            <a:r>
              <a:rPr lang="en-US" sz="1400" dirty="0">
                <a:latin typeface="Times New Roman" pitchFamily="18" charset="0"/>
                <a:cs typeface="Times New Roman" pitchFamily="18" charset="0"/>
              </a:rPr>
              <a:t>A: This document is intended to serve as “Supplemental Guidelines on Submitting Filing Materials Relative to the Certification of Risk-Bearing Provider Organizations”: </a:t>
            </a:r>
            <a:r>
              <a:rPr lang="en-US" sz="1400" dirty="0">
                <a:latin typeface="Times New Roman" pitchFamily="18" charset="0"/>
                <a:cs typeface="Times New Roman" pitchFamily="18" charset="0"/>
                <a:hlinkClick r:id="rId5"/>
              </a:rPr>
              <a:t>https://www.mass.gov/doc/2015-c-supplemental-guidelines-on-submitting-filing-materials-relative-to-the-certification-of/download</a:t>
            </a:r>
            <a:endParaRPr lang="en-US" sz="1400" dirty="0">
              <a:latin typeface="Times New Roman" pitchFamily="18" charset="0"/>
              <a:cs typeface="Times New Roman" pitchFamily="18" charset="0"/>
            </a:endParaRPr>
          </a:p>
          <a:p>
            <a:pPr marL="342900" indent="-342900"/>
            <a:endParaRPr lang="en-US" sz="1200" b="1" dirty="0">
              <a:latin typeface="Times New Roman" panose="02020603050405020304" pitchFamily="18" charset="0"/>
              <a:cs typeface="Times New Roman" pitchFamily="18" charset="0"/>
            </a:endParaRPr>
          </a:p>
          <a:p>
            <a:pPr marL="342900" indent="-342900"/>
            <a:r>
              <a:rPr lang="en-US" sz="1600" b="1" dirty="0">
                <a:latin typeface="Times New Roman" panose="02020603050405020304" pitchFamily="18" charset="0"/>
                <a:cs typeface="Times New Roman" panose="02020603050405020304" pitchFamily="18" charset="0"/>
              </a:rPr>
              <a:t>4. Where can I see if my entity holds a Risk Certificate for the currently  period?</a:t>
            </a:r>
          </a:p>
          <a:p>
            <a:pPr marL="342900" indent="-342900"/>
            <a:r>
              <a:rPr lang="en-US" sz="1400" dirty="0">
                <a:latin typeface="Times New Roman" panose="02020603050405020304" pitchFamily="18" charset="0"/>
                <a:cs typeface="Times New Roman" panose="02020603050405020304" pitchFamily="18" charset="0"/>
              </a:rPr>
              <a:t>A: This document lists all organizations granted risk certificates for the current period: </a:t>
            </a:r>
            <a:r>
              <a:rPr lang="en-US" sz="1400" dirty="0">
                <a:latin typeface="Times New Roman" panose="02020603050405020304" pitchFamily="18" charset="0"/>
                <a:cs typeface="Times New Roman" panose="02020603050405020304" pitchFamily="18" charset="0"/>
                <a:hlinkClick r:id="rId6"/>
              </a:rPr>
              <a:t>https://www.mass.gov/doc/organizations-granted-risk-certificates-for-the-annual-period-march-1-2025-february-28-2026/download</a:t>
            </a:r>
            <a:endParaRPr lang="en-US" sz="1400" dirty="0">
              <a:latin typeface="Times New Roman" panose="02020603050405020304" pitchFamily="18" charset="0"/>
              <a:cs typeface="Times New Roman" panose="02020603050405020304" pitchFamily="18" charset="0"/>
            </a:endParaRPr>
          </a:p>
          <a:p>
            <a:pPr marL="342900" indent="-342900"/>
            <a:endParaRPr lang="en-US" u="sng" dirty="0">
              <a:latin typeface="+mn-lt"/>
            </a:endParaRPr>
          </a:p>
          <a:p>
            <a:endParaRPr lang="en-US" dirty="0"/>
          </a:p>
          <a:p>
            <a:endParaRPr lang="en-US" dirty="0"/>
          </a:p>
          <a:p>
            <a:endParaRPr lang="en-US" dirty="0"/>
          </a:p>
          <a:p>
            <a:endParaRPr lang="en-US"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B8DC242D-11D2-40CD-8978-1B5E80380749}" type="slidenum">
              <a:rPr lang="en-US" smtClean="0"/>
              <a:pPr>
                <a:defRPr/>
              </a:pPr>
              <a:t>28</a:t>
            </a:fld>
            <a:endParaRPr lang="en-US" dirty="0"/>
          </a:p>
        </p:txBody>
      </p:sp>
      <p:sp>
        <p:nvSpPr>
          <p:cNvPr id="33795" name="Content Placeholder 2"/>
          <p:cNvSpPr>
            <a:spLocks noGrp="1"/>
          </p:cNvSpPr>
          <p:nvPr>
            <p:ph idx="4294967295"/>
          </p:nvPr>
        </p:nvSpPr>
        <p:spPr>
          <a:xfrm>
            <a:off x="1295400" y="2438400"/>
            <a:ext cx="6248400" cy="1905000"/>
          </a:xfrm>
        </p:spPr>
        <p:txBody>
          <a:bodyPr>
            <a:normAutofit/>
          </a:bodyPr>
          <a:lstStyle/>
          <a:p>
            <a:pPr algn="ctr" eaLnBrk="1" hangingPunct="1">
              <a:buFont typeface="Arial" charset="0"/>
              <a:buNone/>
              <a:defRPr/>
            </a:pPr>
            <a:endParaRPr lang="en-US" b="1" cap="small" dirty="0">
              <a:latin typeface="Times New Roman" pitchFamily="18" charset="0"/>
              <a:cs typeface="Times New Roman" pitchFamily="18" charset="0"/>
            </a:endParaRPr>
          </a:p>
          <a:p>
            <a:pPr algn="ctr" eaLnBrk="1" hangingPunct="1">
              <a:buFont typeface="Arial" charset="0"/>
              <a:buNone/>
              <a:defRPr/>
            </a:pPr>
            <a:r>
              <a:rPr lang="en-US" b="1" cap="small" dirty="0">
                <a:solidFill>
                  <a:schemeClr val="tx2"/>
                </a:solidFill>
                <a:latin typeface="Times New Roman" pitchFamily="18" charset="0"/>
                <a:cs typeface="Times New Roman" pitchFamily="18" charset="0"/>
              </a:rPr>
              <a:t>Any Additional questions?</a:t>
            </a:r>
          </a:p>
          <a:p>
            <a:pPr algn="ctr">
              <a:buNone/>
              <a:defRPr/>
            </a:pPr>
            <a:endParaRPr lang="en-US" dirty="0">
              <a:latin typeface="Times New Roman" pitchFamily="18" charset="0"/>
              <a:cs typeface="Times New Roman" pitchFamily="18" charset="0"/>
            </a:endParaRPr>
          </a:p>
          <a:p>
            <a:pPr algn="ctr">
              <a:buNone/>
              <a:defRPr/>
            </a:pPr>
            <a:endParaRPr lang="en-US" dirty="0">
              <a:latin typeface="Times New Roman" pitchFamily="18" charset="0"/>
              <a:cs typeface="Times New Roman" pitchFamily="18" charset="0"/>
            </a:endParaRPr>
          </a:p>
          <a:p>
            <a:pPr algn="ctr" eaLnBrk="1" hangingPunct="1">
              <a:buFont typeface="Arial" charset="0"/>
              <a:buNone/>
              <a:defRPr/>
            </a:pPr>
            <a:endParaRPr lang="en-US" b="1" cap="small" dirty="0">
              <a:latin typeface="Times New Roman" pitchFamily="18" charset="0"/>
              <a:cs typeface="Times New Roman" pitchFamily="18" charset="0"/>
            </a:endParaRPr>
          </a:p>
          <a:p>
            <a:pPr eaLnBrk="1" hangingPunct="1">
              <a:defRPr/>
            </a:pPr>
            <a:endParaRPr lang="en-US" cap="small"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609600" y="1219200"/>
            <a:ext cx="7924800" cy="5029200"/>
          </a:xfrm>
        </p:spPr>
        <p:txBody>
          <a:bodyPr>
            <a:normAutofit/>
          </a:bodyPr>
          <a:lstStyle/>
          <a:p>
            <a:pPr algn="ctr" eaLnBrk="1" hangingPunct="1">
              <a:buNone/>
            </a:pPr>
            <a:r>
              <a:rPr lang="en-US" b="1" u="sng" dirty="0">
                <a:latin typeface="Times New Roman" pitchFamily="18" charset="0"/>
                <a:cs typeface="Times New Roman" pitchFamily="18" charset="0"/>
              </a:rPr>
              <a:t>Division of Insurance Contacts</a:t>
            </a:r>
          </a:p>
          <a:p>
            <a:pPr eaLnBrk="1" hangingPunct="1">
              <a:buNone/>
            </a:pPr>
            <a:endParaRPr lang="en-US" sz="2800" dirty="0">
              <a:latin typeface="Times New Roman" pitchFamily="18" charset="0"/>
              <a:cs typeface="Times New Roman" pitchFamily="18" charset="0"/>
            </a:endParaRPr>
          </a:p>
          <a:p>
            <a:pPr>
              <a:spcBef>
                <a:spcPts val="0"/>
              </a:spcBef>
              <a:buNone/>
            </a:pPr>
            <a:r>
              <a:rPr lang="en-US" sz="2800" dirty="0">
                <a:latin typeface="Times New Roman" pitchFamily="18" charset="0"/>
                <a:cs typeface="Times New Roman" pitchFamily="18" charset="0"/>
              </a:rPr>
              <a:t>	</a:t>
            </a:r>
            <a:r>
              <a:rPr lang="en-US" sz="1800" dirty="0">
                <a:latin typeface="Times New Roman" pitchFamily="18" charset="0"/>
                <a:cs typeface="Times New Roman" pitchFamily="18" charset="0"/>
              </a:rPr>
              <a:t>Henrik Ohldin                                    Shannon Lynch</a:t>
            </a:r>
          </a:p>
          <a:p>
            <a:pPr>
              <a:spcBef>
                <a:spcPts val="0"/>
              </a:spcBef>
              <a:buNone/>
            </a:pPr>
            <a:r>
              <a:rPr lang="en-US" sz="1800" dirty="0">
                <a:latin typeface="Times New Roman" pitchFamily="18" charset="0"/>
                <a:cs typeface="Times New Roman" pitchFamily="18" charset="0"/>
              </a:rPr>
              <a:t>	Financial Analyst		 Research Analyst</a:t>
            </a:r>
          </a:p>
          <a:p>
            <a:pPr>
              <a:spcBef>
                <a:spcPts val="0"/>
              </a:spcBef>
              <a:buNone/>
            </a:pPr>
            <a:r>
              <a:rPr lang="en-US" sz="1800" dirty="0">
                <a:latin typeface="Times New Roman" pitchFamily="18" charset="0"/>
                <a:cs typeface="Times New Roman" pitchFamily="18" charset="0"/>
              </a:rPr>
              <a:t>      (617) 521-7344	</a:t>
            </a:r>
            <a:r>
              <a:rPr lang="en-US" sz="1800">
                <a:latin typeface="Times New Roman" pitchFamily="18" charset="0"/>
                <a:cs typeface="Times New Roman" pitchFamily="18" charset="0"/>
              </a:rPr>
              <a:t>                                 (</a:t>
            </a:r>
            <a:r>
              <a:rPr lang="en-US" sz="1800" dirty="0">
                <a:latin typeface="Times New Roman" pitchFamily="18" charset="0"/>
                <a:cs typeface="Times New Roman" pitchFamily="18" charset="0"/>
              </a:rPr>
              <a:t>617) 521-7320</a:t>
            </a:r>
          </a:p>
          <a:p>
            <a:pPr>
              <a:spcBef>
                <a:spcPts val="0"/>
              </a:spcBef>
              <a:buNone/>
            </a:pPr>
            <a:r>
              <a:rPr lang="en-US" sz="1800" dirty="0">
                <a:latin typeface="Times New Roman" pitchFamily="18" charset="0"/>
                <a:cs typeface="Times New Roman" pitchFamily="18" charset="0"/>
              </a:rPr>
              <a:t>					</a:t>
            </a:r>
          </a:p>
          <a:p>
            <a:pPr>
              <a:spcBef>
                <a:spcPts val="0"/>
              </a:spcBef>
              <a:buNone/>
            </a:pPr>
            <a:endParaRPr lang="en-US" sz="1800" dirty="0">
              <a:latin typeface="Times New Roman" pitchFamily="18" charset="0"/>
              <a:cs typeface="Times New Roman" pitchFamily="18" charset="0"/>
            </a:endParaRPr>
          </a:p>
          <a:p>
            <a:pPr marL="0">
              <a:spcBef>
                <a:spcPts val="0"/>
              </a:spcBef>
              <a:buNone/>
            </a:pPr>
            <a:r>
              <a:rPr lang="en-US" sz="2800" dirty="0">
                <a:latin typeface="Times New Roman" pitchFamily="18" charset="0"/>
                <a:cs typeface="Times New Roman" pitchFamily="18" charset="0"/>
              </a:rPr>
              <a:t>	</a:t>
            </a:r>
          </a:p>
          <a:p>
            <a:pPr eaLnBrk="1" hangingPunct="1">
              <a:spcBef>
                <a:spcPts val="0"/>
              </a:spcBef>
              <a:buNone/>
            </a:pPr>
            <a:r>
              <a:rPr lang="en-US" sz="2000" dirty="0">
                <a:latin typeface="Times New Roman" pitchFamily="18" charset="0"/>
                <a:cs typeface="Times New Roman" pitchFamily="18" charset="0"/>
              </a:rPr>
              <a:t>	</a:t>
            </a:r>
          </a:p>
          <a:p>
            <a:pPr algn="ctr">
              <a:spcBef>
                <a:spcPts val="0"/>
              </a:spcBef>
              <a:buNone/>
            </a:pPr>
            <a:endParaRPr lang="en-US" sz="2400" dirty="0">
              <a:latin typeface="Times New Roman" pitchFamily="18" charset="0"/>
              <a:cs typeface="Times New Roman" pitchFamily="18" charset="0"/>
            </a:endParaRPr>
          </a:p>
          <a:p>
            <a:pPr algn="ctr">
              <a:spcBef>
                <a:spcPts val="0"/>
              </a:spcBef>
              <a:buNone/>
            </a:pPr>
            <a:r>
              <a:rPr lang="en-US" sz="2400" dirty="0">
                <a:latin typeface="Times New Roman" pitchFamily="18" charset="0"/>
                <a:cs typeface="Times New Roman" pitchFamily="18" charset="0"/>
              </a:rPr>
              <a:t>All RBPO related inquiries should please be submitted to: </a:t>
            </a:r>
            <a:r>
              <a:rPr lang="en-US" sz="2400" dirty="0">
                <a:latin typeface="Times New Roman" pitchFamily="18" charset="0"/>
                <a:cs typeface="Times New Roman" pitchFamily="18" charset="0"/>
                <a:hlinkClick r:id="rId4"/>
              </a:rPr>
              <a:t>DOI.RBPO@mass.gov</a:t>
            </a:r>
            <a:r>
              <a:rPr lang="en-US" sz="2400" dirty="0">
                <a:latin typeface="Times New Roman" pitchFamily="18" charset="0"/>
                <a:cs typeface="Times New Roman" pitchFamily="18" charset="0"/>
              </a:rPr>
              <a:t>.</a:t>
            </a:r>
          </a:p>
          <a:p>
            <a:pPr eaLnBrk="1" hangingPunct="1">
              <a:spcBef>
                <a:spcPts val="0"/>
              </a:spcBef>
              <a:buNone/>
            </a:pPr>
            <a:endParaRPr lang="en-US" sz="2000" dirty="0">
              <a:latin typeface="Times New Roman" pitchFamily="18" charset="0"/>
              <a:cs typeface="Times New Roman" pitchFamily="18" charset="0"/>
            </a:endParaRPr>
          </a:p>
          <a:p>
            <a:pPr eaLnBrk="1" hangingPunct="1">
              <a:spcBef>
                <a:spcPts val="0"/>
              </a:spcBef>
              <a:buNone/>
            </a:pPr>
            <a:endParaRPr lang="en-US" sz="2000"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29</a:t>
            </a:fld>
            <a:endParaRPr lang="en-US" dirty="0"/>
          </a:p>
        </p:txBody>
      </p:sp>
    </p:spTree>
    <p:extLst>
      <p:ext uri="{BB962C8B-B14F-4D97-AF65-F5344CB8AC3E}">
        <p14:creationId xmlns:p14="http://schemas.microsoft.com/office/powerpoint/2010/main" val="2243006687"/>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609600" y="1219200"/>
            <a:ext cx="7924800" cy="5029200"/>
          </a:xfrm>
        </p:spPr>
        <p:txBody>
          <a:bodyPr>
            <a:normAutofit/>
          </a:bodyPr>
          <a:lstStyle/>
          <a:p>
            <a:pPr algn="ctr" eaLnBrk="1" hangingPunct="1">
              <a:buNone/>
            </a:pPr>
            <a:r>
              <a:rPr lang="en-US" b="1" u="sng" dirty="0">
                <a:latin typeface="Times New Roman" pitchFamily="18" charset="0"/>
                <a:cs typeface="Times New Roman" pitchFamily="18" charset="0"/>
              </a:rPr>
              <a:t>Division of Insurance Contacts</a:t>
            </a:r>
          </a:p>
          <a:p>
            <a:pPr eaLnBrk="1" hangingPunct="1">
              <a:buNone/>
            </a:pPr>
            <a:endParaRPr lang="en-US" sz="2400" dirty="0">
              <a:latin typeface="Times New Roman" pitchFamily="18" charset="0"/>
              <a:cs typeface="Times New Roman" pitchFamily="18" charset="0"/>
            </a:endParaRPr>
          </a:p>
          <a:p>
            <a:pPr eaLnBrk="1" hangingPunct="1">
              <a:spcBef>
                <a:spcPts val="0"/>
              </a:spcBef>
              <a:buNone/>
            </a:pPr>
            <a:r>
              <a:rPr lang="en-US" sz="2400" dirty="0">
                <a:latin typeface="Times New Roman" pitchFamily="18" charset="0"/>
                <a:cs typeface="Times New Roman" pitchFamily="18" charset="0"/>
              </a:rPr>
              <a:t>	Henrik Ohldin                                    Shannon Lynch</a:t>
            </a:r>
          </a:p>
          <a:p>
            <a:pPr eaLnBrk="1" hangingPunct="1">
              <a:spcBef>
                <a:spcPts val="0"/>
              </a:spcBef>
              <a:buNone/>
            </a:pPr>
            <a:r>
              <a:rPr lang="en-US" sz="2400" dirty="0">
                <a:latin typeface="Times New Roman" pitchFamily="18" charset="0"/>
                <a:cs typeface="Times New Roman" pitchFamily="18" charset="0"/>
              </a:rPr>
              <a:t>	Financial Analyst		                Research Analyst</a:t>
            </a:r>
          </a:p>
          <a:p>
            <a:pPr eaLnBrk="1" hangingPunct="1">
              <a:spcBef>
                <a:spcPts val="0"/>
              </a:spcBef>
              <a:buNone/>
            </a:pPr>
            <a:r>
              <a:rPr lang="en-US" sz="2400" dirty="0">
                <a:latin typeface="Times New Roman" pitchFamily="18" charset="0"/>
                <a:cs typeface="Times New Roman" pitchFamily="18" charset="0"/>
              </a:rPr>
              <a:t>    (617) 521-7344	                            (617) 521-7320</a:t>
            </a:r>
          </a:p>
          <a:p>
            <a:pPr>
              <a:spcBef>
                <a:spcPts val="0"/>
              </a:spcBef>
              <a:buNone/>
            </a:pPr>
            <a:r>
              <a:rPr lang="en-US" sz="2400" dirty="0">
                <a:latin typeface="Times New Roman" pitchFamily="18" charset="0"/>
                <a:cs typeface="Times New Roman" pitchFamily="18" charset="0"/>
              </a:rPr>
              <a:t>			             </a:t>
            </a:r>
          </a:p>
          <a:p>
            <a:pPr>
              <a:spcBef>
                <a:spcPts val="0"/>
              </a:spcBef>
              <a:buNone/>
            </a:pPr>
            <a:r>
              <a:rPr lang="en-US" sz="2400" dirty="0">
                <a:latin typeface="Times New Roman" pitchFamily="18" charset="0"/>
                <a:cs typeface="Times New Roman" pitchFamily="18" charset="0"/>
              </a:rPr>
              <a:t>		</a:t>
            </a:r>
            <a:r>
              <a:rPr lang="en-US" sz="2800" dirty="0">
                <a:latin typeface="Times New Roman" pitchFamily="18" charset="0"/>
                <a:cs typeface="Times New Roman" pitchFamily="18" charset="0"/>
              </a:rPr>
              <a:t>	</a:t>
            </a:r>
          </a:p>
          <a:p>
            <a:pPr eaLnBrk="1" hangingPunct="1">
              <a:spcBef>
                <a:spcPts val="0"/>
              </a:spcBef>
              <a:buNone/>
            </a:pPr>
            <a:r>
              <a:rPr lang="en-US" sz="2000" dirty="0">
                <a:latin typeface="Times New Roman" pitchFamily="18" charset="0"/>
                <a:cs typeface="Times New Roman" pitchFamily="18" charset="0"/>
              </a:rPr>
              <a:t>	</a:t>
            </a:r>
          </a:p>
          <a:p>
            <a:pPr algn="ctr">
              <a:spcBef>
                <a:spcPts val="0"/>
              </a:spcBef>
              <a:buNone/>
            </a:pPr>
            <a:r>
              <a:rPr lang="en-US" sz="2000" dirty="0">
                <a:latin typeface="Times New Roman" pitchFamily="18" charset="0"/>
                <a:cs typeface="Times New Roman" pitchFamily="18" charset="0"/>
              </a:rPr>
              <a:t>All RBPO related inquiries should be submitted to: </a:t>
            </a:r>
            <a:r>
              <a:rPr lang="en-US" sz="2000" dirty="0">
                <a:latin typeface="Times New Roman" pitchFamily="18" charset="0"/>
                <a:cs typeface="Times New Roman" pitchFamily="18" charset="0"/>
                <a:hlinkClick r:id="rId3"/>
              </a:rPr>
              <a:t>DOI.RBPO@mass.gov </a:t>
            </a:r>
            <a:endParaRPr lang="en-US" sz="2000" dirty="0">
              <a:latin typeface="Times New Roman" pitchFamily="18" charset="0"/>
              <a:cs typeface="Times New Roman" pitchFamily="18" charset="0"/>
            </a:endParaRPr>
          </a:p>
          <a:p>
            <a:pPr eaLnBrk="1" hangingPunct="1">
              <a:spcBef>
                <a:spcPts val="0"/>
              </a:spcBef>
              <a:buNone/>
            </a:pPr>
            <a:endParaRPr lang="en-US" sz="2000" dirty="0">
              <a:latin typeface="Times New Roman" pitchFamily="18" charset="0"/>
              <a:cs typeface="Times New Roman" pitchFamily="18" charset="0"/>
            </a:endParaRPr>
          </a:p>
          <a:p>
            <a:pPr eaLnBrk="1" hangingPunct="1">
              <a:spcBef>
                <a:spcPts val="0"/>
              </a:spcBef>
              <a:buNone/>
            </a:pPr>
            <a:endParaRPr lang="en-US" sz="2000"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533400" y="1098550"/>
            <a:ext cx="8153400" cy="5257800"/>
          </a:xfrm>
        </p:spPr>
        <p:txBody>
          <a:bodyPr>
            <a:normAutofit/>
          </a:bodyPr>
          <a:lstStyle/>
          <a:p>
            <a:pPr algn="ctr" eaLnBrk="1" hangingPunct="1">
              <a:buNone/>
            </a:pPr>
            <a:r>
              <a:rPr lang="en-US" sz="3000" b="1" u="sng" dirty="0">
                <a:latin typeface="Times New Roman" pitchFamily="18" charset="0"/>
                <a:cs typeface="Times New Roman" pitchFamily="18" charset="0"/>
              </a:rPr>
              <a:t>Important Dates:</a:t>
            </a:r>
          </a:p>
          <a:p>
            <a:pPr algn="ctr">
              <a:buNone/>
            </a:pPr>
            <a:r>
              <a:rPr lang="en-US" sz="1600" b="1" dirty="0">
                <a:latin typeface="Times New Roman" pitchFamily="18" charset="0"/>
                <a:cs typeface="Times New Roman" pitchFamily="18" charset="0"/>
              </a:rPr>
              <a:t>(March 1, 2026 – February 28, 2027 Certificate Year)</a:t>
            </a:r>
          </a:p>
          <a:p>
            <a:pPr algn="ctr">
              <a:buAutoNum type="arabicParenBoth"/>
            </a:pPr>
            <a:endParaRPr lang="en-US" sz="1700" dirty="0">
              <a:latin typeface="Times New Roman" pitchFamily="18" charset="0"/>
              <a:cs typeface="Times New Roman" pitchFamily="18" charset="0"/>
            </a:endParaRPr>
          </a:p>
          <a:p>
            <a:r>
              <a:rPr lang="en-US" sz="2400" dirty="0">
                <a:latin typeface="Times New Roman" pitchFamily="18" charset="0"/>
                <a:cs typeface="Times New Roman" pitchFamily="18" charset="0"/>
              </a:rPr>
              <a:t>Applications for a new Certificate or to renew an existing Certificate are due </a:t>
            </a:r>
            <a:r>
              <a:rPr lang="en-US" sz="2400" b="1" u="sng" dirty="0">
                <a:latin typeface="Times New Roman" pitchFamily="18" charset="0"/>
                <a:cs typeface="Times New Roman" pitchFamily="18" charset="0"/>
              </a:rPr>
              <a:t>November 15, 2025</a:t>
            </a:r>
            <a:endParaRPr lang="en-US" sz="2400" dirty="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a:p>
            <a:pPr algn="ctr" eaLnBrk="1" hangingPunct="1">
              <a:buNone/>
            </a:pPr>
            <a:endParaRPr lang="en-US" sz="2000" dirty="0">
              <a:latin typeface="Times New Roman" pitchFamily="18" charset="0"/>
              <a:cs typeface="Times New Roman" pitchFamily="18" charset="0"/>
            </a:endParaRPr>
          </a:p>
          <a:p>
            <a:pPr algn="ctr" eaLnBrk="1" hangingPunct="1">
              <a:buNone/>
            </a:pPr>
            <a:endParaRPr lang="en-US" sz="2000" b="1" u="sng"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533400" y="1066800"/>
            <a:ext cx="8153400" cy="5257800"/>
          </a:xfrm>
        </p:spPr>
        <p:txBody>
          <a:bodyPr>
            <a:normAutofit/>
          </a:bodyPr>
          <a:lstStyle/>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r>
              <a:rPr lang="en-US" sz="3000" b="1" dirty="0">
                <a:latin typeface="Times New Roman" pitchFamily="18" charset="0"/>
                <a:cs typeface="Times New Roman" pitchFamily="18" charset="0"/>
              </a:rPr>
              <a:t>Risk Certificate Application Process</a:t>
            </a:r>
          </a:p>
          <a:p>
            <a:pPr>
              <a:buNone/>
            </a:pPr>
            <a:endParaRPr lang="en-US" sz="2000" dirty="0">
              <a:latin typeface="Times New Roman" pitchFamily="18" charset="0"/>
              <a:cs typeface="Times New Roman" pitchFamily="18" charset="0"/>
            </a:endParaRPr>
          </a:p>
          <a:p>
            <a:pPr algn="ctr" eaLnBrk="1" hangingPunct="1">
              <a:buNone/>
            </a:pPr>
            <a:endParaRPr lang="en-US" sz="2000" dirty="0">
              <a:latin typeface="Times New Roman" pitchFamily="18" charset="0"/>
              <a:cs typeface="Times New Roman" pitchFamily="18" charset="0"/>
            </a:endParaRPr>
          </a:p>
          <a:p>
            <a:pPr algn="ctr" eaLnBrk="1" hangingPunct="1">
              <a:buNone/>
            </a:pPr>
            <a:endParaRPr lang="en-US" sz="2000" b="1" u="sng"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5</a:t>
            </a:fld>
            <a:endParaRPr lang="en-US" dirty="0"/>
          </a:p>
        </p:txBody>
      </p:sp>
    </p:spTree>
    <p:extLst>
      <p:ext uri="{BB962C8B-B14F-4D97-AF65-F5344CB8AC3E}">
        <p14:creationId xmlns:p14="http://schemas.microsoft.com/office/powerpoint/2010/main" val="493874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685800" y="1219200"/>
            <a:ext cx="7848600" cy="4754563"/>
          </a:xfrm>
        </p:spPr>
        <p:txBody>
          <a:bodyPr>
            <a:normAutofit/>
          </a:bodyPr>
          <a:lstStyle/>
          <a:p>
            <a:pPr marL="0" indent="0" eaLnBrk="1" hangingPunct="1">
              <a:buNone/>
            </a:pPr>
            <a:endParaRPr lang="en-US" sz="2400" dirty="0">
              <a:latin typeface="Times New Roman" pitchFamily="18" charset="0"/>
              <a:cs typeface="Times New Roman" pitchFamily="18" charset="0"/>
            </a:endParaRPr>
          </a:p>
          <a:p>
            <a:pPr marL="0" indent="0" eaLnBrk="1" hangingPunct="1">
              <a:buNone/>
            </a:pPr>
            <a:r>
              <a:rPr lang="en-US" sz="2400" dirty="0">
                <a:latin typeface="Times New Roman" pitchFamily="18" charset="0"/>
                <a:cs typeface="Times New Roman" pitchFamily="18" charset="0"/>
              </a:rPr>
              <a:t>Fields </a:t>
            </a:r>
            <a:r>
              <a:rPr lang="en-US" sz="2400" b="1" u="sng" dirty="0">
                <a:latin typeface="Times New Roman" pitchFamily="18" charset="0"/>
                <a:cs typeface="Times New Roman" pitchFamily="18" charset="0"/>
              </a:rPr>
              <a:t>required</a:t>
            </a:r>
            <a:r>
              <a:rPr lang="en-US" sz="2400" dirty="0">
                <a:latin typeface="Times New Roman" pitchFamily="18" charset="0"/>
                <a:cs typeface="Times New Roman" pitchFamily="18" charset="0"/>
              </a:rPr>
              <a:t> for all Risk Certificate Applications include:</a:t>
            </a:r>
          </a:p>
          <a:p>
            <a:pPr eaLnBrk="1" hangingPunct="1">
              <a:buNone/>
            </a:pPr>
            <a:r>
              <a:rPr lang="en-US" sz="2400" dirty="0">
                <a:latin typeface="Times New Roman" pitchFamily="18" charset="0"/>
                <a:cs typeface="Times New Roman" pitchFamily="18" charset="0"/>
              </a:rPr>
              <a:t>Applicant RBPO Name and FEIN</a:t>
            </a:r>
          </a:p>
          <a:p>
            <a:pPr eaLnBrk="1" hangingPunct="1">
              <a:buNone/>
            </a:pPr>
            <a:r>
              <a:rPr lang="en-US" sz="2400" dirty="0">
                <a:latin typeface="Times New Roman" pitchFamily="18" charset="0"/>
                <a:cs typeface="Times New Roman" pitchFamily="18" charset="0"/>
              </a:rPr>
              <a:t>RBPO Primary Contact information including:</a:t>
            </a:r>
          </a:p>
          <a:p>
            <a:pPr eaLnBrk="1" hangingPunct="1">
              <a:buNone/>
            </a:pPr>
            <a:r>
              <a:rPr lang="en-US" sz="2400" dirty="0">
                <a:latin typeface="Times New Roman" pitchFamily="18" charset="0"/>
                <a:cs typeface="Times New Roman" pitchFamily="18" charset="0"/>
              </a:rPr>
              <a:t>			Name and Position</a:t>
            </a:r>
          </a:p>
          <a:p>
            <a:pPr eaLnBrk="1" hangingPunct="1">
              <a:buNone/>
            </a:pPr>
            <a:r>
              <a:rPr lang="en-US" sz="2400" dirty="0">
                <a:latin typeface="Times New Roman" pitchFamily="18" charset="0"/>
                <a:cs typeface="Times New Roman" pitchFamily="18" charset="0"/>
              </a:rPr>
              <a:t>			Mailing Address</a:t>
            </a:r>
          </a:p>
          <a:p>
            <a:pPr eaLnBrk="1" hangingPunct="1">
              <a:buNone/>
            </a:pPr>
            <a:r>
              <a:rPr lang="en-US" sz="2400" dirty="0">
                <a:latin typeface="Times New Roman" pitchFamily="18" charset="0"/>
                <a:cs typeface="Times New Roman" pitchFamily="18" charset="0"/>
              </a:rPr>
              <a:t>			Email Address</a:t>
            </a:r>
          </a:p>
          <a:p>
            <a:pPr eaLnBrk="1" hangingPunct="1">
              <a:buNone/>
            </a:pPr>
            <a:r>
              <a:rPr lang="en-US" sz="2400" dirty="0">
                <a:latin typeface="Times New Roman" pitchFamily="18" charset="0"/>
                <a:cs typeface="Times New Roman" pitchFamily="18" charset="0"/>
              </a:rPr>
              <a:t>			Phone Number</a:t>
            </a:r>
            <a:endParaRPr lang="en-US" sz="1600" dirty="0">
              <a:latin typeface="Times New Roman" pitchFamily="18" charset="0"/>
              <a:cs typeface="Times New Roman" pitchFamily="18" charset="0"/>
            </a:endParaRPr>
          </a:p>
          <a:p>
            <a:pPr eaLnBrk="1" hangingPunct="1">
              <a:buNone/>
            </a:pPr>
            <a:endParaRPr lang="en-US" sz="1600"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4294967295"/>
          </p:nvPr>
        </p:nvSpPr>
        <p:spPr>
          <a:xfrm>
            <a:off x="533400" y="1066800"/>
            <a:ext cx="8153400" cy="5257800"/>
          </a:xfrm>
        </p:spPr>
        <p:txBody>
          <a:bodyPr>
            <a:normAutofit/>
          </a:bodyPr>
          <a:lstStyle/>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endParaRPr lang="en-US" sz="3000" b="1" u="sng" dirty="0">
              <a:latin typeface="Times New Roman" pitchFamily="18" charset="0"/>
              <a:cs typeface="Times New Roman" pitchFamily="18" charset="0"/>
            </a:endParaRPr>
          </a:p>
          <a:p>
            <a:pPr algn="ctr" eaLnBrk="1" hangingPunct="1">
              <a:buNone/>
            </a:pPr>
            <a:r>
              <a:rPr lang="en-US" sz="3000" b="1" dirty="0">
                <a:latin typeface="Times New Roman" pitchFamily="18" charset="0"/>
                <a:cs typeface="Times New Roman" pitchFamily="18" charset="0"/>
              </a:rPr>
              <a:t>Renewal Risk Certificate Application</a:t>
            </a:r>
          </a:p>
          <a:p>
            <a:pPr algn="ctr" eaLnBrk="1" hangingPunct="1">
              <a:buNone/>
            </a:pPr>
            <a:endParaRPr lang="en-US" sz="3000" b="1" dirty="0">
              <a:latin typeface="Times New Roman" pitchFamily="18" charset="0"/>
              <a:cs typeface="Times New Roman" pitchFamily="18" charset="0"/>
            </a:endParaRPr>
          </a:p>
          <a:p>
            <a:pPr>
              <a:buNone/>
            </a:pPr>
            <a:endParaRPr lang="en-US" sz="2000" dirty="0">
              <a:latin typeface="Times New Roman" pitchFamily="18" charset="0"/>
              <a:cs typeface="Times New Roman" pitchFamily="18" charset="0"/>
            </a:endParaRPr>
          </a:p>
          <a:p>
            <a:pPr algn="ctr" eaLnBrk="1" hangingPunct="1">
              <a:buNone/>
            </a:pPr>
            <a:endParaRPr lang="en-US" sz="2000" dirty="0">
              <a:latin typeface="Times New Roman" pitchFamily="18" charset="0"/>
              <a:cs typeface="Times New Roman" pitchFamily="18" charset="0"/>
            </a:endParaRPr>
          </a:p>
          <a:p>
            <a:pPr algn="ctr" eaLnBrk="1" hangingPunct="1">
              <a:buNone/>
            </a:pPr>
            <a:endParaRPr lang="en-US" sz="2000" b="1" u="sng"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a:p>
            <a:pPr eaLnBrk="1" hangingPunct="1">
              <a:buNone/>
            </a:pPr>
            <a:endParaRPr lang="en-US" dirty="0">
              <a:latin typeface="Times New Roman" pitchFamily="18" charset="0"/>
              <a:cs typeface="Times New Roman" pitchFamily="18" charset="0"/>
            </a:endParaRPr>
          </a:p>
        </p:txBody>
      </p:sp>
      <p:sp>
        <p:nvSpPr>
          <p:cNvPr id="7" name="Slide Number Placeholder 2"/>
          <p:cNvSpPr>
            <a:spLocks noGrp="1"/>
          </p:cNvSpPr>
          <p:nvPr>
            <p:ph type="sldNum" sz="quarter" idx="12"/>
          </p:nvPr>
        </p:nvSpPr>
        <p:spPr>
          <a:xfrm>
            <a:off x="6553200" y="6356350"/>
            <a:ext cx="2133600" cy="365125"/>
          </a:xfrm>
        </p:spPr>
        <p:txBody>
          <a:bodyPr/>
          <a:lstStyle/>
          <a:p>
            <a:pPr>
              <a:defRPr/>
            </a:pPr>
            <a:fld id="{39F693CF-4DE0-4DF0-A6E6-B0CCFD5B9260}" type="slidenum">
              <a:rPr lang="en-US" smtClean="0"/>
              <a:pPr>
                <a:defRPr/>
              </a:pPr>
              <a:t>7</a:t>
            </a:fld>
            <a:endParaRPr lang="en-US" dirty="0"/>
          </a:p>
        </p:txBody>
      </p:sp>
    </p:spTree>
    <p:extLst>
      <p:ext uri="{BB962C8B-B14F-4D97-AF65-F5344CB8AC3E}">
        <p14:creationId xmlns:p14="http://schemas.microsoft.com/office/powerpoint/2010/main" val="197139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pPr>
                <a:defRPr/>
              </a:pPr>
              <a:t>8</a:t>
            </a:fld>
            <a:endParaRPr lang="en-US" dirty="0"/>
          </a:p>
        </p:txBody>
      </p:sp>
      <p:sp>
        <p:nvSpPr>
          <p:cNvPr id="27651" name="Content Placeholder 2"/>
          <p:cNvSpPr>
            <a:spLocks noGrp="1"/>
          </p:cNvSpPr>
          <p:nvPr>
            <p:ph idx="4294967295"/>
          </p:nvPr>
        </p:nvSpPr>
        <p:spPr>
          <a:xfrm>
            <a:off x="609600" y="1219200"/>
            <a:ext cx="8001000" cy="5105400"/>
          </a:xfrm>
        </p:spPr>
        <p:txBody>
          <a:bodyPr>
            <a:normAutofit fontScale="92500" lnSpcReduction="2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Renewal Risk Certificate Application </a:t>
            </a:r>
            <a:r>
              <a:rPr lang="en-US" sz="2600" b="1" dirty="0">
                <a:latin typeface="Times New Roman" pitchFamily="18" charset="0"/>
                <a:cs typeface="Times New Roman" pitchFamily="18" charset="0"/>
              </a:rPr>
              <a:t>shall include the following: </a:t>
            </a:r>
          </a:p>
          <a:p>
            <a:pPr marL="457200" indent="-457200" algn="just">
              <a:buAutoNum type="alphaLcParenR"/>
            </a:pPr>
            <a:r>
              <a:rPr lang="en-US" sz="2400" dirty="0">
                <a:latin typeface="Times New Roman" pitchFamily="18" charset="0"/>
                <a:cs typeface="Times New Roman" pitchFamily="18" charset="0"/>
              </a:rPr>
              <a:t>The most recent submitted materials to the Health Policy Commission pursuant to Chapter 6D, § 12 as a Registered Provider Organization. If such materials are already on file with the DOI, or if such registration has not yet occurred, note this in your response. </a:t>
            </a:r>
          </a:p>
          <a:p>
            <a:pPr marL="457200" indent="-457200" algn="just">
              <a:buAutoNum type="alphaLcParenR"/>
            </a:pPr>
            <a:r>
              <a:rPr lang="en-US" sz="2400" dirty="0">
                <a:latin typeface="Times New Roman" pitchFamily="18" charset="0"/>
                <a:cs typeface="Times New Roman" pitchFamily="18" charset="0"/>
              </a:rPr>
              <a:t>Any arrangements to manage the treatment of a group of patients whereby the applicant bears Downside Risk according to the terms of an Alternative Payment directly with individuals.</a:t>
            </a:r>
          </a:p>
          <a:p>
            <a:pPr marL="457200" indent="-457200" algn="just">
              <a:buFont typeface="Arial" pitchFamily="34" charset="0"/>
              <a:buAutoNum type="alphaLcParenR"/>
            </a:pPr>
            <a:r>
              <a:rPr lang="en-US" sz="2400" dirty="0">
                <a:latin typeface="Times New Roman" pitchFamily="18" charset="0"/>
                <a:cs typeface="Times New Roman" pitchFamily="18" charset="0"/>
              </a:rPr>
              <a:t>A list of the names of the Health Care Payers and Employers with which the applicant has entered into an arrangement to manage the treatment of a group of patients, whereby the applicant bears Downside Risk according to the terms of an Alternative Payment Contract, and a list of those arrangements with Health Care Payers and Employers that have ended during the previous year.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B61DC1B-F15A-4708-870B-7C11A10B44C8}" type="slidenum">
              <a:rPr lang="en-US" smtClean="0"/>
              <a:pPr>
                <a:defRPr/>
              </a:pPr>
              <a:t>9</a:t>
            </a:fld>
            <a:endParaRPr lang="en-US" dirty="0"/>
          </a:p>
        </p:txBody>
      </p:sp>
      <p:sp>
        <p:nvSpPr>
          <p:cNvPr id="27651" name="Content Placeholder 2"/>
          <p:cNvSpPr>
            <a:spLocks noGrp="1"/>
          </p:cNvSpPr>
          <p:nvPr>
            <p:ph idx="4294967295"/>
          </p:nvPr>
        </p:nvSpPr>
        <p:spPr>
          <a:xfrm>
            <a:off x="685800" y="1371600"/>
            <a:ext cx="7772400" cy="4800600"/>
          </a:xfrm>
        </p:spPr>
        <p:txBody>
          <a:bodyPr>
            <a:normAutofit fontScale="92500" lnSpcReduction="20000"/>
          </a:bodyPr>
          <a:lstStyle/>
          <a:p>
            <a:pPr marL="0" indent="0">
              <a:buNone/>
            </a:pPr>
            <a:r>
              <a:rPr lang="en-US" sz="2600" b="1" dirty="0">
                <a:latin typeface="Times New Roman" pitchFamily="18" charset="0"/>
                <a:cs typeface="Times New Roman" pitchFamily="18" charset="0"/>
              </a:rPr>
              <a:t>Each </a:t>
            </a:r>
            <a:r>
              <a:rPr lang="en-US" sz="2600" b="1" u="sng" dirty="0">
                <a:latin typeface="Times New Roman" pitchFamily="18" charset="0"/>
                <a:cs typeface="Times New Roman" pitchFamily="18" charset="0"/>
              </a:rPr>
              <a:t>Renewal Risk Certificate Application  </a:t>
            </a:r>
            <a:r>
              <a:rPr lang="en-US" sz="2600" b="1" dirty="0">
                <a:latin typeface="Times New Roman" pitchFamily="18" charset="0"/>
                <a:cs typeface="Times New Roman" pitchFamily="18" charset="0"/>
              </a:rPr>
              <a:t>shall include the following: </a:t>
            </a:r>
          </a:p>
          <a:p>
            <a:pPr marL="457200" indent="-457200" algn="just">
              <a:buFont typeface="+mj-lt"/>
              <a:buAutoNum type="alphaLcParenR" startAt="4"/>
            </a:pPr>
            <a:r>
              <a:rPr lang="en-US" sz="2400" dirty="0">
                <a:latin typeface="Times New Roman" pitchFamily="18" charset="0"/>
                <a:cs typeface="Times New Roman" pitchFamily="18" charset="0"/>
              </a:rPr>
              <a:t>Financial statements showing the applicant RBPO’s assets, liabilities, reserves and sources of working capital and other sources of financial support and projections of the results of operations for the succeeding three years. </a:t>
            </a:r>
          </a:p>
          <a:p>
            <a:pPr marL="457200" indent="-457200" algn="just">
              <a:buFont typeface="Arial" pitchFamily="34" charset="0"/>
              <a:buAutoNum type="alphaLcParenR" startAt="4"/>
            </a:pPr>
            <a:r>
              <a:rPr lang="en-US" sz="2400" dirty="0">
                <a:latin typeface="Times New Roman" pitchFamily="18" charset="0"/>
                <a:cs typeface="Times New Roman" pitchFamily="18" charset="0"/>
              </a:rPr>
              <a:t>An actuarial certification, consistent with 211 CMR 155.07, that provides a statement that, after examining the terms of all the applicant Risk-Bearing Provider Organization's Alternative Payment Contracts with Downside Risk, the actuary concludes that such Alternative Payment Contracts are not expected to threaten the financial solvency of the applicant Risk-Bearing Provider Organization or the financial solvency of any entity with which the Risk-Bearing Provider Organization has a Contracting Affiliation during the period of the Risk Certificate.</a:t>
            </a:r>
          </a:p>
          <a:p>
            <a:pPr marL="457200" indent="-457200" algn="just">
              <a:buAutoNum type="alphaLcParenR" startAt="4"/>
            </a:pPr>
            <a:endParaRPr lang="en-US" sz="2400" dirty="0">
              <a:latin typeface="Times New Roman" pitchFamily="18" charset="0"/>
              <a:cs typeface="Times New Roman" pitchFamily="18" charset="0"/>
            </a:endParaRPr>
          </a:p>
          <a:p>
            <a:pPr marL="457200" indent="-457200">
              <a:buNone/>
            </a:pPr>
            <a:endParaRPr lang="en-US" sz="24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Liberty Mutual INT Sup Colleg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471F8C1A2B6C4A886E943ACFECD846" ma:contentTypeVersion="15" ma:contentTypeDescription="Create a new document." ma:contentTypeScope="" ma:versionID="023bbb72e00074c52c6384e5eef34f78">
  <xsd:schema xmlns:xsd="http://www.w3.org/2001/XMLSchema" xmlns:xs="http://www.w3.org/2001/XMLSchema" xmlns:p="http://schemas.microsoft.com/office/2006/metadata/properties" xmlns:ns2="1139e758-b9e0-45fd-886d-2dd42c05c3b6" xmlns:ns3="85471739-20a3-405f-8957-71a2abecc360" targetNamespace="http://schemas.microsoft.com/office/2006/metadata/properties" ma:root="true" ma:fieldsID="96d3b283cd46f780d9be61a4293e6a8e" ns2:_="" ns3:_="">
    <xsd:import namespace="1139e758-b9e0-45fd-886d-2dd42c05c3b6"/>
    <xsd:import namespace="85471739-20a3-405f-8957-71a2abecc36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9e758-b9e0-45fd-886d-2dd42c05c3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471739-20a3-405f-8957-71a2abecc360" elementFormDefault="qualified">
    <xsd:import namespace="http://schemas.microsoft.com/office/2006/documentManagement/types"/>
    <xsd:import namespace="http://schemas.microsoft.com/office/infopath/2007/PartnerControls"/>
    <xsd:element name="SharedWithUsers" ma:index="12"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64ea883f-a43d-4557-89a5-87954ab456b0}" ma:internalName="TaxCatchAll" ma:showField="CatchAllData" ma:web="85471739-20a3-405f-8957-71a2abecc3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5471739-20a3-405f-8957-71a2abecc360" xsi:nil="true"/>
    <lcf76f155ced4ddcb4097134ff3c332f xmlns="1139e758-b9e0-45fd-886d-2dd42c05c3b6">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E51128-2450-47A5-800C-52600DAEDA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9e758-b9e0-45fd-886d-2dd42c05c3b6"/>
    <ds:schemaRef ds:uri="85471739-20a3-405f-8957-71a2abecc3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22C2A4-C60D-49A8-9BBD-3C202F0D9759}">
  <ds:schemaRefs>
    <ds:schemaRef ds:uri="http://schemas.microsoft.com/office/2006/metadata/properties"/>
    <ds:schemaRef ds:uri="http://schemas.microsoft.com/office/infopath/2007/PartnerControls"/>
    <ds:schemaRef ds:uri="85471739-20a3-405f-8957-71a2abecc360"/>
    <ds:schemaRef ds:uri="1139e758-b9e0-45fd-886d-2dd42c05c3b6"/>
  </ds:schemaRefs>
</ds:datastoreItem>
</file>

<file path=customXml/itemProps3.xml><?xml version="1.0" encoding="utf-8"?>
<ds:datastoreItem xmlns:ds="http://schemas.openxmlformats.org/officeDocument/2006/customXml" ds:itemID="{FCB8E567-A653-4AFC-9E51-C1E0787E6E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Liberty Mutual INT Sup College template b</Template>
  <TotalTime>16313</TotalTime>
  <Words>2388</Words>
  <Application>Microsoft Office PowerPoint</Application>
  <PresentationFormat>On-screen Show (4:3)</PresentationFormat>
  <Paragraphs>234</Paragraphs>
  <Slides>29</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Old English Text MT</vt:lpstr>
      <vt:lpstr>Perpetua</vt:lpstr>
      <vt:lpstr>Times New Roman</vt:lpstr>
      <vt:lpstr>Liberty Mutual INT Sup College template</vt:lpstr>
      <vt:lpstr>Commonwealth of Massachusetts Division of Insurance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Division of Insurance</dc:title>
  <dc:creator>rmaculla</dc:creator>
  <cp:lastModifiedBy>Blue, Amy (DOI)</cp:lastModifiedBy>
  <cp:revision>1195</cp:revision>
  <cp:lastPrinted>2017-10-10T17:04:56Z</cp:lastPrinted>
  <dcterms:created xsi:type="dcterms:W3CDTF">2012-02-23T13:29:14Z</dcterms:created>
  <dcterms:modified xsi:type="dcterms:W3CDTF">2025-10-08T15:19:35Z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0x01010095471F8C1A2B6C4A886E943ACFECD846</vt:lpwstr>
  </property>
  <property fmtid="{D5CDD505-2E9C-101B-9397-08002B2CF9AE}" pid="3" name="MediaServiceImageTags">
    <vt:lpwstr/>
  </property>
</Properties>
</file>