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8" r:id="rId6"/>
    <p:sldId id="268" r:id="rId7"/>
    <p:sldId id="269" r:id="rId8"/>
    <p:sldId id="261" r:id="rId9"/>
    <p:sldId id="281" r:id="rId10"/>
    <p:sldId id="270" r:id="rId11"/>
    <p:sldId id="271" r:id="rId12"/>
    <p:sldId id="272" r:id="rId13"/>
    <p:sldId id="273" r:id="rId14"/>
    <p:sldId id="274" r:id="rId15"/>
    <p:sldId id="275" r:id="rId16"/>
    <p:sldId id="276" r:id="rId17"/>
    <p:sldId id="280"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486B4-DC27-D072-C5F3-3F384DD9A3C9}" v="1" dt="2024-01-22T20:47:08.918"/>
    <p1510:client id="{5EB88385-B12B-17FE-7A7D-40801EA3E989}" v="4" dt="2024-01-23T13:37:21.769"/>
    <p1510:client id="{C9846B50-DD11-D618-AAA3-69A99AF76B5B}" v="1" dt="2024-01-22T20:41:00.6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4694"/>
  </p:normalViewPr>
  <p:slideViewPr>
    <p:cSldViewPr snapToGrid="0" snapToObjects="1">
      <p:cViewPr varScale="1">
        <p:scale>
          <a:sx n="108" d="100"/>
          <a:sy n="108" d="100"/>
        </p:scale>
        <p:origin x="1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Ben" userId="S::bwmurphy@massdevelopment.com::58619030-8a10-4cd6-878b-abc0593e7de1" providerId="AD" clId="Web-{B589D6C0-6598-69AA-0EF2-E743AC76CF89}"/>
    <pc:docChg chg="modSld">
      <pc:chgData name="Murphy, Ben" userId="S::bwmurphy@massdevelopment.com::58619030-8a10-4cd6-878b-abc0593e7de1" providerId="AD" clId="Web-{B589D6C0-6598-69AA-0EF2-E743AC76CF89}" dt="2024-01-18T14:08:16.565" v="12" actId="20577"/>
      <pc:docMkLst>
        <pc:docMk/>
      </pc:docMkLst>
      <pc:sldChg chg="modSp">
        <pc:chgData name="Murphy, Ben" userId="S::bwmurphy@massdevelopment.com::58619030-8a10-4cd6-878b-abc0593e7de1" providerId="AD" clId="Web-{B589D6C0-6598-69AA-0EF2-E743AC76CF89}" dt="2024-01-18T14:08:16.565" v="12" actId="20577"/>
        <pc:sldMkLst>
          <pc:docMk/>
          <pc:sldMk cId="3275018915" sldId="261"/>
        </pc:sldMkLst>
        <pc:spChg chg="mod">
          <ac:chgData name="Murphy, Ben" userId="S::bwmurphy@massdevelopment.com::58619030-8a10-4cd6-878b-abc0593e7de1" providerId="AD" clId="Web-{B589D6C0-6598-69AA-0EF2-E743AC76CF89}" dt="2024-01-18T14:08:16.565" v="12" actId="20577"/>
          <ac:spMkLst>
            <pc:docMk/>
            <pc:sldMk cId="3275018915" sldId="261"/>
            <ac:spMk id="2" creationId="{D4C6E046-F6DC-B049-ABC2-FA662C03CBCB}"/>
          </ac:spMkLst>
        </pc:spChg>
      </pc:sldChg>
    </pc:docChg>
  </pc:docChgLst>
  <pc:docChgLst>
    <pc:chgData name="Murphy, Ben" userId="S::bwmurphy@massdevelopment.com::58619030-8a10-4cd6-878b-abc0593e7de1" providerId="AD" clId="Web-{5C8486B4-DC27-D072-C5F3-3F384DD9A3C9}"/>
    <pc:docChg chg="modSld">
      <pc:chgData name="Murphy, Ben" userId="S::bwmurphy@massdevelopment.com::58619030-8a10-4cd6-878b-abc0593e7de1" providerId="AD" clId="Web-{5C8486B4-DC27-D072-C5F3-3F384DD9A3C9}" dt="2024-01-22T20:47:08.918" v="0" actId="20577"/>
      <pc:docMkLst>
        <pc:docMk/>
      </pc:docMkLst>
      <pc:sldChg chg="modSp">
        <pc:chgData name="Murphy, Ben" userId="S::bwmurphy@massdevelopment.com::58619030-8a10-4cd6-878b-abc0593e7de1" providerId="AD" clId="Web-{5C8486B4-DC27-D072-C5F3-3F384DD9A3C9}" dt="2024-01-22T20:47:08.918" v="0" actId="20577"/>
        <pc:sldMkLst>
          <pc:docMk/>
          <pc:sldMk cId="2561102368" sldId="281"/>
        </pc:sldMkLst>
        <pc:spChg chg="mod">
          <ac:chgData name="Murphy, Ben" userId="S::bwmurphy@massdevelopment.com::58619030-8a10-4cd6-878b-abc0593e7de1" providerId="AD" clId="Web-{5C8486B4-DC27-D072-C5F3-3F384DD9A3C9}" dt="2024-01-22T20:47:08.918" v="0" actId="20577"/>
          <ac:spMkLst>
            <pc:docMk/>
            <pc:sldMk cId="2561102368" sldId="281"/>
            <ac:spMk id="4" creationId="{C6F0792A-E451-6443-96EA-0BF87FB5F52B}"/>
          </ac:spMkLst>
        </pc:spChg>
      </pc:sldChg>
    </pc:docChg>
  </pc:docChgLst>
  <pc:docChgLst>
    <pc:chgData name="ONeill, Claire" userId="S::coneill@massdevelopment.com::04ac233f-5abe-4f71-aa0f-614770410129" providerId="AD" clId="Web-{C9846B50-DD11-D618-AAA3-69A99AF76B5B}"/>
    <pc:docChg chg="modSld">
      <pc:chgData name="ONeill, Claire" userId="S::coneill@massdevelopment.com::04ac233f-5abe-4f71-aa0f-614770410129" providerId="AD" clId="Web-{C9846B50-DD11-D618-AAA3-69A99AF76B5B}" dt="2024-01-22T20:41:00.644" v="0" actId="20577"/>
      <pc:docMkLst>
        <pc:docMk/>
      </pc:docMkLst>
      <pc:sldChg chg="modSp">
        <pc:chgData name="ONeill, Claire" userId="S::coneill@massdevelopment.com::04ac233f-5abe-4f71-aa0f-614770410129" providerId="AD" clId="Web-{C9846B50-DD11-D618-AAA3-69A99AF76B5B}" dt="2024-01-22T20:41:00.644" v="0" actId="20577"/>
        <pc:sldMkLst>
          <pc:docMk/>
          <pc:sldMk cId="2561102368" sldId="281"/>
        </pc:sldMkLst>
        <pc:spChg chg="mod">
          <ac:chgData name="ONeill, Claire" userId="S::coneill@massdevelopment.com::04ac233f-5abe-4f71-aa0f-614770410129" providerId="AD" clId="Web-{C9846B50-DD11-D618-AAA3-69A99AF76B5B}" dt="2024-01-22T20:41:00.644" v="0" actId="20577"/>
          <ac:spMkLst>
            <pc:docMk/>
            <pc:sldMk cId="2561102368" sldId="281"/>
            <ac:spMk id="4" creationId="{C6F0792A-E451-6443-96EA-0BF87FB5F52B}"/>
          </ac:spMkLst>
        </pc:spChg>
      </pc:sldChg>
    </pc:docChg>
  </pc:docChgLst>
  <pc:docChgLst>
    <pc:chgData name="Murphy, Ben" userId="S::bwmurphy@massdevelopment.com::58619030-8a10-4cd6-878b-abc0593e7de1" providerId="AD" clId="Web-{5EB88385-B12B-17FE-7A7D-40801EA3E989}"/>
    <pc:docChg chg="modSld">
      <pc:chgData name="Murphy, Ben" userId="S::bwmurphy@massdevelopment.com::58619030-8a10-4cd6-878b-abc0593e7de1" providerId="AD" clId="Web-{5EB88385-B12B-17FE-7A7D-40801EA3E989}" dt="2024-01-23T13:37:21.769" v="3" actId="1076"/>
      <pc:docMkLst>
        <pc:docMk/>
      </pc:docMkLst>
      <pc:sldChg chg="modSp">
        <pc:chgData name="Murphy, Ben" userId="S::bwmurphy@massdevelopment.com::58619030-8a10-4cd6-878b-abc0593e7de1" providerId="AD" clId="Web-{5EB88385-B12B-17FE-7A7D-40801EA3E989}" dt="2024-01-23T13:37:21.769" v="3" actId="1076"/>
        <pc:sldMkLst>
          <pc:docMk/>
          <pc:sldMk cId="1432273386" sldId="256"/>
        </pc:sldMkLst>
        <pc:picChg chg="mod">
          <ac:chgData name="Murphy, Ben" userId="S::bwmurphy@massdevelopment.com::58619030-8a10-4cd6-878b-abc0593e7de1" providerId="AD" clId="Web-{5EB88385-B12B-17FE-7A7D-40801EA3E989}" dt="2024-01-23T13:37:21.769" v="3" actId="1076"/>
          <ac:picMkLst>
            <pc:docMk/>
            <pc:sldMk cId="1432273386" sldId="256"/>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2C344-1390-5140-8171-BFAA6F10339D}"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1E4A5-BB81-4847-9D46-05526F31CFC0}" type="slidenum">
              <a:rPr lang="en-US" smtClean="0"/>
              <a:t>‹#›</a:t>
            </a:fld>
            <a:endParaRPr lang="en-US"/>
          </a:p>
        </p:txBody>
      </p:sp>
    </p:spTree>
    <p:extLst>
      <p:ext uri="{BB962C8B-B14F-4D97-AF65-F5344CB8AC3E}">
        <p14:creationId xmlns:p14="http://schemas.microsoft.com/office/powerpoint/2010/main" val="394162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D -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53D0D1-9DDF-2043-A2CF-4D52927C4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5110308" cy="6719777"/>
          </a:xfrm>
          <a:prstGeom prst="rect">
            <a:avLst/>
          </a:prstGeom>
        </p:spPr>
      </p:pic>
      <p:sp>
        <p:nvSpPr>
          <p:cNvPr id="11" name="Rectangle 10">
            <a:extLst>
              <a:ext uri="{FF2B5EF4-FFF2-40B4-BE49-F238E27FC236}">
                <a16:creationId xmlns:a16="http://schemas.microsoft.com/office/drawing/2014/main" id="{7F2AAA8D-0BDE-3647-8253-7D28E658A5C6}"/>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5A3DCD-1FA2-2E42-BEF0-B90D64910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10308" y="4960089"/>
            <a:ext cx="5486400" cy="1828800"/>
          </a:xfrm>
          <a:prstGeom prst="rect">
            <a:avLst/>
          </a:prstGeom>
        </p:spPr>
      </p:pic>
      <p:sp>
        <p:nvSpPr>
          <p:cNvPr id="2" name="Title 1">
            <a:extLst>
              <a:ext uri="{FF2B5EF4-FFF2-40B4-BE49-F238E27FC236}">
                <a16:creationId xmlns:a16="http://schemas.microsoft.com/office/drawing/2014/main" id="{7EA9A96A-A1F3-A848-AE99-46A448192C3B}"/>
              </a:ext>
            </a:extLst>
          </p:cNvPr>
          <p:cNvSpPr>
            <a:spLocks noGrp="1"/>
          </p:cNvSpPr>
          <p:nvPr>
            <p:ph type="ctrTitle"/>
          </p:nvPr>
        </p:nvSpPr>
        <p:spPr>
          <a:xfrm>
            <a:off x="5631254" y="1122363"/>
            <a:ext cx="5486400" cy="2387600"/>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E99E379D-1855-AA40-987C-10CECC986342}"/>
              </a:ext>
            </a:extLst>
          </p:cNvPr>
          <p:cNvSpPr>
            <a:spLocks noGrp="1"/>
          </p:cNvSpPr>
          <p:nvPr>
            <p:ph type="subTitle" idx="1"/>
          </p:nvPr>
        </p:nvSpPr>
        <p:spPr>
          <a:xfrm>
            <a:off x="5631254" y="3602038"/>
            <a:ext cx="5486400" cy="1655762"/>
          </a:xfrm>
        </p:spPr>
        <p:txBody>
          <a:bodyPr>
            <a:normAutofit/>
          </a:bodyPr>
          <a:lstStyle>
            <a:lvl1pPr marL="0" indent="0" algn="l">
              <a:buNone/>
              <a:defRPr sz="2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40476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MD -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B74A6-F160-FE49-A7A9-8D14D8C348C3}"/>
              </a:ext>
            </a:extLst>
          </p:cNvPr>
          <p:cNvSpPr>
            <a:spLocks noGrp="1"/>
          </p:cNvSpPr>
          <p:nvPr>
            <p:ph type="title"/>
          </p:nvPr>
        </p:nvSpPr>
        <p:spPr>
          <a:xfrm>
            <a:off x="5640308" y="1178796"/>
            <a:ext cx="5707141"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273A6ED6-8706-E94E-886C-55EAF2AE67E1}"/>
              </a:ext>
            </a:extLst>
          </p:cNvPr>
          <p:cNvSpPr>
            <a:spLocks noGrp="1"/>
          </p:cNvSpPr>
          <p:nvPr>
            <p:ph type="body" idx="1"/>
          </p:nvPr>
        </p:nvSpPr>
        <p:spPr>
          <a:xfrm>
            <a:off x="5640308" y="4058521"/>
            <a:ext cx="5707141" cy="1500187"/>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344888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D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0257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D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6DCE-37D8-6A46-9069-1AEA55D12D5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3D0D79D-41FC-7041-B80B-AFD7A495E49D}"/>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293913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D - 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BA04DC-D1DD-1446-9C29-7631EB1AC36D}"/>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180049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D - 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1C12-C243-E14A-A63F-CA033C27B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550FF-AF23-7949-8774-33CA5542E520}"/>
              </a:ext>
            </a:extLst>
          </p:cNvPr>
          <p:cNvSpPr>
            <a:spLocks noGrp="1"/>
          </p:cNvSpPr>
          <p:nvPr>
            <p:ph idx="1"/>
          </p:nvPr>
        </p:nvSpPr>
        <p:spPr>
          <a:xfrm>
            <a:off x="838200" y="2266509"/>
            <a:ext cx="10515600" cy="3910453"/>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C553DDFD-8A06-684A-8880-6DB0B709A1A7}"/>
              </a:ext>
            </a:extLst>
          </p:cNvPr>
          <p:cNvSpPr>
            <a:spLocks noGrp="1"/>
          </p:cNvSpPr>
          <p:nvPr>
            <p:ph type="sldNum" sz="quarter" idx="12"/>
          </p:nvPr>
        </p:nvSpPr>
        <p:spPr/>
        <p:txBody>
          <a:bodyPr/>
          <a:lstStyle/>
          <a:p>
            <a:fld id="{D367A5CE-97AE-A045-8D64-ABA1949E4846}" type="slidenum">
              <a:rPr lang="en-US" smtClean="0"/>
              <a:t>‹#›</a:t>
            </a:fld>
            <a:endParaRPr lang="en-US"/>
          </a:p>
        </p:txBody>
      </p:sp>
      <p:sp>
        <p:nvSpPr>
          <p:cNvPr id="8" name="Text Placeholder 2">
            <a:extLst>
              <a:ext uri="{FF2B5EF4-FFF2-40B4-BE49-F238E27FC236}">
                <a16:creationId xmlns:a16="http://schemas.microsoft.com/office/drawing/2014/main" id="{4BFA1AFF-435A-644D-A1B2-44C165498A45}"/>
              </a:ext>
            </a:extLst>
          </p:cNvPr>
          <p:cNvSpPr>
            <a:spLocks noGrp="1"/>
          </p:cNvSpPr>
          <p:nvPr>
            <p:ph type="body" idx="13"/>
          </p:nvPr>
        </p:nvSpPr>
        <p:spPr>
          <a:xfrm>
            <a:off x="839788" y="1823597"/>
            <a:ext cx="10514012" cy="442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2272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MD -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1276-C95D-CB43-A239-AC9640191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1EE78-3DF1-334B-A955-7E31FD6218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F7CB79-B721-1D43-B357-4ECE0A4A3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6D9544C-B2C1-934B-B7E3-9479F891A749}"/>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75212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D -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7B0E-3CD6-CA46-A54A-00C7D719E071}"/>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9B78998-A7C6-904D-9257-1006A7C0EA5C}"/>
              </a:ext>
            </a:extLst>
          </p:cNvPr>
          <p:cNvSpPr>
            <a:spLocks noGrp="1"/>
          </p:cNvSpPr>
          <p:nvPr>
            <p:ph type="body" idx="1"/>
          </p:nvPr>
        </p:nvSpPr>
        <p:spPr>
          <a:xfrm>
            <a:off x="839788" y="1690687"/>
            <a:ext cx="5157787"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DCFC3EB-EE25-404D-B80D-CDABB61CD1AD}"/>
              </a:ext>
            </a:extLst>
          </p:cNvPr>
          <p:cNvSpPr>
            <a:spLocks noGrp="1"/>
          </p:cNvSpPr>
          <p:nvPr>
            <p:ph sz="half" idx="2"/>
          </p:nvPr>
        </p:nvSpPr>
        <p:spPr>
          <a:xfrm>
            <a:off x="839788" y="2266508"/>
            <a:ext cx="5157787" cy="3923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78CDA-C863-4C4A-9C51-46E9A97E0A26}"/>
              </a:ext>
            </a:extLst>
          </p:cNvPr>
          <p:cNvSpPr>
            <a:spLocks noGrp="1"/>
          </p:cNvSpPr>
          <p:nvPr>
            <p:ph type="body" sz="quarter" idx="3"/>
          </p:nvPr>
        </p:nvSpPr>
        <p:spPr>
          <a:xfrm>
            <a:off x="6172200" y="1690687"/>
            <a:ext cx="5183188" cy="575821"/>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A0F38B9-1188-7D49-B9C7-61BCE737221C}"/>
              </a:ext>
            </a:extLst>
          </p:cNvPr>
          <p:cNvSpPr>
            <a:spLocks noGrp="1"/>
          </p:cNvSpPr>
          <p:nvPr>
            <p:ph sz="quarter" idx="4"/>
          </p:nvPr>
        </p:nvSpPr>
        <p:spPr>
          <a:xfrm>
            <a:off x="6172200" y="2266508"/>
            <a:ext cx="5183188" cy="39231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198B3790-16F7-2447-873B-FA685DD7B4B2}"/>
              </a:ext>
            </a:extLst>
          </p:cNvPr>
          <p:cNvSpPr>
            <a:spLocks noGrp="1"/>
          </p:cNvSpPr>
          <p:nvPr>
            <p:ph type="sldNum" sz="quarter" idx="12"/>
          </p:nvPr>
        </p:nvSpPr>
        <p:spPr/>
        <p:txBody>
          <a:bodyPr/>
          <a:lstStyle/>
          <a:p>
            <a:fld id="{D367A5CE-97AE-A045-8D64-ABA1949E4846}"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3496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6DA93-DEE8-BF4F-9D70-CF6BE9D86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84A540E-5388-8A4F-98E0-2ACE4C9DC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8CC131A-7E95-5F40-9038-AC1A7CD866CE}"/>
              </a:ext>
            </a:extLst>
          </p:cNvPr>
          <p:cNvSpPr>
            <a:spLocks noGrp="1"/>
          </p:cNvSpPr>
          <p:nvPr>
            <p:ph type="sldNum" sz="quarter" idx="4"/>
          </p:nvPr>
        </p:nvSpPr>
        <p:spPr>
          <a:xfrm>
            <a:off x="9254905" y="6228419"/>
            <a:ext cx="2743200" cy="365125"/>
          </a:xfrm>
          <a:prstGeom prst="rect">
            <a:avLst/>
          </a:prstGeom>
        </p:spPr>
        <p:txBody>
          <a:bodyPr vert="horz" lIns="91440" tIns="45720" rIns="91440" bIns="45720" rtlCol="0" anchor="ctr"/>
          <a:lstStyle>
            <a:lvl1pPr algn="r">
              <a:defRPr sz="1000">
                <a:solidFill>
                  <a:schemeClr val="accent3"/>
                </a:solidFill>
              </a:defRPr>
            </a:lvl1pPr>
          </a:lstStyle>
          <a:p>
            <a:fld id="{D367A5CE-97AE-A045-8D64-ABA1949E4846}" type="slidenum">
              <a:rPr lang="en-US" smtClean="0"/>
              <a:pPr/>
              <a:t>‹#›</a:t>
            </a:fld>
            <a:endParaRPr lang="en-US" dirty="0"/>
          </a:p>
        </p:txBody>
      </p:sp>
      <p:pic>
        <p:nvPicPr>
          <p:cNvPr id="8" name="Picture 7">
            <a:extLst>
              <a:ext uri="{FF2B5EF4-FFF2-40B4-BE49-F238E27FC236}">
                <a16:creationId xmlns:a16="http://schemas.microsoft.com/office/drawing/2014/main" id="{27B04188-77EA-B844-9004-441B0E0D29A9}"/>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595233" y="6131697"/>
            <a:ext cx="2464838" cy="457755"/>
          </a:xfrm>
          <a:prstGeom prst="rect">
            <a:avLst/>
          </a:prstGeom>
        </p:spPr>
      </p:pic>
      <p:sp>
        <p:nvSpPr>
          <p:cNvPr id="9" name="Rectangle 8">
            <a:extLst>
              <a:ext uri="{FF2B5EF4-FFF2-40B4-BE49-F238E27FC236}">
                <a16:creationId xmlns:a16="http://schemas.microsoft.com/office/drawing/2014/main" id="{6E608A75-A3CC-3E47-B674-AAB349499ECD}"/>
              </a:ext>
            </a:extLst>
          </p:cNvPr>
          <p:cNvSpPr/>
          <p:nvPr userDrawn="1"/>
        </p:nvSpPr>
        <p:spPr>
          <a:xfrm>
            <a:off x="0" y="6634717"/>
            <a:ext cx="12192000" cy="223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967858" y="6019416"/>
            <a:ext cx="574128" cy="574128"/>
          </a:xfrm>
          <a:prstGeom prst="rect">
            <a:avLst/>
          </a:prstGeom>
        </p:spPr>
      </p:pic>
    </p:spTree>
    <p:extLst>
      <p:ext uri="{BB962C8B-B14F-4D97-AF65-F5344CB8AC3E}">
        <p14:creationId xmlns:p14="http://schemas.microsoft.com/office/powerpoint/2010/main" val="34107331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4" r:id="rId4"/>
    <p:sldLayoutId id="2147483655" r:id="rId5"/>
    <p:sldLayoutId id="2147483656" r:id="rId6"/>
    <p:sldLayoutId id="2147483652" r:id="rId7"/>
    <p:sldLayoutId id="2147483653" r:id="rId8"/>
  </p:sldLayoutIdLst>
  <p:hf hdr="0" ft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mass.gov/onestop"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mass.gov/onestop"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12B63-5BF7-9848-8EBE-D57D0EEF11F6}"/>
              </a:ext>
            </a:extLst>
          </p:cNvPr>
          <p:cNvSpPr>
            <a:spLocks noGrp="1"/>
          </p:cNvSpPr>
          <p:nvPr>
            <p:ph type="ctrTitle"/>
          </p:nvPr>
        </p:nvSpPr>
        <p:spPr>
          <a:xfrm>
            <a:off x="5631253" y="1122363"/>
            <a:ext cx="5696653" cy="2387600"/>
          </a:xfrm>
        </p:spPr>
        <p:txBody>
          <a:bodyPr>
            <a:normAutofit fontScale="90000"/>
          </a:bodyPr>
          <a:lstStyle/>
          <a:p>
            <a:r>
              <a:rPr lang="en-US" dirty="0"/>
              <a:t>Real Estate Services Technical Assistance Guidance Webinar</a:t>
            </a:r>
          </a:p>
        </p:txBody>
      </p:sp>
      <p:sp>
        <p:nvSpPr>
          <p:cNvPr id="3" name="Subtitle 2">
            <a:extLst>
              <a:ext uri="{FF2B5EF4-FFF2-40B4-BE49-F238E27FC236}">
                <a16:creationId xmlns:a16="http://schemas.microsoft.com/office/drawing/2014/main" id="{12FD6214-5B60-7946-A9CD-91D67C48F07F}"/>
              </a:ext>
            </a:extLst>
          </p:cNvPr>
          <p:cNvSpPr>
            <a:spLocks noGrp="1"/>
          </p:cNvSpPr>
          <p:nvPr>
            <p:ph type="subTitle" idx="1"/>
          </p:nvPr>
        </p:nvSpPr>
        <p:spPr/>
        <p:txBody>
          <a:bodyPr>
            <a:normAutofit/>
          </a:bodyPr>
          <a:lstStyle/>
          <a:p>
            <a:r>
              <a:rPr lang="en-US" sz="2400" dirty="0"/>
              <a:t>Community One Stop for Growth </a:t>
            </a:r>
          </a:p>
        </p:txBody>
      </p:sp>
      <p:sp>
        <p:nvSpPr>
          <p:cNvPr id="4" name="Date Placeholder 3">
            <a:extLst>
              <a:ext uri="{FF2B5EF4-FFF2-40B4-BE49-F238E27FC236}">
                <a16:creationId xmlns:a16="http://schemas.microsoft.com/office/drawing/2014/main" id="{5389C35A-86D9-7F44-BFFE-F0848C4D20B5}"/>
              </a:ext>
            </a:extLst>
          </p:cNvPr>
          <p:cNvSpPr>
            <a:spLocks noGrp="1"/>
          </p:cNvSpPr>
          <p:nvPr>
            <p:ph type="dt" sz="half" idx="4294967295"/>
          </p:nvPr>
        </p:nvSpPr>
        <p:spPr>
          <a:xfrm>
            <a:off x="10175875" y="0"/>
            <a:ext cx="2016125" cy="365125"/>
          </a:xfrm>
          <a:prstGeom prst="rect">
            <a:avLst/>
          </a:prstGeom>
        </p:spPr>
        <p:txBody>
          <a:bodyPr anchor="ctr"/>
          <a:lstStyle/>
          <a:p>
            <a:pPr algn="r"/>
            <a:fld id="{E7BC4C01-1DEC-804F-B7AE-D2AC84913B8D}" type="datetime1">
              <a:rPr lang="en-US" sz="1000" smtClean="0">
                <a:solidFill>
                  <a:schemeClr val="accent6"/>
                </a:solidFill>
              </a:rPr>
              <a:t>1/29/2024</a:t>
            </a:fld>
            <a:endParaRPr lang="en-US" sz="1000">
              <a:solidFill>
                <a:schemeClr val="accent6"/>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095" y="2390"/>
            <a:ext cx="4056522" cy="832537"/>
          </a:xfrm>
          <a:prstGeom prst="rect">
            <a:avLst/>
          </a:prstGeom>
        </p:spPr>
      </p:pic>
    </p:spTree>
    <p:extLst>
      <p:ext uri="{BB962C8B-B14F-4D97-AF65-F5344CB8AC3E}">
        <p14:creationId xmlns:p14="http://schemas.microsoft.com/office/powerpoint/2010/main" val="143227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Successful Application Example #1</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10</a:t>
            </a:fld>
            <a:endParaRPr lang="en-US"/>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4030830571"/>
              </p:ext>
            </p:extLst>
          </p:nvPr>
        </p:nvGraphicFramePr>
        <p:xfrm>
          <a:off x="462683" y="1557456"/>
          <a:ext cx="10892705" cy="4035800"/>
        </p:xfrm>
        <a:graphic>
          <a:graphicData uri="http://schemas.openxmlformats.org/drawingml/2006/table">
            <a:tbl>
              <a:tblPr firstRow="1" bandRow="1">
                <a:tableStyleId>{2D5ABB26-0587-4C30-8999-92F81FD0307C}</a:tableStyleId>
              </a:tblPr>
              <a:tblGrid>
                <a:gridCol w="2548762">
                  <a:extLst>
                    <a:ext uri="{9D8B030D-6E8A-4147-A177-3AD203B41FA5}">
                      <a16:colId xmlns:a16="http://schemas.microsoft.com/office/drawing/2014/main" val="1413125183"/>
                    </a:ext>
                  </a:extLst>
                </a:gridCol>
                <a:gridCol w="8343943">
                  <a:extLst>
                    <a:ext uri="{9D8B030D-6E8A-4147-A177-3AD203B41FA5}">
                      <a16:colId xmlns:a16="http://schemas.microsoft.com/office/drawing/2014/main" val="1715056663"/>
                    </a:ext>
                  </a:extLst>
                </a:gridCol>
              </a:tblGrid>
              <a:tr h="578819">
                <a:tc>
                  <a:txBody>
                    <a:bodyPr/>
                    <a:lstStyle/>
                    <a:p>
                      <a:r>
                        <a:rPr lang="en-US" b="1">
                          <a:solidFill>
                            <a:schemeClr val="accent6"/>
                          </a:solidFill>
                        </a:rPr>
                        <a:t>Applicant: </a:t>
                      </a:r>
                      <a:endParaRPr lang="en-US" b="1" dirty="0">
                        <a:solidFill>
                          <a:schemeClr val="accent6"/>
                        </a:solidFill>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rPr>
                        <a:t>Foxborough</a:t>
                      </a:r>
                      <a:r>
                        <a:rPr lang="en-US" dirty="0">
                          <a:solidFill>
                            <a:schemeClr val="tx1"/>
                          </a:solidFill>
                        </a:rPr>
                        <a:t> Housing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Public Surplus Property Project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accent6"/>
                          </a:solidFill>
                        </a:rPr>
                        <a:t>Project description:</a:t>
                      </a:r>
                    </a:p>
                    <a:p>
                      <a:endParaRPr lang="en-US" b="1" dirty="0">
                        <a:solidFill>
                          <a:schemeClr val="accent6"/>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a:t>
                      </a:r>
                      <a:r>
                        <a:rPr lang="en-US" dirty="0" err="1">
                          <a:solidFill>
                            <a:schemeClr val="tx1"/>
                          </a:solidFill>
                        </a:rPr>
                        <a:t>Foxborough</a:t>
                      </a:r>
                      <a:r>
                        <a:rPr lang="en-US" dirty="0">
                          <a:solidFill>
                            <a:schemeClr val="tx1"/>
                          </a:solidFill>
                        </a:rPr>
                        <a:t> Housing Authority (FHA) accepted a vacant parcel of state land for affordable housing but did not have the capacity to develop the parcel. MassDevelopment’s consultant developed an RFP to find a qualified developer for the site and assisted the FHA in their selection of a development team. </a:t>
                      </a:r>
                      <a:r>
                        <a:rPr lang="en-US" dirty="0"/>
                        <a:t>The project will create 200 affordable senior housing units. </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solidFill>
                        </a:rPr>
                        <a:t>What made the project successful?</a:t>
                      </a:r>
                    </a:p>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dirty="0"/>
                        <a:t>Project planned to accomplish </a:t>
                      </a:r>
                    </a:p>
                    <a:p>
                      <a:pPr marL="0" indent="0">
                        <a:buFont typeface="Arial" panose="020B0604020202020204" pitchFamily="34" charset="0"/>
                        <a:buNone/>
                      </a:pPr>
                      <a:r>
                        <a:rPr lang="en-US" dirty="0"/>
                        <a:t>creating affordable housing on </a:t>
                      </a:r>
                    </a:p>
                    <a:p>
                      <a:pPr marL="0" indent="0">
                        <a:buFont typeface="Arial" panose="020B0604020202020204" pitchFamily="34" charset="0"/>
                        <a:buNone/>
                      </a:pPr>
                      <a:r>
                        <a:rPr lang="en-US" dirty="0"/>
                        <a:t>vacant</a:t>
                      </a:r>
                      <a:r>
                        <a:rPr lang="en-US" baseline="0" dirty="0"/>
                        <a:t> and underutilized former </a:t>
                      </a:r>
                    </a:p>
                    <a:p>
                      <a:pPr marL="0" indent="0">
                        <a:buFont typeface="Arial" panose="020B0604020202020204" pitchFamily="34" charset="0"/>
                        <a:buNone/>
                      </a:pPr>
                      <a:r>
                        <a:rPr lang="en-US" baseline="0" dirty="0"/>
                        <a:t>state surplus property. </a:t>
                      </a: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330" y="3686060"/>
            <a:ext cx="4636717" cy="2224777"/>
          </a:xfrm>
          <a:prstGeom prst="rect">
            <a:avLst/>
          </a:prstGeom>
        </p:spPr>
      </p:pic>
    </p:spTree>
    <p:extLst>
      <p:ext uri="{BB962C8B-B14F-4D97-AF65-F5344CB8AC3E}">
        <p14:creationId xmlns:p14="http://schemas.microsoft.com/office/powerpoint/2010/main" val="417421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rgbClr val="00B050"/>
                </a:solidFill>
              </a:rPr>
              <a:t>Successful Application Example #2</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11</a:t>
            </a:fld>
            <a:endParaRPr lang="en-US"/>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4174287300"/>
              </p:ext>
            </p:extLst>
          </p:nvPr>
        </p:nvGraphicFramePr>
        <p:xfrm>
          <a:off x="462683" y="1557456"/>
          <a:ext cx="11238086" cy="5133080"/>
        </p:xfrm>
        <a:graphic>
          <a:graphicData uri="http://schemas.openxmlformats.org/drawingml/2006/table">
            <a:tbl>
              <a:tblPr firstRow="1" bandRow="1">
                <a:tableStyleId>{2D5ABB26-0587-4C30-8999-92F81FD0307C}</a:tableStyleId>
              </a:tblPr>
              <a:tblGrid>
                <a:gridCol w="2629577">
                  <a:extLst>
                    <a:ext uri="{9D8B030D-6E8A-4147-A177-3AD203B41FA5}">
                      <a16:colId xmlns:a16="http://schemas.microsoft.com/office/drawing/2014/main" val="1413125183"/>
                    </a:ext>
                  </a:extLst>
                </a:gridCol>
                <a:gridCol w="8608509">
                  <a:extLst>
                    <a:ext uri="{9D8B030D-6E8A-4147-A177-3AD203B41FA5}">
                      <a16:colId xmlns:a16="http://schemas.microsoft.com/office/drawing/2014/main" val="1715056663"/>
                    </a:ext>
                  </a:extLst>
                </a:gridCol>
              </a:tblGrid>
              <a:tr h="578819">
                <a:tc>
                  <a:txBody>
                    <a:bodyPr/>
                    <a:lstStyle/>
                    <a:p>
                      <a:r>
                        <a:rPr lang="en-US" b="1" dirty="0">
                          <a:solidFill>
                            <a:schemeClr val="accent6"/>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City of Attleboro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District Planning Project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accent6"/>
                          </a:solidFill>
                        </a:rPr>
                        <a:t>Project description:</a:t>
                      </a:r>
                    </a:p>
                    <a:p>
                      <a:endParaRPr lang="en-US" b="1" dirty="0">
                        <a:solidFill>
                          <a:schemeClr val="accent6"/>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 City of Attleboro expected new development to occur in their Transit-Oriented Development District (TOD) and saw the potential in utilizing District Investment Financing (DIF) to further encourage improvements in the district. New mixed-use developments in the district will complement the already completed development of 136 new housing units. The most conservative estimates call for the construction of 650 units of market rate and mixed income housing. MassDevelopment’s consultant helped the city through the process to create the DIF. </a:t>
                      </a:r>
                      <a:r>
                        <a:rPr lang="en-US" dirty="0">
                          <a:solidFill>
                            <a:schemeClr val="accent6"/>
                          </a:solidFill>
                        </a:rPr>
                        <a:t>			</a:t>
                      </a:r>
                    </a:p>
                    <a:p>
                      <a:endParaRPr lang="en-US" dirty="0">
                        <a:solidFill>
                          <a:schemeClr val="accent6"/>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solidFill>
                        </a:rPr>
                        <a:t>What made the project successful?</a:t>
                      </a:r>
                    </a:p>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dirty="0"/>
                        <a:t>Project planned to accomplish attracting</a:t>
                      </a:r>
                      <a:r>
                        <a:rPr lang="en-US" baseline="0" dirty="0"/>
                        <a:t> </a:t>
                      </a:r>
                    </a:p>
                    <a:p>
                      <a:pPr marL="0" indent="0">
                        <a:buFont typeface="Arial" panose="020B0604020202020204" pitchFamily="34" charset="0"/>
                        <a:buNone/>
                      </a:pPr>
                      <a:r>
                        <a:rPr lang="en-US" baseline="0" dirty="0"/>
                        <a:t>new development to underutilized property </a:t>
                      </a:r>
                    </a:p>
                    <a:p>
                      <a:pPr marL="0" indent="0">
                        <a:buFont typeface="Arial" panose="020B0604020202020204" pitchFamily="34" charset="0"/>
                        <a:buNone/>
                      </a:pPr>
                      <a:r>
                        <a:rPr lang="en-US" baseline="0" dirty="0"/>
                        <a:t>close to a transit hub.</a:t>
                      </a: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825" y="4247874"/>
            <a:ext cx="4123612" cy="1980545"/>
          </a:xfrm>
          <a:prstGeom prst="rect">
            <a:avLst/>
          </a:prstGeom>
        </p:spPr>
      </p:pic>
    </p:spTree>
    <p:extLst>
      <p:ext uri="{BB962C8B-B14F-4D97-AF65-F5344CB8AC3E}">
        <p14:creationId xmlns:p14="http://schemas.microsoft.com/office/powerpoint/2010/main" val="2629422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4"/>
                </a:solidFill>
              </a:rPr>
              <a:t>Successful Application Example #3</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12</a:t>
            </a:fld>
            <a:endParaRPr lang="en-US"/>
          </a:p>
        </p:txBody>
      </p:sp>
      <p:graphicFrame>
        <p:nvGraphicFramePr>
          <p:cNvPr id="6" name="Table 5">
            <a:extLst>
              <a:ext uri="{FF2B5EF4-FFF2-40B4-BE49-F238E27FC236}">
                <a16:creationId xmlns:a16="http://schemas.microsoft.com/office/drawing/2014/main" id="{672D3CFA-C5DA-D132-4ECF-C036F46797BC}"/>
              </a:ext>
            </a:extLst>
          </p:cNvPr>
          <p:cNvGraphicFramePr>
            <a:graphicFrameLocks noGrp="1"/>
          </p:cNvGraphicFramePr>
          <p:nvPr>
            <p:extLst>
              <p:ext uri="{D42A27DB-BD31-4B8C-83A1-F6EECF244321}">
                <p14:modId xmlns:p14="http://schemas.microsoft.com/office/powerpoint/2010/main" val="2202555547"/>
              </p:ext>
            </p:extLst>
          </p:nvPr>
        </p:nvGraphicFramePr>
        <p:xfrm>
          <a:off x="462683" y="1557456"/>
          <a:ext cx="11238086" cy="4858760"/>
        </p:xfrm>
        <a:graphic>
          <a:graphicData uri="http://schemas.openxmlformats.org/drawingml/2006/table">
            <a:tbl>
              <a:tblPr firstRow="1" bandRow="1">
                <a:tableStyleId>{2D5ABB26-0587-4C30-8999-92F81FD0307C}</a:tableStyleId>
              </a:tblPr>
              <a:tblGrid>
                <a:gridCol w="2629577">
                  <a:extLst>
                    <a:ext uri="{9D8B030D-6E8A-4147-A177-3AD203B41FA5}">
                      <a16:colId xmlns:a16="http://schemas.microsoft.com/office/drawing/2014/main" val="1413125183"/>
                    </a:ext>
                  </a:extLst>
                </a:gridCol>
                <a:gridCol w="8608509">
                  <a:extLst>
                    <a:ext uri="{9D8B030D-6E8A-4147-A177-3AD203B41FA5}">
                      <a16:colId xmlns:a16="http://schemas.microsoft.com/office/drawing/2014/main" val="1715056663"/>
                    </a:ext>
                  </a:extLst>
                </a:gridCol>
              </a:tblGrid>
              <a:tr h="578819">
                <a:tc>
                  <a:txBody>
                    <a:bodyPr/>
                    <a:lstStyle/>
                    <a:p>
                      <a:r>
                        <a:rPr lang="en-US" b="1" dirty="0">
                          <a:solidFill>
                            <a:schemeClr val="accent6"/>
                          </a:solidFill>
                        </a:rPr>
                        <a:t>Applicant: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Town of Medfield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Public Surplus Property Project</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1206952"/>
                  </a:ext>
                </a:extLst>
              </a:tr>
              <a:tr h="1352595">
                <a:tc>
                  <a:txBody>
                    <a:bodyPr/>
                    <a:lstStyle/>
                    <a:p>
                      <a:r>
                        <a:rPr lang="en-US" b="1" dirty="0">
                          <a:solidFill>
                            <a:schemeClr val="accent6"/>
                          </a:solidFill>
                        </a:rPr>
                        <a:t>Project description:</a:t>
                      </a:r>
                    </a:p>
                    <a:p>
                      <a:endParaRPr lang="en-US" b="1" dirty="0">
                        <a:solidFill>
                          <a:schemeClr val="accent6"/>
                        </a:solidFill>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r>
                        <a:rPr lang="en-US">
                          <a:solidFill>
                            <a:schemeClr val="tx1"/>
                          </a:solidFill>
                        </a:rPr>
                        <a:t>The Town of Medfield saw the potential of redeveloping the former Medfield State Hospital into a mixed-used development with affordable housing. MassDevelopment’s consultant assisted the Town in identifying potential developers and establishing terms with the preferred developer. The project is expected to produce 334 new apartments (25% of which will be affordable) and a mix of commercial and community spaces while retaining and restoring much of the historic buildings on the site. </a:t>
                      </a:r>
                    </a:p>
                    <a:p>
                      <a:endParaRPr lang="en-US" dirty="0">
                        <a:solidFill>
                          <a:schemeClr val="accent6"/>
                        </a:solidFill>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046390375"/>
                  </a:ext>
                </a:extLst>
              </a:tr>
              <a:tr h="1932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solidFill>
                        </a:rPr>
                        <a:t>What made the project successful?</a:t>
                      </a:r>
                    </a:p>
                    <a:p>
                      <a:endParaRPr lang="en-US" b="1" dirty="0"/>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dirty="0"/>
                        <a:t>Project planned to accomplish attracting</a:t>
                      </a:r>
                      <a:r>
                        <a:rPr lang="en-US" baseline="0" dirty="0"/>
                        <a:t> </a:t>
                      </a:r>
                    </a:p>
                    <a:p>
                      <a:pPr marL="0" indent="0">
                        <a:buFont typeface="Arial" panose="020B0604020202020204" pitchFamily="34" charset="0"/>
                        <a:buNone/>
                      </a:pPr>
                      <a:r>
                        <a:rPr lang="en-US" baseline="0" dirty="0"/>
                        <a:t>redevelopment to former state owned </a:t>
                      </a:r>
                    </a:p>
                    <a:p>
                      <a:pPr marL="0" indent="0">
                        <a:buFont typeface="Arial" panose="020B0604020202020204" pitchFamily="34" charset="0"/>
                        <a:buNone/>
                      </a:pPr>
                      <a:r>
                        <a:rPr lang="en-US" baseline="0" dirty="0"/>
                        <a:t>surplus and underutilized property.</a:t>
                      </a:r>
                      <a:endParaRPr lang="en-US" dirty="0"/>
                    </a:p>
                    <a:p>
                      <a:pPr marL="285750" indent="-285750">
                        <a:buFont typeface="Arial" panose="020B0604020202020204" pitchFamily="34" charset="0"/>
                        <a:buChar char="•"/>
                      </a:pPr>
                      <a:endParaRPr lang="en-US"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569515"/>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184" y="3933344"/>
            <a:ext cx="4021585" cy="2649760"/>
          </a:xfrm>
          <a:prstGeom prst="rect">
            <a:avLst/>
          </a:prstGeom>
        </p:spPr>
      </p:pic>
    </p:spTree>
    <p:extLst>
      <p:ext uri="{BB962C8B-B14F-4D97-AF65-F5344CB8AC3E}">
        <p14:creationId xmlns:p14="http://schemas.microsoft.com/office/powerpoint/2010/main" val="2741572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Completing the Full Application</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13</a:t>
            </a:fld>
            <a:endParaRPr lang="en-US"/>
          </a:p>
        </p:txBody>
      </p:sp>
      <p:sp>
        <p:nvSpPr>
          <p:cNvPr id="3" name="Content Placeholder 2">
            <a:extLst>
              <a:ext uri="{FF2B5EF4-FFF2-40B4-BE49-F238E27FC236}">
                <a16:creationId xmlns:a16="http://schemas.microsoft.com/office/drawing/2014/main" id="{4243B6EB-BD65-4C4D-C0B7-4D9A81572D68}"/>
              </a:ext>
            </a:extLst>
          </p:cNvPr>
          <p:cNvSpPr txBox="1">
            <a:spLocks/>
          </p:cNvSpPr>
          <p:nvPr/>
        </p:nvSpPr>
        <p:spPr>
          <a:xfrm>
            <a:off x="462685" y="1480979"/>
            <a:ext cx="7367522" cy="4627213"/>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t>Key Question: </a:t>
            </a:r>
            <a:r>
              <a:rPr lang="en-US" sz="1800" dirty="0"/>
              <a:t>In Section 2 of the Full Application, applicants are asked to indicate the Project Category. To be reviewed by the Real Estate Services Technical Assistance Program,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Font typeface="Arial" panose="020B0604020202020204" pitchFamily="34" charset="0"/>
              <a:buNone/>
            </a:pPr>
            <a:endParaRPr lang="en-US" sz="1800" dirty="0"/>
          </a:p>
          <a:p>
            <a:pPr marL="0" indent="0">
              <a:lnSpc>
                <a:spcPct val="100000"/>
              </a:lnSpc>
              <a:buFont typeface="Arial" panose="020B0604020202020204" pitchFamily="34" charset="0"/>
              <a:buNone/>
            </a:pPr>
            <a:r>
              <a:rPr lang="en-US" sz="1800" dirty="0"/>
              <a:t>Visit </a:t>
            </a:r>
            <a:r>
              <a:rPr lang="en-US" sz="1800" u="sng" dirty="0">
                <a:solidFill>
                  <a:srgbClr val="0070C0"/>
                </a:solidFill>
              </a:rPr>
              <a:t>www.mass.gov/onestop</a:t>
            </a:r>
            <a:r>
              <a:rPr lang="en-US" sz="1800" i="1" dirty="0"/>
              <a:t> </a:t>
            </a:r>
            <a:r>
              <a:rPr lang="en-US" sz="1800" dirty="0"/>
              <a:t>to view: </a:t>
            </a:r>
            <a:r>
              <a:rPr lang="en-US" sz="1800" b="1" i="1" dirty="0"/>
              <a:t>One Stop Webinar 2: Application Guidance</a:t>
            </a:r>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2373287134"/>
              </p:ext>
            </p:extLst>
          </p:nvPr>
        </p:nvGraphicFramePr>
        <p:xfrm>
          <a:off x="520153" y="2724776"/>
          <a:ext cx="7068316" cy="2278148"/>
        </p:xfrm>
        <a:graphic>
          <a:graphicData uri="http://schemas.openxmlformats.org/drawingml/2006/table">
            <a:tbl>
              <a:tblPr firstRow="1" bandRow="1">
                <a:tableStyleId>{5C22544A-7EE6-4342-B048-85BDC9FD1C3A}</a:tableStyleId>
              </a:tblPr>
              <a:tblGrid>
                <a:gridCol w="2496316">
                  <a:extLst>
                    <a:ext uri="{9D8B030D-6E8A-4147-A177-3AD203B41FA5}">
                      <a16:colId xmlns:a16="http://schemas.microsoft.com/office/drawing/2014/main" val="2989760602"/>
                    </a:ext>
                  </a:extLst>
                </a:gridCol>
                <a:gridCol w="4572000">
                  <a:extLst>
                    <a:ext uri="{9D8B030D-6E8A-4147-A177-3AD203B41FA5}">
                      <a16:colId xmlns:a16="http://schemas.microsoft.com/office/drawing/2014/main" val="2598014434"/>
                    </a:ext>
                  </a:extLst>
                </a:gridCol>
              </a:tblGrid>
              <a:tr h="569537">
                <a:tc>
                  <a:txBody>
                    <a:bodyPr/>
                    <a:lstStyle/>
                    <a:p>
                      <a:pPr algn="l">
                        <a:lnSpc>
                          <a:spcPct val="100000"/>
                        </a:lnSpc>
                        <a:spcBef>
                          <a:spcPts val="0"/>
                        </a:spcBef>
                        <a:spcAft>
                          <a:spcPts val="0"/>
                        </a:spcAft>
                      </a:pP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kern="1200" dirty="0">
                          <a:solidFill>
                            <a:schemeClr val="tx1"/>
                          </a:solidFill>
                          <a:latin typeface="+mn-lt"/>
                          <a:ea typeface="+mn-ea"/>
                          <a:cs typeface="+mn-cs"/>
                        </a:rPr>
                        <a:t>Public Surplus Property Reuse Projects</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398719"/>
                  </a:ext>
                </a:extLst>
              </a:tr>
              <a:tr h="569537">
                <a:tc>
                  <a:txBody>
                    <a:bodyPr/>
                    <a:lstStyle/>
                    <a:p>
                      <a:pPr algn="l">
                        <a:lnSpc>
                          <a:spcPct val="100000"/>
                        </a:lnSpc>
                        <a:spcBef>
                          <a:spcPts val="0"/>
                        </a:spcBef>
                        <a:spcAft>
                          <a:spcPts val="0"/>
                        </a:spcAft>
                      </a:pPr>
                      <a:r>
                        <a:rPr lang="en-US" sz="1600" b="0" dirty="0">
                          <a:solidFill>
                            <a:schemeClr val="tx1"/>
                          </a:solidFill>
                        </a:rPr>
                        <a:t>Development</a:t>
                      </a:r>
                      <a:r>
                        <a:rPr lang="en-US" sz="1600" b="0" baseline="0" dirty="0">
                          <a:solidFill>
                            <a:schemeClr val="tx1"/>
                          </a:solidFill>
                        </a:rPr>
                        <a:t> Continuum:</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a:solidFill>
                            <a:schemeClr val="tx1"/>
                          </a:solidFill>
                        </a:rPr>
                        <a:t>Site Preparation</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464555"/>
                  </a:ext>
                </a:extLst>
              </a:tr>
              <a:tr h="569537">
                <a:tc>
                  <a:txBody>
                    <a:bodyPr/>
                    <a:lstStyle/>
                    <a:p>
                      <a:pPr algn="l">
                        <a:lnSpc>
                          <a:spcPct val="100000"/>
                        </a:lnSpc>
                        <a:spcBef>
                          <a:spcPts val="0"/>
                        </a:spcBef>
                        <a:spcAft>
                          <a:spcPts val="0"/>
                        </a:spcAft>
                      </a:pPr>
                      <a:r>
                        <a:rPr lang="en-US" sz="1600" b="0">
                          <a:solidFill>
                            <a:schemeClr val="tx1"/>
                          </a:solidFill>
                        </a:rPr>
                        <a:t>Project Type:</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Municipal Surplus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Property Disposition</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661970"/>
                  </a:ext>
                </a:extLst>
              </a:tr>
              <a:tr h="569537">
                <a:tc>
                  <a:txBody>
                    <a:bodyPr/>
                    <a:lstStyle/>
                    <a:p>
                      <a:pPr algn="l">
                        <a:lnSpc>
                          <a:spcPct val="100000"/>
                        </a:lnSpc>
                        <a:spcBef>
                          <a:spcPts val="0"/>
                        </a:spcBef>
                        <a:spcAft>
                          <a:spcPts val="0"/>
                        </a:spcAft>
                      </a:pPr>
                      <a:r>
                        <a:rPr lang="en-US" sz="1600" b="0">
                          <a:solidFill>
                            <a:schemeClr val="tx1"/>
                          </a:solidFill>
                        </a:rPr>
                        <a:t>Project Focus:</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dirty="0">
                          <a:solidFill>
                            <a:schemeClr val="tx1"/>
                          </a:solidFill>
                        </a:rPr>
                        <a:t>Municipal Surplus Property</a:t>
                      </a:r>
                      <a:r>
                        <a:rPr lang="en-US" sz="1600" b="0" baseline="0" dirty="0">
                          <a:solidFill>
                            <a:schemeClr val="tx1"/>
                          </a:solidFill>
                        </a:rPr>
                        <a:t> Disposition Study</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564504"/>
                  </a:ext>
                </a:extLst>
              </a:tr>
            </a:tbl>
          </a:graphicData>
        </a:graphic>
      </p:graphicFrame>
      <p:pic>
        <p:nvPicPr>
          <p:cNvPr id="9" name="Picture 8"/>
          <p:cNvPicPr>
            <a:picLocks noChangeAspect="1"/>
          </p:cNvPicPr>
          <p:nvPr/>
        </p:nvPicPr>
        <p:blipFill rotWithShape="1">
          <a:blip r:embed="rId2"/>
          <a:srcRect l="45288" t="28825" r="27471" b="14879"/>
          <a:stretch/>
        </p:blipFill>
        <p:spPr>
          <a:xfrm>
            <a:off x="7887675" y="1480979"/>
            <a:ext cx="4110430" cy="4778159"/>
          </a:xfrm>
          <a:prstGeom prst="rect">
            <a:avLst/>
          </a:prstGeom>
          <a:ln>
            <a:solidFill>
              <a:schemeClr val="tx1"/>
            </a:solidFill>
          </a:ln>
        </p:spPr>
      </p:pic>
    </p:spTree>
    <p:extLst>
      <p:ext uri="{BB962C8B-B14F-4D97-AF65-F5344CB8AC3E}">
        <p14:creationId xmlns:p14="http://schemas.microsoft.com/office/powerpoint/2010/main" val="1386571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Completing the Full Application</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14</a:t>
            </a:fld>
            <a:endParaRPr lang="en-US"/>
          </a:p>
        </p:txBody>
      </p:sp>
      <p:sp>
        <p:nvSpPr>
          <p:cNvPr id="3" name="Content Placeholder 2">
            <a:extLst>
              <a:ext uri="{FF2B5EF4-FFF2-40B4-BE49-F238E27FC236}">
                <a16:creationId xmlns:a16="http://schemas.microsoft.com/office/drawing/2014/main" id="{4243B6EB-BD65-4C4D-C0B7-4D9A81572D68}"/>
              </a:ext>
            </a:extLst>
          </p:cNvPr>
          <p:cNvSpPr txBox="1">
            <a:spLocks/>
          </p:cNvSpPr>
          <p:nvPr/>
        </p:nvSpPr>
        <p:spPr>
          <a:xfrm>
            <a:off x="462685" y="1480979"/>
            <a:ext cx="7367522" cy="4627213"/>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b="1" dirty="0"/>
              <a:t>Key Question: </a:t>
            </a:r>
            <a:r>
              <a:rPr lang="en-US" sz="1800" dirty="0"/>
              <a:t>In Section 2 of the Full Application, applicants are asked to indicate the Project Category. To be reviewed by the Real Estate Services Technical Assistance Program, applicants should make the following selections in question 2.4:</a:t>
            </a:r>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marL="0" indent="0">
              <a:lnSpc>
                <a:spcPct val="100000"/>
              </a:lnSpc>
              <a:buFont typeface="Arial" panose="020B0604020202020204" pitchFamily="34" charset="0"/>
              <a:buNone/>
            </a:pPr>
            <a:endParaRPr lang="en-US" sz="1800" dirty="0"/>
          </a:p>
          <a:p>
            <a:pPr marL="0" indent="0">
              <a:lnSpc>
                <a:spcPct val="100000"/>
              </a:lnSpc>
              <a:buFont typeface="Arial" panose="020B0604020202020204" pitchFamily="34" charset="0"/>
              <a:buNone/>
            </a:pPr>
            <a:r>
              <a:rPr lang="en-US" sz="1800" dirty="0"/>
              <a:t>Visit </a:t>
            </a:r>
            <a:r>
              <a:rPr lang="en-US" sz="1800" u="sng" dirty="0">
                <a:solidFill>
                  <a:srgbClr val="0070C0"/>
                </a:solidFill>
              </a:rPr>
              <a:t>www.mass.gov/onestop</a:t>
            </a:r>
            <a:r>
              <a:rPr lang="en-US" sz="1800" i="1" dirty="0"/>
              <a:t> </a:t>
            </a:r>
            <a:r>
              <a:rPr lang="en-US" sz="1800" dirty="0"/>
              <a:t>to view: </a:t>
            </a:r>
            <a:r>
              <a:rPr lang="en-US" sz="1800" b="1" i="1" dirty="0"/>
              <a:t>One Stop Webinar 2: Application Guidance</a:t>
            </a:r>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4122121513"/>
              </p:ext>
            </p:extLst>
          </p:nvPr>
        </p:nvGraphicFramePr>
        <p:xfrm>
          <a:off x="520152" y="2724776"/>
          <a:ext cx="6931681" cy="2225596"/>
        </p:xfrm>
        <a:graphic>
          <a:graphicData uri="http://schemas.openxmlformats.org/drawingml/2006/table">
            <a:tbl>
              <a:tblPr firstRow="1" bandRow="1">
                <a:tableStyleId>{5C22544A-7EE6-4342-B048-85BDC9FD1C3A}</a:tableStyleId>
              </a:tblPr>
              <a:tblGrid>
                <a:gridCol w="2485807">
                  <a:extLst>
                    <a:ext uri="{9D8B030D-6E8A-4147-A177-3AD203B41FA5}">
                      <a16:colId xmlns:a16="http://schemas.microsoft.com/office/drawing/2014/main" val="2989760602"/>
                    </a:ext>
                  </a:extLst>
                </a:gridCol>
                <a:gridCol w="4445874">
                  <a:extLst>
                    <a:ext uri="{9D8B030D-6E8A-4147-A177-3AD203B41FA5}">
                      <a16:colId xmlns:a16="http://schemas.microsoft.com/office/drawing/2014/main" val="2578759513"/>
                    </a:ext>
                  </a:extLst>
                </a:gridCol>
              </a:tblGrid>
              <a:tr h="556399">
                <a:tc>
                  <a:txBody>
                    <a:bodyPr/>
                    <a:lstStyle/>
                    <a:p>
                      <a:pPr algn="l">
                        <a:lnSpc>
                          <a:spcPct val="100000"/>
                        </a:lnSpc>
                        <a:spcBef>
                          <a:spcPts val="0"/>
                        </a:spcBef>
                        <a:spcAft>
                          <a:spcPts val="0"/>
                        </a:spcAft>
                      </a:pP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dirty="0">
                          <a:solidFill>
                            <a:schemeClr val="tx1"/>
                          </a:solidFill>
                        </a:rPr>
                        <a:t>District Redevelopment TA Projects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398719"/>
                  </a:ext>
                </a:extLst>
              </a:tr>
              <a:tr h="556399">
                <a:tc>
                  <a:txBody>
                    <a:bodyPr/>
                    <a:lstStyle/>
                    <a:p>
                      <a:pPr algn="l">
                        <a:lnSpc>
                          <a:spcPct val="100000"/>
                        </a:lnSpc>
                        <a:spcBef>
                          <a:spcPts val="0"/>
                        </a:spcBef>
                        <a:spcAft>
                          <a:spcPts val="0"/>
                        </a:spcAft>
                      </a:pPr>
                      <a:r>
                        <a:rPr lang="en-US" sz="1600" b="0" dirty="0">
                          <a:solidFill>
                            <a:schemeClr val="tx1"/>
                          </a:solidFill>
                        </a:rPr>
                        <a:t>Development</a:t>
                      </a:r>
                      <a:r>
                        <a:rPr lang="en-US" sz="1600" b="0" baseline="0" dirty="0">
                          <a:solidFill>
                            <a:schemeClr val="tx1"/>
                          </a:solidFill>
                        </a:rPr>
                        <a:t> Continuum:</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a:solidFill>
                            <a:schemeClr val="tx1"/>
                          </a:solidFill>
                        </a:rPr>
                        <a:t>Planning &amp; Zoning </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7464555"/>
                  </a:ext>
                </a:extLst>
              </a:tr>
              <a:tr h="556399">
                <a:tc>
                  <a:txBody>
                    <a:bodyPr/>
                    <a:lstStyle/>
                    <a:p>
                      <a:pPr algn="l">
                        <a:lnSpc>
                          <a:spcPct val="100000"/>
                        </a:lnSpc>
                        <a:spcBef>
                          <a:spcPts val="0"/>
                        </a:spcBef>
                        <a:spcAft>
                          <a:spcPts val="0"/>
                        </a:spcAft>
                      </a:pPr>
                      <a:r>
                        <a:rPr lang="en-US" sz="1600" b="0">
                          <a:solidFill>
                            <a:schemeClr val="tx1"/>
                          </a:solidFill>
                        </a:rPr>
                        <a:t>Project Type:</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District Redevelopment Technical Assistance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661970"/>
                  </a:ext>
                </a:extLst>
              </a:tr>
              <a:tr h="556399">
                <a:tc>
                  <a:txBody>
                    <a:bodyPr/>
                    <a:lstStyle/>
                    <a:p>
                      <a:pPr algn="l">
                        <a:lnSpc>
                          <a:spcPct val="100000"/>
                        </a:lnSpc>
                        <a:spcBef>
                          <a:spcPts val="0"/>
                        </a:spcBef>
                        <a:spcAft>
                          <a:spcPts val="0"/>
                        </a:spcAft>
                      </a:pPr>
                      <a:r>
                        <a:rPr lang="en-US" sz="1600" b="0">
                          <a:solidFill>
                            <a:schemeClr val="tx1"/>
                          </a:solidFill>
                        </a:rPr>
                        <a:t>Project Focus:</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spcBef>
                          <a:spcPts val="0"/>
                        </a:spcBef>
                        <a:spcAft>
                          <a:spcPts val="0"/>
                        </a:spcAft>
                      </a:pPr>
                      <a:r>
                        <a:rPr lang="en-US" sz="1600" b="0" dirty="0">
                          <a:solidFill>
                            <a:schemeClr val="tx1"/>
                          </a:solidFill>
                        </a:rPr>
                        <a:t>Planning for Growth in a Commercial/Industrial</a:t>
                      </a:r>
                      <a:r>
                        <a:rPr lang="en-US" sz="1600" b="0" baseline="0" dirty="0">
                          <a:solidFill>
                            <a:schemeClr val="tx1"/>
                          </a:solidFill>
                        </a:rPr>
                        <a:t> or Mixed-Use District</a:t>
                      </a:r>
                      <a:endParaRPr lang="en-US" sz="1600" b="0" dirty="0">
                        <a:solidFill>
                          <a:schemeClr val="tx1"/>
                        </a:solidFill>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564504"/>
                  </a:ext>
                </a:extLst>
              </a:tr>
            </a:tbl>
          </a:graphicData>
        </a:graphic>
      </p:graphicFrame>
      <p:pic>
        <p:nvPicPr>
          <p:cNvPr id="6" name="Picture 5"/>
          <p:cNvPicPr>
            <a:picLocks noChangeAspect="1"/>
          </p:cNvPicPr>
          <p:nvPr/>
        </p:nvPicPr>
        <p:blipFill rotWithShape="1">
          <a:blip r:embed="rId2"/>
          <a:srcRect l="44540" t="29131" r="27127" b="10894"/>
          <a:stretch/>
        </p:blipFill>
        <p:spPr>
          <a:xfrm>
            <a:off x="7887675" y="1334258"/>
            <a:ext cx="4110430" cy="4894161"/>
          </a:xfrm>
          <a:prstGeom prst="rect">
            <a:avLst/>
          </a:prstGeom>
          <a:ln>
            <a:solidFill>
              <a:schemeClr val="tx1"/>
            </a:solidFill>
          </a:ln>
        </p:spPr>
      </p:pic>
    </p:spTree>
    <p:extLst>
      <p:ext uri="{BB962C8B-B14F-4D97-AF65-F5344CB8AC3E}">
        <p14:creationId xmlns:p14="http://schemas.microsoft.com/office/powerpoint/2010/main" val="413588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FY25 </a:t>
            </a:r>
            <a:r>
              <a:rPr lang="en-US" sz="3600" dirty="0" smtClean="0">
                <a:solidFill>
                  <a:schemeClr val="accent1"/>
                </a:solidFill>
              </a:rPr>
              <a:t>Round Timeline</a:t>
            </a:r>
            <a:endParaRPr lang="en-US" sz="3600" dirty="0">
              <a:solidFill>
                <a:schemeClr val="accent1"/>
              </a:solidFill>
            </a:endParaRP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15</a:t>
            </a:fld>
            <a:endParaRPr lang="en-US"/>
          </a:p>
        </p:txBody>
      </p:sp>
      <p:grpSp>
        <p:nvGrpSpPr>
          <p:cNvPr id="3" name="Group 2">
            <a:extLst>
              <a:ext uri="{FF2B5EF4-FFF2-40B4-BE49-F238E27FC236}">
                <a16:creationId xmlns:a16="http://schemas.microsoft.com/office/drawing/2014/main" id="{307E5274-5628-C662-802C-20EF61B41718}"/>
              </a:ext>
            </a:extLst>
          </p:cNvPr>
          <p:cNvGrpSpPr/>
          <p:nvPr/>
        </p:nvGrpSpPr>
        <p:grpSpPr>
          <a:xfrm>
            <a:off x="186495" y="1728677"/>
            <a:ext cx="819423" cy="595427"/>
            <a:chOff x="343530" y="1486048"/>
            <a:chExt cx="819423" cy="595427"/>
          </a:xfrm>
        </p:grpSpPr>
        <p:pic>
          <p:nvPicPr>
            <p:cNvPr id="4" name="Picture 3">
              <a:extLst>
                <a:ext uri="{FF2B5EF4-FFF2-40B4-BE49-F238E27FC236}">
                  <a16:creationId xmlns:a16="http://schemas.microsoft.com/office/drawing/2014/main" id="{CD636E23-E4DC-332F-BA2F-97F4A8EC8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65" y="1527792"/>
              <a:ext cx="530352" cy="511937"/>
            </a:xfrm>
            <a:prstGeom prst="rect">
              <a:avLst/>
            </a:prstGeom>
          </p:spPr>
        </p:pic>
        <p:sp>
          <p:nvSpPr>
            <p:cNvPr id="5" name="TextBox 4">
              <a:extLst>
                <a:ext uri="{FF2B5EF4-FFF2-40B4-BE49-F238E27FC236}">
                  <a16:creationId xmlns:a16="http://schemas.microsoft.com/office/drawing/2014/main" id="{E3F15CA9-2DF5-FAA6-FC98-64AE3147A851}"/>
                </a:ext>
              </a:extLst>
            </p:cNvPr>
            <p:cNvSpPr txBox="1"/>
            <p:nvPr/>
          </p:nvSpPr>
          <p:spPr>
            <a:xfrm>
              <a:off x="343530" y="1486048"/>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rgbClr val="00558C"/>
                  </a:solidFill>
                </a:rPr>
                <a:t>Jan.</a:t>
              </a:r>
            </a:p>
          </p:txBody>
        </p:sp>
      </p:grpSp>
      <p:sp>
        <p:nvSpPr>
          <p:cNvPr id="7" name="Arrow: Down 6">
            <a:extLst>
              <a:ext uri="{FF2B5EF4-FFF2-40B4-BE49-F238E27FC236}">
                <a16:creationId xmlns:a16="http://schemas.microsoft.com/office/drawing/2014/main" id="{52B4F262-8655-A7E2-018A-8A06E91062B9}"/>
              </a:ext>
            </a:extLst>
          </p:cNvPr>
          <p:cNvSpPr/>
          <p:nvPr/>
        </p:nvSpPr>
        <p:spPr>
          <a:xfrm>
            <a:off x="331030" y="2362093"/>
            <a:ext cx="484632" cy="30968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003A8A5-A523-543A-7C42-76CFBF7FD03E}"/>
              </a:ext>
            </a:extLst>
          </p:cNvPr>
          <p:cNvGrpSpPr/>
          <p:nvPr/>
        </p:nvGrpSpPr>
        <p:grpSpPr>
          <a:xfrm>
            <a:off x="186573" y="5496957"/>
            <a:ext cx="819423" cy="595427"/>
            <a:chOff x="322749" y="5669917"/>
            <a:chExt cx="819423" cy="595427"/>
          </a:xfrm>
        </p:grpSpPr>
        <p:pic>
          <p:nvPicPr>
            <p:cNvPr id="10" name="Picture 9">
              <a:extLst>
                <a:ext uri="{FF2B5EF4-FFF2-40B4-BE49-F238E27FC236}">
                  <a16:creationId xmlns:a16="http://schemas.microsoft.com/office/drawing/2014/main" id="{CF771971-0827-6F88-FFCB-99AFE749A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84" y="5711661"/>
              <a:ext cx="530352" cy="511937"/>
            </a:xfrm>
            <a:prstGeom prst="rect">
              <a:avLst/>
            </a:prstGeom>
          </p:spPr>
        </p:pic>
        <p:sp>
          <p:nvSpPr>
            <p:cNvPr id="11" name="TextBox 10">
              <a:extLst>
                <a:ext uri="{FF2B5EF4-FFF2-40B4-BE49-F238E27FC236}">
                  <a16:creationId xmlns:a16="http://schemas.microsoft.com/office/drawing/2014/main" id="{93CF5883-CE1A-3FA0-3605-8963AA260878}"/>
                </a:ext>
              </a:extLst>
            </p:cNvPr>
            <p:cNvSpPr txBox="1"/>
            <p:nvPr/>
          </p:nvSpPr>
          <p:spPr>
            <a:xfrm>
              <a:off x="322749" y="5669917"/>
              <a:ext cx="819423" cy="59542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600" b="1" dirty="0">
                  <a:solidFill>
                    <a:srgbClr val="00558C"/>
                  </a:solidFill>
                </a:rPr>
                <a:t>Sept.</a:t>
              </a:r>
            </a:p>
          </p:txBody>
        </p:sp>
      </p:grpSp>
      <p:sp>
        <p:nvSpPr>
          <p:cNvPr id="12" name="Content Placeholder 1">
            <a:extLst>
              <a:ext uri="{FF2B5EF4-FFF2-40B4-BE49-F238E27FC236}">
                <a16:creationId xmlns:a16="http://schemas.microsoft.com/office/drawing/2014/main" id="{2DD44A5F-BB23-598B-C8D8-C5530015BC76}"/>
              </a:ext>
            </a:extLst>
          </p:cNvPr>
          <p:cNvSpPr txBox="1">
            <a:spLocks/>
          </p:cNvSpPr>
          <p:nvPr/>
        </p:nvSpPr>
        <p:spPr>
          <a:xfrm>
            <a:off x="1078992" y="1785197"/>
            <a:ext cx="10617280" cy="44812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sz="1600" b="1" dirty="0"/>
              <a:t>Full Application and Expression of Interest Open (January) </a:t>
            </a:r>
            <a:r>
              <a:rPr lang="en-US" sz="1600" dirty="0"/>
              <a:t>– The Full Application is the official form for submitting all funding requests. Applicants may now begin to work on applications in the IGX system, however applications will only be accepted during the submission period. </a:t>
            </a:r>
          </a:p>
          <a:p>
            <a:pPr lvl="1">
              <a:lnSpc>
                <a:spcPct val="100000"/>
              </a:lnSpc>
            </a:pPr>
            <a:endParaRPr lang="en-US" sz="1600" b="1" dirty="0"/>
          </a:p>
          <a:p>
            <a:pPr lvl="1">
              <a:lnSpc>
                <a:spcPct val="100000"/>
              </a:lnSpc>
            </a:pPr>
            <a:r>
              <a:rPr lang="en-US" sz="1600" b="1" dirty="0"/>
              <a:t>One Stop Guidance Phase (January – May) </a:t>
            </a:r>
            <a:r>
              <a:rPr lang="en-US" sz="1600" dirty="0"/>
              <a:t>– A series of webinars will be hosted be both the One Stop Team and staff from each program within the One Stop. In addition, office hours will be hosted to answer applicant questions. Visit </a:t>
            </a:r>
            <a:r>
              <a:rPr lang="en-US" sz="1600" dirty="0">
                <a:solidFill>
                  <a:srgbClr val="0070C0"/>
                </a:solidFill>
                <a:hlinkClick r:id="rId3">
                  <a:extLst>
                    <a:ext uri="{A12FA001-AC4F-418D-AE19-62706E023703}">
                      <ahyp:hlinkClr xmlns:ahyp="http://schemas.microsoft.com/office/drawing/2018/hyperlinkcolor" xmlns="" val="tx"/>
                    </a:ext>
                  </a:extLst>
                </a:hlinkClick>
              </a:rPr>
              <a:t>www.mass.gov/onestop</a:t>
            </a:r>
            <a:r>
              <a:rPr lang="en-US" sz="1600" dirty="0">
                <a:solidFill>
                  <a:srgbClr val="0070C0"/>
                </a:solidFill>
              </a:rPr>
              <a:t> </a:t>
            </a:r>
            <a:r>
              <a:rPr lang="en-US" sz="1600" dirty="0"/>
              <a:t>for the full schedule of webinars and office hours.</a:t>
            </a:r>
          </a:p>
          <a:p>
            <a:pPr marL="111600" lvl="1" indent="0">
              <a:lnSpc>
                <a:spcPct val="100000"/>
              </a:lnSpc>
              <a:buFont typeface="Arial" panose="020B0604020202020204" pitchFamily="34" charset="0"/>
              <a:buNone/>
            </a:pPr>
            <a:endParaRPr lang="en-US" sz="1600" b="1" dirty="0"/>
          </a:p>
          <a:p>
            <a:pPr lvl="1">
              <a:lnSpc>
                <a:spcPct val="100000"/>
              </a:lnSpc>
            </a:pPr>
            <a:r>
              <a:rPr lang="en-US" sz="1600" b="1" dirty="0"/>
              <a:t>Full Application Submission Period (May-June) </a:t>
            </a:r>
            <a:r>
              <a:rPr lang="en-US" sz="1600" dirty="0"/>
              <a:t>– Applicants may submit their Full Application(s) beginning May 6, 2024. All applications must be submitted by the </a:t>
            </a:r>
            <a:r>
              <a:rPr lang="en-US" sz="1600" b="1" dirty="0"/>
              <a:t>Full Application deadline of 11:59 p.m. on Wednesday, June 5</a:t>
            </a:r>
            <a:r>
              <a:rPr lang="en-US" sz="1600" dirty="0"/>
              <a:t>.</a:t>
            </a:r>
          </a:p>
          <a:p>
            <a:pPr lvl="1">
              <a:lnSpc>
                <a:spcPct val="100000"/>
              </a:lnSpc>
            </a:pPr>
            <a:endParaRPr lang="en-US" sz="1600" dirty="0"/>
          </a:p>
          <a:p>
            <a:pPr lvl="1">
              <a:lnSpc>
                <a:spcPct val="100000"/>
              </a:lnSpc>
            </a:pPr>
            <a:r>
              <a:rPr lang="en-US" sz="1600" b="1" dirty="0"/>
              <a:t>Review and Evaluation (July – August) </a:t>
            </a:r>
            <a:r>
              <a:rPr lang="en-US" sz="1600" dirty="0"/>
              <a:t>–</a:t>
            </a:r>
            <a:r>
              <a:rPr lang="en-US" sz="1600" b="1" dirty="0"/>
              <a:t> </a:t>
            </a:r>
            <a:r>
              <a:rPr lang="en-US" sz="1600" dirty="0"/>
              <a:t>All complete and eligible Full Applications submitted by the deadline will be reviewed and evaluated by the corresponding program managers at each state agency. The One Stop team will also conduct joint application reviews across agencies. Based on the program’s criteria, each program will prepare its list of applications recommended for funding, to be further reviewed and approved by agency and Secretariat leadership.</a:t>
            </a:r>
            <a:br>
              <a:rPr lang="en-US" sz="1600" dirty="0"/>
            </a:br>
            <a:endParaRPr lang="en-US" sz="1600" dirty="0"/>
          </a:p>
          <a:p>
            <a:pPr lvl="1">
              <a:lnSpc>
                <a:spcPct val="100000"/>
              </a:lnSpc>
            </a:pPr>
            <a:r>
              <a:rPr lang="en-US" sz="1600" b="1" dirty="0"/>
              <a:t>Notification of Grant Decisions (September) </a:t>
            </a:r>
            <a:r>
              <a:rPr lang="en-US" sz="1600" dirty="0"/>
              <a:t>– Once final recommendation have been approved, applicants will be notified of grant decisions in writing, and announcement events will be scheduled. </a:t>
            </a:r>
          </a:p>
        </p:txBody>
      </p:sp>
    </p:spTree>
    <p:extLst>
      <p:ext uri="{BB962C8B-B14F-4D97-AF65-F5344CB8AC3E}">
        <p14:creationId xmlns:p14="http://schemas.microsoft.com/office/powerpoint/2010/main" val="3802573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171067"/>
          </a:xfrm>
        </p:spPr>
        <p:txBody>
          <a:bodyPr>
            <a:normAutofit/>
          </a:bodyPr>
          <a:lstStyle/>
          <a:p>
            <a:r>
              <a:rPr lang="en-US" sz="3600" dirty="0" smtClean="0">
                <a:solidFill>
                  <a:schemeClr val="accent1"/>
                </a:solidFill>
              </a:rPr>
              <a:t>Opportunities for Guidance </a:t>
            </a:r>
            <a:endParaRPr lang="en-US" sz="3600" dirty="0">
              <a:solidFill>
                <a:schemeClr val="accent1"/>
              </a:solidFill>
            </a:endParaRP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16</a:t>
            </a:fld>
            <a:endParaRPr lang="en-US"/>
          </a:p>
        </p:txBody>
      </p:sp>
      <p:sp>
        <p:nvSpPr>
          <p:cNvPr id="3" name="Content Placeholder 2">
            <a:extLst>
              <a:ext uri="{FF2B5EF4-FFF2-40B4-BE49-F238E27FC236}">
                <a16:creationId xmlns:a16="http://schemas.microsoft.com/office/drawing/2014/main" id="{5FDB3B7E-5951-FEBB-58B0-C271BBC7804A}"/>
              </a:ext>
            </a:extLst>
          </p:cNvPr>
          <p:cNvSpPr txBox="1">
            <a:spLocks/>
          </p:cNvSpPr>
          <p:nvPr/>
        </p:nvSpPr>
        <p:spPr>
          <a:xfrm>
            <a:off x="545668" y="1418915"/>
            <a:ext cx="11100664" cy="4588694"/>
          </a:xfrm>
          <a:prstGeom prst="rect">
            <a:avLst/>
          </a:prstGeom>
        </p:spPr>
        <p:txBody>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4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Visit </a:t>
            </a:r>
            <a:r>
              <a:rPr lang="en-US" sz="1800" dirty="0">
                <a:solidFill>
                  <a:srgbClr val="0070C0"/>
                </a:solidFill>
                <a:hlinkClick r:id="rId2">
                  <a:extLst>
                    <a:ext uri="{A12FA001-AC4F-418D-AE19-62706E023703}">
                      <ahyp:hlinkClr xmlns:ahyp="http://schemas.microsoft.com/office/drawing/2018/hyperlinkcolor" xmlns="" val="tx"/>
                    </a:ext>
                  </a:extLst>
                </a:hlinkClick>
              </a:rPr>
              <a:t>www.mass.gov/onestop</a:t>
            </a:r>
            <a:r>
              <a:rPr lang="en-US" sz="1800" dirty="0">
                <a:solidFill>
                  <a:srgbClr val="0070C0"/>
                </a:solidFill>
              </a:rPr>
              <a:t> </a:t>
            </a:r>
            <a:r>
              <a:rPr lang="en-US" sz="1800" dirty="0"/>
              <a:t>for more information on:</a:t>
            </a:r>
          </a:p>
          <a:p>
            <a:pPr marL="0" indent="0">
              <a:buFont typeface="Arial" panose="020B0604020202020204" pitchFamily="34" charset="0"/>
              <a:buNone/>
            </a:pPr>
            <a:endParaRPr lang="en-US" sz="1800" dirty="0"/>
          </a:p>
          <a:p>
            <a:r>
              <a:rPr lang="en-US" sz="1800" b="1" dirty="0"/>
              <a:t>Expression of Interest</a:t>
            </a:r>
          </a:p>
          <a:p>
            <a:pPr marL="801688">
              <a:lnSpc>
                <a:spcPct val="100000"/>
              </a:lnSpc>
              <a:spcBef>
                <a:spcPts val="0"/>
              </a:spcBef>
              <a:buFont typeface="Courier New" panose="02070309020205020404" pitchFamily="49" charset="0"/>
              <a:buChar char="o"/>
            </a:pPr>
            <a:r>
              <a:rPr lang="en-US" sz="1800" dirty="0"/>
              <a:t>Complete an Expression of Interest to see if your project(s) is eligible for funding through the One Stop and get tips for preparing your application.</a:t>
            </a:r>
          </a:p>
          <a:p>
            <a:r>
              <a:rPr lang="en-US" sz="1800" b="1" dirty="0"/>
              <a:t>One Stop and Program Webinars</a:t>
            </a:r>
          </a:p>
          <a:p>
            <a:pPr marL="801688">
              <a:lnSpc>
                <a:spcPct val="100000"/>
              </a:lnSpc>
              <a:spcBef>
                <a:spcPts val="0"/>
              </a:spcBef>
              <a:buFont typeface="Courier New" panose="02070309020205020404" pitchFamily="49" charset="0"/>
              <a:buChar char="o"/>
            </a:pPr>
            <a:r>
              <a:rPr lang="en-US" sz="1800" dirty="0"/>
              <a:t>Recordings of all One Stop webinars are now available on the One Stop website.</a:t>
            </a:r>
          </a:p>
          <a:p>
            <a:r>
              <a:rPr lang="en-US" sz="1800" b="1" dirty="0"/>
              <a:t>Office Hours</a:t>
            </a:r>
          </a:p>
          <a:p>
            <a:pPr marL="801688">
              <a:lnSpc>
                <a:spcPct val="100000"/>
              </a:lnSpc>
              <a:spcBef>
                <a:spcPts val="0"/>
              </a:spcBef>
              <a:buFont typeface="Courier New" panose="02070309020205020404" pitchFamily="49" charset="0"/>
              <a:buChar char="o"/>
            </a:pPr>
            <a:r>
              <a:rPr lang="en-US" sz="1800" b="1" dirty="0"/>
              <a:t>One Stop General Guidance Office Hours </a:t>
            </a:r>
            <a:r>
              <a:rPr lang="en-US" sz="1800" dirty="0"/>
              <a:t>– One Stop staff will hold office hours to discuss general One Stop process and technology questions.</a:t>
            </a:r>
          </a:p>
          <a:p>
            <a:pPr marL="801688">
              <a:lnSpc>
                <a:spcPct val="100000"/>
              </a:lnSpc>
              <a:spcBef>
                <a:spcPts val="0"/>
              </a:spcBef>
              <a:buFont typeface="Courier New" panose="02070309020205020404" pitchFamily="49" charset="0"/>
              <a:buChar char="o"/>
            </a:pPr>
            <a:r>
              <a:rPr lang="en-US" sz="1800" b="1" dirty="0"/>
              <a:t>Program Office Hours </a:t>
            </a:r>
            <a:r>
              <a:rPr lang="en-US" sz="1800" dirty="0"/>
              <a:t>– Staff from each program will hold an office hour to answer applicant questions related to the program.</a:t>
            </a:r>
          </a:p>
          <a:p>
            <a:pPr marL="1254125">
              <a:lnSpc>
                <a:spcPct val="100000"/>
              </a:lnSpc>
              <a:spcBef>
                <a:spcPts val="0"/>
              </a:spcBef>
              <a:buFont typeface="Courier New" panose="02070309020205020404" pitchFamily="49" charset="0"/>
              <a:buChar char="o"/>
            </a:pPr>
            <a:r>
              <a:rPr lang="en-US" sz="1800" dirty="0"/>
              <a:t>Office hours: Thursday, February 29</a:t>
            </a:r>
            <a:r>
              <a:rPr lang="en-US" sz="1800" baseline="30000" dirty="0"/>
              <a:t>th</a:t>
            </a:r>
            <a:r>
              <a:rPr lang="en-US" sz="1800" dirty="0"/>
              <a:t> at 10AM</a:t>
            </a:r>
          </a:p>
        </p:txBody>
      </p:sp>
    </p:spTree>
    <p:extLst>
      <p:ext uri="{BB962C8B-B14F-4D97-AF65-F5344CB8AC3E}">
        <p14:creationId xmlns:p14="http://schemas.microsoft.com/office/powerpoint/2010/main" val="123551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p:txBody>
          <a:bodyPr>
            <a:normAutofit/>
          </a:bodyPr>
          <a:lstStyle/>
          <a:p>
            <a:r>
              <a:rPr lang="en-US" sz="3600" dirty="0">
                <a:solidFill>
                  <a:schemeClr val="accent1"/>
                </a:solidFill>
              </a:rPr>
              <a:t>Webinar Road Map</a:t>
            </a:r>
          </a:p>
        </p:txBody>
      </p:sp>
      <p:sp>
        <p:nvSpPr>
          <p:cNvPr id="3" name="Content Placeholder 2">
            <a:extLst>
              <a:ext uri="{FF2B5EF4-FFF2-40B4-BE49-F238E27FC236}">
                <a16:creationId xmlns:a16="http://schemas.microsoft.com/office/drawing/2014/main" id="{175CAEC3-5332-4547-B650-3C9C85873F41}"/>
              </a:ext>
            </a:extLst>
          </p:cNvPr>
          <p:cNvSpPr>
            <a:spLocks noGrp="1"/>
          </p:cNvSpPr>
          <p:nvPr>
            <p:ph idx="1"/>
          </p:nvPr>
        </p:nvSpPr>
        <p:spPr>
          <a:xfrm>
            <a:off x="838200" y="1690689"/>
            <a:ext cx="10515600" cy="4344351"/>
          </a:xfrm>
        </p:spPr>
        <p:txBody>
          <a:bodyPr>
            <a:normAutofit lnSpcReduction="10000"/>
          </a:bodyPr>
          <a:lstStyle/>
          <a:p>
            <a:pPr>
              <a:buFont typeface="Wingdings" panose="05000000000000000000" pitchFamily="2" charset="2"/>
              <a:buChar char="Ø"/>
            </a:pPr>
            <a:r>
              <a:rPr lang="en-US" dirty="0"/>
              <a:t> </a:t>
            </a:r>
            <a:r>
              <a:rPr lang="en-US" sz="2000" dirty="0"/>
              <a:t>What is the Community One Stop for Growth?</a:t>
            </a:r>
            <a:br>
              <a:rPr lang="en-US" sz="2000" dirty="0"/>
            </a:br>
            <a:endParaRPr lang="en-US" sz="2000" dirty="0"/>
          </a:p>
          <a:p>
            <a:pPr>
              <a:buFont typeface="Wingdings" panose="05000000000000000000" pitchFamily="2" charset="2"/>
              <a:buChar char="Ø"/>
            </a:pPr>
            <a:r>
              <a:rPr lang="en-US" sz="2000" dirty="0"/>
              <a:t> Where does this program fit in the One Stop?</a:t>
            </a:r>
            <a:br>
              <a:rPr lang="en-US" sz="2000" dirty="0"/>
            </a:br>
            <a:endParaRPr lang="en-US" sz="2000" dirty="0"/>
          </a:p>
          <a:p>
            <a:pPr>
              <a:buFont typeface="Wingdings" panose="05000000000000000000" pitchFamily="2" charset="2"/>
              <a:buChar char="Ø"/>
            </a:pPr>
            <a:r>
              <a:rPr lang="en-US" sz="2000" dirty="0"/>
              <a:t> Important program parameters.</a:t>
            </a:r>
            <a:br>
              <a:rPr lang="en-US" sz="2000" dirty="0"/>
            </a:br>
            <a:endParaRPr lang="en-US" sz="2000" dirty="0"/>
          </a:p>
          <a:p>
            <a:pPr>
              <a:buFont typeface="Wingdings" panose="05000000000000000000" pitchFamily="2" charset="2"/>
              <a:buChar char="Ø"/>
            </a:pPr>
            <a:r>
              <a:rPr lang="en-US" sz="2000" dirty="0"/>
              <a:t> How to be competitive.</a:t>
            </a:r>
            <a:br>
              <a:rPr lang="en-US" sz="2000" dirty="0"/>
            </a:br>
            <a:endParaRPr lang="en-US" sz="2000" dirty="0"/>
          </a:p>
          <a:p>
            <a:pPr>
              <a:buFont typeface="Wingdings" panose="05000000000000000000" pitchFamily="2" charset="2"/>
              <a:buChar char="Ø"/>
            </a:pPr>
            <a:r>
              <a:rPr lang="en-US" sz="2000" dirty="0"/>
              <a:t> Examples of successful applications.</a:t>
            </a:r>
            <a:br>
              <a:rPr lang="en-US" sz="2000" dirty="0"/>
            </a:br>
            <a:endParaRPr lang="en-US" sz="2000" dirty="0"/>
          </a:p>
          <a:p>
            <a:pPr>
              <a:buFont typeface="Wingdings" panose="05000000000000000000" pitchFamily="2" charset="2"/>
              <a:buChar char="Ø"/>
            </a:pPr>
            <a:r>
              <a:rPr lang="en-US" sz="2000" dirty="0"/>
              <a:t> Completing the application.</a:t>
            </a:r>
            <a:br>
              <a:rPr lang="en-US" sz="2000" dirty="0"/>
            </a:br>
            <a:endParaRPr lang="en-US" sz="2000" dirty="0"/>
          </a:p>
          <a:p>
            <a:pPr>
              <a:buFont typeface="Wingdings" panose="05000000000000000000" pitchFamily="2" charset="2"/>
              <a:buChar char="Ø"/>
            </a:pPr>
            <a:r>
              <a:rPr lang="en-US" sz="2000" dirty="0"/>
              <a:t> Key dates and information.</a:t>
            </a:r>
          </a:p>
          <a:p>
            <a:pPr>
              <a:buFont typeface="Wingdings" panose="05000000000000000000" pitchFamily="2" charset="2"/>
              <a:buChar char="ü"/>
            </a:pPr>
            <a:endParaRPr lang="en-US" dirty="0"/>
          </a:p>
          <a:p>
            <a:endParaRPr lang="en-US" dirty="0"/>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2</a:t>
            </a:fld>
            <a:endParaRPr lang="en-US"/>
          </a:p>
        </p:txBody>
      </p:sp>
      <p:pic>
        <p:nvPicPr>
          <p:cNvPr id="8" name="Picture 7" descr="Logo&#10;&#10;Description automatically generated">
            <a:extLst>
              <a:ext uri="{FF2B5EF4-FFF2-40B4-BE49-F238E27FC236}">
                <a16:creationId xmlns:a16="http://schemas.microsoft.com/office/drawing/2014/main" id="{64DF9552-98C2-FC6E-D4CC-353816943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206743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3</a:t>
            </a:fld>
            <a:endParaRPr lang="en-US"/>
          </a:p>
        </p:txBody>
      </p:sp>
      <p:sp>
        <p:nvSpPr>
          <p:cNvPr id="11" name="TextBox 10">
            <a:extLst>
              <a:ext uri="{FF2B5EF4-FFF2-40B4-BE49-F238E27FC236}">
                <a16:creationId xmlns:a16="http://schemas.microsoft.com/office/drawing/2014/main" id="{DB32CC23-43BE-24B0-5F27-CCE745D1DC04}"/>
              </a:ext>
            </a:extLst>
          </p:cNvPr>
          <p:cNvSpPr txBox="1"/>
          <p:nvPr/>
        </p:nvSpPr>
        <p:spPr>
          <a:xfrm>
            <a:off x="938783" y="1690688"/>
            <a:ext cx="6344701" cy="2862322"/>
          </a:xfrm>
          <a:prstGeom prst="rect">
            <a:avLst/>
          </a:prstGeom>
          <a:noFill/>
        </p:spPr>
        <p:txBody>
          <a:bodyPr wrap="square">
            <a:spAutoFit/>
          </a:bodyPr>
          <a:lstStyle/>
          <a:p>
            <a:pPr marL="0" indent="0">
              <a:lnSpc>
                <a:spcPct val="100000"/>
              </a:lnSpc>
              <a:buNone/>
            </a:pPr>
            <a:r>
              <a:rPr lang="en-US" sz="2000" dirty="0">
                <a:solidFill>
                  <a:schemeClr val="accent6"/>
                </a:solidFill>
              </a:rPr>
              <a:t>The Community One Stop for Growth is the main driver of economic development in the Commonwealth. </a:t>
            </a:r>
          </a:p>
          <a:p>
            <a:pPr marL="0" indent="0">
              <a:lnSpc>
                <a:spcPct val="100000"/>
              </a:lnSpc>
              <a:buNone/>
            </a:pPr>
            <a:endParaRPr lang="en-US" sz="2000" dirty="0">
              <a:solidFill>
                <a:schemeClr val="accent6"/>
              </a:solidFill>
            </a:endParaRPr>
          </a:p>
          <a:p>
            <a:pPr marL="0" indent="0">
              <a:lnSpc>
                <a:spcPct val="100000"/>
              </a:lnSpc>
              <a:buNone/>
            </a:pPr>
            <a:r>
              <a:rPr lang="en-US" sz="2000" dirty="0">
                <a:solidFill>
                  <a:schemeClr val="accent6"/>
                </a:solidFill>
              </a:rPr>
              <a:t>The One Stop is a </a:t>
            </a:r>
            <a:r>
              <a:rPr lang="en-US" sz="2000" b="1" dirty="0">
                <a:solidFill>
                  <a:schemeClr val="accent6"/>
                </a:solidFill>
              </a:rPr>
              <a:t>single application portal </a:t>
            </a:r>
            <a:r>
              <a:rPr lang="en-US" sz="2000" dirty="0">
                <a:solidFill>
                  <a:schemeClr val="accent6"/>
                </a:solidFill>
              </a:rPr>
              <a:t>and</a:t>
            </a:r>
            <a:r>
              <a:rPr lang="en-US" sz="2000" b="1" dirty="0">
                <a:solidFill>
                  <a:schemeClr val="accent6"/>
                </a:solidFill>
              </a:rPr>
              <a:t> collaborative review process </a:t>
            </a:r>
            <a:r>
              <a:rPr lang="en-US" sz="2000" dirty="0">
                <a:solidFill>
                  <a:schemeClr val="accent6"/>
                </a:solidFill>
              </a:rPr>
              <a:t>designed to </a:t>
            </a:r>
            <a:r>
              <a:rPr lang="en-US" sz="2000" b="1" kern="0" dirty="0">
                <a:solidFill>
                  <a:schemeClr val="accent6"/>
                </a:solidFill>
                <a:latin typeface="+mj-lt"/>
                <a:cs typeface="Arial"/>
              </a:rPr>
              <a:t>streamline the experience </a:t>
            </a:r>
            <a:r>
              <a:rPr lang="en-US" sz="2000" kern="0" dirty="0">
                <a:solidFill>
                  <a:schemeClr val="accent6"/>
                </a:solidFill>
                <a:latin typeface="+mj-lt"/>
                <a:cs typeface="Arial"/>
              </a:rPr>
              <a:t>for the applicant and </a:t>
            </a:r>
            <a:r>
              <a:rPr lang="en-US" sz="2000" b="1" kern="0" dirty="0">
                <a:solidFill>
                  <a:schemeClr val="accent6"/>
                </a:solidFill>
                <a:latin typeface="+mj-lt"/>
                <a:cs typeface="Arial"/>
              </a:rPr>
              <a:t>better coordinate</a:t>
            </a:r>
            <a:r>
              <a:rPr lang="en-US" sz="2000" kern="0" dirty="0">
                <a:solidFill>
                  <a:schemeClr val="accent6"/>
                </a:solidFill>
                <a:latin typeface="+mj-lt"/>
                <a:cs typeface="Arial"/>
              </a:rPr>
              <a:t> economic development programs and staff on engagement and grant making.</a:t>
            </a:r>
          </a:p>
        </p:txBody>
      </p:sp>
      <p:pic>
        <p:nvPicPr>
          <p:cNvPr id="12" name="Picture 11" descr="Logo&#10;&#10;Description automatically generated">
            <a:extLst>
              <a:ext uri="{FF2B5EF4-FFF2-40B4-BE49-F238E27FC236}">
                <a16:creationId xmlns:a16="http://schemas.microsoft.com/office/drawing/2014/main" id="{35AAFCCD-BE80-25EF-AAC9-985C51F24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4819" y="3528631"/>
            <a:ext cx="3680171" cy="2078333"/>
          </a:xfrm>
          <a:prstGeom prst="rect">
            <a:avLst/>
          </a:prstGeom>
        </p:spPr>
      </p:pic>
    </p:spTree>
    <p:extLst>
      <p:ext uri="{BB962C8B-B14F-4D97-AF65-F5344CB8AC3E}">
        <p14:creationId xmlns:p14="http://schemas.microsoft.com/office/powerpoint/2010/main" val="3056558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B9C6E-C9DF-6A45-9CEE-4C250C7CCD88}"/>
              </a:ext>
            </a:extLst>
          </p:cNvPr>
          <p:cNvSpPr>
            <a:spLocks noGrp="1"/>
          </p:cNvSpPr>
          <p:nvPr>
            <p:ph type="title"/>
          </p:nvPr>
        </p:nvSpPr>
        <p:spPr>
          <a:xfrm>
            <a:off x="838200" y="365125"/>
            <a:ext cx="10515600" cy="1152779"/>
          </a:xfrm>
        </p:spPr>
        <p:txBody>
          <a:bodyPr>
            <a:normAutofit/>
          </a:bodyPr>
          <a:lstStyle/>
          <a:p>
            <a:r>
              <a:rPr lang="en-US" sz="3600" dirty="0">
                <a:solidFill>
                  <a:schemeClr val="accent1"/>
                </a:solidFill>
              </a:rPr>
              <a:t>What is the Community One Stop for Growth?</a:t>
            </a:r>
          </a:p>
        </p:txBody>
      </p:sp>
      <p:sp>
        <p:nvSpPr>
          <p:cNvPr id="5" name="Slide Number Placeholder 4">
            <a:extLst>
              <a:ext uri="{FF2B5EF4-FFF2-40B4-BE49-F238E27FC236}">
                <a16:creationId xmlns:a16="http://schemas.microsoft.com/office/drawing/2014/main" id="{6123B8B8-E3A0-3346-ACEA-9796658B47D7}"/>
              </a:ext>
            </a:extLst>
          </p:cNvPr>
          <p:cNvSpPr>
            <a:spLocks noGrp="1"/>
          </p:cNvSpPr>
          <p:nvPr>
            <p:ph type="sldNum" sz="quarter" idx="12"/>
          </p:nvPr>
        </p:nvSpPr>
        <p:spPr/>
        <p:txBody>
          <a:bodyPr/>
          <a:lstStyle/>
          <a:p>
            <a:fld id="{D367A5CE-97AE-A045-8D64-ABA1949E4846}" type="slidenum">
              <a:rPr lang="en-US" smtClean="0"/>
              <a:t>4</a:t>
            </a:fld>
            <a:endParaRPr lang="en-US"/>
          </a:p>
        </p:txBody>
      </p:sp>
      <p:graphicFrame>
        <p:nvGraphicFramePr>
          <p:cNvPr id="3" name="Table 5">
            <a:extLst>
              <a:ext uri="{FF2B5EF4-FFF2-40B4-BE49-F238E27FC236}">
                <a16:creationId xmlns:a16="http://schemas.microsoft.com/office/drawing/2014/main" id="{8FDC53BC-185D-4D42-E4E2-BF70E2293D2C}"/>
              </a:ext>
            </a:extLst>
          </p:cNvPr>
          <p:cNvGraphicFramePr>
            <a:graphicFrameLocks noGrp="1"/>
          </p:cNvGraphicFramePr>
          <p:nvPr>
            <p:extLst>
              <p:ext uri="{D42A27DB-BD31-4B8C-83A1-F6EECF244321}">
                <p14:modId xmlns:p14="http://schemas.microsoft.com/office/powerpoint/2010/main" val="488382294"/>
              </p:ext>
            </p:extLst>
          </p:nvPr>
        </p:nvGraphicFramePr>
        <p:xfrm>
          <a:off x="1115569" y="1892808"/>
          <a:ext cx="9790320" cy="3366029"/>
        </p:xfrm>
        <a:graphic>
          <a:graphicData uri="http://schemas.openxmlformats.org/drawingml/2006/table">
            <a:tbl>
              <a:tblPr firstRow="1" bandRow="1">
                <a:tableStyleId>{5C22544A-7EE6-4342-B048-85BDC9FD1C3A}</a:tableStyleId>
              </a:tblPr>
              <a:tblGrid>
                <a:gridCol w="3272793">
                  <a:extLst>
                    <a:ext uri="{9D8B030D-6E8A-4147-A177-3AD203B41FA5}">
                      <a16:colId xmlns:a16="http://schemas.microsoft.com/office/drawing/2014/main" val="1292545910"/>
                    </a:ext>
                  </a:extLst>
                </a:gridCol>
                <a:gridCol w="3363807">
                  <a:extLst>
                    <a:ext uri="{9D8B030D-6E8A-4147-A177-3AD203B41FA5}">
                      <a16:colId xmlns:a16="http://schemas.microsoft.com/office/drawing/2014/main" val="3226874598"/>
                    </a:ext>
                  </a:extLst>
                </a:gridCol>
                <a:gridCol w="3153720">
                  <a:extLst>
                    <a:ext uri="{9D8B030D-6E8A-4147-A177-3AD203B41FA5}">
                      <a16:colId xmlns:a16="http://schemas.microsoft.com/office/drawing/2014/main" val="2670231396"/>
                    </a:ext>
                  </a:extLst>
                </a:gridCol>
              </a:tblGrid>
              <a:tr h="891008">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Executive Office of Economic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MassDevelopment Finance Agency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tc>
                  <a:txBody>
                    <a:bodyPr/>
                    <a:lstStyle/>
                    <a:p>
                      <a:pPr algn="ctr">
                        <a:lnSpc>
                          <a:spcPct val="100000"/>
                        </a:lnSpc>
                        <a:spcBef>
                          <a:spcPts val="0"/>
                        </a:spcBef>
                        <a:spcAft>
                          <a:spcPts val="0"/>
                        </a:spcAft>
                        <a:buFont typeface="Arial" panose="020B0604020202020204" pitchFamily="34" charset="0"/>
                        <a:buNone/>
                      </a:pPr>
                      <a:r>
                        <a:rPr lang="en-US" sz="1600" b="1" dirty="0">
                          <a:solidFill>
                            <a:schemeClr val="bg1"/>
                          </a:solidFill>
                          <a:cs typeface="Calibri" panose="020F0502020204030204" pitchFamily="34" charset="0"/>
                        </a:rPr>
                        <a:t>Executive Office of Housing and Livable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558C"/>
                    </a:solidFill>
                  </a:tcPr>
                </a:tc>
                <a:extLst>
                  <a:ext uri="{0D108BD9-81ED-4DB2-BD59-A6C34878D82A}">
                    <a16:rowId xmlns:a16="http://schemas.microsoft.com/office/drawing/2014/main" val="2017105893"/>
                  </a:ext>
                </a:extLst>
              </a:tr>
              <a:tr h="2475021">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 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Rural &amp; Small Town Development Fund</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Urban Agenda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Massachusetts Downtown Initiative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Underutilized Properties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Site Readiness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Collaborative Workspaces Program</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Brownfields Redevelopment Fund</a:t>
                      </a:r>
                    </a:p>
                    <a:p>
                      <a:pPr marL="342900" lvl="1" indent="-34290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Real Estate Services Technical Assistance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HousingWorks Infrastructure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Housing Choice Grant Program</a:t>
                      </a:r>
                    </a:p>
                    <a:p>
                      <a:pPr marL="285750" lvl="1" indent="-285750">
                        <a:lnSpc>
                          <a:spcPct val="100000"/>
                        </a:lnSpc>
                        <a:spcAft>
                          <a:spcPts val="0"/>
                        </a:spcAft>
                        <a:buFont typeface="Arial" panose="020B0604020202020204" pitchFamily="34" charset="0"/>
                        <a:buChar char="•"/>
                      </a:pPr>
                      <a:r>
                        <a:rPr lang="en-US" sz="1600" dirty="0">
                          <a:solidFill>
                            <a:schemeClr val="tx1"/>
                          </a:solidFill>
                          <a:cs typeface="Calibri" panose="020F0502020204030204" pitchFamily="34" charset="0"/>
                        </a:rPr>
                        <a:t>Community Planning Grants Program</a:t>
                      </a:r>
                    </a:p>
                    <a:p>
                      <a:pPr marL="285750" indent="-285750">
                        <a:buFont typeface="Arial" panose="020B0604020202020204" pitchFamily="34" charset="0"/>
                        <a:buChar char="•"/>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19551"/>
                  </a:ext>
                </a:extLst>
              </a:tr>
            </a:tbl>
          </a:graphicData>
        </a:graphic>
      </p:graphicFrame>
    </p:spTree>
    <p:extLst>
      <p:ext uri="{BB962C8B-B14F-4D97-AF65-F5344CB8AC3E}">
        <p14:creationId xmlns:p14="http://schemas.microsoft.com/office/powerpoint/2010/main" val="212375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Real Estate Services Technical Assistance Program Overview</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690688"/>
            <a:ext cx="10869859" cy="4498975"/>
          </a:xfrm>
        </p:spPr>
        <p:txBody>
          <a:bodyPr>
            <a:normAutofit/>
          </a:bodyPr>
          <a:lstStyle/>
          <a:p>
            <a:pPr>
              <a:buFont typeface="Wingdings" panose="05000000000000000000" pitchFamily="2" charset="2"/>
              <a:buChar char="Ø"/>
            </a:pPr>
            <a:r>
              <a:rPr lang="en-US" sz="2000" dirty="0"/>
              <a:t>MassDevelopment</a:t>
            </a:r>
          </a:p>
          <a:p>
            <a:pPr marL="457200" lvl="1" indent="0">
              <a:buNone/>
            </a:pPr>
            <a:r>
              <a:rPr lang="en-US" sz="1600" dirty="0"/>
              <a:t>MassDevelopment is the state’s development finance agency and land bank, working with businesses, nonprofits, banks, and municipalities to stimulate economic growth across the Commonwealth. </a:t>
            </a:r>
          </a:p>
          <a:p>
            <a:pPr>
              <a:buFont typeface="Wingdings" panose="05000000000000000000" pitchFamily="2" charset="2"/>
              <a:buChar char="Ø"/>
            </a:pPr>
            <a:r>
              <a:rPr lang="en-US" sz="2000" dirty="0"/>
              <a:t>What We Offer</a:t>
            </a:r>
          </a:p>
          <a:p>
            <a:pPr lvl="1"/>
            <a:r>
              <a:rPr lang="en-US" sz="1600" dirty="0"/>
              <a:t>Finance</a:t>
            </a:r>
          </a:p>
          <a:p>
            <a:pPr lvl="2">
              <a:buFont typeface="Courier New" panose="02070309020205020404" pitchFamily="49" charset="0"/>
              <a:buChar char="o"/>
            </a:pPr>
            <a:r>
              <a:rPr lang="en-US" sz="1600" dirty="0"/>
              <a:t>Bond Financing</a:t>
            </a:r>
          </a:p>
          <a:p>
            <a:pPr lvl="2">
              <a:buFont typeface="Courier New" panose="02070309020205020404" pitchFamily="49" charset="0"/>
              <a:buChar char="o"/>
            </a:pPr>
            <a:r>
              <a:rPr lang="en-US" sz="1600" dirty="0"/>
              <a:t>Grants</a:t>
            </a:r>
          </a:p>
          <a:p>
            <a:pPr lvl="2">
              <a:buFont typeface="Courier New" panose="02070309020205020404" pitchFamily="49" charset="0"/>
              <a:buChar char="o"/>
            </a:pPr>
            <a:r>
              <a:rPr lang="en-US" sz="1600" dirty="0"/>
              <a:t>Loans &amp; Guarantees</a:t>
            </a:r>
          </a:p>
          <a:p>
            <a:pPr lvl="2">
              <a:buFont typeface="Courier New" panose="02070309020205020404" pitchFamily="49" charset="0"/>
              <a:buChar char="o"/>
            </a:pPr>
            <a:r>
              <a:rPr lang="en-US" sz="1600" dirty="0"/>
              <a:t>Tax Credits</a:t>
            </a:r>
          </a:p>
          <a:p>
            <a:pPr lvl="2">
              <a:buFont typeface="Courier New" panose="02070309020205020404" pitchFamily="49" charset="0"/>
              <a:buChar char="o"/>
            </a:pPr>
            <a:r>
              <a:rPr lang="en-US" sz="1600" dirty="0"/>
              <a:t>PACE Financing</a:t>
            </a:r>
          </a:p>
          <a:p>
            <a:pPr>
              <a:buFont typeface="Wingdings" panose="05000000000000000000" pitchFamily="2" charset="2"/>
              <a:buChar char="Ø"/>
            </a:pPr>
            <a:r>
              <a:rPr lang="en-US" sz="2000" dirty="0"/>
              <a:t>The Commonwealth’s Land Bank</a:t>
            </a:r>
          </a:p>
          <a:p>
            <a:pPr marL="457200" lvl="1" indent="0">
              <a:buNone/>
            </a:pPr>
            <a:r>
              <a:rPr lang="en-US" sz="1600" dirty="0"/>
              <a:t>As a land bank, we help smaller and under-resourced communities address vacant properties; help address larger or more complex properties or projects across the state; and administer and distribute funding.</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5</a:t>
            </a:fld>
            <a:endParaRPr lang="en-US"/>
          </a:p>
        </p:txBody>
      </p:sp>
      <p:sp>
        <p:nvSpPr>
          <p:cNvPr id="5"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4104127" y="2920753"/>
            <a:ext cx="4341180" cy="1296140"/>
          </a:xfrm>
        </p:spPr>
        <p:txBody>
          <a:bodyPr>
            <a:normAutofit/>
          </a:bodyPr>
          <a:lstStyle/>
          <a:p>
            <a:pPr lvl="1"/>
            <a:r>
              <a:rPr lang="en-US" sz="1600" dirty="0"/>
              <a:t>Real Estate</a:t>
            </a:r>
          </a:p>
          <a:p>
            <a:pPr lvl="2">
              <a:buFont typeface="Courier New" panose="02070309020205020404" pitchFamily="49" charset="0"/>
              <a:buChar char="o"/>
            </a:pPr>
            <a:r>
              <a:rPr lang="en-US" sz="1600" dirty="0"/>
              <a:t>Development Projects</a:t>
            </a:r>
          </a:p>
          <a:p>
            <a:pPr lvl="2">
              <a:buFont typeface="Courier New" panose="02070309020205020404" pitchFamily="49" charset="0"/>
              <a:buChar char="o"/>
            </a:pPr>
            <a:r>
              <a:rPr lang="en-US" sz="1600" dirty="0"/>
              <a:t>Technical Assistance</a:t>
            </a:r>
          </a:p>
          <a:p>
            <a:pPr lvl="2">
              <a:buFont typeface="Courier New" panose="02070309020205020404" pitchFamily="49" charset="0"/>
              <a:buChar char="o"/>
            </a:pPr>
            <a:r>
              <a:rPr lang="en-US" sz="1600" dirty="0"/>
              <a:t>Site Readiness Program</a:t>
            </a:r>
          </a:p>
        </p:txBody>
      </p:sp>
    </p:spTree>
    <p:extLst>
      <p:ext uri="{BB962C8B-B14F-4D97-AF65-F5344CB8AC3E}">
        <p14:creationId xmlns:p14="http://schemas.microsoft.com/office/powerpoint/2010/main" val="3275018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Real Estate Service Technical Assistance Program Overview</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690688"/>
            <a:ext cx="10869859" cy="4498975"/>
          </a:xfrm>
        </p:spPr>
        <p:txBody>
          <a:bodyPr vert="horz" lIns="91440" tIns="45720" rIns="91440" bIns="45720" rtlCol="0" anchor="t">
            <a:normAutofit/>
          </a:bodyPr>
          <a:lstStyle/>
          <a:p>
            <a:pPr>
              <a:buFont typeface="Wingdings" panose="05000000000000000000" pitchFamily="2" charset="2"/>
              <a:buChar char="Ø"/>
            </a:pPr>
            <a:r>
              <a:rPr lang="en-US" sz="2000" dirty="0"/>
              <a:t>Program Staff</a:t>
            </a:r>
          </a:p>
          <a:p>
            <a:pPr marL="457200" lvl="1" indent="0">
              <a:buNone/>
            </a:pPr>
            <a:r>
              <a:rPr lang="en-US" sz="1600" dirty="0"/>
              <a:t>Ben Murphy</a:t>
            </a:r>
          </a:p>
          <a:p>
            <a:pPr marL="457200" lvl="1" indent="0">
              <a:buNone/>
            </a:pPr>
            <a:r>
              <a:rPr lang="en-US" sz="1600" dirty="0"/>
              <a:t>Vice President, Real Estate </a:t>
            </a:r>
          </a:p>
          <a:p>
            <a:pPr marL="457200" lvl="1" indent="0">
              <a:buNone/>
            </a:pPr>
            <a:r>
              <a:rPr lang="en-US" sz="1600" dirty="0"/>
              <a:t>Email: bwmurphy@massdevelopment.com</a:t>
            </a:r>
          </a:p>
          <a:p>
            <a:pPr marL="0" indent="0">
              <a:buNone/>
            </a:pPr>
            <a:r>
              <a:rPr lang="en-US" sz="1600" dirty="0"/>
              <a:t>	</a:t>
            </a:r>
          </a:p>
          <a:p>
            <a:pPr>
              <a:buFont typeface="Wingdings" panose="05000000000000000000" pitchFamily="2" charset="2"/>
              <a:buChar char="Ø"/>
            </a:pPr>
            <a:r>
              <a:rPr lang="en-US" sz="2000" dirty="0"/>
              <a:t>Purpose of the program</a:t>
            </a:r>
          </a:p>
          <a:p>
            <a:pPr marL="457200" lvl="1" indent="0">
              <a:buNone/>
            </a:pPr>
            <a:r>
              <a:rPr lang="en-US" sz="1600" dirty="0"/>
              <a:t>To address site-specific and/or district-wide economic development challenges as part of MassDevelopment’s Land Bank mission to redevelop vacant and underutilized property, which helps facilitate larger development down the line.</a:t>
            </a:r>
          </a:p>
          <a:p>
            <a:pPr marL="457200" lvl="1" indent="0">
              <a:buNone/>
            </a:pPr>
            <a:r>
              <a:rPr lang="en-US" sz="1600" dirty="0">
                <a:solidFill>
                  <a:srgbClr val="FF0000"/>
                </a:solidFill>
              </a:rPr>
              <a:t> </a:t>
            </a:r>
          </a:p>
          <a:p>
            <a:pPr>
              <a:buFont typeface="Wingdings" panose="05000000000000000000" pitchFamily="2" charset="2"/>
              <a:buChar char="Ø"/>
            </a:pPr>
            <a:r>
              <a:rPr lang="en-US" sz="2000" dirty="0"/>
              <a:t>Who’s eligible?</a:t>
            </a:r>
          </a:p>
          <a:p>
            <a:pPr lvl="1"/>
            <a:r>
              <a:rPr lang="en-US" sz="1600" dirty="0"/>
              <a:t>Municipality	</a:t>
            </a:r>
          </a:p>
          <a:p>
            <a:pPr lvl="1"/>
            <a:r>
              <a:rPr lang="en-US" sz="1600" dirty="0"/>
              <a:t>Municipal agency (Redevelopment Authority, Economic Development Industrial Corporation, Housing Authority)</a:t>
            </a:r>
          </a:p>
          <a:p>
            <a:pPr lvl="1"/>
            <a:r>
              <a:rPr lang="en-US" sz="1600" dirty="0"/>
              <a:t>Other public entities</a:t>
            </a:r>
            <a:endParaRPr lang="en-US" sz="2000" dirty="0"/>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6</a:t>
            </a:fld>
            <a:endParaRPr lang="en-US"/>
          </a:p>
        </p:txBody>
      </p:sp>
    </p:spTree>
    <p:extLst>
      <p:ext uri="{BB962C8B-B14F-4D97-AF65-F5344CB8AC3E}">
        <p14:creationId xmlns:p14="http://schemas.microsoft.com/office/powerpoint/2010/main" val="256110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904381"/>
          </a:xfrm>
        </p:spPr>
        <p:txBody>
          <a:bodyPr>
            <a:normAutofit fontScale="90000"/>
          </a:bodyPr>
          <a:lstStyle/>
          <a:p>
            <a:r>
              <a:rPr lang="en-US" sz="3600" dirty="0">
                <a:solidFill>
                  <a:schemeClr val="accent1"/>
                </a:solidFill>
              </a:rPr>
              <a:t>Where Does Real Estate Services Technical Assistance Fit in the One Stop?</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7</a:t>
            </a:fld>
            <a:endParaRPr lang="en-US"/>
          </a:p>
        </p:txBody>
      </p:sp>
      <p:graphicFrame>
        <p:nvGraphicFramePr>
          <p:cNvPr id="6" name="Table 5">
            <a:extLst>
              <a:ext uri="{FF2B5EF4-FFF2-40B4-BE49-F238E27FC236}">
                <a16:creationId xmlns:a16="http://schemas.microsoft.com/office/drawing/2014/main" id="{1684BF29-319B-703C-D902-294B9763C8C3}"/>
              </a:ext>
            </a:extLst>
          </p:cNvPr>
          <p:cNvGraphicFramePr>
            <a:graphicFrameLocks noGrp="1"/>
          </p:cNvGraphicFramePr>
          <p:nvPr>
            <p:extLst>
              <p:ext uri="{D42A27DB-BD31-4B8C-83A1-F6EECF244321}">
                <p14:modId xmlns:p14="http://schemas.microsoft.com/office/powerpoint/2010/main" val="4257744104"/>
              </p:ext>
            </p:extLst>
          </p:nvPr>
        </p:nvGraphicFramePr>
        <p:xfrm>
          <a:off x="768096" y="1269506"/>
          <a:ext cx="10515600" cy="5327388"/>
        </p:xfrm>
        <a:graphic>
          <a:graphicData uri="http://schemas.openxmlformats.org/drawingml/2006/table">
            <a:tbl>
              <a:tblPr firstRow="1" bandRow="1"/>
              <a:tblGrid>
                <a:gridCol w="2537786">
                  <a:extLst>
                    <a:ext uri="{9D8B030D-6E8A-4147-A177-3AD203B41FA5}">
                      <a16:colId xmlns:a16="http://schemas.microsoft.com/office/drawing/2014/main" val="3456381146"/>
                    </a:ext>
                  </a:extLst>
                </a:gridCol>
                <a:gridCol w="1816916">
                  <a:extLst>
                    <a:ext uri="{9D8B030D-6E8A-4147-A177-3AD203B41FA5}">
                      <a16:colId xmlns:a16="http://schemas.microsoft.com/office/drawing/2014/main" val="3855906801"/>
                    </a:ext>
                  </a:extLst>
                </a:gridCol>
                <a:gridCol w="1857113">
                  <a:extLst>
                    <a:ext uri="{9D8B030D-6E8A-4147-A177-3AD203B41FA5}">
                      <a16:colId xmlns:a16="http://schemas.microsoft.com/office/drawing/2014/main" val="3954271046"/>
                    </a:ext>
                  </a:extLst>
                </a:gridCol>
                <a:gridCol w="2025941">
                  <a:extLst>
                    <a:ext uri="{9D8B030D-6E8A-4147-A177-3AD203B41FA5}">
                      <a16:colId xmlns:a16="http://schemas.microsoft.com/office/drawing/2014/main" val="36592662"/>
                    </a:ext>
                  </a:extLst>
                </a:gridCol>
                <a:gridCol w="2277844">
                  <a:extLst>
                    <a:ext uri="{9D8B030D-6E8A-4147-A177-3AD203B41FA5}">
                      <a16:colId xmlns:a16="http://schemas.microsoft.com/office/drawing/2014/main" val="1234584374"/>
                    </a:ext>
                  </a:extLst>
                </a:gridCol>
              </a:tblGrid>
              <a:tr h="3057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Preparing for Growth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ECF3FA"/>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E7E6E6"/>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DEEAF6"/>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Catalyzing Specific Projects</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rgbClr val="DDDDDD"/>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DDDDD"/>
                      </a:solidFill>
                      <a:prstDash val="solid"/>
                      <a:round/>
                      <a:headEnd type="none" w="med" len="med"/>
                      <a:tailEnd type="none" w="med" len="med"/>
                    </a:lnT>
                    <a:lnB w="12700" cap="flat" cmpd="sng" algn="ctr">
                      <a:solidFill>
                        <a:srgbClr val="DDDDDD"/>
                      </a:solidFill>
                      <a:prstDash val="solid"/>
                      <a:round/>
                      <a:headEnd type="none" w="med" len="med"/>
                      <a:tailEnd type="none" w="med" len="med"/>
                    </a:lnB>
                    <a:solidFill>
                      <a:srgbClr val="FFF2CC"/>
                    </a:solidFill>
                  </a:tcPr>
                </a:tc>
                <a:extLst>
                  <a:ext uri="{0D108BD9-81ED-4DB2-BD59-A6C34878D82A}">
                    <a16:rowId xmlns:a16="http://schemas.microsoft.com/office/drawing/2014/main" val="1485258756"/>
                  </a:ext>
                </a:extLst>
              </a:tr>
              <a:tr h="487483">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Community Activation &amp; Placemaking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Planning &amp; Zoning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CF3FA"/>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Preparation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EEAF6"/>
                    </a:solidFill>
                  </a:tcPr>
                </a:tc>
                <a:tc>
                  <a:txBody>
                    <a:bodyPr/>
                    <a:lstStyle/>
                    <a:p>
                      <a:pPr marL="0" marR="0" algn="ctr">
                        <a:lnSpc>
                          <a:spcPct val="100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Building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7E1"/>
                    </a:solidFill>
                  </a:tcPr>
                </a:tc>
                <a:tc>
                  <a:txBody>
                    <a:bodyPr/>
                    <a:lstStyle/>
                    <a:p>
                      <a:pPr marL="0" marR="0" algn="ctr">
                        <a:lnSpc>
                          <a:spcPct val="100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Infrastructure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nchor="ctr">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4208190655"/>
                  </a:ext>
                </a:extLst>
              </a:tr>
              <a:tr h="4500785">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Assistance for Downtowns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Design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Mobility/Parking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Wayfinding/Branding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Economics of Downtown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Pedestrian Orientation/Placemaking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Business Support/E-commerce Consultant Services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Forming a Downtown Management District </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Workforce and Business Development Programming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Entrepreneurship and Small Business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Workforce Development and Training Initiatives</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Community Organizing and Leadership Development </a:t>
                      </a: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Neighborhood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Downtown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Urban Renewal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Production Plan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Regional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Corridor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Zoning Revision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Zoning Revision to Comply with Section 3A of MGL c.40A</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Comprehensive Zoning Review &amp; Revision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Housing</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Feasibility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Master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Infrastructure Plan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Housing Site Design Plan</a:t>
                      </a: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09538" marR="0" lvl="0" indent="0" algn="l" defTabSz="914400" rtl="0" eaLnBrk="1" latinLnBrk="0" hangingPunct="1">
                        <a:lnSpc>
                          <a:spcPct val="100000"/>
                        </a:lnSpc>
                        <a:spcBef>
                          <a:spcPts val="0"/>
                        </a:spcBef>
                        <a:spcAft>
                          <a:spcPts val="0"/>
                        </a:spcAft>
                        <a:buFont typeface="Symbol" panose="05050102010706020507" pitchFamily="18" charset="2"/>
                        <a:buNone/>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District Redevelopment Technical Assistance</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 for Growth in a </a:t>
                      </a:r>
                      <a:r>
                        <a:rPr lang="en-US" sz="1100"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Commercial/Industrial </a:t>
                      </a:r>
                      <a:r>
                        <a:rPr lang="en-US" sz="1100" kern="120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 Mixed-Use District </a:t>
                      </a: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3FA"/>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Brownfield Site Clean Up</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Site Assessment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Brownfields Remediation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Site Improvements to Unlock Development</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Readiness Construction</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Municipal Surplus Property Disposition Study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Underutilized Property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Pre-Construction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Underutilized Property Construction</a:t>
                      </a:r>
                    </a:p>
                    <a:p>
                      <a:pPr marL="86995"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Creating Collaborative Workspace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Feasibility Study </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Collaborative Workspace Fit-Out or Equipment</a:t>
                      </a:r>
                    </a:p>
                    <a:p>
                      <a:pPr marL="0" marR="0">
                        <a:lnSpc>
                          <a:spcPct val="100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Community Lead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Production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Rehabilitation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Support Housing Preservation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75" marR="2875" marT="1438" marB="1438">
                    <a:lnL w="12700" cap="flat" cmpd="sng" algn="ctr">
                      <a:solidFill>
                        <a:schemeClr val="tx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7E1"/>
                    </a:solidFill>
                  </a:tcPr>
                </a:tc>
                <a:tc>
                  <a:txBody>
                    <a:bodyPr/>
                    <a:lstStyle/>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Housing Growth (Residential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0" marR="0">
                        <a:lnSpc>
                          <a:spcPct val="100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gn="l" defTabSz="914400" rtl="0" eaLnBrk="1" latinLnBrk="0" hangingPunct="1">
                        <a:lnSpc>
                          <a:spcPct val="100000"/>
                        </a:lnSpc>
                        <a:spcBef>
                          <a:spcPts val="0"/>
                        </a:spcBef>
                        <a:spcAft>
                          <a:spcPts val="0"/>
                        </a:spcAft>
                      </a:pPr>
                      <a:r>
                        <a:rPr lang="en-US"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Public Infrastructure to Support Mixed-Use and Commercial/Industrial Growth</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Pre-construction - Design / Engineering Documents Only</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a:t>
                      </a: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endPar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3975" marR="0" indent="0">
                        <a:lnSpc>
                          <a:spcPct val="100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Small Town Road Improvements to Enhance Public Safety (STRAP)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7013" marR="0" lvl="0" indent="-117475" algn="l" defTabSz="914400" rtl="0" eaLnBrk="1" latinLnBrk="0" hangingPunct="1">
                        <a:lnSpc>
                          <a:spcPct val="100000"/>
                        </a:lnSpc>
                        <a:spcBef>
                          <a:spcPts val="0"/>
                        </a:spcBef>
                        <a:spcAft>
                          <a:spcPts val="0"/>
                        </a:spcAft>
                        <a:buFont typeface="Symbol" panose="05050102010706020507" pitchFamily="18" charset="2"/>
                        <a:buChar char=""/>
                      </a:pPr>
                      <a:r>
                        <a:rPr lang="en-US" sz="11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Construction of Road Improvements to Enhance Public Safety</a:t>
                      </a:r>
                    </a:p>
                  </a:txBody>
                  <a:tcPr marL="2875" marR="2875" marT="1438" marB="1438">
                    <a:lnL w="12700" cap="flat" cmpd="sng" algn="ctr">
                      <a:solidFill>
                        <a:schemeClr val="accent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2272573696"/>
                  </a:ext>
                </a:extLst>
              </a:tr>
            </a:tbl>
          </a:graphicData>
        </a:graphic>
      </p:graphicFrame>
      <p:sp>
        <p:nvSpPr>
          <p:cNvPr id="5" name="Rectangle 4">
            <a:extLst>
              <a:ext uri="{FF2B5EF4-FFF2-40B4-BE49-F238E27FC236}">
                <a16:creationId xmlns:a16="http://schemas.microsoft.com/office/drawing/2014/main" id="{5E9820EC-76DE-4F23-B392-30C90ABEE4D8}"/>
              </a:ext>
            </a:extLst>
          </p:cNvPr>
          <p:cNvSpPr/>
          <p:nvPr/>
        </p:nvSpPr>
        <p:spPr>
          <a:xfrm>
            <a:off x="3302492" y="5726097"/>
            <a:ext cx="1805465" cy="870797"/>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7" name="Rectangle 6">
            <a:extLst>
              <a:ext uri="{FF2B5EF4-FFF2-40B4-BE49-F238E27FC236}">
                <a16:creationId xmlns:a16="http://schemas.microsoft.com/office/drawing/2014/main" id="{5E9820EC-76DE-4F23-B392-30C90ABEE4D8}"/>
              </a:ext>
            </a:extLst>
          </p:cNvPr>
          <p:cNvSpPr/>
          <p:nvPr/>
        </p:nvSpPr>
        <p:spPr>
          <a:xfrm>
            <a:off x="5123163" y="3657600"/>
            <a:ext cx="1805465" cy="870797"/>
          </a:xfrm>
          <a:prstGeom prst="rect">
            <a:avLst/>
          </a:prstGeom>
          <a:noFill/>
          <a:ln w="38100" cap="rnd" cmpd="sng" algn="ctr">
            <a:solidFill>
              <a:srgbClr val="FF000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870337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a:xfrm>
            <a:off x="839788" y="365125"/>
            <a:ext cx="10515600" cy="1015619"/>
          </a:xfrm>
        </p:spPr>
        <p:txBody>
          <a:bodyPr>
            <a:normAutofit/>
          </a:bodyPr>
          <a:lstStyle/>
          <a:p>
            <a:r>
              <a:rPr lang="en-US" sz="3600" dirty="0">
                <a:solidFill>
                  <a:schemeClr val="accent1"/>
                </a:solidFill>
              </a:rPr>
              <a:t>Project Parameters</a:t>
            </a:r>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8</a:t>
            </a:fld>
            <a:endParaRPr lang="en-US"/>
          </a:p>
        </p:txBody>
      </p:sp>
      <p:graphicFrame>
        <p:nvGraphicFramePr>
          <p:cNvPr id="3" name="Table 2">
            <a:extLst>
              <a:ext uri="{FF2B5EF4-FFF2-40B4-BE49-F238E27FC236}">
                <a16:creationId xmlns:a16="http://schemas.microsoft.com/office/drawing/2014/main" id="{4967943C-63A4-E6BF-EF5D-AA9240151809}"/>
              </a:ext>
            </a:extLst>
          </p:cNvPr>
          <p:cNvGraphicFramePr>
            <a:graphicFrameLocks noGrp="1"/>
          </p:cNvGraphicFramePr>
          <p:nvPr>
            <p:extLst>
              <p:ext uri="{D42A27DB-BD31-4B8C-83A1-F6EECF244321}">
                <p14:modId xmlns:p14="http://schemas.microsoft.com/office/powerpoint/2010/main" val="1879395086"/>
              </p:ext>
            </p:extLst>
          </p:nvPr>
        </p:nvGraphicFramePr>
        <p:xfrm>
          <a:off x="451852" y="1380746"/>
          <a:ext cx="11288295" cy="4709336"/>
        </p:xfrm>
        <a:graphic>
          <a:graphicData uri="http://schemas.openxmlformats.org/drawingml/2006/table">
            <a:tbl>
              <a:tblPr firstRow="1" bandRow="1">
                <a:tableStyleId>{2D5ABB26-0587-4C30-8999-92F81FD0307C}</a:tableStyleId>
              </a:tblPr>
              <a:tblGrid>
                <a:gridCol w="1972712">
                  <a:extLst>
                    <a:ext uri="{9D8B030D-6E8A-4147-A177-3AD203B41FA5}">
                      <a16:colId xmlns:a16="http://schemas.microsoft.com/office/drawing/2014/main" val="2585012129"/>
                    </a:ext>
                  </a:extLst>
                </a:gridCol>
                <a:gridCol w="9315583">
                  <a:extLst>
                    <a:ext uri="{9D8B030D-6E8A-4147-A177-3AD203B41FA5}">
                      <a16:colId xmlns:a16="http://schemas.microsoft.com/office/drawing/2014/main" val="1726328295"/>
                    </a:ext>
                  </a:extLst>
                </a:gridCol>
              </a:tblGrid>
              <a:tr h="1132202">
                <a:tc>
                  <a:txBody>
                    <a:bodyPr/>
                    <a:lstStyle/>
                    <a:p>
                      <a:pPr algn="ctr"/>
                      <a:r>
                        <a:rPr lang="en-US" sz="2000" b="1" dirty="0">
                          <a:solidFill>
                            <a:schemeClr val="bg1"/>
                          </a:solidFill>
                        </a:rPr>
                        <a:t>Project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Awards of up to $50,000 for technical assistance</a:t>
                      </a:r>
                      <a:endParaRPr lang="en-US"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5080851"/>
                  </a:ext>
                </a:extLst>
              </a:tr>
              <a:tr h="1118914">
                <a:tc>
                  <a:txBody>
                    <a:bodyPr/>
                    <a:lstStyle/>
                    <a:p>
                      <a:pPr algn="ctr"/>
                      <a:r>
                        <a:rPr lang="en-US" sz="2000" b="1">
                          <a:solidFill>
                            <a:schemeClr val="bg1"/>
                          </a:solidFill>
                        </a:rPr>
                        <a:t>Project Timeline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600" kern="1200">
                          <a:solidFill>
                            <a:schemeClr val="tx1"/>
                          </a:solidFill>
                          <a:latin typeface="+mn-lt"/>
                          <a:ea typeface="+mn-ea"/>
                          <a:cs typeface="+mn-cs"/>
                        </a:rPr>
                        <a:t>Projects need to be completed by June 30, 2025</a:t>
                      </a:r>
                      <a:endParaRPr lang="en-US" sz="16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543606456"/>
                  </a:ext>
                </a:extLst>
              </a:tr>
              <a:tr h="1186727">
                <a:tc>
                  <a:txBody>
                    <a:bodyPr/>
                    <a:lstStyle/>
                    <a:p>
                      <a:pPr algn="ctr"/>
                      <a:r>
                        <a:rPr lang="en-US" sz="2000" b="1">
                          <a:solidFill>
                            <a:schemeClr val="bg1"/>
                          </a:solidFill>
                        </a:rPr>
                        <a:t>Eligible Use of Funds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0"/>
                        </a:spcBef>
                        <a:spcAft>
                          <a:spcPts val="0"/>
                        </a:spcAft>
                        <a:buFont typeface="Arial" panose="020B0604020202020204" pitchFamily="34" charset="0"/>
                        <a:buChar char="•"/>
                      </a:pPr>
                      <a:r>
                        <a:rPr lang="en-US" sz="1600" b="0" kern="1200" dirty="0">
                          <a:solidFill>
                            <a:schemeClr val="tx1"/>
                          </a:solidFill>
                          <a:latin typeface="+mn-lt"/>
                          <a:ea typeface="+mn-ea"/>
                          <a:cs typeface="+mn-cs"/>
                        </a:rPr>
                        <a:t>Public Surplus Property Reuse: </a:t>
                      </a:r>
                    </a:p>
                    <a:p>
                      <a:pPr marL="457200" lvl="5" indent="0" algn="l">
                        <a:spcBef>
                          <a:spcPts val="0"/>
                        </a:spcBef>
                        <a:spcAft>
                          <a:spcPts val="0"/>
                        </a:spcAft>
                        <a:buFont typeface="Arial" panose="020B0604020202020204" pitchFamily="34" charset="0"/>
                        <a:buNone/>
                      </a:pPr>
                      <a:r>
                        <a:rPr lang="en-US" sz="1600" b="0" kern="1200" dirty="0">
                          <a:solidFill>
                            <a:schemeClr val="tx1"/>
                          </a:solidFill>
                          <a:latin typeface="+mn-lt"/>
                          <a:ea typeface="+mn-ea"/>
                          <a:cs typeface="+mn-cs"/>
                        </a:rPr>
                        <a:t>Site Concept Plans,</a:t>
                      </a:r>
                      <a:r>
                        <a:rPr lang="en-US" sz="1600" b="0" kern="1200" baseline="0" dirty="0">
                          <a:solidFill>
                            <a:schemeClr val="tx1"/>
                          </a:solidFill>
                          <a:latin typeface="+mn-lt"/>
                          <a:ea typeface="+mn-ea"/>
                          <a:cs typeface="+mn-cs"/>
                        </a:rPr>
                        <a:t> </a:t>
                      </a:r>
                      <a:r>
                        <a:rPr lang="en-US" sz="1600" b="0" kern="1200" dirty="0">
                          <a:solidFill>
                            <a:schemeClr val="tx1"/>
                          </a:solidFill>
                          <a:latin typeface="+mn-lt"/>
                          <a:ea typeface="+mn-ea"/>
                          <a:cs typeface="+mn-cs"/>
                        </a:rPr>
                        <a:t>Market Feasibility Studies, Request for Proposals/Qualifications</a:t>
                      </a:r>
                    </a:p>
                    <a:p>
                      <a:pPr marL="285750" lvl="4" indent="-285750" algn="l">
                        <a:spcBef>
                          <a:spcPts val="0"/>
                        </a:spcBef>
                        <a:spcAft>
                          <a:spcPts val="0"/>
                        </a:spcAft>
                        <a:buFont typeface="Arial" panose="020B0604020202020204" pitchFamily="34" charset="0"/>
                        <a:buChar char="•"/>
                      </a:pPr>
                      <a:r>
                        <a:rPr lang="en-US" sz="1600" b="0" kern="1200" dirty="0">
                          <a:solidFill>
                            <a:schemeClr val="tx1"/>
                          </a:solidFill>
                          <a:latin typeface="+mn-lt"/>
                          <a:ea typeface="+mn-ea"/>
                          <a:cs typeface="+mn-cs"/>
                        </a:rPr>
                        <a:t>District Redevelopment Technical Assistance </a:t>
                      </a:r>
                    </a:p>
                    <a:p>
                      <a:pPr marL="457200" lvl="5" indent="0" algn="l">
                        <a:spcBef>
                          <a:spcPts val="0"/>
                        </a:spcBef>
                        <a:spcAft>
                          <a:spcPts val="0"/>
                        </a:spcAft>
                        <a:buFont typeface="Courier New" panose="02070309020205020404" pitchFamily="49" charset="0"/>
                        <a:buNone/>
                      </a:pPr>
                      <a:r>
                        <a:rPr lang="en-US" sz="1600" b="0" kern="1200" dirty="0">
                          <a:solidFill>
                            <a:schemeClr val="tx1"/>
                          </a:solidFill>
                          <a:latin typeface="+mn-lt"/>
                          <a:ea typeface="+mn-ea"/>
                          <a:cs typeface="+mn-cs"/>
                        </a:rPr>
                        <a:t>District Redevelopment Strategies, Corridor Studies, District Improvement Financing (DIF)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4327943"/>
                  </a:ext>
                </a:extLst>
              </a:tr>
              <a:tr h="1271493">
                <a:tc>
                  <a:txBody>
                    <a:bodyPr/>
                    <a:lstStyle/>
                    <a:p>
                      <a:pPr algn="ctr"/>
                      <a:r>
                        <a:rPr lang="en-US" sz="2000" b="1" dirty="0">
                          <a:solidFill>
                            <a:schemeClr val="bg1"/>
                          </a:solidFill>
                        </a:rPr>
                        <a:t>Key Core Parameters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58C"/>
                    </a:solidFill>
                  </a:tcPr>
                </a:tc>
                <a:tc>
                  <a:txBody>
                    <a:bodyPr/>
                    <a:lstStyle/>
                    <a:p>
                      <a:pPr marL="285750" lvl="4" indent="-285750" algn="l">
                        <a:spcBef>
                          <a:spcPts val="600"/>
                        </a:spcBef>
                        <a:spcAft>
                          <a:spcPts val="0"/>
                        </a:spcAft>
                        <a:buFont typeface="Arial" panose="020B0604020202020204" pitchFamily="34" charset="0"/>
                        <a:buChar char="•"/>
                      </a:pPr>
                      <a:r>
                        <a:rPr lang="en-US" sz="1600" b="0" kern="1200">
                          <a:solidFill>
                            <a:schemeClr val="tx1"/>
                          </a:solidFill>
                          <a:latin typeface="+mn-lt"/>
                          <a:ea typeface="+mn-ea"/>
                          <a:cs typeface="+mn-cs"/>
                        </a:rPr>
                        <a:t>For Surplus Property projects,</a:t>
                      </a:r>
                      <a:r>
                        <a:rPr lang="en-US" sz="1600" b="0" kern="1200" baseline="0">
                          <a:solidFill>
                            <a:schemeClr val="tx1"/>
                          </a:solidFill>
                          <a:latin typeface="+mn-lt"/>
                          <a:ea typeface="+mn-ea"/>
                          <a:cs typeface="+mn-cs"/>
                        </a:rPr>
                        <a:t> f</a:t>
                      </a:r>
                      <a:r>
                        <a:rPr lang="en-US" sz="1600" b="0" kern="1200">
                          <a:solidFill>
                            <a:schemeClr val="tx1"/>
                          </a:solidFill>
                          <a:latin typeface="+mn-lt"/>
                          <a:ea typeface="+mn-ea"/>
                          <a:cs typeface="+mn-cs"/>
                        </a:rPr>
                        <a:t>uture municipal use planning, such as for town offices, community centers, parks, etc. is not eligible. </a:t>
                      </a:r>
                    </a:p>
                    <a:p>
                      <a:pPr marL="285750" lvl="4" indent="-285750" algn="l">
                        <a:spcBef>
                          <a:spcPts val="600"/>
                        </a:spcBef>
                        <a:spcAft>
                          <a:spcPts val="0"/>
                        </a:spcAft>
                        <a:buFont typeface="Arial" panose="020B0604020202020204" pitchFamily="34" charset="0"/>
                        <a:buChar char="•"/>
                      </a:pPr>
                      <a:r>
                        <a:rPr lang="en-US" sz="1600" b="0" kern="1200">
                          <a:solidFill>
                            <a:schemeClr val="tx1"/>
                          </a:solidFill>
                          <a:latin typeface="+mn-lt"/>
                          <a:ea typeface="+mn-ea"/>
                          <a:cs typeface="+mn-cs"/>
                        </a:rPr>
                        <a:t>For District Redevelopment Technical Assistance, a district should have public surplus property and/or underutilized properties within the area. </a:t>
                      </a:r>
                      <a:endParaRPr lang="en-US" sz="16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3319532452"/>
                  </a:ext>
                </a:extLst>
              </a:tr>
            </a:tbl>
          </a:graphicData>
        </a:graphic>
      </p:graphicFrame>
    </p:spTree>
    <p:extLst>
      <p:ext uri="{BB962C8B-B14F-4D97-AF65-F5344CB8AC3E}">
        <p14:creationId xmlns:p14="http://schemas.microsoft.com/office/powerpoint/2010/main" val="2092778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E046-F6DC-B049-ABC2-FA662C03CBCB}"/>
              </a:ext>
            </a:extLst>
          </p:cNvPr>
          <p:cNvSpPr>
            <a:spLocks noGrp="1"/>
          </p:cNvSpPr>
          <p:nvPr>
            <p:ph type="title"/>
          </p:nvPr>
        </p:nvSpPr>
        <p:spPr/>
        <p:txBody>
          <a:bodyPr>
            <a:normAutofit/>
          </a:bodyPr>
          <a:lstStyle/>
          <a:p>
            <a:r>
              <a:rPr lang="en-US" sz="3600" dirty="0">
                <a:solidFill>
                  <a:schemeClr val="accent1"/>
                </a:solidFill>
              </a:rPr>
              <a:t>How to be Competitive</a:t>
            </a:r>
          </a:p>
        </p:txBody>
      </p:sp>
      <p:sp>
        <p:nvSpPr>
          <p:cNvPr id="4" name="Content Placeholder 3">
            <a:extLst>
              <a:ext uri="{FF2B5EF4-FFF2-40B4-BE49-F238E27FC236}">
                <a16:creationId xmlns:a16="http://schemas.microsoft.com/office/drawing/2014/main" id="{C6F0792A-E451-6443-96EA-0BF87FB5F52B}"/>
              </a:ext>
            </a:extLst>
          </p:cNvPr>
          <p:cNvSpPr>
            <a:spLocks noGrp="1"/>
          </p:cNvSpPr>
          <p:nvPr>
            <p:ph sz="half" idx="2"/>
          </p:nvPr>
        </p:nvSpPr>
        <p:spPr>
          <a:xfrm>
            <a:off x="839788" y="1690688"/>
            <a:ext cx="10878736" cy="4498975"/>
          </a:xfrm>
        </p:spPr>
        <p:txBody>
          <a:bodyPr>
            <a:normAutofit/>
          </a:bodyPr>
          <a:lstStyle/>
          <a:p>
            <a:pPr>
              <a:buFont typeface="Wingdings" panose="05000000000000000000" pitchFamily="2" charset="2"/>
              <a:buChar char="Ø"/>
            </a:pPr>
            <a:r>
              <a:rPr lang="en-US" sz="2000" dirty="0"/>
              <a:t>What is the key information that program reviewers take into consideration?</a:t>
            </a:r>
          </a:p>
          <a:p>
            <a:pPr marL="457200" lvl="1" indent="0">
              <a:buNone/>
            </a:pPr>
            <a:r>
              <a:rPr lang="en-US" sz="1600" dirty="0"/>
              <a:t>Will the project accomplish one or more of the program objectives?</a:t>
            </a:r>
          </a:p>
          <a:p>
            <a:pPr lvl="1"/>
            <a:r>
              <a:rPr lang="en-US" sz="1600" dirty="0"/>
              <a:t>Attract or retain jobs </a:t>
            </a:r>
          </a:p>
          <a:p>
            <a:pPr lvl="1"/>
            <a:r>
              <a:rPr lang="en-US" sz="1600" dirty="0"/>
              <a:t>Create housing opportunities</a:t>
            </a:r>
          </a:p>
          <a:p>
            <a:pPr lvl="1"/>
            <a:r>
              <a:rPr lang="en-US" sz="1600" dirty="0"/>
              <a:t>Assist historically disadvantaged communities</a:t>
            </a:r>
          </a:p>
          <a:p>
            <a:pPr lvl="1"/>
            <a:r>
              <a:rPr lang="en-US" sz="1600" dirty="0"/>
              <a:t>Advance smart growth </a:t>
            </a:r>
          </a:p>
          <a:p>
            <a:pPr lvl="1"/>
            <a:r>
              <a:rPr lang="en-US" sz="1600" dirty="0"/>
              <a:t>Advance planning and predevelopment activities to a point where the private sector is compelled to invest in the project area </a:t>
            </a:r>
          </a:p>
          <a:p>
            <a:pPr lvl="1"/>
            <a:r>
              <a:rPr lang="en-US" sz="1600" dirty="0"/>
              <a:t>Result in the redevelopment of surplus public property</a:t>
            </a:r>
          </a:p>
          <a:p>
            <a:pPr>
              <a:buFont typeface="Wingdings" panose="05000000000000000000" pitchFamily="2" charset="2"/>
              <a:buChar char="Ø"/>
            </a:pPr>
            <a:r>
              <a:rPr lang="en-US" sz="2000" dirty="0"/>
              <a:t>Are there any particularly important questions?</a:t>
            </a:r>
          </a:p>
          <a:p>
            <a:pPr marL="457200" lvl="1" indent="0">
              <a:buNone/>
            </a:pPr>
            <a:r>
              <a:rPr lang="en-US" sz="1600" dirty="0"/>
              <a:t>Has the community already produced any studies or planning documents related to the surplus property or district?</a:t>
            </a:r>
          </a:p>
          <a:p>
            <a:pPr>
              <a:buFont typeface="Wingdings" panose="05000000000000000000" pitchFamily="2" charset="2"/>
              <a:buChar char="Ø"/>
            </a:pPr>
            <a:r>
              <a:rPr lang="en-US" sz="2000" dirty="0"/>
              <a:t>What attachments should applicants be prepared to include in their applications?</a:t>
            </a:r>
          </a:p>
          <a:p>
            <a:pPr marL="457200" lvl="1" indent="0">
              <a:buNone/>
            </a:pPr>
            <a:r>
              <a:rPr lang="en-US" sz="1600" dirty="0"/>
              <a:t>If available: site plans, building plans, maps, photos</a:t>
            </a:r>
          </a:p>
          <a:p>
            <a:endParaRPr lang="en-US" dirty="0"/>
          </a:p>
          <a:p>
            <a:endParaRPr lang="en-US" dirty="0"/>
          </a:p>
        </p:txBody>
      </p:sp>
      <p:sp>
        <p:nvSpPr>
          <p:cNvPr id="8" name="Slide Number Placeholder 7">
            <a:extLst>
              <a:ext uri="{FF2B5EF4-FFF2-40B4-BE49-F238E27FC236}">
                <a16:creationId xmlns:a16="http://schemas.microsoft.com/office/drawing/2014/main" id="{5DC2844D-58E0-E84E-90C5-E5670C9580F5}"/>
              </a:ext>
            </a:extLst>
          </p:cNvPr>
          <p:cNvSpPr>
            <a:spLocks noGrp="1"/>
          </p:cNvSpPr>
          <p:nvPr>
            <p:ph type="sldNum" sz="quarter" idx="12"/>
          </p:nvPr>
        </p:nvSpPr>
        <p:spPr/>
        <p:txBody>
          <a:bodyPr/>
          <a:lstStyle/>
          <a:p>
            <a:fld id="{D367A5CE-97AE-A045-8D64-ABA1949E4846}" type="slidenum">
              <a:rPr lang="en-US" smtClean="0"/>
              <a:t>9</a:t>
            </a:fld>
            <a:endParaRPr lang="en-US"/>
          </a:p>
        </p:txBody>
      </p:sp>
    </p:spTree>
    <p:extLst>
      <p:ext uri="{BB962C8B-B14F-4D97-AF65-F5344CB8AC3E}">
        <p14:creationId xmlns:p14="http://schemas.microsoft.com/office/powerpoint/2010/main" val="1620558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sDev Master Template - 16x9">
  <a:themeElements>
    <a:clrScheme name="MassDevelopment">
      <a:dk1>
        <a:srgbClr val="000000"/>
      </a:dk1>
      <a:lt1>
        <a:srgbClr val="FFFFFF"/>
      </a:lt1>
      <a:dk2>
        <a:srgbClr val="003357"/>
      </a:dk2>
      <a:lt2>
        <a:srgbClr val="E7E6E6"/>
      </a:lt2>
      <a:accent1>
        <a:srgbClr val="0070B9"/>
      </a:accent1>
      <a:accent2>
        <a:srgbClr val="17A7E0"/>
      </a:accent2>
      <a:accent3>
        <a:srgbClr val="95C93C"/>
      </a:accent3>
      <a:accent4>
        <a:srgbClr val="F98E2B"/>
      </a:accent4>
      <a:accent5>
        <a:srgbClr val="009CA7"/>
      </a:accent5>
      <a:accent6>
        <a:srgbClr val="58595B"/>
      </a:accent6>
      <a:hlink>
        <a:srgbClr val="17A7E0"/>
      </a:hlink>
      <a:folHlink>
        <a:srgbClr val="71BF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b0048444fbcbe36c562be25288eb7d2d">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cd0d80345393a278978358a08207d55c"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81b5905-22af-45a9-86d7-a1f9675fe683}"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96768-4157-4d80-b3c6-79cf9493a5fe">
      <Terms xmlns="http://schemas.microsoft.com/office/infopath/2007/PartnerControls"/>
    </lcf76f155ced4ddcb4097134ff3c332f>
    <TaxCatchAll xmlns="5f8eec94-f1e8-4333-9199-0fcb2e707b9d" xsi:nil="true"/>
    <SharedWithUsers xmlns="5f8eec94-f1e8-4333-9199-0fcb2e707b9d">
      <UserInfo>
        <DisplayName/>
        <AccountId xsi:nil="true"/>
        <AccountType/>
      </UserInfo>
    </SharedWithUsers>
    <MediaLengthInSeconds xmlns="e1196768-4157-4d80-b3c6-79cf9493a5fe" xsi:nil="true"/>
  </documentManagement>
</p:properties>
</file>

<file path=customXml/itemProps1.xml><?xml version="1.0" encoding="utf-8"?>
<ds:datastoreItem xmlns:ds="http://schemas.openxmlformats.org/officeDocument/2006/customXml" ds:itemID="{1FD8F1E9-736A-47E6-8491-0AADC7226C76}">
  <ds:schemaRefs>
    <ds:schemaRef ds:uri="http://schemas.microsoft.com/sharepoint/v3/contenttype/forms"/>
  </ds:schemaRefs>
</ds:datastoreItem>
</file>

<file path=customXml/itemProps2.xml><?xml version="1.0" encoding="utf-8"?>
<ds:datastoreItem xmlns:ds="http://schemas.openxmlformats.org/officeDocument/2006/customXml" ds:itemID="{CBC5E714-C775-48F8-BC7C-BE8593403E92}"/>
</file>

<file path=customXml/itemProps3.xml><?xml version="1.0" encoding="utf-8"?>
<ds:datastoreItem xmlns:ds="http://schemas.openxmlformats.org/officeDocument/2006/customXml" ds:itemID="{BF9A578C-4E50-45F6-8334-353F60EB6BEA}">
  <ds:schemaRefs>
    <ds:schemaRef ds:uri="http://schemas.microsoft.com/office/2006/metadata/properties"/>
    <ds:schemaRef ds:uri="http://schemas.microsoft.com/office/2006/documentManagement/types"/>
    <ds:schemaRef ds:uri="817bab2c-96cc-4d26-b70c-81b2c02a7faa"/>
    <ds:schemaRef ds:uri="8e9fb902-9168-4b34-8e0c-f72378bf938a"/>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2813</TotalTime>
  <Words>1795</Words>
  <Application>Microsoft Office PowerPoint</Application>
  <PresentationFormat>Widescreen</PresentationFormat>
  <Paragraphs>260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Symbol</vt:lpstr>
      <vt:lpstr>Times New Roman</vt:lpstr>
      <vt:lpstr>Wingdings</vt:lpstr>
      <vt:lpstr>MassDev Master Template - 16x9</vt:lpstr>
      <vt:lpstr>Real Estate Services Technical Assistance Guidance Webinar</vt:lpstr>
      <vt:lpstr>Webinar Road Map</vt:lpstr>
      <vt:lpstr>What is the Community One Stop for Growth?</vt:lpstr>
      <vt:lpstr>What is the Community One Stop for Growth?</vt:lpstr>
      <vt:lpstr>Real Estate Services Technical Assistance Program Overview</vt:lpstr>
      <vt:lpstr>Real Estate Service Technical Assistance Program Overview</vt:lpstr>
      <vt:lpstr>Where Does Real Estate Services Technical Assistance Fit in the One Stop?</vt:lpstr>
      <vt:lpstr>Project Parameters</vt:lpstr>
      <vt:lpstr>How to be Competitive</vt:lpstr>
      <vt:lpstr>Successful Application Example #1</vt:lpstr>
      <vt:lpstr>Successful Application Example #2</vt:lpstr>
      <vt:lpstr>Successful Application Example #3</vt:lpstr>
      <vt:lpstr>Completing the Full Application</vt:lpstr>
      <vt:lpstr>Completing the Full Application</vt:lpstr>
      <vt:lpstr>FY25 Round Timeline</vt:lpstr>
      <vt:lpstr>Opportunities for Guidance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Tina McCue</dc:creator>
  <cp:lastModifiedBy>Murphy, Ben</cp:lastModifiedBy>
  <cp:revision>76</cp:revision>
  <dcterms:created xsi:type="dcterms:W3CDTF">2019-05-16T17:57:51Z</dcterms:created>
  <dcterms:modified xsi:type="dcterms:W3CDTF">2024-01-29T17:40:50Z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y fmtid="{D5CDD505-2E9C-101B-9397-08002B2CF9AE}" pid="4" name="Order">
    <vt:r8>572600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