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4" r:id="rId3"/>
    <p:sldMasterId id="2147483682" r:id="rId4"/>
    <p:sldMasterId id="2147483690" r:id="rId5"/>
    <p:sldMasterId id="2147483698" r:id="rId6"/>
    <p:sldMasterId id="2147483707" r:id="rId7"/>
    <p:sldMasterId id="2147483719" r:id="rId8"/>
    <p:sldMasterId id="2147483724" r:id="rId9"/>
  </p:sldMasterIdLst>
  <p:notesMasterIdLst>
    <p:notesMasterId r:id="rId56"/>
  </p:notesMasterIdLst>
  <p:handoutMasterIdLst>
    <p:handoutMasterId r:id="rId57"/>
  </p:handoutMasterIdLst>
  <p:sldIdLst>
    <p:sldId id="257" r:id="rId10"/>
    <p:sldId id="359" r:id="rId11"/>
    <p:sldId id="405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58" r:id="rId27"/>
    <p:sldId id="445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7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60" r:id="rId53"/>
    <p:sldId id="404" r:id="rId54"/>
    <p:sldId id="461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e, Mark (ANF)" initials="FM" lastIdx="8" clrIdx="0"/>
  <p:cmAuthor id="1" name="Sanchez, Natalie (ANF)" initials="SN(" lastIdx="0" clrIdx="1"/>
  <p:cmAuthor id="2" name="O'Malley, Helen (ANF)" initials="O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7" autoAdjust="0"/>
    <p:restoredTop sz="97001" autoAdjust="0"/>
  </p:normalViewPr>
  <p:slideViewPr>
    <p:cSldViewPr>
      <p:cViewPr>
        <p:scale>
          <a:sx n="82" d="100"/>
          <a:sy n="82" d="100"/>
        </p:scale>
        <p:origin x="-408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81F8A-A40E-45A2-941B-9820D71E28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2E86B1-3A84-4DF3-9639-13C103678EC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Sponsor	</a:t>
          </a:r>
        </a:p>
      </dgm:t>
    </dgm:pt>
    <dgm:pt modelId="{B2C4D77C-FFB5-4A06-9B6B-CFCB9D97E822}" type="parTrans" cxnId="{EF7935D1-FB8A-455C-97E4-1CE7152550E4}">
      <dgm:prSet/>
      <dgm:spPr/>
      <dgm:t>
        <a:bodyPr/>
        <a:lstStyle/>
        <a:p>
          <a:endParaRPr lang="en-US"/>
        </a:p>
      </dgm:t>
    </dgm:pt>
    <dgm:pt modelId="{CE43D657-282E-440B-98C6-643EC291EE16}" type="sibTrans" cxnId="{EF7935D1-FB8A-455C-97E4-1CE7152550E4}">
      <dgm:prSet/>
      <dgm:spPr/>
      <dgm:t>
        <a:bodyPr/>
        <a:lstStyle/>
        <a:p>
          <a:endParaRPr lang="en-US"/>
        </a:p>
      </dgm:t>
    </dgm:pt>
    <dgm:pt modelId="{D9D84DCD-5029-445D-AB4E-81375F7334C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Clinician</a:t>
          </a:r>
        </a:p>
      </dgm:t>
    </dgm:pt>
    <dgm:pt modelId="{E89041F3-FEC2-4D84-B511-38BFE604FC5B}" type="parTrans" cxnId="{DD0812FE-84DA-4FEF-A4E5-0F21BA578970}">
      <dgm:prSet/>
      <dgm:spPr/>
      <dgm:t>
        <a:bodyPr/>
        <a:lstStyle/>
        <a:p>
          <a:endParaRPr lang="en-US"/>
        </a:p>
      </dgm:t>
    </dgm:pt>
    <dgm:pt modelId="{7F61D38C-BFF0-4A39-A432-49C4F12B2B40}" type="sibTrans" cxnId="{DD0812FE-84DA-4FEF-A4E5-0F21BA578970}">
      <dgm:prSet/>
      <dgm:spPr/>
      <dgm:t>
        <a:bodyPr/>
        <a:lstStyle/>
        <a:p>
          <a:endParaRPr lang="en-US"/>
        </a:p>
      </dgm:t>
    </dgm:pt>
    <dgm:pt modelId="{F7109E0E-5D06-45ED-811A-D866369B847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Medical Practitioner</a:t>
          </a:r>
        </a:p>
      </dgm:t>
    </dgm:pt>
    <dgm:pt modelId="{4C40595C-9F95-49FE-BDF0-4391AE828D0F}" type="parTrans" cxnId="{29CFEC32-7351-4738-8487-7BFA2600EE82}">
      <dgm:prSet/>
      <dgm:spPr/>
      <dgm:t>
        <a:bodyPr/>
        <a:lstStyle/>
        <a:p>
          <a:endParaRPr lang="en-US"/>
        </a:p>
      </dgm:t>
    </dgm:pt>
    <dgm:pt modelId="{C27B009F-758F-4B8E-A9DC-CB98250F02E2}" type="sibTrans" cxnId="{29CFEC32-7351-4738-8487-7BFA2600EE82}">
      <dgm:prSet/>
      <dgm:spPr/>
      <dgm:t>
        <a:bodyPr/>
        <a:lstStyle/>
        <a:p>
          <a:endParaRPr lang="en-US"/>
        </a:p>
      </dgm:t>
    </dgm:pt>
    <dgm:pt modelId="{5394F97A-8E16-4533-8976-A777FC6DF95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Clergy</a:t>
          </a:r>
        </a:p>
      </dgm:t>
    </dgm:pt>
    <dgm:pt modelId="{A85B1683-506F-4B74-B1EB-1CE049A68AA0}" type="parTrans" cxnId="{E9D18E07-6542-4BE3-BD2B-5E832D57A9A6}">
      <dgm:prSet/>
      <dgm:spPr/>
      <dgm:t>
        <a:bodyPr/>
        <a:lstStyle/>
        <a:p>
          <a:endParaRPr lang="en-US"/>
        </a:p>
      </dgm:t>
    </dgm:pt>
    <dgm:pt modelId="{68E4C186-2612-46D2-BFDB-3AFC99BC47C6}" type="sibTrans" cxnId="{E9D18E07-6542-4BE3-BD2B-5E832D57A9A6}">
      <dgm:prSet/>
      <dgm:spPr/>
      <dgm:t>
        <a:bodyPr/>
        <a:lstStyle/>
        <a:p>
          <a:endParaRPr lang="en-US"/>
        </a:p>
      </dgm:t>
    </dgm:pt>
    <dgm:pt modelId="{6D8C53BE-3230-4CF8-9351-D190B2F3F52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Caretaker</a:t>
          </a:r>
        </a:p>
      </dgm:t>
    </dgm:pt>
    <dgm:pt modelId="{09D75FB9-8C42-496D-9D97-D3F2B66237FB}" type="parTrans" cxnId="{67026EFB-DE30-41CB-926A-581A3D691887}">
      <dgm:prSet/>
      <dgm:spPr/>
      <dgm:t>
        <a:bodyPr/>
        <a:lstStyle/>
        <a:p>
          <a:endParaRPr lang="en-US"/>
        </a:p>
      </dgm:t>
    </dgm:pt>
    <dgm:pt modelId="{F9B3FF1C-A9B7-4635-85CC-8175C8BD5227}" type="sibTrans" cxnId="{67026EFB-DE30-41CB-926A-581A3D691887}">
      <dgm:prSet/>
      <dgm:spPr/>
      <dgm:t>
        <a:bodyPr/>
        <a:lstStyle/>
        <a:p>
          <a:endParaRPr lang="en-US"/>
        </a:p>
      </dgm:t>
    </dgm:pt>
    <dgm:pt modelId="{383F6595-46F3-4DAB-AE75-330259BC5D90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Bank</a:t>
          </a:r>
        </a:p>
      </dgm:t>
    </dgm:pt>
    <dgm:pt modelId="{A8A94955-955E-462A-9D55-950D314FFD84}" type="parTrans" cxnId="{8BD1AAD1-BBE7-42D7-B49A-89EFB344F842}">
      <dgm:prSet/>
      <dgm:spPr/>
      <dgm:t>
        <a:bodyPr/>
        <a:lstStyle/>
        <a:p>
          <a:endParaRPr lang="en-US"/>
        </a:p>
      </dgm:t>
    </dgm:pt>
    <dgm:pt modelId="{EC05191E-A3D3-4109-921B-93B10372AB34}" type="sibTrans" cxnId="{8BD1AAD1-BBE7-42D7-B49A-89EFB344F842}">
      <dgm:prSet/>
      <dgm:spPr/>
      <dgm:t>
        <a:bodyPr/>
        <a:lstStyle/>
        <a:p>
          <a:endParaRPr lang="en-US"/>
        </a:p>
      </dgm:t>
    </dgm:pt>
    <dgm:pt modelId="{9022765C-E5C9-43D7-8284-9E8BDD5E0F7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Personal Driver</a:t>
          </a:r>
        </a:p>
      </dgm:t>
    </dgm:pt>
    <dgm:pt modelId="{6A68B876-F561-4823-98E1-C4FC920D325B}" type="parTrans" cxnId="{10075E08-7D5E-4FA3-A641-4CF7D2B3D3A2}">
      <dgm:prSet/>
      <dgm:spPr/>
      <dgm:t>
        <a:bodyPr/>
        <a:lstStyle/>
        <a:p>
          <a:endParaRPr lang="en-US"/>
        </a:p>
      </dgm:t>
    </dgm:pt>
    <dgm:pt modelId="{EFE8F048-DD32-464C-AEEC-07C16CD3207B}" type="sibTrans" cxnId="{10075E08-7D5E-4FA3-A641-4CF7D2B3D3A2}">
      <dgm:prSet/>
      <dgm:spPr/>
      <dgm:t>
        <a:bodyPr/>
        <a:lstStyle/>
        <a:p>
          <a:endParaRPr lang="en-US"/>
        </a:p>
      </dgm:t>
    </dgm:pt>
    <dgm:pt modelId="{33AA2951-07ED-4B53-83DA-C9D111E5AED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Case Manager</a:t>
          </a:r>
        </a:p>
      </dgm:t>
    </dgm:pt>
    <dgm:pt modelId="{D60C1D47-9695-45F4-A3BA-37A6C2776A93}" type="parTrans" cxnId="{FA310F95-D62E-432D-A3B3-EC32A0C46E02}">
      <dgm:prSet/>
      <dgm:spPr/>
      <dgm:t>
        <a:bodyPr/>
        <a:lstStyle/>
        <a:p>
          <a:endParaRPr lang="en-US"/>
        </a:p>
      </dgm:t>
    </dgm:pt>
    <dgm:pt modelId="{397F46EB-215D-41C8-9C3E-B179C31FA97F}" type="sibTrans" cxnId="{FA310F95-D62E-432D-A3B3-EC32A0C46E02}">
      <dgm:prSet/>
      <dgm:spPr/>
      <dgm:t>
        <a:bodyPr/>
        <a:lstStyle/>
        <a:p>
          <a:endParaRPr lang="en-US"/>
        </a:p>
      </dgm:t>
    </dgm:pt>
    <dgm:pt modelId="{A3015BF0-A48E-44DD-945F-9D72D9FFB549}" type="pres">
      <dgm:prSet presAssocID="{86A81F8A-A40E-45A2-941B-9820D71E28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B0EC5B-3418-4756-8955-3C7F56AE2C79}" type="pres">
      <dgm:prSet presAssocID="{0D2E86B1-3A84-4DF3-9639-13C103678EC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7E161-F9F3-4142-BA4C-D5C45561F8D0}" type="pres">
      <dgm:prSet presAssocID="{CE43D657-282E-440B-98C6-643EC291EE16}" presName="sibTrans" presStyleCnt="0"/>
      <dgm:spPr/>
    </dgm:pt>
    <dgm:pt modelId="{7F3893F3-F034-4B20-95F5-49E5DCEB2024}" type="pres">
      <dgm:prSet presAssocID="{D9D84DCD-5029-445D-AB4E-81375F7334C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842C1-DFC4-4275-AA36-7FC85AD299EB}" type="pres">
      <dgm:prSet presAssocID="{7F61D38C-BFF0-4A39-A432-49C4F12B2B40}" presName="sibTrans" presStyleCnt="0"/>
      <dgm:spPr/>
    </dgm:pt>
    <dgm:pt modelId="{86483339-2F97-49F2-85AF-5D842E20208C}" type="pres">
      <dgm:prSet presAssocID="{F7109E0E-5D06-45ED-811A-D866369B847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C315E-171B-4969-BE19-E08EE8D03B30}" type="pres">
      <dgm:prSet presAssocID="{C27B009F-758F-4B8E-A9DC-CB98250F02E2}" presName="sibTrans" presStyleCnt="0"/>
      <dgm:spPr/>
    </dgm:pt>
    <dgm:pt modelId="{8D926791-8EA4-4DD2-B62D-866ACB3A72DE}" type="pres">
      <dgm:prSet presAssocID="{5394F97A-8E16-4533-8976-A777FC6DF95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50352-9599-4903-BB1F-0772EBFF10C7}" type="pres">
      <dgm:prSet presAssocID="{68E4C186-2612-46D2-BFDB-3AFC99BC47C6}" presName="sibTrans" presStyleCnt="0"/>
      <dgm:spPr/>
    </dgm:pt>
    <dgm:pt modelId="{FAAD833A-F50E-427C-BDA7-0CAE011373BB}" type="pres">
      <dgm:prSet presAssocID="{6D8C53BE-3230-4CF8-9351-D190B2F3F52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5D616-E908-493F-A455-23176F1C4A9D}" type="pres">
      <dgm:prSet presAssocID="{F9B3FF1C-A9B7-4635-85CC-8175C8BD5227}" presName="sibTrans" presStyleCnt="0"/>
      <dgm:spPr/>
    </dgm:pt>
    <dgm:pt modelId="{546EA76C-6A57-48EB-B78B-9338088AA5D9}" type="pres">
      <dgm:prSet presAssocID="{383F6595-46F3-4DAB-AE75-330259BC5D90}" presName="node" presStyleLbl="node1" presStyleIdx="5" presStyleCnt="8" custScaleX="100205" custScaleY="9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AA390-527F-4B70-9EFD-E86F766B5647}" type="pres">
      <dgm:prSet presAssocID="{EC05191E-A3D3-4109-921B-93B10372AB34}" presName="sibTrans" presStyleCnt="0"/>
      <dgm:spPr/>
    </dgm:pt>
    <dgm:pt modelId="{275F09E4-764B-4B9E-A9F8-CAD8D31BF6A0}" type="pres">
      <dgm:prSet presAssocID="{9022765C-E5C9-43D7-8284-9E8BDD5E0F7F}" presName="node" presStyleLbl="node1" presStyleIdx="6" presStyleCnt="8" custScaleX="100205" custScaleY="9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6878F-0115-4998-8825-C3053054C92C}" type="pres">
      <dgm:prSet presAssocID="{EFE8F048-DD32-464C-AEEC-07C16CD3207B}" presName="sibTrans" presStyleCnt="0"/>
      <dgm:spPr/>
    </dgm:pt>
    <dgm:pt modelId="{6B9FF854-D675-4A40-BDBD-D40868924599}" type="pres">
      <dgm:prSet presAssocID="{33AA2951-07ED-4B53-83DA-C9D111E5AED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059506-5E75-4060-B590-C7A450A3C770}" type="presOf" srcId="{383F6595-46F3-4DAB-AE75-330259BC5D90}" destId="{546EA76C-6A57-48EB-B78B-9338088AA5D9}" srcOrd="0" destOrd="0" presId="urn:microsoft.com/office/officeart/2005/8/layout/default"/>
    <dgm:cxn modelId="{902B9D34-C764-4F8C-B861-BD72A7B7105F}" type="presOf" srcId="{9022765C-E5C9-43D7-8284-9E8BDD5E0F7F}" destId="{275F09E4-764B-4B9E-A9F8-CAD8D31BF6A0}" srcOrd="0" destOrd="0" presId="urn:microsoft.com/office/officeart/2005/8/layout/default"/>
    <dgm:cxn modelId="{0E029698-6612-49DC-9582-EE9BA4710FFF}" type="presOf" srcId="{33AA2951-07ED-4B53-83DA-C9D111E5AED7}" destId="{6B9FF854-D675-4A40-BDBD-D40868924599}" srcOrd="0" destOrd="0" presId="urn:microsoft.com/office/officeart/2005/8/layout/default"/>
    <dgm:cxn modelId="{EF7935D1-FB8A-455C-97E4-1CE7152550E4}" srcId="{86A81F8A-A40E-45A2-941B-9820D71E28CC}" destId="{0D2E86B1-3A84-4DF3-9639-13C103678EC1}" srcOrd="0" destOrd="0" parTransId="{B2C4D77C-FFB5-4A06-9B6B-CFCB9D97E822}" sibTransId="{CE43D657-282E-440B-98C6-643EC291EE16}"/>
    <dgm:cxn modelId="{EEF547B2-B543-4ED8-A465-D5E7CD56BAFE}" type="presOf" srcId="{5394F97A-8E16-4533-8976-A777FC6DF95C}" destId="{8D926791-8EA4-4DD2-B62D-866ACB3A72DE}" srcOrd="0" destOrd="0" presId="urn:microsoft.com/office/officeart/2005/8/layout/default"/>
    <dgm:cxn modelId="{C37A6DE9-4E6C-4C46-B6A9-2A2A6CFDFEB0}" type="presOf" srcId="{F7109E0E-5D06-45ED-811A-D866369B847C}" destId="{86483339-2F97-49F2-85AF-5D842E20208C}" srcOrd="0" destOrd="0" presId="urn:microsoft.com/office/officeart/2005/8/layout/default"/>
    <dgm:cxn modelId="{10075E08-7D5E-4FA3-A641-4CF7D2B3D3A2}" srcId="{86A81F8A-A40E-45A2-941B-9820D71E28CC}" destId="{9022765C-E5C9-43D7-8284-9E8BDD5E0F7F}" srcOrd="6" destOrd="0" parTransId="{6A68B876-F561-4823-98E1-C4FC920D325B}" sibTransId="{EFE8F048-DD32-464C-AEEC-07C16CD3207B}"/>
    <dgm:cxn modelId="{8BD1AAD1-BBE7-42D7-B49A-89EFB344F842}" srcId="{86A81F8A-A40E-45A2-941B-9820D71E28CC}" destId="{383F6595-46F3-4DAB-AE75-330259BC5D90}" srcOrd="5" destOrd="0" parTransId="{A8A94955-955E-462A-9D55-950D314FFD84}" sibTransId="{EC05191E-A3D3-4109-921B-93B10372AB34}"/>
    <dgm:cxn modelId="{E9D18E07-6542-4BE3-BD2B-5E832D57A9A6}" srcId="{86A81F8A-A40E-45A2-941B-9820D71E28CC}" destId="{5394F97A-8E16-4533-8976-A777FC6DF95C}" srcOrd="3" destOrd="0" parTransId="{A85B1683-506F-4B74-B1EB-1CE049A68AA0}" sibTransId="{68E4C186-2612-46D2-BFDB-3AFC99BC47C6}"/>
    <dgm:cxn modelId="{C8958305-8E89-45DE-B44F-20C2FA269BDE}" type="presOf" srcId="{86A81F8A-A40E-45A2-941B-9820D71E28CC}" destId="{A3015BF0-A48E-44DD-945F-9D72D9FFB549}" srcOrd="0" destOrd="0" presId="urn:microsoft.com/office/officeart/2005/8/layout/default"/>
    <dgm:cxn modelId="{DD0812FE-84DA-4FEF-A4E5-0F21BA578970}" srcId="{86A81F8A-A40E-45A2-941B-9820D71E28CC}" destId="{D9D84DCD-5029-445D-AB4E-81375F7334CC}" srcOrd="1" destOrd="0" parTransId="{E89041F3-FEC2-4D84-B511-38BFE604FC5B}" sibTransId="{7F61D38C-BFF0-4A39-A432-49C4F12B2B40}"/>
    <dgm:cxn modelId="{67026EFB-DE30-41CB-926A-581A3D691887}" srcId="{86A81F8A-A40E-45A2-941B-9820D71E28CC}" destId="{6D8C53BE-3230-4CF8-9351-D190B2F3F527}" srcOrd="4" destOrd="0" parTransId="{09D75FB9-8C42-496D-9D97-D3F2B66237FB}" sibTransId="{F9B3FF1C-A9B7-4635-85CC-8175C8BD5227}"/>
    <dgm:cxn modelId="{FA310F95-D62E-432D-A3B3-EC32A0C46E02}" srcId="{86A81F8A-A40E-45A2-941B-9820D71E28CC}" destId="{33AA2951-07ED-4B53-83DA-C9D111E5AED7}" srcOrd="7" destOrd="0" parTransId="{D60C1D47-9695-45F4-A3BA-37A6C2776A93}" sibTransId="{397F46EB-215D-41C8-9C3E-B179C31FA97F}"/>
    <dgm:cxn modelId="{29CFEC32-7351-4738-8487-7BFA2600EE82}" srcId="{86A81F8A-A40E-45A2-941B-9820D71E28CC}" destId="{F7109E0E-5D06-45ED-811A-D866369B847C}" srcOrd="2" destOrd="0" parTransId="{4C40595C-9F95-49FE-BDF0-4391AE828D0F}" sibTransId="{C27B009F-758F-4B8E-A9DC-CB98250F02E2}"/>
    <dgm:cxn modelId="{B2C3B2B1-16E4-492A-8952-E2FB6134C141}" type="presOf" srcId="{6D8C53BE-3230-4CF8-9351-D190B2F3F527}" destId="{FAAD833A-F50E-427C-BDA7-0CAE011373BB}" srcOrd="0" destOrd="0" presId="urn:microsoft.com/office/officeart/2005/8/layout/default"/>
    <dgm:cxn modelId="{109C6EC3-FF58-45F0-8F43-6DFA2F8B862C}" type="presOf" srcId="{0D2E86B1-3A84-4DF3-9639-13C103678EC1}" destId="{FBB0EC5B-3418-4756-8955-3C7F56AE2C79}" srcOrd="0" destOrd="0" presId="urn:microsoft.com/office/officeart/2005/8/layout/default"/>
    <dgm:cxn modelId="{1D23F266-6C71-456B-87D6-49C655C65C08}" type="presOf" srcId="{D9D84DCD-5029-445D-AB4E-81375F7334CC}" destId="{7F3893F3-F034-4B20-95F5-49E5DCEB2024}" srcOrd="0" destOrd="0" presId="urn:microsoft.com/office/officeart/2005/8/layout/default"/>
    <dgm:cxn modelId="{0C15ABA9-7267-43EC-BFBB-4AAF0640A08F}" type="presParOf" srcId="{A3015BF0-A48E-44DD-945F-9D72D9FFB549}" destId="{FBB0EC5B-3418-4756-8955-3C7F56AE2C79}" srcOrd="0" destOrd="0" presId="urn:microsoft.com/office/officeart/2005/8/layout/default"/>
    <dgm:cxn modelId="{3AAAF001-BC92-4A45-A122-2D7D2DD48C84}" type="presParOf" srcId="{A3015BF0-A48E-44DD-945F-9D72D9FFB549}" destId="{3367E161-F9F3-4142-BA4C-D5C45561F8D0}" srcOrd="1" destOrd="0" presId="urn:microsoft.com/office/officeart/2005/8/layout/default"/>
    <dgm:cxn modelId="{FF9A4FE9-4216-4F1F-9BB3-F8958581FBC4}" type="presParOf" srcId="{A3015BF0-A48E-44DD-945F-9D72D9FFB549}" destId="{7F3893F3-F034-4B20-95F5-49E5DCEB2024}" srcOrd="2" destOrd="0" presId="urn:microsoft.com/office/officeart/2005/8/layout/default"/>
    <dgm:cxn modelId="{36E70EAA-95D3-4910-B35D-17611956CA29}" type="presParOf" srcId="{A3015BF0-A48E-44DD-945F-9D72D9FFB549}" destId="{597842C1-DFC4-4275-AA36-7FC85AD299EB}" srcOrd="3" destOrd="0" presId="urn:microsoft.com/office/officeart/2005/8/layout/default"/>
    <dgm:cxn modelId="{1342A9B6-AA36-4B3C-9682-EA2284126A5D}" type="presParOf" srcId="{A3015BF0-A48E-44DD-945F-9D72D9FFB549}" destId="{86483339-2F97-49F2-85AF-5D842E20208C}" srcOrd="4" destOrd="0" presId="urn:microsoft.com/office/officeart/2005/8/layout/default"/>
    <dgm:cxn modelId="{0D6C0D16-DFFA-4709-A463-E1D7CFD9790D}" type="presParOf" srcId="{A3015BF0-A48E-44DD-945F-9D72D9FFB549}" destId="{F82C315E-171B-4969-BE19-E08EE8D03B30}" srcOrd="5" destOrd="0" presId="urn:microsoft.com/office/officeart/2005/8/layout/default"/>
    <dgm:cxn modelId="{965CC487-5580-4DF8-B1F7-A383D2DE024E}" type="presParOf" srcId="{A3015BF0-A48E-44DD-945F-9D72D9FFB549}" destId="{8D926791-8EA4-4DD2-B62D-866ACB3A72DE}" srcOrd="6" destOrd="0" presId="urn:microsoft.com/office/officeart/2005/8/layout/default"/>
    <dgm:cxn modelId="{425FD7F3-7FAE-467E-93A0-5B24374FFE13}" type="presParOf" srcId="{A3015BF0-A48E-44DD-945F-9D72D9FFB549}" destId="{C4C50352-9599-4903-BB1F-0772EBFF10C7}" srcOrd="7" destOrd="0" presId="urn:microsoft.com/office/officeart/2005/8/layout/default"/>
    <dgm:cxn modelId="{31DF78FD-FD4C-4CD3-A8CC-3B258F708FBD}" type="presParOf" srcId="{A3015BF0-A48E-44DD-945F-9D72D9FFB549}" destId="{FAAD833A-F50E-427C-BDA7-0CAE011373BB}" srcOrd="8" destOrd="0" presId="urn:microsoft.com/office/officeart/2005/8/layout/default"/>
    <dgm:cxn modelId="{553DAB21-A5CE-4958-8827-EC719C124551}" type="presParOf" srcId="{A3015BF0-A48E-44DD-945F-9D72D9FFB549}" destId="{5425D616-E908-493F-A455-23176F1C4A9D}" srcOrd="9" destOrd="0" presId="urn:microsoft.com/office/officeart/2005/8/layout/default"/>
    <dgm:cxn modelId="{80C7E406-F7B2-4A1D-8497-3D8EBC98A78D}" type="presParOf" srcId="{A3015BF0-A48E-44DD-945F-9D72D9FFB549}" destId="{546EA76C-6A57-48EB-B78B-9338088AA5D9}" srcOrd="10" destOrd="0" presId="urn:microsoft.com/office/officeart/2005/8/layout/default"/>
    <dgm:cxn modelId="{277B5341-E7E4-4EAB-A950-B4FE927A0FBA}" type="presParOf" srcId="{A3015BF0-A48E-44DD-945F-9D72D9FFB549}" destId="{D67AA390-527F-4B70-9EFD-E86F766B5647}" srcOrd="11" destOrd="0" presId="urn:microsoft.com/office/officeart/2005/8/layout/default"/>
    <dgm:cxn modelId="{E4DAC3A7-F163-46B6-B053-D03C27BB900F}" type="presParOf" srcId="{A3015BF0-A48E-44DD-945F-9D72D9FFB549}" destId="{275F09E4-764B-4B9E-A9F8-CAD8D31BF6A0}" srcOrd="12" destOrd="0" presId="urn:microsoft.com/office/officeart/2005/8/layout/default"/>
    <dgm:cxn modelId="{599CE193-125C-4545-A3B0-A118A569816F}" type="presParOf" srcId="{A3015BF0-A48E-44DD-945F-9D72D9FFB549}" destId="{2456878F-0115-4998-8825-C3053054C92C}" srcOrd="13" destOrd="0" presId="urn:microsoft.com/office/officeart/2005/8/layout/default"/>
    <dgm:cxn modelId="{DA1BD08C-71BC-4E13-B1A6-4CD967E400EE}" type="presParOf" srcId="{A3015BF0-A48E-44DD-945F-9D72D9FFB549}" destId="{6B9FF854-D675-4A40-BDBD-D4086892459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9F153-C8C0-41F5-A504-D5A49EF69089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E5DFC9-EB98-4E67-8606-0DB2691523C2}">
      <dgm:prSet phldrT="[Text]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0" dirty="0">
              <a:latin typeface="Arial Rounded MT Bold" panose="020F0704030504030204" pitchFamily="34" charset="0"/>
              <a:cs typeface="Aparajita" panose="020B0502040204020203" pitchFamily="18" charset="0"/>
            </a:rPr>
            <a:t>Assist to Maintain &amp; Sustain Recover</a:t>
          </a:r>
          <a:r>
            <a:rPr lang="en-US" b="1" dirty="0">
              <a:latin typeface="Arial Rounded MT Bold" panose="020F0704030504030204" pitchFamily="34" charset="0"/>
              <a:cs typeface="Aparajita" panose="020B0502040204020203" pitchFamily="18" charset="0"/>
            </a:rPr>
            <a:t>y</a:t>
          </a:r>
        </a:p>
      </dgm:t>
    </dgm:pt>
    <dgm:pt modelId="{7B5198F9-B310-44B4-844C-5F8C6389D5D5}" type="parTrans" cxnId="{DCF191C4-7F0B-42FF-A718-FC5CABE3F7BF}">
      <dgm:prSet/>
      <dgm:spPr/>
      <dgm:t>
        <a:bodyPr/>
        <a:lstStyle/>
        <a:p>
          <a:endParaRPr lang="en-US"/>
        </a:p>
      </dgm:t>
    </dgm:pt>
    <dgm:pt modelId="{4EE61F7F-0DFC-4AE1-9BC6-BA2324E3408A}" type="sibTrans" cxnId="{DCF191C4-7F0B-42FF-A718-FC5CABE3F7BF}">
      <dgm:prSet/>
      <dgm:spPr/>
      <dgm:t>
        <a:bodyPr/>
        <a:lstStyle/>
        <a:p>
          <a:endParaRPr lang="en-US"/>
        </a:p>
      </dgm:t>
    </dgm:pt>
    <dgm:pt modelId="{5D75AA8F-A14E-4B6A-8D36-AC1F5E93A18F}">
      <dgm:prSet phldrT="[Text]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>
              <a:latin typeface="Arial Rounded MT Bold" panose="020F0704030504030204" pitchFamily="34" charset="0"/>
            </a:rPr>
            <a:t>Navigate Systems &amp; Removes Barriers</a:t>
          </a:r>
        </a:p>
      </dgm:t>
    </dgm:pt>
    <dgm:pt modelId="{6AE7614B-8877-455A-B3FB-C4248D25027F}" type="parTrans" cxnId="{1DD44A23-78AF-4425-84A3-E5585DDC871D}">
      <dgm:prSet/>
      <dgm:spPr/>
      <dgm:t>
        <a:bodyPr/>
        <a:lstStyle/>
        <a:p>
          <a:endParaRPr lang="en-US"/>
        </a:p>
      </dgm:t>
    </dgm:pt>
    <dgm:pt modelId="{94128507-DCFC-431E-8DFF-A33B891AF578}" type="sibTrans" cxnId="{1DD44A23-78AF-4425-84A3-E5585DDC871D}">
      <dgm:prSet/>
      <dgm:spPr/>
      <dgm:t>
        <a:bodyPr/>
        <a:lstStyle/>
        <a:p>
          <a:endParaRPr lang="en-US"/>
        </a:p>
      </dgm:t>
    </dgm:pt>
    <dgm:pt modelId="{C80CD938-D470-46B3-89C3-A1BEAB12BB04}">
      <dgm:prSet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>
              <a:latin typeface="Arial Rounded MT Bold" panose="020F0704030504030204" pitchFamily="34" charset="0"/>
            </a:rPr>
            <a:t>Supports Multiple Pathways of Recovery</a:t>
          </a:r>
        </a:p>
      </dgm:t>
    </dgm:pt>
    <dgm:pt modelId="{9BD74DB8-FBF3-400C-84B1-724A1E462726}" type="parTrans" cxnId="{8D6E38C6-ABE5-4935-8230-BD6E25717E4E}">
      <dgm:prSet/>
      <dgm:spPr/>
      <dgm:t>
        <a:bodyPr/>
        <a:lstStyle/>
        <a:p>
          <a:endParaRPr lang="en-US"/>
        </a:p>
      </dgm:t>
    </dgm:pt>
    <dgm:pt modelId="{4AA1C50F-FC4A-473C-BD0F-C7AF992115DF}" type="sibTrans" cxnId="{8D6E38C6-ABE5-4935-8230-BD6E25717E4E}">
      <dgm:prSet/>
      <dgm:spPr/>
      <dgm:t>
        <a:bodyPr/>
        <a:lstStyle/>
        <a:p>
          <a:endParaRPr lang="en-US"/>
        </a:p>
      </dgm:t>
    </dgm:pt>
    <dgm:pt modelId="{02D07C67-DE10-420D-A310-FE594BD73428}">
      <dgm:prSet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>
              <a:latin typeface="Arial Rounded MT Bold" panose="020F0704030504030204" pitchFamily="34" charset="0"/>
            </a:rPr>
            <a:t>Links to Recovery  Community</a:t>
          </a:r>
        </a:p>
      </dgm:t>
    </dgm:pt>
    <dgm:pt modelId="{AABCC4D7-9245-49B9-AF23-1D4AF35D0CF4}" type="parTrans" cxnId="{697DE107-F703-4B5B-B777-861D65E8214B}">
      <dgm:prSet/>
      <dgm:spPr/>
      <dgm:t>
        <a:bodyPr/>
        <a:lstStyle/>
        <a:p>
          <a:endParaRPr lang="en-US"/>
        </a:p>
      </dgm:t>
    </dgm:pt>
    <dgm:pt modelId="{B53F495E-41FD-499C-BBF8-03F436943170}" type="sibTrans" cxnId="{697DE107-F703-4B5B-B777-861D65E8214B}">
      <dgm:prSet/>
      <dgm:spPr/>
      <dgm:t>
        <a:bodyPr/>
        <a:lstStyle/>
        <a:p>
          <a:endParaRPr lang="en-US"/>
        </a:p>
      </dgm:t>
    </dgm:pt>
    <dgm:pt modelId="{061C1FB0-3431-4376-9BD2-53FA7DBBE745}">
      <dgm:prSet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>
              <a:latin typeface="Arial Rounded MT Bold" panose="020F0704030504030204" pitchFamily="34" charset="0"/>
            </a:rPr>
            <a:t>Collaborates on Wellness Plan</a:t>
          </a:r>
        </a:p>
      </dgm:t>
    </dgm:pt>
    <dgm:pt modelId="{FB411380-E466-48D3-A7C0-399E7C1FB2CF}" type="parTrans" cxnId="{2777E082-7810-4B2C-9CA2-061F87F9AC01}">
      <dgm:prSet/>
      <dgm:spPr/>
      <dgm:t>
        <a:bodyPr/>
        <a:lstStyle/>
        <a:p>
          <a:endParaRPr lang="en-US"/>
        </a:p>
      </dgm:t>
    </dgm:pt>
    <dgm:pt modelId="{B286B352-DD0C-48D8-892C-1E41D5A275FF}" type="sibTrans" cxnId="{2777E082-7810-4B2C-9CA2-061F87F9AC01}">
      <dgm:prSet/>
      <dgm:spPr/>
      <dgm:t>
        <a:bodyPr/>
        <a:lstStyle/>
        <a:p>
          <a:endParaRPr lang="en-US"/>
        </a:p>
      </dgm:t>
    </dgm:pt>
    <dgm:pt modelId="{51B1EB6E-2918-4D46-8CE7-92BDA27F4659}">
      <dgm:prSet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>
              <a:latin typeface="Arial Rounded MT Bold" panose="020F0704030504030204" pitchFamily="34" charset="0"/>
            </a:rPr>
            <a:t>Encourages Hope &amp; Optimism</a:t>
          </a:r>
        </a:p>
      </dgm:t>
    </dgm:pt>
    <dgm:pt modelId="{6D8FCCA4-2355-4EA8-A876-4482BD6AB30D}" type="parTrans" cxnId="{10127A07-7ED2-443B-8D3A-140232505BDF}">
      <dgm:prSet/>
      <dgm:spPr/>
      <dgm:t>
        <a:bodyPr/>
        <a:lstStyle/>
        <a:p>
          <a:endParaRPr lang="en-US"/>
        </a:p>
      </dgm:t>
    </dgm:pt>
    <dgm:pt modelId="{2A35DADE-5D0B-4B10-B235-074096FDE943}" type="sibTrans" cxnId="{10127A07-7ED2-443B-8D3A-140232505BDF}">
      <dgm:prSet/>
      <dgm:spPr/>
      <dgm:t>
        <a:bodyPr/>
        <a:lstStyle/>
        <a:p>
          <a:endParaRPr lang="en-US"/>
        </a:p>
      </dgm:t>
    </dgm:pt>
    <dgm:pt modelId="{E64461E5-944A-4BF7-8207-3121F8398B12}" type="pres">
      <dgm:prSet presAssocID="{3E89F153-C8C0-41F5-A504-D5A49EF690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F934E-0646-4698-B499-1A27A90D5992}" type="pres">
      <dgm:prSet presAssocID="{3BE5DFC9-EB98-4E67-8606-0DB2691523C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D22DE-EA2B-4B11-A1A4-85E9865A572A}" type="pres">
      <dgm:prSet presAssocID="{3BE5DFC9-EB98-4E67-8606-0DB2691523C2}" presName="spNode" presStyleCnt="0"/>
      <dgm:spPr/>
      <dgm:t>
        <a:bodyPr/>
        <a:lstStyle/>
        <a:p>
          <a:endParaRPr lang="en-US"/>
        </a:p>
      </dgm:t>
    </dgm:pt>
    <dgm:pt modelId="{F75D99B2-CE29-47BC-9057-FFC943D5EC9C}" type="pres">
      <dgm:prSet presAssocID="{4EE61F7F-0DFC-4AE1-9BC6-BA2324E3408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EE37F14-9B01-42F5-81B3-EBF1646F6AF0}" type="pres">
      <dgm:prSet presAssocID="{C80CD938-D470-46B3-89C3-A1BEAB12BB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4B1E8-3AB6-49AC-91C2-E7F7EED4227A}" type="pres">
      <dgm:prSet presAssocID="{C80CD938-D470-46B3-89C3-A1BEAB12BB04}" presName="spNode" presStyleCnt="0"/>
      <dgm:spPr/>
      <dgm:t>
        <a:bodyPr/>
        <a:lstStyle/>
        <a:p>
          <a:endParaRPr lang="en-US"/>
        </a:p>
      </dgm:t>
    </dgm:pt>
    <dgm:pt modelId="{CB9B1A79-FBFE-4B79-BD01-1BB30F60CE5A}" type="pres">
      <dgm:prSet presAssocID="{4AA1C50F-FC4A-473C-BD0F-C7AF992115DF}" presName="sibTrans" presStyleLbl="sibTrans1D1" presStyleIdx="1" presStyleCnt="6"/>
      <dgm:spPr/>
      <dgm:t>
        <a:bodyPr/>
        <a:lstStyle/>
        <a:p>
          <a:endParaRPr lang="en-US"/>
        </a:p>
      </dgm:t>
    </dgm:pt>
    <dgm:pt modelId="{031815D8-455A-4A6E-82EB-7CD83954DF7C}" type="pres">
      <dgm:prSet presAssocID="{02D07C67-DE10-420D-A310-FE594BD7342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E68E2-305E-4BAA-A46A-11F849E61B23}" type="pres">
      <dgm:prSet presAssocID="{02D07C67-DE10-420D-A310-FE594BD73428}" presName="spNode" presStyleCnt="0"/>
      <dgm:spPr/>
      <dgm:t>
        <a:bodyPr/>
        <a:lstStyle/>
        <a:p>
          <a:endParaRPr lang="en-US"/>
        </a:p>
      </dgm:t>
    </dgm:pt>
    <dgm:pt modelId="{8C0D9421-5101-4CE1-AF30-F70EAD6DA745}" type="pres">
      <dgm:prSet presAssocID="{B53F495E-41FD-499C-BBF8-03F436943170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8B9D339-FA06-4AF7-B8DC-AEE47C4F493E}" type="pres">
      <dgm:prSet presAssocID="{061C1FB0-3431-4376-9BD2-53FA7DBBE74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47993-866D-4B53-B959-C4389E3D6118}" type="pres">
      <dgm:prSet presAssocID="{061C1FB0-3431-4376-9BD2-53FA7DBBE745}" presName="spNode" presStyleCnt="0"/>
      <dgm:spPr/>
      <dgm:t>
        <a:bodyPr/>
        <a:lstStyle/>
        <a:p>
          <a:endParaRPr lang="en-US"/>
        </a:p>
      </dgm:t>
    </dgm:pt>
    <dgm:pt modelId="{1F5D6607-BB16-490B-9F70-EBDFD2D06E3F}" type="pres">
      <dgm:prSet presAssocID="{B286B352-DD0C-48D8-892C-1E41D5A275FF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705F438-C690-4851-B4F8-FE6E9F1A6213}" type="pres">
      <dgm:prSet presAssocID="{51B1EB6E-2918-4D46-8CE7-92BDA27F465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1050C-4B6E-43E2-AD4D-DCDDA24E1B4D}" type="pres">
      <dgm:prSet presAssocID="{51B1EB6E-2918-4D46-8CE7-92BDA27F4659}" presName="spNode" presStyleCnt="0"/>
      <dgm:spPr/>
      <dgm:t>
        <a:bodyPr/>
        <a:lstStyle/>
        <a:p>
          <a:endParaRPr lang="en-US"/>
        </a:p>
      </dgm:t>
    </dgm:pt>
    <dgm:pt modelId="{831B97DD-12D1-4A81-8FA8-BB79AF08F30B}" type="pres">
      <dgm:prSet presAssocID="{2A35DADE-5D0B-4B10-B235-074096FDE94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AC4F7C6-901A-4D6A-ACCE-DD897C70198C}" type="pres">
      <dgm:prSet presAssocID="{5D75AA8F-A14E-4B6A-8D36-AC1F5E93A18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2F33F-8F9F-4232-9AD2-1649839EA547}" type="pres">
      <dgm:prSet presAssocID="{5D75AA8F-A14E-4B6A-8D36-AC1F5E93A18F}" presName="spNode" presStyleCnt="0"/>
      <dgm:spPr/>
      <dgm:t>
        <a:bodyPr/>
        <a:lstStyle/>
        <a:p>
          <a:endParaRPr lang="en-US"/>
        </a:p>
      </dgm:t>
    </dgm:pt>
    <dgm:pt modelId="{1248FB00-005F-47D7-B1E9-3AFAD541145C}" type="pres">
      <dgm:prSet presAssocID="{94128507-DCFC-431E-8DFF-A33B891AF578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8D6E38C6-ABE5-4935-8230-BD6E25717E4E}" srcId="{3E89F153-C8C0-41F5-A504-D5A49EF69089}" destId="{C80CD938-D470-46B3-89C3-A1BEAB12BB04}" srcOrd="1" destOrd="0" parTransId="{9BD74DB8-FBF3-400C-84B1-724A1E462726}" sibTransId="{4AA1C50F-FC4A-473C-BD0F-C7AF992115DF}"/>
    <dgm:cxn modelId="{474901EF-3A6F-4D0C-B350-A92E7814B44D}" type="presOf" srcId="{B53F495E-41FD-499C-BBF8-03F436943170}" destId="{8C0D9421-5101-4CE1-AF30-F70EAD6DA745}" srcOrd="0" destOrd="0" presId="urn:microsoft.com/office/officeart/2005/8/layout/cycle6"/>
    <dgm:cxn modelId="{BBEDDA56-0A0A-4C3E-B5E2-069276E38E79}" type="presOf" srcId="{3E89F153-C8C0-41F5-A504-D5A49EF69089}" destId="{E64461E5-944A-4BF7-8207-3121F8398B12}" srcOrd="0" destOrd="0" presId="urn:microsoft.com/office/officeart/2005/8/layout/cycle6"/>
    <dgm:cxn modelId="{10127A07-7ED2-443B-8D3A-140232505BDF}" srcId="{3E89F153-C8C0-41F5-A504-D5A49EF69089}" destId="{51B1EB6E-2918-4D46-8CE7-92BDA27F4659}" srcOrd="4" destOrd="0" parTransId="{6D8FCCA4-2355-4EA8-A876-4482BD6AB30D}" sibTransId="{2A35DADE-5D0B-4B10-B235-074096FDE943}"/>
    <dgm:cxn modelId="{310419DD-C23B-4BB8-B270-537900D4F072}" type="presOf" srcId="{4EE61F7F-0DFC-4AE1-9BC6-BA2324E3408A}" destId="{F75D99B2-CE29-47BC-9057-FFC943D5EC9C}" srcOrd="0" destOrd="0" presId="urn:microsoft.com/office/officeart/2005/8/layout/cycle6"/>
    <dgm:cxn modelId="{33E01B06-CB1F-4D6B-AD26-CC65E87D09FC}" type="presOf" srcId="{061C1FB0-3431-4376-9BD2-53FA7DBBE745}" destId="{58B9D339-FA06-4AF7-B8DC-AEE47C4F493E}" srcOrd="0" destOrd="0" presId="urn:microsoft.com/office/officeart/2005/8/layout/cycle6"/>
    <dgm:cxn modelId="{DCF191C4-7F0B-42FF-A718-FC5CABE3F7BF}" srcId="{3E89F153-C8C0-41F5-A504-D5A49EF69089}" destId="{3BE5DFC9-EB98-4E67-8606-0DB2691523C2}" srcOrd="0" destOrd="0" parTransId="{7B5198F9-B310-44B4-844C-5F8C6389D5D5}" sibTransId="{4EE61F7F-0DFC-4AE1-9BC6-BA2324E3408A}"/>
    <dgm:cxn modelId="{DF3ED4FE-B4CB-415E-AAFD-15A9E40003E5}" type="presOf" srcId="{5D75AA8F-A14E-4B6A-8D36-AC1F5E93A18F}" destId="{BAC4F7C6-901A-4D6A-ACCE-DD897C70198C}" srcOrd="0" destOrd="0" presId="urn:microsoft.com/office/officeart/2005/8/layout/cycle6"/>
    <dgm:cxn modelId="{1F498642-21B9-4523-911F-0FD2B91F102F}" type="presOf" srcId="{51B1EB6E-2918-4D46-8CE7-92BDA27F4659}" destId="{3705F438-C690-4851-B4F8-FE6E9F1A6213}" srcOrd="0" destOrd="0" presId="urn:microsoft.com/office/officeart/2005/8/layout/cycle6"/>
    <dgm:cxn modelId="{2777E082-7810-4B2C-9CA2-061F87F9AC01}" srcId="{3E89F153-C8C0-41F5-A504-D5A49EF69089}" destId="{061C1FB0-3431-4376-9BD2-53FA7DBBE745}" srcOrd="3" destOrd="0" parTransId="{FB411380-E466-48D3-A7C0-399E7C1FB2CF}" sibTransId="{B286B352-DD0C-48D8-892C-1E41D5A275FF}"/>
    <dgm:cxn modelId="{3BC6B0E0-2348-4AD0-B89C-077E0F82CCFE}" type="presOf" srcId="{3BE5DFC9-EB98-4E67-8606-0DB2691523C2}" destId="{862F934E-0646-4698-B499-1A27A90D5992}" srcOrd="0" destOrd="0" presId="urn:microsoft.com/office/officeart/2005/8/layout/cycle6"/>
    <dgm:cxn modelId="{8DC80F23-B600-4FB7-84C2-0B5E1FAAB3E4}" type="presOf" srcId="{B286B352-DD0C-48D8-892C-1E41D5A275FF}" destId="{1F5D6607-BB16-490B-9F70-EBDFD2D06E3F}" srcOrd="0" destOrd="0" presId="urn:microsoft.com/office/officeart/2005/8/layout/cycle6"/>
    <dgm:cxn modelId="{6E165680-CF0C-4B64-B7E1-B7461E9D1298}" type="presOf" srcId="{4AA1C50F-FC4A-473C-BD0F-C7AF992115DF}" destId="{CB9B1A79-FBFE-4B79-BD01-1BB30F60CE5A}" srcOrd="0" destOrd="0" presId="urn:microsoft.com/office/officeart/2005/8/layout/cycle6"/>
    <dgm:cxn modelId="{25E93158-462D-4D8C-B819-77CF50E1396E}" type="presOf" srcId="{C80CD938-D470-46B3-89C3-A1BEAB12BB04}" destId="{CEE37F14-9B01-42F5-81B3-EBF1646F6AF0}" srcOrd="0" destOrd="0" presId="urn:microsoft.com/office/officeart/2005/8/layout/cycle6"/>
    <dgm:cxn modelId="{A19B5E99-025F-445E-BDB4-B333AD127092}" type="presOf" srcId="{94128507-DCFC-431E-8DFF-A33B891AF578}" destId="{1248FB00-005F-47D7-B1E9-3AFAD541145C}" srcOrd="0" destOrd="0" presId="urn:microsoft.com/office/officeart/2005/8/layout/cycle6"/>
    <dgm:cxn modelId="{1DD44A23-78AF-4425-84A3-E5585DDC871D}" srcId="{3E89F153-C8C0-41F5-A504-D5A49EF69089}" destId="{5D75AA8F-A14E-4B6A-8D36-AC1F5E93A18F}" srcOrd="5" destOrd="0" parTransId="{6AE7614B-8877-455A-B3FB-C4248D25027F}" sibTransId="{94128507-DCFC-431E-8DFF-A33B891AF578}"/>
    <dgm:cxn modelId="{697DE107-F703-4B5B-B777-861D65E8214B}" srcId="{3E89F153-C8C0-41F5-A504-D5A49EF69089}" destId="{02D07C67-DE10-420D-A310-FE594BD73428}" srcOrd="2" destOrd="0" parTransId="{AABCC4D7-9245-49B9-AF23-1D4AF35D0CF4}" sibTransId="{B53F495E-41FD-499C-BBF8-03F436943170}"/>
    <dgm:cxn modelId="{6C905D7D-CFE7-4B88-A0B3-E3F5D2336DF4}" type="presOf" srcId="{02D07C67-DE10-420D-A310-FE594BD73428}" destId="{031815D8-455A-4A6E-82EB-7CD83954DF7C}" srcOrd="0" destOrd="0" presId="urn:microsoft.com/office/officeart/2005/8/layout/cycle6"/>
    <dgm:cxn modelId="{81F7E470-6A84-45D5-8785-2B6969131ECD}" type="presOf" srcId="{2A35DADE-5D0B-4B10-B235-074096FDE943}" destId="{831B97DD-12D1-4A81-8FA8-BB79AF08F30B}" srcOrd="0" destOrd="0" presId="urn:microsoft.com/office/officeart/2005/8/layout/cycle6"/>
    <dgm:cxn modelId="{C073F3E7-10E4-44D7-9B2C-5DBABC380CB7}" type="presParOf" srcId="{E64461E5-944A-4BF7-8207-3121F8398B12}" destId="{862F934E-0646-4698-B499-1A27A90D5992}" srcOrd="0" destOrd="0" presId="urn:microsoft.com/office/officeart/2005/8/layout/cycle6"/>
    <dgm:cxn modelId="{FF94FA6D-254F-4C19-A3FC-D5F0BF3D734F}" type="presParOf" srcId="{E64461E5-944A-4BF7-8207-3121F8398B12}" destId="{FD6D22DE-EA2B-4B11-A1A4-85E9865A572A}" srcOrd="1" destOrd="0" presId="urn:microsoft.com/office/officeart/2005/8/layout/cycle6"/>
    <dgm:cxn modelId="{FF1D84E7-135C-4839-854B-B26A53DFAAAB}" type="presParOf" srcId="{E64461E5-944A-4BF7-8207-3121F8398B12}" destId="{F75D99B2-CE29-47BC-9057-FFC943D5EC9C}" srcOrd="2" destOrd="0" presId="urn:microsoft.com/office/officeart/2005/8/layout/cycle6"/>
    <dgm:cxn modelId="{31BF89FC-CAC2-482F-BABF-EB0E95636144}" type="presParOf" srcId="{E64461E5-944A-4BF7-8207-3121F8398B12}" destId="{CEE37F14-9B01-42F5-81B3-EBF1646F6AF0}" srcOrd="3" destOrd="0" presId="urn:microsoft.com/office/officeart/2005/8/layout/cycle6"/>
    <dgm:cxn modelId="{37988112-DD7B-489A-BA45-34D0B79EF28E}" type="presParOf" srcId="{E64461E5-944A-4BF7-8207-3121F8398B12}" destId="{B884B1E8-3AB6-49AC-91C2-E7F7EED4227A}" srcOrd="4" destOrd="0" presId="urn:microsoft.com/office/officeart/2005/8/layout/cycle6"/>
    <dgm:cxn modelId="{25DF9944-89A1-4926-A181-EB79001A9691}" type="presParOf" srcId="{E64461E5-944A-4BF7-8207-3121F8398B12}" destId="{CB9B1A79-FBFE-4B79-BD01-1BB30F60CE5A}" srcOrd="5" destOrd="0" presId="urn:microsoft.com/office/officeart/2005/8/layout/cycle6"/>
    <dgm:cxn modelId="{4BA59754-1B9E-44F9-A4E8-27CA6332BFE4}" type="presParOf" srcId="{E64461E5-944A-4BF7-8207-3121F8398B12}" destId="{031815D8-455A-4A6E-82EB-7CD83954DF7C}" srcOrd="6" destOrd="0" presId="urn:microsoft.com/office/officeart/2005/8/layout/cycle6"/>
    <dgm:cxn modelId="{85BFF398-B498-4B51-A03A-D2375C008B13}" type="presParOf" srcId="{E64461E5-944A-4BF7-8207-3121F8398B12}" destId="{4B2E68E2-305E-4BAA-A46A-11F849E61B23}" srcOrd="7" destOrd="0" presId="urn:microsoft.com/office/officeart/2005/8/layout/cycle6"/>
    <dgm:cxn modelId="{417F0742-0AE9-4915-B1D4-D1CC78689191}" type="presParOf" srcId="{E64461E5-944A-4BF7-8207-3121F8398B12}" destId="{8C0D9421-5101-4CE1-AF30-F70EAD6DA745}" srcOrd="8" destOrd="0" presId="urn:microsoft.com/office/officeart/2005/8/layout/cycle6"/>
    <dgm:cxn modelId="{2E27B926-5940-4EC7-BBC6-2E9DF39C6B16}" type="presParOf" srcId="{E64461E5-944A-4BF7-8207-3121F8398B12}" destId="{58B9D339-FA06-4AF7-B8DC-AEE47C4F493E}" srcOrd="9" destOrd="0" presId="urn:microsoft.com/office/officeart/2005/8/layout/cycle6"/>
    <dgm:cxn modelId="{D5C58FDF-E2EB-4572-ACC7-88C9254AA72A}" type="presParOf" srcId="{E64461E5-944A-4BF7-8207-3121F8398B12}" destId="{65D47993-866D-4B53-B959-C4389E3D6118}" srcOrd="10" destOrd="0" presId="urn:microsoft.com/office/officeart/2005/8/layout/cycle6"/>
    <dgm:cxn modelId="{F3EA9923-3BAB-4BD2-81D5-9A3B4E942CD4}" type="presParOf" srcId="{E64461E5-944A-4BF7-8207-3121F8398B12}" destId="{1F5D6607-BB16-490B-9F70-EBDFD2D06E3F}" srcOrd="11" destOrd="0" presId="urn:microsoft.com/office/officeart/2005/8/layout/cycle6"/>
    <dgm:cxn modelId="{9A0920CA-8392-4EB7-BABF-55851E59817A}" type="presParOf" srcId="{E64461E5-944A-4BF7-8207-3121F8398B12}" destId="{3705F438-C690-4851-B4F8-FE6E9F1A6213}" srcOrd="12" destOrd="0" presId="urn:microsoft.com/office/officeart/2005/8/layout/cycle6"/>
    <dgm:cxn modelId="{B756A45C-7CAC-4442-8B0D-8D8FA9BA21FC}" type="presParOf" srcId="{E64461E5-944A-4BF7-8207-3121F8398B12}" destId="{64F1050C-4B6E-43E2-AD4D-DCDDA24E1B4D}" srcOrd="13" destOrd="0" presId="urn:microsoft.com/office/officeart/2005/8/layout/cycle6"/>
    <dgm:cxn modelId="{D9B7CB55-2B32-4FF4-BB9F-2639DD37D48E}" type="presParOf" srcId="{E64461E5-944A-4BF7-8207-3121F8398B12}" destId="{831B97DD-12D1-4A81-8FA8-BB79AF08F30B}" srcOrd="14" destOrd="0" presId="urn:microsoft.com/office/officeart/2005/8/layout/cycle6"/>
    <dgm:cxn modelId="{89B33AAF-2A75-4B56-BCFD-4A67D27776CD}" type="presParOf" srcId="{E64461E5-944A-4BF7-8207-3121F8398B12}" destId="{BAC4F7C6-901A-4D6A-ACCE-DD897C70198C}" srcOrd="15" destOrd="0" presId="urn:microsoft.com/office/officeart/2005/8/layout/cycle6"/>
    <dgm:cxn modelId="{9BE471E2-53C0-48CA-B354-CF1C923D48A9}" type="presParOf" srcId="{E64461E5-944A-4BF7-8207-3121F8398B12}" destId="{2052F33F-8F9F-4232-9AD2-1649839EA547}" srcOrd="16" destOrd="0" presId="urn:microsoft.com/office/officeart/2005/8/layout/cycle6"/>
    <dgm:cxn modelId="{C6D69B1E-0782-49AB-9711-A23DB6F36861}" type="presParOf" srcId="{E64461E5-944A-4BF7-8207-3121F8398B12}" destId="{1248FB00-005F-47D7-B1E9-3AFAD541145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6EAA0D-BDEC-4F04-A2FF-6C74826B83C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B18E56F-B2D4-4F49-9983-CDF0ABDE786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>
              <a:latin typeface="Constantia" panose="02030602050306030303" pitchFamily="18" charset="0"/>
            </a:rPr>
            <a:t>Lived Experience in Addiction</a:t>
          </a:r>
        </a:p>
      </dgm:t>
    </dgm:pt>
    <dgm:pt modelId="{05177A1A-CE9A-4E91-99F9-4A8C7286BCB1}" type="parTrans" cxnId="{A99A47BC-6E8B-48C5-A8F1-FF599F4781F2}">
      <dgm:prSet/>
      <dgm:spPr/>
      <dgm:t>
        <a:bodyPr/>
        <a:lstStyle/>
        <a:p>
          <a:endParaRPr lang="en-US"/>
        </a:p>
      </dgm:t>
    </dgm:pt>
    <dgm:pt modelId="{01FA356B-E18F-468B-B984-6332762F8678}" type="sibTrans" cxnId="{A99A47BC-6E8B-48C5-A8F1-FF599F4781F2}">
      <dgm:prSet/>
      <dgm:spPr/>
      <dgm:t>
        <a:bodyPr/>
        <a:lstStyle/>
        <a:p>
          <a:endParaRPr lang="en-US"/>
        </a:p>
      </dgm:t>
    </dgm:pt>
    <dgm:pt modelId="{5F95974A-A140-4FB8-A041-3D5A8D229B4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1" dirty="0">
              <a:latin typeface="Constantia" panose="02030602050306030303" pitchFamily="18" charset="0"/>
            </a:rPr>
            <a:t>Stable Recovery</a:t>
          </a:r>
        </a:p>
      </dgm:t>
    </dgm:pt>
    <dgm:pt modelId="{CC25B66A-E515-4428-9103-8604F0650A6E}" type="parTrans" cxnId="{72802077-84F1-4687-BEC0-9A83F49E1E51}">
      <dgm:prSet/>
      <dgm:spPr/>
      <dgm:t>
        <a:bodyPr/>
        <a:lstStyle/>
        <a:p>
          <a:endParaRPr lang="en-US"/>
        </a:p>
      </dgm:t>
    </dgm:pt>
    <dgm:pt modelId="{4F765B1B-D347-4BF9-8C20-B0573F245EF1}" type="sibTrans" cxnId="{72802077-84F1-4687-BEC0-9A83F49E1E51}">
      <dgm:prSet/>
      <dgm:spPr/>
      <dgm:t>
        <a:bodyPr/>
        <a:lstStyle/>
        <a:p>
          <a:endParaRPr lang="en-US"/>
        </a:p>
      </dgm:t>
    </dgm:pt>
    <dgm:pt modelId="{D6A9D8B4-EAC1-431D-90D4-E5CB0243CE52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1" dirty="0">
              <a:latin typeface="Constantia" panose="02030602050306030303" pitchFamily="18" charset="0"/>
            </a:rPr>
            <a:t>Recovery Coach Academy</a:t>
          </a:r>
        </a:p>
      </dgm:t>
    </dgm:pt>
    <dgm:pt modelId="{1B7D10F9-E49D-4C6E-A941-DE97202876B9}" type="parTrans" cxnId="{CFC2C1CD-4EA0-4201-9B89-9F726BFDEC1D}">
      <dgm:prSet/>
      <dgm:spPr/>
      <dgm:t>
        <a:bodyPr/>
        <a:lstStyle/>
        <a:p>
          <a:endParaRPr lang="en-US"/>
        </a:p>
      </dgm:t>
    </dgm:pt>
    <dgm:pt modelId="{ECA5615A-DF67-4260-8981-539845080EE8}" type="sibTrans" cxnId="{CFC2C1CD-4EA0-4201-9B89-9F726BFDEC1D}">
      <dgm:prSet/>
      <dgm:spPr/>
      <dgm:t>
        <a:bodyPr/>
        <a:lstStyle/>
        <a:p>
          <a:endParaRPr lang="en-US"/>
        </a:p>
      </dgm:t>
    </dgm:pt>
    <dgm:pt modelId="{77D2BCD5-736E-4970-8897-FC35898D5EA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b="1" dirty="0">
              <a:latin typeface="Constantia" panose="02030602050306030303" pitchFamily="18" charset="0"/>
            </a:rPr>
            <a:t>Other Trainings </a:t>
          </a:r>
        </a:p>
        <a:p>
          <a:r>
            <a:rPr lang="en-US" sz="1400" b="1" dirty="0">
              <a:latin typeface="Constantia" panose="02030602050306030303" pitchFamily="18" charset="0"/>
            </a:rPr>
            <a:t>(Ethical Considerations, Cultural Competency, Mental Wellness, </a:t>
          </a:r>
        </a:p>
        <a:p>
          <a:r>
            <a:rPr lang="en-US" sz="1400" b="1" dirty="0">
              <a:latin typeface="Constantia" panose="02030602050306030303" pitchFamily="18" charset="0"/>
            </a:rPr>
            <a:t>Addictions 101, Motivational Interviewing )</a:t>
          </a:r>
        </a:p>
      </dgm:t>
    </dgm:pt>
    <dgm:pt modelId="{539F68CA-3B13-43CC-BD83-F5865A7AC6AF}" type="parTrans" cxnId="{90AF602A-88B2-47EE-A161-75FA41EC5610}">
      <dgm:prSet/>
      <dgm:spPr/>
      <dgm:t>
        <a:bodyPr/>
        <a:lstStyle/>
        <a:p>
          <a:endParaRPr lang="en-US"/>
        </a:p>
      </dgm:t>
    </dgm:pt>
    <dgm:pt modelId="{7AEB508C-CAFF-4F76-A8D6-F6BE9DED9BA6}" type="sibTrans" cxnId="{90AF602A-88B2-47EE-A161-75FA41EC5610}">
      <dgm:prSet/>
      <dgm:spPr/>
      <dgm:t>
        <a:bodyPr/>
        <a:lstStyle/>
        <a:p>
          <a:endParaRPr lang="en-US"/>
        </a:p>
      </dgm:t>
    </dgm:pt>
    <dgm:pt modelId="{05B3E3B1-C2D6-4766-AA67-AEDB50B9C9C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400" b="1" dirty="0">
              <a:latin typeface="Constantia" panose="02030602050306030303" pitchFamily="18" charset="0"/>
            </a:rPr>
            <a:t>Work/Volunteer as PRC - 500 hours initial and ongoing supervision by trained PRC Supervisor</a:t>
          </a:r>
        </a:p>
      </dgm:t>
    </dgm:pt>
    <dgm:pt modelId="{8FA3179F-5E48-408E-9EA9-C6AA331E6819}" type="parTrans" cxnId="{05724FAD-658E-4D27-AD18-5EB0C22BCF14}">
      <dgm:prSet/>
      <dgm:spPr/>
      <dgm:t>
        <a:bodyPr/>
        <a:lstStyle/>
        <a:p>
          <a:endParaRPr lang="en-US"/>
        </a:p>
      </dgm:t>
    </dgm:pt>
    <dgm:pt modelId="{2AEBC2A6-21E6-4604-B680-1268FE67F1AA}" type="sibTrans" cxnId="{05724FAD-658E-4D27-AD18-5EB0C22BCF14}">
      <dgm:prSet/>
      <dgm:spPr/>
      <dgm:t>
        <a:bodyPr/>
        <a:lstStyle/>
        <a:p>
          <a:endParaRPr lang="en-US"/>
        </a:p>
      </dgm:t>
    </dgm:pt>
    <dgm:pt modelId="{3B1E8067-8EEB-40E1-B3FE-327DF8BE0AF6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b="1" dirty="0">
              <a:latin typeface="Constantia" panose="02030602050306030303" pitchFamily="18" charset="0"/>
            </a:rPr>
            <a:t>Apply for Certification</a:t>
          </a:r>
        </a:p>
      </dgm:t>
    </dgm:pt>
    <dgm:pt modelId="{DA04618C-7974-4B7D-B0DE-AAEFAA91A2D5}" type="parTrans" cxnId="{A3A674A2-6647-4A58-97E8-7BB8B699A52C}">
      <dgm:prSet/>
      <dgm:spPr/>
      <dgm:t>
        <a:bodyPr/>
        <a:lstStyle/>
        <a:p>
          <a:endParaRPr lang="en-US"/>
        </a:p>
      </dgm:t>
    </dgm:pt>
    <dgm:pt modelId="{0C3C2B14-483E-484C-8238-DCDC6124B220}" type="sibTrans" cxnId="{A3A674A2-6647-4A58-97E8-7BB8B699A52C}">
      <dgm:prSet/>
      <dgm:spPr/>
      <dgm:t>
        <a:bodyPr/>
        <a:lstStyle/>
        <a:p>
          <a:endParaRPr lang="en-US"/>
        </a:p>
      </dgm:t>
    </dgm:pt>
    <dgm:pt modelId="{423E808A-B010-45E5-8855-F2ED8005381B}" type="pres">
      <dgm:prSet presAssocID="{FB6EAA0D-BDEC-4F04-A2FF-6C74826B83CA}" presName="linearFlow" presStyleCnt="0">
        <dgm:presLayoutVars>
          <dgm:resizeHandles val="exact"/>
        </dgm:presLayoutVars>
      </dgm:prSet>
      <dgm:spPr/>
    </dgm:pt>
    <dgm:pt modelId="{BBDC657D-7073-4DCC-8D5B-24346A368D12}" type="pres">
      <dgm:prSet presAssocID="{3B18E56F-B2D4-4F49-9983-CDF0ABDE7862}" presName="node" presStyleLbl="node1" presStyleIdx="0" presStyleCnt="6" custScaleY="69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D3061-7BEA-4D67-BF63-88F6C7AC017A}" type="pres">
      <dgm:prSet presAssocID="{01FA356B-E18F-468B-B984-6332762F867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D3AE0D9-8BE8-41A8-9A16-8723368F61F4}" type="pres">
      <dgm:prSet presAssocID="{01FA356B-E18F-468B-B984-6332762F867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E3B8CB1-230F-4B10-A236-D133BBF81FE8}" type="pres">
      <dgm:prSet presAssocID="{5F95974A-A140-4FB8-A041-3D5A8D229B4C}" presName="node" presStyleLbl="node1" presStyleIdx="1" presStyleCnt="6" custScaleY="66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EF645-35B0-43D8-897E-3FCD7726A9A5}" type="pres">
      <dgm:prSet presAssocID="{4F765B1B-D347-4BF9-8C20-B0573F245EF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A97BD5E-6EB2-49F8-B572-4D35C403E3D3}" type="pres">
      <dgm:prSet presAssocID="{4F765B1B-D347-4BF9-8C20-B0573F245EF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18F931A-FD72-45E7-9E12-16A379CC07AC}" type="pres">
      <dgm:prSet presAssocID="{D6A9D8B4-EAC1-431D-90D4-E5CB0243CE52}" presName="node" presStyleLbl="node1" presStyleIdx="2" presStyleCnt="6" custScaleY="67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D3DA3-715A-489F-A951-5FB44DE65026}" type="pres">
      <dgm:prSet presAssocID="{ECA5615A-DF67-4260-8981-539845080EE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3E653CA-5FD6-47C5-B78C-74D70176FE07}" type="pres">
      <dgm:prSet presAssocID="{ECA5615A-DF67-4260-8981-539845080EE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35AC157-D0AD-4080-907C-ECF6C850E626}" type="pres">
      <dgm:prSet presAssocID="{77D2BCD5-736E-4970-8897-FC35898D5EAD}" presName="node" presStyleLbl="node1" presStyleIdx="3" presStyleCnt="6" custScaleX="270712" custScaleY="127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9B653-E899-4724-84D7-0DF5EF24C29F}" type="pres">
      <dgm:prSet presAssocID="{7AEB508C-CAFF-4F76-A8D6-F6BE9DED9BA6}" presName="sibTrans" presStyleLbl="sibTrans2D1" presStyleIdx="3" presStyleCnt="5" custAng="148085"/>
      <dgm:spPr/>
      <dgm:t>
        <a:bodyPr/>
        <a:lstStyle/>
        <a:p>
          <a:endParaRPr lang="en-US"/>
        </a:p>
      </dgm:t>
    </dgm:pt>
    <dgm:pt modelId="{7AB64D70-3ABE-4CC7-9DC2-0A49B38FE393}" type="pres">
      <dgm:prSet presAssocID="{7AEB508C-CAFF-4F76-A8D6-F6BE9DED9BA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698E0D-900D-4003-A044-0A35482A6964}" type="pres">
      <dgm:prSet presAssocID="{05B3E3B1-C2D6-4766-AA67-AEDB50B9C9CC}" presName="node" presStyleLbl="node1" presStyleIdx="4" presStyleCnt="6" custScaleX="137151" custScaleY="121491" custLinFactNeighborX="1938" custLinFactNeighborY="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8C8C-DC40-4DE8-83ED-9C4E2E5E865B}" type="pres">
      <dgm:prSet presAssocID="{2AEBC2A6-21E6-4604-B680-1268FE67F1AA}" presName="sibTrans" presStyleLbl="sibTrans2D1" presStyleIdx="4" presStyleCnt="5" custAng="21428516"/>
      <dgm:spPr/>
      <dgm:t>
        <a:bodyPr/>
        <a:lstStyle/>
        <a:p>
          <a:endParaRPr lang="en-US"/>
        </a:p>
      </dgm:t>
    </dgm:pt>
    <dgm:pt modelId="{6678F07B-05A8-4688-9010-88C9FAC27562}" type="pres">
      <dgm:prSet presAssocID="{2AEBC2A6-21E6-4604-B680-1268FE67F1A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6004232-FD77-48C1-B064-9200AC898CA6}" type="pres">
      <dgm:prSet presAssocID="{3B1E8067-8EEB-40E1-B3FE-327DF8BE0AF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B4DFC2-5FC7-4153-BAA5-E18E0E482E21}" type="presOf" srcId="{FB6EAA0D-BDEC-4F04-A2FF-6C74826B83CA}" destId="{423E808A-B010-45E5-8855-F2ED8005381B}" srcOrd="0" destOrd="0" presId="urn:microsoft.com/office/officeart/2005/8/layout/process2"/>
    <dgm:cxn modelId="{AD5ACDFE-73AB-4854-A3EC-BB335C8625AB}" type="presOf" srcId="{7AEB508C-CAFF-4F76-A8D6-F6BE9DED9BA6}" destId="{6CD9B653-E899-4724-84D7-0DF5EF24C29F}" srcOrd="0" destOrd="0" presId="urn:microsoft.com/office/officeart/2005/8/layout/process2"/>
    <dgm:cxn modelId="{4454A0E7-9BCD-4FC1-BEC5-534BF1060DDC}" type="presOf" srcId="{01FA356B-E18F-468B-B984-6332762F8678}" destId="{A46D3061-7BEA-4D67-BF63-88F6C7AC017A}" srcOrd="0" destOrd="0" presId="urn:microsoft.com/office/officeart/2005/8/layout/process2"/>
    <dgm:cxn modelId="{A99A47BC-6E8B-48C5-A8F1-FF599F4781F2}" srcId="{FB6EAA0D-BDEC-4F04-A2FF-6C74826B83CA}" destId="{3B18E56F-B2D4-4F49-9983-CDF0ABDE7862}" srcOrd="0" destOrd="0" parTransId="{05177A1A-CE9A-4E91-99F9-4A8C7286BCB1}" sibTransId="{01FA356B-E18F-468B-B984-6332762F8678}"/>
    <dgm:cxn modelId="{05724FAD-658E-4D27-AD18-5EB0C22BCF14}" srcId="{FB6EAA0D-BDEC-4F04-A2FF-6C74826B83CA}" destId="{05B3E3B1-C2D6-4766-AA67-AEDB50B9C9CC}" srcOrd="4" destOrd="0" parTransId="{8FA3179F-5E48-408E-9EA9-C6AA331E6819}" sibTransId="{2AEBC2A6-21E6-4604-B680-1268FE67F1AA}"/>
    <dgm:cxn modelId="{6FAF80C7-E51E-48D8-93C3-629849342F5C}" type="presOf" srcId="{3B18E56F-B2D4-4F49-9983-CDF0ABDE7862}" destId="{BBDC657D-7073-4DCC-8D5B-24346A368D12}" srcOrd="0" destOrd="0" presId="urn:microsoft.com/office/officeart/2005/8/layout/process2"/>
    <dgm:cxn modelId="{12765F26-EC96-4118-8152-CC7B4A8D0087}" type="presOf" srcId="{4F765B1B-D347-4BF9-8C20-B0573F245EF1}" destId="{7A97BD5E-6EB2-49F8-B572-4D35C403E3D3}" srcOrd="1" destOrd="0" presId="urn:microsoft.com/office/officeart/2005/8/layout/process2"/>
    <dgm:cxn modelId="{D64A8DB4-D595-44B5-A77F-50AA4B548F4E}" type="presOf" srcId="{01FA356B-E18F-468B-B984-6332762F8678}" destId="{4D3AE0D9-8BE8-41A8-9A16-8723368F61F4}" srcOrd="1" destOrd="0" presId="urn:microsoft.com/office/officeart/2005/8/layout/process2"/>
    <dgm:cxn modelId="{73CB29B8-76A4-4B6E-8558-79E15A95AA94}" type="presOf" srcId="{2AEBC2A6-21E6-4604-B680-1268FE67F1AA}" destId="{34558C8C-DC40-4DE8-83ED-9C4E2E5E865B}" srcOrd="0" destOrd="0" presId="urn:microsoft.com/office/officeart/2005/8/layout/process2"/>
    <dgm:cxn modelId="{1A465ECE-5C26-4513-BE43-357DE9D88ACD}" type="presOf" srcId="{77D2BCD5-736E-4970-8897-FC35898D5EAD}" destId="{235AC157-D0AD-4080-907C-ECF6C850E626}" srcOrd="0" destOrd="0" presId="urn:microsoft.com/office/officeart/2005/8/layout/process2"/>
    <dgm:cxn modelId="{DADEA551-6807-466B-937C-3B76F8BE1322}" type="presOf" srcId="{7AEB508C-CAFF-4F76-A8D6-F6BE9DED9BA6}" destId="{7AB64D70-3ABE-4CC7-9DC2-0A49B38FE393}" srcOrd="1" destOrd="0" presId="urn:microsoft.com/office/officeart/2005/8/layout/process2"/>
    <dgm:cxn modelId="{A3A674A2-6647-4A58-97E8-7BB8B699A52C}" srcId="{FB6EAA0D-BDEC-4F04-A2FF-6C74826B83CA}" destId="{3B1E8067-8EEB-40E1-B3FE-327DF8BE0AF6}" srcOrd="5" destOrd="0" parTransId="{DA04618C-7974-4B7D-B0DE-AAEFAA91A2D5}" sibTransId="{0C3C2B14-483E-484C-8238-DCDC6124B220}"/>
    <dgm:cxn modelId="{B75AC1BE-27A9-4D6A-ACDA-4CA673973A7D}" type="presOf" srcId="{5F95974A-A140-4FB8-A041-3D5A8D229B4C}" destId="{7E3B8CB1-230F-4B10-A236-D133BBF81FE8}" srcOrd="0" destOrd="0" presId="urn:microsoft.com/office/officeart/2005/8/layout/process2"/>
    <dgm:cxn modelId="{7FE2610C-550E-4866-BADC-5AA12E8CA7EF}" type="presOf" srcId="{4F765B1B-D347-4BF9-8C20-B0573F245EF1}" destId="{C0EEF645-35B0-43D8-897E-3FCD7726A9A5}" srcOrd="0" destOrd="0" presId="urn:microsoft.com/office/officeart/2005/8/layout/process2"/>
    <dgm:cxn modelId="{1BFBF61C-1A25-40DE-8E39-2167EFA68DC4}" type="presOf" srcId="{ECA5615A-DF67-4260-8981-539845080EE8}" destId="{E3E653CA-5FD6-47C5-B78C-74D70176FE07}" srcOrd="1" destOrd="0" presId="urn:microsoft.com/office/officeart/2005/8/layout/process2"/>
    <dgm:cxn modelId="{D09CA5A2-EC81-4C9D-A43B-489702F8566E}" type="presOf" srcId="{2AEBC2A6-21E6-4604-B680-1268FE67F1AA}" destId="{6678F07B-05A8-4688-9010-88C9FAC27562}" srcOrd="1" destOrd="0" presId="urn:microsoft.com/office/officeart/2005/8/layout/process2"/>
    <dgm:cxn modelId="{90AF602A-88B2-47EE-A161-75FA41EC5610}" srcId="{FB6EAA0D-BDEC-4F04-A2FF-6C74826B83CA}" destId="{77D2BCD5-736E-4970-8897-FC35898D5EAD}" srcOrd="3" destOrd="0" parTransId="{539F68CA-3B13-43CC-BD83-F5865A7AC6AF}" sibTransId="{7AEB508C-CAFF-4F76-A8D6-F6BE9DED9BA6}"/>
    <dgm:cxn modelId="{1A276AD5-86F4-45AE-A7E8-956A7084A34A}" type="presOf" srcId="{3B1E8067-8EEB-40E1-B3FE-327DF8BE0AF6}" destId="{16004232-FD77-48C1-B064-9200AC898CA6}" srcOrd="0" destOrd="0" presId="urn:microsoft.com/office/officeart/2005/8/layout/process2"/>
    <dgm:cxn modelId="{C245F688-485E-4C01-AEA7-48A177B6BEAF}" type="presOf" srcId="{D6A9D8B4-EAC1-431D-90D4-E5CB0243CE52}" destId="{818F931A-FD72-45E7-9E12-16A379CC07AC}" srcOrd="0" destOrd="0" presId="urn:microsoft.com/office/officeart/2005/8/layout/process2"/>
    <dgm:cxn modelId="{CFC2C1CD-4EA0-4201-9B89-9F726BFDEC1D}" srcId="{FB6EAA0D-BDEC-4F04-A2FF-6C74826B83CA}" destId="{D6A9D8B4-EAC1-431D-90D4-E5CB0243CE52}" srcOrd="2" destOrd="0" parTransId="{1B7D10F9-E49D-4C6E-A941-DE97202876B9}" sibTransId="{ECA5615A-DF67-4260-8981-539845080EE8}"/>
    <dgm:cxn modelId="{F42EFB2A-D68E-4FD5-8B23-B4ADF1B51F73}" type="presOf" srcId="{05B3E3B1-C2D6-4766-AA67-AEDB50B9C9CC}" destId="{A4698E0D-900D-4003-A044-0A35482A6964}" srcOrd="0" destOrd="0" presId="urn:microsoft.com/office/officeart/2005/8/layout/process2"/>
    <dgm:cxn modelId="{29282035-18EF-4221-B765-86C8F61B48DF}" type="presOf" srcId="{ECA5615A-DF67-4260-8981-539845080EE8}" destId="{00CD3DA3-715A-489F-A951-5FB44DE65026}" srcOrd="0" destOrd="0" presId="urn:microsoft.com/office/officeart/2005/8/layout/process2"/>
    <dgm:cxn modelId="{72802077-84F1-4687-BEC0-9A83F49E1E51}" srcId="{FB6EAA0D-BDEC-4F04-A2FF-6C74826B83CA}" destId="{5F95974A-A140-4FB8-A041-3D5A8D229B4C}" srcOrd="1" destOrd="0" parTransId="{CC25B66A-E515-4428-9103-8604F0650A6E}" sibTransId="{4F765B1B-D347-4BF9-8C20-B0573F245EF1}"/>
    <dgm:cxn modelId="{46EF2FB7-E889-4F28-AB49-0BA7B0C297D0}" type="presParOf" srcId="{423E808A-B010-45E5-8855-F2ED8005381B}" destId="{BBDC657D-7073-4DCC-8D5B-24346A368D12}" srcOrd="0" destOrd="0" presId="urn:microsoft.com/office/officeart/2005/8/layout/process2"/>
    <dgm:cxn modelId="{1E0AC71B-9E07-40B3-A95A-C07733D2A533}" type="presParOf" srcId="{423E808A-B010-45E5-8855-F2ED8005381B}" destId="{A46D3061-7BEA-4D67-BF63-88F6C7AC017A}" srcOrd="1" destOrd="0" presId="urn:microsoft.com/office/officeart/2005/8/layout/process2"/>
    <dgm:cxn modelId="{6E0AB708-AF1F-4D7D-A9D6-8C2A93DC6952}" type="presParOf" srcId="{A46D3061-7BEA-4D67-BF63-88F6C7AC017A}" destId="{4D3AE0D9-8BE8-41A8-9A16-8723368F61F4}" srcOrd="0" destOrd="0" presId="urn:microsoft.com/office/officeart/2005/8/layout/process2"/>
    <dgm:cxn modelId="{97870AEE-24B2-4B87-94AC-31389ED3D585}" type="presParOf" srcId="{423E808A-B010-45E5-8855-F2ED8005381B}" destId="{7E3B8CB1-230F-4B10-A236-D133BBF81FE8}" srcOrd="2" destOrd="0" presId="urn:microsoft.com/office/officeart/2005/8/layout/process2"/>
    <dgm:cxn modelId="{83D33DC9-4217-4469-83D4-8979C5C990A4}" type="presParOf" srcId="{423E808A-B010-45E5-8855-F2ED8005381B}" destId="{C0EEF645-35B0-43D8-897E-3FCD7726A9A5}" srcOrd="3" destOrd="0" presId="urn:microsoft.com/office/officeart/2005/8/layout/process2"/>
    <dgm:cxn modelId="{2FEFF84C-9A42-4BDB-A617-C525F2F6E32D}" type="presParOf" srcId="{C0EEF645-35B0-43D8-897E-3FCD7726A9A5}" destId="{7A97BD5E-6EB2-49F8-B572-4D35C403E3D3}" srcOrd="0" destOrd="0" presId="urn:microsoft.com/office/officeart/2005/8/layout/process2"/>
    <dgm:cxn modelId="{9391B4A7-B36A-4BB4-8BAB-2C41A32CDB80}" type="presParOf" srcId="{423E808A-B010-45E5-8855-F2ED8005381B}" destId="{818F931A-FD72-45E7-9E12-16A379CC07AC}" srcOrd="4" destOrd="0" presId="urn:microsoft.com/office/officeart/2005/8/layout/process2"/>
    <dgm:cxn modelId="{3BAEA8DB-D1FC-463F-ACF0-9E475D1A5467}" type="presParOf" srcId="{423E808A-B010-45E5-8855-F2ED8005381B}" destId="{00CD3DA3-715A-489F-A951-5FB44DE65026}" srcOrd="5" destOrd="0" presId="urn:microsoft.com/office/officeart/2005/8/layout/process2"/>
    <dgm:cxn modelId="{B55C1CB1-003E-43CC-9567-171080CD1922}" type="presParOf" srcId="{00CD3DA3-715A-489F-A951-5FB44DE65026}" destId="{E3E653CA-5FD6-47C5-B78C-74D70176FE07}" srcOrd="0" destOrd="0" presId="urn:microsoft.com/office/officeart/2005/8/layout/process2"/>
    <dgm:cxn modelId="{3967B0BB-D9E0-4048-AEAE-81BB49EDED77}" type="presParOf" srcId="{423E808A-B010-45E5-8855-F2ED8005381B}" destId="{235AC157-D0AD-4080-907C-ECF6C850E626}" srcOrd="6" destOrd="0" presId="urn:microsoft.com/office/officeart/2005/8/layout/process2"/>
    <dgm:cxn modelId="{44149742-86B4-41CD-8F12-BAA695CF73D5}" type="presParOf" srcId="{423E808A-B010-45E5-8855-F2ED8005381B}" destId="{6CD9B653-E899-4724-84D7-0DF5EF24C29F}" srcOrd="7" destOrd="0" presId="urn:microsoft.com/office/officeart/2005/8/layout/process2"/>
    <dgm:cxn modelId="{741AEC9C-EB74-44D8-A40A-A0663393C83B}" type="presParOf" srcId="{6CD9B653-E899-4724-84D7-0DF5EF24C29F}" destId="{7AB64D70-3ABE-4CC7-9DC2-0A49B38FE393}" srcOrd="0" destOrd="0" presId="urn:microsoft.com/office/officeart/2005/8/layout/process2"/>
    <dgm:cxn modelId="{B31A1807-9987-416C-9E7C-2AE24377AD79}" type="presParOf" srcId="{423E808A-B010-45E5-8855-F2ED8005381B}" destId="{A4698E0D-900D-4003-A044-0A35482A6964}" srcOrd="8" destOrd="0" presId="urn:microsoft.com/office/officeart/2005/8/layout/process2"/>
    <dgm:cxn modelId="{5A368DDD-CE13-49E7-A38C-C32D320A1F92}" type="presParOf" srcId="{423E808A-B010-45E5-8855-F2ED8005381B}" destId="{34558C8C-DC40-4DE8-83ED-9C4E2E5E865B}" srcOrd="9" destOrd="0" presId="urn:microsoft.com/office/officeart/2005/8/layout/process2"/>
    <dgm:cxn modelId="{FF5D8E73-86B4-452E-88E7-D29D97388578}" type="presParOf" srcId="{34558C8C-DC40-4DE8-83ED-9C4E2E5E865B}" destId="{6678F07B-05A8-4688-9010-88C9FAC27562}" srcOrd="0" destOrd="0" presId="urn:microsoft.com/office/officeart/2005/8/layout/process2"/>
    <dgm:cxn modelId="{54B2190D-0F40-4381-BB48-7F40DB9E2194}" type="presParOf" srcId="{423E808A-B010-45E5-8855-F2ED8005381B}" destId="{16004232-FD77-48C1-B064-9200AC898CA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37224F-7CE4-A043-8709-A2E927A7692D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B61125-70A8-B84E-96F9-7440EF5918E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Training</a:t>
          </a:r>
        </a:p>
        <a:p>
          <a:r>
            <a:rPr lang="en-US" sz="2000" b="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 days</a:t>
          </a:r>
        </a:p>
      </dgm:t>
    </dgm:pt>
    <dgm:pt modelId="{B22FB9FE-EFB4-FA45-B9D5-512F1E56D68D}" type="parTrans" cxnId="{0D286185-2979-BD4E-B9F5-00CEFE10365B}">
      <dgm:prSet/>
      <dgm:spPr/>
      <dgm:t>
        <a:bodyPr/>
        <a:lstStyle/>
        <a:p>
          <a:endParaRPr lang="en-US">
            <a:solidFill>
              <a:srgbClr val="66FFFF"/>
            </a:solidFill>
          </a:endParaRPr>
        </a:p>
      </dgm:t>
    </dgm:pt>
    <dgm:pt modelId="{C0636202-FF20-9848-95F5-EABFF02A09F8}" type="sibTrans" cxnId="{0D286185-2979-BD4E-B9F5-00CEFE10365B}">
      <dgm:prSet/>
      <dgm:spPr/>
      <dgm:t>
        <a:bodyPr/>
        <a:lstStyle/>
        <a:p>
          <a:endParaRPr lang="en-US">
            <a:solidFill>
              <a:srgbClr val="66FFFF"/>
            </a:solidFill>
          </a:endParaRPr>
        </a:p>
      </dgm:t>
    </dgm:pt>
    <dgm:pt modelId="{449A46A9-378E-BB4E-9D8D-BD2D4394AB7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 tIns="0" bIns="365760"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2000" b="1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Independent</a:t>
          </a:r>
          <a:r>
            <a:rPr lang="en-US" sz="1600" b="1" baseline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Work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700" b="0" i="1" baseline="0" dirty="0" smtClean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i="1" baseline="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One-month </a:t>
          </a:r>
          <a:r>
            <a:rPr lang="en-US" sz="1400" b="0" i="1" baseline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Organization Assessment &amp; RC Observations</a:t>
          </a:r>
          <a:endParaRPr lang="en-US" sz="1400" b="0" i="1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213D153-388F-9C45-BF7A-CCEF6125D84F}" type="parTrans" cxnId="{36A37511-A044-0143-A818-1766B39C5C2D}">
      <dgm:prSet/>
      <dgm:spPr/>
      <dgm:t>
        <a:bodyPr/>
        <a:lstStyle/>
        <a:p>
          <a:endParaRPr lang="en-US">
            <a:solidFill>
              <a:srgbClr val="66FFFF"/>
            </a:solidFill>
          </a:endParaRPr>
        </a:p>
      </dgm:t>
    </dgm:pt>
    <dgm:pt modelId="{A12246DB-3090-6946-B8A1-5FE16D824EFA}" type="sibTrans" cxnId="{36A37511-A044-0143-A818-1766B39C5C2D}">
      <dgm:prSet/>
      <dgm:spPr/>
      <dgm:t>
        <a:bodyPr/>
        <a:lstStyle/>
        <a:p>
          <a:endParaRPr lang="en-US">
            <a:solidFill>
              <a:srgbClr val="66FFFF"/>
            </a:solidFill>
          </a:endParaRPr>
        </a:p>
      </dgm:t>
    </dgm:pt>
    <dgm:pt modelId="{2368F597-A6BC-1D41-BA5E-B41D05673EC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Garamond" panose="02020404030301010803" pitchFamily="18" charset="0"/>
              <a:ea typeface="Cambria Math" panose="02040503050406030204" pitchFamily="18" charset="0"/>
            </a:rPr>
            <a:t>Collaborative</a:t>
          </a:r>
          <a:r>
            <a:rPr lang="en-US" sz="1600" b="1" baseline="0" dirty="0">
              <a:solidFill>
                <a:schemeClr val="bg1"/>
              </a:solidFill>
              <a:latin typeface="Garamond" panose="02020404030301010803" pitchFamily="18" charset="0"/>
              <a:ea typeface="Cambria Math" panose="02040503050406030204" pitchFamily="18" charset="0"/>
            </a:rPr>
            <a:t> Review </a:t>
          </a:r>
          <a:endParaRPr lang="en-US" sz="1600" b="1" dirty="0">
            <a:solidFill>
              <a:schemeClr val="bg1"/>
            </a:solidFill>
            <a:latin typeface="Garamond" panose="02020404030301010803" pitchFamily="18" charset="0"/>
            <a:ea typeface="Cambria Math" panose="02040503050406030204" pitchFamily="18" charset="0"/>
          </a:endParaRPr>
        </a:p>
      </dgm:t>
    </dgm:pt>
    <dgm:pt modelId="{64522359-7ECC-3846-93DC-6A44C84F82B7}" type="parTrans" cxnId="{853DE07D-D322-EE49-A9D1-3829C0D876D4}">
      <dgm:prSet/>
      <dgm:spPr/>
      <dgm:t>
        <a:bodyPr/>
        <a:lstStyle/>
        <a:p>
          <a:endParaRPr lang="en-US">
            <a:solidFill>
              <a:srgbClr val="66FFFF"/>
            </a:solidFill>
          </a:endParaRPr>
        </a:p>
      </dgm:t>
    </dgm:pt>
    <dgm:pt modelId="{26782EB9-66B7-4142-8CA5-DAA881E9A9E8}" type="sibTrans" cxnId="{853DE07D-D322-EE49-A9D1-3829C0D876D4}">
      <dgm:prSet/>
      <dgm:spPr/>
      <dgm:t>
        <a:bodyPr/>
        <a:lstStyle/>
        <a:p>
          <a:endParaRPr lang="en-US">
            <a:solidFill>
              <a:srgbClr val="66FFFF"/>
            </a:solidFill>
          </a:endParaRPr>
        </a:p>
      </dgm:t>
    </dgm:pt>
    <dgm:pt modelId="{0B8C73A7-4C2F-6440-873E-05EB420C0C77}">
      <dgm:prSet phldrT="[Text]" custT="1"/>
      <dgm:spPr>
        <a:solidFill>
          <a:schemeClr val="accent2">
            <a:lumMod val="60000"/>
            <a:lumOff val="40000"/>
          </a:schemeClr>
        </a:solidFill>
        <a:effectLst/>
      </dgm:spPr>
      <dgm:t>
        <a:bodyPr tIns="0" anchor="t"/>
        <a:lstStyle/>
        <a:p>
          <a:endParaRPr lang="en-US" sz="2000" b="1" dirty="0" smtClean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  <a:p>
          <a:r>
            <a:rPr lang="en-US" sz="2000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 </a:t>
          </a:r>
          <a:r>
            <a:rPr lang="en-US" sz="2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Webinars </a:t>
          </a:r>
        </a:p>
        <a:p>
          <a:endParaRPr lang="en-US" sz="1600" b="0" i="1" dirty="0" smtClean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  <a:p>
          <a:r>
            <a:rPr lang="en-US" sz="1400" b="0" i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1. Keeping fidelity </a:t>
          </a:r>
          <a:r>
            <a:rPr lang="en-US" sz="1400" b="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to the </a:t>
          </a:r>
          <a:r>
            <a:rPr lang="en-US" sz="1400" b="0" i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model </a:t>
          </a:r>
        </a:p>
        <a:p>
          <a:r>
            <a:rPr lang="en-US" sz="1400" b="0" i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2. Advocacy</a:t>
          </a:r>
          <a:endParaRPr lang="en-US" sz="1400" b="0" i="1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C46B850-AC01-644B-8FB0-062DA9D20DF5}" type="parTrans" cxnId="{1A9FCA1E-0E22-2547-8663-08A6548D6D43}">
      <dgm:prSet/>
      <dgm:spPr/>
      <dgm:t>
        <a:bodyPr/>
        <a:lstStyle/>
        <a:p>
          <a:endParaRPr lang="en-US">
            <a:solidFill>
              <a:srgbClr val="66FFFF"/>
            </a:solidFill>
          </a:endParaRPr>
        </a:p>
      </dgm:t>
    </dgm:pt>
    <dgm:pt modelId="{B62226E5-DFD5-2A48-91AD-169451A58F0E}" type="sibTrans" cxnId="{1A9FCA1E-0E22-2547-8663-08A6548D6D43}">
      <dgm:prSet/>
      <dgm:spPr/>
      <dgm:t>
        <a:bodyPr/>
        <a:lstStyle/>
        <a:p>
          <a:endParaRPr lang="en-US">
            <a:solidFill>
              <a:srgbClr val="66FFFF"/>
            </a:solidFill>
          </a:endParaRPr>
        </a:p>
      </dgm:t>
    </dgm:pt>
    <dgm:pt modelId="{0A8464D1-B9D6-9140-9111-5D97F050B7E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 tIns="0" bIns="274320"/>
        <a:lstStyle/>
        <a:p>
          <a:r>
            <a:rPr lang="en-US" sz="1900" b="1" dirty="0">
              <a:solidFill>
                <a:schemeClr val="bg1"/>
              </a:solidFill>
              <a:latin typeface="Garamond" panose="02020404030301010803" pitchFamily="18" charset="0"/>
              <a:ea typeface="Cambria Math" panose="02040503050406030204" pitchFamily="18" charset="0"/>
            </a:rPr>
            <a:t>Coaching</a:t>
          </a:r>
        </a:p>
      </dgm:t>
    </dgm:pt>
    <dgm:pt modelId="{A1458B66-348D-5C47-BE6E-8F06D94B521B}" type="sibTrans" cxnId="{E941D93E-74D3-B242-8BA2-A17BF30618CB}">
      <dgm:prSet/>
      <dgm:spPr/>
      <dgm:t>
        <a:bodyPr/>
        <a:lstStyle/>
        <a:p>
          <a:endParaRPr lang="en-US">
            <a:solidFill>
              <a:srgbClr val="66FFFF"/>
            </a:solidFill>
          </a:endParaRPr>
        </a:p>
      </dgm:t>
    </dgm:pt>
    <dgm:pt modelId="{9FB76E39-803E-5443-9A70-F26C81829A55}" type="parTrans" cxnId="{E941D93E-74D3-B242-8BA2-A17BF30618CB}">
      <dgm:prSet/>
      <dgm:spPr/>
      <dgm:t>
        <a:bodyPr/>
        <a:lstStyle/>
        <a:p>
          <a:endParaRPr lang="en-US">
            <a:solidFill>
              <a:srgbClr val="66FFFF"/>
            </a:solidFill>
          </a:endParaRPr>
        </a:p>
      </dgm:t>
    </dgm:pt>
    <dgm:pt modelId="{A029959B-E3CF-4543-8D8D-3F6F1CCD700C}" type="pres">
      <dgm:prSet presAssocID="{B737224F-7CE4-A043-8709-A2E927A76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153AF-9187-483B-BD7A-0CBCFA6EB342}" type="pres">
      <dgm:prSet presAssocID="{33B61125-70A8-B84E-96F9-7440EF5918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A688A-DA26-4793-BFD4-4F6B51F1343B}" type="pres">
      <dgm:prSet presAssocID="{C0636202-FF20-9848-95F5-EABFF02A09F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34E4A70-34D0-4B5D-8B82-0C544042CAE1}" type="pres">
      <dgm:prSet presAssocID="{C0636202-FF20-9848-95F5-EABFF02A09F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DFFCBFA-5BD2-4B6A-854B-428880DFFB1D}" type="pres">
      <dgm:prSet presAssocID="{449A46A9-378E-BB4E-9D8D-BD2D4394AB7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F8039-69A3-427B-900F-8DAB348AEB47}" type="pres">
      <dgm:prSet presAssocID="{A12246DB-3090-6946-B8A1-5FE16D824EF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CB22CC9-06BF-4990-AD71-E815DFD25C34}" type="pres">
      <dgm:prSet presAssocID="{A12246DB-3090-6946-B8A1-5FE16D824EF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F1B03BD-1D93-4226-B7BB-A18B13886C67}" type="pres">
      <dgm:prSet presAssocID="{0A8464D1-B9D6-9140-9111-5D97F050B7E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060F1-AE3E-48A3-8C80-862701FCDDDB}" type="pres">
      <dgm:prSet presAssocID="{A1458B66-348D-5C47-BE6E-8F06D94B521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C4F5CDC-1BB6-4A59-9B9D-A1027ACED41E}" type="pres">
      <dgm:prSet presAssocID="{A1458B66-348D-5C47-BE6E-8F06D94B521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E2FEAD6-512A-4A69-A806-327222FB4D71}" type="pres">
      <dgm:prSet presAssocID="{2368F597-A6BC-1D41-BA5E-B41D05673E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D9C34-66F1-4F51-8044-A94FD6C14CD3}" type="pres">
      <dgm:prSet presAssocID="{26782EB9-66B7-4142-8CA5-DAA881E9A9E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C84A3CA-2D1D-4EAC-BE10-718C18B8F6EC}" type="pres">
      <dgm:prSet presAssocID="{26782EB9-66B7-4142-8CA5-DAA881E9A9E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DE0BB62-9181-4F9D-81E2-64A5920DE5C9}" type="pres">
      <dgm:prSet presAssocID="{0B8C73A7-4C2F-6440-873E-05EB420C0C7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D11362-BF91-40B5-856E-C87CFFA5E2EE}" type="presOf" srcId="{B737224F-7CE4-A043-8709-A2E927A7692D}" destId="{A029959B-E3CF-4543-8D8D-3F6F1CCD700C}" srcOrd="0" destOrd="0" presId="urn:microsoft.com/office/officeart/2005/8/layout/process1"/>
    <dgm:cxn modelId="{E941D93E-74D3-B242-8BA2-A17BF30618CB}" srcId="{B737224F-7CE4-A043-8709-A2E927A7692D}" destId="{0A8464D1-B9D6-9140-9111-5D97F050B7ED}" srcOrd="2" destOrd="0" parTransId="{9FB76E39-803E-5443-9A70-F26C81829A55}" sibTransId="{A1458B66-348D-5C47-BE6E-8F06D94B521B}"/>
    <dgm:cxn modelId="{36A37511-A044-0143-A818-1766B39C5C2D}" srcId="{B737224F-7CE4-A043-8709-A2E927A7692D}" destId="{449A46A9-378E-BB4E-9D8D-BD2D4394AB7F}" srcOrd="1" destOrd="0" parTransId="{0213D153-388F-9C45-BF7A-CCEF6125D84F}" sibTransId="{A12246DB-3090-6946-B8A1-5FE16D824EFA}"/>
    <dgm:cxn modelId="{856FA0FF-228C-483B-9559-014EA7A9DEA0}" type="presOf" srcId="{A1458B66-348D-5C47-BE6E-8F06D94B521B}" destId="{FC3060F1-AE3E-48A3-8C80-862701FCDDDB}" srcOrd="0" destOrd="0" presId="urn:microsoft.com/office/officeart/2005/8/layout/process1"/>
    <dgm:cxn modelId="{CFEBB5B6-0BC6-4449-AD46-3BC0879C46A5}" type="presOf" srcId="{33B61125-70A8-B84E-96F9-7440EF5918ED}" destId="{95A153AF-9187-483B-BD7A-0CBCFA6EB342}" srcOrd="0" destOrd="0" presId="urn:microsoft.com/office/officeart/2005/8/layout/process1"/>
    <dgm:cxn modelId="{C253092A-498E-4554-839A-E1C991D5A6F8}" type="presOf" srcId="{0A8464D1-B9D6-9140-9111-5D97F050B7ED}" destId="{2F1B03BD-1D93-4226-B7BB-A18B13886C67}" srcOrd="0" destOrd="0" presId="urn:microsoft.com/office/officeart/2005/8/layout/process1"/>
    <dgm:cxn modelId="{C6168E1C-D9CD-4926-8E35-798644C57B42}" type="presOf" srcId="{A12246DB-3090-6946-B8A1-5FE16D824EFA}" destId="{303F8039-69A3-427B-900F-8DAB348AEB47}" srcOrd="0" destOrd="0" presId="urn:microsoft.com/office/officeart/2005/8/layout/process1"/>
    <dgm:cxn modelId="{FF4830E1-DA0E-442E-B330-DB772759DAF2}" type="presOf" srcId="{A12246DB-3090-6946-B8A1-5FE16D824EFA}" destId="{ECB22CC9-06BF-4990-AD71-E815DFD25C34}" srcOrd="1" destOrd="0" presId="urn:microsoft.com/office/officeart/2005/8/layout/process1"/>
    <dgm:cxn modelId="{1A9FCA1E-0E22-2547-8663-08A6548D6D43}" srcId="{B737224F-7CE4-A043-8709-A2E927A7692D}" destId="{0B8C73A7-4C2F-6440-873E-05EB420C0C77}" srcOrd="4" destOrd="0" parTransId="{1C46B850-AC01-644B-8FB0-062DA9D20DF5}" sibTransId="{B62226E5-DFD5-2A48-91AD-169451A58F0E}"/>
    <dgm:cxn modelId="{A9BB8976-7FD0-4064-BDFA-0859B3BC3A7E}" type="presOf" srcId="{0B8C73A7-4C2F-6440-873E-05EB420C0C77}" destId="{1DE0BB62-9181-4F9D-81E2-64A5920DE5C9}" srcOrd="0" destOrd="0" presId="urn:microsoft.com/office/officeart/2005/8/layout/process1"/>
    <dgm:cxn modelId="{638D926A-208C-4D8F-896D-F2FAB7307FEE}" type="presOf" srcId="{26782EB9-66B7-4142-8CA5-DAA881E9A9E8}" destId="{8C84A3CA-2D1D-4EAC-BE10-718C18B8F6EC}" srcOrd="1" destOrd="0" presId="urn:microsoft.com/office/officeart/2005/8/layout/process1"/>
    <dgm:cxn modelId="{853DE07D-D322-EE49-A9D1-3829C0D876D4}" srcId="{B737224F-7CE4-A043-8709-A2E927A7692D}" destId="{2368F597-A6BC-1D41-BA5E-B41D05673EC3}" srcOrd="3" destOrd="0" parTransId="{64522359-7ECC-3846-93DC-6A44C84F82B7}" sibTransId="{26782EB9-66B7-4142-8CA5-DAA881E9A9E8}"/>
    <dgm:cxn modelId="{2A46E5E9-F765-45B1-8AB5-2CEF2E757EEA}" type="presOf" srcId="{C0636202-FF20-9848-95F5-EABFF02A09F8}" destId="{834E4A70-34D0-4B5D-8B82-0C544042CAE1}" srcOrd="1" destOrd="0" presId="urn:microsoft.com/office/officeart/2005/8/layout/process1"/>
    <dgm:cxn modelId="{009630CE-204D-49F3-87AB-0D22463A5490}" type="presOf" srcId="{449A46A9-378E-BB4E-9D8D-BD2D4394AB7F}" destId="{4DFFCBFA-5BD2-4B6A-854B-428880DFFB1D}" srcOrd="0" destOrd="0" presId="urn:microsoft.com/office/officeart/2005/8/layout/process1"/>
    <dgm:cxn modelId="{7DC590E1-064A-45FB-B385-F20421CFADFA}" type="presOf" srcId="{A1458B66-348D-5C47-BE6E-8F06D94B521B}" destId="{AC4F5CDC-1BB6-4A59-9B9D-A1027ACED41E}" srcOrd="1" destOrd="0" presId="urn:microsoft.com/office/officeart/2005/8/layout/process1"/>
    <dgm:cxn modelId="{9A3F5ACA-E8AA-4477-B4C6-BCF067B45B98}" type="presOf" srcId="{C0636202-FF20-9848-95F5-EABFF02A09F8}" destId="{9A4A688A-DA26-4793-BFD4-4F6B51F1343B}" srcOrd="0" destOrd="0" presId="urn:microsoft.com/office/officeart/2005/8/layout/process1"/>
    <dgm:cxn modelId="{2A372409-34D5-4D38-898F-0247077B448F}" type="presOf" srcId="{2368F597-A6BC-1D41-BA5E-B41D05673EC3}" destId="{4E2FEAD6-512A-4A69-A806-327222FB4D71}" srcOrd="0" destOrd="0" presId="urn:microsoft.com/office/officeart/2005/8/layout/process1"/>
    <dgm:cxn modelId="{0D286185-2979-BD4E-B9F5-00CEFE10365B}" srcId="{B737224F-7CE4-A043-8709-A2E927A7692D}" destId="{33B61125-70A8-B84E-96F9-7440EF5918ED}" srcOrd="0" destOrd="0" parTransId="{B22FB9FE-EFB4-FA45-B9D5-512F1E56D68D}" sibTransId="{C0636202-FF20-9848-95F5-EABFF02A09F8}"/>
    <dgm:cxn modelId="{88412ADD-B2B9-4613-BF27-4C471962C2B1}" type="presOf" srcId="{26782EB9-66B7-4142-8CA5-DAA881E9A9E8}" destId="{67FD9C34-66F1-4F51-8044-A94FD6C14CD3}" srcOrd="0" destOrd="0" presId="urn:microsoft.com/office/officeart/2005/8/layout/process1"/>
    <dgm:cxn modelId="{51B6B284-70C4-4900-A38F-E0CFFCA11AFD}" type="presParOf" srcId="{A029959B-E3CF-4543-8D8D-3F6F1CCD700C}" destId="{95A153AF-9187-483B-BD7A-0CBCFA6EB342}" srcOrd="0" destOrd="0" presId="urn:microsoft.com/office/officeart/2005/8/layout/process1"/>
    <dgm:cxn modelId="{38B8D89A-475B-4AA4-8FC2-4DABF2F8869B}" type="presParOf" srcId="{A029959B-E3CF-4543-8D8D-3F6F1CCD700C}" destId="{9A4A688A-DA26-4793-BFD4-4F6B51F1343B}" srcOrd="1" destOrd="0" presId="urn:microsoft.com/office/officeart/2005/8/layout/process1"/>
    <dgm:cxn modelId="{5AF17B54-B01A-4747-922A-4864F6D813CB}" type="presParOf" srcId="{9A4A688A-DA26-4793-BFD4-4F6B51F1343B}" destId="{834E4A70-34D0-4B5D-8B82-0C544042CAE1}" srcOrd="0" destOrd="0" presId="urn:microsoft.com/office/officeart/2005/8/layout/process1"/>
    <dgm:cxn modelId="{594B0CC3-FC70-4129-84F8-56B1554867E2}" type="presParOf" srcId="{A029959B-E3CF-4543-8D8D-3F6F1CCD700C}" destId="{4DFFCBFA-5BD2-4B6A-854B-428880DFFB1D}" srcOrd="2" destOrd="0" presId="urn:microsoft.com/office/officeart/2005/8/layout/process1"/>
    <dgm:cxn modelId="{3F76EDF2-B5F4-4C27-8111-49C56080405B}" type="presParOf" srcId="{A029959B-E3CF-4543-8D8D-3F6F1CCD700C}" destId="{303F8039-69A3-427B-900F-8DAB348AEB47}" srcOrd="3" destOrd="0" presId="urn:microsoft.com/office/officeart/2005/8/layout/process1"/>
    <dgm:cxn modelId="{CF3DA971-FC46-43B1-8703-14BFC853056C}" type="presParOf" srcId="{303F8039-69A3-427B-900F-8DAB348AEB47}" destId="{ECB22CC9-06BF-4990-AD71-E815DFD25C34}" srcOrd="0" destOrd="0" presId="urn:microsoft.com/office/officeart/2005/8/layout/process1"/>
    <dgm:cxn modelId="{62F5E067-1085-435F-89BC-F83E90212933}" type="presParOf" srcId="{A029959B-E3CF-4543-8D8D-3F6F1CCD700C}" destId="{2F1B03BD-1D93-4226-B7BB-A18B13886C67}" srcOrd="4" destOrd="0" presId="urn:microsoft.com/office/officeart/2005/8/layout/process1"/>
    <dgm:cxn modelId="{FB023A04-77D5-4901-A2A7-FC14EB210478}" type="presParOf" srcId="{A029959B-E3CF-4543-8D8D-3F6F1CCD700C}" destId="{FC3060F1-AE3E-48A3-8C80-862701FCDDDB}" srcOrd="5" destOrd="0" presId="urn:microsoft.com/office/officeart/2005/8/layout/process1"/>
    <dgm:cxn modelId="{ED85F8C5-E0EB-47E7-85FE-9659F93C2449}" type="presParOf" srcId="{FC3060F1-AE3E-48A3-8C80-862701FCDDDB}" destId="{AC4F5CDC-1BB6-4A59-9B9D-A1027ACED41E}" srcOrd="0" destOrd="0" presId="urn:microsoft.com/office/officeart/2005/8/layout/process1"/>
    <dgm:cxn modelId="{D43D8E3C-A31F-403F-8576-915E2B7C28D8}" type="presParOf" srcId="{A029959B-E3CF-4543-8D8D-3F6F1CCD700C}" destId="{4E2FEAD6-512A-4A69-A806-327222FB4D71}" srcOrd="6" destOrd="0" presId="urn:microsoft.com/office/officeart/2005/8/layout/process1"/>
    <dgm:cxn modelId="{9F18581A-A224-49EB-8C01-FF5525C0FA06}" type="presParOf" srcId="{A029959B-E3CF-4543-8D8D-3F6F1CCD700C}" destId="{67FD9C34-66F1-4F51-8044-A94FD6C14CD3}" srcOrd="7" destOrd="0" presId="urn:microsoft.com/office/officeart/2005/8/layout/process1"/>
    <dgm:cxn modelId="{CEFE57AD-E61E-4CC4-8DB3-5F138BA7CF0F}" type="presParOf" srcId="{67FD9C34-66F1-4F51-8044-A94FD6C14CD3}" destId="{8C84A3CA-2D1D-4EAC-BE10-718C18B8F6EC}" srcOrd="0" destOrd="0" presId="urn:microsoft.com/office/officeart/2005/8/layout/process1"/>
    <dgm:cxn modelId="{DD04C022-00FC-43B5-AF38-ACE1A334F1F5}" type="presParOf" srcId="{A029959B-E3CF-4543-8D8D-3F6F1CCD700C}" destId="{1DE0BB62-9181-4F9D-81E2-64A5920DE5C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0EC5B-3418-4756-8955-3C7F56AE2C79}">
      <dsp:nvSpPr>
        <dsp:cNvPr id="0" name=""/>
        <dsp:cNvSpPr/>
      </dsp:nvSpPr>
      <dsp:spPr>
        <a:xfrm>
          <a:off x="282535" y="372"/>
          <a:ext cx="2514227" cy="150853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Sponsor	</a:t>
          </a:r>
        </a:p>
      </dsp:txBody>
      <dsp:txXfrm>
        <a:off x="282535" y="372"/>
        <a:ext cx="2514227" cy="1508536"/>
      </dsp:txXfrm>
    </dsp:sp>
    <dsp:sp modelId="{7F3893F3-F034-4B20-95F5-49E5DCEB2024}">
      <dsp:nvSpPr>
        <dsp:cNvPr id="0" name=""/>
        <dsp:cNvSpPr/>
      </dsp:nvSpPr>
      <dsp:spPr>
        <a:xfrm>
          <a:off x="3048186" y="372"/>
          <a:ext cx="2514227" cy="1508536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Clinician</a:t>
          </a:r>
        </a:p>
      </dsp:txBody>
      <dsp:txXfrm>
        <a:off x="3048186" y="372"/>
        <a:ext cx="2514227" cy="1508536"/>
      </dsp:txXfrm>
    </dsp:sp>
    <dsp:sp modelId="{86483339-2F97-49F2-85AF-5D842E20208C}">
      <dsp:nvSpPr>
        <dsp:cNvPr id="0" name=""/>
        <dsp:cNvSpPr/>
      </dsp:nvSpPr>
      <dsp:spPr>
        <a:xfrm>
          <a:off x="5813836" y="372"/>
          <a:ext cx="2514227" cy="150853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Medical Practitioner</a:t>
          </a:r>
        </a:p>
      </dsp:txBody>
      <dsp:txXfrm>
        <a:off x="5813836" y="372"/>
        <a:ext cx="2514227" cy="1508536"/>
      </dsp:txXfrm>
    </dsp:sp>
    <dsp:sp modelId="{8D926791-8EA4-4DD2-B62D-866ACB3A72DE}">
      <dsp:nvSpPr>
        <dsp:cNvPr id="0" name=""/>
        <dsp:cNvSpPr/>
      </dsp:nvSpPr>
      <dsp:spPr>
        <a:xfrm>
          <a:off x="279958" y="1760331"/>
          <a:ext cx="2514227" cy="1508536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Clergy</a:t>
          </a:r>
        </a:p>
      </dsp:txBody>
      <dsp:txXfrm>
        <a:off x="279958" y="1760331"/>
        <a:ext cx="2514227" cy="1508536"/>
      </dsp:txXfrm>
    </dsp:sp>
    <dsp:sp modelId="{FAAD833A-F50E-427C-BDA7-0CAE011373BB}">
      <dsp:nvSpPr>
        <dsp:cNvPr id="0" name=""/>
        <dsp:cNvSpPr/>
      </dsp:nvSpPr>
      <dsp:spPr>
        <a:xfrm>
          <a:off x="3045608" y="1760331"/>
          <a:ext cx="2514227" cy="1508536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Caretaker</a:t>
          </a:r>
        </a:p>
      </dsp:txBody>
      <dsp:txXfrm>
        <a:off x="3045608" y="1760331"/>
        <a:ext cx="2514227" cy="1508536"/>
      </dsp:txXfrm>
    </dsp:sp>
    <dsp:sp modelId="{546EA76C-6A57-48EB-B78B-9338088AA5D9}">
      <dsp:nvSpPr>
        <dsp:cNvPr id="0" name=""/>
        <dsp:cNvSpPr/>
      </dsp:nvSpPr>
      <dsp:spPr>
        <a:xfrm>
          <a:off x="5811259" y="1792772"/>
          <a:ext cx="2519382" cy="1443654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Bank</a:t>
          </a:r>
        </a:p>
      </dsp:txBody>
      <dsp:txXfrm>
        <a:off x="5811259" y="1792772"/>
        <a:ext cx="2519382" cy="1443654"/>
      </dsp:txXfrm>
    </dsp:sp>
    <dsp:sp modelId="{275F09E4-764B-4B9E-A9F8-CAD8D31BF6A0}">
      <dsp:nvSpPr>
        <dsp:cNvPr id="0" name=""/>
        <dsp:cNvSpPr/>
      </dsp:nvSpPr>
      <dsp:spPr>
        <a:xfrm>
          <a:off x="1662783" y="3552732"/>
          <a:ext cx="2519382" cy="1443654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Personal Driver</a:t>
          </a:r>
        </a:p>
      </dsp:txBody>
      <dsp:txXfrm>
        <a:off x="1662783" y="3552732"/>
        <a:ext cx="2519382" cy="1443654"/>
      </dsp:txXfrm>
    </dsp:sp>
    <dsp:sp modelId="{6B9FF854-D675-4A40-BDBD-D40868924599}">
      <dsp:nvSpPr>
        <dsp:cNvPr id="0" name=""/>
        <dsp:cNvSpPr/>
      </dsp:nvSpPr>
      <dsp:spPr>
        <a:xfrm>
          <a:off x="4433588" y="3520291"/>
          <a:ext cx="2514227" cy="150853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Case Manager</a:t>
          </a:r>
        </a:p>
      </dsp:txBody>
      <dsp:txXfrm>
        <a:off x="4433588" y="3520291"/>
        <a:ext cx="2514227" cy="1508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F934E-0646-4698-B499-1A27A90D5992}">
      <dsp:nvSpPr>
        <dsp:cNvPr id="0" name=""/>
        <dsp:cNvSpPr/>
      </dsp:nvSpPr>
      <dsp:spPr>
        <a:xfrm>
          <a:off x="2443832" y="777"/>
          <a:ext cx="1360735" cy="884478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>
              <a:latin typeface="Arial Rounded MT Bold" panose="020F0704030504030204" pitchFamily="34" charset="0"/>
              <a:cs typeface="Aparajita" panose="020B0502040204020203" pitchFamily="18" charset="0"/>
            </a:rPr>
            <a:t>Assist to Maintain &amp; Sustain Recover</a:t>
          </a:r>
          <a:r>
            <a:rPr lang="en-US" sz="1300" b="1" kern="1200" dirty="0">
              <a:latin typeface="Arial Rounded MT Bold" panose="020F0704030504030204" pitchFamily="34" charset="0"/>
              <a:cs typeface="Aparajita" panose="020B0502040204020203" pitchFamily="18" charset="0"/>
            </a:rPr>
            <a:t>y</a:t>
          </a:r>
        </a:p>
      </dsp:txBody>
      <dsp:txXfrm>
        <a:off x="2487009" y="43954"/>
        <a:ext cx="1274381" cy="798124"/>
      </dsp:txXfrm>
    </dsp:sp>
    <dsp:sp modelId="{F75D99B2-CE29-47BC-9057-FFC943D5EC9C}">
      <dsp:nvSpPr>
        <dsp:cNvPr id="0" name=""/>
        <dsp:cNvSpPr/>
      </dsp:nvSpPr>
      <dsp:spPr>
        <a:xfrm>
          <a:off x="1040576" y="443016"/>
          <a:ext cx="4167247" cy="4167247"/>
        </a:xfrm>
        <a:custGeom>
          <a:avLst/>
          <a:gdLst/>
          <a:ahLst/>
          <a:cxnLst/>
          <a:rect l="0" t="0" r="0" b="0"/>
          <a:pathLst>
            <a:path>
              <a:moveTo>
                <a:pt x="2772685" y="117235"/>
              </a:moveTo>
              <a:arcTo wR="2083623" hR="2083623" stAng="17358689" swAng="1501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37F14-9B01-42F5-81B3-EBF1646F6AF0}">
      <dsp:nvSpPr>
        <dsp:cNvPr id="0" name=""/>
        <dsp:cNvSpPr/>
      </dsp:nvSpPr>
      <dsp:spPr>
        <a:xfrm>
          <a:off x="4248303" y="1042589"/>
          <a:ext cx="1360735" cy="884478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 Rounded MT Bold" panose="020F0704030504030204" pitchFamily="34" charset="0"/>
            </a:rPr>
            <a:t>Supports Multiple Pathways of Recovery</a:t>
          </a:r>
        </a:p>
      </dsp:txBody>
      <dsp:txXfrm>
        <a:off x="4291480" y="1085766"/>
        <a:ext cx="1274381" cy="798124"/>
      </dsp:txXfrm>
    </dsp:sp>
    <dsp:sp modelId="{CB9B1A79-FBFE-4B79-BD01-1BB30F60CE5A}">
      <dsp:nvSpPr>
        <dsp:cNvPr id="0" name=""/>
        <dsp:cNvSpPr/>
      </dsp:nvSpPr>
      <dsp:spPr>
        <a:xfrm>
          <a:off x="1040576" y="443016"/>
          <a:ext cx="4167247" cy="4167247"/>
        </a:xfrm>
        <a:custGeom>
          <a:avLst/>
          <a:gdLst/>
          <a:ahLst/>
          <a:cxnLst/>
          <a:rect l="0" t="0" r="0" b="0"/>
          <a:pathLst>
            <a:path>
              <a:moveTo>
                <a:pt x="4082536" y="1495545"/>
              </a:moveTo>
              <a:arcTo wR="2083623" hR="2083623" stAng="20616369" swAng="19672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815D8-455A-4A6E-82EB-7CD83954DF7C}">
      <dsp:nvSpPr>
        <dsp:cNvPr id="0" name=""/>
        <dsp:cNvSpPr/>
      </dsp:nvSpPr>
      <dsp:spPr>
        <a:xfrm>
          <a:off x="4248303" y="3126213"/>
          <a:ext cx="1360735" cy="884478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 Rounded MT Bold" panose="020F0704030504030204" pitchFamily="34" charset="0"/>
            </a:rPr>
            <a:t>Links to Recovery  Community</a:t>
          </a:r>
        </a:p>
      </dsp:txBody>
      <dsp:txXfrm>
        <a:off x="4291480" y="3169390"/>
        <a:ext cx="1274381" cy="798124"/>
      </dsp:txXfrm>
    </dsp:sp>
    <dsp:sp modelId="{8C0D9421-5101-4CE1-AF30-F70EAD6DA745}">
      <dsp:nvSpPr>
        <dsp:cNvPr id="0" name=""/>
        <dsp:cNvSpPr/>
      </dsp:nvSpPr>
      <dsp:spPr>
        <a:xfrm>
          <a:off x="1040576" y="443016"/>
          <a:ext cx="4167247" cy="4167247"/>
        </a:xfrm>
        <a:custGeom>
          <a:avLst/>
          <a:gdLst/>
          <a:ahLst/>
          <a:cxnLst/>
          <a:rect l="0" t="0" r="0" b="0"/>
          <a:pathLst>
            <a:path>
              <a:moveTo>
                <a:pt x="3539612" y="3574122"/>
              </a:moveTo>
              <a:arcTo wR="2083623" hR="2083623" stAng="2740261" swAng="1501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9D339-FA06-4AF7-B8DC-AEE47C4F493E}">
      <dsp:nvSpPr>
        <dsp:cNvPr id="0" name=""/>
        <dsp:cNvSpPr/>
      </dsp:nvSpPr>
      <dsp:spPr>
        <a:xfrm>
          <a:off x="2443832" y="4168025"/>
          <a:ext cx="1360735" cy="884478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 Rounded MT Bold" panose="020F0704030504030204" pitchFamily="34" charset="0"/>
            </a:rPr>
            <a:t>Collaborates on Wellness Plan</a:t>
          </a:r>
        </a:p>
      </dsp:txBody>
      <dsp:txXfrm>
        <a:off x="2487009" y="4211202"/>
        <a:ext cx="1274381" cy="798124"/>
      </dsp:txXfrm>
    </dsp:sp>
    <dsp:sp modelId="{1F5D6607-BB16-490B-9F70-EBDFD2D06E3F}">
      <dsp:nvSpPr>
        <dsp:cNvPr id="0" name=""/>
        <dsp:cNvSpPr/>
      </dsp:nvSpPr>
      <dsp:spPr>
        <a:xfrm>
          <a:off x="1040576" y="443016"/>
          <a:ext cx="4167247" cy="4167247"/>
        </a:xfrm>
        <a:custGeom>
          <a:avLst/>
          <a:gdLst/>
          <a:ahLst/>
          <a:cxnLst/>
          <a:rect l="0" t="0" r="0" b="0"/>
          <a:pathLst>
            <a:path>
              <a:moveTo>
                <a:pt x="1394561" y="4050012"/>
              </a:moveTo>
              <a:arcTo wR="2083623" hR="2083623" stAng="6558689" swAng="1501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5F438-C690-4851-B4F8-FE6E9F1A6213}">
      <dsp:nvSpPr>
        <dsp:cNvPr id="0" name=""/>
        <dsp:cNvSpPr/>
      </dsp:nvSpPr>
      <dsp:spPr>
        <a:xfrm>
          <a:off x="639360" y="3126213"/>
          <a:ext cx="1360735" cy="884478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 Rounded MT Bold" panose="020F0704030504030204" pitchFamily="34" charset="0"/>
            </a:rPr>
            <a:t>Encourages Hope &amp; Optimism</a:t>
          </a:r>
        </a:p>
      </dsp:txBody>
      <dsp:txXfrm>
        <a:off x="682537" y="3169390"/>
        <a:ext cx="1274381" cy="798124"/>
      </dsp:txXfrm>
    </dsp:sp>
    <dsp:sp modelId="{831B97DD-12D1-4A81-8FA8-BB79AF08F30B}">
      <dsp:nvSpPr>
        <dsp:cNvPr id="0" name=""/>
        <dsp:cNvSpPr/>
      </dsp:nvSpPr>
      <dsp:spPr>
        <a:xfrm>
          <a:off x="1040576" y="443016"/>
          <a:ext cx="4167247" cy="4167247"/>
        </a:xfrm>
        <a:custGeom>
          <a:avLst/>
          <a:gdLst/>
          <a:ahLst/>
          <a:cxnLst/>
          <a:rect l="0" t="0" r="0" b="0"/>
          <a:pathLst>
            <a:path>
              <a:moveTo>
                <a:pt x="84711" y="2671702"/>
              </a:moveTo>
              <a:arcTo wR="2083623" hR="2083623" stAng="9816369" swAng="19672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4F7C6-901A-4D6A-ACCE-DD897C70198C}">
      <dsp:nvSpPr>
        <dsp:cNvPr id="0" name=""/>
        <dsp:cNvSpPr/>
      </dsp:nvSpPr>
      <dsp:spPr>
        <a:xfrm>
          <a:off x="639360" y="1042589"/>
          <a:ext cx="1360735" cy="884478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 Rounded MT Bold" panose="020F0704030504030204" pitchFamily="34" charset="0"/>
            </a:rPr>
            <a:t>Navigate Systems &amp; Removes Barriers</a:t>
          </a:r>
        </a:p>
      </dsp:txBody>
      <dsp:txXfrm>
        <a:off x="682537" y="1085766"/>
        <a:ext cx="1274381" cy="798124"/>
      </dsp:txXfrm>
    </dsp:sp>
    <dsp:sp modelId="{1248FB00-005F-47D7-B1E9-3AFAD541145C}">
      <dsp:nvSpPr>
        <dsp:cNvPr id="0" name=""/>
        <dsp:cNvSpPr/>
      </dsp:nvSpPr>
      <dsp:spPr>
        <a:xfrm>
          <a:off x="1040576" y="443016"/>
          <a:ext cx="4167247" cy="4167247"/>
        </a:xfrm>
        <a:custGeom>
          <a:avLst/>
          <a:gdLst/>
          <a:ahLst/>
          <a:cxnLst/>
          <a:rect l="0" t="0" r="0" b="0"/>
          <a:pathLst>
            <a:path>
              <a:moveTo>
                <a:pt x="627634" y="593125"/>
              </a:moveTo>
              <a:arcTo wR="2083623" hR="2083623" stAng="13540261" swAng="1501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7DF2E-02ED-4A4C-8E06-6129E718A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63925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3A0E2F-76B9-417E-B0DC-AF868851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0622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73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7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BSAS RCA Trainers must</a:t>
            </a:r>
            <a:r>
              <a:rPr lang="en-US" baseline="0" dirty="0" smtClean="0"/>
              <a:t> complete the RCA themselves before they can  train others.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 has trained 17 recovery trainers that provides CCAR RCA and CCAR Ethical Considerations, as well as 7 other recovery trainings.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Provided in a retreat like environment, the CCAR Recovery Coach Academy© prepares participants by helping them to actively listen,  ask really good questions, and discover and manage their own stuff.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81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instituted an application process in order to ensure</a:t>
            </a:r>
            <a:r>
              <a:rPr lang="en-US" baseline="0" dirty="0" smtClean="0"/>
              <a:t> that participants are appropriate to be Recovery Coaches.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8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reviewing many job descriptions, these are the common expectations to be hired as a Recovery Coach. </a:t>
            </a:r>
            <a:r>
              <a:rPr lang="en-US" baseline="0" dirty="0" err="1" smtClean="0"/>
              <a:t>MassHealth</a:t>
            </a:r>
            <a:r>
              <a:rPr lang="en-US" baseline="0" dirty="0" smtClean="0"/>
              <a:t> and BSAS require two years of recovery.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0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baseline="0" dirty="0"/>
              <a:t>New</a:t>
            </a:r>
            <a:r>
              <a:rPr lang="en-US" altLang="en-US" dirty="0"/>
              <a:t> Recovery</a:t>
            </a:r>
            <a:r>
              <a:rPr lang="en-US" altLang="en-US" baseline="0" dirty="0"/>
              <a:t> Coach Supervisor </a:t>
            </a:r>
            <a:r>
              <a:rPr lang="en-US" altLang="en-US" dirty="0"/>
              <a:t>curriculum written with support of Meaningful</a:t>
            </a:r>
            <a:r>
              <a:rPr lang="en-US" altLang="en-US" baseline="0" dirty="0"/>
              <a:t> Training consultants.  Approximately 200 </a:t>
            </a:r>
            <a:r>
              <a:rPr lang="en-US" altLang="en-US" baseline="0" dirty="0" err="1"/>
              <a:t>hrs</a:t>
            </a:r>
            <a:r>
              <a:rPr lang="en-US" altLang="en-US" baseline="0" dirty="0"/>
              <a:t> of</a:t>
            </a:r>
            <a:r>
              <a:rPr lang="en-US" altLang="en-US" dirty="0"/>
              <a:t> editing by BSAS RSS took place after the first</a:t>
            </a:r>
            <a:r>
              <a:rPr lang="en-US" altLang="en-US" baseline="0" dirty="0"/>
              <a:t> 2 pilots to ensure it was of the highest quality.  </a:t>
            </a:r>
            <a:r>
              <a:rPr lang="en-US" altLang="en-US" dirty="0"/>
              <a:t>Recovery trainers need training, support  &amp; monitoring to ensure quality deliveries of curriculum. They</a:t>
            </a:r>
            <a:r>
              <a:rPr lang="en-US" altLang="en-US" baseline="0" dirty="0"/>
              <a:t> must have experience supervising, understand the peer role preferably from experience working with recovery coaches. </a:t>
            </a:r>
            <a:r>
              <a:rPr lang="en-US" dirty="0"/>
              <a:t>Supervisors need to add </a:t>
            </a:r>
            <a:r>
              <a:rPr lang="en-US" i="1" dirty="0"/>
              <a:t>advocacy</a:t>
            </a:r>
            <a:r>
              <a:rPr lang="en-US" dirty="0"/>
              <a:t> to</a:t>
            </a:r>
            <a:r>
              <a:rPr lang="en-US" baseline="0" dirty="0"/>
              <a:t> their job descriptions as they need to educate their organizations and consistently support and protect the integrity and fidelity of the peer role.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huge gap between the number trained</a:t>
            </a:r>
            <a:r>
              <a:rPr lang="en-US" baseline="0" dirty="0" smtClean="0"/>
              <a:t> in RC Academy and those trained in EC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Some do not go on to become PRCs – not everyone takes the training to become a PRC.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And, what we’ve learned from our recent RC Workforce Scan is that in FY18, there were 209 RCs working in BSAS funded and/or contracted programs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00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Workforce</a:t>
            </a:r>
            <a:r>
              <a:rPr lang="en-US" baseline="0" dirty="0" smtClean="0"/>
              <a:t> Scan: There are findings and recommendations from the Scan, and the full report and executive summary will be shared with the Commission after the 1/23 meeting.</a:t>
            </a:r>
          </a:p>
          <a:p>
            <a:endParaRPr lang="en-US" dirty="0" smtClean="0"/>
          </a:p>
          <a:p>
            <a:r>
              <a:rPr lang="en-US" dirty="0" smtClean="0"/>
              <a:t>MGH is preparing a formal paper of the entire study to be shared in the near future. The report is in process and I received special permission to share this data with you today.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4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13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3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7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42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49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96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58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46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75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59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62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32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56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5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42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78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07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0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01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</a:t>
            </a:r>
          </a:p>
          <a:p>
            <a:pPr>
              <a:spcBef>
                <a:spcPts val="2396"/>
              </a:spcBef>
            </a:pPr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Definition</a:t>
            </a:r>
          </a:p>
          <a:p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Role in recovery</a:t>
            </a:r>
          </a:p>
          <a:p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Scope of services</a:t>
            </a:r>
          </a:p>
          <a:p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Effect on health care outcomes and cost</a:t>
            </a:r>
          </a:p>
          <a:p>
            <a:endParaRPr lang="en-US" dirty="0">
              <a:latin typeface="Times" charset="0"/>
              <a:ea typeface="ＭＳ Ｐゴシック" pitchFamily="34" charset="-128"/>
              <a:cs typeface="Arial" panose="020B0604020202020204" pitchFamily="34" charset="0"/>
            </a:endParaRPr>
          </a:p>
          <a:p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Approach</a:t>
            </a:r>
          </a:p>
          <a:p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Information from Published Sources</a:t>
            </a:r>
          </a:p>
          <a:p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Literature review</a:t>
            </a:r>
          </a:p>
          <a:p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Review of certification requirements by state</a:t>
            </a:r>
          </a:p>
          <a:p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Review of payment models</a:t>
            </a:r>
          </a:p>
          <a:p>
            <a:endParaRPr lang="en-US" dirty="0">
              <a:latin typeface="Times" charset="0"/>
              <a:ea typeface="ＭＳ Ｐゴシック" pitchFamily="34" charset="-128"/>
              <a:cs typeface="Arial" panose="020B0604020202020204" pitchFamily="34" charset="0"/>
            </a:endParaRPr>
          </a:p>
          <a:p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Interviews of Recovery Coach programs</a:t>
            </a:r>
          </a:p>
          <a:p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10 programs in 6 states</a:t>
            </a:r>
          </a:p>
          <a:p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29 Recovery Coaches, supervisors, mentors and program directors</a:t>
            </a:r>
          </a:p>
          <a:p>
            <a:r>
              <a:rPr lang="en-US" dirty="0">
                <a:latin typeface="Times" charset="0"/>
                <a:ea typeface="ＭＳ Ｐゴシック" pitchFamily="34" charset="-128"/>
                <a:cs typeface="Arial" panose="020B0604020202020204" pitchFamily="34" charset="0"/>
              </a:rPr>
              <a:t>Selected programs for interviews based on longevity, reputation, and recommendations from advisors; and for diversity in settings and geography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499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Recovery Coaches: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 individuals with SUD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individuals develop their own recovery plan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 individuals to ongoing recovery services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 information on each encounter</a:t>
            </a:r>
          </a:p>
          <a:p>
            <a:pPr>
              <a:spcBef>
                <a:spcPts val="2396"/>
              </a:spcBef>
            </a:pP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396"/>
              </a:spcBef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Recovery Coaches also help individuals: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Navigate the health care system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community resources and apply for public assistance benefits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housing, transportation, and other issues as they arise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interviews we learned about the working environment for coaches:</a:t>
            </a:r>
          </a:p>
          <a:p>
            <a:pPr>
              <a:spcBef>
                <a:spcPts val="3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351" indent="-34235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Hospitals &amp; emergency departments</a:t>
            </a:r>
          </a:p>
          <a:p>
            <a:pPr marL="342351" indent="-34235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Police departments, prisons &amp; jails</a:t>
            </a:r>
          </a:p>
          <a:p>
            <a:pPr marL="342351" indent="-34235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Community organizations, clinics, treatment centers</a:t>
            </a:r>
          </a:p>
          <a:p>
            <a:pPr>
              <a:spcBef>
                <a:spcPts val="1198"/>
              </a:spcBef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351" lvl="1" indent="-34235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All programs interviewed received most funding through grants</a:t>
            </a:r>
          </a:p>
          <a:p>
            <a:pPr marL="342351" lvl="1" indent="-34235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Several obtain some funding from Medicaid &amp; private payers or are setting up structures to do so </a:t>
            </a:r>
          </a:p>
          <a:p>
            <a:pPr marL="342351" lvl="1" indent="-34235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Programs expressed concerns about lack of flexibility in fee-for-service rates</a:t>
            </a:r>
          </a:p>
          <a:p>
            <a:pPr marL="0" lvl="1">
              <a:spcBef>
                <a:spcPts val="1198"/>
              </a:spcBef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Measures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351" lvl="1" indent="-342351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standard measures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559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Limitations: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Studies examined use of Recovery Coaches in context of larger interventions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Difficult to quantify effect of Recovery Coach services above and beyond other services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Individuals encounter Recovery Coaches at different points in their arc of recovery (e.g., some may seek recovery sooner with Recovery Coach than without)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61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Hours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&amp; work experience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vary; Mass. requirements are above average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69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351" indent="-34235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39 state Medicaid programs cover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peer services</a:t>
            </a:r>
          </a:p>
          <a:p>
            <a:pPr marL="798820" lvl="1" indent="-34235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include Recovery Coaches, some only cover peers for mental health</a:t>
            </a:r>
          </a:p>
          <a:p>
            <a:pPr marL="798820" lvl="1" indent="-34235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authorize payment for Recovery Coach services as part of a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bundled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(e.g. Health Home) or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(e.g. ACO, CCO)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  <a:p>
            <a:pPr marL="342351" indent="-342351">
              <a:spcBef>
                <a:spcPts val="1797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private payers employ Recovery Coaches directly; we did not see Recovery Coaches listed as a provider or covered service in private insurance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547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Recovery Coaches: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 individuals with SUD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individuals develop their own recovery plan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 individuals to ongoing recovery services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 information on each encounter</a:t>
            </a:r>
          </a:p>
          <a:p>
            <a:pPr>
              <a:spcBef>
                <a:spcPts val="2396"/>
              </a:spcBef>
            </a:pP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396"/>
              </a:spcBef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Recovery Coaches also help individuals: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Navigate the health care system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community resources and apply for public assistance benefits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housing, transportation, and other issues as they arise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interviews we learned about the working environment for coaches:</a:t>
            </a:r>
          </a:p>
          <a:p>
            <a:pPr>
              <a:spcBef>
                <a:spcPts val="3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351" indent="-34235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Hospitals &amp; emergency departments</a:t>
            </a:r>
          </a:p>
          <a:p>
            <a:pPr marL="342351" indent="-34235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Police departments, prisons &amp; jails</a:t>
            </a:r>
          </a:p>
          <a:p>
            <a:pPr marL="342351" indent="-34235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Community organizations, clinics, treatment centers</a:t>
            </a:r>
          </a:p>
          <a:p>
            <a:pPr>
              <a:spcBef>
                <a:spcPts val="1198"/>
              </a:spcBef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351" lvl="1" indent="-34235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All programs interviewed received most funding through grants</a:t>
            </a:r>
          </a:p>
          <a:p>
            <a:pPr marL="342351" lvl="1" indent="-34235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Several obtain some funding from Medicaid &amp; private payers or are setting up structures to do so </a:t>
            </a:r>
          </a:p>
          <a:p>
            <a:pPr marL="342351" lvl="1" indent="-34235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Programs expressed concerns about lack of flexibility in fee-for-service rates</a:t>
            </a:r>
          </a:p>
          <a:p>
            <a:pPr marL="0" lvl="1">
              <a:spcBef>
                <a:spcPts val="1198"/>
              </a:spcBef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Measures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351" lvl="1" indent="-342351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standard measures</a:t>
            </a:r>
          </a:p>
          <a:p>
            <a:pPr marL="171176" indent="-171176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6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20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076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285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279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473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420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837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8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2008:  CCAR created RCA</a:t>
            </a:r>
            <a:r>
              <a:rPr lang="en-US" baseline="0" dirty="0" smtClean="0"/>
              <a:t> </a:t>
            </a:r>
            <a:r>
              <a:rPr lang="en-US" dirty="0" smtClean="0"/>
              <a:t>– Volunteer</a:t>
            </a:r>
            <a:r>
              <a:rPr lang="en-US" baseline="0" dirty="0" smtClean="0"/>
              <a:t> based model</a:t>
            </a:r>
          </a:p>
          <a:p>
            <a:r>
              <a:rPr lang="en-US" baseline="0" dirty="0" smtClean="0"/>
              <a:t>2011:  First RC trainings in MA</a:t>
            </a:r>
          </a:p>
          <a:p>
            <a:r>
              <a:rPr lang="en-US" baseline="0" dirty="0" smtClean="0"/>
              <a:t>2013:  Started providing RCA out of MA with our own trainers</a:t>
            </a:r>
            <a:endParaRPr lang="en-US" dirty="0" smtClean="0"/>
          </a:p>
          <a:p>
            <a:r>
              <a:rPr lang="en-US" baseline="0" dirty="0" smtClean="0"/>
              <a:t>2015:  RCs became a new covered expenditure through BSAS Outpatient</a:t>
            </a:r>
          </a:p>
          <a:p>
            <a:r>
              <a:rPr lang="en-US" baseline="0" dirty="0" smtClean="0"/>
              <a:t>2016:  BSAS funded RCs working in Emergency </a:t>
            </a:r>
            <a:r>
              <a:rPr lang="en-US" baseline="0" dirty="0" err="1" smtClean="0"/>
              <a:t>Dept</a:t>
            </a:r>
            <a:r>
              <a:rPr lang="en-US" baseline="0" dirty="0" smtClean="0"/>
              <a:t> – in 11 hospitals in partnership with </a:t>
            </a:r>
            <a:r>
              <a:rPr lang="en-US" baseline="0" dirty="0" err="1" smtClean="0"/>
              <a:t>Masshealth</a:t>
            </a:r>
            <a:r>
              <a:rPr lang="en-US" baseline="0" dirty="0" smtClean="0"/>
              <a:t>/MBHP</a:t>
            </a:r>
            <a:endParaRPr lang="en-US" dirty="0" smtClean="0"/>
          </a:p>
          <a:p>
            <a:r>
              <a:rPr lang="en-US" dirty="0" smtClean="0"/>
              <a:t>2016:  Started training supervisors to oversee Peer RCs  </a:t>
            </a:r>
          </a:p>
          <a:p>
            <a:r>
              <a:rPr lang="en-US" dirty="0" smtClean="0"/>
              <a:t>2018:  </a:t>
            </a:r>
            <a:r>
              <a:rPr lang="en-US" dirty="0" err="1" smtClean="0"/>
              <a:t>Mass</a:t>
            </a:r>
            <a:r>
              <a:rPr lang="en-US" baseline="0" dirty="0" err="1" smtClean="0"/>
              <a:t>Health</a:t>
            </a:r>
            <a:r>
              <a:rPr lang="en-US" baseline="0" dirty="0" smtClean="0"/>
              <a:t> approved PRC as a reimbursable benefit</a:t>
            </a:r>
          </a:p>
          <a:p>
            <a:r>
              <a:rPr lang="en-US" baseline="0" dirty="0" smtClean="0"/>
              <a:t>2018:  RC Workforce Scan reviewed BSAS funded and non-BSAS funded programs providing RC Services – </a:t>
            </a:r>
            <a:r>
              <a:rPr lang="en-US" i="1" baseline="0" dirty="0" smtClean="0"/>
              <a:t>will present in a future Commission meeting.</a:t>
            </a:r>
          </a:p>
          <a:p>
            <a:r>
              <a:rPr lang="en-US" b="1" baseline="0" dirty="0" smtClean="0"/>
              <a:t>Originally, RC was conceived as a new volunteer role that has grown exponentially and we know that the work is not done.  It’s a Work in Progress.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8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RC</a:t>
            </a:r>
            <a:r>
              <a:rPr lang="en-US" baseline="0" dirty="0" smtClean="0"/>
              <a:t> settings in Massachusetts - </a:t>
            </a:r>
            <a:r>
              <a:rPr lang="en-US" dirty="0" smtClean="0"/>
              <a:t>All the places RC’s can be found presently.</a:t>
            </a:r>
            <a:r>
              <a:rPr lang="en-US" baseline="0" dirty="0" smtClean="0"/>
              <a:t> </a:t>
            </a:r>
            <a:r>
              <a:rPr lang="en-US" dirty="0" smtClean="0"/>
              <a:t>These are not necessarily CARC certified.</a:t>
            </a:r>
            <a:endParaRPr lang="en-US" baseline="0" dirty="0" smtClean="0"/>
          </a:p>
          <a:p>
            <a:r>
              <a:rPr lang="en-US" baseline="0" dirty="0" smtClean="0"/>
              <a:t>The big question is what are RCs and what are they not? I’m going to start with what they are not.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broadly.  Can</a:t>
            </a:r>
            <a:r>
              <a:rPr lang="en-US" baseline="0" dirty="0" smtClean="0"/>
              <a:t> ask questions at end of presentation.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6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first framework is what is taught in RCA.  RCs mostly in Outpatient.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3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Pre-contemplation and Contemplation</a:t>
            </a:r>
          </a:p>
          <a:p>
            <a:r>
              <a:rPr lang="en-US" dirty="0" smtClean="0"/>
              <a:t>49 Early</a:t>
            </a:r>
            <a:r>
              <a:rPr lang="en-US" baseline="0" dirty="0" smtClean="0"/>
              <a:t> Engagement BSAS funded or contracted RCs.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44566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30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04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7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48630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05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54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72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53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4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25377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56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51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25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639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5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11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3614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88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37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12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2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68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9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96358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735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760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28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674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68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01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76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AEBBC88C-BA10-4189-AAD4-E9B5EF7134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748" y="0"/>
            <a:ext cx="9160747" cy="34290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spcBef>
                <a:spcPct val="50000"/>
              </a:spcBef>
            </a:pPr>
            <a:endParaRPr lang="en-US" sz="1200" b="1" kern="0" dirty="0">
              <a:solidFill>
                <a:srgbClr val="FFFFFF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17CC67D-0546-4710-B84C-FC0A5CE2ED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94" y="7620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76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69BA3BBE-23C5-4C53-B6B8-FF31B07922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75" y="0"/>
            <a:ext cx="9160747" cy="15240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spcBef>
                <a:spcPct val="50000"/>
              </a:spcBef>
            </a:pPr>
            <a:endParaRPr lang="en-US" sz="1200" b="1" kern="0" dirty="0">
              <a:solidFill>
                <a:prstClr val="white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C50D0810-77ED-4EE7-8811-742840D2D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71450"/>
            <a:ext cx="1181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010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1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54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15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95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82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3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0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08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076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77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2600"/>
            <a:ext cx="7772400" cy="704850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PowerPoint title to go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146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TO GO HERE IN THIS FONT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005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915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  <a:noFill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645F23FA-F821-414F-A792-D7C0E6DE8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381345"/>
            <a:ext cx="4800600" cy="25096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alt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04E38206-4090-E14F-8B26-5E40D1B15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9770" y="6267180"/>
            <a:ext cx="29279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69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7E02F888-F566-AF48-8AEC-4C3859FAE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381345"/>
            <a:ext cx="4800600" cy="25096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alt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37E23C05-5C01-494B-9322-F5DF0B89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9770" y="6267180"/>
            <a:ext cx="29279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422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3939C5A4-9A4D-EB48-9082-2C97E0916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381345"/>
            <a:ext cx="4800600" cy="25096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alt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486B965B-3AF4-CD44-9C3F-8BD00B2C9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9770" y="6267180"/>
            <a:ext cx="29279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16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536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78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5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7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88632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90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672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64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12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87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57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1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71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83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25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4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1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8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.jp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9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97C8F46-E678-4E6E-AC6C-DF8CD643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5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81345"/>
            <a:ext cx="4800600" cy="25096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99770" y="6267180"/>
            <a:ext cx="29279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AEFFDE-2CA0-6648-ADC3-FD767EFF3A69}" type="slidenum">
              <a:rPr lang="en-US" smtClean="0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339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  <p15:guide id="6" orient="horz" pos="264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AA77F-F1D2-49DD-88D1-79F4C0282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7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ersofsubstance.org/advance-your-career/jobs" TargetMode="External"/><Relationship Id="rId3" Type="http://schemas.openxmlformats.org/officeDocument/2006/relationships/hyperlink" Target="http://www.careersofsubstance.org/" TargetMode="External"/><Relationship Id="rId7" Type="http://schemas.openxmlformats.org/officeDocument/2006/relationships/hyperlink" Target="http://www.careersofsubstance.org/communicate-collaborate/calenda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://www.careersofsubstance.org/resources/recovery-coach-training" TargetMode="External"/><Relationship Id="rId5" Type="http://schemas.openxmlformats.org/officeDocument/2006/relationships/hyperlink" Target="http://www.careersofsubstance.org/advance-your-career/career-paths/recovery-support-peer-worker" TargetMode="Externa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anerhernandez@ao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umassmed.edu/hlp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4.xml"/><Relationship Id="rId4" Type="http://schemas.openxmlformats.org/officeDocument/2006/relationships/hyperlink" Target="mailto:Katharine.London@umassmed.edu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9144000" cy="335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152400" y="838200"/>
            <a:ext cx="6629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</a:rPr>
              <a:t>Recovery </a:t>
            </a: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</a:rPr>
              <a:t>Coach </a:t>
            </a: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</a:rPr>
              <a:t>Commission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762000"/>
            <a:ext cx="14874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2250" y="3896534"/>
            <a:ext cx="87376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Executive </a:t>
            </a:r>
            <a:r>
              <a:rPr lang="en-US" sz="2400" b="1" dirty="0">
                <a:solidFill>
                  <a:srgbClr val="003366"/>
                </a:solidFill>
                <a:latin typeface="Calibri" panose="020F0502020204030204" pitchFamily="34" charset="0"/>
              </a:rPr>
              <a:t>Office of Health &amp; Human Services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Marylou Sudders, Secretary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003366"/>
                </a:solidFill>
                <a:latin typeface="Calibri" pitchFamily="34" charset="0"/>
              </a:rPr>
              <a:t>January 23, 2019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003366"/>
                </a:solidFill>
                <a:latin typeface="Calibri" pitchFamily="34" charset="0"/>
              </a:rPr>
              <a:t>3:00-5:00pm</a:t>
            </a:r>
            <a:endParaRPr lang="en-US" sz="2200" b="1" dirty="0">
              <a:solidFill>
                <a:srgbClr val="003366"/>
              </a:solidFill>
              <a:latin typeface="Calibri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003366"/>
                </a:solidFill>
                <a:latin typeface="Calibri" pitchFamily="34" charset="0"/>
              </a:rPr>
              <a:t>One Ashburton Place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003366"/>
                </a:solidFill>
                <a:latin typeface="Calibri" pitchFamily="34" charset="0"/>
              </a:rPr>
              <a:t>Boston, MA</a:t>
            </a:r>
            <a:endParaRPr lang="en-US" sz="22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341438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Typical Pathway </a:t>
            </a:r>
            <a:r>
              <a:rPr lang="en-US" sz="3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to </a:t>
            </a:r>
            <a:r>
              <a:rPr lang="en-US" sz="3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becoming a </a:t>
            </a:r>
            <a:br>
              <a:rPr lang="en-US" sz="3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</a:br>
            <a:r>
              <a:rPr lang="en-US" sz="3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Peer </a:t>
            </a:r>
            <a:r>
              <a:rPr lang="en-US" sz="3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Recovery Coach in Massachusetts</a:t>
            </a:r>
            <a:endParaRPr lang="en-US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03430544"/>
              </p:ext>
            </p:extLst>
          </p:nvPr>
        </p:nvGraphicFramePr>
        <p:xfrm>
          <a:off x="152400" y="16002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175500" y="5181600"/>
            <a:ext cx="1752600" cy="990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700" b="1" dirty="0" smtClean="0">
                <a:solidFill>
                  <a:prstClr val="white"/>
                </a:solidFill>
                <a:latin typeface="Constantia" panose="02030602050306030303" pitchFamily="18" charset="0"/>
              </a:rPr>
              <a:t>Not all PRC’s follow this pathway</a:t>
            </a:r>
            <a:endParaRPr lang="en-US" sz="1700" b="1" dirty="0">
              <a:solidFill>
                <a:prstClr val="white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001000" cy="1295400"/>
          </a:xfrm>
        </p:spPr>
        <p:txBody>
          <a:bodyPr>
            <a:noAutofit/>
          </a:bodyPr>
          <a:lstStyle/>
          <a:p>
            <a:pPr algn="l"/>
            <a:r>
              <a:rPr lang="en-US" sz="4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CCAR Recovery Coach Academy</a:t>
            </a:r>
            <a:endParaRPr lang="en-US" sz="4200" b="1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The Recovery Coach Academy (RCA), developed by </a:t>
            </a:r>
            <a:r>
              <a:rPr lang="en-US" sz="2000" dirty="0">
                <a:solidFill>
                  <a:schemeClr val="tx2"/>
                </a:solidFill>
                <a:latin typeface="Constantia" panose="02030602050306030303" pitchFamily="18" charset="0"/>
              </a:rPr>
              <a:t>CT Community for Addiction Recovery (CCAR</a:t>
            </a:r>
            <a:r>
              <a:rPr lang="en-US" sz="20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) in 2008, is a 5-day intensive training delivered in a retreat-like environment, focusing on providing skills needed to guide, mentor and support anyone who would like to enter into or sustain long-term recovery from an addiction to alcohol or other drugs. 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en-US" sz="1700" dirty="0">
                <a:solidFill>
                  <a:schemeClr val="tx2"/>
                </a:solidFill>
                <a:latin typeface="Constantia" panose="02030602050306030303" pitchFamily="18" charset="0"/>
              </a:rPr>
              <a:t>The CCAR model is currently used nationwide for training recovery coaches</a:t>
            </a:r>
            <a:r>
              <a:rPr lang="en-US" sz="17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endParaRPr lang="en-US" sz="1700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en-US" sz="17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CCAR requires that trainers of RCA take the CCAR RCA and a CCAR-approved Training of Trainers. </a:t>
            </a:r>
          </a:p>
          <a:p>
            <a:pPr marL="0" indent="0">
              <a:buNone/>
            </a:pPr>
            <a:endParaRPr lang="en-US" sz="170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en-US" sz="17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BSAS provides CCAR RCAs and has permission to conduct Training of Trainers in MA.</a:t>
            </a:r>
          </a:p>
          <a:p>
            <a:endParaRPr lang="en-US" sz="170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en-US" sz="1700" dirty="0">
                <a:solidFill>
                  <a:schemeClr val="tx2"/>
                </a:solidFill>
                <a:latin typeface="Constantia" panose="02030602050306030303" pitchFamily="18" charset="0"/>
              </a:rPr>
              <a:t>O</a:t>
            </a:r>
            <a:r>
              <a:rPr lang="en-US" sz="17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ther </a:t>
            </a:r>
            <a:r>
              <a:rPr lang="en-US" sz="1700" dirty="0">
                <a:solidFill>
                  <a:schemeClr val="tx2"/>
                </a:solidFill>
                <a:latin typeface="Constantia" panose="02030602050306030303" pitchFamily="18" charset="0"/>
              </a:rPr>
              <a:t>organizations/individuals </a:t>
            </a:r>
            <a:r>
              <a:rPr lang="en-US" sz="17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also provide </a:t>
            </a:r>
            <a:r>
              <a:rPr lang="en-US" sz="1700" dirty="0">
                <a:solidFill>
                  <a:schemeClr val="tx2"/>
                </a:solidFill>
                <a:latin typeface="Constantia" panose="02030602050306030303" pitchFamily="18" charset="0"/>
              </a:rPr>
              <a:t>the CCAR RCA </a:t>
            </a:r>
            <a:r>
              <a:rPr lang="en-US" sz="17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in MA separate from BSAS.</a:t>
            </a:r>
          </a:p>
          <a:p>
            <a:pPr marL="0" indent="0">
              <a:buNone/>
            </a:pPr>
            <a:endParaRPr lang="en-US" sz="1700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The training includes: role and functions of a recovery coach, values/principles, stages of recovery, culture, </a:t>
            </a:r>
            <a:r>
              <a:rPr lang="en-US" sz="1700" dirty="0">
                <a:solidFill>
                  <a:schemeClr val="tx2"/>
                </a:solidFill>
                <a:latin typeface="Constantia" panose="02030602050306030303" pitchFamily="18" charset="0"/>
              </a:rPr>
              <a:t>recovery, </a:t>
            </a:r>
            <a:r>
              <a:rPr lang="en-US" sz="17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stages </a:t>
            </a:r>
            <a:r>
              <a:rPr lang="en-US" sz="1700" dirty="0">
                <a:solidFill>
                  <a:schemeClr val="tx2"/>
                </a:solidFill>
                <a:latin typeface="Constantia" panose="02030602050306030303" pitchFamily="18" charset="0"/>
              </a:rPr>
              <a:t>of </a:t>
            </a:r>
            <a:r>
              <a:rPr lang="en-US" sz="17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change, power and privilege, ethics, boundaries, coaching, motivational interviewing and wellness planning.</a:t>
            </a:r>
          </a:p>
          <a:p>
            <a:endParaRPr lang="en-US" sz="1800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endParaRPr lang="en-US" sz="220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2954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  <a:t>The BSAS-funded Recovery Coach Academy (RCA) application requires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  <a:t>:</a:t>
            </a:r>
            <a:endParaRPr lang="en-US" sz="3600" b="1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Constantia" panose="02030602050306030303" pitchFamily="18" charset="0"/>
              </a:rPr>
              <a:t>2 years of abstinence from active use of illegal drugs, alcohol </a:t>
            </a:r>
            <a:r>
              <a:rPr lang="en-US" sz="2400" dirty="0" smtClean="0">
                <a:solidFill>
                  <a:srgbClr val="1F497D"/>
                </a:solidFill>
                <a:latin typeface="Constantia" panose="02030602050306030303" pitchFamily="18" charset="0"/>
              </a:rPr>
              <a:t>and </a:t>
            </a:r>
            <a:r>
              <a:rPr lang="en-US" sz="2400" dirty="0">
                <a:solidFill>
                  <a:srgbClr val="1F497D"/>
                </a:solidFill>
                <a:latin typeface="Constantia" panose="02030602050306030303" pitchFamily="18" charset="0"/>
              </a:rPr>
              <a:t>non-prescribed medication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Constantia" panose="02030602050306030303" pitchFamily="18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Constantia" panose="02030602050306030303" pitchFamily="18" charset="0"/>
              </a:rPr>
              <a:t>Stable pathway of recovery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Constantia" panose="02030602050306030303" pitchFamily="18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Constantia" panose="02030602050306030303" pitchFamily="18" charset="0"/>
              </a:rPr>
              <a:t>Connected within the recovery/addictions community as a </a:t>
            </a:r>
            <a:r>
              <a:rPr lang="en-US" sz="2400" dirty="0" smtClean="0">
                <a:solidFill>
                  <a:srgbClr val="1F497D"/>
                </a:solidFill>
                <a:latin typeface="Constantia" panose="02030602050306030303" pitchFamily="18" charset="0"/>
              </a:rPr>
              <a:t>volunteer </a:t>
            </a:r>
            <a:r>
              <a:rPr lang="en-US" sz="2400" dirty="0">
                <a:solidFill>
                  <a:srgbClr val="1F497D"/>
                </a:solidFill>
                <a:latin typeface="Constantia" panose="02030602050306030303" pitchFamily="18" charset="0"/>
              </a:rPr>
              <a:t>or employed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Constantia" panose="02030602050306030303" pitchFamily="18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Constantia" panose="02030602050306030303" pitchFamily="18" charset="0"/>
              </a:rPr>
              <a:t>Access to and/or supervised by a </a:t>
            </a:r>
            <a:r>
              <a:rPr lang="en-US" sz="2400" dirty="0" smtClean="0">
                <a:solidFill>
                  <a:srgbClr val="1F497D"/>
                </a:solidFill>
                <a:latin typeface="Constantia" panose="02030602050306030303" pitchFamily="18" charset="0"/>
              </a:rPr>
              <a:t>BSAS-trained </a:t>
            </a:r>
            <a:r>
              <a:rPr lang="en-US" sz="2400" dirty="0">
                <a:solidFill>
                  <a:srgbClr val="1F497D"/>
                </a:solidFill>
                <a:latin typeface="Constantia" panose="02030602050306030303" pitchFamily="18" charset="0"/>
              </a:rPr>
              <a:t>PRC supervisor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Constantia" panose="02030602050306030303" pitchFamily="18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Constantia" panose="02030602050306030303" pitchFamily="18" charset="0"/>
              </a:rPr>
              <a:t>High School Diploma or Equivalency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63124-9046-4EE4-9E7A-F6BB2783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6525"/>
            <a:ext cx="7086600" cy="1281113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Common Expectations to be </a:t>
            </a:r>
            <a: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HIRED as a Recovery </a:t>
            </a:r>
            <a:r>
              <a:rPr 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Coach</a:t>
            </a:r>
            <a:endParaRPr lang="en-US" sz="4000" b="1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477344-0E6D-4C5E-AD59-7986B5108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*Depends on setting and funding</a:t>
            </a:r>
            <a:b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</a:br>
            <a:endParaRPr lang="en-US" sz="3000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1-6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yrs. abstinence from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illegal drugs, alcohol and non-prescribed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medication and in recovery</a:t>
            </a:r>
          </a:p>
          <a:p>
            <a:pPr marL="0" indent="0">
              <a:buNone/>
            </a:pPr>
            <a:endParaRPr lang="en-US" sz="22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Completed 5-day RCA &amp; actively working towards a CARC (Certification Addiction Recovery Coach - MBSACC)</a:t>
            </a:r>
          </a:p>
          <a:p>
            <a:pPr marL="0" indent="0">
              <a:buNone/>
            </a:pPr>
            <a:endParaRPr lang="en-US" sz="22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Supervised by an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BSAS-trained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Peer Recovery Coach Supervisor</a:t>
            </a:r>
          </a:p>
          <a:p>
            <a:pPr marL="0" indent="0">
              <a:buNone/>
            </a:pPr>
            <a:endParaRPr lang="en-US" sz="22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High School Diploma or Equivalency</a:t>
            </a:r>
          </a:p>
          <a:p>
            <a:pPr marL="0" indent="0">
              <a:buNone/>
            </a:pP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295400"/>
          </a:xfrm>
        </p:spPr>
        <p:txBody>
          <a:bodyPr>
            <a:noAutofit/>
          </a:bodyPr>
          <a:lstStyle/>
          <a:p>
            <a:pPr algn="l"/>
            <a:r>
              <a:rPr lang="en-US" alt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BSAS Peer Recovery Coach </a:t>
            </a:r>
            <a:br>
              <a:rPr lang="en-US" alt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</a:br>
            <a:r>
              <a:rPr lang="en-US" alt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Supervisor Training</a:t>
            </a:r>
            <a:endParaRPr lang="en-US" altLang="en-US" sz="4000" b="1" strike="sngStrike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i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/>
            <a:endParaRPr lang="en-US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9534972"/>
              </p:ext>
            </p:extLst>
          </p:nvPr>
        </p:nvGraphicFramePr>
        <p:xfrm>
          <a:off x="152400" y="1676400"/>
          <a:ext cx="8915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65238"/>
          </a:xfrm>
        </p:spPr>
        <p:txBody>
          <a:bodyPr>
            <a:noAutofit/>
          </a:bodyPr>
          <a:lstStyle/>
          <a:p>
            <a:pPr algn="l"/>
            <a:r>
              <a:rPr lang="en-US" sz="4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BSAS Expanding Peer Recovery Workforce FY13-FY18</a:t>
            </a:r>
            <a:endParaRPr lang="en-US" sz="4200" b="1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Number of Individuals Trained in Massachusetts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Recovery Coach Academy (RCA): 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1149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RCA Ethical Considerations: 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463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BSAS RC Supervisors: 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236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BSAS Deaf Recovery Coaches working: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16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BSAS P.T. Recovery Support Trainers: 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17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CARC MBSACC Certified Recovery Coaches: 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70</a:t>
            </a:r>
          </a:p>
          <a:p>
            <a:pPr marL="0" indent="0">
              <a:buNone/>
            </a:pPr>
            <a:endParaRPr lang="en-US" sz="22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BSAS Suite of Trainings Offered for Recovery Coaches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Motivational Interviewing, Addictions 101, Mental Wellness, Cultural Competence/Humility, Self-Care, MSR for Recovery Coaches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1F444B-5B73-4588-9950-ACD91462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134143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Some Current Research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6E998-64D4-46B8-A9AC-E9C3A5A06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9530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51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BSAS FY18 </a:t>
            </a: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Peer Recovery Coach Scan</a:t>
            </a:r>
          </a:p>
          <a:p>
            <a:pPr>
              <a:lnSpc>
                <a:spcPct val="120000"/>
              </a:lnSpc>
            </a:pPr>
            <a:r>
              <a:rPr lang="en-US" sz="46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DMA Health Strategies conducted a scan of 209 </a:t>
            </a:r>
            <a:r>
              <a:rPr lang="en-US" sz="46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RCs working in 33 BSAS funded and/or contracted programs in FY18</a:t>
            </a:r>
          </a:p>
          <a:p>
            <a:pPr marL="0" indent="0">
              <a:lnSpc>
                <a:spcPct val="160000"/>
              </a:lnSpc>
              <a:buNone/>
            </a:pPr>
            <a:endParaRPr lang="en-US" sz="3600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51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MGH Recovery Coach </a:t>
            </a:r>
            <a:r>
              <a:rPr lang="en-US" sz="51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Efficacy 2018 Report</a:t>
            </a:r>
          </a:p>
          <a:p>
            <a:pPr>
              <a:lnSpc>
                <a:spcPct val="120000"/>
              </a:lnSpc>
            </a:pPr>
            <a:r>
              <a:rPr lang="en-US" sz="46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“</a:t>
            </a:r>
            <a:r>
              <a:rPr lang="en-US" sz="46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6 months after engagement with a recovery coach, compared to the 6 months prior to the engagement with a recovery coach, patients have a 44% increase in attendance at outpatient primary care and behavioral health visits, a 25% decrease in inpatient admissions, and a 13% decrease in Emergency Department visits</a:t>
            </a:r>
            <a:r>
              <a:rPr lang="en-US" sz="46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.”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			(</a:t>
            </a:r>
            <a:r>
              <a:rPr lang="en-US" sz="42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MGH 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provided </a:t>
            </a:r>
            <a:r>
              <a:rPr lang="en-US" sz="42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BSAS this paragraph with permission)</a:t>
            </a:r>
          </a:p>
          <a:p>
            <a:pPr>
              <a:lnSpc>
                <a:spcPct val="120000"/>
              </a:lnSpc>
            </a:pPr>
            <a:endParaRPr lang="en-US" sz="4600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C5A7D8-6CE4-4241-A408-CFA7C068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6525"/>
            <a:ext cx="8610600" cy="1281113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Careers of Substance Website</a:t>
            </a:r>
          </a:p>
        </p:txBody>
      </p:sp>
      <p:pic>
        <p:nvPicPr>
          <p:cNvPr id="6" name="Content Placeholder 4">
            <a:hlinkClick r:id="rId3"/>
            <a:extLst>
              <a:ext uri="{FF2B5EF4-FFF2-40B4-BE49-F238E27FC236}">
                <a16:creationId xmlns="" xmlns:a16="http://schemas.microsoft.com/office/drawing/2014/main" id="{BCBEBAB1-EA17-4A74-9C03-42A0D0CBA7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t="13750" r="9315" b="50536"/>
          <a:stretch>
            <a:fillRect/>
          </a:stretch>
        </p:blipFill>
        <p:spPr bwMode="auto">
          <a:xfrm>
            <a:off x="1981200" y="1524000"/>
            <a:ext cx="5410200" cy="12811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94D2881-D4FB-4729-86EE-D660E8028D57}"/>
              </a:ext>
            </a:extLst>
          </p:cNvPr>
          <p:cNvSpPr/>
          <p:nvPr/>
        </p:nvSpPr>
        <p:spPr>
          <a:xfrm>
            <a:off x="152400" y="2773362"/>
            <a:ext cx="8839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prstClr val="black"/>
                </a:solidFill>
                <a:latin typeface="Constantia" panose="02030602050306030303" pitchFamily="18" charset="0"/>
                <a:hlinkClick r:id="rId5"/>
              </a:rPr>
              <a:t>Recovery Coach/ Peer Worker Main Page</a:t>
            </a:r>
            <a:r>
              <a:rPr lang="en-US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prstClr val="black"/>
              </a:solidFill>
              <a:latin typeface="Constantia" panose="02030602050306030303" pitchFamily="18" charset="0"/>
              <a:hlinkClick r:id="rId6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prstClr val="black"/>
                </a:solidFill>
                <a:latin typeface="Constantia" panose="02030602050306030303" pitchFamily="18" charset="0"/>
                <a:hlinkClick r:id="rId6"/>
              </a:rPr>
              <a:t>Recovery 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  <a:hlinkClick r:id="rId6"/>
              </a:rPr>
              <a:t>Coach </a:t>
            </a:r>
            <a:r>
              <a:rPr lang="en-US" sz="2600" b="1" dirty="0" smtClean="0">
                <a:solidFill>
                  <a:prstClr val="black"/>
                </a:solidFill>
                <a:latin typeface="Constantia" panose="02030602050306030303" pitchFamily="18" charset="0"/>
                <a:hlinkClick r:id="rId6"/>
              </a:rPr>
              <a:t>and Recovery Coach  Supervisor Training Calendar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(</a:t>
            </a:r>
            <a:r>
              <a:rPr lang="en-US" sz="2600" i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with dates and locations)</a:t>
            </a:r>
            <a:endParaRPr lang="en-US" sz="2600" i="1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1600" i="1" dirty="0" smtClean="0">
              <a:solidFill>
                <a:prstClr val="black"/>
              </a:solidFill>
              <a:latin typeface="Constantia" panose="02030602050306030303" pitchFamily="18" charset="0"/>
              <a:hlinkClick r:id="rId7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prstClr val="black"/>
                </a:solidFill>
                <a:latin typeface="Constantia" panose="02030602050306030303" pitchFamily="18" charset="0"/>
                <a:hlinkClick r:id="rId7"/>
              </a:rPr>
              <a:t>Full Statewide Substance Use Training Calendar</a:t>
            </a:r>
            <a:r>
              <a:rPr lang="en-US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prstClr val="black"/>
              </a:solidFill>
              <a:latin typeface="Constantia" panose="02030602050306030303" pitchFamily="18" charset="0"/>
              <a:hlinkClick r:id="rId8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prstClr val="black"/>
                </a:solidFill>
                <a:latin typeface="Constantia" panose="02030602050306030303" pitchFamily="18" charset="0"/>
                <a:hlinkClick r:id="rId8"/>
              </a:rPr>
              <a:t>Job Postings</a:t>
            </a:r>
            <a:r>
              <a:rPr lang="en-US" sz="2600" dirty="0" smtClean="0">
                <a:solidFill>
                  <a:prstClr val="black"/>
                </a:solidFill>
                <a:latin typeface="Constantia" panose="02030602050306030303" pitchFamily="18" charset="0"/>
                <a:hlinkClick r:id="rId8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onstantia" panose="02030602050306030303" pitchFamily="18" charset="0"/>
              </a:rPr>
              <a:t>– post and search positions and </a:t>
            </a:r>
            <a:r>
              <a:rPr lang="en-US" sz="2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resumes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defTabSz="457200"/>
            <a:endParaRPr lang="en-US" sz="26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lvl="1" defTabSz="457200"/>
            <a:endParaRPr lang="en-US" sz="2200" i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423BC6-2DB5-4ADB-89DD-AA0E8A16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6525"/>
            <a:ext cx="8534400" cy="1281113"/>
          </a:xfrm>
        </p:spPr>
        <p:txBody>
          <a:bodyPr>
            <a:normAutofit fontScale="90000"/>
          </a:bodyPr>
          <a:lstStyle/>
          <a:p>
            <a:pPr algn="l"/>
            <a:r>
              <a:rPr lang="en-US" sz="5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Department of Public Health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</a:br>
            <a:r>
              <a:rPr lang="en-US" sz="33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Bureau of Substance Addiction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DA8087-3545-43A9-A67C-71595CC0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Thank You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Gracias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3200399"/>
          </a:xfrm>
        </p:spPr>
        <p:txBody>
          <a:bodyPr>
            <a:normAutofit fontScale="90000"/>
          </a:bodyPr>
          <a:lstStyle/>
          <a:p>
            <a:r>
              <a:rPr lang="en-US" dirty="0"/>
              <a:t>Massachusetts Board Substance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Abuse </a:t>
            </a:r>
            <a:r>
              <a:rPr lang="en-US" dirty="0"/>
              <a:t>Counselor </a:t>
            </a:r>
            <a:r>
              <a:rPr lang="en-US" dirty="0" smtClean="0"/>
              <a:t>Certification (MBSACC)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Certified Addiction Recovery </a:t>
            </a:r>
            <a:br>
              <a:rPr lang="en-US" dirty="0" smtClean="0"/>
            </a:br>
            <a:r>
              <a:rPr lang="en-US" dirty="0" smtClean="0"/>
              <a:t>Coach (CARC) Credential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Haner Hernandez, Ph.D., CPS, CADCII, LADCI</a:t>
            </a:r>
          </a:p>
          <a:p>
            <a:r>
              <a:rPr lang="en-US" dirty="0" smtClean="0">
                <a:hlinkClick r:id="rId3"/>
              </a:rPr>
              <a:t>hanerhernandez@aol.com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413-627-1601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8077200" cy="4801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Welcome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 panose="020F0502020204030204" pitchFamily="34" charset="0"/>
              </a:rPr>
              <a:t>Approval of 11/7/18  Meeting Minutes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 panose="020F0502020204030204" pitchFamily="34" charset="0"/>
              </a:rPr>
              <a:t>Commission Timeline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 panose="020F0502020204030204" pitchFamily="34" charset="0"/>
              </a:rPr>
              <a:t>Listening Sessions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Presentations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 panose="020F0502020204030204" pitchFamily="34" charset="0"/>
              </a:rPr>
              <a:t>Peer Recovery Coaching in Massachusetts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</a:rPr>
              <a:t>Massachusetts Board </a:t>
            </a:r>
            <a:r>
              <a:rPr lang="en-US" dirty="0" smtClean="0">
                <a:solidFill>
                  <a:schemeClr val="dk1"/>
                </a:solidFill>
                <a:latin typeface="Calibri" panose="020F0502020204030204" pitchFamily="34" charset="0"/>
              </a:rPr>
              <a:t>Substance Abuse 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</a:rPr>
              <a:t>Counselor Certification </a:t>
            </a:r>
            <a:endParaRPr lang="en-US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 panose="020F0502020204030204" pitchFamily="34" charset="0"/>
              </a:rPr>
              <a:t>Recovery Coaches in Opioid Use Disorder Care </a:t>
            </a:r>
            <a:endParaRPr lang="en-US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Recovery Coach and Recovery Coach Supervisors Panel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Next Steps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00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</a:t>
            </a:r>
            <a:r>
              <a:rPr lang="en-US" dirty="0"/>
              <a:t>MBSACC </a:t>
            </a:r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Established over 36 Years Ago</a:t>
            </a:r>
          </a:p>
          <a:p>
            <a:endParaRPr lang="en-US" dirty="0"/>
          </a:p>
          <a:p>
            <a:r>
              <a:rPr lang="en-US" dirty="0" smtClean="0"/>
              <a:t>Independent Organization</a:t>
            </a:r>
          </a:p>
          <a:p>
            <a:endParaRPr lang="en-US" dirty="0"/>
          </a:p>
          <a:p>
            <a:r>
              <a:rPr lang="en-US" dirty="0" smtClean="0"/>
              <a:t>1 Full time Staff, 9 Board Members,                  Small Budget (Certification Fees)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International Certification and Reciprocity Consortium (IC&amp;RC)</a:t>
            </a:r>
            <a:r>
              <a:rPr lang="en-US" dirty="0" smtClean="0"/>
              <a:t> Member Board since 1985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17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MBSACC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Work Collaboratively with IC&amp;RC </a:t>
            </a:r>
          </a:p>
          <a:p>
            <a:endParaRPr lang="en-US" dirty="0"/>
          </a:p>
          <a:p>
            <a:r>
              <a:rPr lang="en-US" dirty="0" smtClean="0"/>
              <a:t>Set and Implement Standards for MA</a:t>
            </a:r>
          </a:p>
          <a:p>
            <a:endParaRPr lang="en-US" dirty="0"/>
          </a:p>
          <a:p>
            <a:r>
              <a:rPr lang="en-US" dirty="0" smtClean="0"/>
              <a:t>Review and Assess Applications</a:t>
            </a:r>
          </a:p>
          <a:p>
            <a:endParaRPr lang="en-US" dirty="0"/>
          </a:p>
          <a:p>
            <a:r>
              <a:rPr lang="en-US" dirty="0" smtClean="0"/>
              <a:t>Implement Testing</a:t>
            </a:r>
          </a:p>
          <a:p>
            <a:endParaRPr lang="en-US" dirty="0"/>
          </a:p>
          <a:p>
            <a:r>
              <a:rPr lang="en-US" dirty="0" smtClean="0"/>
              <a:t>Award and Oversee Credentials</a:t>
            </a:r>
          </a:p>
          <a:p>
            <a:endParaRPr lang="en-US" dirty="0"/>
          </a:p>
          <a:p>
            <a:r>
              <a:rPr lang="en-US" dirty="0" smtClean="0"/>
              <a:t>Assess Ethical Complaints and Address Violations </a:t>
            </a:r>
          </a:p>
          <a:p>
            <a:endParaRPr lang="en-US" dirty="0"/>
          </a:p>
          <a:p>
            <a:r>
              <a:rPr lang="en-US" dirty="0" smtClean="0"/>
              <a:t>Work Collaboratively with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8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Certified Addiction Recovery </a:t>
            </a:r>
            <a:br>
              <a:rPr lang="en-US" dirty="0" smtClean="0"/>
            </a:br>
            <a:r>
              <a:rPr lang="en-US" dirty="0" smtClean="0"/>
              <a:t>Coach (CARC)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Certification Board worked with MDPH-BSAS to review minimum requirements;</a:t>
            </a:r>
          </a:p>
          <a:p>
            <a:endParaRPr lang="en-US" dirty="0"/>
          </a:p>
          <a:p>
            <a:r>
              <a:rPr lang="en-US" dirty="0" smtClean="0"/>
              <a:t>Working group developed and summited recommendations to the Certification Board in Spring and Summer of 2015;</a:t>
            </a:r>
          </a:p>
          <a:p>
            <a:endParaRPr lang="en-US" dirty="0"/>
          </a:p>
          <a:p>
            <a:r>
              <a:rPr lang="en-US" dirty="0" smtClean="0"/>
              <a:t>Certification Board reviewed recommendations, refined them, and made final decisions in August 2015.</a:t>
            </a:r>
          </a:p>
          <a:p>
            <a:endParaRPr lang="en-US" dirty="0"/>
          </a:p>
          <a:p>
            <a:r>
              <a:rPr lang="en-US" dirty="0" smtClean="0"/>
              <a:t>CARC available in MA in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Process, Timeline, and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Official Name: </a:t>
            </a:r>
            <a:r>
              <a:rPr lang="en-US" dirty="0" smtClean="0"/>
              <a:t>Certified Addiction Recovery Coach (CARC)</a:t>
            </a:r>
          </a:p>
          <a:p>
            <a:endParaRPr lang="en-US" dirty="0"/>
          </a:p>
          <a:p>
            <a:r>
              <a:rPr lang="en-US" b="1" dirty="0" smtClean="0"/>
              <a:t>Test Waiver Period (Grand-Parenting):</a:t>
            </a:r>
            <a:r>
              <a:rPr lang="en-US" dirty="0" smtClean="0"/>
              <a:t> January 1, 2016 through March 31, 2019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Education: </a:t>
            </a:r>
            <a:r>
              <a:rPr lang="en-US" dirty="0" smtClean="0"/>
              <a:t>High </a:t>
            </a:r>
            <a:r>
              <a:rPr lang="en-US" dirty="0"/>
              <a:t>School Diploma or </a:t>
            </a:r>
            <a:r>
              <a:rPr lang="en-US" dirty="0" smtClean="0"/>
              <a:t>Equivalency</a:t>
            </a:r>
          </a:p>
          <a:p>
            <a:endParaRPr lang="en-US" dirty="0"/>
          </a:p>
          <a:p>
            <a:r>
              <a:rPr lang="en-US" b="1" dirty="0" smtClean="0"/>
              <a:t>Cost: </a:t>
            </a:r>
            <a:r>
              <a:rPr lang="en-US" dirty="0" smtClean="0"/>
              <a:t>$250 fee for reviewing the Application.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In-Classroom Training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Requirements </a:t>
            </a:r>
            <a:r>
              <a:rPr lang="en-US" dirty="0"/>
              <a:t>(60 hours total)</a:t>
            </a:r>
            <a:endParaRPr lang="en-US" sz="1600" dirty="0">
              <a:ea typeface="Calibri"/>
              <a:cs typeface="Times New Roman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533618"/>
              </p:ext>
            </p:extLst>
          </p:nvPr>
        </p:nvGraphicFramePr>
        <p:xfrm>
          <a:off x="762000" y="1600200"/>
          <a:ext cx="7543800" cy="4876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9836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Online Classes are NOT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accepted for Initial Certification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6764" marR="5676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36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Training Hours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in the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Domains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Advocacy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 hours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Mentoring/Education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 hours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947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Recovery/Wellness Support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 hours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Ethical Responsibility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16 hours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836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Additional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Training Topics and Hours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Addictions 101</a:t>
                      </a:r>
                      <a:endParaRPr lang="en-US" sz="9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hours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8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Cultural Competency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hours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Mental Health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 hours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6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Motivational Interviewing (MI)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 hours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500 </a:t>
            </a:r>
            <a:r>
              <a:rPr lang="en-US" b="1" dirty="0"/>
              <a:t>Hours of Supervised work experience specific to the </a:t>
            </a:r>
            <a:r>
              <a:rPr lang="en-US" b="1" dirty="0" smtClean="0"/>
              <a:t>domains</a:t>
            </a:r>
            <a:r>
              <a:rPr lang="en-US" dirty="0" smtClean="0"/>
              <a:t>.  </a:t>
            </a:r>
            <a:r>
              <a:rPr lang="en-US" dirty="0"/>
              <a:t>Work experience must have been completed within the past ten (10) years and can be as paid or volunteer staff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b="1" dirty="0" smtClean="0"/>
              <a:t>The Supervisor </a:t>
            </a:r>
            <a:r>
              <a:rPr lang="en-US" b="1" dirty="0"/>
              <a:t>M</a:t>
            </a:r>
            <a:r>
              <a:rPr lang="en-US" b="1" dirty="0" smtClean="0"/>
              <a:t>ust be a Trained Recovery Coach and/or have completed the Recovery </a:t>
            </a:r>
            <a:r>
              <a:rPr lang="en-US" b="1" dirty="0"/>
              <a:t>Coach </a:t>
            </a:r>
            <a:r>
              <a:rPr lang="en-US" b="1" dirty="0" smtClean="0"/>
              <a:t>Supervision </a:t>
            </a:r>
            <a:r>
              <a:rPr lang="en-US" b="1" dirty="0"/>
              <a:t>T</a:t>
            </a:r>
            <a:r>
              <a:rPr lang="en-US" b="1" dirty="0" smtClean="0"/>
              <a:t>raining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Requires</a:t>
            </a:r>
            <a:r>
              <a:rPr lang="en-US" dirty="0" smtClean="0"/>
              <a:t> </a:t>
            </a:r>
            <a:r>
              <a:rPr lang="en-US" b="1" dirty="0" smtClean="0"/>
              <a:t>a Job Description</a:t>
            </a:r>
            <a:r>
              <a:rPr lang="en-US" dirty="0" smtClean="0"/>
              <a:t>, which details </a:t>
            </a:r>
            <a:r>
              <a:rPr lang="en-US" b="1" dirty="0" smtClean="0"/>
              <a:t>Recovery Coach duties and responsibilities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Supervision Relative to Domains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294206"/>
              </p:ext>
            </p:extLst>
          </p:nvPr>
        </p:nvGraphicFramePr>
        <p:xfrm>
          <a:off x="304800" y="1371600"/>
          <a:ext cx="8534400" cy="5194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53430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0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35 hours Specific 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to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Domains, 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  <a:effectLst/>
                        </a:rPr>
                        <a:t>with a minimum of 5 hours in each Domain (see below)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Advocacy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Mentoring/Education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Recovery/Wellness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Support,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Ethical Responsibility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solidFill>
                            <a:schemeClr val="tx1"/>
                          </a:solidFill>
                          <a:effectLst/>
                        </a:rPr>
                        <a:t>Supervision must be provided by an organization’s documented and qualified supervisory staff per job description.  The supervisor must be a trained Recovery Coach and/or have completed the Recovery Coach supervision training.  The supervision may have been completed under more than one supervisor and/or agency. </a:t>
                      </a:r>
                      <a:endParaRPr lang="en-US" sz="2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Code </a:t>
            </a:r>
            <a:r>
              <a:rPr lang="en-US" b="1" dirty="0"/>
              <a:t>of Ethics: </a:t>
            </a:r>
            <a:r>
              <a:rPr lang="en-US" dirty="0"/>
              <a:t>The applicant must sign a Peer Recovery Code of Ethics statement or an affirmation that the applicant has read, and will abide by, the Code of Ethics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Examination: </a:t>
            </a:r>
            <a:r>
              <a:rPr lang="en-US" dirty="0"/>
              <a:t>Waived only during the grand-parenting phase (18 months). Applicants must pass the IC&amp;RC Peer Recovery Examination after the test waiver period (grand-parenting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Recertification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154232"/>
              </p:ext>
            </p:extLst>
          </p:nvPr>
        </p:nvGraphicFramePr>
        <p:xfrm>
          <a:off x="457200" y="1295400"/>
          <a:ext cx="8229600" cy="4800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278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30 hours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Every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 Years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Ethics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6 hours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2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Multiple Pathways to Recovery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6 hours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122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Electives: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Should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be completed in in the following domains: Advocacy, Mentoring/Education,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and Recovery/Wellness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Support. Additional areas can include Cultural Competency, Addictions, Mental Health, and Motivational Interviewing (MI).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18 hours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Standards, Uniformity and Accountability;</a:t>
            </a:r>
          </a:p>
          <a:p>
            <a:endParaRPr lang="en-US" dirty="0"/>
          </a:p>
          <a:p>
            <a:r>
              <a:rPr lang="en-US" dirty="0" smtClean="0"/>
              <a:t>Improved Outcomes;</a:t>
            </a:r>
          </a:p>
          <a:p>
            <a:endParaRPr lang="en-US" dirty="0"/>
          </a:p>
          <a:p>
            <a:r>
              <a:rPr lang="en-US" dirty="0" smtClean="0"/>
              <a:t>Increased Skills and Employability;</a:t>
            </a:r>
          </a:p>
          <a:p>
            <a:endParaRPr lang="en-US" dirty="0"/>
          </a:p>
          <a:p>
            <a:r>
              <a:rPr lang="en-US" dirty="0" smtClean="0"/>
              <a:t>Reimbursement and Sustainability;</a:t>
            </a:r>
          </a:p>
          <a:p>
            <a:endParaRPr lang="en-US" dirty="0"/>
          </a:p>
          <a:p>
            <a:r>
              <a:rPr lang="en-US" dirty="0" smtClean="0"/>
              <a:t>Reciprocity with other IC&amp;RC-Member Boards.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7150" y="914400"/>
            <a:ext cx="8798896" cy="1100021"/>
            <a:chOff x="57150" y="631128"/>
            <a:chExt cx="8798896" cy="1100021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150" y="1364246"/>
              <a:ext cx="7957770" cy="166"/>
            </a:xfrm>
            <a:prstGeom prst="line">
              <a:avLst/>
            </a:prstGeom>
            <a:noFill/>
            <a:ln w="38100" cap="flat" cmpd="sng" algn="ctr">
              <a:solidFill>
                <a:srgbClr val="C7E0FB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40" name="Isosceles Triangle 39"/>
            <p:cNvSpPr/>
            <p:nvPr/>
          </p:nvSpPr>
          <p:spPr>
            <a:xfrm>
              <a:off x="7871302" y="1249986"/>
              <a:ext cx="190899" cy="204620"/>
            </a:xfrm>
            <a:prstGeom prst="triangle">
              <a:avLst/>
            </a:prstGeom>
            <a:solidFill>
              <a:srgbClr val="000000"/>
            </a:solidFill>
            <a:ln w="9525" cap="flat" cmpd="sng" algn="ctr">
              <a:solidFill>
                <a:srgbClr val="C7E0FB">
                  <a:lumMod val="25000"/>
                </a:srgbClr>
              </a:solidFill>
              <a:prstDash val="solid"/>
            </a:ln>
            <a:effectLst/>
          </p:spPr>
          <p:txBody>
            <a:bodyPr lIns="90789" tIns="45415" rIns="90789" bIns="45415" rtlCol="0" anchor="ctr"/>
            <a:lstStyle/>
            <a:p>
              <a:pPr marL="0" marR="0" lvl="0" indent="0" algn="ctr" defTabSz="91036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7750921" y="1454150"/>
              <a:ext cx="6225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August 9</a:t>
              </a:r>
              <a:r>
                <a:rPr kumimoji="0" lang="en-US" altLang="ko-KR" sz="900" b="1" i="1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th</a:t>
              </a:r>
              <a:endParaRPr kumimoji="0" lang="en-US" altLang="ko-KR" sz="9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  <a:sym typeface="Wingdings" panose="05000000000000000000" pitchFamily="2" charset="2"/>
              </a:endParaRPr>
            </a:p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Report Due</a:t>
              </a:r>
              <a:endParaRPr kumimoji="0" lang="en-US" altLang="ko-KR" sz="9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/>
                <a:sym typeface="Wingdings" panose="05000000000000000000" pitchFamily="2" charset="2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7150" y="631128"/>
              <a:ext cx="8798896" cy="466458"/>
              <a:chOff x="4026092" y="614148"/>
              <a:chExt cx="4804032" cy="216811"/>
            </a:xfrm>
            <a:solidFill>
              <a:srgbClr val="FFFFFF">
                <a:lumMod val="65000"/>
              </a:srgbClr>
            </a:solidFill>
          </p:grpSpPr>
          <p:sp>
            <p:nvSpPr>
              <p:cNvPr id="63" name="Rectangle 62"/>
              <p:cNvSpPr/>
              <p:nvPr/>
            </p:nvSpPr>
            <p:spPr>
              <a:xfrm>
                <a:off x="4026092" y="614148"/>
                <a:ext cx="600504" cy="216811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036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Jan</a:t>
                </a:r>
                <a:endParaRPr kumimoji="0" lang="en-US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626596" y="614148"/>
                <a:ext cx="600504" cy="216811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036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Feb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227100" y="614148"/>
                <a:ext cx="600504" cy="216811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036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Mar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827604" y="614148"/>
                <a:ext cx="600504" cy="216811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036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Apr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428108" y="614148"/>
                <a:ext cx="600504" cy="216811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036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May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028612" y="614148"/>
                <a:ext cx="600504" cy="216811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036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Jun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629116" y="614148"/>
                <a:ext cx="600504" cy="216811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036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Jul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229620" y="614148"/>
                <a:ext cx="600504" cy="216811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036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Aug</a:t>
                </a:r>
              </a:p>
            </p:txBody>
          </p:sp>
        </p:grpSp>
        <p:sp>
          <p:nvSpPr>
            <p:cNvPr id="43" name="Isosceles Triangle 93"/>
            <p:cNvSpPr/>
            <p:nvPr/>
          </p:nvSpPr>
          <p:spPr>
            <a:xfrm>
              <a:off x="711343" y="1249986"/>
              <a:ext cx="190899" cy="204620"/>
            </a:xfrm>
            <a:prstGeom prst="triangle">
              <a:avLst/>
            </a:prstGeom>
            <a:solidFill>
              <a:srgbClr val="C7E0FB">
                <a:lumMod val="90000"/>
              </a:srgbClr>
            </a:solidFill>
            <a:ln w="9525" cap="flat" cmpd="sng" algn="ctr">
              <a:solidFill>
                <a:srgbClr val="C7E0FB">
                  <a:lumMod val="25000"/>
                </a:srgbClr>
              </a:solidFill>
              <a:prstDash val="solid"/>
            </a:ln>
            <a:effectLst/>
          </p:spPr>
          <p:txBody>
            <a:bodyPr lIns="90789" tIns="45415" rIns="90789" bIns="45415" rtlCol="0" anchor="ctr"/>
            <a:lstStyle/>
            <a:p>
              <a:pPr marL="0" marR="0" lvl="0" indent="0" algn="ctr" defTabSz="91036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80244" y="1454151"/>
              <a:ext cx="45309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01/23</a:t>
              </a:r>
              <a:endPara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/>
                <a:sym typeface="Wingdings" panose="05000000000000000000" pitchFamily="2" charset="2"/>
              </a:endParaRPr>
            </a:p>
          </p:txBody>
        </p:sp>
        <p:sp>
          <p:nvSpPr>
            <p:cNvPr id="45" name="Isosceles Triangle 93"/>
            <p:cNvSpPr/>
            <p:nvPr/>
          </p:nvSpPr>
          <p:spPr>
            <a:xfrm>
              <a:off x="2792877" y="1249986"/>
              <a:ext cx="190899" cy="204620"/>
            </a:xfrm>
            <a:prstGeom prst="triangle">
              <a:avLst/>
            </a:prstGeom>
            <a:solidFill>
              <a:srgbClr val="C7E0FB">
                <a:lumMod val="90000"/>
              </a:srgbClr>
            </a:solidFill>
            <a:ln w="9525" cap="flat" cmpd="sng" algn="ctr">
              <a:solidFill>
                <a:srgbClr val="C7E0FB">
                  <a:lumMod val="25000"/>
                </a:srgbClr>
              </a:solidFill>
              <a:prstDash val="solid"/>
            </a:ln>
            <a:effectLst/>
          </p:spPr>
          <p:txBody>
            <a:bodyPr lIns="90789" tIns="45415" rIns="90789" bIns="45415" rtlCol="0" anchor="ctr"/>
            <a:lstStyle/>
            <a:p>
              <a:pPr marL="0" marR="0" lvl="0" indent="0" algn="ctr" defTabSz="91036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661778" y="1454151"/>
              <a:ext cx="45309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03/18</a:t>
              </a:r>
              <a:endPara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/>
                <a:sym typeface="Wingdings" panose="05000000000000000000" pitchFamily="2" charset="2"/>
              </a:endParaRPr>
            </a:p>
          </p:txBody>
        </p:sp>
        <p:sp>
          <p:nvSpPr>
            <p:cNvPr id="47" name="Isosceles Triangle 93"/>
            <p:cNvSpPr/>
            <p:nvPr/>
          </p:nvSpPr>
          <p:spPr>
            <a:xfrm>
              <a:off x="5141058" y="1249986"/>
              <a:ext cx="190899" cy="204620"/>
            </a:xfrm>
            <a:prstGeom prst="triangle">
              <a:avLst/>
            </a:prstGeom>
            <a:solidFill>
              <a:srgbClr val="C7E0FB">
                <a:lumMod val="90000"/>
              </a:srgbClr>
            </a:solidFill>
            <a:ln w="9525" cap="flat" cmpd="sng" algn="ctr">
              <a:solidFill>
                <a:srgbClr val="C7E0FB">
                  <a:lumMod val="25000"/>
                </a:srgbClr>
              </a:solidFill>
              <a:prstDash val="solid"/>
            </a:ln>
            <a:effectLst/>
          </p:spPr>
          <p:txBody>
            <a:bodyPr lIns="90789" tIns="45415" rIns="90789" bIns="45415" rtlCol="0" anchor="ctr"/>
            <a:lstStyle/>
            <a:p>
              <a:pPr marL="0" marR="0" lvl="0" indent="0" algn="ctr" defTabSz="91036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5009959" y="1454151"/>
              <a:ext cx="45309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05/13</a:t>
              </a:r>
              <a:endPara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/>
                <a:sym typeface="Wingdings" panose="05000000000000000000" pitchFamily="2" charset="2"/>
              </a:endParaRPr>
            </a:p>
          </p:txBody>
        </p:sp>
        <p:sp>
          <p:nvSpPr>
            <p:cNvPr id="49" name="Isosceles Triangle 93"/>
            <p:cNvSpPr/>
            <p:nvPr/>
          </p:nvSpPr>
          <p:spPr>
            <a:xfrm>
              <a:off x="6163920" y="1249986"/>
              <a:ext cx="190899" cy="204620"/>
            </a:xfrm>
            <a:prstGeom prst="triangle">
              <a:avLst/>
            </a:prstGeom>
            <a:solidFill>
              <a:srgbClr val="C7E0FB">
                <a:lumMod val="90000"/>
              </a:srgbClr>
            </a:solidFill>
            <a:ln w="9525" cap="flat" cmpd="sng" algn="ctr">
              <a:solidFill>
                <a:srgbClr val="C7E0FB">
                  <a:lumMod val="25000"/>
                </a:srgbClr>
              </a:solidFill>
              <a:prstDash val="solid"/>
            </a:ln>
            <a:effectLst/>
          </p:spPr>
          <p:txBody>
            <a:bodyPr lIns="90789" tIns="45415" rIns="90789" bIns="45415" rtlCol="0" anchor="ctr"/>
            <a:lstStyle/>
            <a:p>
              <a:pPr marL="0" marR="0" lvl="0" indent="0" algn="ctr" defTabSz="91036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6032821" y="1454151"/>
              <a:ext cx="45309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06/17</a:t>
              </a:r>
              <a:endPara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/>
                <a:sym typeface="Wingdings" panose="05000000000000000000" pitchFamily="2" charset="2"/>
              </a:endParaRPr>
            </a:p>
          </p:txBody>
        </p:sp>
        <p:sp>
          <p:nvSpPr>
            <p:cNvPr id="51" name="Isosceles Triangle 93"/>
            <p:cNvSpPr/>
            <p:nvPr/>
          </p:nvSpPr>
          <p:spPr>
            <a:xfrm>
              <a:off x="7129767" y="1249986"/>
              <a:ext cx="190899" cy="204620"/>
            </a:xfrm>
            <a:prstGeom prst="triangle">
              <a:avLst/>
            </a:prstGeom>
            <a:solidFill>
              <a:srgbClr val="C7E0FB">
                <a:lumMod val="90000"/>
              </a:srgbClr>
            </a:solidFill>
            <a:ln w="9525" cap="flat" cmpd="sng" algn="ctr">
              <a:solidFill>
                <a:srgbClr val="C7E0FB">
                  <a:lumMod val="25000"/>
                </a:srgbClr>
              </a:solidFill>
              <a:prstDash val="solid"/>
            </a:ln>
            <a:effectLst/>
          </p:spPr>
          <p:txBody>
            <a:bodyPr lIns="90789" tIns="45415" rIns="90789" bIns="45415" rtlCol="0" anchor="ctr"/>
            <a:lstStyle/>
            <a:p>
              <a:pPr marL="0" marR="0" lvl="0" indent="0" algn="ctr" defTabSz="91036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6998668" y="1454151"/>
              <a:ext cx="45309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07/15</a:t>
              </a:r>
              <a:endPara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/>
                <a:sym typeface="Wingdings" panose="05000000000000000000" pitchFamily="2" charset="2"/>
              </a:endParaRPr>
            </a:p>
          </p:txBody>
        </p:sp>
        <p:sp>
          <p:nvSpPr>
            <p:cNvPr id="53" name="Isosceles Triangle 93"/>
            <p:cNvSpPr/>
            <p:nvPr/>
          </p:nvSpPr>
          <p:spPr>
            <a:xfrm>
              <a:off x="1368324" y="1249986"/>
              <a:ext cx="190899" cy="20462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rgbClr val="C7E0FB">
                  <a:lumMod val="25000"/>
                </a:srgbClr>
              </a:solidFill>
              <a:prstDash val="solid"/>
            </a:ln>
            <a:effectLst/>
          </p:spPr>
          <p:txBody>
            <a:bodyPr lIns="90789" tIns="45415" rIns="90789" bIns="45415" rtlCol="0" anchor="ctr"/>
            <a:lstStyle/>
            <a:p>
              <a:pPr marL="0" marR="0" lvl="0" indent="0" algn="ctr" defTabSz="91036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237225" y="1454151"/>
              <a:ext cx="45309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02/04</a:t>
              </a:r>
              <a:endPara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/>
                <a:sym typeface="Wingdings" panose="05000000000000000000" pitchFamily="2" charset="2"/>
              </a:endParaRPr>
            </a:p>
          </p:txBody>
        </p:sp>
        <p:sp>
          <p:nvSpPr>
            <p:cNvPr id="55" name="Isosceles Triangle 93"/>
            <p:cNvSpPr/>
            <p:nvPr/>
          </p:nvSpPr>
          <p:spPr>
            <a:xfrm>
              <a:off x="3357347" y="1249986"/>
              <a:ext cx="190899" cy="20462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rgbClr val="C7E0FB">
                  <a:lumMod val="25000"/>
                </a:srgbClr>
              </a:solidFill>
              <a:prstDash val="solid"/>
            </a:ln>
            <a:effectLst/>
          </p:spPr>
          <p:txBody>
            <a:bodyPr lIns="90789" tIns="45415" rIns="90789" bIns="45415" rtlCol="0" anchor="ctr"/>
            <a:lstStyle/>
            <a:p>
              <a:pPr marL="0" marR="0" lvl="0" indent="0" algn="ctr" defTabSz="91036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3226248" y="1454151"/>
              <a:ext cx="45309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04/01</a:t>
              </a:r>
              <a:endPara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/>
                <a:sym typeface="Wingdings" panose="05000000000000000000" pitchFamily="2" charset="2"/>
              </a:endParaRPr>
            </a:p>
          </p:txBody>
        </p:sp>
        <p:sp>
          <p:nvSpPr>
            <p:cNvPr id="57" name="Isosceles Triangle 93"/>
            <p:cNvSpPr/>
            <p:nvPr/>
          </p:nvSpPr>
          <p:spPr>
            <a:xfrm>
              <a:off x="4031219" y="1249986"/>
              <a:ext cx="190899" cy="20462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rgbClr val="C7E0FB">
                  <a:lumMod val="25000"/>
                </a:srgbClr>
              </a:solidFill>
              <a:prstDash val="solid"/>
            </a:ln>
            <a:effectLst/>
          </p:spPr>
          <p:txBody>
            <a:bodyPr lIns="90789" tIns="45415" rIns="90789" bIns="45415" rtlCol="0" anchor="ctr"/>
            <a:lstStyle/>
            <a:p>
              <a:pPr marL="0" marR="0" lvl="0" indent="0" algn="ctr" defTabSz="91036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3882922" y="1454152"/>
              <a:ext cx="474398" cy="1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4/29</a:t>
              </a:r>
              <a:endPara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/>
                <a:sym typeface="Wingdings" panose="05000000000000000000" pitchFamily="2" charset="2"/>
              </a:endParaRPr>
            </a:p>
          </p:txBody>
        </p:sp>
        <p:sp>
          <p:nvSpPr>
            <p:cNvPr id="59" name="Isosceles Triangle 93"/>
            <p:cNvSpPr/>
            <p:nvPr/>
          </p:nvSpPr>
          <p:spPr>
            <a:xfrm>
              <a:off x="4571108" y="1249986"/>
              <a:ext cx="190899" cy="20462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rgbClr val="C7E0FB">
                  <a:lumMod val="25000"/>
                </a:srgbClr>
              </a:solidFill>
              <a:prstDash val="solid"/>
            </a:ln>
            <a:effectLst/>
          </p:spPr>
          <p:txBody>
            <a:bodyPr lIns="90789" tIns="45415" rIns="90789" bIns="45415" rtlCol="0" anchor="ctr"/>
            <a:lstStyle/>
            <a:p>
              <a:pPr marL="0" marR="0" lvl="0" indent="0" algn="ctr" defTabSz="91036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440009" y="1454151"/>
              <a:ext cx="45309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05/06</a:t>
              </a:r>
              <a:endPara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/>
                <a:sym typeface="Wingdings" panose="05000000000000000000" pitchFamily="2" charset="2"/>
              </a:endParaRPr>
            </a:p>
          </p:txBody>
        </p:sp>
        <p:sp>
          <p:nvSpPr>
            <p:cNvPr id="61" name="Isosceles Triangle 93"/>
            <p:cNvSpPr/>
            <p:nvPr/>
          </p:nvSpPr>
          <p:spPr>
            <a:xfrm>
              <a:off x="5687559" y="1249986"/>
              <a:ext cx="190899" cy="20462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rgbClr val="C7E0FB">
                  <a:lumMod val="25000"/>
                </a:srgbClr>
              </a:solidFill>
              <a:prstDash val="solid"/>
            </a:ln>
            <a:effectLst/>
          </p:spPr>
          <p:txBody>
            <a:bodyPr lIns="90789" tIns="45415" rIns="90789" bIns="45415" rtlCol="0" anchor="ctr"/>
            <a:lstStyle/>
            <a:p>
              <a:pPr marL="0" marR="0" lvl="0" indent="0" algn="ctr" defTabSz="91036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5556460" y="1454151"/>
              <a:ext cx="45309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Wingdings" panose="05000000000000000000" pitchFamily="2" charset="2"/>
                </a:rPr>
                <a:t>06/03</a:t>
              </a:r>
              <a:endPara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Arial"/>
                <a:sym typeface="Wingdings" panose="05000000000000000000" pitchFamily="2" charset="2"/>
              </a:endParaRPr>
            </a:p>
          </p:txBody>
        </p:sp>
      </p:grp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73980"/>
              </p:ext>
            </p:extLst>
          </p:nvPr>
        </p:nvGraphicFramePr>
        <p:xfrm>
          <a:off x="1244220" y="2014420"/>
          <a:ext cx="6226200" cy="4023360"/>
        </p:xfrm>
        <a:graphic>
          <a:graphicData uri="http://schemas.openxmlformats.org/drawingml/2006/table">
            <a:tbl>
              <a:tblPr firstRow="1" bandRow="1"/>
              <a:tblGrid>
                <a:gridCol w="1654200"/>
                <a:gridCol w="4572000"/>
              </a:tblGrid>
              <a:tr h="386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February 07, 2019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/>
                        <a:t>Listening Session #1 hosted</a:t>
                      </a:r>
                      <a:r>
                        <a:rPr lang="en-US" sz="1000" b="1" baseline="0" dirty="0" smtClean="0"/>
                        <a:t> by </a:t>
                      </a:r>
                    </a:p>
                    <a:p>
                      <a:pPr algn="ctr"/>
                      <a:r>
                        <a:rPr lang="en-US" sz="1000" b="1" baseline="0" dirty="0" smtClean="0"/>
                        <a:t>Representative Carole </a:t>
                      </a:r>
                      <a:r>
                        <a:rPr lang="en-US" sz="1000" b="1" baseline="0" dirty="0" err="1" smtClean="0"/>
                        <a:t>Fiola</a:t>
                      </a:r>
                      <a:r>
                        <a:rPr lang="en-US" sz="1000" b="1" baseline="0" dirty="0" smtClean="0"/>
                        <a:t> in Fall River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March 18, 2019</a:t>
                      </a:r>
                    </a:p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3-5PM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Commission Meeting</a:t>
                      </a:r>
                    </a:p>
                    <a:p>
                      <a:pPr marL="171450" marR="0" indent="-17145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i="1" dirty="0" smtClean="0">
                          <a:solidFill>
                            <a:schemeClr val="tx1"/>
                          </a:solidFill>
                        </a:rPr>
                        <a:t>Presentation: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BSAS Workforce Scan</a:t>
                      </a:r>
                    </a:p>
                    <a:p>
                      <a:pPr marL="171450" indent="-171450" algn="ctr">
                        <a:buFont typeface="Arial" charset="0"/>
                        <a:buChar char="•"/>
                      </a:pPr>
                      <a:r>
                        <a:rPr lang="en-US" sz="1000" b="1" i="1" dirty="0" smtClean="0">
                          <a:solidFill>
                            <a:schemeClr val="tx1"/>
                          </a:solidFill>
                        </a:rPr>
                        <a:t>Panel:</a:t>
                      </a:r>
                      <a:r>
                        <a:rPr lang="en-US" sz="10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Consumers of recovery coach services</a:t>
                      </a:r>
                    </a:p>
                    <a:p>
                      <a:pPr marL="171450" indent="-171450" algn="ctr">
                        <a:buFont typeface="Arial" charset="0"/>
                        <a:buChar char="•"/>
                      </a:pPr>
                      <a:r>
                        <a:rPr lang="en-US" sz="1000" b="1" i="1" baseline="0" dirty="0" smtClean="0">
                          <a:solidFill>
                            <a:schemeClr val="tx1"/>
                          </a:solidFill>
                        </a:rPr>
                        <a:t>Panel:</a:t>
                      </a:r>
                      <a:r>
                        <a:rPr lang="en-US" sz="10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Employers of recovery coaches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April 02, 2019</a:t>
                      </a:r>
                    </a:p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4-6PM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Listening Session #2 hosted by</a:t>
                      </a:r>
                    </a:p>
                    <a:p>
                      <a:pPr marL="0" marR="0" indent="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Siu Ping</a:t>
                      </a:r>
                      <a:r>
                        <a:rPr lang="en-US" sz="1000" b="1" baseline="0" dirty="0" smtClean="0"/>
                        <a:t> Chin </a:t>
                      </a:r>
                      <a:r>
                        <a:rPr lang="en-US" sz="1000" b="1" baseline="0" dirty="0" err="1" smtClean="0"/>
                        <a:t>Feman</a:t>
                      </a:r>
                      <a:r>
                        <a:rPr lang="en-US" sz="1000" b="1" baseline="0" dirty="0" smtClean="0"/>
                        <a:t> in Worcester</a:t>
                      </a:r>
                      <a:endParaRPr lang="en-US" sz="1000" b="1" dirty="0" smtClean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Week of </a:t>
                      </a:r>
                    </a:p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April 29, 2019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Listening Session #3</a:t>
                      </a:r>
                    </a:p>
                    <a:p>
                      <a:pPr algn="ctr"/>
                      <a:r>
                        <a:rPr lang="en-US" sz="1000" b="1" dirty="0" smtClean="0"/>
                        <a:t>Haverhill</a:t>
                      </a:r>
                      <a:endParaRPr lang="en-US" sz="1000" b="1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Week of</a:t>
                      </a:r>
                    </a:p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May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06, 2019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Listening Session #4 hosted by </a:t>
                      </a:r>
                    </a:p>
                    <a:p>
                      <a:pPr marL="0" marR="0" indent="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Sarah Ahern in Greenfield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May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20, 2019</a:t>
                      </a:r>
                    </a:p>
                    <a:p>
                      <a:pPr algn="r"/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3-5PM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Commission Meeting</a:t>
                      </a:r>
                    </a:p>
                    <a:p>
                      <a:pPr marL="171450" marR="0" indent="-17145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00" b="1" i="1" dirty="0" smtClean="0"/>
                        <a:t>2 Presentations:</a:t>
                      </a:r>
                      <a:r>
                        <a:rPr lang="en-US" sz="1000" b="1" i="1" baseline="0" dirty="0" smtClean="0"/>
                        <a:t> </a:t>
                      </a:r>
                      <a:r>
                        <a:rPr lang="en-US" sz="1000" b="0" i="0" baseline="0" dirty="0" smtClean="0"/>
                        <a:t>C</a:t>
                      </a:r>
                      <a:r>
                        <a:rPr lang="en-US" sz="1000" baseline="0" dirty="0" smtClean="0"/>
                        <a:t>ontracting and payer perspective from </a:t>
                      </a:r>
                      <a:r>
                        <a:rPr lang="en-US" sz="1000" dirty="0" smtClean="0"/>
                        <a:t>BSAS &amp;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MH</a:t>
                      </a:r>
                      <a:endParaRPr lang="en-US" sz="1000" baseline="0" dirty="0" smtClean="0"/>
                    </a:p>
                    <a:p>
                      <a:pPr marL="171450" marR="0" indent="-17145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Commission will discuss standards for credentialing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en-US" sz="1000" b="1" dirty="0" smtClean="0"/>
                        <a:t>Week of </a:t>
                      </a:r>
                    </a:p>
                    <a:p>
                      <a:pPr algn="r"/>
                      <a:r>
                        <a:rPr lang="en-US" sz="1000" b="1" dirty="0" smtClean="0"/>
                        <a:t>June 03, 2019</a:t>
                      </a:r>
                      <a:endParaRPr lang="en-US" sz="1000" b="1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Listening Session #5 hosted by</a:t>
                      </a:r>
                      <a:endParaRPr lang="en-US" sz="1000" b="1" i="1" dirty="0" smtClean="0"/>
                    </a:p>
                    <a:p>
                      <a:pPr marL="0" marR="0" indent="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 smtClean="0"/>
                        <a:t>Lisa Guyon in Cape Cod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en-US" sz="1000" b="1" dirty="0" smtClean="0"/>
                        <a:t>June 17, 2019</a:t>
                      </a:r>
                      <a:endParaRPr lang="en-US" sz="1000" b="1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Commission Meeting</a:t>
                      </a:r>
                    </a:p>
                    <a:p>
                      <a:pPr marL="171450" marR="0" indent="-17145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Commission will discuss recommendations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en-US" sz="1000" b="1" dirty="0" smtClean="0"/>
                        <a:t>July 15, 2019</a:t>
                      </a:r>
                      <a:endParaRPr lang="en-US" sz="1000" b="1" dirty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Commission Meeting</a:t>
                      </a:r>
                    </a:p>
                    <a:p>
                      <a:pPr marL="171450" marR="0" indent="-171450" algn="ctr" defTabSz="904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Review draft</a:t>
                      </a:r>
                      <a:r>
                        <a:rPr lang="en-US" sz="1000" baseline="0" dirty="0" smtClean="0"/>
                        <a:t> of final deliverable</a:t>
                      </a:r>
                      <a:endParaRPr lang="en-US" sz="1000" dirty="0" smtClean="0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676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Workforce Crisis (Disparities and Equity)</a:t>
            </a:r>
          </a:p>
          <a:p>
            <a:endParaRPr lang="en-US" dirty="0"/>
          </a:p>
          <a:p>
            <a:r>
              <a:rPr lang="en-US" dirty="0" smtClean="0"/>
              <a:t>Who Doesn’t Gain Access and Why?</a:t>
            </a:r>
          </a:p>
          <a:p>
            <a:endParaRPr lang="en-US" dirty="0"/>
          </a:p>
          <a:p>
            <a:r>
              <a:rPr lang="en-US" dirty="0" smtClean="0"/>
              <a:t>Costs Related to Training, Credentialing, etc.</a:t>
            </a:r>
          </a:p>
          <a:p>
            <a:endParaRPr lang="en-US" dirty="0"/>
          </a:p>
          <a:p>
            <a:r>
              <a:rPr lang="en-US" dirty="0" smtClean="0"/>
              <a:t>Supports and Supervision</a:t>
            </a:r>
          </a:p>
          <a:p>
            <a:endParaRPr lang="en-US" dirty="0"/>
          </a:p>
          <a:p>
            <a:r>
              <a:rPr lang="en-US" dirty="0" smtClean="0"/>
              <a:t>Push and Pull in Relation to “Staying in Your Lane.”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Thanks! </a:t>
            </a:r>
            <a:r>
              <a:rPr lang="az-Cyrl-AZ" dirty="0" smtClean="0"/>
              <a:t>і</a:t>
            </a:r>
            <a:r>
              <a:rPr lang="en-US" dirty="0" smtClean="0"/>
              <a:t>Gracias!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77F-F1D2-49DD-88D1-79F4C02820C6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960863"/>
            <a:ext cx="7772400" cy="1509648"/>
          </a:xfrm>
        </p:spPr>
        <p:txBody>
          <a:bodyPr>
            <a:normAutofit/>
          </a:bodyPr>
          <a:lstStyle/>
          <a:p>
            <a:r>
              <a:rPr lang="en-US" sz="4200" dirty="0"/>
              <a:t>Recovery Coaches </a:t>
            </a:r>
            <a:br>
              <a:rPr lang="en-US" sz="4200" dirty="0"/>
            </a:br>
            <a:r>
              <a:rPr lang="en-US" sz="4200" dirty="0"/>
              <a:t>in Opioid Use Disorder Care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345025"/>
            <a:ext cx="5472404" cy="1398824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Katharine London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Principal – Health Law &amp; Policy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Image result for rize massachusetts">
            <a:extLst>
              <a:ext uri="{FF2B5EF4-FFF2-40B4-BE49-F238E27FC236}">
                <a16:creationId xmlns="" xmlns:a16="http://schemas.microsoft.com/office/drawing/2014/main" id="{6A5DB4F4-E27D-4B3A-8434-A9CB6238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57" y="3239949"/>
            <a:ext cx="2175234" cy="10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BB8F89-1F16-9447-81DB-2038CCD6020E}"/>
              </a:ext>
            </a:extLst>
          </p:cNvPr>
          <p:cNvSpPr txBox="1"/>
          <p:nvPr/>
        </p:nvSpPr>
        <p:spPr>
          <a:xfrm>
            <a:off x="580405" y="6250478"/>
            <a:ext cx="178253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January 23,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C5203C-57BB-5141-B5D6-3F75FB665D67}"/>
              </a:ext>
            </a:extLst>
          </p:cNvPr>
          <p:cNvSpPr txBox="1"/>
          <p:nvPr/>
        </p:nvSpPr>
        <p:spPr>
          <a:xfrm>
            <a:off x="457200" y="2991433"/>
            <a:ext cx="8010525" cy="2923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Presented by:				Prepared for:  </a:t>
            </a:r>
          </a:p>
        </p:txBody>
      </p:sp>
    </p:spTree>
    <p:extLst>
      <p:ext uri="{BB962C8B-B14F-4D97-AF65-F5344CB8AC3E}">
        <p14:creationId xmlns:p14="http://schemas.microsoft.com/office/powerpoint/2010/main" val="1169693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ACBBFE8-F117-4B32-948A-F6C10589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9876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12" name="16 Rectángulo">
            <a:extLst>
              <a:ext uri="{FF2B5EF4-FFF2-40B4-BE49-F238E27FC236}">
                <a16:creationId xmlns="" xmlns:a16="http://schemas.microsoft.com/office/drawing/2014/main" id="{3D4E4AAA-EF20-B04C-9383-38FE13B6978A}"/>
              </a:ext>
            </a:extLst>
          </p:cNvPr>
          <p:cNvSpPr/>
          <p:nvPr/>
        </p:nvSpPr>
        <p:spPr>
          <a:xfrm>
            <a:off x="-1" y="1309468"/>
            <a:ext cx="5421087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Goal and Approach</a:t>
            </a:r>
          </a:p>
        </p:txBody>
      </p:sp>
      <p:sp>
        <p:nvSpPr>
          <p:cNvPr id="13" name="16 Rectángulo">
            <a:extLst>
              <a:ext uri="{FF2B5EF4-FFF2-40B4-BE49-F238E27FC236}">
                <a16:creationId xmlns="" xmlns:a16="http://schemas.microsoft.com/office/drawing/2014/main" id="{20827AD0-0D24-894E-BDB2-CFAE863F5538}"/>
              </a:ext>
            </a:extLst>
          </p:cNvPr>
          <p:cNvSpPr/>
          <p:nvPr/>
        </p:nvSpPr>
        <p:spPr>
          <a:xfrm>
            <a:off x="-1" y="2164906"/>
            <a:ext cx="5421087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Findings</a:t>
            </a:r>
          </a:p>
        </p:txBody>
      </p:sp>
      <p:sp>
        <p:nvSpPr>
          <p:cNvPr id="14" name="16 Rectángulo">
            <a:extLst>
              <a:ext uri="{FF2B5EF4-FFF2-40B4-BE49-F238E27FC236}">
                <a16:creationId xmlns="" xmlns:a16="http://schemas.microsoft.com/office/drawing/2014/main" id="{2A06F650-92C3-244D-A68D-4DC2F6D6DB7F}"/>
              </a:ext>
            </a:extLst>
          </p:cNvPr>
          <p:cNvSpPr/>
          <p:nvPr/>
        </p:nvSpPr>
        <p:spPr>
          <a:xfrm>
            <a:off x="-1" y="3020344"/>
            <a:ext cx="5421087" cy="685800"/>
          </a:xfrm>
          <a:prstGeom prst="rect">
            <a:avLst/>
          </a:prstGeom>
          <a:solidFill>
            <a:srgbClr val="82C34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Policy Recommendations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52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59FC7E-E3C0-E94F-BA5C-BFFA722DD9D9}"/>
              </a:ext>
            </a:extLst>
          </p:cNvPr>
          <p:cNvSpPr/>
          <p:nvPr/>
        </p:nvSpPr>
        <p:spPr>
          <a:xfrm>
            <a:off x="0" y="1184988"/>
            <a:ext cx="9144000" cy="1922106"/>
          </a:xfrm>
          <a:prstGeom prst="rect">
            <a:avLst/>
          </a:prstGeom>
          <a:solidFill>
            <a:srgbClr val="EB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3DE4ACF-D410-B942-A599-1AFE0E667FFC}"/>
              </a:ext>
            </a:extLst>
          </p:cNvPr>
          <p:cNvSpPr/>
          <p:nvPr/>
        </p:nvSpPr>
        <p:spPr>
          <a:xfrm>
            <a:off x="0" y="3219061"/>
            <a:ext cx="9144000" cy="2235744"/>
          </a:xfrm>
          <a:prstGeom prst="rect">
            <a:avLst/>
          </a:prstGeom>
          <a:solidFill>
            <a:srgbClr val="D6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16 Rectángulo">
            <a:extLst>
              <a:ext uri="{FF2B5EF4-FFF2-40B4-BE49-F238E27FC236}">
                <a16:creationId xmlns="" xmlns:a16="http://schemas.microsoft.com/office/drawing/2014/main" id="{4AB27298-9827-D241-A52A-3A546D3E5D88}"/>
              </a:ext>
            </a:extLst>
          </p:cNvPr>
          <p:cNvSpPr/>
          <p:nvPr/>
        </p:nvSpPr>
        <p:spPr>
          <a:xfrm>
            <a:off x="-1" y="289246"/>
            <a:ext cx="4170785" cy="5826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and Approach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3FADA6F-0588-4883-8547-037E5FE0A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076" y="1464294"/>
            <a:ext cx="6118730" cy="158157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Investigate </a:t>
            </a:r>
            <a:r>
              <a:rPr lang="en-US" sz="2400" b="1" dirty="0">
                <a:solidFill>
                  <a:schemeClr val="accent2"/>
                </a:solidFill>
              </a:rPr>
              <a:t>evidence</a:t>
            </a:r>
            <a:r>
              <a:rPr lang="en-US" sz="2400" dirty="0"/>
              <a:t> for using Recovery Coach services in Opioid Use Disorder (OUD) care in Massachusetts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1162150-81F3-402C-B6EB-3E8BDF27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281" y="1529696"/>
            <a:ext cx="1390261" cy="765022"/>
          </a:xfrm>
        </p:spPr>
        <p:txBody>
          <a:bodyPr tIns="0" rIns="0" anchor="t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accent2"/>
                </a:solidFill>
              </a:rPr>
              <a:t>Goal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000433D1-0951-4339-B943-0C689E06BC7E}"/>
              </a:ext>
            </a:extLst>
          </p:cNvPr>
          <p:cNvSpPr txBox="1">
            <a:spLocks/>
          </p:cNvSpPr>
          <p:nvPr/>
        </p:nvSpPr>
        <p:spPr>
          <a:xfrm>
            <a:off x="2830076" y="3484987"/>
            <a:ext cx="5796688" cy="1478902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000000"/>
                </a:solidFill>
                <a:latin typeface="Times"/>
                <a:ea typeface="+mn-ea"/>
                <a:cs typeface="Time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000000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0000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00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000000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from </a:t>
            </a:r>
            <a:r>
              <a:rPr lang="en-US" sz="2400" b="1" dirty="0">
                <a:solidFill>
                  <a:srgbClr val="005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Sources</a:t>
            </a:r>
          </a:p>
          <a:p>
            <a:pPr marL="230188" indent="-230188">
              <a:spcBef>
                <a:spcPts val="0"/>
              </a:spcBef>
              <a:spcAft>
                <a:spcPts val="1000"/>
              </a:spcAft>
              <a:buClr>
                <a:srgbClr val="141313"/>
              </a:buClr>
            </a:pPr>
            <a:r>
              <a:rPr lang="en-US" sz="2400" b="1" dirty="0">
                <a:solidFill>
                  <a:srgbClr val="005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Recovery Coach programs: 29 individuals in 10 programs in 6 states</a:t>
            </a: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F93993FC-74D8-48AD-9CB5-6B7C6351722F}"/>
              </a:ext>
            </a:extLst>
          </p:cNvPr>
          <p:cNvSpPr txBox="1">
            <a:spLocks/>
          </p:cNvSpPr>
          <p:nvPr/>
        </p:nvSpPr>
        <p:spPr>
          <a:xfrm>
            <a:off x="345228" y="3512980"/>
            <a:ext cx="1990314" cy="592494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399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000" b="1" dirty="0">
                <a:solidFill>
                  <a:srgbClr val="005F85"/>
                </a:solidFill>
              </a:rPr>
              <a:t>Approach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69159845-60EF-6D45-B705-A22B23E9E07E}"/>
              </a:ext>
            </a:extLst>
          </p:cNvPr>
          <p:cNvCxnSpPr>
            <a:cxnSpLocks/>
          </p:cNvCxnSpPr>
          <p:nvPr/>
        </p:nvCxnSpPr>
        <p:spPr>
          <a:xfrm>
            <a:off x="2578148" y="1598648"/>
            <a:ext cx="0" cy="114455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0175938-7F1C-4142-A870-EBF1212E881C}"/>
              </a:ext>
            </a:extLst>
          </p:cNvPr>
          <p:cNvCxnSpPr>
            <a:cxnSpLocks/>
          </p:cNvCxnSpPr>
          <p:nvPr/>
        </p:nvCxnSpPr>
        <p:spPr>
          <a:xfrm>
            <a:off x="2578148" y="3604734"/>
            <a:ext cx="0" cy="1457123"/>
          </a:xfrm>
          <a:prstGeom prst="line">
            <a:avLst/>
          </a:prstGeom>
          <a:ln w="25400">
            <a:solidFill>
              <a:srgbClr val="005F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90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6 Rectángulo">
            <a:extLst>
              <a:ext uri="{FF2B5EF4-FFF2-40B4-BE49-F238E27FC236}">
                <a16:creationId xmlns="" xmlns:a16="http://schemas.microsoft.com/office/drawing/2014/main" id="{0EBD63D3-4EB7-AB41-8B42-7AF73023C3B1}"/>
              </a:ext>
            </a:extLst>
          </p:cNvPr>
          <p:cNvSpPr/>
          <p:nvPr/>
        </p:nvSpPr>
        <p:spPr>
          <a:xfrm>
            <a:off x="0" y="289246"/>
            <a:ext cx="2174034" cy="582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D9521CE-35E3-2442-AFAC-EA5B1A70E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70743"/>
              </p:ext>
            </p:extLst>
          </p:nvPr>
        </p:nvGraphicFramePr>
        <p:xfrm>
          <a:off x="457200" y="1233714"/>
          <a:ext cx="4114800" cy="435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749316329"/>
                    </a:ext>
                  </a:extLst>
                </a:gridCol>
              </a:tblGrid>
              <a:tr h="902996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altLang="en-US" sz="2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 Coaches: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DA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63484"/>
                  </a:ext>
                </a:extLst>
              </a:tr>
              <a:tr h="3454181">
                <a:tc>
                  <a:txBody>
                    <a:bodyPr/>
                    <a:lstStyle/>
                    <a:p>
                      <a:pPr marL="2301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Engage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individuals with SUD</a:t>
                      </a:r>
                    </a:p>
                    <a:p>
                      <a:pPr marL="2301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Help individuals develop their own </a:t>
                      </a: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recovery plan</a:t>
                      </a:r>
                    </a:p>
                    <a:p>
                      <a:pPr marL="2301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Connect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individuals to ongoing recovery services</a:t>
                      </a:r>
                    </a:p>
                    <a:p>
                      <a:pPr marL="2301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Record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information on each encounter (no standard measures)</a:t>
                      </a:r>
                    </a:p>
                  </a:txBody>
                  <a:tcPr marL="228600" marR="182880" marT="18288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423943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CCFD12EF-38E2-254F-82D2-809B50CA7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25621"/>
              </p:ext>
            </p:extLst>
          </p:nvPr>
        </p:nvGraphicFramePr>
        <p:xfrm>
          <a:off x="4777275" y="1233714"/>
          <a:ext cx="3909525" cy="435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525">
                  <a:extLst>
                    <a:ext uri="{9D8B030D-6E8A-4147-A177-3AD203B41FA5}">
                      <a16:colId xmlns="" xmlns:a16="http://schemas.microsoft.com/office/drawing/2014/main" val="2749316329"/>
                    </a:ext>
                  </a:extLst>
                </a:gridCol>
              </a:tblGrid>
              <a:tr h="902996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</a:t>
                      </a:r>
                      <a:r>
                        <a:rPr lang="en-US" altLang="en-US" sz="2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 Coaches also help individuals</a:t>
                      </a:r>
                      <a:r>
                        <a:rPr lang="en-US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0" marR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F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63484"/>
                  </a:ext>
                </a:extLst>
              </a:tr>
              <a:tr h="3454181">
                <a:tc>
                  <a:txBody>
                    <a:bodyPr/>
                    <a:lstStyle/>
                    <a:p>
                      <a:pPr marL="2301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Navigate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health care system</a:t>
                      </a:r>
                    </a:p>
                    <a:p>
                      <a:pPr marL="2301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 </a:t>
                      </a: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community resources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apply for public assistance benefits</a:t>
                      </a:r>
                    </a:p>
                    <a:p>
                      <a:pPr marL="2301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Address </a:t>
                      </a: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housing, transportation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and other issues as they arise</a:t>
                      </a:r>
                    </a:p>
                  </a:txBody>
                  <a:tcPr marL="228600" marR="182880" marT="18288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4239430"/>
                  </a:ext>
                </a:extLst>
              </a:tr>
            </a:tbl>
          </a:graphicData>
        </a:graphic>
      </p:graphicFrame>
      <p:sp>
        <p:nvSpPr>
          <p:cNvPr id="16" name="16 Rectángulo">
            <a:extLst>
              <a:ext uri="{FF2B5EF4-FFF2-40B4-BE49-F238E27FC236}">
                <a16:creationId xmlns="" xmlns:a16="http://schemas.microsoft.com/office/drawing/2014/main" id="{324819CC-6674-2D4F-8A7E-B2731C7F4E1F}"/>
              </a:ext>
            </a:extLst>
          </p:cNvPr>
          <p:cNvSpPr/>
          <p:nvPr/>
        </p:nvSpPr>
        <p:spPr>
          <a:xfrm>
            <a:off x="2341984" y="289246"/>
            <a:ext cx="6344816" cy="58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12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6 Rectángulo">
            <a:extLst>
              <a:ext uri="{FF2B5EF4-FFF2-40B4-BE49-F238E27FC236}">
                <a16:creationId xmlns="" xmlns:a16="http://schemas.microsoft.com/office/drawing/2014/main" id="{9BDFA111-D254-E443-BB4B-8FAB5D6525DC}"/>
              </a:ext>
            </a:extLst>
          </p:cNvPr>
          <p:cNvSpPr/>
          <p:nvPr/>
        </p:nvSpPr>
        <p:spPr>
          <a:xfrm>
            <a:off x="0" y="289246"/>
            <a:ext cx="2174034" cy="582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766366A-B018-4A0B-800A-F1A26C7E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499"/>
            <a:ext cx="8229600" cy="4408714"/>
          </a:xfrm>
        </p:spPr>
        <p:txBody>
          <a:bodyPr>
            <a:noAutofit/>
          </a:bodyPr>
          <a:lstStyle/>
          <a:p>
            <a:pPr marL="288925" indent="-288925">
              <a:spcAft>
                <a:spcPts val="15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Identified 12 studies and 2 meta-analyses</a:t>
            </a:r>
          </a:p>
          <a:p>
            <a:pPr marL="288925" indent="-288925">
              <a:spcBef>
                <a:spcPts val="0"/>
              </a:spcBef>
              <a:spcAft>
                <a:spcPts val="15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Studies report </a:t>
            </a:r>
            <a:r>
              <a:rPr lang="en-US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positive effect</a:t>
            </a:r>
          </a:p>
          <a:p>
            <a:pPr marL="288925" indent="-288925"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solidFill>
                  <a:schemeClr val="tx1"/>
                </a:solidFill>
              </a:rPr>
              <a:t>Limitations:</a:t>
            </a:r>
          </a:p>
          <a:p>
            <a:pPr marL="579438" lvl="1" indent="-290513"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solidFill>
                  <a:schemeClr val="tx1"/>
                </a:solidFill>
              </a:rPr>
              <a:t>Studies examined use of Recovery Coaches in context of larger interventions</a:t>
            </a:r>
          </a:p>
          <a:p>
            <a:pPr marL="579438" lvl="1" indent="-290513"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solidFill>
                  <a:schemeClr val="tx1"/>
                </a:solidFill>
              </a:rPr>
              <a:t>Difficult to quantify effect of Recovery Coach services above and beyond other services</a:t>
            </a:r>
          </a:p>
          <a:p>
            <a:pPr marL="579438" lvl="1" indent="-290513"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solidFill>
                  <a:schemeClr val="tx1"/>
                </a:solidFill>
              </a:rPr>
              <a:t>Individuals encounter Recovery Coaches at different points in their arc of recovery (e.g., some may seek recovery sooner with Recovery Coach than without)</a:t>
            </a:r>
          </a:p>
          <a:p>
            <a:pPr marL="630238" lvl="1" indent="-287338">
              <a:spcBef>
                <a:spcPts val="50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16 Rectángulo">
            <a:extLst>
              <a:ext uri="{FF2B5EF4-FFF2-40B4-BE49-F238E27FC236}">
                <a16:creationId xmlns="" xmlns:a16="http://schemas.microsoft.com/office/drawing/2014/main" id="{8E4EBBF9-E2C2-0E40-8F54-40316D254E11}"/>
              </a:ext>
            </a:extLst>
          </p:cNvPr>
          <p:cNvSpPr/>
          <p:nvPr/>
        </p:nvSpPr>
        <p:spPr>
          <a:xfrm>
            <a:off x="2341984" y="289246"/>
            <a:ext cx="6344816" cy="58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45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F300390-0C9A-8240-A034-570042BBDA0B}"/>
              </a:ext>
            </a:extLst>
          </p:cNvPr>
          <p:cNvSpPr/>
          <p:nvPr/>
        </p:nvSpPr>
        <p:spPr>
          <a:xfrm>
            <a:off x="0" y="1184989"/>
            <a:ext cx="9144000" cy="607644"/>
          </a:xfrm>
          <a:prstGeom prst="rect">
            <a:avLst/>
          </a:prstGeom>
          <a:solidFill>
            <a:srgbClr val="DFF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9A44"/>
              </a:solidFill>
            </a:endParaRPr>
          </a:p>
        </p:txBody>
      </p:sp>
      <p:sp>
        <p:nvSpPr>
          <p:cNvPr id="6" name="16 Rectángulo">
            <a:extLst>
              <a:ext uri="{FF2B5EF4-FFF2-40B4-BE49-F238E27FC236}">
                <a16:creationId xmlns="" xmlns:a16="http://schemas.microsoft.com/office/drawing/2014/main" id="{29D885CE-3B24-E743-96CB-9BF722D000D9}"/>
              </a:ext>
            </a:extLst>
          </p:cNvPr>
          <p:cNvSpPr/>
          <p:nvPr/>
        </p:nvSpPr>
        <p:spPr>
          <a:xfrm>
            <a:off x="0" y="289246"/>
            <a:ext cx="2174034" cy="582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7" name="16 Rectángulo">
            <a:extLst>
              <a:ext uri="{FF2B5EF4-FFF2-40B4-BE49-F238E27FC236}">
                <a16:creationId xmlns="" xmlns:a16="http://schemas.microsoft.com/office/drawing/2014/main" id="{F312D2DA-1673-2A42-B8B8-1FC8665EB7B6}"/>
              </a:ext>
            </a:extLst>
          </p:cNvPr>
          <p:cNvSpPr/>
          <p:nvPr/>
        </p:nvSpPr>
        <p:spPr>
          <a:xfrm>
            <a:off x="2341984" y="289246"/>
            <a:ext cx="6344816" cy="58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766366A-B018-4A0B-800A-F1A26C7E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14319"/>
            <a:ext cx="8242571" cy="548170"/>
          </a:xfrm>
        </p:spPr>
        <p:txBody>
          <a:bodyPr tIns="0"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Certification is available in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states + DC</a:t>
            </a:r>
            <a:endParaRPr lang="en-US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49D5CC4D-5C59-4047-B4E0-8C9D6819FB82}"/>
              </a:ext>
            </a:extLst>
          </p:cNvPr>
          <p:cNvSpPr txBox="1">
            <a:spLocks/>
          </p:cNvSpPr>
          <p:nvPr/>
        </p:nvSpPr>
        <p:spPr>
          <a:xfrm>
            <a:off x="457200" y="1977535"/>
            <a:ext cx="8242570" cy="4011283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sz="2200" b="1" dirty="0"/>
              <a:t>Certifying entities: </a:t>
            </a:r>
          </a:p>
          <a:p>
            <a:pPr marL="230188" lvl="1" indent="-222250">
              <a:spcBef>
                <a:spcPts val="0"/>
              </a:spcBef>
              <a:spcAft>
                <a:spcPts val="700"/>
              </a:spcAft>
              <a:buClr>
                <a:srgbClr val="141313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141313"/>
                </a:solidFill>
              </a:rPr>
              <a:t>29 states: </a:t>
            </a:r>
            <a:r>
              <a:rPr lang="en-US" sz="2000" b="1" dirty="0">
                <a:solidFill>
                  <a:srgbClr val="009A44"/>
                </a:solidFill>
              </a:rPr>
              <a:t>private</a:t>
            </a:r>
            <a:r>
              <a:rPr lang="en-US" sz="2000" b="1" dirty="0">
                <a:solidFill>
                  <a:srgbClr val="141313"/>
                </a:solidFill>
              </a:rPr>
              <a:t>;</a:t>
            </a:r>
            <a:r>
              <a:rPr lang="en-US" sz="2000" b="1" dirty="0">
                <a:solidFill>
                  <a:srgbClr val="009A44"/>
                </a:solidFill>
              </a:rPr>
              <a:t> </a:t>
            </a:r>
            <a:r>
              <a:rPr lang="en-US" sz="2000" dirty="0">
                <a:solidFill>
                  <a:srgbClr val="141313"/>
                </a:solidFill>
              </a:rPr>
              <a:t>16 states: </a:t>
            </a:r>
            <a:r>
              <a:rPr lang="en-US" sz="2000" dirty="0"/>
              <a:t>public; </a:t>
            </a:r>
            <a:br>
              <a:rPr lang="en-US" sz="2000" dirty="0"/>
            </a:br>
            <a:r>
              <a:rPr lang="en-US" sz="2000" dirty="0"/>
              <a:t>3 states: public/private</a:t>
            </a:r>
          </a:p>
          <a:p>
            <a:pPr marL="230188" lvl="1" indent="-22225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</a:pPr>
            <a:r>
              <a:rPr lang="en-US" sz="2000" dirty="0"/>
              <a:t>23 different </a:t>
            </a:r>
            <a:r>
              <a:rPr lang="en-US" sz="2000" b="1" dirty="0">
                <a:solidFill>
                  <a:srgbClr val="009A44"/>
                </a:solidFill>
              </a:rPr>
              <a:t>job titles</a:t>
            </a:r>
            <a:r>
              <a:rPr lang="en-US" sz="2000" dirty="0">
                <a:solidFill>
                  <a:srgbClr val="009A44"/>
                </a:solidFill>
              </a:rPr>
              <a:t> </a:t>
            </a:r>
            <a:r>
              <a:rPr lang="en-US" sz="2000" dirty="0"/>
              <a:t>– All use peer or </a:t>
            </a:r>
            <a:br>
              <a:rPr lang="en-US" sz="2000" dirty="0"/>
            </a:br>
            <a:r>
              <a:rPr lang="en-US" sz="2000" dirty="0"/>
              <a:t>recovery or both; “Peer Recovery </a:t>
            </a:r>
            <a:br>
              <a:rPr lang="en-US" sz="2000" dirty="0"/>
            </a:br>
            <a:r>
              <a:rPr lang="en-US" sz="2000" dirty="0"/>
              <a:t>Specialist” most common</a:t>
            </a:r>
          </a:p>
          <a:p>
            <a:pPr marL="230188" lvl="1" indent="-22225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</a:pPr>
            <a:r>
              <a:rPr lang="en-US" sz="2000" dirty="0"/>
              <a:t>Majority require </a:t>
            </a:r>
            <a:r>
              <a:rPr lang="en-US" sz="2000" b="1" dirty="0">
                <a:solidFill>
                  <a:srgbClr val="009A44"/>
                </a:solidFill>
              </a:rPr>
              <a:t>HS Diploma/GED </a:t>
            </a:r>
            <a:r>
              <a:rPr lang="en-US" sz="2000" dirty="0"/>
              <a:t>and passing an </a:t>
            </a:r>
            <a:r>
              <a:rPr lang="en-US" sz="2000" b="1" dirty="0">
                <a:solidFill>
                  <a:srgbClr val="009A44"/>
                </a:solidFill>
              </a:rPr>
              <a:t>exam</a:t>
            </a:r>
          </a:p>
          <a:p>
            <a:pPr marL="230188" lvl="1" indent="-22225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</a:pPr>
            <a:r>
              <a:rPr lang="en-US" sz="2000" dirty="0"/>
              <a:t>13 states require </a:t>
            </a:r>
            <a:r>
              <a:rPr lang="en-US" sz="2000" b="1" dirty="0">
                <a:solidFill>
                  <a:srgbClr val="009A44"/>
                </a:solidFill>
              </a:rPr>
              <a:t>lived experience</a:t>
            </a:r>
          </a:p>
          <a:p>
            <a:pPr marL="230188" lvl="1" indent="-22225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</a:pPr>
            <a:r>
              <a:rPr lang="en-US" sz="2000" dirty="0"/>
              <a:t>Hours of </a:t>
            </a:r>
            <a:r>
              <a:rPr lang="en-US" sz="2000" b="1" dirty="0">
                <a:solidFill>
                  <a:srgbClr val="009A44"/>
                </a:solidFill>
              </a:rPr>
              <a:t>training &amp; work experience </a:t>
            </a:r>
            <a:r>
              <a:rPr lang="en-US" sz="2000" dirty="0"/>
              <a:t>vary; MA requirements are above average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A75CABA-6595-FE4B-9195-BFE265CA7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59" y="2012211"/>
            <a:ext cx="3082741" cy="19011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05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6 Rectángulo">
            <a:extLst>
              <a:ext uri="{FF2B5EF4-FFF2-40B4-BE49-F238E27FC236}">
                <a16:creationId xmlns="" xmlns:a16="http://schemas.microsoft.com/office/drawing/2014/main" id="{A415A9AC-B08A-234A-99D2-D05135FD7A2A}"/>
              </a:ext>
            </a:extLst>
          </p:cNvPr>
          <p:cNvSpPr/>
          <p:nvPr/>
        </p:nvSpPr>
        <p:spPr>
          <a:xfrm>
            <a:off x="0" y="289246"/>
            <a:ext cx="2174034" cy="582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7" name="16 Rectángulo">
            <a:extLst>
              <a:ext uri="{FF2B5EF4-FFF2-40B4-BE49-F238E27FC236}">
                <a16:creationId xmlns="" xmlns:a16="http://schemas.microsoft.com/office/drawing/2014/main" id="{DD377ED7-6F55-1146-9A5F-D08A8F144FC7}"/>
              </a:ext>
            </a:extLst>
          </p:cNvPr>
          <p:cNvSpPr/>
          <p:nvPr/>
        </p:nvSpPr>
        <p:spPr>
          <a:xfrm>
            <a:off x="2341984" y="289246"/>
            <a:ext cx="6344816" cy="58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Methods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766366A-B018-4A0B-800A-F1A26C7E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100"/>
            <a:ext cx="8242570" cy="4131127"/>
          </a:xfrm>
        </p:spPr>
        <p:txBody>
          <a:bodyPr rIns="0">
            <a:noAutofit/>
          </a:bodyPr>
          <a:lstStyle/>
          <a:p>
            <a:pPr marL="346075" indent="-282575">
              <a:spcBef>
                <a:spcPts val="0"/>
              </a:spcBef>
              <a:spcAft>
                <a:spcPts val="10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39 state Medicaid programs cover </a:t>
            </a:r>
            <a:r>
              <a:rPr lang="en-US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peer services</a:t>
            </a:r>
          </a:p>
          <a:p>
            <a:pPr marL="633413" lvl="1" indent="-287338" fontAlgn="auto"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Some include Recovery Coaches, some only cover peers </a:t>
            </a:r>
            <a:br>
              <a:rPr lang="en-US" sz="2200" dirty="0"/>
            </a:br>
            <a:r>
              <a:rPr lang="en-US" sz="2200" dirty="0"/>
              <a:t>for mental health</a:t>
            </a:r>
          </a:p>
          <a:p>
            <a:pPr marL="633413" lvl="1" indent="-287338" fontAlgn="auto">
              <a:spcBef>
                <a:spcPts val="0"/>
              </a:spcBef>
              <a:spcAft>
                <a:spcPts val="2000"/>
              </a:spcAft>
            </a:pPr>
            <a:r>
              <a:rPr lang="en-US" sz="2200" dirty="0"/>
              <a:t>Many authorize payment for Recovery Coach services as part of a </a:t>
            </a:r>
            <a:r>
              <a:rPr lang="en-US" sz="2200" b="1" dirty="0">
                <a:solidFill>
                  <a:schemeClr val="accent1"/>
                </a:solidFill>
              </a:rPr>
              <a:t>bundled</a:t>
            </a:r>
            <a:r>
              <a:rPr lang="en-US" sz="2200" dirty="0"/>
              <a:t> (e.g. Health Home) or </a:t>
            </a:r>
            <a:r>
              <a:rPr lang="en-US" sz="2200" b="1" dirty="0">
                <a:solidFill>
                  <a:schemeClr val="accent1"/>
                </a:solidFill>
              </a:rPr>
              <a:t>global</a:t>
            </a:r>
            <a:r>
              <a:rPr lang="en-US" sz="2200" dirty="0"/>
              <a:t> (e.g. ACO, CCO) </a:t>
            </a:r>
            <a:r>
              <a:rPr lang="en-US" sz="2200" b="1" dirty="0">
                <a:solidFill>
                  <a:schemeClr val="accent1"/>
                </a:solidFill>
              </a:rPr>
              <a:t>payment</a:t>
            </a:r>
          </a:p>
          <a:p>
            <a:pPr marL="346075" indent="-346075" fontAlgn="auto">
              <a:spcBef>
                <a:spcPts val="0"/>
              </a:spcBef>
              <a:spcAft>
                <a:spcPts val="0"/>
              </a:spcAft>
            </a:pPr>
            <a:r>
              <a:rPr lang="en-US" sz="2500" dirty="0"/>
              <a:t>Some private payers employ Recovery Coaches directly; we did not see Recovery Coaches listed as a provider or covered service in private insurance</a:t>
            </a: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01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6 Rectángulo">
            <a:extLst>
              <a:ext uri="{FF2B5EF4-FFF2-40B4-BE49-F238E27FC236}">
                <a16:creationId xmlns="" xmlns:a16="http://schemas.microsoft.com/office/drawing/2014/main" id="{0EBD63D3-4EB7-AB41-8B42-7AF73023C3B1}"/>
              </a:ext>
            </a:extLst>
          </p:cNvPr>
          <p:cNvSpPr/>
          <p:nvPr/>
        </p:nvSpPr>
        <p:spPr>
          <a:xfrm>
            <a:off x="0" y="289246"/>
            <a:ext cx="2174034" cy="582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D9521CE-35E3-2442-AFAC-EA5B1A70E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0306"/>
              </p:ext>
            </p:extLst>
          </p:nvPr>
        </p:nvGraphicFramePr>
        <p:xfrm>
          <a:off x="457200" y="1164141"/>
          <a:ext cx="3790950" cy="450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950">
                  <a:extLst>
                    <a:ext uri="{9D8B030D-6E8A-4147-A177-3AD203B41FA5}">
                      <a16:colId xmlns="" xmlns:a16="http://schemas.microsoft.com/office/drawing/2014/main" val="2749316329"/>
                    </a:ext>
                  </a:extLst>
                </a:gridCol>
              </a:tblGrid>
              <a:tr h="71818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DA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63484"/>
                  </a:ext>
                </a:extLst>
              </a:tr>
              <a:tr h="3786283">
                <a:tc>
                  <a:txBody>
                    <a:bodyPr/>
                    <a:lstStyle/>
                    <a:p>
                      <a:pPr marL="295275" indent="-295275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Hospitals &amp; emergency departments</a:t>
                      </a:r>
                    </a:p>
                    <a:p>
                      <a:pPr marL="295275" indent="-295275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Police departments, prisons &amp; jails</a:t>
                      </a:r>
                    </a:p>
                    <a:p>
                      <a:pPr marL="295275" indent="-295275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organizations, clinics, treatment centers</a:t>
                      </a:r>
                    </a:p>
                  </a:txBody>
                  <a:tcPr marL="228600" marR="228600" marT="18288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423943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CCFD12EF-38E2-254F-82D2-809B50CA7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07960"/>
              </p:ext>
            </p:extLst>
          </p:nvPr>
        </p:nvGraphicFramePr>
        <p:xfrm>
          <a:off x="4571999" y="1164139"/>
          <a:ext cx="4127771" cy="450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771">
                  <a:extLst>
                    <a:ext uri="{9D8B030D-6E8A-4147-A177-3AD203B41FA5}">
                      <a16:colId xmlns="" xmlns:a16="http://schemas.microsoft.com/office/drawing/2014/main" val="2749316329"/>
                    </a:ext>
                  </a:extLst>
                </a:gridCol>
              </a:tblGrid>
              <a:tr h="724297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Sources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F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63484"/>
                  </a:ext>
                </a:extLst>
              </a:tr>
              <a:tr h="3780173">
                <a:tc>
                  <a:txBody>
                    <a:bodyPr/>
                    <a:lstStyle/>
                    <a:p>
                      <a:pPr marL="236538" marR="0" lvl="1" indent="-236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 funding through grants</a:t>
                      </a:r>
                    </a:p>
                    <a:p>
                      <a:pPr marL="236538" marR="0" lvl="1" indent="-236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Some funding from Medicaid &amp; private payers or are setting up structures to do so </a:t>
                      </a:r>
                    </a:p>
                    <a:p>
                      <a:pPr marL="236538" marR="0" lvl="1" indent="-236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Concern about lack of flexibility in fee-for-service rates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8600" marR="182880" marT="18288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4239430"/>
                  </a:ext>
                </a:extLst>
              </a:tr>
            </a:tbl>
          </a:graphicData>
        </a:graphic>
      </p:graphicFrame>
      <p:sp>
        <p:nvSpPr>
          <p:cNvPr id="16" name="16 Rectángulo">
            <a:extLst>
              <a:ext uri="{FF2B5EF4-FFF2-40B4-BE49-F238E27FC236}">
                <a16:creationId xmlns="" xmlns:a16="http://schemas.microsoft.com/office/drawing/2014/main" id="{324819CC-6674-2D4F-8A7E-B2731C7F4E1F}"/>
              </a:ext>
            </a:extLst>
          </p:cNvPr>
          <p:cNvSpPr/>
          <p:nvPr/>
        </p:nvSpPr>
        <p:spPr>
          <a:xfrm>
            <a:off x="2341984" y="289246"/>
            <a:ext cx="6344816" cy="58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 and Funding 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9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6479319" cy="266699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  <a:cs typeface="Aparajita" panose="02020603050405020304" pitchFamily="18" charset="0"/>
              </a:rPr>
              <a:t>Peer </a:t>
            </a:r>
            <a:r>
              <a:rPr lang="en-US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  <a:cs typeface="Aparajita" panose="02020603050405020304" pitchFamily="18" charset="0"/>
              </a:rPr>
              <a:t>Recovery Coaching in Massachusetts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8686800" cy="2590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Recovery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Coach Commission Meeting</a:t>
            </a:r>
            <a:endParaRPr lang="en-US" sz="190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parajita" panose="02020603050405020304" pitchFamily="18" charset="0"/>
            </a:endParaRPr>
          </a:p>
          <a:p>
            <a:pPr algn="l"/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Wednesday, January 23, </a:t>
            </a:r>
            <a:r>
              <a:rPr lang="en-US" sz="19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2019</a:t>
            </a:r>
            <a:endParaRPr lang="en-US" sz="1900" dirty="0">
              <a:solidFill>
                <a:schemeClr val="accent2">
                  <a:lumMod val="60000"/>
                  <a:lumOff val="4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parajita" panose="02020603050405020304" pitchFamily="18" charset="0"/>
            </a:endParaRPr>
          </a:p>
          <a:p>
            <a:pPr algn="r"/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parajita" panose="02020603050405020304" pitchFamily="18" charset="0"/>
            </a:endParaRPr>
          </a:p>
          <a:p>
            <a:pPr algn="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Department of Public Health</a:t>
            </a:r>
          </a:p>
          <a:p>
            <a:pPr algn="r"/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Bureau of Substance Addiction Services </a:t>
            </a:r>
          </a:p>
          <a:p>
            <a:pPr algn="r"/>
            <a:r>
              <a:rPr lang="en-US" sz="1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Julia Ojeda, Recovery Support Services Coordinator</a:t>
            </a:r>
          </a:p>
          <a:p>
            <a:pPr algn="l"/>
            <a:endParaRPr lang="en-US" sz="2400" b="0" dirty="0">
              <a:solidFill>
                <a:schemeClr val="accent4">
                  <a:lumMod val="40000"/>
                  <a:lumOff val="6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parajita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6 Rectángulo">
            <a:extLst>
              <a:ext uri="{FF2B5EF4-FFF2-40B4-BE49-F238E27FC236}">
                <a16:creationId xmlns="" xmlns:a16="http://schemas.microsoft.com/office/drawing/2014/main" id="{B76AF33A-F45A-2843-A417-E06771ACB334}"/>
              </a:ext>
            </a:extLst>
          </p:cNvPr>
          <p:cNvSpPr/>
          <p:nvPr/>
        </p:nvSpPr>
        <p:spPr>
          <a:xfrm>
            <a:off x="0" y="289246"/>
            <a:ext cx="2174034" cy="582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7" name="16 Rectángulo">
            <a:extLst>
              <a:ext uri="{FF2B5EF4-FFF2-40B4-BE49-F238E27FC236}">
                <a16:creationId xmlns="" xmlns:a16="http://schemas.microsoft.com/office/drawing/2014/main" id="{E57F82D9-785C-264E-B283-2DA2668FE1FC}"/>
              </a:ext>
            </a:extLst>
          </p:cNvPr>
          <p:cNvSpPr/>
          <p:nvPr/>
        </p:nvSpPr>
        <p:spPr>
          <a:xfrm>
            <a:off x="2341984" y="289246"/>
            <a:ext cx="6344816" cy="58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 to Success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367DC90-6E5C-284A-ACA1-DF5E94EC0EDA}"/>
              </a:ext>
            </a:extLst>
          </p:cNvPr>
          <p:cNvSpPr/>
          <p:nvPr/>
        </p:nvSpPr>
        <p:spPr>
          <a:xfrm>
            <a:off x="478149" y="1971986"/>
            <a:ext cx="2408967" cy="2724539"/>
          </a:xfrm>
          <a:prstGeom prst="roundRect">
            <a:avLst>
              <a:gd name="adj" fmla="val 8153"/>
            </a:avLst>
          </a:prstGeom>
          <a:solidFill>
            <a:schemeClr val="accent1"/>
          </a:solidFill>
          <a:ln w="38100" cap="flat" cmpd="sng" algn="ctr">
            <a:solidFill>
              <a:srgbClr val="95CBA6"/>
            </a:solidFill>
            <a:prstDash val="solid"/>
          </a:ln>
          <a:effectLst/>
        </p:spPr>
        <p:txBody>
          <a:bodyPr tIns="685800" bIns="0" rtlCol="0" anchor="t" anchorCtr="0"/>
          <a:lstStyle/>
          <a:p>
            <a:pPr algn="ctr">
              <a:defRPr/>
            </a:pPr>
            <a: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Building </a:t>
            </a:r>
            <a:b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23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trust and rapport </a:t>
            </a:r>
            <a: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/>
            </a:r>
            <a:b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with </a:t>
            </a:r>
            <a:b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individuals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8421BB2-FAB7-604B-93FA-522EE9D45AAE}"/>
              </a:ext>
            </a:extLst>
          </p:cNvPr>
          <p:cNvSpPr/>
          <p:nvPr/>
        </p:nvSpPr>
        <p:spPr>
          <a:xfrm>
            <a:off x="3280703" y="1971985"/>
            <a:ext cx="2603542" cy="2724539"/>
          </a:xfrm>
          <a:prstGeom prst="roundRect">
            <a:avLst>
              <a:gd name="adj" fmla="val 7379"/>
            </a:avLst>
          </a:prstGeom>
          <a:solidFill>
            <a:srgbClr val="82C340"/>
          </a:solidFill>
          <a:ln w="38100" cap="flat" cmpd="sng" algn="ctr">
            <a:solidFill>
              <a:srgbClr val="C2E2A4"/>
            </a:solidFill>
            <a:prstDash val="solid"/>
          </a:ln>
          <a:effectLst/>
        </p:spPr>
        <p:txBody>
          <a:bodyPr lIns="182880" tIns="685800" rIns="182880" bIns="0" rtlCol="0" anchor="t" anchorCtr="0"/>
          <a:lstStyle/>
          <a:p>
            <a:pPr algn="ctr">
              <a:defRPr/>
            </a:pPr>
            <a: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Supporting </a:t>
            </a:r>
            <a:r>
              <a:rPr lang="en-US" sz="23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multiple paths to recovery </a:t>
            </a:r>
            <a: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through self-determination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051404FA-676E-1E4F-B0F3-EF8AD7566B7E}"/>
              </a:ext>
            </a:extLst>
          </p:cNvPr>
          <p:cNvSpPr/>
          <p:nvPr/>
        </p:nvSpPr>
        <p:spPr>
          <a:xfrm>
            <a:off x="6277833" y="1971985"/>
            <a:ext cx="2408967" cy="2724539"/>
          </a:xfrm>
          <a:prstGeom prst="roundRect">
            <a:avLst>
              <a:gd name="adj" fmla="val 6992"/>
            </a:avLst>
          </a:prstGeom>
          <a:solidFill>
            <a:schemeClr val="accent2"/>
          </a:solidFill>
          <a:ln w="38100" cap="flat" cmpd="sng" algn="ctr">
            <a:solidFill>
              <a:srgbClr val="94C9D8"/>
            </a:solidFill>
            <a:prstDash val="solid"/>
          </a:ln>
          <a:effectLst/>
        </p:spPr>
        <p:txBody>
          <a:bodyPr tIns="685800" bIns="0" rtlCol="0" anchor="t" anchorCtr="0"/>
          <a:lstStyle/>
          <a:p>
            <a:pPr algn="ctr">
              <a:tabLst>
                <a:tab pos="227013" algn="l"/>
              </a:tabLst>
              <a:defRPr/>
            </a:pPr>
            <a: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Prioritizing </a:t>
            </a:r>
            <a:b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23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self-care</a:t>
            </a:r>
            <a: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b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for </a:t>
            </a:r>
            <a:b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22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Recovery Coaches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7675C42-08EF-C043-A9FF-0845F939B98F}"/>
              </a:ext>
            </a:extLst>
          </p:cNvPr>
          <p:cNvGrpSpPr/>
          <p:nvPr/>
        </p:nvGrpSpPr>
        <p:grpSpPr>
          <a:xfrm>
            <a:off x="6883131" y="1387268"/>
            <a:ext cx="1198371" cy="1198371"/>
            <a:chOff x="3710669" y="3903849"/>
            <a:chExt cx="1399839" cy="1399839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51BDCD7A-3A16-6B4F-9074-421D5B5FD156}"/>
                </a:ext>
              </a:extLst>
            </p:cNvPr>
            <p:cNvSpPr/>
            <p:nvPr/>
          </p:nvSpPr>
          <p:spPr>
            <a:xfrm>
              <a:off x="3710669" y="3903849"/>
              <a:ext cx="1399839" cy="1399839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94C9D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141313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5A7D0300-F84D-B843-B7F0-8D3B95659E2F}"/>
                </a:ext>
              </a:extLst>
            </p:cNvPr>
            <p:cNvSpPr/>
            <p:nvPr/>
          </p:nvSpPr>
          <p:spPr>
            <a:xfrm>
              <a:off x="3862550" y="4055730"/>
              <a:ext cx="1096076" cy="1096076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141313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8D2C805-3D1E-DD42-9699-7681C607E715}"/>
              </a:ext>
            </a:extLst>
          </p:cNvPr>
          <p:cNvGrpSpPr/>
          <p:nvPr/>
        </p:nvGrpSpPr>
        <p:grpSpPr>
          <a:xfrm>
            <a:off x="1083447" y="1387269"/>
            <a:ext cx="1198371" cy="1198371"/>
            <a:chOff x="3710669" y="3903849"/>
            <a:chExt cx="1399839" cy="1399839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2806B1D-50B0-7E4A-9944-63804BBC08E2}"/>
                </a:ext>
              </a:extLst>
            </p:cNvPr>
            <p:cNvSpPr/>
            <p:nvPr/>
          </p:nvSpPr>
          <p:spPr>
            <a:xfrm>
              <a:off x="3710669" y="3903849"/>
              <a:ext cx="1399839" cy="1399839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95CBA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141313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5DAC840B-C6F9-7345-853D-04AE5330A11C}"/>
                </a:ext>
              </a:extLst>
            </p:cNvPr>
            <p:cNvSpPr/>
            <p:nvPr/>
          </p:nvSpPr>
          <p:spPr>
            <a:xfrm>
              <a:off x="3862550" y="4055730"/>
              <a:ext cx="1096076" cy="1096076"/>
            </a:xfrm>
            <a:prstGeom prst="ellipse">
              <a:avLst/>
            </a:prstGeom>
            <a:solidFill>
              <a:srgbClr val="01964B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141313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2CA0721-76DB-9F4E-8C84-E2B5D232F49F}"/>
              </a:ext>
            </a:extLst>
          </p:cNvPr>
          <p:cNvGrpSpPr/>
          <p:nvPr/>
        </p:nvGrpSpPr>
        <p:grpSpPr>
          <a:xfrm>
            <a:off x="3983289" y="1387268"/>
            <a:ext cx="1198371" cy="1198371"/>
            <a:chOff x="3710669" y="3903849"/>
            <a:chExt cx="1399839" cy="1399839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E7DFC1E0-2727-8044-8BB0-4CB9117EF1F3}"/>
                </a:ext>
              </a:extLst>
            </p:cNvPr>
            <p:cNvSpPr/>
            <p:nvPr/>
          </p:nvSpPr>
          <p:spPr>
            <a:xfrm>
              <a:off x="3710669" y="3903849"/>
              <a:ext cx="1399839" cy="1399839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C2E2A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141313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3DEC50AF-7990-6C44-9EBD-A272F4F0E18C}"/>
                </a:ext>
              </a:extLst>
            </p:cNvPr>
            <p:cNvSpPr/>
            <p:nvPr/>
          </p:nvSpPr>
          <p:spPr>
            <a:xfrm>
              <a:off x="3862550" y="4055730"/>
              <a:ext cx="1096076" cy="1096076"/>
            </a:xfrm>
            <a:prstGeom prst="ellipse">
              <a:avLst/>
            </a:prstGeom>
            <a:solidFill>
              <a:srgbClr val="82C340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141313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D1E6E9F-F1A4-8442-90C2-DB1BC4A47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86" y="1639327"/>
            <a:ext cx="498977" cy="6341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F305DAB-3591-F043-BB38-6FB760F25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94" y="1673423"/>
            <a:ext cx="707820" cy="6964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B99A283-CD81-5C47-9BC3-C7635B3A04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1" y="1673423"/>
            <a:ext cx="687113" cy="6662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76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ACD3FDDF-165F-6941-9EE0-CB359B2DCD4B}"/>
              </a:ext>
            </a:extLst>
          </p:cNvPr>
          <p:cNvGrpSpPr/>
          <p:nvPr/>
        </p:nvGrpSpPr>
        <p:grpSpPr>
          <a:xfrm>
            <a:off x="457200" y="1245635"/>
            <a:ext cx="8174736" cy="4151296"/>
            <a:chOff x="457200" y="1133669"/>
            <a:chExt cx="8174736" cy="4151296"/>
          </a:xfrm>
        </p:grpSpPr>
        <p:sp>
          <p:nvSpPr>
            <p:cNvPr id="62" name="Rounded Rectangle 61">
              <a:extLst>
                <a:ext uri="{FF2B5EF4-FFF2-40B4-BE49-F238E27FC236}">
                  <a16:creationId xmlns="" xmlns:a16="http://schemas.microsoft.com/office/drawing/2014/main" id="{EFCAEC24-1985-D142-8C2B-2981665FD200}"/>
                </a:ext>
              </a:extLst>
            </p:cNvPr>
            <p:cNvSpPr/>
            <p:nvPr/>
          </p:nvSpPr>
          <p:spPr>
            <a:xfrm>
              <a:off x="685798" y="1160183"/>
              <a:ext cx="7946137" cy="439003"/>
            </a:xfrm>
            <a:prstGeom prst="roundRect">
              <a:avLst/>
            </a:prstGeom>
            <a:solidFill>
              <a:srgbClr val="E7F3D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tIns="0" rIns="228600" bIns="0" rtlCol="0" anchor="ctr" anchorCtr="0"/>
            <a:lstStyle/>
            <a:p>
              <a:pPr fontAlgn="base">
                <a:spcBef>
                  <a:spcPts val="300"/>
                </a:spcBef>
                <a:spcAft>
                  <a:spcPts val="300"/>
                </a:spcAft>
              </a:pPr>
              <a:r>
                <a:rPr lang="en-US" dirty="0">
                  <a:solidFill>
                    <a:srgbClr val="141313"/>
                  </a:solidFill>
                  <a:latin typeface="Arial"/>
                  <a:cs typeface="Arial"/>
                </a:rPr>
                <a:t>Prioritize </a:t>
              </a:r>
              <a:r>
                <a:rPr lang="en-US" b="1" dirty="0">
                  <a:solidFill>
                    <a:srgbClr val="141313"/>
                  </a:solidFill>
                  <a:latin typeface="Arial"/>
                  <a:cs typeface="Arial"/>
                </a:rPr>
                <a:t>lived experience </a:t>
              </a:r>
              <a:r>
                <a:rPr lang="en-US" dirty="0">
                  <a:solidFill>
                    <a:srgbClr val="141313"/>
                  </a:solidFill>
                  <a:latin typeface="Arial"/>
                  <a:cs typeface="Arial"/>
                </a:rPr>
                <a:t>for Recovery Coaches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4C2DC243-62DB-E54A-995B-48A6C00112F1}"/>
                </a:ext>
              </a:extLst>
            </p:cNvPr>
            <p:cNvGrpSpPr/>
            <p:nvPr/>
          </p:nvGrpSpPr>
          <p:grpSpPr>
            <a:xfrm>
              <a:off x="457200" y="1133669"/>
              <a:ext cx="496504" cy="496504"/>
              <a:chOff x="948016" y="1543558"/>
              <a:chExt cx="766483" cy="766483"/>
            </a:xfrm>
          </p:grpSpPr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3B8EDDF0-7D06-C34A-88E7-C137BF62899B}"/>
                  </a:ext>
                </a:extLst>
              </p:cNvPr>
              <p:cNvSpPr/>
              <p:nvPr/>
            </p:nvSpPr>
            <p:spPr>
              <a:xfrm>
                <a:off x="948016" y="1543558"/>
                <a:ext cx="766483" cy="7664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E7F3DB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1855AB85-693D-5C4A-9DE0-96F9EAFD0BB9}"/>
                  </a:ext>
                </a:extLst>
              </p:cNvPr>
              <p:cNvSpPr/>
              <p:nvPr/>
            </p:nvSpPr>
            <p:spPr>
              <a:xfrm>
                <a:off x="1047811" y="1643353"/>
                <a:ext cx="566892" cy="566892"/>
              </a:xfrm>
              <a:prstGeom prst="ellipse">
                <a:avLst/>
              </a:prstGeom>
              <a:solidFill>
                <a:srgbClr val="82C340"/>
              </a:solidFill>
              <a:ln w="635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58" name="Rounded Rectangle 57">
              <a:extLst>
                <a:ext uri="{FF2B5EF4-FFF2-40B4-BE49-F238E27FC236}">
                  <a16:creationId xmlns="" xmlns:a16="http://schemas.microsoft.com/office/drawing/2014/main" id="{D94931F0-9830-3D4C-8380-C62E51DB3AE3}"/>
                </a:ext>
              </a:extLst>
            </p:cNvPr>
            <p:cNvSpPr/>
            <p:nvPr/>
          </p:nvSpPr>
          <p:spPr>
            <a:xfrm>
              <a:off x="685800" y="1699162"/>
              <a:ext cx="7946136" cy="439003"/>
            </a:xfrm>
            <a:prstGeom prst="roundRect">
              <a:avLst/>
            </a:prstGeom>
            <a:solidFill>
              <a:srgbClr val="E2F0E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tIns="0" rIns="228600" bIns="0" rtlCol="0" anchor="ctr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41313"/>
                  </a:solidFill>
                  <a:latin typeface="Arial"/>
                  <a:cs typeface="Arial"/>
                </a:rPr>
                <a:t>Incorporate Recovery Coach </a:t>
              </a:r>
              <a:r>
                <a:rPr lang="en-US" b="1" dirty="0">
                  <a:solidFill>
                    <a:srgbClr val="141313"/>
                  </a:solidFill>
                  <a:latin typeface="Arial"/>
                  <a:cs typeface="Arial"/>
                </a:rPr>
                <a:t>self-care</a:t>
              </a:r>
              <a:r>
                <a:rPr lang="en-US" dirty="0">
                  <a:solidFill>
                    <a:srgbClr val="141313"/>
                  </a:solidFill>
                  <a:latin typeface="Arial"/>
                  <a:cs typeface="Arial"/>
                </a:rPr>
                <a:t> into organizational structure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A3472B69-3527-3A48-944C-F2E2E728A9EF}"/>
                </a:ext>
              </a:extLst>
            </p:cNvPr>
            <p:cNvGrpSpPr/>
            <p:nvPr/>
          </p:nvGrpSpPr>
          <p:grpSpPr>
            <a:xfrm>
              <a:off x="457200" y="1672648"/>
              <a:ext cx="496504" cy="496504"/>
              <a:chOff x="948016" y="1543558"/>
              <a:chExt cx="766483" cy="766483"/>
            </a:xfrm>
          </p:grpSpPr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FDDD5D0C-DE65-4C47-94BD-A6DDBFF3BB28}"/>
                  </a:ext>
                </a:extLst>
              </p:cNvPr>
              <p:cNvSpPr/>
              <p:nvPr/>
            </p:nvSpPr>
            <p:spPr>
              <a:xfrm>
                <a:off x="948016" y="1543558"/>
                <a:ext cx="766483" cy="7664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E2F0E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984E368D-48B5-4F4C-B752-FE38BA450055}"/>
                  </a:ext>
                </a:extLst>
              </p:cNvPr>
              <p:cNvSpPr/>
              <p:nvPr/>
            </p:nvSpPr>
            <p:spPr>
              <a:xfrm>
                <a:off x="1047811" y="1643353"/>
                <a:ext cx="566892" cy="566892"/>
              </a:xfrm>
              <a:prstGeom prst="ellipse">
                <a:avLst/>
              </a:prstGeom>
              <a:solidFill>
                <a:schemeClr val="accent1"/>
              </a:solidFill>
              <a:ln w="635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54" name="Rounded Rectangle 53">
              <a:extLst>
                <a:ext uri="{FF2B5EF4-FFF2-40B4-BE49-F238E27FC236}">
                  <a16:creationId xmlns="" xmlns:a16="http://schemas.microsoft.com/office/drawing/2014/main" id="{ADEC0DA4-ED3A-DA4B-8924-DA9694A884DC}"/>
                </a:ext>
              </a:extLst>
            </p:cNvPr>
            <p:cNvSpPr/>
            <p:nvPr/>
          </p:nvSpPr>
          <p:spPr>
            <a:xfrm>
              <a:off x="685800" y="2238142"/>
              <a:ext cx="7946136" cy="439003"/>
            </a:xfrm>
            <a:prstGeom prst="roundRect">
              <a:avLst/>
            </a:prstGeom>
            <a:solidFill>
              <a:srgbClr val="D1E3D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tIns="0" rIns="228600" bIns="0" rtlCol="0" anchor="ctr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41313"/>
                  </a:solidFill>
                  <a:latin typeface="Arial"/>
                  <a:cs typeface="Arial"/>
                </a:rPr>
                <a:t>Support Recovery Coach </a:t>
              </a:r>
              <a:r>
                <a:rPr lang="en-US" b="1" dirty="0">
                  <a:solidFill>
                    <a:srgbClr val="141313"/>
                  </a:solidFill>
                  <a:latin typeface="Arial"/>
                  <a:cs typeface="Arial"/>
                </a:rPr>
                <a:t>workforce development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A85D6493-DBB4-2347-AA03-2924CA5283CC}"/>
                </a:ext>
              </a:extLst>
            </p:cNvPr>
            <p:cNvGrpSpPr/>
            <p:nvPr/>
          </p:nvGrpSpPr>
          <p:grpSpPr>
            <a:xfrm>
              <a:off x="457200" y="2211627"/>
              <a:ext cx="496504" cy="496504"/>
              <a:chOff x="948016" y="1543558"/>
              <a:chExt cx="766483" cy="766483"/>
            </a:xfrm>
          </p:grpSpPr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5E904E21-7CE6-7849-9BB2-C8E260C289FC}"/>
                  </a:ext>
                </a:extLst>
              </p:cNvPr>
              <p:cNvSpPr/>
              <p:nvPr/>
            </p:nvSpPr>
            <p:spPr>
              <a:xfrm>
                <a:off x="948016" y="1543558"/>
                <a:ext cx="766483" cy="7664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D1E3D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AE7D807A-56AB-FD4F-AD55-17AA991AA078}"/>
                  </a:ext>
                </a:extLst>
              </p:cNvPr>
              <p:cNvSpPr/>
              <p:nvPr/>
            </p:nvSpPr>
            <p:spPr>
              <a:xfrm>
                <a:off x="1047811" y="1643353"/>
                <a:ext cx="566892" cy="56689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635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50" name="Rounded Rectangle 49">
              <a:extLst>
                <a:ext uri="{FF2B5EF4-FFF2-40B4-BE49-F238E27FC236}">
                  <a16:creationId xmlns="" xmlns:a16="http://schemas.microsoft.com/office/drawing/2014/main" id="{D97DBC56-E876-0649-8983-93CAB1A8FDDF}"/>
                </a:ext>
              </a:extLst>
            </p:cNvPr>
            <p:cNvSpPr/>
            <p:nvPr/>
          </p:nvSpPr>
          <p:spPr>
            <a:xfrm>
              <a:off x="685800" y="2771544"/>
              <a:ext cx="7946136" cy="777240"/>
            </a:xfrm>
            <a:prstGeom prst="roundRect">
              <a:avLst/>
            </a:prstGeom>
            <a:solidFill>
              <a:srgbClr val="DFF0F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tIns="0" rIns="228600" bIns="0" rtlCol="0" anchor="ctr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41313"/>
                  </a:solidFill>
                  <a:latin typeface="Arial"/>
                  <a:cs typeface="Arial"/>
                </a:rPr>
                <a:t>Provide </a:t>
              </a:r>
              <a:r>
                <a:rPr lang="en-US" b="1" dirty="0">
                  <a:solidFill>
                    <a:srgbClr val="141313"/>
                  </a:solidFill>
                  <a:latin typeface="Arial"/>
                  <a:cs typeface="Arial"/>
                </a:rPr>
                <a:t>financial support </a:t>
              </a:r>
              <a:r>
                <a:rPr lang="en-US" dirty="0">
                  <a:solidFill>
                    <a:srgbClr val="141313"/>
                  </a:solidFill>
                  <a:latin typeface="Arial"/>
                  <a:cs typeface="Arial"/>
                </a:rPr>
                <a:t>for Recovery Coach services with </a:t>
              </a:r>
              <a:r>
                <a:rPr lang="en-US" b="1" dirty="0">
                  <a:solidFill>
                    <a:srgbClr val="141313"/>
                  </a:solidFill>
                  <a:latin typeface="Arial"/>
                  <a:cs typeface="Arial"/>
                </a:rPr>
                <a:t>flexibility</a:t>
              </a:r>
              <a:r>
                <a:rPr lang="en-US" dirty="0">
                  <a:solidFill>
                    <a:srgbClr val="141313"/>
                  </a:solidFill>
                  <a:latin typeface="Arial"/>
                  <a:cs typeface="Arial"/>
                </a:rPr>
                <a:t> to align with services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96731749-8B75-124B-9460-C1CA9009851C}"/>
                </a:ext>
              </a:extLst>
            </p:cNvPr>
            <p:cNvGrpSpPr/>
            <p:nvPr/>
          </p:nvGrpSpPr>
          <p:grpSpPr>
            <a:xfrm>
              <a:off x="457200" y="2745029"/>
              <a:ext cx="496504" cy="496504"/>
              <a:chOff x="948016" y="1543558"/>
              <a:chExt cx="766483" cy="766483"/>
            </a:xfrm>
          </p:grpSpPr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9882A414-0589-E241-BC7C-B89C0895EAE1}"/>
                  </a:ext>
                </a:extLst>
              </p:cNvPr>
              <p:cNvSpPr/>
              <p:nvPr/>
            </p:nvSpPr>
            <p:spPr>
              <a:xfrm>
                <a:off x="948016" y="1543558"/>
                <a:ext cx="766483" cy="7664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DFF0F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74816D23-7939-D849-BA93-EDB2F6A6FAB1}"/>
                  </a:ext>
                </a:extLst>
              </p:cNvPr>
              <p:cNvSpPr/>
              <p:nvPr/>
            </p:nvSpPr>
            <p:spPr>
              <a:xfrm>
                <a:off x="1047811" y="1643353"/>
                <a:ext cx="566892" cy="566892"/>
              </a:xfrm>
              <a:prstGeom prst="ellipse">
                <a:avLst/>
              </a:prstGeom>
              <a:solidFill>
                <a:schemeClr val="accent2"/>
              </a:solidFill>
              <a:ln w="635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46" name="Rounded Rectangle 45">
              <a:extLst>
                <a:ext uri="{FF2B5EF4-FFF2-40B4-BE49-F238E27FC236}">
                  <a16:creationId xmlns="" xmlns:a16="http://schemas.microsoft.com/office/drawing/2014/main" id="{3CBE3ACA-76B7-C046-A3DE-AEB7FD9C65B7}"/>
                </a:ext>
              </a:extLst>
            </p:cNvPr>
            <p:cNvSpPr/>
            <p:nvPr/>
          </p:nvSpPr>
          <p:spPr>
            <a:xfrm>
              <a:off x="685798" y="3636086"/>
              <a:ext cx="7946137" cy="777240"/>
            </a:xfrm>
            <a:prstGeom prst="roundRect">
              <a:avLst/>
            </a:prstGeom>
            <a:solidFill>
              <a:srgbClr val="D3E4E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tIns="45720" rIns="228600" bIns="0" rtlCol="0" anchor="t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41313"/>
                  </a:solidFill>
                  <a:latin typeface="Arial"/>
                  <a:cs typeface="Arial"/>
                </a:rPr>
                <a:t>Establish a </a:t>
              </a:r>
              <a:r>
                <a:rPr lang="en-US" b="1" dirty="0">
                  <a:solidFill>
                    <a:srgbClr val="141313"/>
                  </a:solidFill>
                  <a:latin typeface="Arial"/>
                  <a:cs typeface="Arial"/>
                </a:rPr>
                <a:t>state-sponsored</a:t>
              </a:r>
              <a:r>
                <a:rPr lang="en-US" dirty="0">
                  <a:solidFill>
                    <a:srgbClr val="141313"/>
                  </a:solidFill>
                  <a:latin typeface="Arial"/>
                  <a:cs typeface="Arial"/>
                </a:rPr>
                <a:t> certification process for Recovery Coaches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5C25E07D-1207-F24C-9853-5390B1E65C70}"/>
                </a:ext>
              </a:extLst>
            </p:cNvPr>
            <p:cNvGrpSpPr/>
            <p:nvPr/>
          </p:nvGrpSpPr>
          <p:grpSpPr>
            <a:xfrm>
              <a:off x="457200" y="3609573"/>
              <a:ext cx="496504" cy="496504"/>
              <a:chOff x="948016" y="1543558"/>
              <a:chExt cx="766483" cy="766483"/>
            </a:xfrm>
          </p:grpSpPr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4AA80A18-7F68-4644-A9C2-DAC4F73DEF69}"/>
                  </a:ext>
                </a:extLst>
              </p:cNvPr>
              <p:cNvSpPr/>
              <p:nvPr/>
            </p:nvSpPr>
            <p:spPr>
              <a:xfrm>
                <a:off x="948016" y="1543558"/>
                <a:ext cx="766483" cy="7664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D3E4E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2700ECCC-9B8E-6C4E-A357-8B8BDA88EA67}"/>
                  </a:ext>
                </a:extLst>
              </p:cNvPr>
              <p:cNvSpPr/>
              <p:nvPr/>
            </p:nvSpPr>
            <p:spPr>
              <a:xfrm>
                <a:off x="1047811" y="1643353"/>
                <a:ext cx="566892" cy="566892"/>
              </a:xfrm>
              <a:prstGeom prst="ellipse">
                <a:avLst/>
              </a:prstGeom>
              <a:solidFill>
                <a:srgbClr val="006E86"/>
              </a:solidFill>
              <a:ln w="635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="" xmlns:a16="http://schemas.microsoft.com/office/drawing/2014/main" id="{AA3D45D1-44FA-2242-A1BB-FB1E1319E44C}"/>
                </a:ext>
              </a:extLst>
            </p:cNvPr>
            <p:cNvSpPr/>
            <p:nvPr/>
          </p:nvSpPr>
          <p:spPr>
            <a:xfrm>
              <a:off x="685800" y="4507725"/>
              <a:ext cx="7946136" cy="777240"/>
            </a:xfrm>
            <a:prstGeom prst="roundRect">
              <a:avLst/>
            </a:prstGeom>
            <a:solidFill>
              <a:srgbClr val="E9EBF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tIns="45720" rIns="228600" bIns="0" rtlCol="0" anchor="t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41313"/>
                  </a:solidFill>
                  <a:latin typeface="Arial"/>
                  <a:cs typeface="Arial"/>
                </a:rPr>
                <a:t>Establish </a:t>
              </a:r>
              <a:r>
                <a:rPr lang="en-US" b="1" dirty="0">
                  <a:solidFill>
                    <a:srgbClr val="141313"/>
                  </a:solidFill>
                  <a:latin typeface="Arial"/>
                  <a:cs typeface="Arial"/>
                </a:rPr>
                <a:t>standardized data collection tools and quality measures </a:t>
              </a:r>
              <a:r>
                <a:rPr lang="en-US" dirty="0">
                  <a:solidFill>
                    <a:srgbClr val="141313"/>
                  </a:solidFill>
                  <a:latin typeface="Arial"/>
                  <a:cs typeface="Arial"/>
                </a:rPr>
                <a:t>to support evaluation of the effectiveness of Recovery Coach services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D7D5E147-7FE2-6240-A2A7-37F16C6853D5}"/>
                </a:ext>
              </a:extLst>
            </p:cNvPr>
            <p:cNvGrpSpPr/>
            <p:nvPr/>
          </p:nvGrpSpPr>
          <p:grpSpPr>
            <a:xfrm>
              <a:off x="474521" y="4481211"/>
              <a:ext cx="496504" cy="496504"/>
              <a:chOff x="948016" y="1543558"/>
              <a:chExt cx="766483" cy="766483"/>
            </a:xfrm>
          </p:grpSpPr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37B80A74-C6C9-B044-913E-C0B932817DD4}"/>
                  </a:ext>
                </a:extLst>
              </p:cNvPr>
              <p:cNvSpPr/>
              <p:nvPr/>
            </p:nvSpPr>
            <p:spPr>
              <a:xfrm>
                <a:off x="948016" y="1543558"/>
                <a:ext cx="766483" cy="7664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E9EBF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1E76F234-A84C-4A4F-8AF2-4FEF4E4A4CBB}"/>
                  </a:ext>
                </a:extLst>
              </p:cNvPr>
              <p:cNvSpPr/>
              <p:nvPr/>
            </p:nvSpPr>
            <p:spPr>
              <a:xfrm>
                <a:off x="1047811" y="1643353"/>
                <a:ext cx="566892" cy="566892"/>
              </a:xfrm>
              <a:prstGeom prst="ellipse">
                <a:avLst/>
              </a:prstGeom>
              <a:solidFill>
                <a:srgbClr val="6871B4"/>
              </a:solidFill>
              <a:ln w="635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</p:grpSp>
      <p:sp>
        <p:nvSpPr>
          <p:cNvPr id="68" name="16 Rectángulo">
            <a:extLst>
              <a:ext uri="{FF2B5EF4-FFF2-40B4-BE49-F238E27FC236}">
                <a16:creationId xmlns="" xmlns:a16="http://schemas.microsoft.com/office/drawing/2014/main" id="{7B3F4951-C98F-B347-AAFB-08E3C2AD7CD7}"/>
              </a:ext>
            </a:extLst>
          </p:cNvPr>
          <p:cNvSpPr/>
          <p:nvPr/>
        </p:nvSpPr>
        <p:spPr>
          <a:xfrm>
            <a:off x="0" y="289246"/>
            <a:ext cx="5257800" cy="582637"/>
          </a:xfrm>
          <a:prstGeom prst="rect">
            <a:avLst/>
          </a:prstGeom>
          <a:solidFill>
            <a:srgbClr val="82C34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0" rIns="18288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Recommendations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41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12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766366A-B018-4A0B-800A-F1A26C7E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100"/>
            <a:ext cx="8242570" cy="4131127"/>
          </a:xfrm>
        </p:spPr>
        <p:txBody>
          <a:bodyPr rIns="0">
            <a:noAutofit/>
          </a:bodyPr>
          <a:lstStyle/>
          <a:p>
            <a:pPr marL="576263" indent="-512763">
              <a:spcBef>
                <a:spcPts val="0"/>
              </a:spcBef>
              <a:spcAft>
                <a:spcPts val="1700"/>
              </a:spcAft>
              <a:buFont typeface="+mj-lt"/>
              <a:buAutoNum type="alphaUcPeriod"/>
            </a:pPr>
            <a:r>
              <a:rPr lang="en-US" sz="2500" dirty="0"/>
              <a:t>Recovery Coach </a:t>
            </a:r>
            <a:r>
              <a:rPr lang="en-US" sz="2500" b="1" dirty="0">
                <a:solidFill>
                  <a:schemeClr val="accent1"/>
                </a:solidFill>
              </a:rPr>
              <a:t>literature review </a:t>
            </a:r>
            <a:r>
              <a:rPr lang="en-US" sz="2500" dirty="0"/>
              <a:t>– summary of studies</a:t>
            </a:r>
          </a:p>
          <a:p>
            <a:pPr marL="576263" indent="-512763">
              <a:spcBef>
                <a:spcPts val="0"/>
              </a:spcBef>
              <a:spcAft>
                <a:spcPts val="1700"/>
              </a:spcAft>
              <a:buFont typeface="+mj-lt"/>
              <a:buAutoNum type="alphaUcPeriod"/>
            </a:pPr>
            <a:r>
              <a:rPr lang="en-US" sz="2500" dirty="0"/>
              <a:t>Recovery Coach </a:t>
            </a:r>
            <a:r>
              <a:rPr lang="en-US" sz="2500" b="1" dirty="0">
                <a:solidFill>
                  <a:schemeClr val="accent1"/>
                </a:solidFill>
              </a:rPr>
              <a:t>certification requirements </a:t>
            </a:r>
            <a:r>
              <a:rPr lang="en-US" sz="2500" dirty="0"/>
              <a:t>by state</a:t>
            </a:r>
          </a:p>
          <a:p>
            <a:pPr marL="576263" indent="-512763">
              <a:spcBef>
                <a:spcPts val="0"/>
              </a:spcBef>
              <a:spcAft>
                <a:spcPts val="1700"/>
              </a:spcAft>
              <a:buFont typeface="+mj-lt"/>
              <a:buAutoNum type="alphaUcPeriod"/>
            </a:pPr>
            <a:r>
              <a:rPr lang="en-US" sz="2500" dirty="0"/>
              <a:t>Recovery Coach </a:t>
            </a:r>
            <a:r>
              <a:rPr lang="en-US" sz="2500" b="1" dirty="0">
                <a:solidFill>
                  <a:schemeClr val="accent1"/>
                </a:solidFill>
              </a:rPr>
              <a:t>program descriptions</a:t>
            </a:r>
            <a:r>
              <a:rPr lang="en-US" sz="2500" dirty="0"/>
              <a:t> – services, staffing &amp; requirements (10 programs)</a:t>
            </a:r>
          </a:p>
          <a:p>
            <a:pPr marL="576263" indent="-512763">
              <a:spcBef>
                <a:spcPts val="0"/>
              </a:spcBef>
              <a:spcAft>
                <a:spcPts val="1700"/>
              </a:spcAft>
              <a:buFont typeface="+mj-lt"/>
              <a:buAutoNum type="alphaUcPeriod"/>
            </a:pPr>
            <a:r>
              <a:rPr lang="en-US" sz="2500" dirty="0"/>
              <a:t>Recovery Coach </a:t>
            </a:r>
            <a:r>
              <a:rPr lang="en-US" sz="2500" b="1" dirty="0">
                <a:solidFill>
                  <a:schemeClr val="accent1"/>
                </a:solidFill>
              </a:rPr>
              <a:t>program benefit data</a:t>
            </a:r>
            <a:r>
              <a:rPr lang="en-US" sz="2500" dirty="0"/>
              <a:t> – hours, caseload, training, benefits (7 programs)</a:t>
            </a:r>
          </a:p>
          <a:p>
            <a:pPr marL="576263" indent="-512763">
              <a:spcBef>
                <a:spcPts val="0"/>
              </a:spcBef>
              <a:spcAft>
                <a:spcPts val="1700"/>
              </a:spcAft>
              <a:buFont typeface="+mj-lt"/>
              <a:buAutoNum type="alphaUcPeriod"/>
            </a:pPr>
            <a:r>
              <a:rPr lang="en-US" sz="2500" dirty="0"/>
              <a:t>Sample Recovery Coach </a:t>
            </a:r>
            <a:r>
              <a:rPr lang="en-US" sz="2500" b="1" dirty="0">
                <a:solidFill>
                  <a:schemeClr val="accent1"/>
                </a:solidFill>
              </a:rPr>
              <a:t>job descriptions</a:t>
            </a:r>
          </a:p>
          <a:p>
            <a:pPr marL="346075" indent="-282575">
              <a:spcBef>
                <a:spcPts val="0"/>
              </a:spcBef>
              <a:spcAft>
                <a:spcPts val="1000"/>
              </a:spcAft>
            </a:pPr>
            <a:endParaRPr lang="en-US" sz="2500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7633EAC-0B05-5648-9FB3-F0B2096B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2600"/>
          </a:xfrm>
        </p:spPr>
        <p:txBody>
          <a:bodyPr>
            <a:normAutofit/>
          </a:bodyPr>
          <a:lstStyle/>
          <a:p>
            <a:r>
              <a:rPr lang="en-US" sz="3200" dirty="0"/>
              <a:t>For more information – Appendices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09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0F3CE4-D659-49D1-84FC-801E8FFD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2600"/>
          </a:xfrm>
        </p:spPr>
        <p:txBody>
          <a:bodyPr>
            <a:normAutofit/>
          </a:bodyPr>
          <a:lstStyle/>
          <a:p>
            <a:r>
              <a:rPr lang="en-US" sz="3200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ECF4CF-9AC4-4A9B-BF7B-E2C225226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78194"/>
            <a:ext cx="4574899" cy="2510161"/>
          </a:xfrm>
        </p:spPr>
        <p:txBody>
          <a:bodyPr lIns="0" tIns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LAW &amp; POLICY STAFF</a:t>
            </a:r>
          </a:p>
          <a:p>
            <a:pPr marL="0" indent="0"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Katharine London,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</a:p>
          <a:p>
            <a:pPr marL="0" indent="0"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Marybeth McCaffrey,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</a:p>
          <a:p>
            <a:pPr marL="0" indent="0"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McDowell,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Consultant</a:t>
            </a:r>
          </a:p>
          <a:p>
            <a:pPr marL="0" indent="0"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Maughan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Senior Policy Analyst</a:t>
            </a:r>
          </a:p>
          <a:p>
            <a:pPr marL="0" indent="0"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Jeremy Tourish,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Analyst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11E5BD-6AFD-40DE-AB25-02D6F2F4F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5684" y="1090720"/>
            <a:ext cx="2673182" cy="2510161"/>
          </a:xfrm>
        </p:spPr>
        <p:txBody>
          <a:bodyPr lIns="0" tIns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ADVISORS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Hernandez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Jeffrey L. Walter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D344BF-6F32-467E-A067-65739698FA9A}"/>
              </a:ext>
            </a:extLst>
          </p:cNvPr>
          <p:cNvSpPr txBox="1"/>
          <p:nvPr/>
        </p:nvSpPr>
        <p:spPr>
          <a:xfrm>
            <a:off x="0" y="3614363"/>
            <a:ext cx="9144000" cy="1228450"/>
          </a:xfrm>
          <a:prstGeom prst="rect">
            <a:avLst/>
          </a:prstGeom>
          <a:solidFill>
            <a:srgbClr val="E5E7F2"/>
          </a:solidFill>
          <a:ln w="12700">
            <a:noFill/>
          </a:ln>
        </p:spPr>
        <p:txBody>
          <a:bodyPr wrap="square" lIns="457200" tIns="91440" rIns="457200" bIns="91440" rtlCol="0" anchor="ctr" anchorCtr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This report is funded by a grant from </a:t>
            </a: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RIZE Massachusetts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 foundation committed to ending the opioid epidemic and reducing its devastating impact on people, families, and communities</a:t>
            </a:r>
            <a:endParaRPr lang="en-US" dirty="0">
              <a:solidFill>
                <a:srgbClr val="141313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BF8B04E-7B58-46FC-A0B7-135CF7B148C8}"/>
              </a:ext>
            </a:extLst>
          </p:cNvPr>
          <p:cNvSpPr txBox="1"/>
          <p:nvPr/>
        </p:nvSpPr>
        <p:spPr>
          <a:xfrm>
            <a:off x="2123104" y="5023898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14131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 additional information, visit </a:t>
            </a:r>
            <a:r>
              <a:rPr lang="en-US" sz="1400" dirty="0">
                <a:solidFill>
                  <a:srgbClr val="14131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3"/>
              </a:rPr>
              <a:t>http://umassmed.edu/hlp</a:t>
            </a:r>
            <a:r>
              <a:rPr lang="en-US" sz="1400" dirty="0">
                <a:solidFill>
                  <a:srgbClr val="14131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or email </a:t>
            </a:r>
            <a:r>
              <a:rPr lang="en-US" sz="1400" dirty="0">
                <a:solidFill>
                  <a:srgbClr val="14131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4"/>
              </a:rPr>
              <a:t>Katharine.London@umassmed.edu</a:t>
            </a:r>
            <a:r>
              <a:rPr lang="en-US" sz="1400" dirty="0">
                <a:solidFill>
                  <a:srgbClr val="14131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BC47DB4-91FB-294D-B9E0-98975F2FA1C0}"/>
              </a:ext>
            </a:extLst>
          </p:cNvPr>
          <p:cNvCxnSpPr>
            <a:cxnSpLocks/>
          </p:cNvCxnSpPr>
          <p:nvPr/>
        </p:nvCxnSpPr>
        <p:spPr>
          <a:xfrm>
            <a:off x="5121343" y="1128044"/>
            <a:ext cx="0" cy="2081687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EFFDE-2CA0-6648-ADC3-FD767EFF3A69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99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807720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Windia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Rodriguez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Steve Lesnikoski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Katie O’Leary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Laura Peters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Rebecca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Zwicker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Patrick Kent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Coach &amp; </a:t>
            </a:r>
            <a:br>
              <a:rPr lang="en-US" dirty="0" smtClean="0"/>
            </a:br>
            <a:r>
              <a:rPr lang="en-US" dirty="0" smtClean="0"/>
              <a:t>Recovery Coach Supervisors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3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518"/>
            <a:ext cx="7924800" cy="30162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</a:rPr>
              <a:t>Fall River Listening </a:t>
            </a:r>
            <a:r>
              <a:rPr lang="en-US" sz="2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Session: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February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7, 2019 2-4PM</a:t>
            </a:r>
          </a:p>
          <a:p>
            <a:endParaRPr lang="en-US" sz="2400" b="1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Commission Meeting: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March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18, 2019 3-5PM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Presentation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: BSAS Workforce Scan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Panel: Consumers of recovery coach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Panel: Employers of recovery coaches</a:t>
            </a:r>
          </a:p>
          <a:p>
            <a:endParaRPr lang="en-US" sz="2200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92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418" y="1600200"/>
            <a:ext cx="7848600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Please direct any questions and materials to:</a:t>
            </a:r>
          </a:p>
          <a:p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Anny Domercant  </a:t>
            </a:r>
          </a:p>
          <a:p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Anny.Domercant@MassMail.State.MA.US  </a:t>
            </a:r>
          </a:p>
          <a:p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Vivian Pham</a:t>
            </a:r>
          </a:p>
          <a:p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Vivian.Pham@MassMail.State.MA.US</a:t>
            </a:r>
          </a:p>
          <a:p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General Public Comments and Questions</a:t>
            </a:r>
          </a:p>
          <a:p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EHSRecoveryCoachCommission@MassMail.State.MA.US</a:t>
            </a: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 Staff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15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BA4B4-91FB-4461-93E6-2A298F1A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7387690" cy="1371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DPH (BSAS) </a:t>
            </a: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Peer Recovery 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Coaching in </a:t>
            </a: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Massachusetts </a:t>
            </a:r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Timeline</a:t>
            </a: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25F0F1-BDF3-40CD-9A3F-90764DD3F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1"/>
            <a:ext cx="8915400" cy="5257799"/>
          </a:xfrm>
        </p:spPr>
        <p:txBody>
          <a:bodyPr tIns="0" bIns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2008 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CCAR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(CT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Community for Addiction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Recovery)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established Recovery Coach Academy Curriculum</a:t>
            </a:r>
          </a:p>
          <a:p>
            <a:pPr marL="463550" indent="-463550">
              <a:lnSpc>
                <a:spcPct val="150000"/>
              </a:lnSpc>
              <a:buNone/>
            </a:pPr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2011 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BSAS contracted CCAR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two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trainings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funded by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Substance Abuse Mental Health  Services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Administration’s (SAMHSA) Access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Recovery (ATR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Program</a:t>
            </a:r>
            <a:endParaRPr lang="en-US" sz="135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35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2013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Recruited/hired MA trainers  &amp; provided RCA trainings statewide (6 regions)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2014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Public Health Emergency – Opioid Overdose Crisis</a:t>
            </a:r>
          </a:p>
          <a:p>
            <a:pPr marL="461963" indent="-461963">
              <a:lnSpc>
                <a:spcPct val="150000"/>
              </a:lnSpc>
              <a:buAutoNum type="arabicPlain" startAt="2015"/>
            </a:pPr>
            <a:r>
              <a:rPr lang="en-US" sz="135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Peer Recovery Coaches (PRCs) became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new covered expenditure in  Outpatient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Procurement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(+ATR/STR, Moms Do Care)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2016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MBSACC initiated CARC (Certified Addiction Recovery Coach) requirements</a:t>
            </a:r>
            <a:endParaRPr lang="en-US" sz="135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2016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BSAS, in partnership with MBHP,  funded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Emergency Department Recovery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Coach Pilot Programs (11 hospitals)</a:t>
            </a:r>
            <a:endParaRPr lang="en-US" sz="135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35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2016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Created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distinct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peer Recovery Coaching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Supervisor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training curriculum statewide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5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MassHealth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approved Peer Recovery Coaching as a reimbursable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benefit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BSAS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ollaborated with MassHealth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on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performance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specifications</a:t>
            </a:r>
            <a:endParaRPr lang="en-US" sz="135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63550" indent="-463550">
              <a:lnSpc>
                <a:spcPct val="150000"/>
              </a:lnSpc>
              <a:spcBef>
                <a:spcPts val="0"/>
              </a:spcBef>
              <a:buAutoNum type="arabicPlain" startAt="2018"/>
            </a:pPr>
            <a:r>
              <a:rPr lang="en-US" sz="135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RC Workforce Scan looked at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BSAS funded/contracted and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non-BSAS funded/contracted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programs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providing PRC services in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35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state</a:t>
            </a:r>
            <a:endParaRPr lang="en-US" sz="135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74146" y="70156"/>
            <a:ext cx="7393453" cy="6717688"/>
            <a:chOff x="508746" y="233212"/>
            <a:chExt cx="8338378" cy="6472388"/>
          </a:xfrm>
        </p:grpSpPr>
        <p:sp>
          <p:nvSpPr>
            <p:cNvPr id="4" name="Oval 3"/>
            <p:cNvSpPr/>
            <p:nvPr/>
          </p:nvSpPr>
          <p:spPr>
            <a:xfrm>
              <a:off x="3280533" y="1840197"/>
              <a:ext cx="3030698" cy="288775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800" b="1" dirty="0" smtClean="0">
                  <a:solidFill>
                    <a:srgbClr val="4F81BD">
                      <a:lumMod val="20000"/>
                      <a:lumOff val="80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Settings </a:t>
              </a:r>
              <a:r>
                <a:rPr lang="en-US" sz="2800" b="1" dirty="0">
                  <a:solidFill>
                    <a:srgbClr val="4F81BD">
                      <a:lumMod val="20000"/>
                      <a:lumOff val="80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where Recovery Coaches are found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782996" y="233212"/>
              <a:ext cx="2237743" cy="120177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9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Community Health Centers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998417" y="338386"/>
              <a:ext cx="2246420" cy="14911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9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Emergency Department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827467" y="3199207"/>
              <a:ext cx="1325169" cy="6998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6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Family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23772" y="477721"/>
              <a:ext cx="1966279" cy="16005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0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Pregnant &amp; Parenting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08746" y="2136120"/>
              <a:ext cx="1880673" cy="10630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000" b="1" dirty="0" smtClean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Recovery Support </a:t>
              </a:r>
              <a:r>
                <a:rPr lang="en-US" sz="20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Centers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08746" y="3647515"/>
              <a:ext cx="1372569" cy="1447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Drug Courts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009451" y="4056746"/>
              <a:ext cx="1595407" cy="5748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6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Veterans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108946" y="4748179"/>
              <a:ext cx="1111174" cy="5028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6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Other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999259" y="5257800"/>
              <a:ext cx="1764112" cy="1447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0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Criminal Justice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202736" y="5132516"/>
              <a:ext cx="2234048" cy="1447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0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Outpatient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394082" y="3647515"/>
              <a:ext cx="2406285" cy="1447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0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Police &amp; Firefighters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781592" y="5334000"/>
              <a:ext cx="3065532" cy="124631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6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Champions/</a:t>
              </a:r>
            </a:p>
            <a:p>
              <a:pPr algn="ctr" defTabSz="457200"/>
              <a:r>
                <a:rPr lang="en-US" sz="16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Angels – Gloucester. Plymouth, Brockton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477933" y="2037465"/>
              <a:ext cx="1766904" cy="1447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000" b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Primary Care</a:t>
              </a:r>
            </a:p>
          </p:txBody>
        </p:sp>
        <p:cxnSp>
          <p:nvCxnSpPr>
            <p:cNvPr id="20" name="Straight Connector 19"/>
            <p:cNvCxnSpPr>
              <a:cxnSpLocks/>
              <a:stCxn id="8" idx="5"/>
              <a:endCxn id="4" idx="1"/>
            </p:cNvCxnSpPr>
            <p:nvPr/>
          </p:nvCxnSpPr>
          <p:spPr>
            <a:xfrm>
              <a:off x="2202096" y="1843898"/>
              <a:ext cx="1522273" cy="419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/>
              <a:stCxn id="9" idx="6"/>
            </p:cNvCxnSpPr>
            <p:nvPr/>
          </p:nvCxnSpPr>
          <p:spPr>
            <a:xfrm>
              <a:off x="2389420" y="2667664"/>
              <a:ext cx="891113" cy="3114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/>
              <a:stCxn id="7" idx="3"/>
              <a:endCxn id="10" idx="7"/>
            </p:cNvCxnSpPr>
            <p:nvPr/>
          </p:nvCxnSpPr>
          <p:spPr>
            <a:xfrm flipH="1">
              <a:off x="1680307" y="3796603"/>
              <a:ext cx="341225" cy="62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1881315" y="4344169"/>
              <a:ext cx="128137" cy="27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0" idx="5"/>
              <a:endCxn id="12" idx="3"/>
            </p:cNvCxnSpPr>
            <p:nvPr/>
          </p:nvCxnSpPr>
          <p:spPr>
            <a:xfrm>
              <a:off x="1680307" y="4883290"/>
              <a:ext cx="591367" cy="294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  <a:endCxn id="14" idx="1"/>
            </p:cNvCxnSpPr>
            <p:nvPr/>
          </p:nvCxnSpPr>
          <p:spPr>
            <a:xfrm flipH="1">
              <a:off x="1257608" y="5095315"/>
              <a:ext cx="51239" cy="374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  <a:stCxn id="4" idx="4"/>
            </p:cNvCxnSpPr>
            <p:nvPr/>
          </p:nvCxnSpPr>
          <p:spPr>
            <a:xfrm flipH="1">
              <a:off x="4603844" y="4727951"/>
              <a:ext cx="192038" cy="405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/>
            </p:cNvCxnSpPr>
            <p:nvPr/>
          </p:nvCxnSpPr>
          <p:spPr>
            <a:xfrm>
              <a:off x="6020739" y="4007975"/>
              <a:ext cx="418390" cy="195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  <a:stCxn id="4" idx="6"/>
              <a:endCxn id="18" idx="2"/>
            </p:cNvCxnSpPr>
            <p:nvPr/>
          </p:nvCxnSpPr>
          <p:spPr>
            <a:xfrm flipV="1">
              <a:off x="6311231" y="2761365"/>
              <a:ext cx="166702" cy="5227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cxnSpLocks/>
              <a:stCxn id="5" idx="4"/>
              <a:endCxn id="4" idx="0"/>
            </p:cNvCxnSpPr>
            <p:nvPr/>
          </p:nvCxnSpPr>
          <p:spPr>
            <a:xfrm flipH="1">
              <a:off x="4795882" y="1434989"/>
              <a:ext cx="105986" cy="405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>
            <a:cxnSpLocks/>
            <a:stCxn id="16" idx="4"/>
          </p:cNvCxnSpPr>
          <p:nvPr/>
        </p:nvCxnSpPr>
        <p:spPr>
          <a:xfrm flipH="1">
            <a:off x="6282984" y="5116530"/>
            <a:ext cx="76358" cy="24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stCxn id="4" idx="7"/>
            <a:endCxn id="6" idx="3"/>
          </p:cNvCxnSpPr>
          <p:nvPr/>
        </p:nvCxnSpPr>
        <p:spPr>
          <a:xfrm flipV="1">
            <a:off x="4825541" y="1500314"/>
            <a:ext cx="407874" cy="676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28800" y="362895"/>
            <a:ext cx="1178780" cy="13897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Faith Based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2845975" y="1489699"/>
            <a:ext cx="262750" cy="49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2073272" y="4572000"/>
            <a:ext cx="1203328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467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What a Peer Recovery Coach</a:t>
            </a:r>
            <a:b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</a:br>
            <a: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is NOT!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61328"/>
            <a:ext cx="8392048" cy="48156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63588933"/>
              </p:ext>
            </p:extLst>
          </p:nvPr>
        </p:nvGraphicFramePr>
        <p:xfrm>
          <a:off x="228600" y="16002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D61204-5F15-40CA-9F8A-11596AEC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1701871"/>
            <a:ext cx="3276600" cy="1422329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Mentor</a:t>
            </a:r>
            <a:r>
              <a:rPr lang="en-US" sz="3800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Advocate and Change Agent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39CE37DA-5F45-4A0A-8021-131CE88B65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977149"/>
              </p:ext>
            </p:extLst>
          </p:nvPr>
        </p:nvGraphicFramePr>
        <p:xfrm>
          <a:off x="141514" y="1652319"/>
          <a:ext cx="6248400" cy="5053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0101A2-4AEE-4457-88C1-09932BF03DC7}"/>
              </a:ext>
            </a:extLst>
          </p:cNvPr>
          <p:cNvSpPr txBox="1"/>
          <p:nvPr/>
        </p:nvSpPr>
        <p:spPr>
          <a:xfrm>
            <a:off x="152400" y="381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b="1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Garamond" panose="02020404030301010803" pitchFamily="18" charset="0"/>
              </a:rPr>
              <a:t>Peer Recovery </a:t>
            </a:r>
            <a:r>
              <a:rPr lang="en-US" sz="4800" b="1" dirty="0">
                <a:solidFill>
                  <a:srgbClr val="4F81BD">
                    <a:lumMod val="20000"/>
                    <a:lumOff val="80000"/>
                  </a:srgbClr>
                </a:solidFill>
                <a:latin typeface="Garamond" panose="02020404030301010803" pitchFamily="18" charset="0"/>
              </a:rPr>
              <a:t>Coach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3248561"/>
            <a:ext cx="3124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u="sng" dirty="0">
                <a:solidFill>
                  <a:srgbClr val="4F81BD">
                    <a:lumMod val="7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Tools Used:  </a:t>
            </a:r>
          </a:p>
          <a:p>
            <a:pPr defTabSz="457200"/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Lived Experience, Stages of Change, and Motivational Interviewing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00800" y="1600200"/>
            <a:ext cx="2667000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b="1" dirty="0" smtClean="0">
                <a:solidFill>
                  <a:srgbClr val="4F81BD">
                    <a:lumMod val="7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Some individuals serve as both Early Engagement PRCs and long-term PRCs. </a:t>
            </a:r>
            <a:endParaRPr lang="en-US" sz="2200" b="1" dirty="0">
              <a:solidFill>
                <a:srgbClr val="4F81BD">
                  <a:lumMod val="75000"/>
                </a:srgb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defTabSz="457200"/>
            <a:endParaRPr lang="en-US" sz="600" b="1" i="1" dirty="0">
              <a:solidFill>
                <a:srgbClr val="4F81BD">
                  <a:lumMod val="60000"/>
                  <a:lumOff val="40000"/>
                </a:srgb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Reports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a trained PRC Supervisor if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billing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MassHealth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/ BSAS.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1050" b="1" dirty="0">
              <a:solidFill>
                <a:srgbClr val="4F81BD">
                  <a:lumMod val="75000"/>
                </a:srgb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May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require more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setting-specific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trainings.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0"/>
            <a:ext cx="5105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b="1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Garamond" panose="02020404030301010803" pitchFamily="18" charset="0"/>
              </a:rPr>
              <a:t>Early Engagement</a:t>
            </a:r>
            <a:endParaRPr lang="en-US" sz="4400" b="1" dirty="0">
              <a:solidFill>
                <a:srgbClr val="4F81BD">
                  <a:lumMod val="20000"/>
                  <a:lumOff val="80000"/>
                </a:srgbClr>
              </a:solidFill>
              <a:latin typeface="Garamond" panose="02020404030301010803" pitchFamily="18" charset="0"/>
            </a:endParaRPr>
          </a:p>
          <a:p>
            <a:pPr defTabSz="457200"/>
            <a:r>
              <a:rPr lang="en-US" sz="4200" b="1" dirty="0">
                <a:solidFill>
                  <a:srgbClr val="4F81BD">
                    <a:lumMod val="20000"/>
                    <a:lumOff val="80000"/>
                  </a:srgbClr>
                </a:solidFill>
                <a:latin typeface="Garamond" panose="02020404030301010803" pitchFamily="18" charset="0"/>
              </a:rPr>
              <a:t>Peer Recovery Coach</a:t>
            </a:r>
          </a:p>
        </p:txBody>
      </p:sp>
      <p:sp>
        <p:nvSpPr>
          <p:cNvPr id="4" name="Oval 3"/>
          <p:cNvSpPr/>
          <p:nvPr/>
        </p:nvSpPr>
        <p:spPr>
          <a:xfrm>
            <a:off x="1822870" y="3457652"/>
            <a:ext cx="2514600" cy="1535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4645" y="3671402"/>
            <a:ext cx="2362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</a:rPr>
              <a:t>Police &amp; Fire Stations, Emergency Departments, Coalitions, Drug Courts, and some hospitals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045" y="2148911"/>
            <a:ext cx="2514600" cy="975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688" y="2326575"/>
            <a:ext cx="236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</a:rPr>
              <a:t>Outreach, Crisis (acute), Intervention, and Referral</a:t>
            </a:r>
            <a:endParaRPr lang="en-US" sz="1600" dirty="0">
              <a:solidFill>
                <a:prstClr val="white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69517" y="2255481"/>
            <a:ext cx="2514600" cy="110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7342" y="2375402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</a:rPr>
              <a:t>Provides brief support regardless of Stage of Recovery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62399" y="5037643"/>
            <a:ext cx="2209801" cy="553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5132447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white"/>
                </a:solidFill>
              </a:rPr>
              <a:t>     Limited coaching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0889" y="5562462"/>
            <a:ext cx="2286000" cy="81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1082" y="564821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white"/>
                </a:solidFill>
              </a:rPr>
              <a:t>May refer to RC for longer engagement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41" name="Curved Connector 40"/>
          <p:cNvCxnSpPr>
            <a:stCxn id="13" idx="7"/>
            <a:endCxn id="15" idx="0"/>
          </p:cNvCxnSpPr>
          <p:nvPr/>
        </p:nvCxnSpPr>
        <p:spPr>
          <a:xfrm rot="5400000" flipH="1" flipV="1">
            <a:off x="3440474" y="1005397"/>
            <a:ext cx="36258" cy="2536427"/>
          </a:xfrm>
          <a:prstGeom prst="curvedConnector3">
            <a:avLst>
              <a:gd name="adj1" fmla="val 102440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8" idx="3"/>
            <a:endCxn id="15" idx="6"/>
          </p:cNvCxnSpPr>
          <p:nvPr/>
        </p:nvCxnSpPr>
        <p:spPr>
          <a:xfrm flipH="1" flipV="1">
            <a:off x="5984117" y="2809081"/>
            <a:ext cx="188083" cy="2492643"/>
          </a:xfrm>
          <a:prstGeom prst="curvedConnector3">
            <a:avLst>
              <a:gd name="adj1" fmla="val -12154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19" idx="6"/>
            <a:endCxn id="17" idx="4"/>
          </p:cNvCxnSpPr>
          <p:nvPr/>
        </p:nvCxnSpPr>
        <p:spPr>
          <a:xfrm flipV="1">
            <a:off x="3106889" y="5591242"/>
            <a:ext cx="1960411" cy="377284"/>
          </a:xfrm>
          <a:prstGeom prst="curved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" idx="2"/>
          </p:cNvCxnSpPr>
          <p:nvPr/>
        </p:nvCxnSpPr>
        <p:spPr>
          <a:xfrm rot="10800000">
            <a:off x="1301346" y="3048001"/>
            <a:ext cx="521525" cy="1177605"/>
          </a:xfrm>
          <a:prstGeom prst="curved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F46-E678-4E6E-AC6C-DF8CD643832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T08kezgUGxSK9t4mBY9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T08kezgUGxSK9t4mBY9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T08kezgUGxSK9t4mBY9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T08kezgUGxSK9t4mBY9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T08kezgUGxSK9t4mBY9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T08kezgUGxSK9t4mBY9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T08kezgUGxSK9t4mBY9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T08kezgUGxSK9t4mBY9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T08kezgUGxSK9t4mBY9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T08kezgUGxSK9t4mBY9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T08kezgUGxSK9t4mBY9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heme/theme1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UMMS-CWM PPT Template v1">
  <a:themeElements>
    <a:clrScheme name="Custom 6">
      <a:dk1>
        <a:srgbClr val="141313"/>
      </a:dk1>
      <a:lt1>
        <a:srgbClr val="FFFFFF"/>
      </a:lt1>
      <a:dk2>
        <a:srgbClr val="10069F"/>
      </a:dk2>
      <a:lt2>
        <a:srgbClr val="FFFFFF"/>
      </a:lt2>
      <a:accent1>
        <a:srgbClr val="009A44"/>
      </a:accent1>
      <a:accent2>
        <a:srgbClr val="0093B2"/>
      </a:accent2>
      <a:accent3>
        <a:srgbClr val="93328E"/>
      </a:accent3>
      <a:accent4>
        <a:srgbClr val="10069F"/>
      </a:accent4>
      <a:accent5>
        <a:srgbClr val="84BD00"/>
      </a:accent5>
      <a:accent6>
        <a:srgbClr val="ED8B00"/>
      </a:accent6>
      <a:hlink>
        <a:srgbClr val="0000FF"/>
      </a:hlink>
      <a:folHlink>
        <a:srgbClr val="00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6978</TotalTime>
  <Words>3270</Words>
  <Application>Microsoft Office PowerPoint</Application>
  <PresentationFormat>On-screen Show (4:3)</PresentationFormat>
  <Paragraphs>605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1_Blue Presentation Template - MA HHS - small logos</vt:lpstr>
      <vt:lpstr>2_Blue Presentation Template - MA HHS - small logos</vt:lpstr>
      <vt:lpstr>3_Blue Presentation Template - MA HHS - small logos</vt:lpstr>
      <vt:lpstr>4_Blue Presentation Template - MA HHS - small logos</vt:lpstr>
      <vt:lpstr>5_Blue Presentation Template - MA HHS - small logos</vt:lpstr>
      <vt:lpstr>6_Blue Presentation Template - MA HHS - small logos</vt:lpstr>
      <vt:lpstr>Office Theme</vt:lpstr>
      <vt:lpstr>UMMS-CWM PPT Template v1</vt:lpstr>
      <vt:lpstr>1_Office Theme</vt:lpstr>
      <vt:lpstr>PowerPoint Presentation</vt:lpstr>
      <vt:lpstr>Agenda</vt:lpstr>
      <vt:lpstr>Timeline</vt:lpstr>
      <vt:lpstr>Peer Recovery Coaching in Massachusetts</vt:lpstr>
      <vt:lpstr>DPH (BSAS) Peer Recovery Coaching in Massachusetts Timeline </vt:lpstr>
      <vt:lpstr>PowerPoint Presentation</vt:lpstr>
      <vt:lpstr>What a Peer Recovery Coach  is NOT!</vt:lpstr>
      <vt:lpstr>Mentor, Advocate and Change Agent</vt:lpstr>
      <vt:lpstr>PowerPoint Presentation</vt:lpstr>
      <vt:lpstr>Typical Pathway to becoming a  Peer Recovery Coach in Massachusetts</vt:lpstr>
      <vt:lpstr>CCAR Recovery Coach Academy</vt:lpstr>
      <vt:lpstr>The BSAS-funded Recovery Coach Academy (RCA) application requires:</vt:lpstr>
      <vt:lpstr>Common Expectations to be HIRED as a Recovery Coach</vt:lpstr>
      <vt:lpstr>BSAS Peer Recovery Coach  Supervisor Training</vt:lpstr>
      <vt:lpstr>BSAS Expanding Peer Recovery Workforce FY13-FY18</vt:lpstr>
      <vt:lpstr>Some Current Research</vt:lpstr>
      <vt:lpstr>Careers of Substance Website</vt:lpstr>
      <vt:lpstr>Department of Public Health Bureau of Substance Addiction Services</vt:lpstr>
      <vt:lpstr>Massachusetts Board Substance  Abuse Counselor Certification (MBSACC)   Certified Addiction Recovery  Coach (CARC) Credential</vt:lpstr>
      <vt:lpstr>History of the MBSACC Board</vt:lpstr>
      <vt:lpstr>MBSACC Functions</vt:lpstr>
      <vt:lpstr>Certified Addiction Recovery  Coach (CARC) Development Process</vt:lpstr>
      <vt:lpstr>Process, Timeline, and Requirements</vt:lpstr>
      <vt:lpstr>In-Classroom Training  Requirements (60 hours total)</vt:lpstr>
      <vt:lpstr>Work Experience</vt:lpstr>
      <vt:lpstr>Supervision Relative to Domains</vt:lpstr>
      <vt:lpstr>Additional Requirements</vt:lpstr>
      <vt:lpstr>Recertification Requirements</vt:lpstr>
      <vt:lpstr>CARC Benefits</vt:lpstr>
      <vt:lpstr>Areas of Concern</vt:lpstr>
      <vt:lpstr>Thanks! іGracias!</vt:lpstr>
      <vt:lpstr>Recovery Coaches  in Opioid Use Disorder Care</vt:lpstr>
      <vt:lpstr>Overview</vt:lpstr>
      <vt:lpstr>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– Appendices</vt:lpstr>
      <vt:lpstr>Acknowledgements</vt:lpstr>
      <vt:lpstr>Recovery Coach &amp;  Recovery Coach Supervisors Panel</vt:lpstr>
      <vt:lpstr>Next Steps</vt:lpstr>
      <vt:lpstr>Commission Staff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Advani, Ramesh (ANF)</dc:creator>
  <cp:lastModifiedBy>Pham, Vivian (EHS)</cp:lastModifiedBy>
  <cp:revision>456</cp:revision>
  <cp:lastPrinted>2018-10-29T18:53:54Z</cp:lastPrinted>
  <dcterms:created xsi:type="dcterms:W3CDTF">2014-04-27T20:43:35Z</dcterms:created>
  <dcterms:modified xsi:type="dcterms:W3CDTF">2019-01-30T17:10:02Z</dcterms:modified>
</cp:coreProperties>
</file>