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4.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5.xml" ContentType="application/vnd.openxmlformats-officedocument.theme+xml"/>
  <Override PartName="/ppt/tags/tag9.xml" ContentType="application/vnd.openxmlformats-officedocument.presentationml.tags+xml"/>
  <Override PartName="/ppt/tags/tag10.xml" ContentType="application/vnd.openxmlformats-officedocument.presentationml.tags+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6.xml" ContentType="application/vnd.openxmlformats-officedocument.theme+xml"/>
  <Override PartName="/ppt/tags/tag11.xml" ContentType="application/vnd.openxmlformats-officedocument.presentationml.tags+xml"/>
  <Override PartName="/ppt/tags/tag12.xml" ContentType="application/vnd.openxmlformats-officedocument.presentationml.tags+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7.xml" ContentType="application/vnd.openxmlformats-officedocument.them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8.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9.xml" ContentType="application/vnd.openxmlformats-officedocument.theme+xml"/>
  <Override PartName="/ppt/tags/tag33.xml" ContentType="application/vnd.openxmlformats-officedocument.presentationml.tags+xml"/>
  <Override PartName="/ppt/tags/tag34.xml" ContentType="application/vnd.openxmlformats-officedocument.presentationml.tags+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3.xml" ContentType="application/vnd.openxmlformats-officedocument.presentationml.notesSlide+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tags/tag59.xml" ContentType="application/vnd.openxmlformats-officedocument.presentationml.tags+xml"/>
  <Override PartName="/ppt/tags/tag60.xml" ContentType="application/vnd.openxmlformats-officedocument.presentationml.tags+xml"/>
  <Override PartName="/ppt/notesSlides/notesSlide8.xml" ContentType="application/vnd.openxmlformats-officedocument.presentationml.notesSlide+xml"/>
  <Override PartName="/ppt/tags/tag61.xml" ContentType="application/vnd.openxmlformats-officedocument.presentationml.tags+xml"/>
  <Override PartName="/ppt/notesSlides/notesSlide9.xml" ContentType="application/vnd.openxmlformats-officedocument.presentationml.notesSlide+xml"/>
  <Override PartName="/ppt/tags/tag62.xml" ContentType="application/vnd.openxmlformats-officedocument.presentationml.tags+xml"/>
  <Override PartName="/ppt/notesSlides/notesSlide10.xml" ContentType="application/vnd.openxmlformats-officedocument.presentationml.notesSlid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 id="2147483674" r:id="rId3"/>
    <p:sldMasterId id="2147483682" r:id="rId4"/>
    <p:sldMasterId id="2147483690" r:id="rId5"/>
    <p:sldMasterId id="2147483698" r:id="rId6"/>
    <p:sldMasterId id="2147483706" r:id="rId7"/>
    <p:sldMasterId id="2147483713" r:id="rId8"/>
    <p:sldMasterId id="2147483727" r:id="rId9"/>
  </p:sldMasterIdLst>
  <p:notesMasterIdLst>
    <p:notesMasterId r:id="rId27"/>
  </p:notesMasterIdLst>
  <p:handoutMasterIdLst>
    <p:handoutMasterId r:id="rId28"/>
  </p:handoutMasterIdLst>
  <p:sldIdLst>
    <p:sldId id="257" r:id="rId10"/>
    <p:sldId id="359" r:id="rId11"/>
    <p:sldId id="405" r:id="rId12"/>
    <p:sldId id="462" r:id="rId13"/>
    <p:sldId id="472" r:id="rId14"/>
    <p:sldId id="470" r:id="rId15"/>
    <p:sldId id="475" r:id="rId16"/>
    <p:sldId id="463" r:id="rId17"/>
    <p:sldId id="464" r:id="rId18"/>
    <p:sldId id="465" r:id="rId19"/>
    <p:sldId id="466" r:id="rId20"/>
    <p:sldId id="467" r:id="rId21"/>
    <p:sldId id="468" r:id="rId22"/>
    <p:sldId id="479" r:id="rId23"/>
    <p:sldId id="477" r:id="rId24"/>
    <p:sldId id="476" r:id="rId25"/>
    <p:sldId id="461" r:id="rId2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768" userDrawn="1">
          <p15:clr>
            <a:srgbClr val="A4A3A4"/>
          </p15:clr>
        </p15:guide>
        <p15:guide id="2" pos="28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577" autoAdjust="0"/>
    <p:restoredTop sz="93475" autoAdjust="0"/>
  </p:normalViewPr>
  <p:slideViewPr>
    <p:cSldViewPr>
      <p:cViewPr>
        <p:scale>
          <a:sx n="75" d="100"/>
          <a:sy n="75" d="100"/>
        </p:scale>
        <p:origin x="-1260" y="-654"/>
      </p:cViewPr>
      <p:guideLst>
        <p:guide orient="horz" pos="768"/>
        <p:guide pos="288"/>
      </p:guideLst>
    </p:cSldViewPr>
  </p:slideViewPr>
  <p:notesTextViewPr>
    <p:cViewPr>
      <p:scale>
        <a:sx n="75" d="100"/>
        <a:sy n="75"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slideMaster" Target="slideMasters/slideMaster3.xml"/><Relationship Id="rId21" Type="http://schemas.openxmlformats.org/officeDocument/2006/relationships/slide" Target="slides/slide12.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handoutMaster" Target="handoutMasters/handoutMaster1.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notesMaster" Target="notesMasters/notesMaster1.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embeddings/oleObject3.bin"/><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sz="1200" b="1" dirty="0">
                <a:solidFill>
                  <a:sysClr val="windowText" lastClr="000000"/>
                </a:solidFill>
              </a:rPr>
              <a:t>Recovery Coaching: Monthly BSAS Utilization FY2016 – March 2019</a:t>
            </a:r>
          </a:p>
        </c:rich>
      </c:tx>
      <c:layout>
        <c:manualLayout>
          <c:xMode val="edge"/>
          <c:yMode val="edge"/>
          <c:x val="0.18098251185141301"/>
          <c:y val="4.1877514473742501E-2"/>
        </c:manualLayout>
      </c:layout>
      <c:overlay val="0"/>
      <c:spPr>
        <a:noFill/>
        <a:ln>
          <a:noFill/>
        </a:ln>
        <a:effectLst/>
      </c:spPr>
    </c:title>
    <c:autoTitleDeleted val="0"/>
    <c:plotArea>
      <c:layout/>
      <c:lineChart>
        <c:grouping val="standard"/>
        <c:varyColors val="0"/>
        <c:ser>
          <c:idx val="1"/>
          <c:order val="0"/>
          <c:spPr>
            <a:ln>
              <a:solidFill>
                <a:schemeClr val="accent1">
                  <a:lumMod val="75000"/>
                </a:schemeClr>
              </a:solidFill>
              <a:prstDash val="sysDot"/>
            </a:ln>
          </c:spPr>
          <c:marker>
            <c:symbol val="none"/>
          </c:marker>
          <c:cat>
            <c:strRef>
              <c:f>'Summary - Units'!$M$29:$M$73</c:f>
              <c:strCache>
                <c:ptCount val="45"/>
                <c:pt idx="0">
                  <c:v>Jul '15</c:v>
                </c:pt>
                <c:pt idx="1">
                  <c:v>Aug '15</c:v>
                </c:pt>
                <c:pt idx="2">
                  <c:v>Sep '15</c:v>
                </c:pt>
                <c:pt idx="3">
                  <c:v>Oct '15</c:v>
                </c:pt>
                <c:pt idx="4">
                  <c:v>Nov '15</c:v>
                </c:pt>
                <c:pt idx="5">
                  <c:v>Dec '15</c:v>
                </c:pt>
                <c:pt idx="6">
                  <c:v>Jan '16</c:v>
                </c:pt>
                <c:pt idx="7">
                  <c:v>Feb '16</c:v>
                </c:pt>
                <c:pt idx="8">
                  <c:v>Mar '16</c:v>
                </c:pt>
                <c:pt idx="9">
                  <c:v>Apr '16</c:v>
                </c:pt>
                <c:pt idx="10">
                  <c:v>May '16</c:v>
                </c:pt>
                <c:pt idx="11">
                  <c:v>Jun '16</c:v>
                </c:pt>
                <c:pt idx="12">
                  <c:v>Jul '16</c:v>
                </c:pt>
                <c:pt idx="13">
                  <c:v>Aug '16</c:v>
                </c:pt>
                <c:pt idx="14">
                  <c:v>Sep '16</c:v>
                </c:pt>
                <c:pt idx="15">
                  <c:v>Oct '16</c:v>
                </c:pt>
                <c:pt idx="16">
                  <c:v>Nov '16</c:v>
                </c:pt>
                <c:pt idx="17">
                  <c:v>Dec '16</c:v>
                </c:pt>
                <c:pt idx="18">
                  <c:v>Jan '17</c:v>
                </c:pt>
                <c:pt idx="19">
                  <c:v>Feb '17</c:v>
                </c:pt>
                <c:pt idx="20">
                  <c:v>Mar '17</c:v>
                </c:pt>
                <c:pt idx="21">
                  <c:v>Apr '17</c:v>
                </c:pt>
                <c:pt idx="22">
                  <c:v>May '17</c:v>
                </c:pt>
                <c:pt idx="23">
                  <c:v>Jun '17</c:v>
                </c:pt>
                <c:pt idx="24">
                  <c:v>Jul '17</c:v>
                </c:pt>
                <c:pt idx="25">
                  <c:v>Aug '17</c:v>
                </c:pt>
                <c:pt idx="26">
                  <c:v>Sep '17</c:v>
                </c:pt>
                <c:pt idx="27">
                  <c:v>Oct '17</c:v>
                </c:pt>
                <c:pt idx="28">
                  <c:v>Nov '17</c:v>
                </c:pt>
                <c:pt idx="29">
                  <c:v>Dec '17</c:v>
                </c:pt>
                <c:pt idx="30">
                  <c:v>Jan '18</c:v>
                </c:pt>
                <c:pt idx="31">
                  <c:v>Feb '18</c:v>
                </c:pt>
                <c:pt idx="32">
                  <c:v>Mar '18</c:v>
                </c:pt>
                <c:pt idx="33">
                  <c:v>Apr '18</c:v>
                </c:pt>
                <c:pt idx="34">
                  <c:v>May '18</c:v>
                </c:pt>
                <c:pt idx="35">
                  <c:v>Jun '18</c:v>
                </c:pt>
                <c:pt idx="36">
                  <c:v>Jul '18</c:v>
                </c:pt>
                <c:pt idx="37">
                  <c:v>Aug '18</c:v>
                </c:pt>
                <c:pt idx="38">
                  <c:v>Sep '18</c:v>
                </c:pt>
                <c:pt idx="39">
                  <c:v>Oct '18</c:v>
                </c:pt>
                <c:pt idx="40">
                  <c:v>Nov '18</c:v>
                </c:pt>
                <c:pt idx="41">
                  <c:v>Dec '18</c:v>
                </c:pt>
                <c:pt idx="42">
                  <c:v>Jan '19</c:v>
                </c:pt>
                <c:pt idx="43">
                  <c:v>Feb '19</c:v>
                </c:pt>
                <c:pt idx="44">
                  <c:v>Mar '19</c:v>
                </c:pt>
              </c:strCache>
            </c:strRef>
          </c:cat>
          <c:val>
            <c:numRef>
              <c:f>'Summary - Units'!$O$29:$O$73</c:f>
              <c:numCache>
                <c:formatCode>General</c:formatCode>
                <c:ptCount val="45"/>
                <c:pt idx="36" formatCode="_(* #,##0_);_(* \(#,##0\);_(* &quot;-&quot;??_);_(@_)">
                  <c:v>11021</c:v>
                </c:pt>
                <c:pt idx="37" formatCode="_(* #,##0_);_(* \(#,##0\);_(* &quot;-&quot;??_);_(@_)">
                  <c:v>12119.40403473152</c:v>
                </c:pt>
                <c:pt idx="38" formatCode="_(* #,##0_);_(* \(#,##0\);_(* &quot;-&quot;??_);_(@_)">
                  <c:v>12712.91364637781</c:v>
                </c:pt>
                <c:pt idx="39" formatCode="_(* #,##0_);_(* \(#,##0\);_(* &quot;-&quot;??_);_(@_)">
                  <c:v>12706.099529137329</c:v>
                </c:pt>
                <c:pt idx="40" formatCode="_(* #,##0_);_(* \(#,##0\);_(* &quot;-&quot;??_);_(@_)">
                  <c:v>13171.503736662489</c:v>
                </c:pt>
                <c:pt idx="41" formatCode="_(* #,##0_);_(* \(#,##0\);_(* &quot;-&quot;??_);_(@_)">
                  <c:v>13266.90137802929</c:v>
                </c:pt>
                <c:pt idx="42" formatCode="_(* #,##0_);_(* \(#,##0\);_(* &quot;-&quot;??_);_(@_)">
                  <c:v>13107.451034601931</c:v>
                </c:pt>
                <c:pt idx="43" formatCode="_(* #,##0_);_(* \(#,##0\);_(* &quot;-&quot;??_);_(@_)">
                  <c:v>13506.75830489438</c:v>
                </c:pt>
                <c:pt idx="44" formatCode="_(* #,##0_);_(* \(#,##0\);_(* &quot;-&quot;??_);_(@_)">
                  <c:v>13506.75830489438</c:v>
                </c:pt>
              </c:numCache>
            </c:numRef>
          </c:val>
          <c:smooth val="0"/>
          <c:extLst xmlns:c16r2="http://schemas.microsoft.com/office/drawing/2015/06/chart">
            <c:ext xmlns:c16="http://schemas.microsoft.com/office/drawing/2014/chart" uri="{C3380CC4-5D6E-409C-BE32-E72D297353CC}">
              <c16:uniqueId val="{00000000-ED47-42DB-8E7D-F8D114EA5C88}"/>
            </c:ext>
          </c:extLst>
        </c:ser>
        <c:ser>
          <c:idx val="0"/>
          <c:order val="1"/>
          <c:spPr>
            <a:ln w="28575" cap="rnd">
              <a:solidFill>
                <a:schemeClr val="accent1">
                  <a:lumMod val="75000"/>
                </a:schemeClr>
              </a:solidFill>
              <a:round/>
            </a:ln>
            <a:effectLst/>
          </c:spPr>
          <c:marker>
            <c:symbol val="none"/>
          </c:marker>
          <c:cat>
            <c:strRef>
              <c:f>'Summary - Units'!$M$29:$M$73</c:f>
              <c:strCache>
                <c:ptCount val="45"/>
                <c:pt idx="0">
                  <c:v>Jul '15</c:v>
                </c:pt>
                <c:pt idx="1">
                  <c:v>Aug '15</c:v>
                </c:pt>
                <c:pt idx="2">
                  <c:v>Sep '15</c:v>
                </c:pt>
                <c:pt idx="3">
                  <c:v>Oct '15</c:v>
                </c:pt>
                <c:pt idx="4">
                  <c:v>Nov '15</c:v>
                </c:pt>
                <c:pt idx="5">
                  <c:v>Dec '15</c:v>
                </c:pt>
                <c:pt idx="6">
                  <c:v>Jan '16</c:v>
                </c:pt>
                <c:pt idx="7">
                  <c:v>Feb '16</c:v>
                </c:pt>
                <c:pt idx="8">
                  <c:v>Mar '16</c:v>
                </c:pt>
                <c:pt idx="9">
                  <c:v>Apr '16</c:v>
                </c:pt>
                <c:pt idx="10">
                  <c:v>May '16</c:v>
                </c:pt>
                <c:pt idx="11">
                  <c:v>Jun '16</c:v>
                </c:pt>
                <c:pt idx="12">
                  <c:v>Jul '16</c:v>
                </c:pt>
                <c:pt idx="13">
                  <c:v>Aug '16</c:v>
                </c:pt>
                <c:pt idx="14">
                  <c:v>Sep '16</c:v>
                </c:pt>
                <c:pt idx="15">
                  <c:v>Oct '16</c:v>
                </c:pt>
                <c:pt idx="16">
                  <c:v>Nov '16</c:v>
                </c:pt>
                <c:pt idx="17">
                  <c:v>Dec '16</c:v>
                </c:pt>
                <c:pt idx="18">
                  <c:v>Jan '17</c:v>
                </c:pt>
                <c:pt idx="19">
                  <c:v>Feb '17</c:v>
                </c:pt>
                <c:pt idx="20">
                  <c:v>Mar '17</c:v>
                </c:pt>
                <c:pt idx="21">
                  <c:v>Apr '17</c:v>
                </c:pt>
                <c:pt idx="22">
                  <c:v>May '17</c:v>
                </c:pt>
                <c:pt idx="23">
                  <c:v>Jun '17</c:v>
                </c:pt>
                <c:pt idx="24">
                  <c:v>Jul '17</c:v>
                </c:pt>
                <c:pt idx="25">
                  <c:v>Aug '17</c:v>
                </c:pt>
                <c:pt idx="26">
                  <c:v>Sep '17</c:v>
                </c:pt>
                <c:pt idx="27">
                  <c:v>Oct '17</c:v>
                </c:pt>
                <c:pt idx="28">
                  <c:v>Nov '17</c:v>
                </c:pt>
                <c:pt idx="29">
                  <c:v>Dec '17</c:v>
                </c:pt>
                <c:pt idx="30">
                  <c:v>Jan '18</c:v>
                </c:pt>
                <c:pt idx="31">
                  <c:v>Feb '18</c:v>
                </c:pt>
                <c:pt idx="32">
                  <c:v>Mar '18</c:v>
                </c:pt>
                <c:pt idx="33">
                  <c:v>Apr '18</c:v>
                </c:pt>
                <c:pt idx="34">
                  <c:v>May '18</c:v>
                </c:pt>
                <c:pt idx="35">
                  <c:v>Jun '18</c:v>
                </c:pt>
                <c:pt idx="36">
                  <c:v>Jul '18</c:v>
                </c:pt>
                <c:pt idx="37">
                  <c:v>Aug '18</c:v>
                </c:pt>
                <c:pt idx="38">
                  <c:v>Sep '18</c:v>
                </c:pt>
                <c:pt idx="39">
                  <c:v>Oct '18</c:v>
                </c:pt>
                <c:pt idx="40">
                  <c:v>Nov '18</c:v>
                </c:pt>
                <c:pt idx="41">
                  <c:v>Dec '18</c:v>
                </c:pt>
                <c:pt idx="42">
                  <c:v>Jan '19</c:v>
                </c:pt>
                <c:pt idx="43">
                  <c:v>Feb '19</c:v>
                </c:pt>
                <c:pt idx="44">
                  <c:v>Mar '19</c:v>
                </c:pt>
              </c:strCache>
            </c:strRef>
          </c:cat>
          <c:val>
            <c:numRef>
              <c:f>'Summary - Units'!$N$29:$N$73</c:f>
              <c:numCache>
                <c:formatCode>_(* #,##0_);_(* \(#,##0\);_(* "-"??_);_(@_)</c:formatCode>
                <c:ptCount val="45"/>
                <c:pt idx="0">
                  <c:v>8</c:v>
                </c:pt>
                <c:pt idx="1">
                  <c:v>4</c:v>
                </c:pt>
                <c:pt idx="2">
                  <c:v>26</c:v>
                </c:pt>
                <c:pt idx="3">
                  <c:v>93</c:v>
                </c:pt>
                <c:pt idx="4">
                  <c:v>113</c:v>
                </c:pt>
                <c:pt idx="5">
                  <c:v>132</c:v>
                </c:pt>
                <c:pt idx="6">
                  <c:v>156</c:v>
                </c:pt>
                <c:pt idx="7">
                  <c:v>294</c:v>
                </c:pt>
                <c:pt idx="8">
                  <c:v>288</c:v>
                </c:pt>
                <c:pt idx="9">
                  <c:v>324</c:v>
                </c:pt>
                <c:pt idx="10">
                  <c:v>373</c:v>
                </c:pt>
                <c:pt idx="11">
                  <c:v>468</c:v>
                </c:pt>
                <c:pt idx="12">
                  <c:v>791</c:v>
                </c:pt>
                <c:pt idx="13">
                  <c:v>1185</c:v>
                </c:pt>
                <c:pt idx="14">
                  <c:v>1599</c:v>
                </c:pt>
                <c:pt idx="15">
                  <c:v>1710</c:v>
                </c:pt>
                <c:pt idx="16">
                  <c:v>1963</c:v>
                </c:pt>
                <c:pt idx="17">
                  <c:v>2073</c:v>
                </c:pt>
                <c:pt idx="18">
                  <c:v>2361</c:v>
                </c:pt>
                <c:pt idx="19">
                  <c:v>2620</c:v>
                </c:pt>
                <c:pt idx="20">
                  <c:v>4354</c:v>
                </c:pt>
                <c:pt idx="21">
                  <c:v>4373</c:v>
                </c:pt>
                <c:pt idx="22">
                  <c:v>5200</c:v>
                </c:pt>
                <c:pt idx="23">
                  <c:v>5130</c:v>
                </c:pt>
                <c:pt idx="24">
                  <c:v>4916</c:v>
                </c:pt>
                <c:pt idx="25">
                  <c:v>6083</c:v>
                </c:pt>
                <c:pt idx="26">
                  <c:v>6015</c:v>
                </c:pt>
                <c:pt idx="27">
                  <c:v>7156</c:v>
                </c:pt>
                <c:pt idx="28">
                  <c:v>7555</c:v>
                </c:pt>
                <c:pt idx="29">
                  <c:v>8588</c:v>
                </c:pt>
                <c:pt idx="30">
                  <c:v>10869</c:v>
                </c:pt>
                <c:pt idx="31">
                  <c:v>9468</c:v>
                </c:pt>
                <c:pt idx="32">
                  <c:v>11511</c:v>
                </c:pt>
                <c:pt idx="33">
                  <c:v>11026</c:v>
                </c:pt>
                <c:pt idx="34">
                  <c:v>9031</c:v>
                </c:pt>
                <c:pt idx="35">
                  <c:v>8758</c:v>
                </c:pt>
                <c:pt idx="36">
                  <c:v>4916</c:v>
                </c:pt>
                <c:pt idx="37">
                  <c:v>3825</c:v>
                </c:pt>
                <c:pt idx="38">
                  <c:v>2954</c:v>
                </c:pt>
                <c:pt idx="39">
                  <c:v>2964</c:v>
                </c:pt>
                <c:pt idx="40">
                  <c:v>2281</c:v>
                </c:pt>
                <c:pt idx="41">
                  <c:v>2141</c:v>
                </c:pt>
                <c:pt idx="42">
                  <c:v>2375</c:v>
                </c:pt>
                <c:pt idx="43">
                  <c:v>1789</c:v>
                </c:pt>
                <c:pt idx="44">
                  <c:v>1789</c:v>
                </c:pt>
              </c:numCache>
            </c:numRef>
          </c:val>
          <c:smooth val="0"/>
          <c:extLst xmlns:c16r2="http://schemas.microsoft.com/office/drawing/2015/06/chart">
            <c:ext xmlns:c16="http://schemas.microsoft.com/office/drawing/2014/chart" uri="{C3380CC4-5D6E-409C-BE32-E72D297353CC}">
              <c16:uniqueId val="{00000000-C60A-448E-A0F8-EA4A658DE34F}"/>
            </c:ext>
          </c:extLst>
        </c:ser>
        <c:dLbls>
          <c:showLegendKey val="0"/>
          <c:showVal val="0"/>
          <c:showCatName val="0"/>
          <c:showSerName val="0"/>
          <c:showPercent val="0"/>
          <c:showBubbleSize val="0"/>
        </c:dLbls>
        <c:marker val="1"/>
        <c:smooth val="0"/>
        <c:axId val="262307840"/>
        <c:axId val="262309376"/>
      </c:lineChart>
      <c:catAx>
        <c:axId val="262307840"/>
        <c:scaling>
          <c:orientation val="minMax"/>
        </c:scaling>
        <c:delete val="0"/>
        <c:axPos val="b"/>
        <c:numFmt formatCode="General" sourceLinked="1"/>
        <c:majorTickMark val="cross"/>
        <c:minorTickMark val="none"/>
        <c:tickLblPos val="nextTo"/>
        <c:spPr>
          <a:noFill/>
          <a:ln w="9525" cap="flat" cmpd="sng" algn="ctr">
            <a:solidFill>
              <a:schemeClr val="tx1">
                <a:lumMod val="15000"/>
                <a:lumOff val="85000"/>
              </a:schemeClr>
            </a:solidFill>
            <a:round/>
          </a:ln>
          <a:effectLst/>
        </c:spPr>
        <c:txPr>
          <a:bodyPr rot="-2700000" spcFirstLastPara="1" vertOverflow="ellipsis" vert="horz" wrap="square" anchor="t" anchorCtr="0"/>
          <a:lstStyle/>
          <a:p>
            <a:pPr>
              <a:defRPr sz="900" b="0" i="0" u="none" strike="noStrike" kern="1200" baseline="0">
                <a:solidFill>
                  <a:sysClr val="windowText" lastClr="000000"/>
                </a:solidFill>
                <a:latin typeface="+mn-lt"/>
                <a:ea typeface="+mn-ea"/>
                <a:cs typeface="+mn-cs"/>
              </a:defRPr>
            </a:pPr>
            <a:endParaRPr lang="en-US"/>
          </a:p>
        </c:txPr>
        <c:crossAx val="262309376"/>
        <c:crosses val="autoZero"/>
        <c:auto val="1"/>
        <c:lblAlgn val="ctr"/>
        <c:lblOffset val="100"/>
        <c:tickLblSkip val="3"/>
        <c:noMultiLvlLbl val="0"/>
      </c:catAx>
      <c:valAx>
        <c:axId val="262309376"/>
        <c:scaling>
          <c:orientation val="minMax"/>
          <c:max val="160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r>
                  <a:rPr lang="en-US">
                    <a:solidFill>
                      <a:sysClr val="windowText" lastClr="000000"/>
                    </a:solidFill>
                  </a:rPr>
                  <a:t>Units Paid</a:t>
                </a:r>
              </a:p>
            </c:rich>
          </c:tx>
          <c:layout/>
          <c:overlay val="0"/>
          <c:spPr>
            <a:noFill/>
            <a:ln>
              <a:noFill/>
            </a:ln>
            <a:effectLst/>
          </c:spPr>
        </c:title>
        <c:numFmt formatCode="_(* #,##0_);_(* \(#,##0\);_(* &quot;-&quot;_);_(@_)"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crossAx val="262307840"/>
        <c:crosses val="autoZero"/>
        <c:crossBetween val="midCat"/>
      </c:valAx>
      <c:spPr>
        <a:noFill/>
        <a:ln>
          <a:noFill/>
        </a:ln>
        <a:effectLst/>
      </c:spPr>
    </c:plotArea>
    <c:plotVisOnly val="1"/>
    <c:dispBlanksAs val="zero"/>
    <c:showDLblsOverMax val="0"/>
  </c:chart>
  <c:spPr>
    <a:solidFill>
      <a:schemeClr val="bg1"/>
    </a:solidFill>
    <a:ln w="12700" cap="flat" cmpd="sng" algn="ctr">
      <a:solidFill>
        <a:schemeClr val="tx1"/>
      </a:solidFill>
      <a:round/>
    </a:ln>
    <a:effectLst/>
  </c:spPr>
  <c:txPr>
    <a:bodyPr/>
    <a:lstStyle/>
    <a:p>
      <a:pPr>
        <a:defRPr/>
      </a:pPr>
      <a:endParaRPr lang="en-US"/>
    </a:p>
  </c:txPr>
  <c:externalData r:id="rId2">
    <c:autoUpdate val="0"/>
  </c:externalData>
  <c:userShapes r:id="rId3"/>
</c:chartSpace>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4.emf"/></Relationships>
</file>

<file path=ppt/drawings/drawing1.xml><?xml version="1.0" encoding="utf-8"?>
<c:userShapes xmlns:c="http://schemas.openxmlformats.org/drawingml/2006/chart">
  <cdr:relSizeAnchor xmlns:cdr="http://schemas.openxmlformats.org/drawingml/2006/chartDrawing">
    <cdr:from>
      <cdr:x>0.35169</cdr:x>
      <cdr:y>0.13214</cdr:y>
    </cdr:from>
    <cdr:to>
      <cdr:x>0.58166</cdr:x>
      <cdr:y>0.87124</cdr:y>
    </cdr:to>
    <cdr:sp macro="" textlink="">
      <cdr:nvSpPr>
        <cdr:cNvPr id="4" name="Rectangle 3"/>
        <cdr:cNvSpPr/>
      </cdr:nvSpPr>
      <cdr:spPr>
        <a:xfrm xmlns:a="http://schemas.openxmlformats.org/drawingml/2006/main">
          <a:off x="2388462" y="484842"/>
          <a:ext cx="1561770" cy="2711748"/>
        </a:xfrm>
        <a:prstGeom xmlns:a="http://schemas.openxmlformats.org/drawingml/2006/main" prst="rect">
          <a:avLst/>
        </a:prstGeom>
        <a:solidFill xmlns:a="http://schemas.openxmlformats.org/drawingml/2006/main">
          <a:schemeClr val="accent3">
            <a:lumMod val="20000"/>
            <a:lumOff val="80000"/>
            <a:alpha val="55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0.12167</cdr:x>
      <cdr:y>0.13205</cdr:y>
    </cdr:from>
    <cdr:to>
      <cdr:x>0.35164</cdr:x>
      <cdr:y>0.87124</cdr:y>
    </cdr:to>
    <cdr:sp macro="" textlink="">
      <cdr:nvSpPr>
        <cdr:cNvPr id="3" name="Rectangle 2"/>
        <cdr:cNvSpPr/>
      </cdr:nvSpPr>
      <cdr:spPr>
        <a:xfrm xmlns:a="http://schemas.openxmlformats.org/drawingml/2006/main">
          <a:off x="826715" y="489432"/>
          <a:ext cx="1562532" cy="2739775"/>
        </a:xfrm>
        <a:prstGeom xmlns:a="http://schemas.openxmlformats.org/drawingml/2006/main" prst="rect">
          <a:avLst/>
        </a:prstGeom>
        <a:solidFill xmlns:a="http://schemas.openxmlformats.org/drawingml/2006/main">
          <a:schemeClr val="accent1">
            <a:lumMod val="20000"/>
            <a:lumOff val="80000"/>
            <a:alpha val="55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0.58029</cdr:x>
      <cdr:y>0.13123</cdr:y>
    </cdr:from>
    <cdr:to>
      <cdr:x>0.79472</cdr:x>
      <cdr:y>0.86812</cdr:y>
    </cdr:to>
    <cdr:sp macro="" textlink="">
      <cdr:nvSpPr>
        <cdr:cNvPr id="5" name="Rectangle 4"/>
        <cdr:cNvSpPr/>
      </cdr:nvSpPr>
      <cdr:spPr>
        <a:xfrm xmlns:a="http://schemas.openxmlformats.org/drawingml/2006/main">
          <a:off x="3446438" y="429425"/>
          <a:ext cx="1273527" cy="2411328"/>
        </a:xfrm>
        <a:prstGeom xmlns:a="http://schemas.openxmlformats.org/drawingml/2006/main" prst="rect">
          <a:avLst/>
        </a:prstGeom>
        <a:solidFill xmlns:a="http://schemas.openxmlformats.org/drawingml/2006/main">
          <a:schemeClr val="accent6">
            <a:lumMod val="20000"/>
            <a:lumOff val="80000"/>
            <a:alpha val="55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0.79472</cdr:x>
      <cdr:y>0.13184</cdr:y>
    </cdr:from>
    <cdr:to>
      <cdr:x>0.96407</cdr:x>
      <cdr:y>0.86896</cdr:y>
    </cdr:to>
    <cdr:sp macro="" textlink="">
      <cdr:nvSpPr>
        <cdr:cNvPr id="7" name="Rectangle 6"/>
        <cdr:cNvSpPr/>
      </cdr:nvSpPr>
      <cdr:spPr>
        <a:xfrm xmlns:a="http://schemas.openxmlformats.org/drawingml/2006/main">
          <a:off x="4719965" y="431421"/>
          <a:ext cx="1005806" cy="2412081"/>
        </a:xfrm>
        <a:prstGeom xmlns:a="http://schemas.openxmlformats.org/drawingml/2006/main" prst="rect">
          <a:avLst/>
        </a:prstGeom>
        <a:solidFill xmlns:a="http://schemas.openxmlformats.org/drawingml/2006/main">
          <a:srgbClr val="E9E7FF">
            <a:alpha val="55000"/>
          </a:srgb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0.12722</cdr:x>
      <cdr:y>0.141</cdr:y>
    </cdr:from>
    <cdr:to>
      <cdr:x>0.33284</cdr:x>
      <cdr:y>0.25387</cdr:y>
    </cdr:to>
    <cdr:sp macro="" textlink="">
      <cdr:nvSpPr>
        <cdr:cNvPr id="6" name="TextBox 15"/>
        <cdr:cNvSpPr txBox="1"/>
      </cdr:nvSpPr>
      <cdr:spPr>
        <a:xfrm xmlns:a="http://schemas.openxmlformats.org/drawingml/2006/main">
          <a:off x="755581" y="461395"/>
          <a:ext cx="1221184" cy="3693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900" b="1" dirty="0"/>
            <a:t>FY16 DPH</a:t>
          </a:r>
        </a:p>
        <a:p xmlns:a="http://schemas.openxmlformats.org/drawingml/2006/main">
          <a:r>
            <a:rPr lang="en-US" sz="900" b="1" dirty="0"/>
            <a:t>2279 units | $31K</a:t>
          </a:r>
        </a:p>
      </cdr:txBody>
    </cdr:sp>
  </cdr:relSizeAnchor>
  <cdr:relSizeAnchor xmlns:cdr="http://schemas.openxmlformats.org/drawingml/2006/chartDrawing">
    <cdr:from>
      <cdr:x>0.35327</cdr:x>
      <cdr:y>0.141</cdr:y>
    </cdr:from>
    <cdr:to>
      <cdr:x>0.53188</cdr:x>
      <cdr:y>0.23794</cdr:y>
    </cdr:to>
    <cdr:sp macro="" textlink="">
      <cdr:nvSpPr>
        <cdr:cNvPr id="8" name="TextBox 20"/>
        <cdr:cNvSpPr txBox="1"/>
      </cdr:nvSpPr>
      <cdr:spPr>
        <a:xfrm xmlns:a="http://schemas.openxmlformats.org/drawingml/2006/main">
          <a:off x="2261210" y="537223"/>
          <a:ext cx="1143262" cy="369332"/>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900" b="1" dirty="0"/>
            <a:t>FY17 DPH</a:t>
          </a:r>
        </a:p>
        <a:p xmlns:a="http://schemas.openxmlformats.org/drawingml/2006/main">
          <a:r>
            <a:rPr lang="en-US" sz="900" b="1" dirty="0"/>
            <a:t>33,359 units |$462K</a:t>
          </a:r>
        </a:p>
      </cdr:txBody>
    </cdr:sp>
  </cdr:relSizeAnchor>
  <cdr:relSizeAnchor xmlns:cdr="http://schemas.openxmlformats.org/drawingml/2006/chartDrawing">
    <cdr:from>
      <cdr:x>0.57756</cdr:x>
      <cdr:y>0.141</cdr:y>
    </cdr:from>
    <cdr:to>
      <cdr:x>0.76694</cdr:x>
      <cdr:y>0.23794</cdr:y>
    </cdr:to>
    <cdr:sp macro="" textlink="">
      <cdr:nvSpPr>
        <cdr:cNvPr id="9" name="TextBox 21"/>
        <cdr:cNvSpPr txBox="1"/>
      </cdr:nvSpPr>
      <cdr:spPr>
        <a:xfrm xmlns:a="http://schemas.openxmlformats.org/drawingml/2006/main">
          <a:off x="3696846" y="537223"/>
          <a:ext cx="1212191" cy="369332"/>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900" b="1" dirty="0"/>
            <a:t>FY18 DPH</a:t>
          </a:r>
        </a:p>
        <a:p xmlns:a="http://schemas.openxmlformats.org/drawingml/2006/main">
          <a:r>
            <a:rPr lang="en-US" sz="900" b="1" dirty="0"/>
            <a:t>100,976 units |$1.4M</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sldNum="0"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sldNum="0"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2" name="Date Placeholder 1"/>
          <p:cNvSpPr>
            <a:spLocks noGrp="1"/>
          </p:cNvSpPr>
          <p:nvPr>
            <p:ph type="dt"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498373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599455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232323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Tree>
    <p:extLst>
      <p:ext uri="{BB962C8B-B14F-4D97-AF65-F5344CB8AC3E}">
        <p14:creationId xmlns:p14="http://schemas.microsoft.com/office/powerpoint/2010/main" val="8117891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3620837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3620837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9357420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9357420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9357420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2" name="Date Placeholder 1"/>
          <p:cNvSpPr>
            <a:spLocks noGrp="1"/>
          </p:cNvSpPr>
          <p:nvPr>
            <p:ph type="dt"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4983736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529893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535B840-B052-42D2-A9F4-7A2A6DA5F80E}" type="slidenum">
              <a:rPr lang="en-US" smtClean="0">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29272889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xfrm>
            <a:off x="6703473" y="8366473"/>
            <a:ext cx="84959" cy="185872"/>
          </a:xfrm>
          <a:prstGeom prst="rect">
            <a:avLst/>
          </a:prstGeom>
          <a:noFill/>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9C82D0B-2745-43F5-A242-79DE1EE6F40C}" type="slidenum">
              <a:rPr lang="en-US" sz="1200" smtClean="0">
                <a:solidFill>
                  <a:prstClr val="black"/>
                </a:solidFill>
              </a:rPr>
              <a:pPr eaLnBrk="1" hangingPunct="1"/>
              <a:t>8</a:t>
            </a:fld>
            <a:endParaRPr lang="en-US" sz="1200" dirty="0">
              <a:solidFill>
                <a:prstClr val="black"/>
              </a:solidFill>
            </a:endParaRPr>
          </a:p>
        </p:txBody>
      </p:sp>
      <p:sp>
        <p:nvSpPr>
          <p:cNvPr id="9219" name="Rectangle 9"/>
          <p:cNvSpPr>
            <a:spLocks noGrp="1" noRot="1" noChangeAspect="1" noChangeArrowheads="1" noTextEdit="1"/>
          </p:cNvSpPr>
          <p:nvPr>
            <p:ph type="sldImg"/>
          </p:nvPr>
        </p:nvSpPr>
        <p:spPr>
          <a:xfrm>
            <a:off x="781050" y="582613"/>
            <a:ext cx="5454650" cy="4090987"/>
          </a:xfrm>
          <a:ln/>
        </p:spPr>
      </p:sp>
      <p:sp>
        <p:nvSpPr>
          <p:cNvPr id="9220" name="Rectangle 10"/>
          <p:cNvSpPr>
            <a:spLocks noGrp="1" noChangeArrowheads="1"/>
          </p:cNvSpPr>
          <p:nvPr>
            <p:ph type="body" idx="1"/>
          </p:nvPr>
        </p:nvSpPr>
        <p:spPr>
          <a:xfrm>
            <a:off x="590149" y="4687927"/>
            <a:ext cx="6210284" cy="247829"/>
          </a:xfrm>
          <a:noFill/>
        </p:spPr>
        <p:txBody>
          <a:bodyPr/>
          <a:lstStyle/>
          <a:p>
            <a:pPr eaLnBrk="1" hangingPunct="1"/>
            <a:endParaRPr lang="en-US" dirty="0"/>
          </a:p>
        </p:txBody>
      </p:sp>
    </p:spTree>
    <p:extLst>
      <p:ext uri="{BB962C8B-B14F-4D97-AF65-F5344CB8AC3E}">
        <p14:creationId xmlns:p14="http://schemas.microsoft.com/office/powerpoint/2010/main" val="10413375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922862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2.xml.rels><?xml version="1.0" encoding="UTF-8" standalone="yes"?>
<Relationships xmlns="http://schemas.openxmlformats.org/package/2006/relationships"><Relationship Id="rId3" Type="http://schemas.openxmlformats.org/officeDocument/2006/relationships/slideMaster" Target="../slideMasters/slideMaster7.xml"/><Relationship Id="rId2" Type="http://schemas.openxmlformats.org/officeDocument/2006/relationships/tags" Target="../tags/tag32.xml"/><Relationship Id="rId1" Type="http://schemas.openxmlformats.org/officeDocument/2006/relationships/vmlDrawing" Target="../drawings/vmlDrawing2.vml"/><Relationship Id="rId5" Type="http://schemas.openxmlformats.org/officeDocument/2006/relationships/image" Target="../media/image4.emf"/><Relationship Id="rId4" Type="http://schemas.openxmlformats.org/officeDocument/2006/relationships/oleObject" Target="../embeddings/oleObject2.bin"/></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2400">
                <a:latin typeface="Book Antiqua" pitchFamily="18" charset="0"/>
                <a:cs typeface="Book Antiqua" pitchFamily="18" charset="0"/>
              </a:defRPr>
            </a:lvl1pPr>
          </a:lstStyle>
          <a:p>
            <a:r>
              <a:rPr lang="en-US" dirty="0"/>
              <a:t>Click to edit Master title style</a:t>
            </a:r>
          </a:p>
        </p:txBody>
      </p:sp>
      <p:sp>
        <p:nvSpPr>
          <p:cNvPr id="6" name="Content Placeholder 7"/>
          <p:cNvSpPr>
            <a:spLocks noGrp="1"/>
          </p:cNvSpPr>
          <p:nvPr>
            <p:ph sz="half" idx="1"/>
          </p:nvPr>
        </p:nvSpPr>
        <p:spPr>
          <a:xfrm>
            <a:off x="533400" y="1844566"/>
            <a:ext cx="8077200" cy="4556234"/>
          </a:xfrm>
          <a:ln w="6350" cmpd="sng"/>
        </p:spPr>
        <p:txBody>
          <a:bodyPr/>
          <a:lstStyle>
            <a:lvl1pPr>
              <a:buClrTx/>
              <a:buSzPct val="100000"/>
              <a:defRPr sz="2000">
                <a:solidFill>
                  <a:schemeClr val="tx1"/>
                </a:solidFill>
                <a:latin typeface="Book Antiqua" pitchFamily="18" charset="0"/>
              </a:defRPr>
            </a:lvl1pPr>
            <a:lvl2pPr>
              <a:buClrTx/>
              <a:buSzPct val="100000"/>
              <a:buFont typeface="Arial" pitchFamily="34" charset="0"/>
              <a:buChar char="•"/>
              <a:defRPr sz="2000">
                <a:solidFill>
                  <a:schemeClr val="tx1"/>
                </a:solidFill>
                <a:latin typeface="Book Antiqua" pitchFamily="18" charset="0"/>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85309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30475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14385755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334863005"/>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737095"/>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1542060510"/>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56225408"/>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497249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73537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2155143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61258114"/>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982537785"/>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48925639"/>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746905148"/>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26432510"/>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046399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263589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8793110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513361432"/>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72698809"/>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271919375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a:t>Click to edit Master title style</a:t>
            </a:r>
          </a:p>
        </p:txBody>
      </p:sp>
    </p:spTree>
    <p:extLst>
      <p:ext uri="{BB962C8B-B14F-4D97-AF65-F5344CB8AC3E}">
        <p14:creationId xmlns:p14="http://schemas.microsoft.com/office/powerpoint/2010/main" val="26510846"/>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30631296"/>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387287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626867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35350997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139635825"/>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60857353"/>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901557602"/>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5712820"/>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236744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0683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4370112"/>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409007680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2" name="McK Title Elements" hidden="1"/>
          <p:cNvGrpSpPr/>
          <p:nvPr userDrawn="1"/>
        </p:nvGrpSpPr>
        <p:grpSpPr>
          <a:xfrm>
            <a:off x="2693808" y="5165952"/>
            <a:ext cx="5225605" cy="1099222"/>
            <a:chOff x="2640013" y="5063111"/>
            <a:chExt cx="5121275" cy="1077339"/>
          </a:xfrm>
        </p:grpSpPr>
        <p:sp>
          <p:nvSpPr>
            <p:cNvPr id="9" name="McK Document type"/>
            <p:cNvSpPr txBox="1">
              <a:spLocks noChangeArrowheads="1"/>
            </p:cNvSpPr>
            <p:nvPr/>
          </p:nvSpPr>
          <p:spPr bwMode="auto">
            <a:xfrm>
              <a:off x="2640013" y="5063111"/>
              <a:ext cx="4935538"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a:solidFill>
                    <a:srgbClr val="000000"/>
                  </a:solidFill>
                  <a:latin typeface="Arial"/>
                </a:rPr>
                <a:t>Document type</a:t>
              </a:r>
              <a:endParaRPr lang="en-US" sz="1400" dirty="0">
                <a:solidFill>
                  <a:srgbClr val="000000"/>
                </a:solidFill>
                <a:latin typeface="Arial"/>
              </a:endParaRPr>
            </a:p>
          </p:txBody>
        </p:sp>
        <p:sp>
          <p:nvSpPr>
            <p:cNvPr id="10" name="McK Date"/>
            <p:cNvSpPr txBox="1">
              <a:spLocks noChangeArrowheads="1"/>
            </p:cNvSpPr>
            <p:nvPr/>
          </p:nvSpPr>
          <p:spPr bwMode="auto">
            <a:xfrm>
              <a:off x="2640013" y="5330943"/>
              <a:ext cx="4935538"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dirty="0">
                  <a:solidFill>
                    <a:srgbClr val="000000"/>
                  </a:solidFill>
                  <a:latin typeface="Arial"/>
                </a:rPr>
                <a:t>Date</a:t>
              </a:r>
            </a:p>
          </p:txBody>
        </p:sp>
        <p:sp>
          <p:nvSpPr>
            <p:cNvPr id="11" name="McK Disclaimer"/>
            <p:cNvSpPr>
              <a:spLocks noChangeArrowheads="1"/>
            </p:cNvSpPr>
            <p:nvPr/>
          </p:nvSpPr>
          <p:spPr bwMode="auto">
            <a:xfrm>
              <a:off x="2640013" y="5894229"/>
              <a:ext cx="5121275"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defTabSz="820158" eaLnBrk="0" fontAlgn="base" hangingPunct="0">
                <a:spcBef>
                  <a:spcPct val="0"/>
                </a:spcBef>
                <a:spcAft>
                  <a:spcPct val="0"/>
                </a:spcAft>
              </a:pPr>
              <a:r>
                <a:rPr lang="en-US" sz="800" dirty="0">
                  <a:solidFill>
                    <a:srgbClr val="000000"/>
                  </a:solidFill>
                </a:rPr>
                <a:t>CONFIDENTIAL AND PROPRIETARY</a:t>
              </a:r>
            </a:p>
            <a:p>
              <a:pPr defTabSz="820158" eaLnBrk="0" fontAlgn="base" hangingPunct="0">
                <a:spcBef>
                  <a:spcPct val="0"/>
                </a:spcBef>
                <a:spcAft>
                  <a:spcPct val="0"/>
                </a:spcAft>
              </a:pPr>
              <a:r>
                <a:rPr lang="en-US" sz="800" dirty="0">
                  <a:solidFill>
                    <a:srgbClr val="000000"/>
                  </a:solidFill>
                </a:rPr>
                <a:t>Any use of this material without specific permission is strictly prohibited</a:t>
              </a:r>
            </a:p>
          </p:txBody>
        </p:sp>
      </p:grpSp>
      <p:sp>
        <p:nvSpPr>
          <p:cNvPr id="13314" name="Rectangle 1026"/>
          <p:cNvSpPr>
            <a:spLocks noGrp="1" noChangeArrowheads="1"/>
          </p:cNvSpPr>
          <p:nvPr>
            <p:ph type="ctrTitle"/>
          </p:nvPr>
        </p:nvSpPr>
        <p:spPr bwMode="auto">
          <a:xfrm>
            <a:off x="2693808" y="1270135"/>
            <a:ext cx="5407401" cy="1015663"/>
          </a:xfrm>
          <a:prstGeom prst="rect">
            <a:avLst/>
          </a:prstGeom>
        </p:spPr>
        <p:txBody>
          <a:bodyPr anchor="b">
            <a:spAutoFit/>
          </a:bodyPr>
          <a:lstStyle>
            <a:lvl1pPr>
              <a:defRPr sz="3300" b="0" baseline="0">
                <a:latin typeface="+mj-lt"/>
                <a:ea typeface="+mj-ea"/>
              </a:defRPr>
            </a:lvl1pPr>
          </a:lstStyle>
          <a:p>
            <a:pPr lvl="0"/>
            <a:r>
              <a:rPr lang="en-US" noProof="0"/>
              <a:t>Click to edit Master title style</a:t>
            </a:r>
            <a:endParaRPr lang="en-US" noProof="0" dirty="0"/>
          </a:p>
        </p:txBody>
      </p:sp>
      <p:sp>
        <p:nvSpPr>
          <p:cNvPr id="13315" name="Rectangle 1027"/>
          <p:cNvSpPr>
            <a:spLocks noGrp="1" noChangeArrowheads="1"/>
          </p:cNvSpPr>
          <p:nvPr>
            <p:ph type="subTitle" idx="1"/>
          </p:nvPr>
        </p:nvSpPr>
        <p:spPr bwMode="auto">
          <a:xfrm>
            <a:off x="2693808" y="3615959"/>
            <a:ext cx="5407401" cy="219820"/>
          </a:xfrm>
        </p:spPr>
        <p:txBody>
          <a:bodyPr anchor="ctr">
            <a:spAutoFit/>
          </a:bodyPr>
          <a:lstStyle>
            <a:lvl1pPr>
              <a:defRPr sz="1400" baseline="0">
                <a:latin typeface="+mj-lt"/>
                <a:ea typeface="+mj-ea"/>
              </a:defRPr>
            </a:lvl1pPr>
          </a:lstStyle>
          <a:p>
            <a:pPr lvl="0"/>
            <a:r>
              <a:rPr lang="en-US" noProof="0"/>
              <a:t>Click to edit Master subtitle style</a:t>
            </a:r>
          </a:p>
        </p:txBody>
      </p:sp>
      <p:sp>
        <p:nvSpPr>
          <p:cNvPr id="8" name="Slide Number Placeholder 1"/>
          <p:cNvSpPr>
            <a:spLocks noGrp="1"/>
          </p:cNvSpPr>
          <p:nvPr>
            <p:ph type="sldNum" sz="quarter" idx="4294967295"/>
          </p:nvPr>
        </p:nvSpPr>
        <p:spPr>
          <a:xfrm>
            <a:off x="8595968" y="6593207"/>
            <a:ext cx="548033" cy="259998"/>
          </a:xfrm>
          <a:prstGeom prst="rect">
            <a:avLst/>
          </a:prstGeom>
        </p:spPr>
        <p:txBody>
          <a:bodyPr/>
          <a:lstStyle>
            <a:lvl1pPr algn="ctr">
              <a:defRPr/>
            </a:lvl1pPr>
          </a:lstStyle>
          <a:p>
            <a:fld id="{1B845CE2-52C6-D640-906F-6FEE9CFEE2EC}" type="slidenum">
              <a:rPr lang="en-US" sz="1000" smtClean="0">
                <a:solidFill>
                  <a:srgbClr val="000000"/>
                </a:solidFill>
              </a:rPr>
              <a:pPr/>
              <a:t>‹#›</a:t>
            </a:fld>
            <a:endParaRPr lang="en-US" sz="1000" dirty="0">
              <a:solidFill>
                <a:srgbClr val="000000"/>
              </a:solidFill>
            </a:endParaRPr>
          </a:p>
        </p:txBody>
      </p:sp>
    </p:spTree>
    <p:extLst>
      <p:ext uri="{BB962C8B-B14F-4D97-AF65-F5344CB8AC3E}">
        <p14:creationId xmlns:p14="http://schemas.microsoft.com/office/powerpoint/2010/main" val="400219454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698714396"/>
              </p:ext>
            </p:extLst>
          </p:nvPr>
        </p:nvGraphicFramePr>
        <p:xfrm>
          <a:off x="1621" y="1621"/>
          <a:ext cx="1619" cy="1619"/>
        </p:xfrm>
        <a:graphic>
          <a:graphicData uri="http://schemas.openxmlformats.org/presentationml/2006/ole">
            <mc:AlternateContent xmlns:mc="http://schemas.openxmlformats.org/markup-compatibility/2006">
              <mc:Choice xmlns:v="urn:schemas-microsoft-com:vml" Requires="v">
                <p:oleObj spid="_x0000_s2072"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621" y="1621"/>
                        <a:ext cx="1619" cy="1619"/>
                      </a:xfrm>
                      <a:prstGeom prst="rect">
                        <a:avLst/>
                      </a:prstGeom>
                    </p:spPr>
                  </p:pic>
                </p:oleObj>
              </mc:Fallback>
            </mc:AlternateContent>
          </a:graphicData>
        </a:graphic>
      </p:graphicFrame>
      <p:sp>
        <p:nvSpPr>
          <p:cNvPr id="2" name="McK 2. Slide Title"/>
          <p:cNvSpPr>
            <a:spLocks noGrp="1"/>
          </p:cNvSpPr>
          <p:nvPr>
            <p:ph type="title"/>
          </p:nvPr>
        </p:nvSpPr>
        <p:spPr/>
        <p:txBody>
          <a:bodyPr/>
          <a:lstStyle/>
          <a:p>
            <a:r>
              <a:rPr lang="en-US"/>
              <a:t>Click to edit Master title style</a:t>
            </a:r>
          </a:p>
        </p:txBody>
      </p:sp>
      <p:sp>
        <p:nvSpPr>
          <p:cNvPr id="5" name="Slide Number Placeholder 1"/>
          <p:cNvSpPr>
            <a:spLocks noGrp="1"/>
          </p:cNvSpPr>
          <p:nvPr>
            <p:ph type="sldNum" sz="quarter" idx="4294967295"/>
          </p:nvPr>
        </p:nvSpPr>
        <p:spPr>
          <a:xfrm>
            <a:off x="8595968" y="6593207"/>
            <a:ext cx="548033" cy="259998"/>
          </a:xfrm>
          <a:prstGeom prst="rect">
            <a:avLst/>
          </a:prstGeom>
        </p:spPr>
        <p:txBody>
          <a:bodyPr/>
          <a:lstStyle>
            <a:lvl1pPr algn="ctr">
              <a:defRPr/>
            </a:lvl1pPr>
          </a:lstStyle>
          <a:p>
            <a:fld id="{1B845CE2-52C6-D640-906F-6FEE9CFEE2EC}" type="slidenum">
              <a:rPr lang="en-US" sz="1000" smtClean="0">
                <a:solidFill>
                  <a:srgbClr val="000000"/>
                </a:solidFill>
              </a:rPr>
              <a:pPr/>
              <a:t>‹#›</a:t>
            </a:fld>
            <a:endParaRPr lang="en-US" sz="1000" dirty="0">
              <a:solidFill>
                <a:srgbClr val="000000"/>
              </a:solidFill>
            </a:endParaRPr>
          </a:p>
        </p:txBody>
      </p:sp>
    </p:spTree>
    <p:extLst>
      <p:ext uri="{BB962C8B-B14F-4D97-AF65-F5344CB8AC3E}">
        <p14:creationId xmlns:p14="http://schemas.microsoft.com/office/powerpoint/2010/main" val="174075909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1"/>
          <p:cNvSpPr>
            <a:spLocks noGrp="1"/>
          </p:cNvSpPr>
          <p:nvPr>
            <p:ph type="sldNum" sz="quarter" idx="4294967295"/>
          </p:nvPr>
        </p:nvSpPr>
        <p:spPr>
          <a:xfrm>
            <a:off x="8595968" y="6593207"/>
            <a:ext cx="548033" cy="259998"/>
          </a:xfrm>
          <a:prstGeom prst="rect">
            <a:avLst/>
          </a:prstGeom>
        </p:spPr>
        <p:txBody>
          <a:bodyPr/>
          <a:lstStyle>
            <a:lvl1pPr algn="ctr">
              <a:defRPr/>
            </a:lvl1pPr>
          </a:lstStyle>
          <a:p>
            <a:fld id="{1B845CE2-52C6-D640-906F-6FEE9CFEE2EC}" type="slidenum">
              <a:rPr lang="en-US" sz="1000" smtClean="0">
                <a:solidFill>
                  <a:srgbClr val="000000"/>
                </a:solidFill>
              </a:rPr>
              <a:pPr/>
              <a:t>‹#›</a:t>
            </a:fld>
            <a:endParaRPr lang="en-US" sz="1000" dirty="0">
              <a:solidFill>
                <a:srgbClr val="000000"/>
              </a:solidFill>
            </a:endParaRPr>
          </a:p>
        </p:txBody>
      </p:sp>
    </p:spTree>
    <p:extLst>
      <p:ext uri="{BB962C8B-B14F-4D97-AF65-F5344CB8AC3E}">
        <p14:creationId xmlns:p14="http://schemas.microsoft.com/office/powerpoint/2010/main" val="405097989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lvl1pPr algn="ctr">
              <a:defRPr/>
            </a:lvl1pPr>
          </a:lstStyle>
          <a:p>
            <a:fld id="{1B845CE2-52C6-D640-906F-6FEE9CFEE2EC}" type="slidenum">
              <a:rPr lang="en-US" sz="1000" smtClean="0">
                <a:solidFill>
                  <a:srgbClr val="000000"/>
                </a:solidFill>
              </a:rPr>
              <a:pPr/>
              <a:t>‹#›</a:t>
            </a:fld>
            <a:endParaRPr lang="en-US" sz="1000" dirty="0">
              <a:solidFill>
                <a:srgbClr val="000000"/>
              </a:solidFill>
            </a:endParaRPr>
          </a:p>
        </p:txBody>
      </p:sp>
    </p:spTree>
    <p:extLst>
      <p:ext uri="{BB962C8B-B14F-4D97-AF65-F5344CB8AC3E}">
        <p14:creationId xmlns:p14="http://schemas.microsoft.com/office/powerpoint/2010/main" val="32485321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1"/>
          <p:cNvSpPr>
            <a:spLocks noGrp="1"/>
          </p:cNvSpPr>
          <p:nvPr>
            <p:ph type="sldNum" sz="quarter" idx="4294967295"/>
          </p:nvPr>
        </p:nvSpPr>
        <p:spPr>
          <a:xfrm>
            <a:off x="8595968" y="6593207"/>
            <a:ext cx="548033" cy="259998"/>
          </a:xfrm>
          <a:prstGeom prst="rect">
            <a:avLst/>
          </a:prstGeom>
        </p:spPr>
        <p:txBody>
          <a:bodyPr/>
          <a:lstStyle>
            <a:lvl1pPr algn="ctr">
              <a:defRPr/>
            </a:lvl1pPr>
          </a:lstStyle>
          <a:p>
            <a:fld id="{1B845CE2-52C6-D640-906F-6FEE9CFEE2EC}" type="slidenum">
              <a:rPr lang="en-US" sz="1000" smtClean="0">
                <a:solidFill>
                  <a:srgbClr val="000000"/>
                </a:solidFill>
              </a:rPr>
              <a:pPr/>
              <a:t>‹#›</a:t>
            </a:fld>
            <a:endParaRPr lang="en-US" sz="1000" dirty="0">
              <a:solidFill>
                <a:srgbClr val="000000"/>
              </a:solidFill>
            </a:endParaRPr>
          </a:p>
        </p:txBody>
      </p:sp>
    </p:spTree>
    <p:extLst>
      <p:ext uri="{BB962C8B-B14F-4D97-AF65-F5344CB8AC3E}">
        <p14:creationId xmlns:p14="http://schemas.microsoft.com/office/powerpoint/2010/main" val="206076753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userDrawn="1">
  <p:cSld name="1_Custom Layout">
    <p:spTree>
      <p:nvGrpSpPr>
        <p:cNvPr id="1" name=""/>
        <p:cNvGrpSpPr/>
        <p:nvPr/>
      </p:nvGrpSpPr>
      <p:grpSpPr>
        <a:xfrm>
          <a:off x="0" y="0"/>
          <a:ext cx="0" cy="0"/>
          <a:chOff x="0" y="0"/>
          <a:chExt cx="0" cy="0"/>
        </a:xfrm>
      </p:grpSpPr>
      <p:sp>
        <p:nvSpPr>
          <p:cNvPr id="4" name="Rectangle 1027"/>
          <p:cNvSpPr>
            <a:spLocks noGrp="1" noChangeArrowheads="1"/>
          </p:cNvSpPr>
          <p:nvPr>
            <p:ph type="subTitle" idx="1"/>
          </p:nvPr>
        </p:nvSpPr>
        <p:spPr bwMode="auto">
          <a:xfrm>
            <a:off x="2693808" y="3615959"/>
            <a:ext cx="5407401" cy="219820"/>
          </a:xfrm>
          <a:prstGeom prst="rect">
            <a:avLst/>
          </a:prstGeom>
        </p:spPr>
        <p:txBody>
          <a:bodyPr anchor="ctr">
            <a:spAutoFit/>
          </a:bodyPr>
          <a:lstStyle>
            <a:lvl1pPr>
              <a:defRPr sz="1400" baseline="0">
                <a:latin typeface="+mj-lt"/>
                <a:ea typeface="+mj-ea"/>
              </a:defRPr>
            </a:lvl1pPr>
          </a:lstStyle>
          <a:p>
            <a:pPr lvl="0"/>
            <a:r>
              <a:rPr lang="en-US" noProof="0"/>
              <a:t>Click to edit Master subtitle style</a:t>
            </a:r>
          </a:p>
        </p:txBody>
      </p:sp>
      <p:sp>
        <p:nvSpPr>
          <p:cNvPr id="5" name="Rectangle 1026"/>
          <p:cNvSpPr>
            <a:spLocks noGrp="1" noChangeArrowheads="1"/>
          </p:cNvSpPr>
          <p:nvPr>
            <p:ph type="ctrTitle"/>
          </p:nvPr>
        </p:nvSpPr>
        <p:spPr bwMode="auto">
          <a:xfrm>
            <a:off x="2693808" y="1270135"/>
            <a:ext cx="5407401" cy="1015663"/>
          </a:xfrm>
          <a:prstGeom prst="rect">
            <a:avLst/>
          </a:prstGeom>
        </p:spPr>
        <p:txBody>
          <a:bodyPr anchor="b">
            <a:spAutoFit/>
          </a:bodyPr>
          <a:lstStyle>
            <a:lvl1pPr>
              <a:defRPr sz="3300" b="0" baseline="0">
                <a:latin typeface="+mj-lt"/>
                <a:ea typeface="+mj-ea"/>
              </a:defRPr>
            </a:lvl1pPr>
          </a:lstStyle>
          <a:p>
            <a:pPr lvl="0"/>
            <a:r>
              <a:rPr lang="en-US" noProof="0" dirty="0"/>
              <a:t>Click to edit Master title style</a:t>
            </a:r>
          </a:p>
        </p:txBody>
      </p:sp>
    </p:spTree>
    <p:extLst>
      <p:ext uri="{BB962C8B-B14F-4D97-AF65-F5344CB8AC3E}">
        <p14:creationId xmlns:p14="http://schemas.microsoft.com/office/powerpoint/2010/main" val="149665996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p:nvSpPr>
        <p:spPr bwMode="auto">
          <a:xfrm>
            <a:off x="0" y="0"/>
            <a:ext cx="9158288" cy="1135063"/>
          </a:xfrm>
          <a:prstGeom prst="rect">
            <a:avLst/>
          </a:prstGeom>
          <a:solidFill>
            <a:srgbClr val="003366"/>
          </a:solidFill>
          <a:ln w="9525">
            <a:noFill/>
            <a:miter lim="800000"/>
            <a:headEnd/>
            <a:tailEnd/>
          </a:ln>
        </p:spPr>
        <p:txBody>
          <a:bodyPr wrap="none" anchor="ctr"/>
          <a:lstStyle/>
          <a:p>
            <a:pPr fontAlgn="base">
              <a:spcBef>
                <a:spcPct val="0"/>
              </a:spcBef>
              <a:spcAft>
                <a:spcPct val="0"/>
              </a:spcAft>
              <a:defRPr/>
            </a:pPr>
            <a:endParaRPr lang="en-US" altLang="en-US" dirty="0">
              <a:solidFill>
                <a:srgbClr val="000000"/>
              </a:solidFill>
              <a:ea typeface="ＭＳ Ｐゴシック"/>
              <a:cs typeface="ＭＳ Ｐゴシック"/>
              <a:sym typeface="Arial" charset="0"/>
            </a:endParaRPr>
          </a:p>
        </p:txBody>
      </p:sp>
      <p:sp>
        <p:nvSpPr>
          <p:cNvPr id="5" name="Rectangle 6"/>
          <p:cNvSpPr>
            <a:spLocks noChangeArrowheads="1"/>
          </p:cNvSpPr>
          <p:nvPr/>
        </p:nvSpPr>
        <p:spPr bwMode="auto">
          <a:xfrm>
            <a:off x="0" y="0"/>
            <a:ext cx="9158288" cy="1135063"/>
          </a:xfrm>
          <a:prstGeom prst="rect">
            <a:avLst/>
          </a:prstGeom>
          <a:solidFill>
            <a:srgbClr val="003366"/>
          </a:solidFill>
          <a:ln w="9525">
            <a:noFill/>
            <a:miter lim="800000"/>
            <a:headEnd/>
            <a:tailEnd/>
          </a:ln>
        </p:spPr>
        <p:txBody>
          <a:bodyPr wrap="none" anchor="ctr"/>
          <a:lstStyle/>
          <a:p>
            <a:pPr fontAlgn="base">
              <a:spcBef>
                <a:spcPct val="0"/>
              </a:spcBef>
              <a:spcAft>
                <a:spcPct val="0"/>
              </a:spcAft>
              <a:defRPr/>
            </a:pPr>
            <a:endParaRPr lang="en-US" altLang="en-US" dirty="0">
              <a:solidFill>
                <a:srgbClr val="000000"/>
              </a:solidFill>
              <a:latin typeface="Arial" charset="0"/>
              <a:ea typeface="ＭＳ Ｐゴシック"/>
              <a:cs typeface="ＭＳ Ｐゴシック"/>
              <a:sym typeface="Arial" charset="0"/>
            </a:endParaRPr>
          </a:p>
        </p:txBody>
      </p:sp>
      <p:sp>
        <p:nvSpPr>
          <p:cNvPr id="6" name="Picture 4" descr="banner"/>
          <p:cNvSpPr>
            <a:spLocks noChangeAspect="1" noChangeArrowheads="1"/>
          </p:cNvSpPr>
          <p:nvPr/>
        </p:nvSpPr>
        <p:spPr bwMode="auto">
          <a:xfrm>
            <a:off x="-3175" y="223838"/>
            <a:ext cx="9158288" cy="708025"/>
          </a:xfrm>
          <a:prstGeom prst="rect">
            <a:avLst/>
          </a:prstGeom>
          <a:noFill/>
          <a:ln w="9525">
            <a:noFill/>
            <a:miter lim="800000"/>
            <a:headEnd/>
            <a:tailEnd/>
          </a:ln>
        </p:spPr>
        <p:txBody>
          <a:bodyPr/>
          <a:lstStyle/>
          <a:p>
            <a:pPr fontAlgn="base">
              <a:spcBef>
                <a:spcPct val="0"/>
              </a:spcBef>
              <a:spcAft>
                <a:spcPct val="0"/>
              </a:spcAft>
              <a:defRPr/>
            </a:pPr>
            <a:endParaRPr lang="en-US" dirty="0">
              <a:solidFill>
                <a:srgbClr val="000000"/>
              </a:solidFill>
              <a:latin typeface="Arial" charset="0"/>
              <a:cs typeface="Arial" charset="0"/>
            </a:endParaRPr>
          </a:p>
        </p:txBody>
      </p:sp>
      <p:sp>
        <p:nvSpPr>
          <p:cNvPr id="220163" name="Rectangle 3"/>
          <p:cNvSpPr>
            <a:spLocks noGrp="1" noChangeArrowheads="1"/>
          </p:cNvSpPr>
          <p:nvPr>
            <p:ph type="ctrTitle"/>
          </p:nvPr>
        </p:nvSpPr>
        <p:spPr>
          <a:xfrm>
            <a:off x="685800" y="2130429"/>
            <a:ext cx="7772400" cy="1470025"/>
          </a:xfrm>
        </p:spPr>
        <p:txBody>
          <a:bodyPr/>
          <a:lstStyle>
            <a:lvl1pPr>
              <a:defRPr/>
            </a:lvl1pPr>
          </a:lstStyle>
          <a:p>
            <a:pPr lvl="0"/>
            <a:r>
              <a:rPr lang="en-US" altLang="en-US" noProof="0"/>
              <a:t>Click to edit Master title style</a:t>
            </a:r>
          </a:p>
        </p:txBody>
      </p:sp>
      <p:sp>
        <p:nvSpPr>
          <p:cNvPr id="220164"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altLang="en-US" noProof="0"/>
              <a:t>Click to edit Master subtitle style</a:t>
            </a:r>
          </a:p>
        </p:txBody>
      </p:sp>
      <p:sp>
        <p:nvSpPr>
          <p:cNvPr id="7" name="Rectangle 5"/>
          <p:cNvSpPr>
            <a:spLocks noGrp="1" noChangeArrowheads="1"/>
          </p:cNvSpPr>
          <p:nvPr>
            <p:ph type="ftr" sz="quarter" idx="10"/>
          </p:nvPr>
        </p:nvSpPr>
        <p:spPr/>
        <p:txBody>
          <a:bodyPr/>
          <a:lstStyle>
            <a:lvl1pPr fontAlgn="base">
              <a:spcBef>
                <a:spcPct val="0"/>
              </a:spcBef>
              <a:spcAft>
                <a:spcPct val="0"/>
              </a:spcAft>
              <a:defRPr kern="1200">
                <a:solidFill>
                  <a:schemeClr val="tx1"/>
                </a:solidFill>
                <a:cs typeface="+mn-cs"/>
              </a:defRPr>
            </a:lvl1pPr>
          </a:lstStyle>
          <a:p>
            <a:pPr>
              <a:defRPr/>
            </a:pPr>
            <a:endParaRPr lang="en-US" dirty="0">
              <a:solidFill>
                <a:srgbClr val="000000"/>
              </a:solidFill>
            </a:endParaRPr>
          </a:p>
        </p:txBody>
      </p:sp>
    </p:spTree>
    <p:extLst>
      <p:ext uri="{BB962C8B-B14F-4D97-AF65-F5344CB8AC3E}">
        <p14:creationId xmlns:p14="http://schemas.microsoft.com/office/powerpoint/2010/main" val="135630045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p:txBody>
          <a:bodyPr/>
          <a:lstStyle>
            <a:lvl1pPr fontAlgn="base">
              <a:spcBef>
                <a:spcPct val="0"/>
              </a:spcBef>
              <a:spcAft>
                <a:spcPct val="0"/>
              </a:spcAft>
              <a:defRPr kern="1200">
                <a:solidFill>
                  <a:schemeClr val="tx1"/>
                </a:solidFill>
                <a:cs typeface="+mn-cs"/>
              </a:defRPr>
            </a:lvl1pPr>
          </a:lstStyle>
          <a:p>
            <a:pPr>
              <a:defRPr/>
            </a:pPr>
            <a:endParaRPr lang="en-US" dirty="0">
              <a:solidFill>
                <a:srgbClr val="000000"/>
              </a:solidFill>
            </a:endParaRPr>
          </a:p>
        </p:txBody>
      </p:sp>
      <p:sp>
        <p:nvSpPr>
          <p:cNvPr id="5" name="Rectangle 6"/>
          <p:cNvSpPr>
            <a:spLocks noGrp="1" noChangeArrowheads="1"/>
          </p:cNvSpPr>
          <p:nvPr>
            <p:ph type="sldNum" sz="quarter" idx="11"/>
          </p:nvPr>
        </p:nvSpPr>
        <p:spPr/>
        <p:txBody>
          <a:bodyPr/>
          <a:lstStyle>
            <a:lvl1pPr fontAlgn="base">
              <a:spcBef>
                <a:spcPct val="0"/>
              </a:spcBef>
              <a:spcAft>
                <a:spcPct val="0"/>
              </a:spcAft>
              <a:defRPr kern="1200">
                <a:solidFill>
                  <a:schemeClr val="tx1"/>
                </a:solidFill>
                <a:cs typeface="+mn-cs"/>
              </a:defRPr>
            </a:lvl1pPr>
          </a:lstStyle>
          <a:p>
            <a:pPr>
              <a:defRPr/>
            </a:pPr>
            <a:fld id="{FE8AF243-BF54-49E1-B644-3C57245A132E}" type="slidenum">
              <a:rPr lang="en">
                <a:solidFill>
                  <a:srgbClr val="000000"/>
                </a:solidFill>
              </a:rPr>
              <a:pPr>
                <a:defRPr/>
              </a:pPr>
              <a:t>‹#›</a:t>
            </a:fld>
            <a:endParaRPr lang="en">
              <a:solidFill>
                <a:srgbClr val="000000"/>
              </a:solidFill>
            </a:endParaRPr>
          </a:p>
        </p:txBody>
      </p:sp>
    </p:spTree>
    <p:extLst>
      <p:ext uri="{BB962C8B-B14F-4D97-AF65-F5344CB8AC3E}">
        <p14:creationId xmlns:p14="http://schemas.microsoft.com/office/powerpoint/2010/main" val="428590068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ftr" sz="quarter" idx="10"/>
          </p:nvPr>
        </p:nvSpPr>
        <p:spPr/>
        <p:txBody>
          <a:bodyPr/>
          <a:lstStyle>
            <a:lvl1pPr fontAlgn="base">
              <a:spcBef>
                <a:spcPct val="0"/>
              </a:spcBef>
              <a:spcAft>
                <a:spcPct val="0"/>
              </a:spcAft>
              <a:defRPr kern="1200">
                <a:solidFill>
                  <a:schemeClr val="tx1"/>
                </a:solidFill>
                <a:cs typeface="+mn-cs"/>
              </a:defRPr>
            </a:lvl1pPr>
          </a:lstStyle>
          <a:p>
            <a:pPr>
              <a:defRPr/>
            </a:pPr>
            <a:endParaRPr lang="en-US" dirty="0">
              <a:solidFill>
                <a:srgbClr val="000000"/>
              </a:solidFill>
            </a:endParaRPr>
          </a:p>
        </p:txBody>
      </p:sp>
      <p:sp>
        <p:nvSpPr>
          <p:cNvPr id="5" name="Rectangle 6"/>
          <p:cNvSpPr>
            <a:spLocks noGrp="1" noChangeArrowheads="1"/>
          </p:cNvSpPr>
          <p:nvPr>
            <p:ph type="sldNum" sz="quarter" idx="11"/>
          </p:nvPr>
        </p:nvSpPr>
        <p:spPr/>
        <p:txBody>
          <a:bodyPr/>
          <a:lstStyle>
            <a:lvl1pPr fontAlgn="base">
              <a:spcBef>
                <a:spcPct val="0"/>
              </a:spcBef>
              <a:spcAft>
                <a:spcPct val="0"/>
              </a:spcAft>
              <a:defRPr kern="1200">
                <a:solidFill>
                  <a:schemeClr val="tx1"/>
                </a:solidFill>
                <a:cs typeface="+mn-cs"/>
              </a:defRPr>
            </a:lvl1pPr>
          </a:lstStyle>
          <a:p>
            <a:pPr>
              <a:defRPr/>
            </a:pPr>
            <a:fld id="{E5742C90-A68C-4F8E-B3B8-A6DA21739DCF}" type="slidenum">
              <a:rPr lang="en">
                <a:solidFill>
                  <a:srgbClr val="000000"/>
                </a:solidFill>
              </a:rPr>
              <a:pPr>
                <a:defRPr/>
              </a:pPr>
              <a:t>‹#›</a:t>
            </a:fld>
            <a:endParaRPr lang="en">
              <a:solidFill>
                <a:srgbClr val="000000"/>
              </a:solidFill>
            </a:endParaRPr>
          </a:p>
        </p:txBody>
      </p:sp>
    </p:spTree>
    <p:extLst>
      <p:ext uri="{BB962C8B-B14F-4D97-AF65-F5344CB8AC3E}">
        <p14:creationId xmlns:p14="http://schemas.microsoft.com/office/powerpoint/2010/main" val="836347215"/>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Tree>
    <p:extLst>
      <p:ext uri="{BB962C8B-B14F-4D97-AF65-F5344CB8AC3E}">
        <p14:creationId xmlns:p14="http://schemas.microsoft.com/office/powerpoint/2010/main" val="337810872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14454"/>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14454"/>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p:txBody>
          <a:bodyPr/>
          <a:lstStyle>
            <a:lvl1pPr fontAlgn="base">
              <a:spcBef>
                <a:spcPct val="0"/>
              </a:spcBef>
              <a:spcAft>
                <a:spcPct val="0"/>
              </a:spcAft>
              <a:defRPr kern="1200">
                <a:solidFill>
                  <a:schemeClr val="tx1"/>
                </a:solidFill>
                <a:cs typeface="+mn-cs"/>
              </a:defRPr>
            </a:lvl1pPr>
          </a:lstStyle>
          <a:p>
            <a:pPr>
              <a:defRPr/>
            </a:pPr>
            <a:endParaRPr lang="en-US" dirty="0">
              <a:solidFill>
                <a:srgbClr val="000000"/>
              </a:solidFill>
            </a:endParaRPr>
          </a:p>
        </p:txBody>
      </p:sp>
      <p:sp>
        <p:nvSpPr>
          <p:cNvPr id="6" name="Rectangle 6"/>
          <p:cNvSpPr>
            <a:spLocks noGrp="1" noChangeArrowheads="1"/>
          </p:cNvSpPr>
          <p:nvPr>
            <p:ph type="sldNum" sz="quarter" idx="11"/>
          </p:nvPr>
        </p:nvSpPr>
        <p:spPr/>
        <p:txBody>
          <a:bodyPr/>
          <a:lstStyle>
            <a:lvl1pPr fontAlgn="base">
              <a:spcBef>
                <a:spcPct val="0"/>
              </a:spcBef>
              <a:spcAft>
                <a:spcPct val="0"/>
              </a:spcAft>
              <a:defRPr kern="1200">
                <a:solidFill>
                  <a:schemeClr val="tx1"/>
                </a:solidFill>
                <a:cs typeface="+mn-cs"/>
              </a:defRPr>
            </a:lvl1pPr>
          </a:lstStyle>
          <a:p>
            <a:pPr>
              <a:defRPr/>
            </a:pPr>
            <a:fld id="{C49E3E30-0BB6-4713-B7F9-EDD3D79468F7}" type="slidenum">
              <a:rPr lang="en">
                <a:solidFill>
                  <a:srgbClr val="000000"/>
                </a:solidFill>
              </a:rPr>
              <a:pPr>
                <a:defRPr/>
              </a:pPr>
              <a:t>‹#›</a:t>
            </a:fld>
            <a:endParaRPr lang="en">
              <a:solidFill>
                <a:srgbClr val="000000"/>
              </a:solidFill>
            </a:endParaRPr>
          </a:p>
        </p:txBody>
      </p:sp>
    </p:spTree>
    <p:extLst>
      <p:ext uri="{BB962C8B-B14F-4D97-AF65-F5344CB8AC3E}">
        <p14:creationId xmlns:p14="http://schemas.microsoft.com/office/powerpoint/2010/main" val="338484129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1"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1"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p:txBody>
          <a:bodyPr/>
          <a:lstStyle>
            <a:lvl1pPr fontAlgn="base">
              <a:spcBef>
                <a:spcPct val="0"/>
              </a:spcBef>
              <a:spcAft>
                <a:spcPct val="0"/>
              </a:spcAft>
              <a:defRPr kern="1200">
                <a:solidFill>
                  <a:schemeClr val="tx1"/>
                </a:solidFill>
                <a:cs typeface="+mn-cs"/>
              </a:defRPr>
            </a:lvl1pPr>
          </a:lstStyle>
          <a:p>
            <a:pPr>
              <a:defRPr/>
            </a:pPr>
            <a:endParaRPr lang="en-US" dirty="0">
              <a:solidFill>
                <a:srgbClr val="000000"/>
              </a:solidFill>
            </a:endParaRPr>
          </a:p>
        </p:txBody>
      </p:sp>
      <p:sp>
        <p:nvSpPr>
          <p:cNvPr id="8" name="Rectangle 6"/>
          <p:cNvSpPr>
            <a:spLocks noGrp="1" noChangeArrowheads="1"/>
          </p:cNvSpPr>
          <p:nvPr>
            <p:ph type="sldNum" sz="quarter" idx="11"/>
          </p:nvPr>
        </p:nvSpPr>
        <p:spPr/>
        <p:txBody>
          <a:bodyPr/>
          <a:lstStyle>
            <a:lvl1pPr fontAlgn="base">
              <a:spcBef>
                <a:spcPct val="0"/>
              </a:spcBef>
              <a:spcAft>
                <a:spcPct val="0"/>
              </a:spcAft>
              <a:defRPr kern="1200">
                <a:solidFill>
                  <a:schemeClr val="tx1"/>
                </a:solidFill>
                <a:cs typeface="+mn-cs"/>
              </a:defRPr>
            </a:lvl1pPr>
          </a:lstStyle>
          <a:p>
            <a:pPr>
              <a:defRPr/>
            </a:pPr>
            <a:fld id="{48201333-DF1A-4F90-9CBF-9C401601E71B}" type="slidenum">
              <a:rPr lang="en">
                <a:solidFill>
                  <a:srgbClr val="000000"/>
                </a:solidFill>
              </a:rPr>
              <a:pPr>
                <a:defRPr/>
              </a:pPr>
              <a:t>‹#›</a:t>
            </a:fld>
            <a:endParaRPr lang="en">
              <a:solidFill>
                <a:srgbClr val="000000"/>
              </a:solidFill>
            </a:endParaRPr>
          </a:p>
        </p:txBody>
      </p:sp>
    </p:spTree>
    <p:extLst>
      <p:ext uri="{BB962C8B-B14F-4D97-AF65-F5344CB8AC3E}">
        <p14:creationId xmlns:p14="http://schemas.microsoft.com/office/powerpoint/2010/main" val="136993284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p:txBody>
          <a:bodyPr/>
          <a:lstStyle>
            <a:lvl1pPr fontAlgn="base">
              <a:spcBef>
                <a:spcPct val="0"/>
              </a:spcBef>
              <a:spcAft>
                <a:spcPct val="0"/>
              </a:spcAft>
              <a:defRPr kern="1200">
                <a:solidFill>
                  <a:schemeClr val="tx1"/>
                </a:solidFill>
                <a:cs typeface="+mn-cs"/>
              </a:defRPr>
            </a:lvl1pPr>
          </a:lstStyle>
          <a:p>
            <a:pPr>
              <a:defRPr/>
            </a:pPr>
            <a:endParaRPr lang="en-US" dirty="0">
              <a:solidFill>
                <a:srgbClr val="000000"/>
              </a:solidFill>
            </a:endParaRPr>
          </a:p>
        </p:txBody>
      </p:sp>
      <p:sp>
        <p:nvSpPr>
          <p:cNvPr id="4" name="Rectangle 6"/>
          <p:cNvSpPr>
            <a:spLocks noGrp="1" noChangeArrowheads="1"/>
          </p:cNvSpPr>
          <p:nvPr>
            <p:ph type="sldNum" sz="quarter" idx="11"/>
          </p:nvPr>
        </p:nvSpPr>
        <p:spPr/>
        <p:txBody>
          <a:bodyPr/>
          <a:lstStyle>
            <a:lvl1pPr fontAlgn="base">
              <a:spcBef>
                <a:spcPct val="0"/>
              </a:spcBef>
              <a:spcAft>
                <a:spcPct val="0"/>
              </a:spcAft>
              <a:defRPr kern="1200">
                <a:solidFill>
                  <a:schemeClr val="tx1"/>
                </a:solidFill>
                <a:cs typeface="+mn-cs"/>
              </a:defRPr>
            </a:lvl1pPr>
          </a:lstStyle>
          <a:p>
            <a:pPr>
              <a:defRPr/>
            </a:pPr>
            <a:fld id="{10BC3B31-1625-4C61-86E4-ACBA40BB11FB}" type="slidenum">
              <a:rPr lang="en">
                <a:solidFill>
                  <a:srgbClr val="000000"/>
                </a:solidFill>
              </a:rPr>
              <a:pPr>
                <a:defRPr/>
              </a:pPr>
              <a:t>‹#›</a:t>
            </a:fld>
            <a:endParaRPr lang="en">
              <a:solidFill>
                <a:srgbClr val="000000"/>
              </a:solidFill>
            </a:endParaRPr>
          </a:p>
        </p:txBody>
      </p:sp>
    </p:spTree>
    <p:extLst>
      <p:ext uri="{BB962C8B-B14F-4D97-AF65-F5344CB8AC3E}">
        <p14:creationId xmlns:p14="http://schemas.microsoft.com/office/powerpoint/2010/main" val="176837890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p:txBody>
          <a:bodyPr/>
          <a:lstStyle>
            <a:lvl1pPr fontAlgn="base">
              <a:spcBef>
                <a:spcPct val="0"/>
              </a:spcBef>
              <a:spcAft>
                <a:spcPct val="0"/>
              </a:spcAft>
              <a:defRPr kern="1200">
                <a:solidFill>
                  <a:schemeClr val="tx1"/>
                </a:solidFill>
                <a:cs typeface="+mn-cs"/>
              </a:defRPr>
            </a:lvl1pPr>
          </a:lstStyle>
          <a:p>
            <a:pPr>
              <a:defRPr/>
            </a:pPr>
            <a:endParaRPr lang="en-US" dirty="0">
              <a:solidFill>
                <a:srgbClr val="000000"/>
              </a:solidFill>
            </a:endParaRPr>
          </a:p>
        </p:txBody>
      </p:sp>
      <p:sp>
        <p:nvSpPr>
          <p:cNvPr id="3" name="Rectangle 6"/>
          <p:cNvSpPr>
            <a:spLocks noGrp="1" noChangeArrowheads="1"/>
          </p:cNvSpPr>
          <p:nvPr>
            <p:ph type="sldNum" sz="quarter" idx="11"/>
          </p:nvPr>
        </p:nvSpPr>
        <p:spPr/>
        <p:txBody>
          <a:bodyPr/>
          <a:lstStyle>
            <a:lvl1pPr fontAlgn="base">
              <a:spcBef>
                <a:spcPct val="0"/>
              </a:spcBef>
              <a:spcAft>
                <a:spcPct val="0"/>
              </a:spcAft>
              <a:defRPr kern="1200">
                <a:solidFill>
                  <a:schemeClr val="tx1"/>
                </a:solidFill>
                <a:cs typeface="+mn-cs"/>
              </a:defRPr>
            </a:lvl1pPr>
          </a:lstStyle>
          <a:p>
            <a:pPr>
              <a:defRPr/>
            </a:pPr>
            <a:fld id="{5D70E42F-743F-4C48-A849-961E34CC94DB}" type="slidenum">
              <a:rPr lang="en">
                <a:solidFill>
                  <a:srgbClr val="000000"/>
                </a:solidFill>
              </a:rPr>
              <a:pPr>
                <a:defRPr/>
              </a:pPr>
              <a:t>‹#›</a:t>
            </a:fld>
            <a:endParaRPr lang="en">
              <a:solidFill>
                <a:srgbClr val="000000"/>
              </a:solidFill>
            </a:endParaRPr>
          </a:p>
        </p:txBody>
      </p:sp>
    </p:spTree>
    <p:extLst>
      <p:ext uri="{BB962C8B-B14F-4D97-AF65-F5344CB8AC3E}">
        <p14:creationId xmlns:p14="http://schemas.microsoft.com/office/powerpoint/2010/main" val="99803231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73049"/>
            <a:ext cx="3008313" cy="1162051"/>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5" y="143510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p:txBody>
          <a:bodyPr/>
          <a:lstStyle>
            <a:lvl1pPr fontAlgn="base">
              <a:spcBef>
                <a:spcPct val="0"/>
              </a:spcBef>
              <a:spcAft>
                <a:spcPct val="0"/>
              </a:spcAft>
              <a:defRPr kern="1200">
                <a:solidFill>
                  <a:schemeClr val="tx1"/>
                </a:solidFill>
                <a:cs typeface="+mn-cs"/>
              </a:defRPr>
            </a:lvl1pPr>
          </a:lstStyle>
          <a:p>
            <a:pPr>
              <a:defRPr/>
            </a:pPr>
            <a:endParaRPr lang="en-US" dirty="0">
              <a:solidFill>
                <a:srgbClr val="000000"/>
              </a:solidFill>
            </a:endParaRPr>
          </a:p>
        </p:txBody>
      </p:sp>
      <p:sp>
        <p:nvSpPr>
          <p:cNvPr id="6" name="Rectangle 6"/>
          <p:cNvSpPr>
            <a:spLocks noGrp="1" noChangeArrowheads="1"/>
          </p:cNvSpPr>
          <p:nvPr>
            <p:ph type="sldNum" sz="quarter" idx="11"/>
          </p:nvPr>
        </p:nvSpPr>
        <p:spPr/>
        <p:txBody>
          <a:bodyPr/>
          <a:lstStyle>
            <a:lvl1pPr fontAlgn="base">
              <a:spcBef>
                <a:spcPct val="0"/>
              </a:spcBef>
              <a:spcAft>
                <a:spcPct val="0"/>
              </a:spcAft>
              <a:defRPr kern="1200">
                <a:solidFill>
                  <a:schemeClr val="tx1"/>
                </a:solidFill>
                <a:cs typeface="+mn-cs"/>
              </a:defRPr>
            </a:lvl1pPr>
          </a:lstStyle>
          <a:p>
            <a:pPr>
              <a:defRPr/>
            </a:pPr>
            <a:fld id="{B00647FC-2232-4AA8-8AD7-128B13728B42}" type="slidenum">
              <a:rPr lang="en">
                <a:solidFill>
                  <a:srgbClr val="000000"/>
                </a:solidFill>
              </a:rPr>
              <a:pPr>
                <a:defRPr/>
              </a:pPr>
              <a:t>‹#›</a:t>
            </a:fld>
            <a:endParaRPr lang="en">
              <a:solidFill>
                <a:srgbClr val="000000"/>
              </a:solidFill>
            </a:endParaRPr>
          </a:p>
        </p:txBody>
      </p:sp>
    </p:spTree>
    <p:extLst>
      <p:ext uri="{BB962C8B-B14F-4D97-AF65-F5344CB8AC3E}">
        <p14:creationId xmlns:p14="http://schemas.microsoft.com/office/powerpoint/2010/main" val="262492579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9"/>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41"/>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p:txBody>
          <a:bodyPr/>
          <a:lstStyle>
            <a:lvl1pPr fontAlgn="base">
              <a:spcBef>
                <a:spcPct val="0"/>
              </a:spcBef>
              <a:spcAft>
                <a:spcPct val="0"/>
              </a:spcAft>
              <a:defRPr kern="1200">
                <a:solidFill>
                  <a:schemeClr val="tx1"/>
                </a:solidFill>
                <a:cs typeface="+mn-cs"/>
              </a:defRPr>
            </a:lvl1pPr>
          </a:lstStyle>
          <a:p>
            <a:pPr>
              <a:defRPr/>
            </a:pPr>
            <a:endParaRPr lang="en-US" dirty="0">
              <a:solidFill>
                <a:srgbClr val="000000"/>
              </a:solidFill>
            </a:endParaRPr>
          </a:p>
        </p:txBody>
      </p:sp>
      <p:sp>
        <p:nvSpPr>
          <p:cNvPr id="6" name="Rectangle 6"/>
          <p:cNvSpPr>
            <a:spLocks noGrp="1" noChangeArrowheads="1"/>
          </p:cNvSpPr>
          <p:nvPr>
            <p:ph type="sldNum" sz="quarter" idx="11"/>
          </p:nvPr>
        </p:nvSpPr>
        <p:spPr/>
        <p:txBody>
          <a:bodyPr/>
          <a:lstStyle>
            <a:lvl1pPr fontAlgn="base">
              <a:spcBef>
                <a:spcPct val="0"/>
              </a:spcBef>
              <a:spcAft>
                <a:spcPct val="0"/>
              </a:spcAft>
              <a:defRPr kern="1200">
                <a:solidFill>
                  <a:schemeClr val="tx1"/>
                </a:solidFill>
                <a:cs typeface="+mn-cs"/>
              </a:defRPr>
            </a:lvl1pPr>
          </a:lstStyle>
          <a:p>
            <a:pPr>
              <a:defRPr/>
            </a:pPr>
            <a:fld id="{93A2760F-9AC6-45B7-892B-9D6BD70E3374}" type="slidenum">
              <a:rPr lang="en">
                <a:solidFill>
                  <a:srgbClr val="000000"/>
                </a:solidFill>
              </a:rPr>
              <a:pPr>
                <a:defRPr/>
              </a:pPr>
              <a:t>‹#›</a:t>
            </a:fld>
            <a:endParaRPr lang="en">
              <a:solidFill>
                <a:srgbClr val="000000"/>
              </a:solidFill>
            </a:endParaRPr>
          </a:p>
        </p:txBody>
      </p:sp>
    </p:spTree>
    <p:extLst>
      <p:ext uri="{BB962C8B-B14F-4D97-AF65-F5344CB8AC3E}">
        <p14:creationId xmlns:p14="http://schemas.microsoft.com/office/powerpoint/2010/main" val="238393353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p:txBody>
          <a:bodyPr/>
          <a:lstStyle>
            <a:lvl1pPr fontAlgn="base">
              <a:spcBef>
                <a:spcPct val="0"/>
              </a:spcBef>
              <a:spcAft>
                <a:spcPct val="0"/>
              </a:spcAft>
              <a:defRPr kern="1200">
                <a:solidFill>
                  <a:schemeClr val="tx1"/>
                </a:solidFill>
                <a:cs typeface="+mn-cs"/>
              </a:defRPr>
            </a:lvl1pPr>
          </a:lstStyle>
          <a:p>
            <a:pPr>
              <a:defRPr/>
            </a:pPr>
            <a:endParaRPr lang="en-US" dirty="0">
              <a:solidFill>
                <a:srgbClr val="000000"/>
              </a:solidFill>
            </a:endParaRPr>
          </a:p>
        </p:txBody>
      </p:sp>
      <p:sp>
        <p:nvSpPr>
          <p:cNvPr id="5" name="Rectangle 6"/>
          <p:cNvSpPr>
            <a:spLocks noGrp="1" noChangeArrowheads="1"/>
          </p:cNvSpPr>
          <p:nvPr>
            <p:ph type="sldNum" sz="quarter" idx="11"/>
          </p:nvPr>
        </p:nvSpPr>
        <p:spPr/>
        <p:txBody>
          <a:bodyPr/>
          <a:lstStyle>
            <a:lvl1pPr fontAlgn="base">
              <a:spcBef>
                <a:spcPct val="0"/>
              </a:spcBef>
              <a:spcAft>
                <a:spcPct val="0"/>
              </a:spcAft>
              <a:defRPr kern="1200">
                <a:solidFill>
                  <a:schemeClr val="tx1"/>
                </a:solidFill>
                <a:cs typeface="+mn-cs"/>
              </a:defRPr>
            </a:lvl1pPr>
          </a:lstStyle>
          <a:p>
            <a:pPr>
              <a:defRPr/>
            </a:pPr>
            <a:fld id="{1297ED9E-40E9-4941-A8B4-E731DC9D359D}" type="slidenum">
              <a:rPr lang="en">
                <a:solidFill>
                  <a:srgbClr val="000000"/>
                </a:solidFill>
              </a:rPr>
              <a:pPr>
                <a:defRPr/>
              </a:pPr>
              <a:t>‹#›</a:t>
            </a:fld>
            <a:endParaRPr lang="en">
              <a:solidFill>
                <a:srgbClr val="000000"/>
              </a:solidFill>
            </a:endParaRPr>
          </a:p>
        </p:txBody>
      </p:sp>
    </p:spTree>
    <p:extLst>
      <p:ext uri="{BB962C8B-B14F-4D97-AF65-F5344CB8AC3E}">
        <p14:creationId xmlns:p14="http://schemas.microsoft.com/office/powerpoint/2010/main" val="173424829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5" y="223840"/>
            <a:ext cx="2127250" cy="59023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5" y="223840"/>
            <a:ext cx="6232525" cy="59023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p:txBody>
          <a:bodyPr/>
          <a:lstStyle>
            <a:lvl1pPr fontAlgn="base">
              <a:spcBef>
                <a:spcPct val="0"/>
              </a:spcBef>
              <a:spcAft>
                <a:spcPct val="0"/>
              </a:spcAft>
              <a:defRPr kern="1200">
                <a:solidFill>
                  <a:schemeClr val="tx1"/>
                </a:solidFill>
                <a:cs typeface="+mn-cs"/>
              </a:defRPr>
            </a:lvl1pPr>
          </a:lstStyle>
          <a:p>
            <a:pPr>
              <a:defRPr/>
            </a:pPr>
            <a:endParaRPr lang="en-US" dirty="0">
              <a:solidFill>
                <a:srgbClr val="000000"/>
              </a:solidFill>
            </a:endParaRPr>
          </a:p>
        </p:txBody>
      </p:sp>
      <p:sp>
        <p:nvSpPr>
          <p:cNvPr id="5" name="Rectangle 6"/>
          <p:cNvSpPr>
            <a:spLocks noGrp="1" noChangeArrowheads="1"/>
          </p:cNvSpPr>
          <p:nvPr>
            <p:ph type="sldNum" sz="quarter" idx="11"/>
          </p:nvPr>
        </p:nvSpPr>
        <p:spPr/>
        <p:txBody>
          <a:bodyPr/>
          <a:lstStyle>
            <a:lvl1pPr fontAlgn="base">
              <a:spcBef>
                <a:spcPct val="0"/>
              </a:spcBef>
              <a:spcAft>
                <a:spcPct val="0"/>
              </a:spcAft>
              <a:defRPr kern="1200">
                <a:solidFill>
                  <a:schemeClr val="tx1"/>
                </a:solidFill>
                <a:cs typeface="+mn-cs"/>
              </a:defRPr>
            </a:lvl1pPr>
          </a:lstStyle>
          <a:p>
            <a:pPr>
              <a:defRPr/>
            </a:pPr>
            <a:fld id="{1447429F-7D38-40EE-B9DA-D0A33BD9B6FB}" type="slidenum">
              <a:rPr lang="en">
                <a:solidFill>
                  <a:srgbClr val="000000"/>
                </a:solidFill>
              </a:rPr>
              <a:pPr>
                <a:defRPr/>
              </a:pPr>
              <a:t>‹#›</a:t>
            </a:fld>
            <a:endParaRPr lang="en">
              <a:solidFill>
                <a:srgbClr val="000000"/>
              </a:solidFill>
            </a:endParaRPr>
          </a:p>
        </p:txBody>
      </p:sp>
    </p:spTree>
    <p:extLst>
      <p:ext uri="{BB962C8B-B14F-4D97-AF65-F5344CB8AC3E}">
        <p14:creationId xmlns:p14="http://schemas.microsoft.com/office/powerpoint/2010/main" val="306819781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fontAlgn="auto" hangingPunct="0">
              <a:spcBef>
                <a:spcPct val="50000"/>
              </a:spcBef>
              <a:spcAft>
                <a:spcPts val="0"/>
              </a:spcAft>
              <a:defRPr sz="1200" b="1" kern="0">
                <a:solidFill>
                  <a:srgbClr val="FFFFFF"/>
                </a:solidFill>
                <a:latin typeface="+mn-lt"/>
                <a:cs typeface="Arial"/>
                <a:sym typeface="Arial"/>
              </a:defRPr>
            </a:lvl1pPr>
          </a:lstStyle>
          <a:p>
            <a:pPr>
              <a:defRPr/>
            </a:pPr>
            <a:endParaRPr lang="en-US" dirty="0"/>
          </a:p>
        </p:txBody>
      </p:sp>
      <p:sp>
        <p:nvSpPr>
          <p:cNvPr id="3" name="Footer Placeholder 4"/>
          <p:cNvSpPr>
            <a:spLocks noGrp="1"/>
          </p:cNvSpPr>
          <p:nvPr>
            <p:ph type="ftr" sz="quarter" idx="11"/>
          </p:nvPr>
        </p:nvSpPr>
        <p:spPr>
          <a:xfrm>
            <a:off x="3124200" y="6356350"/>
            <a:ext cx="2895600" cy="365125"/>
          </a:xfrm>
        </p:spPr>
        <p:txBody>
          <a:bodyPr/>
          <a:lstStyle>
            <a:lvl1pPr algn="ctr" eaLnBrk="0" fontAlgn="base" hangingPunct="0">
              <a:spcBef>
                <a:spcPct val="50000"/>
              </a:spcBef>
              <a:spcAft>
                <a:spcPct val="0"/>
              </a:spcAft>
              <a:defRPr sz="1200" b="1" kern="1200">
                <a:solidFill>
                  <a:srgbClr val="FFFFFF"/>
                </a:solidFill>
                <a:latin typeface="+mn-lt"/>
                <a:cs typeface="+mn-cs"/>
              </a:defRPr>
            </a:lvl1pPr>
          </a:lstStyle>
          <a:p>
            <a:pPr>
              <a:defRPr/>
            </a:pPr>
            <a:endParaRPr lang="en-US" dirty="0"/>
          </a:p>
        </p:txBody>
      </p:sp>
      <p:sp>
        <p:nvSpPr>
          <p:cNvPr id="4" name="Slide Number Placeholder 5"/>
          <p:cNvSpPr>
            <a:spLocks noGrp="1"/>
          </p:cNvSpPr>
          <p:nvPr>
            <p:ph type="sldNum" sz="quarter" idx="12"/>
          </p:nvPr>
        </p:nvSpPr>
        <p:spPr>
          <a:xfrm>
            <a:off x="6553200" y="6356350"/>
            <a:ext cx="2133600" cy="365125"/>
          </a:xfrm>
        </p:spPr>
        <p:txBody>
          <a:bodyPr/>
          <a:lstStyle>
            <a:lvl1pPr algn="ctr" eaLnBrk="0" fontAlgn="base" hangingPunct="0">
              <a:spcBef>
                <a:spcPts val="0"/>
              </a:spcBef>
              <a:spcAft>
                <a:spcPct val="0"/>
              </a:spcAft>
              <a:defRPr sz="1200" b="1" kern="1200">
                <a:solidFill>
                  <a:srgbClr val="FFFFFF"/>
                </a:solidFill>
                <a:latin typeface="+mn-lt"/>
                <a:cs typeface="+mn-cs"/>
              </a:defRPr>
            </a:lvl1pPr>
          </a:lstStyle>
          <a:p>
            <a:pPr>
              <a:defRPr/>
            </a:pPr>
            <a:fld id="{88BC6EA0-E97E-4215-9731-C735CCED9334}" type="slidenum">
              <a:rPr lang="en"/>
              <a:pPr>
                <a:defRPr/>
              </a:pPr>
              <a:t>‹#›</a:t>
            </a:fld>
            <a:endParaRPr lang="en"/>
          </a:p>
        </p:txBody>
      </p:sp>
    </p:spTree>
    <p:extLst>
      <p:ext uri="{BB962C8B-B14F-4D97-AF65-F5344CB8AC3E}">
        <p14:creationId xmlns:p14="http://schemas.microsoft.com/office/powerpoint/2010/main" val="1311486453"/>
      </p:ext>
    </p:extLst>
  </p:cSld>
  <p:clrMapOvr>
    <a:masterClrMapping/>
  </p:clrMapOvr>
  <p:hf sldNum="0" hdr="0" ftr="0" dt="0"/>
</p:sldLayout>
</file>

<file path=ppt/slideLayouts/slideLayout59.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9"/>
        <p:cNvGrpSpPr/>
        <p:nvPr/>
      </p:nvGrpSpPr>
      <p:grpSpPr>
        <a:xfrm>
          <a:off x="0" y="0"/>
          <a:ext cx="0" cy="0"/>
          <a:chOff x="0" y="0"/>
          <a:chExt cx="0" cy="0"/>
        </a:xfrm>
      </p:grpSpPr>
      <p:sp>
        <p:nvSpPr>
          <p:cNvPr id="21" name="Shape 21"/>
          <p:cNvSpPr txBox="1">
            <a:spLocks noGrp="1"/>
          </p:cNvSpPr>
          <p:nvPr>
            <p:ph type="title"/>
          </p:nvPr>
        </p:nvSpPr>
        <p:spPr>
          <a:xfrm>
            <a:off x="311713" y="421258"/>
            <a:ext cx="8520599" cy="1108399"/>
          </a:xfrm>
          <a:prstGeom prst="rect">
            <a:avLst/>
          </a:prstGeom>
        </p:spPr>
        <p:txBody>
          <a:bodyPr lIns="91425" tIns="91425" rIns="91425" bIns="91425" anchor="b"/>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2" name="Shape 22"/>
          <p:cNvSpPr txBox="1">
            <a:spLocks noGrp="1"/>
          </p:cNvSpPr>
          <p:nvPr>
            <p:ph type="body" idx="1"/>
          </p:nvPr>
        </p:nvSpPr>
        <p:spPr>
          <a:xfrm>
            <a:off x="311713" y="1633633"/>
            <a:ext cx="8520599" cy="4472000"/>
          </a:xfrm>
          <a:prstGeom prst="rect">
            <a:avLst/>
          </a:prstGeom>
        </p:spPr>
        <p:txBody>
          <a:bodyPr lIns="91425" tIns="91425" rIns="91425" b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4" name="Shape 23"/>
          <p:cNvSpPr txBox="1">
            <a:spLocks noGrp="1"/>
          </p:cNvSpPr>
          <p:nvPr>
            <p:ph type="sldNum" idx="10"/>
          </p:nvPr>
        </p:nvSpPr>
        <p:spPr>
          <a:xfrm>
            <a:off x="8472488" y="6218238"/>
            <a:ext cx="549275" cy="523875"/>
          </a:xfrm>
        </p:spPr>
        <p:txBody>
          <a:bodyPr lIns="91425" tIns="91425" rIns="91425" bIns="91425" anchor="ctr">
            <a:noAutofit/>
          </a:bodyPr>
          <a:lstStyle>
            <a:lvl1pPr fontAlgn="base">
              <a:spcBef>
                <a:spcPct val="0"/>
              </a:spcBef>
              <a:spcAft>
                <a:spcPct val="0"/>
              </a:spcAft>
              <a:buSzTx/>
              <a:defRPr kern="1200">
                <a:solidFill>
                  <a:schemeClr val="tx1"/>
                </a:solidFill>
                <a:cs typeface="+mn-cs"/>
              </a:defRPr>
            </a:lvl1pPr>
          </a:lstStyle>
          <a:p>
            <a:pPr>
              <a:defRPr/>
            </a:pPr>
            <a:fld id="{98397279-4075-4CA4-8ABA-6FE4E4EF270F}" type="slidenum">
              <a:rPr lang="en">
                <a:solidFill>
                  <a:srgbClr val="000000"/>
                </a:solidFill>
              </a:rPr>
              <a:pPr>
                <a:defRPr/>
              </a:pPr>
              <a:t>‹#›</a:t>
            </a:fld>
            <a:endParaRPr lang="en">
              <a:solidFill>
                <a:srgbClr val="000000"/>
              </a:solidFill>
            </a:endParaRPr>
          </a:p>
        </p:txBody>
      </p:sp>
    </p:spTree>
    <p:extLst>
      <p:ext uri="{BB962C8B-B14F-4D97-AF65-F5344CB8AC3E}">
        <p14:creationId xmlns:p14="http://schemas.microsoft.com/office/powerpoint/2010/main" val="1263998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99886320"/>
      </p:ext>
    </p:extLst>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372393681"/>
      </p:ext>
    </p:extLst>
  </p:cSld>
  <p:clrMapOvr>
    <a:masterClrMapping/>
  </p:clrMapOvr>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6866121"/>
      </p:ext>
    </p:extLst>
  </p:cSld>
  <p:clrMapOvr>
    <a:masterClrMapping/>
  </p:clrMapOvr>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1495943710"/>
      </p:ext>
    </p:extLst>
  </p:cSld>
  <p:clrMapOvr>
    <a:masterClrMapping/>
  </p:clrMapOvr>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54982835"/>
      </p:ext>
    </p:extLst>
  </p:cSld>
  <p:clrMapOvr>
    <a:masterClrMapping/>
  </p:clrMapOvr>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9585512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52839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3783863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4902712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604378385"/>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8519258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tags" Target="../tags/tag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image" Target="../media/image1.jpeg"/><Relationship Id="rId5" Type="http://schemas.openxmlformats.org/officeDocument/2006/relationships/slideLayout" Target="../slideLayouts/slideLayout10.xml"/><Relationship Id="rId10" Type="http://schemas.openxmlformats.org/officeDocument/2006/relationships/tags" Target="../tags/tag4.xml"/><Relationship Id="rId4" Type="http://schemas.openxmlformats.org/officeDocument/2006/relationships/slideLayout" Target="../slideLayouts/slideLayout9.xml"/><Relationship Id="rId9" Type="http://schemas.openxmlformats.org/officeDocument/2006/relationships/tags" Target="../tags/tag3.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image" Target="../media/image2.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image" Target="../media/image1.jpeg"/><Relationship Id="rId5" Type="http://schemas.openxmlformats.org/officeDocument/2006/relationships/slideLayout" Target="../slideLayouts/slideLayout17.xml"/><Relationship Id="rId10" Type="http://schemas.openxmlformats.org/officeDocument/2006/relationships/tags" Target="../tags/tag6.xml"/><Relationship Id="rId4" Type="http://schemas.openxmlformats.org/officeDocument/2006/relationships/slideLayout" Target="../slideLayouts/slideLayout16.xml"/><Relationship Id="rId9" Type="http://schemas.openxmlformats.org/officeDocument/2006/relationships/tags" Target="../tags/tag5.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image" Target="../media/image2.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image" Target="../media/image1.jpeg"/><Relationship Id="rId5" Type="http://schemas.openxmlformats.org/officeDocument/2006/relationships/slideLayout" Target="../slideLayouts/slideLayout24.xml"/><Relationship Id="rId10" Type="http://schemas.openxmlformats.org/officeDocument/2006/relationships/tags" Target="../tags/tag8.xml"/><Relationship Id="rId4" Type="http://schemas.openxmlformats.org/officeDocument/2006/relationships/slideLayout" Target="../slideLayouts/slideLayout23.xml"/><Relationship Id="rId9" Type="http://schemas.openxmlformats.org/officeDocument/2006/relationships/tags" Target="../tags/tag7.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image" Target="../media/image2.png"/><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image" Target="../media/image1.jpeg"/><Relationship Id="rId5" Type="http://schemas.openxmlformats.org/officeDocument/2006/relationships/slideLayout" Target="../slideLayouts/slideLayout31.xml"/><Relationship Id="rId10" Type="http://schemas.openxmlformats.org/officeDocument/2006/relationships/tags" Target="../tags/tag10.xml"/><Relationship Id="rId4" Type="http://schemas.openxmlformats.org/officeDocument/2006/relationships/slideLayout" Target="../slideLayouts/slideLayout30.xml"/><Relationship Id="rId9" Type="http://schemas.openxmlformats.org/officeDocument/2006/relationships/tags" Target="../tags/tag9.xml"/></Relationships>
</file>

<file path=ppt/slideMasters/_rels/slideMaster6.xml.rels><?xml version="1.0" encoding="UTF-8" standalone="yes"?>
<Relationships xmlns="http://schemas.openxmlformats.org/package/2006/relationships"><Relationship Id="rId8" Type="http://schemas.openxmlformats.org/officeDocument/2006/relationships/theme" Target="../theme/theme6.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image" Target="../media/image2.png"/><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image" Target="../media/image1.jpeg"/><Relationship Id="rId5" Type="http://schemas.openxmlformats.org/officeDocument/2006/relationships/slideLayout" Target="../slideLayouts/slideLayout38.xml"/><Relationship Id="rId10" Type="http://schemas.openxmlformats.org/officeDocument/2006/relationships/tags" Target="../tags/tag12.xml"/><Relationship Id="rId4" Type="http://schemas.openxmlformats.org/officeDocument/2006/relationships/slideLayout" Target="../slideLayouts/slideLayout37.xml"/><Relationship Id="rId9" Type="http://schemas.openxmlformats.org/officeDocument/2006/relationships/tags" Target="../tags/tag11.xml"/></Relationships>
</file>

<file path=ppt/slideMasters/_rels/slideMaster7.xml.rels><?xml version="1.0" encoding="UTF-8" standalone="yes"?>
<Relationships xmlns="http://schemas.openxmlformats.org/package/2006/relationships"><Relationship Id="rId8" Type="http://schemas.openxmlformats.org/officeDocument/2006/relationships/vmlDrawing" Target="../drawings/vmlDrawing1.vml"/><Relationship Id="rId13" Type="http://schemas.openxmlformats.org/officeDocument/2006/relationships/tags" Target="../tags/tag17.xml"/><Relationship Id="rId18" Type="http://schemas.openxmlformats.org/officeDocument/2006/relationships/tags" Target="../tags/tag22.xml"/><Relationship Id="rId26" Type="http://schemas.openxmlformats.org/officeDocument/2006/relationships/tags" Target="../tags/tag30.xml"/><Relationship Id="rId3" Type="http://schemas.openxmlformats.org/officeDocument/2006/relationships/slideLayout" Target="../slideLayouts/slideLayout43.xml"/><Relationship Id="rId21" Type="http://schemas.openxmlformats.org/officeDocument/2006/relationships/tags" Target="../tags/tag25.xml"/><Relationship Id="rId7" Type="http://schemas.openxmlformats.org/officeDocument/2006/relationships/theme" Target="../theme/theme7.xml"/><Relationship Id="rId12" Type="http://schemas.openxmlformats.org/officeDocument/2006/relationships/tags" Target="../tags/tag16.xml"/><Relationship Id="rId17" Type="http://schemas.openxmlformats.org/officeDocument/2006/relationships/tags" Target="../tags/tag21.xml"/><Relationship Id="rId25" Type="http://schemas.openxmlformats.org/officeDocument/2006/relationships/tags" Target="../tags/tag29.xml"/><Relationship Id="rId2" Type="http://schemas.openxmlformats.org/officeDocument/2006/relationships/slideLayout" Target="../slideLayouts/slideLayout42.xml"/><Relationship Id="rId16" Type="http://schemas.openxmlformats.org/officeDocument/2006/relationships/tags" Target="../tags/tag20.xml"/><Relationship Id="rId20" Type="http://schemas.openxmlformats.org/officeDocument/2006/relationships/tags" Target="../tags/tag24.xml"/><Relationship Id="rId29" Type="http://schemas.openxmlformats.org/officeDocument/2006/relationships/image" Target="../media/image3.emf"/><Relationship Id="rId1" Type="http://schemas.openxmlformats.org/officeDocument/2006/relationships/slideLayout" Target="../slideLayouts/slideLayout41.xml"/><Relationship Id="rId6" Type="http://schemas.openxmlformats.org/officeDocument/2006/relationships/slideLayout" Target="../slideLayouts/slideLayout46.xml"/><Relationship Id="rId11" Type="http://schemas.openxmlformats.org/officeDocument/2006/relationships/tags" Target="../tags/tag15.xml"/><Relationship Id="rId24" Type="http://schemas.openxmlformats.org/officeDocument/2006/relationships/tags" Target="../tags/tag28.xml"/><Relationship Id="rId5" Type="http://schemas.openxmlformats.org/officeDocument/2006/relationships/slideLayout" Target="../slideLayouts/slideLayout45.xml"/><Relationship Id="rId15" Type="http://schemas.openxmlformats.org/officeDocument/2006/relationships/tags" Target="../tags/tag19.xml"/><Relationship Id="rId23" Type="http://schemas.openxmlformats.org/officeDocument/2006/relationships/tags" Target="../tags/tag27.xml"/><Relationship Id="rId28" Type="http://schemas.openxmlformats.org/officeDocument/2006/relationships/oleObject" Target="../embeddings/oleObject1.bin"/><Relationship Id="rId10" Type="http://schemas.openxmlformats.org/officeDocument/2006/relationships/tags" Target="../tags/tag14.xml"/><Relationship Id="rId19" Type="http://schemas.openxmlformats.org/officeDocument/2006/relationships/tags" Target="../tags/tag23.xml"/><Relationship Id="rId4" Type="http://schemas.openxmlformats.org/officeDocument/2006/relationships/slideLayout" Target="../slideLayouts/slideLayout44.xml"/><Relationship Id="rId9" Type="http://schemas.openxmlformats.org/officeDocument/2006/relationships/tags" Target="../tags/tag13.xml"/><Relationship Id="rId14" Type="http://schemas.openxmlformats.org/officeDocument/2006/relationships/tags" Target="../tags/tag18.xml"/><Relationship Id="rId22" Type="http://schemas.openxmlformats.org/officeDocument/2006/relationships/tags" Target="../tags/tag26.xml"/><Relationship Id="rId27" Type="http://schemas.openxmlformats.org/officeDocument/2006/relationships/tags" Target="../tags/tag31.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54.xml"/><Relationship Id="rId13" Type="http://schemas.openxmlformats.org/officeDocument/2006/relationships/slideLayout" Target="../slideLayouts/slideLayout59.xml"/><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slideLayout" Target="../slideLayouts/slideLayout58.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 Id="rId14" Type="http://schemas.openxmlformats.org/officeDocument/2006/relationships/theme" Target="../theme/theme8.xml"/></Relationships>
</file>

<file path=ppt/slideMasters/_rels/slideMaster9.xml.rels><?xml version="1.0" encoding="UTF-8" standalone="yes"?>
<Relationships xmlns="http://schemas.openxmlformats.org/package/2006/relationships"><Relationship Id="rId8" Type="http://schemas.openxmlformats.org/officeDocument/2006/relationships/theme" Target="../theme/theme9.xml"/><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image" Target="../media/image2.png"/><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image" Target="../media/image1.jpeg"/><Relationship Id="rId5" Type="http://schemas.openxmlformats.org/officeDocument/2006/relationships/slideLayout" Target="../slideLayouts/slideLayout64.xml"/><Relationship Id="rId10" Type="http://schemas.openxmlformats.org/officeDocument/2006/relationships/tags" Target="../tags/tag34.xml"/><Relationship Id="rId4" Type="http://schemas.openxmlformats.org/officeDocument/2006/relationships/slideLayout" Target="../slideLayouts/slideLayout63.xml"/><Relationship Id="rId9" Type="http://schemas.openxmlformats.org/officeDocument/2006/relationships/tags" Target="../tags/tag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9"/>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10">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74C11B1E-D27A-4545-9113-CFB59631C2EA}"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
        <p:nvSpPr>
          <p:cNvPr id="3198987" name="AcnSubjectTitle_ID_3198987" hidden="1"/>
          <p:cNvSpPr txBox="1">
            <a:spLocks noChangeArrowheads="1"/>
          </p:cNvSpPr>
          <p:nvPr>
            <p:custDataLst>
              <p:tags r:id="rId7"/>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8"/>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2204661751"/>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69662619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141113333"/>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18029152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2802442449"/>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9"/>
            </p:custDataLst>
            <p:extLst>
              <p:ext uri="{D42A27DB-BD31-4B8C-83A1-F6EECF244321}">
                <p14:modId xmlns:p14="http://schemas.microsoft.com/office/powerpoint/2010/main" val="298473800"/>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spid="_x0000_s1048" name="think-cell Slide" r:id="rId28" imgW="6350000" imgH="6350000" progId="TCLayout.ActiveDocument.1">
                  <p:embed/>
                </p:oleObj>
              </mc:Choice>
              <mc:Fallback>
                <p:oleObj name="think-cell Slide" r:id="rId28" imgW="6350000" imgH="6350000" progId="TCLayout.ActiveDocument.1">
                  <p:embed/>
                  <p:pic>
                    <p:nvPicPr>
                      <p:cNvPr id="0" name=""/>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0" y="0"/>
                        <a:ext cx="16198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userDrawn="1">
            <p:custDataLst>
              <p:tags r:id="rId10"/>
            </p:custDataLst>
          </p:nvPr>
        </p:nvSpPr>
        <p:spPr>
          <a:xfrm>
            <a:off x="0" y="0"/>
            <a:ext cx="161984" cy="161974"/>
          </a:xfrm>
          <a:prstGeom prst="rect">
            <a:avLst/>
          </a:prstGeom>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base">
              <a:spcBef>
                <a:spcPct val="0"/>
              </a:spcBef>
              <a:spcAft>
                <a:spcPct val="0"/>
              </a:spcAft>
            </a:pPr>
            <a:endParaRPr lang="en-US" sz="1900" b="1" dirty="0" err="1">
              <a:solidFill>
                <a:srgbClr val="000000"/>
              </a:solidFill>
              <a:sym typeface="Arial"/>
            </a:endParaRPr>
          </a:p>
        </p:txBody>
      </p:sp>
      <p:sp>
        <p:nvSpPr>
          <p:cNvPr id="1036" name="Rectangle 286"/>
          <p:cNvSpPr>
            <a:spLocks noGrp="1" noChangeArrowheads="1"/>
          </p:cNvSpPr>
          <p:nvPr>
            <p:ph type="body" idx="1"/>
          </p:nvPr>
        </p:nvSpPr>
        <p:spPr bwMode="auto">
          <a:xfrm>
            <a:off x="2377117" y="2440672"/>
            <a:ext cx="4389768" cy="25122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Text</a:t>
            </a:r>
            <a:endParaRPr lang="en-US" noProof="0" dirty="0"/>
          </a:p>
        </p:txBody>
      </p:sp>
      <p:sp>
        <p:nvSpPr>
          <p:cNvPr id="19" name="Title Placeholder 2"/>
          <p:cNvSpPr>
            <a:spLocks noGrp="1" noChangeArrowheads="1"/>
          </p:cNvSpPr>
          <p:nvPr>
            <p:ph type="title"/>
          </p:nvPr>
        </p:nvSpPr>
        <p:spPr bwMode="auto">
          <a:xfrm>
            <a:off x="121502" y="234863"/>
            <a:ext cx="8794113"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endParaRPr lang="en-US" noProof="0" dirty="0"/>
          </a:p>
        </p:txBody>
      </p:sp>
      <p:sp>
        <p:nvSpPr>
          <p:cNvPr id="10" name="McK 1. On-page tracker" hidden="1"/>
          <p:cNvSpPr>
            <a:spLocks noChangeArrowheads="1"/>
          </p:cNvSpPr>
          <p:nvPr/>
        </p:nvSpPr>
        <p:spPr bwMode="auto">
          <a:xfrm>
            <a:off x="121488" y="15389"/>
            <a:ext cx="87671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400" dirty="0">
                <a:solidFill>
                  <a:srgbClr val="808080"/>
                </a:solidFill>
              </a:rPr>
              <a:t>TRACKER</a:t>
            </a:r>
          </a:p>
        </p:txBody>
      </p:sp>
      <p:sp>
        <p:nvSpPr>
          <p:cNvPr id="11" name="McK 3. Unit of measure" hidden="1"/>
          <p:cNvSpPr txBox="1">
            <a:spLocks noChangeArrowheads="1"/>
          </p:cNvSpPr>
          <p:nvPr/>
        </p:nvSpPr>
        <p:spPr bwMode="auto">
          <a:xfrm>
            <a:off x="121488" y="532898"/>
            <a:ext cx="4726600"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dirty="0">
                <a:solidFill>
                  <a:srgbClr val="808080"/>
                </a:solidFill>
                <a:latin typeface="Arial"/>
              </a:rPr>
              <a:t>Unit of measure</a:t>
            </a:r>
          </a:p>
        </p:txBody>
      </p:sp>
      <p:grpSp>
        <p:nvGrpSpPr>
          <p:cNvPr id="6" name="McK Slide Elements" hidden="1"/>
          <p:cNvGrpSpPr/>
          <p:nvPr/>
        </p:nvGrpSpPr>
        <p:grpSpPr bwMode="auto">
          <a:xfrm>
            <a:off x="1393427" y="6159554"/>
            <a:ext cx="7522187" cy="527525"/>
            <a:chOff x="1365594" y="6036921"/>
            <a:chExt cx="7372005" cy="517023"/>
          </a:xfrm>
        </p:grpSpPr>
        <p:sp>
          <p:nvSpPr>
            <p:cNvPr id="13" name="McK 4. Footnote"/>
            <p:cNvSpPr txBox="1">
              <a:spLocks noChangeArrowheads="1"/>
            </p:cNvSpPr>
            <p:nvPr/>
          </p:nvSpPr>
          <p:spPr bwMode="auto">
            <a:xfrm>
              <a:off x="1365594" y="6036921"/>
              <a:ext cx="7372005"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dirty="0">
                  <a:solidFill>
                    <a:srgbClr val="000000"/>
                  </a:solidFill>
                  <a:latin typeface="Arial"/>
                </a:rPr>
                <a:t>1 Footnote</a:t>
              </a:r>
            </a:p>
          </p:txBody>
        </p:sp>
        <p:sp>
          <p:nvSpPr>
            <p:cNvPr id="14" name="McK 5. Source"/>
            <p:cNvSpPr>
              <a:spLocks noChangeArrowheads="1"/>
            </p:cNvSpPr>
            <p:nvPr/>
          </p:nvSpPr>
          <p:spPr bwMode="auto">
            <a:xfrm>
              <a:off x="1365594" y="6400056"/>
              <a:ext cx="3935069"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ctr">
              <a:spAutoFit/>
            </a:bodyPr>
            <a:lstStyle/>
            <a:p>
              <a:pPr marL="478827" indent="-478827" defTabSz="912362" fontAlgn="base">
                <a:spcBef>
                  <a:spcPct val="0"/>
                </a:spcBef>
                <a:spcAft>
                  <a:spcPct val="0"/>
                </a:spcAft>
                <a:tabLst>
                  <a:tab pos="490153" algn="l"/>
                  <a:tab pos="677804" algn="l"/>
                </a:tabLst>
              </a:pPr>
              <a:r>
                <a:rPr lang="en-US" sz="1000" dirty="0">
                  <a:solidFill>
                    <a:srgbClr val="000000"/>
                  </a:solidFill>
                </a:rPr>
                <a:t>Source: Source</a:t>
              </a:r>
            </a:p>
          </p:txBody>
        </p:sp>
      </p:grpSp>
      <p:grpSp>
        <p:nvGrpSpPr>
          <p:cNvPr id="15" name="ACET" hidden="1"/>
          <p:cNvGrpSpPr>
            <a:grpSpLocks/>
          </p:cNvGrpSpPr>
          <p:nvPr/>
        </p:nvGrpSpPr>
        <p:grpSpPr bwMode="auto">
          <a:xfrm>
            <a:off x="2377117" y="1859183"/>
            <a:ext cx="4389768"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600" b="1" dirty="0">
                  <a:solidFill>
                    <a:srgbClr val="000000"/>
                  </a:solidFill>
                </a:rPr>
                <a:t>Title</a:t>
              </a:r>
            </a:p>
            <a:p>
              <a:pPr fontAlgn="base">
                <a:spcBef>
                  <a:spcPct val="0"/>
                </a:spcBef>
                <a:spcAft>
                  <a:spcPct val="0"/>
                </a:spcAft>
              </a:pPr>
              <a:r>
                <a:rPr lang="en-US" sz="1600" dirty="0">
                  <a:solidFill>
                    <a:srgbClr val="808080"/>
                  </a:solidFill>
                </a:rPr>
                <a:t>Unit of measure</a:t>
              </a:r>
            </a:p>
          </p:txBody>
        </p:sp>
      </p:grpSp>
      <p:sp>
        <p:nvSpPr>
          <p:cNvPr id="20" name="SlideLogoText"/>
          <p:cNvSpPr>
            <a:spLocks noChangeArrowheads="1"/>
          </p:cNvSpPr>
          <p:nvPr>
            <p:custDataLst>
              <p:tags r:id="rId11"/>
            </p:custDataLst>
          </p:nvPr>
        </p:nvSpPr>
        <p:spPr bwMode="auto">
          <a:xfrm>
            <a:off x="5524020" y="6651743"/>
            <a:ext cx="2978536" cy="157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pPr algn="r" defTabSz="912362" fontAlgn="base">
              <a:spcBef>
                <a:spcPct val="0"/>
              </a:spcBef>
              <a:spcAft>
                <a:spcPct val="0"/>
              </a:spcAft>
              <a:defRPr/>
            </a:pPr>
            <a:r>
              <a:rPr lang="en-US" sz="1000" dirty="0">
                <a:solidFill>
                  <a:srgbClr val="000000"/>
                </a:solidFill>
                <a:cs typeface="Arial" charset="0"/>
              </a:rPr>
              <a:t>Confidential – for policy development purposes only</a:t>
            </a:r>
          </a:p>
        </p:txBody>
      </p:sp>
      <p:sp>
        <p:nvSpPr>
          <p:cNvPr id="21" name="SlideLogoSeparator"/>
          <p:cNvSpPr>
            <a:spLocks noChangeArrowheads="1"/>
          </p:cNvSpPr>
          <p:nvPr>
            <p:custDataLst>
              <p:tags r:id="rId12"/>
            </p:custDataLst>
          </p:nvPr>
        </p:nvSpPr>
        <p:spPr bwMode="auto">
          <a:xfrm>
            <a:off x="8608479" y="6623606"/>
            <a:ext cx="40892" cy="1862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oAutofit/>
          </a:bodyPr>
          <a:lstStyle/>
          <a:p>
            <a:pPr algn="r" defTabSz="912362" fontAlgn="base">
              <a:spcBef>
                <a:spcPct val="0"/>
              </a:spcBef>
              <a:spcAft>
                <a:spcPct val="0"/>
              </a:spcAft>
            </a:pPr>
            <a:r>
              <a:rPr lang="en-US" sz="1200" dirty="0">
                <a:solidFill>
                  <a:srgbClr val="000000"/>
                </a:solidFill>
              </a:rPr>
              <a:t>|</a:t>
            </a:r>
          </a:p>
        </p:txBody>
      </p:sp>
      <p:grpSp>
        <p:nvGrpSpPr>
          <p:cNvPr id="25" name="LegendBoxes" hidden="1"/>
          <p:cNvGrpSpPr>
            <a:grpSpLocks/>
          </p:cNvGrpSpPr>
          <p:nvPr/>
        </p:nvGrpSpPr>
        <p:grpSpPr bwMode="auto">
          <a:xfrm>
            <a:off x="8136458" y="296420"/>
            <a:ext cx="779144" cy="1017201"/>
            <a:chOff x="4936" y="176"/>
            <a:chExt cx="481" cy="628"/>
          </a:xfrm>
        </p:grpSpPr>
        <p:sp>
          <p:nvSpPr>
            <p:cNvPr id="26"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2362" fontAlgn="base">
                <a:spcBef>
                  <a:spcPct val="0"/>
                </a:spcBef>
                <a:spcAft>
                  <a:spcPct val="0"/>
                </a:spcAft>
                <a:buClr>
                  <a:srgbClr val="002960"/>
                </a:buClr>
              </a:pPr>
              <a:r>
                <a:rPr lang="en-US" sz="1200">
                  <a:solidFill>
                    <a:srgbClr val="000000"/>
                  </a:solidFill>
                </a:rPr>
                <a:t>Legend</a:t>
              </a:r>
            </a:p>
          </p:txBody>
        </p:sp>
        <p:sp>
          <p:nvSpPr>
            <p:cNvPr id="27"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28"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2362" fontAlgn="base">
                <a:spcBef>
                  <a:spcPct val="0"/>
                </a:spcBef>
                <a:spcAft>
                  <a:spcPct val="0"/>
                </a:spcAft>
                <a:buClr>
                  <a:srgbClr val="002960"/>
                </a:buClr>
              </a:pPr>
              <a:r>
                <a:rPr lang="en-US" sz="1200">
                  <a:solidFill>
                    <a:srgbClr val="000000"/>
                  </a:solidFill>
                </a:rPr>
                <a:t>Legend</a:t>
              </a:r>
            </a:p>
          </p:txBody>
        </p:sp>
        <p:sp>
          <p:nvSpPr>
            <p:cNvPr id="29"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30"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2362" fontAlgn="base">
                <a:spcBef>
                  <a:spcPct val="0"/>
                </a:spcBef>
                <a:spcAft>
                  <a:spcPct val="0"/>
                </a:spcAft>
                <a:buClr>
                  <a:srgbClr val="002960"/>
                </a:buClr>
              </a:pPr>
              <a:r>
                <a:rPr lang="en-US" sz="1200">
                  <a:solidFill>
                    <a:srgbClr val="000000"/>
                  </a:solidFill>
                </a:rPr>
                <a:t>Legend</a:t>
              </a:r>
            </a:p>
          </p:txBody>
        </p:sp>
        <p:sp>
          <p:nvSpPr>
            <p:cNvPr id="31"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32"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2362" fontAlgn="base">
                <a:spcBef>
                  <a:spcPct val="0"/>
                </a:spcBef>
                <a:spcAft>
                  <a:spcPct val="0"/>
                </a:spcAft>
                <a:buClr>
                  <a:srgbClr val="002960"/>
                </a:buClr>
              </a:pPr>
              <a:r>
                <a:rPr lang="en-US" sz="1200">
                  <a:solidFill>
                    <a:srgbClr val="000000"/>
                  </a:solidFill>
                </a:rPr>
                <a:t>Legend</a:t>
              </a:r>
            </a:p>
          </p:txBody>
        </p:sp>
        <p:sp>
          <p:nvSpPr>
            <p:cNvPr id="33"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34" name="LegendLines" hidden="1"/>
          <p:cNvGrpSpPr>
            <a:grpSpLocks/>
          </p:cNvGrpSpPr>
          <p:nvPr/>
        </p:nvGrpSpPr>
        <p:grpSpPr bwMode="auto">
          <a:xfrm>
            <a:off x="7822222" y="296408"/>
            <a:ext cx="1093393" cy="745084"/>
            <a:chOff x="4750" y="176"/>
            <a:chExt cx="675" cy="460"/>
          </a:xfrm>
        </p:grpSpPr>
        <p:sp>
          <p:nvSpPr>
            <p:cNvPr id="35"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36"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37"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38"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2362" fontAlgn="base">
                <a:spcBef>
                  <a:spcPct val="0"/>
                </a:spcBef>
                <a:spcAft>
                  <a:spcPct val="0"/>
                </a:spcAft>
                <a:buClr>
                  <a:srgbClr val="002960"/>
                </a:buClr>
              </a:pPr>
              <a:r>
                <a:rPr lang="en-US" sz="1200">
                  <a:solidFill>
                    <a:srgbClr val="000000"/>
                  </a:solidFill>
                </a:rPr>
                <a:t>Legend</a:t>
              </a:r>
            </a:p>
          </p:txBody>
        </p:sp>
        <p:sp>
          <p:nvSpPr>
            <p:cNvPr id="39"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2362" fontAlgn="base">
                <a:spcBef>
                  <a:spcPct val="0"/>
                </a:spcBef>
                <a:spcAft>
                  <a:spcPct val="0"/>
                </a:spcAft>
                <a:buClr>
                  <a:srgbClr val="002960"/>
                </a:buClr>
              </a:pPr>
              <a:r>
                <a:rPr lang="en-US" sz="1200">
                  <a:solidFill>
                    <a:srgbClr val="000000"/>
                  </a:solidFill>
                </a:rPr>
                <a:t>Legend</a:t>
              </a:r>
            </a:p>
          </p:txBody>
        </p:sp>
        <p:sp>
          <p:nvSpPr>
            <p:cNvPr id="40"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2362" fontAlgn="base">
                <a:spcBef>
                  <a:spcPct val="0"/>
                </a:spcBef>
                <a:spcAft>
                  <a:spcPct val="0"/>
                </a:spcAft>
                <a:buClr>
                  <a:srgbClr val="002960"/>
                </a:buClr>
              </a:pPr>
              <a:r>
                <a:rPr lang="en-US" sz="1200">
                  <a:solidFill>
                    <a:srgbClr val="000000"/>
                  </a:solidFill>
                </a:rPr>
                <a:t>Legend</a:t>
              </a:r>
            </a:p>
          </p:txBody>
        </p:sp>
      </p:grpSp>
      <p:grpSp>
        <p:nvGrpSpPr>
          <p:cNvPr id="41" name="McKSticker" hidden="1"/>
          <p:cNvGrpSpPr/>
          <p:nvPr/>
        </p:nvGrpSpPr>
        <p:grpSpPr bwMode="auto">
          <a:xfrm>
            <a:off x="7826985" y="296407"/>
            <a:ext cx="1088630" cy="216680"/>
            <a:chOff x="7673880" y="285750"/>
            <a:chExt cx="1066895" cy="212366"/>
          </a:xfrm>
        </p:grpSpPr>
        <p:sp>
          <p:nvSpPr>
            <p:cNvPr id="42"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2362" fontAlgn="base">
                <a:spcBef>
                  <a:spcPct val="0"/>
                </a:spcBef>
                <a:spcAft>
                  <a:spcPct val="0"/>
                </a:spcAft>
                <a:buClr>
                  <a:srgbClr val="002960"/>
                </a:buClr>
              </a:pPr>
              <a:r>
                <a:rPr lang="en-US" sz="1200" dirty="0">
                  <a:solidFill>
                    <a:srgbClr val="808080"/>
                  </a:solidFill>
                </a:rPr>
                <a:t>PRELIMINARY</a:t>
              </a:r>
            </a:p>
          </p:txBody>
        </p:sp>
        <p:cxnSp>
          <p:nvCxnSpPr>
            <p:cNvPr id="43" name="AutoShape 31"/>
            <p:cNvCxnSpPr>
              <a:cxnSpLocks noChangeShapeType="1"/>
              <a:stCxn id="42" idx="2"/>
              <a:endCxn id="42"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44" name="AutoShape 32"/>
            <p:cNvCxnSpPr>
              <a:cxnSpLocks noChangeShapeType="1"/>
              <a:stCxn id="42" idx="4"/>
              <a:endCxn id="42"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45" name="LegendMoons" hidden="1"/>
          <p:cNvGrpSpPr/>
          <p:nvPr/>
        </p:nvGrpSpPr>
        <p:grpSpPr bwMode="auto">
          <a:xfrm>
            <a:off x="8068267" y="296408"/>
            <a:ext cx="847347" cy="1333054"/>
            <a:chOff x="6655594" y="273840"/>
            <a:chExt cx="830430" cy="1306516"/>
          </a:xfrm>
        </p:grpSpPr>
        <p:grpSp>
          <p:nvGrpSpPr>
            <p:cNvPr id="46" name="MoonLegend1"/>
            <p:cNvGrpSpPr>
              <a:grpSpLocks noChangeAspect="1"/>
            </p:cNvGrpSpPr>
            <p:nvPr>
              <p:custDataLst>
                <p:tags r:id="rId13"/>
              </p:custDataLst>
            </p:nvPr>
          </p:nvGrpSpPr>
          <p:grpSpPr bwMode="auto">
            <a:xfrm>
              <a:off x="6655594" y="273840"/>
              <a:ext cx="209550" cy="209551"/>
              <a:chOff x="4533" y="183"/>
              <a:chExt cx="144" cy="144"/>
            </a:xfrm>
          </p:grpSpPr>
          <p:sp>
            <p:nvSpPr>
              <p:cNvPr id="64" name="Oval 38"/>
              <p:cNvSpPr>
                <a:spLocks noChangeAspect="1" noChangeArrowheads="1"/>
              </p:cNvSpPr>
              <p:nvPr>
                <p:custDataLst>
                  <p:tags r:id="rId26"/>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5" name="Arc 39"/>
              <p:cNvSpPr>
                <a:spLocks noChangeAspect="1"/>
              </p:cNvSpPr>
              <p:nvPr>
                <p:custDataLst>
                  <p:tags r:id="rId27"/>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47" name="MoonLegend2"/>
            <p:cNvGrpSpPr>
              <a:grpSpLocks noChangeAspect="1"/>
            </p:cNvGrpSpPr>
            <p:nvPr>
              <p:custDataLst>
                <p:tags r:id="rId14"/>
              </p:custDataLst>
            </p:nvPr>
          </p:nvGrpSpPr>
          <p:grpSpPr bwMode="auto">
            <a:xfrm>
              <a:off x="6655594" y="548081"/>
              <a:ext cx="209550" cy="209551"/>
              <a:chOff x="1694" y="2044"/>
              <a:chExt cx="160" cy="160"/>
            </a:xfrm>
          </p:grpSpPr>
          <p:sp>
            <p:nvSpPr>
              <p:cNvPr id="62" name="Oval 41"/>
              <p:cNvSpPr>
                <a:spLocks noChangeAspect="1" noChangeArrowheads="1"/>
              </p:cNvSpPr>
              <p:nvPr>
                <p:custDataLst>
                  <p:tags r:id="rId24"/>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3" name="Arc 42"/>
              <p:cNvSpPr>
                <a:spLocks noChangeAspect="1"/>
              </p:cNvSpPr>
              <p:nvPr>
                <p:custDataLst>
                  <p:tags r:id="rId25"/>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48" name="MoonLegend4"/>
            <p:cNvGrpSpPr>
              <a:grpSpLocks noChangeAspect="1"/>
            </p:cNvGrpSpPr>
            <p:nvPr>
              <p:custDataLst>
                <p:tags r:id="rId15"/>
              </p:custDataLst>
            </p:nvPr>
          </p:nvGrpSpPr>
          <p:grpSpPr bwMode="auto">
            <a:xfrm>
              <a:off x="6655594" y="1096563"/>
              <a:ext cx="209550" cy="209551"/>
              <a:chOff x="4495" y="1198"/>
              <a:chExt cx="160" cy="160"/>
            </a:xfrm>
          </p:grpSpPr>
          <p:sp>
            <p:nvSpPr>
              <p:cNvPr id="60" name="Oval 47"/>
              <p:cNvSpPr>
                <a:spLocks noChangeAspect="1" noChangeArrowheads="1"/>
              </p:cNvSpPr>
              <p:nvPr>
                <p:custDataLst>
                  <p:tags r:id="rId22"/>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1" name="Arc 48"/>
              <p:cNvSpPr>
                <a:spLocks noChangeAspect="1"/>
              </p:cNvSpPr>
              <p:nvPr>
                <p:custDataLst>
                  <p:tags r:id="rId23"/>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49" name="MoonLegend5"/>
            <p:cNvGrpSpPr>
              <a:grpSpLocks noChangeAspect="1"/>
            </p:cNvGrpSpPr>
            <p:nvPr>
              <p:custDataLst>
                <p:tags r:id="rId16"/>
              </p:custDataLst>
            </p:nvPr>
          </p:nvGrpSpPr>
          <p:grpSpPr bwMode="auto">
            <a:xfrm>
              <a:off x="6655594" y="1370805"/>
              <a:ext cx="209550" cy="209551"/>
              <a:chOff x="4495" y="1440"/>
              <a:chExt cx="160" cy="160"/>
            </a:xfrm>
          </p:grpSpPr>
          <p:sp>
            <p:nvSpPr>
              <p:cNvPr id="58" name="Oval 50"/>
              <p:cNvSpPr>
                <a:spLocks noChangeAspect="1" noChangeArrowheads="1"/>
              </p:cNvSpPr>
              <p:nvPr>
                <p:custDataLst>
                  <p:tags r:id="rId20"/>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59" name="Oval 51"/>
              <p:cNvSpPr>
                <a:spLocks noChangeAspect="1" noChangeArrowheads="1"/>
              </p:cNvSpPr>
              <p:nvPr>
                <p:custDataLst>
                  <p:tags r:id="rId21"/>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sp>
          <p:nvSpPr>
            <p:cNvPr id="50"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2362" fontAlgn="base">
                <a:spcBef>
                  <a:spcPct val="0"/>
                </a:spcBef>
                <a:spcAft>
                  <a:spcPct val="0"/>
                </a:spcAft>
                <a:buClr>
                  <a:srgbClr val="002960"/>
                </a:buClr>
              </a:pPr>
              <a:r>
                <a:rPr lang="en-US" sz="1200" dirty="0">
                  <a:solidFill>
                    <a:srgbClr val="000000"/>
                  </a:solidFill>
                </a:rPr>
                <a:t>Legend</a:t>
              </a:r>
            </a:p>
          </p:txBody>
        </p:sp>
        <p:sp>
          <p:nvSpPr>
            <p:cNvPr id="51"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2362" fontAlgn="base">
                <a:spcBef>
                  <a:spcPct val="0"/>
                </a:spcBef>
                <a:spcAft>
                  <a:spcPct val="0"/>
                </a:spcAft>
                <a:buClr>
                  <a:srgbClr val="002960"/>
                </a:buClr>
              </a:pPr>
              <a:r>
                <a:rPr lang="en-US" sz="1200" dirty="0">
                  <a:solidFill>
                    <a:srgbClr val="000000"/>
                  </a:solidFill>
                </a:rPr>
                <a:t>Legend</a:t>
              </a:r>
            </a:p>
          </p:txBody>
        </p:sp>
        <p:sp>
          <p:nvSpPr>
            <p:cNvPr id="52"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2362" fontAlgn="base">
                <a:spcBef>
                  <a:spcPct val="0"/>
                </a:spcBef>
                <a:spcAft>
                  <a:spcPct val="0"/>
                </a:spcAft>
                <a:buClr>
                  <a:srgbClr val="002960"/>
                </a:buClr>
              </a:pPr>
              <a:r>
                <a:rPr lang="en-US" sz="1200" dirty="0">
                  <a:solidFill>
                    <a:srgbClr val="000000"/>
                  </a:solidFill>
                </a:rPr>
                <a:t>Legend</a:t>
              </a:r>
            </a:p>
          </p:txBody>
        </p:sp>
        <p:sp>
          <p:nvSpPr>
            <p:cNvPr id="53"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2362" fontAlgn="base">
                <a:spcBef>
                  <a:spcPct val="0"/>
                </a:spcBef>
                <a:spcAft>
                  <a:spcPct val="0"/>
                </a:spcAft>
                <a:buClr>
                  <a:srgbClr val="002960"/>
                </a:buClr>
              </a:pPr>
              <a:r>
                <a:rPr lang="en-US" sz="1200">
                  <a:solidFill>
                    <a:srgbClr val="000000"/>
                  </a:solidFill>
                </a:rPr>
                <a:t>Legend</a:t>
              </a:r>
            </a:p>
          </p:txBody>
        </p:sp>
        <p:sp>
          <p:nvSpPr>
            <p:cNvPr id="54"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2362" fontAlgn="base">
                <a:spcBef>
                  <a:spcPct val="0"/>
                </a:spcBef>
                <a:spcAft>
                  <a:spcPct val="0"/>
                </a:spcAft>
                <a:buClr>
                  <a:srgbClr val="002960"/>
                </a:buClr>
              </a:pPr>
              <a:r>
                <a:rPr lang="en-US" sz="1200" dirty="0">
                  <a:solidFill>
                    <a:srgbClr val="000000"/>
                  </a:solidFill>
                </a:rPr>
                <a:t>Legend</a:t>
              </a:r>
            </a:p>
          </p:txBody>
        </p:sp>
        <p:grpSp>
          <p:nvGrpSpPr>
            <p:cNvPr id="55" name="MoonLegend3"/>
            <p:cNvGrpSpPr>
              <a:grpSpLocks noChangeAspect="1"/>
            </p:cNvGrpSpPr>
            <p:nvPr>
              <p:custDataLst>
                <p:tags r:id="rId17"/>
              </p:custDataLst>
            </p:nvPr>
          </p:nvGrpSpPr>
          <p:grpSpPr bwMode="auto">
            <a:xfrm>
              <a:off x="6655594" y="822322"/>
              <a:ext cx="209550" cy="209551"/>
              <a:chOff x="4495" y="1198"/>
              <a:chExt cx="160" cy="160"/>
            </a:xfrm>
          </p:grpSpPr>
          <p:sp>
            <p:nvSpPr>
              <p:cNvPr id="56" name="Oval 47"/>
              <p:cNvSpPr>
                <a:spLocks noChangeAspect="1" noChangeArrowheads="1"/>
              </p:cNvSpPr>
              <p:nvPr>
                <p:custDataLst>
                  <p:tags r:id="rId18"/>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57" name="Arc 48"/>
              <p:cNvSpPr>
                <a:spLocks noChangeAspect="1"/>
              </p:cNvSpPr>
              <p:nvPr>
                <p:custDataLst>
                  <p:tags r:id="rId19"/>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sp>
        <p:nvSpPr>
          <p:cNvPr id="66" name="Slide Number Placeholder 1"/>
          <p:cNvSpPr>
            <a:spLocks noGrp="1"/>
          </p:cNvSpPr>
          <p:nvPr>
            <p:ph type="sldNum" sz="quarter" idx="4"/>
          </p:nvPr>
        </p:nvSpPr>
        <p:spPr>
          <a:xfrm>
            <a:off x="8595968" y="6593207"/>
            <a:ext cx="548033" cy="259998"/>
          </a:xfrm>
          <a:prstGeom prst="rect">
            <a:avLst/>
          </a:prstGeom>
        </p:spPr>
        <p:txBody>
          <a:bodyPr lIns="93296" tIns="46648" rIns="93296" bIns="46648"/>
          <a:lstStyle>
            <a:lvl1pPr algn="ctr">
              <a:defRPr/>
            </a:lvl1pPr>
          </a:lstStyle>
          <a:p>
            <a:pPr fontAlgn="base">
              <a:spcBef>
                <a:spcPct val="0"/>
              </a:spcBef>
              <a:spcAft>
                <a:spcPct val="0"/>
              </a:spcAft>
            </a:pPr>
            <a:fld id="{1B845CE2-52C6-D640-906F-6FEE9CFEE2EC}" type="slidenum">
              <a:rPr lang="en-US" sz="1000" smtClean="0">
                <a:solidFill>
                  <a:srgbClr val="000000"/>
                </a:solidFill>
              </a:rPr>
              <a:pPr fontAlgn="base">
                <a:spcBef>
                  <a:spcPct val="0"/>
                </a:spcBef>
                <a:spcAft>
                  <a:spcPct val="0"/>
                </a:spcAft>
              </a:pPr>
              <a:t>‹#›</a:t>
            </a:fld>
            <a:endParaRPr lang="en-US" sz="1000" dirty="0">
              <a:solidFill>
                <a:srgbClr val="000000"/>
              </a:solidFill>
            </a:endParaRPr>
          </a:p>
        </p:txBody>
      </p:sp>
    </p:spTree>
    <p:extLst>
      <p:ext uri="{BB962C8B-B14F-4D97-AF65-F5344CB8AC3E}">
        <p14:creationId xmlns:p14="http://schemas.microsoft.com/office/powerpoint/2010/main" val="1451971497"/>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Lst>
  <p:hf hdr="0" ftr="0" dt="0"/>
  <p:txStyles>
    <p:titleStyle>
      <a:lvl1pPr marL="360227" indent="0" algn="l" defTabSz="912362" rtl="0" eaLnBrk="1" fontAlgn="base" hangingPunct="1">
        <a:spcBef>
          <a:spcPct val="0"/>
        </a:spcBef>
        <a:spcAft>
          <a:spcPct val="0"/>
        </a:spcAft>
        <a:tabLst>
          <a:tab pos="275003" algn="l"/>
        </a:tabLst>
        <a:defRPr sz="1900" b="1" baseline="0">
          <a:solidFill>
            <a:schemeClr val="tx2"/>
          </a:solidFill>
          <a:latin typeface="+mj-lt"/>
          <a:ea typeface="+mj-ea"/>
          <a:cs typeface="+mj-cs"/>
        </a:defRPr>
      </a:lvl1pPr>
      <a:lvl2pPr algn="l" defTabSz="912362" rtl="0" eaLnBrk="1" fontAlgn="base" hangingPunct="1">
        <a:spcBef>
          <a:spcPct val="0"/>
        </a:spcBef>
        <a:spcAft>
          <a:spcPct val="0"/>
        </a:spcAft>
        <a:defRPr sz="1900" b="1">
          <a:solidFill>
            <a:schemeClr val="tx2"/>
          </a:solidFill>
          <a:latin typeface="Arial" charset="0"/>
        </a:defRPr>
      </a:lvl2pPr>
      <a:lvl3pPr algn="l" defTabSz="912362" rtl="0" eaLnBrk="1" fontAlgn="base" hangingPunct="1">
        <a:spcBef>
          <a:spcPct val="0"/>
        </a:spcBef>
        <a:spcAft>
          <a:spcPct val="0"/>
        </a:spcAft>
        <a:defRPr sz="1900" b="1">
          <a:solidFill>
            <a:schemeClr val="tx2"/>
          </a:solidFill>
          <a:latin typeface="Arial" charset="0"/>
        </a:defRPr>
      </a:lvl3pPr>
      <a:lvl4pPr algn="l" defTabSz="912362" rtl="0" eaLnBrk="1" fontAlgn="base" hangingPunct="1">
        <a:spcBef>
          <a:spcPct val="0"/>
        </a:spcBef>
        <a:spcAft>
          <a:spcPct val="0"/>
        </a:spcAft>
        <a:defRPr sz="1900" b="1">
          <a:solidFill>
            <a:schemeClr val="tx2"/>
          </a:solidFill>
          <a:latin typeface="Arial" charset="0"/>
        </a:defRPr>
      </a:lvl4pPr>
      <a:lvl5pPr algn="l" defTabSz="912362" rtl="0" eaLnBrk="1" fontAlgn="base" hangingPunct="1">
        <a:spcBef>
          <a:spcPct val="0"/>
        </a:spcBef>
        <a:spcAft>
          <a:spcPct val="0"/>
        </a:spcAft>
        <a:defRPr sz="1900" b="1">
          <a:solidFill>
            <a:schemeClr val="tx2"/>
          </a:solidFill>
          <a:latin typeface="Arial" charset="0"/>
        </a:defRPr>
      </a:lvl5pPr>
      <a:lvl6pPr marL="465881" algn="l" defTabSz="912362" rtl="0" eaLnBrk="1" fontAlgn="base" hangingPunct="1">
        <a:spcBef>
          <a:spcPct val="0"/>
        </a:spcBef>
        <a:spcAft>
          <a:spcPct val="0"/>
        </a:spcAft>
        <a:defRPr sz="1900" b="1">
          <a:solidFill>
            <a:schemeClr val="tx2"/>
          </a:solidFill>
          <a:latin typeface="Arial" charset="0"/>
        </a:defRPr>
      </a:lvl6pPr>
      <a:lvl7pPr marL="931779" algn="l" defTabSz="912362" rtl="0" eaLnBrk="1" fontAlgn="base" hangingPunct="1">
        <a:spcBef>
          <a:spcPct val="0"/>
        </a:spcBef>
        <a:spcAft>
          <a:spcPct val="0"/>
        </a:spcAft>
        <a:defRPr sz="1900" b="1">
          <a:solidFill>
            <a:schemeClr val="tx2"/>
          </a:solidFill>
          <a:latin typeface="Arial" charset="0"/>
        </a:defRPr>
      </a:lvl7pPr>
      <a:lvl8pPr marL="1397667" algn="l" defTabSz="912362" rtl="0" eaLnBrk="1" fontAlgn="base" hangingPunct="1">
        <a:spcBef>
          <a:spcPct val="0"/>
        </a:spcBef>
        <a:spcAft>
          <a:spcPct val="0"/>
        </a:spcAft>
        <a:defRPr sz="1900" b="1">
          <a:solidFill>
            <a:schemeClr val="tx2"/>
          </a:solidFill>
          <a:latin typeface="Arial" charset="0"/>
        </a:defRPr>
      </a:lvl8pPr>
      <a:lvl9pPr marL="1863550" algn="l" defTabSz="912362" rtl="0" eaLnBrk="1" fontAlgn="base" hangingPunct="1">
        <a:spcBef>
          <a:spcPct val="0"/>
        </a:spcBef>
        <a:spcAft>
          <a:spcPct val="0"/>
        </a:spcAft>
        <a:defRPr sz="1900" b="1">
          <a:solidFill>
            <a:schemeClr val="tx2"/>
          </a:solidFill>
          <a:latin typeface="Arial" charset="0"/>
        </a:defRPr>
      </a:lvl9pPr>
    </p:titleStyle>
    <p:bodyStyle>
      <a:lvl1pPr marL="0" indent="0" algn="l" defTabSz="912362"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356" indent="-195739" algn="l" defTabSz="912362"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5881" indent="-266916" algn="l" defTabSz="912362"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039" indent="-158533" algn="l" defTabSz="912362"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056" indent="-132648" algn="l" defTabSz="912362"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056" indent="-132648" algn="l" defTabSz="912362"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056" indent="-132648" algn="l" defTabSz="912362"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056" indent="-132648" algn="l" defTabSz="912362"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056" indent="-132648" algn="l" defTabSz="912362"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1779" rtl="0" eaLnBrk="1" latinLnBrk="0" hangingPunct="1">
        <a:defRPr sz="1800" kern="1200">
          <a:solidFill>
            <a:schemeClr val="tx1"/>
          </a:solidFill>
          <a:latin typeface="+mn-lt"/>
          <a:ea typeface="+mn-ea"/>
          <a:cs typeface="+mn-cs"/>
        </a:defRPr>
      </a:lvl1pPr>
      <a:lvl2pPr marL="465881" algn="l" defTabSz="931779" rtl="0" eaLnBrk="1" latinLnBrk="0" hangingPunct="1">
        <a:defRPr sz="1800" kern="1200">
          <a:solidFill>
            <a:schemeClr val="tx1"/>
          </a:solidFill>
          <a:latin typeface="+mn-lt"/>
          <a:ea typeface="+mn-ea"/>
          <a:cs typeface="+mn-cs"/>
        </a:defRPr>
      </a:lvl2pPr>
      <a:lvl3pPr marL="931779" algn="l" defTabSz="931779" rtl="0" eaLnBrk="1" latinLnBrk="0" hangingPunct="1">
        <a:defRPr sz="1800" kern="1200">
          <a:solidFill>
            <a:schemeClr val="tx1"/>
          </a:solidFill>
          <a:latin typeface="+mn-lt"/>
          <a:ea typeface="+mn-ea"/>
          <a:cs typeface="+mn-cs"/>
        </a:defRPr>
      </a:lvl3pPr>
      <a:lvl4pPr marL="1397667" algn="l" defTabSz="931779" rtl="0" eaLnBrk="1" latinLnBrk="0" hangingPunct="1">
        <a:defRPr sz="1800" kern="1200">
          <a:solidFill>
            <a:schemeClr val="tx1"/>
          </a:solidFill>
          <a:latin typeface="+mn-lt"/>
          <a:ea typeface="+mn-ea"/>
          <a:cs typeface="+mn-cs"/>
        </a:defRPr>
      </a:lvl4pPr>
      <a:lvl5pPr marL="1863550" algn="l" defTabSz="931779" rtl="0" eaLnBrk="1" latinLnBrk="0" hangingPunct="1">
        <a:defRPr sz="1800" kern="1200">
          <a:solidFill>
            <a:schemeClr val="tx1"/>
          </a:solidFill>
          <a:latin typeface="+mn-lt"/>
          <a:ea typeface="+mn-ea"/>
          <a:cs typeface="+mn-cs"/>
        </a:defRPr>
      </a:lvl5pPr>
      <a:lvl6pPr marL="2329441" algn="l" defTabSz="931779" rtl="0" eaLnBrk="1" latinLnBrk="0" hangingPunct="1">
        <a:defRPr sz="1800" kern="1200">
          <a:solidFill>
            <a:schemeClr val="tx1"/>
          </a:solidFill>
          <a:latin typeface="+mn-lt"/>
          <a:ea typeface="+mn-ea"/>
          <a:cs typeface="+mn-cs"/>
        </a:defRPr>
      </a:lvl6pPr>
      <a:lvl7pPr marL="2795329" algn="l" defTabSz="931779" rtl="0" eaLnBrk="1" latinLnBrk="0" hangingPunct="1">
        <a:defRPr sz="1800" kern="1200">
          <a:solidFill>
            <a:schemeClr val="tx1"/>
          </a:solidFill>
          <a:latin typeface="+mn-lt"/>
          <a:ea typeface="+mn-ea"/>
          <a:cs typeface="+mn-cs"/>
        </a:defRPr>
      </a:lvl7pPr>
      <a:lvl8pPr marL="3261215" algn="l" defTabSz="931779" rtl="0" eaLnBrk="1" latinLnBrk="0" hangingPunct="1">
        <a:defRPr sz="1800" kern="1200">
          <a:solidFill>
            <a:schemeClr val="tx1"/>
          </a:solidFill>
          <a:latin typeface="+mn-lt"/>
          <a:ea typeface="+mn-ea"/>
          <a:cs typeface="+mn-cs"/>
        </a:defRPr>
      </a:lvl8pPr>
      <a:lvl9pPr marL="3727105" algn="l" defTabSz="931779"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6"/>
          <p:cNvSpPr>
            <a:spLocks noChangeArrowheads="1"/>
          </p:cNvSpPr>
          <p:nvPr/>
        </p:nvSpPr>
        <p:spPr bwMode="auto">
          <a:xfrm>
            <a:off x="0" y="0"/>
            <a:ext cx="9158288" cy="1135063"/>
          </a:xfrm>
          <a:prstGeom prst="rect">
            <a:avLst/>
          </a:prstGeom>
          <a:solidFill>
            <a:srgbClr val="003366"/>
          </a:solidFill>
          <a:ln w="9525">
            <a:noFill/>
            <a:miter lim="800000"/>
            <a:headEnd/>
            <a:tailEnd/>
          </a:ln>
        </p:spPr>
        <p:txBody>
          <a:bodyPr wrap="none" anchor="ctr"/>
          <a:lstStyle/>
          <a:p>
            <a:pPr fontAlgn="base">
              <a:spcBef>
                <a:spcPct val="0"/>
              </a:spcBef>
              <a:spcAft>
                <a:spcPct val="0"/>
              </a:spcAft>
              <a:defRPr/>
            </a:pPr>
            <a:endParaRPr lang="en-US" altLang="en-US" dirty="0">
              <a:solidFill>
                <a:srgbClr val="000000"/>
              </a:solidFill>
              <a:ea typeface="ＭＳ Ｐゴシック"/>
              <a:cs typeface="ＭＳ Ｐゴシック"/>
              <a:sym typeface="Arial" charset="0"/>
            </a:endParaRPr>
          </a:p>
        </p:txBody>
      </p:sp>
      <p:sp>
        <p:nvSpPr>
          <p:cNvPr id="26627" name="Rectangle 2"/>
          <p:cNvSpPr>
            <a:spLocks noGrp="1" noChangeArrowheads="1"/>
          </p:cNvSpPr>
          <p:nvPr>
            <p:ph type="title"/>
          </p:nvPr>
        </p:nvSpPr>
        <p:spPr bwMode="auto">
          <a:xfrm>
            <a:off x="4151313" y="223838"/>
            <a:ext cx="4818062" cy="7080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6628" name="Rectangle 3"/>
          <p:cNvSpPr>
            <a:spLocks noGrp="1" noChangeArrowheads="1"/>
          </p:cNvSpPr>
          <p:nvPr>
            <p:ph type="body" idx="1"/>
          </p:nvPr>
        </p:nvSpPr>
        <p:spPr bwMode="auto">
          <a:xfrm>
            <a:off x="457200" y="1314450"/>
            <a:ext cx="8229600" cy="48117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400" kern="0">
                <a:solidFill>
                  <a:srgbClr val="000000"/>
                </a:solidFill>
                <a:latin typeface="+mn-lt"/>
                <a:cs typeface="Arial"/>
                <a:sym typeface="Arial"/>
              </a:defRPr>
            </a:lvl1pPr>
          </a:lstStyle>
          <a:p>
            <a:pPr>
              <a:defRPr/>
            </a:pPr>
            <a:endParaRPr lang="en-US" dirty="0"/>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fontAlgn="auto">
              <a:spcBef>
                <a:spcPts val="0"/>
              </a:spcBef>
              <a:spcAft>
                <a:spcPts val="0"/>
              </a:spcAft>
              <a:buSzPct val="25000"/>
              <a:defRPr sz="1400" b="1" kern="0">
                <a:solidFill>
                  <a:srgbClr val="000000"/>
                </a:solidFill>
                <a:latin typeface="+mn-lt"/>
                <a:cs typeface="Arial"/>
                <a:sym typeface="Arial"/>
              </a:defRPr>
            </a:lvl1pPr>
          </a:lstStyle>
          <a:p>
            <a:pPr>
              <a:defRPr/>
            </a:pPr>
            <a:fld id="{1ED53B13-7591-4A70-91F4-1143691C83A5}" type="slidenum">
              <a:rPr lang="en"/>
              <a:pPr>
                <a:defRPr/>
              </a:pPr>
              <a:t>‹#›</a:t>
            </a:fld>
            <a:endParaRPr lang="en"/>
          </a:p>
        </p:txBody>
      </p:sp>
      <p:sp>
        <p:nvSpPr>
          <p:cNvPr id="26631" name="Picture 4" descr="banner"/>
          <p:cNvSpPr>
            <a:spLocks noChangeAspect="1" noChangeArrowheads="1"/>
          </p:cNvSpPr>
          <p:nvPr/>
        </p:nvSpPr>
        <p:spPr bwMode="auto">
          <a:xfrm>
            <a:off x="-3175" y="223838"/>
            <a:ext cx="4011613" cy="708025"/>
          </a:xfrm>
          <a:prstGeom prst="rect">
            <a:avLst/>
          </a:prstGeom>
          <a:noFill/>
          <a:ln w="9525">
            <a:noFill/>
            <a:miter lim="800000"/>
            <a:headEnd/>
            <a:tailEnd/>
          </a:ln>
        </p:spPr>
        <p:txBody>
          <a:bodyPr/>
          <a:lstStyle/>
          <a:p>
            <a:pPr fontAlgn="base">
              <a:spcBef>
                <a:spcPct val="0"/>
              </a:spcBef>
              <a:spcAft>
                <a:spcPct val="0"/>
              </a:spcAft>
              <a:defRPr/>
            </a:pPr>
            <a:endParaRPr lang="en-US" dirty="0">
              <a:solidFill>
                <a:srgbClr val="000000"/>
              </a:solidFill>
              <a:latin typeface="Arial" charset="0"/>
              <a:cs typeface="Arial" charset="0"/>
            </a:endParaRPr>
          </a:p>
        </p:txBody>
      </p:sp>
    </p:spTree>
    <p:extLst>
      <p:ext uri="{BB962C8B-B14F-4D97-AF65-F5344CB8AC3E}">
        <p14:creationId xmlns:p14="http://schemas.microsoft.com/office/powerpoint/2010/main" val="3012141238"/>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Lst>
  <p:hf sldNum="0" hdr="0" ftr="0" dt="0"/>
  <p:txStyles>
    <p:titleStyle>
      <a:lvl1pPr algn="ctr" rtl="0" eaLnBrk="0" fontAlgn="base" hangingPunct="0">
        <a:spcBef>
          <a:spcPct val="0"/>
        </a:spcBef>
        <a:spcAft>
          <a:spcPct val="0"/>
        </a:spcAft>
        <a:defRPr sz="2800" b="1">
          <a:solidFill>
            <a:schemeClr val="bg1"/>
          </a:solidFill>
          <a:latin typeface="+mj-lt"/>
          <a:ea typeface="+mj-ea"/>
          <a:cs typeface="+mj-cs"/>
        </a:defRPr>
      </a:lvl1pPr>
      <a:lvl2pPr algn="ctr" rtl="0" eaLnBrk="0" fontAlgn="base" hangingPunct="0">
        <a:spcBef>
          <a:spcPct val="0"/>
        </a:spcBef>
        <a:spcAft>
          <a:spcPct val="0"/>
        </a:spcAft>
        <a:defRPr sz="2800" b="1">
          <a:solidFill>
            <a:schemeClr val="bg1"/>
          </a:solidFill>
          <a:latin typeface="Calibri" pitchFamily="34" charset="0"/>
        </a:defRPr>
      </a:lvl2pPr>
      <a:lvl3pPr algn="ctr" rtl="0" eaLnBrk="0" fontAlgn="base" hangingPunct="0">
        <a:spcBef>
          <a:spcPct val="0"/>
        </a:spcBef>
        <a:spcAft>
          <a:spcPct val="0"/>
        </a:spcAft>
        <a:defRPr sz="2800" b="1">
          <a:solidFill>
            <a:schemeClr val="bg1"/>
          </a:solidFill>
          <a:latin typeface="Calibri" pitchFamily="34" charset="0"/>
        </a:defRPr>
      </a:lvl3pPr>
      <a:lvl4pPr algn="ctr" rtl="0" eaLnBrk="0" fontAlgn="base" hangingPunct="0">
        <a:spcBef>
          <a:spcPct val="0"/>
        </a:spcBef>
        <a:spcAft>
          <a:spcPct val="0"/>
        </a:spcAft>
        <a:defRPr sz="2800" b="1">
          <a:solidFill>
            <a:schemeClr val="bg1"/>
          </a:solidFill>
          <a:latin typeface="Calibri" pitchFamily="34" charset="0"/>
        </a:defRPr>
      </a:lvl4pPr>
      <a:lvl5pPr algn="ctr" rtl="0" eaLnBrk="0" fontAlgn="base" hangingPunct="0">
        <a:spcBef>
          <a:spcPct val="0"/>
        </a:spcBef>
        <a:spcAft>
          <a:spcPct val="0"/>
        </a:spcAft>
        <a:defRPr sz="2800" b="1">
          <a:solidFill>
            <a:schemeClr val="bg1"/>
          </a:solidFill>
          <a:latin typeface="Calibri" pitchFamily="34" charset="0"/>
        </a:defRPr>
      </a:lvl5pPr>
      <a:lvl6pPr marL="457200" algn="ctr" rtl="0" eaLnBrk="1" fontAlgn="base" hangingPunct="1">
        <a:spcBef>
          <a:spcPct val="0"/>
        </a:spcBef>
        <a:spcAft>
          <a:spcPct val="0"/>
        </a:spcAft>
        <a:defRPr sz="2800" b="1">
          <a:solidFill>
            <a:schemeClr val="bg1"/>
          </a:solidFill>
          <a:latin typeface="Calibri" pitchFamily="34" charset="0"/>
        </a:defRPr>
      </a:lvl6pPr>
      <a:lvl7pPr marL="914400" algn="ctr" rtl="0" eaLnBrk="1" fontAlgn="base" hangingPunct="1">
        <a:spcBef>
          <a:spcPct val="0"/>
        </a:spcBef>
        <a:spcAft>
          <a:spcPct val="0"/>
        </a:spcAft>
        <a:defRPr sz="2800" b="1">
          <a:solidFill>
            <a:schemeClr val="bg1"/>
          </a:solidFill>
          <a:latin typeface="Calibri" pitchFamily="34" charset="0"/>
        </a:defRPr>
      </a:lvl7pPr>
      <a:lvl8pPr marL="1371600" algn="ctr" rtl="0" eaLnBrk="1" fontAlgn="base" hangingPunct="1">
        <a:spcBef>
          <a:spcPct val="0"/>
        </a:spcBef>
        <a:spcAft>
          <a:spcPct val="0"/>
        </a:spcAft>
        <a:defRPr sz="2800" b="1">
          <a:solidFill>
            <a:schemeClr val="bg1"/>
          </a:solidFill>
          <a:latin typeface="Calibri" pitchFamily="34" charset="0"/>
        </a:defRPr>
      </a:lvl8pPr>
      <a:lvl9pPr marL="1828800" algn="ctr" rtl="0" eaLnBrk="1" fontAlgn="base" hangingPunct="1">
        <a:spcBef>
          <a:spcPct val="0"/>
        </a:spcBef>
        <a:spcAft>
          <a:spcPct val="0"/>
        </a:spcAft>
        <a:defRPr sz="2800" b="1">
          <a:solidFill>
            <a:schemeClr val="bg1"/>
          </a:solidFill>
          <a:latin typeface="Calibri"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171607356"/>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Lst>
  <p:transition/>
  <p:hf sldNum="0"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42.xml"/><Relationship Id="rId7" Type="http://schemas.openxmlformats.org/officeDocument/2006/relationships/image" Target="../media/image8.png"/><Relationship Id="rId2" Type="http://schemas.openxmlformats.org/officeDocument/2006/relationships/tags" Target="../tags/tag62.xml"/><Relationship Id="rId1" Type="http://schemas.openxmlformats.org/officeDocument/2006/relationships/vmlDrawing" Target="../drawings/vmlDrawing5.vml"/><Relationship Id="rId6" Type="http://schemas.openxmlformats.org/officeDocument/2006/relationships/image" Target="../media/image4.emf"/><Relationship Id="rId5" Type="http://schemas.openxmlformats.org/officeDocument/2006/relationships/oleObject" Target="../embeddings/oleObject6.bin"/><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42.xml"/><Relationship Id="rId2" Type="http://schemas.openxmlformats.org/officeDocument/2006/relationships/tags" Target="../tags/tag63.xml"/><Relationship Id="rId1" Type="http://schemas.openxmlformats.org/officeDocument/2006/relationships/vmlDrawing" Target="../drawings/vmlDrawing6.vml"/><Relationship Id="rId5" Type="http://schemas.openxmlformats.org/officeDocument/2006/relationships/image" Target="../media/image4.emf"/><Relationship Id="rId4" Type="http://schemas.openxmlformats.org/officeDocument/2006/relationships/oleObject" Target="../embeddings/oleObject7.bin"/></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42.xml"/><Relationship Id="rId2" Type="http://schemas.openxmlformats.org/officeDocument/2006/relationships/tags" Target="../tags/tag64.xml"/><Relationship Id="rId1" Type="http://schemas.openxmlformats.org/officeDocument/2006/relationships/vmlDrawing" Target="../drawings/vmlDrawing7.vml"/><Relationship Id="rId5" Type="http://schemas.openxmlformats.org/officeDocument/2006/relationships/image" Target="../media/image4.emf"/><Relationship Id="rId4" Type="http://schemas.openxmlformats.org/officeDocument/2006/relationships/oleObject" Target="../embeddings/oleObject8.bin"/></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42.xml"/><Relationship Id="rId7" Type="http://schemas.openxmlformats.org/officeDocument/2006/relationships/hyperlink" Target="mailto:RecoveryCoachFeedback@state.ma.us" TargetMode="External"/><Relationship Id="rId2" Type="http://schemas.openxmlformats.org/officeDocument/2006/relationships/tags" Target="../tags/tag65.xml"/><Relationship Id="rId1" Type="http://schemas.openxmlformats.org/officeDocument/2006/relationships/vmlDrawing" Target="../drawings/vmlDrawing8.vml"/><Relationship Id="rId6" Type="http://schemas.openxmlformats.org/officeDocument/2006/relationships/image" Target="../media/image4.emf"/><Relationship Id="rId5" Type="http://schemas.openxmlformats.org/officeDocument/2006/relationships/oleObject" Target="../embeddings/oleObject9.bin"/><Relationship Id="rId4"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0.xml"/></Relationships>
</file>

<file path=ppt/slides/_rels/slide16.xml.rels><?xml version="1.0" encoding="UTF-8" standalone="yes"?>
<Relationships xmlns="http://schemas.openxmlformats.org/package/2006/relationships"><Relationship Id="rId8" Type="http://schemas.openxmlformats.org/officeDocument/2006/relationships/tags" Target="../tags/tag73.xml"/><Relationship Id="rId13" Type="http://schemas.openxmlformats.org/officeDocument/2006/relationships/tags" Target="../tags/tag78.xml"/><Relationship Id="rId3" Type="http://schemas.openxmlformats.org/officeDocument/2006/relationships/tags" Target="../tags/tag68.xml"/><Relationship Id="rId7" Type="http://schemas.openxmlformats.org/officeDocument/2006/relationships/tags" Target="../tags/tag72.xml"/><Relationship Id="rId12" Type="http://schemas.openxmlformats.org/officeDocument/2006/relationships/tags" Target="../tags/tag77.xml"/><Relationship Id="rId2" Type="http://schemas.openxmlformats.org/officeDocument/2006/relationships/tags" Target="../tags/tag67.xml"/><Relationship Id="rId1" Type="http://schemas.openxmlformats.org/officeDocument/2006/relationships/tags" Target="../tags/tag66.xml"/><Relationship Id="rId6" Type="http://schemas.openxmlformats.org/officeDocument/2006/relationships/tags" Target="../tags/tag71.xml"/><Relationship Id="rId11" Type="http://schemas.openxmlformats.org/officeDocument/2006/relationships/tags" Target="../tags/tag76.xml"/><Relationship Id="rId5" Type="http://schemas.openxmlformats.org/officeDocument/2006/relationships/tags" Target="../tags/tag70.xml"/><Relationship Id="rId15" Type="http://schemas.openxmlformats.org/officeDocument/2006/relationships/notesSlide" Target="../notesSlides/notesSlide13.xml"/><Relationship Id="rId10" Type="http://schemas.openxmlformats.org/officeDocument/2006/relationships/tags" Target="../tags/tag75.xml"/><Relationship Id="rId4" Type="http://schemas.openxmlformats.org/officeDocument/2006/relationships/tags" Target="../tags/tag69.xml"/><Relationship Id="rId9" Type="http://schemas.openxmlformats.org/officeDocument/2006/relationships/tags" Target="../tags/tag74.xml"/><Relationship Id="rId14"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8" Type="http://schemas.openxmlformats.org/officeDocument/2006/relationships/tags" Target="../tags/tag42.xml"/><Relationship Id="rId13" Type="http://schemas.openxmlformats.org/officeDocument/2006/relationships/tags" Target="../tags/tag47.xml"/><Relationship Id="rId3" Type="http://schemas.openxmlformats.org/officeDocument/2006/relationships/tags" Target="../tags/tag37.xml"/><Relationship Id="rId7" Type="http://schemas.openxmlformats.org/officeDocument/2006/relationships/tags" Target="../tags/tag41.xml"/><Relationship Id="rId12" Type="http://schemas.openxmlformats.org/officeDocument/2006/relationships/tags" Target="../tags/tag46.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tags" Target="../tags/tag40.xml"/><Relationship Id="rId11" Type="http://schemas.openxmlformats.org/officeDocument/2006/relationships/tags" Target="../tags/tag45.xml"/><Relationship Id="rId5" Type="http://schemas.openxmlformats.org/officeDocument/2006/relationships/tags" Target="../tags/tag39.xml"/><Relationship Id="rId15" Type="http://schemas.openxmlformats.org/officeDocument/2006/relationships/notesSlide" Target="../notesSlides/notesSlide3.xml"/><Relationship Id="rId10" Type="http://schemas.openxmlformats.org/officeDocument/2006/relationships/tags" Target="../tags/tag44.xml"/><Relationship Id="rId4" Type="http://schemas.openxmlformats.org/officeDocument/2006/relationships/tags" Target="../tags/tag38.xml"/><Relationship Id="rId9" Type="http://schemas.openxmlformats.org/officeDocument/2006/relationships/tags" Target="../tags/tag43.xml"/><Relationship Id="rId14"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8" Type="http://schemas.openxmlformats.org/officeDocument/2006/relationships/tags" Target="../tags/tag55.xml"/><Relationship Id="rId13" Type="http://schemas.openxmlformats.org/officeDocument/2006/relationships/notesSlide" Target="../notesSlides/notesSlide4.xml"/><Relationship Id="rId3" Type="http://schemas.openxmlformats.org/officeDocument/2006/relationships/tags" Target="../tags/tag50.xml"/><Relationship Id="rId7" Type="http://schemas.openxmlformats.org/officeDocument/2006/relationships/tags" Target="../tags/tag54.xml"/><Relationship Id="rId12" Type="http://schemas.openxmlformats.org/officeDocument/2006/relationships/slideLayout" Target="../slideLayouts/slideLayout6.xml"/><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tags" Target="../tags/tag53.xml"/><Relationship Id="rId11" Type="http://schemas.openxmlformats.org/officeDocument/2006/relationships/tags" Target="../tags/tag58.xml"/><Relationship Id="rId5" Type="http://schemas.openxmlformats.org/officeDocument/2006/relationships/tags" Target="../tags/tag52.xml"/><Relationship Id="rId10" Type="http://schemas.openxmlformats.org/officeDocument/2006/relationships/tags" Target="../tags/tag57.xml"/><Relationship Id="rId4" Type="http://schemas.openxmlformats.org/officeDocument/2006/relationships/tags" Target="../tags/tag51.xml"/><Relationship Id="rId9" Type="http://schemas.openxmlformats.org/officeDocument/2006/relationships/tags" Target="../tags/tag56.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5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8.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53.xml"/></Relationships>
</file>

<file path=ppt/slides/_rels/slide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tags" Target="../tags/tag60.xml"/><Relationship Id="rId7" Type="http://schemas.openxmlformats.org/officeDocument/2006/relationships/image" Target="../media/image6.emf"/><Relationship Id="rId2" Type="http://schemas.openxmlformats.org/officeDocument/2006/relationships/tags" Target="../tags/tag59.xml"/><Relationship Id="rId1" Type="http://schemas.openxmlformats.org/officeDocument/2006/relationships/vmlDrawing" Target="../drawings/vmlDrawing3.vml"/><Relationship Id="rId6" Type="http://schemas.openxmlformats.org/officeDocument/2006/relationships/oleObject" Target="../embeddings/oleObject4.bin"/><Relationship Id="rId5" Type="http://schemas.openxmlformats.org/officeDocument/2006/relationships/notesSlide" Target="../notesSlides/notesSlide8.xml"/><Relationship Id="rId4" Type="http://schemas.openxmlformats.org/officeDocument/2006/relationships/slideLayout" Target="../slideLayouts/slideLayout46.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42.xml"/><Relationship Id="rId2" Type="http://schemas.openxmlformats.org/officeDocument/2006/relationships/tags" Target="../tags/tag61.xml"/><Relationship Id="rId1" Type="http://schemas.openxmlformats.org/officeDocument/2006/relationships/vmlDrawing" Target="../drawings/vmlDrawing4.vml"/><Relationship Id="rId6" Type="http://schemas.openxmlformats.org/officeDocument/2006/relationships/image" Target="../media/image4.emf"/><Relationship Id="rId5" Type="http://schemas.openxmlformats.org/officeDocument/2006/relationships/oleObject" Target="../embeddings/oleObject5.bin"/><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152400" y="838200"/>
            <a:ext cx="6629400" cy="14859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2800" b="1" dirty="0">
                <a:solidFill>
                  <a:srgbClr val="FFFFFF"/>
                </a:solidFill>
                <a:latin typeface="Calibri" pitchFamily="34" charset="0"/>
              </a:rPr>
              <a:t>Recovery Coach Commission</a:t>
            </a:r>
          </a:p>
        </p:txBody>
      </p:sp>
      <p:pic>
        <p:nvPicPr>
          <p:cNvPr id="31747" name="Picture 4"/>
          <p:cNvPicPr>
            <a:picLocks noChangeAspect="1" noChangeArrowheads="1"/>
          </p:cNvPicPr>
          <p:nvPr/>
        </p:nvPicPr>
        <p:blipFill>
          <a:blip r:embed="rId3"/>
          <a:srcRect/>
          <a:stretch>
            <a:fillRect/>
          </a:stretch>
        </p:blipFill>
        <p:spPr bwMode="auto">
          <a:xfrm>
            <a:off x="6705600" y="762000"/>
            <a:ext cx="1487488" cy="1543050"/>
          </a:xfrm>
          <a:prstGeom prst="rect">
            <a:avLst/>
          </a:prstGeom>
          <a:noFill/>
          <a:ln w="9525">
            <a:noFill/>
            <a:miter lim="800000"/>
            <a:headEnd/>
            <a:tailEnd/>
          </a:ln>
        </p:spPr>
      </p:pic>
      <p:sp>
        <p:nvSpPr>
          <p:cNvPr id="10" name="TextBox 9"/>
          <p:cNvSpPr txBox="1"/>
          <p:nvPr/>
        </p:nvSpPr>
        <p:spPr>
          <a:xfrm>
            <a:off x="222250" y="3896534"/>
            <a:ext cx="8737600" cy="2554545"/>
          </a:xfrm>
          <a:prstGeom prst="rect">
            <a:avLst/>
          </a:prstGeom>
          <a:noFill/>
        </p:spPr>
        <p:txBody>
          <a:bodyPr>
            <a:spAutoFit/>
          </a:bodyPr>
          <a:lstStyle/>
          <a:p>
            <a:pPr algn="r" fontAlgn="base">
              <a:spcBef>
                <a:spcPct val="0"/>
              </a:spcBef>
              <a:spcAft>
                <a:spcPct val="0"/>
              </a:spcAft>
              <a:defRPr/>
            </a:pPr>
            <a:r>
              <a:rPr lang="en-US" sz="2400" b="1" dirty="0">
                <a:solidFill>
                  <a:srgbClr val="003366"/>
                </a:solidFill>
                <a:latin typeface="Calibri" panose="020F0502020204030204" pitchFamily="34" charset="0"/>
              </a:rPr>
              <a:t>Executive Office of Health &amp; Human Services</a:t>
            </a:r>
          </a:p>
          <a:p>
            <a:pPr algn="r" fontAlgn="base">
              <a:spcBef>
                <a:spcPct val="0"/>
              </a:spcBef>
              <a:spcAft>
                <a:spcPct val="0"/>
              </a:spcAft>
              <a:defRPr/>
            </a:pPr>
            <a:r>
              <a:rPr lang="en-US" sz="2400" b="1" dirty="0">
                <a:solidFill>
                  <a:srgbClr val="003366"/>
                </a:solidFill>
                <a:latin typeface="Calibri" panose="020F0502020204030204" pitchFamily="34" charset="0"/>
              </a:rPr>
              <a:t>Marylou Sudders, Secretary</a:t>
            </a:r>
          </a:p>
          <a:p>
            <a:pPr algn="r" fontAlgn="base">
              <a:spcBef>
                <a:spcPct val="0"/>
              </a:spcBef>
              <a:spcAft>
                <a:spcPct val="0"/>
              </a:spcAft>
              <a:defRPr/>
            </a:pPr>
            <a:endParaRPr lang="en-US" sz="2400" b="1" i="1" dirty="0">
              <a:solidFill>
                <a:schemeClr val="bg2">
                  <a:lumMod val="50000"/>
                </a:schemeClr>
              </a:solidFill>
              <a:latin typeface="Calibri" panose="020F0502020204030204" pitchFamily="34" charset="0"/>
            </a:endParaRPr>
          </a:p>
          <a:p>
            <a:pPr algn="r" fontAlgn="base">
              <a:spcBef>
                <a:spcPct val="0"/>
              </a:spcBef>
              <a:spcAft>
                <a:spcPct val="0"/>
              </a:spcAft>
              <a:defRPr/>
            </a:pPr>
            <a:r>
              <a:rPr lang="en-US" sz="2200" b="1" dirty="0">
                <a:solidFill>
                  <a:srgbClr val="003366"/>
                </a:solidFill>
                <a:latin typeface="Calibri" pitchFamily="34" charset="0"/>
              </a:rPr>
              <a:t>May 20, 2019</a:t>
            </a:r>
          </a:p>
          <a:p>
            <a:pPr algn="r" fontAlgn="base">
              <a:spcBef>
                <a:spcPct val="0"/>
              </a:spcBef>
              <a:spcAft>
                <a:spcPct val="0"/>
              </a:spcAft>
              <a:defRPr/>
            </a:pPr>
            <a:r>
              <a:rPr lang="en-US" sz="2200" b="1" dirty="0">
                <a:solidFill>
                  <a:srgbClr val="003366"/>
                </a:solidFill>
                <a:latin typeface="Calibri" pitchFamily="34" charset="0"/>
              </a:rPr>
              <a:t>3:00-5:00pm</a:t>
            </a:r>
          </a:p>
          <a:p>
            <a:pPr algn="r" fontAlgn="base">
              <a:spcBef>
                <a:spcPct val="0"/>
              </a:spcBef>
              <a:spcAft>
                <a:spcPct val="0"/>
              </a:spcAft>
              <a:defRPr/>
            </a:pPr>
            <a:r>
              <a:rPr lang="en-US" sz="2200" b="1" dirty="0">
                <a:solidFill>
                  <a:srgbClr val="003366"/>
                </a:solidFill>
                <a:latin typeface="Calibri" pitchFamily="34" charset="0"/>
              </a:rPr>
              <a:t>One Ashburton Place</a:t>
            </a:r>
          </a:p>
          <a:p>
            <a:pPr algn="r" fontAlgn="base">
              <a:spcBef>
                <a:spcPct val="0"/>
              </a:spcBef>
              <a:spcAft>
                <a:spcPct val="0"/>
              </a:spcAft>
              <a:defRPr/>
            </a:pPr>
            <a:r>
              <a:rPr lang="en-US" sz="2200" b="1" dirty="0">
                <a:solidFill>
                  <a:srgbClr val="003366"/>
                </a:solidFill>
                <a:latin typeface="Calibri" pitchFamily="34" charset="0"/>
              </a:rPr>
              <a:t>Boston, MA</a:t>
            </a:r>
          </a:p>
        </p:txBody>
      </p:sp>
      <p:sp>
        <p:nvSpPr>
          <p:cNvPr id="2" name="Rectangle 1"/>
          <p:cNvSpPr/>
          <p:nvPr/>
        </p:nvSpPr>
        <p:spPr bwMode="auto">
          <a:xfrm>
            <a:off x="4406900" y="6471593"/>
            <a:ext cx="368300" cy="230832"/>
          </a:xfrm>
          <a:prstGeom prst="rect">
            <a:avLst/>
          </a:prstGeom>
          <a:solidFill>
            <a:schemeClr val="bg1"/>
          </a:solidFill>
          <a:ln w="9525" cap="flat" cmpd="sng" algn="ctr">
            <a:no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dirty="0">
              <a:solidFill>
                <a:srgbClr val="000000"/>
              </a:solidFill>
            </a:endParaRPr>
          </a:p>
        </p:txBody>
      </p:sp>
      <p:sp>
        <p:nvSpPr>
          <p:cNvPr id="3" name="Slide Number Placeholder 2"/>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a:t>
            </a:fld>
            <a:endParaRPr lang="en-US" dirty="0"/>
          </a:p>
        </p:txBody>
      </p:sp>
    </p:spTree>
    <p:extLst>
      <p:ext uri="{BB962C8B-B14F-4D97-AF65-F5344CB8AC3E}">
        <p14:creationId xmlns:p14="http://schemas.microsoft.com/office/powerpoint/2010/main" val="196943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38"/>
          <p:cNvSpPr>
            <a:spLocks/>
          </p:cNvSpPr>
          <p:nvPr/>
        </p:nvSpPr>
        <p:spPr>
          <a:xfrm>
            <a:off x="-28768" y="729950"/>
            <a:ext cx="9176588" cy="582602"/>
          </a:xfrm>
          <a:prstGeom prst="rect">
            <a:avLst/>
          </a:prstGeom>
          <a:solidFill>
            <a:schemeClr val="accent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3276" tIns="46638" rIns="93276" bIns="46638" rtlCol="0" anchor="ctr"/>
          <a:lstStyle/>
          <a:p>
            <a:pPr marL="1619" lvl="1" fontAlgn="base">
              <a:spcBef>
                <a:spcPct val="0"/>
              </a:spcBef>
              <a:spcAft>
                <a:spcPts val="204"/>
              </a:spcAft>
            </a:pPr>
            <a:r>
              <a:rPr lang="en-US" sz="1600" dirty="0">
                <a:solidFill>
                  <a:srgbClr val="002960"/>
                </a:solidFill>
                <a:latin typeface="Calibri" panose="020F0502020204030204" pitchFamily="34" charset="0"/>
              </a:rPr>
              <a:t>            </a:t>
            </a:r>
          </a:p>
          <a:p>
            <a:pPr marL="467468" lvl="2" fontAlgn="base">
              <a:spcBef>
                <a:spcPct val="0"/>
              </a:spcBef>
              <a:spcAft>
                <a:spcPts val="204"/>
              </a:spcAft>
            </a:pPr>
            <a:r>
              <a:rPr lang="en-US" altLang="en-US" sz="1600" dirty="0">
                <a:solidFill>
                  <a:srgbClr val="002960"/>
                </a:solidFill>
                <a:ea typeface="Times New Roman" panose="02020603050405020304" pitchFamily="18" charset="0"/>
                <a:cs typeface="Times New Roman" panose="02020603050405020304" pitchFamily="18" charset="0"/>
              </a:rPr>
              <a:t>  </a:t>
            </a:r>
            <a:endParaRPr lang="en-US" sz="1600" b="1" dirty="0">
              <a:solidFill>
                <a:srgbClr val="002960"/>
              </a:solidFill>
              <a:latin typeface="Calibri" panose="020F0502020204030204" pitchFamily="34" charset="0"/>
            </a:endParaRPr>
          </a:p>
        </p:txBody>
      </p:sp>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3077324838"/>
              </p:ext>
            </p:extLst>
          </p:nvPr>
        </p:nvGraphicFramePr>
        <p:xfrm>
          <a:off x="1621" y="1620"/>
          <a:ext cx="1620" cy="1620"/>
        </p:xfrm>
        <a:graphic>
          <a:graphicData uri="http://schemas.openxmlformats.org/presentationml/2006/ole">
            <mc:AlternateContent xmlns:mc="http://schemas.openxmlformats.org/markup-compatibility/2006">
              <mc:Choice xmlns:v="urn:schemas-microsoft-com:vml" Requires="v">
                <p:oleObj spid="_x0000_s5144"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621" y="1620"/>
                        <a:ext cx="1620" cy="1620"/>
                      </a:xfrm>
                      <a:prstGeom prst="rect">
                        <a:avLst/>
                      </a:prstGeom>
                    </p:spPr>
                  </p:pic>
                </p:oleObj>
              </mc:Fallback>
            </mc:AlternateContent>
          </a:graphicData>
        </a:graphic>
      </p:graphicFrame>
      <p:sp>
        <p:nvSpPr>
          <p:cNvPr id="3" name="Title 1"/>
          <p:cNvSpPr txBox="1">
            <a:spLocks/>
          </p:cNvSpPr>
          <p:nvPr/>
        </p:nvSpPr>
        <p:spPr bwMode="auto">
          <a:xfrm>
            <a:off x="509254" y="295446"/>
            <a:ext cx="8336698" cy="2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913429" rtl="0" eaLnBrk="1" fontAlgn="base" hangingPunct="1">
              <a:spcBef>
                <a:spcPct val="0"/>
              </a:spcBef>
              <a:spcAft>
                <a:spcPct val="0"/>
              </a:spcAft>
              <a:tabLst>
                <a:tab pos="275324" algn="l"/>
              </a:tabLst>
              <a:defRPr sz="1900" b="1" baseline="0">
                <a:solidFill>
                  <a:srgbClr val="002A60"/>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r>
              <a:rPr lang="en-US" sz="1800" kern="0" dirty="0" err="1"/>
              <a:t>MassHealth</a:t>
            </a:r>
            <a:r>
              <a:rPr lang="en-US" sz="1800" kern="0" dirty="0"/>
              <a:t> Contracting for Recovery Coaches</a:t>
            </a:r>
          </a:p>
        </p:txBody>
      </p:sp>
      <p:grpSp>
        <p:nvGrpSpPr>
          <p:cNvPr id="9" name="sticker"/>
          <p:cNvGrpSpPr/>
          <p:nvPr/>
        </p:nvGrpSpPr>
        <p:grpSpPr>
          <a:xfrm>
            <a:off x="8239462" y="89168"/>
            <a:ext cx="739777" cy="153874"/>
            <a:chOff x="5493885" y="-151590"/>
            <a:chExt cx="6728410" cy="150811"/>
          </a:xfrm>
        </p:grpSpPr>
        <p:sp>
          <p:nvSpPr>
            <p:cNvPr id="10" name="StickerRectangle"/>
            <p:cNvSpPr>
              <a:spLocks noChangeArrowheads="1"/>
            </p:cNvSpPr>
            <p:nvPr/>
          </p:nvSpPr>
          <p:spPr bwMode="gray">
            <a:xfrm>
              <a:off x="5493885" y="-151590"/>
              <a:ext cx="6728410" cy="150811"/>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332" fontAlgn="base">
                <a:spcBef>
                  <a:spcPct val="0"/>
                </a:spcBef>
                <a:spcAft>
                  <a:spcPct val="0"/>
                </a:spcAft>
                <a:buClr>
                  <a:srgbClr val="002960"/>
                </a:buClr>
              </a:pPr>
              <a:r>
                <a:rPr lang="en-US" sz="800" dirty="0">
                  <a:solidFill>
                    <a:srgbClr val="808080"/>
                  </a:solidFill>
                </a:rPr>
                <a:t>PRELIMINARY</a:t>
              </a:r>
              <a:endParaRPr lang="x-none" sz="800" dirty="0">
                <a:solidFill>
                  <a:srgbClr val="808080"/>
                </a:solidFill>
              </a:endParaRPr>
            </a:p>
          </p:txBody>
        </p:sp>
        <p:cxnSp>
          <p:nvCxnSpPr>
            <p:cNvPr id="11" name="AutoShape 31"/>
            <p:cNvCxnSpPr>
              <a:cxnSpLocks noChangeShapeType="1"/>
              <a:stCxn id="10" idx="2"/>
              <a:endCxn id="10" idx="4"/>
            </p:cNvCxnSpPr>
            <p:nvPr/>
          </p:nvCxnSpPr>
          <p:spPr bwMode="gray">
            <a:xfrm>
              <a:off x="5493885" y="-151590"/>
              <a:ext cx="0" cy="150811"/>
            </a:xfrm>
            <a:prstGeom prst="straightConnector1">
              <a:avLst/>
            </a:prstGeom>
            <a:noFill/>
            <a:ln w="9525">
              <a:solidFill>
                <a:schemeClr val="accent6"/>
              </a:solidFill>
              <a:round/>
              <a:headEnd/>
              <a:tailEnd/>
            </a:ln>
            <a:extLst>
              <a:ext uri="{909E8E84-426E-40DD-AFC4-6F175D3DCCD1}">
                <a14:hiddenFill xmlns:a14="http://schemas.microsoft.com/office/drawing/2010/main">
                  <a:noFill/>
                </a14:hiddenFill>
              </a:ext>
            </a:extLst>
          </p:spPr>
        </p:cxnSp>
        <p:cxnSp>
          <p:nvCxnSpPr>
            <p:cNvPr id="12" name="AutoShape 32"/>
            <p:cNvCxnSpPr>
              <a:cxnSpLocks noChangeShapeType="1"/>
              <a:stCxn id="10" idx="4"/>
              <a:endCxn id="10" idx="6"/>
            </p:cNvCxnSpPr>
            <p:nvPr/>
          </p:nvCxnSpPr>
          <p:spPr bwMode="gray">
            <a:xfrm>
              <a:off x="5493885" y="-779"/>
              <a:ext cx="6728410" cy="0"/>
            </a:xfrm>
            <a:prstGeom prst="straightConnector1">
              <a:avLst/>
            </a:prstGeom>
            <a:noFill/>
            <a:ln w="25400">
              <a:solidFill>
                <a:schemeClr val="accent6"/>
              </a:solidFill>
              <a:round/>
              <a:headEnd/>
              <a:tailEnd/>
            </a:ln>
            <a:extLst>
              <a:ext uri="{909E8E84-426E-40DD-AFC4-6F175D3DCCD1}">
                <a14:hiddenFill xmlns:a14="http://schemas.microsoft.com/office/drawing/2010/main">
                  <a:noFill/>
                </a14:hiddenFill>
              </a:ext>
            </a:extLst>
          </p:spPr>
        </p:cxnSp>
      </p:grpSp>
      <p:sp>
        <p:nvSpPr>
          <p:cNvPr id="25" name="Rectangle 8"/>
          <p:cNvSpPr txBox="1"/>
          <p:nvPr/>
        </p:nvSpPr>
        <p:spPr>
          <a:xfrm>
            <a:off x="636502" y="800076"/>
            <a:ext cx="8507499" cy="439639"/>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619" lvl="1" indent="0" fontAlgn="base">
              <a:spcBef>
                <a:spcPct val="0"/>
              </a:spcBef>
              <a:spcAft>
                <a:spcPts val="204"/>
              </a:spcAft>
              <a:buClrTx/>
              <a:buNone/>
            </a:pPr>
            <a:r>
              <a:rPr lang="en-US" sz="1400" b="1" dirty="0" err="1">
                <a:solidFill>
                  <a:srgbClr val="002960"/>
                </a:solidFill>
              </a:rPr>
              <a:t>MassHealth</a:t>
            </a:r>
            <a:r>
              <a:rPr lang="en-US" sz="1400" b="1" dirty="0">
                <a:solidFill>
                  <a:srgbClr val="002960"/>
                </a:solidFill>
              </a:rPr>
              <a:t> and its Managed Care Entities contract with providers to offer Recovery Coach Services for its members</a:t>
            </a:r>
          </a:p>
        </p:txBody>
      </p:sp>
      <p:sp>
        <p:nvSpPr>
          <p:cNvPr id="14" name="Slide Number Placeholder 2"/>
          <p:cNvSpPr>
            <a:spLocks noGrp="1"/>
          </p:cNvSpPr>
          <p:nvPr>
            <p:ph type="sldNum" sz="quarter" idx="4294967295"/>
          </p:nvPr>
        </p:nvSpPr>
        <p:spPr>
          <a:xfrm>
            <a:off x="8705222" y="6598002"/>
            <a:ext cx="548033" cy="259998"/>
          </a:xfrm>
          <a:prstGeom prst="rect">
            <a:avLst/>
          </a:prstGeom>
        </p:spPr>
        <p:txBody>
          <a:bodyPr/>
          <a:lstStyle/>
          <a:p>
            <a:fld id="{1B845CE2-52C6-D640-906F-6FEE9CFEE2EC}" type="slidenum">
              <a:rPr lang="en-US" sz="1000">
                <a:solidFill>
                  <a:srgbClr val="000000"/>
                </a:solidFill>
              </a:rPr>
              <a:pPr/>
              <a:t>10</a:t>
            </a:fld>
            <a:endParaRPr lang="en-US" sz="1000" dirty="0">
              <a:solidFill>
                <a:srgbClr val="000000"/>
              </a:solidFill>
            </a:endParaRPr>
          </a:p>
        </p:txBody>
      </p:sp>
      <p:sp>
        <p:nvSpPr>
          <p:cNvPr id="16" name="Marvin Title Tracker Circle"/>
          <p:cNvSpPr/>
          <p:nvPr/>
        </p:nvSpPr>
        <p:spPr>
          <a:xfrm>
            <a:off x="108542" y="258254"/>
            <a:ext cx="321376" cy="321357"/>
          </a:xfrm>
          <a:prstGeom prst="ellipse">
            <a:avLst/>
          </a:prstGeom>
          <a:solidFill>
            <a:schemeClr val="accent1"/>
          </a:solidFill>
          <a:ln w="9525" cap="flat" cmpd="sng" algn="ctr">
            <a:noFill/>
            <a:prstDash val="solid"/>
          </a:ln>
          <a:effectLst/>
          <a:extLst>
            <a:ext uri="{91240B29-F687-4F45-9708-019B960494DF}">
              <a14:hiddenLine xmlns:a14="http://schemas.microsoft.com/office/drawing/2010/main" w="9525" cap="flat" cmpd="sng" algn="ctr">
                <a:solidFill>
                  <a:schemeClr val="accent6"/>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93286" tIns="46643" rIns="93286" bIns="46643" rtlCol="0" anchor="ctr" anchorCtr="1"/>
          <a:lstStyle/>
          <a:p>
            <a:pPr algn="ctr" fontAlgn="base">
              <a:spcBef>
                <a:spcPct val="0"/>
              </a:spcBef>
              <a:spcAft>
                <a:spcPct val="0"/>
              </a:spcAft>
            </a:pPr>
            <a:r>
              <a:rPr lang="en-US" sz="1900" b="1" dirty="0">
                <a:solidFill>
                  <a:srgbClr val="000000"/>
                </a:solidFill>
              </a:rPr>
              <a:t>B</a:t>
            </a:r>
          </a:p>
        </p:txBody>
      </p:sp>
      <p:sp>
        <p:nvSpPr>
          <p:cNvPr id="20" name="Rectangle 286"/>
          <p:cNvSpPr txBox="1">
            <a:spLocks noChangeArrowheads="1"/>
          </p:cNvSpPr>
          <p:nvPr/>
        </p:nvSpPr>
        <p:spPr bwMode="auto">
          <a:xfrm>
            <a:off x="3628004" y="1417640"/>
            <a:ext cx="1738841" cy="678526"/>
          </a:xfrm>
          <a:prstGeom prst="rect">
            <a:avLst/>
          </a:prstGeom>
          <a:solidFill>
            <a:schemeClr val="accent1"/>
          </a:solidFill>
          <a:ln w="9525">
            <a:noFill/>
            <a:miter lim="800000"/>
            <a:headEnd/>
            <a:tailEnd/>
          </a:ln>
          <a:effectLst/>
          <a:extLst/>
        </p:spPr>
        <p:txBody>
          <a:bodyPr vert="horz" wrap="square" lIns="77739" tIns="77739" rIns="77739" bIns="77739" numCol="1" anchor="ctr" anchorCtr="0" compatLnSpc="1">
            <a:prstTxWarp prst="textNoShape">
              <a:avLst/>
            </a:prstTxWarp>
            <a:noAutofit/>
          </a:bodyPr>
          <a:lstStyle>
            <a:lvl1pPr marL="0" indent="0" algn="l" defTabSz="893957"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375" indent="-191791" algn="l" defTabSz="893957"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483" indent="-261531"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409" indent="-155335"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buClr>
                <a:srgbClr val="002960"/>
              </a:buClr>
            </a:pPr>
            <a:r>
              <a:rPr lang="en-US" sz="1800" b="1" kern="0" dirty="0" err="1">
                <a:solidFill>
                  <a:srgbClr val="002960"/>
                </a:solidFill>
              </a:rPr>
              <a:t>MassHealth</a:t>
            </a:r>
            <a:endParaRPr lang="en-US" sz="1800" b="1" kern="0" dirty="0">
              <a:solidFill>
                <a:srgbClr val="002960"/>
              </a:solidFill>
            </a:endParaRPr>
          </a:p>
        </p:txBody>
      </p:sp>
      <p:sp>
        <p:nvSpPr>
          <p:cNvPr id="37" name="TextBox 36"/>
          <p:cNvSpPr txBox="1"/>
          <p:nvPr/>
        </p:nvSpPr>
        <p:spPr>
          <a:xfrm>
            <a:off x="2174656" y="2396022"/>
            <a:ext cx="4645534" cy="1474048"/>
          </a:xfrm>
          <a:prstGeom prst="rect">
            <a:avLst/>
          </a:prstGeom>
          <a:solidFill>
            <a:schemeClr val="accent1"/>
          </a:solidFill>
        </p:spPr>
        <p:txBody>
          <a:bodyPr wrap="square" lIns="91420" tIns="45711" rIns="91420" bIns="45711" rtlCol="0">
            <a:spAutoFit/>
          </a:bodyPr>
          <a:lstStyle/>
          <a:p>
            <a:pPr marL="226751" algn="ctr" fontAlgn="base">
              <a:spcBef>
                <a:spcPct val="0"/>
              </a:spcBef>
              <a:spcAft>
                <a:spcPct val="0"/>
              </a:spcAft>
            </a:pPr>
            <a:r>
              <a:rPr lang="en-US" sz="1600" b="1" dirty="0">
                <a:solidFill>
                  <a:srgbClr val="002960"/>
                </a:solidFill>
              </a:rPr>
              <a:t>26 Managed Care Entities (MCEs) </a:t>
            </a:r>
          </a:p>
          <a:p>
            <a:pPr marL="226751" algn="ctr" fontAlgn="base">
              <a:spcBef>
                <a:spcPct val="0"/>
              </a:spcBef>
              <a:spcAft>
                <a:spcPct val="0"/>
              </a:spcAft>
            </a:pPr>
            <a:endParaRPr lang="en-US" sz="1200" dirty="0">
              <a:solidFill>
                <a:srgbClr val="000000"/>
              </a:solidFill>
            </a:endParaRPr>
          </a:p>
          <a:p>
            <a:pPr marL="226751" algn="ctr" fontAlgn="base">
              <a:spcBef>
                <a:spcPct val="0"/>
              </a:spcBef>
              <a:spcAft>
                <a:spcPct val="0"/>
              </a:spcAft>
            </a:pPr>
            <a:r>
              <a:rPr lang="en-US" sz="1200" dirty="0">
                <a:solidFill>
                  <a:srgbClr val="000000"/>
                </a:solidFill>
              </a:rPr>
              <a:t>Massachusetts Behavioral Health Partnership</a:t>
            </a:r>
            <a:endParaRPr lang="en-US" sz="1600" b="1" dirty="0">
              <a:solidFill>
                <a:srgbClr val="002960"/>
              </a:solidFill>
            </a:endParaRPr>
          </a:p>
          <a:p>
            <a:pPr marL="226751" algn="ctr" fontAlgn="base">
              <a:spcBef>
                <a:spcPct val="0"/>
              </a:spcBef>
              <a:spcAft>
                <a:spcPct val="0"/>
              </a:spcAft>
            </a:pPr>
            <a:r>
              <a:rPr lang="en-US" sz="1200" dirty="0">
                <a:solidFill>
                  <a:srgbClr val="000000"/>
                </a:solidFill>
              </a:rPr>
              <a:t>Accountable Care Organizations</a:t>
            </a:r>
          </a:p>
          <a:p>
            <a:pPr marL="226751" algn="ctr" fontAlgn="base">
              <a:spcBef>
                <a:spcPct val="0"/>
              </a:spcBef>
              <a:spcAft>
                <a:spcPct val="0"/>
              </a:spcAft>
            </a:pPr>
            <a:r>
              <a:rPr lang="en-US" sz="1200" dirty="0">
                <a:solidFill>
                  <a:srgbClr val="000000"/>
                </a:solidFill>
              </a:rPr>
              <a:t> Managed Care Organizations</a:t>
            </a:r>
          </a:p>
          <a:p>
            <a:pPr marL="226751" algn="ctr" fontAlgn="base">
              <a:spcBef>
                <a:spcPct val="0"/>
              </a:spcBef>
              <a:spcAft>
                <a:spcPct val="0"/>
              </a:spcAft>
            </a:pPr>
            <a:r>
              <a:rPr lang="en-US" sz="1200" dirty="0">
                <a:solidFill>
                  <a:srgbClr val="000000"/>
                </a:solidFill>
              </a:rPr>
              <a:t>Senior Care Options</a:t>
            </a:r>
          </a:p>
          <a:p>
            <a:pPr marL="226751" algn="ctr" fontAlgn="base">
              <a:spcBef>
                <a:spcPct val="0"/>
              </a:spcBef>
              <a:spcAft>
                <a:spcPct val="0"/>
              </a:spcAft>
            </a:pPr>
            <a:r>
              <a:rPr lang="en-US" sz="1200" dirty="0">
                <a:solidFill>
                  <a:srgbClr val="000000"/>
                </a:solidFill>
              </a:rPr>
              <a:t>One Care</a:t>
            </a:r>
          </a:p>
        </p:txBody>
      </p:sp>
      <p:sp>
        <p:nvSpPr>
          <p:cNvPr id="42" name="TextBox 41"/>
          <p:cNvSpPr txBox="1"/>
          <p:nvPr/>
        </p:nvSpPr>
        <p:spPr>
          <a:xfrm>
            <a:off x="1445800" y="4187253"/>
            <a:ext cx="6103247" cy="1348437"/>
          </a:xfrm>
          <a:prstGeom prst="rect">
            <a:avLst/>
          </a:prstGeom>
          <a:solidFill>
            <a:schemeClr val="accent1"/>
          </a:solidFill>
        </p:spPr>
        <p:txBody>
          <a:bodyPr wrap="square" lIns="91420" tIns="45711" rIns="91420" bIns="45711" rtlCol="0">
            <a:spAutoFit/>
          </a:bodyPr>
          <a:lstStyle/>
          <a:p>
            <a:pPr marL="226751" algn="ctr" fontAlgn="base">
              <a:spcBef>
                <a:spcPct val="0"/>
              </a:spcBef>
              <a:spcAft>
                <a:spcPct val="0"/>
              </a:spcAft>
            </a:pPr>
            <a:r>
              <a:rPr lang="en-US" sz="1600" b="1" dirty="0">
                <a:solidFill>
                  <a:srgbClr val="002960"/>
                </a:solidFill>
              </a:rPr>
              <a:t>51 Provider Organizations</a:t>
            </a:r>
          </a:p>
          <a:p>
            <a:pPr marL="226751" algn="ctr" fontAlgn="base">
              <a:spcBef>
                <a:spcPct val="0"/>
              </a:spcBef>
              <a:spcAft>
                <a:spcPct val="0"/>
              </a:spcAft>
            </a:pPr>
            <a:r>
              <a:rPr lang="en-US" sz="1600" b="1" dirty="0">
                <a:solidFill>
                  <a:srgbClr val="002960"/>
                </a:solidFill>
              </a:rPr>
              <a:t> </a:t>
            </a:r>
          </a:p>
          <a:p>
            <a:pPr marL="226751" algn="ctr" fontAlgn="base">
              <a:spcBef>
                <a:spcPct val="0"/>
              </a:spcBef>
              <a:spcAft>
                <a:spcPct val="0"/>
              </a:spcAft>
            </a:pPr>
            <a:r>
              <a:rPr lang="en-US" sz="1200" dirty="0">
                <a:solidFill>
                  <a:srgbClr val="000000"/>
                </a:solidFill>
              </a:rPr>
              <a:t>Licensed outpatient behavioral health providers and Opioid Treatment Programs are currently able to bill for Recovery Coaching by building infrastructure, supporting, supervising, and hiring Recovery Coaches.</a:t>
            </a:r>
          </a:p>
          <a:p>
            <a:pPr marL="226751" algn="ctr" fontAlgn="base">
              <a:spcBef>
                <a:spcPct val="0"/>
              </a:spcBef>
              <a:spcAft>
                <a:spcPct val="0"/>
              </a:spcAft>
            </a:pPr>
            <a:endParaRPr lang="en-US" sz="1200" b="1" dirty="0">
              <a:solidFill>
                <a:srgbClr val="002960"/>
              </a:solidFill>
            </a:endParaRPr>
          </a:p>
        </p:txBody>
      </p:sp>
      <p:pic>
        <p:nvPicPr>
          <p:cNvPr id="76" name="Picture 75" descr="mage result for stick figure"/>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150097" y="5803328"/>
            <a:ext cx="521426" cy="603976"/>
          </a:xfrm>
          <a:prstGeom prst="rect">
            <a:avLst/>
          </a:prstGeom>
          <a:noFill/>
          <a:ln>
            <a:noFill/>
          </a:ln>
        </p:spPr>
      </p:pic>
      <p:cxnSp>
        <p:nvCxnSpPr>
          <p:cNvPr id="121" name="Straight Arrow Connector 120"/>
          <p:cNvCxnSpPr/>
          <p:nvPr/>
        </p:nvCxnSpPr>
        <p:spPr>
          <a:xfrm>
            <a:off x="6397522" y="5399030"/>
            <a:ext cx="0" cy="362427"/>
          </a:xfrm>
          <a:prstGeom prst="straightConnector1">
            <a:avLst/>
          </a:prstGeom>
          <a:ln>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28" name="TextBox 127"/>
          <p:cNvSpPr txBox="1"/>
          <p:nvPr/>
        </p:nvSpPr>
        <p:spPr>
          <a:xfrm>
            <a:off x="966229" y="5842969"/>
            <a:ext cx="1354326" cy="500562"/>
          </a:xfrm>
          <a:prstGeom prst="rect">
            <a:avLst/>
          </a:prstGeom>
          <a:noFill/>
        </p:spPr>
        <p:txBody>
          <a:bodyPr wrap="square" lIns="91420" tIns="45711" rIns="91420" bIns="45711" rtlCol="0">
            <a:spAutoFit/>
          </a:bodyPr>
          <a:lstStyle/>
          <a:p>
            <a:pPr marL="226751" fontAlgn="base">
              <a:spcBef>
                <a:spcPct val="0"/>
              </a:spcBef>
              <a:spcAft>
                <a:spcPct val="0"/>
              </a:spcAft>
            </a:pPr>
            <a:r>
              <a:rPr lang="en-US" sz="1300" b="1" dirty="0" err="1">
                <a:solidFill>
                  <a:srgbClr val="002960"/>
                </a:solidFill>
              </a:rPr>
              <a:t>MassHealth</a:t>
            </a:r>
            <a:r>
              <a:rPr lang="en-US" sz="1300" b="1" dirty="0">
                <a:solidFill>
                  <a:srgbClr val="002960"/>
                </a:solidFill>
              </a:rPr>
              <a:t> Members</a:t>
            </a:r>
          </a:p>
        </p:txBody>
      </p:sp>
      <p:pic>
        <p:nvPicPr>
          <p:cNvPr id="43" name="Picture 42" descr="mage result for stick figure"/>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511838" y="5803328"/>
            <a:ext cx="521426" cy="603976"/>
          </a:xfrm>
          <a:prstGeom prst="rect">
            <a:avLst/>
          </a:prstGeom>
          <a:noFill/>
          <a:ln>
            <a:noFill/>
          </a:ln>
        </p:spPr>
      </p:pic>
      <p:cxnSp>
        <p:nvCxnSpPr>
          <p:cNvPr id="44" name="Straight Arrow Connector 43"/>
          <p:cNvCxnSpPr/>
          <p:nvPr/>
        </p:nvCxnSpPr>
        <p:spPr>
          <a:xfrm>
            <a:off x="5759263" y="5399030"/>
            <a:ext cx="0" cy="362427"/>
          </a:xfrm>
          <a:prstGeom prst="straightConnector1">
            <a:avLst/>
          </a:prstGeom>
          <a:ln>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pic>
        <p:nvPicPr>
          <p:cNvPr id="45" name="Picture 44" descr="mage result for stick figure"/>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235324" y="5803328"/>
            <a:ext cx="521426" cy="603976"/>
          </a:xfrm>
          <a:prstGeom prst="rect">
            <a:avLst/>
          </a:prstGeom>
          <a:noFill/>
          <a:ln>
            <a:noFill/>
          </a:ln>
        </p:spPr>
      </p:pic>
      <p:cxnSp>
        <p:nvCxnSpPr>
          <p:cNvPr id="46" name="Straight Arrow Connector 45"/>
          <p:cNvCxnSpPr/>
          <p:nvPr/>
        </p:nvCxnSpPr>
        <p:spPr>
          <a:xfrm>
            <a:off x="4482749" y="5399030"/>
            <a:ext cx="0" cy="362427"/>
          </a:xfrm>
          <a:prstGeom prst="straightConnector1">
            <a:avLst/>
          </a:prstGeom>
          <a:ln>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pic>
        <p:nvPicPr>
          <p:cNvPr id="47" name="Picture 46" descr="mage result for stick figure"/>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873581" y="5803328"/>
            <a:ext cx="521426" cy="603976"/>
          </a:xfrm>
          <a:prstGeom prst="rect">
            <a:avLst/>
          </a:prstGeom>
          <a:noFill/>
          <a:ln>
            <a:noFill/>
          </a:ln>
        </p:spPr>
      </p:pic>
      <p:cxnSp>
        <p:nvCxnSpPr>
          <p:cNvPr id="48" name="Straight Arrow Connector 47"/>
          <p:cNvCxnSpPr/>
          <p:nvPr/>
        </p:nvCxnSpPr>
        <p:spPr>
          <a:xfrm>
            <a:off x="5121006" y="5399030"/>
            <a:ext cx="0" cy="362427"/>
          </a:xfrm>
          <a:prstGeom prst="straightConnector1">
            <a:avLst/>
          </a:prstGeom>
          <a:ln>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pic>
        <p:nvPicPr>
          <p:cNvPr id="49" name="Picture 48" descr="mage result for stick figure"/>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597067" y="5803328"/>
            <a:ext cx="521426" cy="603976"/>
          </a:xfrm>
          <a:prstGeom prst="rect">
            <a:avLst/>
          </a:prstGeom>
          <a:noFill/>
          <a:ln>
            <a:noFill/>
          </a:ln>
        </p:spPr>
      </p:pic>
      <p:cxnSp>
        <p:nvCxnSpPr>
          <p:cNvPr id="50" name="Straight Arrow Connector 49"/>
          <p:cNvCxnSpPr/>
          <p:nvPr/>
        </p:nvCxnSpPr>
        <p:spPr>
          <a:xfrm>
            <a:off x="3844492" y="5399030"/>
            <a:ext cx="0" cy="362427"/>
          </a:xfrm>
          <a:prstGeom prst="straightConnector1">
            <a:avLst/>
          </a:prstGeom>
          <a:ln>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pic>
        <p:nvPicPr>
          <p:cNvPr id="51" name="Picture 50" descr="mage result for stick figure"/>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958811" y="5803328"/>
            <a:ext cx="521426" cy="603976"/>
          </a:xfrm>
          <a:prstGeom prst="rect">
            <a:avLst/>
          </a:prstGeom>
          <a:noFill/>
          <a:ln>
            <a:noFill/>
          </a:ln>
        </p:spPr>
      </p:pic>
      <p:cxnSp>
        <p:nvCxnSpPr>
          <p:cNvPr id="52" name="Straight Arrow Connector 51"/>
          <p:cNvCxnSpPr/>
          <p:nvPr/>
        </p:nvCxnSpPr>
        <p:spPr>
          <a:xfrm>
            <a:off x="3206235" y="5399030"/>
            <a:ext cx="0" cy="362427"/>
          </a:xfrm>
          <a:prstGeom prst="straightConnector1">
            <a:avLst/>
          </a:prstGeom>
          <a:ln>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pic>
        <p:nvPicPr>
          <p:cNvPr id="53" name="Picture 52" descr="mage result for stick figure"/>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320554" y="5803328"/>
            <a:ext cx="521426" cy="603976"/>
          </a:xfrm>
          <a:prstGeom prst="rect">
            <a:avLst/>
          </a:prstGeom>
          <a:noFill/>
          <a:ln>
            <a:noFill/>
          </a:ln>
        </p:spPr>
      </p:pic>
      <p:cxnSp>
        <p:nvCxnSpPr>
          <p:cNvPr id="54" name="Straight Arrow Connector 53"/>
          <p:cNvCxnSpPr/>
          <p:nvPr/>
        </p:nvCxnSpPr>
        <p:spPr>
          <a:xfrm>
            <a:off x="2567978" y="5399030"/>
            <a:ext cx="0" cy="362427"/>
          </a:xfrm>
          <a:prstGeom prst="straightConnector1">
            <a:avLst/>
          </a:prstGeom>
          <a:ln>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8" name="Right Arrow 7"/>
          <p:cNvSpPr/>
          <p:nvPr/>
        </p:nvSpPr>
        <p:spPr>
          <a:xfrm rot="5400000">
            <a:off x="4264077" y="2168891"/>
            <a:ext cx="407222" cy="207905"/>
          </a:xfrm>
          <a:prstGeom prst="rightArrow">
            <a:avLst/>
          </a:prstGeom>
          <a:solidFill>
            <a:schemeClr val="tx1">
              <a:lumMod val="50000"/>
              <a:lumOff val="50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93286" tIns="46643" rIns="93286" bIns="46643" rtlCol="0" anchor="ctr"/>
          <a:lstStyle/>
          <a:p>
            <a:pPr algn="ctr" fontAlgn="base">
              <a:spcBef>
                <a:spcPct val="0"/>
              </a:spcBef>
              <a:spcAft>
                <a:spcPct val="0"/>
              </a:spcAft>
            </a:pPr>
            <a:endParaRPr lang="en-US" sz="1600" dirty="0" err="1">
              <a:solidFill>
                <a:srgbClr val="000000"/>
              </a:solidFill>
            </a:endParaRPr>
          </a:p>
        </p:txBody>
      </p:sp>
      <p:sp>
        <p:nvSpPr>
          <p:cNvPr id="38" name="Right Arrow 37"/>
          <p:cNvSpPr/>
          <p:nvPr/>
        </p:nvSpPr>
        <p:spPr>
          <a:xfrm rot="5400000">
            <a:off x="4264077" y="3962291"/>
            <a:ext cx="407222" cy="207905"/>
          </a:xfrm>
          <a:prstGeom prst="rightArrow">
            <a:avLst/>
          </a:prstGeom>
          <a:solidFill>
            <a:schemeClr val="tx1">
              <a:lumMod val="50000"/>
              <a:lumOff val="50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93286" tIns="46643" rIns="93286" bIns="46643" rtlCol="0" anchor="ctr"/>
          <a:lstStyle/>
          <a:p>
            <a:pPr algn="ctr" fontAlgn="base">
              <a:spcBef>
                <a:spcPct val="0"/>
              </a:spcBef>
              <a:spcAft>
                <a:spcPct val="0"/>
              </a:spcAft>
            </a:pPr>
            <a:endParaRPr lang="en-US" sz="1600" dirty="0" err="1">
              <a:solidFill>
                <a:srgbClr val="000000"/>
              </a:solidFill>
            </a:endParaRPr>
          </a:p>
        </p:txBody>
      </p:sp>
      <p:grpSp>
        <p:nvGrpSpPr>
          <p:cNvPr id="40" name="Group 39"/>
          <p:cNvGrpSpPr/>
          <p:nvPr/>
        </p:nvGrpSpPr>
        <p:grpSpPr>
          <a:xfrm>
            <a:off x="165478" y="759359"/>
            <a:ext cx="365836" cy="553195"/>
            <a:chOff x="2557036" y="735920"/>
            <a:chExt cx="450569" cy="511939"/>
          </a:xfrm>
        </p:grpSpPr>
        <p:sp>
          <p:nvSpPr>
            <p:cNvPr id="41" name="Chevron 40"/>
            <p:cNvSpPr>
              <a:spLocks/>
            </p:cNvSpPr>
            <p:nvPr/>
          </p:nvSpPr>
          <p:spPr>
            <a:xfrm>
              <a:off x="2649073" y="735920"/>
              <a:ext cx="358532" cy="511939"/>
            </a:xfrm>
            <a:prstGeom prst="chevron">
              <a:avLst>
                <a:gd name="adj" fmla="val 50368"/>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noAutofit/>
            </a:bodyPr>
            <a:lstStyle/>
            <a:p>
              <a:pPr algn="ctr" fontAlgn="base">
                <a:spcBef>
                  <a:spcPct val="0"/>
                </a:spcBef>
                <a:spcAft>
                  <a:spcPct val="0"/>
                </a:spcAft>
              </a:pPr>
              <a:endParaRPr lang="en-US" sz="1400" b="1" dirty="0">
                <a:solidFill>
                  <a:srgbClr val="FFFFFF"/>
                </a:solidFill>
              </a:endParaRPr>
            </a:p>
          </p:txBody>
        </p:sp>
        <p:sp>
          <p:nvSpPr>
            <p:cNvPr id="55" name="Chevron 54"/>
            <p:cNvSpPr>
              <a:spLocks/>
            </p:cNvSpPr>
            <p:nvPr/>
          </p:nvSpPr>
          <p:spPr>
            <a:xfrm>
              <a:off x="2557036" y="860472"/>
              <a:ext cx="184074" cy="262835"/>
            </a:xfrm>
            <a:prstGeom prst="chevron">
              <a:avLst>
                <a:gd name="adj" fmla="val 50368"/>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noAutofit/>
            </a:bodyPr>
            <a:lstStyle/>
            <a:p>
              <a:pPr algn="ctr" fontAlgn="base">
                <a:spcBef>
                  <a:spcPct val="0"/>
                </a:spcBef>
                <a:spcAft>
                  <a:spcPct val="0"/>
                </a:spcAft>
              </a:pPr>
              <a:endParaRPr lang="en-US" sz="1400" b="1" dirty="0">
                <a:solidFill>
                  <a:srgbClr val="FFFFFF"/>
                </a:solidFill>
              </a:endParaRPr>
            </a:p>
          </p:txBody>
        </p:sp>
      </p:grpSp>
    </p:spTree>
    <p:extLst>
      <p:ext uri="{BB962C8B-B14F-4D97-AF65-F5344CB8AC3E}">
        <p14:creationId xmlns:p14="http://schemas.microsoft.com/office/powerpoint/2010/main" val="2588846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p:cNvSpPr>
            <a:spLocks/>
          </p:cNvSpPr>
          <p:nvPr/>
        </p:nvSpPr>
        <p:spPr>
          <a:xfrm>
            <a:off x="-28768" y="729950"/>
            <a:ext cx="9176588" cy="582602"/>
          </a:xfrm>
          <a:prstGeom prst="rect">
            <a:avLst/>
          </a:prstGeom>
          <a:solidFill>
            <a:schemeClr val="accent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3276" tIns="46638" rIns="93276" bIns="46638" rtlCol="0" anchor="ctr"/>
          <a:lstStyle/>
          <a:p>
            <a:pPr marL="1619" lvl="1" fontAlgn="base">
              <a:spcBef>
                <a:spcPct val="0"/>
              </a:spcBef>
              <a:spcAft>
                <a:spcPts val="204"/>
              </a:spcAft>
            </a:pPr>
            <a:r>
              <a:rPr lang="en-US" sz="1600" dirty="0">
                <a:solidFill>
                  <a:srgbClr val="002960"/>
                </a:solidFill>
                <a:latin typeface="Calibri" panose="020F0502020204030204" pitchFamily="34" charset="0"/>
              </a:rPr>
              <a:t>            </a:t>
            </a:r>
          </a:p>
          <a:p>
            <a:pPr marL="467468" lvl="2" fontAlgn="base">
              <a:spcBef>
                <a:spcPct val="0"/>
              </a:spcBef>
              <a:spcAft>
                <a:spcPts val="204"/>
              </a:spcAft>
            </a:pPr>
            <a:r>
              <a:rPr lang="en-US" altLang="en-US" sz="1600" dirty="0">
                <a:solidFill>
                  <a:srgbClr val="002960"/>
                </a:solidFill>
                <a:ea typeface="Times New Roman" panose="02020603050405020304" pitchFamily="18" charset="0"/>
                <a:cs typeface="Times New Roman" panose="02020603050405020304" pitchFamily="18" charset="0"/>
              </a:rPr>
              <a:t>  </a:t>
            </a:r>
            <a:endParaRPr lang="en-US" altLang="en-US" sz="1600" b="1" dirty="0">
              <a:solidFill>
                <a:srgbClr val="002960"/>
              </a:solidFill>
              <a:ea typeface="Times New Roman" panose="02020603050405020304" pitchFamily="18" charset="0"/>
              <a:cs typeface="Times New Roman" panose="02020603050405020304" pitchFamily="18" charset="0"/>
            </a:endParaRPr>
          </a:p>
          <a:p>
            <a:pPr marL="1619" lvl="1" fontAlgn="base">
              <a:spcBef>
                <a:spcPct val="0"/>
              </a:spcBef>
              <a:spcAft>
                <a:spcPts val="204"/>
              </a:spcAft>
            </a:pPr>
            <a:endParaRPr lang="en-US" sz="1600" b="1" dirty="0">
              <a:solidFill>
                <a:srgbClr val="002960"/>
              </a:solidFill>
              <a:latin typeface="Calibri" panose="020F0502020204030204" pitchFamily="34" charset="0"/>
            </a:endParaRPr>
          </a:p>
        </p:txBody>
      </p:sp>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368985976"/>
              </p:ext>
            </p:extLst>
          </p:nvPr>
        </p:nvGraphicFramePr>
        <p:xfrm>
          <a:off x="1621" y="1620"/>
          <a:ext cx="1620" cy="1620"/>
        </p:xfrm>
        <a:graphic>
          <a:graphicData uri="http://schemas.openxmlformats.org/presentationml/2006/ole">
            <mc:AlternateContent xmlns:mc="http://schemas.openxmlformats.org/markup-compatibility/2006">
              <mc:Choice xmlns:v="urn:schemas-microsoft-com:vml" Requires="v">
                <p:oleObj spid="_x0000_s6169"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621" y="1620"/>
                        <a:ext cx="1620" cy="1620"/>
                      </a:xfrm>
                      <a:prstGeom prst="rect">
                        <a:avLst/>
                      </a:prstGeom>
                    </p:spPr>
                  </p:pic>
                </p:oleObj>
              </mc:Fallback>
            </mc:AlternateContent>
          </a:graphicData>
        </a:graphic>
      </p:graphicFrame>
      <p:sp>
        <p:nvSpPr>
          <p:cNvPr id="18" name="Rectangle 17"/>
          <p:cNvSpPr/>
          <p:nvPr/>
        </p:nvSpPr>
        <p:spPr>
          <a:xfrm>
            <a:off x="218923" y="1526688"/>
            <a:ext cx="8627030" cy="4935780"/>
          </a:xfrm>
          <a:prstGeom prst="rect">
            <a:avLst/>
          </a:prstGeom>
          <a:solidFill>
            <a:schemeClr val="bg1"/>
          </a:solidFill>
          <a:ln w="9525">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3286" tIns="46643" rIns="93286" bIns="46643" rtlCol="0" anchor="ctr"/>
          <a:lstStyle/>
          <a:p>
            <a:pPr marL="291520" indent="-291520" algn="ctr" fontAlgn="base">
              <a:spcBef>
                <a:spcPct val="0"/>
              </a:spcBef>
              <a:spcAft>
                <a:spcPct val="0"/>
              </a:spcAft>
              <a:buFont typeface="Arial" panose="020B0604020202020204" pitchFamily="34" charset="0"/>
              <a:buChar char="•"/>
            </a:pPr>
            <a:endParaRPr lang="en-US" sz="1600" dirty="0" err="1">
              <a:solidFill>
                <a:srgbClr val="000000"/>
              </a:solidFill>
            </a:endParaRPr>
          </a:p>
        </p:txBody>
      </p:sp>
      <p:sp>
        <p:nvSpPr>
          <p:cNvPr id="3" name="Title 1"/>
          <p:cNvSpPr txBox="1">
            <a:spLocks/>
          </p:cNvSpPr>
          <p:nvPr/>
        </p:nvSpPr>
        <p:spPr bwMode="auto">
          <a:xfrm>
            <a:off x="509254" y="295446"/>
            <a:ext cx="8336698" cy="2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913429" rtl="0" eaLnBrk="1" fontAlgn="base" hangingPunct="1">
              <a:spcBef>
                <a:spcPct val="0"/>
              </a:spcBef>
              <a:spcAft>
                <a:spcPct val="0"/>
              </a:spcAft>
              <a:tabLst>
                <a:tab pos="275324" algn="l"/>
              </a:tabLst>
              <a:defRPr sz="1900" b="1" baseline="0">
                <a:solidFill>
                  <a:srgbClr val="002A60"/>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r>
              <a:rPr lang="en-US" sz="1800" kern="0" dirty="0"/>
              <a:t>Utilization to Date</a:t>
            </a:r>
          </a:p>
        </p:txBody>
      </p:sp>
      <p:grpSp>
        <p:nvGrpSpPr>
          <p:cNvPr id="9" name="sticker"/>
          <p:cNvGrpSpPr/>
          <p:nvPr/>
        </p:nvGrpSpPr>
        <p:grpSpPr>
          <a:xfrm>
            <a:off x="8239462" y="89168"/>
            <a:ext cx="739777" cy="153874"/>
            <a:chOff x="5493885" y="-151590"/>
            <a:chExt cx="6728410" cy="150811"/>
          </a:xfrm>
        </p:grpSpPr>
        <p:sp>
          <p:nvSpPr>
            <p:cNvPr id="10" name="StickerRectangle"/>
            <p:cNvSpPr>
              <a:spLocks noChangeArrowheads="1"/>
            </p:cNvSpPr>
            <p:nvPr/>
          </p:nvSpPr>
          <p:spPr bwMode="gray">
            <a:xfrm>
              <a:off x="5493885" y="-151590"/>
              <a:ext cx="6728410" cy="150811"/>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332" fontAlgn="base">
                <a:spcBef>
                  <a:spcPct val="0"/>
                </a:spcBef>
                <a:spcAft>
                  <a:spcPct val="0"/>
                </a:spcAft>
                <a:buClr>
                  <a:srgbClr val="002960"/>
                </a:buClr>
              </a:pPr>
              <a:r>
                <a:rPr lang="en-US" sz="800" dirty="0">
                  <a:solidFill>
                    <a:srgbClr val="808080"/>
                  </a:solidFill>
                </a:rPr>
                <a:t>PRELIMINARY</a:t>
              </a:r>
              <a:endParaRPr lang="x-none" sz="800" dirty="0">
                <a:solidFill>
                  <a:srgbClr val="808080"/>
                </a:solidFill>
              </a:endParaRPr>
            </a:p>
          </p:txBody>
        </p:sp>
        <p:cxnSp>
          <p:nvCxnSpPr>
            <p:cNvPr id="11" name="AutoShape 31"/>
            <p:cNvCxnSpPr>
              <a:cxnSpLocks noChangeShapeType="1"/>
              <a:stCxn id="10" idx="2"/>
              <a:endCxn id="10" idx="4"/>
            </p:cNvCxnSpPr>
            <p:nvPr/>
          </p:nvCxnSpPr>
          <p:spPr bwMode="gray">
            <a:xfrm>
              <a:off x="5493885" y="-151590"/>
              <a:ext cx="0" cy="150811"/>
            </a:xfrm>
            <a:prstGeom prst="straightConnector1">
              <a:avLst/>
            </a:prstGeom>
            <a:noFill/>
            <a:ln w="9525">
              <a:solidFill>
                <a:schemeClr val="accent6"/>
              </a:solidFill>
              <a:round/>
              <a:headEnd/>
              <a:tailEnd/>
            </a:ln>
            <a:extLst>
              <a:ext uri="{909E8E84-426E-40DD-AFC4-6F175D3DCCD1}">
                <a14:hiddenFill xmlns:a14="http://schemas.microsoft.com/office/drawing/2010/main">
                  <a:noFill/>
                </a14:hiddenFill>
              </a:ext>
            </a:extLst>
          </p:spPr>
        </p:cxnSp>
        <p:cxnSp>
          <p:nvCxnSpPr>
            <p:cNvPr id="12" name="AutoShape 32"/>
            <p:cNvCxnSpPr>
              <a:cxnSpLocks noChangeShapeType="1"/>
              <a:stCxn id="10" idx="4"/>
              <a:endCxn id="10" idx="6"/>
            </p:cNvCxnSpPr>
            <p:nvPr/>
          </p:nvCxnSpPr>
          <p:spPr bwMode="gray">
            <a:xfrm>
              <a:off x="5493885" y="-779"/>
              <a:ext cx="6728410" cy="0"/>
            </a:xfrm>
            <a:prstGeom prst="straightConnector1">
              <a:avLst/>
            </a:prstGeom>
            <a:noFill/>
            <a:ln w="25400">
              <a:solidFill>
                <a:schemeClr val="accent6"/>
              </a:solidFill>
              <a:round/>
              <a:headEnd/>
              <a:tailEnd/>
            </a:ln>
            <a:extLst>
              <a:ext uri="{909E8E84-426E-40DD-AFC4-6F175D3DCCD1}">
                <a14:hiddenFill xmlns:a14="http://schemas.microsoft.com/office/drawing/2010/main">
                  <a:noFill/>
                </a14:hiddenFill>
              </a:ext>
            </a:extLst>
          </p:spPr>
        </p:cxnSp>
      </p:grpSp>
      <p:sp>
        <p:nvSpPr>
          <p:cNvPr id="25" name="Rectangle 8"/>
          <p:cNvSpPr txBox="1"/>
          <p:nvPr/>
        </p:nvSpPr>
        <p:spPr>
          <a:xfrm>
            <a:off x="636502" y="884888"/>
            <a:ext cx="8507499" cy="25122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619" lvl="1" indent="0" fontAlgn="base">
              <a:spcBef>
                <a:spcPct val="0"/>
              </a:spcBef>
              <a:spcAft>
                <a:spcPts val="204"/>
              </a:spcAft>
              <a:buClrTx/>
              <a:buNone/>
            </a:pPr>
            <a:r>
              <a:rPr lang="en-US" sz="1600" b="1" dirty="0">
                <a:solidFill>
                  <a:srgbClr val="002960"/>
                </a:solidFill>
              </a:rPr>
              <a:t>From </a:t>
            </a:r>
            <a:r>
              <a:rPr lang="en-US" sz="1600" b="1" dirty="0" err="1">
                <a:solidFill>
                  <a:srgbClr val="002960"/>
                </a:solidFill>
              </a:rPr>
              <a:t>MassHealth’s</a:t>
            </a:r>
            <a:r>
              <a:rPr lang="en-US" sz="1600" b="1" dirty="0">
                <a:solidFill>
                  <a:srgbClr val="002960"/>
                </a:solidFill>
              </a:rPr>
              <a:t> initial launch on July 1, 2018 to ~March 31, 2019:</a:t>
            </a:r>
          </a:p>
        </p:txBody>
      </p:sp>
      <p:sp>
        <p:nvSpPr>
          <p:cNvPr id="14" name="Slide Number Placeholder 2"/>
          <p:cNvSpPr>
            <a:spLocks noGrp="1"/>
          </p:cNvSpPr>
          <p:nvPr>
            <p:ph type="sldNum" sz="quarter" idx="4294967295"/>
          </p:nvPr>
        </p:nvSpPr>
        <p:spPr>
          <a:xfrm>
            <a:off x="8705222" y="6598002"/>
            <a:ext cx="548033" cy="259998"/>
          </a:xfrm>
          <a:prstGeom prst="rect">
            <a:avLst/>
          </a:prstGeom>
        </p:spPr>
        <p:txBody>
          <a:bodyPr/>
          <a:lstStyle/>
          <a:p>
            <a:fld id="{1B845CE2-52C6-D640-906F-6FEE9CFEE2EC}" type="slidenum">
              <a:rPr lang="en-US" sz="1000">
                <a:solidFill>
                  <a:srgbClr val="000000"/>
                </a:solidFill>
              </a:rPr>
              <a:pPr/>
              <a:t>11</a:t>
            </a:fld>
            <a:endParaRPr lang="en-US" sz="1000" dirty="0">
              <a:solidFill>
                <a:srgbClr val="000000"/>
              </a:solidFill>
            </a:endParaRPr>
          </a:p>
        </p:txBody>
      </p:sp>
      <p:sp>
        <p:nvSpPr>
          <p:cNvPr id="16" name="Marvin Title Tracker Circle"/>
          <p:cNvSpPr/>
          <p:nvPr/>
        </p:nvSpPr>
        <p:spPr>
          <a:xfrm>
            <a:off x="108542" y="258254"/>
            <a:ext cx="321376" cy="321357"/>
          </a:xfrm>
          <a:prstGeom prst="ellipse">
            <a:avLst/>
          </a:prstGeom>
          <a:solidFill>
            <a:schemeClr val="accent1"/>
          </a:solidFill>
          <a:ln w="9525" cap="flat" cmpd="sng" algn="ctr">
            <a:noFill/>
            <a:prstDash val="solid"/>
          </a:ln>
          <a:effectLst/>
          <a:extLst>
            <a:ext uri="{91240B29-F687-4F45-9708-019B960494DF}">
              <a14:hiddenLine xmlns:a14="http://schemas.microsoft.com/office/drawing/2010/main" w="9525" cap="flat" cmpd="sng" algn="ctr">
                <a:solidFill>
                  <a:schemeClr val="accent6"/>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93286" tIns="46643" rIns="93286" bIns="46643" rtlCol="0" anchor="ctr" anchorCtr="1"/>
          <a:lstStyle/>
          <a:p>
            <a:pPr algn="ctr" fontAlgn="base">
              <a:spcBef>
                <a:spcPct val="0"/>
              </a:spcBef>
              <a:spcAft>
                <a:spcPct val="0"/>
              </a:spcAft>
            </a:pPr>
            <a:r>
              <a:rPr lang="en-US" sz="1900" b="1" dirty="0">
                <a:solidFill>
                  <a:srgbClr val="000000"/>
                </a:solidFill>
              </a:rPr>
              <a:t>C</a:t>
            </a:r>
          </a:p>
        </p:txBody>
      </p:sp>
      <p:sp>
        <p:nvSpPr>
          <p:cNvPr id="19" name="Rectangle 286"/>
          <p:cNvSpPr txBox="1">
            <a:spLocks noChangeArrowheads="1"/>
          </p:cNvSpPr>
          <p:nvPr/>
        </p:nvSpPr>
        <p:spPr bwMode="auto">
          <a:xfrm>
            <a:off x="1617408" y="1659969"/>
            <a:ext cx="2637764" cy="1369168"/>
          </a:xfrm>
          <a:prstGeom prst="rect">
            <a:avLst/>
          </a:prstGeom>
          <a:solidFill>
            <a:schemeClr val="accent1"/>
          </a:solidFill>
          <a:ln w="9525">
            <a:noFill/>
            <a:miter lim="800000"/>
            <a:headEnd/>
            <a:tailEnd/>
          </a:ln>
          <a:effectLst/>
          <a:extLst/>
        </p:spPr>
        <p:txBody>
          <a:bodyPr vert="horz" wrap="square" lIns="77739" tIns="77739" rIns="77739" bIns="77739" numCol="1" anchor="ctr" anchorCtr="0" compatLnSpc="1">
            <a:prstTxWarp prst="textNoShape">
              <a:avLst/>
            </a:prstTxWarp>
            <a:noAutofit/>
          </a:bodyPr>
          <a:lstStyle>
            <a:lvl1pPr marL="0" indent="0" algn="l" defTabSz="893957"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375" indent="-191791" algn="l" defTabSz="893957"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483" indent="-261531"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409" indent="-155335"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buClr>
                <a:srgbClr val="002960"/>
              </a:buClr>
            </a:pPr>
            <a:r>
              <a:rPr lang="en-US" sz="1800" b="1" kern="0" dirty="0">
                <a:solidFill>
                  <a:srgbClr val="002960"/>
                </a:solidFill>
              </a:rPr>
              <a:t>Providers Contracted</a:t>
            </a:r>
          </a:p>
          <a:p>
            <a:pPr algn="ctr">
              <a:buClr>
                <a:srgbClr val="002960"/>
              </a:buClr>
            </a:pPr>
            <a:endParaRPr lang="en-US" sz="1300" b="1" kern="0" dirty="0">
              <a:solidFill>
                <a:srgbClr val="002960"/>
              </a:solidFill>
            </a:endParaRPr>
          </a:p>
          <a:p>
            <a:pPr algn="ctr">
              <a:buClr>
                <a:srgbClr val="002960"/>
              </a:buClr>
            </a:pPr>
            <a:r>
              <a:rPr lang="en-US" sz="2700" b="1" kern="0" dirty="0">
                <a:solidFill>
                  <a:srgbClr val="000000"/>
                </a:solidFill>
              </a:rPr>
              <a:t>51</a:t>
            </a:r>
          </a:p>
        </p:txBody>
      </p:sp>
      <p:sp>
        <p:nvSpPr>
          <p:cNvPr id="20" name="Rectangle 286"/>
          <p:cNvSpPr txBox="1">
            <a:spLocks noChangeArrowheads="1"/>
          </p:cNvSpPr>
          <p:nvPr/>
        </p:nvSpPr>
        <p:spPr bwMode="auto">
          <a:xfrm>
            <a:off x="1599959" y="3184631"/>
            <a:ext cx="2637764" cy="1369168"/>
          </a:xfrm>
          <a:prstGeom prst="rect">
            <a:avLst/>
          </a:prstGeom>
          <a:solidFill>
            <a:schemeClr val="accent1"/>
          </a:solidFill>
          <a:ln w="9525">
            <a:noFill/>
            <a:miter lim="800000"/>
            <a:headEnd/>
            <a:tailEnd/>
          </a:ln>
          <a:effectLst/>
          <a:extLst/>
        </p:spPr>
        <p:txBody>
          <a:bodyPr vert="horz" wrap="square" lIns="77739" tIns="77739" rIns="77739" bIns="77739" numCol="1" anchor="ctr" anchorCtr="0" compatLnSpc="1">
            <a:prstTxWarp prst="textNoShape">
              <a:avLst/>
            </a:prstTxWarp>
            <a:noAutofit/>
          </a:bodyPr>
          <a:lstStyle>
            <a:lvl1pPr marL="0" indent="0" algn="l" defTabSz="893957"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375" indent="-191791" algn="l" defTabSz="893957"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483" indent="-261531"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409" indent="-155335"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buClr>
                <a:srgbClr val="002960"/>
              </a:buClr>
            </a:pPr>
            <a:r>
              <a:rPr lang="en-US" sz="1800" b="1" kern="0" dirty="0">
                <a:solidFill>
                  <a:srgbClr val="002960"/>
                </a:solidFill>
              </a:rPr>
              <a:t>Providers Billed</a:t>
            </a:r>
          </a:p>
          <a:p>
            <a:pPr algn="ctr">
              <a:buClr>
                <a:srgbClr val="002960"/>
              </a:buClr>
            </a:pPr>
            <a:endParaRPr lang="en-US" sz="1300" b="1" kern="0" dirty="0">
              <a:solidFill>
                <a:srgbClr val="002960"/>
              </a:solidFill>
            </a:endParaRPr>
          </a:p>
          <a:p>
            <a:pPr algn="ctr">
              <a:buClr>
                <a:srgbClr val="002960"/>
              </a:buClr>
            </a:pPr>
            <a:r>
              <a:rPr lang="en-US" sz="2700" b="1" kern="0" dirty="0">
                <a:solidFill>
                  <a:srgbClr val="000000"/>
                </a:solidFill>
              </a:rPr>
              <a:t>23</a:t>
            </a:r>
          </a:p>
        </p:txBody>
      </p:sp>
      <p:sp>
        <p:nvSpPr>
          <p:cNvPr id="21" name="Rectangle 286"/>
          <p:cNvSpPr txBox="1">
            <a:spLocks noChangeArrowheads="1"/>
          </p:cNvSpPr>
          <p:nvPr/>
        </p:nvSpPr>
        <p:spPr bwMode="auto">
          <a:xfrm>
            <a:off x="1551965" y="4781994"/>
            <a:ext cx="2637764" cy="1369168"/>
          </a:xfrm>
          <a:prstGeom prst="rect">
            <a:avLst/>
          </a:prstGeom>
          <a:solidFill>
            <a:schemeClr val="accent1"/>
          </a:solidFill>
          <a:ln w="9525">
            <a:noFill/>
            <a:miter lim="800000"/>
            <a:headEnd/>
            <a:tailEnd/>
          </a:ln>
          <a:effectLst/>
          <a:extLst/>
        </p:spPr>
        <p:txBody>
          <a:bodyPr vert="horz" wrap="square" lIns="77739" tIns="77739" rIns="77739" bIns="77739" numCol="1" anchor="ctr" anchorCtr="0" compatLnSpc="1">
            <a:prstTxWarp prst="textNoShape">
              <a:avLst/>
            </a:prstTxWarp>
            <a:noAutofit/>
          </a:bodyPr>
          <a:lstStyle>
            <a:lvl1pPr marL="0" indent="0" algn="l" defTabSz="893957"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375" indent="-191791" algn="l" defTabSz="893957"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483" indent="-261531"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409" indent="-155335"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buClr>
                <a:srgbClr val="002960"/>
              </a:buClr>
            </a:pPr>
            <a:r>
              <a:rPr lang="en-US" sz="1800" b="1" kern="0" dirty="0">
                <a:solidFill>
                  <a:srgbClr val="002960"/>
                </a:solidFill>
              </a:rPr>
              <a:t>Members Served</a:t>
            </a:r>
          </a:p>
          <a:p>
            <a:pPr algn="ctr">
              <a:buClr>
                <a:srgbClr val="002960"/>
              </a:buClr>
            </a:pPr>
            <a:endParaRPr lang="en-US" sz="1500" b="1" kern="0" dirty="0">
              <a:solidFill>
                <a:srgbClr val="002960"/>
              </a:solidFill>
            </a:endParaRPr>
          </a:p>
          <a:p>
            <a:pPr algn="ctr">
              <a:buClr>
                <a:srgbClr val="002960"/>
              </a:buClr>
            </a:pPr>
            <a:r>
              <a:rPr lang="en-US" sz="2700" b="1" kern="0" dirty="0">
                <a:solidFill>
                  <a:srgbClr val="000000"/>
                </a:solidFill>
              </a:rPr>
              <a:t>1,273</a:t>
            </a:r>
          </a:p>
        </p:txBody>
      </p:sp>
      <p:sp>
        <p:nvSpPr>
          <p:cNvPr id="22" name="Rectangle 286"/>
          <p:cNvSpPr txBox="1">
            <a:spLocks noChangeArrowheads="1"/>
          </p:cNvSpPr>
          <p:nvPr/>
        </p:nvSpPr>
        <p:spPr bwMode="auto">
          <a:xfrm>
            <a:off x="5032455" y="1659969"/>
            <a:ext cx="2637764" cy="1369168"/>
          </a:xfrm>
          <a:prstGeom prst="rect">
            <a:avLst/>
          </a:prstGeom>
          <a:solidFill>
            <a:schemeClr val="accent1"/>
          </a:solidFill>
          <a:ln w="9525">
            <a:noFill/>
            <a:miter lim="800000"/>
            <a:headEnd/>
            <a:tailEnd/>
          </a:ln>
          <a:effectLst/>
          <a:extLst/>
        </p:spPr>
        <p:txBody>
          <a:bodyPr vert="horz" wrap="square" lIns="77739" tIns="77739" rIns="77739" bIns="77739" numCol="1" anchor="ctr" anchorCtr="0" compatLnSpc="1">
            <a:prstTxWarp prst="textNoShape">
              <a:avLst/>
            </a:prstTxWarp>
            <a:noAutofit/>
          </a:bodyPr>
          <a:lstStyle>
            <a:lvl1pPr marL="0" indent="0" algn="l" defTabSz="893957"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375" indent="-191791" algn="l" defTabSz="893957"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483" indent="-261531"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409" indent="-155335"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buClr>
                <a:srgbClr val="002960"/>
              </a:buClr>
            </a:pPr>
            <a:r>
              <a:rPr lang="en-US" sz="1800" b="1" kern="0" dirty="0">
                <a:solidFill>
                  <a:srgbClr val="002960"/>
                </a:solidFill>
              </a:rPr>
              <a:t>Total Units</a:t>
            </a:r>
          </a:p>
          <a:p>
            <a:pPr algn="ctr">
              <a:buClr>
                <a:srgbClr val="002960"/>
              </a:buClr>
            </a:pPr>
            <a:endParaRPr lang="en-US" sz="1500" b="1" kern="0" dirty="0">
              <a:solidFill>
                <a:srgbClr val="002960"/>
              </a:solidFill>
            </a:endParaRPr>
          </a:p>
          <a:p>
            <a:pPr algn="ctr">
              <a:buClr>
                <a:srgbClr val="002960"/>
              </a:buClr>
            </a:pPr>
            <a:r>
              <a:rPr lang="en-US" sz="2700" b="1" kern="0" dirty="0">
                <a:solidFill>
                  <a:srgbClr val="000000"/>
                </a:solidFill>
              </a:rPr>
              <a:t>77,846</a:t>
            </a:r>
          </a:p>
        </p:txBody>
      </p:sp>
      <p:sp>
        <p:nvSpPr>
          <p:cNvPr id="23" name="Rectangle 286"/>
          <p:cNvSpPr txBox="1">
            <a:spLocks noChangeArrowheads="1"/>
          </p:cNvSpPr>
          <p:nvPr/>
        </p:nvSpPr>
        <p:spPr bwMode="auto">
          <a:xfrm>
            <a:off x="5032455" y="3220982"/>
            <a:ext cx="2637764" cy="1369168"/>
          </a:xfrm>
          <a:prstGeom prst="rect">
            <a:avLst/>
          </a:prstGeom>
          <a:solidFill>
            <a:schemeClr val="accent1"/>
          </a:solidFill>
          <a:ln w="9525">
            <a:noFill/>
            <a:miter lim="800000"/>
            <a:headEnd/>
            <a:tailEnd/>
          </a:ln>
          <a:effectLst/>
          <a:extLst/>
        </p:spPr>
        <p:txBody>
          <a:bodyPr vert="horz" wrap="square" lIns="77739" tIns="77739" rIns="77739" bIns="77739" numCol="1" anchor="ctr" anchorCtr="0" compatLnSpc="1">
            <a:prstTxWarp prst="textNoShape">
              <a:avLst/>
            </a:prstTxWarp>
            <a:noAutofit/>
          </a:bodyPr>
          <a:lstStyle>
            <a:lvl1pPr marL="0" indent="0" algn="l" defTabSz="893957"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375" indent="-191791" algn="l" defTabSz="893957"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483" indent="-261531"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409" indent="-155335"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buClr>
                <a:srgbClr val="002960"/>
              </a:buClr>
            </a:pPr>
            <a:endParaRPr lang="en-US" sz="1500" b="1" kern="0" dirty="0">
              <a:solidFill>
                <a:srgbClr val="002960"/>
              </a:solidFill>
            </a:endParaRPr>
          </a:p>
          <a:p>
            <a:pPr algn="ctr">
              <a:buClr>
                <a:srgbClr val="002960"/>
              </a:buClr>
            </a:pPr>
            <a:r>
              <a:rPr lang="en-US" sz="1800" b="1" kern="0" dirty="0">
                <a:solidFill>
                  <a:srgbClr val="002960"/>
                </a:solidFill>
              </a:rPr>
              <a:t>Average Units Per Member</a:t>
            </a:r>
          </a:p>
          <a:p>
            <a:pPr algn="ctr">
              <a:buClr>
                <a:srgbClr val="002960"/>
              </a:buClr>
            </a:pPr>
            <a:endParaRPr lang="en-US" sz="1300" b="1" kern="0" dirty="0">
              <a:solidFill>
                <a:srgbClr val="002960"/>
              </a:solidFill>
            </a:endParaRPr>
          </a:p>
          <a:p>
            <a:pPr algn="ctr">
              <a:buClr>
                <a:srgbClr val="002960"/>
              </a:buClr>
            </a:pPr>
            <a:r>
              <a:rPr lang="en-US" sz="2700" b="1" kern="0" dirty="0">
                <a:solidFill>
                  <a:srgbClr val="000000"/>
                </a:solidFill>
              </a:rPr>
              <a:t>61</a:t>
            </a:r>
          </a:p>
          <a:p>
            <a:pPr algn="ctr">
              <a:buClr>
                <a:srgbClr val="002960"/>
              </a:buClr>
            </a:pPr>
            <a:endParaRPr lang="en-US" sz="1300" b="1" kern="0" dirty="0">
              <a:solidFill>
                <a:srgbClr val="002960"/>
              </a:solidFill>
            </a:endParaRPr>
          </a:p>
        </p:txBody>
      </p:sp>
      <p:sp>
        <p:nvSpPr>
          <p:cNvPr id="24" name="Rectangle 286"/>
          <p:cNvSpPr txBox="1">
            <a:spLocks noChangeArrowheads="1"/>
          </p:cNvSpPr>
          <p:nvPr/>
        </p:nvSpPr>
        <p:spPr bwMode="auto">
          <a:xfrm>
            <a:off x="5032454" y="4781994"/>
            <a:ext cx="2637764" cy="1369168"/>
          </a:xfrm>
          <a:prstGeom prst="rect">
            <a:avLst/>
          </a:prstGeom>
          <a:solidFill>
            <a:schemeClr val="accent1"/>
          </a:solidFill>
          <a:ln w="9525">
            <a:noFill/>
            <a:miter lim="800000"/>
            <a:headEnd/>
            <a:tailEnd/>
          </a:ln>
          <a:effectLst/>
          <a:extLst/>
        </p:spPr>
        <p:txBody>
          <a:bodyPr vert="horz" wrap="square" lIns="77739" tIns="77739" rIns="77739" bIns="77739" numCol="1" anchor="ctr" anchorCtr="0" compatLnSpc="1">
            <a:prstTxWarp prst="textNoShape">
              <a:avLst/>
            </a:prstTxWarp>
            <a:noAutofit/>
          </a:bodyPr>
          <a:lstStyle>
            <a:lvl1pPr marL="0" indent="0" algn="l" defTabSz="893957"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375" indent="-191791" algn="l" defTabSz="893957"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483" indent="-261531"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409" indent="-155335"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buClr>
                <a:srgbClr val="002960"/>
              </a:buClr>
            </a:pPr>
            <a:r>
              <a:rPr lang="en-US" sz="1800" b="1" kern="0" dirty="0">
                <a:solidFill>
                  <a:srgbClr val="002960"/>
                </a:solidFill>
              </a:rPr>
              <a:t>Total Gross Spend</a:t>
            </a:r>
          </a:p>
          <a:p>
            <a:pPr algn="ctr">
              <a:buClr>
                <a:srgbClr val="002960"/>
              </a:buClr>
            </a:pPr>
            <a:endParaRPr lang="en-US" sz="1300" b="1" kern="0" dirty="0">
              <a:solidFill>
                <a:srgbClr val="002960"/>
              </a:solidFill>
            </a:endParaRPr>
          </a:p>
          <a:p>
            <a:pPr algn="ctr">
              <a:buClr>
                <a:srgbClr val="002960"/>
              </a:buClr>
            </a:pPr>
            <a:r>
              <a:rPr lang="en-US" sz="2700" b="1" kern="0" dirty="0">
                <a:solidFill>
                  <a:srgbClr val="000000"/>
                </a:solidFill>
              </a:rPr>
              <a:t>$998,000</a:t>
            </a:r>
          </a:p>
        </p:txBody>
      </p:sp>
      <p:grpSp>
        <p:nvGrpSpPr>
          <p:cNvPr id="31" name="Group 30"/>
          <p:cNvGrpSpPr/>
          <p:nvPr/>
        </p:nvGrpSpPr>
        <p:grpSpPr>
          <a:xfrm>
            <a:off x="165478" y="759359"/>
            <a:ext cx="365836" cy="553195"/>
            <a:chOff x="2557036" y="735920"/>
            <a:chExt cx="450569" cy="511939"/>
          </a:xfrm>
        </p:grpSpPr>
        <p:sp>
          <p:nvSpPr>
            <p:cNvPr id="32" name="Chevron 31"/>
            <p:cNvSpPr>
              <a:spLocks/>
            </p:cNvSpPr>
            <p:nvPr/>
          </p:nvSpPr>
          <p:spPr>
            <a:xfrm>
              <a:off x="2649073" y="735920"/>
              <a:ext cx="358532" cy="511939"/>
            </a:xfrm>
            <a:prstGeom prst="chevron">
              <a:avLst>
                <a:gd name="adj" fmla="val 50368"/>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noAutofit/>
            </a:bodyPr>
            <a:lstStyle/>
            <a:p>
              <a:pPr algn="ctr" fontAlgn="base">
                <a:spcBef>
                  <a:spcPct val="0"/>
                </a:spcBef>
                <a:spcAft>
                  <a:spcPct val="0"/>
                </a:spcAft>
              </a:pPr>
              <a:endParaRPr lang="en-US" sz="1400" b="1" dirty="0">
                <a:solidFill>
                  <a:srgbClr val="FFFFFF"/>
                </a:solidFill>
              </a:endParaRPr>
            </a:p>
          </p:txBody>
        </p:sp>
        <p:sp>
          <p:nvSpPr>
            <p:cNvPr id="33" name="Chevron 32"/>
            <p:cNvSpPr>
              <a:spLocks/>
            </p:cNvSpPr>
            <p:nvPr/>
          </p:nvSpPr>
          <p:spPr>
            <a:xfrm>
              <a:off x="2557036" y="860472"/>
              <a:ext cx="184074" cy="262835"/>
            </a:xfrm>
            <a:prstGeom prst="chevron">
              <a:avLst>
                <a:gd name="adj" fmla="val 50368"/>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noAutofit/>
            </a:bodyPr>
            <a:lstStyle/>
            <a:p>
              <a:pPr algn="ctr" fontAlgn="base">
                <a:spcBef>
                  <a:spcPct val="0"/>
                </a:spcBef>
                <a:spcAft>
                  <a:spcPct val="0"/>
                </a:spcAft>
              </a:pPr>
              <a:endParaRPr lang="en-US" sz="1400" b="1" dirty="0">
                <a:solidFill>
                  <a:srgbClr val="FFFFFF"/>
                </a:solidFill>
              </a:endParaRPr>
            </a:p>
          </p:txBody>
        </p:sp>
      </p:grpSp>
    </p:spTree>
    <p:extLst>
      <p:ext uri="{BB962C8B-B14F-4D97-AF65-F5344CB8AC3E}">
        <p14:creationId xmlns:p14="http://schemas.microsoft.com/office/powerpoint/2010/main" val="21809209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p:cNvSpPr>
            <a:spLocks/>
          </p:cNvSpPr>
          <p:nvPr/>
        </p:nvSpPr>
        <p:spPr>
          <a:xfrm>
            <a:off x="-28768" y="729950"/>
            <a:ext cx="9176588" cy="582602"/>
          </a:xfrm>
          <a:prstGeom prst="rect">
            <a:avLst/>
          </a:prstGeom>
          <a:solidFill>
            <a:schemeClr val="accent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3276" tIns="46638" rIns="93276" bIns="46638" rtlCol="0" anchor="ctr"/>
          <a:lstStyle/>
          <a:p>
            <a:pPr marL="1619" lvl="1" fontAlgn="base">
              <a:spcBef>
                <a:spcPct val="0"/>
              </a:spcBef>
              <a:spcAft>
                <a:spcPts val="204"/>
              </a:spcAft>
            </a:pPr>
            <a:r>
              <a:rPr lang="en-US" sz="1600" dirty="0">
                <a:solidFill>
                  <a:srgbClr val="002960"/>
                </a:solidFill>
                <a:latin typeface="Calibri" panose="020F0502020204030204" pitchFamily="34" charset="0"/>
              </a:rPr>
              <a:t>            </a:t>
            </a:r>
          </a:p>
          <a:p>
            <a:pPr marL="467468" lvl="2" fontAlgn="base">
              <a:spcBef>
                <a:spcPct val="0"/>
              </a:spcBef>
              <a:spcAft>
                <a:spcPts val="204"/>
              </a:spcAft>
            </a:pPr>
            <a:r>
              <a:rPr lang="en-US" altLang="en-US" sz="1600" dirty="0">
                <a:solidFill>
                  <a:srgbClr val="002960"/>
                </a:solidFill>
                <a:ea typeface="Times New Roman" panose="02020603050405020304" pitchFamily="18" charset="0"/>
                <a:cs typeface="Times New Roman" panose="02020603050405020304" pitchFamily="18" charset="0"/>
              </a:rPr>
              <a:t>  </a:t>
            </a:r>
            <a:endParaRPr lang="en-US" sz="1600" b="1" dirty="0">
              <a:solidFill>
                <a:srgbClr val="002960"/>
              </a:solidFill>
              <a:latin typeface="Calibri" panose="020F0502020204030204" pitchFamily="34" charset="0"/>
            </a:endParaRPr>
          </a:p>
        </p:txBody>
      </p:sp>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3661480234"/>
              </p:ext>
            </p:extLst>
          </p:nvPr>
        </p:nvGraphicFramePr>
        <p:xfrm>
          <a:off x="1621" y="1620"/>
          <a:ext cx="1620" cy="1620"/>
        </p:xfrm>
        <a:graphic>
          <a:graphicData uri="http://schemas.openxmlformats.org/presentationml/2006/ole">
            <mc:AlternateContent xmlns:mc="http://schemas.openxmlformats.org/markup-compatibility/2006">
              <mc:Choice xmlns:v="urn:schemas-microsoft-com:vml" Requires="v">
                <p:oleObj spid="_x0000_s7192"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621" y="1620"/>
                        <a:ext cx="1620" cy="1620"/>
                      </a:xfrm>
                      <a:prstGeom prst="rect">
                        <a:avLst/>
                      </a:prstGeom>
                    </p:spPr>
                  </p:pic>
                </p:oleObj>
              </mc:Fallback>
            </mc:AlternateContent>
          </a:graphicData>
        </a:graphic>
      </p:graphicFrame>
      <p:sp>
        <p:nvSpPr>
          <p:cNvPr id="3" name="Title 1"/>
          <p:cNvSpPr txBox="1">
            <a:spLocks/>
          </p:cNvSpPr>
          <p:nvPr/>
        </p:nvSpPr>
        <p:spPr bwMode="auto">
          <a:xfrm>
            <a:off x="509254" y="295444"/>
            <a:ext cx="8336698" cy="565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913429" rtl="0" eaLnBrk="1" fontAlgn="base" hangingPunct="1">
              <a:spcBef>
                <a:spcPct val="0"/>
              </a:spcBef>
              <a:spcAft>
                <a:spcPct val="0"/>
              </a:spcAft>
              <a:tabLst>
                <a:tab pos="275324" algn="l"/>
              </a:tabLst>
              <a:defRPr sz="1900" b="1" baseline="0">
                <a:solidFill>
                  <a:srgbClr val="002A60"/>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r>
              <a:rPr lang="en-US" sz="1800" kern="0" dirty="0"/>
              <a:t>Key Components of the </a:t>
            </a:r>
            <a:r>
              <a:rPr lang="en-US" sz="1800" kern="0" dirty="0" err="1"/>
              <a:t>MassHealth</a:t>
            </a:r>
            <a:r>
              <a:rPr lang="en-US" sz="1800" kern="0" dirty="0"/>
              <a:t> Recovery Coach Benefit</a:t>
            </a:r>
          </a:p>
          <a:p>
            <a:endParaRPr lang="en-US" sz="1800" kern="0" dirty="0"/>
          </a:p>
        </p:txBody>
      </p:sp>
      <p:grpSp>
        <p:nvGrpSpPr>
          <p:cNvPr id="9" name="sticker"/>
          <p:cNvGrpSpPr/>
          <p:nvPr/>
        </p:nvGrpSpPr>
        <p:grpSpPr>
          <a:xfrm>
            <a:off x="8239462" y="89168"/>
            <a:ext cx="739777" cy="153874"/>
            <a:chOff x="5493885" y="-151590"/>
            <a:chExt cx="6728410" cy="150811"/>
          </a:xfrm>
        </p:grpSpPr>
        <p:sp>
          <p:nvSpPr>
            <p:cNvPr id="10" name="StickerRectangle"/>
            <p:cNvSpPr>
              <a:spLocks noChangeArrowheads="1"/>
            </p:cNvSpPr>
            <p:nvPr/>
          </p:nvSpPr>
          <p:spPr bwMode="gray">
            <a:xfrm>
              <a:off x="5493885" y="-151590"/>
              <a:ext cx="6728410" cy="150811"/>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332" fontAlgn="base">
                <a:spcBef>
                  <a:spcPct val="0"/>
                </a:spcBef>
                <a:spcAft>
                  <a:spcPct val="0"/>
                </a:spcAft>
                <a:buClr>
                  <a:srgbClr val="002960"/>
                </a:buClr>
              </a:pPr>
              <a:r>
                <a:rPr lang="en-US" sz="800" dirty="0">
                  <a:solidFill>
                    <a:srgbClr val="808080"/>
                  </a:solidFill>
                </a:rPr>
                <a:t>PRELIMINARY</a:t>
              </a:r>
              <a:endParaRPr lang="x-none" sz="800" dirty="0">
                <a:solidFill>
                  <a:srgbClr val="808080"/>
                </a:solidFill>
              </a:endParaRPr>
            </a:p>
          </p:txBody>
        </p:sp>
        <p:cxnSp>
          <p:nvCxnSpPr>
            <p:cNvPr id="11" name="AutoShape 31"/>
            <p:cNvCxnSpPr>
              <a:cxnSpLocks noChangeShapeType="1"/>
              <a:stCxn id="10" idx="2"/>
              <a:endCxn id="10" idx="4"/>
            </p:cNvCxnSpPr>
            <p:nvPr/>
          </p:nvCxnSpPr>
          <p:spPr bwMode="gray">
            <a:xfrm>
              <a:off x="5493885" y="-151590"/>
              <a:ext cx="0" cy="150811"/>
            </a:xfrm>
            <a:prstGeom prst="straightConnector1">
              <a:avLst/>
            </a:prstGeom>
            <a:noFill/>
            <a:ln w="9525">
              <a:solidFill>
                <a:schemeClr val="accent6"/>
              </a:solidFill>
              <a:round/>
              <a:headEnd/>
              <a:tailEnd/>
            </a:ln>
            <a:extLst>
              <a:ext uri="{909E8E84-426E-40DD-AFC4-6F175D3DCCD1}">
                <a14:hiddenFill xmlns:a14="http://schemas.microsoft.com/office/drawing/2010/main">
                  <a:noFill/>
                </a14:hiddenFill>
              </a:ext>
            </a:extLst>
          </p:spPr>
        </p:cxnSp>
        <p:cxnSp>
          <p:nvCxnSpPr>
            <p:cNvPr id="12" name="AutoShape 32"/>
            <p:cNvCxnSpPr>
              <a:cxnSpLocks noChangeShapeType="1"/>
              <a:stCxn id="10" idx="4"/>
              <a:endCxn id="10" idx="6"/>
            </p:cNvCxnSpPr>
            <p:nvPr/>
          </p:nvCxnSpPr>
          <p:spPr bwMode="gray">
            <a:xfrm>
              <a:off x="5493885" y="-779"/>
              <a:ext cx="6728410" cy="0"/>
            </a:xfrm>
            <a:prstGeom prst="straightConnector1">
              <a:avLst/>
            </a:prstGeom>
            <a:noFill/>
            <a:ln w="25400">
              <a:solidFill>
                <a:schemeClr val="accent6"/>
              </a:solidFill>
              <a:round/>
              <a:headEnd/>
              <a:tailEnd/>
            </a:ln>
            <a:extLst>
              <a:ext uri="{909E8E84-426E-40DD-AFC4-6F175D3DCCD1}">
                <a14:hiddenFill xmlns:a14="http://schemas.microsoft.com/office/drawing/2010/main">
                  <a:noFill/>
                </a14:hiddenFill>
              </a:ext>
            </a:extLst>
          </p:spPr>
        </p:cxnSp>
      </p:grpSp>
      <p:sp>
        <p:nvSpPr>
          <p:cNvPr id="14" name="Slide Number Placeholder 2"/>
          <p:cNvSpPr>
            <a:spLocks noGrp="1"/>
          </p:cNvSpPr>
          <p:nvPr>
            <p:ph type="sldNum" sz="quarter" idx="4294967295"/>
          </p:nvPr>
        </p:nvSpPr>
        <p:spPr>
          <a:xfrm>
            <a:off x="8674501" y="6598002"/>
            <a:ext cx="548033" cy="259998"/>
          </a:xfrm>
          <a:prstGeom prst="rect">
            <a:avLst/>
          </a:prstGeom>
        </p:spPr>
        <p:txBody>
          <a:bodyPr/>
          <a:lstStyle/>
          <a:p>
            <a:fld id="{1B845CE2-52C6-D640-906F-6FEE9CFEE2EC}" type="slidenum">
              <a:rPr lang="en-US" sz="1000">
                <a:solidFill>
                  <a:srgbClr val="000000"/>
                </a:solidFill>
              </a:rPr>
              <a:pPr/>
              <a:t>12</a:t>
            </a:fld>
            <a:endParaRPr lang="en-US" sz="1000" dirty="0">
              <a:solidFill>
                <a:srgbClr val="000000"/>
              </a:solidFill>
            </a:endParaRPr>
          </a:p>
        </p:txBody>
      </p:sp>
      <p:sp>
        <p:nvSpPr>
          <p:cNvPr id="16" name="Marvin Title Tracker Circle"/>
          <p:cNvSpPr/>
          <p:nvPr/>
        </p:nvSpPr>
        <p:spPr>
          <a:xfrm>
            <a:off x="108542" y="258254"/>
            <a:ext cx="321376" cy="321357"/>
          </a:xfrm>
          <a:prstGeom prst="ellipse">
            <a:avLst/>
          </a:prstGeom>
          <a:solidFill>
            <a:schemeClr val="accent1"/>
          </a:solidFill>
          <a:ln w="9525" cap="flat" cmpd="sng" algn="ctr">
            <a:noFill/>
            <a:prstDash val="solid"/>
          </a:ln>
          <a:effectLst/>
          <a:extLst>
            <a:ext uri="{91240B29-F687-4F45-9708-019B960494DF}">
              <a14:hiddenLine xmlns:a14="http://schemas.microsoft.com/office/drawing/2010/main" w="9525" cap="flat" cmpd="sng" algn="ctr">
                <a:solidFill>
                  <a:schemeClr val="accent6"/>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93286" tIns="46643" rIns="93286" bIns="46643" rtlCol="0" anchor="ctr" anchorCtr="1"/>
          <a:lstStyle/>
          <a:p>
            <a:pPr algn="ctr" fontAlgn="base">
              <a:spcBef>
                <a:spcPct val="0"/>
              </a:spcBef>
              <a:spcAft>
                <a:spcPct val="0"/>
              </a:spcAft>
            </a:pPr>
            <a:r>
              <a:rPr lang="en-US" sz="1900" b="1" dirty="0">
                <a:solidFill>
                  <a:srgbClr val="000000"/>
                </a:solidFill>
              </a:rPr>
              <a:t>D</a:t>
            </a:r>
          </a:p>
        </p:txBody>
      </p:sp>
      <p:sp>
        <p:nvSpPr>
          <p:cNvPr id="26" name="Rounded Rectangle 4"/>
          <p:cNvSpPr/>
          <p:nvPr/>
        </p:nvSpPr>
        <p:spPr>
          <a:xfrm>
            <a:off x="368914" y="2008852"/>
            <a:ext cx="1591919" cy="143698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069" tIns="9069" rIns="9069" bIns="9069" numCol="1" spcCol="1296" anchor="ctr" anchorCtr="0">
            <a:noAutofit/>
          </a:bodyPr>
          <a:lstStyle/>
          <a:p>
            <a:pPr algn="ctr" defTabSz="634865" fontAlgn="base">
              <a:lnSpc>
                <a:spcPct val="90000"/>
              </a:lnSpc>
              <a:spcBef>
                <a:spcPct val="0"/>
              </a:spcBef>
              <a:spcAft>
                <a:spcPct val="35000"/>
              </a:spcAft>
            </a:pPr>
            <a:r>
              <a:rPr lang="en-US" sz="1400" b="1" dirty="0">
                <a:solidFill>
                  <a:srgbClr val="FFFFFF"/>
                </a:solidFill>
              </a:rPr>
              <a:t>Residential Rehabilitation Services</a:t>
            </a:r>
          </a:p>
        </p:txBody>
      </p:sp>
      <p:sp>
        <p:nvSpPr>
          <p:cNvPr id="28" name="Rectangle 8"/>
          <p:cNvSpPr txBox="1"/>
          <p:nvPr/>
        </p:nvSpPr>
        <p:spPr>
          <a:xfrm>
            <a:off x="573614" y="783537"/>
            <a:ext cx="8610557" cy="439639"/>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619" lvl="1" indent="0" fontAlgn="base">
              <a:spcBef>
                <a:spcPct val="0"/>
              </a:spcBef>
              <a:spcAft>
                <a:spcPts val="204"/>
              </a:spcAft>
              <a:buClrTx/>
              <a:buNone/>
            </a:pPr>
            <a:r>
              <a:rPr lang="en-US" sz="1400" b="1" dirty="0" err="1">
                <a:solidFill>
                  <a:srgbClr val="002960"/>
                </a:solidFill>
              </a:rPr>
              <a:t>MassHealth</a:t>
            </a:r>
            <a:r>
              <a:rPr lang="en-US" sz="1400" b="1" dirty="0">
                <a:solidFill>
                  <a:srgbClr val="002960"/>
                </a:solidFill>
              </a:rPr>
              <a:t> emphasized consistent implementation across all MCEs through a collaborative program development process. MCEs use standardized specifications and procedures.</a:t>
            </a:r>
          </a:p>
        </p:txBody>
      </p:sp>
      <p:sp>
        <p:nvSpPr>
          <p:cNvPr id="30" name="Rectangle 286"/>
          <p:cNvSpPr txBox="1">
            <a:spLocks noChangeArrowheads="1"/>
          </p:cNvSpPr>
          <p:nvPr/>
        </p:nvSpPr>
        <p:spPr bwMode="auto">
          <a:xfrm>
            <a:off x="238509" y="1453250"/>
            <a:ext cx="1975814" cy="2728205"/>
          </a:xfrm>
          <a:prstGeom prst="rect">
            <a:avLst/>
          </a:prstGeom>
          <a:solidFill>
            <a:schemeClr val="accent1"/>
          </a:solidFill>
          <a:ln w="9525">
            <a:noFill/>
            <a:miter lim="800000"/>
            <a:headEnd/>
            <a:tailEnd/>
          </a:ln>
          <a:effectLst/>
          <a:extLst/>
        </p:spPr>
        <p:txBody>
          <a:bodyPr vert="horz" wrap="square" lIns="77739" tIns="77739" rIns="77739" bIns="77739" numCol="1" anchor="ctr" anchorCtr="0" compatLnSpc="1">
            <a:prstTxWarp prst="textNoShape">
              <a:avLst/>
            </a:prstTxWarp>
            <a:noAutofit/>
          </a:bodyPr>
          <a:lstStyle>
            <a:lvl1pPr marL="0" indent="0" algn="l" defTabSz="893957"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375" indent="-191791" algn="l" defTabSz="893957"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483" indent="-261531"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409" indent="-155335"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buClr>
                <a:srgbClr val="002960"/>
              </a:buClr>
            </a:pPr>
            <a:r>
              <a:rPr lang="en-US" sz="1300" b="1" kern="0" dirty="0">
                <a:solidFill>
                  <a:srgbClr val="002960"/>
                </a:solidFill>
              </a:rPr>
              <a:t>Performance Specifications</a:t>
            </a:r>
          </a:p>
        </p:txBody>
      </p:sp>
      <p:sp>
        <p:nvSpPr>
          <p:cNvPr id="31" name="Rectangle 286"/>
          <p:cNvSpPr txBox="1">
            <a:spLocks noChangeArrowheads="1"/>
          </p:cNvSpPr>
          <p:nvPr/>
        </p:nvSpPr>
        <p:spPr bwMode="auto">
          <a:xfrm>
            <a:off x="238509" y="4434729"/>
            <a:ext cx="1975814" cy="421362"/>
          </a:xfrm>
          <a:prstGeom prst="rect">
            <a:avLst/>
          </a:prstGeom>
          <a:solidFill>
            <a:schemeClr val="accent1"/>
          </a:solidFill>
          <a:ln w="9525">
            <a:noFill/>
            <a:miter lim="800000"/>
            <a:headEnd/>
            <a:tailEnd/>
          </a:ln>
          <a:effectLst/>
          <a:extLst/>
        </p:spPr>
        <p:txBody>
          <a:bodyPr vert="horz" wrap="square" lIns="77739" tIns="77739" rIns="77739" bIns="77739" numCol="1" anchor="ctr" anchorCtr="0" compatLnSpc="1">
            <a:prstTxWarp prst="textNoShape">
              <a:avLst/>
            </a:prstTxWarp>
            <a:noAutofit/>
          </a:bodyPr>
          <a:lstStyle>
            <a:lvl1pPr marL="0" indent="0" algn="l" defTabSz="893957"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375" indent="-191791" algn="l" defTabSz="893957"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483" indent="-261531"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409" indent="-155335"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buClr>
                <a:srgbClr val="002960"/>
              </a:buClr>
            </a:pPr>
            <a:r>
              <a:rPr lang="en-US" sz="1300" b="1" kern="0" dirty="0">
                <a:solidFill>
                  <a:srgbClr val="002960"/>
                </a:solidFill>
              </a:rPr>
              <a:t>“Medical Necessity Criteria”</a:t>
            </a:r>
          </a:p>
        </p:txBody>
      </p:sp>
      <p:sp>
        <p:nvSpPr>
          <p:cNvPr id="33" name="Rectangle 286"/>
          <p:cNvSpPr txBox="1">
            <a:spLocks noChangeArrowheads="1"/>
          </p:cNvSpPr>
          <p:nvPr/>
        </p:nvSpPr>
        <p:spPr bwMode="auto">
          <a:xfrm>
            <a:off x="238509" y="5095784"/>
            <a:ext cx="1975814" cy="610941"/>
          </a:xfrm>
          <a:prstGeom prst="rect">
            <a:avLst/>
          </a:prstGeom>
          <a:solidFill>
            <a:schemeClr val="accent1"/>
          </a:solidFill>
          <a:ln w="9525">
            <a:noFill/>
            <a:miter lim="800000"/>
            <a:headEnd/>
            <a:tailEnd/>
          </a:ln>
          <a:effectLst/>
          <a:extLst/>
        </p:spPr>
        <p:txBody>
          <a:bodyPr vert="horz" wrap="square" lIns="77739" tIns="77739" rIns="77739" bIns="77739" numCol="1" anchor="ctr" anchorCtr="0" compatLnSpc="1">
            <a:prstTxWarp prst="textNoShape">
              <a:avLst/>
            </a:prstTxWarp>
            <a:noAutofit/>
          </a:bodyPr>
          <a:lstStyle>
            <a:lvl1pPr marL="0" indent="0" algn="l" defTabSz="893957"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375" indent="-191791" algn="l" defTabSz="893957"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483" indent="-261531"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409" indent="-155335"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buClr>
                <a:srgbClr val="002960"/>
              </a:buClr>
            </a:pPr>
            <a:r>
              <a:rPr lang="en-US" sz="1300" b="1" kern="0" dirty="0">
                <a:solidFill>
                  <a:srgbClr val="002960"/>
                </a:solidFill>
              </a:rPr>
              <a:t>Case Rate Billing Structure, Rate, Billing Code</a:t>
            </a:r>
          </a:p>
        </p:txBody>
      </p:sp>
      <p:sp>
        <p:nvSpPr>
          <p:cNvPr id="17" name="TextBox 16"/>
          <p:cNvSpPr txBox="1"/>
          <p:nvPr/>
        </p:nvSpPr>
        <p:spPr>
          <a:xfrm>
            <a:off x="1960834" y="1523050"/>
            <a:ext cx="7152445" cy="2800749"/>
          </a:xfrm>
          <a:prstGeom prst="rect">
            <a:avLst/>
          </a:prstGeom>
          <a:noFill/>
        </p:spPr>
        <p:txBody>
          <a:bodyPr wrap="square" lIns="91420" tIns="45711" rIns="91420" bIns="45711" rtlCol="0">
            <a:spAutoFit/>
          </a:bodyPr>
          <a:lstStyle/>
          <a:p>
            <a:pPr marL="401664" indent="-174911" fontAlgn="base">
              <a:spcBef>
                <a:spcPct val="0"/>
              </a:spcBef>
              <a:spcAft>
                <a:spcPct val="0"/>
              </a:spcAft>
              <a:buFont typeface="Arial" panose="020B0604020202020204" pitchFamily="34" charset="0"/>
              <a:buChar char="•"/>
            </a:pPr>
            <a:r>
              <a:rPr lang="en-US" sz="1200" b="1" dirty="0">
                <a:solidFill>
                  <a:srgbClr val="000000"/>
                </a:solidFill>
              </a:rPr>
              <a:t>Common definition </a:t>
            </a:r>
            <a:r>
              <a:rPr lang="en-US" sz="1200" dirty="0">
                <a:solidFill>
                  <a:srgbClr val="000000"/>
                </a:solidFill>
              </a:rPr>
              <a:t>– “Recovery Coaches (RC) are </a:t>
            </a:r>
            <a:r>
              <a:rPr lang="en-US" sz="1200" b="1" dirty="0">
                <a:solidFill>
                  <a:srgbClr val="002960"/>
                </a:solidFill>
              </a:rPr>
              <a:t>individuals currently in recovery</a:t>
            </a:r>
            <a:r>
              <a:rPr lang="en-US" sz="1200" dirty="0">
                <a:solidFill>
                  <a:srgbClr val="000000"/>
                </a:solidFill>
              </a:rPr>
              <a:t> who have lived experience with addiction and/or co-occurring mental health disorders and</a:t>
            </a:r>
            <a:r>
              <a:rPr lang="en-US" sz="1200" b="1" dirty="0">
                <a:solidFill>
                  <a:srgbClr val="002960"/>
                </a:solidFill>
              </a:rPr>
              <a:t> have been trained to help their peers with a similar experience</a:t>
            </a:r>
            <a:r>
              <a:rPr lang="en-US" sz="1200" dirty="0">
                <a:solidFill>
                  <a:srgbClr val="000000"/>
                </a:solidFill>
              </a:rPr>
              <a:t> to gain hope, explore recovery, and achieve life goals”</a:t>
            </a:r>
          </a:p>
          <a:p>
            <a:pPr marL="226751" fontAlgn="base">
              <a:spcBef>
                <a:spcPct val="0"/>
              </a:spcBef>
              <a:spcAft>
                <a:spcPct val="0"/>
              </a:spcAft>
            </a:pPr>
            <a:endParaRPr lang="en-US" sz="1000" dirty="0">
              <a:solidFill>
                <a:srgbClr val="000000"/>
              </a:solidFill>
            </a:endParaRPr>
          </a:p>
          <a:p>
            <a:pPr marL="401664" indent="-174911" fontAlgn="base">
              <a:spcBef>
                <a:spcPct val="0"/>
              </a:spcBef>
              <a:spcAft>
                <a:spcPct val="0"/>
              </a:spcAft>
              <a:buFont typeface="Arial" panose="020B0604020202020204" pitchFamily="34" charset="0"/>
              <a:buChar char="•"/>
            </a:pPr>
            <a:r>
              <a:rPr lang="en-US" sz="1200" b="1" dirty="0">
                <a:solidFill>
                  <a:srgbClr val="000000"/>
                </a:solidFill>
              </a:rPr>
              <a:t>Common components of service </a:t>
            </a:r>
            <a:r>
              <a:rPr lang="en-US" sz="1200" dirty="0">
                <a:solidFill>
                  <a:srgbClr val="000000"/>
                </a:solidFill>
              </a:rPr>
              <a:t>– e.g. “the RC  must provide </a:t>
            </a:r>
            <a:r>
              <a:rPr lang="en-US" sz="1200" b="1" dirty="0">
                <a:solidFill>
                  <a:srgbClr val="002960"/>
                </a:solidFill>
              </a:rPr>
              <a:t>emotional and social support</a:t>
            </a:r>
            <a:r>
              <a:rPr lang="en-US" sz="1200" dirty="0">
                <a:solidFill>
                  <a:srgbClr val="000000"/>
                </a:solidFill>
              </a:rPr>
              <a:t>.” “The RC must support members in </a:t>
            </a:r>
            <a:r>
              <a:rPr lang="en-US" sz="1200" b="1" dirty="0">
                <a:solidFill>
                  <a:srgbClr val="002960"/>
                </a:solidFill>
              </a:rPr>
              <a:t>making positive life changes and developing skills to facilitate their recovery.” </a:t>
            </a:r>
          </a:p>
          <a:p>
            <a:pPr marL="401664" indent="-174911" fontAlgn="base">
              <a:spcBef>
                <a:spcPct val="0"/>
              </a:spcBef>
              <a:spcAft>
                <a:spcPct val="0"/>
              </a:spcAft>
              <a:buFont typeface="Arial" panose="020B0604020202020204" pitchFamily="34" charset="0"/>
              <a:buChar char="•"/>
            </a:pPr>
            <a:endParaRPr lang="en-US" sz="1000" b="1" dirty="0">
              <a:solidFill>
                <a:srgbClr val="002960"/>
              </a:solidFill>
            </a:endParaRPr>
          </a:p>
          <a:p>
            <a:pPr marL="401664" indent="-174911" fontAlgn="base">
              <a:spcBef>
                <a:spcPct val="0"/>
              </a:spcBef>
              <a:spcAft>
                <a:spcPct val="0"/>
              </a:spcAft>
              <a:buFont typeface="Arial" panose="020B0604020202020204" pitchFamily="34" charset="0"/>
              <a:buChar char="•"/>
            </a:pPr>
            <a:r>
              <a:rPr lang="en-US" sz="1200" b="1" dirty="0">
                <a:solidFill>
                  <a:srgbClr val="000000"/>
                </a:solidFill>
              </a:rPr>
              <a:t>Common staffing and supervision requirements  - </a:t>
            </a:r>
            <a:r>
              <a:rPr lang="en-US" sz="1200" dirty="0">
                <a:solidFill>
                  <a:srgbClr val="000000"/>
                </a:solidFill>
              </a:rPr>
              <a:t>RC must have successfully participated in trainings and/or </a:t>
            </a:r>
            <a:r>
              <a:rPr lang="en-US" sz="1200" b="1" dirty="0">
                <a:solidFill>
                  <a:srgbClr val="002960"/>
                </a:solidFill>
              </a:rPr>
              <a:t>coursework designed to prepare individuals to serve as RCs</a:t>
            </a:r>
            <a:r>
              <a:rPr lang="en-US" sz="1200" dirty="0">
                <a:solidFill>
                  <a:srgbClr val="000000"/>
                </a:solidFill>
              </a:rPr>
              <a:t>.” “The RC must receive direct supervision from a supervisor who has completed training and/or coursework that </a:t>
            </a:r>
            <a:r>
              <a:rPr lang="en-US" sz="1200" b="1" dirty="0">
                <a:solidFill>
                  <a:srgbClr val="002960"/>
                </a:solidFill>
              </a:rPr>
              <a:t>is designed to prepare supervisors to supervise RCs</a:t>
            </a:r>
            <a:r>
              <a:rPr lang="en-US" sz="1200" dirty="0">
                <a:solidFill>
                  <a:srgbClr val="000000"/>
                </a:solidFill>
              </a:rPr>
              <a:t>.” “RCs must have obtained, or must be able to demonstrate that they are actively working to obtain </a:t>
            </a:r>
            <a:r>
              <a:rPr lang="en-US" sz="1200" b="1" dirty="0">
                <a:solidFill>
                  <a:srgbClr val="002960"/>
                </a:solidFill>
              </a:rPr>
              <a:t>certification as a Recovery Coach</a:t>
            </a:r>
            <a:r>
              <a:rPr lang="en-US" sz="1200" dirty="0">
                <a:solidFill>
                  <a:srgbClr val="000000"/>
                </a:solidFill>
              </a:rPr>
              <a:t>”</a:t>
            </a:r>
          </a:p>
          <a:p>
            <a:pPr marL="401664" indent="-174911" fontAlgn="base">
              <a:spcBef>
                <a:spcPct val="0"/>
              </a:spcBef>
              <a:spcAft>
                <a:spcPct val="0"/>
              </a:spcAft>
              <a:buFont typeface="Arial" panose="020B0604020202020204" pitchFamily="34" charset="0"/>
              <a:buChar char="•"/>
            </a:pPr>
            <a:endParaRPr lang="en-US" sz="1200" b="1" dirty="0">
              <a:solidFill>
                <a:srgbClr val="000000"/>
              </a:solidFill>
            </a:endParaRPr>
          </a:p>
        </p:txBody>
      </p:sp>
      <p:sp>
        <p:nvSpPr>
          <p:cNvPr id="38" name="TextBox 37"/>
          <p:cNvSpPr txBox="1"/>
          <p:nvPr/>
        </p:nvSpPr>
        <p:spPr>
          <a:xfrm>
            <a:off x="1960833" y="4314734"/>
            <a:ext cx="6701464" cy="626172"/>
          </a:xfrm>
          <a:prstGeom prst="rect">
            <a:avLst/>
          </a:prstGeom>
          <a:noFill/>
        </p:spPr>
        <p:txBody>
          <a:bodyPr wrap="square" lIns="91420" tIns="45711" rIns="91420" bIns="45711" rtlCol="0">
            <a:spAutoFit/>
          </a:bodyPr>
          <a:lstStyle/>
          <a:p>
            <a:pPr marL="226751" fontAlgn="base">
              <a:spcBef>
                <a:spcPct val="0"/>
              </a:spcBef>
              <a:spcAft>
                <a:spcPct val="0"/>
              </a:spcAft>
            </a:pPr>
            <a:endParaRPr lang="en-US" sz="1000" b="1" dirty="0">
              <a:solidFill>
                <a:srgbClr val="000000"/>
              </a:solidFill>
            </a:endParaRPr>
          </a:p>
          <a:p>
            <a:pPr marL="401664" indent="-174911" fontAlgn="base">
              <a:spcBef>
                <a:spcPct val="0"/>
              </a:spcBef>
              <a:spcAft>
                <a:spcPct val="0"/>
              </a:spcAft>
              <a:buFont typeface="Arial" panose="020B0604020202020204" pitchFamily="34" charset="0"/>
              <a:buChar char="•"/>
            </a:pPr>
            <a:r>
              <a:rPr lang="en-US" sz="1200" b="1" dirty="0">
                <a:solidFill>
                  <a:srgbClr val="000000"/>
                </a:solidFill>
              </a:rPr>
              <a:t>Eligible members </a:t>
            </a:r>
            <a:r>
              <a:rPr lang="en-US" sz="1200" dirty="0">
                <a:solidFill>
                  <a:srgbClr val="000000"/>
                </a:solidFill>
              </a:rPr>
              <a:t>must have substance use disorder and/or co-occurring mental health disorder and must be </a:t>
            </a:r>
            <a:r>
              <a:rPr lang="en-US" sz="1200" b="1" dirty="0">
                <a:solidFill>
                  <a:srgbClr val="002960"/>
                </a:solidFill>
              </a:rPr>
              <a:t>“attempting to achieve and/or maintain recovery”.</a:t>
            </a:r>
          </a:p>
        </p:txBody>
      </p:sp>
      <p:sp>
        <p:nvSpPr>
          <p:cNvPr id="39" name="TextBox 38"/>
          <p:cNvSpPr txBox="1"/>
          <p:nvPr/>
        </p:nvSpPr>
        <p:spPr>
          <a:xfrm>
            <a:off x="1960832" y="5071552"/>
            <a:ext cx="6617794" cy="657576"/>
          </a:xfrm>
          <a:prstGeom prst="rect">
            <a:avLst/>
          </a:prstGeom>
          <a:noFill/>
        </p:spPr>
        <p:txBody>
          <a:bodyPr wrap="square" lIns="91420" tIns="45711" rIns="91420" bIns="45711" rtlCol="0">
            <a:spAutoFit/>
          </a:bodyPr>
          <a:lstStyle/>
          <a:p>
            <a:pPr marL="401664" indent="-174911" fontAlgn="base">
              <a:spcBef>
                <a:spcPct val="0"/>
              </a:spcBef>
              <a:spcAft>
                <a:spcPct val="0"/>
              </a:spcAft>
              <a:buFont typeface="Arial" panose="020B0604020202020204" pitchFamily="34" charset="0"/>
              <a:buChar char="•"/>
            </a:pPr>
            <a:r>
              <a:rPr lang="en-US" sz="1200" b="1" dirty="0">
                <a:solidFill>
                  <a:srgbClr val="000000"/>
                </a:solidFill>
              </a:rPr>
              <a:t>Case rate</a:t>
            </a:r>
            <a:r>
              <a:rPr lang="en-US" sz="1200" dirty="0">
                <a:solidFill>
                  <a:srgbClr val="000000"/>
                </a:solidFill>
              </a:rPr>
              <a:t> allows for </a:t>
            </a:r>
            <a:r>
              <a:rPr lang="en-US" sz="1200" b="1" dirty="0">
                <a:solidFill>
                  <a:srgbClr val="002960"/>
                </a:solidFill>
              </a:rPr>
              <a:t>flexibility in meeting member needs</a:t>
            </a:r>
            <a:r>
              <a:rPr lang="en-US" sz="1200" dirty="0">
                <a:solidFill>
                  <a:srgbClr val="000000"/>
                </a:solidFill>
              </a:rPr>
              <a:t>; It does not require 15 minute units.</a:t>
            </a:r>
          </a:p>
          <a:p>
            <a:pPr marL="401664" indent="-174911" fontAlgn="base">
              <a:spcBef>
                <a:spcPct val="0"/>
              </a:spcBef>
              <a:spcAft>
                <a:spcPct val="0"/>
              </a:spcAft>
              <a:buFont typeface="Arial" panose="020B0604020202020204" pitchFamily="34" charset="0"/>
              <a:buChar char="•"/>
            </a:pPr>
            <a:r>
              <a:rPr lang="en-US" sz="1200" b="1" dirty="0">
                <a:solidFill>
                  <a:srgbClr val="000000"/>
                </a:solidFill>
              </a:rPr>
              <a:t>Standardized rate and billing codes </a:t>
            </a:r>
            <a:r>
              <a:rPr lang="en-US" sz="1200" b="1" dirty="0">
                <a:solidFill>
                  <a:srgbClr val="002960"/>
                </a:solidFill>
              </a:rPr>
              <a:t>streamline service delivery </a:t>
            </a:r>
            <a:r>
              <a:rPr lang="en-US" sz="1200" dirty="0">
                <a:solidFill>
                  <a:srgbClr val="000000"/>
                </a:solidFill>
              </a:rPr>
              <a:t>for providers.</a:t>
            </a:r>
          </a:p>
        </p:txBody>
      </p:sp>
      <p:sp>
        <p:nvSpPr>
          <p:cNvPr id="29" name="Rectangle 286"/>
          <p:cNvSpPr txBox="1">
            <a:spLocks noChangeArrowheads="1"/>
          </p:cNvSpPr>
          <p:nvPr/>
        </p:nvSpPr>
        <p:spPr bwMode="auto">
          <a:xfrm>
            <a:off x="238509" y="5913486"/>
            <a:ext cx="1975814" cy="775876"/>
          </a:xfrm>
          <a:prstGeom prst="rect">
            <a:avLst/>
          </a:prstGeom>
          <a:solidFill>
            <a:schemeClr val="accent1"/>
          </a:solidFill>
          <a:ln w="9525">
            <a:noFill/>
            <a:miter lim="800000"/>
            <a:headEnd/>
            <a:tailEnd/>
          </a:ln>
          <a:effectLst/>
          <a:extLst/>
        </p:spPr>
        <p:txBody>
          <a:bodyPr vert="horz" wrap="square" lIns="77739" tIns="77739" rIns="77739" bIns="77739" numCol="1" anchor="ctr" anchorCtr="0" compatLnSpc="1">
            <a:prstTxWarp prst="textNoShape">
              <a:avLst/>
            </a:prstTxWarp>
            <a:noAutofit/>
          </a:bodyPr>
          <a:lstStyle>
            <a:lvl1pPr marL="0" indent="0" algn="l" defTabSz="893957"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375" indent="-191791" algn="l" defTabSz="893957"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483" indent="-261531"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409" indent="-155335"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buClr>
                <a:srgbClr val="002960"/>
              </a:buClr>
            </a:pPr>
            <a:r>
              <a:rPr lang="en-US" sz="1300" b="1" kern="0" dirty="0">
                <a:solidFill>
                  <a:srgbClr val="002960"/>
                </a:solidFill>
              </a:rPr>
              <a:t>Other Administrative Requirements</a:t>
            </a:r>
          </a:p>
        </p:txBody>
      </p:sp>
      <p:sp>
        <p:nvSpPr>
          <p:cNvPr id="34" name="TextBox 33"/>
          <p:cNvSpPr txBox="1"/>
          <p:nvPr/>
        </p:nvSpPr>
        <p:spPr>
          <a:xfrm>
            <a:off x="1960832" y="5933200"/>
            <a:ext cx="6617794" cy="814589"/>
          </a:xfrm>
          <a:prstGeom prst="rect">
            <a:avLst/>
          </a:prstGeom>
          <a:noFill/>
        </p:spPr>
        <p:txBody>
          <a:bodyPr wrap="square" lIns="91420" tIns="45711" rIns="91420" bIns="45711" rtlCol="0">
            <a:spAutoFit/>
          </a:bodyPr>
          <a:lstStyle/>
          <a:p>
            <a:pPr marL="401664" indent="-174911" fontAlgn="base">
              <a:spcBef>
                <a:spcPct val="0"/>
              </a:spcBef>
              <a:spcAft>
                <a:spcPct val="0"/>
              </a:spcAft>
              <a:buFont typeface="Arial" panose="020B0604020202020204" pitchFamily="34" charset="0"/>
              <a:buChar char="•"/>
            </a:pPr>
            <a:r>
              <a:rPr lang="en-US" sz="1200" b="1" dirty="0">
                <a:solidFill>
                  <a:srgbClr val="000000"/>
                </a:solidFill>
              </a:rPr>
              <a:t>There is no prior authorization </a:t>
            </a:r>
            <a:r>
              <a:rPr lang="en-US" sz="1200" dirty="0">
                <a:solidFill>
                  <a:srgbClr val="000000"/>
                </a:solidFill>
              </a:rPr>
              <a:t>for recovery coaches.  </a:t>
            </a:r>
            <a:r>
              <a:rPr lang="en-US" sz="1200" b="1" dirty="0">
                <a:solidFill>
                  <a:srgbClr val="002960"/>
                </a:solidFill>
              </a:rPr>
              <a:t>As soon as a member accepts services</a:t>
            </a:r>
            <a:r>
              <a:rPr lang="en-US" sz="1200" dirty="0">
                <a:solidFill>
                  <a:srgbClr val="000000"/>
                </a:solidFill>
              </a:rPr>
              <a:t>, the provider can bill the daily rate.</a:t>
            </a:r>
          </a:p>
          <a:p>
            <a:pPr marL="401664" indent="-174911" fontAlgn="base">
              <a:spcBef>
                <a:spcPct val="0"/>
              </a:spcBef>
              <a:spcAft>
                <a:spcPct val="0"/>
              </a:spcAft>
              <a:buFont typeface="Arial" panose="020B0604020202020204" pitchFamily="34" charset="0"/>
              <a:buChar char="•"/>
            </a:pPr>
            <a:r>
              <a:rPr lang="en-US" sz="1200" b="1" dirty="0">
                <a:solidFill>
                  <a:srgbClr val="000000"/>
                </a:solidFill>
              </a:rPr>
              <a:t>Documentation: </a:t>
            </a:r>
            <a:r>
              <a:rPr lang="en-US" sz="1200" b="1" dirty="0">
                <a:solidFill>
                  <a:srgbClr val="002960"/>
                </a:solidFill>
              </a:rPr>
              <a:t>“Wellness Plan”</a:t>
            </a:r>
            <a:r>
              <a:rPr lang="en-US" sz="1200" b="1" dirty="0">
                <a:solidFill>
                  <a:srgbClr val="000000"/>
                </a:solidFill>
              </a:rPr>
              <a:t> and </a:t>
            </a:r>
            <a:r>
              <a:rPr lang="en-US" sz="1200" b="1" dirty="0">
                <a:solidFill>
                  <a:srgbClr val="002960"/>
                </a:solidFill>
              </a:rPr>
              <a:t>“Stages of Change”</a:t>
            </a:r>
            <a:r>
              <a:rPr lang="en-US" sz="1200" dirty="0">
                <a:solidFill>
                  <a:srgbClr val="002960"/>
                </a:solidFill>
              </a:rPr>
              <a:t>, </a:t>
            </a:r>
            <a:r>
              <a:rPr lang="en-US" sz="1200" dirty="0">
                <a:solidFill>
                  <a:srgbClr val="000000"/>
                </a:solidFill>
              </a:rPr>
              <a:t>instead of clinical tools.</a:t>
            </a:r>
          </a:p>
          <a:p>
            <a:pPr marL="401664" indent="-174911" fontAlgn="base">
              <a:spcBef>
                <a:spcPct val="0"/>
              </a:spcBef>
              <a:spcAft>
                <a:spcPct val="0"/>
              </a:spcAft>
              <a:buFont typeface="Arial" panose="020B0604020202020204" pitchFamily="34" charset="0"/>
              <a:buChar char="•"/>
            </a:pPr>
            <a:endParaRPr lang="en-US" sz="1000" i="1" dirty="0">
              <a:solidFill>
                <a:srgbClr val="000000"/>
              </a:solidFill>
            </a:endParaRPr>
          </a:p>
        </p:txBody>
      </p:sp>
      <p:cxnSp>
        <p:nvCxnSpPr>
          <p:cNvPr id="15" name="Straight Connector 14"/>
          <p:cNvCxnSpPr/>
          <p:nvPr/>
        </p:nvCxnSpPr>
        <p:spPr>
          <a:xfrm>
            <a:off x="-32586" y="4986737"/>
            <a:ext cx="9176588"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32586" y="5799920"/>
            <a:ext cx="9176588"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32587" y="4352016"/>
            <a:ext cx="9176588"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grpSp>
        <p:nvGrpSpPr>
          <p:cNvPr id="32" name="Group 31"/>
          <p:cNvGrpSpPr/>
          <p:nvPr/>
        </p:nvGrpSpPr>
        <p:grpSpPr>
          <a:xfrm>
            <a:off x="165478" y="759359"/>
            <a:ext cx="365836" cy="553195"/>
            <a:chOff x="2557036" y="735920"/>
            <a:chExt cx="450569" cy="511939"/>
          </a:xfrm>
        </p:grpSpPr>
        <p:sp>
          <p:nvSpPr>
            <p:cNvPr id="37" name="Chevron 36"/>
            <p:cNvSpPr>
              <a:spLocks/>
            </p:cNvSpPr>
            <p:nvPr/>
          </p:nvSpPr>
          <p:spPr>
            <a:xfrm>
              <a:off x="2649073" y="735920"/>
              <a:ext cx="358532" cy="511939"/>
            </a:xfrm>
            <a:prstGeom prst="chevron">
              <a:avLst>
                <a:gd name="adj" fmla="val 50368"/>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noAutofit/>
            </a:bodyPr>
            <a:lstStyle/>
            <a:p>
              <a:pPr algn="ctr" fontAlgn="base">
                <a:spcBef>
                  <a:spcPct val="0"/>
                </a:spcBef>
                <a:spcAft>
                  <a:spcPct val="0"/>
                </a:spcAft>
              </a:pPr>
              <a:endParaRPr lang="en-US" sz="1400" b="1" dirty="0">
                <a:solidFill>
                  <a:srgbClr val="FFFFFF"/>
                </a:solidFill>
              </a:endParaRPr>
            </a:p>
          </p:txBody>
        </p:sp>
        <p:sp>
          <p:nvSpPr>
            <p:cNvPr id="40" name="Chevron 39"/>
            <p:cNvSpPr>
              <a:spLocks/>
            </p:cNvSpPr>
            <p:nvPr/>
          </p:nvSpPr>
          <p:spPr>
            <a:xfrm>
              <a:off x="2557036" y="860472"/>
              <a:ext cx="184074" cy="262835"/>
            </a:xfrm>
            <a:prstGeom prst="chevron">
              <a:avLst>
                <a:gd name="adj" fmla="val 50368"/>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noAutofit/>
            </a:bodyPr>
            <a:lstStyle/>
            <a:p>
              <a:pPr algn="ctr" fontAlgn="base">
                <a:spcBef>
                  <a:spcPct val="0"/>
                </a:spcBef>
                <a:spcAft>
                  <a:spcPct val="0"/>
                </a:spcAft>
              </a:pPr>
              <a:endParaRPr lang="en-US" sz="1400" b="1" dirty="0">
                <a:solidFill>
                  <a:srgbClr val="FFFFFF"/>
                </a:solidFill>
              </a:endParaRPr>
            </a:p>
          </p:txBody>
        </p:sp>
      </p:grpSp>
    </p:spTree>
    <p:extLst>
      <p:ext uri="{BB962C8B-B14F-4D97-AF65-F5344CB8AC3E}">
        <p14:creationId xmlns:p14="http://schemas.microsoft.com/office/powerpoint/2010/main" val="16752697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p:cNvSpPr>
            <a:spLocks/>
          </p:cNvSpPr>
          <p:nvPr/>
        </p:nvSpPr>
        <p:spPr>
          <a:xfrm>
            <a:off x="-28768" y="729951"/>
            <a:ext cx="9176588" cy="687175"/>
          </a:xfrm>
          <a:prstGeom prst="rect">
            <a:avLst/>
          </a:prstGeom>
          <a:solidFill>
            <a:schemeClr val="accent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3276" tIns="46638" rIns="93276" bIns="46638" rtlCol="0" anchor="ctr"/>
          <a:lstStyle/>
          <a:p>
            <a:pPr marL="1619" lvl="1" fontAlgn="base">
              <a:spcBef>
                <a:spcPct val="0"/>
              </a:spcBef>
              <a:spcAft>
                <a:spcPts val="204"/>
              </a:spcAft>
            </a:pPr>
            <a:r>
              <a:rPr lang="en-US" sz="1600" dirty="0">
                <a:solidFill>
                  <a:srgbClr val="002960"/>
                </a:solidFill>
                <a:latin typeface="Calibri" panose="020F0502020204030204" pitchFamily="34" charset="0"/>
              </a:rPr>
              <a:t>            </a:t>
            </a:r>
          </a:p>
          <a:p>
            <a:pPr marL="467468" lvl="2" fontAlgn="base">
              <a:spcBef>
                <a:spcPct val="0"/>
              </a:spcBef>
              <a:spcAft>
                <a:spcPts val="204"/>
              </a:spcAft>
            </a:pPr>
            <a:r>
              <a:rPr lang="en-US" altLang="en-US" sz="1600" dirty="0">
                <a:solidFill>
                  <a:srgbClr val="002960"/>
                </a:solidFill>
                <a:ea typeface="Times New Roman" panose="02020603050405020304" pitchFamily="18" charset="0"/>
                <a:cs typeface="Times New Roman" panose="02020603050405020304" pitchFamily="18" charset="0"/>
              </a:rPr>
              <a:t>  </a:t>
            </a:r>
            <a:endParaRPr lang="en-US" sz="1600" b="1" dirty="0">
              <a:solidFill>
                <a:srgbClr val="002960"/>
              </a:solidFill>
              <a:latin typeface="Calibri" panose="020F0502020204030204" pitchFamily="34" charset="0"/>
            </a:endParaRPr>
          </a:p>
        </p:txBody>
      </p:sp>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3272978334"/>
              </p:ext>
            </p:extLst>
          </p:nvPr>
        </p:nvGraphicFramePr>
        <p:xfrm>
          <a:off x="1621" y="1620"/>
          <a:ext cx="1620" cy="1620"/>
        </p:xfrm>
        <a:graphic>
          <a:graphicData uri="http://schemas.openxmlformats.org/presentationml/2006/ole">
            <mc:AlternateContent xmlns:mc="http://schemas.openxmlformats.org/markup-compatibility/2006">
              <mc:Choice xmlns:v="urn:schemas-microsoft-com:vml" Requires="v">
                <p:oleObj spid="_x0000_s8216"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621" y="1620"/>
                        <a:ext cx="1620" cy="1620"/>
                      </a:xfrm>
                      <a:prstGeom prst="rect">
                        <a:avLst/>
                      </a:prstGeom>
                    </p:spPr>
                  </p:pic>
                </p:oleObj>
              </mc:Fallback>
            </mc:AlternateContent>
          </a:graphicData>
        </a:graphic>
      </p:graphicFrame>
      <p:sp>
        <p:nvSpPr>
          <p:cNvPr id="3" name="Title 1"/>
          <p:cNvSpPr txBox="1">
            <a:spLocks/>
          </p:cNvSpPr>
          <p:nvPr/>
        </p:nvSpPr>
        <p:spPr bwMode="auto">
          <a:xfrm>
            <a:off x="509254" y="295446"/>
            <a:ext cx="8336698" cy="2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913429" rtl="0" eaLnBrk="1" fontAlgn="base" hangingPunct="1">
              <a:spcBef>
                <a:spcPct val="0"/>
              </a:spcBef>
              <a:spcAft>
                <a:spcPct val="0"/>
              </a:spcAft>
              <a:tabLst>
                <a:tab pos="275324" algn="l"/>
              </a:tabLst>
              <a:defRPr sz="1900" b="1" baseline="0">
                <a:solidFill>
                  <a:srgbClr val="002A60"/>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r>
              <a:rPr lang="en-US" sz="1800" kern="0" dirty="0"/>
              <a:t>Ongoing Stakeholder Engagement and Program Updates</a:t>
            </a:r>
          </a:p>
        </p:txBody>
      </p:sp>
      <p:grpSp>
        <p:nvGrpSpPr>
          <p:cNvPr id="9" name="sticker"/>
          <p:cNvGrpSpPr/>
          <p:nvPr/>
        </p:nvGrpSpPr>
        <p:grpSpPr>
          <a:xfrm>
            <a:off x="8239462" y="89168"/>
            <a:ext cx="739777" cy="153874"/>
            <a:chOff x="5493885" y="-151590"/>
            <a:chExt cx="6728410" cy="150811"/>
          </a:xfrm>
        </p:grpSpPr>
        <p:sp>
          <p:nvSpPr>
            <p:cNvPr id="10" name="StickerRectangle"/>
            <p:cNvSpPr>
              <a:spLocks noChangeArrowheads="1"/>
            </p:cNvSpPr>
            <p:nvPr/>
          </p:nvSpPr>
          <p:spPr bwMode="gray">
            <a:xfrm>
              <a:off x="5493885" y="-151590"/>
              <a:ext cx="6728410" cy="150811"/>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332" fontAlgn="base">
                <a:spcBef>
                  <a:spcPct val="0"/>
                </a:spcBef>
                <a:spcAft>
                  <a:spcPct val="0"/>
                </a:spcAft>
                <a:buClr>
                  <a:srgbClr val="002960"/>
                </a:buClr>
              </a:pPr>
              <a:r>
                <a:rPr lang="en-US" sz="800" dirty="0">
                  <a:solidFill>
                    <a:srgbClr val="808080"/>
                  </a:solidFill>
                </a:rPr>
                <a:t>PRELIMINARY</a:t>
              </a:r>
              <a:endParaRPr lang="x-none" sz="800" dirty="0">
                <a:solidFill>
                  <a:srgbClr val="808080"/>
                </a:solidFill>
              </a:endParaRPr>
            </a:p>
          </p:txBody>
        </p:sp>
        <p:cxnSp>
          <p:nvCxnSpPr>
            <p:cNvPr id="11" name="AutoShape 31"/>
            <p:cNvCxnSpPr>
              <a:cxnSpLocks noChangeShapeType="1"/>
              <a:stCxn id="10" idx="2"/>
              <a:endCxn id="10" idx="4"/>
            </p:cNvCxnSpPr>
            <p:nvPr/>
          </p:nvCxnSpPr>
          <p:spPr bwMode="gray">
            <a:xfrm>
              <a:off x="5493885" y="-151590"/>
              <a:ext cx="0" cy="150811"/>
            </a:xfrm>
            <a:prstGeom prst="straightConnector1">
              <a:avLst/>
            </a:prstGeom>
            <a:noFill/>
            <a:ln w="9525">
              <a:solidFill>
                <a:schemeClr val="accent6"/>
              </a:solidFill>
              <a:round/>
              <a:headEnd/>
              <a:tailEnd/>
            </a:ln>
            <a:extLst>
              <a:ext uri="{909E8E84-426E-40DD-AFC4-6F175D3DCCD1}">
                <a14:hiddenFill xmlns:a14="http://schemas.microsoft.com/office/drawing/2010/main">
                  <a:noFill/>
                </a14:hiddenFill>
              </a:ext>
            </a:extLst>
          </p:spPr>
        </p:cxnSp>
        <p:cxnSp>
          <p:nvCxnSpPr>
            <p:cNvPr id="12" name="AutoShape 32"/>
            <p:cNvCxnSpPr>
              <a:cxnSpLocks noChangeShapeType="1"/>
              <a:stCxn id="10" idx="4"/>
              <a:endCxn id="10" idx="6"/>
            </p:cNvCxnSpPr>
            <p:nvPr/>
          </p:nvCxnSpPr>
          <p:spPr bwMode="gray">
            <a:xfrm>
              <a:off x="5493885" y="-779"/>
              <a:ext cx="6728410" cy="0"/>
            </a:xfrm>
            <a:prstGeom prst="straightConnector1">
              <a:avLst/>
            </a:prstGeom>
            <a:noFill/>
            <a:ln w="25400">
              <a:solidFill>
                <a:schemeClr val="accent6"/>
              </a:solidFill>
              <a:round/>
              <a:headEnd/>
              <a:tailEnd/>
            </a:ln>
            <a:extLst>
              <a:ext uri="{909E8E84-426E-40DD-AFC4-6F175D3DCCD1}">
                <a14:hiddenFill xmlns:a14="http://schemas.microsoft.com/office/drawing/2010/main">
                  <a:noFill/>
                </a14:hiddenFill>
              </a:ext>
            </a:extLst>
          </p:spPr>
        </p:cxnSp>
      </p:grpSp>
      <p:sp>
        <p:nvSpPr>
          <p:cNvPr id="25" name="Rectangle 8"/>
          <p:cNvSpPr txBox="1"/>
          <p:nvPr/>
        </p:nvSpPr>
        <p:spPr>
          <a:xfrm>
            <a:off x="658338" y="838200"/>
            <a:ext cx="8561862" cy="43088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619" lvl="1" indent="0" fontAlgn="base">
              <a:spcBef>
                <a:spcPct val="0"/>
              </a:spcBef>
              <a:spcAft>
                <a:spcPts val="204"/>
              </a:spcAft>
              <a:buClrTx/>
              <a:buNone/>
            </a:pPr>
            <a:r>
              <a:rPr lang="en-US" sz="1400" b="1" dirty="0" err="1">
                <a:solidFill>
                  <a:srgbClr val="002960"/>
                </a:solidFill>
              </a:rPr>
              <a:t>MassHealth</a:t>
            </a:r>
            <a:r>
              <a:rPr lang="en-US" sz="1400" b="1" dirty="0">
                <a:solidFill>
                  <a:srgbClr val="002960"/>
                </a:solidFill>
              </a:rPr>
              <a:t> is committed to engaging recovery coaches and contracted providers to improve the recovery coach benefit.  The </a:t>
            </a:r>
            <a:r>
              <a:rPr lang="en-US" sz="1400" b="1" dirty="0" err="1">
                <a:solidFill>
                  <a:srgbClr val="002960"/>
                </a:solidFill>
              </a:rPr>
              <a:t>MassHealth</a:t>
            </a:r>
            <a:r>
              <a:rPr lang="en-US" sz="1400" b="1" dirty="0">
                <a:solidFill>
                  <a:srgbClr val="002960"/>
                </a:solidFill>
              </a:rPr>
              <a:t> Recovery Coach Guidance will be updated this Fall. </a:t>
            </a:r>
          </a:p>
        </p:txBody>
      </p:sp>
      <p:sp>
        <p:nvSpPr>
          <p:cNvPr id="14" name="Slide Number Placeholder 2"/>
          <p:cNvSpPr>
            <a:spLocks noGrp="1"/>
          </p:cNvSpPr>
          <p:nvPr>
            <p:ph type="sldNum" sz="quarter" idx="4294967295"/>
          </p:nvPr>
        </p:nvSpPr>
        <p:spPr>
          <a:xfrm>
            <a:off x="8705222" y="6598002"/>
            <a:ext cx="548033" cy="259998"/>
          </a:xfrm>
          <a:prstGeom prst="rect">
            <a:avLst/>
          </a:prstGeom>
        </p:spPr>
        <p:txBody>
          <a:bodyPr/>
          <a:lstStyle/>
          <a:p>
            <a:fld id="{1B845CE2-52C6-D640-906F-6FEE9CFEE2EC}" type="slidenum">
              <a:rPr lang="en-US" sz="1000">
                <a:solidFill>
                  <a:srgbClr val="000000"/>
                </a:solidFill>
              </a:rPr>
              <a:pPr/>
              <a:t>13</a:t>
            </a:fld>
            <a:endParaRPr lang="en-US" sz="1000" dirty="0">
              <a:solidFill>
                <a:srgbClr val="000000"/>
              </a:solidFill>
            </a:endParaRPr>
          </a:p>
        </p:txBody>
      </p:sp>
      <p:sp>
        <p:nvSpPr>
          <p:cNvPr id="16" name="Marvin Title Tracker Circle"/>
          <p:cNvSpPr/>
          <p:nvPr/>
        </p:nvSpPr>
        <p:spPr>
          <a:xfrm>
            <a:off x="108542" y="258254"/>
            <a:ext cx="321376" cy="321357"/>
          </a:xfrm>
          <a:prstGeom prst="ellipse">
            <a:avLst/>
          </a:prstGeom>
          <a:solidFill>
            <a:schemeClr val="accent1"/>
          </a:solidFill>
          <a:ln w="9525" cap="flat" cmpd="sng" algn="ctr">
            <a:noFill/>
            <a:prstDash val="solid"/>
          </a:ln>
          <a:effectLst/>
          <a:extLst>
            <a:ext uri="{91240B29-F687-4F45-9708-019B960494DF}">
              <a14:hiddenLine xmlns:a14="http://schemas.microsoft.com/office/drawing/2010/main" w="9525" cap="flat" cmpd="sng" algn="ctr">
                <a:solidFill>
                  <a:schemeClr val="accent6"/>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93286" tIns="46643" rIns="93286" bIns="46643" rtlCol="0" anchor="ctr" anchorCtr="1"/>
          <a:lstStyle/>
          <a:p>
            <a:pPr algn="ctr" fontAlgn="base">
              <a:spcBef>
                <a:spcPct val="0"/>
              </a:spcBef>
              <a:spcAft>
                <a:spcPct val="0"/>
              </a:spcAft>
            </a:pPr>
            <a:r>
              <a:rPr lang="en-US" sz="1900" b="1" dirty="0">
                <a:solidFill>
                  <a:srgbClr val="000000"/>
                </a:solidFill>
              </a:rPr>
              <a:t>E</a:t>
            </a:r>
          </a:p>
        </p:txBody>
      </p:sp>
      <p:sp>
        <p:nvSpPr>
          <p:cNvPr id="17" name="Rectangle 286"/>
          <p:cNvSpPr txBox="1">
            <a:spLocks noChangeArrowheads="1"/>
          </p:cNvSpPr>
          <p:nvPr/>
        </p:nvSpPr>
        <p:spPr bwMode="auto">
          <a:xfrm>
            <a:off x="293653" y="1647851"/>
            <a:ext cx="1920671" cy="1369168"/>
          </a:xfrm>
          <a:prstGeom prst="rect">
            <a:avLst/>
          </a:prstGeom>
          <a:solidFill>
            <a:schemeClr val="accent1"/>
          </a:solidFill>
          <a:ln w="9525">
            <a:noFill/>
            <a:miter lim="800000"/>
            <a:headEnd/>
            <a:tailEnd/>
          </a:ln>
          <a:effectLst/>
          <a:extLst/>
        </p:spPr>
        <p:txBody>
          <a:bodyPr vert="horz" wrap="square" lIns="77739" tIns="77739" rIns="77739" bIns="77739" numCol="1" anchor="ctr" anchorCtr="0" compatLnSpc="1">
            <a:prstTxWarp prst="textNoShape">
              <a:avLst/>
            </a:prstTxWarp>
            <a:noAutofit/>
          </a:bodyPr>
          <a:lstStyle>
            <a:lvl1pPr marL="0" indent="0" algn="l" defTabSz="893957"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375" indent="-191791" algn="l" defTabSz="893957"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483" indent="-261531"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409" indent="-155335"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buClr>
                <a:srgbClr val="002960"/>
              </a:buClr>
            </a:pPr>
            <a:r>
              <a:rPr lang="en-US" b="1" kern="0" dirty="0">
                <a:solidFill>
                  <a:srgbClr val="002960"/>
                </a:solidFill>
              </a:rPr>
              <a:t>Communication Process (Ongoing)</a:t>
            </a:r>
          </a:p>
        </p:txBody>
      </p:sp>
      <p:sp>
        <p:nvSpPr>
          <p:cNvPr id="19" name="Rectangle 286"/>
          <p:cNvSpPr txBox="1">
            <a:spLocks noChangeArrowheads="1"/>
          </p:cNvSpPr>
          <p:nvPr/>
        </p:nvSpPr>
        <p:spPr bwMode="auto">
          <a:xfrm>
            <a:off x="293653" y="3262211"/>
            <a:ext cx="1920671" cy="1369168"/>
          </a:xfrm>
          <a:prstGeom prst="rect">
            <a:avLst/>
          </a:prstGeom>
          <a:solidFill>
            <a:schemeClr val="accent1"/>
          </a:solidFill>
          <a:ln w="9525">
            <a:noFill/>
            <a:miter lim="800000"/>
            <a:headEnd/>
            <a:tailEnd/>
          </a:ln>
          <a:effectLst/>
          <a:extLst/>
        </p:spPr>
        <p:txBody>
          <a:bodyPr vert="horz" wrap="square" lIns="77739" tIns="77739" rIns="77739" bIns="77739" numCol="1" anchor="ctr" anchorCtr="0" compatLnSpc="1">
            <a:prstTxWarp prst="textNoShape">
              <a:avLst/>
            </a:prstTxWarp>
            <a:noAutofit/>
          </a:bodyPr>
          <a:lstStyle>
            <a:lvl1pPr marL="0" indent="0" algn="l" defTabSz="893957"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375" indent="-191791" algn="l" defTabSz="893957"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483" indent="-261531"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409" indent="-155335"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buClr>
                <a:srgbClr val="002960"/>
              </a:buClr>
            </a:pPr>
            <a:r>
              <a:rPr lang="en-US" b="1" kern="0" dirty="0">
                <a:solidFill>
                  <a:srgbClr val="002960"/>
                </a:solidFill>
              </a:rPr>
              <a:t>Conference Call (June 2019)</a:t>
            </a:r>
          </a:p>
        </p:txBody>
      </p:sp>
      <p:sp>
        <p:nvSpPr>
          <p:cNvPr id="21" name="Rectangle 286"/>
          <p:cNvSpPr txBox="1">
            <a:spLocks noChangeArrowheads="1"/>
          </p:cNvSpPr>
          <p:nvPr/>
        </p:nvSpPr>
        <p:spPr bwMode="auto">
          <a:xfrm>
            <a:off x="293653" y="4972755"/>
            <a:ext cx="1920671" cy="1369168"/>
          </a:xfrm>
          <a:prstGeom prst="rect">
            <a:avLst/>
          </a:prstGeom>
          <a:solidFill>
            <a:schemeClr val="accent1"/>
          </a:solidFill>
          <a:ln w="9525">
            <a:noFill/>
            <a:miter lim="800000"/>
            <a:headEnd/>
            <a:tailEnd/>
          </a:ln>
          <a:effectLst/>
          <a:extLst/>
        </p:spPr>
        <p:txBody>
          <a:bodyPr vert="horz" wrap="square" lIns="77739" tIns="77739" rIns="77739" bIns="77739" numCol="1" anchor="ctr" anchorCtr="0" compatLnSpc="1">
            <a:prstTxWarp prst="textNoShape">
              <a:avLst/>
            </a:prstTxWarp>
            <a:noAutofit/>
          </a:bodyPr>
          <a:lstStyle>
            <a:lvl1pPr marL="0" indent="0" algn="l" defTabSz="893957"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375" indent="-191791" algn="l" defTabSz="893957"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483" indent="-261531"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409" indent="-155335"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buClr>
                <a:srgbClr val="002960"/>
              </a:buClr>
            </a:pPr>
            <a:r>
              <a:rPr lang="en-US" b="1" kern="0" dirty="0">
                <a:solidFill>
                  <a:srgbClr val="002960"/>
                </a:solidFill>
              </a:rPr>
              <a:t>Feedback on Draft Materials (August 2019)</a:t>
            </a:r>
          </a:p>
        </p:txBody>
      </p:sp>
      <p:sp>
        <p:nvSpPr>
          <p:cNvPr id="8" name="TextBox 7"/>
          <p:cNvSpPr txBox="1"/>
          <p:nvPr/>
        </p:nvSpPr>
        <p:spPr>
          <a:xfrm>
            <a:off x="2214324" y="1783825"/>
            <a:ext cx="6395026" cy="1097215"/>
          </a:xfrm>
          <a:prstGeom prst="rect">
            <a:avLst/>
          </a:prstGeom>
          <a:noFill/>
        </p:spPr>
        <p:txBody>
          <a:bodyPr wrap="square" lIns="91420" tIns="45711" rIns="91420" bIns="45711" rtlCol="0">
            <a:spAutoFit/>
          </a:bodyPr>
          <a:lstStyle/>
          <a:p>
            <a:pPr marL="226751" lvl="1" fontAlgn="base">
              <a:spcBef>
                <a:spcPct val="0"/>
              </a:spcBef>
              <a:spcAft>
                <a:spcPct val="0"/>
              </a:spcAft>
            </a:pPr>
            <a:r>
              <a:rPr lang="en-US" sz="1600" dirty="0">
                <a:solidFill>
                  <a:srgbClr val="000000"/>
                </a:solidFill>
                <a:ea typeface="Times New Roman" panose="02020603050405020304" pitchFamily="18" charset="0"/>
                <a:cs typeface="Times New Roman" panose="02020603050405020304" pitchFamily="18" charset="0"/>
              </a:rPr>
              <a:t>As of May 1, 2019, feedback can be emailed to: </a:t>
            </a:r>
            <a:r>
              <a:rPr lang="en-US" sz="1600" b="1" dirty="0">
                <a:solidFill>
                  <a:srgbClr val="002960"/>
                </a:solidFill>
                <a:ea typeface="Times New Roman" panose="02020603050405020304" pitchFamily="18" charset="0"/>
                <a:cs typeface="Times New Roman" panose="02020603050405020304" pitchFamily="18" charset="0"/>
                <a:hlinkClick r:id="rId7"/>
              </a:rPr>
              <a:t>RecoveryCoachFeedback@state.ma.us</a:t>
            </a:r>
            <a:r>
              <a:rPr lang="en-US" sz="1600" dirty="0">
                <a:solidFill>
                  <a:srgbClr val="000000"/>
                </a:solidFill>
                <a:ea typeface="Times New Roman" panose="02020603050405020304" pitchFamily="18" charset="0"/>
                <a:cs typeface="Times New Roman" panose="02020603050405020304" pitchFamily="18" charset="0"/>
              </a:rPr>
              <a:t>. Interested parties can be placed on a distribution list to receive information and materials related to this process by emailing this address.</a:t>
            </a:r>
          </a:p>
        </p:txBody>
      </p:sp>
      <p:sp>
        <p:nvSpPr>
          <p:cNvPr id="13" name="TextBox 12"/>
          <p:cNvSpPr txBox="1"/>
          <p:nvPr/>
        </p:nvSpPr>
        <p:spPr>
          <a:xfrm>
            <a:off x="2214323" y="3262213"/>
            <a:ext cx="6550380" cy="1348437"/>
          </a:xfrm>
          <a:prstGeom prst="rect">
            <a:avLst/>
          </a:prstGeom>
          <a:noFill/>
        </p:spPr>
        <p:txBody>
          <a:bodyPr wrap="square" lIns="91420" tIns="45711" rIns="91420" bIns="45711" rtlCol="0">
            <a:spAutoFit/>
          </a:bodyPr>
          <a:lstStyle/>
          <a:p>
            <a:pPr marL="226751" lvl="1" fontAlgn="base">
              <a:spcBef>
                <a:spcPct val="0"/>
              </a:spcBef>
              <a:spcAft>
                <a:spcPct val="0"/>
              </a:spcAft>
            </a:pPr>
            <a:r>
              <a:rPr lang="en-US" sz="1600" dirty="0">
                <a:solidFill>
                  <a:srgbClr val="000000"/>
                </a:solidFill>
                <a:ea typeface="Times New Roman" panose="02020603050405020304" pitchFamily="18" charset="0"/>
                <a:cs typeface="Times New Roman" panose="02020603050405020304" pitchFamily="18" charset="0"/>
              </a:rPr>
              <a:t>Open to recovery coaches and MH providers, this call will include a brief overview of the current program, and a discussion where providers are invited to share experiences, feedback, and recommendations.  Written feedback can also be submitted instead of, or in addition to, feedback on the conference call. </a:t>
            </a:r>
            <a:endParaRPr lang="en-US" sz="1000" i="1" dirty="0">
              <a:solidFill>
                <a:srgbClr val="000000"/>
              </a:solidFill>
            </a:endParaRPr>
          </a:p>
        </p:txBody>
      </p:sp>
      <p:sp>
        <p:nvSpPr>
          <p:cNvPr id="15" name="TextBox 14"/>
          <p:cNvSpPr txBox="1"/>
          <p:nvPr/>
        </p:nvSpPr>
        <p:spPr>
          <a:xfrm>
            <a:off x="2214324" y="5234343"/>
            <a:ext cx="6395026" cy="584757"/>
          </a:xfrm>
          <a:prstGeom prst="rect">
            <a:avLst/>
          </a:prstGeom>
          <a:noFill/>
        </p:spPr>
        <p:txBody>
          <a:bodyPr wrap="square" lIns="91420" tIns="45711" rIns="91420" bIns="45711" rtlCol="0">
            <a:spAutoFit/>
          </a:bodyPr>
          <a:lstStyle/>
          <a:p>
            <a:pPr marL="226751" lvl="1" fontAlgn="base">
              <a:spcBef>
                <a:spcPct val="0"/>
              </a:spcBef>
              <a:spcAft>
                <a:spcPct val="0"/>
              </a:spcAft>
            </a:pPr>
            <a:r>
              <a:rPr lang="en-US" sz="1600" dirty="0">
                <a:solidFill>
                  <a:srgbClr val="000000"/>
                </a:solidFill>
                <a:cs typeface="Times New Roman" panose="02020603050405020304" pitchFamily="18" charset="0"/>
              </a:rPr>
              <a:t>Once the new Guidance is drafted, there will be an opportunity to provide feedback prior to finalization of the updates.</a:t>
            </a:r>
            <a:endParaRPr lang="en-US" sz="1600" b="1" dirty="0">
              <a:solidFill>
                <a:srgbClr val="000000"/>
              </a:solidFill>
            </a:endParaRPr>
          </a:p>
        </p:txBody>
      </p:sp>
      <p:grpSp>
        <p:nvGrpSpPr>
          <p:cNvPr id="24" name="Group 23"/>
          <p:cNvGrpSpPr/>
          <p:nvPr/>
        </p:nvGrpSpPr>
        <p:grpSpPr>
          <a:xfrm>
            <a:off x="165478" y="759359"/>
            <a:ext cx="365836" cy="553195"/>
            <a:chOff x="2557036" y="735920"/>
            <a:chExt cx="450569" cy="511939"/>
          </a:xfrm>
        </p:grpSpPr>
        <p:sp>
          <p:nvSpPr>
            <p:cNvPr id="26" name="Chevron 25"/>
            <p:cNvSpPr>
              <a:spLocks/>
            </p:cNvSpPr>
            <p:nvPr/>
          </p:nvSpPr>
          <p:spPr>
            <a:xfrm>
              <a:off x="2649073" y="735920"/>
              <a:ext cx="358532" cy="511939"/>
            </a:xfrm>
            <a:prstGeom prst="chevron">
              <a:avLst>
                <a:gd name="adj" fmla="val 50368"/>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noAutofit/>
            </a:bodyPr>
            <a:lstStyle/>
            <a:p>
              <a:pPr algn="ctr" fontAlgn="base">
                <a:spcBef>
                  <a:spcPct val="0"/>
                </a:spcBef>
                <a:spcAft>
                  <a:spcPct val="0"/>
                </a:spcAft>
              </a:pPr>
              <a:endParaRPr lang="en-US" sz="1400" b="1" dirty="0">
                <a:solidFill>
                  <a:srgbClr val="FFFFFF"/>
                </a:solidFill>
              </a:endParaRPr>
            </a:p>
          </p:txBody>
        </p:sp>
        <p:sp>
          <p:nvSpPr>
            <p:cNvPr id="27" name="Chevron 26"/>
            <p:cNvSpPr>
              <a:spLocks/>
            </p:cNvSpPr>
            <p:nvPr/>
          </p:nvSpPr>
          <p:spPr>
            <a:xfrm>
              <a:off x="2557036" y="860472"/>
              <a:ext cx="184074" cy="262835"/>
            </a:xfrm>
            <a:prstGeom prst="chevron">
              <a:avLst>
                <a:gd name="adj" fmla="val 50368"/>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noAutofit/>
            </a:bodyPr>
            <a:lstStyle/>
            <a:p>
              <a:pPr algn="ctr" fontAlgn="base">
                <a:spcBef>
                  <a:spcPct val="0"/>
                </a:spcBef>
                <a:spcAft>
                  <a:spcPct val="0"/>
                </a:spcAft>
              </a:pPr>
              <a:endParaRPr lang="en-US" sz="1400" b="1" dirty="0">
                <a:solidFill>
                  <a:srgbClr val="FFFFFF"/>
                </a:solidFill>
              </a:endParaRPr>
            </a:p>
          </p:txBody>
        </p:sp>
      </p:grpSp>
      <p:cxnSp>
        <p:nvCxnSpPr>
          <p:cNvPr id="28" name="Straight Connector 27"/>
          <p:cNvCxnSpPr/>
          <p:nvPr/>
        </p:nvCxnSpPr>
        <p:spPr>
          <a:xfrm>
            <a:off x="-32587" y="3140396"/>
            <a:ext cx="9176588"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32587" y="4763967"/>
            <a:ext cx="9176588"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80115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1066800"/>
            <a:ext cx="8839200" cy="5632311"/>
          </a:xfrm>
          <a:prstGeom prst="rect">
            <a:avLst/>
          </a:prstGeom>
        </p:spPr>
        <p:txBody>
          <a:bodyPr wrap="square" rtlCol="0">
            <a:spAutoFit/>
          </a:bodyPr>
          <a:lstStyle/>
          <a:p>
            <a:pPr marL="0" lvl="1"/>
            <a:r>
              <a:rPr lang="en-US" sz="2000" dirty="0">
                <a:solidFill>
                  <a:srgbClr val="000000"/>
                </a:solidFill>
                <a:latin typeface="Calibri" panose="020F0502020204030204" pitchFamily="34" charset="0"/>
              </a:rPr>
              <a:t>The commission shall </a:t>
            </a:r>
            <a:r>
              <a:rPr lang="en-US" sz="2000" b="1" dirty="0">
                <a:solidFill>
                  <a:srgbClr val="000000"/>
                </a:solidFill>
                <a:latin typeface="Calibri" panose="020F0502020204030204" pitchFamily="34" charset="0"/>
              </a:rPr>
              <a:t>review training opportunities for recovery coaches </a:t>
            </a:r>
            <a:r>
              <a:rPr lang="en-US" sz="2000" dirty="0">
                <a:solidFill>
                  <a:srgbClr val="000000"/>
                </a:solidFill>
                <a:latin typeface="Calibri" panose="020F0502020204030204" pitchFamily="34" charset="0"/>
              </a:rPr>
              <a:t>and </a:t>
            </a:r>
            <a:r>
              <a:rPr lang="en-US" sz="2000" b="1" dirty="0">
                <a:solidFill>
                  <a:srgbClr val="000000"/>
                </a:solidFill>
                <a:latin typeface="Calibri" panose="020F0502020204030204" pitchFamily="34" charset="0"/>
              </a:rPr>
              <a:t>recommend the standards for credentialing a recovery coach</a:t>
            </a:r>
            <a:r>
              <a:rPr lang="en-US" sz="2000" dirty="0">
                <a:solidFill>
                  <a:srgbClr val="000000"/>
                </a:solidFill>
                <a:latin typeface="Calibri" panose="020F0502020204030204" pitchFamily="34" charset="0"/>
              </a:rPr>
              <a:t>, including whether recovery coaches should be subject to a board of registration through the department of public health. </a:t>
            </a:r>
          </a:p>
          <a:p>
            <a:pPr marL="0" lvl="1"/>
            <a:endParaRPr lang="en-US" sz="2000" dirty="0">
              <a:solidFill>
                <a:srgbClr val="000000"/>
              </a:solidFill>
              <a:latin typeface="Calibri" panose="020F0502020204030204" pitchFamily="34" charset="0"/>
            </a:endParaRPr>
          </a:p>
          <a:p>
            <a:pPr marL="0" lvl="1"/>
            <a:r>
              <a:rPr lang="en-US" sz="2000" dirty="0">
                <a:solidFill>
                  <a:srgbClr val="000000"/>
                </a:solidFill>
                <a:latin typeface="Calibri" panose="020F0502020204030204" pitchFamily="34" charset="0"/>
              </a:rPr>
              <a:t>The commission shall gather all relevant data related to recovery coaches, including, but not limited to: </a:t>
            </a:r>
          </a:p>
          <a:p>
            <a:pPr lvl="1" indent="-457200">
              <a:buFont typeface="+mj-lt"/>
              <a:buAutoNum type="arabicPeriod"/>
            </a:pPr>
            <a:r>
              <a:rPr lang="en-US" sz="2000" dirty="0">
                <a:solidFill>
                  <a:srgbClr val="000000"/>
                </a:solidFill>
                <a:latin typeface="Calibri" panose="020F0502020204030204" pitchFamily="34" charset="0"/>
              </a:rPr>
              <a:t>the </a:t>
            </a:r>
            <a:r>
              <a:rPr lang="en-US" sz="2000" b="1" dirty="0">
                <a:solidFill>
                  <a:srgbClr val="000000"/>
                </a:solidFill>
                <a:latin typeface="Calibri" panose="020F0502020204030204" pitchFamily="34" charset="0"/>
              </a:rPr>
              <a:t>total number </a:t>
            </a:r>
            <a:r>
              <a:rPr lang="en-US" sz="2000" dirty="0">
                <a:solidFill>
                  <a:srgbClr val="000000"/>
                </a:solidFill>
                <a:latin typeface="Calibri" panose="020F0502020204030204" pitchFamily="34" charset="0"/>
              </a:rPr>
              <a:t>of recovery coaches in the commonwealth; </a:t>
            </a:r>
          </a:p>
          <a:p>
            <a:pPr lvl="1" indent="-457200">
              <a:buFont typeface="+mj-lt"/>
              <a:buAutoNum type="arabicPeriod"/>
            </a:pPr>
            <a:r>
              <a:rPr lang="en-US" sz="2000" dirty="0">
                <a:solidFill>
                  <a:srgbClr val="000000"/>
                </a:solidFill>
                <a:latin typeface="Calibri" panose="020F0502020204030204" pitchFamily="34" charset="0"/>
              </a:rPr>
              <a:t>the </a:t>
            </a:r>
            <a:r>
              <a:rPr lang="en-US" sz="2000" b="1" dirty="0">
                <a:solidFill>
                  <a:srgbClr val="000000"/>
                </a:solidFill>
                <a:latin typeface="Calibri" panose="020F0502020204030204" pitchFamily="34" charset="0"/>
              </a:rPr>
              <a:t>number of people receiving compensation </a:t>
            </a:r>
            <a:r>
              <a:rPr lang="en-US" sz="2000" dirty="0">
                <a:solidFill>
                  <a:srgbClr val="000000"/>
                </a:solidFill>
                <a:latin typeface="Calibri" panose="020F0502020204030204" pitchFamily="34" charset="0"/>
              </a:rPr>
              <a:t>as recovery coaches in the commonwealth; </a:t>
            </a:r>
          </a:p>
          <a:p>
            <a:pPr lvl="1" indent="-457200">
              <a:buFont typeface="+mj-lt"/>
              <a:buAutoNum type="arabicPeriod"/>
            </a:pPr>
            <a:r>
              <a:rPr lang="en-US" sz="2000" dirty="0">
                <a:solidFill>
                  <a:srgbClr val="000000"/>
                </a:solidFill>
                <a:latin typeface="Calibri" panose="020F0502020204030204" pitchFamily="34" charset="0"/>
              </a:rPr>
              <a:t>the </a:t>
            </a:r>
            <a:r>
              <a:rPr lang="en-US" sz="2000" b="1" dirty="0">
                <a:solidFill>
                  <a:srgbClr val="000000"/>
                </a:solidFill>
                <a:latin typeface="Calibri" panose="020F0502020204030204" pitchFamily="34" charset="0"/>
              </a:rPr>
              <a:t>average and median compensation </a:t>
            </a:r>
            <a:r>
              <a:rPr lang="en-US" sz="2000" dirty="0">
                <a:solidFill>
                  <a:srgbClr val="000000"/>
                </a:solidFill>
                <a:latin typeface="Calibri" panose="020F0502020204030204" pitchFamily="34" charset="0"/>
              </a:rPr>
              <a:t>for a recovery coach; </a:t>
            </a:r>
          </a:p>
          <a:p>
            <a:pPr lvl="1" indent="-457200">
              <a:buFont typeface="+mj-lt"/>
              <a:buAutoNum type="arabicPeriod"/>
            </a:pPr>
            <a:r>
              <a:rPr lang="en-US" sz="2000" dirty="0">
                <a:solidFill>
                  <a:srgbClr val="000000"/>
                </a:solidFill>
                <a:latin typeface="Calibri" panose="020F0502020204030204" pitchFamily="34" charset="0"/>
              </a:rPr>
              <a:t>the </a:t>
            </a:r>
            <a:r>
              <a:rPr lang="en-US" sz="2000" b="1" dirty="0">
                <a:solidFill>
                  <a:srgbClr val="000000"/>
                </a:solidFill>
                <a:latin typeface="Calibri" panose="020F0502020204030204" pitchFamily="34" charset="0"/>
              </a:rPr>
              <a:t>average and median caseload </a:t>
            </a:r>
            <a:r>
              <a:rPr lang="en-US" sz="2000" dirty="0">
                <a:solidFill>
                  <a:srgbClr val="000000"/>
                </a:solidFill>
                <a:latin typeface="Calibri" panose="020F0502020204030204" pitchFamily="34" charset="0"/>
              </a:rPr>
              <a:t>for a recovery coach; and </a:t>
            </a:r>
          </a:p>
          <a:p>
            <a:pPr lvl="1" indent="-457200">
              <a:buFont typeface="+mj-lt"/>
              <a:buAutoNum type="arabicPeriod"/>
            </a:pPr>
            <a:r>
              <a:rPr lang="en-US" sz="2000" dirty="0">
                <a:solidFill>
                  <a:srgbClr val="000000"/>
                </a:solidFill>
                <a:latin typeface="Calibri" panose="020F0502020204030204" pitchFamily="34" charset="0"/>
              </a:rPr>
              <a:t>the </a:t>
            </a:r>
            <a:r>
              <a:rPr lang="en-US" sz="2000" b="1" dirty="0">
                <a:solidFill>
                  <a:srgbClr val="000000"/>
                </a:solidFill>
                <a:latin typeface="Calibri" panose="020F0502020204030204" pitchFamily="34" charset="0"/>
              </a:rPr>
              <a:t>projected need </a:t>
            </a:r>
            <a:r>
              <a:rPr lang="en-US" sz="2000" dirty="0">
                <a:solidFill>
                  <a:srgbClr val="000000"/>
                </a:solidFill>
                <a:latin typeface="Calibri" panose="020F0502020204030204" pitchFamily="34" charset="0"/>
              </a:rPr>
              <a:t>for certified recovery coach services. </a:t>
            </a:r>
          </a:p>
          <a:p>
            <a:pPr lvl="1" indent="-457200">
              <a:buFont typeface="+mj-lt"/>
              <a:buAutoNum type="arabicPeriod"/>
            </a:pPr>
            <a:endParaRPr lang="en-US" sz="2000" dirty="0">
              <a:solidFill>
                <a:srgbClr val="000000"/>
              </a:solidFill>
              <a:latin typeface="Calibri" panose="020F0502020204030204" pitchFamily="34" charset="0"/>
            </a:endParaRPr>
          </a:p>
          <a:p>
            <a:pPr marL="0" lvl="1"/>
            <a:r>
              <a:rPr lang="en-US" sz="2000" dirty="0">
                <a:solidFill>
                  <a:srgbClr val="000000"/>
                </a:solidFill>
                <a:latin typeface="Calibri" panose="020F0502020204030204" pitchFamily="34" charset="0"/>
              </a:rPr>
              <a:t>The commission shall </a:t>
            </a:r>
            <a:r>
              <a:rPr lang="en-US" sz="2000" b="1" dirty="0">
                <a:solidFill>
                  <a:srgbClr val="000000"/>
                </a:solidFill>
                <a:latin typeface="Calibri" panose="020F0502020204030204" pitchFamily="34" charset="0"/>
              </a:rPr>
              <a:t>develop recommendations </a:t>
            </a:r>
            <a:r>
              <a:rPr lang="en-US" sz="2000" dirty="0">
                <a:solidFill>
                  <a:srgbClr val="000000"/>
                </a:solidFill>
                <a:latin typeface="Calibri" panose="020F0502020204030204" pitchFamily="34" charset="0"/>
              </a:rPr>
              <a:t>for a streamlined process to certify recovery coaches and adequate protections to ensure unauthorized individuals are not engaging in the practice of recovery coaching.</a:t>
            </a:r>
          </a:p>
          <a:p>
            <a:pPr marL="347663" lvl="1"/>
            <a:endParaRPr lang="en-US" sz="2000" dirty="0">
              <a:solidFill>
                <a:srgbClr val="000000"/>
              </a:solidFill>
              <a:latin typeface="Calibri" panose="020F0502020204030204" pitchFamily="34" charset="0"/>
            </a:endParaRPr>
          </a:p>
        </p:txBody>
      </p:sp>
      <p:sp>
        <p:nvSpPr>
          <p:cNvPr id="3" name="Title 2"/>
          <p:cNvSpPr>
            <a:spLocks noGrp="1"/>
          </p:cNvSpPr>
          <p:nvPr>
            <p:ph type="title"/>
          </p:nvPr>
        </p:nvSpPr>
        <p:spPr/>
        <p:txBody>
          <a:bodyPr/>
          <a:lstStyle/>
          <a:p>
            <a:r>
              <a:rPr lang="en-US" dirty="0"/>
              <a:t>Commission’s Charge</a:t>
            </a:r>
          </a:p>
        </p:txBody>
      </p:sp>
    </p:spTree>
    <p:extLst>
      <p:ext uri="{BB962C8B-B14F-4D97-AF65-F5344CB8AC3E}">
        <p14:creationId xmlns:p14="http://schemas.microsoft.com/office/powerpoint/2010/main" val="121072224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1066800"/>
            <a:ext cx="8839200" cy="2554545"/>
          </a:xfrm>
          <a:prstGeom prst="rect">
            <a:avLst/>
          </a:prstGeom>
        </p:spPr>
        <p:txBody>
          <a:bodyPr wrap="square" rtlCol="0">
            <a:spAutoFit/>
          </a:bodyPr>
          <a:lstStyle/>
          <a:p>
            <a:pPr marL="0" lvl="1"/>
            <a:r>
              <a:rPr lang="en-US" sz="2000" dirty="0">
                <a:solidFill>
                  <a:srgbClr val="000000"/>
                </a:solidFill>
                <a:latin typeface="Calibri" panose="020F0502020204030204" pitchFamily="34" charset="0"/>
              </a:rPr>
              <a:t>The commission shall…</a:t>
            </a:r>
            <a:r>
              <a:rPr lang="en-US" sz="2000" b="1" dirty="0">
                <a:solidFill>
                  <a:srgbClr val="000000"/>
                </a:solidFill>
                <a:latin typeface="Calibri" panose="020F0502020204030204" pitchFamily="34" charset="0"/>
              </a:rPr>
              <a:t>recommend the standards for credentialing a recovery coach</a:t>
            </a:r>
            <a:r>
              <a:rPr lang="en-US" sz="2000" dirty="0">
                <a:solidFill>
                  <a:srgbClr val="000000"/>
                </a:solidFill>
                <a:latin typeface="Calibri" panose="020F0502020204030204" pitchFamily="34" charset="0"/>
              </a:rPr>
              <a:t>, including whether recovery coaches should be subject to a board of registration through the department of public health and </a:t>
            </a:r>
            <a:r>
              <a:rPr lang="en-US" sz="2000" b="1" dirty="0">
                <a:solidFill>
                  <a:srgbClr val="000000"/>
                </a:solidFill>
                <a:latin typeface="Calibri" panose="020F0502020204030204" pitchFamily="34" charset="0"/>
              </a:rPr>
              <a:t>develop recommendations </a:t>
            </a:r>
            <a:r>
              <a:rPr lang="en-US" sz="2000" dirty="0">
                <a:solidFill>
                  <a:srgbClr val="000000"/>
                </a:solidFill>
                <a:latin typeface="Calibri" panose="020F0502020204030204" pitchFamily="34" charset="0"/>
              </a:rPr>
              <a:t>for a streamlined process to certify recovery coaches and adequate protections to ensure unauthorized individuals are not engaging in the practice of recovery coaching.</a:t>
            </a:r>
          </a:p>
          <a:p>
            <a:pPr marL="0" lvl="1"/>
            <a:endParaRPr lang="en-US" sz="2000" dirty="0">
              <a:solidFill>
                <a:srgbClr val="000000"/>
              </a:solidFill>
              <a:latin typeface="Calibri" panose="020F0502020204030204" pitchFamily="34" charset="0"/>
            </a:endParaRPr>
          </a:p>
          <a:p>
            <a:pPr marL="347663" lvl="1"/>
            <a:endParaRPr lang="en-US" sz="2000" dirty="0">
              <a:solidFill>
                <a:srgbClr val="000000"/>
              </a:solidFill>
              <a:latin typeface="Calibri" panose="020F0502020204030204" pitchFamily="34" charset="0"/>
            </a:endParaRPr>
          </a:p>
        </p:txBody>
      </p:sp>
      <p:sp>
        <p:nvSpPr>
          <p:cNvPr id="3" name="Title 2"/>
          <p:cNvSpPr>
            <a:spLocks noGrp="1"/>
          </p:cNvSpPr>
          <p:nvPr>
            <p:ph type="title"/>
          </p:nvPr>
        </p:nvSpPr>
        <p:spPr/>
        <p:txBody>
          <a:bodyPr/>
          <a:lstStyle/>
          <a:p>
            <a:r>
              <a:rPr lang="en-US" dirty="0"/>
              <a:t>Charge: Standards for Credentialing</a:t>
            </a:r>
          </a:p>
        </p:txBody>
      </p:sp>
      <p:sp>
        <p:nvSpPr>
          <p:cNvPr id="4" name="TextBox 3"/>
          <p:cNvSpPr txBox="1"/>
          <p:nvPr/>
        </p:nvSpPr>
        <p:spPr>
          <a:xfrm>
            <a:off x="152400" y="3392031"/>
            <a:ext cx="8839200" cy="2246769"/>
          </a:xfrm>
          <a:prstGeom prst="rect">
            <a:avLst/>
          </a:prstGeom>
        </p:spPr>
        <p:txBody>
          <a:bodyPr wrap="square" rtlCol="0">
            <a:spAutoFit/>
          </a:bodyPr>
          <a:lstStyle/>
          <a:p>
            <a:pPr lvl="1" indent="-457200">
              <a:buFont typeface="+mj-lt"/>
              <a:buAutoNum type="arabicPeriod"/>
            </a:pPr>
            <a:r>
              <a:rPr lang="en-US" sz="2000" dirty="0">
                <a:solidFill>
                  <a:srgbClr val="000000"/>
                </a:solidFill>
                <a:latin typeface="Calibri" panose="020F0502020204030204" pitchFamily="34" charset="0"/>
              </a:rPr>
              <a:t>Is the current certification process in Massachusetts sufficient to meet the needs of recovery coaches and recoverees?</a:t>
            </a:r>
          </a:p>
          <a:p>
            <a:pPr lvl="1" indent="-457200">
              <a:buFont typeface="+mj-lt"/>
              <a:buAutoNum type="arabicPeriod"/>
            </a:pPr>
            <a:endParaRPr lang="en-US" sz="2000" dirty="0">
              <a:solidFill>
                <a:srgbClr val="000000"/>
              </a:solidFill>
              <a:latin typeface="Calibri" panose="020F0502020204030204" pitchFamily="34" charset="0"/>
            </a:endParaRPr>
          </a:p>
          <a:p>
            <a:pPr lvl="1" indent="-457200">
              <a:buFont typeface="+mj-lt"/>
              <a:buAutoNum type="arabicPeriod"/>
            </a:pPr>
            <a:r>
              <a:rPr lang="en-US" sz="2000" dirty="0">
                <a:solidFill>
                  <a:srgbClr val="000000"/>
                </a:solidFill>
                <a:latin typeface="Calibri" panose="020F0502020204030204" pitchFamily="34" charset="0"/>
              </a:rPr>
              <a:t>Should the State oversee credentialing, discipline and recertification? </a:t>
            </a:r>
          </a:p>
          <a:p>
            <a:pPr lvl="1" indent="-457200">
              <a:buFont typeface="+mj-lt"/>
              <a:buAutoNum type="arabicPeriod"/>
            </a:pPr>
            <a:endParaRPr lang="en-US" sz="2000" dirty="0">
              <a:solidFill>
                <a:srgbClr val="000000"/>
              </a:solidFill>
              <a:latin typeface="Calibri" panose="020F0502020204030204" pitchFamily="34" charset="0"/>
            </a:endParaRPr>
          </a:p>
          <a:p>
            <a:pPr lvl="1" indent="-457200">
              <a:buFont typeface="+mj-lt"/>
              <a:buAutoNum type="arabicPeriod"/>
            </a:pPr>
            <a:r>
              <a:rPr lang="en-US" sz="2000" dirty="0">
                <a:solidFill>
                  <a:srgbClr val="000000"/>
                </a:solidFill>
                <a:latin typeface="Calibri" panose="020F0502020204030204" pitchFamily="34" charset="0"/>
              </a:rPr>
              <a:t>What </a:t>
            </a:r>
            <a:r>
              <a:rPr lang="en-US" sz="2000" dirty="0" smtClean="0">
                <a:solidFill>
                  <a:srgbClr val="000000"/>
                </a:solidFill>
                <a:latin typeface="Calibri" panose="020F0502020204030204" pitchFamily="34" charset="0"/>
              </a:rPr>
              <a:t>should the appropriate </a:t>
            </a:r>
            <a:r>
              <a:rPr lang="en-US" sz="2000" dirty="0">
                <a:solidFill>
                  <a:srgbClr val="000000"/>
                </a:solidFill>
                <a:latin typeface="Calibri" panose="020F0502020204030204" pitchFamily="34" charset="0"/>
              </a:rPr>
              <a:t>recertification </a:t>
            </a:r>
            <a:r>
              <a:rPr lang="en-US" sz="2000" dirty="0" smtClean="0">
                <a:solidFill>
                  <a:srgbClr val="000000"/>
                </a:solidFill>
                <a:latin typeface="Calibri" panose="020F0502020204030204" pitchFamily="34" charset="0"/>
              </a:rPr>
              <a:t>standards be? </a:t>
            </a:r>
            <a:endParaRPr lang="en-US" sz="2000" dirty="0">
              <a:solidFill>
                <a:srgbClr val="000000"/>
              </a:solidFill>
              <a:latin typeface="Calibri" panose="020F0502020204030204" pitchFamily="34" charset="0"/>
            </a:endParaRPr>
          </a:p>
          <a:p>
            <a:pPr marL="347663" lvl="1"/>
            <a:endParaRPr lang="en-US" sz="20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1142008706"/>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Next Steps</a:t>
            </a:r>
          </a:p>
        </p:txBody>
      </p:sp>
      <p:grpSp>
        <p:nvGrpSpPr>
          <p:cNvPr id="5" name="Group 4"/>
          <p:cNvGrpSpPr/>
          <p:nvPr/>
        </p:nvGrpSpPr>
        <p:grpSpPr>
          <a:xfrm>
            <a:off x="7601838" y="5859755"/>
            <a:ext cx="1618362" cy="541045"/>
            <a:chOff x="7383524" y="-2010"/>
            <a:chExt cx="1500175" cy="532502"/>
          </a:xfrm>
        </p:grpSpPr>
        <p:sp>
          <p:nvSpPr>
            <p:cNvPr id="6" name="Isosceles Triangle 93"/>
            <p:cNvSpPr/>
            <p:nvPr/>
          </p:nvSpPr>
          <p:spPr>
            <a:xfrm>
              <a:off x="7698771" y="-2010"/>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1" i="0" u="none" strike="noStrike" kern="0" cap="none" spc="0" normalizeH="0" baseline="0" noProof="0" dirty="0" err="1">
                <a:ln>
                  <a:noFill/>
                </a:ln>
                <a:effectLst/>
                <a:uLnTx/>
                <a:uFillTx/>
                <a:latin typeface="Arial"/>
                <a:cs typeface="Arial"/>
                <a:sym typeface="Arial"/>
              </a:endParaRPr>
            </a:p>
          </p:txBody>
        </p:sp>
        <p:sp>
          <p:nvSpPr>
            <p:cNvPr id="7" name="Isosceles Triangle 93"/>
            <p:cNvSpPr/>
            <p:nvPr/>
          </p:nvSpPr>
          <p:spPr>
            <a:xfrm>
              <a:off x="8377551" y="-2010"/>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1" i="0" u="none" strike="noStrike" kern="0" cap="none" spc="0" normalizeH="0" baseline="0" noProof="0" dirty="0" err="1">
                <a:ln>
                  <a:noFill/>
                </a:ln>
                <a:effectLst/>
                <a:uLnTx/>
                <a:uFillTx/>
                <a:latin typeface="Arial"/>
                <a:cs typeface="Arial"/>
                <a:sym typeface="Arial"/>
              </a:endParaRPr>
            </a:p>
          </p:txBody>
        </p:sp>
        <p:sp>
          <p:nvSpPr>
            <p:cNvPr id="8" name="Rectangle 7"/>
            <p:cNvSpPr>
              <a:spLocks noChangeArrowheads="1"/>
            </p:cNvSpPr>
            <p:nvPr>
              <p:custDataLst>
                <p:tags r:id="rId12"/>
              </p:custDataLst>
            </p:nvPr>
          </p:nvSpPr>
          <p:spPr bwMode="gray">
            <a:xfrm>
              <a:off x="7383524" y="253493"/>
              <a:ext cx="821394" cy="276999"/>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900" b="1" i="0" u="none" strike="noStrike" kern="0" cap="none" spc="0" normalizeH="0" baseline="0" noProof="0" dirty="0">
                  <a:ln>
                    <a:noFill/>
                  </a:ln>
                  <a:effectLst/>
                  <a:uLnTx/>
                  <a:uFillTx/>
                  <a:latin typeface="Arial" charset="0"/>
                  <a:cs typeface="Arial"/>
                  <a:sym typeface="Wingdings" panose="05000000000000000000" pitchFamily="2" charset="2"/>
                </a:rPr>
                <a:t>Commission Meeting</a:t>
              </a:r>
              <a:endParaRPr kumimoji="0" lang="en-US" altLang="ko-KR" sz="900" b="1" i="0" u="none" strike="noStrike" kern="0" cap="none" spc="0" normalizeH="0" baseline="0" noProof="0" dirty="0">
                <a:ln>
                  <a:noFill/>
                </a:ln>
                <a:effectLst/>
                <a:uLnTx/>
                <a:uFillTx/>
                <a:latin typeface="Arial" charset="0"/>
                <a:ea typeface="Gulim" pitchFamily="34" charset="-127"/>
                <a:cs typeface="Arial"/>
                <a:sym typeface="Wingdings" panose="05000000000000000000" pitchFamily="2" charset="2"/>
              </a:endParaRPr>
            </a:p>
          </p:txBody>
        </p:sp>
        <p:sp>
          <p:nvSpPr>
            <p:cNvPr id="9" name="Rectangle 8"/>
            <p:cNvSpPr>
              <a:spLocks noChangeArrowheads="1"/>
            </p:cNvSpPr>
            <p:nvPr>
              <p:custDataLst>
                <p:tags r:id="rId13"/>
              </p:custDataLst>
            </p:nvPr>
          </p:nvSpPr>
          <p:spPr bwMode="gray">
            <a:xfrm>
              <a:off x="8062305" y="253493"/>
              <a:ext cx="821394" cy="276999"/>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900" b="1" i="0" u="none" strike="noStrike" kern="0" cap="none" spc="0" normalizeH="0" baseline="0" noProof="0" dirty="0">
                  <a:ln>
                    <a:noFill/>
                  </a:ln>
                  <a:effectLst/>
                  <a:uLnTx/>
                  <a:uFillTx/>
                  <a:latin typeface="Arial" charset="0"/>
                  <a:cs typeface="Arial"/>
                  <a:sym typeface="Wingdings" panose="05000000000000000000" pitchFamily="2" charset="2"/>
                </a:rPr>
                <a:t>Listening Session</a:t>
              </a:r>
              <a:endParaRPr kumimoji="0" lang="en-US" altLang="ko-KR" sz="900" b="1" i="0" u="none" strike="noStrike" kern="0" cap="none" spc="0" normalizeH="0" baseline="0" noProof="0" dirty="0">
                <a:ln>
                  <a:noFill/>
                </a:ln>
                <a:effectLst/>
                <a:uLnTx/>
                <a:uFillTx/>
                <a:latin typeface="Arial" charset="0"/>
                <a:ea typeface="Gulim" pitchFamily="34" charset="-127"/>
                <a:cs typeface="Arial"/>
                <a:sym typeface="Wingdings" panose="05000000000000000000" pitchFamily="2" charset="2"/>
              </a:endParaRPr>
            </a:p>
          </p:txBody>
        </p:sp>
      </p:grpSp>
      <p:grpSp>
        <p:nvGrpSpPr>
          <p:cNvPr id="10" name="Group 9"/>
          <p:cNvGrpSpPr/>
          <p:nvPr/>
        </p:nvGrpSpPr>
        <p:grpSpPr>
          <a:xfrm>
            <a:off x="152400" y="914400"/>
            <a:ext cx="8798896" cy="1016775"/>
            <a:chOff x="57150" y="631128"/>
            <a:chExt cx="8798896" cy="1180296"/>
          </a:xfrm>
        </p:grpSpPr>
        <p:cxnSp>
          <p:nvCxnSpPr>
            <p:cNvPr id="11" name="Straight Connector 10"/>
            <p:cNvCxnSpPr/>
            <p:nvPr/>
          </p:nvCxnSpPr>
          <p:spPr>
            <a:xfrm>
              <a:off x="57150" y="1364246"/>
              <a:ext cx="7957770" cy="166"/>
            </a:xfrm>
            <a:prstGeom prst="line">
              <a:avLst/>
            </a:prstGeom>
            <a:noFill/>
            <a:ln w="38100" cap="flat" cmpd="sng" algn="ctr">
              <a:solidFill>
                <a:srgbClr val="C7E0FB">
                  <a:lumMod val="50000"/>
                </a:srgbClr>
              </a:solidFill>
              <a:prstDash val="solid"/>
            </a:ln>
            <a:effectLst/>
          </p:spPr>
        </p:cxnSp>
        <p:sp>
          <p:nvSpPr>
            <p:cNvPr id="12" name="Isosceles Triangle 127"/>
            <p:cNvSpPr/>
            <p:nvPr/>
          </p:nvSpPr>
          <p:spPr>
            <a:xfrm>
              <a:off x="7871302" y="1249986"/>
              <a:ext cx="190899" cy="204620"/>
            </a:xfrm>
            <a:prstGeom prst="triangle">
              <a:avLst/>
            </a:prstGeom>
            <a:solidFill>
              <a:srgbClr val="00000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13" name="Rectangle 12"/>
            <p:cNvSpPr>
              <a:spLocks noChangeArrowheads="1"/>
            </p:cNvSpPr>
            <p:nvPr>
              <p:custDataLst>
                <p:tags r:id="rId1"/>
              </p:custDataLst>
            </p:nvPr>
          </p:nvSpPr>
          <p:spPr bwMode="gray">
            <a:xfrm>
              <a:off x="7750921" y="1454149"/>
              <a:ext cx="1105125" cy="357275"/>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1" i="1"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August 9</a:t>
              </a:r>
              <a:r>
                <a:rPr kumimoji="0" lang="en-US" altLang="ko-KR" sz="1000" b="1" i="1" u="none" strike="noStrike" kern="0" cap="none" spc="0" normalizeH="0" baseline="30000" noProof="0" dirty="0">
                  <a:ln>
                    <a:noFill/>
                  </a:ln>
                  <a:solidFill>
                    <a:srgbClr val="000000"/>
                  </a:solidFill>
                  <a:effectLst/>
                  <a:uLnTx/>
                  <a:uFillTx/>
                  <a:latin typeface="Arial" charset="0"/>
                  <a:cs typeface="Arial"/>
                  <a:sym typeface="Wingdings" panose="05000000000000000000" pitchFamily="2" charset="2"/>
                </a:rPr>
                <a:t>th</a:t>
              </a:r>
              <a:endParaRPr kumimoji="0" lang="en-US" altLang="ko-KR" sz="1000" b="1" i="1"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endParaRPr>
            </a:p>
            <a:p>
              <a:pPr marL="0" marR="0" lvl="0" indent="0"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1" i="1"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Report Due</a:t>
              </a:r>
              <a:endParaRPr kumimoji="0" lang="en-US" altLang="ko-KR" sz="1000" b="1" i="1"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grpSp>
          <p:nvGrpSpPr>
            <p:cNvPr id="14" name="Group 13"/>
            <p:cNvGrpSpPr/>
            <p:nvPr/>
          </p:nvGrpSpPr>
          <p:grpSpPr>
            <a:xfrm>
              <a:off x="57150" y="631128"/>
              <a:ext cx="8798896" cy="466458"/>
              <a:chOff x="4026092" y="614148"/>
              <a:chExt cx="4804032" cy="216811"/>
            </a:xfrm>
            <a:solidFill>
              <a:srgbClr val="FFFFFF">
                <a:lumMod val="65000"/>
              </a:srgbClr>
            </a:solidFill>
          </p:grpSpPr>
          <p:sp>
            <p:nvSpPr>
              <p:cNvPr id="35" name="Rectangle 34"/>
              <p:cNvSpPr/>
              <p:nvPr/>
            </p:nvSpPr>
            <p:spPr>
              <a:xfrm>
                <a:off x="4026092"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a:ln>
                      <a:noFill/>
                    </a:ln>
                    <a:solidFill>
                      <a:srgbClr val="000000"/>
                    </a:solidFill>
                    <a:effectLst/>
                    <a:uLnTx/>
                    <a:uFillTx/>
                    <a:latin typeface="Arial"/>
                    <a:cs typeface="Arial"/>
                    <a:sym typeface="Arial"/>
                  </a:rPr>
                  <a:t>Jan</a:t>
                </a:r>
              </a:p>
            </p:txBody>
          </p:sp>
          <p:sp>
            <p:nvSpPr>
              <p:cNvPr id="36" name="Rectangle 35"/>
              <p:cNvSpPr/>
              <p:nvPr/>
            </p:nvSpPr>
            <p:spPr>
              <a:xfrm>
                <a:off x="4626596"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a:ln>
                      <a:noFill/>
                    </a:ln>
                    <a:solidFill>
                      <a:srgbClr val="000000"/>
                    </a:solidFill>
                    <a:effectLst/>
                    <a:uLnTx/>
                    <a:uFillTx/>
                    <a:latin typeface="Arial"/>
                    <a:cs typeface="Arial"/>
                    <a:sym typeface="Arial"/>
                  </a:rPr>
                  <a:t>Feb</a:t>
                </a:r>
              </a:p>
            </p:txBody>
          </p:sp>
          <p:sp>
            <p:nvSpPr>
              <p:cNvPr id="37" name="Rectangle 36"/>
              <p:cNvSpPr/>
              <p:nvPr/>
            </p:nvSpPr>
            <p:spPr>
              <a:xfrm>
                <a:off x="5227100"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a:ln>
                      <a:noFill/>
                    </a:ln>
                    <a:solidFill>
                      <a:srgbClr val="000000"/>
                    </a:solidFill>
                    <a:effectLst/>
                    <a:uLnTx/>
                    <a:uFillTx/>
                    <a:latin typeface="Arial"/>
                    <a:cs typeface="Arial"/>
                    <a:sym typeface="Arial"/>
                  </a:rPr>
                  <a:t>Mar</a:t>
                </a:r>
              </a:p>
            </p:txBody>
          </p:sp>
          <p:sp>
            <p:nvSpPr>
              <p:cNvPr id="38" name="Rectangle 37"/>
              <p:cNvSpPr/>
              <p:nvPr/>
            </p:nvSpPr>
            <p:spPr>
              <a:xfrm>
                <a:off x="5827604"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a:ln>
                      <a:noFill/>
                    </a:ln>
                    <a:solidFill>
                      <a:srgbClr val="000000"/>
                    </a:solidFill>
                    <a:effectLst/>
                    <a:uLnTx/>
                    <a:uFillTx/>
                    <a:latin typeface="Arial"/>
                    <a:cs typeface="Arial"/>
                    <a:sym typeface="Arial"/>
                  </a:rPr>
                  <a:t>Apr</a:t>
                </a:r>
              </a:p>
            </p:txBody>
          </p:sp>
          <p:sp>
            <p:nvSpPr>
              <p:cNvPr id="39" name="Rectangle 38"/>
              <p:cNvSpPr/>
              <p:nvPr/>
            </p:nvSpPr>
            <p:spPr>
              <a:xfrm>
                <a:off x="6428108"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a:ln>
                      <a:noFill/>
                    </a:ln>
                    <a:solidFill>
                      <a:srgbClr val="000000"/>
                    </a:solidFill>
                    <a:effectLst/>
                    <a:uLnTx/>
                    <a:uFillTx/>
                    <a:latin typeface="Arial"/>
                    <a:cs typeface="Arial"/>
                    <a:sym typeface="Arial"/>
                  </a:rPr>
                  <a:t>May</a:t>
                </a:r>
              </a:p>
            </p:txBody>
          </p:sp>
          <p:sp>
            <p:nvSpPr>
              <p:cNvPr id="40" name="Rectangle 39"/>
              <p:cNvSpPr/>
              <p:nvPr/>
            </p:nvSpPr>
            <p:spPr>
              <a:xfrm>
                <a:off x="7028612"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a:ln>
                      <a:noFill/>
                    </a:ln>
                    <a:solidFill>
                      <a:srgbClr val="000000"/>
                    </a:solidFill>
                    <a:effectLst/>
                    <a:uLnTx/>
                    <a:uFillTx/>
                    <a:latin typeface="Arial"/>
                    <a:cs typeface="Arial"/>
                    <a:sym typeface="Arial"/>
                  </a:rPr>
                  <a:t>Jun</a:t>
                </a:r>
              </a:p>
            </p:txBody>
          </p:sp>
          <p:sp>
            <p:nvSpPr>
              <p:cNvPr id="41" name="Rectangle 40"/>
              <p:cNvSpPr/>
              <p:nvPr/>
            </p:nvSpPr>
            <p:spPr>
              <a:xfrm>
                <a:off x="7629116"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a:ln>
                      <a:noFill/>
                    </a:ln>
                    <a:solidFill>
                      <a:srgbClr val="000000"/>
                    </a:solidFill>
                    <a:effectLst/>
                    <a:uLnTx/>
                    <a:uFillTx/>
                    <a:latin typeface="Arial"/>
                    <a:cs typeface="Arial"/>
                    <a:sym typeface="Arial"/>
                  </a:rPr>
                  <a:t>Jul</a:t>
                </a:r>
              </a:p>
            </p:txBody>
          </p:sp>
          <p:sp>
            <p:nvSpPr>
              <p:cNvPr id="42" name="Rectangle 41"/>
              <p:cNvSpPr/>
              <p:nvPr/>
            </p:nvSpPr>
            <p:spPr>
              <a:xfrm>
                <a:off x="8229620"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a:ln>
                      <a:noFill/>
                    </a:ln>
                    <a:solidFill>
                      <a:srgbClr val="000000"/>
                    </a:solidFill>
                    <a:effectLst/>
                    <a:uLnTx/>
                    <a:uFillTx/>
                    <a:latin typeface="Arial"/>
                    <a:cs typeface="Arial"/>
                    <a:sym typeface="Arial"/>
                  </a:rPr>
                  <a:t>Aug</a:t>
                </a:r>
              </a:p>
            </p:txBody>
          </p:sp>
        </p:grpSp>
        <p:sp>
          <p:nvSpPr>
            <p:cNvPr id="15" name="Isosceles Triangle 93"/>
            <p:cNvSpPr/>
            <p:nvPr/>
          </p:nvSpPr>
          <p:spPr>
            <a:xfrm>
              <a:off x="711343"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16" name="Rectangle 15"/>
            <p:cNvSpPr>
              <a:spLocks noChangeArrowheads="1"/>
            </p:cNvSpPr>
            <p:nvPr>
              <p:custDataLst>
                <p:tags r:id="rId2"/>
              </p:custDataLst>
            </p:nvPr>
          </p:nvSpPr>
          <p:spPr bwMode="gray">
            <a:xfrm>
              <a:off x="580244"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01/23</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17" name="Isosceles Triangle 93"/>
            <p:cNvSpPr/>
            <p:nvPr/>
          </p:nvSpPr>
          <p:spPr>
            <a:xfrm>
              <a:off x="2792877"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18" name="Rectangle 17"/>
            <p:cNvSpPr>
              <a:spLocks noChangeArrowheads="1"/>
            </p:cNvSpPr>
            <p:nvPr>
              <p:custDataLst>
                <p:tags r:id="rId3"/>
              </p:custDataLst>
            </p:nvPr>
          </p:nvSpPr>
          <p:spPr bwMode="gray">
            <a:xfrm>
              <a:off x="2661778"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03/18</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19" name="Isosceles Triangle 93"/>
            <p:cNvSpPr/>
            <p:nvPr/>
          </p:nvSpPr>
          <p:spPr>
            <a:xfrm>
              <a:off x="5141058"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20" name="Rectangle 19"/>
            <p:cNvSpPr>
              <a:spLocks noChangeArrowheads="1"/>
            </p:cNvSpPr>
            <p:nvPr>
              <p:custDataLst>
                <p:tags r:id="rId4"/>
              </p:custDataLst>
            </p:nvPr>
          </p:nvSpPr>
          <p:spPr bwMode="gray">
            <a:xfrm>
              <a:off x="5009959"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05/20</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21" name="Isosceles Triangle 93"/>
            <p:cNvSpPr/>
            <p:nvPr/>
          </p:nvSpPr>
          <p:spPr>
            <a:xfrm>
              <a:off x="6163920"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22" name="Rectangle 21"/>
            <p:cNvSpPr>
              <a:spLocks noChangeArrowheads="1"/>
            </p:cNvSpPr>
            <p:nvPr>
              <p:custDataLst>
                <p:tags r:id="rId5"/>
              </p:custDataLst>
            </p:nvPr>
          </p:nvSpPr>
          <p:spPr bwMode="gray">
            <a:xfrm>
              <a:off x="6032821"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06/17</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23" name="Isosceles Triangle 93"/>
            <p:cNvSpPr/>
            <p:nvPr/>
          </p:nvSpPr>
          <p:spPr>
            <a:xfrm>
              <a:off x="7129767"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24" name="Rectangle 23"/>
            <p:cNvSpPr>
              <a:spLocks noChangeArrowheads="1"/>
            </p:cNvSpPr>
            <p:nvPr>
              <p:custDataLst>
                <p:tags r:id="rId6"/>
              </p:custDataLst>
            </p:nvPr>
          </p:nvSpPr>
          <p:spPr bwMode="gray">
            <a:xfrm>
              <a:off x="6998668"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07/15</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25" name="Isosceles Triangle 93"/>
            <p:cNvSpPr/>
            <p:nvPr/>
          </p:nvSpPr>
          <p:spPr>
            <a:xfrm>
              <a:off x="1368324"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26" name="Rectangle 25"/>
            <p:cNvSpPr>
              <a:spLocks noChangeArrowheads="1"/>
            </p:cNvSpPr>
            <p:nvPr>
              <p:custDataLst>
                <p:tags r:id="rId7"/>
              </p:custDataLst>
            </p:nvPr>
          </p:nvSpPr>
          <p:spPr bwMode="gray">
            <a:xfrm>
              <a:off x="1237225"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02/04</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27" name="Isosceles Triangle 93"/>
            <p:cNvSpPr/>
            <p:nvPr/>
          </p:nvSpPr>
          <p:spPr>
            <a:xfrm>
              <a:off x="3357347"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28" name="Rectangle 27"/>
            <p:cNvSpPr>
              <a:spLocks noChangeArrowheads="1"/>
            </p:cNvSpPr>
            <p:nvPr>
              <p:custDataLst>
                <p:tags r:id="rId8"/>
              </p:custDataLst>
            </p:nvPr>
          </p:nvSpPr>
          <p:spPr bwMode="gray">
            <a:xfrm>
              <a:off x="3226248"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04/01</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29" name="Isosceles Triangle 93"/>
            <p:cNvSpPr/>
            <p:nvPr/>
          </p:nvSpPr>
          <p:spPr>
            <a:xfrm>
              <a:off x="4031219"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30" name="Rectangle 29"/>
            <p:cNvSpPr>
              <a:spLocks noChangeArrowheads="1"/>
            </p:cNvSpPr>
            <p:nvPr>
              <p:custDataLst>
                <p:tags r:id="rId9"/>
              </p:custDataLst>
            </p:nvPr>
          </p:nvSpPr>
          <p:spPr bwMode="gray">
            <a:xfrm>
              <a:off x="3882922" y="1454152"/>
              <a:ext cx="474398"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4/29</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31" name="Isosceles Triangle 93"/>
            <p:cNvSpPr/>
            <p:nvPr/>
          </p:nvSpPr>
          <p:spPr>
            <a:xfrm>
              <a:off x="4571108"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32" name="Rectangle 31"/>
            <p:cNvSpPr>
              <a:spLocks noChangeArrowheads="1"/>
            </p:cNvSpPr>
            <p:nvPr>
              <p:custDataLst>
                <p:tags r:id="rId10"/>
              </p:custDataLst>
            </p:nvPr>
          </p:nvSpPr>
          <p:spPr bwMode="gray">
            <a:xfrm>
              <a:off x="4440009"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05/06</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33" name="Isosceles Triangle 93"/>
            <p:cNvSpPr/>
            <p:nvPr/>
          </p:nvSpPr>
          <p:spPr>
            <a:xfrm>
              <a:off x="5687559"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34" name="Rectangle 33"/>
            <p:cNvSpPr>
              <a:spLocks noChangeArrowheads="1"/>
            </p:cNvSpPr>
            <p:nvPr>
              <p:custDataLst>
                <p:tags r:id="rId11"/>
              </p:custDataLst>
            </p:nvPr>
          </p:nvSpPr>
          <p:spPr bwMode="gray">
            <a:xfrm>
              <a:off x="5556460"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06/03</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grpSp>
      <p:graphicFrame>
        <p:nvGraphicFramePr>
          <p:cNvPr id="43" name="Table 42"/>
          <p:cNvGraphicFramePr>
            <a:graphicFrameLocks noGrp="1"/>
          </p:cNvGraphicFramePr>
          <p:nvPr>
            <p:extLst>
              <p:ext uri="{D42A27DB-BD31-4B8C-83A1-F6EECF244321}">
                <p14:modId xmlns:p14="http://schemas.microsoft.com/office/powerpoint/2010/main" val="507293255"/>
              </p:ext>
            </p:extLst>
          </p:nvPr>
        </p:nvGraphicFramePr>
        <p:xfrm>
          <a:off x="1368324" y="1858813"/>
          <a:ext cx="6233195" cy="4572000"/>
        </p:xfrm>
        <a:graphic>
          <a:graphicData uri="http://schemas.openxmlformats.org/drawingml/2006/table">
            <a:tbl>
              <a:tblPr firstRow="1" bandRow="1"/>
              <a:tblGrid>
                <a:gridCol w="1656058">
                  <a:extLst>
                    <a:ext uri="{9D8B030D-6E8A-4147-A177-3AD203B41FA5}">
                      <a16:colId xmlns="" xmlns:a16="http://schemas.microsoft.com/office/drawing/2014/main" val="20000"/>
                    </a:ext>
                  </a:extLst>
                </a:gridCol>
                <a:gridCol w="4577137">
                  <a:extLst>
                    <a:ext uri="{9D8B030D-6E8A-4147-A177-3AD203B41FA5}">
                      <a16:colId xmlns="" xmlns:a16="http://schemas.microsoft.com/office/drawing/2014/main" val="20001"/>
                    </a:ext>
                  </a:extLst>
                </a:gridCol>
              </a:tblGrid>
              <a:tr h="473628">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a:t>January 23, 2019</a:t>
                      </a:r>
                    </a:p>
                    <a:p>
                      <a:pPr algn="r"/>
                      <a:r>
                        <a:rPr lang="en-US" sz="1000" b="1" dirty="0"/>
                        <a:t>3-5PM</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000" b="1" dirty="0"/>
                        <a:t>Commission Meeting</a:t>
                      </a:r>
                    </a:p>
                    <a:p>
                      <a:pPr marL="171450" indent="-171450" algn="ctr">
                        <a:buFont typeface="Arial" charset="0"/>
                        <a:buChar char="•"/>
                      </a:pPr>
                      <a:r>
                        <a:rPr lang="en-US" sz="1000" b="1" i="1" dirty="0"/>
                        <a:t>3 Presentations:</a:t>
                      </a:r>
                      <a:r>
                        <a:rPr lang="en-US" sz="1000" b="1" dirty="0"/>
                        <a:t> </a:t>
                      </a:r>
                      <a:r>
                        <a:rPr lang="en-US" sz="1000" b="0" dirty="0"/>
                        <a:t>“Level set” </a:t>
                      </a:r>
                      <a:r>
                        <a:rPr lang="en-US" sz="1000" dirty="0"/>
                        <a:t>from BSAS,</a:t>
                      </a:r>
                      <a:r>
                        <a:rPr lang="en-US" sz="1000" baseline="0" dirty="0"/>
                        <a:t> </a:t>
                      </a:r>
                      <a:r>
                        <a:rPr lang="en-US" sz="1000" dirty="0"/>
                        <a:t>MBSACC, and RIZE</a:t>
                      </a:r>
                    </a:p>
                    <a:p>
                      <a:pPr marL="171450" indent="-171450" algn="ctr">
                        <a:buFont typeface="Arial" charset="0"/>
                        <a:buChar char="•"/>
                      </a:pPr>
                      <a:r>
                        <a:rPr lang="en-US" sz="1000" b="1" i="1" dirty="0"/>
                        <a:t>Panel: </a:t>
                      </a:r>
                      <a:r>
                        <a:rPr lang="en-US" sz="1000" dirty="0"/>
                        <a:t>Recovery coach &amp; recovery coach supervisors</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extLst>
                  <a:ext uri="{0D108BD9-81ED-4DB2-BD59-A6C34878D82A}">
                    <a16:rowId xmlns="" xmlns:a16="http://schemas.microsoft.com/office/drawing/2014/main" val="10000"/>
                  </a:ext>
                </a:extLst>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a:solidFill>
                            <a:schemeClr val="tx1"/>
                          </a:solidFill>
                        </a:rPr>
                        <a:t>February 07, 2019</a:t>
                      </a:r>
                    </a:p>
                    <a:p>
                      <a:pPr algn="r"/>
                      <a:r>
                        <a:rPr lang="en-US" sz="1000" b="1" dirty="0">
                          <a:solidFill>
                            <a:schemeClr val="tx1"/>
                          </a:solidFill>
                        </a:rPr>
                        <a:t>2-4PM</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000" b="1" dirty="0"/>
                        <a:t>Listening Session #1 hosted</a:t>
                      </a:r>
                      <a:r>
                        <a:rPr lang="en-US" sz="1000" b="1" baseline="0" dirty="0"/>
                        <a:t> by </a:t>
                      </a:r>
                    </a:p>
                    <a:p>
                      <a:pPr algn="ctr"/>
                      <a:r>
                        <a:rPr lang="en-US" sz="1000" b="1" baseline="0" dirty="0"/>
                        <a:t>Representative Carole </a:t>
                      </a:r>
                      <a:r>
                        <a:rPr lang="en-US" sz="1000" b="1" baseline="0" dirty="0" err="1"/>
                        <a:t>Fiola</a:t>
                      </a:r>
                      <a:r>
                        <a:rPr lang="en-US" sz="1000" b="1" baseline="0" dirty="0"/>
                        <a:t> in Fall River</a:t>
                      </a:r>
                      <a:endParaRPr lang="en-US" sz="1000" b="1" dirty="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r h="605191">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a:solidFill>
                            <a:schemeClr val="tx1"/>
                          </a:solidFill>
                        </a:rPr>
                        <a:t>March 18, 2019</a:t>
                      </a:r>
                    </a:p>
                    <a:p>
                      <a:pPr algn="r"/>
                      <a:r>
                        <a:rPr lang="en-US" sz="1000" b="1" dirty="0">
                          <a:solidFill>
                            <a:schemeClr val="tx1"/>
                          </a:solidFill>
                        </a:rPr>
                        <a:t>3-5PM</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a:solidFill>
                            <a:schemeClr val="tx1"/>
                          </a:solidFill>
                        </a:rPr>
                        <a:t>Commission Meeting</a:t>
                      </a:r>
                    </a:p>
                    <a:p>
                      <a:pPr marL="171450" marR="0" indent="-171450" algn="ctr" defTabSz="9046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1" i="1" dirty="0">
                          <a:solidFill>
                            <a:schemeClr val="tx1"/>
                          </a:solidFill>
                        </a:rPr>
                        <a:t>Presentation: </a:t>
                      </a:r>
                      <a:r>
                        <a:rPr lang="en-US" sz="1000" b="0" dirty="0">
                          <a:solidFill>
                            <a:schemeClr val="tx1"/>
                          </a:solidFill>
                        </a:rPr>
                        <a:t>DMA Health Strategies</a:t>
                      </a:r>
                      <a:r>
                        <a:rPr lang="en-US" sz="1000" b="0" baseline="0" dirty="0">
                          <a:solidFill>
                            <a:schemeClr val="tx1"/>
                          </a:solidFill>
                        </a:rPr>
                        <a:t> </a:t>
                      </a:r>
                      <a:r>
                        <a:rPr lang="en-US" sz="1000" b="0" dirty="0">
                          <a:solidFill>
                            <a:schemeClr val="tx1"/>
                          </a:solidFill>
                        </a:rPr>
                        <a:t>Workforce Scan</a:t>
                      </a:r>
                    </a:p>
                    <a:p>
                      <a:pPr marL="171450" indent="-171450" algn="ctr">
                        <a:buFont typeface="Arial" charset="0"/>
                        <a:buChar char="•"/>
                      </a:pPr>
                      <a:r>
                        <a:rPr lang="en-US" sz="1000" b="1" i="1" dirty="0">
                          <a:solidFill>
                            <a:schemeClr val="tx1"/>
                          </a:solidFill>
                        </a:rPr>
                        <a:t>Panel:</a:t>
                      </a:r>
                      <a:r>
                        <a:rPr lang="en-US" sz="1000" i="1" baseline="0" dirty="0">
                          <a:solidFill>
                            <a:schemeClr val="tx1"/>
                          </a:solidFill>
                        </a:rPr>
                        <a:t> </a:t>
                      </a:r>
                      <a:r>
                        <a:rPr lang="en-US" sz="1000" baseline="0" dirty="0">
                          <a:solidFill>
                            <a:schemeClr val="tx1"/>
                          </a:solidFill>
                        </a:rPr>
                        <a:t>Consumers of recovery coach services</a:t>
                      </a:r>
                    </a:p>
                    <a:p>
                      <a:pPr marL="171450" indent="-171450" algn="ctr">
                        <a:buFont typeface="Arial" charset="0"/>
                        <a:buChar char="•"/>
                      </a:pPr>
                      <a:r>
                        <a:rPr lang="en-US" sz="1000" b="1" i="1" baseline="0" dirty="0">
                          <a:solidFill>
                            <a:schemeClr val="tx1"/>
                          </a:solidFill>
                        </a:rPr>
                        <a:t>Panel:</a:t>
                      </a:r>
                      <a:r>
                        <a:rPr lang="en-US" sz="1000" i="1" baseline="0" dirty="0">
                          <a:solidFill>
                            <a:schemeClr val="tx1"/>
                          </a:solidFill>
                        </a:rPr>
                        <a:t> </a:t>
                      </a:r>
                      <a:r>
                        <a:rPr lang="en-US" sz="1000" baseline="0" dirty="0">
                          <a:solidFill>
                            <a:schemeClr val="tx1"/>
                          </a:solidFill>
                        </a:rPr>
                        <a:t>Employers of recovery coaches</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extLst>
                  <a:ext uri="{0D108BD9-81ED-4DB2-BD59-A6C34878D82A}">
                    <a16:rowId xmlns="" xmlns:a16="http://schemas.microsoft.com/office/drawing/2014/main" val="10002"/>
                  </a:ext>
                </a:extLst>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a:solidFill>
                            <a:schemeClr val="tx1"/>
                          </a:solidFill>
                        </a:rPr>
                        <a:t>April 02, 2019</a:t>
                      </a:r>
                    </a:p>
                    <a:p>
                      <a:pPr algn="r"/>
                      <a:r>
                        <a:rPr lang="en-US" sz="1000" b="1" dirty="0">
                          <a:solidFill>
                            <a:schemeClr val="tx1"/>
                          </a:solidFill>
                        </a:rPr>
                        <a:t>4-6PM</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a:t>Listening Session #2 hosted by</a:t>
                      </a:r>
                    </a:p>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a:t>Siu Ping</a:t>
                      </a:r>
                      <a:r>
                        <a:rPr lang="en-US" sz="1000" b="1" baseline="0" dirty="0"/>
                        <a:t> Chin </a:t>
                      </a:r>
                      <a:r>
                        <a:rPr lang="en-US" sz="1000" b="1" baseline="0" dirty="0" err="1"/>
                        <a:t>Feman</a:t>
                      </a:r>
                      <a:r>
                        <a:rPr lang="en-US" sz="1000" b="1" baseline="0" dirty="0"/>
                        <a:t> in Worcester</a:t>
                      </a:r>
                      <a:endParaRPr lang="en-US" sz="1000" b="1" dirty="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extLst>
                  <a:ext uri="{0D108BD9-81ED-4DB2-BD59-A6C34878D82A}">
                    <a16:rowId xmlns="" xmlns:a16="http://schemas.microsoft.com/office/drawing/2014/main" val="10003"/>
                  </a:ext>
                </a:extLst>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a:solidFill>
                            <a:schemeClr val="tx1"/>
                          </a:solidFill>
                        </a:rPr>
                        <a:t>April 30,</a:t>
                      </a:r>
                      <a:r>
                        <a:rPr lang="en-US" sz="1000" b="1" baseline="0" dirty="0">
                          <a:solidFill>
                            <a:schemeClr val="tx1"/>
                          </a:solidFill>
                        </a:rPr>
                        <a:t> 2019</a:t>
                      </a:r>
                    </a:p>
                    <a:p>
                      <a:pPr algn="r"/>
                      <a:r>
                        <a:rPr lang="en-US" sz="1000" b="1" baseline="0" dirty="0">
                          <a:solidFill>
                            <a:schemeClr val="tx1"/>
                          </a:solidFill>
                        </a:rPr>
                        <a:t>4:30-6PM</a:t>
                      </a:r>
                      <a:endParaRPr lang="en-US" sz="1000" b="1" dirty="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a:t>Listening Session #3 hosted by</a:t>
                      </a:r>
                    </a:p>
                    <a:p>
                      <a:pPr algn="ctr"/>
                      <a:r>
                        <a:rPr lang="en-US" sz="1000" b="1" dirty="0"/>
                        <a:t>Mayor </a:t>
                      </a:r>
                      <a:r>
                        <a:rPr lang="en-US" sz="1000" b="1" dirty="0" err="1"/>
                        <a:t>Fiorentini</a:t>
                      </a:r>
                      <a:r>
                        <a:rPr lang="en-US" sz="1000" b="1" baseline="0" dirty="0"/>
                        <a:t> </a:t>
                      </a:r>
                      <a:r>
                        <a:rPr lang="en-US" sz="1000" b="1" dirty="0"/>
                        <a:t>in</a:t>
                      </a:r>
                      <a:r>
                        <a:rPr lang="en-US" sz="1000" b="1" baseline="0" dirty="0"/>
                        <a:t> Haverhill</a:t>
                      </a:r>
                      <a:endParaRPr lang="en-US" sz="1000" b="1" dirty="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extLst>
                  <a:ext uri="{0D108BD9-81ED-4DB2-BD59-A6C34878D82A}">
                    <a16:rowId xmlns="" xmlns:a16="http://schemas.microsoft.com/office/drawing/2014/main" val="10004"/>
                  </a:ext>
                </a:extLst>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a:solidFill>
                            <a:schemeClr val="tx1"/>
                          </a:solidFill>
                        </a:rPr>
                        <a:t>May 09, 2019</a:t>
                      </a:r>
                    </a:p>
                    <a:p>
                      <a:pPr algn="r"/>
                      <a:r>
                        <a:rPr lang="en-US" sz="1000" b="1" dirty="0">
                          <a:solidFill>
                            <a:schemeClr val="tx1"/>
                          </a:solidFill>
                        </a:rPr>
                        <a:t>4-5:30PM</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a:t>Listening Session #4 hosted by </a:t>
                      </a:r>
                    </a:p>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err="1"/>
                        <a:t>Haner</a:t>
                      </a:r>
                      <a:r>
                        <a:rPr lang="en-US" sz="1000" b="1" dirty="0"/>
                        <a:t> Hernández in Greenfield</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extLst>
                  <a:ext uri="{0D108BD9-81ED-4DB2-BD59-A6C34878D82A}">
                    <a16:rowId xmlns="" xmlns:a16="http://schemas.microsoft.com/office/drawing/2014/main" val="10005"/>
                  </a:ext>
                </a:extLst>
              </a:tr>
              <a:tr h="47811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a:solidFill>
                            <a:schemeClr val="tx1"/>
                          </a:solidFill>
                        </a:rPr>
                        <a:t>May</a:t>
                      </a:r>
                      <a:r>
                        <a:rPr lang="en-US" sz="1000" b="1" baseline="0" dirty="0">
                          <a:solidFill>
                            <a:schemeClr val="tx1"/>
                          </a:solidFill>
                        </a:rPr>
                        <a:t> 20, 2019</a:t>
                      </a:r>
                    </a:p>
                    <a:p>
                      <a:pPr algn="r"/>
                      <a:r>
                        <a:rPr lang="en-US" sz="1000" b="1" baseline="0" dirty="0">
                          <a:solidFill>
                            <a:schemeClr val="tx1"/>
                          </a:solidFill>
                        </a:rPr>
                        <a:t>3-5PM</a:t>
                      </a:r>
                      <a:endParaRPr lang="en-US" sz="1000" b="1" dirty="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a:t>Commission Meeting</a:t>
                      </a:r>
                    </a:p>
                    <a:p>
                      <a:pPr marL="171450" marR="0" indent="-171450" algn="ctr" defTabSz="904678" rtl="0" eaLnBrk="1" fontAlgn="auto" latinLnBrk="0" hangingPunct="1">
                        <a:lnSpc>
                          <a:spcPct val="100000"/>
                        </a:lnSpc>
                        <a:spcBef>
                          <a:spcPts val="0"/>
                        </a:spcBef>
                        <a:spcAft>
                          <a:spcPts val="0"/>
                        </a:spcAft>
                        <a:buClrTx/>
                        <a:buSzTx/>
                        <a:buFont typeface="Arial" charset="0"/>
                        <a:buChar char="•"/>
                        <a:tabLst/>
                        <a:defRPr/>
                      </a:pPr>
                      <a:r>
                        <a:rPr lang="en-US" sz="1000" b="1" i="1" dirty="0"/>
                        <a:t>2 Presentations:</a:t>
                      </a:r>
                      <a:r>
                        <a:rPr lang="en-US" sz="1000" b="1" i="1" baseline="0" dirty="0"/>
                        <a:t> </a:t>
                      </a:r>
                      <a:r>
                        <a:rPr lang="en-US" sz="1000" b="0" i="0" baseline="0" dirty="0"/>
                        <a:t>C</a:t>
                      </a:r>
                      <a:r>
                        <a:rPr lang="en-US" sz="1000" baseline="0" dirty="0"/>
                        <a:t>ontracting and payer perspective from </a:t>
                      </a:r>
                      <a:r>
                        <a:rPr lang="en-US" sz="1000" dirty="0"/>
                        <a:t>BSAS &amp;</a:t>
                      </a:r>
                      <a:r>
                        <a:rPr lang="en-US" sz="1000" baseline="0" dirty="0"/>
                        <a:t> </a:t>
                      </a:r>
                      <a:r>
                        <a:rPr lang="en-US" sz="1000" dirty="0"/>
                        <a:t>MH</a:t>
                      </a:r>
                      <a:endParaRPr lang="en-US" sz="1000" baseline="0" dirty="0"/>
                    </a:p>
                    <a:p>
                      <a:pPr marL="171450" marR="0" indent="-171450" algn="ctr" defTabSz="904678" rtl="0" eaLnBrk="1" fontAlgn="auto" latinLnBrk="0" hangingPunct="1">
                        <a:lnSpc>
                          <a:spcPct val="100000"/>
                        </a:lnSpc>
                        <a:spcBef>
                          <a:spcPts val="0"/>
                        </a:spcBef>
                        <a:spcAft>
                          <a:spcPts val="0"/>
                        </a:spcAft>
                        <a:buClrTx/>
                        <a:buSzTx/>
                        <a:buFont typeface="Arial" charset="0"/>
                        <a:buChar char="•"/>
                        <a:tabLst/>
                        <a:defRPr/>
                      </a:pPr>
                      <a:r>
                        <a:rPr lang="en-US" sz="1000" dirty="0"/>
                        <a:t>Commission will discuss standards for credentialing</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extLst>
                  <a:ext uri="{0D108BD9-81ED-4DB2-BD59-A6C34878D82A}">
                    <a16:rowId xmlns="" xmlns:a16="http://schemas.microsoft.com/office/drawing/2014/main" val="10006"/>
                  </a:ext>
                </a:extLst>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a:t>June 03, 2019</a:t>
                      </a:r>
                    </a:p>
                    <a:p>
                      <a:pPr algn="r"/>
                      <a:r>
                        <a:rPr lang="en-US" sz="1000" b="1" dirty="0"/>
                        <a:t>4-5:30PM</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a:t>Listening</a:t>
                      </a:r>
                      <a:r>
                        <a:rPr lang="en-US" sz="1000" b="1" baseline="0" dirty="0"/>
                        <a:t> </a:t>
                      </a:r>
                      <a:r>
                        <a:rPr lang="en-US" sz="1000" b="1" dirty="0"/>
                        <a:t>Session #5</a:t>
                      </a:r>
                      <a:r>
                        <a:rPr lang="en-US" sz="1000" b="1" i="0" dirty="0"/>
                        <a:t> </a:t>
                      </a:r>
                      <a:r>
                        <a:rPr lang="en-US" sz="1000" b="1" i="0" baseline="0" dirty="0"/>
                        <a:t>hosted by</a:t>
                      </a:r>
                    </a:p>
                    <a:p>
                      <a:pPr marL="0" marR="0" indent="0" algn="ctr" defTabSz="904678" rtl="0" eaLnBrk="1" fontAlgn="auto" latinLnBrk="0" hangingPunct="1">
                        <a:lnSpc>
                          <a:spcPct val="100000"/>
                        </a:lnSpc>
                        <a:spcBef>
                          <a:spcPts val="0"/>
                        </a:spcBef>
                        <a:spcAft>
                          <a:spcPts val="0"/>
                        </a:spcAft>
                        <a:buClrTx/>
                        <a:buSzTx/>
                        <a:buFontTx/>
                        <a:buNone/>
                        <a:tabLst/>
                        <a:defRPr/>
                      </a:pPr>
                      <a:r>
                        <a:rPr lang="en-US" sz="1000" b="1" i="0" baseline="0" dirty="0"/>
                        <a:t>Barnstable County Department of Human Services in Cape Cod</a:t>
                      </a:r>
                      <a:endParaRPr lang="en-US" sz="1000" b="1" i="0" dirty="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FFFF00"/>
                    </a:solidFill>
                  </a:tcPr>
                </a:tc>
                <a:extLst>
                  <a:ext uri="{0D108BD9-81ED-4DB2-BD59-A6C34878D82A}">
                    <a16:rowId xmlns="" xmlns:a16="http://schemas.microsoft.com/office/drawing/2014/main" val="10007"/>
                  </a:ext>
                </a:extLst>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a:t>June 17, 2019</a:t>
                      </a:r>
                    </a:p>
                    <a:p>
                      <a:pPr algn="r"/>
                      <a:r>
                        <a:rPr lang="en-US" sz="1000" b="1" dirty="0"/>
                        <a:t>3-5PM</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a:t>Commission Meeting</a:t>
                      </a:r>
                    </a:p>
                    <a:p>
                      <a:pPr marL="171450" marR="0" indent="-171450" algn="ctr" defTabSz="904678" rtl="0" eaLnBrk="1" fontAlgn="auto" latinLnBrk="0" hangingPunct="1">
                        <a:lnSpc>
                          <a:spcPct val="100000"/>
                        </a:lnSpc>
                        <a:spcBef>
                          <a:spcPts val="0"/>
                        </a:spcBef>
                        <a:spcAft>
                          <a:spcPts val="0"/>
                        </a:spcAft>
                        <a:buClrTx/>
                        <a:buSzTx/>
                        <a:buFont typeface="Arial" charset="0"/>
                        <a:buChar char="•"/>
                        <a:tabLst/>
                        <a:defRPr/>
                      </a:pPr>
                      <a:r>
                        <a:rPr lang="en-US" sz="1000" dirty="0"/>
                        <a:t>Commission will discuss recommendations</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FFFF00"/>
                    </a:solidFill>
                  </a:tcPr>
                </a:tc>
                <a:extLst>
                  <a:ext uri="{0D108BD9-81ED-4DB2-BD59-A6C34878D82A}">
                    <a16:rowId xmlns="" xmlns:a16="http://schemas.microsoft.com/office/drawing/2014/main" val="10008"/>
                  </a:ext>
                </a:extLst>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a:t>July 15, 2019</a:t>
                      </a:r>
                    </a:p>
                    <a:p>
                      <a:pPr algn="r"/>
                      <a:r>
                        <a:rPr lang="en-US" sz="1000" b="1" dirty="0"/>
                        <a:t>3-5PM</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a:t>Commission Meeting</a:t>
                      </a:r>
                    </a:p>
                    <a:p>
                      <a:pPr marL="171450" marR="0" indent="-171450" algn="ctr" defTabSz="904678" rtl="0" eaLnBrk="1" fontAlgn="auto" latinLnBrk="0" hangingPunct="1">
                        <a:lnSpc>
                          <a:spcPct val="100000"/>
                        </a:lnSpc>
                        <a:spcBef>
                          <a:spcPts val="0"/>
                        </a:spcBef>
                        <a:spcAft>
                          <a:spcPts val="0"/>
                        </a:spcAft>
                        <a:buClrTx/>
                        <a:buSzTx/>
                        <a:buFont typeface="Arial" charset="0"/>
                        <a:buChar char="•"/>
                        <a:tabLst/>
                        <a:defRPr/>
                      </a:pPr>
                      <a:r>
                        <a:rPr lang="en-US" sz="1000" dirty="0"/>
                        <a:t>Review draft</a:t>
                      </a:r>
                      <a:r>
                        <a:rPr lang="en-US" sz="1000" baseline="0" dirty="0"/>
                        <a:t> of final deliverable</a:t>
                      </a:r>
                      <a:endParaRPr lang="en-US" sz="1000" dirty="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extLst>
                  <a:ext uri="{0D108BD9-81ED-4DB2-BD59-A6C34878D82A}">
                    <a16:rowId xmlns="" xmlns:a16="http://schemas.microsoft.com/office/drawing/2014/main" val="10009"/>
                  </a:ext>
                </a:extLst>
              </a:tr>
            </a:tbl>
          </a:graphicData>
        </a:graphic>
      </p:graphicFrame>
      <p:grpSp>
        <p:nvGrpSpPr>
          <p:cNvPr id="44" name="Group 43"/>
          <p:cNvGrpSpPr/>
          <p:nvPr/>
        </p:nvGrpSpPr>
        <p:grpSpPr>
          <a:xfrm>
            <a:off x="1561701" y="1981200"/>
            <a:ext cx="190899" cy="4290522"/>
            <a:chOff x="241440" y="1761738"/>
            <a:chExt cx="190899" cy="4392832"/>
          </a:xfrm>
        </p:grpSpPr>
        <p:sp>
          <p:nvSpPr>
            <p:cNvPr id="45" name="Isosceles Triangle 93"/>
            <p:cNvSpPr/>
            <p:nvPr/>
          </p:nvSpPr>
          <p:spPr>
            <a:xfrm>
              <a:off x="241440" y="1761738"/>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46" name="Isosceles Triangle 93"/>
            <p:cNvSpPr/>
            <p:nvPr/>
          </p:nvSpPr>
          <p:spPr>
            <a:xfrm>
              <a:off x="241440" y="5187950"/>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47" name="Isosceles Triangle 93"/>
            <p:cNvSpPr/>
            <p:nvPr/>
          </p:nvSpPr>
          <p:spPr>
            <a:xfrm>
              <a:off x="241440" y="2321528"/>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48" name="Isosceles Triangle 93"/>
            <p:cNvSpPr/>
            <p:nvPr/>
          </p:nvSpPr>
          <p:spPr>
            <a:xfrm>
              <a:off x="241440" y="2854928"/>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49" name="Isosceles Triangle 93"/>
            <p:cNvSpPr/>
            <p:nvPr/>
          </p:nvSpPr>
          <p:spPr>
            <a:xfrm>
              <a:off x="241440" y="4678530"/>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50" name="Isosceles Triangle 93"/>
            <p:cNvSpPr/>
            <p:nvPr/>
          </p:nvSpPr>
          <p:spPr>
            <a:xfrm>
              <a:off x="241440" y="5949950"/>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51" name="Isosceles Triangle 93"/>
            <p:cNvSpPr/>
            <p:nvPr/>
          </p:nvSpPr>
          <p:spPr>
            <a:xfrm>
              <a:off x="241440" y="5568950"/>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52" name="Isosceles Triangle 93"/>
            <p:cNvSpPr/>
            <p:nvPr/>
          </p:nvSpPr>
          <p:spPr>
            <a:xfrm>
              <a:off x="241440" y="3435350"/>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53" name="Isosceles Triangle 93"/>
            <p:cNvSpPr/>
            <p:nvPr/>
          </p:nvSpPr>
          <p:spPr>
            <a:xfrm>
              <a:off x="241440" y="3816350"/>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55" name="Isosceles Triangle 93"/>
            <p:cNvSpPr/>
            <p:nvPr/>
          </p:nvSpPr>
          <p:spPr>
            <a:xfrm>
              <a:off x="241440" y="4221330"/>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a:ln>
                  <a:noFill/>
                </a:ln>
                <a:solidFill>
                  <a:srgbClr val="000000"/>
                </a:solidFill>
                <a:effectLst/>
                <a:uLnTx/>
                <a:uFillTx/>
                <a:latin typeface="Arial"/>
                <a:cs typeface="Arial"/>
                <a:sym typeface="Arial"/>
              </a:endParaRPr>
            </a:p>
          </p:txBody>
        </p:sp>
      </p:grpSp>
    </p:spTree>
    <p:extLst>
      <p:ext uri="{BB962C8B-B14F-4D97-AF65-F5344CB8AC3E}">
        <p14:creationId xmlns:p14="http://schemas.microsoft.com/office/powerpoint/2010/main" val="2762747747"/>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39418" y="1219200"/>
            <a:ext cx="7848600" cy="3785652"/>
          </a:xfrm>
          <a:prstGeom prst="rect">
            <a:avLst/>
          </a:prstGeom>
        </p:spPr>
        <p:txBody>
          <a:bodyPr wrap="square" rtlCol="0">
            <a:spAutoFit/>
          </a:bodyPr>
          <a:lstStyle/>
          <a:p>
            <a:r>
              <a:rPr lang="en-US" sz="2400" b="1" dirty="0">
                <a:solidFill>
                  <a:schemeClr val="dk1"/>
                </a:solidFill>
                <a:latin typeface="Calibri" panose="020F0502020204030204" pitchFamily="34" charset="0"/>
              </a:rPr>
              <a:t>Please direct any questions and materials to:</a:t>
            </a:r>
          </a:p>
          <a:p>
            <a:endParaRPr lang="en-US" sz="2400" dirty="0">
              <a:solidFill>
                <a:schemeClr val="dk1"/>
              </a:solidFill>
              <a:latin typeface="Calibri" panose="020F0502020204030204" pitchFamily="34" charset="0"/>
            </a:endParaRPr>
          </a:p>
          <a:p>
            <a:r>
              <a:rPr lang="en-US" sz="2400" b="1" dirty="0">
                <a:solidFill>
                  <a:schemeClr val="dk1"/>
                </a:solidFill>
                <a:latin typeface="Calibri" panose="020F0502020204030204" pitchFamily="34" charset="0"/>
              </a:rPr>
              <a:t>Anny Domercant  </a:t>
            </a:r>
          </a:p>
          <a:p>
            <a:r>
              <a:rPr lang="en-US" sz="2400" dirty="0">
                <a:solidFill>
                  <a:schemeClr val="dk1"/>
                </a:solidFill>
                <a:latin typeface="Calibri" panose="020F0502020204030204" pitchFamily="34" charset="0"/>
              </a:rPr>
              <a:t>Anny.Domercant@MassMail.State.MA.US  </a:t>
            </a:r>
          </a:p>
          <a:p>
            <a:endParaRPr lang="en-US" sz="2400" dirty="0">
              <a:solidFill>
                <a:schemeClr val="dk1"/>
              </a:solidFill>
              <a:latin typeface="Calibri" panose="020F0502020204030204" pitchFamily="34" charset="0"/>
            </a:endParaRPr>
          </a:p>
          <a:p>
            <a:r>
              <a:rPr lang="en-US" sz="2400" b="1" dirty="0">
                <a:solidFill>
                  <a:schemeClr val="dk1"/>
                </a:solidFill>
                <a:latin typeface="Calibri" panose="020F0502020204030204" pitchFamily="34" charset="0"/>
              </a:rPr>
              <a:t>Vivian Pham</a:t>
            </a:r>
          </a:p>
          <a:p>
            <a:r>
              <a:rPr lang="en-US" sz="2400" dirty="0">
                <a:solidFill>
                  <a:schemeClr val="dk1"/>
                </a:solidFill>
                <a:latin typeface="Calibri" panose="020F0502020204030204" pitchFamily="34" charset="0"/>
              </a:rPr>
              <a:t>Vivian.Pham@MassMail.State.MA.US</a:t>
            </a:r>
          </a:p>
          <a:p>
            <a:endParaRPr lang="en-US" sz="2400" dirty="0">
              <a:solidFill>
                <a:schemeClr val="dk1"/>
              </a:solidFill>
              <a:latin typeface="Calibri" panose="020F0502020204030204" pitchFamily="34" charset="0"/>
            </a:endParaRPr>
          </a:p>
          <a:p>
            <a:r>
              <a:rPr lang="en-US" sz="2400" b="1" dirty="0">
                <a:solidFill>
                  <a:schemeClr val="dk1"/>
                </a:solidFill>
                <a:latin typeface="Calibri" panose="020F0502020204030204" pitchFamily="34" charset="0"/>
              </a:rPr>
              <a:t>General Public Comments and Questions</a:t>
            </a:r>
          </a:p>
          <a:p>
            <a:r>
              <a:rPr lang="en-US" sz="2400" dirty="0">
                <a:solidFill>
                  <a:schemeClr val="dk1"/>
                </a:solidFill>
                <a:latin typeface="Calibri" panose="020F0502020204030204" pitchFamily="34" charset="0"/>
              </a:rPr>
              <a:t>EHSRecoveryCoachCommission@MassMail.State.MA.US</a:t>
            </a:r>
          </a:p>
        </p:txBody>
      </p:sp>
      <p:sp>
        <p:nvSpPr>
          <p:cNvPr id="3" name="Title 2"/>
          <p:cNvSpPr>
            <a:spLocks noGrp="1"/>
          </p:cNvSpPr>
          <p:nvPr>
            <p:ph type="title"/>
          </p:nvPr>
        </p:nvSpPr>
        <p:spPr/>
        <p:txBody>
          <a:bodyPr/>
          <a:lstStyle/>
          <a:p>
            <a:r>
              <a:rPr lang="en-US" dirty="0"/>
              <a:t>Commission Staff Contact</a:t>
            </a:r>
          </a:p>
        </p:txBody>
      </p:sp>
    </p:spTree>
    <p:extLst>
      <p:ext uri="{BB962C8B-B14F-4D97-AF65-F5344CB8AC3E}">
        <p14:creationId xmlns:p14="http://schemas.microsoft.com/office/powerpoint/2010/main" val="3319915054"/>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219200"/>
            <a:ext cx="8077200" cy="4385816"/>
          </a:xfrm>
          <a:prstGeom prst="rect">
            <a:avLst/>
          </a:prstGeom>
        </p:spPr>
        <p:txBody>
          <a:bodyPr wrap="square" rtlCol="0">
            <a:spAutoFit/>
          </a:bodyPr>
          <a:lstStyle/>
          <a:p>
            <a:pPr marL="457200" indent="-457200">
              <a:lnSpc>
                <a:spcPct val="150000"/>
              </a:lnSpc>
              <a:buFont typeface="+mj-lt"/>
              <a:buAutoNum type="arabicPeriod"/>
            </a:pPr>
            <a:r>
              <a:rPr lang="en-US" sz="2400" dirty="0">
                <a:solidFill>
                  <a:schemeClr val="dk1"/>
                </a:solidFill>
                <a:latin typeface="Calibri" panose="020F0502020204030204" pitchFamily="34" charset="0"/>
              </a:rPr>
              <a:t>Welcome </a:t>
            </a:r>
          </a:p>
          <a:p>
            <a:pPr marL="914400" lvl="1" indent="-457200">
              <a:lnSpc>
                <a:spcPct val="150000"/>
              </a:lnSpc>
              <a:buFont typeface="Arial" panose="020B0604020202020204" pitchFamily="34" charset="0"/>
              <a:buChar char="•"/>
            </a:pPr>
            <a:r>
              <a:rPr lang="en-US" dirty="0">
                <a:solidFill>
                  <a:schemeClr val="dk1"/>
                </a:solidFill>
                <a:latin typeface="Calibri" panose="020F0502020204030204" pitchFamily="34" charset="0"/>
              </a:rPr>
              <a:t>Approval of 03/18/19 Meeting Minutes</a:t>
            </a:r>
          </a:p>
          <a:p>
            <a:pPr marL="914400" lvl="1" indent="-457200">
              <a:lnSpc>
                <a:spcPct val="150000"/>
              </a:lnSpc>
              <a:buFont typeface="Arial" panose="020B0604020202020204" pitchFamily="34" charset="0"/>
              <a:buChar char="•"/>
            </a:pPr>
            <a:r>
              <a:rPr lang="en-US" dirty="0">
                <a:solidFill>
                  <a:schemeClr val="dk1"/>
                </a:solidFill>
                <a:latin typeface="Calibri" panose="020F0502020204030204" pitchFamily="34" charset="0"/>
              </a:rPr>
              <a:t>Commission Timeline</a:t>
            </a:r>
          </a:p>
          <a:p>
            <a:pPr marL="914400" lvl="1" indent="-457200">
              <a:lnSpc>
                <a:spcPct val="150000"/>
              </a:lnSpc>
              <a:buFont typeface="Arial" panose="020B0604020202020204" pitchFamily="34" charset="0"/>
              <a:buChar char="•"/>
            </a:pPr>
            <a:r>
              <a:rPr lang="en-US" dirty="0">
                <a:solidFill>
                  <a:schemeClr val="dk1"/>
                </a:solidFill>
                <a:latin typeface="Calibri" panose="020F0502020204030204" pitchFamily="34" charset="0"/>
              </a:rPr>
              <a:t>Listening Sessions</a:t>
            </a:r>
          </a:p>
          <a:p>
            <a:pPr marL="457200" indent="-457200">
              <a:lnSpc>
                <a:spcPct val="150000"/>
              </a:lnSpc>
              <a:buFont typeface="+mj-lt"/>
              <a:buAutoNum type="arabicPeriod"/>
            </a:pPr>
            <a:r>
              <a:rPr lang="en-US" sz="2400" dirty="0">
                <a:solidFill>
                  <a:schemeClr val="dk1"/>
                </a:solidFill>
                <a:latin typeface="Calibri" panose="020F0502020204030204" pitchFamily="34" charset="0"/>
              </a:rPr>
              <a:t>Presentations on Contracting and Billing</a:t>
            </a:r>
          </a:p>
          <a:p>
            <a:pPr marL="914400" lvl="1" indent="-457200">
              <a:lnSpc>
                <a:spcPct val="150000"/>
              </a:lnSpc>
              <a:buFont typeface="Arial" panose="020B0604020202020204" pitchFamily="34" charset="0"/>
              <a:buChar char="•"/>
            </a:pPr>
            <a:r>
              <a:rPr lang="en-US" dirty="0">
                <a:solidFill>
                  <a:schemeClr val="dk1"/>
                </a:solidFill>
                <a:latin typeface="Calibri" panose="020F0502020204030204" pitchFamily="34" charset="0"/>
              </a:rPr>
              <a:t>Bureau of Substance Addiction Services</a:t>
            </a:r>
          </a:p>
          <a:p>
            <a:pPr marL="914400" lvl="1" indent="-457200">
              <a:lnSpc>
                <a:spcPct val="150000"/>
              </a:lnSpc>
              <a:buFont typeface="Arial" panose="020B0604020202020204" pitchFamily="34" charset="0"/>
              <a:buChar char="•"/>
            </a:pPr>
            <a:r>
              <a:rPr lang="en-US" dirty="0" err="1">
                <a:solidFill>
                  <a:schemeClr val="dk1"/>
                </a:solidFill>
                <a:latin typeface="Calibri" panose="020F0502020204030204" pitchFamily="34" charset="0"/>
              </a:rPr>
              <a:t>MassHealth</a:t>
            </a:r>
            <a:endParaRPr lang="en-US" dirty="0">
              <a:solidFill>
                <a:schemeClr val="dk1"/>
              </a:solidFill>
              <a:latin typeface="Calibri" panose="020F0502020204030204" pitchFamily="34" charset="0"/>
            </a:endParaRPr>
          </a:p>
          <a:p>
            <a:pPr marL="457200" indent="-457200">
              <a:lnSpc>
                <a:spcPct val="150000"/>
              </a:lnSpc>
              <a:buFont typeface="+mj-lt"/>
              <a:buAutoNum type="arabicPeriod"/>
            </a:pPr>
            <a:r>
              <a:rPr lang="en-US" sz="2400" dirty="0">
                <a:solidFill>
                  <a:schemeClr val="dk1"/>
                </a:solidFill>
                <a:latin typeface="Calibri" panose="020F0502020204030204" pitchFamily="34" charset="0"/>
              </a:rPr>
              <a:t>Open Discussion on Standards for Credentialing</a:t>
            </a:r>
          </a:p>
          <a:p>
            <a:pPr marL="457200" indent="-457200">
              <a:lnSpc>
                <a:spcPct val="150000"/>
              </a:lnSpc>
              <a:buFont typeface="+mj-lt"/>
              <a:buAutoNum type="arabicPeriod"/>
            </a:pPr>
            <a:r>
              <a:rPr lang="en-US" sz="2400" dirty="0">
                <a:solidFill>
                  <a:schemeClr val="dk1"/>
                </a:solidFill>
                <a:latin typeface="Calibri" panose="020F0502020204030204" pitchFamily="34" charset="0"/>
              </a:rPr>
              <a:t>Next Steps</a:t>
            </a:r>
          </a:p>
        </p:txBody>
      </p:sp>
      <p:sp>
        <p:nvSpPr>
          <p:cNvPr id="3" name="Title 2"/>
          <p:cNvSpPr>
            <a:spLocks noGrp="1"/>
          </p:cNvSpPr>
          <p:nvPr>
            <p:ph type="title"/>
          </p:nvPr>
        </p:nvSpPr>
        <p:spPr/>
        <p:txBody>
          <a:bodyPr/>
          <a:lstStyle/>
          <a:p>
            <a:r>
              <a:rPr lang="en-US" dirty="0"/>
              <a:t>Agenda</a:t>
            </a:r>
          </a:p>
        </p:txBody>
      </p:sp>
    </p:spTree>
    <p:extLst>
      <p:ext uri="{BB962C8B-B14F-4D97-AF65-F5344CB8AC3E}">
        <p14:creationId xmlns:p14="http://schemas.microsoft.com/office/powerpoint/2010/main" val="75220006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Commission Timeline</a:t>
            </a:r>
          </a:p>
        </p:txBody>
      </p:sp>
      <p:grpSp>
        <p:nvGrpSpPr>
          <p:cNvPr id="76" name="Group 75"/>
          <p:cNvGrpSpPr/>
          <p:nvPr/>
        </p:nvGrpSpPr>
        <p:grpSpPr>
          <a:xfrm>
            <a:off x="7601838" y="5859755"/>
            <a:ext cx="1618362" cy="541045"/>
            <a:chOff x="7383524" y="-2010"/>
            <a:chExt cx="1500175" cy="532502"/>
          </a:xfrm>
        </p:grpSpPr>
        <p:sp>
          <p:nvSpPr>
            <p:cNvPr id="77" name="Isosceles Triangle 93"/>
            <p:cNvSpPr/>
            <p:nvPr/>
          </p:nvSpPr>
          <p:spPr>
            <a:xfrm>
              <a:off x="7698771" y="-2010"/>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1" i="0" u="none" strike="noStrike" kern="0" cap="none" spc="0" normalizeH="0" baseline="0" noProof="0" dirty="0" err="1">
                <a:ln>
                  <a:noFill/>
                </a:ln>
                <a:effectLst/>
                <a:uLnTx/>
                <a:uFillTx/>
                <a:latin typeface="Arial"/>
                <a:cs typeface="Arial"/>
                <a:sym typeface="Arial"/>
              </a:endParaRPr>
            </a:p>
          </p:txBody>
        </p:sp>
        <p:sp>
          <p:nvSpPr>
            <p:cNvPr id="78" name="Isosceles Triangle 93"/>
            <p:cNvSpPr/>
            <p:nvPr/>
          </p:nvSpPr>
          <p:spPr>
            <a:xfrm>
              <a:off x="8377551" y="-2010"/>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1" i="0" u="none" strike="noStrike" kern="0" cap="none" spc="0" normalizeH="0" baseline="0" noProof="0" dirty="0" err="1">
                <a:ln>
                  <a:noFill/>
                </a:ln>
                <a:effectLst/>
                <a:uLnTx/>
                <a:uFillTx/>
                <a:latin typeface="Arial"/>
                <a:cs typeface="Arial"/>
                <a:sym typeface="Arial"/>
              </a:endParaRPr>
            </a:p>
          </p:txBody>
        </p:sp>
        <p:sp>
          <p:nvSpPr>
            <p:cNvPr id="79" name="Rectangle 78"/>
            <p:cNvSpPr>
              <a:spLocks noChangeArrowheads="1"/>
            </p:cNvSpPr>
            <p:nvPr>
              <p:custDataLst>
                <p:tags r:id="rId12"/>
              </p:custDataLst>
            </p:nvPr>
          </p:nvSpPr>
          <p:spPr bwMode="gray">
            <a:xfrm>
              <a:off x="7383524" y="253493"/>
              <a:ext cx="821394" cy="276999"/>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900" b="1" i="0" u="none" strike="noStrike" kern="0" cap="none" spc="0" normalizeH="0" baseline="0" noProof="0" dirty="0">
                  <a:ln>
                    <a:noFill/>
                  </a:ln>
                  <a:effectLst/>
                  <a:uLnTx/>
                  <a:uFillTx/>
                  <a:latin typeface="Arial" charset="0"/>
                  <a:cs typeface="Arial"/>
                  <a:sym typeface="Wingdings" panose="05000000000000000000" pitchFamily="2" charset="2"/>
                </a:rPr>
                <a:t>Commission Meeting</a:t>
              </a:r>
              <a:endParaRPr kumimoji="0" lang="en-US" altLang="ko-KR" sz="900" b="1" i="0" u="none" strike="noStrike" kern="0" cap="none" spc="0" normalizeH="0" baseline="0" noProof="0" dirty="0">
                <a:ln>
                  <a:noFill/>
                </a:ln>
                <a:effectLst/>
                <a:uLnTx/>
                <a:uFillTx/>
                <a:latin typeface="Arial" charset="0"/>
                <a:ea typeface="Gulim" pitchFamily="34" charset="-127"/>
                <a:cs typeface="Arial"/>
                <a:sym typeface="Wingdings" panose="05000000000000000000" pitchFamily="2" charset="2"/>
              </a:endParaRPr>
            </a:p>
          </p:txBody>
        </p:sp>
        <p:sp>
          <p:nvSpPr>
            <p:cNvPr id="80" name="Rectangle 79"/>
            <p:cNvSpPr>
              <a:spLocks noChangeArrowheads="1"/>
            </p:cNvSpPr>
            <p:nvPr>
              <p:custDataLst>
                <p:tags r:id="rId13"/>
              </p:custDataLst>
            </p:nvPr>
          </p:nvSpPr>
          <p:spPr bwMode="gray">
            <a:xfrm>
              <a:off x="8062305" y="253493"/>
              <a:ext cx="821394" cy="276999"/>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900" b="1" i="0" u="none" strike="noStrike" kern="0" cap="none" spc="0" normalizeH="0" baseline="0" noProof="0" dirty="0">
                  <a:ln>
                    <a:noFill/>
                  </a:ln>
                  <a:effectLst/>
                  <a:uLnTx/>
                  <a:uFillTx/>
                  <a:latin typeface="Arial" charset="0"/>
                  <a:cs typeface="Arial"/>
                  <a:sym typeface="Wingdings" panose="05000000000000000000" pitchFamily="2" charset="2"/>
                </a:rPr>
                <a:t>Listening Session</a:t>
              </a:r>
              <a:endParaRPr kumimoji="0" lang="en-US" altLang="ko-KR" sz="900" b="1" i="0" u="none" strike="noStrike" kern="0" cap="none" spc="0" normalizeH="0" baseline="0" noProof="0" dirty="0">
                <a:ln>
                  <a:noFill/>
                </a:ln>
                <a:effectLst/>
                <a:uLnTx/>
                <a:uFillTx/>
                <a:latin typeface="Arial" charset="0"/>
                <a:ea typeface="Gulim" pitchFamily="34" charset="-127"/>
                <a:cs typeface="Arial"/>
                <a:sym typeface="Wingdings" panose="05000000000000000000" pitchFamily="2" charset="2"/>
              </a:endParaRPr>
            </a:p>
          </p:txBody>
        </p:sp>
      </p:grpSp>
      <p:grpSp>
        <p:nvGrpSpPr>
          <p:cNvPr id="126" name="Group 125"/>
          <p:cNvGrpSpPr/>
          <p:nvPr/>
        </p:nvGrpSpPr>
        <p:grpSpPr>
          <a:xfrm>
            <a:off x="152400" y="914400"/>
            <a:ext cx="8798896" cy="1016775"/>
            <a:chOff x="57150" y="631128"/>
            <a:chExt cx="8798896" cy="1180296"/>
          </a:xfrm>
        </p:grpSpPr>
        <p:cxnSp>
          <p:nvCxnSpPr>
            <p:cNvPr id="127" name="Straight Connector 126"/>
            <p:cNvCxnSpPr/>
            <p:nvPr/>
          </p:nvCxnSpPr>
          <p:spPr>
            <a:xfrm>
              <a:off x="57150" y="1364246"/>
              <a:ext cx="7957770" cy="166"/>
            </a:xfrm>
            <a:prstGeom prst="line">
              <a:avLst/>
            </a:prstGeom>
            <a:noFill/>
            <a:ln w="38100" cap="flat" cmpd="sng" algn="ctr">
              <a:solidFill>
                <a:srgbClr val="C7E0FB">
                  <a:lumMod val="50000"/>
                </a:srgbClr>
              </a:solidFill>
              <a:prstDash val="solid"/>
            </a:ln>
            <a:effectLst/>
          </p:spPr>
        </p:cxnSp>
        <p:sp>
          <p:nvSpPr>
            <p:cNvPr id="128" name="Isosceles Triangle 127"/>
            <p:cNvSpPr/>
            <p:nvPr/>
          </p:nvSpPr>
          <p:spPr>
            <a:xfrm>
              <a:off x="7871302" y="1249986"/>
              <a:ext cx="190899" cy="204620"/>
            </a:xfrm>
            <a:prstGeom prst="triangle">
              <a:avLst/>
            </a:prstGeom>
            <a:solidFill>
              <a:srgbClr val="00000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129" name="Rectangle 128"/>
            <p:cNvSpPr>
              <a:spLocks noChangeArrowheads="1"/>
            </p:cNvSpPr>
            <p:nvPr>
              <p:custDataLst>
                <p:tags r:id="rId1"/>
              </p:custDataLst>
            </p:nvPr>
          </p:nvSpPr>
          <p:spPr bwMode="gray">
            <a:xfrm>
              <a:off x="7750921" y="1454149"/>
              <a:ext cx="1105125" cy="357275"/>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1" i="1"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August 9</a:t>
              </a:r>
              <a:r>
                <a:rPr kumimoji="0" lang="en-US" altLang="ko-KR" sz="1000" b="1" i="1" u="none" strike="noStrike" kern="0" cap="none" spc="0" normalizeH="0" baseline="30000" noProof="0" dirty="0">
                  <a:ln>
                    <a:noFill/>
                  </a:ln>
                  <a:solidFill>
                    <a:srgbClr val="000000"/>
                  </a:solidFill>
                  <a:effectLst/>
                  <a:uLnTx/>
                  <a:uFillTx/>
                  <a:latin typeface="Arial" charset="0"/>
                  <a:cs typeface="Arial"/>
                  <a:sym typeface="Wingdings" panose="05000000000000000000" pitchFamily="2" charset="2"/>
                </a:rPr>
                <a:t>th</a:t>
              </a:r>
              <a:endParaRPr kumimoji="0" lang="en-US" altLang="ko-KR" sz="1000" b="1" i="1"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endParaRPr>
            </a:p>
            <a:p>
              <a:pPr marL="0" marR="0" lvl="0" indent="0"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1" i="1"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Report Due</a:t>
              </a:r>
              <a:endParaRPr kumimoji="0" lang="en-US" altLang="ko-KR" sz="1000" b="1" i="1"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grpSp>
          <p:nvGrpSpPr>
            <p:cNvPr id="130" name="Group 129"/>
            <p:cNvGrpSpPr/>
            <p:nvPr/>
          </p:nvGrpSpPr>
          <p:grpSpPr>
            <a:xfrm>
              <a:off x="57150" y="631128"/>
              <a:ext cx="8798896" cy="466458"/>
              <a:chOff x="4026092" y="614148"/>
              <a:chExt cx="4804032" cy="216811"/>
            </a:xfrm>
            <a:solidFill>
              <a:srgbClr val="FFFFFF">
                <a:lumMod val="65000"/>
              </a:srgbClr>
            </a:solidFill>
          </p:grpSpPr>
          <p:sp>
            <p:nvSpPr>
              <p:cNvPr id="151" name="Rectangle 150"/>
              <p:cNvSpPr/>
              <p:nvPr/>
            </p:nvSpPr>
            <p:spPr>
              <a:xfrm>
                <a:off x="4026092"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a:ln>
                      <a:noFill/>
                    </a:ln>
                    <a:solidFill>
                      <a:srgbClr val="000000"/>
                    </a:solidFill>
                    <a:effectLst/>
                    <a:uLnTx/>
                    <a:uFillTx/>
                    <a:latin typeface="Arial"/>
                    <a:cs typeface="Arial"/>
                    <a:sym typeface="Arial"/>
                  </a:rPr>
                  <a:t>Jan</a:t>
                </a:r>
              </a:p>
            </p:txBody>
          </p:sp>
          <p:sp>
            <p:nvSpPr>
              <p:cNvPr id="152" name="Rectangle 151"/>
              <p:cNvSpPr/>
              <p:nvPr/>
            </p:nvSpPr>
            <p:spPr>
              <a:xfrm>
                <a:off x="4626596"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a:ln>
                      <a:noFill/>
                    </a:ln>
                    <a:solidFill>
                      <a:srgbClr val="000000"/>
                    </a:solidFill>
                    <a:effectLst/>
                    <a:uLnTx/>
                    <a:uFillTx/>
                    <a:latin typeface="Arial"/>
                    <a:cs typeface="Arial"/>
                    <a:sym typeface="Arial"/>
                  </a:rPr>
                  <a:t>Feb</a:t>
                </a:r>
              </a:p>
            </p:txBody>
          </p:sp>
          <p:sp>
            <p:nvSpPr>
              <p:cNvPr id="153" name="Rectangle 152"/>
              <p:cNvSpPr/>
              <p:nvPr/>
            </p:nvSpPr>
            <p:spPr>
              <a:xfrm>
                <a:off x="5227100"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a:ln>
                      <a:noFill/>
                    </a:ln>
                    <a:solidFill>
                      <a:srgbClr val="000000"/>
                    </a:solidFill>
                    <a:effectLst/>
                    <a:uLnTx/>
                    <a:uFillTx/>
                    <a:latin typeface="Arial"/>
                    <a:cs typeface="Arial"/>
                    <a:sym typeface="Arial"/>
                  </a:rPr>
                  <a:t>Mar</a:t>
                </a:r>
              </a:p>
            </p:txBody>
          </p:sp>
          <p:sp>
            <p:nvSpPr>
              <p:cNvPr id="154" name="Rectangle 153"/>
              <p:cNvSpPr/>
              <p:nvPr/>
            </p:nvSpPr>
            <p:spPr>
              <a:xfrm>
                <a:off x="5827604"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a:ln>
                      <a:noFill/>
                    </a:ln>
                    <a:solidFill>
                      <a:srgbClr val="000000"/>
                    </a:solidFill>
                    <a:effectLst/>
                    <a:uLnTx/>
                    <a:uFillTx/>
                    <a:latin typeface="Arial"/>
                    <a:cs typeface="Arial"/>
                    <a:sym typeface="Arial"/>
                  </a:rPr>
                  <a:t>Apr</a:t>
                </a:r>
              </a:p>
            </p:txBody>
          </p:sp>
          <p:sp>
            <p:nvSpPr>
              <p:cNvPr id="155" name="Rectangle 154"/>
              <p:cNvSpPr/>
              <p:nvPr/>
            </p:nvSpPr>
            <p:spPr>
              <a:xfrm>
                <a:off x="6428108"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a:ln>
                      <a:noFill/>
                    </a:ln>
                    <a:solidFill>
                      <a:srgbClr val="000000"/>
                    </a:solidFill>
                    <a:effectLst/>
                    <a:uLnTx/>
                    <a:uFillTx/>
                    <a:latin typeface="Arial"/>
                    <a:cs typeface="Arial"/>
                    <a:sym typeface="Arial"/>
                  </a:rPr>
                  <a:t>May</a:t>
                </a:r>
              </a:p>
            </p:txBody>
          </p:sp>
          <p:sp>
            <p:nvSpPr>
              <p:cNvPr id="156" name="Rectangle 155"/>
              <p:cNvSpPr/>
              <p:nvPr/>
            </p:nvSpPr>
            <p:spPr>
              <a:xfrm>
                <a:off x="7028612"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a:ln>
                      <a:noFill/>
                    </a:ln>
                    <a:solidFill>
                      <a:srgbClr val="000000"/>
                    </a:solidFill>
                    <a:effectLst/>
                    <a:uLnTx/>
                    <a:uFillTx/>
                    <a:latin typeface="Arial"/>
                    <a:cs typeface="Arial"/>
                    <a:sym typeface="Arial"/>
                  </a:rPr>
                  <a:t>Jun</a:t>
                </a:r>
              </a:p>
            </p:txBody>
          </p:sp>
          <p:sp>
            <p:nvSpPr>
              <p:cNvPr id="157" name="Rectangle 156"/>
              <p:cNvSpPr/>
              <p:nvPr/>
            </p:nvSpPr>
            <p:spPr>
              <a:xfrm>
                <a:off x="7629116"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a:ln>
                      <a:noFill/>
                    </a:ln>
                    <a:solidFill>
                      <a:srgbClr val="000000"/>
                    </a:solidFill>
                    <a:effectLst/>
                    <a:uLnTx/>
                    <a:uFillTx/>
                    <a:latin typeface="Arial"/>
                    <a:cs typeface="Arial"/>
                    <a:sym typeface="Arial"/>
                  </a:rPr>
                  <a:t>Jul</a:t>
                </a:r>
              </a:p>
            </p:txBody>
          </p:sp>
          <p:sp>
            <p:nvSpPr>
              <p:cNvPr id="158" name="Rectangle 157"/>
              <p:cNvSpPr/>
              <p:nvPr/>
            </p:nvSpPr>
            <p:spPr>
              <a:xfrm>
                <a:off x="8229620"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a:ln>
                      <a:noFill/>
                    </a:ln>
                    <a:solidFill>
                      <a:srgbClr val="000000"/>
                    </a:solidFill>
                    <a:effectLst/>
                    <a:uLnTx/>
                    <a:uFillTx/>
                    <a:latin typeface="Arial"/>
                    <a:cs typeface="Arial"/>
                    <a:sym typeface="Arial"/>
                  </a:rPr>
                  <a:t>Aug</a:t>
                </a:r>
              </a:p>
            </p:txBody>
          </p:sp>
        </p:grpSp>
        <p:sp>
          <p:nvSpPr>
            <p:cNvPr id="131" name="Isosceles Triangle 93"/>
            <p:cNvSpPr/>
            <p:nvPr/>
          </p:nvSpPr>
          <p:spPr>
            <a:xfrm>
              <a:off x="711343"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132" name="Rectangle 131"/>
            <p:cNvSpPr>
              <a:spLocks noChangeArrowheads="1"/>
            </p:cNvSpPr>
            <p:nvPr>
              <p:custDataLst>
                <p:tags r:id="rId2"/>
              </p:custDataLst>
            </p:nvPr>
          </p:nvSpPr>
          <p:spPr bwMode="gray">
            <a:xfrm>
              <a:off x="580244"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01/23</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133" name="Isosceles Triangle 93"/>
            <p:cNvSpPr/>
            <p:nvPr/>
          </p:nvSpPr>
          <p:spPr>
            <a:xfrm>
              <a:off x="2792877"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134" name="Rectangle 133"/>
            <p:cNvSpPr>
              <a:spLocks noChangeArrowheads="1"/>
            </p:cNvSpPr>
            <p:nvPr>
              <p:custDataLst>
                <p:tags r:id="rId3"/>
              </p:custDataLst>
            </p:nvPr>
          </p:nvSpPr>
          <p:spPr bwMode="gray">
            <a:xfrm>
              <a:off x="2661778"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03/18</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135" name="Isosceles Triangle 93"/>
            <p:cNvSpPr/>
            <p:nvPr/>
          </p:nvSpPr>
          <p:spPr>
            <a:xfrm>
              <a:off x="5141058"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136" name="Rectangle 135"/>
            <p:cNvSpPr>
              <a:spLocks noChangeArrowheads="1"/>
            </p:cNvSpPr>
            <p:nvPr>
              <p:custDataLst>
                <p:tags r:id="rId4"/>
              </p:custDataLst>
            </p:nvPr>
          </p:nvSpPr>
          <p:spPr bwMode="gray">
            <a:xfrm>
              <a:off x="5009959"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05/20</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137" name="Isosceles Triangle 93"/>
            <p:cNvSpPr/>
            <p:nvPr/>
          </p:nvSpPr>
          <p:spPr>
            <a:xfrm>
              <a:off x="6163920"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138" name="Rectangle 137"/>
            <p:cNvSpPr>
              <a:spLocks noChangeArrowheads="1"/>
            </p:cNvSpPr>
            <p:nvPr>
              <p:custDataLst>
                <p:tags r:id="rId5"/>
              </p:custDataLst>
            </p:nvPr>
          </p:nvSpPr>
          <p:spPr bwMode="gray">
            <a:xfrm>
              <a:off x="6032821"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06/17</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139" name="Isosceles Triangle 93"/>
            <p:cNvSpPr/>
            <p:nvPr/>
          </p:nvSpPr>
          <p:spPr>
            <a:xfrm>
              <a:off x="7129767"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140" name="Rectangle 139"/>
            <p:cNvSpPr>
              <a:spLocks noChangeArrowheads="1"/>
            </p:cNvSpPr>
            <p:nvPr>
              <p:custDataLst>
                <p:tags r:id="rId6"/>
              </p:custDataLst>
            </p:nvPr>
          </p:nvSpPr>
          <p:spPr bwMode="gray">
            <a:xfrm>
              <a:off x="6998668"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07/15</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141" name="Isosceles Triangle 93"/>
            <p:cNvSpPr/>
            <p:nvPr/>
          </p:nvSpPr>
          <p:spPr>
            <a:xfrm>
              <a:off x="1368324"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142" name="Rectangle 141"/>
            <p:cNvSpPr>
              <a:spLocks noChangeArrowheads="1"/>
            </p:cNvSpPr>
            <p:nvPr>
              <p:custDataLst>
                <p:tags r:id="rId7"/>
              </p:custDataLst>
            </p:nvPr>
          </p:nvSpPr>
          <p:spPr bwMode="gray">
            <a:xfrm>
              <a:off x="1237225"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02/04</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143" name="Isosceles Triangle 93"/>
            <p:cNvSpPr/>
            <p:nvPr/>
          </p:nvSpPr>
          <p:spPr>
            <a:xfrm>
              <a:off x="3357347"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144" name="Rectangle 143"/>
            <p:cNvSpPr>
              <a:spLocks noChangeArrowheads="1"/>
            </p:cNvSpPr>
            <p:nvPr>
              <p:custDataLst>
                <p:tags r:id="rId8"/>
              </p:custDataLst>
            </p:nvPr>
          </p:nvSpPr>
          <p:spPr bwMode="gray">
            <a:xfrm>
              <a:off x="3226248"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04/01</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145" name="Isosceles Triangle 93"/>
            <p:cNvSpPr/>
            <p:nvPr/>
          </p:nvSpPr>
          <p:spPr>
            <a:xfrm>
              <a:off x="4031219"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146" name="Rectangle 145"/>
            <p:cNvSpPr>
              <a:spLocks noChangeArrowheads="1"/>
            </p:cNvSpPr>
            <p:nvPr>
              <p:custDataLst>
                <p:tags r:id="rId9"/>
              </p:custDataLst>
            </p:nvPr>
          </p:nvSpPr>
          <p:spPr bwMode="gray">
            <a:xfrm>
              <a:off x="3882922" y="1454152"/>
              <a:ext cx="474398"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4/29</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147" name="Isosceles Triangle 93"/>
            <p:cNvSpPr/>
            <p:nvPr/>
          </p:nvSpPr>
          <p:spPr>
            <a:xfrm>
              <a:off x="4571108"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148" name="Rectangle 147"/>
            <p:cNvSpPr>
              <a:spLocks noChangeArrowheads="1"/>
            </p:cNvSpPr>
            <p:nvPr>
              <p:custDataLst>
                <p:tags r:id="rId10"/>
              </p:custDataLst>
            </p:nvPr>
          </p:nvSpPr>
          <p:spPr bwMode="gray">
            <a:xfrm>
              <a:off x="4440009"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05/06</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149" name="Isosceles Triangle 93"/>
            <p:cNvSpPr/>
            <p:nvPr/>
          </p:nvSpPr>
          <p:spPr>
            <a:xfrm>
              <a:off x="5687559"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150" name="Rectangle 149"/>
            <p:cNvSpPr>
              <a:spLocks noChangeArrowheads="1"/>
            </p:cNvSpPr>
            <p:nvPr>
              <p:custDataLst>
                <p:tags r:id="rId11"/>
              </p:custDataLst>
            </p:nvPr>
          </p:nvSpPr>
          <p:spPr bwMode="gray">
            <a:xfrm>
              <a:off x="5556460"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06/03</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grpSp>
      <p:graphicFrame>
        <p:nvGraphicFramePr>
          <p:cNvPr id="159" name="Table 158"/>
          <p:cNvGraphicFramePr>
            <a:graphicFrameLocks noGrp="1"/>
          </p:cNvGraphicFramePr>
          <p:nvPr>
            <p:extLst>
              <p:ext uri="{D42A27DB-BD31-4B8C-83A1-F6EECF244321}">
                <p14:modId xmlns:p14="http://schemas.microsoft.com/office/powerpoint/2010/main" val="2048661177"/>
              </p:ext>
            </p:extLst>
          </p:nvPr>
        </p:nvGraphicFramePr>
        <p:xfrm>
          <a:off x="1368324" y="1858813"/>
          <a:ext cx="6233195" cy="4572000"/>
        </p:xfrm>
        <a:graphic>
          <a:graphicData uri="http://schemas.openxmlformats.org/drawingml/2006/table">
            <a:tbl>
              <a:tblPr firstRow="1" bandRow="1"/>
              <a:tblGrid>
                <a:gridCol w="1656058">
                  <a:extLst>
                    <a:ext uri="{9D8B030D-6E8A-4147-A177-3AD203B41FA5}">
                      <a16:colId xmlns="" xmlns:a16="http://schemas.microsoft.com/office/drawing/2014/main" val="20000"/>
                    </a:ext>
                  </a:extLst>
                </a:gridCol>
                <a:gridCol w="4577137">
                  <a:extLst>
                    <a:ext uri="{9D8B030D-6E8A-4147-A177-3AD203B41FA5}">
                      <a16:colId xmlns="" xmlns:a16="http://schemas.microsoft.com/office/drawing/2014/main" val="20001"/>
                    </a:ext>
                  </a:extLst>
                </a:gridCol>
              </a:tblGrid>
              <a:tr h="473628">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a:t>January 23, 2019</a:t>
                      </a:r>
                    </a:p>
                    <a:p>
                      <a:pPr algn="r"/>
                      <a:r>
                        <a:rPr lang="en-US" sz="1000" b="1" dirty="0"/>
                        <a:t>3-5PM</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000" b="1" dirty="0"/>
                        <a:t>Commission Meeting</a:t>
                      </a:r>
                    </a:p>
                    <a:p>
                      <a:pPr marL="171450" indent="-171450" algn="ctr">
                        <a:buFont typeface="Arial" charset="0"/>
                        <a:buChar char="•"/>
                      </a:pPr>
                      <a:r>
                        <a:rPr lang="en-US" sz="1000" b="1" i="1" dirty="0"/>
                        <a:t>3 Presentations:</a:t>
                      </a:r>
                      <a:r>
                        <a:rPr lang="en-US" sz="1000" b="1" dirty="0"/>
                        <a:t> </a:t>
                      </a:r>
                      <a:r>
                        <a:rPr lang="en-US" sz="1000" b="0" dirty="0"/>
                        <a:t>“Level set” </a:t>
                      </a:r>
                      <a:r>
                        <a:rPr lang="en-US" sz="1000" dirty="0"/>
                        <a:t>from BSAS,</a:t>
                      </a:r>
                      <a:r>
                        <a:rPr lang="en-US" sz="1000" baseline="0" dirty="0"/>
                        <a:t> </a:t>
                      </a:r>
                      <a:r>
                        <a:rPr lang="en-US" sz="1000" dirty="0"/>
                        <a:t>MBSACC, and RIZE</a:t>
                      </a:r>
                    </a:p>
                    <a:p>
                      <a:pPr marL="171450" indent="-171450" algn="ctr">
                        <a:buFont typeface="Arial" charset="0"/>
                        <a:buChar char="•"/>
                      </a:pPr>
                      <a:r>
                        <a:rPr lang="en-US" sz="1000" b="1" i="1" dirty="0"/>
                        <a:t>Panel: </a:t>
                      </a:r>
                      <a:r>
                        <a:rPr lang="en-US" sz="1000" dirty="0"/>
                        <a:t>Recovery coach &amp; recovery coach supervisors</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extLst>
                  <a:ext uri="{0D108BD9-81ED-4DB2-BD59-A6C34878D82A}">
                    <a16:rowId xmlns="" xmlns:a16="http://schemas.microsoft.com/office/drawing/2014/main" val="10000"/>
                  </a:ext>
                </a:extLst>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a:solidFill>
                            <a:schemeClr val="tx1"/>
                          </a:solidFill>
                        </a:rPr>
                        <a:t>February 07, 2019</a:t>
                      </a:r>
                    </a:p>
                    <a:p>
                      <a:pPr algn="r"/>
                      <a:r>
                        <a:rPr lang="en-US" sz="1000" b="1" dirty="0">
                          <a:solidFill>
                            <a:schemeClr val="tx1"/>
                          </a:solidFill>
                        </a:rPr>
                        <a:t>2-4PM</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000" b="1" dirty="0"/>
                        <a:t>Listening Session #1 hosted</a:t>
                      </a:r>
                      <a:r>
                        <a:rPr lang="en-US" sz="1000" b="1" baseline="0" dirty="0"/>
                        <a:t> by </a:t>
                      </a:r>
                    </a:p>
                    <a:p>
                      <a:pPr algn="ctr"/>
                      <a:r>
                        <a:rPr lang="en-US" sz="1000" b="1" baseline="0" dirty="0"/>
                        <a:t>Representative Carole </a:t>
                      </a:r>
                      <a:r>
                        <a:rPr lang="en-US" sz="1000" b="1" baseline="0" dirty="0" err="1"/>
                        <a:t>Fiola</a:t>
                      </a:r>
                      <a:r>
                        <a:rPr lang="en-US" sz="1000" b="1" baseline="0" dirty="0"/>
                        <a:t> in Fall River</a:t>
                      </a:r>
                      <a:endParaRPr lang="en-US" sz="1000" b="1" dirty="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r h="605191">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a:solidFill>
                            <a:schemeClr val="tx1"/>
                          </a:solidFill>
                        </a:rPr>
                        <a:t>March 18, 2019</a:t>
                      </a:r>
                    </a:p>
                    <a:p>
                      <a:pPr algn="r"/>
                      <a:r>
                        <a:rPr lang="en-US" sz="1000" b="1" dirty="0">
                          <a:solidFill>
                            <a:schemeClr val="tx1"/>
                          </a:solidFill>
                        </a:rPr>
                        <a:t>3-5PM</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a:solidFill>
                            <a:schemeClr val="tx1"/>
                          </a:solidFill>
                        </a:rPr>
                        <a:t>Commission Meeting</a:t>
                      </a:r>
                    </a:p>
                    <a:p>
                      <a:pPr marL="171450" marR="0" indent="-171450" algn="ctr" defTabSz="9046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1" i="1" dirty="0">
                          <a:solidFill>
                            <a:schemeClr val="tx1"/>
                          </a:solidFill>
                        </a:rPr>
                        <a:t>Presentation: </a:t>
                      </a:r>
                      <a:r>
                        <a:rPr lang="en-US" sz="1000" b="0" dirty="0">
                          <a:solidFill>
                            <a:schemeClr val="tx1"/>
                          </a:solidFill>
                        </a:rPr>
                        <a:t>DMA Health Strategies</a:t>
                      </a:r>
                      <a:r>
                        <a:rPr lang="en-US" sz="1000" b="0" baseline="0" dirty="0">
                          <a:solidFill>
                            <a:schemeClr val="tx1"/>
                          </a:solidFill>
                        </a:rPr>
                        <a:t> </a:t>
                      </a:r>
                      <a:r>
                        <a:rPr lang="en-US" sz="1000" b="0" dirty="0">
                          <a:solidFill>
                            <a:schemeClr val="tx1"/>
                          </a:solidFill>
                        </a:rPr>
                        <a:t>Workforce Scan</a:t>
                      </a:r>
                    </a:p>
                    <a:p>
                      <a:pPr marL="171450" indent="-171450" algn="ctr">
                        <a:buFont typeface="Arial" charset="0"/>
                        <a:buChar char="•"/>
                      </a:pPr>
                      <a:r>
                        <a:rPr lang="en-US" sz="1000" b="1" i="1" dirty="0">
                          <a:solidFill>
                            <a:schemeClr val="tx1"/>
                          </a:solidFill>
                        </a:rPr>
                        <a:t>Panel:</a:t>
                      </a:r>
                      <a:r>
                        <a:rPr lang="en-US" sz="1000" i="1" baseline="0" dirty="0">
                          <a:solidFill>
                            <a:schemeClr val="tx1"/>
                          </a:solidFill>
                        </a:rPr>
                        <a:t> </a:t>
                      </a:r>
                      <a:r>
                        <a:rPr lang="en-US" sz="1000" baseline="0" dirty="0">
                          <a:solidFill>
                            <a:schemeClr val="tx1"/>
                          </a:solidFill>
                        </a:rPr>
                        <a:t>Consumers of recovery coach services</a:t>
                      </a:r>
                    </a:p>
                    <a:p>
                      <a:pPr marL="171450" indent="-171450" algn="ctr">
                        <a:buFont typeface="Arial" charset="0"/>
                        <a:buChar char="•"/>
                      </a:pPr>
                      <a:r>
                        <a:rPr lang="en-US" sz="1000" b="1" i="1" baseline="0" dirty="0">
                          <a:solidFill>
                            <a:schemeClr val="tx1"/>
                          </a:solidFill>
                        </a:rPr>
                        <a:t>Panel:</a:t>
                      </a:r>
                      <a:r>
                        <a:rPr lang="en-US" sz="1000" i="1" baseline="0" dirty="0">
                          <a:solidFill>
                            <a:schemeClr val="tx1"/>
                          </a:solidFill>
                        </a:rPr>
                        <a:t> </a:t>
                      </a:r>
                      <a:r>
                        <a:rPr lang="en-US" sz="1000" baseline="0" dirty="0">
                          <a:solidFill>
                            <a:schemeClr val="tx1"/>
                          </a:solidFill>
                        </a:rPr>
                        <a:t>Employers of recovery coaches</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extLst>
                  <a:ext uri="{0D108BD9-81ED-4DB2-BD59-A6C34878D82A}">
                    <a16:rowId xmlns="" xmlns:a16="http://schemas.microsoft.com/office/drawing/2014/main" val="10002"/>
                  </a:ext>
                </a:extLst>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a:solidFill>
                            <a:schemeClr val="tx1"/>
                          </a:solidFill>
                        </a:rPr>
                        <a:t>April 02, 2019</a:t>
                      </a:r>
                    </a:p>
                    <a:p>
                      <a:pPr algn="r"/>
                      <a:r>
                        <a:rPr lang="en-US" sz="1000" b="1" dirty="0">
                          <a:solidFill>
                            <a:schemeClr val="tx1"/>
                          </a:solidFill>
                        </a:rPr>
                        <a:t>4-6PM</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a:t>Listening Session #2 hosted by</a:t>
                      </a:r>
                    </a:p>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a:t>Siu Ping</a:t>
                      </a:r>
                      <a:r>
                        <a:rPr lang="en-US" sz="1000" b="1" baseline="0" dirty="0"/>
                        <a:t> Chin </a:t>
                      </a:r>
                      <a:r>
                        <a:rPr lang="en-US" sz="1000" b="1" baseline="0" dirty="0" err="1"/>
                        <a:t>Feman</a:t>
                      </a:r>
                      <a:r>
                        <a:rPr lang="en-US" sz="1000" b="1" baseline="0" dirty="0"/>
                        <a:t> in Worcester</a:t>
                      </a:r>
                      <a:endParaRPr lang="en-US" sz="1000" b="1" dirty="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extLst>
                  <a:ext uri="{0D108BD9-81ED-4DB2-BD59-A6C34878D82A}">
                    <a16:rowId xmlns="" xmlns:a16="http://schemas.microsoft.com/office/drawing/2014/main" val="10003"/>
                  </a:ext>
                </a:extLst>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a:solidFill>
                            <a:schemeClr val="tx1"/>
                          </a:solidFill>
                        </a:rPr>
                        <a:t>April 30,</a:t>
                      </a:r>
                      <a:r>
                        <a:rPr lang="en-US" sz="1000" b="1" baseline="0" dirty="0">
                          <a:solidFill>
                            <a:schemeClr val="tx1"/>
                          </a:solidFill>
                        </a:rPr>
                        <a:t> 2019</a:t>
                      </a:r>
                    </a:p>
                    <a:p>
                      <a:pPr algn="r"/>
                      <a:r>
                        <a:rPr lang="en-US" sz="1000" b="1" baseline="0" dirty="0">
                          <a:solidFill>
                            <a:schemeClr val="tx1"/>
                          </a:solidFill>
                        </a:rPr>
                        <a:t>4:30-6PM</a:t>
                      </a:r>
                      <a:endParaRPr lang="en-US" sz="1000" b="1" dirty="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a:t>Listening Session #3 hosted by</a:t>
                      </a:r>
                    </a:p>
                    <a:p>
                      <a:pPr algn="ctr"/>
                      <a:r>
                        <a:rPr lang="en-US" sz="1000" b="1" dirty="0"/>
                        <a:t>Mayor </a:t>
                      </a:r>
                      <a:r>
                        <a:rPr lang="en-US" sz="1000" b="1" dirty="0" err="1"/>
                        <a:t>Fiorentini</a:t>
                      </a:r>
                      <a:r>
                        <a:rPr lang="en-US" sz="1000" b="1" baseline="0" dirty="0"/>
                        <a:t> </a:t>
                      </a:r>
                      <a:r>
                        <a:rPr lang="en-US" sz="1000" b="1" dirty="0"/>
                        <a:t>in</a:t>
                      </a:r>
                      <a:r>
                        <a:rPr lang="en-US" sz="1000" b="1" baseline="0" dirty="0"/>
                        <a:t> Haverhill</a:t>
                      </a:r>
                      <a:endParaRPr lang="en-US" sz="1000" b="1" dirty="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extLst>
                  <a:ext uri="{0D108BD9-81ED-4DB2-BD59-A6C34878D82A}">
                    <a16:rowId xmlns="" xmlns:a16="http://schemas.microsoft.com/office/drawing/2014/main" val="10004"/>
                  </a:ext>
                </a:extLst>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a:solidFill>
                            <a:schemeClr val="tx1"/>
                          </a:solidFill>
                        </a:rPr>
                        <a:t>May 09, 2019</a:t>
                      </a:r>
                    </a:p>
                    <a:p>
                      <a:pPr algn="r"/>
                      <a:r>
                        <a:rPr lang="en-US" sz="1000" b="1" dirty="0">
                          <a:solidFill>
                            <a:schemeClr val="tx1"/>
                          </a:solidFill>
                        </a:rPr>
                        <a:t>4-5:30PM</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a:t>Listening Session #4 hosted by </a:t>
                      </a:r>
                    </a:p>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err="1"/>
                        <a:t>Haner</a:t>
                      </a:r>
                      <a:r>
                        <a:rPr lang="en-US" sz="1000" b="1" dirty="0"/>
                        <a:t> Hernández in Greenfield</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extLst>
                  <a:ext uri="{0D108BD9-81ED-4DB2-BD59-A6C34878D82A}">
                    <a16:rowId xmlns="" xmlns:a16="http://schemas.microsoft.com/office/drawing/2014/main" val="10005"/>
                  </a:ext>
                </a:extLst>
              </a:tr>
              <a:tr h="47811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a:solidFill>
                            <a:schemeClr val="tx1"/>
                          </a:solidFill>
                        </a:rPr>
                        <a:t>May</a:t>
                      </a:r>
                      <a:r>
                        <a:rPr lang="en-US" sz="1000" b="1" baseline="0" dirty="0">
                          <a:solidFill>
                            <a:schemeClr val="tx1"/>
                          </a:solidFill>
                        </a:rPr>
                        <a:t> 20, 2019</a:t>
                      </a:r>
                    </a:p>
                    <a:p>
                      <a:pPr algn="r"/>
                      <a:r>
                        <a:rPr lang="en-US" sz="1000" b="1" baseline="0" dirty="0">
                          <a:solidFill>
                            <a:schemeClr val="tx1"/>
                          </a:solidFill>
                        </a:rPr>
                        <a:t>3-5PM</a:t>
                      </a:r>
                      <a:endParaRPr lang="en-US" sz="1000" b="1" dirty="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a:t>Commission Meeting</a:t>
                      </a:r>
                    </a:p>
                    <a:p>
                      <a:pPr marL="171450" marR="0" indent="-171450" algn="ctr" defTabSz="904678" rtl="0" eaLnBrk="1" fontAlgn="auto" latinLnBrk="0" hangingPunct="1">
                        <a:lnSpc>
                          <a:spcPct val="100000"/>
                        </a:lnSpc>
                        <a:spcBef>
                          <a:spcPts val="0"/>
                        </a:spcBef>
                        <a:spcAft>
                          <a:spcPts val="0"/>
                        </a:spcAft>
                        <a:buClrTx/>
                        <a:buSzTx/>
                        <a:buFont typeface="Arial" charset="0"/>
                        <a:buChar char="•"/>
                        <a:tabLst/>
                        <a:defRPr/>
                      </a:pPr>
                      <a:r>
                        <a:rPr lang="en-US" sz="1000" b="1" i="1" dirty="0"/>
                        <a:t>2 Presentations:</a:t>
                      </a:r>
                      <a:r>
                        <a:rPr lang="en-US" sz="1000" b="1" i="1" baseline="0" dirty="0"/>
                        <a:t> </a:t>
                      </a:r>
                      <a:r>
                        <a:rPr lang="en-US" sz="1000" b="0" i="0" baseline="0" dirty="0"/>
                        <a:t>C</a:t>
                      </a:r>
                      <a:r>
                        <a:rPr lang="en-US" sz="1000" baseline="0" dirty="0"/>
                        <a:t>ontracting and payer perspective from </a:t>
                      </a:r>
                      <a:r>
                        <a:rPr lang="en-US" sz="1000" dirty="0"/>
                        <a:t>BSAS &amp;</a:t>
                      </a:r>
                      <a:r>
                        <a:rPr lang="en-US" sz="1000" baseline="0" dirty="0"/>
                        <a:t> </a:t>
                      </a:r>
                      <a:r>
                        <a:rPr lang="en-US" sz="1000" dirty="0"/>
                        <a:t>MH</a:t>
                      </a:r>
                      <a:endParaRPr lang="en-US" sz="1000" baseline="0" dirty="0"/>
                    </a:p>
                    <a:p>
                      <a:pPr marL="171450" marR="0" indent="-171450" algn="ctr" defTabSz="904678" rtl="0" eaLnBrk="1" fontAlgn="auto" latinLnBrk="0" hangingPunct="1">
                        <a:lnSpc>
                          <a:spcPct val="100000"/>
                        </a:lnSpc>
                        <a:spcBef>
                          <a:spcPts val="0"/>
                        </a:spcBef>
                        <a:spcAft>
                          <a:spcPts val="0"/>
                        </a:spcAft>
                        <a:buClrTx/>
                        <a:buSzTx/>
                        <a:buFont typeface="Arial" charset="0"/>
                        <a:buChar char="•"/>
                        <a:tabLst/>
                        <a:defRPr/>
                      </a:pPr>
                      <a:r>
                        <a:rPr lang="en-US" sz="1000" dirty="0"/>
                        <a:t>Commission will discuss standards for credentialing</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FFFF00"/>
                    </a:solidFill>
                  </a:tcPr>
                </a:tc>
                <a:extLst>
                  <a:ext uri="{0D108BD9-81ED-4DB2-BD59-A6C34878D82A}">
                    <a16:rowId xmlns="" xmlns:a16="http://schemas.microsoft.com/office/drawing/2014/main" val="10006"/>
                  </a:ext>
                </a:extLst>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a:t>June 03, 2019</a:t>
                      </a:r>
                    </a:p>
                    <a:p>
                      <a:pPr algn="r"/>
                      <a:r>
                        <a:rPr lang="en-US" sz="1000" b="1" dirty="0"/>
                        <a:t>4-5:30PM</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a:t>Listening</a:t>
                      </a:r>
                      <a:r>
                        <a:rPr lang="en-US" sz="1000" b="1" baseline="0" dirty="0"/>
                        <a:t> </a:t>
                      </a:r>
                      <a:r>
                        <a:rPr lang="en-US" sz="1000" b="1" dirty="0"/>
                        <a:t>Session #5</a:t>
                      </a:r>
                      <a:r>
                        <a:rPr lang="en-US" sz="1000" b="1" i="0" dirty="0"/>
                        <a:t> </a:t>
                      </a:r>
                      <a:r>
                        <a:rPr lang="en-US" sz="1000" b="1" i="0" baseline="0" dirty="0"/>
                        <a:t>hosted by</a:t>
                      </a:r>
                    </a:p>
                    <a:p>
                      <a:pPr marL="0" marR="0" indent="0" algn="ctr" defTabSz="904678" rtl="0" eaLnBrk="1" fontAlgn="auto" latinLnBrk="0" hangingPunct="1">
                        <a:lnSpc>
                          <a:spcPct val="100000"/>
                        </a:lnSpc>
                        <a:spcBef>
                          <a:spcPts val="0"/>
                        </a:spcBef>
                        <a:spcAft>
                          <a:spcPts val="0"/>
                        </a:spcAft>
                        <a:buClrTx/>
                        <a:buSzTx/>
                        <a:buFontTx/>
                        <a:buNone/>
                        <a:tabLst/>
                        <a:defRPr/>
                      </a:pPr>
                      <a:r>
                        <a:rPr lang="en-US" sz="1000" b="1" i="0" baseline="0" dirty="0"/>
                        <a:t>Barnstable County Department of Human Services in Cape Cod</a:t>
                      </a:r>
                      <a:endParaRPr lang="en-US" sz="1000" b="1" i="0" dirty="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extLst>
                  <a:ext uri="{0D108BD9-81ED-4DB2-BD59-A6C34878D82A}">
                    <a16:rowId xmlns="" xmlns:a16="http://schemas.microsoft.com/office/drawing/2014/main" val="10007"/>
                  </a:ext>
                </a:extLst>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a:t>June 17, 2019</a:t>
                      </a:r>
                    </a:p>
                    <a:p>
                      <a:pPr algn="r"/>
                      <a:r>
                        <a:rPr lang="en-US" sz="1000" b="1" dirty="0"/>
                        <a:t>3-5PM</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a:t>Commission Meeting</a:t>
                      </a:r>
                    </a:p>
                    <a:p>
                      <a:pPr marL="171450" marR="0" indent="-171450" algn="ctr" defTabSz="904678" rtl="0" eaLnBrk="1" fontAlgn="auto" latinLnBrk="0" hangingPunct="1">
                        <a:lnSpc>
                          <a:spcPct val="100000"/>
                        </a:lnSpc>
                        <a:spcBef>
                          <a:spcPts val="0"/>
                        </a:spcBef>
                        <a:spcAft>
                          <a:spcPts val="0"/>
                        </a:spcAft>
                        <a:buClrTx/>
                        <a:buSzTx/>
                        <a:buFont typeface="Arial" charset="0"/>
                        <a:buChar char="•"/>
                        <a:tabLst/>
                        <a:defRPr/>
                      </a:pPr>
                      <a:r>
                        <a:rPr lang="en-US" sz="1000" dirty="0"/>
                        <a:t>Commission will discuss recommendations</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extLst>
                  <a:ext uri="{0D108BD9-81ED-4DB2-BD59-A6C34878D82A}">
                    <a16:rowId xmlns="" xmlns:a16="http://schemas.microsoft.com/office/drawing/2014/main" val="10008"/>
                  </a:ext>
                </a:extLst>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a:t>July 15, 2019</a:t>
                      </a:r>
                    </a:p>
                    <a:p>
                      <a:pPr algn="r"/>
                      <a:r>
                        <a:rPr lang="en-US" sz="1000" b="1" dirty="0"/>
                        <a:t>3-5PM</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a:t>Commission Meeting</a:t>
                      </a:r>
                    </a:p>
                    <a:p>
                      <a:pPr marL="171450" marR="0" indent="-171450" algn="ctr" defTabSz="904678" rtl="0" eaLnBrk="1" fontAlgn="auto" latinLnBrk="0" hangingPunct="1">
                        <a:lnSpc>
                          <a:spcPct val="100000"/>
                        </a:lnSpc>
                        <a:spcBef>
                          <a:spcPts val="0"/>
                        </a:spcBef>
                        <a:spcAft>
                          <a:spcPts val="0"/>
                        </a:spcAft>
                        <a:buClrTx/>
                        <a:buSzTx/>
                        <a:buFont typeface="Arial" charset="0"/>
                        <a:buChar char="•"/>
                        <a:tabLst/>
                        <a:defRPr/>
                      </a:pPr>
                      <a:r>
                        <a:rPr lang="en-US" sz="1000" dirty="0"/>
                        <a:t>Review draft</a:t>
                      </a:r>
                      <a:r>
                        <a:rPr lang="en-US" sz="1000" baseline="0" dirty="0"/>
                        <a:t> of final deliverable</a:t>
                      </a:r>
                      <a:endParaRPr lang="en-US" sz="1000" dirty="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extLst>
                  <a:ext uri="{0D108BD9-81ED-4DB2-BD59-A6C34878D82A}">
                    <a16:rowId xmlns="" xmlns:a16="http://schemas.microsoft.com/office/drawing/2014/main" val="10009"/>
                  </a:ext>
                </a:extLst>
              </a:tr>
            </a:tbl>
          </a:graphicData>
        </a:graphic>
      </p:graphicFrame>
      <p:grpSp>
        <p:nvGrpSpPr>
          <p:cNvPr id="160" name="Group 159"/>
          <p:cNvGrpSpPr/>
          <p:nvPr/>
        </p:nvGrpSpPr>
        <p:grpSpPr>
          <a:xfrm>
            <a:off x="1561701" y="1981200"/>
            <a:ext cx="190899" cy="4290522"/>
            <a:chOff x="241440" y="1761738"/>
            <a:chExt cx="190899" cy="4392832"/>
          </a:xfrm>
        </p:grpSpPr>
        <p:sp>
          <p:nvSpPr>
            <p:cNvPr id="161" name="Isosceles Triangle 93"/>
            <p:cNvSpPr/>
            <p:nvPr/>
          </p:nvSpPr>
          <p:spPr>
            <a:xfrm>
              <a:off x="241440" y="1761738"/>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162" name="Isosceles Triangle 93"/>
            <p:cNvSpPr/>
            <p:nvPr/>
          </p:nvSpPr>
          <p:spPr>
            <a:xfrm>
              <a:off x="241440" y="5187950"/>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163" name="Isosceles Triangle 93"/>
            <p:cNvSpPr/>
            <p:nvPr/>
          </p:nvSpPr>
          <p:spPr>
            <a:xfrm>
              <a:off x="241440" y="2321528"/>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164" name="Isosceles Triangle 93"/>
            <p:cNvSpPr/>
            <p:nvPr/>
          </p:nvSpPr>
          <p:spPr>
            <a:xfrm>
              <a:off x="241440" y="2854928"/>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165" name="Isosceles Triangle 93"/>
            <p:cNvSpPr/>
            <p:nvPr/>
          </p:nvSpPr>
          <p:spPr>
            <a:xfrm>
              <a:off x="241440" y="4678530"/>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166" name="Isosceles Triangle 93"/>
            <p:cNvSpPr/>
            <p:nvPr/>
          </p:nvSpPr>
          <p:spPr>
            <a:xfrm>
              <a:off x="241440" y="5949950"/>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167" name="Isosceles Triangle 93"/>
            <p:cNvSpPr/>
            <p:nvPr/>
          </p:nvSpPr>
          <p:spPr>
            <a:xfrm>
              <a:off x="241440" y="5568950"/>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168" name="Isosceles Triangle 93"/>
            <p:cNvSpPr/>
            <p:nvPr/>
          </p:nvSpPr>
          <p:spPr>
            <a:xfrm>
              <a:off x="241440" y="3435350"/>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169" name="Isosceles Triangle 93"/>
            <p:cNvSpPr/>
            <p:nvPr/>
          </p:nvSpPr>
          <p:spPr>
            <a:xfrm>
              <a:off x="241440" y="3816350"/>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170" name="Isosceles Triangle 93"/>
            <p:cNvSpPr/>
            <p:nvPr/>
          </p:nvSpPr>
          <p:spPr>
            <a:xfrm>
              <a:off x="241440" y="4221330"/>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a:ln>
                  <a:noFill/>
                </a:ln>
                <a:solidFill>
                  <a:srgbClr val="000000"/>
                </a:solidFill>
                <a:effectLst/>
                <a:uLnTx/>
                <a:uFillTx/>
                <a:latin typeface="Arial"/>
                <a:cs typeface="Arial"/>
                <a:sym typeface="Arial"/>
              </a:endParaRPr>
            </a:p>
          </p:txBody>
        </p:sp>
      </p:grpSp>
    </p:spTree>
    <p:extLst>
      <p:ext uri="{BB962C8B-B14F-4D97-AF65-F5344CB8AC3E}">
        <p14:creationId xmlns:p14="http://schemas.microsoft.com/office/powerpoint/2010/main" val="160767628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Listening Sessions</a:t>
            </a:r>
          </a:p>
        </p:txBody>
      </p:sp>
      <p:graphicFrame>
        <p:nvGraphicFramePr>
          <p:cNvPr id="54" name="Table 53"/>
          <p:cNvGraphicFramePr>
            <a:graphicFrameLocks noGrp="1"/>
          </p:cNvGraphicFramePr>
          <p:nvPr>
            <p:extLst>
              <p:ext uri="{D42A27DB-BD31-4B8C-83A1-F6EECF244321}">
                <p14:modId xmlns:p14="http://schemas.microsoft.com/office/powerpoint/2010/main" val="2321418105"/>
              </p:ext>
            </p:extLst>
          </p:nvPr>
        </p:nvGraphicFramePr>
        <p:xfrm>
          <a:off x="609600" y="2139950"/>
          <a:ext cx="7776430" cy="3879849"/>
        </p:xfrm>
        <a:graphic>
          <a:graphicData uri="http://schemas.openxmlformats.org/drawingml/2006/table">
            <a:tbl>
              <a:tblPr firstRow="1" bandRow="1"/>
              <a:tblGrid>
                <a:gridCol w="2139647">
                  <a:extLst>
                    <a:ext uri="{9D8B030D-6E8A-4147-A177-3AD203B41FA5}">
                      <a16:colId xmlns="" xmlns:a16="http://schemas.microsoft.com/office/drawing/2014/main" val="20000"/>
                    </a:ext>
                  </a:extLst>
                </a:gridCol>
                <a:gridCol w="2444903">
                  <a:extLst>
                    <a:ext uri="{9D8B030D-6E8A-4147-A177-3AD203B41FA5}">
                      <a16:colId xmlns="" xmlns:a16="http://schemas.microsoft.com/office/drawing/2014/main" val="20001"/>
                    </a:ext>
                  </a:extLst>
                </a:gridCol>
                <a:gridCol w="3191880">
                  <a:extLst>
                    <a:ext uri="{9D8B030D-6E8A-4147-A177-3AD203B41FA5}">
                      <a16:colId xmlns="" xmlns:a16="http://schemas.microsoft.com/office/drawing/2014/main" val="20002"/>
                    </a:ext>
                  </a:extLst>
                </a:gridCol>
              </a:tblGrid>
              <a:tr h="446814">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400" b="1" dirty="0">
                          <a:solidFill>
                            <a:schemeClr val="tx1"/>
                          </a:solidFill>
                        </a:rPr>
                        <a:t>Geographic Region</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400" b="1" dirty="0">
                          <a:solidFill>
                            <a:schemeClr val="tx1"/>
                          </a:solidFill>
                        </a:rPr>
                        <a:t>Date/Time/Location</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400" b="1" dirty="0">
                          <a:solidFill>
                            <a:schemeClr val="tx1"/>
                          </a:solidFill>
                        </a:rPr>
                        <a:t>Host</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00B050"/>
                    </a:solidFill>
                  </a:tcPr>
                </a:tc>
                <a:extLst>
                  <a:ext uri="{0D108BD9-81ED-4DB2-BD59-A6C34878D82A}">
                    <a16:rowId xmlns="" xmlns:a16="http://schemas.microsoft.com/office/drawing/2014/main" val="10000"/>
                  </a:ext>
                </a:extLst>
              </a:tr>
              <a:tr h="686607">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100" b="0" dirty="0">
                          <a:solidFill>
                            <a:schemeClr val="tx1"/>
                          </a:solidFill>
                        </a:rPr>
                        <a:t>Listening Session #1: </a:t>
                      </a:r>
                    </a:p>
                    <a:p>
                      <a:pPr algn="ctr"/>
                      <a:r>
                        <a:rPr lang="en-US" sz="1100" b="1" dirty="0">
                          <a:solidFill>
                            <a:schemeClr val="tx1"/>
                          </a:solidFill>
                        </a:rPr>
                        <a:t>Fall</a:t>
                      </a:r>
                      <a:r>
                        <a:rPr lang="en-US" sz="1100" b="1" baseline="0" dirty="0">
                          <a:solidFill>
                            <a:schemeClr val="tx1"/>
                          </a:solidFill>
                        </a:rPr>
                        <a:t> River</a:t>
                      </a:r>
                      <a:endParaRPr lang="en-US" sz="1100" b="1" dirty="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100" b="0" dirty="0">
                          <a:solidFill>
                            <a:schemeClr val="tx1"/>
                          </a:solidFill>
                        </a:rPr>
                        <a:t>February 07, 2019</a:t>
                      </a:r>
                    </a:p>
                    <a:p>
                      <a:pPr algn="ctr"/>
                      <a:r>
                        <a:rPr lang="en-US" sz="1100" b="0" dirty="0">
                          <a:solidFill>
                            <a:schemeClr val="tx1"/>
                          </a:solidFill>
                        </a:rPr>
                        <a:t>2-4PM</a:t>
                      </a:r>
                    </a:p>
                    <a:p>
                      <a:pPr algn="ctr"/>
                      <a:r>
                        <a:rPr lang="en-US" sz="1100" b="0" dirty="0">
                          <a:solidFill>
                            <a:schemeClr val="tx1"/>
                          </a:solidFill>
                        </a:rPr>
                        <a:t>Bristol</a:t>
                      </a:r>
                      <a:r>
                        <a:rPr lang="en-US" sz="1100" b="0" baseline="0" dirty="0">
                          <a:solidFill>
                            <a:schemeClr val="tx1"/>
                          </a:solidFill>
                        </a:rPr>
                        <a:t> Community College</a:t>
                      </a:r>
                      <a:endParaRPr lang="en-US" sz="1100" b="0" dirty="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100" b="0" baseline="0" dirty="0">
                          <a:solidFill>
                            <a:schemeClr val="tx1"/>
                          </a:solidFill>
                        </a:rPr>
                        <a:t>Representative Carole </a:t>
                      </a:r>
                      <a:r>
                        <a:rPr lang="en-US" sz="1100" b="0" baseline="0" dirty="0" err="1">
                          <a:solidFill>
                            <a:schemeClr val="tx1"/>
                          </a:solidFill>
                        </a:rPr>
                        <a:t>Fiola</a:t>
                      </a:r>
                      <a:endParaRPr lang="en-US" sz="1100" b="0" dirty="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r h="686607">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100" b="0" dirty="0">
                          <a:solidFill>
                            <a:schemeClr val="tx1"/>
                          </a:solidFill>
                        </a:rPr>
                        <a:t>Listening Session #2:</a:t>
                      </a:r>
                      <a:r>
                        <a:rPr lang="en-US" sz="1100" b="0" baseline="0" dirty="0">
                          <a:solidFill>
                            <a:schemeClr val="tx1"/>
                          </a:solidFill>
                        </a:rPr>
                        <a:t> </a:t>
                      </a:r>
                      <a:r>
                        <a:rPr lang="en-US" sz="1100" b="1" baseline="0" dirty="0">
                          <a:solidFill>
                            <a:schemeClr val="tx1"/>
                          </a:solidFill>
                        </a:rPr>
                        <a:t>Worcester</a:t>
                      </a:r>
                      <a:endParaRPr lang="en-US" sz="1100" b="1" dirty="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100" b="0" dirty="0">
                          <a:solidFill>
                            <a:schemeClr val="tx1"/>
                          </a:solidFill>
                        </a:rPr>
                        <a:t>April 02, 2019</a:t>
                      </a:r>
                    </a:p>
                    <a:p>
                      <a:pPr algn="ctr"/>
                      <a:r>
                        <a:rPr lang="en-US" sz="1100" b="0" i="0" dirty="0">
                          <a:solidFill>
                            <a:schemeClr val="tx1"/>
                          </a:solidFill>
                        </a:rPr>
                        <a:t>4-6PM</a:t>
                      </a:r>
                    </a:p>
                    <a:p>
                      <a:pPr algn="ctr"/>
                      <a:r>
                        <a:rPr lang="en-US" sz="1100" b="0" i="0" dirty="0">
                          <a:solidFill>
                            <a:schemeClr val="tx1"/>
                          </a:solidFill>
                        </a:rPr>
                        <a:t>Family Health Center of Worcester</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100" b="0" dirty="0">
                          <a:solidFill>
                            <a:schemeClr val="tx1"/>
                          </a:solidFill>
                        </a:rPr>
                        <a:t>Siu Ping</a:t>
                      </a:r>
                      <a:r>
                        <a:rPr lang="en-US" sz="1100" b="0" baseline="0" dirty="0">
                          <a:solidFill>
                            <a:schemeClr val="tx1"/>
                          </a:solidFill>
                        </a:rPr>
                        <a:t> Chin </a:t>
                      </a:r>
                      <a:r>
                        <a:rPr lang="en-US" sz="1100" b="0" baseline="0" dirty="0" err="1">
                          <a:solidFill>
                            <a:schemeClr val="tx1"/>
                          </a:solidFill>
                        </a:rPr>
                        <a:t>Feman</a:t>
                      </a:r>
                      <a:endParaRPr lang="en-US" sz="1100" b="0" baseline="0" dirty="0">
                        <a:solidFill>
                          <a:schemeClr val="tx1"/>
                        </a:solidFill>
                      </a:endParaRPr>
                    </a:p>
                    <a:p>
                      <a:pPr marL="0" marR="0" indent="0" algn="ctr" defTabSz="904678" rtl="0" eaLnBrk="1" fontAlgn="auto" latinLnBrk="0" hangingPunct="1">
                        <a:lnSpc>
                          <a:spcPct val="100000"/>
                        </a:lnSpc>
                        <a:spcBef>
                          <a:spcPts val="0"/>
                        </a:spcBef>
                        <a:spcAft>
                          <a:spcPts val="0"/>
                        </a:spcAft>
                        <a:buClrTx/>
                        <a:buSzTx/>
                        <a:buFontTx/>
                        <a:buNone/>
                        <a:tabLst/>
                        <a:defRPr/>
                      </a:pPr>
                      <a:r>
                        <a:rPr lang="en-US" sz="1100" b="0" dirty="0">
                          <a:solidFill>
                            <a:schemeClr val="tx1"/>
                          </a:solidFill>
                        </a:rPr>
                        <a:t>Medical</a:t>
                      </a:r>
                      <a:r>
                        <a:rPr lang="en-US" sz="1100" b="0" baseline="0" dirty="0">
                          <a:solidFill>
                            <a:schemeClr val="tx1"/>
                          </a:solidFill>
                        </a:rPr>
                        <a:t> Director, Gavin Foundation</a:t>
                      </a:r>
                      <a:endParaRPr lang="en-US" sz="1100" b="0" dirty="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extLst>
                  <a:ext uri="{0D108BD9-81ED-4DB2-BD59-A6C34878D82A}">
                    <a16:rowId xmlns="" xmlns:a16="http://schemas.microsoft.com/office/drawing/2014/main" val="10002"/>
                  </a:ext>
                </a:extLst>
              </a:tr>
              <a:tr h="686607">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100" b="0" dirty="0">
                          <a:solidFill>
                            <a:schemeClr val="tx1"/>
                          </a:solidFill>
                        </a:rPr>
                        <a:t>Listening Session #3:</a:t>
                      </a:r>
                      <a:r>
                        <a:rPr lang="en-US" sz="1100" b="0" baseline="0" dirty="0">
                          <a:solidFill>
                            <a:schemeClr val="tx1"/>
                          </a:solidFill>
                        </a:rPr>
                        <a:t> </a:t>
                      </a:r>
                    </a:p>
                    <a:p>
                      <a:pPr marL="0" marR="0" indent="0" algn="ctr" defTabSz="904678"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rPr>
                        <a:t>Haverhill</a:t>
                      </a:r>
                      <a:endParaRPr lang="en-US" sz="1100" b="1" dirty="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100" b="0" dirty="0">
                          <a:solidFill>
                            <a:schemeClr val="tx1"/>
                          </a:solidFill>
                        </a:rPr>
                        <a:t>April</a:t>
                      </a:r>
                      <a:r>
                        <a:rPr lang="en-US" sz="1100" b="0" baseline="0" dirty="0">
                          <a:solidFill>
                            <a:schemeClr val="tx1"/>
                          </a:solidFill>
                        </a:rPr>
                        <a:t> 30</a:t>
                      </a:r>
                      <a:r>
                        <a:rPr lang="en-US" sz="1100" b="0" dirty="0">
                          <a:solidFill>
                            <a:schemeClr val="tx1"/>
                          </a:solidFill>
                        </a:rPr>
                        <a:t>, 2019</a:t>
                      </a:r>
                    </a:p>
                    <a:p>
                      <a:pPr algn="ctr"/>
                      <a:r>
                        <a:rPr lang="en-US" sz="1100" b="0" i="0" dirty="0">
                          <a:solidFill>
                            <a:schemeClr val="tx1"/>
                          </a:solidFill>
                        </a:rPr>
                        <a:t>4:30-6:00PM</a:t>
                      </a:r>
                    </a:p>
                    <a:p>
                      <a:pPr algn="ctr"/>
                      <a:r>
                        <a:rPr lang="en-US" sz="1100" b="0" i="0" dirty="0" err="1">
                          <a:solidFill>
                            <a:schemeClr val="tx1"/>
                          </a:solidFill>
                        </a:rPr>
                        <a:t>Hunking</a:t>
                      </a:r>
                      <a:r>
                        <a:rPr lang="en-US" sz="1100" b="0" i="0" dirty="0">
                          <a:solidFill>
                            <a:schemeClr val="tx1"/>
                          </a:solidFill>
                        </a:rPr>
                        <a:t> School</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100" b="0" dirty="0">
                          <a:solidFill>
                            <a:schemeClr val="tx1"/>
                          </a:solidFill>
                        </a:rPr>
                        <a:t>City of Haverhill </a:t>
                      </a:r>
                    </a:p>
                    <a:p>
                      <a:pPr marL="0" marR="0" indent="0" algn="ctr" defTabSz="904678" rtl="0" eaLnBrk="1" fontAlgn="auto" latinLnBrk="0" hangingPunct="1">
                        <a:lnSpc>
                          <a:spcPct val="100000"/>
                        </a:lnSpc>
                        <a:spcBef>
                          <a:spcPts val="0"/>
                        </a:spcBef>
                        <a:spcAft>
                          <a:spcPts val="0"/>
                        </a:spcAft>
                        <a:buClrTx/>
                        <a:buSzTx/>
                        <a:buFontTx/>
                        <a:buNone/>
                        <a:tabLst/>
                        <a:defRPr/>
                      </a:pPr>
                      <a:r>
                        <a:rPr lang="en-US" sz="1100" b="0" dirty="0">
                          <a:solidFill>
                            <a:schemeClr val="tx1"/>
                          </a:solidFill>
                        </a:rPr>
                        <a:t>Mayor </a:t>
                      </a:r>
                      <a:r>
                        <a:rPr lang="en-US" sz="1100" b="0" dirty="0" err="1">
                          <a:solidFill>
                            <a:schemeClr val="tx1"/>
                          </a:solidFill>
                        </a:rPr>
                        <a:t>Fiorentini</a:t>
                      </a:r>
                      <a:endParaRPr lang="en-US" sz="1100" b="0" dirty="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extLst>
                  <a:ext uri="{0D108BD9-81ED-4DB2-BD59-A6C34878D82A}">
                    <a16:rowId xmlns="" xmlns:a16="http://schemas.microsoft.com/office/drawing/2014/main" val="10003"/>
                  </a:ext>
                </a:extLst>
              </a:tr>
              <a:tr h="686607">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100" b="0" dirty="0">
                          <a:solidFill>
                            <a:schemeClr val="tx1"/>
                          </a:solidFill>
                        </a:rPr>
                        <a:t>Listening Session #4:</a:t>
                      </a:r>
                    </a:p>
                    <a:p>
                      <a:pPr algn="ctr"/>
                      <a:r>
                        <a:rPr lang="en-US" sz="1100" b="1" dirty="0">
                          <a:solidFill>
                            <a:schemeClr val="tx1"/>
                          </a:solidFill>
                        </a:rPr>
                        <a:t>Greenfield </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100" b="0" dirty="0">
                          <a:solidFill>
                            <a:schemeClr val="tx1"/>
                          </a:solidFill>
                        </a:rPr>
                        <a:t>May</a:t>
                      </a:r>
                      <a:r>
                        <a:rPr lang="en-US" sz="1100" b="0" baseline="0" dirty="0">
                          <a:solidFill>
                            <a:schemeClr val="tx1"/>
                          </a:solidFill>
                        </a:rPr>
                        <a:t> </a:t>
                      </a:r>
                      <a:r>
                        <a:rPr lang="en-US" sz="1100" b="0" dirty="0">
                          <a:solidFill>
                            <a:schemeClr val="tx1"/>
                          </a:solidFill>
                        </a:rPr>
                        <a:t>09, 2019</a:t>
                      </a:r>
                    </a:p>
                    <a:p>
                      <a:pPr algn="ctr"/>
                      <a:r>
                        <a:rPr lang="en-US" sz="1100" b="0" i="0" dirty="0">
                          <a:solidFill>
                            <a:schemeClr val="tx1"/>
                          </a:solidFill>
                        </a:rPr>
                        <a:t>4-5:30PM</a:t>
                      </a:r>
                    </a:p>
                    <a:p>
                      <a:pPr algn="ctr"/>
                      <a:r>
                        <a:rPr lang="en-US" sz="1100" b="0" i="0" dirty="0">
                          <a:solidFill>
                            <a:schemeClr val="tx1"/>
                          </a:solidFill>
                        </a:rPr>
                        <a:t>Greenfield</a:t>
                      </a:r>
                      <a:r>
                        <a:rPr lang="en-US" sz="1100" b="0" i="0" baseline="0" dirty="0">
                          <a:solidFill>
                            <a:schemeClr val="tx1"/>
                          </a:solidFill>
                        </a:rPr>
                        <a:t> Community College</a:t>
                      </a:r>
                      <a:endParaRPr lang="en-US" sz="1100" b="0" i="0" dirty="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100" b="0" dirty="0" err="1">
                          <a:solidFill>
                            <a:schemeClr val="tx1"/>
                          </a:solidFill>
                        </a:rPr>
                        <a:t>Haner</a:t>
                      </a:r>
                      <a:r>
                        <a:rPr lang="en-US" sz="1100" b="0" dirty="0">
                          <a:solidFill>
                            <a:schemeClr val="tx1"/>
                          </a:solidFill>
                        </a:rPr>
                        <a:t> Hernández</a:t>
                      </a:r>
                    </a:p>
                    <a:p>
                      <a:pPr marL="0" marR="0" indent="0" algn="ctr" defTabSz="904678" rtl="0" eaLnBrk="1" fontAlgn="auto" latinLnBrk="0" hangingPunct="1">
                        <a:lnSpc>
                          <a:spcPct val="100000"/>
                        </a:lnSpc>
                        <a:spcBef>
                          <a:spcPts val="0"/>
                        </a:spcBef>
                        <a:spcAft>
                          <a:spcPts val="0"/>
                        </a:spcAft>
                        <a:buClrTx/>
                        <a:buSzTx/>
                        <a:buFontTx/>
                        <a:buNone/>
                        <a:tabLst/>
                        <a:defRPr/>
                      </a:pPr>
                      <a:r>
                        <a:rPr lang="en-US" sz="1100" b="0" dirty="0">
                          <a:solidFill>
                            <a:schemeClr val="tx1"/>
                          </a:solidFill>
                        </a:rPr>
                        <a:t>Executive Director, Behavioral Health Workforce Leadership Development Institute, Inc.</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extLst>
                  <a:ext uri="{0D108BD9-81ED-4DB2-BD59-A6C34878D82A}">
                    <a16:rowId xmlns="" xmlns:a16="http://schemas.microsoft.com/office/drawing/2014/main" val="10004"/>
                  </a:ext>
                </a:extLst>
              </a:tr>
              <a:tr h="686607">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100" b="0" dirty="0">
                          <a:solidFill>
                            <a:schemeClr val="tx1"/>
                          </a:solidFill>
                        </a:rPr>
                        <a:t>Listening Session #5: </a:t>
                      </a:r>
                    </a:p>
                    <a:p>
                      <a:pPr marL="0" marR="0" indent="0" algn="ctr" defTabSz="904678"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rPr>
                        <a:t>Cape Cod</a:t>
                      </a:r>
                      <a:endParaRPr lang="en-US" sz="1100" b="1" i="1" dirty="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100" b="0" dirty="0">
                          <a:solidFill>
                            <a:schemeClr val="tx1"/>
                          </a:solidFill>
                        </a:rPr>
                        <a:t>June 03, 2019</a:t>
                      </a:r>
                    </a:p>
                    <a:p>
                      <a:pPr algn="ctr"/>
                      <a:r>
                        <a:rPr lang="en-US" sz="1100" b="0" i="0" dirty="0">
                          <a:solidFill>
                            <a:schemeClr val="tx1"/>
                          </a:solidFill>
                        </a:rPr>
                        <a:t>4-5:30PM</a:t>
                      </a:r>
                    </a:p>
                    <a:p>
                      <a:pPr algn="ctr"/>
                      <a:r>
                        <a:rPr lang="en-US" sz="1100" b="0" i="0" dirty="0">
                          <a:solidFill>
                            <a:schemeClr val="tx1"/>
                          </a:solidFill>
                        </a:rPr>
                        <a:t>Cape Cod Community</a:t>
                      </a:r>
                      <a:r>
                        <a:rPr lang="en-US" sz="1100" b="0" i="0" baseline="0" dirty="0">
                          <a:solidFill>
                            <a:schemeClr val="tx1"/>
                          </a:solidFill>
                        </a:rPr>
                        <a:t> College</a:t>
                      </a:r>
                      <a:endParaRPr lang="en-US" sz="1100" b="0" i="0" dirty="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100" b="0" i="0" dirty="0">
                          <a:solidFill>
                            <a:schemeClr val="tx1"/>
                          </a:solidFill>
                        </a:rPr>
                        <a:t>Barnstable</a:t>
                      </a:r>
                      <a:r>
                        <a:rPr lang="en-US" sz="1100" b="0" i="0" baseline="0" dirty="0">
                          <a:solidFill>
                            <a:schemeClr val="tx1"/>
                          </a:solidFill>
                        </a:rPr>
                        <a:t> County</a:t>
                      </a:r>
                    </a:p>
                    <a:p>
                      <a:pPr marL="0" marR="0" indent="0" algn="ctr" defTabSz="904678" rtl="0" eaLnBrk="1" fontAlgn="auto" latinLnBrk="0" hangingPunct="1">
                        <a:lnSpc>
                          <a:spcPct val="100000"/>
                        </a:lnSpc>
                        <a:spcBef>
                          <a:spcPts val="0"/>
                        </a:spcBef>
                        <a:spcAft>
                          <a:spcPts val="0"/>
                        </a:spcAft>
                        <a:buClrTx/>
                        <a:buSzTx/>
                        <a:buFontTx/>
                        <a:buNone/>
                        <a:tabLst/>
                        <a:defRPr/>
                      </a:pPr>
                      <a:r>
                        <a:rPr lang="en-US" sz="1100" b="0" i="0" baseline="0" dirty="0">
                          <a:solidFill>
                            <a:schemeClr val="tx1"/>
                          </a:solidFill>
                        </a:rPr>
                        <a:t>Department of Human Services</a:t>
                      </a:r>
                      <a:endParaRPr lang="en-US" sz="1100" b="0" i="0" dirty="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FFFF00"/>
                    </a:solidFill>
                  </a:tcPr>
                </a:tc>
                <a:extLst>
                  <a:ext uri="{0D108BD9-81ED-4DB2-BD59-A6C34878D82A}">
                    <a16:rowId xmlns="" xmlns:a16="http://schemas.microsoft.com/office/drawing/2014/main" val="10005"/>
                  </a:ext>
                </a:extLst>
              </a:tr>
            </a:tbl>
          </a:graphicData>
        </a:graphic>
      </p:graphicFrame>
      <p:grpSp>
        <p:nvGrpSpPr>
          <p:cNvPr id="55" name="Group 54"/>
          <p:cNvGrpSpPr/>
          <p:nvPr/>
        </p:nvGrpSpPr>
        <p:grpSpPr>
          <a:xfrm>
            <a:off x="152400" y="914400"/>
            <a:ext cx="8798896" cy="1016775"/>
            <a:chOff x="57150" y="631128"/>
            <a:chExt cx="8798896" cy="1180296"/>
          </a:xfrm>
        </p:grpSpPr>
        <p:cxnSp>
          <p:nvCxnSpPr>
            <p:cNvPr id="56" name="Straight Connector 55"/>
            <p:cNvCxnSpPr/>
            <p:nvPr/>
          </p:nvCxnSpPr>
          <p:spPr>
            <a:xfrm>
              <a:off x="57150" y="1364246"/>
              <a:ext cx="7957770" cy="166"/>
            </a:xfrm>
            <a:prstGeom prst="line">
              <a:avLst/>
            </a:prstGeom>
            <a:noFill/>
            <a:ln w="38100" cap="flat" cmpd="sng" algn="ctr">
              <a:solidFill>
                <a:srgbClr val="C7E0FB">
                  <a:lumMod val="50000"/>
                </a:srgbClr>
              </a:solidFill>
              <a:prstDash val="solid"/>
            </a:ln>
            <a:effectLst/>
          </p:spPr>
        </p:cxnSp>
        <p:sp>
          <p:nvSpPr>
            <p:cNvPr id="57" name="Isosceles Triangle 56"/>
            <p:cNvSpPr/>
            <p:nvPr/>
          </p:nvSpPr>
          <p:spPr>
            <a:xfrm>
              <a:off x="7871302" y="1249986"/>
              <a:ext cx="190899" cy="204620"/>
            </a:xfrm>
            <a:prstGeom prst="triangle">
              <a:avLst/>
            </a:prstGeom>
            <a:solidFill>
              <a:srgbClr val="00000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58" name="Rectangle 57"/>
            <p:cNvSpPr>
              <a:spLocks noChangeArrowheads="1"/>
            </p:cNvSpPr>
            <p:nvPr>
              <p:custDataLst>
                <p:tags r:id="rId1"/>
              </p:custDataLst>
            </p:nvPr>
          </p:nvSpPr>
          <p:spPr bwMode="gray">
            <a:xfrm>
              <a:off x="7750921" y="1454149"/>
              <a:ext cx="916829" cy="357275"/>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1" i="1"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August 9</a:t>
              </a:r>
              <a:r>
                <a:rPr kumimoji="0" lang="en-US" altLang="ko-KR" sz="1000" b="1" i="1" u="none" strike="noStrike" kern="0" cap="none" spc="0" normalizeH="0" baseline="30000" noProof="0" dirty="0">
                  <a:ln>
                    <a:noFill/>
                  </a:ln>
                  <a:solidFill>
                    <a:srgbClr val="000000"/>
                  </a:solidFill>
                  <a:effectLst/>
                  <a:uLnTx/>
                  <a:uFillTx/>
                  <a:latin typeface="Arial" charset="0"/>
                  <a:cs typeface="Arial"/>
                  <a:sym typeface="Wingdings" panose="05000000000000000000" pitchFamily="2" charset="2"/>
                </a:rPr>
                <a:t>th</a:t>
              </a:r>
              <a:endParaRPr kumimoji="0" lang="en-US" altLang="ko-KR" sz="1000" b="1" i="1"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endParaRPr>
            </a:p>
            <a:p>
              <a:pPr marL="0" marR="0" lvl="0" indent="0"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1" i="1"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Report Due</a:t>
              </a:r>
              <a:endParaRPr kumimoji="0" lang="en-US" altLang="ko-KR" sz="1000" b="1" i="1"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grpSp>
          <p:nvGrpSpPr>
            <p:cNvPr id="59" name="Group 58"/>
            <p:cNvGrpSpPr/>
            <p:nvPr/>
          </p:nvGrpSpPr>
          <p:grpSpPr>
            <a:xfrm>
              <a:off x="57150" y="631128"/>
              <a:ext cx="8798896" cy="466458"/>
              <a:chOff x="4026092" y="614148"/>
              <a:chExt cx="4804032" cy="216811"/>
            </a:xfrm>
            <a:solidFill>
              <a:srgbClr val="FFFFFF">
                <a:lumMod val="65000"/>
              </a:srgbClr>
            </a:solidFill>
          </p:grpSpPr>
          <p:sp>
            <p:nvSpPr>
              <p:cNvPr id="85" name="Rectangle 84"/>
              <p:cNvSpPr/>
              <p:nvPr/>
            </p:nvSpPr>
            <p:spPr>
              <a:xfrm>
                <a:off x="4026092"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a:ln>
                      <a:noFill/>
                    </a:ln>
                    <a:solidFill>
                      <a:srgbClr val="000000"/>
                    </a:solidFill>
                    <a:effectLst/>
                    <a:uLnTx/>
                    <a:uFillTx/>
                    <a:latin typeface="Arial"/>
                    <a:cs typeface="Arial"/>
                    <a:sym typeface="Arial"/>
                  </a:rPr>
                  <a:t>Jan</a:t>
                </a:r>
                <a:endParaRPr kumimoji="0" lang="en-US" sz="1000" b="1" i="0" u="none" strike="noStrike" kern="0" cap="none" spc="0" normalizeH="0" baseline="0" noProof="0" dirty="0" err="1">
                  <a:ln>
                    <a:noFill/>
                  </a:ln>
                  <a:solidFill>
                    <a:srgbClr val="000000"/>
                  </a:solidFill>
                  <a:effectLst/>
                  <a:uLnTx/>
                  <a:uFillTx/>
                  <a:latin typeface="Arial"/>
                  <a:cs typeface="Arial"/>
                  <a:sym typeface="Arial"/>
                </a:endParaRPr>
              </a:p>
            </p:txBody>
          </p:sp>
          <p:sp>
            <p:nvSpPr>
              <p:cNvPr id="86" name="Rectangle 85"/>
              <p:cNvSpPr/>
              <p:nvPr/>
            </p:nvSpPr>
            <p:spPr>
              <a:xfrm>
                <a:off x="4626596"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a:ln>
                      <a:noFill/>
                    </a:ln>
                    <a:solidFill>
                      <a:srgbClr val="000000"/>
                    </a:solidFill>
                    <a:effectLst/>
                    <a:uLnTx/>
                    <a:uFillTx/>
                    <a:latin typeface="Arial"/>
                    <a:cs typeface="Arial"/>
                    <a:sym typeface="Arial"/>
                  </a:rPr>
                  <a:t>Feb</a:t>
                </a:r>
              </a:p>
            </p:txBody>
          </p:sp>
          <p:sp>
            <p:nvSpPr>
              <p:cNvPr id="87" name="Rectangle 86"/>
              <p:cNvSpPr/>
              <p:nvPr/>
            </p:nvSpPr>
            <p:spPr>
              <a:xfrm>
                <a:off x="5227100"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a:ln>
                      <a:noFill/>
                    </a:ln>
                    <a:solidFill>
                      <a:srgbClr val="000000"/>
                    </a:solidFill>
                    <a:effectLst/>
                    <a:uLnTx/>
                    <a:uFillTx/>
                    <a:latin typeface="Arial"/>
                    <a:cs typeface="Arial"/>
                    <a:sym typeface="Arial"/>
                  </a:rPr>
                  <a:t>Mar</a:t>
                </a:r>
              </a:p>
            </p:txBody>
          </p:sp>
          <p:sp>
            <p:nvSpPr>
              <p:cNvPr id="88" name="Rectangle 87"/>
              <p:cNvSpPr/>
              <p:nvPr/>
            </p:nvSpPr>
            <p:spPr>
              <a:xfrm>
                <a:off x="5827604"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a:ln>
                      <a:noFill/>
                    </a:ln>
                    <a:solidFill>
                      <a:srgbClr val="000000"/>
                    </a:solidFill>
                    <a:effectLst/>
                    <a:uLnTx/>
                    <a:uFillTx/>
                    <a:latin typeface="Arial"/>
                    <a:cs typeface="Arial"/>
                    <a:sym typeface="Arial"/>
                  </a:rPr>
                  <a:t>Apr</a:t>
                </a:r>
              </a:p>
            </p:txBody>
          </p:sp>
          <p:sp>
            <p:nvSpPr>
              <p:cNvPr id="89" name="Rectangle 88"/>
              <p:cNvSpPr/>
              <p:nvPr/>
            </p:nvSpPr>
            <p:spPr>
              <a:xfrm>
                <a:off x="6428108"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a:ln>
                      <a:noFill/>
                    </a:ln>
                    <a:solidFill>
                      <a:srgbClr val="000000"/>
                    </a:solidFill>
                    <a:effectLst/>
                    <a:uLnTx/>
                    <a:uFillTx/>
                    <a:latin typeface="Arial"/>
                    <a:cs typeface="Arial"/>
                    <a:sym typeface="Arial"/>
                  </a:rPr>
                  <a:t>May</a:t>
                </a:r>
              </a:p>
            </p:txBody>
          </p:sp>
          <p:sp>
            <p:nvSpPr>
              <p:cNvPr id="90" name="Rectangle 89"/>
              <p:cNvSpPr/>
              <p:nvPr/>
            </p:nvSpPr>
            <p:spPr>
              <a:xfrm>
                <a:off x="7028612"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a:ln>
                      <a:noFill/>
                    </a:ln>
                    <a:solidFill>
                      <a:srgbClr val="000000"/>
                    </a:solidFill>
                    <a:effectLst/>
                    <a:uLnTx/>
                    <a:uFillTx/>
                    <a:latin typeface="Arial"/>
                    <a:cs typeface="Arial"/>
                    <a:sym typeface="Arial"/>
                  </a:rPr>
                  <a:t>Jun</a:t>
                </a:r>
              </a:p>
            </p:txBody>
          </p:sp>
          <p:sp>
            <p:nvSpPr>
              <p:cNvPr id="91" name="Rectangle 90"/>
              <p:cNvSpPr/>
              <p:nvPr/>
            </p:nvSpPr>
            <p:spPr>
              <a:xfrm>
                <a:off x="7629116"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a:ln>
                      <a:noFill/>
                    </a:ln>
                    <a:solidFill>
                      <a:srgbClr val="000000"/>
                    </a:solidFill>
                    <a:effectLst/>
                    <a:uLnTx/>
                    <a:uFillTx/>
                    <a:latin typeface="Arial"/>
                    <a:cs typeface="Arial"/>
                    <a:sym typeface="Arial"/>
                  </a:rPr>
                  <a:t>Jul</a:t>
                </a:r>
              </a:p>
            </p:txBody>
          </p:sp>
          <p:sp>
            <p:nvSpPr>
              <p:cNvPr id="92" name="Rectangle 91"/>
              <p:cNvSpPr/>
              <p:nvPr/>
            </p:nvSpPr>
            <p:spPr>
              <a:xfrm>
                <a:off x="8229620"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a:ln>
                      <a:noFill/>
                    </a:ln>
                    <a:solidFill>
                      <a:srgbClr val="000000"/>
                    </a:solidFill>
                    <a:effectLst/>
                    <a:uLnTx/>
                    <a:uFillTx/>
                    <a:latin typeface="Arial"/>
                    <a:cs typeface="Arial"/>
                    <a:sym typeface="Arial"/>
                  </a:rPr>
                  <a:t>Aug</a:t>
                </a:r>
              </a:p>
            </p:txBody>
          </p:sp>
        </p:grpSp>
        <p:sp>
          <p:nvSpPr>
            <p:cNvPr id="60" name="Isosceles Triangle 93"/>
            <p:cNvSpPr/>
            <p:nvPr/>
          </p:nvSpPr>
          <p:spPr>
            <a:xfrm>
              <a:off x="711343"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61" name="Rectangle 60"/>
            <p:cNvSpPr>
              <a:spLocks noChangeArrowheads="1"/>
            </p:cNvSpPr>
            <p:nvPr>
              <p:custDataLst>
                <p:tags r:id="rId2"/>
              </p:custDataLst>
            </p:nvPr>
          </p:nvSpPr>
          <p:spPr bwMode="gray">
            <a:xfrm>
              <a:off x="580244"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01/23</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62" name="Isosceles Triangle 93"/>
            <p:cNvSpPr/>
            <p:nvPr/>
          </p:nvSpPr>
          <p:spPr>
            <a:xfrm>
              <a:off x="2792877"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63" name="Rectangle 62"/>
            <p:cNvSpPr>
              <a:spLocks noChangeArrowheads="1"/>
            </p:cNvSpPr>
            <p:nvPr>
              <p:custDataLst>
                <p:tags r:id="rId3"/>
              </p:custDataLst>
            </p:nvPr>
          </p:nvSpPr>
          <p:spPr bwMode="gray">
            <a:xfrm>
              <a:off x="2661778"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03/18</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64" name="Isosceles Triangle 93"/>
            <p:cNvSpPr/>
            <p:nvPr/>
          </p:nvSpPr>
          <p:spPr>
            <a:xfrm>
              <a:off x="5141058"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65" name="Rectangle 64"/>
            <p:cNvSpPr>
              <a:spLocks noChangeArrowheads="1"/>
            </p:cNvSpPr>
            <p:nvPr>
              <p:custDataLst>
                <p:tags r:id="rId4"/>
              </p:custDataLst>
            </p:nvPr>
          </p:nvSpPr>
          <p:spPr bwMode="gray">
            <a:xfrm>
              <a:off x="5009959"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05/20</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66" name="Isosceles Triangle 93"/>
            <p:cNvSpPr/>
            <p:nvPr/>
          </p:nvSpPr>
          <p:spPr>
            <a:xfrm>
              <a:off x="6163920"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67" name="Rectangle 66"/>
            <p:cNvSpPr>
              <a:spLocks noChangeArrowheads="1"/>
            </p:cNvSpPr>
            <p:nvPr>
              <p:custDataLst>
                <p:tags r:id="rId5"/>
              </p:custDataLst>
            </p:nvPr>
          </p:nvSpPr>
          <p:spPr bwMode="gray">
            <a:xfrm>
              <a:off x="6032821"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06/17</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68" name="Isosceles Triangle 93"/>
            <p:cNvSpPr/>
            <p:nvPr/>
          </p:nvSpPr>
          <p:spPr>
            <a:xfrm>
              <a:off x="7129767"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69" name="Rectangle 68"/>
            <p:cNvSpPr>
              <a:spLocks noChangeArrowheads="1"/>
            </p:cNvSpPr>
            <p:nvPr>
              <p:custDataLst>
                <p:tags r:id="rId6"/>
              </p:custDataLst>
            </p:nvPr>
          </p:nvSpPr>
          <p:spPr bwMode="gray">
            <a:xfrm>
              <a:off x="6998668"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07/15</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70" name="Isosceles Triangle 93"/>
            <p:cNvSpPr/>
            <p:nvPr/>
          </p:nvSpPr>
          <p:spPr>
            <a:xfrm>
              <a:off x="1368324"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71" name="Rectangle 70"/>
            <p:cNvSpPr>
              <a:spLocks noChangeArrowheads="1"/>
            </p:cNvSpPr>
            <p:nvPr>
              <p:custDataLst>
                <p:tags r:id="rId7"/>
              </p:custDataLst>
            </p:nvPr>
          </p:nvSpPr>
          <p:spPr bwMode="gray">
            <a:xfrm>
              <a:off x="1237225"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02/04</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72" name="Isosceles Triangle 93"/>
            <p:cNvSpPr/>
            <p:nvPr/>
          </p:nvSpPr>
          <p:spPr>
            <a:xfrm>
              <a:off x="3357347"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73" name="Rectangle 72"/>
            <p:cNvSpPr>
              <a:spLocks noChangeArrowheads="1"/>
            </p:cNvSpPr>
            <p:nvPr>
              <p:custDataLst>
                <p:tags r:id="rId8"/>
              </p:custDataLst>
            </p:nvPr>
          </p:nvSpPr>
          <p:spPr bwMode="gray">
            <a:xfrm>
              <a:off x="3226248"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04/01</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74" name="Isosceles Triangle 93"/>
            <p:cNvSpPr/>
            <p:nvPr/>
          </p:nvSpPr>
          <p:spPr>
            <a:xfrm>
              <a:off x="4031219"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75" name="Rectangle 74"/>
            <p:cNvSpPr>
              <a:spLocks noChangeArrowheads="1"/>
            </p:cNvSpPr>
            <p:nvPr>
              <p:custDataLst>
                <p:tags r:id="rId9"/>
              </p:custDataLst>
            </p:nvPr>
          </p:nvSpPr>
          <p:spPr bwMode="gray">
            <a:xfrm>
              <a:off x="3882922" y="1454152"/>
              <a:ext cx="474398"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4/29</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81" name="Isosceles Triangle 93"/>
            <p:cNvSpPr/>
            <p:nvPr/>
          </p:nvSpPr>
          <p:spPr>
            <a:xfrm>
              <a:off x="4571108"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82" name="Rectangle 81"/>
            <p:cNvSpPr>
              <a:spLocks noChangeArrowheads="1"/>
            </p:cNvSpPr>
            <p:nvPr>
              <p:custDataLst>
                <p:tags r:id="rId10"/>
              </p:custDataLst>
            </p:nvPr>
          </p:nvSpPr>
          <p:spPr bwMode="gray">
            <a:xfrm>
              <a:off x="4440009"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05/06</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83" name="Isosceles Triangle 93"/>
            <p:cNvSpPr/>
            <p:nvPr/>
          </p:nvSpPr>
          <p:spPr>
            <a:xfrm>
              <a:off x="5687559"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a:ln>
                  <a:noFill/>
                </a:ln>
                <a:solidFill>
                  <a:srgbClr val="000000"/>
                </a:solidFill>
                <a:effectLst/>
                <a:uLnTx/>
                <a:uFillTx/>
                <a:latin typeface="Arial"/>
                <a:cs typeface="Arial"/>
                <a:sym typeface="Arial"/>
              </a:endParaRPr>
            </a:p>
          </p:txBody>
        </p:sp>
        <p:sp>
          <p:nvSpPr>
            <p:cNvPr id="84" name="Rectangle 83"/>
            <p:cNvSpPr>
              <a:spLocks noChangeArrowheads="1"/>
            </p:cNvSpPr>
            <p:nvPr>
              <p:custDataLst>
                <p:tags r:id="rId11"/>
              </p:custDataLst>
            </p:nvPr>
          </p:nvSpPr>
          <p:spPr bwMode="gray">
            <a:xfrm>
              <a:off x="5556460"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a:ln>
                    <a:noFill/>
                  </a:ln>
                  <a:solidFill>
                    <a:srgbClr val="000000"/>
                  </a:solidFill>
                  <a:effectLst/>
                  <a:uLnTx/>
                  <a:uFillTx/>
                  <a:latin typeface="Arial" charset="0"/>
                  <a:cs typeface="Arial"/>
                  <a:sym typeface="Wingdings" panose="05000000000000000000" pitchFamily="2" charset="2"/>
                </a:rPr>
                <a:t>06/03</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grpSp>
    </p:spTree>
    <p:extLst>
      <p:ext uri="{BB962C8B-B14F-4D97-AF65-F5344CB8AC3E}">
        <p14:creationId xmlns:p14="http://schemas.microsoft.com/office/powerpoint/2010/main" val="155266275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152400" y="838200"/>
            <a:ext cx="6629400" cy="14859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2800" b="1" dirty="0">
                <a:solidFill>
                  <a:srgbClr val="FFFFFF"/>
                </a:solidFill>
                <a:latin typeface="Calibri" pitchFamily="34" charset="0"/>
              </a:rPr>
              <a:t>Department of Public Health</a:t>
            </a:r>
          </a:p>
          <a:p>
            <a:pPr algn="ctr" fontAlgn="base">
              <a:spcBef>
                <a:spcPct val="0"/>
              </a:spcBef>
              <a:spcAft>
                <a:spcPts val="1000"/>
              </a:spcAft>
            </a:pPr>
            <a:r>
              <a:rPr lang="en-US" sz="2800" b="1" dirty="0">
                <a:solidFill>
                  <a:srgbClr val="FFFFFF"/>
                </a:solidFill>
                <a:latin typeface="Calibri" pitchFamily="34" charset="0"/>
              </a:rPr>
              <a:t>Recovery Coach Contracting and Billing</a:t>
            </a:r>
          </a:p>
        </p:txBody>
      </p:sp>
      <p:pic>
        <p:nvPicPr>
          <p:cNvPr id="31747" name="Picture 4"/>
          <p:cNvPicPr>
            <a:picLocks noChangeAspect="1" noChangeArrowheads="1"/>
          </p:cNvPicPr>
          <p:nvPr/>
        </p:nvPicPr>
        <p:blipFill>
          <a:blip r:embed="rId3"/>
          <a:srcRect/>
          <a:stretch>
            <a:fillRect/>
          </a:stretch>
        </p:blipFill>
        <p:spPr bwMode="auto">
          <a:xfrm>
            <a:off x="6705600" y="762000"/>
            <a:ext cx="1487488" cy="1543050"/>
          </a:xfrm>
          <a:prstGeom prst="rect">
            <a:avLst/>
          </a:prstGeom>
          <a:noFill/>
          <a:ln w="9525">
            <a:noFill/>
            <a:miter lim="800000"/>
            <a:headEnd/>
            <a:tailEnd/>
          </a:ln>
        </p:spPr>
      </p:pic>
      <p:sp>
        <p:nvSpPr>
          <p:cNvPr id="10" name="TextBox 9"/>
          <p:cNvSpPr txBox="1"/>
          <p:nvPr/>
        </p:nvSpPr>
        <p:spPr>
          <a:xfrm>
            <a:off x="222250" y="3429000"/>
            <a:ext cx="8737600" cy="2154436"/>
          </a:xfrm>
          <a:prstGeom prst="rect">
            <a:avLst/>
          </a:prstGeom>
          <a:noFill/>
        </p:spPr>
        <p:txBody>
          <a:bodyPr>
            <a:spAutoFit/>
          </a:bodyPr>
          <a:lstStyle/>
          <a:p>
            <a:pPr algn="r" fontAlgn="base">
              <a:spcBef>
                <a:spcPct val="0"/>
              </a:spcBef>
              <a:spcAft>
                <a:spcPct val="0"/>
              </a:spcAft>
              <a:defRPr/>
            </a:pPr>
            <a:r>
              <a:rPr lang="en-US" sz="2400" b="1" dirty="0">
                <a:solidFill>
                  <a:srgbClr val="003366"/>
                </a:solidFill>
                <a:latin typeface="Calibri" panose="020F0502020204030204" pitchFamily="34" charset="0"/>
              </a:rPr>
              <a:t>Andrea Deeker</a:t>
            </a:r>
          </a:p>
          <a:p>
            <a:pPr algn="r" fontAlgn="base">
              <a:spcBef>
                <a:spcPct val="0"/>
              </a:spcBef>
              <a:spcAft>
                <a:spcPct val="0"/>
              </a:spcAft>
              <a:defRPr/>
            </a:pPr>
            <a:r>
              <a:rPr lang="en-US" sz="2000" b="1" dirty="0">
                <a:solidFill>
                  <a:srgbClr val="003366"/>
                </a:solidFill>
                <a:latin typeface="Calibri" panose="020F0502020204030204" pitchFamily="34" charset="0"/>
              </a:rPr>
              <a:t>Deputy Bureau Director, Fiscal and Analytics</a:t>
            </a:r>
          </a:p>
          <a:p>
            <a:pPr algn="r" fontAlgn="base">
              <a:spcBef>
                <a:spcPct val="0"/>
              </a:spcBef>
              <a:spcAft>
                <a:spcPct val="0"/>
              </a:spcAft>
              <a:defRPr/>
            </a:pPr>
            <a:r>
              <a:rPr lang="en-US" sz="2000" b="1" dirty="0">
                <a:solidFill>
                  <a:srgbClr val="003366"/>
                </a:solidFill>
                <a:latin typeface="Calibri" panose="020F0502020204030204" pitchFamily="34" charset="0"/>
              </a:rPr>
              <a:t>Bureau of Substance Addiction Services</a:t>
            </a:r>
          </a:p>
          <a:p>
            <a:pPr algn="r" fontAlgn="base">
              <a:spcBef>
                <a:spcPct val="0"/>
              </a:spcBef>
              <a:spcAft>
                <a:spcPct val="0"/>
              </a:spcAft>
              <a:defRPr/>
            </a:pPr>
            <a:endParaRPr lang="en-US" sz="2400" b="1" i="1" dirty="0">
              <a:solidFill>
                <a:schemeClr val="bg2">
                  <a:lumMod val="50000"/>
                </a:schemeClr>
              </a:solidFill>
              <a:latin typeface="Calibri" panose="020F0502020204030204" pitchFamily="34" charset="0"/>
            </a:endParaRPr>
          </a:p>
          <a:p>
            <a:pPr algn="r" fontAlgn="base">
              <a:spcBef>
                <a:spcPct val="0"/>
              </a:spcBef>
              <a:spcAft>
                <a:spcPct val="0"/>
              </a:spcAft>
              <a:defRPr/>
            </a:pPr>
            <a:endParaRPr lang="en-US" sz="2400" b="1" i="1" dirty="0">
              <a:solidFill>
                <a:schemeClr val="bg2">
                  <a:lumMod val="50000"/>
                </a:schemeClr>
              </a:solidFill>
              <a:latin typeface="Calibri" panose="020F0502020204030204" pitchFamily="34" charset="0"/>
            </a:endParaRPr>
          </a:p>
          <a:p>
            <a:pPr algn="r" fontAlgn="base">
              <a:spcBef>
                <a:spcPct val="0"/>
              </a:spcBef>
              <a:spcAft>
                <a:spcPct val="0"/>
              </a:spcAft>
              <a:defRPr/>
            </a:pPr>
            <a:r>
              <a:rPr lang="en-US" sz="2200" b="1" dirty="0">
                <a:solidFill>
                  <a:srgbClr val="003366"/>
                </a:solidFill>
                <a:latin typeface="Calibri" pitchFamily="34" charset="0"/>
              </a:rPr>
              <a:t>May 20, 2019</a:t>
            </a:r>
          </a:p>
        </p:txBody>
      </p:sp>
      <p:sp>
        <p:nvSpPr>
          <p:cNvPr id="2" name="Rectangle 1"/>
          <p:cNvSpPr/>
          <p:nvPr/>
        </p:nvSpPr>
        <p:spPr bwMode="auto">
          <a:xfrm>
            <a:off x="4406900" y="6471593"/>
            <a:ext cx="368300" cy="230832"/>
          </a:xfrm>
          <a:prstGeom prst="rect">
            <a:avLst/>
          </a:prstGeom>
          <a:solidFill>
            <a:schemeClr val="bg1"/>
          </a:solidFill>
          <a:ln w="9525" cap="flat" cmpd="sng" algn="ctr">
            <a:no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dirty="0">
              <a:solidFill>
                <a:srgbClr val="000000"/>
              </a:solidFill>
            </a:endParaRPr>
          </a:p>
        </p:txBody>
      </p:sp>
      <p:sp>
        <p:nvSpPr>
          <p:cNvPr id="3" name="Slide Number Placeholder 2"/>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5</a:t>
            </a:fld>
            <a:endParaRPr lang="en-US" dirty="0"/>
          </a:p>
        </p:txBody>
      </p:sp>
    </p:spTree>
    <p:extLst>
      <p:ext uri="{BB962C8B-B14F-4D97-AF65-F5344CB8AC3E}">
        <p14:creationId xmlns:p14="http://schemas.microsoft.com/office/powerpoint/2010/main" val="3804203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7" name="Rectangle 2"/>
          <p:cNvSpPr>
            <a:spLocks noGrp="1" noChangeArrowheads="1"/>
          </p:cNvSpPr>
          <p:nvPr>
            <p:ph type="title" idx="4294967295"/>
          </p:nvPr>
        </p:nvSpPr>
        <p:spPr>
          <a:xfrm>
            <a:off x="3657600" y="223838"/>
            <a:ext cx="5311775" cy="708025"/>
          </a:xfrm>
        </p:spPr>
        <p:txBody>
          <a:bodyPr/>
          <a:lstStyle/>
          <a:p>
            <a:r>
              <a:rPr lang="en-US" dirty="0"/>
              <a:t>DPH Recovery Coach Contracting</a:t>
            </a:r>
          </a:p>
        </p:txBody>
      </p:sp>
      <p:sp>
        <p:nvSpPr>
          <p:cNvPr id="44034" name="Rectangle 3"/>
          <p:cNvSpPr>
            <a:spLocks noGrp="1" noChangeArrowheads="1"/>
          </p:cNvSpPr>
          <p:nvPr>
            <p:ph type="body" idx="4294967295"/>
          </p:nvPr>
        </p:nvSpPr>
        <p:spPr>
          <a:xfrm>
            <a:off x="457200" y="1314450"/>
            <a:ext cx="8229600" cy="5238750"/>
          </a:xfrm>
        </p:spPr>
        <p:txBody>
          <a:bodyPr/>
          <a:lstStyle/>
          <a:p>
            <a:pPr marL="0" indent="0">
              <a:spcBef>
                <a:spcPts val="0"/>
              </a:spcBef>
              <a:spcAft>
                <a:spcPts val="600"/>
              </a:spcAft>
              <a:buNone/>
            </a:pPr>
            <a:r>
              <a:rPr lang="en-US" sz="1600" dirty="0"/>
              <a:t>The FY16 DPH-BSAS outpatient procurement lists the following requirements for Recovery Coaching:  </a:t>
            </a:r>
            <a:endParaRPr lang="en-US" sz="1600" b="1" u="sng" dirty="0"/>
          </a:p>
          <a:p>
            <a:pPr marL="400050" lvl="1" indent="0">
              <a:spcBef>
                <a:spcPts val="0"/>
              </a:spcBef>
              <a:spcAft>
                <a:spcPts val="0"/>
              </a:spcAft>
              <a:buNone/>
            </a:pPr>
            <a:r>
              <a:rPr lang="en-US" sz="1600" b="1" u="sng" dirty="0"/>
              <a:t>Recovery Coaching</a:t>
            </a:r>
            <a:endParaRPr lang="en-US" sz="1600" u="sng" dirty="0"/>
          </a:p>
          <a:p>
            <a:pPr marL="973138" lvl="3" indent="-234950">
              <a:spcBef>
                <a:spcPts val="300"/>
              </a:spcBef>
              <a:spcAft>
                <a:spcPts val="0"/>
              </a:spcAft>
              <a:buFont typeface="Arial" panose="020B0604020202020204" pitchFamily="34" charset="0"/>
              <a:buChar char="•"/>
            </a:pPr>
            <a:r>
              <a:rPr lang="en-US" sz="1600" dirty="0"/>
              <a:t>A Recovery Coach serves as a recovery guide or role model in the management of recovery and assists the recoveree to identify and overcome barriers to recovery, connects recoverees with recovery support services and encourages hope, optimism and health.</a:t>
            </a:r>
          </a:p>
          <a:p>
            <a:pPr marL="974725" lvl="2" indent="-234950">
              <a:spcBef>
                <a:spcPts val="300"/>
              </a:spcBef>
              <a:spcAft>
                <a:spcPts val="0"/>
              </a:spcAft>
              <a:buFont typeface="Arial" panose="020B0604020202020204" pitchFamily="34" charset="0"/>
              <a:buChar char="•"/>
            </a:pPr>
            <a:r>
              <a:rPr lang="en-US" sz="1600" dirty="0"/>
              <a:t>Recovery Coaching is a non-clinical service provided by an individual who has been certified as a Recovery Coach. A formal degree is not required.</a:t>
            </a:r>
          </a:p>
          <a:p>
            <a:pPr marL="974725" lvl="2" indent="-234950">
              <a:spcBef>
                <a:spcPts val="300"/>
              </a:spcBef>
              <a:spcAft>
                <a:spcPts val="0"/>
              </a:spcAft>
              <a:buFont typeface="Arial" panose="020B0604020202020204" pitchFamily="34" charset="0"/>
              <a:buChar char="•"/>
            </a:pPr>
            <a:r>
              <a:rPr lang="en-US" sz="1600" dirty="0"/>
              <a:t>Recovery Coaching provides nonjudgmental, problem solving and advocacy to assist recoverees to meet their recovery goals.</a:t>
            </a:r>
          </a:p>
          <a:p>
            <a:pPr marL="974725" lvl="2" indent="-234950">
              <a:spcBef>
                <a:spcPts val="300"/>
              </a:spcBef>
              <a:spcAft>
                <a:spcPts val="0"/>
              </a:spcAft>
              <a:buFont typeface="Arial" panose="020B0604020202020204" pitchFamily="34" charset="0"/>
              <a:buChar char="•"/>
            </a:pPr>
            <a:r>
              <a:rPr lang="en-US" sz="1600" dirty="0"/>
              <a:t>Recovery Coaches are supervised by a staff person who is also trained and certified as a Recovery Coach and has a greater length of experience than the supervisee as a Recovery Coach.</a:t>
            </a:r>
          </a:p>
          <a:p>
            <a:pPr marL="400050" lvl="2" indent="0">
              <a:spcBef>
                <a:spcPts val="300"/>
              </a:spcBef>
              <a:spcAft>
                <a:spcPts val="0"/>
              </a:spcAft>
              <a:buNone/>
            </a:pPr>
            <a:r>
              <a:rPr lang="en-US" sz="1600" b="1" u="sng" dirty="0"/>
              <a:t>Service Unit:</a:t>
            </a:r>
            <a:endParaRPr lang="en-US" sz="1600" dirty="0"/>
          </a:p>
          <a:p>
            <a:pPr marL="974725" lvl="2" indent="-234950">
              <a:spcBef>
                <a:spcPts val="300"/>
              </a:spcBef>
              <a:spcAft>
                <a:spcPts val="1200"/>
              </a:spcAft>
              <a:buFont typeface="Arial" panose="020B0604020202020204" pitchFamily="34" charset="0"/>
              <a:buChar char="•"/>
            </a:pPr>
            <a:r>
              <a:rPr lang="en-US" sz="1600" dirty="0"/>
              <a:t>Recovery Coaching is billable in 15 min units up to one hour per day</a:t>
            </a:r>
          </a:p>
          <a:p>
            <a:pPr marL="0" indent="0">
              <a:spcBef>
                <a:spcPts val="0"/>
              </a:spcBef>
              <a:spcAft>
                <a:spcPts val="600"/>
              </a:spcAft>
              <a:buNone/>
            </a:pPr>
            <a:r>
              <a:rPr lang="en-US" sz="1600" dirty="0"/>
              <a:t>Programs must be approved to deliver Recovery Coaching services, which require proof of training credentials: Completion of 5 day training by both recovery coach and supervisor or other BSAS approved credentials.  </a:t>
            </a:r>
          </a:p>
        </p:txBody>
      </p:sp>
    </p:spTree>
    <p:extLst>
      <p:ext uri="{BB962C8B-B14F-4D97-AF65-F5344CB8AC3E}">
        <p14:creationId xmlns:p14="http://schemas.microsoft.com/office/powerpoint/2010/main" val="3337254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034">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44034">
                                            <p:txEl>
                                              <p:pRg st="0" end="0"/>
                                            </p:txEl>
                                          </p:spTgt>
                                        </p:tgtEl>
                                        <p:attrNameLst>
                                          <p:attrName>ppt_c</p:attrName>
                                        </p:attrNameLst>
                                      </p:cBhvr>
                                      <p:to>
                                        <a:schemeClr val="bg2"/>
                                      </p:to>
                                    </p:animClr>
                                  </p:subTnLst>
                                </p:cTn>
                              </p:par>
                              <p:par>
                                <p:cTn id="7" presetID="1" presetClass="entr" presetSubtype="0" fill="hold" grpId="0" nodeType="withEffect">
                                  <p:stCondLst>
                                    <p:cond delay="0"/>
                                  </p:stCondLst>
                                  <p:childTnLst>
                                    <p:set>
                                      <p:cBhvr>
                                        <p:cTn id="8" dur="1" fill="hold">
                                          <p:stCondLst>
                                            <p:cond delay="0"/>
                                          </p:stCondLst>
                                        </p:cTn>
                                        <p:tgtEl>
                                          <p:spTgt spid="44034">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44034">
                                            <p:txEl>
                                              <p:pRg st="1" end="1"/>
                                            </p:txEl>
                                          </p:spTgt>
                                        </p:tgtEl>
                                        <p:attrNameLst>
                                          <p:attrName>ppt_c</p:attrName>
                                        </p:attrNameLst>
                                      </p:cBhvr>
                                      <p:to>
                                        <a:schemeClr val="bg2"/>
                                      </p:to>
                                    </p:animClr>
                                  </p:subTnLst>
                                </p:cTn>
                              </p:par>
                              <p:par>
                                <p:cTn id="9" presetID="1" presetClass="entr" presetSubtype="0" fill="hold" grpId="0" nodeType="withEffect">
                                  <p:stCondLst>
                                    <p:cond delay="0"/>
                                  </p:stCondLst>
                                  <p:childTnLst>
                                    <p:set>
                                      <p:cBhvr>
                                        <p:cTn id="10" dur="1" fill="hold">
                                          <p:stCondLst>
                                            <p:cond delay="0"/>
                                          </p:stCondLst>
                                        </p:cTn>
                                        <p:tgtEl>
                                          <p:spTgt spid="44034">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44034">
                                            <p:txEl>
                                              <p:pRg st="2" end="2"/>
                                            </p:txEl>
                                          </p:spTgt>
                                        </p:tgtEl>
                                        <p:attrNameLst>
                                          <p:attrName>ppt_c</p:attrName>
                                        </p:attrNameLst>
                                      </p:cBhvr>
                                      <p:to>
                                        <a:schemeClr val="bg2"/>
                                      </p:to>
                                    </p:animClr>
                                  </p:subTnLst>
                                </p:cTn>
                              </p:par>
                              <p:par>
                                <p:cTn id="11" presetID="1" presetClass="entr" presetSubtype="0" fill="hold" grpId="0" nodeType="withEffect">
                                  <p:stCondLst>
                                    <p:cond delay="0"/>
                                  </p:stCondLst>
                                  <p:childTnLst>
                                    <p:set>
                                      <p:cBhvr>
                                        <p:cTn id="12" dur="1" fill="hold">
                                          <p:stCondLst>
                                            <p:cond delay="0"/>
                                          </p:stCondLst>
                                        </p:cTn>
                                        <p:tgtEl>
                                          <p:spTgt spid="44034">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44034">
                                            <p:txEl>
                                              <p:pRg st="3" end="3"/>
                                            </p:txEl>
                                          </p:spTgt>
                                        </p:tgtEl>
                                        <p:attrNameLst>
                                          <p:attrName>ppt_c</p:attrName>
                                        </p:attrNameLst>
                                      </p:cBhvr>
                                      <p:to>
                                        <a:schemeClr val="bg2"/>
                                      </p:to>
                                    </p:animClr>
                                  </p:subTnLst>
                                </p:cTn>
                              </p:par>
                              <p:par>
                                <p:cTn id="13" presetID="1" presetClass="entr" presetSubtype="0" fill="hold" grpId="0" nodeType="withEffect">
                                  <p:stCondLst>
                                    <p:cond delay="0"/>
                                  </p:stCondLst>
                                  <p:childTnLst>
                                    <p:set>
                                      <p:cBhvr>
                                        <p:cTn id="14" dur="1" fill="hold">
                                          <p:stCondLst>
                                            <p:cond delay="0"/>
                                          </p:stCondLst>
                                        </p:cTn>
                                        <p:tgtEl>
                                          <p:spTgt spid="44034">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44034">
                                            <p:txEl>
                                              <p:pRg st="4" end="4"/>
                                            </p:txEl>
                                          </p:spTgt>
                                        </p:tgtEl>
                                        <p:attrNameLst>
                                          <p:attrName>ppt_c</p:attrName>
                                        </p:attrNameLst>
                                      </p:cBhvr>
                                      <p:to>
                                        <a:schemeClr val="bg2"/>
                                      </p:to>
                                    </p:animClr>
                                  </p:subTnLst>
                                </p:cTn>
                              </p:par>
                              <p:par>
                                <p:cTn id="15" presetID="1" presetClass="entr" presetSubtype="0" fill="hold" grpId="0" nodeType="withEffect">
                                  <p:stCondLst>
                                    <p:cond delay="0"/>
                                  </p:stCondLst>
                                  <p:childTnLst>
                                    <p:set>
                                      <p:cBhvr>
                                        <p:cTn id="16" dur="1" fill="hold">
                                          <p:stCondLst>
                                            <p:cond delay="0"/>
                                          </p:stCondLst>
                                        </p:cTn>
                                        <p:tgtEl>
                                          <p:spTgt spid="44034">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44034">
                                            <p:txEl>
                                              <p:pRg st="5" end="5"/>
                                            </p:txEl>
                                          </p:spTgt>
                                        </p:tgtEl>
                                        <p:attrNameLst>
                                          <p:attrName>ppt_c</p:attrName>
                                        </p:attrNameLst>
                                      </p:cBhvr>
                                      <p:to>
                                        <a:schemeClr val="bg2"/>
                                      </p:to>
                                    </p:animClr>
                                  </p:subTnLst>
                                </p:cTn>
                              </p:par>
                              <p:par>
                                <p:cTn id="17" presetID="1" presetClass="entr" presetSubtype="0" fill="hold" grpId="0" nodeType="withEffect">
                                  <p:stCondLst>
                                    <p:cond delay="0"/>
                                  </p:stCondLst>
                                  <p:childTnLst>
                                    <p:set>
                                      <p:cBhvr>
                                        <p:cTn id="18" dur="1" fill="hold">
                                          <p:stCondLst>
                                            <p:cond delay="0"/>
                                          </p:stCondLst>
                                        </p:cTn>
                                        <p:tgtEl>
                                          <p:spTgt spid="44034">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44034">
                                            <p:txEl>
                                              <p:pRg st="6" end="6"/>
                                            </p:txEl>
                                          </p:spTgt>
                                        </p:tgtEl>
                                        <p:attrNameLst>
                                          <p:attrName>ppt_c</p:attrName>
                                        </p:attrNameLst>
                                      </p:cBhvr>
                                      <p:to>
                                        <a:schemeClr val="bg2"/>
                                      </p:to>
                                    </p:animClr>
                                  </p:subTnLst>
                                </p:cTn>
                              </p:par>
                              <p:par>
                                <p:cTn id="19" presetID="1" presetClass="entr" presetSubtype="0" fill="hold" grpId="0" nodeType="withEffect">
                                  <p:stCondLst>
                                    <p:cond delay="0"/>
                                  </p:stCondLst>
                                  <p:childTnLst>
                                    <p:set>
                                      <p:cBhvr>
                                        <p:cTn id="20" dur="1" fill="hold">
                                          <p:stCondLst>
                                            <p:cond delay="0"/>
                                          </p:stCondLst>
                                        </p:cTn>
                                        <p:tgtEl>
                                          <p:spTgt spid="44034">
                                            <p:txEl>
                                              <p:pRg st="7" end="7"/>
                                            </p:txEl>
                                          </p:spTgt>
                                        </p:tgtEl>
                                        <p:attrNameLst>
                                          <p:attrName>style.visibility</p:attrName>
                                        </p:attrNameLst>
                                      </p:cBhvr>
                                      <p:to>
                                        <p:strVal val="visible"/>
                                      </p:to>
                                    </p:set>
                                  </p:childTnLst>
                                  <p:subTnLst>
                                    <p:animClr clrSpc="rgb" dir="cw">
                                      <p:cBhvr override="childStyle">
                                        <p:cTn dur="1" fill="hold" display="0" masterRel="nextClick" afterEffect="1"/>
                                        <p:tgtEl>
                                          <p:spTgt spid="44034">
                                            <p:txEl>
                                              <p:pRg st="7" end="7"/>
                                            </p:txEl>
                                          </p:spTgt>
                                        </p:tgtEl>
                                        <p:attrNameLst>
                                          <p:attrName>ppt_c</p:attrName>
                                        </p:attrNameLst>
                                      </p:cBhvr>
                                      <p:to>
                                        <a:schemeClr val="bg2"/>
                                      </p:to>
                                    </p:animClr>
                                  </p:sub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4034">
                                            <p:txEl>
                                              <p:pRg st="8" end="8"/>
                                            </p:txEl>
                                          </p:spTgt>
                                        </p:tgtEl>
                                        <p:attrNameLst>
                                          <p:attrName>style.visibility</p:attrName>
                                        </p:attrNameLst>
                                      </p:cBhvr>
                                      <p:to>
                                        <p:strVal val="visible"/>
                                      </p:to>
                                    </p:set>
                                  </p:childTnLst>
                                  <p:subTnLst>
                                    <p:animClr clrSpc="rgb" dir="cw">
                                      <p:cBhvr override="childStyle">
                                        <p:cTn dur="1" fill="hold" display="0" masterRel="nextClick" afterEffect="1"/>
                                        <p:tgtEl>
                                          <p:spTgt spid="44034">
                                            <p:txEl>
                                              <p:pRg st="8" end="8"/>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Chart 15">
            <a:extLst>
              <a:ext uri="{FF2B5EF4-FFF2-40B4-BE49-F238E27FC236}">
                <a16:creationId xmlns="" xmlns:a16="http://schemas.microsoft.com/office/drawing/2014/main" id="{508D9E1C-10A2-419E-A851-42DD6EAB1ABC}"/>
              </a:ext>
            </a:extLst>
          </p:cNvPr>
          <p:cNvGraphicFramePr>
            <a:graphicFrameLocks/>
          </p:cNvGraphicFramePr>
          <p:nvPr>
            <p:extLst>
              <p:ext uri="{D42A27DB-BD31-4B8C-83A1-F6EECF244321}">
                <p14:modId xmlns:p14="http://schemas.microsoft.com/office/powerpoint/2010/main" val="1487775784"/>
              </p:ext>
            </p:extLst>
          </p:nvPr>
        </p:nvGraphicFramePr>
        <p:xfrm>
          <a:off x="461635" y="1227200"/>
          <a:ext cx="5939165" cy="3272305"/>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p:cNvSpPr txBox="1"/>
          <p:nvPr/>
        </p:nvSpPr>
        <p:spPr>
          <a:xfrm>
            <a:off x="3697557" y="4598313"/>
            <a:ext cx="2703243" cy="430887"/>
          </a:xfrm>
          <a:prstGeom prst="rect">
            <a:avLst/>
          </a:prstGeom>
          <a:noFill/>
          <a:ln w="12700">
            <a:solidFill>
              <a:schemeClr val="tx1"/>
            </a:solidFill>
          </a:ln>
        </p:spPr>
        <p:txBody>
          <a:bodyPr wrap="square" rtlCol="0">
            <a:spAutoFit/>
          </a:bodyPr>
          <a:lstStyle/>
          <a:p>
            <a:pPr algn="ctr" fontAlgn="base">
              <a:spcBef>
                <a:spcPct val="0"/>
              </a:spcBef>
              <a:spcAft>
                <a:spcPct val="0"/>
              </a:spcAft>
            </a:pPr>
            <a:r>
              <a:rPr lang="en-US" sz="1100" b="1" dirty="0">
                <a:solidFill>
                  <a:srgbClr val="003366"/>
                </a:solidFill>
                <a:latin typeface="Arial" charset="0"/>
                <a:cs typeface="Arial" charset="0"/>
              </a:rPr>
              <a:t>7/1/18: MassHealth plans begin </a:t>
            </a:r>
          </a:p>
          <a:p>
            <a:pPr algn="ctr" fontAlgn="base">
              <a:spcBef>
                <a:spcPct val="0"/>
              </a:spcBef>
              <a:spcAft>
                <a:spcPct val="0"/>
              </a:spcAft>
            </a:pPr>
            <a:r>
              <a:rPr lang="en-US" sz="1100" b="1" dirty="0">
                <a:solidFill>
                  <a:srgbClr val="003366"/>
                </a:solidFill>
                <a:latin typeface="Arial" charset="0"/>
                <a:cs typeface="Arial" charset="0"/>
              </a:rPr>
              <a:t>reimbursing for recovery coaching</a:t>
            </a:r>
          </a:p>
        </p:txBody>
      </p:sp>
      <p:sp>
        <p:nvSpPr>
          <p:cNvPr id="14" name="TextBox 13"/>
          <p:cNvSpPr txBox="1"/>
          <p:nvPr/>
        </p:nvSpPr>
        <p:spPr>
          <a:xfrm>
            <a:off x="381000" y="5105400"/>
            <a:ext cx="8174955" cy="1615827"/>
          </a:xfrm>
          <a:prstGeom prst="rect">
            <a:avLst/>
          </a:prstGeom>
          <a:noFill/>
        </p:spPr>
        <p:txBody>
          <a:bodyPr wrap="square" rtlCol="0">
            <a:spAutoFit/>
          </a:bodyPr>
          <a:lstStyle/>
          <a:p>
            <a:pPr marL="285750" indent="-285750" fontAlgn="base">
              <a:spcBef>
                <a:spcPct val="0"/>
              </a:spcBef>
              <a:spcAft>
                <a:spcPts val="600"/>
              </a:spcAft>
              <a:buFont typeface="Arial" panose="020B0604020202020204" pitchFamily="34" charset="0"/>
              <a:buChar char="•"/>
            </a:pPr>
            <a:r>
              <a:rPr lang="en-US" sz="1400" dirty="0">
                <a:solidFill>
                  <a:srgbClr val="000000"/>
                </a:solidFill>
                <a:cs typeface="Arial" charset="0"/>
              </a:rPr>
              <a:t>DPH-BSAS has reimbursed for Recovery Coaching since July 1, 2015 through its outpatient services contracts. </a:t>
            </a:r>
          </a:p>
          <a:p>
            <a:pPr marL="285750" indent="-285750" fontAlgn="base">
              <a:spcBef>
                <a:spcPct val="0"/>
              </a:spcBef>
              <a:spcAft>
                <a:spcPts val="600"/>
              </a:spcAft>
              <a:buFont typeface="Arial" panose="020B0604020202020204" pitchFamily="34" charset="0"/>
              <a:buChar char="•"/>
            </a:pPr>
            <a:r>
              <a:rPr lang="en-US" sz="1400" dirty="0">
                <a:solidFill>
                  <a:srgbClr val="000000"/>
                </a:solidFill>
                <a:cs typeface="Arial" charset="0"/>
              </a:rPr>
              <a:t>23 unique outpatient provider locations have billed BSAS for Recovery Coaching in FY19.</a:t>
            </a:r>
          </a:p>
          <a:p>
            <a:pPr marL="285750" indent="-285750" fontAlgn="base">
              <a:spcBef>
                <a:spcPct val="0"/>
              </a:spcBef>
              <a:spcAft>
                <a:spcPts val="600"/>
              </a:spcAft>
              <a:buFont typeface="Arial" panose="020B0604020202020204" pitchFamily="34" charset="0"/>
              <a:buChar char="•"/>
            </a:pPr>
            <a:r>
              <a:rPr lang="en-US" sz="1400" dirty="0">
                <a:solidFill>
                  <a:srgbClr val="000000"/>
                </a:solidFill>
                <a:cs typeface="Arial" charset="0"/>
              </a:rPr>
              <a:t>Billing is limited to 12 units (3 hours) daily per client and  200 units (50 hours) total per enrollment. </a:t>
            </a:r>
          </a:p>
          <a:p>
            <a:pPr marL="285750" indent="-285750" fontAlgn="base">
              <a:spcBef>
                <a:spcPct val="0"/>
              </a:spcBef>
              <a:spcAft>
                <a:spcPts val="600"/>
              </a:spcAft>
              <a:buFont typeface="Arial" panose="020B0604020202020204" pitchFamily="34" charset="0"/>
              <a:buChar char="•"/>
            </a:pPr>
            <a:r>
              <a:rPr lang="en-US" sz="1400" dirty="0">
                <a:solidFill>
                  <a:srgbClr val="000000"/>
                </a:solidFill>
                <a:cs typeface="Arial" charset="0"/>
              </a:rPr>
              <a:t>With the addition of Recovery Coaching to the </a:t>
            </a:r>
            <a:r>
              <a:rPr lang="en-US" sz="1400" dirty="0" err="1">
                <a:solidFill>
                  <a:srgbClr val="000000"/>
                </a:solidFill>
                <a:cs typeface="Arial" charset="0"/>
              </a:rPr>
              <a:t>MassHealth</a:t>
            </a:r>
            <a:r>
              <a:rPr lang="en-US" sz="1400" dirty="0">
                <a:solidFill>
                  <a:srgbClr val="000000"/>
                </a:solidFill>
                <a:cs typeface="Arial" charset="0"/>
              </a:rPr>
              <a:t> benefit, BSAS serves as the payer of last resort for Recovery Coaching services provided through BSAS-licensed outpatient clinics. </a:t>
            </a:r>
          </a:p>
        </p:txBody>
      </p:sp>
      <p:sp>
        <p:nvSpPr>
          <p:cNvPr id="4" name="TextBox 3"/>
          <p:cNvSpPr txBox="1"/>
          <p:nvPr/>
        </p:nvSpPr>
        <p:spPr>
          <a:xfrm>
            <a:off x="5105400" y="304800"/>
            <a:ext cx="3733800" cy="523220"/>
          </a:xfrm>
          <a:prstGeom prst="rect">
            <a:avLst/>
          </a:prstGeom>
          <a:noFill/>
        </p:spPr>
        <p:txBody>
          <a:bodyPr wrap="square" rtlCol="0">
            <a:spAutoFit/>
          </a:bodyPr>
          <a:lstStyle/>
          <a:p>
            <a:pPr algn="r" fontAlgn="base">
              <a:spcBef>
                <a:spcPct val="0"/>
              </a:spcBef>
              <a:spcAft>
                <a:spcPct val="0"/>
              </a:spcAft>
            </a:pPr>
            <a:r>
              <a:rPr lang="en-US" sz="2800" b="1" dirty="0">
                <a:solidFill>
                  <a:srgbClr val="FFFFFF"/>
                </a:solidFill>
                <a:cs typeface="Arial" charset="0"/>
              </a:rPr>
              <a:t>Recovery Coach Billing</a:t>
            </a:r>
          </a:p>
        </p:txBody>
      </p:sp>
      <p:cxnSp>
        <p:nvCxnSpPr>
          <p:cNvPr id="10" name="Straight Arrow Connector 9"/>
          <p:cNvCxnSpPr/>
          <p:nvPr/>
        </p:nvCxnSpPr>
        <p:spPr>
          <a:xfrm flipV="1">
            <a:off x="5121075" y="4346581"/>
            <a:ext cx="0" cy="248908"/>
          </a:xfrm>
          <a:prstGeom prst="straightConnector1">
            <a:avLst/>
          </a:prstGeom>
          <a:ln w="12700">
            <a:solidFill>
              <a:srgbClr val="003366"/>
            </a:solidFill>
            <a:tailEnd type="arrow"/>
          </a:ln>
        </p:spPr>
        <p:style>
          <a:lnRef idx="1">
            <a:schemeClr val="accent1"/>
          </a:lnRef>
          <a:fillRef idx="0">
            <a:schemeClr val="accent1"/>
          </a:fillRef>
          <a:effectRef idx="0">
            <a:schemeClr val="accent1"/>
          </a:effectRef>
          <a:fontRef idx="minor">
            <a:schemeClr val="tx1"/>
          </a:fontRef>
        </p:style>
      </p:cxnSp>
      <p:grpSp>
        <p:nvGrpSpPr>
          <p:cNvPr id="3" name="Group 2"/>
          <p:cNvGrpSpPr/>
          <p:nvPr/>
        </p:nvGrpSpPr>
        <p:grpSpPr>
          <a:xfrm>
            <a:off x="461636" y="4595489"/>
            <a:ext cx="1372428" cy="433711"/>
            <a:chOff x="6629400" y="2203308"/>
            <a:chExt cx="1638300" cy="997092"/>
          </a:xfrm>
        </p:grpSpPr>
        <p:sp>
          <p:nvSpPr>
            <p:cNvPr id="2" name="Rectangle 1"/>
            <p:cNvSpPr/>
            <p:nvPr/>
          </p:nvSpPr>
          <p:spPr bwMode="auto">
            <a:xfrm>
              <a:off x="6629400" y="2209800"/>
              <a:ext cx="1524000" cy="990600"/>
            </a:xfrm>
            <a:prstGeom prst="rect">
              <a:avLst/>
            </a:prstGeom>
            <a:no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ea typeface="ＭＳ Ｐゴシック" pitchFamily="34" charset="-128"/>
              </a:endParaRPr>
            </a:p>
          </p:txBody>
        </p:sp>
        <p:cxnSp>
          <p:nvCxnSpPr>
            <p:cNvPr id="5" name="Straight Connector 4"/>
            <p:cNvCxnSpPr/>
            <p:nvPr/>
          </p:nvCxnSpPr>
          <p:spPr bwMode="auto">
            <a:xfrm>
              <a:off x="6743700" y="2514600"/>
              <a:ext cx="457200" cy="0"/>
            </a:xfrm>
            <a:prstGeom prst="line">
              <a:avLst/>
            </a:prstGeom>
            <a:solidFill>
              <a:schemeClr val="accent1"/>
            </a:solidFill>
            <a:ln w="15875" cap="flat" cmpd="sng" algn="ctr">
              <a:solidFill>
                <a:srgbClr val="003366"/>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 name="Straight Connector 10"/>
            <p:cNvCxnSpPr/>
            <p:nvPr/>
          </p:nvCxnSpPr>
          <p:spPr bwMode="auto">
            <a:xfrm>
              <a:off x="6743700" y="2839940"/>
              <a:ext cx="457200" cy="0"/>
            </a:xfrm>
            <a:prstGeom prst="line">
              <a:avLst/>
            </a:prstGeom>
            <a:solidFill>
              <a:schemeClr val="accent1"/>
            </a:solidFill>
            <a:ln w="15875" cap="flat" cmpd="sng" algn="ctr">
              <a:solidFill>
                <a:srgbClr val="003366"/>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 name="TextBox 6"/>
            <p:cNvSpPr txBox="1"/>
            <p:nvPr/>
          </p:nvSpPr>
          <p:spPr>
            <a:xfrm>
              <a:off x="7200900" y="2203308"/>
              <a:ext cx="704851" cy="566057"/>
            </a:xfrm>
            <a:prstGeom prst="rect">
              <a:avLst/>
            </a:prstGeom>
            <a:noFill/>
          </p:spPr>
          <p:txBody>
            <a:bodyPr wrap="square" rtlCol="0">
              <a:spAutoFit/>
            </a:bodyPr>
            <a:lstStyle/>
            <a:p>
              <a:r>
                <a:rPr lang="en-US" sz="1000" b="1" dirty="0">
                  <a:solidFill>
                    <a:srgbClr val="003366"/>
                  </a:solidFill>
                </a:rPr>
                <a:t>BSAS</a:t>
              </a:r>
            </a:p>
          </p:txBody>
        </p:sp>
        <p:sp>
          <p:nvSpPr>
            <p:cNvPr id="13" name="TextBox 12"/>
            <p:cNvSpPr txBox="1"/>
            <p:nvPr/>
          </p:nvSpPr>
          <p:spPr>
            <a:xfrm>
              <a:off x="7200900" y="2556911"/>
              <a:ext cx="1066800" cy="566056"/>
            </a:xfrm>
            <a:prstGeom prst="rect">
              <a:avLst/>
            </a:prstGeom>
            <a:noFill/>
          </p:spPr>
          <p:txBody>
            <a:bodyPr wrap="square" rtlCol="0">
              <a:spAutoFit/>
            </a:bodyPr>
            <a:lstStyle/>
            <a:p>
              <a:r>
                <a:rPr lang="en-US" sz="1000" b="1" dirty="0" err="1">
                  <a:solidFill>
                    <a:srgbClr val="003366"/>
                  </a:solidFill>
                </a:rPr>
                <a:t>MassHealth</a:t>
              </a:r>
              <a:endParaRPr lang="en-US" sz="1000" b="1" dirty="0">
                <a:solidFill>
                  <a:srgbClr val="003366"/>
                </a:solidFill>
              </a:endParaRPr>
            </a:p>
          </p:txBody>
        </p:sp>
      </p:grpSp>
      <p:graphicFrame>
        <p:nvGraphicFramePr>
          <p:cNvPr id="8" name="Table 7"/>
          <p:cNvGraphicFramePr>
            <a:graphicFrameLocks noGrp="1"/>
          </p:cNvGraphicFramePr>
          <p:nvPr>
            <p:extLst>
              <p:ext uri="{D42A27DB-BD31-4B8C-83A1-F6EECF244321}">
                <p14:modId xmlns:p14="http://schemas.microsoft.com/office/powerpoint/2010/main" val="804912329"/>
              </p:ext>
            </p:extLst>
          </p:nvPr>
        </p:nvGraphicFramePr>
        <p:xfrm>
          <a:off x="6553200" y="1752600"/>
          <a:ext cx="2146301" cy="952500"/>
        </p:xfrm>
        <a:graphic>
          <a:graphicData uri="http://schemas.openxmlformats.org/drawingml/2006/table">
            <a:tbl>
              <a:tblPr/>
              <a:tblGrid>
                <a:gridCol w="493839">
                  <a:extLst>
                    <a:ext uri="{9D8B030D-6E8A-4147-A177-3AD203B41FA5}">
                      <a16:colId xmlns="" xmlns:a16="http://schemas.microsoft.com/office/drawing/2014/main" val="20000"/>
                    </a:ext>
                  </a:extLst>
                </a:gridCol>
                <a:gridCol w="826231">
                  <a:extLst>
                    <a:ext uri="{9D8B030D-6E8A-4147-A177-3AD203B41FA5}">
                      <a16:colId xmlns="" xmlns:a16="http://schemas.microsoft.com/office/drawing/2014/main" val="20001"/>
                    </a:ext>
                  </a:extLst>
                </a:gridCol>
                <a:gridCol w="826231">
                  <a:extLst>
                    <a:ext uri="{9D8B030D-6E8A-4147-A177-3AD203B41FA5}">
                      <a16:colId xmlns="" xmlns:a16="http://schemas.microsoft.com/office/drawing/2014/main" val="20002"/>
                    </a:ext>
                  </a:extLst>
                </a:gridCol>
              </a:tblGrid>
              <a:tr h="190500">
                <a:tc>
                  <a:txBody>
                    <a:bodyPr/>
                    <a:lstStyle/>
                    <a:p>
                      <a:pPr algn="l" fontAlgn="b"/>
                      <a:endParaRPr lang="en-US" sz="1100" b="0" i="0" u="none" strike="noStrike">
                        <a:solidFill>
                          <a:srgbClr val="000000"/>
                        </a:solidFill>
                        <a:effectLst/>
                        <a:latin typeface="Calibri" charset="0"/>
                      </a:endParaRP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1100" b="1" i="0" u="none" strike="noStrike" dirty="0">
                          <a:solidFill>
                            <a:schemeClr val="tx1"/>
                          </a:solidFill>
                          <a:effectLst/>
                          <a:latin typeface="Calibri" charset="0"/>
                        </a:rPr>
                        <a:t>FY19 (July '18 - March '19)</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extLst>
                  <a:ext uri="{0D108BD9-81ED-4DB2-BD59-A6C34878D82A}">
                    <a16:rowId xmlns="" xmlns:a16="http://schemas.microsoft.com/office/drawing/2014/main" val="10000"/>
                  </a:ext>
                </a:extLst>
              </a:tr>
              <a:tr h="190500">
                <a:tc>
                  <a:txBody>
                    <a:bodyPr/>
                    <a:lstStyle/>
                    <a:p>
                      <a:pPr algn="l" fontAlgn="b"/>
                      <a:endParaRPr lang="en-US" sz="1100" b="0" i="0" u="none" strike="noStrike">
                        <a:solidFill>
                          <a:srgbClr val="000000"/>
                        </a:solidFill>
                        <a:effectLst/>
                        <a:latin typeface="Calibri" charset="0"/>
                      </a:endParaRPr>
                    </a:p>
                  </a:txBody>
                  <a:tcPr marL="12700" marR="12700" marT="1270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chemeClr val="tx1"/>
                          </a:solidFill>
                          <a:effectLst/>
                          <a:latin typeface="Calibri" charset="0"/>
                        </a:rPr>
                        <a:t>Units</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n-US" sz="1100" b="1" i="0" u="none" strike="noStrike" dirty="0">
                          <a:solidFill>
                            <a:schemeClr val="tx1"/>
                          </a:solidFill>
                          <a:effectLst/>
                          <a:latin typeface="Calibri" charset="0"/>
                        </a:rPr>
                        <a:t>Spend</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 xmlns:a16="http://schemas.microsoft.com/office/drawing/2014/main" val="10001"/>
                  </a:ext>
                </a:extLst>
              </a:tr>
              <a:tr h="190500">
                <a:tc>
                  <a:txBody>
                    <a:bodyPr/>
                    <a:lstStyle/>
                    <a:p>
                      <a:pPr algn="r" fontAlgn="b"/>
                      <a:r>
                        <a:rPr lang="en-US" sz="1100" b="1" i="0" u="none" strike="noStrike" dirty="0">
                          <a:solidFill>
                            <a:schemeClr val="tx1"/>
                          </a:solidFill>
                          <a:effectLst/>
                          <a:latin typeface="Calibri" charset="0"/>
                        </a:rPr>
                        <a:t>BSAS</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n-US" sz="1100" b="0" i="0" u="none" strike="noStrike" dirty="0">
                          <a:solidFill>
                            <a:srgbClr val="000000"/>
                          </a:solidFill>
                          <a:effectLst/>
                          <a:latin typeface="Calibri" charset="0"/>
                        </a:rPr>
                        <a:t>24,155</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charset="0"/>
                        </a:rPr>
                        <a:t>$340,177 </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190500">
                <a:tc>
                  <a:txBody>
                    <a:bodyPr/>
                    <a:lstStyle/>
                    <a:p>
                      <a:pPr algn="r" fontAlgn="b"/>
                      <a:r>
                        <a:rPr lang="en-US" sz="1100" b="1" i="0" u="none" strike="noStrike" dirty="0">
                          <a:solidFill>
                            <a:schemeClr val="tx1"/>
                          </a:solidFill>
                          <a:effectLst/>
                          <a:latin typeface="Calibri" charset="0"/>
                        </a:rPr>
                        <a:t>MH</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n-US" sz="1100" b="0" i="0" u="none" strike="noStrike" dirty="0">
                          <a:solidFill>
                            <a:srgbClr val="000000"/>
                          </a:solidFill>
                          <a:effectLst/>
                          <a:latin typeface="Calibri" charset="0"/>
                        </a:rPr>
                        <a:t>77,846</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charset="0"/>
                        </a:rPr>
                        <a:t>$1M</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190500">
                <a:tc>
                  <a:txBody>
                    <a:bodyPr/>
                    <a:lstStyle/>
                    <a:p>
                      <a:pPr algn="r" fontAlgn="b"/>
                      <a:r>
                        <a:rPr lang="en-US" sz="1100" b="1" i="0" u="none" strike="noStrike" dirty="0">
                          <a:solidFill>
                            <a:schemeClr val="tx1"/>
                          </a:solidFill>
                          <a:effectLst/>
                          <a:latin typeface="Calibri" charset="0"/>
                        </a:rPr>
                        <a:t>Total</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n-US" sz="1100" b="0" i="0" u="none" strike="noStrike" dirty="0">
                          <a:solidFill>
                            <a:srgbClr val="000000"/>
                          </a:solidFill>
                          <a:effectLst/>
                          <a:latin typeface="Calibri" charset="0"/>
                        </a:rPr>
                        <a:t>102,001</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charset="0"/>
                        </a:rPr>
                        <a:t>$1.34M</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1162021050"/>
              </p:ext>
            </p:extLst>
          </p:nvPr>
        </p:nvGraphicFramePr>
        <p:xfrm>
          <a:off x="6553200" y="2977152"/>
          <a:ext cx="2146301" cy="952500"/>
        </p:xfrm>
        <a:graphic>
          <a:graphicData uri="http://schemas.openxmlformats.org/drawingml/2006/table">
            <a:tbl>
              <a:tblPr/>
              <a:tblGrid>
                <a:gridCol w="493839">
                  <a:extLst>
                    <a:ext uri="{9D8B030D-6E8A-4147-A177-3AD203B41FA5}">
                      <a16:colId xmlns="" xmlns:a16="http://schemas.microsoft.com/office/drawing/2014/main" val="20000"/>
                    </a:ext>
                  </a:extLst>
                </a:gridCol>
                <a:gridCol w="826231">
                  <a:extLst>
                    <a:ext uri="{9D8B030D-6E8A-4147-A177-3AD203B41FA5}">
                      <a16:colId xmlns="" xmlns:a16="http://schemas.microsoft.com/office/drawing/2014/main" val="20001"/>
                    </a:ext>
                  </a:extLst>
                </a:gridCol>
                <a:gridCol w="826231">
                  <a:extLst>
                    <a:ext uri="{9D8B030D-6E8A-4147-A177-3AD203B41FA5}">
                      <a16:colId xmlns="" xmlns:a16="http://schemas.microsoft.com/office/drawing/2014/main" val="20002"/>
                    </a:ext>
                  </a:extLst>
                </a:gridCol>
              </a:tblGrid>
              <a:tr h="190500">
                <a:tc>
                  <a:txBody>
                    <a:bodyPr/>
                    <a:lstStyle/>
                    <a:p>
                      <a:pPr algn="l" fontAlgn="b"/>
                      <a:endParaRPr lang="en-US" sz="1100" b="0" i="0" u="none" strike="noStrike">
                        <a:solidFill>
                          <a:schemeClr val="tx1"/>
                        </a:solidFill>
                        <a:effectLst/>
                        <a:latin typeface="Calibri" charset="0"/>
                      </a:endParaRP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1100" b="1" i="0" u="none" strike="noStrike" dirty="0">
                          <a:solidFill>
                            <a:schemeClr val="tx1"/>
                          </a:solidFill>
                          <a:effectLst/>
                          <a:latin typeface="Calibri" charset="0"/>
                        </a:rPr>
                        <a:t>FY19 Projected</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extLst>
                  <a:ext uri="{0D108BD9-81ED-4DB2-BD59-A6C34878D82A}">
                    <a16:rowId xmlns="" xmlns:a16="http://schemas.microsoft.com/office/drawing/2014/main" val="10000"/>
                  </a:ext>
                </a:extLst>
              </a:tr>
              <a:tr h="190500">
                <a:tc>
                  <a:txBody>
                    <a:bodyPr/>
                    <a:lstStyle/>
                    <a:p>
                      <a:pPr algn="l" fontAlgn="b"/>
                      <a:endParaRPr lang="en-US" sz="1100" b="0" i="0" u="none" strike="noStrike">
                        <a:solidFill>
                          <a:schemeClr val="tx1"/>
                        </a:solidFill>
                        <a:effectLst/>
                        <a:latin typeface="Calibri" charset="0"/>
                      </a:endParaRPr>
                    </a:p>
                  </a:txBody>
                  <a:tcPr marL="12700" marR="12700" marT="1270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chemeClr val="tx1"/>
                          </a:solidFill>
                          <a:effectLst/>
                          <a:latin typeface="Calibri" charset="0"/>
                        </a:rPr>
                        <a:t>Units</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n-US" sz="1100" b="1" i="0" u="none" strike="noStrike" dirty="0">
                          <a:solidFill>
                            <a:schemeClr val="tx1"/>
                          </a:solidFill>
                          <a:effectLst/>
                          <a:latin typeface="Calibri" charset="0"/>
                        </a:rPr>
                        <a:t>Spend</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 xmlns:a16="http://schemas.microsoft.com/office/drawing/2014/main" val="10001"/>
                  </a:ext>
                </a:extLst>
              </a:tr>
              <a:tr h="190500">
                <a:tc>
                  <a:txBody>
                    <a:bodyPr/>
                    <a:lstStyle/>
                    <a:p>
                      <a:pPr algn="r" fontAlgn="b"/>
                      <a:r>
                        <a:rPr lang="en-US" sz="1100" b="1" i="0" u="none" strike="noStrike" dirty="0">
                          <a:solidFill>
                            <a:schemeClr val="tx1"/>
                          </a:solidFill>
                          <a:effectLst/>
                          <a:latin typeface="Calibri" charset="0"/>
                        </a:rPr>
                        <a:t>BSAS</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n-US" sz="1100" b="0" i="0" u="none" strike="noStrike">
                          <a:solidFill>
                            <a:schemeClr val="tx1"/>
                          </a:solidFill>
                          <a:effectLst/>
                          <a:latin typeface="Calibri" charset="0"/>
                        </a:rPr>
                        <a:t>31,561</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chemeClr val="tx1"/>
                          </a:solidFill>
                          <a:effectLst/>
                          <a:latin typeface="Calibri" charset="0"/>
                        </a:rPr>
                        <a:t>$448K</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190500">
                <a:tc>
                  <a:txBody>
                    <a:bodyPr/>
                    <a:lstStyle/>
                    <a:p>
                      <a:pPr algn="r" fontAlgn="b"/>
                      <a:r>
                        <a:rPr lang="en-US" sz="1100" b="1" i="0" u="none" strike="noStrike" dirty="0">
                          <a:solidFill>
                            <a:schemeClr val="tx1"/>
                          </a:solidFill>
                          <a:effectLst/>
                          <a:latin typeface="Calibri" charset="0"/>
                        </a:rPr>
                        <a:t>MH</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n-US" sz="1100" b="0" i="0" u="none" strike="noStrike">
                          <a:solidFill>
                            <a:schemeClr val="tx1"/>
                          </a:solidFill>
                          <a:effectLst/>
                          <a:latin typeface="Calibri" charset="0"/>
                        </a:rPr>
                        <a:t>~130,000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chemeClr val="tx1"/>
                          </a:solidFill>
                          <a:effectLst/>
                          <a:latin typeface="Calibri" charset="0"/>
                        </a:rPr>
                        <a:t>$1.66M</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190500">
                <a:tc>
                  <a:txBody>
                    <a:bodyPr/>
                    <a:lstStyle/>
                    <a:p>
                      <a:pPr algn="r" fontAlgn="b"/>
                      <a:r>
                        <a:rPr lang="en-US" sz="1100" b="1" i="0" u="none" strike="noStrike" dirty="0">
                          <a:solidFill>
                            <a:schemeClr val="tx1"/>
                          </a:solidFill>
                          <a:effectLst/>
                          <a:latin typeface="Calibri" charset="0"/>
                        </a:rPr>
                        <a:t>Total</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n-US" sz="1100" b="0" i="0" u="none" strike="noStrike" dirty="0">
                          <a:solidFill>
                            <a:schemeClr val="tx1"/>
                          </a:solidFill>
                          <a:effectLst/>
                          <a:latin typeface="Calibri" charset="0"/>
                        </a:rPr>
                        <a:t>~161,561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00" b="0" i="0" u="none" strike="noStrike" dirty="0">
                          <a:solidFill>
                            <a:schemeClr val="tx1"/>
                          </a:solidFill>
                          <a:effectLst/>
                          <a:latin typeface="Calibri" charset="0"/>
                        </a:rPr>
                        <a:t>$2.1M</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val="3769340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2669391837"/>
              </p:ext>
            </p:extLst>
          </p:nvPr>
        </p:nvGraphicFramePr>
        <p:xfrm>
          <a:off x="1635" y="1635"/>
          <a:ext cx="1619" cy="1619"/>
        </p:xfrm>
        <a:graphic>
          <a:graphicData uri="http://schemas.openxmlformats.org/presentationml/2006/ole">
            <mc:AlternateContent xmlns:mc="http://schemas.openxmlformats.org/markup-compatibility/2006">
              <mc:Choice xmlns:v="urn:schemas-microsoft-com:vml" Requires="v">
                <p:oleObj spid="_x0000_s3096" name="think-cell Slide" r:id="rId6" imgW="6350000" imgH="6350000" progId="TCLayout.ActiveDocument.1">
                  <p:embed/>
                </p:oleObj>
              </mc:Choice>
              <mc:Fallback>
                <p:oleObj name="think-cell Slide" r:id="rId6" imgW="6350000" imgH="6350000" progId="TCLayout.ActiveDocument.1">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35" y="1635"/>
                        <a:ext cx="161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Rectangle 3" hidden="1"/>
          <p:cNvSpPr/>
          <p:nvPr>
            <p:custDataLst>
              <p:tags r:id="rId3"/>
            </p:custDataLst>
          </p:nvPr>
        </p:nvSpPr>
        <p:spPr>
          <a:xfrm>
            <a:off x="0" y="0"/>
            <a:ext cx="161984" cy="161974"/>
          </a:xfrm>
          <a:prstGeom prst="rect">
            <a:avLst/>
          </a:prstGeom>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base">
              <a:spcBef>
                <a:spcPct val="0"/>
              </a:spcBef>
              <a:spcAft>
                <a:spcPct val="0"/>
              </a:spcAft>
            </a:pPr>
            <a:endParaRPr lang="en-US" sz="3300" b="1" dirty="0" err="1">
              <a:solidFill>
                <a:srgbClr val="000000"/>
              </a:solidFill>
              <a:sym typeface="Arial"/>
            </a:endParaRPr>
          </a:p>
        </p:txBody>
      </p:sp>
      <p:sp>
        <p:nvSpPr>
          <p:cNvPr id="26" name="Rectangle 54"/>
          <p:cNvSpPr txBox="1">
            <a:spLocks noChangeArrowheads="1"/>
          </p:cNvSpPr>
          <p:nvPr/>
        </p:nvSpPr>
        <p:spPr bwMode="auto">
          <a:xfrm>
            <a:off x="2693795" y="2176955"/>
            <a:ext cx="5840668" cy="10048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l" defTabSz="894210" rtl="0" eaLnBrk="1" fontAlgn="base" hangingPunct="1">
              <a:spcBef>
                <a:spcPct val="0"/>
              </a:spcBef>
              <a:spcAft>
                <a:spcPct val="0"/>
              </a:spcAft>
              <a:tabLst>
                <a:tab pos="269532" algn="l"/>
              </a:tabLst>
              <a:defRPr sz="3200" b="0" baseline="0">
                <a:solidFill>
                  <a:schemeClr val="tx2"/>
                </a:solidFill>
                <a:latin typeface="+mj-lt"/>
                <a:ea typeface="+mj-ea"/>
                <a:cs typeface="+mj-cs"/>
              </a:defRPr>
            </a:lvl1pPr>
            <a:lvl2pPr algn="l" defTabSz="894210" rtl="0" eaLnBrk="1" fontAlgn="base" hangingPunct="1">
              <a:spcBef>
                <a:spcPct val="0"/>
              </a:spcBef>
              <a:spcAft>
                <a:spcPct val="0"/>
              </a:spcAft>
              <a:defRPr sz="1900" b="1">
                <a:solidFill>
                  <a:schemeClr val="tx2"/>
                </a:solidFill>
                <a:latin typeface="Arial" charset="0"/>
              </a:defRPr>
            </a:lvl2pPr>
            <a:lvl3pPr algn="l" defTabSz="894210" rtl="0" eaLnBrk="1" fontAlgn="base" hangingPunct="1">
              <a:spcBef>
                <a:spcPct val="0"/>
              </a:spcBef>
              <a:spcAft>
                <a:spcPct val="0"/>
              </a:spcAft>
              <a:defRPr sz="1900" b="1">
                <a:solidFill>
                  <a:schemeClr val="tx2"/>
                </a:solidFill>
                <a:latin typeface="Arial" charset="0"/>
              </a:defRPr>
            </a:lvl3pPr>
            <a:lvl4pPr algn="l" defTabSz="894210" rtl="0" eaLnBrk="1" fontAlgn="base" hangingPunct="1">
              <a:spcBef>
                <a:spcPct val="0"/>
              </a:spcBef>
              <a:spcAft>
                <a:spcPct val="0"/>
              </a:spcAft>
              <a:defRPr sz="1900" b="1">
                <a:solidFill>
                  <a:schemeClr val="tx2"/>
                </a:solidFill>
                <a:latin typeface="Arial" charset="0"/>
              </a:defRPr>
            </a:lvl4pPr>
            <a:lvl5pPr algn="l" defTabSz="894210" rtl="0" eaLnBrk="1" fontAlgn="base" hangingPunct="1">
              <a:spcBef>
                <a:spcPct val="0"/>
              </a:spcBef>
              <a:spcAft>
                <a:spcPct val="0"/>
              </a:spcAft>
              <a:defRPr sz="1900" b="1">
                <a:solidFill>
                  <a:schemeClr val="tx2"/>
                </a:solidFill>
                <a:latin typeface="Arial" charset="0"/>
              </a:defRPr>
            </a:lvl5pPr>
            <a:lvl6pPr marL="456612" algn="l" defTabSz="894210" rtl="0" eaLnBrk="1" fontAlgn="base" hangingPunct="1">
              <a:spcBef>
                <a:spcPct val="0"/>
              </a:spcBef>
              <a:spcAft>
                <a:spcPct val="0"/>
              </a:spcAft>
              <a:defRPr sz="1900" b="1">
                <a:solidFill>
                  <a:schemeClr val="tx2"/>
                </a:solidFill>
                <a:latin typeface="Arial" charset="0"/>
              </a:defRPr>
            </a:lvl6pPr>
            <a:lvl7pPr marL="913240" algn="l" defTabSz="894210" rtl="0" eaLnBrk="1" fontAlgn="base" hangingPunct="1">
              <a:spcBef>
                <a:spcPct val="0"/>
              </a:spcBef>
              <a:spcAft>
                <a:spcPct val="0"/>
              </a:spcAft>
              <a:defRPr sz="1900" b="1">
                <a:solidFill>
                  <a:schemeClr val="tx2"/>
                </a:solidFill>
                <a:latin typeface="Arial" charset="0"/>
              </a:defRPr>
            </a:lvl7pPr>
            <a:lvl8pPr marL="1369859" algn="l" defTabSz="894210" rtl="0" eaLnBrk="1" fontAlgn="base" hangingPunct="1">
              <a:spcBef>
                <a:spcPct val="0"/>
              </a:spcBef>
              <a:spcAft>
                <a:spcPct val="0"/>
              </a:spcAft>
              <a:defRPr sz="1900" b="1">
                <a:solidFill>
                  <a:schemeClr val="tx2"/>
                </a:solidFill>
                <a:latin typeface="Arial" charset="0"/>
              </a:defRPr>
            </a:lvl8pPr>
            <a:lvl9pPr marL="1826473" algn="l" defTabSz="894210" rtl="0" eaLnBrk="1" fontAlgn="base" hangingPunct="1">
              <a:spcBef>
                <a:spcPct val="0"/>
              </a:spcBef>
              <a:spcAft>
                <a:spcPct val="0"/>
              </a:spcAft>
              <a:defRPr sz="1900" b="1">
                <a:solidFill>
                  <a:schemeClr val="tx2"/>
                </a:solidFill>
                <a:latin typeface="Arial" charset="0"/>
              </a:defRPr>
            </a:lvl9pPr>
          </a:lstStyle>
          <a:p>
            <a:pPr>
              <a:defRPr/>
            </a:pPr>
            <a:r>
              <a:rPr lang="en-US" b="1" dirty="0" err="1">
                <a:solidFill>
                  <a:srgbClr val="002960"/>
                </a:solidFill>
              </a:rPr>
              <a:t>MassHealth</a:t>
            </a:r>
            <a:endParaRPr lang="en-US" b="1" dirty="0">
              <a:solidFill>
                <a:srgbClr val="002960"/>
              </a:solidFill>
            </a:endParaRPr>
          </a:p>
          <a:p>
            <a:pPr>
              <a:defRPr/>
            </a:pPr>
            <a:r>
              <a:rPr lang="en-US" b="1" kern="0" dirty="0">
                <a:solidFill>
                  <a:srgbClr val="002960"/>
                </a:solidFill>
              </a:rPr>
              <a:t>Recovery Coach Benefit</a:t>
            </a:r>
          </a:p>
        </p:txBody>
      </p:sp>
      <p:sp>
        <p:nvSpPr>
          <p:cNvPr id="29" name="TitleTopPlaceholder"/>
          <p:cNvSpPr>
            <a:spLocks noChangeArrowheads="1"/>
          </p:cNvSpPr>
          <p:nvPr/>
        </p:nvSpPr>
        <p:spPr bwMode="auto">
          <a:xfrm>
            <a:off x="2125654" y="3245984"/>
            <a:ext cx="2125653" cy="436455"/>
          </a:xfrm>
          <a:prstGeom prst="rect">
            <a:avLst/>
          </a:prstGeom>
          <a:solidFill>
            <a:srgbClr val="91B0FF">
              <a:lumMod val="75000"/>
              <a:alpha val="77000"/>
            </a:srgbClr>
          </a:solidFill>
          <a:ln w="9525">
            <a:noFill/>
            <a:miter lim="800000"/>
            <a:headEnd/>
            <a:tailEnd/>
          </a:ln>
          <a:effectLst/>
          <a:extLst/>
        </p:spPr>
        <p:txBody>
          <a:bodyPr wrap="none" lIns="93156" tIns="46579" rIns="93156" bIns="46579" anchor="ctr"/>
          <a:lstStyle/>
          <a:p>
            <a:pPr defTabSz="932863">
              <a:defRPr/>
            </a:pPr>
            <a:endParaRPr lang="en-US" kern="0" dirty="0">
              <a:solidFill>
                <a:srgbClr val="000000"/>
              </a:solidFill>
            </a:endParaRPr>
          </a:p>
        </p:txBody>
      </p:sp>
      <p:sp>
        <p:nvSpPr>
          <p:cNvPr id="30" name="TitleTopPlaceholder"/>
          <p:cNvSpPr>
            <a:spLocks noChangeArrowheads="1"/>
          </p:cNvSpPr>
          <p:nvPr/>
        </p:nvSpPr>
        <p:spPr bwMode="auto">
          <a:xfrm>
            <a:off x="1" y="3245983"/>
            <a:ext cx="2125653" cy="436455"/>
          </a:xfrm>
          <a:prstGeom prst="rect">
            <a:avLst/>
          </a:prstGeom>
          <a:solidFill>
            <a:srgbClr val="FFC000">
              <a:alpha val="80000"/>
            </a:srgbClr>
          </a:solidFill>
          <a:ln w="9525">
            <a:noFill/>
            <a:miter lim="800000"/>
            <a:headEnd/>
            <a:tailEnd/>
          </a:ln>
          <a:effectLst/>
          <a:extLst/>
        </p:spPr>
        <p:txBody>
          <a:bodyPr wrap="none" lIns="93156" tIns="46579" rIns="93156" bIns="46579" anchor="ctr"/>
          <a:lstStyle/>
          <a:p>
            <a:pPr fontAlgn="base">
              <a:spcBef>
                <a:spcPct val="0"/>
              </a:spcBef>
              <a:spcAft>
                <a:spcPct val="0"/>
              </a:spcAft>
            </a:pPr>
            <a:endParaRPr lang="en-US" sz="1600" dirty="0">
              <a:solidFill>
                <a:srgbClr val="000000"/>
              </a:solidFill>
            </a:endParaRPr>
          </a:p>
        </p:txBody>
      </p:sp>
      <p:sp>
        <p:nvSpPr>
          <p:cNvPr id="31" name="TitleTopPlaceholder"/>
          <p:cNvSpPr>
            <a:spLocks noChangeArrowheads="1"/>
          </p:cNvSpPr>
          <p:nvPr/>
        </p:nvSpPr>
        <p:spPr bwMode="auto">
          <a:xfrm>
            <a:off x="3886006" y="3246845"/>
            <a:ext cx="5257994" cy="436455"/>
          </a:xfrm>
          <a:prstGeom prst="rect">
            <a:avLst/>
          </a:prstGeom>
          <a:solidFill>
            <a:srgbClr val="009900">
              <a:alpha val="69000"/>
            </a:srgbClr>
          </a:solidFill>
          <a:ln w="9525">
            <a:noFill/>
            <a:miter lim="800000"/>
            <a:headEnd/>
            <a:tailEnd/>
          </a:ln>
          <a:effectLst/>
          <a:extLst/>
        </p:spPr>
        <p:txBody>
          <a:bodyPr wrap="none" lIns="93156" tIns="46579" rIns="93156" bIns="46579" anchor="ctr"/>
          <a:lstStyle/>
          <a:p>
            <a:pPr fontAlgn="base">
              <a:spcBef>
                <a:spcPct val="0"/>
              </a:spcBef>
              <a:spcAft>
                <a:spcPct val="0"/>
              </a:spcAft>
            </a:pPr>
            <a:endParaRPr lang="en-US" sz="1600" dirty="0">
              <a:solidFill>
                <a:srgbClr val="000000"/>
              </a:solidFill>
            </a:endParaRPr>
          </a:p>
        </p:txBody>
      </p:sp>
      <p:pic>
        <p:nvPicPr>
          <p:cNvPr id="32" name="Picture 4" descr="http://upload.wikimedia.org/wikipedia/commons/thumb/8/82/Seal_of_Massachusetts.svg/2000px-Seal_of_Massachusetts.svg.png"/>
          <p:cNvPicPr>
            <a:picLocks noChangeAspect="1" noChangeArrowheads="1"/>
          </p:cNvPicPr>
          <p:nvPr/>
        </p:nvPicPr>
        <p:blipFill>
          <a:blip r:embed="rId8" cstate="print">
            <a:duotone>
              <a:srgbClr val="FFFFFF">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421970" y="2029618"/>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33" name="Rectangle 54"/>
          <p:cNvSpPr txBox="1">
            <a:spLocks noChangeArrowheads="1"/>
          </p:cNvSpPr>
          <p:nvPr/>
        </p:nvSpPr>
        <p:spPr bwMode="auto">
          <a:xfrm>
            <a:off x="2693797" y="4012956"/>
            <a:ext cx="6163913" cy="1758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l" defTabSz="895350" rtl="0" eaLnBrk="1" fontAlgn="base" hangingPunct="1">
              <a:spcBef>
                <a:spcPct val="0"/>
              </a:spcBef>
              <a:spcAft>
                <a:spcPct val="0"/>
              </a:spcAft>
              <a:tabLst>
                <a:tab pos="269875" algn="l"/>
              </a:tabLst>
              <a:defRPr sz="3200" b="0" baseline="0">
                <a:solidFill>
                  <a:schemeClr val="tx2"/>
                </a:solidFill>
                <a:latin typeface="+mj-lt"/>
                <a:ea typeface="+mj-ea"/>
                <a:cs typeface="+mj-cs"/>
              </a:defRPr>
            </a:lvl1pPr>
            <a:lvl2pPr algn="l" defTabSz="895350" rtl="0" eaLnBrk="1" fontAlgn="base" hangingPunct="1">
              <a:spcBef>
                <a:spcPct val="0"/>
              </a:spcBef>
              <a:spcAft>
                <a:spcPct val="0"/>
              </a:spcAft>
              <a:defRPr sz="1900" b="1">
                <a:solidFill>
                  <a:schemeClr val="tx2"/>
                </a:solidFill>
                <a:latin typeface="Arial" charset="0"/>
              </a:defRPr>
            </a:lvl2pPr>
            <a:lvl3pPr algn="l" defTabSz="895350" rtl="0" eaLnBrk="1" fontAlgn="base" hangingPunct="1">
              <a:spcBef>
                <a:spcPct val="0"/>
              </a:spcBef>
              <a:spcAft>
                <a:spcPct val="0"/>
              </a:spcAft>
              <a:defRPr sz="1900" b="1">
                <a:solidFill>
                  <a:schemeClr val="tx2"/>
                </a:solidFill>
                <a:latin typeface="Arial" charset="0"/>
              </a:defRPr>
            </a:lvl3pPr>
            <a:lvl4pPr algn="l" defTabSz="895350" rtl="0" eaLnBrk="1" fontAlgn="base" hangingPunct="1">
              <a:spcBef>
                <a:spcPct val="0"/>
              </a:spcBef>
              <a:spcAft>
                <a:spcPct val="0"/>
              </a:spcAft>
              <a:defRPr sz="1900" b="1">
                <a:solidFill>
                  <a:schemeClr val="tx2"/>
                </a:solidFill>
                <a:latin typeface="Arial" charset="0"/>
              </a:defRPr>
            </a:lvl4pPr>
            <a:lvl5pPr algn="l" defTabSz="895350" rtl="0" eaLnBrk="1" fontAlgn="base" hangingPunct="1">
              <a:spcBef>
                <a:spcPct val="0"/>
              </a:spcBef>
              <a:spcAft>
                <a:spcPct val="0"/>
              </a:spcAft>
              <a:defRPr sz="1900" b="1">
                <a:solidFill>
                  <a:schemeClr val="tx2"/>
                </a:solidFill>
                <a:latin typeface="Arial" charset="0"/>
              </a:defRPr>
            </a:lvl5pPr>
            <a:lvl6pPr marL="457200" algn="l" defTabSz="895350" rtl="0" eaLnBrk="1" fontAlgn="base" hangingPunct="1">
              <a:spcBef>
                <a:spcPct val="0"/>
              </a:spcBef>
              <a:spcAft>
                <a:spcPct val="0"/>
              </a:spcAft>
              <a:defRPr sz="1900" b="1">
                <a:solidFill>
                  <a:schemeClr val="tx2"/>
                </a:solidFill>
                <a:latin typeface="Arial" charset="0"/>
              </a:defRPr>
            </a:lvl6pPr>
            <a:lvl7pPr marL="914400" algn="l" defTabSz="895350" rtl="0" eaLnBrk="1" fontAlgn="base" hangingPunct="1">
              <a:spcBef>
                <a:spcPct val="0"/>
              </a:spcBef>
              <a:spcAft>
                <a:spcPct val="0"/>
              </a:spcAft>
              <a:defRPr sz="1900" b="1">
                <a:solidFill>
                  <a:schemeClr val="tx2"/>
                </a:solidFill>
                <a:latin typeface="Arial" charset="0"/>
              </a:defRPr>
            </a:lvl7pPr>
            <a:lvl8pPr marL="1371600" algn="l" defTabSz="895350" rtl="0" eaLnBrk="1" fontAlgn="base" hangingPunct="1">
              <a:spcBef>
                <a:spcPct val="0"/>
              </a:spcBef>
              <a:spcAft>
                <a:spcPct val="0"/>
              </a:spcAft>
              <a:defRPr sz="1900" b="1">
                <a:solidFill>
                  <a:schemeClr val="tx2"/>
                </a:solidFill>
                <a:latin typeface="Arial" charset="0"/>
              </a:defRPr>
            </a:lvl8pPr>
            <a:lvl9pPr marL="1828800" algn="l" defTabSz="895350" rtl="0" eaLnBrk="1" fontAlgn="base" hangingPunct="1">
              <a:spcBef>
                <a:spcPct val="0"/>
              </a:spcBef>
              <a:spcAft>
                <a:spcPct val="0"/>
              </a:spcAft>
              <a:defRPr sz="1900" b="1">
                <a:solidFill>
                  <a:schemeClr val="tx2"/>
                </a:solidFill>
                <a:latin typeface="Arial" charset="0"/>
              </a:defRPr>
            </a:lvl9pPr>
          </a:lstStyle>
          <a:p>
            <a:pPr defTabSz="932764">
              <a:defRPr/>
            </a:pPr>
            <a:r>
              <a:rPr lang="en-US" sz="2400" dirty="0">
                <a:solidFill>
                  <a:srgbClr val="002960"/>
                </a:solidFill>
              </a:rPr>
              <a:t>Recovery Coach Commission Meeting</a:t>
            </a:r>
          </a:p>
          <a:p>
            <a:pPr defTabSz="932764">
              <a:defRPr/>
            </a:pPr>
            <a:r>
              <a:rPr lang="en-US" sz="2400" dirty="0">
                <a:solidFill>
                  <a:srgbClr val="002960"/>
                </a:solidFill>
              </a:rPr>
              <a:t>May 20, 2019</a:t>
            </a:r>
          </a:p>
          <a:p>
            <a:pPr algn="ctr" defTabSz="932764">
              <a:defRPr/>
            </a:pPr>
            <a:endParaRPr lang="en-US" sz="2400" b="1" dirty="0">
              <a:solidFill>
                <a:srgbClr val="002960"/>
              </a:solidFill>
            </a:endParaRPr>
          </a:p>
          <a:p>
            <a:pPr defTabSz="932764">
              <a:defRPr/>
            </a:pPr>
            <a:r>
              <a:rPr lang="en-US" sz="2000" dirty="0">
                <a:solidFill>
                  <a:srgbClr val="002960"/>
                </a:solidFill>
              </a:rPr>
              <a:t>Adam Stoler</a:t>
            </a:r>
          </a:p>
          <a:p>
            <a:pPr defTabSz="932764">
              <a:defRPr/>
            </a:pPr>
            <a:r>
              <a:rPr lang="en-US" sz="2000" dirty="0">
                <a:solidFill>
                  <a:srgbClr val="002960"/>
                </a:solidFill>
              </a:rPr>
              <a:t>Director of Addiction Services, </a:t>
            </a:r>
            <a:r>
              <a:rPr lang="en-US" sz="2000" dirty="0" err="1">
                <a:solidFill>
                  <a:srgbClr val="002960"/>
                </a:solidFill>
              </a:rPr>
              <a:t>MassHealth</a:t>
            </a:r>
            <a:endParaRPr lang="en-US" sz="2000" dirty="0">
              <a:solidFill>
                <a:srgbClr val="002960"/>
              </a:solidFill>
            </a:endParaRPr>
          </a:p>
        </p:txBody>
      </p:sp>
    </p:spTree>
    <p:extLst>
      <p:ext uri="{BB962C8B-B14F-4D97-AF65-F5344CB8AC3E}">
        <p14:creationId xmlns:p14="http://schemas.microsoft.com/office/powerpoint/2010/main" val="25761270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545716669"/>
              </p:ext>
            </p:extLst>
          </p:nvPr>
        </p:nvGraphicFramePr>
        <p:xfrm>
          <a:off x="1621" y="1620"/>
          <a:ext cx="1620" cy="1620"/>
        </p:xfrm>
        <a:graphic>
          <a:graphicData uri="http://schemas.openxmlformats.org/presentationml/2006/ole">
            <mc:AlternateContent xmlns:mc="http://schemas.openxmlformats.org/markup-compatibility/2006">
              <mc:Choice xmlns:v="urn:schemas-microsoft-com:vml" Requires="v">
                <p:oleObj spid="_x0000_s4121"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621" y="1620"/>
                        <a:ext cx="1620" cy="1620"/>
                      </a:xfrm>
                      <a:prstGeom prst="rect">
                        <a:avLst/>
                      </a:prstGeom>
                    </p:spPr>
                  </p:pic>
                </p:oleObj>
              </mc:Fallback>
            </mc:AlternateContent>
          </a:graphicData>
        </a:graphic>
      </p:graphicFrame>
      <p:sp>
        <p:nvSpPr>
          <p:cNvPr id="3" name="Title 1"/>
          <p:cNvSpPr txBox="1">
            <a:spLocks/>
          </p:cNvSpPr>
          <p:nvPr/>
        </p:nvSpPr>
        <p:spPr bwMode="auto">
          <a:xfrm>
            <a:off x="509254" y="295446"/>
            <a:ext cx="8336698" cy="2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913429" rtl="0" eaLnBrk="1" fontAlgn="base" hangingPunct="1">
              <a:spcBef>
                <a:spcPct val="0"/>
              </a:spcBef>
              <a:spcAft>
                <a:spcPct val="0"/>
              </a:spcAft>
              <a:tabLst>
                <a:tab pos="275324" algn="l"/>
              </a:tabLst>
              <a:defRPr sz="1900" b="1" baseline="0">
                <a:solidFill>
                  <a:srgbClr val="002A60"/>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r>
              <a:rPr lang="en-US" sz="1800" kern="0" dirty="0"/>
              <a:t>Background</a:t>
            </a:r>
          </a:p>
        </p:txBody>
      </p:sp>
      <p:sp>
        <p:nvSpPr>
          <p:cNvPr id="4" name="Rectangle 3"/>
          <p:cNvSpPr>
            <a:spLocks/>
          </p:cNvSpPr>
          <p:nvPr/>
        </p:nvSpPr>
        <p:spPr>
          <a:xfrm>
            <a:off x="-28768" y="729950"/>
            <a:ext cx="9176588" cy="582602"/>
          </a:xfrm>
          <a:prstGeom prst="rect">
            <a:avLst/>
          </a:prstGeom>
          <a:solidFill>
            <a:schemeClr val="accent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3276" tIns="46638" rIns="93276" bIns="46638" rtlCol="0" anchor="ctr"/>
          <a:lstStyle/>
          <a:p>
            <a:pPr marL="1619" lvl="1" fontAlgn="base">
              <a:spcBef>
                <a:spcPct val="0"/>
              </a:spcBef>
              <a:spcAft>
                <a:spcPts val="204"/>
              </a:spcAft>
            </a:pPr>
            <a:r>
              <a:rPr lang="en-US" sz="1600" dirty="0">
                <a:solidFill>
                  <a:srgbClr val="002960"/>
                </a:solidFill>
                <a:latin typeface="Calibri" panose="020F0502020204030204" pitchFamily="34" charset="0"/>
              </a:rPr>
              <a:t>            </a:t>
            </a:r>
          </a:p>
          <a:p>
            <a:pPr marL="467468" lvl="2" fontAlgn="base">
              <a:spcBef>
                <a:spcPct val="0"/>
              </a:spcBef>
              <a:spcAft>
                <a:spcPts val="204"/>
              </a:spcAft>
            </a:pPr>
            <a:r>
              <a:rPr lang="en-US" altLang="en-US" sz="1600" dirty="0">
                <a:solidFill>
                  <a:srgbClr val="002960"/>
                </a:solidFill>
                <a:ea typeface="Times New Roman" panose="02020603050405020304" pitchFamily="18" charset="0"/>
                <a:cs typeface="Times New Roman" panose="02020603050405020304" pitchFamily="18" charset="0"/>
              </a:rPr>
              <a:t>  EOHHS has invested a total of </a:t>
            </a:r>
            <a:r>
              <a:rPr lang="en-US" altLang="en-US" sz="1600" b="1" dirty="0">
                <a:solidFill>
                  <a:srgbClr val="002960"/>
                </a:solidFill>
                <a:ea typeface="Times New Roman" panose="02020603050405020304" pitchFamily="18" charset="0"/>
                <a:cs typeface="Times New Roman" panose="02020603050405020304" pitchFamily="18" charset="0"/>
              </a:rPr>
              <a:t>$1.96 billion in behavioral health from FY2016 – FY2022 </a:t>
            </a:r>
          </a:p>
          <a:p>
            <a:pPr marL="1619" lvl="1" fontAlgn="base">
              <a:spcBef>
                <a:spcPct val="0"/>
              </a:spcBef>
              <a:spcAft>
                <a:spcPts val="204"/>
              </a:spcAft>
            </a:pPr>
            <a:endParaRPr lang="en-US" sz="1600" b="1" dirty="0">
              <a:solidFill>
                <a:srgbClr val="002960"/>
              </a:solidFill>
              <a:latin typeface="Calibri" panose="020F0502020204030204" pitchFamily="34" charset="0"/>
            </a:endParaRPr>
          </a:p>
        </p:txBody>
      </p:sp>
      <p:grpSp>
        <p:nvGrpSpPr>
          <p:cNvPr id="5" name="Group 4"/>
          <p:cNvGrpSpPr/>
          <p:nvPr/>
        </p:nvGrpSpPr>
        <p:grpSpPr>
          <a:xfrm>
            <a:off x="165478" y="759359"/>
            <a:ext cx="365836" cy="553195"/>
            <a:chOff x="2557036" y="735920"/>
            <a:chExt cx="450569" cy="511939"/>
          </a:xfrm>
        </p:grpSpPr>
        <p:sp>
          <p:nvSpPr>
            <p:cNvPr id="6" name="Chevron 5"/>
            <p:cNvSpPr>
              <a:spLocks/>
            </p:cNvSpPr>
            <p:nvPr/>
          </p:nvSpPr>
          <p:spPr>
            <a:xfrm>
              <a:off x="2649073" y="735920"/>
              <a:ext cx="358532" cy="511939"/>
            </a:xfrm>
            <a:prstGeom prst="chevron">
              <a:avLst>
                <a:gd name="adj" fmla="val 50368"/>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noAutofit/>
            </a:bodyPr>
            <a:lstStyle/>
            <a:p>
              <a:pPr algn="ctr" fontAlgn="base">
                <a:spcBef>
                  <a:spcPct val="0"/>
                </a:spcBef>
                <a:spcAft>
                  <a:spcPct val="0"/>
                </a:spcAft>
              </a:pPr>
              <a:endParaRPr lang="en-US" sz="1400" b="1" dirty="0">
                <a:solidFill>
                  <a:srgbClr val="FFFFFF"/>
                </a:solidFill>
              </a:endParaRPr>
            </a:p>
          </p:txBody>
        </p:sp>
        <p:sp>
          <p:nvSpPr>
            <p:cNvPr id="7" name="Chevron 6"/>
            <p:cNvSpPr>
              <a:spLocks/>
            </p:cNvSpPr>
            <p:nvPr/>
          </p:nvSpPr>
          <p:spPr>
            <a:xfrm>
              <a:off x="2557036" y="860472"/>
              <a:ext cx="184074" cy="262835"/>
            </a:xfrm>
            <a:prstGeom prst="chevron">
              <a:avLst>
                <a:gd name="adj" fmla="val 50368"/>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noAutofit/>
            </a:bodyPr>
            <a:lstStyle/>
            <a:p>
              <a:pPr algn="ctr" fontAlgn="base">
                <a:spcBef>
                  <a:spcPct val="0"/>
                </a:spcBef>
                <a:spcAft>
                  <a:spcPct val="0"/>
                </a:spcAft>
              </a:pPr>
              <a:endParaRPr lang="en-US" sz="1400" b="1" dirty="0">
                <a:solidFill>
                  <a:srgbClr val="FFFFFF"/>
                </a:solidFill>
              </a:endParaRPr>
            </a:p>
          </p:txBody>
        </p:sp>
      </p:grpSp>
      <p:grpSp>
        <p:nvGrpSpPr>
          <p:cNvPr id="9" name="sticker"/>
          <p:cNvGrpSpPr/>
          <p:nvPr/>
        </p:nvGrpSpPr>
        <p:grpSpPr>
          <a:xfrm>
            <a:off x="8239462" y="89168"/>
            <a:ext cx="739777" cy="153874"/>
            <a:chOff x="5493885" y="-151590"/>
            <a:chExt cx="6728410" cy="150811"/>
          </a:xfrm>
        </p:grpSpPr>
        <p:sp>
          <p:nvSpPr>
            <p:cNvPr id="10" name="StickerRectangle"/>
            <p:cNvSpPr>
              <a:spLocks noChangeArrowheads="1"/>
            </p:cNvSpPr>
            <p:nvPr/>
          </p:nvSpPr>
          <p:spPr bwMode="gray">
            <a:xfrm>
              <a:off x="5493885" y="-151590"/>
              <a:ext cx="6728410" cy="150811"/>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332" fontAlgn="base">
                <a:spcBef>
                  <a:spcPct val="0"/>
                </a:spcBef>
                <a:spcAft>
                  <a:spcPct val="0"/>
                </a:spcAft>
                <a:buClr>
                  <a:srgbClr val="002960"/>
                </a:buClr>
              </a:pPr>
              <a:r>
                <a:rPr lang="en-US" sz="800" dirty="0">
                  <a:solidFill>
                    <a:srgbClr val="808080"/>
                  </a:solidFill>
                </a:rPr>
                <a:t>PRELIMINARY</a:t>
              </a:r>
              <a:endParaRPr lang="x-none" sz="800" dirty="0">
                <a:solidFill>
                  <a:srgbClr val="808080"/>
                </a:solidFill>
              </a:endParaRPr>
            </a:p>
          </p:txBody>
        </p:sp>
        <p:cxnSp>
          <p:nvCxnSpPr>
            <p:cNvPr id="11" name="AutoShape 31"/>
            <p:cNvCxnSpPr>
              <a:cxnSpLocks noChangeShapeType="1"/>
              <a:stCxn id="10" idx="2"/>
              <a:endCxn id="10" idx="4"/>
            </p:cNvCxnSpPr>
            <p:nvPr/>
          </p:nvCxnSpPr>
          <p:spPr bwMode="gray">
            <a:xfrm>
              <a:off x="5493885" y="-151590"/>
              <a:ext cx="0" cy="150811"/>
            </a:xfrm>
            <a:prstGeom prst="straightConnector1">
              <a:avLst/>
            </a:prstGeom>
            <a:noFill/>
            <a:ln w="9525">
              <a:solidFill>
                <a:schemeClr val="accent6"/>
              </a:solidFill>
              <a:round/>
              <a:headEnd/>
              <a:tailEnd/>
            </a:ln>
            <a:extLst>
              <a:ext uri="{909E8E84-426E-40DD-AFC4-6F175D3DCCD1}">
                <a14:hiddenFill xmlns:a14="http://schemas.microsoft.com/office/drawing/2010/main">
                  <a:noFill/>
                </a14:hiddenFill>
              </a:ext>
            </a:extLst>
          </p:spPr>
        </p:cxnSp>
        <p:cxnSp>
          <p:nvCxnSpPr>
            <p:cNvPr id="12" name="AutoShape 32"/>
            <p:cNvCxnSpPr>
              <a:cxnSpLocks noChangeShapeType="1"/>
              <a:stCxn id="10" idx="4"/>
              <a:endCxn id="10" idx="6"/>
            </p:cNvCxnSpPr>
            <p:nvPr/>
          </p:nvCxnSpPr>
          <p:spPr bwMode="gray">
            <a:xfrm>
              <a:off x="5493885" y="-779"/>
              <a:ext cx="6728410" cy="0"/>
            </a:xfrm>
            <a:prstGeom prst="straightConnector1">
              <a:avLst/>
            </a:prstGeom>
            <a:noFill/>
            <a:ln w="25400">
              <a:solidFill>
                <a:schemeClr val="accent6"/>
              </a:solidFill>
              <a:round/>
              <a:headEnd/>
              <a:tailEnd/>
            </a:ln>
            <a:extLst>
              <a:ext uri="{909E8E84-426E-40DD-AFC4-6F175D3DCCD1}">
                <a14:hiddenFill xmlns:a14="http://schemas.microsoft.com/office/drawing/2010/main">
                  <a:noFill/>
                </a14:hiddenFill>
              </a:ext>
            </a:extLst>
          </p:spPr>
        </p:cxnSp>
      </p:grpSp>
      <p:sp>
        <p:nvSpPr>
          <p:cNvPr id="14" name="Slide Number Placeholder 2"/>
          <p:cNvSpPr>
            <a:spLocks noGrp="1"/>
          </p:cNvSpPr>
          <p:nvPr>
            <p:ph type="sldNum" sz="quarter" idx="4294967295"/>
          </p:nvPr>
        </p:nvSpPr>
        <p:spPr>
          <a:xfrm>
            <a:off x="8705222" y="6598002"/>
            <a:ext cx="548033" cy="259998"/>
          </a:xfrm>
          <a:prstGeom prst="rect">
            <a:avLst/>
          </a:prstGeom>
        </p:spPr>
        <p:txBody>
          <a:bodyPr/>
          <a:lstStyle/>
          <a:p>
            <a:fld id="{1B845CE2-52C6-D640-906F-6FEE9CFEE2EC}" type="slidenum">
              <a:rPr lang="en-US" sz="1000">
                <a:solidFill>
                  <a:srgbClr val="000000"/>
                </a:solidFill>
              </a:rPr>
              <a:pPr/>
              <a:t>9</a:t>
            </a:fld>
            <a:endParaRPr lang="en-US" sz="1000" dirty="0">
              <a:solidFill>
                <a:srgbClr val="000000"/>
              </a:solidFill>
            </a:endParaRPr>
          </a:p>
        </p:txBody>
      </p:sp>
      <p:sp>
        <p:nvSpPr>
          <p:cNvPr id="16" name="Marvin Title Tracker Circle"/>
          <p:cNvSpPr/>
          <p:nvPr/>
        </p:nvSpPr>
        <p:spPr>
          <a:xfrm>
            <a:off x="108542" y="258254"/>
            <a:ext cx="321376" cy="321357"/>
          </a:xfrm>
          <a:prstGeom prst="ellipse">
            <a:avLst/>
          </a:prstGeom>
          <a:solidFill>
            <a:schemeClr val="accent1"/>
          </a:solidFill>
          <a:ln w="9525" cap="flat" cmpd="sng" algn="ctr">
            <a:noFill/>
            <a:prstDash val="solid"/>
          </a:ln>
          <a:effectLst/>
          <a:extLst>
            <a:ext uri="{91240B29-F687-4F45-9708-019B960494DF}">
              <a14:hiddenLine xmlns:a14="http://schemas.microsoft.com/office/drawing/2010/main" w="9525" cap="flat" cmpd="sng" algn="ctr">
                <a:solidFill>
                  <a:schemeClr val="accent6"/>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93286" tIns="46643" rIns="93286" bIns="46643" rtlCol="0" anchor="ctr" anchorCtr="1"/>
          <a:lstStyle/>
          <a:p>
            <a:pPr algn="ctr" fontAlgn="base">
              <a:spcBef>
                <a:spcPct val="0"/>
              </a:spcBef>
              <a:spcAft>
                <a:spcPct val="0"/>
              </a:spcAft>
            </a:pPr>
            <a:r>
              <a:rPr lang="en-US" sz="1900" b="1" dirty="0">
                <a:solidFill>
                  <a:srgbClr val="000000"/>
                </a:solidFill>
              </a:rPr>
              <a:t>A</a:t>
            </a:r>
          </a:p>
        </p:txBody>
      </p:sp>
      <p:sp>
        <p:nvSpPr>
          <p:cNvPr id="26" name="Rounded Rectangle 4"/>
          <p:cNvSpPr/>
          <p:nvPr/>
        </p:nvSpPr>
        <p:spPr>
          <a:xfrm>
            <a:off x="399637" y="2431996"/>
            <a:ext cx="1591919" cy="143698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069" tIns="9069" rIns="9069" bIns="9069" numCol="1" spcCol="1296" anchor="ctr" anchorCtr="0">
            <a:noAutofit/>
          </a:bodyPr>
          <a:lstStyle/>
          <a:p>
            <a:pPr algn="ctr" defTabSz="634865" fontAlgn="base">
              <a:lnSpc>
                <a:spcPct val="90000"/>
              </a:lnSpc>
              <a:spcBef>
                <a:spcPct val="0"/>
              </a:spcBef>
              <a:spcAft>
                <a:spcPct val="35000"/>
              </a:spcAft>
            </a:pPr>
            <a:r>
              <a:rPr lang="en-US" sz="1400" b="1" dirty="0">
                <a:solidFill>
                  <a:srgbClr val="FFFFFF"/>
                </a:solidFill>
              </a:rPr>
              <a:t>Residential Rehabilitation Services</a:t>
            </a:r>
          </a:p>
        </p:txBody>
      </p:sp>
      <p:sp>
        <p:nvSpPr>
          <p:cNvPr id="30" name="Rectangle 286"/>
          <p:cNvSpPr txBox="1">
            <a:spLocks noChangeArrowheads="1"/>
          </p:cNvSpPr>
          <p:nvPr/>
        </p:nvSpPr>
        <p:spPr bwMode="auto">
          <a:xfrm>
            <a:off x="364476" y="1501330"/>
            <a:ext cx="1866290" cy="1079558"/>
          </a:xfrm>
          <a:prstGeom prst="rect">
            <a:avLst/>
          </a:prstGeom>
          <a:solidFill>
            <a:schemeClr val="accent1"/>
          </a:solidFill>
          <a:ln w="9525">
            <a:noFill/>
            <a:miter lim="800000"/>
            <a:headEnd/>
            <a:tailEnd/>
          </a:ln>
          <a:effectLst/>
          <a:extLst/>
        </p:spPr>
        <p:txBody>
          <a:bodyPr vert="horz" wrap="square" lIns="77739" tIns="77739" rIns="77739" bIns="77739" numCol="1" anchor="ctr" anchorCtr="0" compatLnSpc="1">
            <a:prstTxWarp prst="textNoShape">
              <a:avLst/>
            </a:prstTxWarp>
            <a:noAutofit/>
          </a:bodyPr>
          <a:lstStyle>
            <a:lvl1pPr marL="0" indent="0" algn="l" defTabSz="893957"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375" indent="-191791" algn="l" defTabSz="893957"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483" indent="-261531"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409" indent="-155335"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buClr>
                <a:srgbClr val="002960"/>
              </a:buClr>
            </a:pPr>
            <a:r>
              <a:rPr lang="en-US" sz="1300" b="1" kern="0" dirty="0">
                <a:solidFill>
                  <a:srgbClr val="002960"/>
                </a:solidFill>
              </a:rPr>
              <a:t>Residential Rehabilitation Services (RRS)</a:t>
            </a:r>
          </a:p>
        </p:txBody>
      </p:sp>
      <p:sp>
        <p:nvSpPr>
          <p:cNvPr id="31" name="Rectangle 286"/>
          <p:cNvSpPr txBox="1">
            <a:spLocks noChangeArrowheads="1"/>
          </p:cNvSpPr>
          <p:nvPr/>
        </p:nvSpPr>
        <p:spPr bwMode="auto">
          <a:xfrm>
            <a:off x="364476" y="2778152"/>
            <a:ext cx="1866290" cy="1079558"/>
          </a:xfrm>
          <a:prstGeom prst="rect">
            <a:avLst/>
          </a:prstGeom>
          <a:solidFill>
            <a:schemeClr val="accent1"/>
          </a:solidFill>
          <a:ln w="9525">
            <a:noFill/>
            <a:miter lim="800000"/>
            <a:headEnd/>
            <a:tailEnd/>
          </a:ln>
          <a:effectLst/>
          <a:extLst/>
        </p:spPr>
        <p:txBody>
          <a:bodyPr vert="horz" wrap="square" lIns="77739" tIns="77739" rIns="77739" bIns="77739" numCol="1" anchor="ctr" anchorCtr="0" compatLnSpc="1">
            <a:prstTxWarp prst="textNoShape">
              <a:avLst/>
            </a:prstTxWarp>
            <a:noAutofit/>
          </a:bodyPr>
          <a:lstStyle>
            <a:lvl1pPr marL="0" indent="0" algn="l" defTabSz="893957"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375" indent="-191791" algn="l" defTabSz="893957"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483" indent="-261531"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409" indent="-155335"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buClr>
                <a:srgbClr val="002960"/>
              </a:buClr>
            </a:pPr>
            <a:r>
              <a:rPr lang="en-US" sz="1300" b="1" kern="0" dirty="0">
                <a:solidFill>
                  <a:srgbClr val="002960"/>
                </a:solidFill>
              </a:rPr>
              <a:t>Expanded Integration of Medications for Addiction Treatment (MAT)</a:t>
            </a:r>
          </a:p>
        </p:txBody>
      </p:sp>
      <p:sp>
        <p:nvSpPr>
          <p:cNvPr id="32" name="Rectangle 286"/>
          <p:cNvSpPr txBox="1">
            <a:spLocks noChangeArrowheads="1"/>
          </p:cNvSpPr>
          <p:nvPr/>
        </p:nvSpPr>
        <p:spPr bwMode="auto">
          <a:xfrm>
            <a:off x="364476" y="4112881"/>
            <a:ext cx="1866290" cy="794068"/>
          </a:xfrm>
          <a:prstGeom prst="rect">
            <a:avLst/>
          </a:prstGeom>
          <a:solidFill>
            <a:schemeClr val="accent1"/>
          </a:solidFill>
          <a:ln w="9525">
            <a:noFill/>
            <a:miter lim="800000"/>
            <a:headEnd/>
            <a:tailEnd/>
          </a:ln>
          <a:effectLst/>
          <a:extLst/>
        </p:spPr>
        <p:txBody>
          <a:bodyPr vert="horz" wrap="square" lIns="77739" tIns="77739" rIns="77739" bIns="77739" numCol="1" anchor="ctr" anchorCtr="0" compatLnSpc="1">
            <a:prstTxWarp prst="textNoShape">
              <a:avLst/>
            </a:prstTxWarp>
            <a:noAutofit/>
          </a:bodyPr>
          <a:lstStyle>
            <a:lvl1pPr marL="0" indent="0" algn="l" defTabSz="893957"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375" indent="-191791" algn="l" defTabSz="893957"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483" indent="-261531"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409" indent="-155335"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buClr>
                <a:srgbClr val="002960"/>
              </a:buClr>
            </a:pPr>
            <a:r>
              <a:rPr lang="en-US" sz="1300" b="1" kern="0" dirty="0">
                <a:solidFill>
                  <a:srgbClr val="002960"/>
                </a:solidFill>
              </a:rPr>
              <a:t>American Society for Addiction Medicine (ASAM) Criteria</a:t>
            </a:r>
          </a:p>
        </p:txBody>
      </p:sp>
      <p:sp>
        <p:nvSpPr>
          <p:cNvPr id="33" name="Rectangle 286"/>
          <p:cNvSpPr txBox="1">
            <a:spLocks noChangeArrowheads="1"/>
          </p:cNvSpPr>
          <p:nvPr/>
        </p:nvSpPr>
        <p:spPr bwMode="auto">
          <a:xfrm>
            <a:off x="364476" y="5159052"/>
            <a:ext cx="1866290" cy="1357120"/>
          </a:xfrm>
          <a:prstGeom prst="rect">
            <a:avLst/>
          </a:prstGeom>
          <a:solidFill>
            <a:schemeClr val="accent1"/>
          </a:solidFill>
          <a:ln w="9525">
            <a:noFill/>
            <a:miter lim="800000"/>
            <a:headEnd/>
            <a:tailEnd/>
          </a:ln>
          <a:effectLst/>
          <a:extLst/>
        </p:spPr>
        <p:txBody>
          <a:bodyPr vert="horz" wrap="square" lIns="77739" tIns="77739" rIns="77739" bIns="77739" numCol="1" anchor="ctr" anchorCtr="0" compatLnSpc="1">
            <a:prstTxWarp prst="textNoShape">
              <a:avLst/>
            </a:prstTxWarp>
            <a:noAutofit/>
          </a:bodyPr>
          <a:lstStyle>
            <a:lvl1pPr marL="0" indent="0" algn="l" defTabSz="893957"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375" indent="-191791" algn="l" defTabSz="893957"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6483" indent="-261531"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3409" indent="-155335" algn="l" defTabSz="893957"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8642" indent="-129973" algn="l" defTabSz="89395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buClr>
                <a:srgbClr val="002960"/>
              </a:buClr>
            </a:pPr>
            <a:r>
              <a:rPr lang="en-US" sz="1300" b="1" kern="0" dirty="0">
                <a:solidFill>
                  <a:srgbClr val="002960"/>
                </a:solidFill>
              </a:rPr>
              <a:t>Coverage of Care Coordination and Recovery Services</a:t>
            </a:r>
          </a:p>
        </p:txBody>
      </p:sp>
      <p:sp>
        <p:nvSpPr>
          <p:cNvPr id="17" name="TextBox 16"/>
          <p:cNvSpPr txBox="1"/>
          <p:nvPr/>
        </p:nvSpPr>
        <p:spPr>
          <a:xfrm>
            <a:off x="2245604" y="1501331"/>
            <a:ext cx="6561981" cy="1191423"/>
          </a:xfrm>
          <a:prstGeom prst="rect">
            <a:avLst/>
          </a:prstGeom>
          <a:noFill/>
        </p:spPr>
        <p:txBody>
          <a:bodyPr wrap="square" lIns="91420" tIns="45711" rIns="91420" bIns="45711" rtlCol="0">
            <a:spAutoFit/>
          </a:bodyPr>
          <a:lstStyle/>
          <a:p>
            <a:pPr marL="401664" indent="-174911" fontAlgn="base">
              <a:spcBef>
                <a:spcPct val="0"/>
              </a:spcBef>
              <a:spcAft>
                <a:spcPct val="0"/>
              </a:spcAft>
              <a:buFont typeface="Arial" panose="020B0604020202020204" pitchFamily="34" charset="0"/>
              <a:buChar char="•"/>
            </a:pPr>
            <a:r>
              <a:rPr lang="en-US" sz="1400" dirty="0">
                <a:solidFill>
                  <a:srgbClr val="000000"/>
                </a:solidFill>
              </a:rPr>
              <a:t>MH benefit covers RRS treatment.</a:t>
            </a:r>
          </a:p>
          <a:p>
            <a:pPr marL="401664" indent="-174911" fontAlgn="base">
              <a:spcBef>
                <a:spcPct val="0"/>
              </a:spcBef>
              <a:spcAft>
                <a:spcPct val="0"/>
              </a:spcAft>
              <a:buFont typeface="Arial" panose="020B0604020202020204" pitchFamily="34" charset="0"/>
              <a:buChar char="•"/>
            </a:pPr>
            <a:r>
              <a:rPr lang="en-US" sz="1400" dirty="0">
                <a:solidFill>
                  <a:srgbClr val="000000"/>
                </a:solidFill>
              </a:rPr>
              <a:t>MH benefit covers new co-occurring enhanced RRS programs for people with addiction and co-occurring mental health.</a:t>
            </a:r>
          </a:p>
          <a:p>
            <a:pPr marL="401664" indent="-174911" fontAlgn="base">
              <a:spcBef>
                <a:spcPct val="0"/>
              </a:spcBef>
              <a:spcAft>
                <a:spcPct val="0"/>
              </a:spcAft>
              <a:buFont typeface="Arial" panose="020B0604020202020204" pitchFamily="34" charset="0"/>
              <a:buChar char="•"/>
            </a:pPr>
            <a:r>
              <a:rPr lang="en-US" sz="1400" dirty="0">
                <a:solidFill>
                  <a:srgbClr val="000000"/>
                </a:solidFill>
              </a:rPr>
              <a:t>RRS is covered by all managed care entities. The length of stay is based on member need and ASAM Criteria.</a:t>
            </a:r>
          </a:p>
        </p:txBody>
      </p:sp>
      <p:sp>
        <p:nvSpPr>
          <p:cNvPr id="39" name="TextBox 38"/>
          <p:cNvSpPr txBox="1"/>
          <p:nvPr/>
        </p:nvSpPr>
        <p:spPr>
          <a:xfrm>
            <a:off x="2245604" y="5153131"/>
            <a:ext cx="5476730" cy="1631062"/>
          </a:xfrm>
          <a:prstGeom prst="rect">
            <a:avLst/>
          </a:prstGeom>
          <a:noFill/>
        </p:spPr>
        <p:txBody>
          <a:bodyPr wrap="square" lIns="91420" tIns="45711" rIns="91420" bIns="45711" rtlCol="0">
            <a:spAutoFit/>
          </a:bodyPr>
          <a:lstStyle/>
          <a:p>
            <a:pPr marL="401664" indent="-174911" fontAlgn="base">
              <a:spcBef>
                <a:spcPct val="0"/>
              </a:spcBef>
              <a:spcAft>
                <a:spcPct val="0"/>
              </a:spcAft>
              <a:buFont typeface="Arial" panose="020B0604020202020204" pitchFamily="34" charset="0"/>
              <a:buChar char="•"/>
            </a:pPr>
            <a:r>
              <a:rPr lang="en-US" sz="1400" dirty="0">
                <a:solidFill>
                  <a:srgbClr val="000000"/>
                </a:solidFill>
              </a:rPr>
              <a:t>Established Recovery Support Navigators  as a covered benefit for all MH members</a:t>
            </a:r>
          </a:p>
          <a:p>
            <a:pPr marL="226751" fontAlgn="base">
              <a:spcBef>
                <a:spcPct val="0"/>
              </a:spcBef>
              <a:spcAft>
                <a:spcPct val="0"/>
              </a:spcAft>
            </a:pPr>
            <a:endParaRPr lang="en-US" sz="1400" dirty="0">
              <a:solidFill>
                <a:srgbClr val="000000"/>
              </a:solidFill>
            </a:endParaRPr>
          </a:p>
          <a:p>
            <a:pPr marL="401664" indent="-174911" fontAlgn="base">
              <a:spcBef>
                <a:spcPct val="0"/>
              </a:spcBef>
              <a:spcAft>
                <a:spcPct val="0"/>
              </a:spcAft>
              <a:buFont typeface="Arial" panose="020B0604020202020204" pitchFamily="34" charset="0"/>
              <a:buChar char="•"/>
            </a:pPr>
            <a:r>
              <a:rPr lang="en-US" sz="1400" b="1" dirty="0">
                <a:solidFill>
                  <a:srgbClr val="002960"/>
                </a:solidFill>
              </a:rPr>
              <a:t>Established Recovery Coaching as a covered benefit for all </a:t>
            </a:r>
            <a:r>
              <a:rPr lang="en-US" sz="1400" b="1" dirty="0" err="1">
                <a:solidFill>
                  <a:srgbClr val="002960"/>
                </a:solidFill>
              </a:rPr>
              <a:t>MassHealth</a:t>
            </a:r>
            <a:r>
              <a:rPr lang="en-US" sz="1400" b="1" dirty="0">
                <a:solidFill>
                  <a:srgbClr val="002960"/>
                </a:solidFill>
              </a:rPr>
              <a:t> members (effective 7/1/18)</a:t>
            </a:r>
          </a:p>
          <a:p>
            <a:pPr marL="401664" indent="-174911" fontAlgn="base">
              <a:spcBef>
                <a:spcPct val="0"/>
              </a:spcBef>
              <a:spcAft>
                <a:spcPct val="0"/>
              </a:spcAft>
              <a:buFont typeface="Arial" panose="020B0604020202020204" pitchFamily="34" charset="0"/>
              <a:buChar char="•"/>
            </a:pPr>
            <a:endParaRPr lang="en-US" sz="1400" dirty="0">
              <a:solidFill>
                <a:srgbClr val="000000"/>
              </a:solidFill>
            </a:endParaRPr>
          </a:p>
          <a:p>
            <a:pPr marL="401664" indent="-174911" fontAlgn="base">
              <a:spcBef>
                <a:spcPct val="0"/>
              </a:spcBef>
              <a:spcAft>
                <a:spcPct val="0"/>
              </a:spcAft>
              <a:buFont typeface="Arial" panose="020B0604020202020204" pitchFamily="34" charset="0"/>
              <a:buChar char="•"/>
            </a:pPr>
            <a:endParaRPr lang="en-US" sz="1400" i="1" dirty="0">
              <a:solidFill>
                <a:srgbClr val="000000"/>
              </a:solidFill>
            </a:endParaRPr>
          </a:p>
        </p:txBody>
      </p:sp>
      <p:sp>
        <p:nvSpPr>
          <p:cNvPr id="28" name="TextBox 27"/>
          <p:cNvSpPr txBox="1"/>
          <p:nvPr/>
        </p:nvSpPr>
        <p:spPr>
          <a:xfrm>
            <a:off x="2245604" y="2914147"/>
            <a:ext cx="6561981" cy="751784"/>
          </a:xfrm>
          <a:prstGeom prst="rect">
            <a:avLst/>
          </a:prstGeom>
          <a:noFill/>
        </p:spPr>
        <p:txBody>
          <a:bodyPr wrap="square" lIns="91420" tIns="45711" rIns="91420" bIns="45711" rtlCol="0">
            <a:spAutoFit/>
          </a:bodyPr>
          <a:lstStyle/>
          <a:p>
            <a:pPr marL="401664" indent="-174911" fontAlgn="base">
              <a:spcBef>
                <a:spcPct val="0"/>
              </a:spcBef>
              <a:spcAft>
                <a:spcPct val="0"/>
              </a:spcAft>
              <a:buFont typeface="Arial" panose="020B0604020202020204" pitchFamily="34" charset="0"/>
              <a:buChar char="•"/>
            </a:pPr>
            <a:r>
              <a:rPr lang="en-US" sz="1400" dirty="0">
                <a:solidFill>
                  <a:srgbClr val="000000"/>
                </a:solidFill>
              </a:rPr>
              <a:t>Supports MAT in multiple settings (e.g. primary care, inpatient hospitals)</a:t>
            </a:r>
          </a:p>
          <a:p>
            <a:pPr marL="401664" indent="-174911" fontAlgn="base">
              <a:spcBef>
                <a:spcPct val="0"/>
              </a:spcBef>
              <a:spcAft>
                <a:spcPct val="0"/>
              </a:spcAft>
              <a:buFont typeface="Arial" panose="020B0604020202020204" pitchFamily="34" charset="0"/>
              <a:buChar char="•"/>
            </a:pPr>
            <a:r>
              <a:rPr lang="en-US" sz="1400" dirty="0">
                <a:solidFill>
                  <a:srgbClr val="000000"/>
                </a:solidFill>
              </a:rPr>
              <a:t>Massachusetts Consultation Service for the Treatment of Addiction and Pain (MCSTAP)</a:t>
            </a:r>
          </a:p>
        </p:txBody>
      </p:sp>
      <p:sp>
        <p:nvSpPr>
          <p:cNvPr id="13" name="Rectangle 12"/>
          <p:cNvSpPr/>
          <p:nvPr/>
        </p:nvSpPr>
        <p:spPr>
          <a:xfrm>
            <a:off x="2245604" y="4108064"/>
            <a:ext cx="6430712" cy="753668"/>
          </a:xfrm>
          <a:prstGeom prst="rect">
            <a:avLst/>
          </a:prstGeom>
        </p:spPr>
        <p:txBody>
          <a:bodyPr wrap="square" lIns="93286" tIns="46643" rIns="93286" bIns="46643">
            <a:spAutoFit/>
          </a:bodyPr>
          <a:lstStyle/>
          <a:p>
            <a:pPr marL="401664" indent="-174911" fontAlgn="base">
              <a:spcBef>
                <a:spcPct val="0"/>
              </a:spcBef>
              <a:spcAft>
                <a:spcPct val="0"/>
              </a:spcAft>
              <a:buFont typeface="Arial" panose="020B0604020202020204" pitchFamily="34" charset="0"/>
              <a:buChar char="•"/>
            </a:pPr>
            <a:r>
              <a:rPr lang="en-US" sz="1400" dirty="0">
                <a:solidFill>
                  <a:srgbClr val="000000"/>
                </a:solidFill>
              </a:rPr>
              <a:t>Supports ASAM informed assessments, level of care determination and treatment planning</a:t>
            </a:r>
          </a:p>
          <a:p>
            <a:pPr marL="401664" indent="-174911" fontAlgn="base">
              <a:spcBef>
                <a:spcPct val="0"/>
              </a:spcBef>
              <a:spcAft>
                <a:spcPct val="0"/>
              </a:spcAft>
              <a:buFont typeface="Arial" panose="020B0604020202020204" pitchFamily="34" charset="0"/>
              <a:buChar char="•"/>
            </a:pPr>
            <a:r>
              <a:rPr lang="en-US" sz="1400" dirty="0">
                <a:solidFill>
                  <a:srgbClr val="000000"/>
                </a:solidFill>
              </a:rPr>
              <a:t>ASAM Criteria used for all levels of care</a:t>
            </a:r>
          </a:p>
        </p:txBody>
      </p:sp>
    </p:spTree>
    <p:extLst>
      <p:ext uri="{BB962C8B-B14F-4D97-AF65-F5344CB8AC3E}">
        <p14:creationId xmlns:p14="http://schemas.microsoft.com/office/powerpoint/2010/main" val="280816334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10.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1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1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AcAG_SWpSUiAF3MzKo8oNg"/>
</p:tagLst>
</file>

<file path=ppt/tags/tag15.xml><?xml version="1.0" encoding="utf-8"?>
<p:tagLst xmlns:a="http://schemas.openxmlformats.org/drawingml/2006/main" xmlns:r="http://schemas.openxmlformats.org/officeDocument/2006/relationships" xmlns:p="http://schemas.openxmlformats.org/presentationml/2006/main">
  <p:tag name="NAME" val="Logo"/>
</p:tagLst>
</file>

<file path=ppt/tags/tag16.xml><?xml version="1.0" encoding="utf-8"?>
<p:tagLst xmlns:a="http://schemas.openxmlformats.org/drawingml/2006/main" xmlns:r="http://schemas.openxmlformats.org/officeDocument/2006/relationships" xmlns:p="http://schemas.openxmlformats.org/presentationml/2006/main">
  <p:tag name="NAME" val="Logo"/>
</p:tagLst>
</file>

<file path=ppt/tags/tag17.xml><?xml version="1.0" encoding="utf-8"?>
<p:tagLst xmlns:a="http://schemas.openxmlformats.org/drawingml/2006/main" xmlns:r="http://schemas.openxmlformats.org/officeDocument/2006/relationships" xmlns:p="http://schemas.openxmlformats.org/presentationml/2006/main">
  <p:tag name="NAME" val="Moon"/>
</p:tagLst>
</file>

<file path=ppt/tags/tag18.xml><?xml version="1.0" encoding="utf-8"?>
<p:tagLst xmlns:a="http://schemas.openxmlformats.org/drawingml/2006/main" xmlns:r="http://schemas.openxmlformats.org/officeDocument/2006/relationships" xmlns:p="http://schemas.openxmlformats.org/presentationml/2006/main">
  <p:tag name="NAME" val="Moon"/>
</p:tagLst>
</file>

<file path=ppt/tags/tag19.xml><?xml version="1.0" encoding="utf-8"?>
<p:tagLst xmlns:a="http://schemas.openxmlformats.org/drawingml/2006/main" xmlns:r="http://schemas.openxmlformats.org/officeDocument/2006/relationships" xmlns:p="http://schemas.openxmlformats.org/presentationml/2006/main">
  <p:tag name="NAME" val="Moon"/>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20.xml><?xml version="1.0" encoding="utf-8"?>
<p:tagLst xmlns:a="http://schemas.openxmlformats.org/drawingml/2006/main" xmlns:r="http://schemas.openxmlformats.org/officeDocument/2006/relationships" xmlns:p="http://schemas.openxmlformats.org/presentationml/2006/main">
  <p:tag name="NAME" val="Moon"/>
</p:tagLst>
</file>

<file path=ppt/tags/tag21.xml><?xml version="1.0" encoding="utf-8"?>
<p:tagLst xmlns:a="http://schemas.openxmlformats.org/drawingml/2006/main" xmlns:r="http://schemas.openxmlformats.org/officeDocument/2006/relationships" xmlns:p="http://schemas.openxmlformats.org/presentationml/2006/main">
  <p:tag name="NAME" val="Moon"/>
</p:tagLst>
</file>

<file path=ppt/tags/tag22.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2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24.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25.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26.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27.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28.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29.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3.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30.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31.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34.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4.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5.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tzbjvVzsfRoKb8Jeo0Ev4Tg"/>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7.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73.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74.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8.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9.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6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PPT Template">
  <a:themeElements>
    <a:clrScheme name="Firm Format 2">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fontScheme name="McKJapanes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89611" tIns="44806" rIns="89611" bIns="44806" rtlCol="0">
        <a:spAutoFit/>
      </a:bodyPr>
      <a:lstStyle>
        <a:defPPr marL="222264">
          <a:defRPr sz="1000" i="1" dirty="0" err="1" smtClean="0"/>
        </a:defPPr>
      </a:lstStyle>
    </a:txDef>
  </a:objectDefaults>
  <a:extraClrSchemeLst>
    <a:extraClrScheme>
      <a:clrScheme name="Firm Format 2">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_DPH 9-16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itchFamily="34" charset="0"/>
            <a:ea typeface="ＭＳ Ｐゴシック" pitchFamily="34"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itchFamily="34" charset="0"/>
            <a:ea typeface="ＭＳ Ｐゴシック" pitchFamily="34" charset="-128"/>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7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19601</TotalTime>
  <Words>2089</Words>
  <Application>Microsoft Office PowerPoint</Application>
  <PresentationFormat>On-screen Show (4:3)</PresentationFormat>
  <Paragraphs>410</Paragraphs>
  <Slides>17</Slides>
  <Notes>14</Notes>
  <HiddenSlides>0</HiddenSlides>
  <MMClips>0</MMClips>
  <ScaleCrop>false</ScaleCrop>
  <HeadingPairs>
    <vt:vector size="6" baseType="variant">
      <vt:variant>
        <vt:lpstr>Theme</vt:lpstr>
      </vt:variant>
      <vt:variant>
        <vt:i4>9</vt:i4>
      </vt:variant>
      <vt:variant>
        <vt:lpstr>Embedded OLE Servers</vt:lpstr>
      </vt:variant>
      <vt:variant>
        <vt:i4>1</vt:i4>
      </vt:variant>
      <vt:variant>
        <vt:lpstr>Slide Titles</vt:lpstr>
      </vt:variant>
      <vt:variant>
        <vt:i4>17</vt:i4>
      </vt:variant>
    </vt:vector>
  </HeadingPairs>
  <TitlesOfParts>
    <vt:vector size="27" baseType="lpstr">
      <vt:lpstr>1_Blue Presentation Template - MA HHS - small logos</vt:lpstr>
      <vt:lpstr>2_Blue Presentation Template - MA HHS - small logos</vt:lpstr>
      <vt:lpstr>3_Blue Presentation Template - MA HHS - small logos</vt:lpstr>
      <vt:lpstr>4_Blue Presentation Template - MA HHS - small logos</vt:lpstr>
      <vt:lpstr>5_Blue Presentation Template - MA HHS - small logos</vt:lpstr>
      <vt:lpstr>6_Blue Presentation Template - MA HHS - small logos</vt:lpstr>
      <vt:lpstr>PPT Template</vt:lpstr>
      <vt:lpstr>1_DPH 9-16 Template</vt:lpstr>
      <vt:lpstr>7_Blue Presentation Template - MA HHS - small logos</vt:lpstr>
      <vt:lpstr>think-cell Slide</vt:lpstr>
      <vt:lpstr>PowerPoint Presentation</vt:lpstr>
      <vt:lpstr>Agenda</vt:lpstr>
      <vt:lpstr>Commission Timeline</vt:lpstr>
      <vt:lpstr>Listening Sessions</vt:lpstr>
      <vt:lpstr>PowerPoint Presentation</vt:lpstr>
      <vt:lpstr>DPH Recovery Coach Contracting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Commission’s Charge</vt:lpstr>
      <vt:lpstr>Charge: Standards for Credentialing</vt:lpstr>
      <vt:lpstr>Next Steps</vt:lpstr>
      <vt:lpstr>Commission Staff Contact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Advani, Ramesh (ANF)</dc:creator>
  <cp:lastModifiedBy> </cp:lastModifiedBy>
  <cp:revision>503</cp:revision>
  <cp:lastPrinted>2019-05-17T13:29:06Z</cp:lastPrinted>
  <dcterms:created xsi:type="dcterms:W3CDTF">2014-04-27T20:43:35Z</dcterms:created>
  <dcterms:modified xsi:type="dcterms:W3CDTF">2019-05-20T17:41:59Z</dcterms:modified>
</cp:coreProperties>
</file>