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6.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3.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 id="2147483674" r:id="rId3"/>
    <p:sldMasterId id="2147483682" r:id="rId4"/>
    <p:sldMasterId id="2147483690" r:id="rId5"/>
    <p:sldMasterId id="2147483698" r:id="rId6"/>
    <p:sldMasterId id="2147483706" r:id="rId7"/>
  </p:sldMasterIdLst>
  <p:notesMasterIdLst>
    <p:notesMasterId r:id="rId33"/>
  </p:notesMasterIdLst>
  <p:handoutMasterIdLst>
    <p:handoutMasterId r:id="rId34"/>
  </p:handoutMasterIdLst>
  <p:sldIdLst>
    <p:sldId id="257" r:id="rId8"/>
    <p:sldId id="359" r:id="rId9"/>
    <p:sldId id="405" r:id="rId10"/>
    <p:sldId id="462" r:id="rId11"/>
    <p:sldId id="483" r:id="rId12"/>
    <p:sldId id="484" r:id="rId13"/>
    <p:sldId id="485" r:id="rId14"/>
    <p:sldId id="486" r:id="rId15"/>
    <p:sldId id="487" r:id="rId16"/>
    <p:sldId id="488" r:id="rId17"/>
    <p:sldId id="489" r:id="rId18"/>
    <p:sldId id="490" r:id="rId19"/>
    <p:sldId id="491" r:id="rId20"/>
    <p:sldId id="492" r:id="rId21"/>
    <p:sldId id="493" r:id="rId22"/>
    <p:sldId id="494" r:id="rId23"/>
    <p:sldId id="495" r:id="rId24"/>
    <p:sldId id="496" r:id="rId25"/>
    <p:sldId id="497" r:id="rId26"/>
    <p:sldId id="498" r:id="rId27"/>
    <p:sldId id="499" r:id="rId28"/>
    <p:sldId id="460" r:id="rId29"/>
    <p:sldId id="482" r:id="rId30"/>
    <p:sldId id="404" r:id="rId31"/>
    <p:sldId id="461" r:id="rId3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897" autoAdjust="0"/>
    <p:restoredTop sz="89606" autoAdjust="0"/>
  </p:normalViewPr>
  <p:slideViewPr>
    <p:cSldViewPr>
      <p:cViewPr>
        <p:scale>
          <a:sx n="93" d="100"/>
          <a:sy n="93" d="100"/>
        </p:scale>
        <p:origin x="-834" y="-180"/>
      </p:cViewPr>
      <p:guideLst>
        <p:guide orient="horz" pos="768"/>
        <p:guide pos="384"/>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4.xml"/><Relationship Id="rId34" Type="http://schemas.openxmlformats.org/officeDocument/2006/relationships/handoutMaster" Target="handoutMasters/handoutMaster1.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sldNum="0"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sldNum="0"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 name="Date Placeholder 1"/>
          <p:cNvSpPr>
            <a:spLocks noGrp="1"/>
          </p:cNvSpPr>
          <p:nvPr>
            <p:ph type="dt"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98373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ChangeArrowheads="1" noTextEdit="1"/>
          </p:cNvSpPr>
          <p:nvPr>
            <p:ph type="sldImg"/>
          </p:nvPr>
        </p:nvSpPr>
        <p:spPr>
          <a:ln/>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solidFill>
                <a:srgbClr val="FF0000"/>
              </a:solidFill>
            </a:endParaRPr>
          </a:p>
        </p:txBody>
      </p:sp>
      <p:sp>
        <p:nvSpPr>
          <p:cNvPr id="286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Arial" charset="0"/>
              </a:defRPr>
            </a:lvl1pPr>
            <a:lvl2pPr marL="747713" indent="-287338">
              <a:defRPr sz="2000" b="1">
                <a:solidFill>
                  <a:schemeClr val="tx1"/>
                </a:solidFill>
                <a:latin typeface="Arial" charset="0"/>
              </a:defRPr>
            </a:lvl2pPr>
            <a:lvl3pPr marL="1150938" indent="-230188">
              <a:defRPr sz="2000" b="1">
                <a:solidFill>
                  <a:schemeClr val="tx1"/>
                </a:solidFill>
                <a:latin typeface="Arial" charset="0"/>
              </a:defRPr>
            </a:lvl3pPr>
            <a:lvl4pPr marL="1611313" indent="-230188">
              <a:defRPr sz="2000" b="1">
                <a:solidFill>
                  <a:schemeClr val="tx1"/>
                </a:solidFill>
                <a:latin typeface="Arial" charset="0"/>
              </a:defRPr>
            </a:lvl4pPr>
            <a:lvl5pPr marL="2073275" indent="-230188">
              <a:defRPr sz="2000" b="1">
                <a:solidFill>
                  <a:schemeClr val="tx1"/>
                </a:solidFill>
                <a:latin typeface="Arial" charset="0"/>
              </a:defRPr>
            </a:lvl5pPr>
            <a:lvl6pPr marL="2530475" indent="-230188" eaLnBrk="0" fontAlgn="base" hangingPunct="0">
              <a:spcBef>
                <a:spcPct val="0"/>
              </a:spcBef>
              <a:spcAft>
                <a:spcPct val="0"/>
              </a:spcAft>
              <a:defRPr sz="2000" b="1">
                <a:solidFill>
                  <a:schemeClr val="tx1"/>
                </a:solidFill>
                <a:latin typeface="Arial" charset="0"/>
              </a:defRPr>
            </a:lvl6pPr>
            <a:lvl7pPr marL="2987675" indent="-230188" eaLnBrk="0" fontAlgn="base" hangingPunct="0">
              <a:spcBef>
                <a:spcPct val="0"/>
              </a:spcBef>
              <a:spcAft>
                <a:spcPct val="0"/>
              </a:spcAft>
              <a:defRPr sz="2000" b="1">
                <a:solidFill>
                  <a:schemeClr val="tx1"/>
                </a:solidFill>
                <a:latin typeface="Arial" charset="0"/>
              </a:defRPr>
            </a:lvl7pPr>
            <a:lvl8pPr marL="3444875" indent="-230188" eaLnBrk="0" fontAlgn="base" hangingPunct="0">
              <a:spcBef>
                <a:spcPct val="0"/>
              </a:spcBef>
              <a:spcAft>
                <a:spcPct val="0"/>
              </a:spcAft>
              <a:defRPr sz="2000" b="1">
                <a:solidFill>
                  <a:schemeClr val="tx1"/>
                </a:solidFill>
                <a:latin typeface="Arial" charset="0"/>
              </a:defRPr>
            </a:lvl8pPr>
            <a:lvl9pPr marL="3902075" indent="-230188" eaLnBrk="0" fontAlgn="base" hangingPunct="0">
              <a:spcBef>
                <a:spcPct val="0"/>
              </a:spcBef>
              <a:spcAft>
                <a:spcPct val="0"/>
              </a:spcAft>
              <a:defRPr sz="2000" b="1">
                <a:solidFill>
                  <a:schemeClr val="tx1"/>
                </a:solidFill>
                <a:latin typeface="Arial" charset="0"/>
              </a:defRPr>
            </a:lvl9pPr>
          </a:lstStyle>
          <a:p>
            <a:fld id="{CE8B100B-02E1-4512-8E82-B37BECD527E1}" type="slidenum">
              <a:rPr lang="en-US" altLang="en-US" sz="1200" b="0">
                <a:solidFill>
                  <a:prstClr val="black"/>
                </a:solidFill>
              </a:rPr>
              <a:pPr/>
              <a:t>11</a:t>
            </a:fld>
            <a:endParaRPr lang="en-US" altLang="en-US" sz="1200" b="0">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ChangeArrowheads="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Arial" charset="0"/>
              </a:defRPr>
            </a:lvl1pPr>
            <a:lvl2pPr marL="747713" indent="-287338">
              <a:defRPr sz="2000" b="1">
                <a:solidFill>
                  <a:schemeClr val="tx1"/>
                </a:solidFill>
                <a:latin typeface="Arial" charset="0"/>
              </a:defRPr>
            </a:lvl2pPr>
            <a:lvl3pPr marL="1150938" indent="-230188">
              <a:defRPr sz="2000" b="1">
                <a:solidFill>
                  <a:schemeClr val="tx1"/>
                </a:solidFill>
                <a:latin typeface="Arial" charset="0"/>
              </a:defRPr>
            </a:lvl3pPr>
            <a:lvl4pPr marL="1611313" indent="-230188">
              <a:defRPr sz="2000" b="1">
                <a:solidFill>
                  <a:schemeClr val="tx1"/>
                </a:solidFill>
                <a:latin typeface="Arial" charset="0"/>
              </a:defRPr>
            </a:lvl4pPr>
            <a:lvl5pPr marL="2073275" indent="-230188">
              <a:defRPr sz="2000" b="1">
                <a:solidFill>
                  <a:schemeClr val="tx1"/>
                </a:solidFill>
                <a:latin typeface="Arial" charset="0"/>
              </a:defRPr>
            </a:lvl5pPr>
            <a:lvl6pPr marL="2530475" indent="-230188" eaLnBrk="0" fontAlgn="base" hangingPunct="0">
              <a:spcBef>
                <a:spcPct val="0"/>
              </a:spcBef>
              <a:spcAft>
                <a:spcPct val="0"/>
              </a:spcAft>
              <a:defRPr sz="2000" b="1">
                <a:solidFill>
                  <a:schemeClr val="tx1"/>
                </a:solidFill>
                <a:latin typeface="Arial" charset="0"/>
              </a:defRPr>
            </a:lvl6pPr>
            <a:lvl7pPr marL="2987675" indent="-230188" eaLnBrk="0" fontAlgn="base" hangingPunct="0">
              <a:spcBef>
                <a:spcPct val="0"/>
              </a:spcBef>
              <a:spcAft>
                <a:spcPct val="0"/>
              </a:spcAft>
              <a:defRPr sz="2000" b="1">
                <a:solidFill>
                  <a:schemeClr val="tx1"/>
                </a:solidFill>
                <a:latin typeface="Arial" charset="0"/>
              </a:defRPr>
            </a:lvl7pPr>
            <a:lvl8pPr marL="3444875" indent="-230188" eaLnBrk="0" fontAlgn="base" hangingPunct="0">
              <a:spcBef>
                <a:spcPct val="0"/>
              </a:spcBef>
              <a:spcAft>
                <a:spcPct val="0"/>
              </a:spcAft>
              <a:defRPr sz="2000" b="1">
                <a:solidFill>
                  <a:schemeClr val="tx1"/>
                </a:solidFill>
                <a:latin typeface="Arial" charset="0"/>
              </a:defRPr>
            </a:lvl8pPr>
            <a:lvl9pPr marL="3902075" indent="-230188" eaLnBrk="0" fontAlgn="base" hangingPunct="0">
              <a:spcBef>
                <a:spcPct val="0"/>
              </a:spcBef>
              <a:spcAft>
                <a:spcPct val="0"/>
              </a:spcAft>
              <a:defRPr sz="2000" b="1">
                <a:solidFill>
                  <a:schemeClr val="tx1"/>
                </a:solidFill>
                <a:latin typeface="Arial" charset="0"/>
              </a:defRPr>
            </a:lvl9pPr>
          </a:lstStyle>
          <a:p>
            <a:fld id="{987252B4-2BE5-4B3B-858B-690D629B5A68}" type="slidenum">
              <a:rPr lang="en-US" altLang="en-US" sz="1200" b="0">
                <a:solidFill>
                  <a:prstClr val="black"/>
                </a:solidFill>
              </a:rPr>
              <a:pPr/>
              <a:t>12</a:t>
            </a:fld>
            <a:endParaRPr lang="en-US" altLang="en-US" sz="1200" b="0">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ChangeArrowheads="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Arial" charset="0"/>
              </a:defRPr>
            </a:lvl1pPr>
            <a:lvl2pPr marL="747713" indent="-287338">
              <a:defRPr sz="2000" b="1">
                <a:solidFill>
                  <a:schemeClr val="tx1"/>
                </a:solidFill>
                <a:latin typeface="Arial" charset="0"/>
              </a:defRPr>
            </a:lvl2pPr>
            <a:lvl3pPr marL="1150938" indent="-230188">
              <a:defRPr sz="2000" b="1">
                <a:solidFill>
                  <a:schemeClr val="tx1"/>
                </a:solidFill>
                <a:latin typeface="Arial" charset="0"/>
              </a:defRPr>
            </a:lvl3pPr>
            <a:lvl4pPr marL="1611313" indent="-230188">
              <a:defRPr sz="2000" b="1">
                <a:solidFill>
                  <a:schemeClr val="tx1"/>
                </a:solidFill>
                <a:latin typeface="Arial" charset="0"/>
              </a:defRPr>
            </a:lvl4pPr>
            <a:lvl5pPr marL="2073275" indent="-230188">
              <a:defRPr sz="2000" b="1">
                <a:solidFill>
                  <a:schemeClr val="tx1"/>
                </a:solidFill>
                <a:latin typeface="Arial" charset="0"/>
              </a:defRPr>
            </a:lvl5pPr>
            <a:lvl6pPr marL="2530475" indent="-230188" eaLnBrk="0" fontAlgn="base" hangingPunct="0">
              <a:spcBef>
                <a:spcPct val="0"/>
              </a:spcBef>
              <a:spcAft>
                <a:spcPct val="0"/>
              </a:spcAft>
              <a:defRPr sz="2000" b="1">
                <a:solidFill>
                  <a:schemeClr val="tx1"/>
                </a:solidFill>
                <a:latin typeface="Arial" charset="0"/>
              </a:defRPr>
            </a:lvl6pPr>
            <a:lvl7pPr marL="2987675" indent="-230188" eaLnBrk="0" fontAlgn="base" hangingPunct="0">
              <a:spcBef>
                <a:spcPct val="0"/>
              </a:spcBef>
              <a:spcAft>
                <a:spcPct val="0"/>
              </a:spcAft>
              <a:defRPr sz="2000" b="1">
                <a:solidFill>
                  <a:schemeClr val="tx1"/>
                </a:solidFill>
                <a:latin typeface="Arial" charset="0"/>
              </a:defRPr>
            </a:lvl7pPr>
            <a:lvl8pPr marL="3444875" indent="-230188" eaLnBrk="0" fontAlgn="base" hangingPunct="0">
              <a:spcBef>
                <a:spcPct val="0"/>
              </a:spcBef>
              <a:spcAft>
                <a:spcPct val="0"/>
              </a:spcAft>
              <a:defRPr sz="2000" b="1">
                <a:solidFill>
                  <a:schemeClr val="tx1"/>
                </a:solidFill>
                <a:latin typeface="Arial" charset="0"/>
              </a:defRPr>
            </a:lvl8pPr>
            <a:lvl9pPr marL="3902075" indent="-230188" eaLnBrk="0" fontAlgn="base" hangingPunct="0">
              <a:spcBef>
                <a:spcPct val="0"/>
              </a:spcBef>
              <a:spcAft>
                <a:spcPct val="0"/>
              </a:spcAft>
              <a:defRPr sz="2000" b="1">
                <a:solidFill>
                  <a:schemeClr val="tx1"/>
                </a:solidFill>
                <a:latin typeface="Arial" charset="0"/>
              </a:defRPr>
            </a:lvl9pPr>
          </a:lstStyle>
          <a:p>
            <a:fld id="{CF767B8D-62EA-47C4-823E-489454D1A97C}" type="slidenum">
              <a:rPr lang="en-US" altLang="en-US" sz="1200" b="0">
                <a:solidFill>
                  <a:prstClr val="black"/>
                </a:solidFill>
              </a:rPr>
              <a:pPr/>
              <a:t>13</a:t>
            </a:fld>
            <a:endParaRPr lang="en-US" altLang="en-US" sz="1200" b="0">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ChangeArrowheads="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1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Arial" charset="0"/>
              </a:defRPr>
            </a:lvl1pPr>
            <a:lvl2pPr marL="747713" indent="-287338">
              <a:defRPr sz="2000" b="1">
                <a:solidFill>
                  <a:schemeClr val="tx1"/>
                </a:solidFill>
                <a:latin typeface="Arial" charset="0"/>
              </a:defRPr>
            </a:lvl2pPr>
            <a:lvl3pPr marL="1150938" indent="-230188">
              <a:defRPr sz="2000" b="1">
                <a:solidFill>
                  <a:schemeClr val="tx1"/>
                </a:solidFill>
                <a:latin typeface="Arial" charset="0"/>
              </a:defRPr>
            </a:lvl3pPr>
            <a:lvl4pPr marL="1611313" indent="-230188">
              <a:defRPr sz="2000" b="1">
                <a:solidFill>
                  <a:schemeClr val="tx1"/>
                </a:solidFill>
                <a:latin typeface="Arial" charset="0"/>
              </a:defRPr>
            </a:lvl4pPr>
            <a:lvl5pPr marL="2073275" indent="-230188">
              <a:defRPr sz="2000" b="1">
                <a:solidFill>
                  <a:schemeClr val="tx1"/>
                </a:solidFill>
                <a:latin typeface="Arial" charset="0"/>
              </a:defRPr>
            </a:lvl5pPr>
            <a:lvl6pPr marL="2530475" indent="-230188" eaLnBrk="0" fontAlgn="base" hangingPunct="0">
              <a:spcBef>
                <a:spcPct val="0"/>
              </a:spcBef>
              <a:spcAft>
                <a:spcPct val="0"/>
              </a:spcAft>
              <a:defRPr sz="2000" b="1">
                <a:solidFill>
                  <a:schemeClr val="tx1"/>
                </a:solidFill>
                <a:latin typeface="Arial" charset="0"/>
              </a:defRPr>
            </a:lvl6pPr>
            <a:lvl7pPr marL="2987675" indent="-230188" eaLnBrk="0" fontAlgn="base" hangingPunct="0">
              <a:spcBef>
                <a:spcPct val="0"/>
              </a:spcBef>
              <a:spcAft>
                <a:spcPct val="0"/>
              </a:spcAft>
              <a:defRPr sz="2000" b="1">
                <a:solidFill>
                  <a:schemeClr val="tx1"/>
                </a:solidFill>
                <a:latin typeface="Arial" charset="0"/>
              </a:defRPr>
            </a:lvl7pPr>
            <a:lvl8pPr marL="3444875" indent="-230188" eaLnBrk="0" fontAlgn="base" hangingPunct="0">
              <a:spcBef>
                <a:spcPct val="0"/>
              </a:spcBef>
              <a:spcAft>
                <a:spcPct val="0"/>
              </a:spcAft>
              <a:defRPr sz="2000" b="1">
                <a:solidFill>
                  <a:schemeClr val="tx1"/>
                </a:solidFill>
                <a:latin typeface="Arial" charset="0"/>
              </a:defRPr>
            </a:lvl8pPr>
            <a:lvl9pPr marL="3902075" indent="-230188" eaLnBrk="0" fontAlgn="base" hangingPunct="0">
              <a:spcBef>
                <a:spcPct val="0"/>
              </a:spcBef>
              <a:spcAft>
                <a:spcPct val="0"/>
              </a:spcAft>
              <a:defRPr sz="2000" b="1">
                <a:solidFill>
                  <a:schemeClr val="tx1"/>
                </a:solidFill>
                <a:latin typeface="Arial" charset="0"/>
              </a:defRPr>
            </a:lvl9pPr>
          </a:lstStyle>
          <a:p>
            <a:fld id="{593A7E32-44FA-4694-99BA-BFC03F7DE64F}" type="slidenum">
              <a:rPr lang="en-US" altLang="en-US" sz="1200" b="0">
                <a:solidFill>
                  <a:srgbClr val="000000"/>
                </a:solidFill>
              </a:rPr>
              <a:pPr/>
              <a:t>14</a:t>
            </a:fld>
            <a:endParaRPr lang="en-US" altLang="en-US" sz="1200" b="0">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ChangeArrowheads="1" noTextEdit="1"/>
          </p:cNvSpPr>
          <p:nvPr>
            <p:ph type="sldImg"/>
          </p:nvPr>
        </p:nvSpPr>
        <p:spPr>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27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Arial" charset="0"/>
              </a:defRPr>
            </a:lvl1pPr>
            <a:lvl2pPr marL="747713" indent="-287338">
              <a:defRPr sz="2000" b="1">
                <a:solidFill>
                  <a:schemeClr val="tx1"/>
                </a:solidFill>
                <a:latin typeface="Arial" charset="0"/>
              </a:defRPr>
            </a:lvl2pPr>
            <a:lvl3pPr marL="1150938" indent="-230188">
              <a:defRPr sz="2000" b="1">
                <a:solidFill>
                  <a:schemeClr val="tx1"/>
                </a:solidFill>
                <a:latin typeface="Arial" charset="0"/>
              </a:defRPr>
            </a:lvl3pPr>
            <a:lvl4pPr marL="1611313" indent="-230188">
              <a:defRPr sz="2000" b="1">
                <a:solidFill>
                  <a:schemeClr val="tx1"/>
                </a:solidFill>
                <a:latin typeface="Arial" charset="0"/>
              </a:defRPr>
            </a:lvl4pPr>
            <a:lvl5pPr marL="2073275" indent="-230188">
              <a:defRPr sz="2000" b="1">
                <a:solidFill>
                  <a:schemeClr val="tx1"/>
                </a:solidFill>
                <a:latin typeface="Arial" charset="0"/>
              </a:defRPr>
            </a:lvl5pPr>
            <a:lvl6pPr marL="2530475" indent="-230188" eaLnBrk="0" fontAlgn="base" hangingPunct="0">
              <a:spcBef>
                <a:spcPct val="0"/>
              </a:spcBef>
              <a:spcAft>
                <a:spcPct val="0"/>
              </a:spcAft>
              <a:defRPr sz="2000" b="1">
                <a:solidFill>
                  <a:schemeClr val="tx1"/>
                </a:solidFill>
                <a:latin typeface="Arial" charset="0"/>
              </a:defRPr>
            </a:lvl6pPr>
            <a:lvl7pPr marL="2987675" indent="-230188" eaLnBrk="0" fontAlgn="base" hangingPunct="0">
              <a:spcBef>
                <a:spcPct val="0"/>
              </a:spcBef>
              <a:spcAft>
                <a:spcPct val="0"/>
              </a:spcAft>
              <a:defRPr sz="2000" b="1">
                <a:solidFill>
                  <a:schemeClr val="tx1"/>
                </a:solidFill>
                <a:latin typeface="Arial" charset="0"/>
              </a:defRPr>
            </a:lvl7pPr>
            <a:lvl8pPr marL="3444875" indent="-230188" eaLnBrk="0" fontAlgn="base" hangingPunct="0">
              <a:spcBef>
                <a:spcPct val="0"/>
              </a:spcBef>
              <a:spcAft>
                <a:spcPct val="0"/>
              </a:spcAft>
              <a:defRPr sz="2000" b="1">
                <a:solidFill>
                  <a:schemeClr val="tx1"/>
                </a:solidFill>
                <a:latin typeface="Arial" charset="0"/>
              </a:defRPr>
            </a:lvl8pPr>
            <a:lvl9pPr marL="3902075" indent="-230188" eaLnBrk="0" fontAlgn="base" hangingPunct="0">
              <a:spcBef>
                <a:spcPct val="0"/>
              </a:spcBef>
              <a:spcAft>
                <a:spcPct val="0"/>
              </a:spcAft>
              <a:defRPr sz="2000" b="1">
                <a:solidFill>
                  <a:schemeClr val="tx1"/>
                </a:solidFill>
                <a:latin typeface="Arial" charset="0"/>
              </a:defRPr>
            </a:lvl9pPr>
          </a:lstStyle>
          <a:p>
            <a:fld id="{775C1268-485B-4FB0-8341-B752FAA0B22F}" type="slidenum">
              <a:rPr lang="en-US" altLang="en-US" sz="1200" b="0">
                <a:solidFill>
                  <a:prstClr val="black"/>
                </a:solidFill>
              </a:rPr>
              <a:pPr/>
              <a:t>15</a:t>
            </a:fld>
            <a:endParaRPr lang="en-US" altLang="en-US" sz="1200" b="0">
              <a:solidFill>
                <a:prstClr val="black"/>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ChangeArrowheads="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Arial" charset="0"/>
              </a:defRPr>
            </a:lvl1pPr>
            <a:lvl2pPr marL="747713" indent="-287338">
              <a:defRPr sz="2000" b="1">
                <a:solidFill>
                  <a:schemeClr val="tx1"/>
                </a:solidFill>
                <a:latin typeface="Arial" charset="0"/>
              </a:defRPr>
            </a:lvl2pPr>
            <a:lvl3pPr marL="1150938" indent="-230188">
              <a:defRPr sz="2000" b="1">
                <a:solidFill>
                  <a:schemeClr val="tx1"/>
                </a:solidFill>
                <a:latin typeface="Arial" charset="0"/>
              </a:defRPr>
            </a:lvl3pPr>
            <a:lvl4pPr marL="1611313" indent="-230188">
              <a:defRPr sz="2000" b="1">
                <a:solidFill>
                  <a:schemeClr val="tx1"/>
                </a:solidFill>
                <a:latin typeface="Arial" charset="0"/>
              </a:defRPr>
            </a:lvl4pPr>
            <a:lvl5pPr marL="2073275" indent="-230188">
              <a:defRPr sz="2000" b="1">
                <a:solidFill>
                  <a:schemeClr val="tx1"/>
                </a:solidFill>
                <a:latin typeface="Arial" charset="0"/>
              </a:defRPr>
            </a:lvl5pPr>
            <a:lvl6pPr marL="2530475" indent="-230188" eaLnBrk="0" fontAlgn="base" hangingPunct="0">
              <a:spcBef>
                <a:spcPct val="0"/>
              </a:spcBef>
              <a:spcAft>
                <a:spcPct val="0"/>
              </a:spcAft>
              <a:defRPr sz="2000" b="1">
                <a:solidFill>
                  <a:schemeClr val="tx1"/>
                </a:solidFill>
                <a:latin typeface="Arial" charset="0"/>
              </a:defRPr>
            </a:lvl6pPr>
            <a:lvl7pPr marL="2987675" indent="-230188" eaLnBrk="0" fontAlgn="base" hangingPunct="0">
              <a:spcBef>
                <a:spcPct val="0"/>
              </a:spcBef>
              <a:spcAft>
                <a:spcPct val="0"/>
              </a:spcAft>
              <a:defRPr sz="2000" b="1">
                <a:solidFill>
                  <a:schemeClr val="tx1"/>
                </a:solidFill>
                <a:latin typeface="Arial" charset="0"/>
              </a:defRPr>
            </a:lvl7pPr>
            <a:lvl8pPr marL="3444875" indent="-230188" eaLnBrk="0" fontAlgn="base" hangingPunct="0">
              <a:spcBef>
                <a:spcPct val="0"/>
              </a:spcBef>
              <a:spcAft>
                <a:spcPct val="0"/>
              </a:spcAft>
              <a:defRPr sz="2000" b="1">
                <a:solidFill>
                  <a:schemeClr val="tx1"/>
                </a:solidFill>
                <a:latin typeface="Arial" charset="0"/>
              </a:defRPr>
            </a:lvl8pPr>
            <a:lvl9pPr marL="3902075" indent="-230188" eaLnBrk="0" fontAlgn="base" hangingPunct="0">
              <a:spcBef>
                <a:spcPct val="0"/>
              </a:spcBef>
              <a:spcAft>
                <a:spcPct val="0"/>
              </a:spcAft>
              <a:defRPr sz="2000" b="1">
                <a:solidFill>
                  <a:schemeClr val="tx1"/>
                </a:solidFill>
                <a:latin typeface="Arial" charset="0"/>
              </a:defRPr>
            </a:lvl9pPr>
          </a:lstStyle>
          <a:p>
            <a:fld id="{E90F5DAF-0662-42E1-A118-EC5BED994B28}" type="slidenum">
              <a:rPr lang="en-US" altLang="en-US" sz="1200" b="0">
                <a:solidFill>
                  <a:prstClr val="black"/>
                </a:solidFill>
              </a:rPr>
              <a:pPr/>
              <a:t>16</a:t>
            </a:fld>
            <a:endParaRPr lang="en-US" altLang="en-US" sz="1200" b="0">
              <a:solidFill>
                <a:prstClr val="black"/>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ChangeArrowheads="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z="1600" smtClean="0">
              <a:solidFill>
                <a:srgbClr val="2EBE9F"/>
              </a:solidFill>
            </a:endParaRPr>
          </a:p>
        </p:txBody>
      </p:sp>
      <p:sp>
        <p:nvSpPr>
          <p:cNvPr id="348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Arial" charset="0"/>
              </a:defRPr>
            </a:lvl1pPr>
            <a:lvl2pPr marL="747713" indent="-287338">
              <a:defRPr sz="2000" b="1">
                <a:solidFill>
                  <a:schemeClr val="tx1"/>
                </a:solidFill>
                <a:latin typeface="Arial" charset="0"/>
              </a:defRPr>
            </a:lvl2pPr>
            <a:lvl3pPr marL="1150938" indent="-230188">
              <a:defRPr sz="2000" b="1">
                <a:solidFill>
                  <a:schemeClr val="tx1"/>
                </a:solidFill>
                <a:latin typeface="Arial" charset="0"/>
              </a:defRPr>
            </a:lvl3pPr>
            <a:lvl4pPr marL="1611313" indent="-230188">
              <a:defRPr sz="2000" b="1">
                <a:solidFill>
                  <a:schemeClr val="tx1"/>
                </a:solidFill>
                <a:latin typeface="Arial" charset="0"/>
              </a:defRPr>
            </a:lvl4pPr>
            <a:lvl5pPr marL="2073275" indent="-230188">
              <a:defRPr sz="2000" b="1">
                <a:solidFill>
                  <a:schemeClr val="tx1"/>
                </a:solidFill>
                <a:latin typeface="Arial" charset="0"/>
              </a:defRPr>
            </a:lvl5pPr>
            <a:lvl6pPr marL="2530475" indent="-230188" eaLnBrk="0" fontAlgn="base" hangingPunct="0">
              <a:spcBef>
                <a:spcPct val="0"/>
              </a:spcBef>
              <a:spcAft>
                <a:spcPct val="0"/>
              </a:spcAft>
              <a:defRPr sz="2000" b="1">
                <a:solidFill>
                  <a:schemeClr val="tx1"/>
                </a:solidFill>
                <a:latin typeface="Arial" charset="0"/>
              </a:defRPr>
            </a:lvl6pPr>
            <a:lvl7pPr marL="2987675" indent="-230188" eaLnBrk="0" fontAlgn="base" hangingPunct="0">
              <a:spcBef>
                <a:spcPct val="0"/>
              </a:spcBef>
              <a:spcAft>
                <a:spcPct val="0"/>
              </a:spcAft>
              <a:defRPr sz="2000" b="1">
                <a:solidFill>
                  <a:schemeClr val="tx1"/>
                </a:solidFill>
                <a:latin typeface="Arial" charset="0"/>
              </a:defRPr>
            </a:lvl7pPr>
            <a:lvl8pPr marL="3444875" indent="-230188" eaLnBrk="0" fontAlgn="base" hangingPunct="0">
              <a:spcBef>
                <a:spcPct val="0"/>
              </a:spcBef>
              <a:spcAft>
                <a:spcPct val="0"/>
              </a:spcAft>
              <a:defRPr sz="2000" b="1">
                <a:solidFill>
                  <a:schemeClr val="tx1"/>
                </a:solidFill>
                <a:latin typeface="Arial" charset="0"/>
              </a:defRPr>
            </a:lvl8pPr>
            <a:lvl9pPr marL="3902075" indent="-230188" eaLnBrk="0" fontAlgn="base" hangingPunct="0">
              <a:spcBef>
                <a:spcPct val="0"/>
              </a:spcBef>
              <a:spcAft>
                <a:spcPct val="0"/>
              </a:spcAft>
              <a:defRPr sz="2000" b="1">
                <a:solidFill>
                  <a:schemeClr val="tx1"/>
                </a:solidFill>
                <a:latin typeface="Arial" charset="0"/>
              </a:defRPr>
            </a:lvl9pPr>
          </a:lstStyle>
          <a:p>
            <a:fld id="{324B691B-102E-4F29-A0BC-7AC0FDB88B54}" type="slidenum">
              <a:rPr lang="en-US" altLang="en-US" sz="1200" b="0">
                <a:solidFill>
                  <a:prstClr val="black"/>
                </a:solidFill>
              </a:rPr>
              <a:pPr/>
              <a:t>17</a:t>
            </a:fld>
            <a:endParaRPr lang="en-US" altLang="en-US" sz="1200" b="0">
              <a:solidFill>
                <a:prstClr val="black"/>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ChangeArrowheads="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Arial" charset="0"/>
              </a:defRPr>
            </a:lvl1pPr>
            <a:lvl2pPr marL="747713" indent="-287338">
              <a:defRPr sz="2000" b="1">
                <a:solidFill>
                  <a:schemeClr val="tx1"/>
                </a:solidFill>
                <a:latin typeface="Arial" charset="0"/>
              </a:defRPr>
            </a:lvl2pPr>
            <a:lvl3pPr marL="1150938" indent="-230188">
              <a:defRPr sz="2000" b="1">
                <a:solidFill>
                  <a:schemeClr val="tx1"/>
                </a:solidFill>
                <a:latin typeface="Arial" charset="0"/>
              </a:defRPr>
            </a:lvl3pPr>
            <a:lvl4pPr marL="1611313" indent="-230188">
              <a:defRPr sz="2000" b="1">
                <a:solidFill>
                  <a:schemeClr val="tx1"/>
                </a:solidFill>
                <a:latin typeface="Arial" charset="0"/>
              </a:defRPr>
            </a:lvl4pPr>
            <a:lvl5pPr marL="2073275" indent="-230188">
              <a:defRPr sz="2000" b="1">
                <a:solidFill>
                  <a:schemeClr val="tx1"/>
                </a:solidFill>
                <a:latin typeface="Arial" charset="0"/>
              </a:defRPr>
            </a:lvl5pPr>
            <a:lvl6pPr marL="2530475" indent="-230188" eaLnBrk="0" fontAlgn="base" hangingPunct="0">
              <a:spcBef>
                <a:spcPct val="0"/>
              </a:spcBef>
              <a:spcAft>
                <a:spcPct val="0"/>
              </a:spcAft>
              <a:defRPr sz="2000" b="1">
                <a:solidFill>
                  <a:schemeClr val="tx1"/>
                </a:solidFill>
                <a:latin typeface="Arial" charset="0"/>
              </a:defRPr>
            </a:lvl6pPr>
            <a:lvl7pPr marL="2987675" indent="-230188" eaLnBrk="0" fontAlgn="base" hangingPunct="0">
              <a:spcBef>
                <a:spcPct val="0"/>
              </a:spcBef>
              <a:spcAft>
                <a:spcPct val="0"/>
              </a:spcAft>
              <a:defRPr sz="2000" b="1">
                <a:solidFill>
                  <a:schemeClr val="tx1"/>
                </a:solidFill>
                <a:latin typeface="Arial" charset="0"/>
              </a:defRPr>
            </a:lvl7pPr>
            <a:lvl8pPr marL="3444875" indent="-230188" eaLnBrk="0" fontAlgn="base" hangingPunct="0">
              <a:spcBef>
                <a:spcPct val="0"/>
              </a:spcBef>
              <a:spcAft>
                <a:spcPct val="0"/>
              </a:spcAft>
              <a:defRPr sz="2000" b="1">
                <a:solidFill>
                  <a:schemeClr val="tx1"/>
                </a:solidFill>
                <a:latin typeface="Arial" charset="0"/>
              </a:defRPr>
            </a:lvl8pPr>
            <a:lvl9pPr marL="3902075" indent="-230188" eaLnBrk="0" fontAlgn="base" hangingPunct="0">
              <a:spcBef>
                <a:spcPct val="0"/>
              </a:spcBef>
              <a:spcAft>
                <a:spcPct val="0"/>
              </a:spcAft>
              <a:defRPr sz="2000" b="1">
                <a:solidFill>
                  <a:schemeClr val="tx1"/>
                </a:solidFill>
                <a:latin typeface="Arial" charset="0"/>
              </a:defRPr>
            </a:lvl9pPr>
          </a:lstStyle>
          <a:p>
            <a:fld id="{BEC775C6-1310-4083-A743-6C95E51B2B8F}" type="slidenum">
              <a:rPr lang="en-US" altLang="en-US" sz="1200" b="0">
                <a:solidFill>
                  <a:prstClr val="black"/>
                </a:solidFill>
              </a:rPr>
              <a:pPr/>
              <a:t>18</a:t>
            </a:fld>
            <a:endParaRPr lang="en-US" altLang="en-US" sz="1200" b="0">
              <a:solidFill>
                <a:prstClr val="black"/>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ChangeArrowheads="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Arial" charset="0"/>
              </a:defRPr>
            </a:lvl1pPr>
            <a:lvl2pPr marL="747713" indent="-287338">
              <a:defRPr sz="2000" b="1">
                <a:solidFill>
                  <a:schemeClr val="tx1"/>
                </a:solidFill>
                <a:latin typeface="Arial" charset="0"/>
              </a:defRPr>
            </a:lvl2pPr>
            <a:lvl3pPr marL="1150938" indent="-230188">
              <a:defRPr sz="2000" b="1">
                <a:solidFill>
                  <a:schemeClr val="tx1"/>
                </a:solidFill>
                <a:latin typeface="Arial" charset="0"/>
              </a:defRPr>
            </a:lvl3pPr>
            <a:lvl4pPr marL="1611313" indent="-230188">
              <a:defRPr sz="2000" b="1">
                <a:solidFill>
                  <a:schemeClr val="tx1"/>
                </a:solidFill>
                <a:latin typeface="Arial" charset="0"/>
              </a:defRPr>
            </a:lvl4pPr>
            <a:lvl5pPr marL="2073275" indent="-230188">
              <a:defRPr sz="2000" b="1">
                <a:solidFill>
                  <a:schemeClr val="tx1"/>
                </a:solidFill>
                <a:latin typeface="Arial" charset="0"/>
              </a:defRPr>
            </a:lvl5pPr>
            <a:lvl6pPr marL="2530475" indent="-230188" eaLnBrk="0" fontAlgn="base" hangingPunct="0">
              <a:spcBef>
                <a:spcPct val="0"/>
              </a:spcBef>
              <a:spcAft>
                <a:spcPct val="0"/>
              </a:spcAft>
              <a:defRPr sz="2000" b="1">
                <a:solidFill>
                  <a:schemeClr val="tx1"/>
                </a:solidFill>
                <a:latin typeface="Arial" charset="0"/>
              </a:defRPr>
            </a:lvl6pPr>
            <a:lvl7pPr marL="2987675" indent="-230188" eaLnBrk="0" fontAlgn="base" hangingPunct="0">
              <a:spcBef>
                <a:spcPct val="0"/>
              </a:spcBef>
              <a:spcAft>
                <a:spcPct val="0"/>
              </a:spcAft>
              <a:defRPr sz="2000" b="1">
                <a:solidFill>
                  <a:schemeClr val="tx1"/>
                </a:solidFill>
                <a:latin typeface="Arial" charset="0"/>
              </a:defRPr>
            </a:lvl7pPr>
            <a:lvl8pPr marL="3444875" indent="-230188" eaLnBrk="0" fontAlgn="base" hangingPunct="0">
              <a:spcBef>
                <a:spcPct val="0"/>
              </a:spcBef>
              <a:spcAft>
                <a:spcPct val="0"/>
              </a:spcAft>
              <a:defRPr sz="2000" b="1">
                <a:solidFill>
                  <a:schemeClr val="tx1"/>
                </a:solidFill>
                <a:latin typeface="Arial" charset="0"/>
              </a:defRPr>
            </a:lvl8pPr>
            <a:lvl9pPr marL="3902075" indent="-230188" eaLnBrk="0" fontAlgn="base" hangingPunct="0">
              <a:spcBef>
                <a:spcPct val="0"/>
              </a:spcBef>
              <a:spcAft>
                <a:spcPct val="0"/>
              </a:spcAft>
              <a:defRPr sz="2000" b="1">
                <a:solidFill>
                  <a:schemeClr val="tx1"/>
                </a:solidFill>
                <a:latin typeface="Arial" charset="0"/>
              </a:defRPr>
            </a:lvl9pPr>
          </a:lstStyle>
          <a:p>
            <a:fld id="{BF168417-92F3-4149-A886-3928C35D54A5}" type="slidenum">
              <a:rPr lang="en-US" altLang="en-US" sz="1200" b="0">
                <a:solidFill>
                  <a:prstClr val="black"/>
                </a:solidFill>
              </a:rPr>
              <a:pPr/>
              <a:t>19</a:t>
            </a:fld>
            <a:endParaRPr lang="en-US" altLang="en-US" sz="1200" b="0">
              <a:solidFill>
                <a:prstClr val="black"/>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ChangeArrowheads="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Arial" charset="0"/>
              </a:defRPr>
            </a:lvl1pPr>
            <a:lvl2pPr marL="747713" indent="-287338">
              <a:defRPr sz="2000" b="1">
                <a:solidFill>
                  <a:schemeClr val="tx1"/>
                </a:solidFill>
                <a:latin typeface="Arial" charset="0"/>
              </a:defRPr>
            </a:lvl2pPr>
            <a:lvl3pPr marL="1150938" indent="-230188">
              <a:defRPr sz="2000" b="1">
                <a:solidFill>
                  <a:schemeClr val="tx1"/>
                </a:solidFill>
                <a:latin typeface="Arial" charset="0"/>
              </a:defRPr>
            </a:lvl3pPr>
            <a:lvl4pPr marL="1611313" indent="-230188">
              <a:defRPr sz="2000" b="1">
                <a:solidFill>
                  <a:schemeClr val="tx1"/>
                </a:solidFill>
                <a:latin typeface="Arial" charset="0"/>
              </a:defRPr>
            </a:lvl4pPr>
            <a:lvl5pPr marL="2073275" indent="-230188">
              <a:defRPr sz="2000" b="1">
                <a:solidFill>
                  <a:schemeClr val="tx1"/>
                </a:solidFill>
                <a:latin typeface="Arial" charset="0"/>
              </a:defRPr>
            </a:lvl5pPr>
            <a:lvl6pPr marL="2530475" indent="-230188" eaLnBrk="0" fontAlgn="base" hangingPunct="0">
              <a:spcBef>
                <a:spcPct val="0"/>
              </a:spcBef>
              <a:spcAft>
                <a:spcPct val="0"/>
              </a:spcAft>
              <a:defRPr sz="2000" b="1">
                <a:solidFill>
                  <a:schemeClr val="tx1"/>
                </a:solidFill>
                <a:latin typeface="Arial" charset="0"/>
              </a:defRPr>
            </a:lvl6pPr>
            <a:lvl7pPr marL="2987675" indent="-230188" eaLnBrk="0" fontAlgn="base" hangingPunct="0">
              <a:spcBef>
                <a:spcPct val="0"/>
              </a:spcBef>
              <a:spcAft>
                <a:spcPct val="0"/>
              </a:spcAft>
              <a:defRPr sz="2000" b="1">
                <a:solidFill>
                  <a:schemeClr val="tx1"/>
                </a:solidFill>
                <a:latin typeface="Arial" charset="0"/>
              </a:defRPr>
            </a:lvl7pPr>
            <a:lvl8pPr marL="3444875" indent="-230188" eaLnBrk="0" fontAlgn="base" hangingPunct="0">
              <a:spcBef>
                <a:spcPct val="0"/>
              </a:spcBef>
              <a:spcAft>
                <a:spcPct val="0"/>
              </a:spcAft>
              <a:defRPr sz="2000" b="1">
                <a:solidFill>
                  <a:schemeClr val="tx1"/>
                </a:solidFill>
                <a:latin typeface="Arial" charset="0"/>
              </a:defRPr>
            </a:lvl8pPr>
            <a:lvl9pPr marL="3902075" indent="-230188" eaLnBrk="0" fontAlgn="base" hangingPunct="0">
              <a:spcBef>
                <a:spcPct val="0"/>
              </a:spcBef>
              <a:spcAft>
                <a:spcPct val="0"/>
              </a:spcAft>
              <a:defRPr sz="2000" b="1">
                <a:solidFill>
                  <a:schemeClr val="tx1"/>
                </a:solidFill>
                <a:latin typeface="Arial" charset="0"/>
              </a:defRPr>
            </a:lvl9pPr>
          </a:lstStyle>
          <a:p>
            <a:fld id="{ED3800AF-5D20-48C2-AA8F-9216787F9B30}" type="slidenum">
              <a:rPr lang="en-US" altLang="en-US" sz="1200" b="0">
                <a:solidFill>
                  <a:prstClr val="black"/>
                </a:solidFill>
              </a:rPr>
              <a:pPr/>
              <a:t>20</a:t>
            </a:fld>
            <a:endParaRPr lang="en-US" altLang="en-US" sz="1200" b="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9357420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9357420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9357420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3620837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3620837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9357420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9357420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ChangeArrowheads="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Arial" charset="0"/>
              </a:defRPr>
            </a:lvl1pPr>
            <a:lvl2pPr marL="747713" indent="-287338">
              <a:defRPr sz="2000" b="1">
                <a:solidFill>
                  <a:schemeClr val="tx1"/>
                </a:solidFill>
                <a:latin typeface="Arial" charset="0"/>
              </a:defRPr>
            </a:lvl2pPr>
            <a:lvl3pPr marL="1150938" indent="-230188">
              <a:defRPr sz="2000" b="1">
                <a:solidFill>
                  <a:schemeClr val="tx1"/>
                </a:solidFill>
                <a:latin typeface="Arial" charset="0"/>
              </a:defRPr>
            </a:lvl3pPr>
            <a:lvl4pPr marL="1611313" indent="-230188">
              <a:defRPr sz="2000" b="1">
                <a:solidFill>
                  <a:schemeClr val="tx1"/>
                </a:solidFill>
                <a:latin typeface="Arial" charset="0"/>
              </a:defRPr>
            </a:lvl4pPr>
            <a:lvl5pPr marL="2073275" indent="-230188">
              <a:defRPr sz="2000" b="1">
                <a:solidFill>
                  <a:schemeClr val="tx1"/>
                </a:solidFill>
                <a:latin typeface="Arial" charset="0"/>
              </a:defRPr>
            </a:lvl5pPr>
            <a:lvl6pPr marL="2530475" indent="-230188" eaLnBrk="0" fontAlgn="base" hangingPunct="0">
              <a:spcBef>
                <a:spcPct val="0"/>
              </a:spcBef>
              <a:spcAft>
                <a:spcPct val="0"/>
              </a:spcAft>
              <a:defRPr sz="2000" b="1">
                <a:solidFill>
                  <a:schemeClr val="tx1"/>
                </a:solidFill>
                <a:latin typeface="Arial" charset="0"/>
              </a:defRPr>
            </a:lvl6pPr>
            <a:lvl7pPr marL="2987675" indent="-230188" eaLnBrk="0" fontAlgn="base" hangingPunct="0">
              <a:spcBef>
                <a:spcPct val="0"/>
              </a:spcBef>
              <a:spcAft>
                <a:spcPct val="0"/>
              </a:spcAft>
              <a:defRPr sz="2000" b="1">
                <a:solidFill>
                  <a:schemeClr val="tx1"/>
                </a:solidFill>
                <a:latin typeface="Arial" charset="0"/>
              </a:defRPr>
            </a:lvl7pPr>
            <a:lvl8pPr marL="3444875" indent="-230188" eaLnBrk="0" fontAlgn="base" hangingPunct="0">
              <a:spcBef>
                <a:spcPct val="0"/>
              </a:spcBef>
              <a:spcAft>
                <a:spcPct val="0"/>
              </a:spcAft>
              <a:defRPr sz="2000" b="1">
                <a:solidFill>
                  <a:schemeClr val="tx1"/>
                </a:solidFill>
                <a:latin typeface="Arial" charset="0"/>
              </a:defRPr>
            </a:lvl8pPr>
            <a:lvl9pPr marL="3902075" indent="-230188" eaLnBrk="0" fontAlgn="base" hangingPunct="0">
              <a:spcBef>
                <a:spcPct val="0"/>
              </a:spcBef>
              <a:spcAft>
                <a:spcPct val="0"/>
              </a:spcAft>
              <a:defRPr sz="2000" b="1">
                <a:solidFill>
                  <a:schemeClr val="tx1"/>
                </a:solidFill>
                <a:latin typeface="Arial" charset="0"/>
              </a:defRPr>
            </a:lvl9pPr>
          </a:lstStyle>
          <a:p>
            <a:fld id="{4E3C82F0-CB0B-46F9-9F95-20C6A3136B6B}" type="slidenum">
              <a:rPr lang="en-US" altLang="en-US" sz="1200" b="0">
                <a:solidFill>
                  <a:prstClr val="black"/>
                </a:solidFill>
              </a:rPr>
              <a:pPr/>
              <a:t>5</a:t>
            </a:fld>
            <a:endParaRPr lang="en-US" altLang="en-US" sz="1200" b="0">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ChangeArrowheads="1" noTextEdit="1"/>
          </p:cNvSpPr>
          <p:nvPr>
            <p:ph type="sldImg"/>
          </p:nvPr>
        </p:nvSpPr>
        <p:spPr>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z="2400" smtClean="0">
              <a:latin typeface="Calibri" pitchFamily="34" charset="0"/>
            </a:endParaRPr>
          </a:p>
        </p:txBody>
      </p:sp>
      <p:sp>
        <p:nvSpPr>
          <p:cNvPr id="24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Arial" charset="0"/>
              </a:defRPr>
            </a:lvl1pPr>
            <a:lvl2pPr marL="747713" indent="-287338">
              <a:defRPr sz="2000" b="1">
                <a:solidFill>
                  <a:schemeClr val="tx1"/>
                </a:solidFill>
                <a:latin typeface="Arial" charset="0"/>
              </a:defRPr>
            </a:lvl2pPr>
            <a:lvl3pPr marL="1150938" indent="-230188">
              <a:defRPr sz="2000" b="1">
                <a:solidFill>
                  <a:schemeClr val="tx1"/>
                </a:solidFill>
                <a:latin typeface="Arial" charset="0"/>
              </a:defRPr>
            </a:lvl3pPr>
            <a:lvl4pPr marL="1611313" indent="-230188">
              <a:defRPr sz="2000" b="1">
                <a:solidFill>
                  <a:schemeClr val="tx1"/>
                </a:solidFill>
                <a:latin typeface="Arial" charset="0"/>
              </a:defRPr>
            </a:lvl4pPr>
            <a:lvl5pPr marL="2073275" indent="-230188">
              <a:defRPr sz="2000" b="1">
                <a:solidFill>
                  <a:schemeClr val="tx1"/>
                </a:solidFill>
                <a:latin typeface="Arial" charset="0"/>
              </a:defRPr>
            </a:lvl5pPr>
            <a:lvl6pPr marL="2530475" indent="-230188" eaLnBrk="0" fontAlgn="base" hangingPunct="0">
              <a:spcBef>
                <a:spcPct val="0"/>
              </a:spcBef>
              <a:spcAft>
                <a:spcPct val="0"/>
              </a:spcAft>
              <a:defRPr sz="2000" b="1">
                <a:solidFill>
                  <a:schemeClr val="tx1"/>
                </a:solidFill>
                <a:latin typeface="Arial" charset="0"/>
              </a:defRPr>
            </a:lvl6pPr>
            <a:lvl7pPr marL="2987675" indent="-230188" eaLnBrk="0" fontAlgn="base" hangingPunct="0">
              <a:spcBef>
                <a:spcPct val="0"/>
              </a:spcBef>
              <a:spcAft>
                <a:spcPct val="0"/>
              </a:spcAft>
              <a:defRPr sz="2000" b="1">
                <a:solidFill>
                  <a:schemeClr val="tx1"/>
                </a:solidFill>
                <a:latin typeface="Arial" charset="0"/>
              </a:defRPr>
            </a:lvl7pPr>
            <a:lvl8pPr marL="3444875" indent="-230188" eaLnBrk="0" fontAlgn="base" hangingPunct="0">
              <a:spcBef>
                <a:spcPct val="0"/>
              </a:spcBef>
              <a:spcAft>
                <a:spcPct val="0"/>
              </a:spcAft>
              <a:defRPr sz="2000" b="1">
                <a:solidFill>
                  <a:schemeClr val="tx1"/>
                </a:solidFill>
                <a:latin typeface="Arial" charset="0"/>
              </a:defRPr>
            </a:lvl8pPr>
            <a:lvl9pPr marL="3902075" indent="-230188" eaLnBrk="0" fontAlgn="base" hangingPunct="0">
              <a:spcBef>
                <a:spcPct val="0"/>
              </a:spcBef>
              <a:spcAft>
                <a:spcPct val="0"/>
              </a:spcAft>
              <a:defRPr sz="2000" b="1">
                <a:solidFill>
                  <a:schemeClr val="tx1"/>
                </a:solidFill>
                <a:latin typeface="Arial" charset="0"/>
              </a:defRPr>
            </a:lvl9pPr>
          </a:lstStyle>
          <a:p>
            <a:fld id="{60CCD01E-D6C1-49E4-9605-6D8866DE0C1A}" type="slidenum">
              <a:rPr lang="en-US" altLang="en-US" sz="1200" b="0">
                <a:solidFill>
                  <a:prstClr val="black"/>
                </a:solidFill>
              </a:rPr>
              <a:pPr/>
              <a:t>6</a:t>
            </a:fld>
            <a:endParaRPr lang="en-US" altLang="en-US" sz="1200" b="0">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ChangeArrowheads="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Arial" charset="0"/>
              </a:defRPr>
            </a:lvl1pPr>
            <a:lvl2pPr marL="747713" indent="-287338">
              <a:defRPr sz="2000" b="1">
                <a:solidFill>
                  <a:schemeClr val="tx1"/>
                </a:solidFill>
                <a:latin typeface="Arial" charset="0"/>
              </a:defRPr>
            </a:lvl2pPr>
            <a:lvl3pPr marL="1150938" indent="-230188">
              <a:defRPr sz="2000" b="1">
                <a:solidFill>
                  <a:schemeClr val="tx1"/>
                </a:solidFill>
                <a:latin typeface="Arial" charset="0"/>
              </a:defRPr>
            </a:lvl3pPr>
            <a:lvl4pPr marL="1611313" indent="-230188">
              <a:defRPr sz="2000" b="1">
                <a:solidFill>
                  <a:schemeClr val="tx1"/>
                </a:solidFill>
                <a:latin typeface="Arial" charset="0"/>
              </a:defRPr>
            </a:lvl4pPr>
            <a:lvl5pPr marL="2073275" indent="-230188">
              <a:defRPr sz="2000" b="1">
                <a:solidFill>
                  <a:schemeClr val="tx1"/>
                </a:solidFill>
                <a:latin typeface="Arial" charset="0"/>
              </a:defRPr>
            </a:lvl5pPr>
            <a:lvl6pPr marL="2530475" indent="-230188" eaLnBrk="0" fontAlgn="base" hangingPunct="0">
              <a:spcBef>
                <a:spcPct val="0"/>
              </a:spcBef>
              <a:spcAft>
                <a:spcPct val="0"/>
              </a:spcAft>
              <a:defRPr sz="2000" b="1">
                <a:solidFill>
                  <a:schemeClr val="tx1"/>
                </a:solidFill>
                <a:latin typeface="Arial" charset="0"/>
              </a:defRPr>
            </a:lvl6pPr>
            <a:lvl7pPr marL="2987675" indent="-230188" eaLnBrk="0" fontAlgn="base" hangingPunct="0">
              <a:spcBef>
                <a:spcPct val="0"/>
              </a:spcBef>
              <a:spcAft>
                <a:spcPct val="0"/>
              </a:spcAft>
              <a:defRPr sz="2000" b="1">
                <a:solidFill>
                  <a:schemeClr val="tx1"/>
                </a:solidFill>
                <a:latin typeface="Arial" charset="0"/>
              </a:defRPr>
            </a:lvl7pPr>
            <a:lvl8pPr marL="3444875" indent="-230188" eaLnBrk="0" fontAlgn="base" hangingPunct="0">
              <a:spcBef>
                <a:spcPct val="0"/>
              </a:spcBef>
              <a:spcAft>
                <a:spcPct val="0"/>
              </a:spcAft>
              <a:defRPr sz="2000" b="1">
                <a:solidFill>
                  <a:schemeClr val="tx1"/>
                </a:solidFill>
                <a:latin typeface="Arial" charset="0"/>
              </a:defRPr>
            </a:lvl8pPr>
            <a:lvl9pPr marL="3902075" indent="-230188" eaLnBrk="0" fontAlgn="base" hangingPunct="0">
              <a:spcBef>
                <a:spcPct val="0"/>
              </a:spcBef>
              <a:spcAft>
                <a:spcPct val="0"/>
              </a:spcAft>
              <a:defRPr sz="2000" b="1">
                <a:solidFill>
                  <a:schemeClr val="tx1"/>
                </a:solidFill>
                <a:latin typeface="Arial" charset="0"/>
              </a:defRPr>
            </a:lvl9pPr>
          </a:lstStyle>
          <a:p>
            <a:fld id="{B43F7FFB-0EE8-4DDD-BBB2-5F4AC5229B46}" type="slidenum">
              <a:rPr lang="en-US" altLang="en-US" sz="1200" b="0">
                <a:solidFill>
                  <a:prstClr val="black"/>
                </a:solidFill>
              </a:rPr>
              <a:pPr/>
              <a:t>7</a:t>
            </a:fld>
            <a:endParaRPr lang="en-US" altLang="en-US" sz="1200" b="0">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ChangeArrowheads="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66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Arial" charset="0"/>
              </a:defRPr>
            </a:lvl1pPr>
            <a:lvl2pPr marL="747713" indent="-287338">
              <a:defRPr sz="2000" b="1">
                <a:solidFill>
                  <a:schemeClr val="tx1"/>
                </a:solidFill>
                <a:latin typeface="Arial" charset="0"/>
              </a:defRPr>
            </a:lvl2pPr>
            <a:lvl3pPr marL="1150938" indent="-230188">
              <a:defRPr sz="2000" b="1">
                <a:solidFill>
                  <a:schemeClr val="tx1"/>
                </a:solidFill>
                <a:latin typeface="Arial" charset="0"/>
              </a:defRPr>
            </a:lvl3pPr>
            <a:lvl4pPr marL="1611313" indent="-230188">
              <a:defRPr sz="2000" b="1">
                <a:solidFill>
                  <a:schemeClr val="tx1"/>
                </a:solidFill>
                <a:latin typeface="Arial" charset="0"/>
              </a:defRPr>
            </a:lvl4pPr>
            <a:lvl5pPr marL="2073275" indent="-230188">
              <a:defRPr sz="2000" b="1">
                <a:solidFill>
                  <a:schemeClr val="tx1"/>
                </a:solidFill>
                <a:latin typeface="Arial" charset="0"/>
              </a:defRPr>
            </a:lvl5pPr>
            <a:lvl6pPr marL="2530475" indent="-230188" eaLnBrk="0" fontAlgn="base" hangingPunct="0">
              <a:spcBef>
                <a:spcPct val="0"/>
              </a:spcBef>
              <a:spcAft>
                <a:spcPct val="0"/>
              </a:spcAft>
              <a:defRPr sz="2000" b="1">
                <a:solidFill>
                  <a:schemeClr val="tx1"/>
                </a:solidFill>
                <a:latin typeface="Arial" charset="0"/>
              </a:defRPr>
            </a:lvl6pPr>
            <a:lvl7pPr marL="2987675" indent="-230188" eaLnBrk="0" fontAlgn="base" hangingPunct="0">
              <a:spcBef>
                <a:spcPct val="0"/>
              </a:spcBef>
              <a:spcAft>
                <a:spcPct val="0"/>
              </a:spcAft>
              <a:defRPr sz="2000" b="1">
                <a:solidFill>
                  <a:schemeClr val="tx1"/>
                </a:solidFill>
                <a:latin typeface="Arial" charset="0"/>
              </a:defRPr>
            </a:lvl7pPr>
            <a:lvl8pPr marL="3444875" indent="-230188" eaLnBrk="0" fontAlgn="base" hangingPunct="0">
              <a:spcBef>
                <a:spcPct val="0"/>
              </a:spcBef>
              <a:spcAft>
                <a:spcPct val="0"/>
              </a:spcAft>
              <a:defRPr sz="2000" b="1">
                <a:solidFill>
                  <a:schemeClr val="tx1"/>
                </a:solidFill>
                <a:latin typeface="Arial" charset="0"/>
              </a:defRPr>
            </a:lvl8pPr>
            <a:lvl9pPr marL="3902075" indent="-230188" eaLnBrk="0" fontAlgn="base" hangingPunct="0">
              <a:spcBef>
                <a:spcPct val="0"/>
              </a:spcBef>
              <a:spcAft>
                <a:spcPct val="0"/>
              </a:spcAft>
              <a:defRPr sz="2000" b="1">
                <a:solidFill>
                  <a:schemeClr val="tx1"/>
                </a:solidFill>
                <a:latin typeface="Arial" charset="0"/>
              </a:defRPr>
            </a:lvl9pPr>
          </a:lstStyle>
          <a:p>
            <a:fld id="{E44A23E4-33DA-4843-BB82-327713D42260}" type="slidenum">
              <a:rPr lang="en-US" altLang="en-US" sz="1200" b="0">
                <a:solidFill>
                  <a:prstClr val="black"/>
                </a:solidFill>
              </a:rPr>
              <a:pPr/>
              <a:t>8</a:t>
            </a:fld>
            <a:endParaRPr lang="en-US" altLang="en-US" sz="1200" b="0">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ChangeArrowheads="1" noTextEdit="1"/>
          </p:cNvSpPr>
          <p:nvPr>
            <p:ph type="sldImg"/>
          </p:nvPr>
        </p:nvSpPr>
        <p:spPr>
          <a:ln/>
        </p:spPr>
      </p:sp>
      <p:sp>
        <p:nvSpPr>
          <p:cNvPr id="27651" name="Notes Placeholder 2"/>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chemeClr val="tx1"/>
                </a:solidFill>
                <a:latin typeface="Arial" charset="0"/>
              </a:defRPr>
            </a:lvl1pPr>
            <a:lvl2pPr marL="747713" indent="-287338">
              <a:defRPr sz="2000" b="1">
                <a:solidFill>
                  <a:schemeClr val="tx1"/>
                </a:solidFill>
                <a:latin typeface="Arial" charset="0"/>
              </a:defRPr>
            </a:lvl2pPr>
            <a:lvl3pPr marL="1150938" indent="-230188">
              <a:defRPr sz="2000" b="1">
                <a:solidFill>
                  <a:schemeClr val="tx1"/>
                </a:solidFill>
                <a:latin typeface="Arial" charset="0"/>
              </a:defRPr>
            </a:lvl3pPr>
            <a:lvl4pPr marL="1611313" indent="-230188">
              <a:defRPr sz="2000" b="1">
                <a:solidFill>
                  <a:schemeClr val="tx1"/>
                </a:solidFill>
                <a:latin typeface="Arial" charset="0"/>
              </a:defRPr>
            </a:lvl4pPr>
            <a:lvl5pPr marL="2073275" indent="-230188">
              <a:defRPr sz="2000" b="1">
                <a:solidFill>
                  <a:schemeClr val="tx1"/>
                </a:solidFill>
                <a:latin typeface="Arial" charset="0"/>
              </a:defRPr>
            </a:lvl5pPr>
            <a:lvl6pPr marL="2530475" indent="-230188" eaLnBrk="0" fontAlgn="base" hangingPunct="0">
              <a:spcBef>
                <a:spcPct val="0"/>
              </a:spcBef>
              <a:spcAft>
                <a:spcPct val="0"/>
              </a:spcAft>
              <a:defRPr sz="2000" b="1">
                <a:solidFill>
                  <a:schemeClr val="tx1"/>
                </a:solidFill>
                <a:latin typeface="Arial" charset="0"/>
              </a:defRPr>
            </a:lvl6pPr>
            <a:lvl7pPr marL="2987675" indent="-230188" eaLnBrk="0" fontAlgn="base" hangingPunct="0">
              <a:spcBef>
                <a:spcPct val="0"/>
              </a:spcBef>
              <a:spcAft>
                <a:spcPct val="0"/>
              </a:spcAft>
              <a:defRPr sz="2000" b="1">
                <a:solidFill>
                  <a:schemeClr val="tx1"/>
                </a:solidFill>
                <a:latin typeface="Arial" charset="0"/>
              </a:defRPr>
            </a:lvl7pPr>
            <a:lvl8pPr marL="3444875" indent="-230188" eaLnBrk="0" fontAlgn="base" hangingPunct="0">
              <a:spcBef>
                <a:spcPct val="0"/>
              </a:spcBef>
              <a:spcAft>
                <a:spcPct val="0"/>
              </a:spcAft>
              <a:defRPr sz="2000" b="1">
                <a:solidFill>
                  <a:schemeClr val="tx1"/>
                </a:solidFill>
                <a:latin typeface="Arial" charset="0"/>
              </a:defRPr>
            </a:lvl8pPr>
            <a:lvl9pPr marL="3902075" indent="-230188" eaLnBrk="0" fontAlgn="base" hangingPunct="0">
              <a:spcBef>
                <a:spcPct val="0"/>
              </a:spcBef>
              <a:spcAft>
                <a:spcPct val="0"/>
              </a:spcAft>
              <a:defRPr sz="2000" b="1">
                <a:solidFill>
                  <a:schemeClr val="tx1"/>
                </a:solidFill>
                <a:latin typeface="Arial" charset="0"/>
              </a:defRPr>
            </a:lvl9pPr>
          </a:lstStyle>
          <a:p>
            <a:fld id="{D99622E0-2DBA-4245-9E35-E5E9687CBA2E}" type="slidenum">
              <a:rPr lang="en-US" altLang="en-US" sz="1200" b="0">
                <a:solidFill>
                  <a:prstClr val="black"/>
                </a:solidFill>
              </a:rPr>
              <a:pPr/>
              <a:t>9</a:t>
            </a:fld>
            <a:endParaRPr lang="en-US" altLang="en-US" sz="1200" b="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Master" Target="../slideMasters/slideMaster7.xml"/><Relationship Id="rId4" Type="http://schemas.openxmlformats.org/officeDocument/2006/relationships/image" Target="../media/image6.jpeg"/></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7.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2400">
                <a:latin typeface="Book Antiqua" pitchFamily="18" charset="0"/>
                <a:cs typeface="Book Antiqua" pitchFamily="18"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844566"/>
            <a:ext cx="8077200" cy="4556234"/>
          </a:xfrm>
          <a:ln w="6350" cmpd="sng"/>
        </p:spPr>
        <p:txBody>
          <a:bodyPr/>
          <a:lstStyle>
            <a:lvl1pPr>
              <a:buClrTx/>
              <a:buSzPct val="100000"/>
              <a:defRPr sz="2000">
                <a:solidFill>
                  <a:schemeClr val="tx1"/>
                </a:solidFill>
                <a:latin typeface="Book Antiqua" pitchFamily="18" charset="0"/>
              </a:defRPr>
            </a:lvl1pPr>
            <a:lvl2pPr>
              <a:buClrTx/>
              <a:buSzPct val="100000"/>
              <a:buFont typeface="Arial" pitchFamily="34" charset="0"/>
              <a:buChar char="•"/>
              <a:defRPr sz="2000">
                <a:solidFill>
                  <a:schemeClr val="tx1"/>
                </a:solidFill>
                <a:latin typeface="Book Antiqua" pitchFamily="18" charset="0"/>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85309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30475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14385755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333486300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smtClean="0"/>
              <a:t>Click to edit Master title style</a:t>
            </a:r>
            <a:endParaRPr lang="en-US" dirty="0"/>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37095"/>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1542060510"/>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5622540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497249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73537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2155143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61258114"/>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982537785"/>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smtClean="0"/>
              <a:t>Click to edit Master title style</a:t>
            </a:r>
            <a:endParaRPr lang="en-US" dirty="0"/>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4892563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746905148"/>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26432510"/>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046399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63589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8793110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513361432"/>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smtClean="0"/>
              <a:t>Click to edit Master title style</a:t>
            </a:r>
            <a:endParaRPr lang="en-US" dirty="0"/>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2698809"/>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271919375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26510846"/>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30631296"/>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387287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62686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35350997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2139635825"/>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smtClean="0"/>
              <a:t>Click to edit Master title style</a:t>
            </a:r>
            <a:endParaRPr lang="en-US" dirty="0"/>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60857353"/>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901557602"/>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75712820"/>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236744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0683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74370112"/>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409007680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3">
            <a:extLst>
              <a:ext uri="{FF2B5EF4-FFF2-40B4-BE49-F238E27FC236}"/>
            </a:extLst>
          </p:cNvPr>
          <p:cNvSpPr>
            <a:spLocks noChangeArrowheads="1"/>
          </p:cNvSpPr>
          <p:nvPr/>
        </p:nvSpPr>
        <p:spPr bwMode="auto">
          <a:xfrm>
            <a:off x="1260475" y="0"/>
            <a:ext cx="7883525" cy="914400"/>
          </a:xfrm>
          <a:prstGeom prst="rect">
            <a:avLst/>
          </a:prstGeom>
          <a:solidFill>
            <a:srgbClr val="55709D"/>
          </a:solidFill>
          <a:ln>
            <a:noFill/>
          </a:ln>
          <a:extLst>
            <a:ext uri="{91240B29-F687-4F45-9708-019B960494DF}">
              <a14:hiddenLine xmlns:a14="http://schemas.microsoft.com/office/drawing/2010/main" w="9525">
                <a:solidFill>
                  <a:srgbClr val="000000"/>
                </a:solidFill>
                <a:miter lim="800000"/>
                <a:headEnd/>
                <a:tailEnd/>
              </a14:hiddenLine>
            </a:ext>
          </a:extLst>
        </p:spPr>
        <p:txBody>
          <a:bodyPr tIns="320040" bIns="320040" anchor="ctr"/>
          <a:lstStyle>
            <a:lvl1pPr eaLnBrk="0" hangingPunct="0">
              <a:defRPr sz="2000" b="1">
                <a:solidFill>
                  <a:schemeClr val="tx1"/>
                </a:solidFill>
                <a:latin typeface="Arial" charset="0"/>
              </a:defRPr>
            </a:lvl1pPr>
            <a:lvl2pPr marL="742950" indent="-285750" eaLnBrk="0" hangingPunct="0">
              <a:defRPr sz="2000" b="1">
                <a:solidFill>
                  <a:schemeClr val="tx1"/>
                </a:solidFill>
                <a:latin typeface="Arial" charset="0"/>
              </a:defRPr>
            </a:lvl2pPr>
            <a:lvl3pPr marL="1143000" indent="-228600" eaLnBrk="0" hangingPunct="0">
              <a:defRPr sz="2000" b="1">
                <a:solidFill>
                  <a:schemeClr val="tx1"/>
                </a:solidFill>
                <a:latin typeface="Arial" charset="0"/>
              </a:defRPr>
            </a:lvl3pPr>
            <a:lvl4pPr marL="1600200" indent="-228600" eaLnBrk="0" hangingPunct="0">
              <a:defRPr sz="2000" b="1">
                <a:solidFill>
                  <a:schemeClr val="tx1"/>
                </a:solidFill>
                <a:latin typeface="Arial" charset="0"/>
              </a:defRPr>
            </a:lvl4pPr>
            <a:lvl5pPr marL="2057400" indent="-228600" eaLnBrk="0" hangingPunct="0">
              <a:defRPr sz="2000" b="1">
                <a:solidFill>
                  <a:schemeClr val="tx1"/>
                </a:solidFill>
                <a:latin typeface="Arial" charset="0"/>
              </a:defRPr>
            </a:lvl5pPr>
            <a:lvl6pPr marL="2514600" indent="-228600" eaLnBrk="0" fontAlgn="base" hangingPunct="0">
              <a:spcBef>
                <a:spcPct val="0"/>
              </a:spcBef>
              <a:spcAft>
                <a:spcPct val="0"/>
              </a:spcAft>
              <a:defRPr sz="2000" b="1">
                <a:solidFill>
                  <a:schemeClr val="tx1"/>
                </a:solidFill>
                <a:latin typeface="Arial" charset="0"/>
              </a:defRPr>
            </a:lvl6pPr>
            <a:lvl7pPr marL="2971800" indent="-228600" eaLnBrk="0" fontAlgn="base" hangingPunct="0">
              <a:spcBef>
                <a:spcPct val="0"/>
              </a:spcBef>
              <a:spcAft>
                <a:spcPct val="0"/>
              </a:spcAft>
              <a:defRPr sz="2000" b="1">
                <a:solidFill>
                  <a:schemeClr val="tx1"/>
                </a:solidFill>
                <a:latin typeface="Arial" charset="0"/>
              </a:defRPr>
            </a:lvl7pPr>
            <a:lvl8pPr marL="3429000" indent="-228600" eaLnBrk="0" fontAlgn="base" hangingPunct="0">
              <a:spcBef>
                <a:spcPct val="0"/>
              </a:spcBef>
              <a:spcAft>
                <a:spcPct val="0"/>
              </a:spcAft>
              <a:defRPr sz="2000" b="1">
                <a:solidFill>
                  <a:schemeClr val="tx1"/>
                </a:solidFill>
                <a:latin typeface="Arial" charset="0"/>
              </a:defRPr>
            </a:lvl8pPr>
            <a:lvl9pPr marL="3886200" indent="-228600" eaLnBrk="0" fontAlgn="base" hangingPunct="0">
              <a:spcBef>
                <a:spcPct val="0"/>
              </a:spcBef>
              <a:spcAft>
                <a:spcPct val="0"/>
              </a:spcAft>
              <a:defRPr sz="2000" b="1">
                <a:solidFill>
                  <a:schemeClr val="tx1"/>
                </a:solidFill>
                <a:latin typeface="Arial" charset="0"/>
              </a:defRPr>
            </a:lvl9pPr>
          </a:lstStyle>
          <a:p>
            <a:pPr algn="ctr" eaLnBrk="1" fontAlgn="base" hangingPunct="1">
              <a:spcBef>
                <a:spcPct val="0"/>
              </a:spcBef>
              <a:spcAft>
                <a:spcPct val="0"/>
              </a:spcAft>
              <a:defRPr/>
            </a:pPr>
            <a:endParaRPr lang="en-US" altLang="en-US" sz="4400" b="0">
              <a:solidFill>
                <a:srgbClr val="000000"/>
              </a:solidFill>
            </a:endParaRPr>
          </a:p>
        </p:txBody>
      </p:sp>
      <p:pic>
        <p:nvPicPr>
          <p:cNvPr id="5" name="Picture 8" descr="picture-24.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90638"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52400" y="6140450"/>
            <a:ext cx="1371600" cy="615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9" descr="K:\BSAS Resource Library\Maps &amp; Logos\Logos\DPH\DPH Logo - Blue - Small.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275638" y="6096000"/>
            <a:ext cx="639762"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2" name="Rectangle 2"/>
          <p:cNvSpPr>
            <a:spLocks noGrp="1" noChangeArrowheads="1"/>
          </p:cNvSpPr>
          <p:nvPr>
            <p:ph type="subTitle" idx="1"/>
          </p:nvPr>
        </p:nvSpPr>
        <p:spPr>
          <a:xfrm>
            <a:off x="1371600" y="3886200"/>
            <a:ext cx="6400800" cy="1447800"/>
          </a:xfrm>
        </p:spPr>
        <p:txBody>
          <a:bodyPr/>
          <a:lstStyle>
            <a:lvl1pPr marL="0" indent="0" algn="ctr">
              <a:buFontTx/>
              <a:buNone/>
              <a:defRPr>
                <a:latin typeface="Calibri" pitchFamily="34" charset="0"/>
              </a:defRPr>
            </a:lvl1pPr>
          </a:lstStyle>
          <a:p>
            <a:r>
              <a:rPr lang="en-US" dirty="0"/>
              <a:t>Click to edit Master subtitle style</a:t>
            </a:r>
          </a:p>
        </p:txBody>
      </p:sp>
      <p:sp>
        <p:nvSpPr>
          <p:cNvPr id="9" name="Rectangle 2"/>
          <p:cNvSpPr>
            <a:spLocks noGrp="1" noChangeArrowheads="1"/>
          </p:cNvSpPr>
          <p:nvPr>
            <p:ph type="ctrTitle" idx="4294967295"/>
          </p:nvPr>
        </p:nvSpPr>
        <p:spPr bwMode="auto">
          <a:xfrm>
            <a:off x="228600" y="2286000"/>
            <a:ext cx="8763000" cy="1470025"/>
          </a:xfrm>
          <a:prstGeom prst="rect">
            <a:avLst/>
          </a:prstGeom>
          <a:noFill/>
          <a:ln>
            <a:miter lim="800000"/>
            <a:headEnd/>
            <a:tailEnd/>
          </a:ln>
        </p:spPr>
        <p:txBody>
          <a:bodyPr/>
          <a:lstStyle/>
          <a:p>
            <a:endParaRPr lang="en-US" dirty="0"/>
          </a:p>
        </p:txBody>
      </p:sp>
    </p:spTree>
    <p:extLst>
      <p:ext uri="{BB962C8B-B14F-4D97-AF65-F5344CB8AC3E}">
        <p14:creationId xmlns:p14="http://schemas.microsoft.com/office/powerpoint/2010/main" val="11751311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6" descr="K:\BSAS Resource Library\Maps &amp; Logos\Logos\DPH\DPH Logo - Blue - Small.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382000" y="6142038"/>
            <a:ext cx="639763"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371600" y="0"/>
            <a:ext cx="6629400" cy="914400"/>
          </a:xfrm>
          <a:prstGeom prst="rect">
            <a:avLst/>
          </a:prstGeom>
        </p:spPr>
        <p:txBody>
          <a:bodyPr anchor="ctr"/>
          <a:lstStyle>
            <a:lvl1pPr marL="0" algn="l">
              <a:defRPr sz="2800" b="1" i="0">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533400" y="1524000"/>
            <a:ext cx="8001000" cy="4754563"/>
          </a:xfrm>
        </p:spPr>
        <p:txBody>
          <a:bodyPr/>
          <a:lstStyle>
            <a:lvl1pPr>
              <a:defRPr sz="2200">
                <a:latin typeface="Calibri" pitchFamily="34" charset="0"/>
              </a:defRPr>
            </a:lvl1pPr>
            <a:lvl2pPr>
              <a:defRPr sz="1800">
                <a:latin typeface="Calibri" pitchFamily="34" charset="0"/>
              </a:defRPr>
            </a:lvl2pPr>
            <a:lvl3pPr>
              <a:buFont typeface="Courier New" pitchFamily="49" charset="0"/>
              <a:buChar char="o"/>
              <a:defRPr sz="1600">
                <a:latin typeface="Calibri" pitchFamily="34" charset="0"/>
              </a:defRPr>
            </a:lvl3pPr>
            <a:lvl4pPr>
              <a:buFont typeface="Wingdings" pitchFamily="2" charset="2"/>
              <a:buChar char="§"/>
              <a:defRPr sz="1400">
                <a:latin typeface="Calibri" pitchFamily="34" charset="0"/>
              </a:defRPr>
            </a:lvl4pPr>
            <a:lvl5pPr>
              <a:defRPr sz="1200">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4">
            <a:extLst>
              <a:ext uri="{FF2B5EF4-FFF2-40B4-BE49-F238E27FC236}"/>
            </a:extLst>
          </p:cNvPr>
          <p:cNvSpPr>
            <a:spLocks noGrp="1" noChangeArrowheads="1"/>
          </p:cNvSpPr>
          <p:nvPr>
            <p:ph type="sldNum" sz="quarter" idx="10"/>
          </p:nvPr>
        </p:nvSpPr>
        <p:spPr>
          <a:xfrm>
            <a:off x="6096000" y="6305550"/>
            <a:ext cx="2209800" cy="476250"/>
          </a:xfrm>
        </p:spPr>
        <p:txBody>
          <a:bodyPr/>
          <a:lstStyle>
            <a:lvl1pPr>
              <a:defRPr/>
            </a:lvl1pPr>
          </a:lstStyle>
          <a:p>
            <a:pPr>
              <a:defRPr/>
            </a:pPr>
            <a:fld id="{37722775-4168-4233-A091-E70F92EE40F9}" type="slidenum">
              <a:rPr lang="en-US" altLang="en-US"/>
              <a:pPr>
                <a:defRPr/>
              </a:pPr>
              <a:t>‹#›</a:t>
            </a:fld>
            <a:endParaRPr lang="en-US" altLang="en-US"/>
          </a:p>
          <a:p>
            <a:pPr>
              <a:defRPr/>
            </a:pPr>
            <a:r>
              <a:rPr lang="en-US" altLang="en-US"/>
              <a:t>March 2019</a:t>
            </a:r>
          </a:p>
          <a:p>
            <a:pPr>
              <a:defRPr/>
            </a:pPr>
            <a:endParaRPr lang="en-US" altLang="en-US"/>
          </a:p>
        </p:txBody>
      </p:sp>
    </p:spTree>
    <p:extLst>
      <p:ext uri="{BB962C8B-B14F-4D97-AF65-F5344CB8AC3E}">
        <p14:creationId xmlns:p14="http://schemas.microsoft.com/office/powerpoint/2010/main" val="410286895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Rectangle 6">
            <a:extLst>
              <a:ext uri="{FF2B5EF4-FFF2-40B4-BE49-F238E27FC236}"/>
            </a:extLst>
          </p:cNvPr>
          <p:cNvSpPr>
            <a:spLocks noGrp="1" noChangeArrowheads="1"/>
          </p:cNvSpPr>
          <p:nvPr>
            <p:ph type="sldNum" sz="quarter" idx="10"/>
          </p:nvPr>
        </p:nvSpPr>
        <p:spPr>
          <a:ln/>
        </p:spPr>
        <p:txBody>
          <a:bodyPr/>
          <a:lstStyle>
            <a:lvl1pPr>
              <a:defRPr/>
            </a:lvl1pPr>
          </a:lstStyle>
          <a:p>
            <a:pPr>
              <a:defRPr/>
            </a:pPr>
            <a:fld id="{84BCB87C-E0E0-4885-BA34-0E2065584005}" type="slidenum">
              <a:rPr lang="en-US" altLang="en-US"/>
              <a:pPr>
                <a:defRPr/>
              </a:pPr>
              <a:t>‹#›</a:t>
            </a:fld>
            <a:endParaRPr lang="en-US" altLang="en-US"/>
          </a:p>
          <a:p>
            <a:pPr>
              <a:defRPr/>
            </a:pPr>
            <a:r>
              <a:rPr lang="en-US" altLang="en-US"/>
              <a:t>March 2019</a:t>
            </a:r>
          </a:p>
        </p:txBody>
      </p:sp>
    </p:spTree>
    <p:extLst>
      <p:ext uri="{BB962C8B-B14F-4D97-AF65-F5344CB8AC3E}">
        <p14:creationId xmlns:p14="http://schemas.microsoft.com/office/powerpoint/2010/main" val="221041734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04800" y="1371600"/>
            <a:ext cx="4229100" cy="4754563"/>
          </a:xfrm>
        </p:spPr>
        <p:txBody>
          <a:bodyPr/>
          <a:lstStyle>
            <a:lvl1pPr>
              <a:defRPr sz="2000">
                <a:latin typeface="Calibri" pitchFamily="34" charset="0"/>
              </a:defRPr>
            </a:lvl1pPr>
            <a:lvl2pPr>
              <a:defRPr sz="1800">
                <a:latin typeface="Calibri" pitchFamily="34" charset="0"/>
              </a:defRPr>
            </a:lvl2pPr>
            <a:lvl3pPr>
              <a:buFont typeface="Courier New" pitchFamily="49" charset="0"/>
              <a:buChar char="o"/>
              <a:defRPr sz="1600">
                <a:latin typeface="Calibri" pitchFamily="34" charset="0"/>
              </a:defRPr>
            </a:lvl3pPr>
            <a:lvl4pPr>
              <a:buFont typeface="Wingdings" pitchFamily="2" charset="2"/>
              <a:buChar char="§"/>
              <a:defRPr sz="1400">
                <a:latin typeface="Calibri" pitchFamily="34" charset="0"/>
              </a:defRPr>
            </a:lvl4pPr>
            <a:lvl5pPr>
              <a:defRPr sz="12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371600"/>
            <a:ext cx="4229100" cy="4754563"/>
          </a:xfrm>
        </p:spPr>
        <p:txBody>
          <a:bodyPr/>
          <a:lstStyle>
            <a:lvl1pPr>
              <a:defRPr sz="2000">
                <a:latin typeface="Calibri" pitchFamily="34" charset="0"/>
              </a:defRPr>
            </a:lvl1pPr>
            <a:lvl2pPr>
              <a:defRPr sz="1800">
                <a:latin typeface="Calibri" pitchFamily="34" charset="0"/>
              </a:defRPr>
            </a:lvl2pPr>
            <a:lvl3pPr>
              <a:buFont typeface="Courier New" pitchFamily="49" charset="0"/>
              <a:buChar char="o"/>
              <a:defRPr sz="1600">
                <a:latin typeface="Calibri" pitchFamily="34" charset="0"/>
              </a:defRPr>
            </a:lvl3pPr>
            <a:lvl4pPr>
              <a:buFont typeface="Wingdings" pitchFamily="2" charset="2"/>
              <a:buChar char="§"/>
              <a:defRPr sz="1400">
                <a:latin typeface="Calibri" pitchFamily="34" charset="0"/>
              </a:defRPr>
            </a:lvl4pPr>
            <a:lvl5pPr>
              <a:defRPr sz="12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1371600" y="0"/>
            <a:ext cx="7239000" cy="914400"/>
          </a:xfrm>
          <a:prstGeom prst="rect">
            <a:avLst/>
          </a:prstGeom>
        </p:spPr>
        <p:txBody>
          <a:bodyPr anchor="ctr"/>
          <a:lstStyle>
            <a:lvl1pPr marL="0" algn="l">
              <a:defRPr sz="2800" b="1" i="1">
                <a:solidFill>
                  <a:schemeClr val="bg1"/>
                </a:solidFill>
              </a:defRPr>
            </a:lvl1pPr>
          </a:lstStyle>
          <a:p>
            <a:r>
              <a:rPr lang="en-US" dirty="0"/>
              <a:t>Click to edit Master title style</a:t>
            </a:r>
          </a:p>
        </p:txBody>
      </p:sp>
      <p:sp>
        <p:nvSpPr>
          <p:cNvPr id="5" name="Rectangle 6">
            <a:extLst>
              <a:ext uri="{FF2B5EF4-FFF2-40B4-BE49-F238E27FC236}"/>
            </a:extLst>
          </p:cNvPr>
          <p:cNvSpPr>
            <a:spLocks noGrp="1" noChangeArrowheads="1"/>
          </p:cNvSpPr>
          <p:nvPr>
            <p:ph type="sldNum" sz="quarter" idx="10"/>
          </p:nvPr>
        </p:nvSpPr>
        <p:spPr>
          <a:ln/>
        </p:spPr>
        <p:txBody>
          <a:bodyPr/>
          <a:lstStyle>
            <a:lvl1pPr>
              <a:defRPr/>
            </a:lvl1pPr>
          </a:lstStyle>
          <a:p>
            <a:pPr>
              <a:defRPr/>
            </a:pPr>
            <a:fld id="{04CA417F-2C43-4C44-BCFF-B7FC9BAD911E}" type="slidenum">
              <a:rPr lang="en-US" altLang="en-US"/>
              <a:pPr>
                <a:defRPr/>
              </a:pPr>
              <a:t>‹#›</a:t>
            </a:fld>
            <a:endParaRPr lang="en-US" altLang="en-US"/>
          </a:p>
          <a:p>
            <a:pPr>
              <a:defRPr/>
            </a:pPr>
            <a:r>
              <a:rPr lang="en-US" altLang="en-US"/>
              <a:t>March 2019</a:t>
            </a:r>
          </a:p>
        </p:txBody>
      </p:sp>
    </p:spTree>
    <p:extLst>
      <p:ext uri="{BB962C8B-B14F-4D97-AF65-F5344CB8AC3E}">
        <p14:creationId xmlns:p14="http://schemas.microsoft.com/office/powerpoint/2010/main" val="332145212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extLst>
          </p:cNvPr>
          <p:cNvSpPr txBox="1">
            <a:spLocks/>
          </p:cNvSpPr>
          <p:nvPr userDrawn="1"/>
        </p:nvSpPr>
        <p:spPr bwMode="auto">
          <a:xfrm>
            <a:off x="1371600" y="9525"/>
            <a:ext cx="6705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000" b="1">
                <a:solidFill>
                  <a:schemeClr val="tx1"/>
                </a:solidFill>
                <a:latin typeface="Arial" charset="0"/>
              </a:defRPr>
            </a:lvl1pPr>
            <a:lvl2pPr marL="742950" indent="-285750" eaLnBrk="0" hangingPunct="0">
              <a:defRPr sz="2000" b="1">
                <a:solidFill>
                  <a:schemeClr val="tx1"/>
                </a:solidFill>
                <a:latin typeface="Arial" charset="0"/>
              </a:defRPr>
            </a:lvl2pPr>
            <a:lvl3pPr marL="1143000" indent="-228600" eaLnBrk="0" hangingPunct="0">
              <a:defRPr sz="2000" b="1">
                <a:solidFill>
                  <a:schemeClr val="tx1"/>
                </a:solidFill>
                <a:latin typeface="Arial" charset="0"/>
              </a:defRPr>
            </a:lvl3pPr>
            <a:lvl4pPr marL="1600200" indent="-228600" eaLnBrk="0" hangingPunct="0">
              <a:defRPr sz="2000" b="1">
                <a:solidFill>
                  <a:schemeClr val="tx1"/>
                </a:solidFill>
                <a:latin typeface="Arial" charset="0"/>
              </a:defRPr>
            </a:lvl4pPr>
            <a:lvl5pPr marL="2057400" indent="-228600" eaLnBrk="0" hangingPunct="0">
              <a:defRPr sz="2000" b="1">
                <a:solidFill>
                  <a:schemeClr val="tx1"/>
                </a:solidFill>
                <a:latin typeface="Arial" charset="0"/>
              </a:defRPr>
            </a:lvl5pPr>
            <a:lvl6pPr marL="2514600" indent="-228600" eaLnBrk="0" fontAlgn="base" hangingPunct="0">
              <a:spcBef>
                <a:spcPct val="0"/>
              </a:spcBef>
              <a:spcAft>
                <a:spcPct val="0"/>
              </a:spcAft>
              <a:defRPr sz="2000" b="1">
                <a:solidFill>
                  <a:schemeClr val="tx1"/>
                </a:solidFill>
                <a:latin typeface="Arial" charset="0"/>
              </a:defRPr>
            </a:lvl6pPr>
            <a:lvl7pPr marL="2971800" indent="-228600" eaLnBrk="0" fontAlgn="base" hangingPunct="0">
              <a:spcBef>
                <a:spcPct val="0"/>
              </a:spcBef>
              <a:spcAft>
                <a:spcPct val="0"/>
              </a:spcAft>
              <a:defRPr sz="2000" b="1">
                <a:solidFill>
                  <a:schemeClr val="tx1"/>
                </a:solidFill>
                <a:latin typeface="Arial" charset="0"/>
              </a:defRPr>
            </a:lvl7pPr>
            <a:lvl8pPr marL="3429000" indent="-228600" eaLnBrk="0" fontAlgn="base" hangingPunct="0">
              <a:spcBef>
                <a:spcPct val="0"/>
              </a:spcBef>
              <a:spcAft>
                <a:spcPct val="0"/>
              </a:spcAft>
              <a:defRPr sz="2000" b="1">
                <a:solidFill>
                  <a:schemeClr val="tx1"/>
                </a:solidFill>
                <a:latin typeface="Arial" charset="0"/>
              </a:defRPr>
            </a:lvl8pPr>
            <a:lvl9pPr marL="3886200" indent="-228600" eaLnBrk="0" fontAlgn="base" hangingPunct="0">
              <a:spcBef>
                <a:spcPct val="0"/>
              </a:spcBef>
              <a:spcAft>
                <a:spcPct val="0"/>
              </a:spcAft>
              <a:defRPr sz="2000" b="1">
                <a:solidFill>
                  <a:schemeClr val="tx1"/>
                </a:solidFill>
                <a:latin typeface="Arial" charset="0"/>
              </a:defRPr>
            </a:lvl9pPr>
          </a:lstStyle>
          <a:p>
            <a:pPr fontAlgn="base">
              <a:spcBef>
                <a:spcPct val="0"/>
              </a:spcBef>
              <a:spcAft>
                <a:spcPct val="0"/>
              </a:spcAft>
              <a:defRPr/>
            </a:pPr>
            <a:r>
              <a:rPr lang="en-US" altLang="en-US" sz="2800" i="1" dirty="0">
                <a:solidFill>
                  <a:srgbClr val="FFFFFF"/>
                </a:solidFill>
              </a:rPr>
              <a:t>Click to edit Master title style</a:t>
            </a:r>
          </a:p>
        </p:txBody>
      </p:sp>
      <p:sp>
        <p:nvSpPr>
          <p:cNvPr id="3" name="Rectangle 6">
            <a:extLst>
              <a:ext uri="{FF2B5EF4-FFF2-40B4-BE49-F238E27FC236}"/>
            </a:extLst>
          </p:cNvPr>
          <p:cNvSpPr>
            <a:spLocks noGrp="1" noChangeArrowheads="1"/>
          </p:cNvSpPr>
          <p:nvPr>
            <p:ph type="sldNum" sz="quarter" idx="10"/>
          </p:nvPr>
        </p:nvSpPr>
        <p:spPr/>
        <p:txBody>
          <a:bodyPr/>
          <a:lstStyle>
            <a:lvl1pPr>
              <a:defRPr/>
            </a:lvl1pPr>
          </a:lstStyle>
          <a:p>
            <a:pPr>
              <a:defRPr/>
            </a:pPr>
            <a:fld id="{C4271F05-5620-4D82-B882-6F9896EB318B}" type="slidenum">
              <a:rPr lang="en-US" altLang="en-US"/>
              <a:pPr>
                <a:defRPr/>
              </a:pPr>
              <a:t>‹#›</a:t>
            </a:fld>
            <a:endParaRPr lang="en-US" altLang="en-US"/>
          </a:p>
          <a:p>
            <a:pPr>
              <a:defRPr/>
            </a:pPr>
            <a:r>
              <a:rPr lang="en-US" altLang="en-US"/>
              <a:t>March 2019</a:t>
            </a:r>
          </a:p>
        </p:txBody>
      </p:sp>
    </p:spTree>
    <p:extLst>
      <p:ext uri="{BB962C8B-B14F-4D97-AF65-F5344CB8AC3E}">
        <p14:creationId xmlns:p14="http://schemas.microsoft.com/office/powerpoint/2010/main" val="329086496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Rectangle 6">
            <a:extLst>
              <a:ext uri="{FF2B5EF4-FFF2-40B4-BE49-F238E27FC236}"/>
            </a:extLst>
          </p:cNvPr>
          <p:cNvSpPr>
            <a:spLocks noGrp="1" noChangeArrowheads="1"/>
          </p:cNvSpPr>
          <p:nvPr>
            <p:ph type="sldNum" sz="quarter" idx="10"/>
          </p:nvPr>
        </p:nvSpPr>
        <p:spPr>
          <a:ln/>
        </p:spPr>
        <p:txBody>
          <a:bodyPr/>
          <a:lstStyle>
            <a:lvl1pPr>
              <a:defRPr/>
            </a:lvl1pPr>
          </a:lstStyle>
          <a:p>
            <a:pPr>
              <a:defRPr/>
            </a:pPr>
            <a:fld id="{F8FC1254-F10C-483F-8041-F33ACE9054E3}" type="slidenum">
              <a:rPr lang="en-US" altLang="en-US"/>
              <a:pPr>
                <a:defRPr/>
              </a:pPr>
              <a:t>‹#›</a:t>
            </a:fld>
            <a:endParaRPr lang="en-US" altLang="en-US"/>
          </a:p>
          <a:p>
            <a:pPr>
              <a:defRPr/>
            </a:pPr>
            <a:r>
              <a:rPr lang="en-US" altLang="en-US"/>
              <a:t>March 2019</a:t>
            </a:r>
          </a:p>
        </p:txBody>
      </p:sp>
    </p:spTree>
    <p:extLst>
      <p:ext uri="{BB962C8B-B14F-4D97-AF65-F5344CB8AC3E}">
        <p14:creationId xmlns:p14="http://schemas.microsoft.com/office/powerpoint/2010/main" val="993230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Tree>
    <p:extLst>
      <p:ext uri="{BB962C8B-B14F-4D97-AF65-F5344CB8AC3E}">
        <p14:creationId xmlns:p14="http://schemas.microsoft.com/office/powerpoint/2010/main" val="337810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29988632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smtClean="0"/>
              <a:t>Click to edit Master title style</a:t>
            </a:r>
            <a:endParaRPr lang="en-US" dirty="0"/>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4902712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60437838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8519258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tags" Target="../tags/tag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image" Target="../media/image1.jpeg"/><Relationship Id="rId5" Type="http://schemas.openxmlformats.org/officeDocument/2006/relationships/slideLayout" Target="../slideLayouts/slideLayout10.xml"/><Relationship Id="rId10" Type="http://schemas.openxmlformats.org/officeDocument/2006/relationships/tags" Target="../tags/tag4.xml"/><Relationship Id="rId4" Type="http://schemas.openxmlformats.org/officeDocument/2006/relationships/slideLayout" Target="../slideLayouts/slideLayout9.xml"/><Relationship Id="rId9" Type="http://schemas.openxmlformats.org/officeDocument/2006/relationships/tags" Target="../tags/tag3.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2.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image" Target="../media/image1.jpeg"/><Relationship Id="rId5" Type="http://schemas.openxmlformats.org/officeDocument/2006/relationships/slideLayout" Target="../slideLayouts/slideLayout17.xml"/><Relationship Id="rId10"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tags" Target="../tags/tag5.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image" Target="../media/image2.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image" Target="../media/image1.jpeg"/><Relationship Id="rId5" Type="http://schemas.openxmlformats.org/officeDocument/2006/relationships/slideLayout" Target="../slideLayouts/slideLayout24.xml"/><Relationship Id="rId10" Type="http://schemas.openxmlformats.org/officeDocument/2006/relationships/tags" Target="../tags/tag8.xml"/><Relationship Id="rId4" Type="http://schemas.openxmlformats.org/officeDocument/2006/relationships/slideLayout" Target="../slideLayouts/slideLayout23.xml"/><Relationship Id="rId9" Type="http://schemas.openxmlformats.org/officeDocument/2006/relationships/tags" Target="../tags/tag7.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image" Target="../media/image2.png"/><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image" Target="../media/image1.jpeg"/><Relationship Id="rId5" Type="http://schemas.openxmlformats.org/officeDocument/2006/relationships/slideLayout" Target="../slideLayouts/slideLayout31.xml"/><Relationship Id="rId10" Type="http://schemas.openxmlformats.org/officeDocument/2006/relationships/tags" Target="../tags/tag10.xml"/><Relationship Id="rId4" Type="http://schemas.openxmlformats.org/officeDocument/2006/relationships/slideLayout" Target="../slideLayouts/slideLayout30.xml"/><Relationship Id="rId9" Type="http://schemas.openxmlformats.org/officeDocument/2006/relationships/tags" Target="../tags/tag9.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image" Target="../media/image2.png"/><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image" Target="../media/image1.jpeg"/><Relationship Id="rId5" Type="http://schemas.openxmlformats.org/officeDocument/2006/relationships/slideLayout" Target="../slideLayouts/slideLayout38.xml"/><Relationship Id="rId10" Type="http://schemas.openxmlformats.org/officeDocument/2006/relationships/tags" Target="../tags/tag12.xml"/><Relationship Id="rId4" Type="http://schemas.openxmlformats.org/officeDocument/2006/relationships/slideLayout" Target="../slideLayouts/slideLayout37.xml"/><Relationship Id="rId9" Type="http://schemas.openxmlformats.org/officeDocument/2006/relationships/tags" Target="../tags/tag11.xml"/></Relationships>
</file>

<file path=ppt/slideMasters/_rels/slideMaster7.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slideLayout" Target="../slideLayouts/slideLayout43.xml"/><Relationship Id="rId7" Type="http://schemas.openxmlformats.org/officeDocument/2006/relationships/theme" Target="../theme/theme7.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5" Type="http://schemas.openxmlformats.org/officeDocument/2006/relationships/slideLayout" Target="../slideLayouts/slideLayout45.xml"/><Relationship Id="rId4" Type="http://schemas.openxmlformats.org/officeDocument/2006/relationships/slideLayout" Target="../slideLayouts/slideLayout4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9"/>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10">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74C11B1E-D27A-4545-9113-CFB59631C2EA}"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
        <p:nvSpPr>
          <p:cNvPr id="3198987" name="AcnSubjectTitle_ID_3198987" hidden="1"/>
          <p:cNvSpPr txBox="1">
            <a:spLocks noChangeArrowheads="1"/>
          </p:cNvSpPr>
          <p:nvPr>
            <p:custDataLst>
              <p:tags r:id="rId7"/>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8"/>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204661751"/>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6966261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4111333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8029152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80244244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533400" y="1524000"/>
            <a:ext cx="8610600" cy="475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0" name="Rectangle 6">
            <a:extLst>
              <a:ext uri="{FF2B5EF4-FFF2-40B4-BE49-F238E27FC236}"/>
            </a:extLst>
          </p:cNvPr>
          <p:cNvSpPr>
            <a:spLocks noGrp="1" noChangeArrowheads="1"/>
          </p:cNvSpPr>
          <p:nvPr>
            <p:ph type="sldNum" sz="quarter" idx="4"/>
          </p:nvPr>
        </p:nvSpPr>
        <p:spPr bwMode="auto">
          <a:xfrm>
            <a:off x="6324600" y="6305550"/>
            <a:ext cx="2209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i="1">
                <a:solidFill>
                  <a:srgbClr val="7F7F7F"/>
                </a:solidFill>
              </a:defRPr>
            </a:lvl1pPr>
          </a:lstStyle>
          <a:p>
            <a:pPr fontAlgn="base">
              <a:spcBef>
                <a:spcPct val="0"/>
              </a:spcBef>
              <a:spcAft>
                <a:spcPct val="0"/>
              </a:spcAft>
              <a:defRPr/>
            </a:pPr>
            <a:fld id="{E5DC3436-FB88-47ED-8271-9E0B598266FC}" type="slidenum">
              <a:rPr lang="en-US" altLang="en-US"/>
              <a:pPr fontAlgn="base">
                <a:spcBef>
                  <a:spcPct val="0"/>
                </a:spcBef>
                <a:spcAft>
                  <a:spcPct val="0"/>
                </a:spcAft>
                <a:defRPr/>
              </a:pPr>
              <a:t>‹#›</a:t>
            </a:fld>
            <a:endParaRPr lang="en-US" altLang="en-US"/>
          </a:p>
          <a:p>
            <a:pPr fontAlgn="base">
              <a:spcBef>
                <a:spcPct val="0"/>
              </a:spcBef>
              <a:spcAft>
                <a:spcPct val="0"/>
              </a:spcAft>
              <a:defRPr/>
            </a:pPr>
            <a:r>
              <a:rPr lang="en-US" altLang="en-US"/>
              <a:t>March 2019</a:t>
            </a:r>
          </a:p>
        </p:txBody>
      </p:sp>
      <p:sp>
        <p:nvSpPr>
          <p:cNvPr id="1028" name="Rectangle 7">
            <a:extLst>
              <a:ext uri="{FF2B5EF4-FFF2-40B4-BE49-F238E27FC236}"/>
            </a:extLst>
          </p:cNvPr>
          <p:cNvSpPr>
            <a:spLocks noChangeArrowheads="1"/>
          </p:cNvSpPr>
          <p:nvPr userDrawn="1"/>
        </p:nvSpPr>
        <p:spPr bwMode="auto">
          <a:xfrm>
            <a:off x="1279525" y="0"/>
            <a:ext cx="7864475" cy="914400"/>
          </a:xfrm>
          <a:prstGeom prst="rect">
            <a:avLst/>
          </a:prstGeom>
          <a:solidFill>
            <a:srgbClr val="55709D"/>
          </a:solidFill>
          <a:ln>
            <a:noFill/>
          </a:ln>
          <a:extLst>
            <a:ext uri="{91240B29-F687-4F45-9708-019B960494DF}">
              <a14:hiddenLine xmlns:a14="http://schemas.microsoft.com/office/drawing/2010/main" w="9525">
                <a:solidFill>
                  <a:srgbClr val="000000"/>
                </a:solidFill>
                <a:miter lim="800000"/>
                <a:headEnd/>
                <a:tailEnd/>
              </a14:hiddenLine>
            </a:ext>
          </a:extLst>
        </p:spPr>
        <p:txBody>
          <a:bodyPr tIns="320040" bIns="320040" anchor="ctr"/>
          <a:lstStyle>
            <a:lvl1pPr eaLnBrk="0" hangingPunct="0">
              <a:defRPr sz="2000" b="1">
                <a:solidFill>
                  <a:schemeClr val="tx1"/>
                </a:solidFill>
                <a:latin typeface="Arial" charset="0"/>
              </a:defRPr>
            </a:lvl1pPr>
            <a:lvl2pPr marL="742950" indent="-285750" eaLnBrk="0" hangingPunct="0">
              <a:defRPr sz="2000" b="1">
                <a:solidFill>
                  <a:schemeClr val="tx1"/>
                </a:solidFill>
                <a:latin typeface="Arial" charset="0"/>
              </a:defRPr>
            </a:lvl2pPr>
            <a:lvl3pPr marL="1143000" indent="-228600" eaLnBrk="0" hangingPunct="0">
              <a:defRPr sz="2000" b="1">
                <a:solidFill>
                  <a:schemeClr val="tx1"/>
                </a:solidFill>
                <a:latin typeface="Arial" charset="0"/>
              </a:defRPr>
            </a:lvl3pPr>
            <a:lvl4pPr marL="1600200" indent="-228600" eaLnBrk="0" hangingPunct="0">
              <a:defRPr sz="2000" b="1">
                <a:solidFill>
                  <a:schemeClr val="tx1"/>
                </a:solidFill>
                <a:latin typeface="Arial" charset="0"/>
              </a:defRPr>
            </a:lvl4pPr>
            <a:lvl5pPr marL="2057400" indent="-228600" eaLnBrk="0" hangingPunct="0">
              <a:defRPr sz="2000" b="1">
                <a:solidFill>
                  <a:schemeClr val="tx1"/>
                </a:solidFill>
                <a:latin typeface="Arial" charset="0"/>
              </a:defRPr>
            </a:lvl5pPr>
            <a:lvl6pPr marL="2514600" indent="-228600" eaLnBrk="0" fontAlgn="base" hangingPunct="0">
              <a:spcBef>
                <a:spcPct val="0"/>
              </a:spcBef>
              <a:spcAft>
                <a:spcPct val="0"/>
              </a:spcAft>
              <a:defRPr sz="2000" b="1">
                <a:solidFill>
                  <a:schemeClr val="tx1"/>
                </a:solidFill>
                <a:latin typeface="Arial" charset="0"/>
              </a:defRPr>
            </a:lvl6pPr>
            <a:lvl7pPr marL="2971800" indent="-228600" eaLnBrk="0" fontAlgn="base" hangingPunct="0">
              <a:spcBef>
                <a:spcPct val="0"/>
              </a:spcBef>
              <a:spcAft>
                <a:spcPct val="0"/>
              </a:spcAft>
              <a:defRPr sz="2000" b="1">
                <a:solidFill>
                  <a:schemeClr val="tx1"/>
                </a:solidFill>
                <a:latin typeface="Arial" charset="0"/>
              </a:defRPr>
            </a:lvl7pPr>
            <a:lvl8pPr marL="3429000" indent="-228600" eaLnBrk="0" fontAlgn="base" hangingPunct="0">
              <a:spcBef>
                <a:spcPct val="0"/>
              </a:spcBef>
              <a:spcAft>
                <a:spcPct val="0"/>
              </a:spcAft>
              <a:defRPr sz="2000" b="1">
                <a:solidFill>
                  <a:schemeClr val="tx1"/>
                </a:solidFill>
                <a:latin typeface="Arial" charset="0"/>
              </a:defRPr>
            </a:lvl8pPr>
            <a:lvl9pPr marL="3886200" indent="-228600" eaLnBrk="0" fontAlgn="base" hangingPunct="0">
              <a:spcBef>
                <a:spcPct val="0"/>
              </a:spcBef>
              <a:spcAft>
                <a:spcPct val="0"/>
              </a:spcAft>
              <a:defRPr sz="2000" b="1">
                <a:solidFill>
                  <a:schemeClr val="tx1"/>
                </a:solidFill>
                <a:latin typeface="Arial" charset="0"/>
              </a:defRPr>
            </a:lvl9pPr>
          </a:lstStyle>
          <a:p>
            <a:pPr algn="ctr" eaLnBrk="1" fontAlgn="base" hangingPunct="1">
              <a:spcBef>
                <a:spcPct val="0"/>
              </a:spcBef>
              <a:spcAft>
                <a:spcPct val="0"/>
              </a:spcAft>
              <a:defRPr/>
            </a:pPr>
            <a:endParaRPr lang="en-US" altLang="en-US" sz="4400" b="0">
              <a:solidFill>
                <a:srgbClr val="000000"/>
              </a:solidFill>
            </a:endParaRPr>
          </a:p>
        </p:txBody>
      </p:sp>
      <p:pic>
        <p:nvPicPr>
          <p:cNvPr id="1029" name="Picture 8" descr="picture-24.jpg"/>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0" y="0"/>
            <a:ext cx="1290638"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4"/>
          <p:cNvPicPr>
            <a:picLocks noChangeAspect="1" noChangeArrowheads="1"/>
          </p:cNvPicPr>
          <p:nvPr userDrawn="1"/>
        </p:nvPicPr>
        <p:blipFill>
          <a:blip r:embed="rId9" cstate="print">
            <a:extLst>
              <a:ext uri="{28A0092B-C50C-407E-A947-70E740481C1C}">
                <a14:useLocalDpi xmlns:a14="http://schemas.microsoft.com/office/drawing/2010/main" val="0"/>
              </a:ext>
            </a:extLst>
          </a:blip>
          <a:srcRect/>
          <a:stretch>
            <a:fillRect/>
          </a:stretch>
        </p:blipFill>
        <p:spPr bwMode="auto">
          <a:xfrm>
            <a:off x="228600" y="6159500"/>
            <a:ext cx="1219200" cy="546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7609317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Lst>
  <p:timing>
    <p:tnLst>
      <p:par>
        <p:cTn id="1" dur="indefinite" restart="never" nodeType="tmRoot"/>
      </p:par>
    </p:tnLst>
  </p:timing>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2200">
          <a:solidFill>
            <a:schemeClr val="tx1"/>
          </a:solidFill>
          <a:latin typeface="Calibri" pitchFamily="34" charset="0"/>
          <a:ea typeface="+mn-ea"/>
          <a:cs typeface="+mn-cs"/>
        </a:defRPr>
      </a:lvl1pPr>
      <a:lvl2pPr marL="742950" indent="-285750" algn="l" rtl="0" eaLnBrk="0" fontAlgn="base" hangingPunct="0">
        <a:spcBef>
          <a:spcPct val="20000"/>
        </a:spcBef>
        <a:spcAft>
          <a:spcPct val="0"/>
        </a:spcAft>
        <a:buChar char="–"/>
        <a:defRPr>
          <a:solidFill>
            <a:schemeClr val="tx1"/>
          </a:solidFill>
          <a:latin typeface="Calibri" pitchFamily="34" charset="0"/>
        </a:defRPr>
      </a:lvl2pPr>
      <a:lvl3pPr marL="1143000" indent="-228600" algn="l" rtl="0" eaLnBrk="0" fontAlgn="base" hangingPunct="0">
        <a:spcBef>
          <a:spcPct val="20000"/>
        </a:spcBef>
        <a:spcAft>
          <a:spcPct val="0"/>
        </a:spcAft>
        <a:buFont typeface="Courier New" pitchFamily="49" charset="0"/>
        <a:buChar char="o"/>
        <a:defRPr sz="1600">
          <a:solidFill>
            <a:schemeClr val="tx1"/>
          </a:solidFill>
          <a:latin typeface="Calibri" pitchFamily="34" charset="0"/>
        </a:defRPr>
      </a:lvl3pPr>
      <a:lvl4pPr marL="1600200" indent="-228600" algn="l" rtl="0" eaLnBrk="0" fontAlgn="base" hangingPunct="0">
        <a:spcBef>
          <a:spcPct val="20000"/>
        </a:spcBef>
        <a:spcAft>
          <a:spcPct val="0"/>
        </a:spcAft>
        <a:buFont typeface="Wingdings" pitchFamily="2" charset="2"/>
        <a:buChar char="§"/>
        <a:defRPr sz="1400">
          <a:solidFill>
            <a:schemeClr val="tx1"/>
          </a:solidFill>
          <a:latin typeface="Calibri" pitchFamily="34" charset="0"/>
        </a:defRPr>
      </a:lvl4pPr>
      <a:lvl5pPr marL="2057400" indent="-228600" algn="l" rtl="0" eaLnBrk="0" fontAlgn="base" hangingPunct="0">
        <a:spcBef>
          <a:spcPct val="20000"/>
        </a:spcBef>
        <a:spcAft>
          <a:spcPct val="0"/>
        </a:spcAft>
        <a:buChar char="»"/>
        <a:defRPr sz="1200">
          <a:solidFill>
            <a:schemeClr val="tx1"/>
          </a:solidFill>
          <a:latin typeface="Calibri"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4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4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4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8" Type="http://schemas.openxmlformats.org/officeDocument/2006/relationships/tags" Target="../tags/tag44.xml"/><Relationship Id="rId13" Type="http://schemas.openxmlformats.org/officeDocument/2006/relationships/tags" Target="../tags/tag49.xml"/><Relationship Id="rId3" Type="http://schemas.openxmlformats.org/officeDocument/2006/relationships/tags" Target="../tags/tag39.xml"/><Relationship Id="rId7" Type="http://schemas.openxmlformats.org/officeDocument/2006/relationships/tags" Target="../tags/tag43.xml"/><Relationship Id="rId12" Type="http://schemas.openxmlformats.org/officeDocument/2006/relationships/tags" Target="../tags/tag48.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11" Type="http://schemas.openxmlformats.org/officeDocument/2006/relationships/tags" Target="../tags/tag47.xml"/><Relationship Id="rId5" Type="http://schemas.openxmlformats.org/officeDocument/2006/relationships/tags" Target="../tags/tag41.xml"/><Relationship Id="rId15" Type="http://schemas.openxmlformats.org/officeDocument/2006/relationships/notesSlide" Target="../notesSlides/notesSlide22.xml"/><Relationship Id="rId10" Type="http://schemas.openxmlformats.org/officeDocument/2006/relationships/tags" Target="../tags/tag46.xml"/><Relationship Id="rId4" Type="http://schemas.openxmlformats.org/officeDocument/2006/relationships/tags" Target="../tags/tag40.xml"/><Relationship Id="rId9" Type="http://schemas.openxmlformats.org/officeDocument/2006/relationships/tags" Target="../tags/tag45.xml"/><Relationship Id="rId14"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tags" Target="../tags/tag20.xml"/><Relationship Id="rId13" Type="http://schemas.openxmlformats.org/officeDocument/2006/relationships/tags" Target="../tags/tag25.xml"/><Relationship Id="rId3" Type="http://schemas.openxmlformats.org/officeDocument/2006/relationships/tags" Target="../tags/tag15.xml"/><Relationship Id="rId7" Type="http://schemas.openxmlformats.org/officeDocument/2006/relationships/tags" Target="../tags/tag19.xml"/><Relationship Id="rId12" Type="http://schemas.openxmlformats.org/officeDocument/2006/relationships/tags" Target="../tags/tag24.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tags" Target="../tags/tag18.xml"/><Relationship Id="rId11" Type="http://schemas.openxmlformats.org/officeDocument/2006/relationships/tags" Target="../tags/tag23.xml"/><Relationship Id="rId5" Type="http://schemas.openxmlformats.org/officeDocument/2006/relationships/tags" Target="../tags/tag17.xml"/><Relationship Id="rId15" Type="http://schemas.openxmlformats.org/officeDocument/2006/relationships/notesSlide" Target="../notesSlides/notesSlide3.xml"/><Relationship Id="rId10" Type="http://schemas.openxmlformats.org/officeDocument/2006/relationships/tags" Target="../tags/tag22.xml"/><Relationship Id="rId4" Type="http://schemas.openxmlformats.org/officeDocument/2006/relationships/tags" Target="../tags/tag16.xml"/><Relationship Id="rId9" Type="http://schemas.openxmlformats.org/officeDocument/2006/relationships/tags" Target="../tags/tag21.xml"/><Relationship Id="rId14"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8" Type="http://schemas.openxmlformats.org/officeDocument/2006/relationships/tags" Target="../tags/tag33.xml"/><Relationship Id="rId13" Type="http://schemas.openxmlformats.org/officeDocument/2006/relationships/notesSlide" Target="../notesSlides/notesSlide4.xml"/><Relationship Id="rId3" Type="http://schemas.openxmlformats.org/officeDocument/2006/relationships/tags" Target="../tags/tag28.xml"/><Relationship Id="rId7" Type="http://schemas.openxmlformats.org/officeDocument/2006/relationships/tags" Target="../tags/tag32.xml"/><Relationship Id="rId12" Type="http://schemas.openxmlformats.org/officeDocument/2006/relationships/slideLayout" Target="../slideLayouts/slideLayout6.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tags" Target="../tags/tag31.xml"/><Relationship Id="rId11" Type="http://schemas.openxmlformats.org/officeDocument/2006/relationships/tags" Target="../tags/tag36.xml"/><Relationship Id="rId5" Type="http://schemas.openxmlformats.org/officeDocument/2006/relationships/tags" Target="../tags/tag30.xml"/><Relationship Id="rId10" Type="http://schemas.openxmlformats.org/officeDocument/2006/relationships/tags" Target="../tags/tag35.xml"/><Relationship Id="rId4" Type="http://schemas.openxmlformats.org/officeDocument/2006/relationships/tags" Target="../tags/tag29.xml"/><Relationship Id="rId9" Type="http://schemas.openxmlformats.org/officeDocument/2006/relationships/tags" Target="../tags/tag3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152400" y="838200"/>
            <a:ext cx="66294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2800" b="1" dirty="0" smtClean="0">
                <a:solidFill>
                  <a:srgbClr val="FFFFFF"/>
                </a:solidFill>
                <a:latin typeface="Calibri" pitchFamily="34" charset="0"/>
              </a:rPr>
              <a:t>Recovery Coach Commission</a:t>
            </a:r>
            <a:endParaRPr lang="en-US" sz="2800" b="1" dirty="0">
              <a:solidFill>
                <a:srgbClr val="FFFFFF"/>
              </a:solidFill>
              <a:latin typeface="Calibri" pitchFamily="34" charset="0"/>
            </a:endParaRPr>
          </a:p>
        </p:txBody>
      </p:sp>
      <p:pic>
        <p:nvPicPr>
          <p:cNvPr id="31747" name="Picture 4"/>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
        <p:nvSpPr>
          <p:cNvPr id="10" name="TextBox 9"/>
          <p:cNvSpPr txBox="1"/>
          <p:nvPr/>
        </p:nvSpPr>
        <p:spPr>
          <a:xfrm>
            <a:off x="222250" y="3896534"/>
            <a:ext cx="8737600" cy="2554545"/>
          </a:xfrm>
          <a:prstGeom prst="rect">
            <a:avLst/>
          </a:prstGeom>
          <a:noFill/>
        </p:spPr>
        <p:txBody>
          <a:bodyPr>
            <a:spAutoFit/>
          </a:bodyPr>
          <a:lstStyle/>
          <a:p>
            <a:pPr algn="r" fontAlgn="base">
              <a:spcBef>
                <a:spcPct val="0"/>
              </a:spcBef>
              <a:spcAft>
                <a:spcPct val="0"/>
              </a:spcAft>
              <a:defRPr/>
            </a:pPr>
            <a:r>
              <a:rPr lang="en-US" sz="2400" b="1" dirty="0" smtClean="0">
                <a:solidFill>
                  <a:srgbClr val="003366"/>
                </a:solidFill>
                <a:latin typeface="Calibri" panose="020F0502020204030204" pitchFamily="34" charset="0"/>
              </a:rPr>
              <a:t>Executive </a:t>
            </a:r>
            <a:r>
              <a:rPr lang="en-US" sz="2400" b="1" dirty="0">
                <a:solidFill>
                  <a:srgbClr val="003366"/>
                </a:solidFill>
                <a:latin typeface="Calibri" panose="020F0502020204030204" pitchFamily="34" charset="0"/>
              </a:rPr>
              <a:t>Office of Health &amp; Human Services</a:t>
            </a:r>
          </a:p>
          <a:p>
            <a:pPr algn="r" fontAlgn="base">
              <a:spcBef>
                <a:spcPct val="0"/>
              </a:spcBef>
              <a:spcAft>
                <a:spcPct val="0"/>
              </a:spcAft>
              <a:defRPr/>
            </a:pPr>
            <a:r>
              <a:rPr lang="en-US" sz="2400" b="1" dirty="0" smtClean="0">
                <a:solidFill>
                  <a:srgbClr val="003366"/>
                </a:solidFill>
                <a:latin typeface="Calibri" panose="020F0502020204030204" pitchFamily="34" charset="0"/>
              </a:rPr>
              <a:t>Marylou Sudders, Secretary</a:t>
            </a:r>
          </a:p>
          <a:p>
            <a:pPr algn="r" fontAlgn="base">
              <a:spcBef>
                <a:spcPct val="0"/>
              </a:spcBef>
              <a:spcAft>
                <a:spcPct val="0"/>
              </a:spcAft>
              <a:defRPr/>
            </a:pPr>
            <a:endParaRPr lang="en-US" sz="2400" b="1" i="1" dirty="0" smtClean="0">
              <a:solidFill>
                <a:schemeClr val="bg2">
                  <a:lumMod val="50000"/>
                </a:schemeClr>
              </a:solidFill>
              <a:latin typeface="Calibri" panose="020F0502020204030204" pitchFamily="34" charset="0"/>
            </a:endParaRPr>
          </a:p>
          <a:p>
            <a:pPr algn="r" fontAlgn="base">
              <a:spcBef>
                <a:spcPct val="0"/>
              </a:spcBef>
              <a:spcAft>
                <a:spcPct val="0"/>
              </a:spcAft>
              <a:defRPr/>
            </a:pPr>
            <a:r>
              <a:rPr lang="en-US" sz="2200" b="1" dirty="0" smtClean="0">
                <a:solidFill>
                  <a:srgbClr val="003366"/>
                </a:solidFill>
                <a:latin typeface="Calibri" pitchFamily="34" charset="0"/>
              </a:rPr>
              <a:t>March 18, 2019</a:t>
            </a:r>
          </a:p>
          <a:p>
            <a:pPr algn="r" fontAlgn="base">
              <a:spcBef>
                <a:spcPct val="0"/>
              </a:spcBef>
              <a:spcAft>
                <a:spcPct val="0"/>
              </a:spcAft>
              <a:defRPr/>
            </a:pPr>
            <a:r>
              <a:rPr lang="en-US" sz="2200" b="1" dirty="0" smtClean="0">
                <a:solidFill>
                  <a:srgbClr val="003366"/>
                </a:solidFill>
                <a:latin typeface="Calibri" pitchFamily="34" charset="0"/>
              </a:rPr>
              <a:t>3:00-5:00pm</a:t>
            </a:r>
            <a:endParaRPr lang="en-US" sz="2200" b="1" dirty="0">
              <a:solidFill>
                <a:srgbClr val="003366"/>
              </a:solidFill>
              <a:latin typeface="Calibri" pitchFamily="34" charset="0"/>
            </a:endParaRPr>
          </a:p>
          <a:p>
            <a:pPr algn="r" fontAlgn="base">
              <a:spcBef>
                <a:spcPct val="0"/>
              </a:spcBef>
              <a:spcAft>
                <a:spcPct val="0"/>
              </a:spcAft>
              <a:defRPr/>
            </a:pPr>
            <a:r>
              <a:rPr lang="en-US" sz="2200" b="1" dirty="0" smtClean="0">
                <a:solidFill>
                  <a:srgbClr val="003366"/>
                </a:solidFill>
                <a:latin typeface="Calibri" pitchFamily="34" charset="0"/>
              </a:rPr>
              <a:t>One Ashburton Place</a:t>
            </a:r>
          </a:p>
          <a:p>
            <a:pPr algn="r" fontAlgn="base">
              <a:spcBef>
                <a:spcPct val="0"/>
              </a:spcBef>
              <a:spcAft>
                <a:spcPct val="0"/>
              </a:spcAft>
              <a:defRPr/>
            </a:pPr>
            <a:r>
              <a:rPr lang="en-US" sz="2200" b="1" dirty="0" smtClean="0">
                <a:solidFill>
                  <a:srgbClr val="003366"/>
                </a:solidFill>
                <a:latin typeface="Calibri" pitchFamily="34" charset="0"/>
              </a:rPr>
              <a:t>Boston, MA</a:t>
            </a:r>
            <a:endParaRPr lang="en-US" sz="2200" b="1" dirty="0">
              <a:solidFill>
                <a:srgbClr val="003366"/>
              </a:solidFill>
              <a:latin typeface="Calibri" pitchFamily="34" charset="0"/>
            </a:endParaRPr>
          </a:p>
        </p:txBody>
      </p:sp>
      <p:sp>
        <p:nvSpPr>
          <p:cNvPr id="2" name="Rectangle 1"/>
          <p:cNvSpPr/>
          <p:nvPr/>
        </p:nvSpPr>
        <p:spPr bwMode="auto">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Slide Number Placeholder 2"/>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Tree>
    <p:extLst>
      <p:ext uri="{BB962C8B-B14F-4D97-AF65-F5344CB8AC3E}">
        <p14:creationId xmlns:p14="http://schemas.microsoft.com/office/powerpoint/2010/main" val="1969436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noChangeArrowheads="1"/>
          </p:cNvSpPr>
          <p:nvPr>
            <p:ph idx="1"/>
          </p:nvPr>
        </p:nvSpPr>
        <p:spPr>
          <a:xfrm>
            <a:off x="533400" y="1371600"/>
            <a:ext cx="8001000" cy="4754563"/>
          </a:xfrm>
        </p:spPr>
        <p:txBody>
          <a:bodyPr/>
          <a:lstStyle/>
          <a:p>
            <a:pPr marL="0" indent="0">
              <a:buFontTx/>
              <a:buNone/>
            </a:pPr>
            <a:endParaRPr lang="en-US" altLang="en-US" sz="4400" dirty="0" smtClean="0">
              <a:latin typeface="Cambria" panose="02040503050406030204" pitchFamily="18" charset="0"/>
            </a:endParaRPr>
          </a:p>
          <a:p>
            <a:pPr marL="0" indent="0" algn="ctr">
              <a:buFontTx/>
              <a:buNone/>
            </a:pPr>
            <a:r>
              <a:rPr lang="en-US" altLang="en-US" sz="5400" b="1" dirty="0" smtClean="0">
                <a:latin typeface="Cambria" panose="02040503050406030204" pitchFamily="18" charset="0"/>
              </a:rPr>
              <a:t>DMA Health Strategy’s FINDINGS</a:t>
            </a:r>
          </a:p>
        </p:txBody>
      </p:sp>
      <p:sp>
        <p:nvSpPr>
          <p:cNvPr id="10244" name="Slide Number Placeholder 3"/>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0"/>
              </a:spcBef>
              <a:buFontTx/>
              <a:buNone/>
            </a:pPr>
            <a:fld id="{F2E2DC13-82DC-4944-BFDF-E67A5A61A310}" type="slidenum">
              <a:rPr lang="en-US" altLang="en-US" sz="1200" smtClean="0">
                <a:solidFill>
                  <a:srgbClr val="7F7F7F"/>
                </a:solidFill>
                <a:latin typeface="Arial" charset="0"/>
              </a:rPr>
              <a:pPr>
                <a:spcBef>
                  <a:spcPct val="0"/>
                </a:spcBef>
                <a:buFontTx/>
                <a:buNone/>
              </a:pPr>
              <a:t>10</a:t>
            </a:fld>
            <a:endParaRPr lang="en-US" altLang="en-US" sz="1200" smtClean="0">
              <a:solidFill>
                <a:srgbClr val="7F7F7F"/>
              </a:solidFill>
              <a:latin typeface="Arial" charset="0"/>
            </a:endParaRPr>
          </a:p>
          <a:p>
            <a:pPr>
              <a:spcBef>
                <a:spcPct val="0"/>
              </a:spcBef>
              <a:buFontTx/>
              <a:buNone/>
            </a:pPr>
            <a:r>
              <a:rPr lang="en-US" altLang="en-US" sz="1200" smtClean="0">
                <a:solidFill>
                  <a:srgbClr val="7F7F7F"/>
                </a:solidFill>
                <a:latin typeface="Arial" charset="0"/>
              </a:rPr>
              <a:t>March 2019</a:t>
            </a:r>
          </a:p>
          <a:p>
            <a:pPr>
              <a:spcBef>
                <a:spcPct val="0"/>
              </a:spcBef>
              <a:buFontTx/>
              <a:buNone/>
            </a:pPr>
            <a:endParaRPr lang="en-US" altLang="en-US" sz="1200" smtClean="0">
              <a:solidFill>
                <a:srgbClr val="7F7F7F"/>
              </a:solidFill>
              <a:latin typeface="Arial" charset="0"/>
            </a:endParaRPr>
          </a:p>
        </p:txBody>
      </p:sp>
    </p:spTree>
    <p:extLst>
      <p:ext uri="{BB962C8B-B14F-4D97-AF65-F5344CB8AC3E}">
        <p14:creationId xmlns:p14="http://schemas.microsoft.com/office/powerpoint/2010/main" val="4244605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4"/>
          <p:cNvSpPr>
            <a:spLocks noChangeArrowheads="1"/>
          </p:cNvSpPr>
          <p:nvPr/>
        </p:nvSpPr>
        <p:spPr bwMode="auto">
          <a:xfrm>
            <a:off x="6296025" y="4662488"/>
            <a:ext cx="2543175" cy="150971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171450" indent="-171450">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eaLnBrk="0" fontAlgn="base" hangingPunct="0">
              <a:lnSpc>
                <a:spcPct val="96000"/>
              </a:lnSpc>
              <a:spcBef>
                <a:spcPct val="0"/>
              </a:spcBef>
              <a:spcAft>
                <a:spcPct val="0"/>
              </a:spcAft>
            </a:pPr>
            <a:r>
              <a:rPr lang="en-US" altLang="en-US" sz="1600" i="1" smtClean="0">
                <a:solidFill>
                  <a:srgbClr val="000000"/>
                </a:solidFill>
              </a:rPr>
              <a:t>Public face of RC services</a:t>
            </a:r>
          </a:p>
          <a:p>
            <a:pPr eaLnBrk="0" fontAlgn="base" hangingPunct="0">
              <a:lnSpc>
                <a:spcPct val="96000"/>
              </a:lnSpc>
              <a:spcBef>
                <a:spcPct val="0"/>
              </a:spcBef>
              <a:spcAft>
                <a:spcPct val="0"/>
              </a:spcAft>
            </a:pPr>
            <a:r>
              <a:rPr lang="en-US" altLang="en-US" sz="1600" i="1" smtClean="0">
                <a:solidFill>
                  <a:srgbClr val="000000"/>
                </a:solidFill>
              </a:rPr>
              <a:t>Increase awareness of RC services</a:t>
            </a:r>
          </a:p>
          <a:p>
            <a:pPr eaLnBrk="0" fontAlgn="base" hangingPunct="0">
              <a:lnSpc>
                <a:spcPct val="96000"/>
              </a:lnSpc>
              <a:spcBef>
                <a:spcPct val="0"/>
              </a:spcBef>
              <a:spcAft>
                <a:spcPct val="0"/>
              </a:spcAft>
            </a:pPr>
            <a:r>
              <a:rPr lang="en-US" altLang="en-US" sz="1600" i="1" smtClean="0">
                <a:solidFill>
                  <a:srgbClr val="000000"/>
                </a:solidFill>
              </a:rPr>
              <a:t>Service team member</a:t>
            </a:r>
          </a:p>
          <a:p>
            <a:pPr eaLnBrk="0" fontAlgn="base" hangingPunct="0">
              <a:lnSpc>
                <a:spcPct val="96000"/>
              </a:lnSpc>
              <a:spcBef>
                <a:spcPct val="0"/>
              </a:spcBef>
              <a:spcAft>
                <a:spcPct val="0"/>
              </a:spcAft>
            </a:pPr>
            <a:r>
              <a:rPr lang="en-US" altLang="en-US" sz="1600" i="1" smtClean="0">
                <a:solidFill>
                  <a:srgbClr val="000000"/>
                </a:solidFill>
              </a:rPr>
              <a:t>Multi-agency engagement</a:t>
            </a:r>
          </a:p>
          <a:p>
            <a:pPr eaLnBrk="0" fontAlgn="base" hangingPunct="0">
              <a:lnSpc>
                <a:spcPct val="96000"/>
              </a:lnSpc>
              <a:spcBef>
                <a:spcPct val="0"/>
              </a:spcBef>
              <a:spcAft>
                <a:spcPct val="0"/>
              </a:spcAft>
            </a:pPr>
            <a:r>
              <a:rPr lang="en-US" altLang="en-US" sz="1600" i="1" smtClean="0">
                <a:solidFill>
                  <a:srgbClr val="000000"/>
                </a:solidFill>
              </a:rPr>
              <a:t>Fight stigma</a:t>
            </a:r>
          </a:p>
        </p:txBody>
      </p:sp>
      <p:sp>
        <p:nvSpPr>
          <p:cNvPr id="11267" name="Title 1"/>
          <p:cNvSpPr>
            <a:spLocks noGrp="1"/>
          </p:cNvSpPr>
          <p:nvPr>
            <p:ph type="title"/>
          </p:nvPr>
        </p:nvSpPr>
        <p:spPr bwMode="auto">
          <a:xfrm>
            <a:off x="1371600" y="0"/>
            <a:ext cx="77724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altLang="en-US" sz="3000" dirty="0" smtClean="0"/>
              <a:t>DMA RC Scan Interviewees Reported </a:t>
            </a:r>
            <a:r>
              <a:rPr lang="en-US" altLang="en-US" sz="3000" dirty="0"/>
              <a:t>-</a:t>
            </a:r>
            <a:r>
              <a:rPr lang="en-US" altLang="en-US" sz="3000" dirty="0" smtClean="0"/>
              <a:t/>
            </a:r>
            <a:br>
              <a:rPr lang="en-US" altLang="en-US" sz="3000" dirty="0" smtClean="0"/>
            </a:br>
            <a:r>
              <a:rPr lang="en-US" altLang="en-US" sz="3000" dirty="0" smtClean="0"/>
              <a:t>RC Role: Across All Settings</a:t>
            </a:r>
            <a:endParaRPr lang="en-US" altLang="en-US" sz="3000" dirty="0" smtClean="0">
              <a:solidFill>
                <a:srgbClr val="FF0000"/>
              </a:solidFill>
            </a:endParaRPr>
          </a:p>
        </p:txBody>
      </p:sp>
      <p:sp>
        <p:nvSpPr>
          <p:cNvPr id="1126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0"/>
              </a:spcBef>
              <a:buFontTx/>
              <a:buNone/>
            </a:pPr>
            <a:fld id="{522BDAF8-B569-46B6-979A-BF944237757C}" type="slidenum">
              <a:rPr lang="en-US" altLang="en-US" sz="1200" smtClean="0">
                <a:solidFill>
                  <a:srgbClr val="000000"/>
                </a:solidFill>
                <a:latin typeface="Arial" charset="0"/>
              </a:rPr>
              <a:pPr>
                <a:spcBef>
                  <a:spcPct val="0"/>
                </a:spcBef>
                <a:buFontTx/>
                <a:buNone/>
              </a:pPr>
              <a:t>11</a:t>
            </a:fld>
            <a:endParaRPr lang="en-US" altLang="en-US" sz="1200" smtClean="0">
              <a:solidFill>
                <a:srgbClr val="000000"/>
              </a:solidFill>
              <a:latin typeface="Arial" charset="0"/>
            </a:endParaRPr>
          </a:p>
          <a:p>
            <a:pPr>
              <a:spcBef>
                <a:spcPct val="0"/>
              </a:spcBef>
              <a:buFontTx/>
              <a:buNone/>
            </a:pPr>
            <a:r>
              <a:rPr lang="en-US" altLang="en-US" sz="1200" smtClean="0">
                <a:solidFill>
                  <a:srgbClr val="000000"/>
                </a:solidFill>
                <a:latin typeface="Arial" charset="0"/>
              </a:rPr>
              <a:t>March 2019</a:t>
            </a:r>
          </a:p>
        </p:txBody>
      </p:sp>
      <p:grpSp>
        <p:nvGrpSpPr>
          <p:cNvPr id="11269" name="Group 4"/>
          <p:cNvGrpSpPr>
            <a:grpSpLocks/>
          </p:cNvGrpSpPr>
          <p:nvPr/>
        </p:nvGrpSpPr>
        <p:grpSpPr bwMode="auto">
          <a:xfrm>
            <a:off x="5715000" y="2757488"/>
            <a:ext cx="2209800" cy="823912"/>
            <a:chOff x="6019800" y="2590800"/>
            <a:chExt cx="2209800" cy="822960"/>
          </a:xfrm>
        </p:grpSpPr>
        <p:sp>
          <p:nvSpPr>
            <p:cNvPr id="11300" name="Oval 3"/>
            <p:cNvSpPr>
              <a:spLocks noChangeArrowheads="1"/>
            </p:cNvSpPr>
            <p:nvPr/>
          </p:nvSpPr>
          <p:spPr bwMode="auto">
            <a:xfrm>
              <a:off x="6019800" y="2590800"/>
              <a:ext cx="2209800" cy="822960"/>
            </a:xfrm>
            <a:prstGeom prst="ellipse">
              <a:avLst/>
            </a:prstGeom>
            <a:solidFill>
              <a:schemeClr val="accent1"/>
            </a:solidFill>
            <a:ln w="9525" algn="ctr">
              <a:solidFill>
                <a:schemeClr val="tx1"/>
              </a:solidFill>
              <a:round/>
              <a:headEnd/>
              <a:tailEnd/>
            </a:ln>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fontAlgn="base">
                <a:spcBef>
                  <a:spcPct val="0"/>
                </a:spcBef>
                <a:spcAft>
                  <a:spcPct val="0"/>
                </a:spcAft>
                <a:buFontTx/>
                <a:buNone/>
              </a:pPr>
              <a:endParaRPr lang="en-US" altLang="en-US" sz="1600" b="1" smtClean="0">
                <a:solidFill>
                  <a:srgbClr val="000000"/>
                </a:solidFill>
                <a:latin typeface="Arial" charset="0"/>
              </a:endParaRPr>
            </a:p>
          </p:txBody>
        </p:sp>
        <p:sp>
          <p:nvSpPr>
            <p:cNvPr id="11301" name="TextBox 4"/>
            <p:cNvSpPr txBox="1">
              <a:spLocks noChangeArrowheads="1"/>
            </p:cNvSpPr>
            <p:nvPr/>
          </p:nvSpPr>
          <p:spPr bwMode="auto">
            <a:xfrm>
              <a:off x="6039678" y="2667000"/>
              <a:ext cx="213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eaLnBrk="0" fontAlgn="base" hangingPunct="0">
                <a:spcBef>
                  <a:spcPct val="0"/>
                </a:spcBef>
                <a:spcAft>
                  <a:spcPct val="0"/>
                </a:spcAft>
                <a:buFontTx/>
                <a:buNone/>
              </a:pPr>
              <a:r>
                <a:rPr lang="en-US" altLang="en-US" sz="1600" b="1" smtClean="0">
                  <a:solidFill>
                    <a:srgbClr val="000000"/>
                  </a:solidFill>
                  <a:latin typeface="Arial" charset="0"/>
                </a:rPr>
                <a:t>Social and Emotional Support</a:t>
              </a:r>
            </a:p>
          </p:txBody>
        </p:sp>
      </p:grpSp>
      <p:grpSp>
        <p:nvGrpSpPr>
          <p:cNvPr id="11270" name="Group 8"/>
          <p:cNvGrpSpPr>
            <a:grpSpLocks/>
          </p:cNvGrpSpPr>
          <p:nvPr/>
        </p:nvGrpSpPr>
        <p:grpSpPr bwMode="auto">
          <a:xfrm>
            <a:off x="1447800" y="3805238"/>
            <a:ext cx="2209800" cy="822325"/>
            <a:chOff x="990600" y="3505200"/>
            <a:chExt cx="2209800" cy="822960"/>
          </a:xfrm>
        </p:grpSpPr>
        <p:sp>
          <p:nvSpPr>
            <p:cNvPr id="11298" name="Oval 7"/>
            <p:cNvSpPr>
              <a:spLocks noChangeArrowheads="1"/>
            </p:cNvSpPr>
            <p:nvPr/>
          </p:nvSpPr>
          <p:spPr bwMode="auto">
            <a:xfrm>
              <a:off x="990600" y="3505200"/>
              <a:ext cx="2209800" cy="822960"/>
            </a:xfrm>
            <a:prstGeom prst="ellipse">
              <a:avLst/>
            </a:prstGeom>
            <a:solidFill>
              <a:schemeClr val="accent1"/>
            </a:solidFill>
            <a:ln w="9525" algn="ctr">
              <a:solidFill>
                <a:schemeClr val="tx1"/>
              </a:solidFill>
              <a:round/>
              <a:headEnd/>
              <a:tailEnd/>
            </a:ln>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fontAlgn="base">
                <a:spcBef>
                  <a:spcPct val="0"/>
                </a:spcBef>
                <a:spcAft>
                  <a:spcPct val="0"/>
                </a:spcAft>
                <a:buFontTx/>
                <a:buNone/>
              </a:pPr>
              <a:endParaRPr lang="en-US" altLang="en-US" sz="1600" b="1" smtClean="0">
                <a:solidFill>
                  <a:srgbClr val="000000"/>
                </a:solidFill>
                <a:latin typeface="Arial" charset="0"/>
              </a:endParaRPr>
            </a:p>
          </p:txBody>
        </p:sp>
        <p:sp>
          <p:nvSpPr>
            <p:cNvPr id="11299" name="TextBox 8"/>
            <p:cNvSpPr txBox="1">
              <a:spLocks noChangeArrowheads="1"/>
            </p:cNvSpPr>
            <p:nvPr/>
          </p:nvSpPr>
          <p:spPr bwMode="auto">
            <a:xfrm>
              <a:off x="1045817" y="3617844"/>
              <a:ext cx="2133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eaLnBrk="0" fontAlgn="base" hangingPunct="0">
                <a:spcBef>
                  <a:spcPct val="0"/>
                </a:spcBef>
                <a:spcAft>
                  <a:spcPct val="0"/>
                </a:spcAft>
                <a:buFontTx/>
                <a:buNone/>
              </a:pPr>
              <a:r>
                <a:rPr lang="en-US" altLang="en-US" sz="1600" b="1" smtClean="0">
                  <a:solidFill>
                    <a:srgbClr val="000000"/>
                  </a:solidFill>
                  <a:latin typeface="Arial" charset="0"/>
                </a:rPr>
                <a:t>Resource Sharing and Linkage </a:t>
              </a:r>
            </a:p>
          </p:txBody>
        </p:sp>
      </p:grpSp>
      <p:grpSp>
        <p:nvGrpSpPr>
          <p:cNvPr id="11271" name="Group 7"/>
          <p:cNvGrpSpPr>
            <a:grpSpLocks/>
          </p:cNvGrpSpPr>
          <p:nvPr/>
        </p:nvGrpSpPr>
        <p:grpSpPr bwMode="auto">
          <a:xfrm>
            <a:off x="1416050" y="2743200"/>
            <a:ext cx="2241550" cy="822325"/>
            <a:chOff x="1034290" y="2645796"/>
            <a:chExt cx="2242310" cy="822960"/>
          </a:xfrm>
        </p:grpSpPr>
        <p:sp>
          <p:nvSpPr>
            <p:cNvPr id="11296" name="Oval 9"/>
            <p:cNvSpPr>
              <a:spLocks noChangeArrowheads="1"/>
            </p:cNvSpPr>
            <p:nvPr/>
          </p:nvSpPr>
          <p:spPr bwMode="auto">
            <a:xfrm>
              <a:off x="1034290" y="2645796"/>
              <a:ext cx="2209800" cy="822960"/>
            </a:xfrm>
            <a:prstGeom prst="ellipse">
              <a:avLst/>
            </a:prstGeom>
            <a:solidFill>
              <a:schemeClr val="accent1"/>
            </a:solidFill>
            <a:ln w="9525" algn="ctr">
              <a:solidFill>
                <a:schemeClr val="tx1"/>
              </a:solidFill>
              <a:round/>
              <a:headEnd/>
              <a:tailEnd/>
            </a:ln>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fontAlgn="base">
                <a:spcBef>
                  <a:spcPct val="0"/>
                </a:spcBef>
                <a:spcAft>
                  <a:spcPct val="0"/>
                </a:spcAft>
                <a:buFontTx/>
                <a:buNone/>
              </a:pPr>
              <a:endParaRPr lang="en-US" altLang="en-US" sz="1600" b="1" smtClean="0">
                <a:solidFill>
                  <a:srgbClr val="000000"/>
                </a:solidFill>
                <a:latin typeface="Arial" charset="0"/>
              </a:endParaRPr>
            </a:p>
          </p:txBody>
        </p:sp>
        <p:sp>
          <p:nvSpPr>
            <p:cNvPr id="11297" name="TextBox 10"/>
            <p:cNvSpPr txBox="1">
              <a:spLocks noChangeArrowheads="1"/>
            </p:cNvSpPr>
            <p:nvPr/>
          </p:nvSpPr>
          <p:spPr bwMode="auto">
            <a:xfrm>
              <a:off x="1143000" y="2887663"/>
              <a:ext cx="21336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eaLnBrk="0" fontAlgn="base" hangingPunct="0">
                <a:spcBef>
                  <a:spcPct val="0"/>
                </a:spcBef>
                <a:spcAft>
                  <a:spcPct val="0"/>
                </a:spcAft>
                <a:buFontTx/>
                <a:buNone/>
              </a:pPr>
              <a:r>
                <a:rPr lang="en-US" altLang="en-US" sz="1600" b="1" smtClean="0">
                  <a:solidFill>
                    <a:srgbClr val="000000"/>
                  </a:solidFill>
                  <a:latin typeface="Arial" charset="0"/>
                </a:rPr>
                <a:t>Service Navigation</a:t>
              </a:r>
            </a:p>
          </p:txBody>
        </p:sp>
      </p:grpSp>
      <p:grpSp>
        <p:nvGrpSpPr>
          <p:cNvPr id="11272" name="Group 5"/>
          <p:cNvGrpSpPr>
            <a:grpSpLocks/>
          </p:cNvGrpSpPr>
          <p:nvPr/>
        </p:nvGrpSpPr>
        <p:grpSpPr bwMode="auto">
          <a:xfrm>
            <a:off x="3449638" y="4398963"/>
            <a:ext cx="2209800" cy="823912"/>
            <a:chOff x="3429000" y="4511040"/>
            <a:chExt cx="2209800" cy="822960"/>
          </a:xfrm>
        </p:grpSpPr>
        <p:sp>
          <p:nvSpPr>
            <p:cNvPr id="11294" name="Oval 11"/>
            <p:cNvSpPr>
              <a:spLocks noChangeArrowheads="1"/>
            </p:cNvSpPr>
            <p:nvPr/>
          </p:nvSpPr>
          <p:spPr bwMode="auto">
            <a:xfrm>
              <a:off x="3429000" y="4511040"/>
              <a:ext cx="2209800" cy="822960"/>
            </a:xfrm>
            <a:prstGeom prst="ellipse">
              <a:avLst/>
            </a:prstGeom>
            <a:solidFill>
              <a:schemeClr val="accent1"/>
            </a:solidFill>
            <a:ln w="9525" algn="ctr">
              <a:solidFill>
                <a:schemeClr val="tx1"/>
              </a:solidFill>
              <a:round/>
              <a:headEnd/>
              <a:tailEnd/>
            </a:ln>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fontAlgn="base">
                <a:spcBef>
                  <a:spcPct val="0"/>
                </a:spcBef>
                <a:spcAft>
                  <a:spcPct val="0"/>
                </a:spcAft>
                <a:buFontTx/>
                <a:buNone/>
              </a:pPr>
              <a:endParaRPr lang="en-US" altLang="en-US" sz="1600" b="1" smtClean="0">
                <a:solidFill>
                  <a:srgbClr val="000000"/>
                </a:solidFill>
                <a:latin typeface="Arial" charset="0"/>
              </a:endParaRPr>
            </a:p>
          </p:txBody>
        </p:sp>
        <p:sp>
          <p:nvSpPr>
            <p:cNvPr id="11295" name="TextBox 12"/>
            <p:cNvSpPr txBox="1">
              <a:spLocks noChangeArrowheads="1"/>
            </p:cNvSpPr>
            <p:nvPr/>
          </p:nvSpPr>
          <p:spPr bwMode="auto">
            <a:xfrm>
              <a:off x="3481388" y="4638261"/>
              <a:ext cx="2133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eaLnBrk="0" fontAlgn="base" hangingPunct="0">
                <a:spcBef>
                  <a:spcPct val="0"/>
                </a:spcBef>
                <a:spcAft>
                  <a:spcPct val="0"/>
                </a:spcAft>
                <a:buFontTx/>
                <a:buNone/>
              </a:pPr>
              <a:r>
                <a:rPr lang="en-US" altLang="en-US" sz="1600" b="1" smtClean="0">
                  <a:solidFill>
                    <a:srgbClr val="000000"/>
                  </a:solidFill>
                  <a:latin typeface="Arial" charset="0"/>
                </a:rPr>
                <a:t>Engagement in Treatment</a:t>
              </a:r>
            </a:p>
          </p:txBody>
        </p:sp>
      </p:grpSp>
      <p:grpSp>
        <p:nvGrpSpPr>
          <p:cNvPr id="11273" name="Group 6"/>
          <p:cNvGrpSpPr>
            <a:grpSpLocks/>
          </p:cNvGrpSpPr>
          <p:nvPr/>
        </p:nvGrpSpPr>
        <p:grpSpPr bwMode="auto">
          <a:xfrm>
            <a:off x="3429000" y="2249488"/>
            <a:ext cx="2209800" cy="822325"/>
            <a:chOff x="3429000" y="2249556"/>
            <a:chExt cx="2209800" cy="822960"/>
          </a:xfrm>
        </p:grpSpPr>
        <p:sp>
          <p:nvSpPr>
            <p:cNvPr id="11292" name="Oval 13"/>
            <p:cNvSpPr>
              <a:spLocks noChangeArrowheads="1"/>
            </p:cNvSpPr>
            <p:nvPr/>
          </p:nvSpPr>
          <p:spPr bwMode="auto">
            <a:xfrm>
              <a:off x="3429000" y="2249556"/>
              <a:ext cx="2209800" cy="822960"/>
            </a:xfrm>
            <a:prstGeom prst="ellipse">
              <a:avLst/>
            </a:prstGeom>
            <a:solidFill>
              <a:schemeClr val="accent1"/>
            </a:solidFill>
            <a:ln w="9525" algn="ctr">
              <a:solidFill>
                <a:schemeClr val="tx1"/>
              </a:solidFill>
              <a:round/>
              <a:headEnd/>
              <a:tailEnd/>
            </a:ln>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fontAlgn="base">
                <a:spcBef>
                  <a:spcPct val="0"/>
                </a:spcBef>
                <a:spcAft>
                  <a:spcPct val="0"/>
                </a:spcAft>
                <a:buFontTx/>
                <a:buNone/>
              </a:pPr>
              <a:endParaRPr lang="en-US" altLang="en-US" sz="1600" b="1" smtClean="0">
                <a:solidFill>
                  <a:srgbClr val="000000"/>
                </a:solidFill>
                <a:latin typeface="Arial" charset="0"/>
              </a:endParaRPr>
            </a:p>
          </p:txBody>
        </p:sp>
        <p:sp>
          <p:nvSpPr>
            <p:cNvPr id="11293" name="TextBox 14"/>
            <p:cNvSpPr txBox="1">
              <a:spLocks noChangeArrowheads="1"/>
            </p:cNvSpPr>
            <p:nvPr/>
          </p:nvSpPr>
          <p:spPr bwMode="auto">
            <a:xfrm>
              <a:off x="3481388" y="2482850"/>
              <a:ext cx="21336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eaLnBrk="0" fontAlgn="base" hangingPunct="0">
                <a:spcBef>
                  <a:spcPct val="0"/>
                </a:spcBef>
                <a:spcAft>
                  <a:spcPct val="0"/>
                </a:spcAft>
                <a:buFontTx/>
                <a:buNone/>
              </a:pPr>
              <a:r>
                <a:rPr lang="en-US" altLang="en-US" sz="1600" b="1" smtClean="0">
                  <a:solidFill>
                    <a:srgbClr val="000000"/>
                  </a:solidFill>
                  <a:latin typeface="Arial" charset="0"/>
                </a:rPr>
                <a:t>Wellness Planning</a:t>
              </a:r>
            </a:p>
          </p:txBody>
        </p:sp>
      </p:grpSp>
      <p:sp>
        <p:nvSpPr>
          <p:cNvPr id="11274" name="Rectangle 5"/>
          <p:cNvSpPr>
            <a:spLocks noChangeArrowheads="1"/>
          </p:cNvSpPr>
          <p:nvPr/>
        </p:nvSpPr>
        <p:spPr bwMode="auto">
          <a:xfrm>
            <a:off x="5715000" y="1025525"/>
            <a:ext cx="3124200" cy="15097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171450" indent="-171450">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eaLnBrk="0" fontAlgn="base" hangingPunct="0">
              <a:lnSpc>
                <a:spcPct val="96000"/>
              </a:lnSpc>
              <a:spcBef>
                <a:spcPct val="0"/>
              </a:spcBef>
              <a:spcAft>
                <a:spcPct val="0"/>
              </a:spcAft>
            </a:pPr>
            <a:r>
              <a:rPr lang="en-US" altLang="en-US" sz="1600" i="1" smtClean="0">
                <a:solidFill>
                  <a:srgbClr val="000000"/>
                </a:solidFill>
              </a:rPr>
              <a:t>Encourage hope and motivation</a:t>
            </a:r>
          </a:p>
          <a:p>
            <a:pPr eaLnBrk="0" fontAlgn="base" hangingPunct="0">
              <a:lnSpc>
                <a:spcPct val="96000"/>
              </a:lnSpc>
              <a:spcBef>
                <a:spcPct val="0"/>
              </a:spcBef>
              <a:spcAft>
                <a:spcPct val="0"/>
              </a:spcAft>
            </a:pPr>
            <a:r>
              <a:rPr lang="en-US" altLang="en-US" sz="1600" i="1" smtClean="0">
                <a:solidFill>
                  <a:srgbClr val="000000"/>
                </a:solidFill>
              </a:rPr>
              <a:t>Foster life and coping skills</a:t>
            </a:r>
          </a:p>
          <a:p>
            <a:pPr eaLnBrk="0" fontAlgn="base" hangingPunct="0">
              <a:lnSpc>
                <a:spcPct val="96000"/>
              </a:lnSpc>
              <a:spcBef>
                <a:spcPct val="0"/>
              </a:spcBef>
              <a:spcAft>
                <a:spcPct val="0"/>
              </a:spcAft>
            </a:pPr>
            <a:r>
              <a:rPr lang="en-US" altLang="en-US" sz="1600" i="1" smtClean="0">
                <a:solidFill>
                  <a:srgbClr val="000000"/>
                </a:solidFill>
              </a:rPr>
              <a:t>Build rapport</a:t>
            </a:r>
          </a:p>
          <a:p>
            <a:pPr eaLnBrk="0" fontAlgn="base" hangingPunct="0">
              <a:lnSpc>
                <a:spcPct val="96000"/>
              </a:lnSpc>
              <a:spcBef>
                <a:spcPct val="0"/>
              </a:spcBef>
              <a:spcAft>
                <a:spcPct val="0"/>
              </a:spcAft>
            </a:pPr>
            <a:r>
              <a:rPr lang="en-US" altLang="en-US" sz="1600" i="1" smtClean="0">
                <a:solidFill>
                  <a:srgbClr val="000000"/>
                </a:solidFill>
              </a:rPr>
              <a:t>Serve as role model</a:t>
            </a:r>
          </a:p>
          <a:p>
            <a:pPr eaLnBrk="0" fontAlgn="base" hangingPunct="0">
              <a:lnSpc>
                <a:spcPct val="96000"/>
              </a:lnSpc>
              <a:spcBef>
                <a:spcPct val="0"/>
              </a:spcBef>
              <a:spcAft>
                <a:spcPct val="0"/>
              </a:spcAft>
            </a:pPr>
            <a:r>
              <a:rPr lang="en-US" altLang="en-US" sz="1600" i="1" smtClean="0">
                <a:solidFill>
                  <a:srgbClr val="000000"/>
                </a:solidFill>
              </a:rPr>
              <a:t>Support family</a:t>
            </a:r>
          </a:p>
          <a:p>
            <a:pPr eaLnBrk="0" fontAlgn="base" hangingPunct="0">
              <a:lnSpc>
                <a:spcPct val="96000"/>
              </a:lnSpc>
              <a:spcBef>
                <a:spcPct val="0"/>
              </a:spcBef>
              <a:spcAft>
                <a:spcPct val="0"/>
              </a:spcAft>
            </a:pPr>
            <a:r>
              <a:rPr lang="en-US" altLang="en-US" sz="1600" i="1" smtClean="0">
                <a:solidFill>
                  <a:srgbClr val="000000"/>
                </a:solidFill>
              </a:rPr>
              <a:t>Share personal story</a:t>
            </a:r>
          </a:p>
        </p:txBody>
      </p:sp>
      <p:sp>
        <p:nvSpPr>
          <p:cNvPr id="11275" name="Rectangle 18"/>
          <p:cNvSpPr>
            <a:spLocks noChangeArrowheads="1"/>
          </p:cNvSpPr>
          <p:nvPr/>
        </p:nvSpPr>
        <p:spPr bwMode="auto">
          <a:xfrm>
            <a:off x="219075" y="4745038"/>
            <a:ext cx="2790825" cy="12747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171450" indent="-171450">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eaLnBrk="0" fontAlgn="base" hangingPunct="0">
              <a:lnSpc>
                <a:spcPct val="96000"/>
              </a:lnSpc>
              <a:spcBef>
                <a:spcPct val="0"/>
              </a:spcBef>
              <a:spcAft>
                <a:spcPct val="0"/>
              </a:spcAft>
            </a:pPr>
            <a:r>
              <a:rPr lang="en-US" altLang="en-US" sz="1600" i="1" smtClean="0">
                <a:solidFill>
                  <a:srgbClr val="000000"/>
                </a:solidFill>
              </a:rPr>
              <a:t>Support employment</a:t>
            </a:r>
          </a:p>
          <a:p>
            <a:pPr eaLnBrk="0" fontAlgn="base" hangingPunct="0">
              <a:lnSpc>
                <a:spcPct val="96000"/>
              </a:lnSpc>
              <a:spcBef>
                <a:spcPct val="0"/>
              </a:spcBef>
              <a:spcAft>
                <a:spcPct val="0"/>
              </a:spcAft>
            </a:pPr>
            <a:r>
              <a:rPr lang="en-US" altLang="en-US" sz="1600" i="1" smtClean="0">
                <a:solidFill>
                  <a:srgbClr val="000000"/>
                </a:solidFill>
              </a:rPr>
              <a:t>Serve as gateway to larger recovery community</a:t>
            </a:r>
          </a:p>
          <a:p>
            <a:pPr eaLnBrk="0" fontAlgn="base" hangingPunct="0">
              <a:lnSpc>
                <a:spcPct val="96000"/>
              </a:lnSpc>
              <a:spcBef>
                <a:spcPct val="0"/>
              </a:spcBef>
              <a:spcAft>
                <a:spcPct val="0"/>
              </a:spcAft>
            </a:pPr>
            <a:r>
              <a:rPr lang="en-US" altLang="en-US" sz="1600" i="1" smtClean="0">
                <a:solidFill>
                  <a:srgbClr val="000000"/>
                </a:solidFill>
              </a:rPr>
              <a:t>Foster positive social network</a:t>
            </a:r>
          </a:p>
          <a:p>
            <a:pPr eaLnBrk="0" fontAlgn="base" hangingPunct="0">
              <a:lnSpc>
                <a:spcPct val="96000"/>
              </a:lnSpc>
              <a:spcBef>
                <a:spcPct val="0"/>
              </a:spcBef>
              <a:spcAft>
                <a:spcPct val="0"/>
              </a:spcAft>
            </a:pPr>
            <a:r>
              <a:rPr lang="en-US" altLang="en-US" sz="1600" i="1" smtClean="0">
                <a:solidFill>
                  <a:srgbClr val="000000"/>
                </a:solidFill>
              </a:rPr>
              <a:t>Facilitate access to education</a:t>
            </a:r>
          </a:p>
        </p:txBody>
      </p:sp>
      <p:sp>
        <p:nvSpPr>
          <p:cNvPr id="11276" name="Rectangle 20"/>
          <p:cNvSpPr>
            <a:spLocks noChangeArrowheads="1"/>
          </p:cNvSpPr>
          <p:nvPr/>
        </p:nvSpPr>
        <p:spPr bwMode="auto">
          <a:xfrm>
            <a:off x="3657600" y="1025525"/>
            <a:ext cx="1757363" cy="10382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171450" indent="-171450">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eaLnBrk="0" fontAlgn="base" hangingPunct="0">
              <a:lnSpc>
                <a:spcPct val="96000"/>
              </a:lnSpc>
              <a:spcBef>
                <a:spcPct val="0"/>
              </a:spcBef>
              <a:spcAft>
                <a:spcPct val="0"/>
              </a:spcAft>
            </a:pPr>
            <a:r>
              <a:rPr lang="en-US" altLang="en-US" sz="1600" i="1" smtClean="0">
                <a:solidFill>
                  <a:srgbClr val="000000"/>
                </a:solidFill>
              </a:rPr>
              <a:t>Prevent relapse</a:t>
            </a:r>
          </a:p>
          <a:p>
            <a:pPr eaLnBrk="0" fontAlgn="base" hangingPunct="0">
              <a:lnSpc>
                <a:spcPct val="96000"/>
              </a:lnSpc>
              <a:spcBef>
                <a:spcPct val="0"/>
              </a:spcBef>
              <a:spcAft>
                <a:spcPct val="0"/>
              </a:spcAft>
            </a:pPr>
            <a:r>
              <a:rPr lang="en-US" altLang="en-US" sz="1600" i="1" smtClean="0">
                <a:solidFill>
                  <a:srgbClr val="000000"/>
                </a:solidFill>
              </a:rPr>
              <a:t>Identify goals</a:t>
            </a:r>
          </a:p>
          <a:p>
            <a:pPr eaLnBrk="0" fontAlgn="base" hangingPunct="0">
              <a:lnSpc>
                <a:spcPct val="96000"/>
              </a:lnSpc>
              <a:spcBef>
                <a:spcPct val="0"/>
              </a:spcBef>
              <a:spcAft>
                <a:spcPct val="0"/>
              </a:spcAft>
            </a:pPr>
            <a:r>
              <a:rPr lang="en-US" altLang="en-US" sz="1600" i="1" smtClean="0">
                <a:solidFill>
                  <a:srgbClr val="000000"/>
                </a:solidFill>
              </a:rPr>
              <a:t>Build healthy relationships</a:t>
            </a:r>
          </a:p>
        </p:txBody>
      </p:sp>
      <p:sp>
        <p:nvSpPr>
          <p:cNvPr id="11277" name="Rectangle 21"/>
          <p:cNvSpPr>
            <a:spLocks noChangeArrowheads="1"/>
          </p:cNvSpPr>
          <p:nvPr/>
        </p:nvSpPr>
        <p:spPr bwMode="auto">
          <a:xfrm>
            <a:off x="219075" y="1022350"/>
            <a:ext cx="3060700" cy="15097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171450" indent="-171450">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eaLnBrk="0" fontAlgn="base" hangingPunct="0">
              <a:lnSpc>
                <a:spcPct val="96000"/>
              </a:lnSpc>
              <a:spcBef>
                <a:spcPct val="0"/>
              </a:spcBef>
              <a:spcAft>
                <a:spcPct val="0"/>
              </a:spcAft>
            </a:pPr>
            <a:r>
              <a:rPr lang="en-US" altLang="en-US" sz="1600" i="1" smtClean="0">
                <a:solidFill>
                  <a:srgbClr val="000000"/>
                </a:solidFill>
              </a:rPr>
              <a:t>Connect to wrap-around services and supports</a:t>
            </a:r>
          </a:p>
          <a:p>
            <a:pPr eaLnBrk="0" fontAlgn="base" hangingPunct="0">
              <a:lnSpc>
                <a:spcPct val="96000"/>
              </a:lnSpc>
              <a:spcBef>
                <a:spcPct val="0"/>
              </a:spcBef>
              <a:spcAft>
                <a:spcPct val="0"/>
              </a:spcAft>
            </a:pPr>
            <a:r>
              <a:rPr lang="en-US" altLang="en-US" sz="1600" i="1" smtClean="0">
                <a:solidFill>
                  <a:srgbClr val="000000"/>
                </a:solidFill>
              </a:rPr>
              <a:t>Identify culturally and linguistically sensitive services </a:t>
            </a:r>
          </a:p>
          <a:p>
            <a:pPr eaLnBrk="0" fontAlgn="base" hangingPunct="0">
              <a:lnSpc>
                <a:spcPct val="96000"/>
              </a:lnSpc>
              <a:spcBef>
                <a:spcPct val="0"/>
              </a:spcBef>
              <a:spcAft>
                <a:spcPct val="0"/>
              </a:spcAft>
            </a:pPr>
            <a:r>
              <a:rPr lang="en-US" altLang="en-US" sz="1600" i="1" smtClean="0">
                <a:solidFill>
                  <a:srgbClr val="000000"/>
                </a:solidFill>
              </a:rPr>
              <a:t>Navigate criminal justice system</a:t>
            </a:r>
          </a:p>
          <a:p>
            <a:pPr eaLnBrk="0" fontAlgn="base" hangingPunct="0">
              <a:lnSpc>
                <a:spcPct val="96000"/>
              </a:lnSpc>
              <a:spcBef>
                <a:spcPct val="0"/>
              </a:spcBef>
              <a:spcAft>
                <a:spcPct val="0"/>
              </a:spcAft>
            </a:pPr>
            <a:r>
              <a:rPr lang="en-US" altLang="en-US" sz="1600" i="1" smtClean="0">
                <a:solidFill>
                  <a:srgbClr val="000000"/>
                </a:solidFill>
              </a:rPr>
              <a:t>Attend some appointments</a:t>
            </a:r>
          </a:p>
        </p:txBody>
      </p:sp>
      <p:sp>
        <p:nvSpPr>
          <p:cNvPr id="11278" name="Rectangle 23"/>
          <p:cNvSpPr>
            <a:spLocks noChangeArrowheads="1"/>
          </p:cNvSpPr>
          <p:nvPr/>
        </p:nvSpPr>
        <p:spPr bwMode="auto">
          <a:xfrm>
            <a:off x="3086100" y="5348288"/>
            <a:ext cx="3095625" cy="12731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171450" indent="-171450">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eaLnBrk="0" fontAlgn="base" hangingPunct="0">
              <a:lnSpc>
                <a:spcPct val="96000"/>
              </a:lnSpc>
              <a:spcBef>
                <a:spcPct val="0"/>
              </a:spcBef>
              <a:spcAft>
                <a:spcPct val="0"/>
              </a:spcAft>
            </a:pPr>
            <a:r>
              <a:rPr lang="en-US" altLang="en-US" sz="1600" i="1" smtClean="0">
                <a:solidFill>
                  <a:srgbClr val="000000"/>
                </a:solidFill>
              </a:rPr>
              <a:t>Engage appropriate level of care</a:t>
            </a:r>
          </a:p>
          <a:p>
            <a:pPr eaLnBrk="0" fontAlgn="base" hangingPunct="0">
              <a:lnSpc>
                <a:spcPct val="96000"/>
              </a:lnSpc>
              <a:spcBef>
                <a:spcPct val="0"/>
              </a:spcBef>
              <a:spcAft>
                <a:spcPct val="0"/>
              </a:spcAft>
            </a:pPr>
            <a:r>
              <a:rPr lang="en-US" altLang="en-US" sz="1600" i="1" smtClean="0">
                <a:solidFill>
                  <a:srgbClr val="000000"/>
                </a:solidFill>
              </a:rPr>
              <a:t>Support relationships with providers</a:t>
            </a:r>
          </a:p>
          <a:p>
            <a:pPr eaLnBrk="0" fontAlgn="base" hangingPunct="0">
              <a:lnSpc>
                <a:spcPct val="96000"/>
              </a:lnSpc>
              <a:spcBef>
                <a:spcPct val="0"/>
              </a:spcBef>
              <a:spcAft>
                <a:spcPct val="0"/>
              </a:spcAft>
            </a:pPr>
            <a:r>
              <a:rPr lang="en-US" altLang="en-US" sz="1600" i="1" smtClean="0">
                <a:solidFill>
                  <a:srgbClr val="000000"/>
                </a:solidFill>
              </a:rPr>
              <a:t>Facilitate membership in recovery centers</a:t>
            </a:r>
          </a:p>
        </p:txBody>
      </p:sp>
      <p:grpSp>
        <p:nvGrpSpPr>
          <p:cNvPr id="11279" name="Group 3"/>
          <p:cNvGrpSpPr>
            <a:grpSpLocks/>
          </p:cNvGrpSpPr>
          <p:nvPr/>
        </p:nvGrpSpPr>
        <p:grpSpPr bwMode="auto">
          <a:xfrm>
            <a:off x="3733800" y="3200400"/>
            <a:ext cx="1600200" cy="1066800"/>
            <a:chOff x="3943350" y="3476625"/>
            <a:chExt cx="1466850" cy="942975"/>
          </a:xfrm>
        </p:grpSpPr>
        <p:sp>
          <p:nvSpPr>
            <p:cNvPr id="22" name="Oval 7">
              <a:extLst>
                <a:ext uri="{FF2B5EF4-FFF2-40B4-BE49-F238E27FC236}"/>
              </a:extLst>
            </p:cNvPr>
            <p:cNvSpPr>
              <a:spLocks noChangeArrowheads="1"/>
            </p:cNvSpPr>
            <p:nvPr/>
          </p:nvSpPr>
          <p:spPr bwMode="auto">
            <a:xfrm>
              <a:off x="3943350" y="3476625"/>
              <a:ext cx="1466850" cy="942975"/>
            </a:xfrm>
            <a:prstGeom prst="ellipse">
              <a:avLst/>
            </a:prstGeom>
            <a:solidFill>
              <a:schemeClr val="accent3">
                <a:lumMod val="95000"/>
              </a:schemeClr>
            </a:solidFill>
            <a:ln w="9525" algn="ctr">
              <a:solidFill>
                <a:schemeClr val="tx1"/>
              </a:solidFill>
              <a:round/>
              <a:headEnd/>
              <a:tailEnd/>
            </a:ln>
          </p:spPr>
          <p:txBody>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eaLnBrk="0" fontAlgn="base" hangingPunct="0">
                <a:spcBef>
                  <a:spcPct val="0"/>
                </a:spcBef>
                <a:spcAft>
                  <a:spcPct val="0"/>
                </a:spcAft>
                <a:defRPr sz="2000" b="1">
                  <a:solidFill>
                    <a:schemeClr val="tx1"/>
                  </a:solidFill>
                  <a:latin typeface="Arial" charset="0"/>
                </a:defRPr>
              </a:lvl6pPr>
              <a:lvl7pPr marL="2971800" indent="-228600" eaLnBrk="0" fontAlgn="base" hangingPunct="0">
                <a:spcBef>
                  <a:spcPct val="0"/>
                </a:spcBef>
                <a:spcAft>
                  <a:spcPct val="0"/>
                </a:spcAft>
                <a:defRPr sz="2000" b="1">
                  <a:solidFill>
                    <a:schemeClr val="tx1"/>
                  </a:solidFill>
                  <a:latin typeface="Arial" charset="0"/>
                </a:defRPr>
              </a:lvl7pPr>
              <a:lvl8pPr marL="3429000" indent="-228600" eaLnBrk="0" fontAlgn="base" hangingPunct="0">
                <a:spcBef>
                  <a:spcPct val="0"/>
                </a:spcBef>
                <a:spcAft>
                  <a:spcPct val="0"/>
                </a:spcAft>
                <a:defRPr sz="2000" b="1">
                  <a:solidFill>
                    <a:schemeClr val="tx1"/>
                  </a:solidFill>
                  <a:latin typeface="Arial" charset="0"/>
                </a:defRPr>
              </a:lvl8pPr>
              <a:lvl9pPr marL="3886200" indent="-228600" eaLnBrk="0" fontAlgn="base" hangingPunct="0">
                <a:spcBef>
                  <a:spcPct val="0"/>
                </a:spcBef>
                <a:spcAft>
                  <a:spcPct val="0"/>
                </a:spcAft>
                <a:defRPr sz="2000" b="1">
                  <a:solidFill>
                    <a:schemeClr val="tx1"/>
                  </a:solidFill>
                  <a:latin typeface="Arial" charset="0"/>
                </a:defRPr>
              </a:lvl9pPr>
            </a:lstStyle>
            <a:p>
              <a:pPr fontAlgn="base">
                <a:spcBef>
                  <a:spcPct val="0"/>
                </a:spcBef>
                <a:spcAft>
                  <a:spcPct val="0"/>
                </a:spcAft>
                <a:defRPr/>
              </a:pPr>
              <a:endParaRPr lang="en-US" altLang="en-US" sz="1600">
                <a:solidFill>
                  <a:srgbClr val="000000"/>
                </a:solidFill>
              </a:endParaRPr>
            </a:p>
          </p:txBody>
        </p:sp>
        <p:sp>
          <p:nvSpPr>
            <p:cNvPr id="11290" name="TextBox 8"/>
            <p:cNvSpPr txBox="1">
              <a:spLocks noChangeArrowheads="1"/>
            </p:cNvSpPr>
            <p:nvPr/>
          </p:nvSpPr>
          <p:spPr bwMode="auto">
            <a:xfrm>
              <a:off x="4081463" y="3535363"/>
              <a:ext cx="12001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eaLnBrk="0" fontAlgn="base" hangingPunct="0">
                <a:spcBef>
                  <a:spcPct val="0"/>
                </a:spcBef>
                <a:spcAft>
                  <a:spcPct val="0"/>
                </a:spcAft>
                <a:buFontTx/>
                <a:buNone/>
              </a:pPr>
              <a:r>
                <a:rPr lang="en-US" altLang="en-US" sz="1600" b="1" smtClean="0">
                  <a:solidFill>
                    <a:srgbClr val="000000"/>
                  </a:solidFill>
                  <a:latin typeface="Arial" charset="0"/>
                </a:rPr>
                <a:t>Recovery </a:t>
              </a:r>
            </a:p>
            <a:p>
              <a:pPr algn="ctr" eaLnBrk="0" fontAlgn="base" hangingPunct="0">
                <a:spcBef>
                  <a:spcPct val="0"/>
                </a:spcBef>
                <a:spcAft>
                  <a:spcPct val="0"/>
                </a:spcAft>
                <a:buFontTx/>
                <a:buNone/>
              </a:pPr>
              <a:r>
                <a:rPr lang="en-US" altLang="en-US" sz="1600" b="1" smtClean="0">
                  <a:solidFill>
                    <a:srgbClr val="000000"/>
                  </a:solidFill>
                  <a:latin typeface="Arial" charset="0"/>
                </a:rPr>
                <a:t>Coach</a:t>
              </a:r>
            </a:p>
          </p:txBody>
        </p:sp>
        <p:pic>
          <p:nvPicPr>
            <p:cNvPr id="11291"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03750" y="4043363"/>
              <a:ext cx="2111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1280" name="Group 3"/>
          <p:cNvGrpSpPr>
            <a:grpSpLocks/>
          </p:cNvGrpSpPr>
          <p:nvPr/>
        </p:nvGrpSpPr>
        <p:grpSpPr bwMode="auto">
          <a:xfrm>
            <a:off x="5715000" y="3703638"/>
            <a:ext cx="2209800" cy="868362"/>
            <a:chOff x="6324600" y="3825240"/>
            <a:chExt cx="2209800" cy="867357"/>
          </a:xfrm>
        </p:grpSpPr>
        <p:sp>
          <p:nvSpPr>
            <p:cNvPr id="11287" name="Oval 15"/>
            <p:cNvSpPr>
              <a:spLocks noChangeArrowheads="1"/>
            </p:cNvSpPr>
            <p:nvPr/>
          </p:nvSpPr>
          <p:spPr bwMode="auto">
            <a:xfrm>
              <a:off x="6324600" y="3825240"/>
              <a:ext cx="2209800" cy="822960"/>
            </a:xfrm>
            <a:prstGeom prst="ellipse">
              <a:avLst/>
            </a:prstGeom>
            <a:solidFill>
              <a:schemeClr val="accent1"/>
            </a:solidFill>
            <a:ln w="9525" algn="ctr">
              <a:solidFill>
                <a:schemeClr val="tx1"/>
              </a:solidFill>
              <a:round/>
              <a:headEnd/>
              <a:tailEnd/>
            </a:ln>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fontAlgn="base">
                <a:spcBef>
                  <a:spcPct val="0"/>
                </a:spcBef>
                <a:spcAft>
                  <a:spcPct val="0"/>
                </a:spcAft>
                <a:buFontTx/>
                <a:buNone/>
              </a:pPr>
              <a:endParaRPr lang="en-US" altLang="en-US" sz="1600" b="1" smtClean="0">
                <a:solidFill>
                  <a:srgbClr val="000000"/>
                </a:solidFill>
                <a:latin typeface="Arial" charset="0"/>
              </a:endParaRPr>
            </a:p>
          </p:txBody>
        </p:sp>
        <p:sp>
          <p:nvSpPr>
            <p:cNvPr id="11288" name="TextBox 16"/>
            <p:cNvSpPr txBox="1">
              <a:spLocks noChangeArrowheads="1"/>
            </p:cNvSpPr>
            <p:nvPr/>
          </p:nvSpPr>
          <p:spPr bwMode="auto">
            <a:xfrm>
              <a:off x="6400800" y="3869637"/>
              <a:ext cx="2133600" cy="82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eaLnBrk="0" fontAlgn="base" hangingPunct="0">
                <a:spcBef>
                  <a:spcPct val="0"/>
                </a:spcBef>
                <a:spcAft>
                  <a:spcPct val="0"/>
                </a:spcAft>
                <a:buFontTx/>
                <a:buNone/>
              </a:pPr>
              <a:r>
                <a:rPr lang="en-US" altLang="en-US" sz="1600" b="1" smtClean="0">
                  <a:solidFill>
                    <a:srgbClr val="000000"/>
                  </a:solidFill>
                  <a:latin typeface="Arial" charset="0"/>
                </a:rPr>
                <a:t>Community Outreach and Advocacy</a:t>
              </a:r>
            </a:p>
          </p:txBody>
        </p:sp>
      </p:grpSp>
      <p:cxnSp>
        <p:nvCxnSpPr>
          <p:cNvPr id="11281" name="Straight Connector 6"/>
          <p:cNvCxnSpPr>
            <a:cxnSpLocks noChangeShapeType="1"/>
            <a:stCxn id="11292" idx="0"/>
            <a:endCxn id="11276" idx="2"/>
          </p:cNvCxnSpPr>
          <p:nvPr/>
        </p:nvCxnSpPr>
        <p:spPr bwMode="auto">
          <a:xfrm flipV="1">
            <a:off x="4533900" y="2063750"/>
            <a:ext cx="1588" cy="18573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1282" name="Straight Connector 32"/>
          <p:cNvCxnSpPr>
            <a:cxnSpLocks noChangeShapeType="1"/>
          </p:cNvCxnSpPr>
          <p:nvPr/>
        </p:nvCxnSpPr>
        <p:spPr bwMode="auto">
          <a:xfrm flipH="1" flipV="1">
            <a:off x="1447800" y="2536825"/>
            <a:ext cx="457200" cy="29845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1283" name="Straight Connector 33"/>
          <p:cNvCxnSpPr>
            <a:cxnSpLocks noChangeShapeType="1"/>
            <a:stCxn id="11275" idx="0"/>
            <a:endCxn id="11298" idx="3"/>
          </p:cNvCxnSpPr>
          <p:nvPr/>
        </p:nvCxnSpPr>
        <p:spPr bwMode="auto">
          <a:xfrm flipV="1">
            <a:off x="1614488" y="4508500"/>
            <a:ext cx="157162" cy="23653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1284" name="Straight Connector 38"/>
          <p:cNvCxnSpPr>
            <a:cxnSpLocks noChangeShapeType="1"/>
            <a:stCxn id="11300" idx="0"/>
          </p:cNvCxnSpPr>
          <p:nvPr/>
        </p:nvCxnSpPr>
        <p:spPr bwMode="auto">
          <a:xfrm flipV="1">
            <a:off x="6819900" y="2570163"/>
            <a:ext cx="180975" cy="187325"/>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1285" name="Straight Connector 40"/>
          <p:cNvCxnSpPr>
            <a:cxnSpLocks noChangeShapeType="1"/>
            <a:stCxn id="11278" idx="0"/>
            <a:endCxn id="11294" idx="4"/>
          </p:cNvCxnSpPr>
          <p:nvPr/>
        </p:nvCxnSpPr>
        <p:spPr bwMode="auto">
          <a:xfrm flipH="1" flipV="1">
            <a:off x="4554538" y="5222875"/>
            <a:ext cx="0" cy="125413"/>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1286" name="Straight Connector 41"/>
          <p:cNvCxnSpPr>
            <a:cxnSpLocks noChangeShapeType="1"/>
            <a:stCxn id="11266" idx="0"/>
          </p:cNvCxnSpPr>
          <p:nvPr/>
        </p:nvCxnSpPr>
        <p:spPr bwMode="auto">
          <a:xfrm flipH="1" flipV="1">
            <a:off x="7335838" y="4487863"/>
            <a:ext cx="231775" cy="174625"/>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9694466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bwMode="auto">
          <a:xfrm>
            <a:off x="1371600" y="0"/>
            <a:ext cx="77724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altLang="en-US" sz="3000" dirty="0" smtClean="0"/>
              <a:t>DMA RC Scan Interviewees Reported</a:t>
            </a:r>
            <a:r>
              <a:rPr lang="en-US" altLang="en-US" sz="3000" dirty="0"/>
              <a:t> </a:t>
            </a:r>
            <a:r>
              <a:rPr lang="en-US" altLang="en-US" sz="3000" dirty="0" smtClean="0"/>
              <a:t>- RC Role: Setting-specific Support</a:t>
            </a:r>
            <a:endParaRPr lang="en-US" altLang="en-US" sz="3000" dirty="0" smtClean="0">
              <a:solidFill>
                <a:srgbClr val="FF0000"/>
              </a:solidFill>
            </a:endParaRPr>
          </a:p>
        </p:txBody>
      </p:sp>
      <p:sp>
        <p:nvSpPr>
          <p:cNvPr id="12291"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0"/>
              </a:spcBef>
              <a:buFontTx/>
              <a:buNone/>
            </a:pPr>
            <a:fld id="{6B8C6A32-53D3-40C1-A4D2-5EB8315DFC7A}" type="slidenum">
              <a:rPr lang="en-US" altLang="en-US" sz="1200" smtClean="0">
                <a:solidFill>
                  <a:srgbClr val="000000"/>
                </a:solidFill>
                <a:latin typeface="Arial" charset="0"/>
              </a:rPr>
              <a:pPr>
                <a:spcBef>
                  <a:spcPct val="0"/>
                </a:spcBef>
                <a:buFontTx/>
                <a:buNone/>
              </a:pPr>
              <a:t>12</a:t>
            </a:fld>
            <a:endParaRPr lang="en-US" altLang="en-US" sz="1200" smtClean="0">
              <a:solidFill>
                <a:srgbClr val="000000"/>
              </a:solidFill>
              <a:latin typeface="Arial" charset="0"/>
            </a:endParaRPr>
          </a:p>
          <a:p>
            <a:pPr>
              <a:spcBef>
                <a:spcPct val="0"/>
              </a:spcBef>
              <a:buFontTx/>
              <a:buNone/>
            </a:pPr>
            <a:r>
              <a:rPr lang="en-US" altLang="en-US" sz="1200" smtClean="0">
                <a:solidFill>
                  <a:srgbClr val="000000"/>
                </a:solidFill>
                <a:latin typeface="Arial" charset="0"/>
              </a:rPr>
              <a:t>March 2019</a:t>
            </a:r>
          </a:p>
        </p:txBody>
      </p:sp>
      <p:sp>
        <p:nvSpPr>
          <p:cNvPr id="22" name="Rectangle 21">
            <a:extLst>
              <a:ext uri="{FF2B5EF4-FFF2-40B4-BE49-F238E27FC236}"/>
            </a:extLst>
          </p:cNvPr>
          <p:cNvSpPr/>
          <p:nvPr/>
        </p:nvSpPr>
        <p:spPr>
          <a:xfrm>
            <a:off x="6096000" y="3167063"/>
            <a:ext cx="2895600" cy="2928937"/>
          </a:xfrm>
          <a:prstGeom prst="rect">
            <a:avLst/>
          </a:prstGeom>
          <a:ln w="9525">
            <a:solidFill>
              <a:schemeClr val="tx1"/>
            </a:solidFill>
          </a:ln>
        </p:spPr>
        <p:txBody>
          <a:bodyPr>
            <a:spAutoFit/>
          </a:bodyPr>
          <a:lstStyle/>
          <a:p>
            <a:pPr eaLnBrk="0" fontAlgn="base" hangingPunct="0">
              <a:lnSpc>
                <a:spcPct val="96000"/>
              </a:lnSpc>
              <a:spcBef>
                <a:spcPct val="0"/>
              </a:spcBef>
              <a:spcAft>
                <a:spcPct val="0"/>
              </a:spcAft>
              <a:defRPr/>
            </a:pPr>
            <a:r>
              <a:rPr lang="en-US" sz="1600" b="1" dirty="0">
                <a:solidFill>
                  <a:srgbClr val="000000"/>
                </a:solidFill>
                <a:latin typeface="Calibri" panose="020F0502020204030204" pitchFamily="34" charset="0"/>
              </a:rPr>
              <a:t>Police Departments</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Crisis intervention</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Rapid placement into treatment</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Risk-based outreach </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Naloxone education and distribution</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Post-jail planning</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Overdose follow-up</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Home visits</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Family  and friends support</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Recovery trainings for police</a:t>
            </a:r>
          </a:p>
        </p:txBody>
      </p:sp>
      <p:sp>
        <p:nvSpPr>
          <p:cNvPr id="23" name="Rectangle 22">
            <a:extLst>
              <a:ext uri="{FF2B5EF4-FFF2-40B4-BE49-F238E27FC236}"/>
            </a:extLst>
          </p:cNvPr>
          <p:cNvSpPr/>
          <p:nvPr/>
        </p:nvSpPr>
        <p:spPr>
          <a:xfrm>
            <a:off x="3116263" y="3505200"/>
            <a:ext cx="2652712" cy="2692400"/>
          </a:xfrm>
          <a:prstGeom prst="rect">
            <a:avLst/>
          </a:prstGeom>
          <a:ln w="9525">
            <a:solidFill>
              <a:schemeClr val="tx1"/>
            </a:solidFill>
          </a:ln>
        </p:spPr>
        <p:txBody>
          <a:bodyPr>
            <a:spAutoFit/>
          </a:bodyPr>
          <a:lstStyle/>
          <a:p>
            <a:pPr eaLnBrk="0" fontAlgn="base" hangingPunct="0">
              <a:lnSpc>
                <a:spcPct val="96000"/>
              </a:lnSpc>
              <a:spcBef>
                <a:spcPct val="0"/>
              </a:spcBef>
              <a:spcAft>
                <a:spcPct val="0"/>
              </a:spcAft>
              <a:defRPr/>
            </a:pPr>
            <a:r>
              <a:rPr lang="en-US" sz="1600" b="1" dirty="0">
                <a:solidFill>
                  <a:srgbClr val="000000"/>
                </a:solidFill>
                <a:latin typeface="Calibri" panose="020F0502020204030204" pitchFamily="34" charset="0"/>
              </a:rPr>
              <a:t>Coalitions</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Crisis management</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Post-overdose support</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Food and housing resources</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Appointment reminders</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Transportation </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Harm reduction strategies</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Treatment program connection</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Community engagement trainings</a:t>
            </a:r>
          </a:p>
        </p:txBody>
      </p:sp>
      <p:sp>
        <p:nvSpPr>
          <p:cNvPr id="24" name="Rectangle 23">
            <a:extLst>
              <a:ext uri="{FF2B5EF4-FFF2-40B4-BE49-F238E27FC236}"/>
            </a:extLst>
          </p:cNvPr>
          <p:cNvSpPr/>
          <p:nvPr/>
        </p:nvSpPr>
        <p:spPr>
          <a:xfrm>
            <a:off x="357188" y="4189413"/>
            <a:ext cx="2468562" cy="565150"/>
          </a:xfrm>
          <a:prstGeom prst="rect">
            <a:avLst/>
          </a:prstGeom>
          <a:ln w="9525">
            <a:solidFill>
              <a:schemeClr val="tx1"/>
            </a:solidFill>
          </a:ln>
        </p:spPr>
        <p:txBody>
          <a:bodyPr>
            <a:spAutoFit/>
          </a:bodyPr>
          <a:lstStyle/>
          <a:p>
            <a:pPr eaLnBrk="0" fontAlgn="base" hangingPunct="0">
              <a:lnSpc>
                <a:spcPct val="96000"/>
              </a:lnSpc>
              <a:spcBef>
                <a:spcPct val="0"/>
              </a:spcBef>
              <a:spcAft>
                <a:spcPct val="0"/>
              </a:spcAft>
              <a:defRPr/>
            </a:pPr>
            <a:r>
              <a:rPr lang="en-US" sz="1600" b="1" dirty="0">
                <a:solidFill>
                  <a:srgbClr val="000000"/>
                </a:solidFill>
                <a:latin typeface="Calibri" panose="020F0502020204030204" pitchFamily="34" charset="0"/>
              </a:rPr>
              <a:t>Drug Courts</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Court hearings</a:t>
            </a:r>
          </a:p>
        </p:txBody>
      </p:sp>
      <p:sp>
        <p:nvSpPr>
          <p:cNvPr id="25" name="Rectangle 24">
            <a:extLst>
              <a:ext uri="{FF2B5EF4-FFF2-40B4-BE49-F238E27FC236}"/>
            </a:extLst>
          </p:cNvPr>
          <p:cNvSpPr/>
          <p:nvPr/>
        </p:nvSpPr>
        <p:spPr>
          <a:xfrm>
            <a:off x="3048000" y="990600"/>
            <a:ext cx="2652713" cy="1038225"/>
          </a:xfrm>
          <a:prstGeom prst="rect">
            <a:avLst/>
          </a:prstGeom>
          <a:ln w="9525">
            <a:solidFill>
              <a:schemeClr val="tx1"/>
            </a:solidFill>
          </a:ln>
        </p:spPr>
        <p:txBody>
          <a:bodyPr>
            <a:spAutoFit/>
          </a:bodyPr>
          <a:lstStyle/>
          <a:p>
            <a:pPr eaLnBrk="0" fontAlgn="base" hangingPunct="0">
              <a:lnSpc>
                <a:spcPct val="96000"/>
              </a:lnSpc>
              <a:spcBef>
                <a:spcPct val="0"/>
              </a:spcBef>
              <a:spcAft>
                <a:spcPct val="0"/>
              </a:spcAft>
              <a:defRPr/>
            </a:pPr>
            <a:r>
              <a:rPr lang="en-US" sz="1600" b="1" dirty="0">
                <a:solidFill>
                  <a:srgbClr val="000000"/>
                </a:solidFill>
                <a:latin typeface="Calibri" panose="020F0502020204030204" pitchFamily="34" charset="0"/>
              </a:rPr>
              <a:t>Opioid Urgent Care Centers</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Secure detox bed</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Harm reduction information</a:t>
            </a:r>
          </a:p>
        </p:txBody>
      </p:sp>
      <p:sp>
        <p:nvSpPr>
          <p:cNvPr id="26" name="Rectangle 25">
            <a:extLst>
              <a:ext uri="{FF2B5EF4-FFF2-40B4-BE49-F238E27FC236}"/>
            </a:extLst>
          </p:cNvPr>
          <p:cNvSpPr/>
          <p:nvPr/>
        </p:nvSpPr>
        <p:spPr>
          <a:xfrm>
            <a:off x="6065838" y="990600"/>
            <a:ext cx="2925762" cy="1982788"/>
          </a:xfrm>
          <a:prstGeom prst="rect">
            <a:avLst/>
          </a:prstGeom>
          <a:ln w="9525">
            <a:solidFill>
              <a:schemeClr val="tx1"/>
            </a:solidFill>
          </a:ln>
        </p:spPr>
        <p:txBody>
          <a:bodyPr>
            <a:spAutoFit/>
          </a:bodyPr>
          <a:lstStyle/>
          <a:p>
            <a:pPr eaLnBrk="0" fontAlgn="base" hangingPunct="0">
              <a:lnSpc>
                <a:spcPct val="96000"/>
              </a:lnSpc>
              <a:spcBef>
                <a:spcPct val="0"/>
              </a:spcBef>
              <a:spcAft>
                <a:spcPct val="0"/>
              </a:spcAft>
              <a:defRPr/>
            </a:pPr>
            <a:r>
              <a:rPr lang="en-US" sz="1600" b="1" dirty="0">
                <a:solidFill>
                  <a:srgbClr val="000000"/>
                </a:solidFill>
                <a:latin typeface="Calibri" panose="020F0502020204030204" pitchFamily="34" charset="0"/>
              </a:rPr>
              <a:t>Moms Do Care Program</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Pre-natal support </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Six months postpartum support</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Support groups for breastfeeding and for trauma</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Resources for mom and baby</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Home-based support</a:t>
            </a:r>
          </a:p>
        </p:txBody>
      </p:sp>
      <p:sp>
        <p:nvSpPr>
          <p:cNvPr id="27" name="Rectangle 26">
            <a:extLst>
              <a:ext uri="{FF2B5EF4-FFF2-40B4-BE49-F238E27FC236}"/>
            </a:extLst>
          </p:cNvPr>
          <p:cNvSpPr/>
          <p:nvPr/>
        </p:nvSpPr>
        <p:spPr>
          <a:xfrm>
            <a:off x="350838" y="2133600"/>
            <a:ext cx="2468562" cy="1746250"/>
          </a:xfrm>
          <a:prstGeom prst="rect">
            <a:avLst/>
          </a:prstGeom>
          <a:ln w="9525">
            <a:solidFill>
              <a:schemeClr val="tx1"/>
            </a:solidFill>
          </a:ln>
        </p:spPr>
        <p:txBody>
          <a:bodyPr>
            <a:spAutoFit/>
          </a:bodyPr>
          <a:lstStyle/>
          <a:p>
            <a:pPr eaLnBrk="0" fontAlgn="base" hangingPunct="0">
              <a:lnSpc>
                <a:spcPct val="96000"/>
              </a:lnSpc>
              <a:spcBef>
                <a:spcPct val="0"/>
              </a:spcBef>
              <a:spcAft>
                <a:spcPct val="0"/>
              </a:spcAft>
              <a:defRPr/>
            </a:pPr>
            <a:r>
              <a:rPr lang="en-US" sz="1600" b="1" dirty="0">
                <a:solidFill>
                  <a:srgbClr val="000000"/>
                </a:solidFill>
                <a:latin typeface="Calibri" panose="020F0502020204030204" pitchFamily="34" charset="0"/>
              </a:rPr>
              <a:t>Emergency Department</a:t>
            </a:r>
            <a:endParaRPr lang="en-US" sz="1600" b="1" dirty="0">
              <a:solidFill>
                <a:srgbClr val="FF0000"/>
              </a:solidFill>
              <a:latin typeface="Calibri" panose="020F0502020204030204" pitchFamily="34" charset="0"/>
            </a:endParaRP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Crisis management</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Post-overdose support</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Naloxone education</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Post-discharge follow-up</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Motivation to stay alive and enter treatment</a:t>
            </a:r>
          </a:p>
        </p:txBody>
      </p:sp>
      <p:sp>
        <p:nvSpPr>
          <p:cNvPr id="28" name="Rectangle 27">
            <a:extLst>
              <a:ext uri="{FF2B5EF4-FFF2-40B4-BE49-F238E27FC236}"/>
            </a:extLst>
          </p:cNvPr>
          <p:cNvSpPr/>
          <p:nvPr/>
        </p:nvSpPr>
        <p:spPr>
          <a:xfrm>
            <a:off x="298450" y="4997450"/>
            <a:ext cx="2673350" cy="565150"/>
          </a:xfrm>
          <a:prstGeom prst="rect">
            <a:avLst/>
          </a:prstGeom>
          <a:ln w="9525">
            <a:solidFill>
              <a:schemeClr val="tx1"/>
            </a:solidFill>
          </a:ln>
        </p:spPr>
        <p:txBody>
          <a:bodyPr>
            <a:spAutoFit/>
          </a:bodyPr>
          <a:lstStyle/>
          <a:p>
            <a:pPr eaLnBrk="0" fontAlgn="base" hangingPunct="0">
              <a:lnSpc>
                <a:spcPct val="96000"/>
              </a:lnSpc>
              <a:spcBef>
                <a:spcPct val="0"/>
              </a:spcBef>
              <a:spcAft>
                <a:spcPct val="0"/>
              </a:spcAft>
              <a:defRPr/>
            </a:pPr>
            <a:r>
              <a:rPr lang="en-US" sz="1600" b="1" dirty="0">
                <a:solidFill>
                  <a:srgbClr val="000000"/>
                </a:solidFill>
                <a:latin typeface="Calibri" panose="020F0502020204030204" pitchFamily="34" charset="0"/>
              </a:rPr>
              <a:t>Access to Recovery Program</a:t>
            </a:r>
            <a:endParaRPr lang="en-US" sz="1600" b="1" dirty="0">
              <a:solidFill>
                <a:srgbClr val="FF0000"/>
              </a:solidFill>
              <a:latin typeface="Calibri" panose="020F0502020204030204" pitchFamily="34" charset="0"/>
            </a:endParaRP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Clearing warrants</a:t>
            </a:r>
          </a:p>
        </p:txBody>
      </p:sp>
      <p:sp>
        <p:nvSpPr>
          <p:cNvPr id="29" name="Rectangle 28">
            <a:extLst>
              <a:ext uri="{FF2B5EF4-FFF2-40B4-BE49-F238E27FC236}"/>
            </a:extLst>
          </p:cNvPr>
          <p:cNvSpPr/>
          <p:nvPr/>
        </p:nvSpPr>
        <p:spPr>
          <a:xfrm>
            <a:off x="350838" y="1295400"/>
            <a:ext cx="2468562" cy="565150"/>
          </a:xfrm>
          <a:prstGeom prst="rect">
            <a:avLst/>
          </a:prstGeom>
          <a:ln w="9525">
            <a:solidFill>
              <a:schemeClr val="tx1"/>
            </a:solidFill>
          </a:ln>
        </p:spPr>
        <p:txBody>
          <a:bodyPr>
            <a:spAutoFit/>
          </a:bodyPr>
          <a:lstStyle/>
          <a:p>
            <a:pPr eaLnBrk="0" fontAlgn="base" hangingPunct="0">
              <a:lnSpc>
                <a:spcPct val="96000"/>
              </a:lnSpc>
              <a:spcBef>
                <a:spcPct val="0"/>
              </a:spcBef>
              <a:spcAft>
                <a:spcPct val="0"/>
              </a:spcAft>
              <a:defRPr/>
            </a:pPr>
            <a:r>
              <a:rPr lang="en-US" sz="1600" b="1" dirty="0">
                <a:solidFill>
                  <a:srgbClr val="000000"/>
                </a:solidFill>
                <a:latin typeface="Calibri" panose="020F0502020204030204" pitchFamily="34" charset="0"/>
              </a:rPr>
              <a:t>Outpatient Providers</a:t>
            </a:r>
          </a:p>
          <a:p>
            <a:pPr marL="171450" indent="-171450" eaLnBrk="0" fontAlgn="base" hangingPunct="0">
              <a:lnSpc>
                <a:spcPct val="96000"/>
              </a:lnSpc>
              <a:spcBef>
                <a:spcPct val="0"/>
              </a:spcBef>
              <a:spcAft>
                <a:spcPct val="0"/>
              </a:spcAft>
              <a:buFont typeface="Arial" pitchFamily="34" charset="0"/>
              <a:buChar char="•"/>
              <a:defRPr/>
            </a:pPr>
            <a:r>
              <a:rPr lang="en-US" sz="1600" i="1" dirty="0">
                <a:solidFill>
                  <a:srgbClr val="000000"/>
                </a:solidFill>
                <a:latin typeface="Calibri" pitchFamily="34" charset="0"/>
              </a:rPr>
              <a:t>Wellness planning</a:t>
            </a:r>
          </a:p>
        </p:txBody>
      </p:sp>
      <p:grpSp>
        <p:nvGrpSpPr>
          <p:cNvPr id="12300" name="Group 11"/>
          <p:cNvGrpSpPr>
            <a:grpSpLocks/>
          </p:cNvGrpSpPr>
          <p:nvPr/>
        </p:nvGrpSpPr>
        <p:grpSpPr bwMode="auto">
          <a:xfrm>
            <a:off x="3657600" y="2209800"/>
            <a:ext cx="1600200" cy="1066800"/>
            <a:chOff x="3943350" y="3476625"/>
            <a:chExt cx="1466850" cy="942975"/>
          </a:xfrm>
        </p:grpSpPr>
        <p:sp>
          <p:nvSpPr>
            <p:cNvPr id="13" name="Oval 7">
              <a:extLst>
                <a:ext uri="{FF2B5EF4-FFF2-40B4-BE49-F238E27FC236}"/>
              </a:extLst>
            </p:cNvPr>
            <p:cNvSpPr>
              <a:spLocks noChangeArrowheads="1"/>
            </p:cNvSpPr>
            <p:nvPr/>
          </p:nvSpPr>
          <p:spPr bwMode="auto">
            <a:xfrm>
              <a:off x="3943350" y="3476625"/>
              <a:ext cx="1466850" cy="942975"/>
            </a:xfrm>
            <a:prstGeom prst="ellipse">
              <a:avLst/>
            </a:prstGeom>
            <a:solidFill>
              <a:schemeClr val="accent3">
                <a:lumMod val="95000"/>
              </a:schemeClr>
            </a:solidFill>
            <a:ln w="9525" algn="ctr">
              <a:solidFill>
                <a:schemeClr val="tx1"/>
              </a:solidFill>
              <a:round/>
              <a:headEnd/>
              <a:tailEnd/>
            </a:ln>
          </p:spPr>
          <p:txBody>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eaLnBrk="0" fontAlgn="base" hangingPunct="0">
                <a:spcBef>
                  <a:spcPct val="0"/>
                </a:spcBef>
                <a:spcAft>
                  <a:spcPct val="0"/>
                </a:spcAft>
                <a:defRPr sz="2000" b="1">
                  <a:solidFill>
                    <a:schemeClr val="tx1"/>
                  </a:solidFill>
                  <a:latin typeface="Arial" charset="0"/>
                </a:defRPr>
              </a:lvl6pPr>
              <a:lvl7pPr marL="2971800" indent="-228600" eaLnBrk="0" fontAlgn="base" hangingPunct="0">
                <a:spcBef>
                  <a:spcPct val="0"/>
                </a:spcBef>
                <a:spcAft>
                  <a:spcPct val="0"/>
                </a:spcAft>
                <a:defRPr sz="2000" b="1">
                  <a:solidFill>
                    <a:schemeClr val="tx1"/>
                  </a:solidFill>
                  <a:latin typeface="Arial" charset="0"/>
                </a:defRPr>
              </a:lvl7pPr>
              <a:lvl8pPr marL="3429000" indent="-228600" eaLnBrk="0" fontAlgn="base" hangingPunct="0">
                <a:spcBef>
                  <a:spcPct val="0"/>
                </a:spcBef>
                <a:spcAft>
                  <a:spcPct val="0"/>
                </a:spcAft>
                <a:defRPr sz="2000" b="1">
                  <a:solidFill>
                    <a:schemeClr val="tx1"/>
                  </a:solidFill>
                  <a:latin typeface="Arial" charset="0"/>
                </a:defRPr>
              </a:lvl8pPr>
              <a:lvl9pPr marL="3886200" indent="-228600" eaLnBrk="0" fontAlgn="base" hangingPunct="0">
                <a:spcBef>
                  <a:spcPct val="0"/>
                </a:spcBef>
                <a:spcAft>
                  <a:spcPct val="0"/>
                </a:spcAft>
                <a:defRPr sz="2000" b="1">
                  <a:solidFill>
                    <a:schemeClr val="tx1"/>
                  </a:solidFill>
                  <a:latin typeface="Arial" charset="0"/>
                </a:defRPr>
              </a:lvl9pPr>
            </a:lstStyle>
            <a:p>
              <a:pPr fontAlgn="base">
                <a:spcBef>
                  <a:spcPct val="0"/>
                </a:spcBef>
                <a:spcAft>
                  <a:spcPct val="0"/>
                </a:spcAft>
                <a:defRPr/>
              </a:pPr>
              <a:endParaRPr lang="en-US" altLang="en-US" sz="1600">
                <a:solidFill>
                  <a:srgbClr val="000000"/>
                </a:solidFill>
              </a:endParaRPr>
            </a:p>
          </p:txBody>
        </p:sp>
        <p:sp>
          <p:nvSpPr>
            <p:cNvPr id="12302" name="TextBox 8"/>
            <p:cNvSpPr txBox="1">
              <a:spLocks noChangeArrowheads="1"/>
            </p:cNvSpPr>
            <p:nvPr/>
          </p:nvSpPr>
          <p:spPr bwMode="auto">
            <a:xfrm>
              <a:off x="4081463" y="3535363"/>
              <a:ext cx="12001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eaLnBrk="0" fontAlgn="base" hangingPunct="0">
                <a:spcBef>
                  <a:spcPct val="0"/>
                </a:spcBef>
                <a:spcAft>
                  <a:spcPct val="0"/>
                </a:spcAft>
                <a:buFontTx/>
                <a:buNone/>
              </a:pPr>
              <a:r>
                <a:rPr lang="en-US" altLang="en-US" sz="1600" b="1" smtClean="0">
                  <a:solidFill>
                    <a:srgbClr val="000000"/>
                  </a:solidFill>
                  <a:latin typeface="Arial" charset="0"/>
                </a:rPr>
                <a:t>Recovery </a:t>
              </a:r>
            </a:p>
            <a:p>
              <a:pPr algn="ctr" eaLnBrk="0" fontAlgn="base" hangingPunct="0">
                <a:spcBef>
                  <a:spcPct val="0"/>
                </a:spcBef>
                <a:spcAft>
                  <a:spcPct val="0"/>
                </a:spcAft>
                <a:buFontTx/>
                <a:buNone/>
              </a:pPr>
              <a:r>
                <a:rPr lang="en-US" altLang="en-US" sz="1600" b="1" smtClean="0">
                  <a:solidFill>
                    <a:srgbClr val="000000"/>
                  </a:solidFill>
                  <a:latin typeface="Arial" charset="0"/>
                </a:rPr>
                <a:t>Coach</a:t>
              </a:r>
            </a:p>
          </p:txBody>
        </p:sp>
        <p:pic>
          <p:nvPicPr>
            <p:cNvPr id="1230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03750" y="4043363"/>
              <a:ext cx="2111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0748902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bwMode="auto">
          <a:xfrm>
            <a:off x="1371600" y="0"/>
            <a:ext cx="76200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altLang="en-US" sz="3000" dirty="0" smtClean="0"/>
              <a:t>DMA RC Scan Interviewees Reported - RC Role: Benefits and Challenges</a:t>
            </a:r>
          </a:p>
        </p:txBody>
      </p:sp>
      <p:sp>
        <p:nvSpPr>
          <p:cNvPr id="17411" name="Content Placeholder 2">
            <a:extLst>
              <a:ext uri="{FF2B5EF4-FFF2-40B4-BE49-F238E27FC236}"/>
            </a:extLst>
          </p:cNvPr>
          <p:cNvSpPr>
            <a:spLocks noGrp="1" noChangeArrowheads="1"/>
          </p:cNvSpPr>
          <p:nvPr>
            <p:ph idx="1"/>
          </p:nvPr>
        </p:nvSpPr>
        <p:spPr>
          <a:xfrm>
            <a:off x="304800" y="1143000"/>
            <a:ext cx="8686800" cy="5486400"/>
          </a:xfrm>
          <a:extLst/>
        </p:spPr>
        <p:txBody>
          <a:bodyPr numCol="2"/>
          <a:lstStyle/>
          <a:p>
            <a:pPr marL="0" indent="0">
              <a:buFontTx/>
              <a:buNone/>
              <a:defRPr/>
            </a:pPr>
            <a:r>
              <a:rPr lang="en-US" altLang="en-US" sz="3000" b="1" dirty="0"/>
              <a:t>Benefits:</a:t>
            </a:r>
          </a:p>
          <a:p>
            <a:pPr>
              <a:defRPr/>
            </a:pPr>
            <a:r>
              <a:rPr lang="en-US" altLang="en-US" sz="2800" dirty="0"/>
              <a:t>Engage and retain recoverees</a:t>
            </a:r>
          </a:p>
          <a:p>
            <a:pPr>
              <a:defRPr/>
            </a:pPr>
            <a:r>
              <a:rPr lang="en-US" altLang="en-US" sz="2800" dirty="0"/>
              <a:t>Shift how providers treat and view recoverees</a:t>
            </a:r>
          </a:p>
          <a:p>
            <a:pPr>
              <a:defRPr/>
            </a:pPr>
            <a:r>
              <a:rPr lang="en-US" altLang="en-US" sz="2800" dirty="0"/>
              <a:t>Improve community relations and build trust</a:t>
            </a:r>
          </a:p>
          <a:p>
            <a:pPr>
              <a:defRPr/>
            </a:pPr>
            <a:r>
              <a:rPr lang="en-US" altLang="en-US" sz="2800" dirty="0"/>
              <a:t>Reduce stigma </a:t>
            </a:r>
          </a:p>
          <a:p>
            <a:pPr>
              <a:defRPr/>
            </a:pPr>
            <a:r>
              <a:rPr lang="en-US" altLang="en-US" sz="2800" dirty="0"/>
              <a:t>Share lived experience </a:t>
            </a:r>
          </a:p>
          <a:p>
            <a:pPr marL="0" indent="0">
              <a:buFontTx/>
              <a:buNone/>
              <a:defRPr/>
            </a:pPr>
            <a:endParaRPr lang="en-US" altLang="en-US" sz="2800" b="1" dirty="0"/>
          </a:p>
          <a:p>
            <a:pPr>
              <a:defRPr/>
            </a:pPr>
            <a:endParaRPr lang="en-US" altLang="en-US" sz="2800" b="1" dirty="0"/>
          </a:p>
          <a:p>
            <a:pPr marL="0" indent="0">
              <a:buFontTx/>
              <a:buNone/>
              <a:defRPr/>
            </a:pPr>
            <a:r>
              <a:rPr lang="en-US" altLang="en-US" sz="3000" b="1" dirty="0"/>
              <a:t>Challenges:</a:t>
            </a:r>
          </a:p>
          <a:p>
            <a:pPr>
              <a:defRPr/>
            </a:pPr>
            <a:r>
              <a:rPr lang="en-US" altLang="en-US" sz="2800" dirty="0"/>
              <a:t>Provider readiness impacts role integration </a:t>
            </a:r>
          </a:p>
          <a:p>
            <a:pPr>
              <a:defRPr/>
            </a:pPr>
            <a:r>
              <a:rPr lang="en-US" altLang="en-US" sz="2800" dirty="0"/>
              <a:t>Lack of role clarity</a:t>
            </a:r>
          </a:p>
          <a:p>
            <a:pPr>
              <a:defRPr/>
            </a:pPr>
            <a:r>
              <a:rPr lang="en-US" altLang="en-US" sz="2800" dirty="0"/>
              <a:t>Asked to perform tasks inconsistent with role</a:t>
            </a:r>
          </a:p>
          <a:p>
            <a:pPr>
              <a:defRPr/>
            </a:pPr>
            <a:r>
              <a:rPr lang="en-US" altLang="en-US" sz="2800" dirty="0"/>
              <a:t>Not enough trained RC Supervisors</a:t>
            </a:r>
          </a:p>
          <a:p>
            <a:pPr marL="0" indent="0">
              <a:buFontTx/>
              <a:buNone/>
              <a:defRPr/>
            </a:pPr>
            <a:endParaRPr lang="en-US" altLang="en-US" sz="2800" dirty="0"/>
          </a:p>
        </p:txBody>
      </p:sp>
      <p:sp>
        <p:nvSpPr>
          <p:cNvPr id="1331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0"/>
              </a:spcBef>
              <a:buFontTx/>
              <a:buNone/>
            </a:pPr>
            <a:fld id="{4F842A9C-4AA1-4081-8C4B-0719FD209F2A}" type="slidenum">
              <a:rPr lang="en-US" altLang="en-US" sz="1200" smtClean="0">
                <a:solidFill>
                  <a:srgbClr val="000000"/>
                </a:solidFill>
                <a:latin typeface="Arial" charset="0"/>
              </a:rPr>
              <a:pPr>
                <a:spcBef>
                  <a:spcPct val="0"/>
                </a:spcBef>
                <a:buFontTx/>
                <a:buNone/>
              </a:pPr>
              <a:t>13</a:t>
            </a:fld>
            <a:endParaRPr lang="en-US" altLang="en-US" sz="1200" smtClean="0">
              <a:solidFill>
                <a:srgbClr val="000000"/>
              </a:solidFill>
              <a:latin typeface="Arial" charset="0"/>
            </a:endParaRPr>
          </a:p>
          <a:p>
            <a:pPr>
              <a:spcBef>
                <a:spcPct val="0"/>
              </a:spcBef>
              <a:buFontTx/>
              <a:buNone/>
            </a:pPr>
            <a:r>
              <a:rPr lang="en-US" altLang="en-US" sz="1200" smtClean="0">
                <a:solidFill>
                  <a:srgbClr val="000000"/>
                </a:solidFill>
                <a:latin typeface="Arial" charset="0"/>
              </a:rPr>
              <a:t>March 2019</a:t>
            </a:r>
          </a:p>
        </p:txBody>
      </p:sp>
    </p:spTree>
    <p:extLst>
      <p:ext uri="{BB962C8B-B14F-4D97-AF65-F5344CB8AC3E}">
        <p14:creationId xmlns:p14="http://schemas.microsoft.com/office/powerpoint/2010/main" val="10207433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bwMode="auto">
          <a:xfrm>
            <a:off x="1371600" y="0"/>
            <a:ext cx="77724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altLang="en-US" sz="2200" dirty="0"/>
              <a:t>DMA RC Scan </a:t>
            </a:r>
            <a:r>
              <a:rPr lang="en-US" altLang="en-US" sz="2200" dirty="0" smtClean="0"/>
              <a:t>Interviewees Reported – RC Sustainability Affected by Inconsistent Hours and Wages</a:t>
            </a:r>
          </a:p>
        </p:txBody>
      </p:sp>
      <p:sp>
        <p:nvSpPr>
          <p:cNvPr id="16387" name="Content Placeholder 2">
            <a:extLst>
              <a:ext uri="{FF2B5EF4-FFF2-40B4-BE49-F238E27FC236}"/>
            </a:extLst>
          </p:cNvPr>
          <p:cNvSpPr>
            <a:spLocks noGrp="1"/>
          </p:cNvSpPr>
          <p:nvPr>
            <p:ph idx="1"/>
          </p:nvPr>
        </p:nvSpPr>
        <p:spPr>
          <a:xfrm>
            <a:off x="685800" y="1447800"/>
            <a:ext cx="7620000" cy="4424363"/>
          </a:xfrm>
          <a:extLst/>
        </p:spPr>
        <p:txBody>
          <a:bodyPr/>
          <a:lstStyle/>
          <a:p>
            <a:pPr>
              <a:spcBef>
                <a:spcPts val="0"/>
              </a:spcBef>
              <a:defRPr/>
            </a:pPr>
            <a:r>
              <a:rPr lang="en-US" altLang="en-US" sz="3000" b="1" dirty="0"/>
              <a:t>Hourly Rate and Hours vary greatly </a:t>
            </a:r>
          </a:p>
          <a:p>
            <a:pPr lvl="1">
              <a:spcBef>
                <a:spcPts val="0"/>
              </a:spcBef>
              <a:defRPr/>
            </a:pPr>
            <a:r>
              <a:rPr lang="en-US" altLang="en-US" sz="2300" dirty="0"/>
              <a:t>DPH/BSAS annual $25k-$47k</a:t>
            </a:r>
          </a:p>
          <a:p>
            <a:pPr lvl="1">
              <a:spcBef>
                <a:spcPts val="0"/>
              </a:spcBef>
              <a:defRPr/>
            </a:pPr>
            <a:r>
              <a:rPr lang="en-US" altLang="en-US" sz="2300" dirty="0"/>
              <a:t>non-DPH/BSAS annual unpaid - $45k</a:t>
            </a:r>
          </a:p>
          <a:p>
            <a:pPr lvl="1">
              <a:spcBef>
                <a:spcPts val="0"/>
              </a:spcBef>
              <a:defRPr/>
            </a:pPr>
            <a:r>
              <a:rPr lang="en-US" altLang="en-US" sz="2300" dirty="0"/>
              <a:t>Couple of hours - part time - full time </a:t>
            </a:r>
          </a:p>
          <a:p>
            <a:pPr marL="457200" lvl="1" indent="0">
              <a:spcBef>
                <a:spcPts val="0"/>
              </a:spcBef>
              <a:buFontTx/>
              <a:buNone/>
              <a:defRPr/>
            </a:pPr>
            <a:endParaRPr lang="en-US" altLang="en-US" sz="1400" b="1" dirty="0"/>
          </a:p>
          <a:p>
            <a:pPr>
              <a:spcBef>
                <a:spcPts val="0"/>
              </a:spcBef>
              <a:defRPr/>
            </a:pPr>
            <a:r>
              <a:rPr lang="en-US" altLang="en-US" sz="3200" b="1" dirty="0"/>
              <a:t>Many RCs working in multiple programs</a:t>
            </a:r>
          </a:p>
          <a:p>
            <a:pPr marL="0" indent="0">
              <a:spcBef>
                <a:spcPts val="0"/>
              </a:spcBef>
              <a:buFontTx/>
              <a:buNone/>
              <a:defRPr/>
            </a:pPr>
            <a:endParaRPr lang="en-US" altLang="en-US" sz="1400" b="1" dirty="0"/>
          </a:p>
          <a:p>
            <a:pPr>
              <a:spcBef>
                <a:spcPts val="0"/>
              </a:spcBef>
              <a:defRPr/>
            </a:pPr>
            <a:r>
              <a:rPr lang="en-US" altLang="en-US" sz="3200" b="1" dirty="0"/>
              <a:t>Non-DPH BSAS programs reported</a:t>
            </a:r>
          </a:p>
          <a:p>
            <a:pPr lvl="1">
              <a:lnSpc>
                <a:spcPct val="105000"/>
              </a:lnSpc>
              <a:spcBef>
                <a:spcPts val="0"/>
              </a:spcBef>
              <a:buFont typeface="Calibri" panose="020F0502020204030204" pitchFamily="34" charset="0"/>
              <a:buChar char="–"/>
              <a:defRPr/>
            </a:pPr>
            <a:r>
              <a:rPr lang="en-US" altLang="en-US" sz="2400" dirty="0"/>
              <a:t>57% used only part-time RCs</a:t>
            </a:r>
          </a:p>
          <a:p>
            <a:pPr lvl="1">
              <a:lnSpc>
                <a:spcPct val="105000"/>
              </a:lnSpc>
              <a:spcBef>
                <a:spcPts val="0"/>
              </a:spcBef>
              <a:buFont typeface="Calibri" panose="020F0502020204030204" pitchFamily="34" charset="0"/>
              <a:buChar char="–"/>
              <a:defRPr/>
            </a:pPr>
            <a:r>
              <a:rPr lang="en-US" altLang="en-US" sz="2400" dirty="0"/>
              <a:t>41% paid salaries with benefits </a:t>
            </a:r>
          </a:p>
          <a:p>
            <a:pPr lvl="1">
              <a:lnSpc>
                <a:spcPct val="105000"/>
              </a:lnSpc>
              <a:spcBef>
                <a:spcPts val="0"/>
              </a:spcBef>
              <a:buFont typeface="Calibri" panose="020F0502020204030204" pitchFamily="34" charset="0"/>
              <a:buChar char="–"/>
              <a:defRPr/>
            </a:pPr>
            <a:r>
              <a:rPr lang="en-US" altLang="en-US" sz="2400" dirty="0"/>
              <a:t>43% of RCs were unpaid volunteers </a:t>
            </a:r>
            <a:endParaRPr lang="en-US" sz="2400" dirty="0"/>
          </a:p>
          <a:p>
            <a:pPr lvl="1">
              <a:lnSpc>
                <a:spcPct val="105000"/>
              </a:lnSpc>
              <a:spcBef>
                <a:spcPts val="400"/>
              </a:spcBef>
              <a:buFont typeface="Symbol" panose="05050102010706020507" pitchFamily="18" charset="2"/>
              <a:buChar char=""/>
              <a:defRPr/>
            </a:pPr>
            <a:endParaRPr lang="en-US" altLang="en-US" kern="1200" dirty="0">
              <a:ea typeface="+mn-ea"/>
              <a:cs typeface="Calibri" pitchFamily="34" charset="0"/>
            </a:endParaRPr>
          </a:p>
          <a:p>
            <a:pPr marL="0" indent="0">
              <a:buFontTx/>
              <a:buNone/>
              <a:defRPr/>
            </a:pPr>
            <a:endParaRPr lang="en-US" sz="2000" dirty="0"/>
          </a:p>
          <a:p>
            <a:pPr marL="0" indent="0">
              <a:buFontTx/>
              <a:buNone/>
              <a:defRPr/>
            </a:pPr>
            <a:endParaRPr lang="en-US" sz="2000" dirty="0"/>
          </a:p>
          <a:p>
            <a:pPr marL="0" indent="0">
              <a:buFontTx/>
              <a:buNone/>
              <a:defRPr/>
            </a:pPr>
            <a:endParaRPr lang="en-US" sz="2000" dirty="0"/>
          </a:p>
          <a:p>
            <a:pPr marL="0" indent="0">
              <a:buFontTx/>
              <a:buNone/>
              <a:defRPr/>
            </a:pPr>
            <a:endParaRPr lang="en-US" sz="2000" dirty="0"/>
          </a:p>
          <a:p>
            <a:pPr marL="0" indent="0">
              <a:buFontTx/>
              <a:buNone/>
              <a:defRPr/>
            </a:pPr>
            <a:endParaRPr lang="en-US" sz="2000" dirty="0"/>
          </a:p>
        </p:txBody>
      </p:sp>
      <p:sp>
        <p:nvSpPr>
          <p:cNvPr id="1434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0"/>
              </a:spcBef>
              <a:buFontTx/>
              <a:buNone/>
            </a:pPr>
            <a:fld id="{925090F6-5516-467F-A7B4-6CE1E068F647}" type="slidenum">
              <a:rPr lang="en-US" altLang="en-US" sz="1200" smtClean="0">
                <a:solidFill>
                  <a:srgbClr val="000000"/>
                </a:solidFill>
                <a:latin typeface="Arial" charset="0"/>
              </a:rPr>
              <a:pPr>
                <a:spcBef>
                  <a:spcPct val="0"/>
                </a:spcBef>
                <a:buFontTx/>
                <a:buNone/>
              </a:pPr>
              <a:t>14</a:t>
            </a:fld>
            <a:endParaRPr lang="en-US" altLang="en-US" sz="1200" smtClean="0">
              <a:solidFill>
                <a:srgbClr val="000000"/>
              </a:solidFill>
              <a:latin typeface="Arial" charset="0"/>
            </a:endParaRPr>
          </a:p>
          <a:p>
            <a:pPr>
              <a:spcBef>
                <a:spcPct val="0"/>
              </a:spcBef>
              <a:buFontTx/>
              <a:buNone/>
            </a:pPr>
            <a:r>
              <a:rPr lang="en-US" altLang="en-US" sz="1200" smtClean="0">
                <a:solidFill>
                  <a:srgbClr val="000000"/>
                </a:solidFill>
                <a:latin typeface="Arial" charset="0"/>
              </a:rPr>
              <a:t>March 2019</a:t>
            </a:r>
          </a:p>
        </p:txBody>
      </p:sp>
    </p:spTree>
    <p:extLst>
      <p:ext uri="{BB962C8B-B14F-4D97-AF65-F5344CB8AC3E}">
        <p14:creationId xmlns:p14="http://schemas.microsoft.com/office/powerpoint/2010/main" val="25272579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bwMode="auto">
          <a:xfrm>
            <a:off x="1371600" y="0"/>
            <a:ext cx="77724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altLang="en-US" sz="3000" dirty="0" smtClean="0"/>
              <a:t>Concerns and Needs Reported by </a:t>
            </a:r>
            <a:br>
              <a:rPr lang="en-US" altLang="en-US" sz="3000" dirty="0" smtClean="0"/>
            </a:br>
            <a:r>
              <a:rPr lang="en-US" altLang="en-US" sz="3000" dirty="0" smtClean="0"/>
              <a:t>DMA RC Scan Interviewees</a:t>
            </a:r>
          </a:p>
        </p:txBody>
      </p:sp>
      <p:sp>
        <p:nvSpPr>
          <p:cNvPr id="19459" name="Content Placeholder 2">
            <a:extLst>
              <a:ext uri="{FF2B5EF4-FFF2-40B4-BE49-F238E27FC236}"/>
            </a:extLst>
          </p:cNvPr>
          <p:cNvSpPr>
            <a:spLocks noGrp="1" noChangeArrowheads="1"/>
          </p:cNvSpPr>
          <p:nvPr>
            <p:ph idx="1"/>
          </p:nvPr>
        </p:nvSpPr>
        <p:spPr>
          <a:xfrm>
            <a:off x="152400" y="990600"/>
            <a:ext cx="8610600" cy="5486400"/>
          </a:xfrm>
          <a:extLst/>
        </p:spPr>
        <p:txBody>
          <a:bodyPr numCol="2"/>
          <a:lstStyle/>
          <a:p>
            <a:pPr marL="0" indent="0">
              <a:spcBef>
                <a:spcPts val="400"/>
              </a:spcBef>
              <a:buFontTx/>
              <a:buNone/>
              <a:defRPr/>
            </a:pPr>
            <a:r>
              <a:rPr lang="en-US" altLang="en-US" sz="2800" b="1" dirty="0"/>
              <a:t>Concerns:</a:t>
            </a:r>
          </a:p>
          <a:p>
            <a:pPr>
              <a:spcBef>
                <a:spcPts val="400"/>
              </a:spcBef>
              <a:defRPr/>
            </a:pPr>
            <a:r>
              <a:rPr lang="en-US" altLang="en-US" sz="2600" dirty="0"/>
              <a:t>Manageable caseload</a:t>
            </a:r>
          </a:p>
          <a:p>
            <a:pPr>
              <a:spcBef>
                <a:spcPts val="400"/>
              </a:spcBef>
              <a:defRPr/>
            </a:pPr>
            <a:r>
              <a:rPr lang="en-US" altLang="en-US" sz="2600" dirty="0"/>
              <a:t>Pay and benefits</a:t>
            </a:r>
          </a:p>
          <a:p>
            <a:pPr>
              <a:spcBef>
                <a:spcPts val="400"/>
              </a:spcBef>
              <a:defRPr/>
            </a:pPr>
            <a:r>
              <a:rPr lang="en-US" altLang="en-US" sz="2600" dirty="0"/>
              <a:t>Secondary trauma</a:t>
            </a:r>
          </a:p>
          <a:p>
            <a:pPr>
              <a:spcBef>
                <a:spcPts val="400"/>
              </a:spcBef>
              <a:defRPr/>
            </a:pPr>
            <a:r>
              <a:rPr lang="en-US" altLang="en-US" sz="2600" dirty="0"/>
              <a:t>Fidelity (case management     tasks, clinical, etc.)</a:t>
            </a:r>
          </a:p>
          <a:p>
            <a:pPr>
              <a:lnSpc>
                <a:spcPct val="105000"/>
              </a:lnSpc>
              <a:spcBef>
                <a:spcPts val="600"/>
              </a:spcBef>
              <a:defRPr/>
            </a:pPr>
            <a:r>
              <a:rPr lang="en-US" altLang="en-US" sz="2600" dirty="0">
                <a:cs typeface="Calibri" panose="020F0502020204030204" pitchFamily="34" charset="0"/>
              </a:rPr>
              <a:t>RC services increased over FY18 in DPH/BSAS outpatient programs </a:t>
            </a:r>
          </a:p>
          <a:p>
            <a:pPr>
              <a:lnSpc>
                <a:spcPct val="105000"/>
              </a:lnSpc>
              <a:spcBef>
                <a:spcPts val="600"/>
              </a:spcBef>
              <a:defRPr/>
            </a:pPr>
            <a:r>
              <a:rPr lang="en-US" altLang="en-US" sz="2600" dirty="0">
                <a:cs typeface="Calibri" panose="020F0502020204030204" pitchFamily="34" charset="0"/>
              </a:rPr>
              <a:t>Demand exceeds capacity (waitlists)</a:t>
            </a:r>
          </a:p>
          <a:p>
            <a:pPr>
              <a:spcBef>
                <a:spcPts val="400"/>
              </a:spcBef>
              <a:defRPr/>
            </a:pPr>
            <a:endParaRPr lang="en-US" altLang="en-US" sz="2600" dirty="0"/>
          </a:p>
          <a:p>
            <a:pPr marL="0" indent="0">
              <a:spcBef>
                <a:spcPts val="400"/>
              </a:spcBef>
              <a:buFontTx/>
              <a:buNone/>
              <a:defRPr/>
            </a:pPr>
            <a:endParaRPr lang="en-US" altLang="en-US" sz="2600" dirty="0"/>
          </a:p>
          <a:p>
            <a:pPr marL="0" indent="0">
              <a:spcBef>
                <a:spcPts val="400"/>
              </a:spcBef>
              <a:buFontTx/>
              <a:buNone/>
              <a:defRPr/>
            </a:pPr>
            <a:endParaRPr lang="en-US" altLang="en-US" sz="2600" b="1" dirty="0"/>
          </a:p>
          <a:p>
            <a:pPr marL="0" indent="0">
              <a:spcBef>
                <a:spcPts val="400"/>
              </a:spcBef>
              <a:buFontTx/>
              <a:buNone/>
              <a:defRPr/>
            </a:pPr>
            <a:endParaRPr lang="en-US" altLang="en-US" sz="2600" b="1" dirty="0"/>
          </a:p>
          <a:p>
            <a:pPr marL="0" indent="0">
              <a:spcBef>
                <a:spcPts val="400"/>
              </a:spcBef>
              <a:buFontTx/>
              <a:buNone/>
              <a:defRPr/>
            </a:pPr>
            <a:endParaRPr lang="en-US" altLang="en-US" sz="2600" b="1" dirty="0"/>
          </a:p>
          <a:p>
            <a:pPr marL="0" indent="0">
              <a:spcBef>
                <a:spcPts val="400"/>
              </a:spcBef>
              <a:buFontTx/>
              <a:buNone/>
              <a:defRPr/>
            </a:pPr>
            <a:r>
              <a:rPr lang="en-US" altLang="en-US" sz="2800" b="1" dirty="0"/>
              <a:t>Needs:</a:t>
            </a:r>
          </a:p>
          <a:p>
            <a:pPr marL="342900" lvl="1" indent="-342900">
              <a:spcBef>
                <a:spcPts val="400"/>
              </a:spcBef>
              <a:buFontTx/>
              <a:buChar char="•"/>
              <a:defRPr/>
            </a:pPr>
            <a:r>
              <a:rPr lang="en-US" altLang="en-US" sz="2500" dirty="0">
                <a:ea typeface="+mn-ea"/>
                <a:cs typeface="+mn-cs"/>
              </a:rPr>
              <a:t>Support network and resources for self-care</a:t>
            </a:r>
          </a:p>
          <a:p>
            <a:pPr marL="342900" lvl="1" indent="-342900">
              <a:spcBef>
                <a:spcPts val="400"/>
              </a:spcBef>
              <a:buFontTx/>
              <a:buChar char="•"/>
              <a:defRPr/>
            </a:pPr>
            <a:r>
              <a:rPr lang="en-US" altLang="en-US" sz="2500" dirty="0">
                <a:ea typeface="+mn-ea"/>
                <a:cs typeface="+mn-cs"/>
              </a:rPr>
              <a:t>Dedicated non-clinical supervisors and established supervisory structure</a:t>
            </a:r>
          </a:p>
          <a:p>
            <a:pPr marL="342900" lvl="1" indent="-342900">
              <a:spcBef>
                <a:spcPts val="400"/>
              </a:spcBef>
              <a:buFontTx/>
              <a:buChar char="•"/>
              <a:defRPr/>
            </a:pPr>
            <a:r>
              <a:rPr lang="en-US" altLang="en-US" sz="2500" dirty="0">
                <a:ea typeface="+mn-ea"/>
                <a:cs typeface="+mn-cs"/>
              </a:rPr>
              <a:t>Learning Community network and RC Registry </a:t>
            </a:r>
          </a:p>
          <a:p>
            <a:pPr marL="342900" lvl="1" indent="-342900">
              <a:spcBef>
                <a:spcPts val="400"/>
              </a:spcBef>
              <a:buFontTx/>
              <a:buChar char="•"/>
              <a:defRPr/>
            </a:pPr>
            <a:r>
              <a:rPr lang="en-US" altLang="en-US" sz="2500" dirty="0">
                <a:ea typeface="+mn-ea"/>
                <a:cs typeface="+mn-cs"/>
              </a:rPr>
              <a:t>Career path options</a:t>
            </a:r>
          </a:p>
          <a:p>
            <a:pPr marL="342900" lvl="1" indent="-342900">
              <a:spcBef>
                <a:spcPts val="400"/>
              </a:spcBef>
              <a:buFontTx/>
              <a:buChar char="•"/>
              <a:defRPr/>
            </a:pPr>
            <a:r>
              <a:rPr lang="en-US" altLang="en-US" sz="2500" dirty="0">
                <a:ea typeface="+mn-ea"/>
                <a:cs typeface="+mn-cs"/>
              </a:rPr>
              <a:t>Job and workforce readiness support</a:t>
            </a:r>
          </a:p>
          <a:p>
            <a:pPr marL="342900" lvl="1" indent="-342900">
              <a:spcBef>
                <a:spcPts val="400"/>
              </a:spcBef>
              <a:buFontTx/>
              <a:buChar char="•"/>
              <a:defRPr/>
            </a:pPr>
            <a:r>
              <a:rPr lang="en-US" altLang="en-US" sz="2500" dirty="0">
                <a:ea typeface="+mn-ea"/>
                <a:cs typeface="+mn-cs"/>
              </a:rPr>
              <a:t>Geographically accessible trainings</a:t>
            </a:r>
          </a:p>
          <a:p>
            <a:pPr lvl="1">
              <a:spcBef>
                <a:spcPts val="400"/>
              </a:spcBef>
              <a:defRPr/>
            </a:pPr>
            <a:endParaRPr lang="en-US" altLang="en-US" sz="1600" dirty="0">
              <a:cs typeface="Calibri" pitchFamily="34" charset="0"/>
            </a:endParaRPr>
          </a:p>
          <a:p>
            <a:pPr lvl="1">
              <a:spcBef>
                <a:spcPts val="400"/>
              </a:spcBef>
              <a:defRPr/>
            </a:pPr>
            <a:endParaRPr lang="en-US" altLang="en-US" sz="1600" dirty="0">
              <a:cs typeface="Calibri" pitchFamily="34" charset="0"/>
            </a:endParaRPr>
          </a:p>
          <a:p>
            <a:pPr lvl="1">
              <a:spcBef>
                <a:spcPts val="400"/>
              </a:spcBef>
              <a:defRPr/>
            </a:pPr>
            <a:endParaRPr lang="en-US" altLang="en-US" sz="1600" dirty="0">
              <a:cs typeface="Calibri" pitchFamily="34" charset="0"/>
            </a:endParaRPr>
          </a:p>
          <a:p>
            <a:pPr>
              <a:spcBef>
                <a:spcPts val="400"/>
              </a:spcBef>
              <a:defRPr/>
            </a:pPr>
            <a:endParaRPr lang="en-US" altLang="en-US" sz="2000" dirty="0">
              <a:cs typeface="Calibri" pitchFamily="34" charset="0"/>
            </a:endParaRPr>
          </a:p>
          <a:p>
            <a:pPr>
              <a:spcBef>
                <a:spcPts val="400"/>
              </a:spcBef>
              <a:defRPr/>
            </a:pPr>
            <a:endParaRPr lang="en-US" altLang="en-US" sz="2000" dirty="0"/>
          </a:p>
        </p:txBody>
      </p:sp>
      <p:sp>
        <p:nvSpPr>
          <p:cNvPr id="1536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0"/>
              </a:spcBef>
              <a:buFontTx/>
              <a:buNone/>
            </a:pPr>
            <a:fld id="{147ABB3A-C197-4984-9997-5E7E162FF558}" type="slidenum">
              <a:rPr lang="en-US" altLang="en-US" sz="1200" smtClean="0">
                <a:solidFill>
                  <a:srgbClr val="000000"/>
                </a:solidFill>
                <a:latin typeface="Arial" charset="0"/>
              </a:rPr>
              <a:pPr>
                <a:spcBef>
                  <a:spcPct val="0"/>
                </a:spcBef>
                <a:buFontTx/>
                <a:buNone/>
              </a:pPr>
              <a:t>15</a:t>
            </a:fld>
            <a:endParaRPr lang="en-US" altLang="en-US" sz="1200" smtClean="0">
              <a:solidFill>
                <a:srgbClr val="000000"/>
              </a:solidFill>
              <a:latin typeface="Arial" charset="0"/>
            </a:endParaRPr>
          </a:p>
          <a:p>
            <a:pPr>
              <a:spcBef>
                <a:spcPct val="0"/>
              </a:spcBef>
              <a:buFontTx/>
              <a:buNone/>
            </a:pPr>
            <a:r>
              <a:rPr lang="en-US" altLang="en-US" sz="1200" smtClean="0">
                <a:solidFill>
                  <a:srgbClr val="000000"/>
                </a:solidFill>
                <a:latin typeface="Arial" charset="0"/>
              </a:rPr>
              <a:t>March 2019</a:t>
            </a:r>
          </a:p>
        </p:txBody>
      </p:sp>
    </p:spTree>
    <p:extLst>
      <p:ext uri="{BB962C8B-B14F-4D97-AF65-F5344CB8AC3E}">
        <p14:creationId xmlns:p14="http://schemas.microsoft.com/office/powerpoint/2010/main" val="38880382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bwMode="auto">
          <a:xfrm>
            <a:off x="1295400" y="0"/>
            <a:ext cx="78486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altLang="en-US" dirty="0" smtClean="0"/>
              <a:t>Survey Results: FY18 RC Training Location and Certification Plans – DPH/BSAS</a:t>
            </a:r>
          </a:p>
        </p:txBody>
      </p:sp>
      <p:sp>
        <p:nvSpPr>
          <p:cNvPr id="16387"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0"/>
              </a:spcBef>
              <a:buFontTx/>
              <a:buNone/>
            </a:pPr>
            <a:fld id="{55ECBAB8-64AF-4054-9247-00FD95C024E9}" type="slidenum">
              <a:rPr lang="en-US" altLang="en-US" sz="1200" smtClean="0">
                <a:solidFill>
                  <a:srgbClr val="000000"/>
                </a:solidFill>
                <a:latin typeface="Arial" charset="0"/>
              </a:rPr>
              <a:pPr>
                <a:spcBef>
                  <a:spcPct val="0"/>
                </a:spcBef>
                <a:buFontTx/>
                <a:buNone/>
              </a:pPr>
              <a:t>16</a:t>
            </a:fld>
            <a:endParaRPr lang="en-US" altLang="en-US" sz="1200" smtClean="0">
              <a:solidFill>
                <a:srgbClr val="000000"/>
              </a:solidFill>
              <a:latin typeface="Arial" charset="0"/>
            </a:endParaRPr>
          </a:p>
          <a:p>
            <a:pPr>
              <a:spcBef>
                <a:spcPct val="0"/>
              </a:spcBef>
              <a:buFontTx/>
              <a:buNone/>
            </a:pPr>
            <a:r>
              <a:rPr lang="en-US" altLang="en-US" sz="1200" smtClean="0">
                <a:solidFill>
                  <a:srgbClr val="000000"/>
                </a:solidFill>
                <a:latin typeface="Arial" charset="0"/>
              </a:rPr>
              <a:t>March 2019</a:t>
            </a:r>
          </a:p>
          <a:p>
            <a:pPr>
              <a:spcBef>
                <a:spcPct val="0"/>
              </a:spcBef>
              <a:buFontTx/>
              <a:buNone/>
            </a:pPr>
            <a:endParaRPr lang="en-US" altLang="en-US" sz="1200" smtClean="0">
              <a:solidFill>
                <a:srgbClr val="7F7F7F"/>
              </a:solidFill>
              <a:latin typeface="Arial" charset="0"/>
            </a:endParaRPr>
          </a:p>
        </p:txBody>
      </p:sp>
      <p:sp>
        <p:nvSpPr>
          <p:cNvPr id="2" name="TextBox 1">
            <a:extLst>
              <a:ext uri="{FF2B5EF4-FFF2-40B4-BE49-F238E27FC236}"/>
            </a:extLst>
          </p:cNvPr>
          <p:cNvSpPr txBox="1"/>
          <p:nvPr/>
        </p:nvSpPr>
        <p:spPr>
          <a:xfrm>
            <a:off x="381000" y="914400"/>
            <a:ext cx="8382000" cy="1477963"/>
          </a:xfrm>
          <a:prstGeom prst="rect">
            <a:avLst/>
          </a:prstGeom>
          <a:noFill/>
        </p:spPr>
        <p:txBody>
          <a:bodyPr>
            <a:spAutoFit/>
          </a:bodyPr>
          <a:lstStyle/>
          <a:p>
            <a:pPr eaLnBrk="0" fontAlgn="base" hangingPunct="0">
              <a:spcBef>
                <a:spcPct val="0"/>
              </a:spcBef>
              <a:spcAft>
                <a:spcPct val="0"/>
              </a:spcAft>
              <a:defRPr/>
            </a:pPr>
            <a:r>
              <a:rPr lang="en-US" sz="2250" dirty="0">
                <a:solidFill>
                  <a:srgbClr val="000000"/>
                </a:solidFill>
                <a:latin typeface="Calibri" panose="020F0502020204030204" pitchFamily="34" charset="0"/>
                <a:cs typeface="Calibri" panose="020F0502020204030204" pitchFamily="34" charset="0"/>
              </a:rPr>
              <a:t>Of 209 RCs in DPH/BSAS funded and/or contracted programs in FY18:</a:t>
            </a:r>
            <a:endParaRPr lang="en-US" sz="2150" dirty="0">
              <a:solidFill>
                <a:srgbClr val="000000"/>
              </a:solidFill>
              <a:latin typeface="Calibri" panose="020F0502020204030204" pitchFamily="34" charset="0"/>
              <a:cs typeface="Calibri" panose="020F0502020204030204" pitchFamily="34" charset="0"/>
            </a:endParaRPr>
          </a:p>
          <a:p>
            <a:pPr marL="342900" indent="-342900" eaLnBrk="0" fontAlgn="base" hangingPunct="0">
              <a:spcBef>
                <a:spcPct val="0"/>
              </a:spcBef>
              <a:spcAft>
                <a:spcPct val="0"/>
              </a:spcAft>
              <a:buFont typeface="Arial" panose="020B0604020202020204" pitchFamily="34" charset="0"/>
              <a:buChar char="•"/>
              <a:defRPr/>
            </a:pPr>
            <a:r>
              <a:rPr lang="en-US" sz="2250" dirty="0">
                <a:solidFill>
                  <a:srgbClr val="000000"/>
                </a:solidFill>
                <a:latin typeface="Calibri" panose="020F0502020204030204" pitchFamily="34" charset="0"/>
                <a:cs typeface="Calibri" panose="020F0502020204030204" pitchFamily="34" charset="0"/>
              </a:rPr>
              <a:t>95% completed RC Academy</a:t>
            </a:r>
          </a:p>
          <a:p>
            <a:pPr marL="342900" indent="-342900" eaLnBrk="0" fontAlgn="base" hangingPunct="0">
              <a:spcBef>
                <a:spcPct val="0"/>
              </a:spcBef>
              <a:spcAft>
                <a:spcPct val="0"/>
              </a:spcAft>
              <a:buFont typeface="Arial" panose="020B0604020202020204" pitchFamily="34" charset="0"/>
              <a:buChar char="•"/>
              <a:defRPr/>
            </a:pPr>
            <a:r>
              <a:rPr lang="en-US" sz="2250" dirty="0">
                <a:solidFill>
                  <a:srgbClr val="000000"/>
                </a:solidFill>
                <a:latin typeface="Calibri" panose="020F0502020204030204" pitchFamily="34" charset="0"/>
                <a:cs typeface="Calibri" panose="020F0502020204030204" pitchFamily="34" charset="0"/>
              </a:rPr>
              <a:t>76% of the RCs were Certified Addiction Recovery Coach (CARC)-certified or taking classes toward CARC</a:t>
            </a:r>
          </a:p>
        </p:txBody>
      </p:sp>
      <p:sp>
        <p:nvSpPr>
          <p:cNvPr id="16389" name="TextBox 2"/>
          <p:cNvSpPr txBox="1">
            <a:spLocks noChangeArrowheads="1"/>
          </p:cNvSpPr>
          <p:nvPr/>
        </p:nvSpPr>
        <p:spPr bwMode="auto">
          <a:xfrm>
            <a:off x="381000" y="5486400"/>
            <a:ext cx="8534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eaLnBrk="0" fontAlgn="base" hangingPunct="0">
              <a:spcBef>
                <a:spcPct val="0"/>
              </a:spcBef>
              <a:spcAft>
                <a:spcPct val="0"/>
              </a:spcAft>
              <a:buFontTx/>
              <a:buNone/>
            </a:pPr>
            <a:r>
              <a:rPr lang="en-US" altLang="en-US" sz="1600" smtClean="0">
                <a:solidFill>
                  <a:srgbClr val="000000"/>
                </a:solidFill>
                <a:ea typeface="Calibri" pitchFamily="34" charset="0"/>
                <a:cs typeface="Calibri" pitchFamily="34" charset="0"/>
              </a:rPr>
              <a:t>* </a:t>
            </a:r>
            <a:r>
              <a:rPr lang="en-US" altLang="en-US" sz="1200" smtClean="0">
                <a:solidFill>
                  <a:srgbClr val="000000"/>
                </a:solidFill>
              </a:rPr>
              <a:t>Other locations included in-house trainings or trainings at High Point Treatment Center, New England School for Addiction Studies, Westfield State University, RECOVER Project, Tipping Point Inc., or in New Hampshire and Vermont. This is not an exhaustive list of all non-BSAS RC training locations available.</a:t>
            </a:r>
          </a:p>
        </p:txBody>
      </p:sp>
      <p:pic>
        <p:nvPicPr>
          <p:cNvPr id="16390"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2332037"/>
            <a:ext cx="5410200" cy="3306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916677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bwMode="auto">
          <a:xfrm>
            <a:off x="1371600" y="0"/>
            <a:ext cx="76962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altLang="en-US" sz="3000" dirty="0" smtClean="0"/>
              <a:t>Surveys Results:</a:t>
            </a:r>
            <a:br>
              <a:rPr lang="en-US" altLang="en-US" sz="3000" dirty="0" smtClean="0"/>
            </a:br>
            <a:r>
              <a:rPr lang="en-US" altLang="en-US" sz="3000" dirty="0" smtClean="0"/>
              <a:t>RC Supervision Highlights</a:t>
            </a:r>
          </a:p>
        </p:txBody>
      </p:sp>
      <p:sp>
        <p:nvSpPr>
          <p:cNvPr id="17411" name="Content Placeholder 2"/>
          <p:cNvSpPr>
            <a:spLocks noGrp="1" noChangeArrowheads="1"/>
          </p:cNvSpPr>
          <p:nvPr>
            <p:ph idx="1"/>
          </p:nvPr>
        </p:nvSpPr>
        <p:spPr>
          <a:xfrm>
            <a:off x="304800" y="1219200"/>
            <a:ext cx="8305800" cy="4876800"/>
          </a:xfrm>
        </p:spPr>
        <p:txBody>
          <a:bodyPr/>
          <a:lstStyle/>
          <a:p>
            <a:r>
              <a:rPr lang="en-US" altLang="en-US" sz="2800" smtClean="0">
                <a:ea typeface="Calibri" pitchFamily="34" charset="0"/>
                <a:cs typeface="Calibri" pitchFamily="34" charset="0"/>
              </a:rPr>
              <a:t>90% of the 51 DPH/BSAS RC Supervisors completed the DPH/BSAS RC Supervisor Training</a:t>
            </a:r>
          </a:p>
          <a:p>
            <a:pPr>
              <a:spcBef>
                <a:spcPts val="1200"/>
              </a:spcBef>
            </a:pPr>
            <a:r>
              <a:rPr lang="en-US" altLang="en-US" sz="2800" smtClean="0"/>
              <a:t>Increasing demand based on MassHealth requirement</a:t>
            </a:r>
          </a:p>
          <a:p>
            <a:pPr lvl="1">
              <a:spcBef>
                <a:spcPts val="1200"/>
              </a:spcBef>
            </a:pPr>
            <a:r>
              <a:rPr lang="en-US" altLang="en-US" sz="2500" smtClean="0"/>
              <a:t>DPH/BSAS and MassHealth require RCs to be supervised by a trained RC Supervisor</a:t>
            </a:r>
          </a:p>
          <a:p>
            <a:pPr>
              <a:spcBef>
                <a:spcPts val="1200"/>
              </a:spcBef>
            </a:pPr>
            <a:r>
              <a:rPr lang="en-US" altLang="en-US" sz="2800" smtClean="0"/>
              <a:t>Trained RC Supervisor required for RC certification</a:t>
            </a:r>
          </a:p>
          <a:p>
            <a:pPr>
              <a:spcBef>
                <a:spcPts val="1200"/>
              </a:spcBef>
            </a:pPr>
            <a:r>
              <a:rPr lang="en-US" altLang="en-US" sz="2800" smtClean="0"/>
              <a:t>RC Supervisor training and RC Supervision are not funded or reimbursable</a:t>
            </a:r>
          </a:p>
          <a:p>
            <a:pPr>
              <a:spcBef>
                <a:spcPts val="1200"/>
              </a:spcBef>
            </a:pPr>
            <a:endParaRPr lang="en-US" altLang="en-US" sz="3000" smtClean="0"/>
          </a:p>
          <a:p>
            <a:pPr>
              <a:spcBef>
                <a:spcPts val="475"/>
              </a:spcBef>
            </a:pPr>
            <a:endParaRPr lang="en-US" altLang="en-US" sz="3000" smtClean="0"/>
          </a:p>
        </p:txBody>
      </p:sp>
      <p:sp>
        <p:nvSpPr>
          <p:cNvPr id="1741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0"/>
              </a:spcBef>
              <a:buFontTx/>
              <a:buNone/>
            </a:pPr>
            <a:fld id="{11978FB4-E9AE-47D9-A466-562D833838FB}" type="slidenum">
              <a:rPr lang="en-US" altLang="en-US" sz="1200" smtClean="0">
                <a:solidFill>
                  <a:srgbClr val="000000"/>
                </a:solidFill>
                <a:latin typeface="Arial" charset="0"/>
              </a:rPr>
              <a:pPr>
                <a:spcBef>
                  <a:spcPct val="0"/>
                </a:spcBef>
                <a:buFontTx/>
                <a:buNone/>
              </a:pPr>
              <a:t>17</a:t>
            </a:fld>
            <a:endParaRPr lang="en-US" altLang="en-US" sz="1200" smtClean="0">
              <a:solidFill>
                <a:srgbClr val="000000"/>
              </a:solidFill>
              <a:latin typeface="Arial" charset="0"/>
            </a:endParaRPr>
          </a:p>
          <a:p>
            <a:pPr>
              <a:spcBef>
                <a:spcPct val="0"/>
              </a:spcBef>
              <a:buFontTx/>
              <a:buNone/>
            </a:pPr>
            <a:r>
              <a:rPr lang="en-US" altLang="en-US" sz="1200" smtClean="0">
                <a:solidFill>
                  <a:srgbClr val="000000"/>
                </a:solidFill>
                <a:latin typeface="Arial" charset="0"/>
              </a:rPr>
              <a:t>March 2019</a:t>
            </a:r>
          </a:p>
        </p:txBody>
      </p:sp>
    </p:spTree>
    <p:extLst>
      <p:ext uri="{BB962C8B-B14F-4D97-AF65-F5344CB8AC3E}">
        <p14:creationId xmlns:p14="http://schemas.microsoft.com/office/powerpoint/2010/main" val="80022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noChangeArrowheads="1"/>
          </p:cNvSpPr>
          <p:nvPr>
            <p:ph type="title"/>
          </p:nvPr>
        </p:nvSpPr>
        <p:spPr bwMode="auto">
          <a:xfrm>
            <a:off x="1371600" y="-28575"/>
            <a:ext cx="77724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altLang="en-US" dirty="0" smtClean="0"/>
              <a:t>DMA RC Scan Interviewees Reported -</a:t>
            </a:r>
            <a:br>
              <a:rPr lang="en-US" altLang="en-US" dirty="0" smtClean="0"/>
            </a:br>
            <a:r>
              <a:rPr lang="en-US" altLang="en-US" dirty="0" smtClean="0"/>
              <a:t>RC Funding Sustainability</a:t>
            </a:r>
          </a:p>
        </p:txBody>
      </p:sp>
      <p:sp>
        <p:nvSpPr>
          <p:cNvPr id="18435" name="Slide Number Placeholder 3"/>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0"/>
              </a:spcBef>
              <a:buFontTx/>
              <a:buNone/>
            </a:pPr>
            <a:fld id="{04021474-94AC-41EC-B400-5A8A2A6C5E5B}" type="slidenum">
              <a:rPr lang="en-US" altLang="en-US" sz="1200" smtClean="0">
                <a:solidFill>
                  <a:srgbClr val="000000"/>
                </a:solidFill>
                <a:latin typeface="Arial" charset="0"/>
              </a:rPr>
              <a:pPr>
                <a:spcBef>
                  <a:spcPct val="0"/>
                </a:spcBef>
                <a:buFontTx/>
                <a:buNone/>
              </a:pPr>
              <a:t>18</a:t>
            </a:fld>
            <a:endParaRPr lang="en-US" altLang="en-US" sz="1200" smtClean="0">
              <a:solidFill>
                <a:srgbClr val="000000"/>
              </a:solidFill>
              <a:latin typeface="Arial" charset="0"/>
            </a:endParaRPr>
          </a:p>
          <a:p>
            <a:pPr>
              <a:spcBef>
                <a:spcPct val="0"/>
              </a:spcBef>
              <a:buFontTx/>
              <a:buNone/>
            </a:pPr>
            <a:r>
              <a:rPr lang="en-US" altLang="en-US" sz="1200" smtClean="0">
                <a:solidFill>
                  <a:srgbClr val="000000"/>
                </a:solidFill>
                <a:latin typeface="Arial" charset="0"/>
              </a:rPr>
              <a:t>March 2019</a:t>
            </a:r>
          </a:p>
        </p:txBody>
      </p:sp>
      <p:sp>
        <p:nvSpPr>
          <p:cNvPr id="18436" name="Rectangle 2"/>
          <p:cNvSpPr>
            <a:spLocks noChangeArrowheads="1"/>
          </p:cNvSpPr>
          <p:nvPr/>
        </p:nvSpPr>
        <p:spPr bwMode="auto">
          <a:xfrm>
            <a:off x="228600" y="1295400"/>
            <a:ext cx="8534400"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marL="342900" indent="-342900">
              <a:spcBef>
                <a:spcPct val="20000"/>
              </a:spcBef>
              <a:buChar char="•"/>
              <a:defRPr sz="2200">
                <a:solidFill>
                  <a:schemeClr val="tx1"/>
                </a:solidFill>
                <a:latin typeface="Calibri" pitchFamily="34" charset="0"/>
              </a:defRPr>
            </a:lvl1pPr>
            <a:lvl2pPr marL="225425" indent="-225425">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lvl="1" eaLnBrk="0" fontAlgn="base" hangingPunct="0">
              <a:spcBef>
                <a:spcPts val="1200"/>
              </a:spcBef>
              <a:spcAft>
                <a:spcPct val="0"/>
              </a:spcAft>
              <a:buFont typeface="Calibri" pitchFamily="34" charset="0"/>
              <a:buChar char="•"/>
            </a:pPr>
            <a:r>
              <a:rPr lang="en-US" altLang="en-US" sz="2800" smtClean="0">
                <a:solidFill>
                  <a:srgbClr val="000000"/>
                </a:solidFill>
                <a:ea typeface="Calibri" pitchFamily="34" charset="0"/>
                <a:cs typeface="Calibri" pitchFamily="34" charset="0"/>
              </a:rPr>
              <a:t>Funding is a universal concern</a:t>
            </a:r>
          </a:p>
          <a:p>
            <a:pPr lvl="1" eaLnBrk="0" fontAlgn="base" hangingPunct="0">
              <a:spcBef>
                <a:spcPts val="1200"/>
              </a:spcBef>
              <a:spcAft>
                <a:spcPct val="0"/>
              </a:spcAft>
              <a:buFont typeface="Calibri" pitchFamily="34" charset="0"/>
              <a:buChar char="•"/>
            </a:pPr>
            <a:r>
              <a:rPr lang="en-US" altLang="en-US" sz="2800" smtClean="0">
                <a:solidFill>
                  <a:srgbClr val="000000"/>
                </a:solidFill>
                <a:ea typeface="Calibri" pitchFamily="34" charset="0"/>
                <a:cs typeface="Calibri" pitchFamily="34" charset="0"/>
              </a:rPr>
              <a:t>Current rates may not sufficiently cover RC service costs, including administration, supervision, and Supervisor training</a:t>
            </a:r>
          </a:p>
          <a:p>
            <a:pPr lvl="1" eaLnBrk="0" fontAlgn="base" hangingPunct="0">
              <a:spcBef>
                <a:spcPts val="1200"/>
              </a:spcBef>
              <a:spcAft>
                <a:spcPct val="0"/>
              </a:spcAft>
              <a:buFont typeface="Calibri" pitchFamily="34" charset="0"/>
              <a:buChar char="•"/>
            </a:pPr>
            <a:r>
              <a:rPr lang="en-US" altLang="en-US" sz="2800" smtClean="0">
                <a:solidFill>
                  <a:srgbClr val="000000"/>
                </a:solidFill>
                <a:ea typeface="Calibri" pitchFamily="34" charset="0"/>
                <a:cs typeface="Calibri" pitchFamily="34" charset="0"/>
              </a:rPr>
              <a:t>Grant funding ends, programs end</a:t>
            </a:r>
          </a:p>
          <a:p>
            <a:pPr lvl="2" eaLnBrk="0" fontAlgn="base" hangingPunct="0">
              <a:spcBef>
                <a:spcPts val="1200"/>
              </a:spcBef>
              <a:spcAft>
                <a:spcPct val="0"/>
              </a:spcAft>
              <a:buFont typeface="Calibri" pitchFamily="34" charset="0"/>
              <a:buChar char="―"/>
            </a:pPr>
            <a:r>
              <a:rPr lang="en-US" altLang="en-US" sz="2800" smtClean="0">
                <a:solidFill>
                  <a:srgbClr val="000000"/>
                </a:solidFill>
                <a:ea typeface="Calibri" pitchFamily="34" charset="0"/>
                <a:cs typeface="Calibri" pitchFamily="34" charset="0"/>
              </a:rPr>
              <a:t>half the programs surveyed used grants</a:t>
            </a:r>
          </a:p>
          <a:p>
            <a:pPr lvl="2" eaLnBrk="0" fontAlgn="base" hangingPunct="0">
              <a:spcBef>
                <a:spcPts val="1200"/>
              </a:spcBef>
              <a:spcAft>
                <a:spcPct val="0"/>
              </a:spcAft>
              <a:buFont typeface="Calibri" pitchFamily="34" charset="0"/>
              <a:buChar char="―"/>
            </a:pPr>
            <a:r>
              <a:rPr lang="en-US" altLang="en-US" sz="2800" smtClean="0">
                <a:solidFill>
                  <a:srgbClr val="000000"/>
                </a:solidFill>
                <a:ea typeface="Calibri" pitchFamily="34" charset="0"/>
                <a:cs typeface="Calibri" pitchFamily="34" charset="0"/>
              </a:rPr>
              <a:t>continuity and sustainability impacted </a:t>
            </a:r>
          </a:p>
        </p:txBody>
      </p:sp>
    </p:spTree>
    <p:extLst>
      <p:ext uri="{BB962C8B-B14F-4D97-AF65-F5344CB8AC3E}">
        <p14:creationId xmlns:p14="http://schemas.microsoft.com/office/powerpoint/2010/main" val="13764198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bwMode="auto">
          <a:xfrm>
            <a:off x="1371600" y="0"/>
            <a:ext cx="77724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altLang="en-US" dirty="0"/>
              <a:t>DMA RC Scan </a:t>
            </a:r>
            <a:r>
              <a:rPr lang="en-US" altLang="en-US" dirty="0" smtClean="0"/>
              <a:t>Interviewees Reported - RC Services Dependent on Provider Readiness</a:t>
            </a:r>
          </a:p>
        </p:txBody>
      </p:sp>
      <p:sp>
        <p:nvSpPr>
          <p:cNvPr id="19459"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0"/>
              </a:spcBef>
              <a:buFontTx/>
              <a:buNone/>
            </a:pPr>
            <a:fld id="{3257F6B4-2CF3-4FAF-9877-284E7C2368BC}" type="slidenum">
              <a:rPr lang="en-US" altLang="en-US" sz="1200" smtClean="0">
                <a:solidFill>
                  <a:srgbClr val="000000"/>
                </a:solidFill>
                <a:latin typeface="Arial" charset="0"/>
              </a:rPr>
              <a:pPr>
                <a:spcBef>
                  <a:spcPct val="0"/>
                </a:spcBef>
                <a:buFontTx/>
                <a:buNone/>
              </a:pPr>
              <a:t>19</a:t>
            </a:fld>
            <a:endParaRPr lang="en-US" altLang="en-US" sz="1200" smtClean="0">
              <a:solidFill>
                <a:srgbClr val="000000"/>
              </a:solidFill>
              <a:latin typeface="Arial" charset="0"/>
            </a:endParaRPr>
          </a:p>
          <a:p>
            <a:pPr>
              <a:spcBef>
                <a:spcPct val="0"/>
              </a:spcBef>
              <a:buFontTx/>
              <a:buNone/>
            </a:pPr>
            <a:r>
              <a:rPr lang="en-US" altLang="en-US" sz="1200" smtClean="0">
                <a:solidFill>
                  <a:srgbClr val="000000"/>
                </a:solidFill>
                <a:latin typeface="Arial" charset="0"/>
              </a:rPr>
              <a:t>March 2019</a:t>
            </a:r>
          </a:p>
        </p:txBody>
      </p:sp>
      <p:sp>
        <p:nvSpPr>
          <p:cNvPr id="35844" name="Content Placeholder 1">
            <a:extLst>
              <a:ext uri="{FF2B5EF4-FFF2-40B4-BE49-F238E27FC236}"/>
            </a:extLst>
          </p:cNvPr>
          <p:cNvSpPr>
            <a:spLocks noGrp="1"/>
          </p:cNvSpPr>
          <p:nvPr>
            <p:ph idx="1"/>
          </p:nvPr>
        </p:nvSpPr>
        <p:spPr>
          <a:xfrm>
            <a:off x="381000" y="1295400"/>
            <a:ext cx="8229600" cy="4572000"/>
          </a:xfrm>
        </p:spPr>
        <p:txBody>
          <a:bodyPr/>
          <a:lstStyle/>
          <a:p>
            <a:pPr marL="0" indent="0">
              <a:spcBef>
                <a:spcPts val="1200"/>
              </a:spcBef>
              <a:buFontTx/>
              <a:buNone/>
              <a:defRPr/>
            </a:pPr>
            <a:r>
              <a:rPr lang="en-US" altLang="en-US" sz="3000" dirty="0"/>
              <a:t>To implement RC services with fidelity, providers need:</a:t>
            </a:r>
          </a:p>
          <a:p>
            <a:pPr>
              <a:spcBef>
                <a:spcPts val="1200"/>
              </a:spcBef>
              <a:defRPr/>
            </a:pPr>
            <a:r>
              <a:rPr lang="en-US" altLang="en-US" sz="2800" dirty="0"/>
              <a:t>Organization-wide training on the RC role and training on integrating RCs into treatment teams</a:t>
            </a:r>
          </a:p>
          <a:p>
            <a:pPr>
              <a:spcBef>
                <a:spcPts val="1200"/>
              </a:spcBef>
              <a:defRPr/>
            </a:pPr>
            <a:r>
              <a:rPr lang="en-US" altLang="en-US" sz="2800" dirty="0"/>
              <a:t>Infrastructure and policies to support RC service delivery</a:t>
            </a:r>
          </a:p>
          <a:p>
            <a:pPr>
              <a:spcBef>
                <a:spcPts val="1200"/>
              </a:spcBef>
              <a:defRPr/>
            </a:pPr>
            <a:r>
              <a:rPr lang="en-US" altLang="en-US" sz="2800" dirty="0"/>
              <a:t>Organization and payer support for RC flexibility in meeting needs of individual recoverees</a:t>
            </a:r>
          </a:p>
          <a:p>
            <a:pPr>
              <a:spcBef>
                <a:spcPts val="1200"/>
              </a:spcBef>
              <a:defRPr/>
            </a:pPr>
            <a:r>
              <a:rPr lang="en-US" altLang="en-US" sz="2800" dirty="0"/>
              <a:t>Training on how to bill payers</a:t>
            </a:r>
          </a:p>
          <a:p>
            <a:pPr lvl="1">
              <a:spcBef>
                <a:spcPts val="200"/>
              </a:spcBef>
              <a:defRPr/>
            </a:pPr>
            <a:endParaRPr lang="en-US" altLang="en-US" dirty="0"/>
          </a:p>
          <a:p>
            <a:pPr marL="342900" lvl="1" indent="-342900">
              <a:spcBef>
                <a:spcPts val="200"/>
              </a:spcBef>
              <a:buFontTx/>
              <a:buChar char="•"/>
              <a:defRPr/>
            </a:pPr>
            <a:endParaRPr lang="en-US" i="1" kern="200" dirty="0"/>
          </a:p>
          <a:p>
            <a:pPr>
              <a:spcBef>
                <a:spcPts val="200"/>
              </a:spcBef>
              <a:defRPr/>
            </a:pPr>
            <a:endParaRPr lang="en-US" sz="2000" i="1" dirty="0"/>
          </a:p>
          <a:p>
            <a:pPr marL="0" indent="0" algn="ctr">
              <a:buFontTx/>
              <a:buNone/>
              <a:defRPr/>
            </a:pPr>
            <a:endParaRPr lang="en-US" altLang="en-US" sz="2400" kern="200" dirty="0"/>
          </a:p>
          <a:p>
            <a:pPr>
              <a:defRPr/>
            </a:pPr>
            <a:endParaRPr lang="en-US" altLang="en-US" dirty="0"/>
          </a:p>
        </p:txBody>
      </p:sp>
    </p:spTree>
    <p:extLst>
      <p:ext uri="{BB962C8B-B14F-4D97-AF65-F5344CB8AC3E}">
        <p14:creationId xmlns:p14="http://schemas.microsoft.com/office/powerpoint/2010/main" val="24566308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219200"/>
            <a:ext cx="8077200" cy="4801314"/>
          </a:xfrm>
          <a:prstGeom prst="rect">
            <a:avLst/>
          </a:prstGeom>
        </p:spPr>
        <p:txBody>
          <a:bodyPr wrap="square" rtlCol="0">
            <a:spAutoFit/>
          </a:bodyPr>
          <a:lstStyle/>
          <a:p>
            <a:pPr marL="457200" indent="-457200">
              <a:lnSpc>
                <a:spcPct val="150000"/>
              </a:lnSpc>
              <a:buFont typeface="+mj-lt"/>
              <a:buAutoNum type="arabicPeriod"/>
            </a:pPr>
            <a:r>
              <a:rPr lang="en-US" sz="2400" dirty="0" smtClean="0">
                <a:solidFill>
                  <a:schemeClr val="dk1"/>
                </a:solidFill>
                <a:latin typeface="Calibri" panose="020F0502020204030204" pitchFamily="34" charset="0"/>
              </a:rPr>
              <a:t>Welcome </a:t>
            </a:r>
          </a:p>
          <a:p>
            <a:pPr marL="914400" lvl="1" indent="-457200">
              <a:lnSpc>
                <a:spcPct val="150000"/>
              </a:lnSpc>
              <a:buFont typeface="Arial" panose="020B0604020202020204" pitchFamily="34" charset="0"/>
              <a:buChar char="•"/>
            </a:pPr>
            <a:r>
              <a:rPr lang="en-US" dirty="0" smtClean="0">
                <a:solidFill>
                  <a:schemeClr val="dk1"/>
                </a:solidFill>
                <a:latin typeface="Calibri" panose="020F0502020204030204" pitchFamily="34" charset="0"/>
              </a:rPr>
              <a:t>Approval of 01/23/19 Meeting Minutes</a:t>
            </a:r>
          </a:p>
          <a:p>
            <a:pPr marL="914400" lvl="1" indent="-457200">
              <a:lnSpc>
                <a:spcPct val="150000"/>
              </a:lnSpc>
              <a:buFont typeface="Arial" panose="020B0604020202020204" pitchFamily="34" charset="0"/>
              <a:buChar char="•"/>
            </a:pPr>
            <a:r>
              <a:rPr lang="en-US" dirty="0" smtClean="0">
                <a:solidFill>
                  <a:schemeClr val="dk1"/>
                </a:solidFill>
                <a:latin typeface="Calibri" panose="020F0502020204030204" pitchFamily="34" charset="0"/>
              </a:rPr>
              <a:t>Commission Timeline</a:t>
            </a:r>
          </a:p>
          <a:p>
            <a:pPr marL="914400" lvl="1" indent="-457200">
              <a:lnSpc>
                <a:spcPct val="150000"/>
              </a:lnSpc>
              <a:buFont typeface="Arial" panose="020B0604020202020204" pitchFamily="34" charset="0"/>
              <a:buChar char="•"/>
            </a:pPr>
            <a:r>
              <a:rPr lang="en-US" dirty="0" smtClean="0">
                <a:solidFill>
                  <a:schemeClr val="dk1"/>
                </a:solidFill>
                <a:latin typeface="Calibri" panose="020F0502020204030204" pitchFamily="34" charset="0"/>
              </a:rPr>
              <a:t>Listening Sessions</a:t>
            </a:r>
          </a:p>
          <a:p>
            <a:pPr marL="457200" indent="-457200">
              <a:lnSpc>
                <a:spcPct val="150000"/>
              </a:lnSpc>
              <a:buFont typeface="+mj-lt"/>
              <a:buAutoNum type="arabicPeriod"/>
            </a:pPr>
            <a:r>
              <a:rPr lang="en-US" sz="2400" dirty="0" smtClean="0">
                <a:solidFill>
                  <a:schemeClr val="dk1"/>
                </a:solidFill>
                <a:latin typeface="Calibri" panose="020F0502020204030204" pitchFamily="34" charset="0"/>
              </a:rPr>
              <a:t>Presentation</a:t>
            </a:r>
          </a:p>
          <a:p>
            <a:pPr marL="914400" lvl="1" indent="-457200">
              <a:lnSpc>
                <a:spcPct val="150000"/>
              </a:lnSpc>
              <a:buFont typeface="Arial" panose="020B0604020202020204" pitchFamily="34" charset="0"/>
              <a:buChar char="•"/>
            </a:pPr>
            <a:r>
              <a:rPr lang="en-US" dirty="0" smtClean="0">
                <a:solidFill>
                  <a:schemeClr val="dk1"/>
                </a:solidFill>
                <a:latin typeface="Calibri" panose="020F0502020204030204" pitchFamily="34" charset="0"/>
              </a:rPr>
              <a:t>Recovery Coach Workforce Scan</a:t>
            </a:r>
          </a:p>
          <a:p>
            <a:pPr marL="457200" indent="-457200">
              <a:lnSpc>
                <a:spcPct val="150000"/>
              </a:lnSpc>
              <a:buFont typeface="+mj-lt"/>
              <a:buAutoNum type="arabicPeriod"/>
            </a:pPr>
            <a:r>
              <a:rPr lang="en-US" sz="2400" dirty="0" smtClean="0">
                <a:solidFill>
                  <a:schemeClr val="dk1"/>
                </a:solidFill>
                <a:latin typeface="Calibri" panose="020F0502020204030204" pitchFamily="34" charset="0"/>
              </a:rPr>
              <a:t>Panels</a:t>
            </a:r>
          </a:p>
          <a:p>
            <a:pPr marL="914400" lvl="1" indent="-457200">
              <a:lnSpc>
                <a:spcPct val="150000"/>
              </a:lnSpc>
              <a:buFont typeface="Arial" panose="020B0604020202020204" pitchFamily="34" charset="0"/>
              <a:buChar char="•"/>
            </a:pPr>
            <a:r>
              <a:rPr lang="en-US" dirty="0" smtClean="0">
                <a:solidFill>
                  <a:schemeClr val="dk1"/>
                </a:solidFill>
                <a:latin typeface="Calibri" panose="020F0502020204030204" pitchFamily="34" charset="0"/>
              </a:rPr>
              <a:t>Consumers of Recovery Coach Services</a:t>
            </a:r>
          </a:p>
          <a:p>
            <a:pPr marL="914400" lvl="1" indent="-457200">
              <a:lnSpc>
                <a:spcPct val="150000"/>
              </a:lnSpc>
              <a:buFont typeface="Arial" panose="020B0604020202020204" pitchFamily="34" charset="0"/>
              <a:buChar char="•"/>
            </a:pPr>
            <a:r>
              <a:rPr lang="en-US" dirty="0" smtClean="0">
                <a:solidFill>
                  <a:schemeClr val="dk1"/>
                </a:solidFill>
                <a:latin typeface="Calibri" panose="020F0502020204030204" pitchFamily="34" charset="0"/>
              </a:rPr>
              <a:t>Employers of Recovery Coaches</a:t>
            </a:r>
          </a:p>
          <a:p>
            <a:pPr marL="457200" indent="-457200">
              <a:lnSpc>
                <a:spcPct val="150000"/>
              </a:lnSpc>
              <a:buFont typeface="+mj-lt"/>
              <a:buAutoNum type="arabicPeriod"/>
            </a:pPr>
            <a:r>
              <a:rPr lang="en-US" sz="2400" dirty="0" smtClean="0">
                <a:solidFill>
                  <a:schemeClr val="dk1"/>
                </a:solidFill>
                <a:latin typeface="Calibri" panose="020F0502020204030204" pitchFamily="34" charset="0"/>
              </a:rPr>
              <a:t>Next Steps</a:t>
            </a:r>
          </a:p>
        </p:txBody>
      </p:sp>
      <p:sp>
        <p:nvSpPr>
          <p:cNvPr id="3" name="Title 2"/>
          <p:cNvSpPr>
            <a:spLocks noGrp="1"/>
          </p:cNvSpPr>
          <p:nvPr>
            <p:ph type="title"/>
          </p:nvPr>
        </p:nvSpPr>
        <p:spPr/>
        <p:txBody>
          <a:bodyPr/>
          <a:lstStyle/>
          <a:p>
            <a:r>
              <a:rPr lang="en-US" dirty="0" smtClean="0"/>
              <a:t>Agenda</a:t>
            </a:r>
            <a:endParaRPr lang="en-US" dirty="0"/>
          </a:p>
        </p:txBody>
      </p:sp>
    </p:spTree>
    <p:extLst>
      <p:ext uri="{BB962C8B-B14F-4D97-AF65-F5344CB8AC3E}">
        <p14:creationId xmlns:p14="http://schemas.microsoft.com/office/powerpoint/2010/main" val="752200065"/>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bwMode="auto">
          <a:xfrm>
            <a:off x="1371600" y="0"/>
            <a:ext cx="77724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a:tabLst>
                <a:tab pos="3830638" algn="l"/>
              </a:tabLst>
            </a:pPr>
            <a:r>
              <a:rPr lang="en-US" altLang="en-US" sz="3000" dirty="0" smtClean="0"/>
              <a:t>Considerations based on DMA RC Scan</a:t>
            </a:r>
          </a:p>
        </p:txBody>
      </p:sp>
      <p:sp>
        <p:nvSpPr>
          <p:cNvPr id="20483" name="Content Placeholder 2"/>
          <p:cNvSpPr>
            <a:spLocks noGrp="1" noChangeArrowheads="1"/>
          </p:cNvSpPr>
          <p:nvPr>
            <p:ph idx="1"/>
          </p:nvPr>
        </p:nvSpPr>
        <p:spPr>
          <a:xfrm>
            <a:off x="76200" y="1114425"/>
            <a:ext cx="8991600" cy="4829175"/>
          </a:xfrm>
        </p:spPr>
        <p:txBody>
          <a:bodyPr/>
          <a:lstStyle/>
          <a:p>
            <a:pPr marL="457200" indent="-457200">
              <a:spcBef>
                <a:spcPts val="800"/>
              </a:spcBef>
              <a:buFontTx/>
              <a:buAutoNum type="arabicPeriod"/>
            </a:pPr>
            <a:r>
              <a:rPr lang="en-US" altLang="en-US" sz="3000" smtClean="0"/>
              <a:t>Create a Recovery Coach Registry to monitor workforce and centralize access to RC services </a:t>
            </a:r>
          </a:p>
          <a:p>
            <a:pPr marL="457200" indent="-457200">
              <a:spcBef>
                <a:spcPts val="800"/>
              </a:spcBef>
              <a:buFontTx/>
              <a:buAutoNum type="arabicPeriod"/>
            </a:pPr>
            <a:r>
              <a:rPr lang="en-US" altLang="en-US" sz="3000" smtClean="0"/>
              <a:t>Provide a consistent system for RC service quality regardless of payer</a:t>
            </a:r>
          </a:p>
          <a:p>
            <a:pPr marL="457200" indent="-457200">
              <a:spcBef>
                <a:spcPts val="800"/>
              </a:spcBef>
              <a:buFontTx/>
              <a:buAutoNum type="arabicPeriod"/>
            </a:pPr>
            <a:r>
              <a:rPr lang="en-US" altLang="en-US" sz="3000" smtClean="0"/>
              <a:t>Offer technical assistance for provider readiness</a:t>
            </a:r>
          </a:p>
          <a:p>
            <a:pPr marL="457200" indent="-457200">
              <a:spcBef>
                <a:spcPts val="800"/>
              </a:spcBef>
              <a:buFontTx/>
              <a:buAutoNum type="arabicPeriod"/>
            </a:pPr>
            <a:r>
              <a:rPr lang="en-US" altLang="en-US" sz="3000" smtClean="0"/>
              <a:t>Support the RC/RCS Learning Communities</a:t>
            </a:r>
          </a:p>
          <a:p>
            <a:pPr marL="457200" indent="-457200">
              <a:spcBef>
                <a:spcPts val="800"/>
              </a:spcBef>
              <a:buFontTx/>
              <a:buAutoNum type="arabicPeriod"/>
            </a:pPr>
            <a:r>
              <a:rPr lang="en-US" altLang="en-US" sz="3000" smtClean="0"/>
              <a:t>Offer provider support for third party reimbursement</a:t>
            </a:r>
          </a:p>
          <a:p>
            <a:pPr marL="457200" indent="-457200">
              <a:spcBef>
                <a:spcPts val="800"/>
              </a:spcBef>
              <a:buFontTx/>
              <a:buAutoNum type="arabicPeriod"/>
            </a:pPr>
            <a:r>
              <a:rPr lang="en-US" altLang="en-US" sz="3000" smtClean="0"/>
              <a:t>Increase availability of trained RC Supervisors</a:t>
            </a:r>
          </a:p>
        </p:txBody>
      </p:sp>
      <p:sp>
        <p:nvSpPr>
          <p:cNvPr id="2048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0"/>
              </a:spcBef>
              <a:buFontTx/>
              <a:buNone/>
            </a:pPr>
            <a:fld id="{6FABC4FF-9908-4BE6-AB45-51C632F0BD0F}" type="slidenum">
              <a:rPr lang="en-US" altLang="en-US" sz="1200" smtClean="0">
                <a:solidFill>
                  <a:srgbClr val="000000"/>
                </a:solidFill>
                <a:latin typeface="Arial" charset="0"/>
              </a:rPr>
              <a:pPr>
                <a:spcBef>
                  <a:spcPct val="0"/>
                </a:spcBef>
                <a:buFontTx/>
                <a:buNone/>
              </a:pPr>
              <a:t>20</a:t>
            </a:fld>
            <a:endParaRPr lang="en-US" altLang="en-US" sz="1200" smtClean="0">
              <a:solidFill>
                <a:srgbClr val="000000"/>
              </a:solidFill>
              <a:latin typeface="Arial" charset="0"/>
            </a:endParaRPr>
          </a:p>
          <a:p>
            <a:pPr>
              <a:spcBef>
                <a:spcPct val="0"/>
              </a:spcBef>
              <a:buFontTx/>
              <a:buNone/>
            </a:pPr>
            <a:r>
              <a:rPr lang="en-US" altLang="en-US" sz="1200" smtClean="0">
                <a:solidFill>
                  <a:srgbClr val="000000"/>
                </a:solidFill>
                <a:latin typeface="Arial" charset="0"/>
              </a:rPr>
              <a:t>March 2019</a:t>
            </a:r>
          </a:p>
        </p:txBody>
      </p:sp>
    </p:spTree>
    <p:extLst>
      <p:ext uri="{BB962C8B-B14F-4D97-AF65-F5344CB8AC3E}">
        <p14:creationId xmlns:p14="http://schemas.microsoft.com/office/powerpoint/2010/main" val="35496119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altLang="en-US" sz="3600" smtClean="0"/>
              <a:t>Questions/Comments</a:t>
            </a:r>
          </a:p>
        </p:txBody>
      </p:sp>
      <p:sp>
        <p:nvSpPr>
          <p:cNvPr id="70659" name="Content Placeholder 2">
            <a:extLst>
              <a:ext uri="{FF2B5EF4-FFF2-40B4-BE49-F238E27FC236}"/>
            </a:extLst>
          </p:cNvPr>
          <p:cNvSpPr>
            <a:spLocks noGrp="1" noChangeArrowheads="1"/>
          </p:cNvSpPr>
          <p:nvPr>
            <p:ph idx="1"/>
          </p:nvPr>
        </p:nvSpPr>
        <p:spPr>
          <a:xfrm>
            <a:off x="152400" y="1066800"/>
            <a:ext cx="8763000" cy="5105400"/>
          </a:xfrm>
        </p:spPr>
        <p:txBody>
          <a:bodyPr/>
          <a:lstStyle/>
          <a:p>
            <a:pPr marL="457200" lvl="1" indent="0" algn="ctr">
              <a:buFontTx/>
              <a:buNone/>
              <a:defRPr/>
            </a:pPr>
            <a:r>
              <a:rPr lang="en-US" altLang="en-US" sz="2600" b="1" dirty="0"/>
              <a:t>Thank you to all of the respondents who shared their perspectives, experiences, and data! </a:t>
            </a:r>
          </a:p>
          <a:p>
            <a:pPr marL="457200" lvl="1" indent="0" algn="ctr">
              <a:buFontTx/>
              <a:buNone/>
              <a:defRPr/>
            </a:pPr>
            <a:endParaRPr lang="en-US" altLang="en-US" sz="2800" b="1" dirty="0"/>
          </a:p>
          <a:p>
            <a:pPr marL="0" indent="0" algn="ctr">
              <a:buFontTx/>
              <a:buNone/>
              <a:defRPr/>
            </a:pPr>
            <a:r>
              <a:rPr lang="en-US" altLang="en-US" sz="2400" b="1" dirty="0"/>
              <a:t>The RC Workforce Scan Team:</a:t>
            </a:r>
          </a:p>
          <a:p>
            <a:pPr marL="0" indent="0" algn="ctr">
              <a:spcBef>
                <a:spcPts val="300"/>
              </a:spcBef>
              <a:buFontTx/>
              <a:buNone/>
              <a:defRPr/>
            </a:pPr>
            <a:r>
              <a:rPr lang="en-US" altLang="en-US" sz="2400" i="1" dirty="0"/>
              <a:t>BSAS Recovery Support Services</a:t>
            </a:r>
            <a:r>
              <a:rPr lang="en-US" altLang="en-US" sz="2400" dirty="0"/>
              <a:t>    </a:t>
            </a:r>
          </a:p>
          <a:p>
            <a:pPr marL="0" indent="0" algn="ctr">
              <a:spcBef>
                <a:spcPts val="300"/>
              </a:spcBef>
              <a:buFontTx/>
              <a:buNone/>
              <a:defRPr/>
            </a:pPr>
            <a:r>
              <a:rPr lang="en-US" altLang="en-US" sz="2400" dirty="0"/>
              <a:t> Julia Ojeda</a:t>
            </a:r>
          </a:p>
          <a:p>
            <a:pPr marL="0" lvl="1" indent="0" algn="ctr">
              <a:buFontTx/>
              <a:buNone/>
              <a:defRPr/>
            </a:pPr>
            <a:endParaRPr lang="en-US" altLang="en-US" sz="2400" dirty="0"/>
          </a:p>
          <a:p>
            <a:pPr marL="0" lvl="1" indent="0" algn="ctr">
              <a:spcBef>
                <a:spcPts val="300"/>
              </a:spcBef>
              <a:buFontTx/>
              <a:buNone/>
              <a:defRPr/>
            </a:pPr>
            <a:r>
              <a:rPr lang="en-US" altLang="en-US" sz="2400" i="1" dirty="0"/>
              <a:t>DMA Health Strategies</a:t>
            </a:r>
          </a:p>
          <a:p>
            <a:pPr marL="0" indent="0" algn="ctr">
              <a:spcBef>
                <a:spcPts val="300"/>
              </a:spcBef>
              <a:buFontTx/>
              <a:buNone/>
              <a:defRPr/>
            </a:pPr>
            <a:r>
              <a:rPr lang="en-US" altLang="en-US" sz="2400" dirty="0"/>
              <a:t>Jinna Halperin</a:t>
            </a:r>
          </a:p>
          <a:p>
            <a:pPr marL="0" indent="0" algn="ctr">
              <a:spcBef>
                <a:spcPts val="300"/>
              </a:spcBef>
              <a:buFontTx/>
              <a:buNone/>
              <a:defRPr/>
            </a:pPr>
            <a:r>
              <a:rPr lang="en-US" altLang="en-US" sz="2400" dirty="0"/>
              <a:t>Deborah Strod</a:t>
            </a:r>
          </a:p>
          <a:p>
            <a:pPr marL="0" indent="0" algn="ctr">
              <a:spcBef>
                <a:spcPts val="300"/>
              </a:spcBef>
              <a:buFontTx/>
              <a:buNone/>
              <a:defRPr/>
            </a:pPr>
            <a:r>
              <a:rPr lang="en-US" altLang="en-US" sz="2400" dirty="0"/>
              <a:t>Talia Hahn</a:t>
            </a:r>
          </a:p>
          <a:p>
            <a:pPr marL="0" indent="0" algn="ctr">
              <a:spcBef>
                <a:spcPts val="300"/>
              </a:spcBef>
              <a:buFontTx/>
              <a:buNone/>
              <a:defRPr/>
            </a:pPr>
            <a:r>
              <a:rPr lang="en-US" altLang="en-US" sz="2400" dirty="0"/>
              <a:t>Ali Ireland</a:t>
            </a:r>
          </a:p>
        </p:txBody>
      </p:sp>
      <p:sp>
        <p:nvSpPr>
          <p:cNvPr id="21508" name="Slide Number Placeholder 3"/>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0"/>
              </a:spcBef>
              <a:buFontTx/>
              <a:buNone/>
            </a:pPr>
            <a:fld id="{5A9EA8E6-BF0D-4F95-86D0-213979DCE5E2}" type="slidenum">
              <a:rPr lang="en-US" altLang="en-US" sz="1200" smtClean="0">
                <a:solidFill>
                  <a:srgbClr val="000000"/>
                </a:solidFill>
                <a:latin typeface="Arial" charset="0"/>
              </a:rPr>
              <a:pPr>
                <a:spcBef>
                  <a:spcPct val="0"/>
                </a:spcBef>
                <a:buFontTx/>
                <a:buNone/>
              </a:pPr>
              <a:t>21</a:t>
            </a:fld>
            <a:endParaRPr lang="en-US" altLang="en-US" sz="1200" smtClean="0">
              <a:solidFill>
                <a:srgbClr val="000000"/>
              </a:solidFill>
              <a:latin typeface="Arial" charset="0"/>
            </a:endParaRPr>
          </a:p>
          <a:p>
            <a:pPr>
              <a:spcBef>
                <a:spcPct val="0"/>
              </a:spcBef>
              <a:buFontTx/>
              <a:buNone/>
            </a:pPr>
            <a:r>
              <a:rPr lang="en-US" altLang="en-US" sz="1200" smtClean="0">
                <a:solidFill>
                  <a:srgbClr val="000000"/>
                </a:solidFill>
                <a:latin typeface="Arial" charset="0"/>
              </a:rPr>
              <a:t>March 2019</a:t>
            </a:r>
          </a:p>
        </p:txBody>
      </p:sp>
    </p:spTree>
    <p:extLst>
      <p:ext uri="{BB962C8B-B14F-4D97-AF65-F5344CB8AC3E}">
        <p14:creationId xmlns:p14="http://schemas.microsoft.com/office/powerpoint/2010/main" val="19402528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219200"/>
            <a:ext cx="8077200" cy="1754326"/>
          </a:xfrm>
          <a:prstGeom prst="rect">
            <a:avLst/>
          </a:prstGeom>
        </p:spPr>
        <p:txBody>
          <a:bodyPr wrap="square" rtlCol="0">
            <a:spAutoFit/>
          </a:bodyPr>
          <a:lstStyle/>
          <a:p>
            <a:pPr marL="457200" indent="-457200">
              <a:lnSpc>
                <a:spcPct val="150000"/>
              </a:lnSpc>
              <a:buFont typeface="Arial" panose="020B0604020202020204" pitchFamily="34" charset="0"/>
              <a:buChar char="•"/>
            </a:pPr>
            <a:r>
              <a:rPr lang="en-US" sz="2400" b="1" dirty="0" smtClean="0">
                <a:solidFill>
                  <a:srgbClr val="000000"/>
                </a:solidFill>
                <a:latin typeface="Calibri" panose="020F0502020204030204" pitchFamily="34" charset="0"/>
              </a:rPr>
              <a:t>Lisa Atkins</a:t>
            </a:r>
            <a:endParaRPr lang="en-US" sz="2400" b="1" dirty="0">
              <a:solidFill>
                <a:srgbClr val="000000"/>
              </a:solidFill>
              <a:latin typeface="Calibri" panose="020F0502020204030204" pitchFamily="34" charset="0"/>
            </a:endParaRPr>
          </a:p>
          <a:p>
            <a:pPr marL="457200" indent="-457200">
              <a:lnSpc>
                <a:spcPct val="150000"/>
              </a:lnSpc>
              <a:buFont typeface="Arial" panose="020B0604020202020204" pitchFamily="34" charset="0"/>
              <a:buChar char="•"/>
            </a:pPr>
            <a:r>
              <a:rPr lang="en-US" sz="2400" b="1" dirty="0" err="1" smtClean="0">
                <a:solidFill>
                  <a:srgbClr val="000000"/>
                </a:solidFill>
                <a:latin typeface="Calibri" panose="020F0502020204030204" pitchFamily="34" charset="0"/>
              </a:rPr>
              <a:t>Anissa</a:t>
            </a:r>
            <a:r>
              <a:rPr lang="en-US" sz="2400" b="1" dirty="0" smtClean="0">
                <a:solidFill>
                  <a:srgbClr val="000000"/>
                </a:solidFill>
                <a:latin typeface="Calibri" panose="020F0502020204030204" pitchFamily="34" charset="0"/>
              </a:rPr>
              <a:t> Booker</a:t>
            </a:r>
          </a:p>
          <a:p>
            <a:pPr marL="457200" indent="-457200">
              <a:lnSpc>
                <a:spcPct val="150000"/>
              </a:lnSpc>
              <a:buFont typeface="Arial" panose="020B0604020202020204" pitchFamily="34" charset="0"/>
              <a:buChar char="•"/>
            </a:pPr>
            <a:r>
              <a:rPr lang="en-US" sz="2400" b="1" dirty="0" smtClean="0">
                <a:solidFill>
                  <a:srgbClr val="000000"/>
                </a:solidFill>
                <a:latin typeface="Calibri" panose="020F0502020204030204" pitchFamily="34" charset="0"/>
              </a:rPr>
              <a:t>Christian Jacques</a:t>
            </a:r>
            <a:endParaRPr lang="en-US" sz="2400" b="1" dirty="0">
              <a:solidFill>
                <a:srgbClr val="000000"/>
              </a:solidFill>
              <a:latin typeface="Calibri" panose="020F0502020204030204" pitchFamily="34" charset="0"/>
            </a:endParaRPr>
          </a:p>
        </p:txBody>
      </p:sp>
      <p:sp>
        <p:nvSpPr>
          <p:cNvPr id="3" name="Title 2"/>
          <p:cNvSpPr>
            <a:spLocks noGrp="1"/>
          </p:cNvSpPr>
          <p:nvPr>
            <p:ph type="title"/>
          </p:nvPr>
        </p:nvSpPr>
        <p:spPr/>
        <p:txBody>
          <a:bodyPr anchor="ctr"/>
          <a:lstStyle/>
          <a:p>
            <a:r>
              <a:rPr lang="en-US" sz="2000" dirty="0" smtClean="0"/>
              <a:t>Consumers of Recovery Coach Services Panel</a:t>
            </a:r>
            <a:endParaRPr lang="en-US" sz="2000" dirty="0"/>
          </a:p>
        </p:txBody>
      </p:sp>
    </p:spTree>
    <p:extLst>
      <p:ext uri="{BB962C8B-B14F-4D97-AF65-F5344CB8AC3E}">
        <p14:creationId xmlns:p14="http://schemas.microsoft.com/office/powerpoint/2010/main" val="147173799"/>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chor="ctr"/>
          <a:lstStyle/>
          <a:p>
            <a:r>
              <a:rPr lang="en-US" sz="2000" dirty="0" smtClean="0"/>
              <a:t>Employers of Recovery Coaches Panel</a:t>
            </a:r>
            <a:endParaRPr lang="en-US" sz="2000" dirty="0"/>
          </a:p>
        </p:txBody>
      </p:sp>
      <p:sp>
        <p:nvSpPr>
          <p:cNvPr id="4" name="TextBox 3"/>
          <p:cNvSpPr txBox="1"/>
          <p:nvPr/>
        </p:nvSpPr>
        <p:spPr>
          <a:xfrm>
            <a:off x="609600" y="1219200"/>
            <a:ext cx="8077200" cy="2862322"/>
          </a:xfrm>
          <a:prstGeom prst="rect">
            <a:avLst/>
          </a:prstGeom>
        </p:spPr>
        <p:txBody>
          <a:bodyPr wrap="square" rtlCol="0">
            <a:spAutoFit/>
          </a:bodyPr>
          <a:lstStyle/>
          <a:p>
            <a:pPr marL="457200" indent="-457200">
              <a:lnSpc>
                <a:spcPct val="150000"/>
              </a:lnSpc>
              <a:buFont typeface="Arial" panose="020B0604020202020204" pitchFamily="34" charset="0"/>
              <a:buChar char="•"/>
            </a:pPr>
            <a:r>
              <a:rPr lang="en-US" sz="2400" b="1" dirty="0">
                <a:solidFill>
                  <a:srgbClr val="000000"/>
                </a:solidFill>
                <a:latin typeface="Calibri" panose="020F0502020204030204" pitchFamily="34" charset="0"/>
              </a:rPr>
              <a:t>Kim </a:t>
            </a:r>
            <a:r>
              <a:rPr lang="en-US" sz="2400" b="1" dirty="0" err="1" smtClean="0">
                <a:solidFill>
                  <a:srgbClr val="000000"/>
                </a:solidFill>
                <a:latin typeface="Calibri" panose="020F0502020204030204" pitchFamily="34" charset="0"/>
              </a:rPr>
              <a:t>Hanton</a:t>
            </a:r>
            <a:r>
              <a:rPr lang="en-US" sz="2400" dirty="0" smtClean="0">
                <a:solidFill>
                  <a:srgbClr val="000000"/>
                </a:solidFill>
                <a:latin typeface="Calibri" panose="020F0502020204030204" pitchFamily="34" charset="0"/>
              </a:rPr>
              <a:t>, North Suffolk Mental Health Services</a:t>
            </a:r>
            <a:endParaRPr lang="en-US" sz="2400" dirty="0">
              <a:solidFill>
                <a:srgbClr val="000000"/>
              </a:solidFill>
              <a:latin typeface="Calibri" panose="020F0502020204030204" pitchFamily="34" charset="0"/>
            </a:endParaRPr>
          </a:p>
          <a:p>
            <a:pPr marL="457200" indent="-457200">
              <a:lnSpc>
                <a:spcPct val="150000"/>
              </a:lnSpc>
              <a:buFont typeface="Arial" panose="020B0604020202020204" pitchFamily="34" charset="0"/>
              <a:buChar char="•"/>
            </a:pPr>
            <a:r>
              <a:rPr lang="en-US" sz="2400" b="1" dirty="0">
                <a:solidFill>
                  <a:srgbClr val="000000"/>
                </a:solidFill>
                <a:latin typeface="Calibri" panose="020F0502020204030204" pitchFamily="34" charset="0"/>
              </a:rPr>
              <a:t>Danny </a:t>
            </a:r>
            <a:r>
              <a:rPr lang="en-US" sz="2400" b="1" dirty="0" err="1" smtClean="0">
                <a:solidFill>
                  <a:srgbClr val="000000"/>
                </a:solidFill>
                <a:latin typeface="Calibri" panose="020F0502020204030204" pitchFamily="34" charset="0"/>
              </a:rPr>
              <a:t>Ginivan</a:t>
            </a:r>
            <a:r>
              <a:rPr lang="en-US" sz="2400" dirty="0" smtClean="0">
                <a:solidFill>
                  <a:srgbClr val="000000"/>
                </a:solidFill>
                <a:latin typeface="Calibri" panose="020F0502020204030204" pitchFamily="34" charset="0"/>
              </a:rPr>
              <a:t>, Eliot Community Human Services</a:t>
            </a:r>
            <a:endParaRPr lang="en-US" sz="2400" dirty="0">
              <a:solidFill>
                <a:srgbClr val="000000"/>
              </a:solidFill>
              <a:latin typeface="Calibri" panose="020F0502020204030204" pitchFamily="34" charset="0"/>
            </a:endParaRPr>
          </a:p>
          <a:p>
            <a:pPr marL="457200" indent="-457200">
              <a:lnSpc>
                <a:spcPct val="150000"/>
              </a:lnSpc>
              <a:buFont typeface="Arial" panose="020B0604020202020204" pitchFamily="34" charset="0"/>
              <a:buChar char="•"/>
            </a:pPr>
            <a:r>
              <a:rPr lang="en-US" sz="2400" b="1" dirty="0" smtClean="0">
                <a:solidFill>
                  <a:srgbClr val="000000"/>
                </a:solidFill>
                <a:latin typeface="Calibri" panose="020F0502020204030204" pitchFamily="34" charset="0"/>
              </a:rPr>
              <a:t>Ginny </a:t>
            </a:r>
            <a:r>
              <a:rPr lang="en-US" sz="2400" b="1" dirty="0" err="1" smtClean="0">
                <a:solidFill>
                  <a:srgbClr val="000000"/>
                </a:solidFill>
                <a:latin typeface="Calibri" panose="020F0502020204030204" pitchFamily="34" charset="0"/>
              </a:rPr>
              <a:t>Mercure</a:t>
            </a:r>
            <a:r>
              <a:rPr lang="en-US" sz="2400" dirty="0" smtClean="0">
                <a:solidFill>
                  <a:srgbClr val="000000"/>
                </a:solidFill>
                <a:latin typeface="Calibri" panose="020F0502020204030204" pitchFamily="34" charset="0"/>
              </a:rPr>
              <a:t>, </a:t>
            </a:r>
            <a:r>
              <a:rPr lang="en-US" sz="2400" dirty="0" err="1" smtClean="0">
                <a:solidFill>
                  <a:srgbClr val="000000"/>
                </a:solidFill>
                <a:latin typeface="Calibri" panose="020F0502020204030204" pitchFamily="34" charset="0"/>
              </a:rPr>
              <a:t>Gandara</a:t>
            </a:r>
            <a:r>
              <a:rPr lang="en-US" sz="2400" dirty="0" smtClean="0">
                <a:solidFill>
                  <a:srgbClr val="000000"/>
                </a:solidFill>
                <a:latin typeface="Calibri" panose="020F0502020204030204" pitchFamily="34" charset="0"/>
              </a:rPr>
              <a:t> Mental Health Services</a:t>
            </a:r>
          </a:p>
          <a:p>
            <a:pPr marL="457200" indent="-457200">
              <a:lnSpc>
                <a:spcPct val="150000"/>
              </a:lnSpc>
              <a:buFont typeface="Arial" panose="020B0604020202020204" pitchFamily="34" charset="0"/>
              <a:buChar char="•"/>
            </a:pPr>
            <a:r>
              <a:rPr lang="en-US" sz="2400" b="1" dirty="0">
                <a:solidFill>
                  <a:srgbClr val="000000"/>
                </a:solidFill>
                <a:latin typeface="Calibri" panose="020F0502020204030204" pitchFamily="34" charset="0"/>
              </a:rPr>
              <a:t>Keith </a:t>
            </a:r>
            <a:r>
              <a:rPr lang="en-US" sz="2400" b="1" dirty="0" smtClean="0">
                <a:solidFill>
                  <a:srgbClr val="000000"/>
                </a:solidFill>
                <a:latin typeface="Calibri" panose="020F0502020204030204" pitchFamily="34" charset="0"/>
              </a:rPr>
              <a:t>Scott</a:t>
            </a:r>
            <a:r>
              <a:rPr lang="en-US" sz="2400" dirty="0" smtClean="0">
                <a:solidFill>
                  <a:srgbClr val="000000"/>
                </a:solidFill>
                <a:latin typeface="Calibri" panose="020F0502020204030204" pitchFamily="34" charset="0"/>
              </a:rPr>
              <a:t>, Advocates</a:t>
            </a:r>
            <a:endParaRPr lang="en-US" sz="2400" dirty="0">
              <a:solidFill>
                <a:srgbClr val="000000"/>
              </a:solidFill>
              <a:latin typeface="Calibri" panose="020F0502020204030204" pitchFamily="34" charset="0"/>
            </a:endParaRPr>
          </a:p>
          <a:p>
            <a:pPr marL="457200" indent="-457200">
              <a:lnSpc>
                <a:spcPct val="150000"/>
              </a:lnSpc>
              <a:buFont typeface="Arial" panose="020B0604020202020204" pitchFamily="34" charset="0"/>
              <a:buChar char="•"/>
            </a:pPr>
            <a:r>
              <a:rPr lang="en-US" sz="2400" b="1" dirty="0" smtClean="0">
                <a:solidFill>
                  <a:srgbClr val="000000"/>
                </a:solidFill>
                <a:latin typeface="Calibri" panose="020F0502020204030204" pitchFamily="34" charset="0"/>
              </a:rPr>
              <a:t>Chuck Weinstein</a:t>
            </a:r>
            <a:r>
              <a:rPr lang="en-US" sz="2400" dirty="0" smtClean="0">
                <a:solidFill>
                  <a:srgbClr val="000000"/>
                </a:solidFill>
                <a:latin typeface="Calibri" panose="020F0502020204030204" pitchFamily="34" charset="0"/>
              </a:rPr>
              <a:t>, Massachusetts General Hospital</a:t>
            </a:r>
            <a:endParaRPr lang="en-US" sz="24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741879054"/>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Next Steps</a:t>
            </a:r>
            <a:endParaRPr lang="en-US" dirty="0"/>
          </a:p>
        </p:txBody>
      </p:sp>
      <p:grpSp>
        <p:nvGrpSpPr>
          <p:cNvPr id="5" name="Group 4"/>
          <p:cNvGrpSpPr/>
          <p:nvPr/>
        </p:nvGrpSpPr>
        <p:grpSpPr>
          <a:xfrm>
            <a:off x="7601838" y="5859755"/>
            <a:ext cx="1618362" cy="541045"/>
            <a:chOff x="7383524" y="-2010"/>
            <a:chExt cx="1500175" cy="532502"/>
          </a:xfrm>
        </p:grpSpPr>
        <p:sp>
          <p:nvSpPr>
            <p:cNvPr id="6" name="Isosceles Triangle 93"/>
            <p:cNvSpPr/>
            <p:nvPr/>
          </p:nvSpPr>
          <p:spPr>
            <a:xfrm>
              <a:off x="7698771" y="-2010"/>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1" i="0" u="none" strike="noStrike" kern="0" cap="none" spc="0" normalizeH="0" baseline="0" noProof="0" dirty="0" err="1" smtClean="0">
                <a:ln>
                  <a:noFill/>
                </a:ln>
                <a:effectLst/>
                <a:uLnTx/>
                <a:uFillTx/>
                <a:latin typeface="Arial"/>
                <a:cs typeface="Arial"/>
                <a:sym typeface="Arial"/>
              </a:endParaRPr>
            </a:p>
          </p:txBody>
        </p:sp>
        <p:sp>
          <p:nvSpPr>
            <p:cNvPr id="7" name="Isosceles Triangle 93"/>
            <p:cNvSpPr/>
            <p:nvPr/>
          </p:nvSpPr>
          <p:spPr>
            <a:xfrm>
              <a:off x="8377551" y="-2010"/>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1" i="0" u="none" strike="noStrike" kern="0" cap="none" spc="0" normalizeH="0" baseline="0" noProof="0" dirty="0" err="1" smtClean="0">
                <a:ln>
                  <a:noFill/>
                </a:ln>
                <a:effectLst/>
                <a:uLnTx/>
                <a:uFillTx/>
                <a:latin typeface="Arial"/>
                <a:cs typeface="Arial"/>
                <a:sym typeface="Arial"/>
              </a:endParaRPr>
            </a:p>
          </p:txBody>
        </p:sp>
        <p:sp>
          <p:nvSpPr>
            <p:cNvPr id="8" name="Rectangle 7"/>
            <p:cNvSpPr>
              <a:spLocks noChangeArrowheads="1"/>
            </p:cNvSpPr>
            <p:nvPr>
              <p:custDataLst>
                <p:tags r:id="rId12"/>
              </p:custDataLst>
            </p:nvPr>
          </p:nvSpPr>
          <p:spPr bwMode="gray">
            <a:xfrm>
              <a:off x="7383524" y="253493"/>
              <a:ext cx="821394" cy="276999"/>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900" b="1" i="0" u="none" strike="noStrike" kern="0" cap="none" spc="0" normalizeH="0" baseline="0" noProof="0" dirty="0" smtClean="0">
                  <a:ln>
                    <a:noFill/>
                  </a:ln>
                  <a:effectLst/>
                  <a:uLnTx/>
                  <a:uFillTx/>
                  <a:latin typeface="Arial" charset="0"/>
                  <a:cs typeface="Arial"/>
                  <a:sym typeface="Wingdings" panose="05000000000000000000" pitchFamily="2" charset="2"/>
                </a:rPr>
                <a:t>Commission Meeting</a:t>
              </a:r>
              <a:endParaRPr kumimoji="0" lang="en-US" altLang="ko-KR" sz="900" b="1" i="0" u="none" strike="noStrike" kern="0" cap="none" spc="0" normalizeH="0" baseline="0" noProof="0" dirty="0">
                <a:ln>
                  <a:noFill/>
                </a:ln>
                <a:effectLst/>
                <a:uLnTx/>
                <a:uFillTx/>
                <a:latin typeface="Arial" charset="0"/>
                <a:ea typeface="Gulim" pitchFamily="34" charset="-127"/>
                <a:cs typeface="Arial"/>
                <a:sym typeface="Wingdings" panose="05000000000000000000" pitchFamily="2" charset="2"/>
              </a:endParaRPr>
            </a:p>
          </p:txBody>
        </p:sp>
        <p:sp>
          <p:nvSpPr>
            <p:cNvPr id="9" name="Rectangle 8"/>
            <p:cNvSpPr>
              <a:spLocks noChangeArrowheads="1"/>
            </p:cNvSpPr>
            <p:nvPr>
              <p:custDataLst>
                <p:tags r:id="rId13"/>
              </p:custDataLst>
            </p:nvPr>
          </p:nvSpPr>
          <p:spPr bwMode="gray">
            <a:xfrm>
              <a:off x="8062305" y="253493"/>
              <a:ext cx="821394" cy="276999"/>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900" b="1" i="0" u="none" strike="noStrike" kern="0" cap="none" spc="0" normalizeH="0" baseline="0" noProof="0" dirty="0" smtClean="0">
                  <a:ln>
                    <a:noFill/>
                  </a:ln>
                  <a:effectLst/>
                  <a:uLnTx/>
                  <a:uFillTx/>
                  <a:latin typeface="Arial" charset="0"/>
                  <a:cs typeface="Arial"/>
                  <a:sym typeface="Wingdings" panose="05000000000000000000" pitchFamily="2" charset="2"/>
                </a:rPr>
                <a:t>Listening Session</a:t>
              </a:r>
              <a:endParaRPr kumimoji="0" lang="en-US" altLang="ko-KR" sz="900" b="1" i="0" u="none" strike="noStrike" kern="0" cap="none" spc="0" normalizeH="0" baseline="0" noProof="0" dirty="0">
                <a:ln>
                  <a:noFill/>
                </a:ln>
                <a:effectLst/>
                <a:uLnTx/>
                <a:uFillTx/>
                <a:latin typeface="Arial" charset="0"/>
                <a:ea typeface="Gulim" pitchFamily="34" charset="-127"/>
                <a:cs typeface="Arial"/>
                <a:sym typeface="Wingdings" panose="05000000000000000000" pitchFamily="2" charset="2"/>
              </a:endParaRPr>
            </a:p>
          </p:txBody>
        </p:sp>
      </p:grpSp>
      <p:grpSp>
        <p:nvGrpSpPr>
          <p:cNvPr id="10" name="Group 9"/>
          <p:cNvGrpSpPr/>
          <p:nvPr/>
        </p:nvGrpSpPr>
        <p:grpSpPr>
          <a:xfrm>
            <a:off x="152400" y="914400"/>
            <a:ext cx="8798896" cy="1016775"/>
            <a:chOff x="57150" y="631128"/>
            <a:chExt cx="8798896" cy="1180296"/>
          </a:xfrm>
        </p:grpSpPr>
        <p:cxnSp>
          <p:nvCxnSpPr>
            <p:cNvPr id="11" name="Straight Connector 10"/>
            <p:cNvCxnSpPr/>
            <p:nvPr/>
          </p:nvCxnSpPr>
          <p:spPr>
            <a:xfrm>
              <a:off x="57150" y="1364246"/>
              <a:ext cx="7957770" cy="166"/>
            </a:xfrm>
            <a:prstGeom prst="line">
              <a:avLst/>
            </a:prstGeom>
            <a:noFill/>
            <a:ln w="38100" cap="flat" cmpd="sng" algn="ctr">
              <a:solidFill>
                <a:srgbClr val="C7E0FB">
                  <a:lumMod val="50000"/>
                </a:srgbClr>
              </a:solidFill>
              <a:prstDash val="solid"/>
            </a:ln>
            <a:effectLst/>
          </p:spPr>
        </p:cxnSp>
        <p:sp>
          <p:nvSpPr>
            <p:cNvPr id="12" name="Isosceles Triangle 11"/>
            <p:cNvSpPr/>
            <p:nvPr/>
          </p:nvSpPr>
          <p:spPr>
            <a:xfrm>
              <a:off x="7871302" y="1249986"/>
              <a:ext cx="190899" cy="204620"/>
            </a:xfrm>
            <a:prstGeom prst="triangle">
              <a:avLst/>
            </a:prstGeom>
            <a:solidFill>
              <a:srgbClr val="00000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3" name="Rectangle 12"/>
            <p:cNvSpPr>
              <a:spLocks noChangeArrowheads="1"/>
            </p:cNvSpPr>
            <p:nvPr>
              <p:custDataLst>
                <p:tags r:id="rId1"/>
              </p:custDataLst>
            </p:nvPr>
          </p:nvSpPr>
          <p:spPr bwMode="gray">
            <a:xfrm>
              <a:off x="7750921" y="1454149"/>
              <a:ext cx="1105125" cy="357275"/>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1" i="1"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August 9</a:t>
              </a:r>
              <a:r>
                <a:rPr kumimoji="0" lang="en-US" altLang="ko-KR" sz="1000" b="1" i="1" u="none" strike="noStrike" kern="0" cap="none" spc="0" normalizeH="0" baseline="30000" noProof="0" dirty="0" smtClean="0">
                  <a:ln>
                    <a:noFill/>
                  </a:ln>
                  <a:solidFill>
                    <a:srgbClr val="000000"/>
                  </a:solidFill>
                  <a:effectLst/>
                  <a:uLnTx/>
                  <a:uFillTx/>
                  <a:latin typeface="Arial" charset="0"/>
                  <a:cs typeface="Arial"/>
                  <a:sym typeface="Wingdings" panose="05000000000000000000" pitchFamily="2" charset="2"/>
                </a:rPr>
                <a:t>th</a:t>
              </a:r>
              <a:endParaRPr kumimoji="0" lang="en-US" altLang="ko-KR" sz="1000" b="1" i="1"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endParaRPr>
            </a:p>
            <a:p>
              <a:pPr marL="0" marR="0" lvl="0" indent="0"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1" i="1"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Report Due</a:t>
              </a:r>
              <a:endParaRPr kumimoji="0" lang="en-US" altLang="ko-KR" sz="1000" b="1" i="1"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grpSp>
          <p:nvGrpSpPr>
            <p:cNvPr id="14" name="Group 13"/>
            <p:cNvGrpSpPr/>
            <p:nvPr/>
          </p:nvGrpSpPr>
          <p:grpSpPr>
            <a:xfrm>
              <a:off x="57150" y="631128"/>
              <a:ext cx="8798896" cy="466458"/>
              <a:chOff x="4026092" y="614148"/>
              <a:chExt cx="4804032" cy="216811"/>
            </a:xfrm>
            <a:solidFill>
              <a:srgbClr val="FFFFFF">
                <a:lumMod val="65000"/>
              </a:srgbClr>
            </a:solidFill>
          </p:grpSpPr>
          <p:sp>
            <p:nvSpPr>
              <p:cNvPr id="35" name="Rectangle 34"/>
              <p:cNvSpPr/>
              <p:nvPr/>
            </p:nvSpPr>
            <p:spPr>
              <a:xfrm>
                <a:off x="4026092"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Jan</a:t>
                </a:r>
              </a:p>
            </p:txBody>
          </p:sp>
          <p:sp>
            <p:nvSpPr>
              <p:cNvPr id="36" name="Rectangle 35"/>
              <p:cNvSpPr/>
              <p:nvPr/>
            </p:nvSpPr>
            <p:spPr>
              <a:xfrm>
                <a:off x="4626596"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Feb</a:t>
                </a:r>
              </a:p>
            </p:txBody>
          </p:sp>
          <p:sp>
            <p:nvSpPr>
              <p:cNvPr id="37" name="Rectangle 36"/>
              <p:cNvSpPr/>
              <p:nvPr/>
            </p:nvSpPr>
            <p:spPr>
              <a:xfrm>
                <a:off x="5227100"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Mar</a:t>
                </a:r>
              </a:p>
            </p:txBody>
          </p:sp>
          <p:sp>
            <p:nvSpPr>
              <p:cNvPr id="38" name="Rectangle 37"/>
              <p:cNvSpPr/>
              <p:nvPr/>
            </p:nvSpPr>
            <p:spPr>
              <a:xfrm>
                <a:off x="5827604"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Apr</a:t>
                </a:r>
              </a:p>
            </p:txBody>
          </p:sp>
          <p:sp>
            <p:nvSpPr>
              <p:cNvPr id="39" name="Rectangle 38"/>
              <p:cNvSpPr/>
              <p:nvPr/>
            </p:nvSpPr>
            <p:spPr>
              <a:xfrm>
                <a:off x="6428108"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May</a:t>
                </a:r>
              </a:p>
            </p:txBody>
          </p:sp>
          <p:sp>
            <p:nvSpPr>
              <p:cNvPr id="40" name="Rectangle 39"/>
              <p:cNvSpPr/>
              <p:nvPr/>
            </p:nvSpPr>
            <p:spPr>
              <a:xfrm>
                <a:off x="7028612"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Jun</a:t>
                </a:r>
              </a:p>
            </p:txBody>
          </p:sp>
          <p:sp>
            <p:nvSpPr>
              <p:cNvPr id="41" name="Rectangle 40"/>
              <p:cNvSpPr/>
              <p:nvPr/>
            </p:nvSpPr>
            <p:spPr>
              <a:xfrm>
                <a:off x="7629116"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Jul</a:t>
                </a:r>
              </a:p>
            </p:txBody>
          </p:sp>
          <p:sp>
            <p:nvSpPr>
              <p:cNvPr id="42" name="Rectangle 41"/>
              <p:cNvSpPr/>
              <p:nvPr/>
            </p:nvSpPr>
            <p:spPr>
              <a:xfrm>
                <a:off x="8229620"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Aug</a:t>
                </a:r>
              </a:p>
            </p:txBody>
          </p:sp>
        </p:grpSp>
        <p:sp>
          <p:nvSpPr>
            <p:cNvPr id="15" name="Isosceles Triangle 93"/>
            <p:cNvSpPr/>
            <p:nvPr/>
          </p:nvSpPr>
          <p:spPr>
            <a:xfrm>
              <a:off x="711343"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6" name="Rectangle 15"/>
            <p:cNvSpPr>
              <a:spLocks noChangeArrowheads="1"/>
            </p:cNvSpPr>
            <p:nvPr>
              <p:custDataLst>
                <p:tags r:id="rId2"/>
              </p:custDataLst>
            </p:nvPr>
          </p:nvSpPr>
          <p:spPr bwMode="gray">
            <a:xfrm>
              <a:off x="580244"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01/23</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7" name="Isosceles Triangle 93"/>
            <p:cNvSpPr/>
            <p:nvPr/>
          </p:nvSpPr>
          <p:spPr>
            <a:xfrm>
              <a:off x="2792877"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8" name="Rectangle 17"/>
            <p:cNvSpPr>
              <a:spLocks noChangeArrowheads="1"/>
            </p:cNvSpPr>
            <p:nvPr>
              <p:custDataLst>
                <p:tags r:id="rId3"/>
              </p:custDataLst>
            </p:nvPr>
          </p:nvSpPr>
          <p:spPr bwMode="gray">
            <a:xfrm>
              <a:off x="2661778"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03/18</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9" name="Isosceles Triangle 93"/>
            <p:cNvSpPr/>
            <p:nvPr/>
          </p:nvSpPr>
          <p:spPr>
            <a:xfrm>
              <a:off x="5141058"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20" name="Rectangle 19"/>
            <p:cNvSpPr>
              <a:spLocks noChangeArrowheads="1"/>
            </p:cNvSpPr>
            <p:nvPr>
              <p:custDataLst>
                <p:tags r:id="rId4"/>
              </p:custDataLst>
            </p:nvPr>
          </p:nvSpPr>
          <p:spPr bwMode="gray">
            <a:xfrm>
              <a:off x="5009959"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05/20</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21" name="Isosceles Triangle 93"/>
            <p:cNvSpPr/>
            <p:nvPr/>
          </p:nvSpPr>
          <p:spPr>
            <a:xfrm>
              <a:off x="6163920"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22" name="Rectangle 21"/>
            <p:cNvSpPr>
              <a:spLocks noChangeArrowheads="1"/>
            </p:cNvSpPr>
            <p:nvPr>
              <p:custDataLst>
                <p:tags r:id="rId5"/>
              </p:custDataLst>
            </p:nvPr>
          </p:nvSpPr>
          <p:spPr bwMode="gray">
            <a:xfrm>
              <a:off x="6032821"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06/17</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23" name="Isosceles Triangle 93"/>
            <p:cNvSpPr/>
            <p:nvPr/>
          </p:nvSpPr>
          <p:spPr>
            <a:xfrm>
              <a:off x="7129767"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24" name="Rectangle 23"/>
            <p:cNvSpPr>
              <a:spLocks noChangeArrowheads="1"/>
            </p:cNvSpPr>
            <p:nvPr>
              <p:custDataLst>
                <p:tags r:id="rId6"/>
              </p:custDataLst>
            </p:nvPr>
          </p:nvSpPr>
          <p:spPr bwMode="gray">
            <a:xfrm>
              <a:off x="6998668"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07/15</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25" name="Isosceles Triangle 93"/>
            <p:cNvSpPr/>
            <p:nvPr/>
          </p:nvSpPr>
          <p:spPr>
            <a:xfrm>
              <a:off x="1368324"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26" name="Rectangle 25"/>
            <p:cNvSpPr>
              <a:spLocks noChangeArrowheads="1"/>
            </p:cNvSpPr>
            <p:nvPr>
              <p:custDataLst>
                <p:tags r:id="rId7"/>
              </p:custDataLst>
            </p:nvPr>
          </p:nvSpPr>
          <p:spPr bwMode="gray">
            <a:xfrm>
              <a:off x="1237225"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02/04</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27" name="Isosceles Triangle 93"/>
            <p:cNvSpPr/>
            <p:nvPr/>
          </p:nvSpPr>
          <p:spPr>
            <a:xfrm>
              <a:off x="3357347"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28" name="Rectangle 27"/>
            <p:cNvSpPr>
              <a:spLocks noChangeArrowheads="1"/>
            </p:cNvSpPr>
            <p:nvPr>
              <p:custDataLst>
                <p:tags r:id="rId8"/>
              </p:custDataLst>
            </p:nvPr>
          </p:nvSpPr>
          <p:spPr bwMode="gray">
            <a:xfrm>
              <a:off x="3226248"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04/01</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29" name="Isosceles Triangle 93"/>
            <p:cNvSpPr/>
            <p:nvPr/>
          </p:nvSpPr>
          <p:spPr>
            <a:xfrm>
              <a:off x="4031219"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30" name="Rectangle 29"/>
            <p:cNvSpPr>
              <a:spLocks noChangeArrowheads="1"/>
            </p:cNvSpPr>
            <p:nvPr>
              <p:custDataLst>
                <p:tags r:id="rId9"/>
              </p:custDataLst>
            </p:nvPr>
          </p:nvSpPr>
          <p:spPr bwMode="gray">
            <a:xfrm>
              <a:off x="3882922" y="1454152"/>
              <a:ext cx="474398"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4/29</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31" name="Isosceles Triangle 93"/>
            <p:cNvSpPr/>
            <p:nvPr/>
          </p:nvSpPr>
          <p:spPr>
            <a:xfrm>
              <a:off x="4571108"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32" name="Rectangle 31"/>
            <p:cNvSpPr>
              <a:spLocks noChangeArrowheads="1"/>
            </p:cNvSpPr>
            <p:nvPr>
              <p:custDataLst>
                <p:tags r:id="rId10"/>
              </p:custDataLst>
            </p:nvPr>
          </p:nvSpPr>
          <p:spPr bwMode="gray">
            <a:xfrm>
              <a:off x="4440009"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05/06</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33" name="Isosceles Triangle 93"/>
            <p:cNvSpPr/>
            <p:nvPr/>
          </p:nvSpPr>
          <p:spPr>
            <a:xfrm>
              <a:off x="5687559"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34" name="Rectangle 33"/>
            <p:cNvSpPr>
              <a:spLocks noChangeArrowheads="1"/>
            </p:cNvSpPr>
            <p:nvPr>
              <p:custDataLst>
                <p:tags r:id="rId11"/>
              </p:custDataLst>
            </p:nvPr>
          </p:nvSpPr>
          <p:spPr bwMode="gray">
            <a:xfrm>
              <a:off x="5556460"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06/03</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grpSp>
      <p:graphicFrame>
        <p:nvGraphicFramePr>
          <p:cNvPr id="55" name="Table 54"/>
          <p:cNvGraphicFramePr>
            <a:graphicFrameLocks noGrp="1"/>
          </p:cNvGraphicFramePr>
          <p:nvPr>
            <p:extLst>
              <p:ext uri="{D42A27DB-BD31-4B8C-83A1-F6EECF244321}">
                <p14:modId xmlns:p14="http://schemas.microsoft.com/office/powerpoint/2010/main" val="3933928715"/>
              </p:ext>
            </p:extLst>
          </p:nvPr>
        </p:nvGraphicFramePr>
        <p:xfrm>
          <a:off x="1368324" y="1858813"/>
          <a:ext cx="6233195" cy="4572000"/>
        </p:xfrm>
        <a:graphic>
          <a:graphicData uri="http://schemas.openxmlformats.org/drawingml/2006/table">
            <a:tbl>
              <a:tblPr firstRow="1" bandRow="1"/>
              <a:tblGrid>
                <a:gridCol w="1656058"/>
                <a:gridCol w="4577137"/>
              </a:tblGrid>
              <a:tr h="473628">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smtClean="0"/>
                        <a:t>January 23, 2019</a:t>
                      </a:r>
                    </a:p>
                    <a:p>
                      <a:pPr algn="r"/>
                      <a:r>
                        <a:rPr lang="en-US" sz="1000" b="1" dirty="0" smtClean="0"/>
                        <a:t>3-5PM</a:t>
                      </a:r>
                      <a:endParaRPr lang="en-US" sz="1000" b="1"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000" b="1" dirty="0" smtClean="0"/>
                        <a:t>Commission Meeting</a:t>
                      </a:r>
                    </a:p>
                    <a:p>
                      <a:pPr marL="171450" indent="-171450" algn="ctr">
                        <a:buFont typeface="Arial" charset="0"/>
                        <a:buChar char="•"/>
                      </a:pPr>
                      <a:r>
                        <a:rPr lang="en-US" sz="1000" b="1" i="1" dirty="0" smtClean="0"/>
                        <a:t>3 Presentations:</a:t>
                      </a:r>
                      <a:r>
                        <a:rPr lang="en-US" sz="1000" b="1" dirty="0" smtClean="0"/>
                        <a:t> </a:t>
                      </a:r>
                      <a:r>
                        <a:rPr lang="en-US" sz="1000" b="0" dirty="0" smtClean="0"/>
                        <a:t>“Level set” </a:t>
                      </a:r>
                      <a:r>
                        <a:rPr lang="en-US" sz="1000" dirty="0" smtClean="0"/>
                        <a:t>from BSAS,</a:t>
                      </a:r>
                      <a:r>
                        <a:rPr lang="en-US" sz="1000" baseline="0" dirty="0" smtClean="0"/>
                        <a:t> </a:t>
                      </a:r>
                      <a:r>
                        <a:rPr lang="en-US" sz="1000" dirty="0" smtClean="0"/>
                        <a:t>MBSACC, and RIZE</a:t>
                      </a:r>
                    </a:p>
                    <a:p>
                      <a:pPr marL="171450" indent="-171450" algn="ctr">
                        <a:buFont typeface="Arial" charset="0"/>
                        <a:buChar char="•"/>
                      </a:pPr>
                      <a:r>
                        <a:rPr lang="en-US" sz="1000" b="1" i="1" dirty="0" smtClean="0"/>
                        <a:t>Panel: </a:t>
                      </a:r>
                      <a:r>
                        <a:rPr lang="en-US" sz="1000" dirty="0" smtClean="0"/>
                        <a:t>Recovery coach &amp; recovery coach supervisors</a:t>
                      </a:r>
                      <a:endParaRPr lang="en-US" sz="1000"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smtClean="0">
                          <a:solidFill>
                            <a:schemeClr val="tx1"/>
                          </a:solidFill>
                        </a:rPr>
                        <a:t>February 07, 2019</a:t>
                      </a:r>
                    </a:p>
                    <a:p>
                      <a:pPr algn="r"/>
                      <a:r>
                        <a:rPr lang="en-US" sz="1000" b="1" dirty="0" smtClean="0">
                          <a:solidFill>
                            <a:schemeClr val="tx1"/>
                          </a:solidFill>
                        </a:rPr>
                        <a:t>2-4PM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000" b="1" dirty="0" smtClean="0"/>
                        <a:t>Listening Session #1 hosted</a:t>
                      </a:r>
                      <a:r>
                        <a:rPr lang="en-US" sz="1000" b="1" baseline="0" dirty="0" smtClean="0"/>
                        <a:t> by </a:t>
                      </a:r>
                    </a:p>
                    <a:p>
                      <a:pPr algn="ctr"/>
                      <a:r>
                        <a:rPr lang="en-US" sz="1000" b="1" baseline="0" dirty="0" smtClean="0"/>
                        <a:t>Representative Carole </a:t>
                      </a:r>
                      <a:r>
                        <a:rPr lang="en-US" sz="1000" b="1" baseline="0" dirty="0" err="1" smtClean="0"/>
                        <a:t>Fiola</a:t>
                      </a:r>
                      <a:r>
                        <a:rPr lang="en-US" sz="1000" b="1" baseline="0" dirty="0" smtClean="0"/>
                        <a:t> in Fall River</a:t>
                      </a:r>
                      <a:endParaRPr lang="en-US" sz="1000" b="1"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r>
              <a:tr h="605191">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smtClean="0">
                          <a:solidFill>
                            <a:schemeClr val="tx1"/>
                          </a:solidFill>
                        </a:rPr>
                        <a:t>March 18, 2019</a:t>
                      </a:r>
                    </a:p>
                    <a:p>
                      <a:pPr algn="r"/>
                      <a:r>
                        <a:rPr lang="en-US" sz="1000" b="1" dirty="0" smtClean="0">
                          <a:solidFill>
                            <a:schemeClr val="tx1"/>
                          </a:solidFill>
                        </a:rPr>
                        <a:t>3-5PM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smtClean="0">
                          <a:solidFill>
                            <a:schemeClr val="tx1"/>
                          </a:solidFill>
                        </a:rPr>
                        <a:t>Commission Meeting</a:t>
                      </a:r>
                    </a:p>
                    <a:p>
                      <a:pPr marL="171450" marR="0" indent="-171450" algn="ctr" defTabSz="9046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1" i="1" dirty="0" smtClean="0">
                          <a:solidFill>
                            <a:schemeClr val="tx1"/>
                          </a:solidFill>
                        </a:rPr>
                        <a:t>Presentation: </a:t>
                      </a:r>
                      <a:r>
                        <a:rPr lang="en-US" sz="1000" b="0" dirty="0" smtClean="0">
                          <a:solidFill>
                            <a:schemeClr val="tx1"/>
                          </a:solidFill>
                        </a:rPr>
                        <a:t>DMA Health Strategies</a:t>
                      </a:r>
                      <a:r>
                        <a:rPr lang="en-US" sz="1000" b="0" baseline="0" dirty="0" smtClean="0">
                          <a:solidFill>
                            <a:schemeClr val="tx1"/>
                          </a:solidFill>
                        </a:rPr>
                        <a:t> </a:t>
                      </a:r>
                      <a:r>
                        <a:rPr lang="en-US" sz="1000" b="0" dirty="0" smtClean="0">
                          <a:solidFill>
                            <a:schemeClr val="tx1"/>
                          </a:solidFill>
                        </a:rPr>
                        <a:t>Workforce Scan</a:t>
                      </a:r>
                    </a:p>
                    <a:p>
                      <a:pPr marL="171450" indent="-171450" algn="ctr">
                        <a:buFont typeface="Arial" charset="0"/>
                        <a:buChar char="•"/>
                      </a:pPr>
                      <a:r>
                        <a:rPr lang="en-US" sz="1000" b="1" i="1" dirty="0" smtClean="0">
                          <a:solidFill>
                            <a:schemeClr val="tx1"/>
                          </a:solidFill>
                        </a:rPr>
                        <a:t>Panel:</a:t>
                      </a:r>
                      <a:r>
                        <a:rPr lang="en-US" sz="1000" i="1" baseline="0" dirty="0" smtClean="0">
                          <a:solidFill>
                            <a:schemeClr val="tx1"/>
                          </a:solidFill>
                        </a:rPr>
                        <a:t> </a:t>
                      </a:r>
                      <a:r>
                        <a:rPr lang="en-US" sz="1000" baseline="0" dirty="0" smtClean="0">
                          <a:solidFill>
                            <a:schemeClr val="tx1"/>
                          </a:solidFill>
                        </a:rPr>
                        <a:t>Consumers of recovery coach services</a:t>
                      </a:r>
                    </a:p>
                    <a:p>
                      <a:pPr marL="171450" indent="-171450" algn="ctr">
                        <a:buFont typeface="Arial" charset="0"/>
                        <a:buChar char="•"/>
                      </a:pPr>
                      <a:r>
                        <a:rPr lang="en-US" sz="1000" b="1" i="1" baseline="0" dirty="0" smtClean="0">
                          <a:solidFill>
                            <a:schemeClr val="tx1"/>
                          </a:solidFill>
                        </a:rPr>
                        <a:t>Panel:</a:t>
                      </a:r>
                      <a:r>
                        <a:rPr lang="en-US" sz="1000" i="1" baseline="0" dirty="0" smtClean="0">
                          <a:solidFill>
                            <a:schemeClr val="tx1"/>
                          </a:solidFill>
                        </a:rPr>
                        <a:t> </a:t>
                      </a:r>
                      <a:r>
                        <a:rPr lang="en-US" sz="1000" baseline="0" dirty="0" smtClean="0">
                          <a:solidFill>
                            <a:schemeClr val="tx1"/>
                          </a:solidFill>
                        </a:rPr>
                        <a:t>Employers of recovery coaches</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smtClean="0">
                          <a:solidFill>
                            <a:schemeClr val="tx1"/>
                          </a:solidFill>
                        </a:rPr>
                        <a:t>April 02, 2019</a:t>
                      </a:r>
                    </a:p>
                    <a:p>
                      <a:pPr algn="r"/>
                      <a:r>
                        <a:rPr lang="en-US" sz="1000" b="1" dirty="0" smtClean="0">
                          <a:solidFill>
                            <a:schemeClr val="tx1"/>
                          </a:solidFill>
                        </a:rPr>
                        <a:t>4-6PM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smtClean="0"/>
                        <a:t>Listening Session #2 hosted by</a:t>
                      </a:r>
                    </a:p>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smtClean="0"/>
                        <a:t>Siu Ping</a:t>
                      </a:r>
                      <a:r>
                        <a:rPr lang="en-US" sz="1000" b="1" baseline="0" dirty="0" smtClean="0"/>
                        <a:t> Chin </a:t>
                      </a:r>
                      <a:r>
                        <a:rPr lang="en-US" sz="1000" b="1" baseline="0" dirty="0" err="1" smtClean="0"/>
                        <a:t>Feman</a:t>
                      </a:r>
                      <a:r>
                        <a:rPr lang="en-US" sz="1000" b="1" baseline="0" dirty="0" smtClean="0"/>
                        <a:t> in Worcester</a:t>
                      </a:r>
                      <a:endParaRPr lang="en-US" sz="1000" b="1" dirty="0" smtClean="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smtClean="0">
                          <a:solidFill>
                            <a:schemeClr val="tx1"/>
                          </a:solidFill>
                        </a:rPr>
                        <a:t>April 30,</a:t>
                      </a:r>
                      <a:r>
                        <a:rPr lang="en-US" sz="1000" b="1" baseline="0" dirty="0" smtClean="0">
                          <a:solidFill>
                            <a:schemeClr val="tx1"/>
                          </a:solidFill>
                        </a:rPr>
                        <a:t> 2019</a:t>
                      </a:r>
                    </a:p>
                    <a:p>
                      <a:pPr algn="r"/>
                      <a:r>
                        <a:rPr lang="en-US" sz="1000" b="1" baseline="0" dirty="0" smtClean="0">
                          <a:solidFill>
                            <a:schemeClr val="tx1"/>
                          </a:solidFill>
                        </a:rPr>
                        <a:t>4:30-6:30PM</a:t>
                      </a:r>
                      <a:endParaRPr lang="en-US" sz="1000" b="1" dirty="0" smtClean="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smtClean="0"/>
                        <a:t>Listening Session #3 hosted by</a:t>
                      </a:r>
                    </a:p>
                    <a:p>
                      <a:pPr algn="ctr"/>
                      <a:r>
                        <a:rPr lang="en-US" sz="1000" b="1" dirty="0" smtClean="0"/>
                        <a:t>Mayor </a:t>
                      </a:r>
                      <a:r>
                        <a:rPr lang="en-US" sz="1000" b="1" dirty="0" err="1" smtClean="0"/>
                        <a:t>Fiorentini</a:t>
                      </a:r>
                      <a:r>
                        <a:rPr lang="en-US" sz="1000" b="1" baseline="0" dirty="0" smtClean="0"/>
                        <a:t> </a:t>
                      </a:r>
                      <a:r>
                        <a:rPr lang="en-US" sz="1000" b="1" dirty="0" smtClean="0"/>
                        <a:t>in</a:t>
                      </a:r>
                      <a:r>
                        <a:rPr lang="en-US" sz="1000" b="1" baseline="0" dirty="0" smtClean="0"/>
                        <a:t> Haverhill</a:t>
                      </a:r>
                      <a:endParaRPr lang="en-US" sz="1000" b="1"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smtClean="0">
                          <a:solidFill>
                            <a:schemeClr val="tx1"/>
                          </a:solidFill>
                        </a:rPr>
                        <a:t>May 09, 2019</a:t>
                      </a:r>
                    </a:p>
                    <a:p>
                      <a:pPr algn="r"/>
                      <a:r>
                        <a:rPr lang="en-US" sz="1000" b="1" dirty="0" smtClean="0">
                          <a:solidFill>
                            <a:schemeClr val="tx1"/>
                          </a:solidFill>
                        </a:rPr>
                        <a:t>4-6PM</a:t>
                      </a:r>
                      <a:endParaRPr lang="en-US" sz="1000" b="1"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smtClean="0"/>
                        <a:t>Listening Session #4 hosted by </a:t>
                      </a:r>
                    </a:p>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err="1" smtClean="0"/>
                        <a:t>Haner</a:t>
                      </a:r>
                      <a:r>
                        <a:rPr lang="en-US" sz="1000" b="1" dirty="0" smtClean="0"/>
                        <a:t> Hernández in Greenfield</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tr>
              <a:tr h="47811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smtClean="0">
                          <a:solidFill>
                            <a:schemeClr val="tx1"/>
                          </a:solidFill>
                        </a:rPr>
                        <a:t>May</a:t>
                      </a:r>
                      <a:r>
                        <a:rPr lang="en-US" sz="1000" b="1" baseline="0" dirty="0" smtClean="0">
                          <a:solidFill>
                            <a:schemeClr val="tx1"/>
                          </a:solidFill>
                        </a:rPr>
                        <a:t> 20, 2019</a:t>
                      </a:r>
                    </a:p>
                    <a:p>
                      <a:pPr algn="r"/>
                      <a:r>
                        <a:rPr lang="en-US" sz="1000" b="1" baseline="0" dirty="0" smtClean="0">
                          <a:solidFill>
                            <a:schemeClr val="tx1"/>
                          </a:solidFill>
                        </a:rPr>
                        <a:t>3-5PM</a:t>
                      </a:r>
                      <a:endParaRPr lang="en-US" sz="1000" b="1"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smtClean="0"/>
                        <a:t>Commission Meeting</a:t>
                      </a:r>
                    </a:p>
                    <a:p>
                      <a:pPr marL="171450" marR="0" indent="-171450" algn="ctr" defTabSz="904678" rtl="0" eaLnBrk="1" fontAlgn="auto" latinLnBrk="0" hangingPunct="1">
                        <a:lnSpc>
                          <a:spcPct val="100000"/>
                        </a:lnSpc>
                        <a:spcBef>
                          <a:spcPts val="0"/>
                        </a:spcBef>
                        <a:spcAft>
                          <a:spcPts val="0"/>
                        </a:spcAft>
                        <a:buClrTx/>
                        <a:buSzTx/>
                        <a:buFont typeface="Arial" charset="0"/>
                        <a:buChar char="•"/>
                        <a:tabLst/>
                        <a:defRPr/>
                      </a:pPr>
                      <a:r>
                        <a:rPr lang="en-US" sz="1000" b="1" i="1" dirty="0" smtClean="0"/>
                        <a:t>2 Presentations:</a:t>
                      </a:r>
                      <a:r>
                        <a:rPr lang="en-US" sz="1000" b="1" i="1" baseline="0" dirty="0" smtClean="0"/>
                        <a:t> </a:t>
                      </a:r>
                      <a:r>
                        <a:rPr lang="en-US" sz="1000" b="0" i="0" baseline="0" dirty="0" smtClean="0"/>
                        <a:t>C</a:t>
                      </a:r>
                      <a:r>
                        <a:rPr lang="en-US" sz="1000" baseline="0" dirty="0" smtClean="0"/>
                        <a:t>ontracting and payer perspective from </a:t>
                      </a:r>
                      <a:r>
                        <a:rPr lang="en-US" sz="1000" dirty="0" smtClean="0"/>
                        <a:t>BSAS &amp;</a:t>
                      </a:r>
                      <a:r>
                        <a:rPr lang="en-US" sz="1000" baseline="0" dirty="0" smtClean="0"/>
                        <a:t> </a:t>
                      </a:r>
                      <a:r>
                        <a:rPr lang="en-US" sz="1000" dirty="0" smtClean="0"/>
                        <a:t>MH</a:t>
                      </a:r>
                      <a:endParaRPr lang="en-US" sz="1000" baseline="0" dirty="0" smtClean="0"/>
                    </a:p>
                    <a:p>
                      <a:pPr marL="171450" marR="0" indent="-171450" algn="ctr" defTabSz="904678" rtl="0" eaLnBrk="1" fontAlgn="auto" latinLnBrk="0" hangingPunct="1">
                        <a:lnSpc>
                          <a:spcPct val="100000"/>
                        </a:lnSpc>
                        <a:spcBef>
                          <a:spcPts val="0"/>
                        </a:spcBef>
                        <a:spcAft>
                          <a:spcPts val="0"/>
                        </a:spcAft>
                        <a:buClrTx/>
                        <a:buSzTx/>
                        <a:buFont typeface="Arial" charset="0"/>
                        <a:buChar char="•"/>
                        <a:tabLst/>
                        <a:defRPr/>
                      </a:pPr>
                      <a:r>
                        <a:rPr lang="en-US" sz="1000" dirty="0" smtClean="0"/>
                        <a:t>Commission will discuss standards for credentialing</a:t>
                      </a:r>
                      <a:endParaRPr lang="en-US" sz="1000"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smtClean="0"/>
                        <a:t>June 03, 2019</a:t>
                      </a:r>
                    </a:p>
                    <a:p>
                      <a:pPr algn="r"/>
                      <a:r>
                        <a:rPr lang="en-US" sz="1000" b="1" dirty="0" smtClean="0"/>
                        <a:t>TBD</a:t>
                      </a:r>
                      <a:endParaRPr lang="en-US" sz="1000" b="1"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smtClean="0"/>
                        <a:t>Listening</a:t>
                      </a:r>
                      <a:r>
                        <a:rPr lang="en-US" sz="1000" b="1" baseline="0" dirty="0" smtClean="0"/>
                        <a:t> </a:t>
                      </a:r>
                      <a:r>
                        <a:rPr lang="en-US" sz="1000" b="1" dirty="0" smtClean="0"/>
                        <a:t>Session #5</a:t>
                      </a:r>
                      <a:r>
                        <a:rPr lang="en-US" sz="1000" b="1" i="0" dirty="0" smtClean="0"/>
                        <a:t> </a:t>
                      </a:r>
                      <a:r>
                        <a:rPr lang="en-US" sz="1000" b="1" i="0" baseline="0" dirty="0" smtClean="0"/>
                        <a:t>hosted by</a:t>
                      </a:r>
                    </a:p>
                    <a:p>
                      <a:pPr marL="0" marR="0" indent="0" algn="ctr" defTabSz="904678" rtl="0" eaLnBrk="1" fontAlgn="auto" latinLnBrk="0" hangingPunct="1">
                        <a:lnSpc>
                          <a:spcPct val="100000"/>
                        </a:lnSpc>
                        <a:spcBef>
                          <a:spcPts val="0"/>
                        </a:spcBef>
                        <a:spcAft>
                          <a:spcPts val="0"/>
                        </a:spcAft>
                        <a:buClrTx/>
                        <a:buSzTx/>
                        <a:buFontTx/>
                        <a:buNone/>
                        <a:tabLst/>
                        <a:defRPr/>
                      </a:pPr>
                      <a:r>
                        <a:rPr lang="en-US" sz="1000" b="1" i="0" baseline="0" dirty="0" smtClean="0"/>
                        <a:t>Barnstable County Department of Human Services in Cape Cod</a:t>
                      </a:r>
                      <a:endParaRPr lang="en-US" sz="1000" b="1" i="0" dirty="0" smtClean="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smtClean="0"/>
                        <a:t>June 17, 2019</a:t>
                      </a:r>
                    </a:p>
                    <a:p>
                      <a:pPr algn="r"/>
                      <a:r>
                        <a:rPr lang="en-US" sz="1000" b="1" dirty="0" smtClean="0"/>
                        <a:t>3-5PM</a:t>
                      </a:r>
                      <a:endParaRPr lang="en-US" sz="1000" b="1"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smtClean="0"/>
                        <a:t>Commission Meeting</a:t>
                      </a:r>
                    </a:p>
                    <a:p>
                      <a:pPr marL="171450" marR="0" indent="-171450" algn="ctr" defTabSz="904678" rtl="0" eaLnBrk="1" fontAlgn="auto" latinLnBrk="0" hangingPunct="1">
                        <a:lnSpc>
                          <a:spcPct val="100000"/>
                        </a:lnSpc>
                        <a:spcBef>
                          <a:spcPts val="0"/>
                        </a:spcBef>
                        <a:spcAft>
                          <a:spcPts val="0"/>
                        </a:spcAft>
                        <a:buClrTx/>
                        <a:buSzTx/>
                        <a:buFont typeface="Arial" charset="0"/>
                        <a:buChar char="•"/>
                        <a:tabLst/>
                        <a:defRPr/>
                      </a:pPr>
                      <a:r>
                        <a:rPr lang="en-US" sz="1000" dirty="0" smtClean="0"/>
                        <a:t>Commission will discuss recommendations</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smtClean="0"/>
                        <a:t>July 15, 2019</a:t>
                      </a:r>
                    </a:p>
                    <a:p>
                      <a:pPr algn="r"/>
                      <a:r>
                        <a:rPr lang="en-US" sz="1000" b="1" dirty="0" smtClean="0"/>
                        <a:t>3-5PM</a:t>
                      </a:r>
                      <a:endParaRPr lang="en-US" sz="1000" b="1"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smtClean="0"/>
                        <a:t>Commission Meeting</a:t>
                      </a:r>
                    </a:p>
                    <a:p>
                      <a:pPr marL="171450" marR="0" indent="-171450" algn="ctr" defTabSz="904678" rtl="0" eaLnBrk="1" fontAlgn="auto" latinLnBrk="0" hangingPunct="1">
                        <a:lnSpc>
                          <a:spcPct val="100000"/>
                        </a:lnSpc>
                        <a:spcBef>
                          <a:spcPts val="0"/>
                        </a:spcBef>
                        <a:spcAft>
                          <a:spcPts val="0"/>
                        </a:spcAft>
                        <a:buClrTx/>
                        <a:buSzTx/>
                        <a:buFont typeface="Arial" charset="0"/>
                        <a:buChar char="•"/>
                        <a:tabLst/>
                        <a:defRPr/>
                      </a:pPr>
                      <a:r>
                        <a:rPr lang="en-US" sz="1000" dirty="0" smtClean="0"/>
                        <a:t>Review draft</a:t>
                      </a:r>
                      <a:r>
                        <a:rPr lang="en-US" sz="1000" baseline="0" dirty="0" smtClean="0"/>
                        <a:t> of final deliverable</a:t>
                      </a:r>
                      <a:endParaRPr lang="en-US" sz="1000" dirty="0" smtClean="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r>
            </a:tbl>
          </a:graphicData>
        </a:graphic>
      </p:graphicFrame>
      <p:grpSp>
        <p:nvGrpSpPr>
          <p:cNvPr id="56" name="Group 55"/>
          <p:cNvGrpSpPr/>
          <p:nvPr/>
        </p:nvGrpSpPr>
        <p:grpSpPr>
          <a:xfrm>
            <a:off x="1561701" y="1981200"/>
            <a:ext cx="190899" cy="4290522"/>
            <a:chOff x="241440" y="1761738"/>
            <a:chExt cx="190899" cy="4392832"/>
          </a:xfrm>
        </p:grpSpPr>
        <p:sp>
          <p:nvSpPr>
            <p:cNvPr id="57" name="Isosceles Triangle 93"/>
            <p:cNvSpPr/>
            <p:nvPr/>
          </p:nvSpPr>
          <p:spPr>
            <a:xfrm>
              <a:off x="241440" y="1761738"/>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58" name="Isosceles Triangle 93"/>
            <p:cNvSpPr/>
            <p:nvPr/>
          </p:nvSpPr>
          <p:spPr>
            <a:xfrm>
              <a:off x="241440" y="5187950"/>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59" name="Isosceles Triangle 93"/>
            <p:cNvSpPr/>
            <p:nvPr/>
          </p:nvSpPr>
          <p:spPr>
            <a:xfrm>
              <a:off x="241440" y="2321528"/>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60" name="Isosceles Triangle 93"/>
            <p:cNvSpPr/>
            <p:nvPr/>
          </p:nvSpPr>
          <p:spPr>
            <a:xfrm>
              <a:off x="241440" y="2854928"/>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61" name="Isosceles Triangle 93"/>
            <p:cNvSpPr/>
            <p:nvPr/>
          </p:nvSpPr>
          <p:spPr>
            <a:xfrm>
              <a:off x="241440" y="4678530"/>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62" name="Isosceles Triangle 93"/>
            <p:cNvSpPr/>
            <p:nvPr/>
          </p:nvSpPr>
          <p:spPr>
            <a:xfrm>
              <a:off x="241440" y="5949950"/>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63" name="Isosceles Triangle 93"/>
            <p:cNvSpPr/>
            <p:nvPr/>
          </p:nvSpPr>
          <p:spPr>
            <a:xfrm>
              <a:off x="241440" y="5568950"/>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64" name="Isosceles Triangle 93"/>
            <p:cNvSpPr/>
            <p:nvPr/>
          </p:nvSpPr>
          <p:spPr>
            <a:xfrm>
              <a:off x="241440" y="3435350"/>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65" name="Isosceles Triangle 93"/>
            <p:cNvSpPr/>
            <p:nvPr/>
          </p:nvSpPr>
          <p:spPr>
            <a:xfrm>
              <a:off x="241440" y="3816350"/>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66" name="Isosceles Triangle 93"/>
            <p:cNvSpPr/>
            <p:nvPr/>
          </p:nvSpPr>
          <p:spPr>
            <a:xfrm>
              <a:off x="241440" y="4221330"/>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smtClean="0">
                <a:ln>
                  <a:noFill/>
                </a:ln>
                <a:solidFill>
                  <a:srgbClr val="000000"/>
                </a:solidFill>
                <a:effectLst/>
                <a:uLnTx/>
                <a:uFillTx/>
                <a:latin typeface="Arial"/>
                <a:cs typeface="Arial"/>
                <a:sym typeface="Arial"/>
              </a:endParaRPr>
            </a:p>
          </p:txBody>
        </p:sp>
      </p:grpSp>
    </p:spTree>
    <p:extLst>
      <p:ext uri="{BB962C8B-B14F-4D97-AF65-F5344CB8AC3E}">
        <p14:creationId xmlns:p14="http://schemas.microsoft.com/office/powerpoint/2010/main" val="3892192697"/>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39418" y="1219200"/>
            <a:ext cx="7848600" cy="3785652"/>
          </a:xfrm>
          <a:prstGeom prst="rect">
            <a:avLst/>
          </a:prstGeom>
        </p:spPr>
        <p:txBody>
          <a:bodyPr wrap="square" rtlCol="0">
            <a:spAutoFit/>
          </a:bodyPr>
          <a:lstStyle/>
          <a:p>
            <a:r>
              <a:rPr lang="en-US" sz="2400" b="1" dirty="0" smtClean="0">
                <a:solidFill>
                  <a:schemeClr val="dk1"/>
                </a:solidFill>
                <a:latin typeface="Calibri" panose="020F0502020204030204" pitchFamily="34" charset="0"/>
              </a:rPr>
              <a:t>Please direct any questions and materials to:</a:t>
            </a:r>
          </a:p>
          <a:p>
            <a:endParaRPr lang="en-US" sz="2400" dirty="0">
              <a:solidFill>
                <a:schemeClr val="dk1"/>
              </a:solidFill>
              <a:latin typeface="Calibri" panose="020F0502020204030204" pitchFamily="34" charset="0"/>
            </a:endParaRPr>
          </a:p>
          <a:p>
            <a:r>
              <a:rPr lang="en-US" sz="2400" b="1" dirty="0" smtClean="0">
                <a:solidFill>
                  <a:schemeClr val="dk1"/>
                </a:solidFill>
                <a:latin typeface="Calibri" panose="020F0502020204030204" pitchFamily="34" charset="0"/>
              </a:rPr>
              <a:t>Anny Domercant  </a:t>
            </a:r>
          </a:p>
          <a:p>
            <a:r>
              <a:rPr lang="en-US" sz="2400" dirty="0" smtClean="0">
                <a:solidFill>
                  <a:schemeClr val="dk1"/>
                </a:solidFill>
                <a:latin typeface="Calibri" panose="020F0502020204030204" pitchFamily="34" charset="0"/>
              </a:rPr>
              <a:t>Anny.Domercant@MassMail.State.MA.US  </a:t>
            </a:r>
          </a:p>
          <a:p>
            <a:endParaRPr lang="en-US" sz="2400" dirty="0">
              <a:solidFill>
                <a:schemeClr val="dk1"/>
              </a:solidFill>
              <a:latin typeface="Calibri" panose="020F0502020204030204" pitchFamily="34" charset="0"/>
            </a:endParaRPr>
          </a:p>
          <a:p>
            <a:r>
              <a:rPr lang="en-US" sz="2400" b="1" dirty="0" smtClean="0">
                <a:solidFill>
                  <a:schemeClr val="dk1"/>
                </a:solidFill>
                <a:latin typeface="Calibri" panose="020F0502020204030204" pitchFamily="34" charset="0"/>
              </a:rPr>
              <a:t>Vivian Pham</a:t>
            </a:r>
          </a:p>
          <a:p>
            <a:r>
              <a:rPr lang="en-US" sz="2400" dirty="0" smtClean="0">
                <a:solidFill>
                  <a:schemeClr val="dk1"/>
                </a:solidFill>
                <a:latin typeface="Calibri" panose="020F0502020204030204" pitchFamily="34" charset="0"/>
              </a:rPr>
              <a:t>Vivian.Pham@MassMail.State.MA.US</a:t>
            </a:r>
          </a:p>
          <a:p>
            <a:endParaRPr lang="en-US" sz="2400" dirty="0" smtClean="0">
              <a:solidFill>
                <a:schemeClr val="dk1"/>
              </a:solidFill>
              <a:latin typeface="Calibri" panose="020F0502020204030204" pitchFamily="34" charset="0"/>
            </a:endParaRPr>
          </a:p>
          <a:p>
            <a:r>
              <a:rPr lang="en-US" sz="2400" b="1" dirty="0" smtClean="0">
                <a:solidFill>
                  <a:schemeClr val="dk1"/>
                </a:solidFill>
                <a:latin typeface="Calibri" panose="020F0502020204030204" pitchFamily="34" charset="0"/>
              </a:rPr>
              <a:t>General Public Comments and Questions</a:t>
            </a:r>
          </a:p>
          <a:p>
            <a:r>
              <a:rPr lang="en-US" sz="2400" dirty="0">
                <a:solidFill>
                  <a:schemeClr val="dk1"/>
                </a:solidFill>
                <a:latin typeface="Calibri" panose="020F0502020204030204" pitchFamily="34" charset="0"/>
              </a:rPr>
              <a:t>EHSRecoveryCoachCommission@MassMail.State.MA.US</a:t>
            </a:r>
            <a:endParaRPr lang="en-US" sz="2400" dirty="0" smtClean="0">
              <a:solidFill>
                <a:schemeClr val="dk1"/>
              </a:solidFill>
              <a:latin typeface="Calibri" panose="020F0502020204030204" pitchFamily="34" charset="0"/>
            </a:endParaRPr>
          </a:p>
        </p:txBody>
      </p:sp>
      <p:sp>
        <p:nvSpPr>
          <p:cNvPr id="3" name="Title 2"/>
          <p:cNvSpPr>
            <a:spLocks noGrp="1"/>
          </p:cNvSpPr>
          <p:nvPr>
            <p:ph type="title"/>
          </p:nvPr>
        </p:nvSpPr>
        <p:spPr/>
        <p:txBody>
          <a:bodyPr/>
          <a:lstStyle/>
          <a:p>
            <a:r>
              <a:rPr lang="en-US" dirty="0" smtClean="0"/>
              <a:t>Commission Staff Contact</a:t>
            </a:r>
            <a:endParaRPr lang="en-US" dirty="0"/>
          </a:p>
        </p:txBody>
      </p:sp>
    </p:spTree>
    <p:extLst>
      <p:ext uri="{BB962C8B-B14F-4D97-AF65-F5344CB8AC3E}">
        <p14:creationId xmlns:p14="http://schemas.microsoft.com/office/powerpoint/2010/main" val="3319915054"/>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Commission Timeline</a:t>
            </a:r>
            <a:endParaRPr lang="en-US" dirty="0"/>
          </a:p>
        </p:txBody>
      </p:sp>
      <p:grpSp>
        <p:nvGrpSpPr>
          <p:cNvPr id="76" name="Group 75"/>
          <p:cNvGrpSpPr/>
          <p:nvPr/>
        </p:nvGrpSpPr>
        <p:grpSpPr>
          <a:xfrm>
            <a:off x="7601838" y="5859755"/>
            <a:ext cx="1618362" cy="541045"/>
            <a:chOff x="7383524" y="-2010"/>
            <a:chExt cx="1500175" cy="532502"/>
          </a:xfrm>
        </p:grpSpPr>
        <p:sp>
          <p:nvSpPr>
            <p:cNvPr id="77" name="Isosceles Triangle 93"/>
            <p:cNvSpPr/>
            <p:nvPr/>
          </p:nvSpPr>
          <p:spPr>
            <a:xfrm>
              <a:off x="7698771" y="-2010"/>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1" i="0" u="none" strike="noStrike" kern="0" cap="none" spc="0" normalizeH="0" baseline="0" noProof="0" dirty="0" err="1" smtClean="0">
                <a:ln>
                  <a:noFill/>
                </a:ln>
                <a:effectLst/>
                <a:uLnTx/>
                <a:uFillTx/>
                <a:latin typeface="Arial"/>
                <a:cs typeface="Arial"/>
                <a:sym typeface="Arial"/>
              </a:endParaRPr>
            </a:p>
          </p:txBody>
        </p:sp>
        <p:sp>
          <p:nvSpPr>
            <p:cNvPr id="78" name="Isosceles Triangle 93"/>
            <p:cNvSpPr/>
            <p:nvPr/>
          </p:nvSpPr>
          <p:spPr>
            <a:xfrm>
              <a:off x="8377551" y="-2010"/>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1" i="0" u="none" strike="noStrike" kern="0" cap="none" spc="0" normalizeH="0" baseline="0" noProof="0" dirty="0" err="1" smtClean="0">
                <a:ln>
                  <a:noFill/>
                </a:ln>
                <a:effectLst/>
                <a:uLnTx/>
                <a:uFillTx/>
                <a:latin typeface="Arial"/>
                <a:cs typeface="Arial"/>
                <a:sym typeface="Arial"/>
              </a:endParaRPr>
            </a:p>
          </p:txBody>
        </p:sp>
        <p:sp>
          <p:nvSpPr>
            <p:cNvPr id="79" name="Rectangle 78"/>
            <p:cNvSpPr>
              <a:spLocks noChangeArrowheads="1"/>
            </p:cNvSpPr>
            <p:nvPr>
              <p:custDataLst>
                <p:tags r:id="rId12"/>
              </p:custDataLst>
            </p:nvPr>
          </p:nvSpPr>
          <p:spPr bwMode="gray">
            <a:xfrm>
              <a:off x="7383524" y="253493"/>
              <a:ext cx="821394" cy="276999"/>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900" b="1" i="0" u="none" strike="noStrike" kern="0" cap="none" spc="0" normalizeH="0" baseline="0" noProof="0" dirty="0" smtClean="0">
                  <a:ln>
                    <a:noFill/>
                  </a:ln>
                  <a:effectLst/>
                  <a:uLnTx/>
                  <a:uFillTx/>
                  <a:latin typeface="Arial" charset="0"/>
                  <a:cs typeface="Arial"/>
                  <a:sym typeface="Wingdings" panose="05000000000000000000" pitchFamily="2" charset="2"/>
                </a:rPr>
                <a:t>Commission Meeting</a:t>
              </a:r>
              <a:endParaRPr kumimoji="0" lang="en-US" altLang="ko-KR" sz="900" b="1" i="0" u="none" strike="noStrike" kern="0" cap="none" spc="0" normalizeH="0" baseline="0" noProof="0" dirty="0">
                <a:ln>
                  <a:noFill/>
                </a:ln>
                <a:effectLst/>
                <a:uLnTx/>
                <a:uFillTx/>
                <a:latin typeface="Arial" charset="0"/>
                <a:ea typeface="Gulim" pitchFamily="34" charset="-127"/>
                <a:cs typeface="Arial"/>
                <a:sym typeface="Wingdings" panose="05000000000000000000" pitchFamily="2" charset="2"/>
              </a:endParaRPr>
            </a:p>
          </p:txBody>
        </p:sp>
        <p:sp>
          <p:nvSpPr>
            <p:cNvPr id="80" name="Rectangle 79"/>
            <p:cNvSpPr>
              <a:spLocks noChangeArrowheads="1"/>
            </p:cNvSpPr>
            <p:nvPr>
              <p:custDataLst>
                <p:tags r:id="rId13"/>
              </p:custDataLst>
            </p:nvPr>
          </p:nvSpPr>
          <p:spPr bwMode="gray">
            <a:xfrm>
              <a:off x="8062305" y="253493"/>
              <a:ext cx="821394" cy="276999"/>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900" b="1" i="0" u="none" strike="noStrike" kern="0" cap="none" spc="0" normalizeH="0" baseline="0" noProof="0" dirty="0" smtClean="0">
                  <a:ln>
                    <a:noFill/>
                  </a:ln>
                  <a:effectLst/>
                  <a:uLnTx/>
                  <a:uFillTx/>
                  <a:latin typeface="Arial" charset="0"/>
                  <a:cs typeface="Arial"/>
                  <a:sym typeface="Wingdings" panose="05000000000000000000" pitchFamily="2" charset="2"/>
                </a:rPr>
                <a:t>Listening Session</a:t>
              </a:r>
              <a:endParaRPr kumimoji="0" lang="en-US" altLang="ko-KR" sz="900" b="1" i="0" u="none" strike="noStrike" kern="0" cap="none" spc="0" normalizeH="0" baseline="0" noProof="0" dirty="0">
                <a:ln>
                  <a:noFill/>
                </a:ln>
                <a:effectLst/>
                <a:uLnTx/>
                <a:uFillTx/>
                <a:latin typeface="Arial" charset="0"/>
                <a:ea typeface="Gulim" pitchFamily="34" charset="-127"/>
                <a:cs typeface="Arial"/>
                <a:sym typeface="Wingdings" panose="05000000000000000000" pitchFamily="2" charset="2"/>
              </a:endParaRPr>
            </a:p>
          </p:txBody>
        </p:sp>
      </p:grpSp>
      <p:grpSp>
        <p:nvGrpSpPr>
          <p:cNvPr id="126" name="Group 125"/>
          <p:cNvGrpSpPr/>
          <p:nvPr/>
        </p:nvGrpSpPr>
        <p:grpSpPr>
          <a:xfrm>
            <a:off x="152400" y="914400"/>
            <a:ext cx="8798896" cy="1016775"/>
            <a:chOff x="57150" y="631128"/>
            <a:chExt cx="8798896" cy="1180296"/>
          </a:xfrm>
        </p:grpSpPr>
        <p:cxnSp>
          <p:nvCxnSpPr>
            <p:cNvPr id="127" name="Straight Connector 126"/>
            <p:cNvCxnSpPr/>
            <p:nvPr/>
          </p:nvCxnSpPr>
          <p:spPr>
            <a:xfrm>
              <a:off x="57150" y="1364246"/>
              <a:ext cx="7957770" cy="166"/>
            </a:xfrm>
            <a:prstGeom prst="line">
              <a:avLst/>
            </a:prstGeom>
            <a:noFill/>
            <a:ln w="38100" cap="flat" cmpd="sng" algn="ctr">
              <a:solidFill>
                <a:srgbClr val="C7E0FB">
                  <a:lumMod val="50000"/>
                </a:srgbClr>
              </a:solidFill>
              <a:prstDash val="solid"/>
            </a:ln>
            <a:effectLst/>
          </p:spPr>
        </p:cxnSp>
        <p:sp>
          <p:nvSpPr>
            <p:cNvPr id="128" name="Isosceles Triangle 127"/>
            <p:cNvSpPr/>
            <p:nvPr/>
          </p:nvSpPr>
          <p:spPr>
            <a:xfrm>
              <a:off x="7871302" y="1249986"/>
              <a:ext cx="190899" cy="204620"/>
            </a:xfrm>
            <a:prstGeom prst="triangle">
              <a:avLst/>
            </a:prstGeom>
            <a:solidFill>
              <a:srgbClr val="00000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29" name="Rectangle 128"/>
            <p:cNvSpPr>
              <a:spLocks noChangeArrowheads="1"/>
            </p:cNvSpPr>
            <p:nvPr>
              <p:custDataLst>
                <p:tags r:id="rId1"/>
              </p:custDataLst>
            </p:nvPr>
          </p:nvSpPr>
          <p:spPr bwMode="gray">
            <a:xfrm>
              <a:off x="7750921" y="1454149"/>
              <a:ext cx="1105125" cy="357275"/>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1" i="1"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August 9</a:t>
              </a:r>
              <a:r>
                <a:rPr kumimoji="0" lang="en-US" altLang="ko-KR" sz="1000" b="1" i="1" u="none" strike="noStrike" kern="0" cap="none" spc="0" normalizeH="0" baseline="30000" noProof="0" dirty="0" smtClean="0">
                  <a:ln>
                    <a:noFill/>
                  </a:ln>
                  <a:solidFill>
                    <a:srgbClr val="000000"/>
                  </a:solidFill>
                  <a:effectLst/>
                  <a:uLnTx/>
                  <a:uFillTx/>
                  <a:latin typeface="Arial" charset="0"/>
                  <a:cs typeface="Arial"/>
                  <a:sym typeface="Wingdings" panose="05000000000000000000" pitchFamily="2" charset="2"/>
                </a:rPr>
                <a:t>th</a:t>
              </a:r>
              <a:endParaRPr kumimoji="0" lang="en-US" altLang="ko-KR" sz="1000" b="1" i="1"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endParaRPr>
            </a:p>
            <a:p>
              <a:pPr marL="0" marR="0" lvl="0" indent="0"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1" i="1"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Report Due</a:t>
              </a:r>
              <a:endParaRPr kumimoji="0" lang="en-US" altLang="ko-KR" sz="1000" b="1" i="1"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grpSp>
          <p:nvGrpSpPr>
            <p:cNvPr id="130" name="Group 129"/>
            <p:cNvGrpSpPr/>
            <p:nvPr/>
          </p:nvGrpSpPr>
          <p:grpSpPr>
            <a:xfrm>
              <a:off x="57150" y="631128"/>
              <a:ext cx="8798896" cy="466458"/>
              <a:chOff x="4026092" y="614148"/>
              <a:chExt cx="4804032" cy="216811"/>
            </a:xfrm>
            <a:solidFill>
              <a:srgbClr val="FFFFFF">
                <a:lumMod val="65000"/>
              </a:srgbClr>
            </a:solidFill>
          </p:grpSpPr>
          <p:sp>
            <p:nvSpPr>
              <p:cNvPr id="151" name="Rectangle 150"/>
              <p:cNvSpPr/>
              <p:nvPr/>
            </p:nvSpPr>
            <p:spPr>
              <a:xfrm>
                <a:off x="4026092"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Jan</a:t>
                </a:r>
              </a:p>
            </p:txBody>
          </p:sp>
          <p:sp>
            <p:nvSpPr>
              <p:cNvPr id="152" name="Rectangle 151"/>
              <p:cNvSpPr/>
              <p:nvPr/>
            </p:nvSpPr>
            <p:spPr>
              <a:xfrm>
                <a:off x="4626596"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Feb</a:t>
                </a:r>
              </a:p>
            </p:txBody>
          </p:sp>
          <p:sp>
            <p:nvSpPr>
              <p:cNvPr id="153" name="Rectangle 152"/>
              <p:cNvSpPr/>
              <p:nvPr/>
            </p:nvSpPr>
            <p:spPr>
              <a:xfrm>
                <a:off x="5227100"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Mar</a:t>
                </a:r>
              </a:p>
            </p:txBody>
          </p:sp>
          <p:sp>
            <p:nvSpPr>
              <p:cNvPr id="154" name="Rectangle 153"/>
              <p:cNvSpPr/>
              <p:nvPr/>
            </p:nvSpPr>
            <p:spPr>
              <a:xfrm>
                <a:off x="5827604"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Apr</a:t>
                </a:r>
              </a:p>
            </p:txBody>
          </p:sp>
          <p:sp>
            <p:nvSpPr>
              <p:cNvPr id="155" name="Rectangle 154"/>
              <p:cNvSpPr/>
              <p:nvPr/>
            </p:nvSpPr>
            <p:spPr>
              <a:xfrm>
                <a:off x="6428108"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May</a:t>
                </a:r>
              </a:p>
            </p:txBody>
          </p:sp>
          <p:sp>
            <p:nvSpPr>
              <p:cNvPr id="156" name="Rectangle 155"/>
              <p:cNvSpPr/>
              <p:nvPr/>
            </p:nvSpPr>
            <p:spPr>
              <a:xfrm>
                <a:off x="7028612"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Jun</a:t>
                </a:r>
              </a:p>
            </p:txBody>
          </p:sp>
          <p:sp>
            <p:nvSpPr>
              <p:cNvPr id="157" name="Rectangle 156"/>
              <p:cNvSpPr/>
              <p:nvPr/>
            </p:nvSpPr>
            <p:spPr>
              <a:xfrm>
                <a:off x="7629116"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Jul</a:t>
                </a:r>
              </a:p>
            </p:txBody>
          </p:sp>
          <p:sp>
            <p:nvSpPr>
              <p:cNvPr id="158" name="Rectangle 157"/>
              <p:cNvSpPr/>
              <p:nvPr/>
            </p:nvSpPr>
            <p:spPr>
              <a:xfrm>
                <a:off x="8229620"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Aug</a:t>
                </a:r>
              </a:p>
            </p:txBody>
          </p:sp>
        </p:grpSp>
        <p:sp>
          <p:nvSpPr>
            <p:cNvPr id="131" name="Isosceles Triangle 93"/>
            <p:cNvSpPr/>
            <p:nvPr/>
          </p:nvSpPr>
          <p:spPr>
            <a:xfrm>
              <a:off x="711343"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32" name="Rectangle 131"/>
            <p:cNvSpPr>
              <a:spLocks noChangeArrowheads="1"/>
            </p:cNvSpPr>
            <p:nvPr>
              <p:custDataLst>
                <p:tags r:id="rId2"/>
              </p:custDataLst>
            </p:nvPr>
          </p:nvSpPr>
          <p:spPr bwMode="gray">
            <a:xfrm>
              <a:off x="580244"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01/23</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33" name="Isosceles Triangle 93"/>
            <p:cNvSpPr/>
            <p:nvPr/>
          </p:nvSpPr>
          <p:spPr>
            <a:xfrm>
              <a:off x="2792877"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34" name="Rectangle 133"/>
            <p:cNvSpPr>
              <a:spLocks noChangeArrowheads="1"/>
            </p:cNvSpPr>
            <p:nvPr>
              <p:custDataLst>
                <p:tags r:id="rId3"/>
              </p:custDataLst>
            </p:nvPr>
          </p:nvSpPr>
          <p:spPr bwMode="gray">
            <a:xfrm>
              <a:off x="2661778"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03/18</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35" name="Isosceles Triangle 93"/>
            <p:cNvSpPr/>
            <p:nvPr/>
          </p:nvSpPr>
          <p:spPr>
            <a:xfrm>
              <a:off x="5141058"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36" name="Rectangle 135"/>
            <p:cNvSpPr>
              <a:spLocks noChangeArrowheads="1"/>
            </p:cNvSpPr>
            <p:nvPr>
              <p:custDataLst>
                <p:tags r:id="rId4"/>
              </p:custDataLst>
            </p:nvPr>
          </p:nvSpPr>
          <p:spPr bwMode="gray">
            <a:xfrm>
              <a:off x="5009959"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05/20</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37" name="Isosceles Triangle 93"/>
            <p:cNvSpPr/>
            <p:nvPr/>
          </p:nvSpPr>
          <p:spPr>
            <a:xfrm>
              <a:off x="6163920"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38" name="Rectangle 137"/>
            <p:cNvSpPr>
              <a:spLocks noChangeArrowheads="1"/>
            </p:cNvSpPr>
            <p:nvPr>
              <p:custDataLst>
                <p:tags r:id="rId5"/>
              </p:custDataLst>
            </p:nvPr>
          </p:nvSpPr>
          <p:spPr bwMode="gray">
            <a:xfrm>
              <a:off x="6032821"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06/17</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39" name="Isosceles Triangle 93"/>
            <p:cNvSpPr/>
            <p:nvPr/>
          </p:nvSpPr>
          <p:spPr>
            <a:xfrm>
              <a:off x="7129767"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40" name="Rectangle 139"/>
            <p:cNvSpPr>
              <a:spLocks noChangeArrowheads="1"/>
            </p:cNvSpPr>
            <p:nvPr>
              <p:custDataLst>
                <p:tags r:id="rId6"/>
              </p:custDataLst>
            </p:nvPr>
          </p:nvSpPr>
          <p:spPr bwMode="gray">
            <a:xfrm>
              <a:off x="6998668"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07/15</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41" name="Isosceles Triangle 93"/>
            <p:cNvSpPr/>
            <p:nvPr/>
          </p:nvSpPr>
          <p:spPr>
            <a:xfrm>
              <a:off x="1368324"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42" name="Rectangle 141"/>
            <p:cNvSpPr>
              <a:spLocks noChangeArrowheads="1"/>
            </p:cNvSpPr>
            <p:nvPr>
              <p:custDataLst>
                <p:tags r:id="rId7"/>
              </p:custDataLst>
            </p:nvPr>
          </p:nvSpPr>
          <p:spPr bwMode="gray">
            <a:xfrm>
              <a:off x="1237225"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02/04</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43" name="Isosceles Triangle 93"/>
            <p:cNvSpPr/>
            <p:nvPr/>
          </p:nvSpPr>
          <p:spPr>
            <a:xfrm>
              <a:off x="3357347"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44" name="Rectangle 143"/>
            <p:cNvSpPr>
              <a:spLocks noChangeArrowheads="1"/>
            </p:cNvSpPr>
            <p:nvPr>
              <p:custDataLst>
                <p:tags r:id="rId8"/>
              </p:custDataLst>
            </p:nvPr>
          </p:nvSpPr>
          <p:spPr bwMode="gray">
            <a:xfrm>
              <a:off x="3226248"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04/01</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45" name="Isosceles Triangle 93"/>
            <p:cNvSpPr/>
            <p:nvPr/>
          </p:nvSpPr>
          <p:spPr>
            <a:xfrm>
              <a:off x="4031219"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46" name="Rectangle 145"/>
            <p:cNvSpPr>
              <a:spLocks noChangeArrowheads="1"/>
            </p:cNvSpPr>
            <p:nvPr>
              <p:custDataLst>
                <p:tags r:id="rId9"/>
              </p:custDataLst>
            </p:nvPr>
          </p:nvSpPr>
          <p:spPr bwMode="gray">
            <a:xfrm>
              <a:off x="3882922" y="1454152"/>
              <a:ext cx="474398"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4/29</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47" name="Isosceles Triangle 93"/>
            <p:cNvSpPr/>
            <p:nvPr/>
          </p:nvSpPr>
          <p:spPr>
            <a:xfrm>
              <a:off x="4571108"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48" name="Rectangle 147"/>
            <p:cNvSpPr>
              <a:spLocks noChangeArrowheads="1"/>
            </p:cNvSpPr>
            <p:nvPr>
              <p:custDataLst>
                <p:tags r:id="rId10"/>
              </p:custDataLst>
            </p:nvPr>
          </p:nvSpPr>
          <p:spPr bwMode="gray">
            <a:xfrm>
              <a:off x="4440009"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05/06</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149" name="Isosceles Triangle 93"/>
            <p:cNvSpPr/>
            <p:nvPr/>
          </p:nvSpPr>
          <p:spPr>
            <a:xfrm>
              <a:off x="5687559"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50" name="Rectangle 149"/>
            <p:cNvSpPr>
              <a:spLocks noChangeArrowheads="1"/>
            </p:cNvSpPr>
            <p:nvPr>
              <p:custDataLst>
                <p:tags r:id="rId11"/>
              </p:custDataLst>
            </p:nvPr>
          </p:nvSpPr>
          <p:spPr bwMode="gray">
            <a:xfrm>
              <a:off x="5556460"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06/03</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grpSp>
      <p:graphicFrame>
        <p:nvGraphicFramePr>
          <p:cNvPr id="159" name="Table 158"/>
          <p:cNvGraphicFramePr>
            <a:graphicFrameLocks noGrp="1"/>
          </p:cNvGraphicFramePr>
          <p:nvPr>
            <p:extLst>
              <p:ext uri="{D42A27DB-BD31-4B8C-83A1-F6EECF244321}">
                <p14:modId xmlns:p14="http://schemas.microsoft.com/office/powerpoint/2010/main" val="908059845"/>
              </p:ext>
            </p:extLst>
          </p:nvPr>
        </p:nvGraphicFramePr>
        <p:xfrm>
          <a:off x="1368324" y="1858813"/>
          <a:ext cx="6233195" cy="4572000"/>
        </p:xfrm>
        <a:graphic>
          <a:graphicData uri="http://schemas.openxmlformats.org/drawingml/2006/table">
            <a:tbl>
              <a:tblPr firstRow="1" bandRow="1"/>
              <a:tblGrid>
                <a:gridCol w="1656058"/>
                <a:gridCol w="4577137"/>
              </a:tblGrid>
              <a:tr h="473628">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smtClean="0"/>
                        <a:t>January 23, 2019</a:t>
                      </a:r>
                    </a:p>
                    <a:p>
                      <a:pPr algn="r"/>
                      <a:r>
                        <a:rPr lang="en-US" sz="1000" b="1" dirty="0" smtClean="0"/>
                        <a:t>3-5PM</a:t>
                      </a:r>
                      <a:endParaRPr lang="en-US" sz="1000" b="1"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000" b="1" dirty="0" smtClean="0"/>
                        <a:t>Commission Meeting</a:t>
                      </a:r>
                    </a:p>
                    <a:p>
                      <a:pPr marL="171450" indent="-171450" algn="ctr">
                        <a:buFont typeface="Arial" charset="0"/>
                        <a:buChar char="•"/>
                      </a:pPr>
                      <a:r>
                        <a:rPr lang="en-US" sz="1000" b="1" i="1" dirty="0" smtClean="0"/>
                        <a:t>3 Presentations:</a:t>
                      </a:r>
                      <a:r>
                        <a:rPr lang="en-US" sz="1000" b="1" dirty="0" smtClean="0"/>
                        <a:t> </a:t>
                      </a:r>
                      <a:r>
                        <a:rPr lang="en-US" sz="1000" b="0" dirty="0" smtClean="0"/>
                        <a:t>“Level set” </a:t>
                      </a:r>
                      <a:r>
                        <a:rPr lang="en-US" sz="1000" dirty="0" smtClean="0"/>
                        <a:t>from BSAS,</a:t>
                      </a:r>
                      <a:r>
                        <a:rPr lang="en-US" sz="1000" baseline="0" dirty="0" smtClean="0"/>
                        <a:t> </a:t>
                      </a:r>
                      <a:r>
                        <a:rPr lang="en-US" sz="1000" dirty="0" smtClean="0"/>
                        <a:t>MBSACC, and RIZE</a:t>
                      </a:r>
                    </a:p>
                    <a:p>
                      <a:pPr marL="171450" indent="-171450" algn="ctr">
                        <a:buFont typeface="Arial" charset="0"/>
                        <a:buChar char="•"/>
                      </a:pPr>
                      <a:r>
                        <a:rPr lang="en-US" sz="1000" b="1" i="1" dirty="0" smtClean="0"/>
                        <a:t>Panel: </a:t>
                      </a:r>
                      <a:r>
                        <a:rPr lang="en-US" sz="1000" dirty="0" smtClean="0"/>
                        <a:t>Recovery coach &amp; recovery coach supervisors</a:t>
                      </a:r>
                      <a:endParaRPr lang="en-US" sz="1000"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smtClean="0">
                          <a:solidFill>
                            <a:schemeClr val="tx1"/>
                          </a:solidFill>
                        </a:rPr>
                        <a:t>February 07, 2019</a:t>
                      </a:r>
                    </a:p>
                    <a:p>
                      <a:pPr algn="r"/>
                      <a:r>
                        <a:rPr lang="en-US" sz="1000" b="1" dirty="0" smtClean="0">
                          <a:solidFill>
                            <a:schemeClr val="tx1"/>
                          </a:solidFill>
                        </a:rPr>
                        <a:t>2-4PM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000" b="1" dirty="0" smtClean="0"/>
                        <a:t>Listening Session #1 hosted</a:t>
                      </a:r>
                      <a:r>
                        <a:rPr lang="en-US" sz="1000" b="1" baseline="0" dirty="0" smtClean="0"/>
                        <a:t> by </a:t>
                      </a:r>
                    </a:p>
                    <a:p>
                      <a:pPr algn="ctr"/>
                      <a:r>
                        <a:rPr lang="en-US" sz="1000" b="1" baseline="0" dirty="0" smtClean="0"/>
                        <a:t>Representative Carole </a:t>
                      </a:r>
                      <a:r>
                        <a:rPr lang="en-US" sz="1000" b="1" baseline="0" dirty="0" err="1" smtClean="0"/>
                        <a:t>Fiola</a:t>
                      </a:r>
                      <a:r>
                        <a:rPr lang="en-US" sz="1000" b="1" baseline="0" dirty="0" smtClean="0"/>
                        <a:t> in Fall River</a:t>
                      </a:r>
                      <a:endParaRPr lang="en-US" sz="1000" b="1"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r>
              <a:tr h="605191">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smtClean="0">
                          <a:solidFill>
                            <a:schemeClr val="tx1"/>
                          </a:solidFill>
                        </a:rPr>
                        <a:t>March 18, 2019</a:t>
                      </a:r>
                    </a:p>
                    <a:p>
                      <a:pPr algn="r"/>
                      <a:r>
                        <a:rPr lang="en-US" sz="1000" b="1" dirty="0" smtClean="0">
                          <a:solidFill>
                            <a:schemeClr val="tx1"/>
                          </a:solidFill>
                        </a:rPr>
                        <a:t>3-5PM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smtClean="0">
                          <a:solidFill>
                            <a:schemeClr val="tx1"/>
                          </a:solidFill>
                        </a:rPr>
                        <a:t>Commission Meeting</a:t>
                      </a:r>
                    </a:p>
                    <a:p>
                      <a:pPr marL="171450" marR="0" indent="-171450" algn="ctr" defTabSz="9046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1" i="1" dirty="0" smtClean="0">
                          <a:solidFill>
                            <a:schemeClr val="tx1"/>
                          </a:solidFill>
                        </a:rPr>
                        <a:t>Presentation: </a:t>
                      </a:r>
                      <a:r>
                        <a:rPr lang="en-US" sz="1000" b="0" dirty="0" smtClean="0">
                          <a:solidFill>
                            <a:schemeClr val="tx1"/>
                          </a:solidFill>
                        </a:rPr>
                        <a:t>DMA Health Strategies</a:t>
                      </a:r>
                      <a:r>
                        <a:rPr lang="en-US" sz="1000" b="0" baseline="0" dirty="0" smtClean="0">
                          <a:solidFill>
                            <a:schemeClr val="tx1"/>
                          </a:solidFill>
                        </a:rPr>
                        <a:t> </a:t>
                      </a:r>
                      <a:r>
                        <a:rPr lang="en-US" sz="1000" b="0" dirty="0" smtClean="0">
                          <a:solidFill>
                            <a:schemeClr val="tx1"/>
                          </a:solidFill>
                        </a:rPr>
                        <a:t>Workforce Scan</a:t>
                      </a:r>
                    </a:p>
                    <a:p>
                      <a:pPr marL="171450" indent="-171450" algn="ctr">
                        <a:buFont typeface="Arial" charset="0"/>
                        <a:buChar char="•"/>
                      </a:pPr>
                      <a:r>
                        <a:rPr lang="en-US" sz="1000" b="1" i="1" dirty="0" smtClean="0">
                          <a:solidFill>
                            <a:schemeClr val="tx1"/>
                          </a:solidFill>
                        </a:rPr>
                        <a:t>Panel:</a:t>
                      </a:r>
                      <a:r>
                        <a:rPr lang="en-US" sz="1000" i="1" baseline="0" dirty="0" smtClean="0">
                          <a:solidFill>
                            <a:schemeClr val="tx1"/>
                          </a:solidFill>
                        </a:rPr>
                        <a:t> </a:t>
                      </a:r>
                      <a:r>
                        <a:rPr lang="en-US" sz="1000" baseline="0" dirty="0" smtClean="0">
                          <a:solidFill>
                            <a:schemeClr val="tx1"/>
                          </a:solidFill>
                        </a:rPr>
                        <a:t>Consumers of recovery coach services</a:t>
                      </a:r>
                    </a:p>
                    <a:p>
                      <a:pPr marL="171450" indent="-171450" algn="ctr">
                        <a:buFont typeface="Arial" charset="0"/>
                        <a:buChar char="•"/>
                      </a:pPr>
                      <a:r>
                        <a:rPr lang="en-US" sz="1000" b="1" i="1" baseline="0" dirty="0" smtClean="0">
                          <a:solidFill>
                            <a:schemeClr val="tx1"/>
                          </a:solidFill>
                        </a:rPr>
                        <a:t>Panel:</a:t>
                      </a:r>
                      <a:r>
                        <a:rPr lang="en-US" sz="1000" i="1" baseline="0" dirty="0" smtClean="0">
                          <a:solidFill>
                            <a:schemeClr val="tx1"/>
                          </a:solidFill>
                        </a:rPr>
                        <a:t> </a:t>
                      </a:r>
                      <a:r>
                        <a:rPr lang="en-US" sz="1000" baseline="0" dirty="0" smtClean="0">
                          <a:solidFill>
                            <a:schemeClr val="tx1"/>
                          </a:solidFill>
                        </a:rPr>
                        <a:t>Employers of recovery coaches</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smtClean="0">
                          <a:solidFill>
                            <a:schemeClr val="tx1"/>
                          </a:solidFill>
                        </a:rPr>
                        <a:t>April 02, 2019</a:t>
                      </a:r>
                    </a:p>
                    <a:p>
                      <a:pPr algn="r"/>
                      <a:r>
                        <a:rPr lang="en-US" sz="1000" b="1" dirty="0" smtClean="0">
                          <a:solidFill>
                            <a:schemeClr val="tx1"/>
                          </a:solidFill>
                        </a:rPr>
                        <a:t>4-6PM</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smtClean="0"/>
                        <a:t>Listening Session #2 hosted by</a:t>
                      </a:r>
                    </a:p>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smtClean="0"/>
                        <a:t>Siu Ping</a:t>
                      </a:r>
                      <a:r>
                        <a:rPr lang="en-US" sz="1000" b="1" baseline="0" dirty="0" smtClean="0"/>
                        <a:t> Chin </a:t>
                      </a:r>
                      <a:r>
                        <a:rPr lang="en-US" sz="1000" b="1" baseline="0" dirty="0" err="1" smtClean="0"/>
                        <a:t>Feman</a:t>
                      </a:r>
                      <a:r>
                        <a:rPr lang="en-US" sz="1000" b="1" baseline="0" dirty="0" smtClean="0"/>
                        <a:t> in Worcester</a:t>
                      </a:r>
                      <a:endParaRPr lang="en-US" sz="1000" b="1" dirty="0" smtClean="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smtClean="0">
                          <a:solidFill>
                            <a:schemeClr val="tx1"/>
                          </a:solidFill>
                        </a:rPr>
                        <a:t>April 30,</a:t>
                      </a:r>
                      <a:r>
                        <a:rPr lang="en-US" sz="1000" b="1" baseline="0" dirty="0" smtClean="0">
                          <a:solidFill>
                            <a:schemeClr val="tx1"/>
                          </a:solidFill>
                        </a:rPr>
                        <a:t> 2019</a:t>
                      </a:r>
                    </a:p>
                    <a:p>
                      <a:pPr algn="r"/>
                      <a:r>
                        <a:rPr lang="en-US" sz="1000" b="1" baseline="0" dirty="0" smtClean="0">
                          <a:solidFill>
                            <a:schemeClr val="tx1"/>
                          </a:solidFill>
                        </a:rPr>
                        <a:t>4:30-6:30PM</a:t>
                      </a:r>
                      <a:endParaRPr lang="en-US" sz="1000" b="1" dirty="0" smtClean="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smtClean="0"/>
                        <a:t>Listening Session #3 hosted by</a:t>
                      </a:r>
                    </a:p>
                    <a:p>
                      <a:pPr algn="ctr"/>
                      <a:r>
                        <a:rPr lang="en-US" sz="1000" b="1" dirty="0" smtClean="0"/>
                        <a:t>Mayor </a:t>
                      </a:r>
                      <a:r>
                        <a:rPr lang="en-US" sz="1000" b="1" dirty="0" err="1" smtClean="0"/>
                        <a:t>Fiorentini</a:t>
                      </a:r>
                      <a:r>
                        <a:rPr lang="en-US" sz="1000" b="1" baseline="0" dirty="0" smtClean="0"/>
                        <a:t> </a:t>
                      </a:r>
                      <a:r>
                        <a:rPr lang="en-US" sz="1000" b="1" dirty="0" smtClean="0"/>
                        <a:t>in</a:t>
                      </a:r>
                      <a:r>
                        <a:rPr lang="en-US" sz="1000" b="1" baseline="0" dirty="0" smtClean="0"/>
                        <a:t> Haverhill</a:t>
                      </a:r>
                      <a:endParaRPr lang="en-US" sz="1000" b="1"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smtClean="0">
                          <a:solidFill>
                            <a:schemeClr val="tx1"/>
                          </a:solidFill>
                        </a:rPr>
                        <a:t>May 09, 2019</a:t>
                      </a:r>
                    </a:p>
                    <a:p>
                      <a:pPr algn="r"/>
                      <a:r>
                        <a:rPr lang="en-US" sz="1000" b="1" dirty="0" smtClean="0">
                          <a:solidFill>
                            <a:schemeClr val="tx1"/>
                          </a:solidFill>
                        </a:rPr>
                        <a:t>4-6PM</a:t>
                      </a:r>
                      <a:endParaRPr lang="en-US" sz="1000" b="1"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smtClean="0"/>
                        <a:t>Listening Session #4 hosted by </a:t>
                      </a:r>
                    </a:p>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err="1" smtClean="0"/>
                        <a:t>Haner</a:t>
                      </a:r>
                      <a:r>
                        <a:rPr lang="en-US" sz="1000" b="1" dirty="0" smtClean="0"/>
                        <a:t> Hernández in Greenfield</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r>
              <a:tr h="47811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smtClean="0">
                          <a:solidFill>
                            <a:schemeClr val="tx1"/>
                          </a:solidFill>
                        </a:rPr>
                        <a:t>May</a:t>
                      </a:r>
                      <a:r>
                        <a:rPr lang="en-US" sz="1000" b="1" baseline="0" dirty="0" smtClean="0">
                          <a:solidFill>
                            <a:schemeClr val="tx1"/>
                          </a:solidFill>
                        </a:rPr>
                        <a:t> 20, 2019</a:t>
                      </a:r>
                    </a:p>
                    <a:p>
                      <a:pPr algn="r"/>
                      <a:r>
                        <a:rPr lang="en-US" sz="1000" b="1" baseline="0" dirty="0" smtClean="0">
                          <a:solidFill>
                            <a:schemeClr val="tx1"/>
                          </a:solidFill>
                        </a:rPr>
                        <a:t>3-5PM</a:t>
                      </a:r>
                      <a:endParaRPr lang="en-US" sz="1000" b="1"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smtClean="0"/>
                        <a:t>Commission Meeting</a:t>
                      </a:r>
                    </a:p>
                    <a:p>
                      <a:pPr marL="171450" marR="0" indent="-171450" algn="ctr" defTabSz="904678" rtl="0" eaLnBrk="1" fontAlgn="auto" latinLnBrk="0" hangingPunct="1">
                        <a:lnSpc>
                          <a:spcPct val="100000"/>
                        </a:lnSpc>
                        <a:spcBef>
                          <a:spcPts val="0"/>
                        </a:spcBef>
                        <a:spcAft>
                          <a:spcPts val="0"/>
                        </a:spcAft>
                        <a:buClrTx/>
                        <a:buSzTx/>
                        <a:buFont typeface="Arial" charset="0"/>
                        <a:buChar char="•"/>
                        <a:tabLst/>
                        <a:defRPr/>
                      </a:pPr>
                      <a:r>
                        <a:rPr lang="en-US" sz="1000" b="1" i="1" dirty="0" smtClean="0"/>
                        <a:t>2 Presentations:</a:t>
                      </a:r>
                      <a:r>
                        <a:rPr lang="en-US" sz="1000" b="1" i="1" baseline="0" dirty="0" smtClean="0"/>
                        <a:t> </a:t>
                      </a:r>
                      <a:r>
                        <a:rPr lang="en-US" sz="1000" b="0" i="0" baseline="0" dirty="0" smtClean="0"/>
                        <a:t>C</a:t>
                      </a:r>
                      <a:r>
                        <a:rPr lang="en-US" sz="1000" baseline="0" dirty="0" smtClean="0"/>
                        <a:t>ontracting and payer perspective from </a:t>
                      </a:r>
                      <a:r>
                        <a:rPr lang="en-US" sz="1000" dirty="0" smtClean="0"/>
                        <a:t>BSAS &amp;</a:t>
                      </a:r>
                      <a:r>
                        <a:rPr lang="en-US" sz="1000" baseline="0" dirty="0" smtClean="0"/>
                        <a:t> </a:t>
                      </a:r>
                      <a:r>
                        <a:rPr lang="en-US" sz="1000" dirty="0" smtClean="0"/>
                        <a:t>MH</a:t>
                      </a:r>
                      <a:endParaRPr lang="en-US" sz="1000" baseline="0" dirty="0" smtClean="0"/>
                    </a:p>
                    <a:p>
                      <a:pPr marL="171450" marR="0" indent="-171450" algn="ctr" defTabSz="904678" rtl="0" eaLnBrk="1" fontAlgn="auto" latinLnBrk="0" hangingPunct="1">
                        <a:lnSpc>
                          <a:spcPct val="100000"/>
                        </a:lnSpc>
                        <a:spcBef>
                          <a:spcPts val="0"/>
                        </a:spcBef>
                        <a:spcAft>
                          <a:spcPts val="0"/>
                        </a:spcAft>
                        <a:buClrTx/>
                        <a:buSzTx/>
                        <a:buFont typeface="Arial" charset="0"/>
                        <a:buChar char="•"/>
                        <a:tabLst/>
                        <a:defRPr/>
                      </a:pPr>
                      <a:r>
                        <a:rPr lang="en-US" sz="1000" dirty="0" smtClean="0"/>
                        <a:t>Commission will discuss standards for credentialing</a:t>
                      </a:r>
                      <a:endParaRPr lang="en-US" sz="1000"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smtClean="0"/>
                        <a:t>June 03, 2019</a:t>
                      </a:r>
                    </a:p>
                    <a:p>
                      <a:pPr algn="r"/>
                      <a:r>
                        <a:rPr lang="en-US" sz="1000" b="1" dirty="0" smtClean="0"/>
                        <a:t>TBD</a:t>
                      </a:r>
                      <a:endParaRPr lang="en-US" sz="1000" b="1"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smtClean="0"/>
                        <a:t>Listening</a:t>
                      </a:r>
                      <a:r>
                        <a:rPr lang="en-US" sz="1000" b="1" baseline="0" dirty="0" smtClean="0"/>
                        <a:t> </a:t>
                      </a:r>
                      <a:r>
                        <a:rPr lang="en-US" sz="1000" b="1" dirty="0" smtClean="0"/>
                        <a:t>Session #5</a:t>
                      </a:r>
                      <a:r>
                        <a:rPr lang="en-US" sz="1000" b="1" i="0" dirty="0" smtClean="0"/>
                        <a:t> </a:t>
                      </a:r>
                      <a:r>
                        <a:rPr lang="en-US" sz="1000" b="1" i="0" baseline="0" dirty="0" smtClean="0"/>
                        <a:t>hosted by</a:t>
                      </a:r>
                    </a:p>
                    <a:p>
                      <a:pPr marL="0" marR="0" indent="0" algn="ctr" defTabSz="904678" rtl="0" eaLnBrk="1" fontAlgn="auto" latinLnBrk="0" hangingPunct="1">
                        <a:lnSpc>
                          <a:spcPct val="100000"/>
                        </a:lnSpc>
                        <a:spcBef>
                          <a:spcPts val="0"/>
                        </a:spcBef>
                        <a:spcAft>
                          <a:spcPts val="0"/>
                        </a:spcAft>
                        <a:buClrTx/>
                        <a:buSzTx/>
                        <a:buFontTx/>
                        <a:buNone/>
                        <a:tabLst/>
                        <a:defRPr/>
                      </a:pPr>
                      <a:r>
                        <a:rPr lang="en-US" sz="1000" b="1" i="0" baseline="0" dirty="0" smtClean="0"/>
                        <a:t>Barnstable County Department of Human Services in Cape Cod</a:t>
                      </a:r>
                      <a:endParaRPr lang="en-US" sz="1000" b="1" i="0" dirty="0" smtClean="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smtClean="0"/>
                        <a:t>June 17, 2019</a:t>
                      </a:r>
                    </a:p>
                    <a:p>
                      <a:pPr algn="r"/>
                      <a:r>
                        <a:rPr lang="en-US" sz="1000" b="1" dirty="0" smtClean="0"/>
                        <a:t>3-5PM</a:t>
                      </a:r>
                      <a:endParaRPr lang="en-US" sz="1000" b="1"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smtClean="0"/>
                        <a:t>Commission Meeting</a:t>
                      </a:r>
                    </a:p>
                    <a:p>
                      <a:pPr marL="171450" marR="0" indent="-171450" algn="ctr" defTabSz="904678" rtl="0" eaLnBrk="1" fontAlgn="auto" latinLnBrk="0" hangingPunct="1">
                        <a:lnSpc>
                          <a:spcPct val="100000"/>
                        </a:lnSpc>
                        <a:spcBef>
                          <a:spcPts val="0"/>
                        </a:spcBef>
                        <a:spcAft>
                          <a:spcPts val="0"/>
                        </a:spcAft>
                        <a:buClrTx/>
                        <a:buSzTx/>
                        <a:buFont typeface="Arial" charset="0"/>
                        <a:buChar char="•"/>
                        <a:tabLst/>
                        <a:defRPr/>
                      </a:pPr>
                      <a:r>
                        <a:rPr lang="en-US" sz="1000" dirty="0" smtClean="0"/>
                        <a:t>Commission will discuss recommendations</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r>
              <a:tr h="342065">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r"/>
                      <a:r>
                        <a:rPr lang="en-US" sz="1000" b="1" dirty="0" smtClean="0"/>
                        <a:t>July 15, 2019</a:t>
                      </a:r>
                    </a:p>
                    <a:p>
                      <a:pPr algn="r"/>
                      <a:r>
                        <a:rPr lang="en-US" sz="1000" b="1" dirty="0" smtClean="0"/>
                        <a:t>3-5PM</a:t>
                      </a:r>
                      <a:endParaRPr lang="en-US" sz="1000" b="1" dirty="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000" b="1" dirty="0" smtClean="0"/>
                        <a:t>Commission Meeting</a:t>
                      </a:r>
                    </a:p>
                    <a:p>
                      <a:pPr marL="171450" marR="0" indent="-171450" algn="ctr" defTabSz="904678" rtl="0" eaLnBrk="1" fontAlgn="auto" latinLnBrk="0" hangingPunct="1">
                        <a:lnSpc>
                          <a:spcPct val="100000"/>
                        </a:lnSpc>
                        <a:spcBef>
                          <a:spcPts val="0"/>
                        </a:spcBef>
                        <a:spcAft>
                          <a:spcPts val="0"/>
                        </a:spcAft>
                        <a:buClrTx/>
                        <a:buSzTx/>
                        <a:buFont typeface="Arial" charset="0"/>
                        <a:buChar char="•"/>
                        <a:tabLst/>
                        <a:defRPr/>
                      </a:pPr>
                      <a:r>
                        <a:rPr lang="en-US" sz="1000" dirty="0" smtClean="0"/>
                        <a:t>Review draft</a:t>
                      </a:r>
                      <a:r>
                        <a:rPr lang="en-US" sz="1000" baseline="0" dirty="0" smtClean="0"/>
                        <a:t> of final deliverable</a:t>
                      </a:r>
                      <a:endParaRPr lang="en-US" sz="1000" dirty="0" smtClean="0"/>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r>
            </a:tbl>
          </a:graphicData>
        </a:graphic>
      </p:graphicFrame>
      <p:grpSp>
        <p:nvGrpSpPr>
          <p:cNvPr id="160" name="Group 159"/>
          <p:cNvGrpSpPr/>
          <p:nvPr/>
        </p:nvGrpSpPr>
        <p:grpSpPr>
          <a:xfrm>
            <a:off x="1561701" y="1981200"/>
            <a:ext cx="190899" cy="4290522"/>
            <a:chOff x="241440" y="1761738"/>
            <a:chExt cx="190899" cy="4392832"/>
          </a:xfrm>
        </p:grpSpPr>
        <p:sp>
          <p:nvSpPr>
            <p:cNvPr id="161" name="Isosceles Triangle 93"/>
            <p:cNvSpPr/>
            <p:nvPr/>
          </p:nvSpPr>
          <p:spPr>
            <a:xfrm>
              <a:off x="241440" y="1761738"/>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62" name="Isosceles Triangle 93"/>
            <p:cNvSpPr/>
            <p:nvPr/>
          </p:nvSpPr>
          <p:spPr>
            <a:xfrm>
              <a:off x="241440" y="5187950"/>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63" name="Isosceles Triangle 93"/>
            <p:cNvSpPr/>
            <p:nvPr/>
          </p:nvSpPr>
          <p:spPr>
            <a:xfrm>
              <a:off x="241440" y="2321528"/>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64" name="Isosceles Triangle 93"/>
            <p:cNvSpPr/>
            <p:nvPr/>
          </p:nvSpPr>
          <p:spPr>
            <a:xfrm>
              <a:off x="241440" y="2854928"/>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65" name="Isosceles Triangle 93"/>
            <p:cNvSpPr/>
            <p:nvPr/>
          </p:nvSpPr>
          <p:spPr>
            <a:xfrm>
              <a:off x="241440" y="4678530"/>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66" name="Isosceles Triangle 93"/>
            <p:cNvSpPr/>
            <p:nvPr/>
          </p:nvSpPr>
          <p:spPr>
            <a:xfrm>
              <a:off x="241440" y="5949950"/>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67" name="Isosceles Triangle 93"/>
            <p:cNvSpPr/>
            <p:nvPr/>
          </p:nvSpPr>
          <p:spPr>
            <a:xfrm>
              <a:off x="241440" y="5568950"/>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68" name="Isosceles Triangle 93"/>
            <p:cNvSpPr/>
            <p:nvPr/>
          </p:nvSpPr>
          <p:spPr>
            <a:xfrm>
              <a:off x="241440" y="3435350"/>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69" name="Isosceles Triangle 93"/>
            <p:cNvSpPr/>
            <p:nvPr/>
          </p:nvSpPr>
          <p:spPr>
            <a:xfrm>
              <a:off x="241440" y="3816350"/>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170" name="Isosceles Triangle 93"/>
            <p:cNvSpPr/>
            <p:nvPr/>
          </p:nvSpPr>
          <p:spPr>
            <a:xfrm>
              <a:off x="241440" y="4221330"/>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900" b="0" i="0" u="none" strike="noStrike" kern="0" cap="none" spc="0" normalizeH="0" baseline="0" noProof="0" dirty="0" err="1" smtClean="0">
                <a:ln>
                  <a:noFill/>
                </a:ln>
                <a:solidFill>
                  <a:srgbClr val="000000"/>
                </a:solidFill>
                <a:effectLst/>
                <a:uLnTx/>
                <a:uFillTx/>
                <a:latin typeface="Arial"/>
                <a:cs typeface="Arial"/>
                <a:sym typeface="Arial"/>
              </a:endParaRPr>
            </a:p>
          </p:txBody>
        </p:sp>
      </p:grpSp>
    </p:spTree>
    <p:extLst>
      <p:ext uri="{BB962C8B-B14F-4D97-AF65-F5344CB8AC3E}">
        <p14:creationId xmlns:p14="http://schemas.microsoft.com/office/powerpoint/2010/main" val="1607676280"/>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Listening Sessions</a:t>
            </a:r>
            <a:endParaRPr lang="en-US" dirty="0"/>
          </a:p>
        </p:txBody>
      </p:sp>
      <p:graphicFrame>
        <p:nvGraphicFramePr>
          <p:cNvPr id="54" name="Table 53"/>
          <p:cNvGraphicFramePr>
            <a:graphicFrameLocks noGrp="1"/>
          </p:cNvGraphicFramePr>
          <p:nvPr>
            <p:extLst>
              <p:ext uri="{D42A27DB-BD31-4B8C-83A1-F6EECF244321}">
                <p14:modId xmlns:p14="http://schemas.microsoft.com/office/powerpoint/2010/main" val="714346528"/>
              </p:ext>
            </p:extLst>
          </p:nvPr>
        </p:nvGraphicFramePr>
        <p:xfrm>
          <a:off x="609600" y="2139950"/>
          <a:ext cx="7776430" cy="3879849"/>
        </p:xfrm>
        <a:graphic>
          <a:graphicData uri="http://schemas.openxmlformats.org/drawingml/2006/table">
            <a:tbl>
              <a:tblPr firstRow="1" bandRow="1"/>
              <a:tblGrid>
                <a:gridCol w="2139647"/>
                <a:gridCol w="2444903"/>
                <a:gridCol w="3191880"/>
              </a:tblGrid>
              <a:tr h="446814">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400" b="1" dirty="0" smtClean="0">
                          <a:solidFill>
                            <a:schemeClr val="tx1"/>
                          </a:solidFill>
                        </a:rPr>
                        <a:t>Geographic Region</a:t>
                      </a:r>
                      <a:endParaRPr lang="en-US" sz="1400" b="1"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400" b="1" dirty="0" smtClean="0">
                          <a:solidFill>
                            <a:schemeClr val="tx1"/>
                          </a:solidFill>
                        </a:rPr>
                        <a:t>Date/Time/Location</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00B050"/>
                    </a:solid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400" b="1" dirty="0" smtClean="0">
                          <a:solidFill>
                            <a:schemeClr val="tx1"/>
                          </a:solidFill>
                        </a:rPr>
                        <a:t>Host</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00B050"/>
                    </a:solidFill>
                  </a:tcPr>
                </a:tc>
              </a:tr>
              <a:tr h="686607">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100" b="0" dirty="0" smtClean="0">
                          <a:solidFill>
                            <a:schemeClr val="tx1"/>
                          </a:solidFill>
                        </a:rPr>
                        <a:t>Listening Session #1: </a:t>
                      </a:r>
                    </a:p>
                    <a:p>
                      <a:pPr algn="ctr"/>
                      <a:r>
                        <a:rPr lang="en-US" sz="1100" b="1" dirty="0" smtClean="0">
                          <a:solidFill>
                            <a:schemeClr val="tx1"/>
                          </a:solidFill>
                        </a:rPr>
                        <a:t>Fall</a:t>
                      </a:r>
                      <a:r>
                        <a:rPr lang="en-US" sz="1100" b="1" baseline="0" dirty="0" smtClean="0">
                          <a:solidFill>
                            <a:schemeClr val="tx1"/>
                          </a:solidFill>
                        </a:rPr>
                        <a:t> River</a:t>
                      </a:r>
                      <a:endParaRPr lang="en-US" sz="1100" b="1" dirty="0" smtClean="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100" b="0" dirty="0" smtClean="0">
                          <a:solidFill>
                            <a:schemeClr val="tx1"/>
                          </a:solidFill>
                        </a:rPr>
                        <a:t>February 07, 2019</a:t>
                      </a:r>
                    </a:p>
                    <a:p>
                      <a:pPr algn="ctr"/>
                      <a:r>
                        <a:rPr lang="en-US" sz="1100" b="0" dirty="0" smtClean="0">
                          <a:solidFill>
                            <a:schemeClr val="tx1"/>
                          </a:solidFill>
                        </a:rPr>
                        <a:t>2-4PM</a:t>
                      </a:r>
                    </a:p>
                    <a:p>
                      <a:pPr algn="ctr"/>
                      <a:r>
                        <a:rPr lang="en-US" sz="1100" b="0" dirty="0" smtClean="0">
                          <a:solidFill>
                            <a:schemeClr val="tx1"/>
                          </a:solidFill>
                        </a:rPr>
                        <a:t>Bristol</a:t>
                      </a:r>
                      <a:r>
                        <a:rPr lang="en-US" sz="1100" b="0" baseline="0" dirty="0" smtClean="0">
                          <a:solidFill>
                            <a:schemeClr val="tx1"/>
                          </a:solidFill>
                        </a:rPr>
                        <a:t> Community College</a:t>
                      </a:r>
                      <a:endParaRPr lang="en-US" sz="1100" b="0" dirty="0" smtClean="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100" b="0" baseline="0" dirty="0" smtClean="0">
                          <a:solidFill>
                            <a:schemeClr val="tx1"/>
                          </a:solidFill>
                        </a:rPr>
                        <a:t>Representative Carole </a:t>
                      </a:r>
                      <a:r>
                        <a:rPr lang="en-US" sz="1100" b="0" baseline="0" dirty="0" err="1" smtClean="0">
                          <a:solidFill>
                            <a:schemeClr val="tx1"/>
                          </a:solidFill>
                        </a:rPr>
                        <a:t>Fiola</a:t>
                      </a:r>
                      <a:endParaRPr lang="en-US" sz="1100" b="0"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r>
              <a:tr h="686607">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100" b="0" dirty="0" smtClean="0">
                          <a:solidFill>
                            <a:schemeClr val="tx1"/>
                          </a:solidFill>
                        </a:rPr>
                        <a:t>Listening Session #2:</a:t>
                      </a:r>
                      <a:r>
                        <a:rPr lang="en-US" sz="1100" b="0" baseline="0" dirty="0" smtClean="0">
                          <a:solidFill>
                            <a:schemeClr val="tx1"/>
                          </a:solidFill>
                        </a:rPr>
                        <a:t> </a:t>
                      </a:r>
                      <a:r>
                        <a:rPr lang="en-US" sz="1100" b="1" baseline="0" dirty="0" smtClean="0">
                          <a:solidFill>
                            <a:schemeClr val="tx1"/>
                          </a:solidFill>
                        </a:rPr>
                        <a:t>Worcester</a:t>
                      </a:r>
                      <a:endParaRPr lang="en-US" sz="1100" b="1" dirty="0" smtClean="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100" b="0" dirty="0" smtClean="0">
                          <a:solidFill>
                            <a:schemeClr val="tx1"/>
                          </a:solidFill>
                        </a:rPr>
                        <a:t>April 02, 2019</a:t>
                      </a:r>
                    </a:p>
                    <a:p>
                      <a:pPr algn="ctr"/>
                      <a:r>
                        <a:rPr lang="en-US" sz="1100" b="0" i="0" dirty="0" smtClean="0">
                          <a:solidFill>
                            <a:schemeClr val="tx1"/>
                          </a:solidFill>
                        </a:rPr>
                        <a:t>4-6PM</a:t>
                      </a:r>
                    </a:p>
                    <a:p>
                      <a:pPr algn="ctr"/>
                      <a:r>
                        <a:rPr lang="en-US" sz="1100" b="0" i="0" dirty="0" smtClean="0">
                          <a:solidFill>
                            <a:schemeClr val="tx1"/>
                          </a:solidFill>
                        </a:rPr>
                        <a:t>Family Health Center of Worcester</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100" b="0" dirty="0" smtClean="0">
                          <a:solidFill>
                            <a:schemeClr val="tx1"/>
                          </a:solidFill>
                        </a:rPr>
                        <a:t>Siu Ping</a:t>
                      </a:r>
                      <a:r>
                        <a:rPr lang="en-US" sz="1100" b="0" baseline="0" dirty="0" smtClean="0">
                          <a:solidFill>
                            <a:schemeClr val="tx1"/>
                          </a:solidFill>
                        </a:rPr>
                        <a:t> Chin </a:t>
                      </a:r>
                      <a:r>
                        <a:rPr lang="en-US" sz="1100" b="0" baseline="0" dirty="0" err="1" smtClean="0">
                          <a:solidFill>
                            <a:schemeClr val="tx1"/>
                          </a:solidFill>
                        </a:rPr>
                        <a:t>Feman</a:t>
                      </a:r>
                      <a:endParaRPr lang="en-US" sz="1100" b="0" baseline="0" dirty="0" smtClean="0">
                        <a:solidFill>
                          <a:schemeClr val="tx1"/>
                        </a:solidFill>
                      </a:endParaRPr>
                    </a:p>
                    <a:p>
                      <a:pPr marL="0" marR="0" indent="0" algn="ctr" defTabSz="904678" rtl="0" eaLnBrk="1" fontAlgn="auto" latinLnBrk="0" hangingPunct="1">
                        <a:lnSpc>
                          <a:spcPct val="100000"/>
                        </a:lnSpc>
                        <a:spcBef>
                          <a:spcPts val="0"/>
                        </a:spcBef>
                        <a:spcAft>
                          <a:spcPts val="0"/>
                        </a:spcAft>
                        <a:buClrTx/>
                        <a:buSzTx/>
                        <a:buFontTx/>
                        <a:buNone/>
                        <a:tabLst/>
                        <a:defRPr/>
                      </a:pPr>
                      <a:r>
                        <a:rPr lang="en-US" sz="1100" b="0" dirty="0" smtClean="0">
                          <a:solidFill>
                            <a:schemeClr val="tx1"/>
                          </a:solidFill>
                        </a:rPr>
                        <a:t>Medical</a:t>
                      </a:r>
                      <a:r>
                        <a:rPr lang="en-US" sz="1100" b="0" baseline="0" dirty="0" smtClean="0">
                          <a:solidFill>
                            <a:schemeClr val="tx1"/>
                          </a:solidFill>
                        </a:rPr>
                        <a:t> Director, Gavin Foundation</a:t>
                      </a:r>
                      <a:endParaRPr lang="en-US" sz="1100" b="0" dirty="0" smtClean="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rgbClr val="FFFF00"/>
                    </a:solidFill>
                  </a:tcPr>
                </a:tc>
              </a:tr>
              <a:tr h="686607">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100" b="0" dirty="0" smtClean="0">
                          <a:solidFill>
                            <a:schemeClr val="tx1"/>
                          </a:solidFill>
                        </a:rPr>
                        <a:t>Listening Session #3:</a:t>
                      </a:r>
                      <a:r>
                        <a:rPr lang="en-US" sz="1100" b="0" baseline="0" dirty="0" smtClean="0">
                          <a:solidFill>
                            <a:schemeClr val="tx1"/>
                          </a:solidFill>
                        </a:rPr>
                        <a:t> </a:t>
                      </a:r>
                    </a:p>
                    <a:p>
                      <a:pPr marL="0" marR="0" indent="0" algn="ctr" defTabSz="904678" rtl="0" eaLnBrk="1" fontAlgn="auto" latinLnBrk="0" hangingPunct="1">
                        <a:lnSpc>
                          <a:spcPct val="100000"/>
                        </a:lnSpc>
                        <a:spcBef>
                          <a:spcPts val="0"/>
                        </a:spcBef>
                        <a:spcAft>
                          <a:spcPts val="0"/>
                        </a:spcAft>
                        <a:buClrTx/>
                        <a:buSzTx/>
                        <a:buFontTx/>
                        <a:buNone/>
                        <a:tabLst/>
                        <a:defRPr/>
                      </a:pPr>
                      <a:r>
                        <a:rPr lang="en-US" sz="1100" b="1" baseline="0" dirty="0" smtClean="0">
                          <a:solidFill>
                            <a:schemeClr val="tx1"/>
                          </a:solidFill>
                        </a:rPr>
                        <a:t>Haverhill</a:t>
                      </a:r>
                      <a:endParaRPr lang="en-US" sz="1100" b="1" dirty="0" smtClean="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100" b="0" dirty="0" smtClean="0">
                          <a:solidFill>
                            <a:schemeClr val="tx1"/>
                          </a:solidFill>
                        </a:rPr>
                        <a:t>April</a:t>
                      </a:r>
                      <a:r>
                        <a:rPr lang="en-US" sz="1100" b="0" baseline="0" dirty="0" smtClean="0">
                          <a:solidFill>
                            <a:schemeClr val="tx1"/>
                          </a:solidFill>
                        </a:rPr>
                        <a:t> 30</a:t>
                      </a:r>
                      <a:r>
                        <a:rPr lang="en-US" sz="1100" b="0" dirty="0" smtClean="0">
                          <a:solidFill>
                            <a:schemeClr val="tx1"/>
                          </a:solidFill>
                        </a:rPr>
                        <a:t>, 2019</a:t>
                      </a:r>
                    </a:p>
                    <a:p>
                      <a:pPr algn="ctr"/>
                      <a:r>
                        <a:rPr lang="en-US" sz="1100" b="0" i="0" dirty="0" smtClean="0">
                          <a:solidFill>
                            <a:schemeClr val="tx1"/>
                          </a:solidFill>
                        </a:rPr>
                        <a:t>4:30-6:30PM</a:t>
                      </a:r>
                    </a:p>
                    <a:p>
                      <a:pPr algn="ctr"/>
                      <a:r>
                        <a:rPr lang="en-US" sz="1100" b="0" i="0" dirty="0" err="1" smtClean="0">
                          <a:solidFill>
                            <a:schemeClr val="tx1"/>
                          </a:solidFill>
                        </a:rPr>
                        <a:t>Hunking</a:t>
                      </a:r>
                      <a:r>
                        <a:rPr lang="en-US" sz="1100" b="0" i="0" dirty="0" smtClean="0">
                          <a:solidFill>
                            <a:schemeClr val="tx1"/>
                          </a:solidFill>
                        </a:rPr>
                        <a:t> School</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100" b="0" dirty="0" smtClean="0">
                          <a:solidFill>
                            <a:schemeClr val="tx1"/>
                          </a:solidFill>
                        </a:rPr>
                        <a:t>City of Haverhill </a:t>
                      </a:r>
                    </a:p>
                    <a:p>
                      <a:pPr marL="0" marR="0" indent="0" algn="ctr" defTabSz="904678" rtl="0" eaLnBrk="1" fontAlgn="auto" latinLnBrk="0" hangingPunct="1">
                        <a:lnSpc>
                          <a:spcPct val="100000"/>
                        </a:lnSpc>
                        <a:spcBef>
                          <a:spcPts val="0"/>
                        </a:spcBef>
                        <a:spcAft>
                          <a:spcPts val="0"/>
                        </a:spcAft>
                        <a:buClrTx/>
                        <a:buSzTx/>
                        <a:buFontTx/>
                        <a:buNone/>
                        <a:tabLst/>
                        <a:defRPr/>
                      </a:pPr>
                      <a:r>
                        <a:rPr lang="en-US" sz="1100" b="0" dirty="0" smtClean="0">
                          <a:solidFill>
                            <a:schemeClr val="tx1"/>
                          </a:solidFill>
                        </a:rPr>
                        <a:t>Mayor </a:t>
                      </a:r>
                      <a:r>
                        <a:rPr lang="en-US" sz="1100" b="0" dirty="0" err="1" smtClean="0">
                          <a:solidFill>
                            <a:schemeClr val="tx1"/>
                          </a:solidFill>
                        </a:rPr>
                        <a:t>Fiorentini</a:t>
                      </a:r>
                      <a:endParaRPr lang="en-US" sz="1100" b="0"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r>
              <a:tr h="686607">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100" b="0" dirty="0" smtClean="0">
                          <a:solidFill>
                            <a:schemeClr val="tx1"/>
                          </a:solidFill>
                        </a:rPr>
                        <a:t>Listening Session #4:</a:t>
                      </a:r>
                    </a:p>
                    <a:p>
                      <a:pPr algn="ctr"/>
                      <a:r>
                        <a:rPr lang="en-US" sz="1100" b="1" dirty="0" smtClean="0">
                          <a:solidFill>
                            <a:schemeClr val="tx1"/>
                          </a:solidFill>
                        </a:rPr>
                        <a:t>Greenfield </a:t>
                      </a:r>
                      <a:endParaRPr lang="en-US" sz="1100" b="1" dirty="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100" b="0" dirty="0" smtClean="0">
                          <a:solidFill>
                            <a:schemeClr val="tx1"/>
                          </a:solidFill>
                        </a:rPr>
                        <a:t>May</a:t>
                      </a:r>
                      <a:r>
                        <a:rPr lang="en-US" sz="1100" b="0" baseline="0" dirty="0" smtClean="0">
                          <a:solidFill>
                            <a:schemeClr val="tx1"/>
                          </a:solidFill>
                        </a:rPr>
                        <a:t> </a:t>
                      </a:r>
                      <a:r>
                        <a:rPr lang="en-US" sz="1100" b="0" dirty="0" smtClean="0">
                          <a:solidFill>
                            <a:schemeClr val="tx1"/>
                          </a:solidFill>
                        </a:rPr>
                        <a:t>09, 2019</a:t>
                      </a:r>
                    </a:p>
                    <a:p>
                      <a:pPr algn="ctr"/>
                      <a:r>
                        <a:rPr lang="en-US" sz="1100" b="0" i="0" dirty="0" smtClean="0">
                          <a:solidFill>
                            <a:schemeClr val="tx1"/>
                          </a:solidFill>
                        </a:rPr>
                        <a:t>4-6PM</a:t>
                      </a:r>
                    </a:p>
                    <a:p>
                      <a:pPr algn="ctr"/>
                      <a:r>
                        <a:rPr lang="en-US" sz="1100" b="0" i="0" dirty="0" smtClean="0">
                          <a:solidFill>
                            <a:schemeClr val="tx1"/>
                          </a:solidFill>
                        </a:rPr>
                        <a:t>Greenfield</a:t>
                      </a:r>
                      <a:r>
                        <a:rPr lang="en-US" sz="1100" b="0" i="0" baseline="0" dirty="0" smtClean="0">
                          <a:solidFill>
                            <a:schemeClr val="tx1"/>
                          </a:solidFill>
                        </a:rPr>
                        <a:t> Community College</a:t>
                      </a:r>
                      <a:endParaRPr lang="en-US" sz="1100" b="0" i="0" dirty="0" smtClean="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100" b="0" dirty="0" err="1" smtClean="0">
                          <a:solidFill>
                            <a:schemeClr val="tx1"/>
                          </a:solidFill>
                        </a:rPr>
                        <a:t>Haner</a:t>
                      </a:r>
                      <a:r>
                        <a:rPr lang="en-US" sz="1100" b="0" dirty="0" smtClean="0">
                          <a:solidFill>
                            <a:schemeClr val="tx1"/>
                          </a:solidFill>
                        </a:rPr>
                        <a:t> Hernández</a:t>
                      </a:r>
                    </a:p>
                    <a:p>
                      <a:pPr marL="0" marR="0" indent="0" algn="ctr" defTabSz="904678" rtl="0" eaLnBrk="1" fontAlgn="auto" latinLnBrk="0" hangingPunct="1">
                        <a:lnSpc>
                          <a:spcPct val="100000"/>
                        </a:lnSpc>
                        <a:spcBef>
                          <a:spcPts val="0"/>
                        </a:spcBef>
                        <a:spcAft>
                          <a:spcPts val="0"/>
                        </a:spcAft>
                        <a:buClrTx/>
                        <a:buSzTx/>
                        <a:buFontTx/>
                        <a:buNone/>
                        <a:tabLst/>
                        <a:defRPr/>
                      </a:pPr>
                      <a:r>
                        <a:rPr lang="en-US" sz="1100" b="0" dirty="0" smtClean="0">
                          <a:solidFill>
                            <a:schemeClr val="tx1"/>
                          </a:solidFill>
                        </a:rPr>
                        <a:t>Executive Director, Behavioral Health Workforce Leadership Development Institute, Inc.</a:t>
                      </a: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r>
              <a:tr h="686607">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100" b="0" dirty="0" smtClean="0">
                          <a:solidFill>
                            <a:schemeClr val="tx1"/>
                          </a:solidFill>
                        </a:rPr>
                        <a:t>Listening Session #5: </a:t>
                      </a:r>
                    </a:p>
                    <a:p>
                      <a:pPr marL="0" marR="0" indent="0" algn="ctr" defTabSz="904678" rtl="0" eaLnBrk="1" fontAlgn="auto" latinLnBrk="0" hangingPunct="1">
                        <a:lnSpc>
                          <a:spcPct val="100000"/>
                        </a:lnSpc>
                        <a:spcBef>
                          <a:spcPts val="0"/>
                        </a:spcBef>
                        <a:spcAft>
                          <a:spcPts val="0"/>
                        </a:spcAft>
                        <a:buClrTx/>
                        <a:buSzTx/>
                        <a:buFontTx/>
                        <a:buNone/>
                        <a:tabLst/>
                        <a:defRPr/>
                      </a:pPr>
                      <a:r>
                        <a:rPr lang="en-US" sz="1100" b="1" baseline="0" dirty="0" smtClean="0">
                          <a:solidFill>
                            <a:schemeClr val="tx1"/>
                          </a:solidFill>
                        </a:rPr>
                        <a:t>Cape Cod</a:t>
                      </a:r>
                      <a:endParaRPr lang="en-US" sz="1100" b="1" i="1" dirty="0" smtClean="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algn="ctr"/>
                      <a:r>
                        <a:rPr lang="en-US" sz="1100" b="0" dirty="0" smtClean="0">
                          <a:solidFill>
                            <a:schemeClr val="tx1"/>
                          </a:solidFill>
                        </a:rPr>
                        <a:t>June 03, 2019</a:t>
                      </a:r>
                    </a:p>
                    <a:p>
                      <a:pPr algn="ctr"/>
                      <a:r>
                        <a:rPr lang="en-US" sz="1100" b="0" i="1" dirty="0" smtClean="0">
                          <a:solidFill>
                            <a:schemeClr val="tx1"/>
                          </a:solidFill>
                        </a:rPr>
                        <a:t>Time TBD</a:t>
                      </a:r>
                    </a:p>
                    <a:p>
                      <a:pPr algn="ctr"/>
                      <a:r>
                        <a:rPr lang="en-US" sz="1100" b="0" i="0" dirty="0" smtClean="0">
                          <a:solidFill>
                            <a:schemeClr val="tx1"/>
                          </a:solidFill>
                        </a:rPr>
                        <a:t>Cape Cod Community</a:t>
                      </a:r>
                      <a:r>
                        <a:rPr lang="en-US" sz="1100" b="0" i="0" baseline="0" dirty="0" smtClean="0">
                          <a:solidFill>
                            <a:schemeClr val="tx1"/>
                          </a:solidFill>
                        </a:rPr>
                        <a:t> College</a:t>
                      </a:r>
                      <a:endParaRPr lang="en-US" sz="1100" b="0" i="0" dirty="0" smtClean="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ea typeface="Arial"/>
                          <a:cs typeface="Arial"/>
                        </a:defRPr>
                      </a:lvl1pPr>
                      <a:lvl2pPr marL="457200" algn="l" defTabSz="914400" rtl="0" eaLnBrk="1" latinLnBrk="0" hangingPunct="1">
                        <a:defRPr sz="1800" kern="1200">
                          <a:solidFill>
                            <a:schemeClr val="tx1"/>
                          </a:solidFill>
                          <a:latin typeface="Arial"/>
                          <a:ea typeface="Arial"/>
                          <a:cs typeface="Arial"/>
                        </a:defRPr>
                      </a:lvl2pPr>
                      <a:lvl3pPr marL="914400" algn="l" defTabSz="914400" rtl="0" eaLnBrk="1" latinLnBrk="0" hangingPunct="1">
                        <a:defRPr sz="1800" kern="1200">
                          <a:solidFill>
                            <a:schemeClr val="tx1"/>
                          </a:solidFill>
                          <a:latin typeface="Arial"/>
                          <a:ea typeface="Arial"/>
                          <a:cs typeface="Arial"/>
                        </a:defRPr>
                      </a:lvl3pPr>
                      <a:lvl4pPr marL="1371600" algn="l" defTabSz="914400" rtl="0" eaLnBrk="1" latinLnBrk="0" hangingPunct="1">
                        <a:defRPr sz="1800" kern="1200">
                          <a:solidFill>
                            <a:schemeClr val="tx1"/>
                          </a:solidFill>
                          <a:latin typeface="Arial"/>
                          <a:ea typeface="Arial"/>
                          <a:cs typeface="Arial"/>
                        </a:defRPr>
                      </a:lvl4pPr>
                      <a:lvl5pPr marL="1828800" algn="l" defTabSz="914400" rtl="0" eaLnBrk="1" latinLnBrk="0" hangingPunct="1">
                        <a:defRPr sz="1800" kern="1200">
                          <a:solidFill>
                            <a:schemeClr val="tx1"/>
                          </a:solidFill>
                          <a:latin typeface="Arial"/>
                          <a:ea typeface="Arial"/>
                          <a:cs typeface="Arial"/>
                        </a:defRPr>
                      </a:lvl5pPr>
                      <a:lvl6pPr marL="2286000" algn="l" defTabSz="914400" rtl="0" eaLnBrk="1" latinLnBrk="0" hangingPunct="1">
                        <a:defRPr sz="1800" kern="1200">
                          <a:solidFill>
                            <a:schemeClr val="tx1"/>
                          </a:solidFill>
                          <a:latin typeface="Arial"/>
                          <a:ea typeface="Arial"/>
                          <a:cs typeface="Arial"/>
                        </a:defRPr>
                      </a:lvl6pPr>
                      <a:lvl7pPr marL="2743200" algn="l" defTabSz="914400" rtl="0" eaLnBrk="1" latinLnBrk="0" hangingPunct="1">
                        <a:defRPr sz="1800" kern="1200">
                          <a:solidFill>
                            <a:schemeClr val="tx1"/>
                          </a:solidFill>
                          <a:latin typeface="Arial"/>
                          <a:ea typeface="Arial"/>
                          <a:cs typeface="Arial"/>
                        </a:defRPr>
                      </a:lvl7pPr>
                      <a:lvl8pPr marL="3200400" algn="l" defTabSz="914400" rtl="0" eaLnBrk="1" latinLnBrk="0" hangingPunct="1">
                        <a:defRPr sz="1800" kern="1200">
                          <a:solidFill>
                            <a:schemeClr val="tx1"/>
                          </a:solidFill>
                          <a:latin typeface="Arial"/>
                          <a:ea typeface="Arial"/>
                          <a:cs typeface="Arial"/>
                        </a:defRPr>
                      </a:lvl8pPr>
                      <a:lvl9pPr marL="3657600" algn="l" defTabSz="914400" rtl="0" eaLnBrk="1" latinLnBrk="0" hangingPunct="1">
                        <a:defRPr sz="1800" kern="1200">
                          <a:solidFill>
                            <a:schemeClr val="tx1"/>
                          </a:solidFill>
                          <a:latin typeface="Arial"/>
                          <a:ea typeface="Arial"/>
                          <a:cs typeface="Arial"/>
                        </a:defRPr>
                      </a:lvl9pPr>
                    </a:lstStyle>
                    <a:p>
                      <a:pPr marL="0" marR="0" indent="0" algn="ctr" defTabSz="904678" rtl="0" eaLnBrk="1" fontAlgn="auto" latinLnBrk="0" hangingPunct="1">
                        <a:lnSpc>
                          <a:spcPct val="100000"/>
                        </a:lnSpc>
                        <a:spcBef>
                          <a:spcPts val="0"/>
                        </a:spcBef>
                        <a:spcAft>
                          <a:spcPts val="0"/>
                        </a:spcAft>
                        <a:buClrTx/>
                        <a:buSzTx/>
                        <a:buFontTx/>
                        <a:buNone/>
                        <a:tabLst/>
                        <a:defRPr/>
                      </a:pPr>
                      <a:r>
                        <a:rPr lang="en-US" sz="1100" b="0" i="0" dirty="0" smtClean="0">
                          <a:solidFill>
                            <a:schemeClr val="tx1"/>
                          </a:solidFill>
                        </a:rPr>
                        <a:t>Barnstable</a:t>
                      </a:r>
                      <a:r>
                        <a:rPr lang="en-US" sz="1100" b="0" i="0" baseline="0" dirty="0" smtClean="0">
                          <a:solidFill>
                            <a:schemeClr val="tx1"/>
                          </a:solidFill>
                        </a:rPr>
                        <a:t> County</a:t>
                      </a:r>
                    </a:p>
                    <a:p>
                      <a:pPr marL="0" marR="0" indent="0" algn="ctr" defTabSz="904678" rtl="0" eaLnBrk="1" fontAlgn="auto" latinLnBrk="0" hangingPunct="1">
                        <a:lnSpc>
                          <a:spcPct val="100000"/>
                        </a:lnSpc>
                        <a:spcBef>
                          <a:spcPts val="0"/>
                        </a:spcBef>
                        <a:spcAft>
                          <a:spcPts val="0"/>
                        </a:spcAft>
                        <a:buClrTx/>
                        <a:buSzTx/>
                        <a:buFontTx/>
                        <a:buNone/>
                        <a:tabLst/>
                        <a:defRPr/>
                      </a:pPr>
                      <a:r>
                        <a:rPr lang="en-US" sz="1100" b="0" i="0" baseline="0" dirty="0" smtClean="0">
                          <a:solidFill>
                            <a:schemeClr val="tx1"/>
                          </a:solidFill>
                        </a:rPr>
                        <a:t>Department of Human Services</a:t>
                      </a:r>
                      <a:endParaRPr lang="en-US" sz="1100" b="0" i="0" dirty="0" smtClean="0">
                        <a:solidFill>
                          <a:schemeClr val="tx1"/>
                        </a:solidFill>
                      </a:endParaRPr>
                    </a:p>
                  </a:txBody>
                  <a:tcPr anchor="ctr">
                    <a:lnL w="12700" cmpd="sng">
                      <a:solidFill>
                        <a:srgbClr val="000000"/>
                      </a:solidFill>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noFill/>
                  </a:tcPr>
                </a:tc>
              </a:tr>
            </a:tbl>
          </a:graphicData>
        </a:graphic>
      </p:graphicFrame>
      <p:grpSp>
        <p:nvGrpSpPr>
          <p:cNvPr id="55" name="Group 54"/>
          <p:cNvGrpSpPr/>
          <p:nvPr/>
        </p:nvGrpSpPr>
        <p:grpSpPr>
          <a:xfrm>
            <a:off x="152400" y="914400"/>
            <a:ext cx="8798896" cy="1016775"/>
            <a:chOff x="57150" y="631128"/>
            <a:chExt cx="8798896" cy="1180296"/>
          </a:xfrm>
        </p:grpSpPr>
        <p:cxnSp>
          <p:nvCxnSpPr>
            <p:cNvPr id="56" name="Straight Connector 55"/>
            <p:cNvCxnSpPr/>
            <p:nvPr/>
          </p:nvCxnSpPr>
          <p:spPr>
            <a:xfrm>
              <a:off x="57150" y="1364246"/>
              <a:ext cx="7957770" cy="166"/>
            </a:xfrm>
            <a:prstGeom prst="line">
              <a:avLst/>
            </a:prstGeom>
            <a:noFill/>
            <a:ln w="38100" cap="flat" cmpd="sng" algn="ctr">
              <a:solidFill>
                <a:srgbClr val="C7E0FB">
                  <a:lumMod val="50000"/>
                </a:srgbClr>
              </a:solidFill>
              <a:prstDash val="solid"/>
            </a:ln>
            <a:effectLst/>
          </p:spPr>
        </p:cxnSp>
        <p:sp>
          <p:nvSpPr>
            <p:cNvPr id="57" name="Isosceles Triangle 56"/>
            <p:cNvSpPr/>
            <p:nvPr/>
          </p:nvSpPr>
          <p:spPr>
            <a:xfrm>
              <a:off x="7871302" y="1249986"/>
              <a:ext cx="190899" cy="204620"/>
            </a:xfrm>
            <a:prstGeom prst="triangle">
              <a:avLst/>
            </a:prstGeom>
            <a:solidFill>
              <a:srgbClr val="00000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58" name="Rectangle 57"/>
            <p:cNvSpPr>
              <a:spLocks noChangeArrowheads="1"/>
            </p:cNvSpPr>
            <p:nvPr>
              <p:custDataLst>
                <p:tags r:id="rId1"/>
              </p:custDataLst>
            </p:nvPr>
          </p:nvSpPr>
          <p:spPr bwMode="gray">
            <a:xfrm>
              <a:off x="7750921" y="1454149"/>
              <a:ext cx="916829" cy="357275"/>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1" i="1"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August 9</a:t>
              </a:r>
              <a:r>
                <a:rPr kumimoji="0" lang="en-US" altLang="ko-KR" sz="1000" b="1" i="1" u="none" strike="noStrike" kern="0" cap="none" spc="0" normalizeH="0" baseline="30000" noProof="0" dirty="0" smtClean="0">
                  <a:ln>
                    <a:noFill/>
                  </a:ln>
                  <a:solidFill>
                    <a:srgbClr val="000000"/>
                  </a:solidFill>
                  <a:effectLst/>
                  <a:uLnTx/>
                  <a:uFillTx/>
                  <a:latin typeface="Arial" charset="0"/>
                  <a:cs typeface="Arial"/>
                  <a:sym typeface="Wingdings" panose="05000000000000000000" pitchFamily="2" charset="2"/>
                </a:rPr>
                <a:t>th</a:t>
              </a:r>
              <a:endParaRPr kumimoji="0" lang="en-US" altLang="ko-KR" sz="1000" b="1" i="1"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endParaRPr>
            </a:p>
            <a:p>
              <a:pPr marL="0" marR="0" lvl="0" indent="0"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1" i="1"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Report Due</a:t>
              </a:r>
              <a:endParaRPr kumimoji="0" lang="en-US" altLang="ko-KR" sz="1000" b="1" i="1"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grpSp>
          <p:nvGrpSpPr>
            <p:cNvPr id="59" name="Group 58"/>
            <p:cNvGrpSpPr/>
            <p:nvPr/>
          </p:nvGrpSpPr>
          <p:grpSpPr>
            <a:xfrm>
              <a:off x="57150" y="631128"/>
              <a:ext cx="8798896" cy="466458"/>
              <a:chOff x="4026092" y="614148"/>
              <a:chExt cx="4804032" cy="216811"/>
            </a:xfrm>
            <a:solidFill>
              <a:srgbClr val="FFFFFF">
                <a:lumMod val="65000"/>
              </a:srgbClr>
            </a:solidFill>
          </p:grpSpPr>
          <p:sp>
            <p:nvSpPr>
              <p:cNvPr id="85" name="Rectangle 84"/>
              <p:cNvSpPr/>
              <p:nvPr/>
            </p:nvSpPr>
            <p:spPr>
              <a:xfrm>
                <a:off x="4026092"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smtClean="0">
                    <a:ln>
                      <a:noFill/>
                    </a:ln>
                    <a:solidFill>
                      <a:srgbClr val="000000"/>
                    </a:solidFill>
                    <a:effectLst/>
                    <a:uLnTx/>
                    <a:uFillTx/>
                    <a:latin typeface="Arial"/>
                    <a:cs typeface="Arial"/>
                    <a:sym typeface="Arial"/>
                  </a:rPr>
                  <a:t>Jan</a:t>
                </a:r>
                <a:endParaRPr kumimoji="0" lang="en-US" sz="1000" b="1"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86" name="Rectangle 85"/>
              <p:cNvSpPr/>
              <p:nvPr/>
            </p:nvSpPr>
            <p:spPr>
              <a:xfrm>
                <a:off x="4626596"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Feb</a:t>
                </a:r>
              </a:p>
            </p:txBody>
          </p:sp>
          <p:sp>
            <p:nvSpPr>
              <p:cNvPr id="87" name="Rectangle 86"/>
              <p:cNvSpPr/>
              <p:nvPr/>
            </p:nvSpPr>
            <p:spPr>
              <a:xfrm>
                <a:off x="5227100"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Mar</a:t>
                </a:r>
              </a:p>
            </p:txBody>
          </p:sp>
          <p:sp>
            <p:nvSpPr>
              <p:cNvPr id="88" name="Rectangle 87"/>
              <p:cNvSpPr/>
              <p:nvPr/>
            </p:nvSpPr>
            <p:spPr>
              <a:xfrm>
                <a:off x="5827604"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Apr</a:t>
                </a:r>
              </a:p>
            </p:txBody>
          </p:sp>
          <p:sp>
            <p:nvSpPr>
              <p:cNvPr id="89" name="Rectangle 88"/>
              <p:cNvSpPr/>
              <p:nvPr/>
            </p:nvSpPr>
            <p:spPr>
              <a:xfrm>
                <a:off x="6428108"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May</a:t>
                </a:r>
              </a:p>
            </p:txBody>
          </p:sp>
          <p:sp>
            <p:nvSpPr>
              <p:cNvPr id="90" name="Rectangle 89"/>
              <p:cNvSpPr/>
              <p:nvPr/>
            </p:nvSpPr>
            <p:spPr>
              <a:xfrm>
                <a:off x="7028612"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Jun</a:t>
                </a:r>
              </a:p>
            </p:txBody>
          </p:sp>
          <p:sp>
            <p:nvSpPr>
              <p:cNvPr id="91" name="Rectangle 90"/>
              <p:cNvSpPr/>
              <p:nvPr/>
            </p:nvSpPr>
            <p:spPr>
              <a:xfrm>
                <a:off x="7629116"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Jul</a:t>
                </a:r>
              </a:p>
            </p:txBody>
          </p:sp>
          <p:sp>
            <p:nvSpPr>
              <p:cNvPr id="92" name="Rectangle 91"/>
              <p:cNvSpPr/>
              <p:nvPr/>
            </p:nvSpPr>
            <p:spPr>
              <a:xfrm>
                <a:off x="8229620" y="614148"/>
                <a:ext cx="600504" cy="216811"/>
              </a:xfrm>
              <a:prstGeom prst="rect">
                <a:avLst/>
              </a:prstGeom>
              <a:grpFill/>
              <a:ln w="9525" cap="flat" cmpd="sng" algn="ctr">
                <a:solidFill>
                  <a:srgbClr val="000000"/>
                </a:solidFill>
                <a:prstDash val="solid"/>
              </a:ln>
              <a:effectLst/>
            </p:spPr>
            <p:txBody>
              <a:bodyPr lIns="45720" rIns="45720"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r>
                  <a:rPr kumimoji="0" lang="en-US" sz="1000" b="1" i="0" u="none" strike="noStrike" kern="0" cap="none" spc="0" normalizeH="0" baseline="0" noProof="0" dirty="0" smtClean="0">
                    <a:ln>
                      <a:noFill/>
                    </a:ln>
                    <a:solidFill>
                      <a:srgbClr val="000000"/>
                    </a:solidFill>
                    <a:effectLst/>
                    <a:uLnTx/>
                    <a:uFillTx/>
                    <a:latin typeface="Arial"/>
                    <a:cs typeface="Arial"/>
                    <a:sym typeface="Arial"/>
                  </a:rPr>
                  <a:t>Aug</a:t>
                </a:r>
              </a:p>
            </p:txBody>
          </p:sp>
        </p:grpSp>
        <p:sp>
          <p:nvSpPr>
            <p:cNvPr id="60" name="Isosceles Triangle 93"/>
            <p:cNvSpPr/>
            <p:nvPr/>
          </p:nvSpPr>
          <p:spPr>
            <a:xfrm>
              <a:off x="711343"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61" name="Rectangle 60"/>
            <p:cNvSpPr>
              <a:spLocks noChangeArrowheads="1"/>
            </p:cNvSpPr>
            <p:nvPr>
              <p:custDataLst>
                <p:tags r:id="rId2"/>
              </p:custDataLst>
            </p:nvPr>
          </p:nvSpPr>
          <p:spPr bwMode="gray">
            <a:xfrm>
              <a:off x="580244"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01/23</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62" name="Isosceles Triangle 93"/>
            <p:cNvSpPr/>
            <p:nvPr/>
          </p:nvSpPr>
          <p:spPr>
            <a:xfrm>
              <a:off x="2792877"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63" name="Rectangle 62"/>
            <p:cNvSpPr>
              <a:spLocks noChangeArrowheads="1"/>
            </p:cNvSpPr>
            <p:nvPr>
              <p:custDataLst>
                <p:tags r:id="rId3"/>
              </p:custDataLst>
            </p:nvPr>
          </p:nvSpPr>
          <p:spPr bwMode="gray">
            <a:xfrm>
              <a:off x="2661778"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03/18</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64" name="Isosceles Triangle 93"/>
            <p:cNvSpPr/>
            <p:nvPr/>
          </p:nvSpPr>
          <p:spPr>
            <a:xfrm>
              <a:off x="5141058"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65" name="Rectangle 64"/>
            <p:cNvSpPr>
              <a:spLocks noChangeArrowheads="1"/>
            </p:cNvSpPr>
            <p:nvPr>
              <p:custDataLst>
                <p:tags r:id="rId4"/>
              </p:custDataLst>
            </p:nvPr>
          </p:nvSpPr>
          <p:spPr bwMode="gray">
            <a:xfrm>
              <a:off x="5009959"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05/20</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66" name="Isosceles Triangle 93"/>
            <p:cNvSpPr/>
            <p:nvPr/>
          </p:nvSpPr>
          <p:spPr>
            <a:xfrm>
              <a:off x="6163920"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67" name="Rectangle 66"/>
            <p:cNvSpPr>
              <a:spLocks noChangeArrowheads="1"/>
            </p:cNvSpPr>
            <p:nvPr>
              <p:custDataLst>
                <p:tags r:id="rId5"/>
              </p:custDataLst>
            </p:nvPr>
          </p:nvSpPr>
          <p:spPr bwMode="gray">
            <a:xfrm>
              <a:off x="6032821"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06/17</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68" name="Isosceles Triangle 93"/>
            <p:cNvSpPr/>
            <p:nvPr/>
          </p:nvSpPr>
          <p:spPr>
            <a:xfrm>
              <a:off x="7129767" y="1249986"/>
              <a:ext cx="190899" cy="204620"/>
            </a:xfrm>
            <a:prstGeom prst="triangle">
              <a:avLst/>
            </a:prstGeom>
            <a:solidFill>
              <a:srgbClr val="C7E0FB">
                <a:lumMod val="90000"/>
              </a:srgbClr>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69" name="Rectangle 68"/>
            <p:cNvSpPr>
              <a:spLocks noChangeArrowheads="1"/>
            </p:cNvSpPr>
            <p:nvPr>
              <p:custDataLst>
                <p:tags r:id="rId6"/>
              </p:custDataLst>
            </p:nvPr>
          </p:nvSpPr>
          <p:spPr bwMode="gray">
            <a:xfrm>
              <a:off x="6998668"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07/15</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70" name="Isosceles Triangle 93"/>
            <p:cNvSpPr/>
            <p:nvPr/>
          </p:nvSpPr>
          <p:spPr>
            <a:xfrm>
              <a:off x="1368324"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71" name="Rectangle 70"/>
            <p:cNvSpPr>
              <a:spLocks noChangeArrowheads="1"/>
            </p:cNvSpPr>
            <p:nvPr>
              <p:custDataLst>
                <p:tags r:id="rId7"/>
              </p:custDataLst>
            </p:nvPr>
          </p:nvSpPr>
          <p:spPr bwMode="gray">
            <a:xfrm>
              <a:off x="1237225"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02/04</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72" name="Isosceles Triangle 93"/>
            <p:cNvSpPr/>
            <p:nvPr/>
          </p:nvSpPr>
          <p:spPr>
            <a:xfrm>
              <a:off x="3357347"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73" name="Rectangle 72"/>
            <p:cNvSpPr>
              <a:spLocks noChangeArrowheads="1"/>
            </p:cNvSpPr>
            <p:nvPr>
              <p:custDataLst>
                <p:tags r:id="rId8"/>
              </p:custDataLst>
            </p:nvPr>
          </p:nvSpPr>
          <p:spPr bwMode="gray">
            <a:xfrm>
              <a:off x="3226248"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04/01</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74" name="Isosceles Triangle 93"/>
            <p:cNvSpPr/>
            <p:nvPr/>
          </p:nvSpPr>
          <p:spPr>
            <a:xfrm>
              <a:off x="4031219"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75" name="Rectangle 74"/>
            <p:cNvSpPr>
              <a:spLocks noChangeArrowheads="1"/>
            </p:cNvSpPr>
            <p:nvPr>
              <p:custDataLst>
                <p:tags r:id="rId9"/>
              </p:custDataLst>
            </p:nvPr>
          </p:nvSpPr>
          <p:spPr bwMode="gray">
            <a:xfrm>
              <a:off x="3882922" y="1454152"/>
              <a:ext cx="474398"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4/29</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81" name="Isosceles Triangle 93"/>
            <p:cNvSpPr/>
            <p:nvPr/>
          </p:nvSpPr>
          <p:spPr>
            <a:xfrm>
              <a:off x="4571108"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82" name="Rectangle 81"/>
            <p:cNvSpPr>
              <a:spLocks noChangeArrowheads="1"/>
            </p:cNvSpPr>
            <p:nvPr>
              <p:custDataLst>
                <p:tags r:id="rId10"/>
              </p:custDataLst>
            </p:nvPr>
          </p:nvSpPr>
          <p:spPr bwMode="gray">
            <a:xfrm>
              <a:off x="4440009"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05/06</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sp>
          <p:nvSpPr>
            <p:cNvPr id="83" name="Isosceles Triangle 93"/>
            <p:cNvSpPr/>
            <p:nvPr/>
          </p:nvSpPr>
          <p:spPr>
            <a:xfrm>
              <a:off x="5687559" y="1249986"/>
              <a:ext cx="190899" cy="204620"/>
            </a:xfrm>
            <a:prstGeom prst="triangle">
              <a:avLst/>
            </a:prstGeom>
            <a:solidFill>
              <a:srgbClr val="00B050"/>
            </a:solidFill>
            <a:ln w="9525" cap="flat" cmpd="sng" algn="ctr">
              <a:solidFill>
                <a:srgbClr val="C7E0FB">
                  <a:lumMod val="25000"/>
                </a:srgbClr>
              </a:solidFill>
              <a:prstDash val="solid"/>
            </a:ln>
            <a:effectLst/>
          </p:spPr>
          <p:txBody>
            <a:bodyPr lIns="90789" tIns="45415" rIns="90789" bIns="45415" rtlCol="0" anchor="ctr"/>
            <a:lstStyle/>
            <a:p>
              <a:pPr marL="0" marR="0" lvl="0" indent="0" algn="ctr" defTabSz="910368" eaLnBrk="1" fontAlgn="base" latinLnBrk="0" hangingPunct="1">
                <a:lnSpc>
                  <a:spcPct val="100000"/>
                </a:lnSpc>
                <a:spcBef>
                  <a:spcPct val="0"/>
                </a:spcBef>
                <a:spcAft>
                  <a:spcPct val="0"/>
                </a:spcAft>
                <a:buClrTx/>
                <a:buSzTx/>
                <a:buFontTx/>
                <a:buNone/>
                <a:tabLst/>
                <a:defRPr/>
              </a:pPr>
              <a:endParaRPr kumimoji="0" lang="en-US" sz="1000" b="0" i="0" u="none" strike="noStrike" kern="0" cap="none" spc="0" normalizeH="0" baseline="0" noProof="0" dirty="0" err="1" smtClean="0">
                <a:ln>
                  <a:noFill/>
                </a:ln>
                <a:solidFill>
                  <a:srgbClr val="000000"/>
                </a:solidFill>
                <a:effectLst/>
                <a:uLnTx/>
                <a:uFillTx/>
                <a:latin typeface="Arial"/>
                <a:cs typeface="Arial"/>
                <a:sym typeface="Arial"/>
              </a:endParaRPr>
            </a:p>
          </p:txBody>
        </p:sp>
        <p:sp>
          <p:nvSpPr>
            <p:cNvPr id="84" name="Rectangle 83"/>
            <p:cNvSpPr>
              <a:spLocks noChangeArrowheads="1"/>
            </p:cNvSpPr>
            <p:nvPr>
              <p:custDataLst>
                <p:tags r:id="rId11"/>
              </p:custDataLst>
            </p:nvPr>
          </p:nvSpPr>
          <p:spPr bwMode="gray">
            <a:xfrm>
              <a:off x="5556460" y="1454151"/>
              <a:ext cx="453095" cy="178637"/>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0" marR="0" lvl="0" indent="0" algn="ctr" defTabSz="895350" eaLnBrk="1" fontAlgn="base" latinLnBrk="0" hangingPunct="1">
                <a:lnSpc>
                  <a:spcPct val="100000"/>
                </a:lnSpc>
                <a:spcBef>
                  <a:spcPct val="0"/>
                </a:spcBef>
                <a:spcAft>
                  <a:spcPct val="0"/>
                </a:spcAft>
                <a:buClr>
                  <a:srgbClr val="002960"/>
                </a:buClr>
                <a:buSzTx/>
                <a:buFontTx/>
                <a:buNone/>
                <a:tabLst/>
                <a:defRPr/>
              </a:pPr>
              <a:r>
                <a:rPr kumimoji="0" lang="en-US" altLang="ko-KR" sz="1000" b="0" i="0" u="none" strike="noStrike" kern="0" cap="none" spc="0" normalizeH="0" baseline="0" noProof="0" dirty="0" smtClean="0">
                  <a:ln>
                    <a:noFill/>
                  </a:ln>
                  <a:solidFill>
                    <a:srgbClr val="000000"/>
                  </a:solidFill>
                  <a:effectLst/>
                  <a:uLnTx/>
                  <a:uFillTx/>
                  <a:latin typeface="Arial" charset="0"/>
                  <a:cs typeface="Arial"/>
                  <a:sym typeface="Wingdings" panose="05000000000000000000" pitchFamily="2" charset="2"/>
                </a:rPr>
                <a:t>06/03</a:t>
              </a:r>
              <a:endParaRPr kumimoji="0" lang="en-US" altLang="ko-KR" sz="1000" b="0" i="0" u="none" strike="noStrike" kern="0" cap="none" spc="0" normalizeH="0" baseline="0" noProof="0" dirty="0">
                <a:ln>
                  <a:noFill/>
                </a:ln>
                <a:solidFill>
                  <a:srgbClr val="000000"/>
                </a:solidFill>
                <a:effectLst/>
                <a:uLnTx/>
                <a:uFillTx/>
                <a:latin typeface="Arial" charset="0"/>
                <a:ea typeface="Gulim" pitchFamily="34" charset="-127"/>
                <a:cs typeface="Arial"/>
                <a:sym typeface="Wingdings" panose="05000000000000000000" pitchFamily="2" charset="2"/>
              </a:endParaRPr>
            </a:p>
          </p:txBody>
        </p:sp>
      </p:grpSp>
    </p:spTree>
    <p:extLst>
      <p:ext uri="{BB962C8B-B14F-4D97-AF65-F5344CB8AC3E}">
        <p14:creationId xmlns:p14="http://schemas.microsoft.com/office/powerpoint/2010/main" val="155266275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2"/>
          <p:cNvSpPr>
            <a:spLocks noGrp="1"/>
          </p:cNvSpPr>
          <p:nvPr>
            <p:ph type="ctrTitle" idx="4294967295"/>
          </p:nvPr>
        </p:nvSpPr>
        <p:spPr bwMode="auto">
          <a:xfrm>
            <a:off x="228600" y="1066800"/>
            <a:ext cx="8763000" cy="5181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r>
              <a:rPr lang="en-US" altLang="en-US" sz="3600" b="1" dirty="0" smtClean="0">
                <a:latin typeface="Cambria" pitchFamily="18" charset="0"/>
              </a:rPr>
              <a:t/>
            </a:r>
            <a:br>
              <a:rPr lang="en-US" altLang="en-US" sz="3600" b="1" dirty="0" smtClean="0">
                <a:latin typeface="Cambria" pitchFamily="18" charset="0"/>
              </a:rPr>
            </a:br>
            <a:r>
              <a:rPr lang="en-US" altLang="en-US" sz="3600" b="1" dirty="0" smtClean="0">
                <a:latin typeface="Cambria" pitchFamily="18" charset="0"/>
              </a:rPr>
              <a:t>Recovery Coach Workforce Scan </a:t>
            </a:r>
            <a:br>
              <a:rPr lang="en-US" altLang="en-US" sz="3600" b="1" dirty="0" smtClean="0">
                <a:latin typeface="Cambria" pitchFamily="18" charset="0"/>
              </a:rPr>
            </a:br>
            <a:r>
              <a:rPr lang="en-US" altLang="en-US" sz="3600" b="1" dirty="0" smtClean="0">
                <a:latin typeface="Cambria" pitchFamily="18" charset="0"/>
              </a:rPr>
              <a:t>Fiscal Year 2018</a:t>
            </a:r>
            <a:r>
              <a:rPr lang="en-US" altLang="en-US" sz="1800" b="1" dirty="0" smtClean="0">
                <a:latin typeface="Cambria" pitchFamily="18" charset="0"/>
              </a:rPr>
              <a:t/>
            </a:r>
            <a:br>
              <a:rPr lang="en-US" altLang="en-US" sz="1800" b="1" dirty="0" smtClean="0">
                <a:latin typeface="Cambria" pitchFamily="18" charset="0"/>
              </a:rPr>
            </a:br>
            <a:r>
              <a:rPr lang="en-US" altLang="en-US" sz="1800" b="1" dirty="0" smtClean="0">
                <a:latin typeface="Cambria" pitchFamily="18" charset="0"/>
              </a:rPr>
              <a:t/>
            </a:r>
            <a:br>
              <a:rPr lang="en-US" altLang="en-US" sz="1800" b="1" dirty="0" smtClean="0">
                <a:latin typeface="Cambria" pitchFamily="18" charset="0"/>
              </a:rPr>
            </a:br>
            <a:r>
              <a:rPr lang="en-US" altLang="en-US" sz="1800" b="1" dirty="0" smtClean="0">
                <a:latin typeface="Cambria" pitchFamily="18" charset="0"/>
              </a:rPr>
              <a:t/>
            </a:r>
            <a:br>
              <a:rPr lang="en-US" altLang="en-US" sz="1800" b="1" dirty="0" smtClean="0">
                <a:latin typeface="Cambria" pitchFamily="18" charset="0"/>
              </a:rPr>
            </a:br>
            <a:r>
              <a:rPr lang="en-US" altLang="en-US" sz="3000" i="1" dirty="0" smtClean="0">
                <a:latin typeface="Cambria" pitchFamily="18" charset="0"/>
              </a:rPr>
              <a:t>Recovery </a:t>
            </a:r>
            <a:r>
              <a:rPr lang="en-US" altLang="en-US" sz="3000" i="1" dirty="0">
                <a:latin typeface="Cambria" pitchFamily="18" charset="0"/>
              </a:rPr>
              <a:t>Coach Commission Meeting</a:t>
            </a:r>
            <a:br>
              <a:rPr lang="en-US" altLang="en-US" sz="3000" i="1" dirty="0">
                <a:latin typeface="Cambria" pitchFamily="18" charset="0"/>
              </a:rPr>
            </a:br>
            <a:r>
              <a:rPr lang="en-US" altLang="en-US" sz="3000" i="1" dirty="0">
                <a:latin typeface="Cambria" pitchFamily="18" charset="0"/>
              </a:rPr>
              <a:t>March 18, </a:t>
            </a:r>
            <a:r>
              <a:rPr lang="en-US" altLang="en-US" sz="3000" i="1" dirty="0" smtClean="0">
                <a:latin typeface="Cambria" pitchFamily="18" charset="0"/>
              </a:rPr>
              <a:t>2019</a:t>
            </a:r>
            <a:r>
              <a:rPr lang="en-US" altLang="en-US" sz="1800" i="1" dirty="0" smtClean="0">
                <a:latin typeface="Cambria" pitchFamily="18" charset="0"/>
              </a:rPr>
              <a:t/>
            </a:r>
            <a:br>
              <a:rPr lang="en-US" altLang="en-US" sz="1800" i="1" dirty="0" smtClean="0">
                <a:latin typeface="Cambria" pitchFamily="18" charset="0"/>
              </a:rPr>
            </a:br>
            <a:r>
              <a:rPr lang="en-US" altLang="en-US" sz="1800" i="1" dirty="0" smtClean="0">
                <a:latin typeface="Cambria" pitchFamily="18" charset="0"/>
              </a:rPr>
              <a:t/>
            </a:r>
            <a:br>
              <a:rPr lang="en-US" altLang="en-US" sz="1800" i="1" dirty="0" smtClean="0">
                <a:latin typeface="Cambria" pitchFamily="18" charset="0"/>
              </a:rPr>
            </a:br>
            <a:r>
              <a:rPr lang="en-US" altLang="en-US" sz="1800" b="1" dirty="0" smtClean="0">
                <a:latin typeface="Cambria" pitchFamily="18" charset="0"/>
              </a:rPr>
              <a:t/>
            </a:r>
            <a:br>
              <a:rPr lang="en-US" altLang="en-US" sz="1800" b="1" dirty="0" smtClean="0">
                <a:latin typeface="Cambria" pitchFamily="18" charset="0"/>
              </a:rPr>
            </a:br>
            <a:r>
              <a:rPr lang="en-US" altLang="en-US" sz="2000" dirty="0" smtClean="0">
                <a:latin typeface="Cambria" pitchFamily="18" charset="0"/>
              </a:rPr>
              <a:t>Julia </a:t>
            </a:r>
            <a:r>
              <a:rPr lang="en-US" altLang="en-US" sz="2000" dirty="0">
                <a:latin typeface="Cambria" pitchFamily="18" charset="0"/>
              </a:rPr>
              <a:t>Ojeda, RSS Coordinator, BSAS</a:t>
            </a:r>
            <a:br>
              <a:rPr lang="en-US" altLang="en-US" sz="2000" dirty="0">
                <a:latin typeface="Cambria" pitchFamily="18" charset="0"/>
              </a:rPr>
            </a:br>
            <a:r>
              <a:rPr lang="en-US" altLang="en-US" sz="2000" dirty="0">
                <a:latin typeface="Cambria" pitchFamily="18" charset="0"/>
              </a:rPr>
              <a:t>Deborah Strod, Sr. Associate, DMA Health Strategies</a:t>
            </a:r>
            <a:br>
              <a:rPr lang="en-US" altLang="en-US" sz="2000" dirty="0">
                <a:latin typeface="Cambria" pitchFamily="18" charset="0"/>
              </a:rPr>
            </a:br>
            <a:r>
              <a:rPr lang="en-US" altLang="en-US" sz="2000" dirty="0">
                <a:latin typeface="Cambria" pitchFamily="18" charset="0"/>
              </a:rPr>
              <a:t>Jinna Halperin, Sr. Associate, DMA Health Strategies</a:t>
            </a:r>
            <a:r>
              <a:rPr lang="en-US" altLang="en-US" sz="3200" dirty="0">
                <a:latin typeface="Cambria" pitchFamily="18" charset="0"/>
              </a:rPr>
              <a:t/>
            </a:r>
            <a:br>
              <a:rPr lang="en-US" altLang="en-US" sz="3200" dirty="0">
                <a:latin typeface="Cambria" pitchFamily="18" charset="0"/>
              </a:rPr>
            </a:br>
            <a:r>
              <a:rPr lang="en-US" altLang="en-US" sz="3200" dirty="0">
                <a:latin typeface="Cambria" pitchFamily="18" charset="0"/>
              </a:rPr>
              <a:t/>
            </a:r>
            <a:br>
              <a:rPr lang="en-US" altLang="en-US" sz="3200" dirty="0">
                <a:latin typeface="Cambria" pitchFamily="18" charset="0"/>
              </a:rPr>
            </a:br>
            <a:r>
              <a:rPr lang="en-US" altLang="en-US" sz="2000" dirty="0" smtClean="0">
                <a:latin typeface="Cambria" pitchFamily="18" charset="0"/>
              </a:rPr>
              <a:t/>
            </a:r>
            <a:br>
              <a:rPr lang="en-US" altLang="en-US" sz="2000" dirty="0" smtClean="0">
                <a:latin typeface="Cambria" pitchFamily="18" charset="0"/>
              </a:rPr>
            </a:br>
            <a:r>
              <a:rPr lang="en-US" altLang="en-US" i="1" dirty="0" smtClean="0">
                <a:latin typeface="Cambria" pitchFamily="18" charset="0"/>
              </a:rPr>
              <a:t/>
            </a:r>
            <a:br>
              <a:rPr lang="en-US" altLang="en-US" i="1" dirty="0" smtClean="0">
                <a:latin typeface="Cambria" pitchFamily="18" charset="0"/>
              </a:rPr>
            </a:br>
            <a:r>
              <a:rPr lang="en-US" altLang="en-US" i="1" dirty="0" smtClean="0">
                <a:latin typeface="Cambria" pitchFamily="18" charset="0"/>
              </a:rPr>
              <a:t/>
            </a:r>
            <a:br>
              <a:rPr lang="en-US" altLang="en-US" i="1" dirty="0" smtClean="0">
                <a:latin typeface="Cambria" pitchFamily="18" charset="0"/>
              </a:rPr>
            </a:br>
            <a:r>
              <a:rPr lang="en-US" altLang="en-US" i="1" dirty="0" smtClean="0">
                <a:latin typeface="Cambria" pitchFamily="18" charset="0"/>
              </a:rPr>
              <a:t/>
            </a:r>
            <a:br>
              <a:rPr lang="en-US" altLang="en-US" i="1" dirty="0" smtClean="0">
                <a:latin typeface="Cambria" pitchFamily="18" charset="0"/>
              </a:rPr>
            </a:br>
            <a:r>
              <a:rPr lang="en-US" altLang="en-US" sz="2800" dirty="0" smtClean="0">
                <a:latin typeface="Cambria" pitchFamily="18" charset="0"/>
              </a:rPr>
              <a:t/>
            </a:r>
            <a:br>
              <a:rPr lang="en-US" altLang="en-US" sz="2800" dirty="0" smtClean="0">
                <a:latin typeface="Cambria" pitchFamily="18" charset="0"/>
              </a:rPr>
            </a:br>
            <a:r>
              <a:rPr lang="en-US" altLang="en-US" dirty="0" smtClean="0">
                <a:latin typeface="Cambria" pitchFamily="18" charset="0"/>
              </a:rPr>
              <a:t/>
            </a:r>
            <a:br>
              <a:rPr lang="en-US" altLang="en-US" dirty="0" smtClean="0">
                <a:latin typeface="Cambria" pitchFamily="18" charset="0"/>
              </a:rPr>
            </a:br>
            <a:r>
              <a:rPr lang="en-US" altLang="en-US" i="1" dirty="0" smtClean="0">
                <a:latin typeface="Cambria" pitchFamily="18" charset="0"/>
              </a:rPr>
              <a:t/>
            </a:r>
            <a:br>
              <a:rPr lang="en-US" altLang="en-US" i="1" dirty="0" smtClean="0">
                <a:latin typeface="Cambria" pitchFamily="18" charset="0"/>
              </a:rPr>
            </a:br>
            <a:r>
              <a:rPr lang="en-US" altLang="en-US" i="1" dirty="0" smtClean="0">
                <a:latin typeface="Cambria" pitchFamily="18" charset="0"/>
              </a:rPr>
              <a:t/>
            </a:r>
            <a:br>
              <a:rPr lang="en-US" altLang="en-US" i="1" dirty="0" smtClean="0">
                <a:latin typeface="Cambria" pitchFamily="18" charset="0"/>
              </a:rPr>
            </a:br>
            <a:r>
              <a:rPr lang="en-US" altLang="en-US" i="1" dirty="0" smtClean="0">
                <a:latin typeface="Cambria" pitchFamily="18" charset="0"/>
              </a:rPr>
              <a:t/>
            </a:r>
            <a:br>
              <a:rPr lang="en-US" altLang="en-US" i="1" dirty="0" smtClean="0">
                <a:latin typeface="Cambria" pitchFamily="18" charset="0"/>
              </a:rPr>
            </a:br>
            <a:r>
              <a:rPr lang="en-US" altLang="en-US" i="1" dirty="0" smtClean="0">
                <a:latin typeface="Cambria" pitchFamily="18" charset="0"/>
              </a:rPr>
              <a:t/>
            </a:r>
            <a:br>
              <a:rPr lang="en-US" altLang="en-US" i="1" dirty="0" smtClean="0">
                <a:latin typeface="Cambria" pitchFamily="18" charset="0"/>
              </a:rPr>
            </a:br>
            <a:r>
              <a:rPr lang="en-US" altLang="en-US" i="1" dirty="0" smtClean="0">
                <a:latin typeface="Cambria" pitchFamily="18" charset="0"/>
              </a:rPr>
              <a:t/>
            </a:r>
            <a:br>
              <a:rPr lang="en-US" altLang="en-US" i="1" dirty="0" smtClean="0">
                <a:latin typeface="Cambria" pitchFamily="18" charset="0"/>
              </a:rPr>
            </a:br>
            <a:r>
              <a:rPr lang="en-US" altLang="en-US" i="1" dirty="0" smtClean="0">
                <a:latin typeface="Cambria" pitchFamily="18" charset="0"/>
              </a:rPr>
              <a:t/>
            </a:r>
            <a:br>
              <a:rPr lang="en-US" altLang="en-US" i="1" dirty="0" smtClean="0">
                <a:latin typeface="Cambria" pitchFamily="18" charset="0"/>
              </a:rPr>
            </a:br>
            <a:r>
              <a:rPr lang="en-US" altLang="en-US" i="1" dirty="0" smtClean="0">
                <a:latin typeface="Cambria" pitchFamily="18" charset="0"/>
              </a:rPr>
              <a:t/>
            </a:r>
            <a:br>
              <a:rPr lang="en-US" altLang="en-US" i="1" dirty="0" smtClean="0">
                <a:latin typeface="Cambria" pitchFamily="18" charset="0"/>
              </a:rPr>
            </a:br>
            <a:r>
              <a:rPr lang="en-US" altLang="en-US" dirty="0" smtClean="0">
                <a:latin typeface="Cambria" pitchFamily="18" charset="0"/>
              </a:rPr>
              <a:t/>
            </a:r>
            <a:br>
              <a:rPr lang="en-US" altLang="en-US" dirty="0" smtClean="0">
                <a:latin typeface="Cambria" pitchFamily="18" charset="0"/>
              </a:rPr>
            </a:br>
            <a:r>
              <a:rPr lang="en-US" altLang="en-US" dirty="0" smtClean="0">
                <a:latin typeface="Cambria" pitchFamily="18" charset="0"/>
              </a:rPr>
              <a:t/>
            </a:r>
            <a:br>
              <a:rPr lang="en-US" altLang="en-US" dirty="0" smtClean="0">
                <a:latin typeface="Cambria" pitchFamily="18" charset="0"/>
              </a:rPr>
            </a:br>
            <a:r>
              <a:rPr lang="en-US" altLang="en-US" dirty="0" smtClean="0">
                <a:latin typeface="Cambria" pitchFamily="18" charset="0"/>
              </a:rPr>
              <a:t/>
            </a:r>
            <a:br>
              <a:rPr lang="en-US" altLang="en-US" dirty="0" smtClean="0">
                <a:latin typeface="Cambria" pitchFamily="18" charset="0"/>
              </a:rPr>
            </a:br>
            <a:r>
              <a:rPr lang="en-US" altLang="en-US" dirty="0" smtClean="0">
                <a:latin typeface="Cambria" pitchFamily="18" charset="0"/>
              </a:rPr>
              <a:t/>
            </a:r>
            <a:br>
              <a:rPr lang="en-US" altLang="en-US" dirty="0" smtClean="0">
                <a:latin typeface="Cambria" pitchFamily="18" charset="0"/>
              </a:rPr>
            </a:br>
            <a:r>
              <a:rPr lang="en-US" altLang="en-US" dirty="0" smtClean="0">
                <a:latin typeface="Cambria" pitchFamily="18" charset="0"/>
              </a:rPr>
              <a:t/>
            </a:r>
            <a:br>
              <a:rPr lang="en-US" altLang="en-US" dirty="0" smtClean="0">
                <a:latin typeface="Cambria" pitchFamily="18" charset="0"/>
              </a:rPr>
            </a:br>
            <a:endParaRPr lang="en-US" altLang="en-US" sz="4000" b="1" dirty="0" smtClean="0">
              <a:latin typeface="Cambria" pitchFamily="18" charset="0"/>
            </a:endParaRPr>
          </a:p>
        </p:txBody>
      </p:sp>
    </p:spTree>
    <p:extLst>
      <p:ext uri="{BB962C8B-B14F-4D97-AF65-F5344CB8AC3E}">
        <p14:creationId xmlns:p14="http://schemas.microsoft.com/office/powerpoint/2010/main" val="15433434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altLang="en-US" sz="3600" smtClean="0"/>
              <a:t>DMA RC Scan Overview</a:t>
            </a:r>
          </a:p>
        </p:txBody>
      </p:sp>
      <p:sp>
        <p:nvSpPr>
          <p:cNvPr id="6147" name="Content Placeholder 2">
            <a:extLst>
              <a:ext uri="{FF2B5EF4-FFF2-40B4-BE49-F238E27FC236}"/>
            </a:extLst>
          </p:cNvPr>
          <p:cNvSpPr>
            <a:spLocks noGrp="1" noChangeArrowheads="1"/>
          </p:cNvSpPr>
          <p:nvPr>
            <p:ph idx="1"/>
          </p:nvPr>
        </p:nvSpPr>
        <p:spPr>
          <a:xfrm>
            <a:off x="304800" y="1066800"/>
            <a:ext cx="8382000" cy="1524000"/>
          </a:xfrm>
        </p:spPr>
        <p:txBody>
          <a:bodyPr/>
          <a:lstStyle/>
          <a:p>
            <a:pPr marL="0" indent="0">
              <a:buFontTx/>
              <a:buNone/>
              <a:defRPr/>
            </a:pPr>
            <a:r>
              <a:rPr lang="en-US" altLang="en-US" sz="3200" dirty="0"/>
              <a:t>DPH/BSAS Recovery Support Services contracted DMA Health Strategies to create a snapshot  of RC services in the Commonwealth.</a:t>
            </a:r>
          </a:p>
          <a:p>
            <a:pPr marL="457200" lvl="1" indent="0">
              <a:buFontTx/>
              <a:buNone/>
              <a:defRPr/>
            </a:pPr>
            <a:endParaRPr lang="en-US" altLang="en-US" sz="2800" dirty="0"/>
          </a:p>
          <a:p>
            <a:pPr lvl="1">
              <a:defRPr/>
            </a:pPr>
            <a:endParaRPr lang="en-US" altLang="en-US" sz="2800" dirty="0"/>
          </a:p>
          <a:p>
            <a:pPr>
              <a:defRPr/>
            </a:pPr>
            <a:endParaRPr lang="en-US" altLang="en-US" sz="2800" dirty="0"/>
          </a:p>
        </p:txBody>
      </p:sp>
      <p:sp>
        <p:nvSpPr>
          <p:cNvPr id="614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0"/>
              </a:spcBef>
              <a:buFontTx/>
              <a:buNone/>
            </a:pPr>
            <a:fld id="{F7713360-24E5-44CE-A70A-0CE1FBEA3FBE}" type="slidenum">
              <a:rPr lang="en-US" altLang="en-US" sz="1200" smtClean="0">
                <a:solidFill>
                  <a:srgbClr val="000000"/>
                </a:solidFill>
                <a:latin typeface="Arial" charset="0"/>
              </a:rPr>
              <a:pPr>
                <a:spcBef>
                  <a:spcPct val="0"/>
                </a:spcBef>
                <a:buFontTx/>
                <a:buNone/>
              </a:pPr>
              <a:t>6</a:t>
            </a:fld>
            <a:endParaRPr lang="en-US" altLang="en-US" sz="1200" smtClean="0">
              <a:solidFill>
                <a:srgbClr val="000000"/>
              </a:solidFill>
              <a:latin typeface="Arial" charset="0"/>
            </a:endParaRPr>
          </a:p>
          <a:p>
            <a:pPr>
              <a:spcBef>
                <a:spcPct val="0"/>
              </a:spcBef>
              <a:buFontTx/>
              <a:buNone/>
            </a:pPr>
            <a:r>
              <a:rPr lang="en-US" altLang="en-US" sz="1200" smtClean="0">
                <a:solidFill>
                  <a:srgbClr val="000000"/>
                </a:solidFill>
                <a:latin typeface="Arial" charset="0"/>
              </a:rPr>
              <a:t>March 2019</a:t>
            </a:r>
          </a:p>
        </p:txBody>
      </p:sp>
      <p:sp>
        <p:nvSpPr>
          <p:cNvPr id="2" name="TextBox 1">
            <a:extLst>
              <a:ext uri="{FF2B5EF4-FFF2-40B4-BE49-F238E27FC236}"/>
            </a:extLst>
          </p:cNvPr>
          <p:cNvSpPr txBox="1"/>
          <p:nvPr/>
        </p:nvSpPr>
        <p:spPr>
          <a:xfrm>
            <a:off x="304800" y="2718304"/>
            <a:ext cx="8839200" cy="4327338"/>
          </a:xfrm>
          <a:prstGeom prst="rect">
            <a:avLst/>
          </a:prstGeom>
          <a:noFill/>
        </p:spPr>
        <p:txBody>
          <a:bodyPr numCol="2">
            <a:spAutoFit/>
          </a:bodyPr>
          <a:lstStyle/>
          <a:p>
            <a:pPr eaLnBrk="0" fontAlgn="base" hangingPunct="0">
              <a:spcBef>
                <a:spcPct val="20000"/>
              </a:spcBef>
              <a:spcAft>
                <a:spcPct val="0"/>
              </a:spcAft>
              <a:defRPr/>
            </a:pPr>
            <a:r>
              <a:rPr lang="en-US" altLang="en-US" sz="3200" b="1" dirty="0">
                <a:solidFill>
                  <a:srgbClr val="000000"/>
                </a:solidFill>
                <a:latin typeface="Calibri" pitchFamily="34" charset="0"/>
              </a:rPr>
              <a:t>Phase I (DPH/BSAS): </a:t>
            </a:r>
          </a:p>
          <a:p>
            <a:pPr eaLnBrk="0" fontAlgn="base" hangingPunct="0">
              <a:spcBef>
                <a:spcPct val="20000"/>
              </a:spcBef>
              <a:spcAft>
                <a:spcPct val="0"/>
              </a:spcAft>
              <a:defRPr/>
            </a:pPr>
            <a:r>
              <a:rPr lang="en-US" altLang="en-US" sz="3000" dirty="0">
                <a:solidFill>
                  <a:srgbClr val="000000"/>
                </a:solidFill>
                <a:latin typeface="Calibri" pitchFamily="34" charset="0"/>
              </a:rPr>
              <a:t>Census of BSAS funded and/or contracted programs offering RC Services (33 programs) </a:t>
            </a:r>
          </a:p>
          <a:p>
            <a:pPr eaLnBrk="0" fontAlgn="base" hangingPunct="0">
              <a:spcBef>
                <a:spcPct val="20000"/>
              </a:spcBef>
              <a:spcAft>
                <a:spcPct val="0"/>
              </a:spcAft>
              <a:defRPr/>
            </a:pPr>
            <a:endParaRPr lang="en-US" altLang="en-US" sz="3200" dirty="0">
              <a:solidFill>
                <a:srgbClr val="000000"/>
              </a:solidFill>
              <a:latin typeface="Calibri" pitchFamily="34" charset="0"/>
            </a:endParaRPr>
          </a:p>
          <a:p>
            <a:pPr eaLnBrk="0" fontAlgn="base" hangingPunct="0">
              <a:spcBef>
                <a:spcPct val="20000"/>
              </a:spcBef>
              <a:spcAft>
                <a:spcPct val="0"/>
              </a:spcAft>
              <a:defRPr/>
            </a:pPr>
            <a:endParaRPr lang="en-US" altLang="en-US" sz="3200" b="1" dirty="0">
              <a:solidFill>
                <a:srgbClr val="000000"/>
              </a:solidFill>
              <a:latin typeface="Calibri" pitchFamily="34" charset="0"/>
            </a:endParaRPr>
          </a:p>
          <a:p>
            <a:pPr eaLnBrk="0" fontAlgn="base" hangingPunct="0">
              <a:spcBef>
                <a:spcPct val="20000"/>
              </a:spcBef>
              <a:spcAft>
                <a:spcPct val="0"/>
              </a:spcAft>
              <a:defRPr/>
            </a:pPr>
            <a:endParaRPr lang="en-US" altLang="en-US" sz="3200" b="1" dirty="0">
              <a:solidFill>
                <a:srgbClr val="000000"/>
              </a:solidFill>
              <a:latin typeface="Calibri" pitchFamily="34" charset="0"/>
            </a:endParaRPr>
          </a:p>
          <a:p>
            <a:pPr eaLnBrk="0" fontAlgn="base" hangingPunct="0">
              <a:spcBef>
                <a:spcPct val="20000"/>
              </a:spcBef>
              <a:spcAft>
                <a:spcPct val="0"/>
              </a:spcAft>
              <a:defRPr/>
            </a:pPr>
            <a:r>
              <a:rPr lang="en-US" altLang="en-US" sz="3200" b="1" dirty="0">
                <a:solidFill>
                  <a:srgbClr val="000000"/>
                </a:solidFill>
                <a:latin typeface="Calibri" pitchFamily="34" charset="0"/>
              </a:rPr>
              <a:t>Phase II </a:t>
            </a:r>
            <a:r>
              <a:rPr lang="en-US" altLang="en-US" sz="3100" b="1" dirty="0">
                <a:solidFill>
                  <a:srgbClr val="000000"/>
                </a:solidFill>
                <a:latin typeface="Calibri" pitchFamily="34" charset="0"/>
              </a:rPr>
              <a:t>(non-DPH/BSAS): </a:t>
            </a:r>
          </a:p>
          <a:p>
            <a:pPr eaLnBrk="0" fontAlgn="base" hangingPunct="0">
              <a:spcBef>
                <a:spcPct val="20000"/>
              </a:spcBef>
              <a:spcAft>
                <a:spcPct val="0"/>
              </a:spcAft>
              <a:defRPr/>
            </a:pPr>
            <a:r>
              <a:rPr lang="en-US" altLang="en-US" sz="3000" dirty="0">
                <a:solidFill>
                  <a:srgbClr val="000000"/>
                </a:solidFill>
                <a:latin typeface="Calibri" pitchFamily="34" charset="0"/>
              </a:rPr>
              <a:t>Point in time illustration of non-DPH/BSAS funded and/or contracted RC Services (20 programs) </a:t>
            </a:r>
          </a:p>
          <a:p>
            <a:pPr eaLnBrk="0" fontAlgn="base" hangingPunct="0">
              <a:spcBef>
                <a:spcPct val="0"/>
              </a:spcBef>
              <a:spcAft>
                <a:spcPct val="0"/>
              </a:spcAft>
              <a:defRPr/>
            </a:pPr>
            <a:endParaRPr lang="en-US" sz="3200" b="1" dirty="0">
              <a:solidFill>
                <a:srgbClr val="000000"/>
              </a:solidFill>
            </a:endParaRPr>
          </a:p>
        </p:txBody>
      </p:sp>
    </p:spTree>
    <p:extLst>
      <p:ext uri="{BB962C8B-B14F-4D97-AF65-F5344CB8AC3E}">
        <p14:creationId xmlns:p14="http://schemas.microsoft.com/office/powerpoint/2010/main" val="13895262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bwMode="auto">
          <a:xfrm>
            <a:off x="1371600" y="0"/>
            <a:ext cx="77724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altLang="en-US" sz="3600" dirty="0" smtClean="0"/>
              <a:t>DMA RC Scan Respondents</a:t>
            </a:r>
          </a:p>
        </p:txBody>
      </p:sp>
      <p:sp>
        <p:nvSpPr>
          <p:cNvPr id="3" name="Content Placeholder 2">
            <a:extLst>
              <a:ext uri="{FF2B5EF4-FFF2-40B4-BE49-F238E27FC236}"/>
            </a:extLst>
          </p:cNvPr>
          <p:cNvSpPr>
            <a:spLocks noGrp="1"/>
          </p:cNvSpPr>
          <p:nvPr>
            <p:ph idx="1"/>
          </p:nvPr>
        </p:nvSpPr>
        <p:spPr>
          <a:xfrm>
            <a:off x="304800" y="1066800"/>
            <a:ext cx="8534400" cy="5105400"/>
          </a:xfrm>
          <a:extLst/>
        </p:spPr>
        <p:txBody>
          <a:bodyPr numCol="2"/>
          <a:lstStyle/>
          <a:p>
            <a:pPr marL="0" indent="0">
              <a:buFontTx/>
              <a:buNone/>
              <a:defRPr/>
            </a:pPr>
            <a:r>
              <a:rPr lang="en-US" altLang="en-US" sz="2800" b="1" dirty="0"/>
              <a:t>Phase I (DPH/BSAS) </a:t>
            </a:r>
            <a:endParaRPr lang="en-US" altLang="en-US" sz="2800" b="1" dirty="0">
              <a:solidFill>
                <a:srgbClr val="FF0000"/>
              </a:solidFill>
            </a:endParaRPr>
          </a:p>
          <a:p>
            <a:pPr>
              <a:defRPr/>
            </a:pPr>
            <a:r>
              <a:rPr lang="en-US" altLang="en-US" sz="2800" dirty="0"/>
              <a:t>Outpatient Providers </a:t>
            </a:r>
          </a:p>
          <a:p>
            <a:pPr>
              <a:defRPr/>
            </a:pPr>
            <a:r>
              <a:rPr lang="en-US" altLang="en-US" sz="2800" dirty="0"/>
              <a:t>Massachusetts Access to Recovery Programs (ATR)</a:t>
            </a:r>
          </a:p>
          <a:p>
            <a:pPr>
              <a:defRPr/>
            </a:pPr>
            <a:r>
              <a:rPr lang="en-US" altLang="en-US" sz="2800" dirty="0"/>
              <a:t>Emergency Department RC Pilot Programs</a:t>
            </a:r>
          </a:p>
          <a:p>
            <a:pPr>
              <a:defRPr/>
            </a:pPr>
            <a:r>
              <a:rPr lang="en-US" altLang="en-US" sz="2800" dirty="0"/>
              <a:t>Moms Do Care Programs </a:t>
            </a:r>
          </a:p>
          <a:p>
            <a:pPr>
              <a:defRPr/>
            </a:pPr>
            <a:r>
              <a:rPr lang="en-US" altLang="en-US" sz="2800" dirty="0"/>
              <a:t>Opioid Urgent Care Centers </a:t>
            </a:r>
          </a:p>
          <a:p>
            <a:pPr marL="0" indent="0">
              <a:buFontTx/>
              <a:buNone/>
              <a:defRPr/>
            </a:pPr>
            <a:endParaRPr lang="en-US" altLang="en-US" sz="1050" b="1" dirty="0"/>
          </a:p>
          <a:p>
            <a:pPr>
              <a:defRPr/>
            </a:pPr>
            <a:endParaRPr lang="en-US" altLang="en-US" sz="2400" b="1" dirty="0"/>
          </a:p>
          <a:p>
            <a:pPr>
              <a:defRPr/>
            </a:pPr>
            <a:endParaRPr lang="en-US" altLang="en-US" sz="2400" b="1" dirty="0"/>
          </a:p>
          <a:p>
            <a:pPr marL="0" indent="0">
              <a:buFontTx/>
              <a:buNone/>
              <a:defRPr/>
            </a:pPr>
            <a:endParaRPr lang="en-US" altLang="en-US" sz="2800" b="1" dirty="0"/>
          </a:p>
          <a:p>
            <a:pPr marL="0" indent="0">
              <a:buFontTx/>
              <a:buNone/>
              <a:defRPr/>
            </a:pPr>
            <a:r>
              <a:rPr lang="en-US" altLang="en-US" sz="2800" b="1" dirty="0"/>
              <a:t>Phase II (non-DPH/BSAS)</a:t>
            </a:r>
            <a:endParaRPr lang="en-US" altLang="en-US" sz="2800" dirty="0"/>
          </a:p>
          <a:p>
            <a:pPr>
              <a:defRPr/>
            </a:pPr>
            <a:r>
              <a:rPr lang="en-US" altLang="en-US" sz="2800" dirty="0"/>
              <a:t>Community health providers</a:t>
            </a:r>
          </a:p>
          <a:p>
            <a:pPr>
              <a:defRPr/>
            </a:pPr>
            <a:r>
              <a:rPr lang="en-US" altLang="en-US" sz="2800" dirty="0"/>
              <a:t>Nonprofit/community organizations </a:t>
            </a:r>
          </a:p>
          <a:p>
            <a:pPr>
              <a:defRPr/>
            </a:pPr>
            <a:r>
              <a:rPr lang="en-US" altLang="en-US" sz="2800" dirty="0"/>
              <a:t>Hospitals/health care systems</a:t>
            </a:r>
          </a:p>
          <a:p>
            <a:pPr>
              <a:defRPr/>
            </a:pPr>
            <a:r>
              <a:rPr lang="en-US" altLang="en-US" sz="2800" dirty="0"/>
              <a:t>Emergency departments</a:t>
            </a:r>
          </a:p>
          <a:p>
            <a:pPr>
              <a:defRPr/>
            </a:pPr>
            <a:r>
              <a:rPr lang="en-US" altLang="en-US" sz="2800" dirty="0"/>
              <a:t>Community/regional coalitions</a:t>
            </a:r>
          </a:p>
          <a:p>
            <a:pPr>
              <a:defRPr/>
            </a:pPr>
            <a:r>
              <a:rPr lang="en-US" altLang="en-US" sz="2800" dirty="0"/>
              <a:t>Police departments</a:t>
            </a:r>
          </a:p>
          <a:p>
            <a:pPr lvl="1">
              <a:defRPr/>
            </a:pPr>
            <a:endParaRPr lang="en-US" altLang="en-US" sz="2000" dirty="0"/>
          </a:p>
          <a:p>
            <a:pPr>
              <a:defRPr/>
            </a:pPr>
            <a:endParaRPr lang="en-US" sz="2400" dirty="0"/>
          </a:p>
        </p:txBody>
      </p:sp>
      <p:sp>
        <p:nvSpPr>
          <p:cNvPr id="717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0"/>
              </a:spcBef>
              <a:buFontTx/>
              <a:buNone/>
            </a:pPr>
            <a:fld id="{5BC0C6A2-EEA2-4192-9A67-FB3548C2721C}" type="slidenum">
              <a:rPr lang="en-US" altLang="en-US" sz="1200" smtClean="0">
                <a:solidFill>
                  <a:srgbClr val="000000"/>
                </a:solidFill>
                <a:latin typeface="Arial" charset="0"/>
              </a:rPr>
              <a:pPr>
                <a:spcBef>
                  <a:spcPct val="0"/>
                </a:spcBef>
                <a:buFontTx/>
                <a:buNone/>
              </a:pPr>
              <a:t>7</a:t>
            </a:fld>
            <a:endParaRPr lang="en-US" altLang="en-US" sz="1200" smtClean="0">
              <a:solidFill>
                <a:srgbClr val="000000"/>
              </a:solidFill>
              <a:latin typeface="Arial" charset="0"/>
            </a:endParaRPr>
          </a:p>
          <a:p>
            <a:pPr>
              <a:spcBef>
                <a:spcPct val="0"/>
              </a:spcBef>
              <a:buFontTx/>
              <a:buNone/>
            </a:pPr>
            <a:r>
              <a:rPr lang="en-US" altLang="en-US" sz="1200" smtClean="0">
                <a:solidFill>
                  <a:srgbClr val="000000"/>
                </a:solidFill>
                <a:latin typeface="Arial" charset="0"/>
              </a:rPr>
              <a:t>March 2019</a:t>
            </a:r>
          </a:p>
        </p:txBody>
      </p:sp>
    </p:spTree>
    <p:extLst>
      <p:ext uri="{BB962C8B-B14F-4D97-AF65-F5344CB8AC3E}">
        <p14:creationId xmlns:p14="http://schemas.microsoft.com/office/powerpoint/2010/main" val="3585596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noChangeArrowheads="1"/>
          </p:cNvSpPr>
          <p:nvPr>
            <p:ph type="title"/>
          </p:nvPr>
        </p:nvSpPr>
        <p:spPr bwMode="auto">
          <a:xfrm>
            <a:off x="1219200" y="0"/>
            <a:ext cx="76962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altLang="en-US" sz="2900" smtClean="0"/>
              <a:t>DMA RC Scan Summary Findings: </a:t>
            </a:r>
            <a:br>
              <a:rPr lang="en-US" altLang="en-US" sz="2900" smtClean="0"/>
            </a:br>
            <a:r>
              <a:rPr lang="en-US" altLang="en-US" sz="2900" smtClean="0"/>
              <a:t>DPH/BSAS &amp; Non-DPH/BSAS RC Services</a:t>
            </a:r>
            <a:endParaRPr lang="en-US" altLang="en-US" sz="2900" smtClean="0">
              <a:solidFill>
                <a:srgbClr val="FF0000"/>
              </a:solidFill>
            </a:endParaRPr>
          </a:p>
        </p:txBody>
      </p:sp>
      <p:sp>
        <p:nvSpPr>
          <p:cNvPr id="8195" name="Content Placeholder 2"/>
          <p:cNvSpPr>
            <a:spLocks noGrp="1" noChangeArrowheads="1"/>
          </p:cNvSpPr>
          <p:nvPr>
            <p:ph idx="1"/>
          </p:nvPr>
        </p:nvSpPr>
        <p:spPr>
          <a:xfrm>
            <a:off x="304800" y="1112838"/>
            <a:ext cx="8534400" cy="4754562"/>
          </a:xfrm>
        </p:spPr>
        <p:txBody>
          <a:bodyPr/>
          <a:lstStyle/>
          <a:p>
            <a:r>
              <a:rPr lang="en-US" altLang="en-US" sz="3200" smtClean="0"/>
              <a:t>Rapid expansion </a:t>
            </a:r>
          </a:p>
          <a:p>
            <a:r>
              <a:rPr lang="en-US" altLang="en-US" sz="3200" smtClean="0"/>
              <a:t>Demand exceeds capacity</a:t>
            </a:r>
          </a:p>
          <a:p>
            <a:r>
              <a:rPr lang="en-US" altLang="en-US" sz="3200" smtClean="0"/>
              <a:t>Not enough trained RC Supervisors</a:t>
            </a:r>
          </a:p>
          <a:p>
            <a:r>
              <a:rPr lang="en-US" altLang="en-US" sz="3200" smtClean="0"/>
              <a:t>Need for provider readiness </a:t>
            </a:r>
          </a:p>
          <a:p>
            <a:r>
              <a:rPr lang="en-US" altLang="en-US" sz="3200" smtClean="0"/>
              <a:t>Wide variation in compensation</a:t>
            </a:r>
          </a:p>
          <a:p>
            <a:r>
              <a:rPr lang="en-US" altLang="en-US" sz="3200" smtClean="0"/>
              <a:t>Wide variation in role definition and titles</a:t>
            </a:r>
          </a:p>
          <a:p>
            <a:r>
              <a:rPr lang="en-US" altLang="en-US" sz="3200" smtClean="0"/>
              <a:t>No system for tracking RCs and RCSs</a:t>
            </a:r>
          </a:p>
          <a:p>
            <a:r>
              <a:rPr lang="en-US" altLang="en-US" sz="3200" smtClean="0"/>
              <a:t>Service data not always available</a:t>
            </a:r>
            <a:endParaRPr lang="en-US" altLang="en-US" sz="3200" smtClean="0">
              <a:solidFill>
                <a:srgbClr val="FF0000"/>
              </a:solidFill>
            </a:endParaRPr>
          </a:p>
          <a:p>
            <a:endParaRPr lang="en-US" altLang="en-US" sz="2800" smtClean="0"/>
          </a:p>
        </p:txBody>
      </p:sp>
      <p:sp>
        <p:nvSpPr>
          <p:cNvPr id="8196" name="Slide Number Placeholder 3"/>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0"/>
              </a:spcBef>
              <a:buFontTx/>
              <a:buNone/>
            </a:pPr>
            <a:fld id="{9331DFF2-EE68-4BCA-9C05-241DAEC64CDB}" type="slidenum">
              <a:rPr lang="en-US" altLang="en-US" sz="1200" smtClean="0">
                <a:solidFill>
                  <a:srgbClr val="000000"/>
                </a:solidFill>
                <a:latin typeface="Arial" charset="0"/>
              </a:rPr>
              <a:pPr>
                <a:spcBef>
                  <a:spcPct val="0"/>
                </a:spcBef>
                <a:buFontTx/>
                <a:buNone/>
              </a:pPr>
              <a:t>8</a:t>
            </a:fld>
            <a:endParaRPr lang="en-US" altLang="en-US" sz="1200" smtClean="0">
              <a:solidFill>
                <a:srgbClr val="000000"/>
              </a:solidFill>
              <a:latin typeface="Arial" charset="0"/>
            </a:endParaRPr>
          </a:p>
          <a:p>
            <a:pPr>
              <a:spcBef>
                <a:spcPct val="0"/>
              </a:spcBef>
              <a:buFontTx/>
              <a:buNone/>
            </a:pPr>
            <a:r>
              <a:rPr lang="en-US" altLang="en-US" sz="1200" smtClean="0">
                <a:solidFill>
                  <a:srgbClr val="000000"/>
                </a:solidFill>
                <a:latin typeface="Arial" charset="0"/>
              </a:rPr>
              <a:t>March 2019</a:t>
            </a:r>
          </a:p>
        </p:txBody>
      </p:sp>
    </p:spTree>
    <p:extLst>
      <p:ext uri="{BB962C8B-B14F-4D97-AF65-F5344CB8AC3E}">
        <p14:creationId xmlns:p14="http://schemas.microsoft.com/office/powerpoint/2010/main" val="11212206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en-US" altLang="en-US" sz="3600" smtClean="0"/>
              <a:t>DMA RC Scan Methods</a:t>
            </a:r>
          </a:p>
        </p:txBody>
      </p:sp>
      <p:sp>
        <p:nvSpPr>
          <p:cNvPr id="13315" name="Content Placeholder 2">
            <a:extLst>
              <a:ext uri="{FF2B5EF4-FFF2-40B4-BE49-F238E27FC236}"/>
            </a:extLst>
          </p:cNvPr>
          <p:cNvSpPr>
            <a:spLocks noGrp="1" noChangeArrowheads="1"/>
          </p:cNvSpPr>
          <p:nvPr>
            <p:ph idx="1"/>
          </p:nvPr>
        </p:nvSpPr>
        <p:spPr>
          <a:xfrm>
            <a:off x="304800" y="927847"/>
            <a:ext cx="8534400" cy="5625353"/>
          </a:xfrm>
          <a:extLst/>
        </p:spPr>
        <p:txBody>
          <a:bodyPr numCol="2"/>
          <a:lstStyle/>
          <a:p>
            <a:pPr marL="0" indent="0">
              <a:buFontTx/>
              <a:buNone/>
              <a:defRPr/>
            </a:pPr>
            <a:r>
              <a:rPr lang="en-US" altLang="en-US" sz="2800" b="1" dirty="0"/>
              <a:t>Phase I (DPH/BSAS):</a:t>
            </a:r>
          </a:p>
          <a:p>
            <a:pPr>
              <a:spcBef>
                <a:spcPts val="300"/>
              </a:spcBef>
              <a:defRPr/>
            </a:pPr>
            <a:r>
              <a:rPr lang="en-US" altLang="en-US" sz="2800" dirty="0"/>
              <a:t>Key informant interviews</a:t>
            </a:r>
          </a:p>
          <a:p>
            <a:pPr>
              <a:spcBef>
                <a:spcPts val="300"/>
              </a:spcBef>
              <a:defRPr/>
            </a:pPr>
            <a:r>
              <a:rPr lang="en-US" altLang="en-US" sz="2800" dirty="0"/>
              <a:t>Phone-administered surveys</a:t>
            </a:r>
          </a:p>
          <a:p>
            <a:pPr>
              <a:spcBef>
                <a:spcPts val="300"/>
              </a:spcBef>
              <a:defRPr/>
            </a:pPr>
            <a:r>
              <a:rPr lang="en-US" altLang="en-US" sz="2800" dirty="0" err="1"/>
              <a:t>SurveyMonkey</a:t>
            </a:r>
            <a:r>
              <a:rPr lang="en-US" altLang="en-US" sz="2800" dirty="0"/>
              <a:t> survey to collect Q4 data</a:t>
            </a:r>
          </a:p>
          <a:p>
            <a:pPr>
              <a:spcBef>
                <a:spcPts val="300"/>
              </a:spcBef>
              <a:defRPr/>
            </a:pPr>
            <a:r>
              <a:rPr lang="en-US" altLang="en-US" sz="2800" dirty="0"/>
              <a:t>BSAS Ambulatory (outpatient) funding reports</a:t>
            </a:r>
          </a:p>
          <a:p>
            <a:pPr>
              <a:spcBef>
                <a:spcPts val="300"/>
              </a:spcBef>
              <a:defRPr/>
            </a:pPr>
            <a:r>
              <a:rPr lang="en-US" altLang="en-US" sz="2800" dirty="0"/>
              <a:t>Provider RC service reimbursement data</a:t>
            </a:r>
          </a:p>
          <a:p>
            <a:pPr marL="0" indent="0">
              <a:buFontTx/>
              <a:buNone/>
              <a:defRPr/>
            </a:pPr>
            <a:endParaRPr lang="en-US" altLang="en-US" sz="2800" b="1" dirty="0"/>
          </a:p>
          <a:p>
            <a:pPr marL="0" indent="0">
              <a:buFontTx/>
              <a:buNone/>
              <a:defRPr/>
            </a:pPr>
            <a:r>
              <a:rPr lang="en-US" altLang="en-US" sz="2800" b="1" dirty="0"/>
              <a:t>Phase II (non-DPH/BSAS):</a:t>
            </a:r>
          </a:p>
          <a:p>
            <a:pPr>
              <a:defRPr/>
            </a:pPr>
            <a:r>
              <a:rPr lang="en-US" sz="2800" dirty="0"/>
              <a:t>Semi-structured interviews</a:t>
            </a:r>
          </a:p>
          <a:p>
            <a:pPr marL="0" indent="0">
              <a:spcBef>
                <a:spcPts val="300"/>
              </a:spcBef>
              <a:buFontTx/>
              <a:buNone/>
              <a:defRPr/>
            </a:pPr>
            <a:endParaRPr lang="en-US" altLang="en-US" sz="2400" dirty="0"/>
          </a:p>
          <a:p>
            <a:pPr>
              <a:defRPr/>
            </a:pPr>
            <a:endParaRPr lang="en-US" altLang="en-US" sz="2400" dirty="0"/>
          </a:p>
        </p:txBody>
      </p:sp>
      <p:sp>
        <p:nvSpPr>
          <p:cNvPr id="922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200">
                <a:solidFill>
                  <a:schemeClr val="tx1"/>
                </a:solidFill>
                <a:latin typeface="Calibri" pitchFamily="34" charset="0"/>
              </a:defRPr>
            </a:lvl1pPr>
            <a:lvl2pPr marL="742950" indent="-285750">
              <a:spcBef>
                <a:spcPct val="20000"/>
              </a:spcBef>
              <a:buChar char="–"/>
              <a:defRPr>
                <a:solidFill>
                  <a:schemeClr val="tx1"/>
                </a:solidFill>
                <a:latin typeface="Calibri" pitchFamily="34" charset="0"/>
              </a:defRPr>
            </a:lvl2pPr>
            <a:lvl3pPr marL="1143000" indent="-228600">
              <a:spcBef>
                <a:spcPct val="20000"/>
              </a:spcBef>
              <a:buFont typeface="Courier New" pitchFamily="49" charset="0"/>
              <a:buChar char="o"/>
              <a:defRPr sz="1600">
                <a:solidFill>
                  <a:schemeClr val="tx1"/>
                </a:solidFill>
                <a:latin typeface="Calibri" pitchFamily="34" charset="0"/>
              </a:defRPr>
            </a:lvl3pPr>
            <a:lvl4pPr marL="1600200" indent="-228600">
              <a:spcBef>
                <a:spcPct val="20000"/>
              </a:spcBef>
              <a:buFont typeface="Wingdings" pitchFamily="2" charset="2"/>
              <a:buChar char="§"/>
              <a:defRPr sz="1400">
                <a:solidFill>
                  <a:schemeClr val="tx1"/>
                </a:solidFill>
                <a:latin typeface="Calibri" pitchFamily="34" charset="0"/>
              </a:defRPr>
            </a:lvl4pPr>
            <a:lvl5pPr marL="2057400" indent="-228600">
              <a:spcBef>
                <a:spcPct val="20000"/>
              </a:spcBef>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0"/>
              </a:spcBef>
              <a:buFontTx/>
              <a:buNone/>
            </a:pPr>
            <a:fld id="{551B6601-2A37-4343-8912-27952007F3C2}" type="slidenum">
              <a:rPr lang="en-US" altLang="en-US" sz="1200" smtClean="0">
                <a:solidFill>
                  <a:srgbClr val="000000"/>
                </a:solidFill>
                <a:latin typeface="Arial" charset="0"/>
              </a:rPr>
              <a:pPr>
                <a:spcBef>
                  <a:spcPct val="0"/>
                </a:spcBef>
                <a:buFontTx/>
                <a:buNone/>
              </a:pPr>
              <a:t>9</a:t>
            </a:fld>
            <a:endParaRPr lang="en-US" altLang="en-US" sz="1200" smtClean="0">
              <a:solidFill>
                <a:srgbClr val="000000"/>
              </a:solidFill>
              <a:latin typeface="Arial" charset="0"/>
            </a:endParaRPr>
          </a:p>
          <a:p>
            <a:pPr>
              <a:spcBef>
                <a:spcPct val="0"/>
              </a:spcBef>
              <a:buFontTx/>
              <a:buNone/>
            </a:pPr>
            <a:r>
              <a:rPr lang="en-US" altLang="en-US" sz="1200" smtClean="0">
                <a:solidFill>
                  <a:srgbClr val="000000"/>
                </a:solidFill>
                <a:latin typeface="Arial" charset="0"/>
              </a:rPr>
              <a:t>March 2019</a:t>
            </a:r>
          </a:p>
        </p:txBody>
      </p:sp>
    </p:spTree>
    <p:extLst>
      <p:ext uri="{BB962C8B-B14F-4D97-AF65-F5344CB8AC3E}">
        <p14:creationId xmlns:p14="http://schemas.microsoft.com/office/powerpoint/2010/main" val="421334384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0.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1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5.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6.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7.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8.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9.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7643</TotalTime>
  <Words>1766</Words>
  <Application>Microsoft Office PowerPoint</Application>
  <PresentationFormat>On-screen Show (4:3)</PresentationFormat>
  <Paragraphs>504</Paragraphs>
  <Slides>25</Slides>
  <Notes>23</Notes>
  <HiddenSlides>0</HiddenSlides>
  <MMClips>0</MMClips>
  <ScaleCrop>false</ScaleCrop>
  <HeadingPairs>
    <vt:vector size="4" baseType="variant">
      <vt:variant>
        <vt:lpstr>Theme</vt:lpstr>
      </vt:variant>
      <vt:variant>
        <vt:i4>7</vt:i4>
      </vt:variant>
      <vt:variant>
        <vt:lpstr>Slide Titles</vt:lpstr>
      </vt:variant>
      <vt:variant>
        <vt:i4>25</vt:i4>
      </vt:variant>
    </vt:vector>
  </HeadingPairs>
  <TitlesOfParts>
    <vt:vector size="32" baseType="lpstr">
      <vt:lpstr>1_Blue Presentation Template - MA HHS - small logos</vt:lpstr>
      <vt:lpstr>2_Blue Presentation Template - MA HHS - small logos</vt:lpstr>
      <vt:lpstr>3_Blue Presentation Template - MA HHS - small logos</vt:lpstr>
      <vt:lpstr>4_Blue Presentation Template - MA HHS - small logos</vt:lpstr>
      <vt:lpstr>5_Blue Presentation Template - MA HHS - small logos</vt:lpstr>
      <vt:lpstr>6_Blue Presentation Template - MA HHS - small logos</vt:lpstr>
      <vt:lpstr>Default Design</vt:lpstr>
      <vt:lpstr>PowerPoint Presentation</vt:lpstr>
      <vt:lpstr>Agenda</vt:lpstr>
      <vt:lpstr>Commission Timeline</vt:lpstr>
      <vt:lpstr>Listening Sessions</vt:lpstr>
      <vt:lpstr> Recovery Coach Workforce Scan  Fiscal Year 2018   Recovery Coach Commission Meeting March 18, 2019   Julia Ojeda, RSS Coordinator, BSAS Deborah Strod, Sr. Associate, DMA Health Strategies Jinna Halperin, Sr. Associate, DMA Health Strategies                    </vt:lpstr>
      <vt:lpstr>DMA RC Scan Overview</vt:lpstr>
      <vt:lpstr>DMA RC Scan Respondents</vt:lpstr>
      <vt:lpstr>DMA RC Scan Summary Findings:  DPH/BSAS &amp; Non-DPH/BSAS RC Services</vt:lpstr>
      <vt:lpstr>DMA RC Scan Methods</vt:lpstr>
      <vt:lpstr>PowerPoint Presentation</vt:lpstr>
      <vt:lpstr>DMA RC Scan Interviewees Reported - RC Role: Across All Settings</vt:lpstr>
      <vt:lpstr>DMA RC Scan Interviewees Reported - RC Role: Setting-specific Support</vt:lpstr>
      <vt:lpstr>DMA RC Scan Interviewees Reported - RC Role: Benefits and Challenges</vt:lpstr>
      <vt:lpstr>DMA RC Scan Interviewees Reported – RC Sustainability Affected by Inconsistent Hours and Wages</vt:lpstr>
      <vt:lpstr>Concerns and Needs Reported by  DMA RC Scan Interviewees</vt:lpstr>
      <vt:lpstr>Survey Results: FY18 RC Training Location and Certification Plans – DPH/BSAS</vt:lpstr>
      <vt:lpstr>Surveys Results: RC Supervision Highlights</vt:lpstr>
      <vt:lpstr>DMA RC Scan Interviewees Reported - RC Funding Sustainability</vt:lpstr>
      <vt:lpstr>DMA RC Scan Interviewees Reported - RC Services Dependent on Provider Readiness</vt:lpstr>
      <vt:lpstr>Considerations based on DMA RC Scan</vt:lpstr>
      <vt:lpstr>Questions/Comments</vt:lpstr>
      <vt:lpstr>Consumers of Recovery Coach Services Panel</vt:lpstr>
      <vt:lpstr>Employers of Recovery Coaches Panel</vt:lpstr>
      <vt:lpstr>Next Steps</vt:lpstr>
      <vt:lpstr>Commission Staff Contact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Advani, Ramesh (ANF)</dc:creator>
  <cp:lastModifiedBy> </cp:lastModifiedBy>
  <cp:revision>476</cp:revision>
  <cp:lastPrinted>2019-03-13T16:44:06Z</cp:lastPrinted>
  <dcterms:created xsi:type="dcterms:W3CDTF">2014-04-27T20:43:35Z</dcterms:created>
  <dcterms:modified xsi:type="dcterms:W3CDTF">2019-03-14T19:49:34Z</dcterms:modified>
</cp:coreProperties>
</file>