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4.xml" ContentType="application/vnd.openxmlformats-officedocument.them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5.xml" ContentType="application/vnd.openxmlformats-officedocument.them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6.xml" ContentType="application/vnd.openxmlformats-officedocument.them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6" r:id="rId2"/>
    <p:sldMasterId id="2147483674" r:id="rId3"/>
    <p:sldMasterId id="2147483682" r:id="rId4"/>
    <p:sldMasterId id="2147483690" r:id="rId5"/>
    <p:sldMasterId id="2147483698" r:id="rId6"/>
  </p:sldMasterIdLst>
  <p:notesMasterIdLst>
    <p:notesMasterId r:id="rId17"/>
  </p:notesMasterIdLst>
  <p:handoutMasterIdLst>
    <p:handoutMasterId r:id="rId18"/>
  </p:handoutMasterIdLst>
  <p:sldIdLst>
    <p:sldId id="257" r:id="rId7"/>
    <p:sldId id="359" r:id="rId8"/>
    <p:sldId id="373" r:id="rId9"/>
    <p:sldId id="402" r:id="rId10"/>
    <p:sldId id="403" r:id="rId11"/>
    <p:sldId id="401" r:id="rId12"/>
    <p:sldId id="396" r:id="rId13"/>
    <p:sldId id="383" r:id="rId14"/>
    <p:sldId id="399" r:id="rId15"/>
    <p:sldId id="404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ine, Mark (ANF)" initials="FM" lastIdx="8" clrIdx="0"/>
  <p:cmAuthor id="1" name="Sanchez, Natalie (ANF)" initials="SN(" lastIdx="0" clrIdx="1"/>
  <p:cmAuthor id="2" name="O'Malley, Helen (ANF)" initials="OH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97" autoAdjust="0"/>
    <p:restoredTop sz="80416" autoAdjust="0"/>
  </p:normalViewPr>
  <p:slideViewPr>
    <p:cSldViewPr>
      <p:cViewPr>
        <p:scale>
          <a:sx n="96" d="100"/>
          <a:sy n="96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DRAFT 10/16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7DF2E-02ED-4A4C-8E06-6129E718A6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3639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r>
              <a:rPr lang="en-US" smtClean="0"/>
              <a:t>DRAFT 10/16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B3A0E2F-76B9-417E-B0DC-AF868851F6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790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384A392C-5817-4A90-AD3D-FFFF30B52D05}" type="slidenum">
              <a:rPr lang="en-US">
                <a:solidFill>
                  <a:srgbClr val="FFFFFF"/>
                </a:solidFill>
              </a:rPr>
              <a:pPr>
                <a:defRPr/>
              </a:pPr>
              <a:t>1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373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7420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3459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5080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3459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4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 sz="2400">
                <a:latin typeface="Book Antiqua" pitchFamily="18" charset="0"/>
                <a:cs typeface="Book Antiqua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844566"/>
            <a:ext cx="8077200" cy="4556234"/>
          </a:xfrm>
          <a:ln w="6350" cmpd="sng"/>
        </p:spPr>
        <p:txBody>
          <a:bodyPr/>
          <a:lstStyle>
            <a:lvl1pPr>
              <a:buClrTx/>
              <a:buSzPct val="100000"/>
              <a:defRPr sz="2000">
                <a:solidFill>
                  <a:schemeClr val="tx1"/>
                </a:solidFill>
                <a:latin typeface="Book Antiqua" pitchFamily="18" charset="0"/>
              </a:defRPr>
            </a:lvl1pPr>
            <a:lvl2pPr>
              <a:buClrTx/>
              <a:buSzPct val="100000"/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Book Antiqua" pitchFamily="18" charset="0"/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2380322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8530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30475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5755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334863005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095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060510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225408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497249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73537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143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258114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982537785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925639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905148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432510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046399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63589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3110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513361432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698809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19375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0846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631296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3872870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626867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09970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139635825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857353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557602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12820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2367447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0683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370112"/>
      </p:ext>
    </p:extLst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076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AEDD70FA-59E1-4157-923E-C4A67B08AD84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108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9988632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02712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37838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19258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0.xml"/><Relationship Id="rId10" Type="http://schemas.openxmlformats.org/officeDocument/2006/relationships/tags" Target="../tags/tag4.xml"/><Relationship Id="rId4" Type="http://schemas.openxmlformats.org/officeDocument/2006/relationships/slideLayout" Target="../slideLayouts/slideLayout9.xml"/><Relationship Id="rId9" Type="http://schemas.openxmlformats.org/officeDocument/2006/relationships/tags" Target="../tags/tag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7.xml"/><Relationship Id="rId10" Type="http://schemas.openxmlformats.org/officeDocument/2006/relationships/tags" Target="../tags/tag6.xml"/><Relationship Id="rId4" Type="http://schemas.openxmlformats.org/officeDocument/2006/relationships/slideLayout" Target="../slideLayouts/slideLayout16.xml"/><Relationship Id="rId9" Type="http://schemas.openxmlformats.org/officeDocument/2006/relationships/tags" Target="../tags/tag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24.xml"/><Relationship Id="rId10" Type="http://schemas.openxmlformats.org/officeDocument/2006/relationships/tags" Target="../tags/tag8.xml"/><Relationship Id="rId4" Type="http://schemas.openxmlformats.org/officeDocument/2006/relationships/slideLayout" Target="../slideLayouts/slideLayout23.xml"/><Relationship Id="rId9" Type="http://schemas.openxmlformats.org/officeDocument/2006/relationships/tags" Target="../tags/tag7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31.xml"/><Relationship Id="rId10" Type="http://schemas.openxmlformats.org/officeDocument/2006/relationships/tags" Target="../tags/tag10.xml"/><Relationship Id="rId4" Type="http://schemas.openxmlformats.org/officeDocument/2006/relationships/slideLayout" Target="../slideLayouts/slideLayout30.xml"/><Relationship Id="rId9" Type="http://schemas.openxmlformats.org/officeDocument/2006/relationships/tags" Target="../tags/tag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38.xml"/><Relationship Id="rId10" Type="http://schemas.openxmlformats.org/officeDocument/2006/relationships/tags" Target="../tags/tag12.xml"/><Relationship Id="rId4" Type="http://schemas.openxmlformats.org/officeDocument/2006/relationships/slideLayout" Target="../slideLayouts/slideLayout37.xml"/><Relationship Id="rId9" Type="http://schemas.openxmlformats.org/officeDocument/2006/relationships/tags" Target="../tags/tag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p blue"/>
          <p:cNvPicPr>
            <a:picLocks noChangeAspect="1" noChangeArrowheads="1"/>
          </p:cNvPicPr>
          <p:nvPr/>
        </p:nvPicPr>
        <p:blipFill>
          <a:blip r:embed="rId9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1030" name="Picture 6" descr="best ver2b seal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5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74C11B1E-D27A-4545-9113-CFB59631C2EA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</p:spTree>
    <p:extLst>
      <p:ext uri="{BB962C8B-B14F-4D97-AF65-F5344CB8AC3E}">
        <p14:creationId xmlns:p14="http://schemas.microsoft.com/office/powerpoint/2010/main" val="183858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/>
  <p:hf sldNum="0" hdr="0" ft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661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</p:sldLayoutIdLst>
  <p:transition/>
  <p:hf sldNum="0" hdr="0" ft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626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</p:sldLayoutIdLst>
  <p:transition/>
  <p:hf sldNum="0" hdr="0" ft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113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</p:sldLayoutIdLst>
  <p:transition/>
  <p:hf sldNum="0" hdr="0" ft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291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</p:sldLayoutIdLst>
  <p:transition/>
  <p:hf sldNum="0" hdr="0" ft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442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</p:sldLayoutIdLst>
  <p:transition/>
  <p:hf sldNum="0" hdr="0" ft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.gov/the-open-meeting-law" TargetMode="External"/><Relationship Id="rId2" Type="http://schemas.openxmlformats.org/officeDocument/2006/relationships/hyperlink" Target="mailto:openmeeting@state.ma.us" TargetMode="Externa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ChangeArrowheads="1"/>
          </p:cNvSpPr>
          <p:nvPr/>
        </p:nvSpPr>
        <p:spPr bwMode="auto">
          <a:xfrm>
            <a:off x="0" y="0"/>
            <a:ext cx="9144000" cy="3352800"/>
          </a:xfrm>
          <a:prstGeom prst="rect">
            <a:avLst/>
          </a:prstGeom>
          <a:solidFill>
            <a:srgbClr val="0033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200" b="1" dirty="0">
              <a:solidFill>
                <a:srgbClr val="FFFFFF"/>
              </a:solidFill>
            </a:endParaRPr>
          </a:p>
        </p:txBody>
      </p:sp>
      <p:sp>
        <p:nvSpPr>
          <p:cNvPr id="31746" name="Rectangle 3"/>
          <p:cNvSpPr>
            <a:spLocks noChangeArrowheads="1"/>
          </p:cNvSpPr>
          <p:nvPr/>
        </p:nvSpPr>
        <p:spPr bwMode="white">
          <a:xfrm>
            <a:off x="152400" y="838200"/>
            <a:ext cx="66294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008" tIns="32004" rIns="64008" bIns="32004" anchor="ctr"/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2800" b="1" dirty="0" smtClean="0">
                <a:solidFill>
                  <a:srgbClr val="FFFFFF"/>
                </a:solidFill>
                <a:latin typeface="Calibri" pitchFamily="34" charset="0"/>
              </a:rPr>
              <a:t>Recovery </a:t>
            </a:r>
            <a:r>
              <a:rPr lang="en-US" sz="2800" b="1" dirty="0" smtClean="0">
                <a:solidFill>
                  <a:srgbClr val="FFFFFF"/>
                </a:solidFill>
                <a:latin typeface="Calibri" pitchFamily="34" charset="0"/>
              </a:rPr>
              <a:t>Coach </a:t>
            </a:r>
            <a:r>
              <a:rPr lang="en-US" sz="2800" b="1" dirty="0" smtClean="0">
                <a:solidFill>
                  <a:srgbClr val="FFFFFF"/>
                </a:solidFill>
                <a:latin typeface="Calibri" pitchFamily="34" charset="0"/>
              </a:rPr>
              <a:t>Commission</a:t>
            </a:r>
            <a:endParaRPr lang="en-US" sz="2800" b="1" dirty="0">
              <a:solidFill>
                <a:srgbClr val="FFFFFF"/>
              </a:solidFill>
              <a:latin typeface="Calibri" pitchFamily="34" charset="0"/>
            </a:endParaRPr>
          </a:p>
        </p:txBody>
      </p:sp>
      <p:pic>
        <p:nvPicPr>
          <p:cNvPr id="3174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05600" y="762000"/>
            <a:ext cx="1487488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222250" y="3896534"/>
            <a:ext cx="8737600" cy="25545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anose="020F0502020204030204" pitchFamily="34" charset="0"/>
              </a:rPr>
              <a:t>Executive </a:t>
            </a:r>
            <a:r>
              <a:rPr lang="en-US" sz="2400" b="1" dirty="0">
                <a:solidFill>
                  <a:srgbClr val="003366"/>
                </a:solidFill>
                <a:latin typeface="Calibri" panose="020F0502020204030204" pitchFamily="34" charset="0"/>
              </a:rPr>
              <a:t>Office of Health &amp; Human Services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anose="020F0502020204030204" pitchFamily="34" charset="0"/>
              </a:rPr>
              <a:t>Marylou Sudders, Secretary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b="1" i="1" dirty="0" smtClean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200" b="1" dirty="0" smtClean="0">
                <a:solidFill>
                  <a:srgbClr val="003366"/>
                </a:solidFill>
                <a:latin typeface="Calibri" pitchFamily="34" charset="0"/>
              </a:rPr>
              <a:t>November 7, 2018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200" b="1" dirty="0" smtClean="0">
                <a:solidFill>
                  <a:srgbClr val="003366"/>
                </a:solidFill>
                <a:latin typeface="Calibri" pitchFamily="34" charset="0"/>
              </a:rPr>
              <a:t>3:00-5:00pm</a:t>
            </a:r>
            <a:endParaRPr lang="en-US" sz="2200" b="1" dirty="0">
              <a:solidFill>
                <a:srgbClr val="003366"/>
              </a:solidFill>
              <a:latin typeface="Calibri" pitchFamily="34" charset="0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200" b="1" dirty="0" smtClean="0">
                <a:solidFill>
                  <a:srgbClr val="003366"/>
                </a:solidFill>
                <a:latin typeface="Calibri" pitchFamily="34" charset="0"/>
              </a:rPr>
              <a:t>One Ashburton Place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200" b="1" dirty="0" smtClean="0">
                <a:solidFill>
                  <a:srgbClr val="003366"/>
                </a:solidFill>
                <a:latin typeface="Calibri" pitchFamily="34" charset="0"/>
              </a:rPr>
              <a:t>Boston</a:t>
            </a:r>
            <a:r>
              <a:rPr lang="en-US" sz="2200" b="1" smtClean="0">
                <a:solidFill>
                  <a:srgbClr val="003366"/>
                </a:solidFill>
                <a:latin typeface="Calibri" pitchFamily="34" charset="0"/>
              </a:rPr>
              <a:t>, MA</a:t>
            </a:r>
            <a:endParaRPr lang="en-US" sz="2200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4406900" y="6471593"/>
            <a:ext cx="368300" cy="23083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943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828800"/>
            <a:ext cx="7848600" cy="378565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Please direct any questions and materials to:</a:t>
            </a:r>
          </a:p>
          <a:p>
            <a:endParaRPr lang="en-US" sz="2400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r>
              <a:rPr lang="en-US" sz="24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Anny Domercant  </a:t>
            </a:r>
          </a:p>
          <a:p>
            <a:r>
              <a:rPr lang="en-US" sz="2400" dirty="0" smtClean="0">
                <a:solidFill>
                  <a:schemeClr val="dk1"/>
                </a:solidFill>
                <a:latin typeface="Calibri" panose="020F0502020204030204" pitchFamily="34" charset="0"/>
              </a:rPr>
              <a:t>Anny.Domercant@MassMail.State.MA.US  </a:t>
            </a:r>
          </a:p>
          <a:p>
            <a:endParaRPr lang="en-US" sz="2400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r>
              <a:rPr lang="en-US" sz="24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Vivian Pham</a:t>
            </a:r>
          </a:p>
          <a:p>
            <a:r>
              <a:rPr lang="en-US" sz="2400" dirty="0" smtClean="0">
                <a:solidFill>
                  <a:schemeClr val="dk1"/>
                </a:solidFill>
                <a:latin typeface="Calibri" panose="020F0502020204030204" pitchFamily="34" charset="0"/>
              </a:rPr>
              <a:t>Vivian.Pham@MassMail.State.MA.US</a:t>
            </a:r>
          </a:p>
          <a:p>
            <a:endParaRPr lang="en-US" sz="2400" dirty="0" smtClean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r>
              <a:rPr lang="en-US" sz="24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General Public Comments and Questions</a:t>
            </a:r>
          </a:p>
          <a:p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</a:rPr>
              <a:t>EHSRecoveryCoachCommission@MassMail.State.MA.US</a:t>
            </a:r>
            <a:endParaRPr lang="en-US" sz="2400" dirty="0" smtClean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Commission Staff Contact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1926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295400"/>
            <a:ext cx="8077200" cy="286232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chemeClr val="dk1"/>
                </a:solidFill>
                <a:latin typeface="Calibri" panose="020F0502020204030204" pitchFamily="34" charset="0"/>
              </a:rPr>
              <a:t>Oath, Welcome and Introductions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chemeClr val="dk1"/>
                </a:solidFill>
                <a:latin typeface="Calibri" panose="020F0502020204030204" pitchFamily="34" charset="0"/>
              </a:rPr>
              <a:t>Commission’s Charge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chemeClr val="dk1"/>
                </a:solidFill>
                <a:latin typeface="Calibri" panose="020F0502020204030204" pitchFamily="34" charset="0"/>
              </a:rPr>
              <a:t>Proposed Agenda for the Commission</a:t>
            </a:r>
            <a:endParaRPr lang="en-US" sz="2400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chemeClr val="dk1"/>
                </a:solidFill>
                <a:latin typeface="Calibri" panose="020F0502020204030204" pitchFamily="34" charset="0"/>
              </a:rPr>
              <a:t>Review </a:t>
            </a:r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</a:rPr>
              <a:t>of Open Meeting Law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chemeClr val="dk1"/>
                </a:solidFill>
                <a:latin typeface="Calibri" panose="020F0502020204030204" pitchFamily="34" charset="0"/>
              </a:rPr>
              <a:t>Timeline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2000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066800"/>
            <a:ext cx="8839200" cy="5632311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lvl="1"/>
            <a:r>
              <a:rPr lang="en-US" sz="2000" dirty="0">
                <a:solidFill>
                  <a:schemeClr val="dk1"/>
                </a:solidFill>
                <a:latin typeface="Calibri" panose="020F0502020204030204" pitchFamily="34" charset="0"/>
              </a:rPr>
              <a:t>The commission shall </a:t>
            </a:r>
            <a:r>
              <a:rPr lang="en-US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review training opportunities for recovery coaches </a:t>
            </a:r>
            <a:r>
              <a:rPr lang="en-US" sz="2000" dirty="0">
                <a:solidFill>
                  <a:schemeClr val="dk1"/>
                </a:solidFill>
                <a:latin typeface="Calibri" panose="020F0502020204030204" pitchFamily="34" charset="0"/>
              </a:rPr>
              <a:t>and </a:t>
            </a:r>
            <a:r>
              <a:rPr lang="en-US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recommend the standards for credentialing a recovery coach</a:t>
            </a:r>
            <a:r>
              <a:rPr lang="en-US" sz="2000" dirty="0">
                <a:solidFill>
                  <a:schemeClr val="dk1"/>
                </a:solidFill>
                <a:latin typeface="Calibri" panose="020F0502020204030204" pitchFamily="34" charset="0"/>
              </a:rPr>
              <a:t>, including whether recovery coaches should be subject to a board of registration through the department of public health. </a:t>
            </a:r>
          </a:p>
          <a:p>
            <a:pPr marL="0" lvl="1"/>
            <a:endParaRPr lang="en-US" sz="2000" dirty="0" smtClean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0" lvl="1"/>
            <a:r>
              <a:rPr lang="en-US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The </a:t>
            </a:r>
            <a:r>
              <a:rPr lang="en-US" sz="2000" dirty="0">
                <a:solidFill>
                  <a:schemeClr val="dk1"/>
                </a:solidFill>
                <a:latin typeface="Calibri" panose="020F0502020204030204" pitchFamily="34" charset="0"/>
              </a:rPr>
              <a:t>commission shall gather all relevant data related to recovery coaches, including, but not limited to: </a:t>
            </a:r>
            <a:endParaRPr lang="en-US" sz="2000" dirty="0" smtClean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lvl="1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the </a:t>
            </a:r>
            <a:r>
              <a:rPr lang="en-US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total number </a:t>
            </a:r>
            <a:r>
              <a:rPr lang="en-US" sz="2000" dirty="0">
                <a:solidFill>
                  <a:schemeClr val="dk1"/>
                </a:solidFill>
                <a:latin typeface="Calibri" panose="020F0502020204030204" pitchFamily="34" charset="0"/>
              </a:rPr>
              <a:t>of recovery coaches in the commonwealth; </a:t>
            </a:r>
            <a:endParaRPr lang="en-US" sz="2000" dirty="0" smtClean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lvl="1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the </a:t>
            </a:r>
            <a:r>
              <a:rPr lang="en-US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number of people receiving compensation </a:t>
            </a:r>
            <a:r>
              <a:rPr lang="en-US" sz="2000" dirty="0">
                <a:solidFill>
                  <a:schemeClr val="dk1"/>
                </a:solidFill>
                <a:latin typeface="Calibri" panose="020F0502020204030204" pitchFamily="34" charset="0"/>
              </a:rPr>
              <a:t>as recovery coaches in the commonwealth; </a:t>
            </a:r>
            <a:endParaRPr lang="en-US" sz="2000" dirty="0" smtClean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lvl="1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the </a:t>
            </a:r>
            <a:r>
              <a:rPr lang="en-US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average and median compensation </a:t>
            </a:r>
            <a:r>
              <a:rPr lang="en-US" sz="2000" dirty="0">
                <a:solidFill>
                  <a:schemeClr val="dk1"/>
                </a:solidFill>
                <a:latin typeface="Calibri" panose="020F0502020204030204" pitchFamily="34" charset="0"/>
              </a:rPr>
              <a:t>for a recovery coach; </a:t>
            </a:r>
            <a:endParaRPr lang="en-US" sz="2000" dirty="0" smtClean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lvl="1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the </a:t>
            </a:r>
            <a:r>
              <a:rPr lang="en-US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average and median caseload </a:t>
            </a:r>
            <a:r>
              <a:rPr lang="en-US" sz="2000" dirty="0">
                <a:solidFill>
                  <a:schemeClr val="dk1"/>
                </a:solidFill>
                <a:latin typeface="Calibri" panose="020F0502020204030204" pitchFamily="34" charset="0"/>
              </a:rPr>
              <a:t>for a recovery coach; and </a:t>
            </a:r>
            <a:endParaRPr lang="en-US" sz="2000" dirty="0" smtClean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lvl="1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the </a:t>
            </a:r>
            <a:r>
              <a:rPr lang="en-US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projected need </a:t>
            </a:r>
            <a:r>
              <a:rPr lang="en-US" sz="2000" dirty="0">
                <a:solidFill>
                  <a:schemeClr val="dk1"/>
                </a:solidFill>
                <a:latin typeface="Calibri" panose="020F0502020204030204" pitchFamily="34" charset="0"/>
              </a:rPr>
              <a:t>for certified recovery coach services. </a:t>
            </a:r>
            <a:endParaRPr lang="en-US" sz="2000" dirty="0" smtClean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lvl="1" indent="-457200">
              <a:buFont typeface="+mj-lt"/>
              <a:buAutoNum type="arabicPeriod"/>
            </a:pPr>
            <a:endParaRPr lang="en-US" sz="2000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0" lvl="1"/>
            <a:r>
              <a:rPr lang="en-US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The commission shall </a:t>
            </a:r>
            <a:r>
              <a:rPr lang="en-US" sz="20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develop recommendations </a:t>
            </a:r>
            <a:r>
              <a:rPr lang="en-US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for a streamlined process to certify recovery coaches and adequate protections to ensure unauthorized individuals are not engaging in the practice of recovery coaching.</a:t>
            </a:r>
          </a:p>
          <a:p>
            <a:pPr marL="347663" lvl="1"/>
            <a:endParaRPr lang="en-US" sz="2000" dirty="0" smtClean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Commission’s Charge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7517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Agenda for Each Meeting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9047427"/>
              </p:ext>
            </p:extLst>
          </p:nvPr>
        </p:nvGraphicFramePr>
        <p:xfrm>
          <a:off x="342900" y="1905000"/>
          <a:ext cx="8458200" cy="4377062"/>
        </p:xfrm>
        <a:graphic>
          <a:graphicData uri="http://schemas.openxmlformats.org/drawingml/2006/table">
            <a:tbl>
              <a:tblPr firstRow="1" firstCol="1" bandRow="1"/>
              <a:tblGrid>
                <a:gridCol w="3543300"/>
                <a:gridCol w="4914900"/>
              </a:tblGrid>
              <a:tr h="262095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Proposed</a:t>
                      </a:r>
                      <a:r>
                        <a:rPr lang="en-US" sz="16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Meeting Agenda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9" marR="682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Commission Charge discussed</a:t>
                      </a:r>
                      <a:r>
                        <a:rPr lang="en-US" sz="16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during meeting</a:t>
                      </a:r>
                      <a:endParaRPr lang="en-US" sz="1600" b="1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9" marR="682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89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January </a:t>
                      </a:r>
                      <a:r>
                        <a:rPr lang="en-US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23, 2019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 u="sng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Pre-Materials: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i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Inventory</a:t>
                      </a:r>
                      <a:r>
                        <a:rPr lang="en-US" sz="1400" b="0" i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of current recovery coach trainings</a:t>
                      </a:r>
                    </a:p>
                    <a:p>
                      <a:pPr marL="171450" marR="0" indent="-1714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i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Survey draft </a:t>
                      </a:r>
                    </a:p>
                    <a:p>
                      <a:pPr marL="171450" marR="0" indent="-1714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400" b="1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sng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Agenda:</a:t>
                      </a:r>
                    </a:p>
                    <a:p>
                      <a:pPr marL="342900" marR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Commission</a:t>
                      </a:r>
                      <a:r>
                        <a:rPr lang="en-US" sz="14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will review and approve the survey</a:t>
                      </a:r>
                    </a:p>
                    <a:p>
                      <a:pPr marL="342900" marR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Presentation from MBSACC</a:t>
                      </a:r>
                    </a:p>
                    <a:p>
                      <a:pPr marL="342900" marR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Presentations from DPH &amp; MH</a:t>
                      </a: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269" marR="682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The Commission</a:t>
                      </a:r>
                      <a:r>
                        <a:rPr lang="en-US" sz="14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must </a:t>
                      </a: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review training opportunities for recovery coaches.</a:t>
                      </a:r>
                    </a:p>
                    <a:p>
                      <a:pPr marL="171450" marR="0" indent="-1714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Besides hearing from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DPH, </a:t>
                      </a:r>
                      <a:r>
                        <a:rPr lang="en-US" sz="1400" baseline="0" dirty="0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MassHealth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and MBSACC about training and credentialing of recovery coaches, what additional information would the Commission like presented in order to answer this question? </a:t>
                      </a:r>
                      <a:endParaRPr lang="en-US" sz="1400" dirty="0" smtClean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The Commission shall gather all relevant data related to recovery coaches, including, but not limited to: </a:t>
                      </a: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US" sz="1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1450" marR="0" indent="-1714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the total number of recovery coaches in the commonwealth; </a:t>
                      </a:r>
                    </a:p>
                    <a:p>
                      <a:pPr marL="171450" marR="0" indent="-1714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the number of people receiving compensation as recovery coaches in the commonwealth; </a:t>
                      </a:r>
                    </a:p>
                    <a:p>
                      <a:pPr marL="171450" marR="0" indent="-1714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the average and median compensation for a recovery coach; </a:t>
                      </a:r>
                    </a:p>
                    <a:p>
                      <a:pPr marL="171450" marR="0" indent="-1714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the average and median caseload for a recovery coach; and </a:t>
                      </a:r>
                    </a:p>
                    <a:p>
                      <a:pPr marL="171450" marR="0" indent="-1714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the projected need for certified recovery coach services.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800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March 18, 2019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 u="sng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Pre-Materials:</a:t>
                      </a:r>
                    </a:p>
                    <a:p>
                      <a:pPr marL="171450" marR="0" indent="-1714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i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Summary of survey</a:t>
                      </a:r>
                      <a:r>
                        <a:rPr lang="en-US" sz="1400" b="0" i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results</a:t>
                      </a:r>
                    </a:p>
                    <a:p>
                      <a:pPr marL="171450" marR="0" indent="-1714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sng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Agenda:</a:t>
                      </a:r>
                    </a:p>
                    <a:p>
                      <a:pPr marL="342900" marR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Commission will discuss results</a:t>
                      </a:r>
                    </a:p>
                  </a:txBody>
                  <a:tcPr marL="68269" marR="682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9" marR="682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28600" y="1066800"/>
            <a:ext cx="8686800" cy="1077218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Proposed strategy: the Commission will dedicate each meeting to answering specific questions </a:t>
            </a:r>
          </a:p>
          <a:p>
            <a:endParaRPr lang="en-US" sz="2400" dirty="0" smtClean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9571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 dirty="0" smtClean="0"/>
              <a:t>Proposed List of Survey Recipients</a:t>
            </a:r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5265925"/>
              </p:ext>
            </p:extLst>
          </p:nvPr>
        </p:nvGraphicFramePr>
        <p:xfrm>
          <a:off x="457200" y="1066803"/>
          <a:ext cx="8305799" cy="5562606"/>
        </p:xfrm>
        <a:graphic>
          <a:graphicData uri="http://schemas.openxmlformats.org/drawingml/2006/table">
            <a:tbl>
              <a:tblPr/>
              <a:tblGrid>
                <a:gridCol w="3962400"/>
                <a:gridCol w="4343399"/>
              </a:tblGrid>
              <a:tr h="1839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Advocates Community Counseling 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Gosnold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</a:tr>
              <a:tr h="1839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Arbour Counseling Services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Habit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Opco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9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Association for Behavioral Healthcare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 Point Treament Center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</a:tr>
              <a:tr h="1839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  <a:ea typeface="Symbol"/>
                          <a:cs typeface="Symbol"/>
                        </a:rPr>
                        <a:t>Bay Cove Hunman Services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Lahey Health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9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  <a:ea typeface="Symbol"/>
                          <a:cs typeface="Symbol"/>
                        </a:rPr>
                        <a:t>Bay State Community Services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Lowell House Inc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</a:tr>
              <a:tr h="1839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Behavioral Health Network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  <a:ea typeface="Symbol"/>
                          <a:cs typeface="Symbol"/>
                        </a:rPr>
                        <a:t>LUK Crisis Center, Inc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9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BEST - Boston Medical Center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Luminosity Behavioral Health Services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</a:tr>
              <a:tr h="1839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Blue Cross Blue Shield of Massachusetts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Lynn Community Health Center 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9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  <a:ea typeface="Symbol"/>
                          <a:cs typeface="Symbol"/>
                        </a:rPr>
                        <a:t>Boston Health Care for the Homeless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  <a:ea typeface="Symbol"/>
                          <a:cs typeface="Symbol"/>
                        </a:rPr>
                        <a:t>Martha’s Vineyard Community Services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</a:tr>
              <a:tr h="1839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Boston Medical Center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Massachusetts Association of Health Plans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9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  <a:ea typeface="Symbol"/>
                          <a:cs typeface="Symbol"/>
                        </a:rPr>
                        <a:t>Bridgewell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  <a:ea typeface="Symbol"/>
                          <a:cs typeface="Symbol"/>
                        </a:rPr>
                        <a:t>Massachusetts Behavioral Health Partnership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</a:tr>
              <a:tr h="1839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The Brien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Center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Massachusetts General Hospital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9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Burncoat Family Centers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Massachusetts Organization for Addiction Recovery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</a:tr>
              <a:tr h="1839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Casa Esperanza, Inc - Conexiones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Massachusetts Psychiatric Society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9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Center for Human Development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  <a:ea typeface="Symbol"/>
                          <a:cs typeface="Symbol"/>
                        </a:rPr>
                        <a:t>Multicultural Wellness Center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</a:tr>
              <a:tr h="1839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  <a:ea typeface="Symbol"/>
                          <a:cs typeface="Symbol"/>
                        </a:rPr>
                        <a:t>Child and Family Services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North Charles Institute for The Addictions 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9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  <a:ea typeface="Symbol"/>
                          <a:cs typeface="Symbol"/>
                        </a:rPr>
                        <a:t>Children’s Services of Roxbury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North Suffolk Mental Health Association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</a:tr>
              <a:tr h="1839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Clinical And Support Options 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Priority Professional Care, Inc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9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Community Counseling of Bristol County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Providers' Council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</a:tr>
              <a:tr h="1839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  <a:ea typeface="Symbol"/>
                          <a:cs typeface="Symbol"/>
                        </a:rPr>
                        <a:t>Community Healthlink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Pyramid Builders Counseling Service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9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Counseling &amp;  Assessment Clinic of Worcester 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  <a:ea typeface="Symbol"/>
                          <a:cs typeface="Symbol"/>
                        </a:rPr>
                        <a:t>ServiceNet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</a:tr>
              <a:tr h="1839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Dimock Community Health Center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South Middlesex Opportunity Council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9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Eliot Community Human Services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  <a:ea typeface="Symbol"/>
                          <a:cs typeface="Symbol"/>
                        </a:rPr>
                        <a:t>South Shore Mental Health Center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</a:tr>
              <a:tr h="1839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Fairwinds Nantucket's Counseling Center 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Spectrum Health Systems 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9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  <a:ea typeface="Symbol"/>
                          <a:cs typeface="Symbol"/>
                        </a:rPr>
                        <a:t>Family Continuity Programs, inc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  <a:ea typeface="Symbol"/>
                          <a:cs typeface="Symbol"/>
                        </a:rPr>
                        <a:t>Square One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</a:tr>
              <a:tr h="1839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  <a:ea typeface="Symbol"/>
                          <a:cs typeface="Symbol"/>
                        </a:rPr>
                        <a:t>GAAMHA, Inc.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SSTAR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9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Gandara Mental Health Center 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  <a:ea typeface="Symbol"/>
                          <a:cs typeface="Symbol"/>
                        </a:rPr>
                        <a:t>STEP, Inc.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</a:tr>
              <a:tr h="1839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Gavin Foundation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  <a:ea typeface="Symbol"/>
                          <a:cs typeface="Symbol"/>
                        </a:rPr>
                        <a:t>Steppingstone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9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  <a:ea typeface="Symbol"/>
                          <a:cs typeface="Symbol"/>
                        </a:rPr>
                        <a:t>Gifford Street Wellness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Are there other entities we should add to this list?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2716117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Agenda for Each Meeting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7325203"/>
              </p:ext>
            </p:extLst>
          </p:nvPr>
        </p:nvGraphicFramePr>
        <p:xfrm>
          <a:off x="304800" y="1295400"/>
          <a:ext cx="8458200" cy="4350312"/>
        </p:xfrm>
        <a:graphic>
          <a:graphicData uri="http://schemas.openxmlformats.org/drawingml/2006/table">
            <a:tbl>
              <a:tblPr firstRow="1" firstCol="1" bandRow="1"/>
              <a:tblGrid>
                <a:gridCol w="3581400"/>
                <a:gridCol w="4876800"/>
              </a:tblGrid>
              <a:tr h="381892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Proposed</a:t>
                      </a:r>
                      <a:r>
                        <a:rPr lang="en-US" sz="16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Meeting Agenda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9" marR="682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Commission Charge discussed</a:t>
                      </a:r>
                      <a:r>
                        <a:rPr lang="en-US" sz="16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during meeting</a:t>
                      </a:r>
                      <a:endParaRPr lang="en-US" sz="1600" b="1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9" marR="682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13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May 20, 2019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Commission will discuss standards for credentialing</a:t>
                      </a:r>
                      <a:endParaRPr lang="en-US" sz="14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9" marR="682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The Commission</a:t>
                      </a:r>
                      <a:r>
                        <a:rPr lang="en-US" sz="14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must </a:t>
                      </a: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recommend the standards for credentialing a recovery coach, including whether recovery coaches should be subject to a board of registration through the department of public health. 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The Commission must develop recommendations for a streamlined process to certify recovery coaches and adequate protections to ensure unauthorized individuals are not engaging in the practice of recovery coaching.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What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additional information would the Commission like presented in order to answer these questions? </a:t>
                      </a:r>
                      <a:endParaRPr lang="en-US" sz="1400" dirty="0" smtClean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512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June 17, </a:t>
                      </a:r>
                      <a:r>
                        <a:rPr lang="en-US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2019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sng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Agenda:</a:t>
                      </a:r>
                    </a:p>
                    <a:p>
                      <a:pPr marL="228600" marR="0" indent="-2286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Review document capturing</a:t>
                      </a:r>
                      <a:r>
                        <a:rPr lang="en-US" sz="14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the discussion from the last meeting</a:t>
                      </a:r>
                    </a:p>
                    <a:p>
                      <a:pPr marL="228600" marR="0" indent="-2286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Commission will discuss recommendations for credentialing and training for recovery coaches</a:t>
                      </a: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400" baseline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9" marR="682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365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July </a:t>
                      </a:r>
                      <a:r>
                        <a:rPr lang="en-US" sz="1400" b="1" i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15, </a:t>
                      </a:r>
                      <a:r>
                        <a:rPr lang="en-US" sz="1400" b="1" i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2019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sng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Agenda:</a:t>
                      </a: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4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Review proposed final deliverable</a:t>
                      </a:r>
                      <a:endParaRPr lang="en-US" sz="1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9" marR="682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9" marR="682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28533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219200"/>
            <a:ext cx="7848600" cy="4708981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libri" panose="020F0502020204030204" pitchFamily="34" charset="0"/>
              </a:rPr>
              <a:t>Our meetings are subject to the open meeting law.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libri" panose="020F0502020204030204" pitchFamily="34" charset="0"/>
              </a:rPr>
              <a:t>Each member must complete </a:t>
            </a:r>
            <a:r>
              <a:rPr lang="en-US" sz="2000" dirty="0">
                <a:latin typeface="Calibri" panose="020F0502020204030204" pitchFamily="34" charset="0"/>
              </a:rPr>
              <a:t>the Certificate of Receipt of Open Meeting Law Materials certifying </a:t>
            </a:r>
            <a:r>
              <a:rPr lang="en-US" sz="2000" dirty="0" smtClean="0">
                <a:latin typeface="Calibri" panose="020F0502020204030204" pitchFamily="34" charset="0"/>
              </a:rPr>
              <a:t>receipt and understanding of materials.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libri" panose="020F0502020204030204" pitchFamily="34" charset="0"/>
              </a:rPr>
              <a:t>All of our meetings must be held </a:t>
            </a:r>
            <a:r>
              <a:rPr lang="en-US" sz="2000" dirty="0">
                <a:latin typeface="Calibri" panose="020F0502020204030204" pitchFamily="34" charset="0"/>
              </a:rPr>
              <a:t>in public and </a:t>
            </a:r>
            <a:r>
              <a:rPr lang="en-US" sz="2000" dirty="0" smtClean="0">
                <a:latin typeface="Calibri" panose="020F0502020204030204" pitchFamily="34" charset="0"/>
              </a:rPr>
              <a:t>notice of the meeting and the agenda must be provided to the public at least 48 hours in advance.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libri" panose="020F0502020204030204" pitchFamily="34" charset="0"/>
              </a:rPr>
              <a:t>Under the OPL, members cannot communicate with a quorum (simple majority) of the members regarding topics before this commission (in person or via email) outside of a public meeting.  </a:t>
            </a:r>
            <a:endParaRPr lang="en-US" sz="2000" dirty="0">
              <a:latin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libri" panose="020F0502020204030204" pitchFamily="34" charset="0"/>
              </a:rPr>
              <a:t>For any </a:t>
            </a:r>
            <a:r>
              <a:rPr lang="en-US" sz="2000" dirty="0">
                <a:latin typeface="Calibri" panose="020F0502020204030204" pitchFamily="34" charset="0"/>
              </a:rPr>
              <a:t>questions about the Open Meeting Law, contact the Attorney General's Division of Open Government at (617) 963-2540 or </a:t>
            </a:r>
            <a:r>
              <a:rPr lang="en-US" sz="2000" dirty="0" smtClean="0">
                <a:solidFill>
                  <a:schemeClr val="accent2"/>
                </a:solidFill>
                <a:latin typeface="Calibri" panose="020F0502020204030204" pitchFamily="34" charset="0"/>
                <a:hlinkClick r:id="rId2"/>
              </a:rPr>
              <a:t>openmeeting@state.ma.us</a:t>
            </a:r>
            <a:r>
              <a:rPr lang="en-US" sz="2000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 .</a:t>
            </a:r>
            <a:endParaRPr lang="en-US" sz="2000" dirty="0">
              <a:solidFill>
                <a:schemeClr val="accent2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libri" panose="020F0502020204030204" pitchFamily="34" charset="0"/>
              </a:rPr>
              <a:t>Additional information can </a:t>
            </a:r>
            <a:r>
              <a:rPr lang="en-US" sz="2000" dirty="0">
                <a:latin typeface="Calibri" panose="020F0502020204030204" pitchFamily="34" charset="0"/>
              </a:rPr>
              <a:t>be found </a:t>
            </a:r>
            <a:r>
              <a:rPr lang="en-US" sz="2000" dirty="0" smtClean="0">
                <a:latin typeface="Calibri" panose="020F0502020204030204" pitchFamily="34" charset="0"/>
              </a:rPr>
              <a:t>at:</a:t>
            </a:r>
          </a:p>
          <a:p>
            <a:pPr marL="347663"/>
            <a:r>
              <a:rPr lang="en-US" sz="2000" dirty="0" smtClean="0">
                <a:solidFill>
                  <a:schemeClr val="accent2"/>
                </a:solidFill>
                <a:latin typeface="Calibri" panose="020F0502020204030204" pitchFamily="34" charset="0"/>
                <a:hlinkClick r:id="rId3"/>
              </a:rPr>
              <a:t>https</a:t>
            </a:r>
            <a:r>
              <a:rPr lang="en-US" sz="2000" dirty="0">
                <a:solidFill>
                  <a:schemeClr val="accent2"/>
                </a:solidFill>
                <a:latin typeface="Calibri" panose="020F0502020204030204" pitchFamily="34" charset="0"/>
                <a:hlinkClick r:id="rId3"/>
              </a:rPr>
              <a:t>://</a:t>
            </a:r>
            <a:r>
              <a:rPr lang="en-US" sz="2000" dirty="0" smtClean="0">
                <a:solidFill>
                  <a:schemeClr val="accent2"/>
                </a:solidFill>
                <a:latin typeface="Calibri" panose="020F0502020204030204" pitchFamily="34" charset="0"/>
                <a:hlinkClick r:id="rId3"/>
              </a:rPr>
              <a:t>www.mass.gov/the-open-meeting-law</a:t>
            </a:r>
            <a:endParaRPr lang="en-US" sz="2000" dirty="0" smtClean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Open Meeting Law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8695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143000"/>
            <a:ext cx="7848600" cy="4893647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solidFill>
                  <a:schemeClr val="dk1"/>
                </a:solidFill>
                <a:latin typeface="Calibri" panose="020F0502020204030204" pitchFamily="34" charset="0"/>
              </a:rPr>
              <a:t>Key Dates</a:t>
            </a:r>
          </a:p>
          <a:p>
            <a:endParaRPr lang="en-US" sz="2400" u="sng" dirty="0" smtClean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Next meeting: </a:t>
            </a:r>
            <a:r>
              <a:rPr lang="en-US" sz="2400" dirty="0" smtClean="0">
                <a:solidFill>
                  <a:schemeClr val="dk1"/>
                </a:solidFill>
                <a:latin typeface="Calibri" panose="020F0502020204030204" pitchFamily="34" charset="0"/>
              </a:rPr>
              <a:t>January 23, 2019 </a:t>
            </a:r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</a:rPr>
              <a:t>from 3:00-5:00 </a:t>
            </a:r>
            <a:r>
              <a:rPr lang="en-US" sz="2400" dirty="0" smtClean="0">
                <a:solidFill>
                  <a:schemeClr val="dk1"/>
                </a:solidFill>
                <a:latin typeface="Calibri" panose="020F0502020204030204" pitchFamily="34" charset="0"/>
              </a:rPr>
              <a:t>pm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dk1"/>
                </a:solidFill>
                <a:latin typeface="Calibri" panose="020F0502020204030204" pitchFamily="34" charset="0"/>
              </a:rPr>
              <a:t>March 18, </a:t>
            </a:r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</a:rPr>
              <a:t>2019 </a:t>
            </a:r>
            <a:r>
              <a:rPr lang="en-US" sz="2400" dirty="0" smtClean="0">
                <a:solidFill>
                  <a:schemeClr val="dk1"/>
                </a:solidFill>
                <a:latin typeface="Calibri" panose="020F0502020204030204" pitchFamily="34" charset="0"/>
              </a:rPr>
              <a:t>from 3:00-5:00 pm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dk1"/>
                </a:solidFill>
                <a:latin typeface="Calibri" panose="020F0502020204030204" pitchFamily="34" charset="0"/>
              </a:rPr>
              <a:t>May 20, </a:t>
            </a:r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</a:rPr>
              <a:t>2019 (between 1</a:t>
            </a:r>
            <a:r>
              <a:rPr lang="en-US" sz="2400" dirty="0" smtClean="0">
                <a:solidFill>
                  <a:schemeClr val="dk1"/>
                </a:solidFill>
                <a:latin typeface="Calibri" panose="020F0502020204030204" pitchFamily="34" charset="0"/>
              </a:rPr>
              <a:t>-5 </a:t>
            </a:r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</a:rPr>
              <a:t>pm</a:t>
            </a:r>
            <a:r>
              <a:rPr lang="en-US" sz="2400" dirty="0" smtClean="0">
                <a:solidFill>
                  <a:schemeClr val="dk1"/>
                </a:solidFill>
                <a:latin typeface="Calibri" panose="020F0502020204030204" pitchFamily="34" charset="0"/>
              </a:rPr>
              <a:t>)*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dk1"/>
                </a:solidFill>
                <a:latin typeface="Calibri" panose="020F0502020204030204" pitchFamily="34" charset="0"/>
              </a:rPr>
              <a:t>June 17, 2019 </a:t>
            </a:r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</a:rPr>
              <a:t>(between </a:t>
            </a:r>
            <a:r>
              <a:rPr lang="en-US" sz="2400" dirty="0" smtClean="0">
                <a:solidFill>
                  <a:schemeClr val="dk1"/>
                </a:solidFill>
                <a:latin typeface="Calibri" panose="020F0502020204030204" pitchFamily="34" charset="0"/>
              </a:rPr>
              <a:t>1-5 </a:t>
            </a:r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</a:rPr>
              <a:t>pm</a:t>
            </a:r>
            <a:r>
              <a:rPr lang="en-US" sz="2400" dirty="0" smtClean="0">
                <a:solidFill>
                  <a:schemeClr val="dk1"/>
                </a:solidFill>
                <a:latin typeface="Calibri" panose="020F0502020204030204" pitchFamily="34" charset="0"/>
              </a:rPr>
              <a:t>)*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dk1"/>
                </a:solidFill>
                <a:latin typeface="Calibri" panose="020F0502020204030204" pitchFamily="34" charset="0"/>
              </a:rPr>
              <a:t>July 15, </a:t>
            </a:r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</a:rPr>
              <a:t>2019 (between </a:t>
            </a:r>
            <a:r>
              <a:rPr lang="en-US" sz="2400" dirty="0" smtClean="0">
                <a:solidFill>
                  <a:schemeClr val="dk1"/>
                </a:solidFill>
                <a:latin typeface="Calibri" panose="020F0502020204030204" pitchFamily="34" charset="0"/>
              </a:rPr>
              <a:t>1-5 </a:t>
            </a:r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</a:rPr>
              <a:t>pm</a:t>
            </a:r>
            <a:r>
              <a:rPr lang="en-US" sz="2400" dirty="0" smtClean="0">
                <a:solidFill>
                  <a:schemeClr val="dk1"/>
                </a:solidFill>
                <a:latin typeface="Calibri" panose="020F0502020204030204" pitchFamily="34" charset="0"/>
              </a:rPr>
              <a:t>)*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dk1"/>
                </a:solidFill>
                <a:latin typeface="Calibri" panose="020F0502020204030204" pitchFamily="34" charset="0"/>
              </a:rPr>
              <a:t>August 5, 2019 (between </a:t>
            </a:r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</a:rPr>
              <a:t>1-5 pm)* </a:t>
            </a:r>
            <a:endParaRPr lang="en-US" sz="2400" dirty="0" smtClean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endParaRPr lang="en-US" sz="2400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r>
              <a:rPr lang="en-US" sz="24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August 9, 2019 – Report submission to the legislature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endParaRPr lang="en-US" sz="2400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r>
              <a:rPr lang="en-US" sz="2400" i="1" dirty="0" smtClean="0">
                <a:latin typeface="Calibri" panose="020F0502020204030204" pitchFamily="34" charset="0"/>
              </a:rPr>
              <a:t>*Tentative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1062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914400"/>
            <a:ext cx="8229600" cy="6247864"/>
          </a:xfrm>
          <a:prstGeom prst="rect">
            <a:avLst/>
          </a:prstGeom>
        </p:spPr>
        <p:txBody>
          <a:bodyPr wrap="square" numCol="2" rtlCol="0">
            <a:spAutoFit/>
          </a:bodyPr>
          <a:lstStyle/>
          <a:p>
            <a:r>
              <a:rPr lang="en-US" sz="1550" b="1" dirty="0" smtClean="0">
                <a:latin typeface="Calibri" panose="020F0502020204030204" pitchFamily="34" charset="0"/>
              </a:rPr>
              <a:t>Marylou Sudders (Chair)</a:t>
            </a:r>
          </a:p>
          <a:p>
            <a:r>
              <a:rPr lang="en-US" sz="1550" dirty="0" smtClean="0">
                <a:latin typeface="Calibri" panose="020F0502020204030204" pitchFamily="34" charset="0"/>
              </a:rPr>
              <a:t>Secretary, Health and Human Services</a:t>
            </a:r>
          </a:p>
          <a:p>
            <a:endParaRPr lang="en-US" sz="1550" dirty="0">
              <a:latin typeface="Calibri" panose="020F0502020204030204" pitchFamily="34" charset="0"/>
            </a:endParaRPr>
          </a:p>
          <a:p>
            <a:pPr fontAlgn="t"/>
            <a:r>
              <a:rPr lang="en-US" sz="1550" b="1" dirty="0">
                <a:latin typeface="Calibri" panose="020F0502020204030204" pitchFamily="34" charset="0"/>
              </a:rPr>
              <a:t>Monica Bharel, MD, MPH</a:t>
            </a:r>
          </a:p>
          <a:p>
            <a:pPr fontAlgn="t"/>
            <a:r>
              <a:rPr lang="en-US" sz="1550" dirty="0" smtClean="0">
                <a:latin typeface="Calibri" panose="020F0502020204030204" pitchFamily="34" charset="0"/>
              </a:rPr>
              <a:t>Commissioner, DPH</a:t>
            </a:r>
            <a:endParaRPr lang="en-US" sz="1550" dirty="0">
              <a:latin typeface="Calibri" panose="020F0502020204030204" pitchFamily="34" charset="0"/>
            </a:endParaRPr>
          </a:p>
          <a:p>
            <a:pPr fontAlgn="t"/>
            <a:endParaRPr lang="en-US" sz="1550" dirty="0">
              <a:latin typeface="Calibri" panose="020F0502020204030204" pitchFamily="34" charset="0"/>
            </a:endParaRPr>
          </a:p>
          <a:p>
            <a:pPr fontAlgn="t"/>
            <a:r>
              <a:rPr lang="en-US" sz="1550" b="1" dirty="0">
                <a:latin typeface="Calibri" panose="020F0502020204030204" pitchFamily="34" charset="0"/>
              </a:rPr>
              <a:t>Adam </a:t>
            </a:r>
            <a:r>
              <a:rPr lang="en-US" sz="1550" b="1" dirty="0" err="1" smtClean="0">
                <a:latin typeface="Calibri" panose="020F0502020204030204" pitchFamily="34" charset="0"/>
              </a:rPr>
              <a:t>Stoler</a:t>
            </a:r>
            <a:endParaRPr lang="en-US" sz="1550" b="1" dirty="0" smtClean="0">
              <a:latin typeface="Calibri" panose="020F0502020204030204" pitchFamily="34" charset="0"/>
            </a:endParaRPr>
          </a:p>
          <a:p>
            <a:pPr fontAlgn="t"/>
            <a:r>
              <a:rPr lang="en-US" sz="1550" dirty="0" smtClean="0">
                <a:latin typeface="Calibri" panose="020F0502020204030204" pitchFamily="34" charset="0"/>
              </a:rPr>
              <a:t>Substance Use Director Manager, </a:t>
            </a:r>
            <a:r>
              <a:rPr lang="en-US" sz="1550" dirty="0" err="1" smtClean="0">
                <a:latin typeface="Calibri" panose="020F0502020204030204" pitchFamily="34" charset="0"/>
              </a:rPr>
              <a:t>MassHealth</a:t>
            </a:r>
            <a:endParaRPr lang="en-US" sz="1550" dirty="0" smtClean="0">
              <a:latin typeface="Calibri" panose="020F0502020204030204" pitchFamily="34" charset="0"/>
            </a:endParaRPr>
          </a:p>
          <a:p>
            <a:pPr fontAlgn="t"/>
            <a:endParaRPr lang="en-US" sz="1550" dirty="0">
              <a:latin typeface="Calibri" panose="020F0502020204030204" pitchFamily="34" charset="0"/>
            </a:endParaRPr>
          </a:p>
          <a:p>
            <a:pPr fontAlgn="t"/>
            <a:r>
              <a:rPr lang="en-US" sz="1550" b="1" dirty="0">
                <a:latin typeface="Calibri" panose="020F0502020204030204" pitchFamily="34" charset="0"/>
              </a:rPr>
              <a:t>Carole </a:t>
            </a:r>
            <a:r>
              <a:rPr lang="en-US" sz="1550" b="1" dirty="0" err="1" smtClean="0">
                <a:latin typeface="Calibri" panose="020F0502020204030204" pitchFamily="34" charset="0"/>
              </a:rPr>
              <a:t>Fiola</a:t>
            </a:r>
            <a:endParaRPr lang="en-US" sz="1550" b="1" dirty="0" smtClean="0">
              <a:latin typeface="Calibri" panose="020F0502020204030204" pitchFamily="34" charset="0"/>
            </a:endParaRPr>
          </a:p>
          <a:p>
            <a:pPr fontAlgn="t"/>
            <a:r>
              <a:rPr lang="en-US" sz="1550" dirty="0" smtClean="0">
                <a:latin typeface="Calibri" panose="020F0502020204030204" pitchFamily="34" charset="0"/>
              </a:rPr>
              <a:t>State Representative</a:t>
            </a:r>
          </a:p>
          <a:p>
            <a:pPr fontAlgn="t"/>
            <a:endParaRPr lang="en-US" sz="1550" dirty="0" smtClean="0">
              <a:latin typeface="Calibri" panose="020F0502020204030204" pitchFamily="34" charset="0"/>
            </a:endParaRPr>
          </a:p>
          <a:p>
            <a:pPr fontAlgn="t"/>
            <a:r>
              <a:rPr lang="en-US" sz="1550" b="1" dirty="0">
                <a:latin typeface="Calibri" panose="020F0502020204030204" pitchFamily="34" charset="0"/>
              </a:rPr>
              <a:t>Diane E. G</a:t>
            </a:r>
            <a:r>
              <a:rPr lang="en-US" sz="1550" b="1" dirty="0" smtClean="0">
                <a:latin typeface="Calibri" panose="020F0502020204030204" pitchFamily="34" charset="0"/>
              </a:rPr>
              <a:t>ould</a:t>
            </a:r>
            <a:r>
              <a:rPr lang="en-US" sz="1550" b="1" dirty="0">
                <a:latin typeface="Calibri" panose="020F0502020204030204" pitchFamily="34" charset="0"/>
              </a:rPr>
              <a:t>, LICSW</a:t>
            </a:r>
            <a:endParaRPr lang="en-US" sz="1550" dirty="0" smtClean="0">
              <a:latin typeface="Calibri" panose="020F0502020204030204" pitchFamily="34" charset="0"/>
            </a:endParaRPr>
          </a:p>
          <a:p>
            <a:pPr fontAlgn="t"/>
            <a:r>
              <a:rPr lang="en-US" sz="1550" dirty="0" smtClean="0">
                <a:latin typeface="Calibri" panose="020F0502020204030204" pitchFamily="34" charset="0"/>
              </a:rPr>
              <a:t>President/CEO,  Advocates, Inc.</a:t>
            </a:r>
          </a:p>
          <a:p>
            <a:pPr fontAlgn="t"/>
            <a:endParaRPr lang="en-US" sz="1550" dirty="0">
              <a:latin typeface="Calibri" panose="020F0502020204030204" pitchFamily="34" charset="0"/>
            </a:endParaRPr>
          </a:p>
          <a:p>
            <a:pPr fontAlgn="t"/>
            <a:r>
              <a:rPr lang="en-US" sz="1550" b="1" dirty="0">
                <a:latin typeface="Calibri" panose="020F0502020204030204" pitchFamily="34" charset="0"/>
              </a:rPr>
              <a:t>Sheryl </a:t>
            </a:r>
            <a:r>
              <a:rPr lang="en-US" sz="1550" b="1" dirty="0" err="1">
                <a:latin typeface="Calibri" panose="020F0502020204030204" pitchFamily="34" charset="0"/>
              </a:rPr>
              <a:t>Olshin</a:t>
            </a:r>
            <a:r>
              <a:rPr lang="en-US" sz="1550" b="1" dirty="0">
                <a:latin typeface="Calibri" panose="020F0502020204030204" pitchFamily="34" charset="0"/>
              </a:rPr>
              <a:t>, </a:t>
            </a:r>
            <a:r>
              <a:rPr lang="en-US" sz="1550" b="1" dirty="0" smtClean="0">
                <a:latin typeface="Calibri" panose="020F0502020204030204" pitchFamily="34" charset="0"/>
              </a:rPr>
              <a:t>LICSW</a:t>
            </a:r>
          </a:p>
          <a:p>
            <a:pPr fontAlgn="t"/>
            <a:r>
              <a:rPr lang="en-US" sz="1550" dirty="0">
                <a:latin typeface="Calibri" panose="020F0502020204030204" pitchFamily="34" charset="0"/>
              </a:rPr>
              <a:t>Massachusetts Association of Health </a:t>
            </a:r>
            <a:r>
              <a:rPr lang="en-US" sz="1550" dirty="0" smtClean="0">
                <a:latin typeface="Calibri" panose="020F0502020204030204" pitchFamily="34" charset="0"/>
              </a:rPr>
              <a:t>Plans</a:t>
            </a:r>
          </a:p>
          <a:p>
            <a:pPr fontAlgn="t"/>
            <a:endParaRPr lang="en-US" sz="1550" dirty="0">
              <a:latin typeface="Calibri" panose="020F0502020204030204" pitchFamily="34" charset="0"/>
            </a:endParaRPr>
          </a:p>
          <a:p>
            <a:pPr fontAlgn="t"/>
            <a:r>
              <a:rPr lang="en-US" sz="1550" b="1" dirty="0">
                <a:latin typeface="Calibri" panose="020F0502020204030204" pitchFamily="34" charset="0"/>
              </a:rPr>
              <a:t>Siu Ping Chin </a:t>
            </a:r>
            <a:r>
              <a:rPr lang="en-US" sz="1550" b="1" dirty="0" err="1">
                <a:latin typeface="Calibri" panose="020F0502020204030204" pitchFamily="34" charset="0"/>
              </a:rPr>
              <a:t>Feman</a:t>
            </a:r>
            <a:r>
              <a:rPr lang="en-US" sz="1550" b="1" dirty="0">
                <a:latin typeface="Calibri" panose="020F0502020204030204" pitchFamily="34" charset="0"/>
              </a:rPr>
              <a:t>, </a:t>
            </a:r>
            <a:r>
              <a:rPr lang="en-US" sz="1550" b="1" dirty="0" smtClean="0">
                <a:latin typeface="Calibri" panose="020F0502020204030204" pitchFamily="34" charset="0"/>
              </a:rPr>
              <a:t>MD</a:t>
            </a:r>
          </a:p>
          <a:p>
            <a:pPr fontAlgn="t"/>
            <a:r>
              <a:rPr lang="en-US" sz="1550" dirty="0">
                <a:latin typeface="Calibri" panose="020F0502020204030204" pitchFamily="34" charset="0"/>
              </a:rPr>
              <a:t>Medical </a:t>
            </a:r>
            <a:r>
              <a:rPr lang="en-US" sz="1550" dirty="0" smtClean="0">
                <a:latin typeface="Calibri" panose="020F0502020204030204" pitchFamily="34" charset="0"/>
              </a:rPr>
              <a:t>Director, Gavin Foundation</a:t>
            </a:r>
          </a:p>
          <a:p>
            <a:pPr fontAlgn="t"/>
            <a:endParaRPr lang="en-US" sz="1550" dirty="0" smtClean="0">
              <a:latin typeface="Calibri" panose="020F0502020204030204" pitchFamily="34" charset="0"/>
            </a:endParaRPr>
          </a:p>
          <a:p>
            <a:pPr fontAlgn="t"/>
            <a:r>
              <a:rPr lang="en-US" sz="1550" b="1" dirty="0" smtClean="0">
                <a:latin typeface="Calibri" panose="020F0502020204030204" pitchFamily="34" charset="0"/>
              </a:rPr>
              <a:t>Kenneth </a:t>
            </a:r>
            <a:r>
              <a:rPr lang="en-US" sz="1550" b="1" dirty="0">
                <a:latin typeface="Calibri" panose="020F0502020204030204" pitchFamily="34" charset="0"/>
              </a:rPr>
              <a:t>Duckworth, </a:t>
            </a:r>
            <a:r>
              <a:rPr lang="en-US" sz="1550" b="1" dirty="0" smtClean="0">
                <a:latin typeface="Calibri" panose="020F0502020204030204" pitchFamily="34" charset="0"/>
              </a:rPr>
              <a:t>MD</a:t>
            </a:r>
          </a:p>
          <a:p>
            <a:pPr fontAlgn="t"/>
            <a:r>
              <a:rPr lang="en-US" sz="1550" dirty="0">
                <a:latin typeface="Calibri" panose="020F0502020204030204" pitchFamily="34" charset="0"/>
              </a:rPr>
              <a:t>Medical Director for Behavioral </a:t>
            </a:r>
            <a:r>
              <a:rPr lang="en-US" sz="1550" dirty="0" smtClean="0">
                <a:latin typeface="Calibri" panose="020F0502020204030204" pitchFamily="34" charset="0"/>
              </a:rPr>
              <a:t>Health, </a:t>
            </a:r>
          </a:p>
          <a:p>
            <a:pPr fontAlgn="t"/>
            <a:r>
              <a:rPr lang="en-US" sz="1550" dirty="0" smtClean="0">
                <a:latin typeface="Calibri" panose="020F0502020204030204" pitchFamily="34" charset="0"/>
              </a:rPr>
              <a:t>Blue </a:t>
            </a:r>
            <a:r>
              <a:rPr lang="en-US" sz="1550" dirty="0">
                <a:latin typeface="Calibri" panose="020F0502020204030204" pitchFamily="34" charset="0"/>
              </a:rPr>
              <a:t>Cross Blue Shield of </a:t>
            </a:r>
            <a:r>
              <a:rPr lang="en-US" sz="1550" dirty="0" smtClean="0">
                <a:latin typeface="Calibri" panose="020F0502020204030204" pitchFamily="34" charset="0"/>
              </a:rPr>
              <a:t>Massachusetts</a:t>
            </a:r>
          </a:p>
          <a:p>
            <a:pPr fontAlgn="t"/>
            <a:endParaRPr lang="en-US" sz="1550" dirty="0">
              <a:latin typeface="Calibri" panose="020F0502020204030204" pitchFamily="34" charset="0"/>
            </a:endParaRPr>
          </a:p>
          <a:p>
            <a:pPr fontAlgn="t"/>
            <a:endParaRPr lang="en-US" sz="1550" dirty="0" smtClean="0">
              <a:latin typeface="Calibri" panose="020F0502020204030204" pitchFamily="34" charset="0"/>
            </a:endParaRPr>
          </a:p>
          <a:p>
            <a:pPr fontAlgn="t"/>
            <a:r>
              <a:rPr lang="en-US" sz="1550" b="1" dirty="0" smtClean="0">
                <a:latin typeface="Calibri" panose="020F0502020204030204" pitchFamily="34" charset="0"/>
              </a:rPr>
              <a:t>Kimberly Krawczyk</a:t>
            </a:r>
          </a:p>
          <a:p>
            <a:pPr fontAlgn="t"/>
            <a:r>
              <a:rPr lang="en-US" sz="1550" dirty="0" smtClean="0">
                <a:latin typeface="Calibri" panose="020F0502020204030204" pitchFamily="34" charset="0"/>
              </a:rPr>
              <a:t>Recovery Coach Supervisor, Massachusetts </a:t>
            </a:r>
            <a:r>
              <a:rPr lang="en-US" sz="1550" dirty="0">
                <a:latin typeface="Calibri" panose="020F0502020204030204" pitchFamily="34" charset="0"/>
              </a:rPr>
              <a:t>Organization for Addiction </a:t>
            </a:r>
            <a:r>
              <a:rPr lang="en-US" sz="1550" dirty="0" smtClean="0">
                <a:latin typeface="Calibri" panose="020F0502020204030204" pitchFamily="34" charset="0"/>
              </a:rPr>
              <a:t>Recovery</a:t>
            </a:r>
          </a:p>
          <a:p>
            <a:pPr fontAlgn="t"/>
            <a:endParaRPr lang="en-US" sz="1550" dirty="0">
              <a:latin typeface="Calibri" panose="020F0502020204030204" pitchFamily="34" charset="0"/>
            </a:endParaRPr>
          </a:p>
          <a:p>
            <a:pPr fontAlgn="t"/>
            <a:r>
              <a:rPr lang="en-US" sz="1550" b="1" dirty="0" err="1" smtClean="0">
                <a:latin typeface="Calibri" panose="020F0502020204030204" pitchFamily="34" charset="0"/>
              </a:rPr>
              <a:t>Haner</a:t>
            </a:r>
            <a:r>
              <a:rPr lang="en-US" sz="1550" b="1" dirty="0" smtClean="0">
                <a:latin typeface="Calibri" panose="020F0502020204030204" pitchFamily="34" charset="0"/>
              </a:rPr>
              <a:t> Hernández-Bonilla</a:t>
            </a:r>
          </a:p>
          <a:p>
            <a:pPr fontAlgn="t"/>
            <a:r>
              <a:rPr lang="en-US" sz="1550" dirty="0" smtClean="0">
                <a:latin typeface="Calibri" panose="020F0502020204030204" pitchFamily="34" charset="0"/>
              </a:rPr>
              <a:t>Executive Director, Behavioral Health Workforce Leadership Development Institute, Inc.</a:t>
            </a:r>
          </a:p>
          <a:p>
            <a:pPr fontAlgn="t"/>
            <a:endParaRPr lang="en-US" sz="1550" dirty="0">
              <a:latin typeface="Calibri" panose="020F0502020204030204" pitchFamily="34" charset="0"/>
            </a:endParaRPr>
          </a:p>
          <a:p>
            <a:pPr fontAlgn="t"/>
            <a:r>
              <a:rPr lang="en-US" sz="1550" b="1" dirty="0" err="1">
                <a:latin typeface="Calibri" panose="020F0502020204030204" pitchFamily="34" charset="0"/>
              </a:rPr>
              <a:t>Daurice</a:t>
            </a:r>
            <a:r>
              <a:rPr lang="en-US" sz="1550" b="1" dirty="0">
                <a:latin typeface="Calibri" panose="020F0502020204030204" pitchFamily="34" charset="0"/>
              </a:rPr>
              <a:t> </a:t>
            </a:r>
            <a:r>
              <a:rPr lang="en-US" sz="1550" b="1" dirty="0" smtClean="0">
                <a:latin typeface="Calibri" panose="020F0502020204030204" pitchFamily="34" charset="0"/>
              </a:rPr>
              <a:t>Cox</a:t>
            </a:r>
          </a:p>
          <a:p>
            <a:pPr fontAlgn="t"/>
            <a:r>
              <a:rPr lang="en-US" sz="1550" dirty="0">
                <a:latin typeface="Calibri" panose="020F0502020204030204" pitchFamily="34" charset="0"/>
              </a:rPr>
              <a:t>Executive </a:t>
            </a:r>
            <a:r>
              <a:rPr lang="en-US" sz="1550" dirty="0" smtClean="0">
                <a:latin typeface="Calibri" panose="020F0502020204030204" pitchFamily="34" charset="0"/>
              </a:rPr>
              <a:t>Director, Bay </a:t>
            </a:r>
            <a:r>
              <a:rPr lang="en-US" sz="1550" dirty="0">
                <a:latin typeface="Calibri" panose="020F0502020204030204" pitchFamily="34" charset="0"/>
              </a:rPr>
              <a:t>State Community </a:t>
            </a:r>
            <a:r>
              <a:rPr lang="en-US" sz="1550" dirty="0" smtClean="0">
                <a:latin typeface="Calibri" panose="020F0502020204030204" pitchFamily="34" charset="0"/>
              </a:rPr>
              <a:t>Services</a:t>
            </a:r>
          </a:p>
          <a:p>
            <a:pPr fontAlgn="t"/>
            <a:endParaRPr lang="en-US" sz="1550" dirty="0">
              <a:latin typeface="Calibri" panose="020F0502020204030204" pitchFamily="34" charset="0"/>
            </a:endParaRPr>
          </a:p>
          <a:p>
            <a:pPr fontAlgn="t"/>
            <a:r>
              <a:rPr lang="en-US" sz="1550" b="1" dirty="0">
                <a:latin typeface="Calibri" panose="020F0502020204030204" pitchFamily="34" charset="0"/>
              </a:rPr>
              <a:t>Lisa </a:t>
            </a:r>
            <a:r>
              <a:rPr lang="en-US" sz="1550" b="1" dirty="0" err="1">
                <a:latin typeface="Calibri" panose="020F0502020204030204" pitchFamily="34" charset="0"/>
              </a:rPr>
              <a:t>Guyon</a:t>
            </a:r>
            <a:endParaRPr lang="en-US" sz="1550" b="1" dirty="0">
              <a:latin typeface="Calibri" panose="020F0502020204030204" pitchFamily="34" charset="0"/>
            </a:endParaRPr>
          </a:p>
          <a:p>
            <a:pPr fontAlgn="t"/>
            <a:r>
              <a:rPr lang="en-US" sz="1550" dirty="0">
                <a:latin typeface="Calibri" panose="020F0502020204030204" pitchFamily="34" charset="0"/>
              </a:rPr>
              <a:t>Director of Community </a:t>
            </a:r>
            <a:r>
              <a:rPr lang="en-US" sz="1550" dirty="0" smtClean="0">
                <a:latin typeface="Calibri" panose="020F0502020204030204" pitchFamily="34" charset="0"/>
              </a:rPr>
              <a:t>Benefits, Cape </a:t>
            </a:r>
            <a:r>
              <a:rPr lang="en-US" sz="1550" dirty="0">
                <a:latin typeface="Calibri" panose="020F0502020204030204" pitchFamily="34" charset="0"/>
              </a:rPr>
              <a:t>Cod </a:t>
            </a:r>
            <a:r>
              <a:rPr lang="en-US" sz="1550" dirty="0" smtClean="0">
                <a:latin typeface="Calibri" panose="020F0502020204030204" pitchFamily="34" charset="0"/>
              </a:rPr>
              <a:t>Healthcare</a:t>
            </a:r>
          </a:p>
          <a:p>
            <a:pPr fontAlgn="t"/>
            <a:endParaRPr lang="en-US" sz="1550" dirty="0">
              <a:latin typeface="Calibri" panose="020F0502020204030204" pitchFamily="34" charset="0"/>
            </a:endParaRPr>
          </a:p>
          <a:p>
            <a:pPr fontAlgn="t"/>
            <a:r>
              <a:rPr lang="en-US" sz="1550" b="1" dirty="0">
                <a:latin typeface="Calibri" panose="020F0502020204030204" pitchFamily="34" charset="0"/>
              </a:rPr>
              <a:t>David </a:t>
            </a:r>
            <a:r>
              <a:rPr lang="en-US" sz="1550" b="1" dirty="0" smtClean="0">
                <a:latin typeface="Calibri" panose="020F0502020204030204" pitchFamily="34" charset="0"/>
              </a:rPr>
              <a:t>Coughlin</a:t>
            </a:r>
          </a:p>
          <a:p>
            <a:pPr fontAlgn="t"/>
            <a:r>
              <a:rPr lang="en-US" sz="1550" dirty="0">
                <a:latin typeface="Calibri" panose="020F0502020204030204" pitchFamily="34" charset="0"/>
              </a:rPr>
              <a:t>Northeast Regional </a:t>
            </a:r>
            <a:r>
              <a:rPr lang="en-US" sz="1550" dirty="0" smtClean="0">
                <a:latin typeface="Calibri" panose="020F0502020204030204" pitchFamily="34" charset="0"/>
              </a:rPr>
              <a:t>Manager, Learn </a:t>
            </a:r>
            <a:r>
              <a:rPr lang="en-US" sz="1550" dirty="0">
                <a:latin typeface="Calibri" panose="020F0502020204030204" pitchFamily="34" charset="0"/>
              </a:rPr>
              <a:t>to Cope, Inc.</a:t>
            </a:r>
          </a:p>
          <a:p>
            <a:pPr fontAlgn="t"/>
            <a:endParaRPr lang="en-US" sz="1550" dirty="0">
              <a:latin typeface="Calibri" panose="020F0502020204030204" pitchFamily="34" charset="0"/>
            </a:endParaRPr>
          </a:p>
          <a:p>
            <a:pPr fontAlgn="t"/>
            <a:r>
              <a:rPr lang="en-US" sz="1550" b="1" dirty="0">
                <a:latin typeface="Calibri" panose="020F0502020204030204" pitchFamily="34" charset="0"/>
              </a:rPr>
              <a:t>Sarah P. </a:t>
            </a:r>
            <a:r>
              <a:rPr lang="en-US" sz="1550" b="1" dirty="0" smtClean="0">
                <a:latin typeface="Calibri" panose="020F0502020204030204" pitchFamily="34" charset="0"/>
              </a:rPr>
              <a:t>Ahern</a:t>
            </a:r>
          </a:p>
          <a:p>
            <a:pPr fontAlgn="t"/>
            <a:r>
              <a:rPr lang="en-US" sz="1550" dirty="0" smtClean="0">
                <a:latin typeface="Calibri" panose="020F0502020204030204" pitchFamily="34" charset="0"/>
              </a:rPr>
              <a:t>Recovery Coach, the Recover Project</a:t>
            </a:r>
          </a:p>
          <a:p>
            <a:pPr fontAlgn="t"/>
            <a:endParaRPr lang="en-US" sz="1550" b="1" dirty="0" smtClean="0">
              <a:latin typeface="Calibri" panose="020F0502020204030204" pitchFamily="34" charset="0"/>
            </a:endParaRPr>
          </a:p>
          <a:p>
            <a:pPr fontAlgn="t"/>
            <a:r>
              <a:rPr lang="en-US" sz="1550" b="1" dirty="0" smtClean="0">
                <a:latin typeface="Calibri" panose="020F0502020204030204" pitchFamily="34" charset="0"/>
              </a:rPr>
              <a:t>Rachel O’Connor</a:t>
            </a:r>
          </a:p>
          <a:p>
            <a:pPr fontAlgn="t"/>
            <a:r>
              <a:rPr lang="en-US" sz="1550" dirty="0" smtClean="0">
                <a:latin typeface="Calibri" panose="020F0502020204030204" pitchFamily="34" charset="0"/>
              </a:rPr>
              <a:t>MA Resident</a:t>
            </a:r>
            <a:endParaRPr lang="en-US" sz="1550" dirty="0">
              <a:latin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Commission Members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3204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heme/theme1.xml><?xml version="1.0" encoding="utf-8"?>
<a:theme xmlns:a="http://schemas.openxmlformats.org/drawingml/2006/main" name="1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5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6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6589</TotalTime>
  <Words>1098</Words>
  <Application>Microsoft Office PowerPoint</Application>
  <PresentationFormat>On-screen Show (4:3)</PresentationFormat>
  <Paragraphs>223</Paragraphs>
  <Slides>10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1_Blue Presentation Template - MA HHS - small logos</vt:lpstr>
      <vt:lpstr>2_Blue Presentation Template - MA HHS - small logos</vt:lpstr>
      <vt:lpstr>3_Blue Presentation Template - MA HHS - small logos</vt:lpstr>
      <vt:lpstr>4_Blue Presentation Template - MA HHS - small logos</vt:lpstr>
      <vt:lpstr>5_Blue Presentation Template - MA HHS - small logos</vt:lpstr>
      <vt:lpstr>6_Blue Presentation Template - MA HHS - small logos</vt:lpstr>
      <vt:lpstr>PowerPoint Presentation</vt:lpstr>
      <vt:lpstr>Agenda</vt:lpstr>
      <vt:lpstr>Commission’s Charge</vt:lpstr>
      <vt:lpstr>Proposed Agenda for Each Meeting</vt:lpstr>
      <vt:lpstr>Proposed List of Survey Recipients</vt:lpstr>
      <vt:lpstr>Proposed Agenda for Each Meeting</vt:lpstr>
      <vt:lpstr>Review of Open Meeting Law</vt:lpstr>
      <vt:lpstr>Timeline</vt:lpstr>
      <vt:lpstr>Commission Members</vt:lpstr>
      <vt:lpstr>Commission Staff Contact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Advani, Ramesh (ANF)</dc:creator>
  <cp:lastModifiedBy>Pham, Vivian (EHS)</cp:lastModifiedBy>
  <cp:revision>444</cp:revision>
  <cp:lastPrinted>2018-10-29T18:53:54Z</cp:lastPrinted>
  <dcterms:created xsi:type="dcterms:W3CDTF">2014-04-27T20:43:35Z</dcterms:created>
  <dcterms:modified xsi:type="dcterms:W3CDTF">2019-01-30T17:09:45Z</dcterms:modified>
</cp:coreProperties>
</file>