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4" r:id="rId3"/>
    <p:sldMasterId id="2147483682" r:id="rId4"/>
    <p:sldMasterId id="2147483690" r:id="rId5"/>
    <p:sldMasterId id="2147483698" r:id="rId6"/>
  </p:sldMasterIdLst>
  <p:notesMasterIdLst>
    <p:notesMasterId r:id="rId17"/>
  </p:notesMasterIdLst>
  <p:handoutMasterIdLst>
    <p:handoutMasterId r:id="rId18"/>
  </p:handoutMasterIdLst>
  <p:sldIdLst>
    <p:sldId id="257" r:id="rId7"/>
    <p:sldId id="359" r:id="rId8"/>
    <p:sldId id="373" r:id="rId9"/>
    <p:sldId id="402" r:id="rId10"/>
    <p:sldId id="403" r:id="rId11"/>
    <p:sldId id="401" r:id="rId12"/>
    <p:sldId id="396" r:id="rId13"/>
    <p:sldId id="383" r:id="rId14"/>
    <p:sldId id="399" r:id="rId15"/>
    <p:sldId id="40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97" autoAdjust="0"/>
    <p:restoredTop sz="80416" autoAdjust="0"/>
  </p:normalViewPr>
  <p:slideViewPr>
    <p:cSldViewPr>
      <p:cViewPr>
        <p:scale>
          <a:sx n="96" d="100"/>
          <a:sy n="96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DRAFT 10/16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DRAFT 10/16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42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45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08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45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530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04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7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348630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0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05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254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7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353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4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81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825377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563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51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3251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4639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58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1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133614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988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937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129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728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268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9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3963582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5735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5760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1282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36744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68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011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98863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71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783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925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7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4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1.xml"/><Relationship Id="rId10" Type="http://schemas.openxmlformats.org/officeDocument/2006/relationships/tags" Target="../tags/tag10.xml"/><Relationship Id="rId4" Type="http://schemas.openxmlformats.org/officeDocument/2006/relationships/slideLayout" Target="../slideLayouts/slideLayout30.xml"/><Relationship Id="rId9" Type="http://schemas.openxmlformats.org/officeDocument/2006/relationships/tags" Target="../tags/tag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8.xml"/><Relationship Id="rId10" Type="http://schemas.openxmlformats.org/officeDocument/2006/relationships/tags" Target="../tags/tag12.xml"/><Relationship Id="rId4" Type="http://schemas.openxmlformats.org/officeDocument/2006/relationships/slideLayout" Target="../slideLayouts/slideLayout37.xml"/><Relationship Id="rId9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9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the-open-meeting-law" TargetMode="External"/><Relationship Id="rId2" Type="http://schemas.openxmlformats.org/officeDocument/2006/relationships/hyperlink" Target="mailto:openmeeting@state.ma.us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152400" y="838200"/>
            <a:ext cx="6629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rgbClr val="FFFFFF"/>
                </a:solidFill>
                <a:latin typeface="Calibri" pitchFamily="34" charset="0"/>
              </a:rPr>
              <a:t>Recovery </a:t>
            </a:r>
            <a:r>
              <a:rPr lang="en-US" sz="2800" b="1" dirty="0" smtClean="0">
                <a:solidFill>
                  <a:srgbClr val="FFFFFF"/>
                </a:solidFill>
                <a:latin typeface="Calibri" pitchFamily="34" charset="0"/>
              </a:rPr>
              <a:t>Coach </a:t>
            </a:r>
            <a:r>
              <a:rPr lang="en-US" sz="2800" b="1" dirty="0" smtClean="0">
                <a:solidFill>
                  <a:srgbClr val="FFFFFF"/>
                </a:solidFill>
                <a:latin typeface="Calibri" pitchFamily="34" charset="0"/>
              </a:rPr>
              <a:t>Commission</a:t>
            </a:r>
            <a:endParaRPr lang="en-US" sz="28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76200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2250" y="3896534"/>
            <a:ext cx="873760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Executive </a:t>
            </a:r>
            <a:r>
              <a:rPr lang="en-US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Office of Health &amp; Human Services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Marylou Sudders, Secretary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i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smtClean="0">
                <a:solidFill>
                  <a:srgbClr val="003366"/>
                </a:solidFill>
                <a:latin typeface="Calibri" pitchFamily="34" charset="0"/>
              </a:rPr>
              <a:t>November 7, 2018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smtClean="0">
                <a:solidFill>
                  <a:srgbClr val="003366"/>
                </a:solidFill>
                <a:latin typeface="Calibri" pitchFamily="34" charset="0"/>
              </a:rPr>
              <a:t>3:00-5:00pm</a:t>
            </a:r>
            <a:endParaRPr lang="en-US" sz="2200" b="1" dirty="0">
              <a:solidFill>
                <a:srgbClr val="003366"/>
              </a:solidFill>
              <a:latin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smtClean="0">
                <a:solidFill>
                  <a:srgbClr val="003366"/>
                </a:solidFill>
                <a:latin typeface="Calibri" pitchFamily="34" charset="0"/>
              </a:rPr>
              <a:t>One Ashburton Place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smtClean="0">
                <a:solidFill>
                  <a:srgbClr val="003366"/>
                </a:solidFill>
                <a:latin typeface="Calibri" pitchFamily="34" charset="0"/>
              </a:rPr>
              <a:t>Boston</a:t>
            </a:r>
            <a:r>
              <a:rPr lang="en-US" sz="2200" b="1" smtClean="0">
                <a:solidFill>
                  <a:srgbClr val="003366"/>
                </a:solidFill>
                <a:latin typeface="Calibri" pitchFamily="34" charset="0"/>
              </a:rPr>
              <a:t>, MA</a:t>
            </a:r>
            <a:endParaRPr lang="en-US" sz="22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406900" y="6471593"/>
            <a:ext cx="368300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828800"/>
            <a:ext cx="7848600" cy="37856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Please direct any questions and materials to:</a:t>
            </a:r>
          </a:p>
          <a:p>
            <a:endParaRPr lang="en-US" sz="24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Anny Domercant  </a:t>
            </a:r>
          </a:p>
          <a:p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Anny.Domercant@MassMail.State.MA.US  </a:t>
            </a:r>
          </a:p>
          <a:p>
            <a:endParaRPr lang="en-US" sz="24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Vivian Pham</a:t>
            </a:r>
          </a:p>
          <a:p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Vivian.Pham@MassMail.State.MA.US</a:t>
            </a:r>
          </a:p>
          <a:p>
            <a:endParaRPr lang="en-US" sz="24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General Public Comments and Questions</a:t>
            </a:r>
          </a:p>
          <a:p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</a:rPr>
              <a:t>EHSRecoveryCoachCommission@MassMail.State.MA.US</a:t>
            </a:r>
            <a:endParaRPr lang="en-US" sz="24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 Staff 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192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5400"/>
            <a:ext cx="8077200" cy="286232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Oath, Welcome and Introductions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Commission’s Charge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Proposed Agenda for the Commission</a:t>
            </a:r>
            <a:endParaRPr lang="en-US" sz="24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Review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</a:rPr>
              <a:t>of Open Meeting Law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Timeline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8839200" cy="563231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The commission shall </a:t>
            </a: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</a:rPr>
              <a:t>review training opportunities for recovery coaches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and </a:t>
            </a: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</a:rPr>
              <a:t>recommend the standards for credentialing a recovery coach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, including whether recovery coaches should be subject to a board of registration through the department of public health. </a:t>
            </a:r>
          </a:p>
          <a:p>
            <a:pPr marL="0" lvl="1"/>
            <a:endParaRPr lang="en-US" sz="20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0" lvl="1"/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The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commission shall gather all relevant data related to recovery coaches, including, but not limited to: </a:t>
            </a:r>
            <a:endParaRPr lang="en-US" sz="20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the </a:t>
            </a: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</a:rPr>
              <a:t>total number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of recovery coaches in the commonwealth; </a:t>
            </a:r>
            <a:endParaRPr lang="en-US" sz="20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the </a:t>
            </a: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</a:rPr>
              <a:t>number of people receiving compensation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as recovery coaches in the commonwealth; </a:t>
            </a:r>
            <a:endParaRPr lang="en-US" sz="20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the </a:t>
            </a: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</a:rPr>
              <a:t>average and median compensation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for a recovery coach; </a:t>
            </a:r>
            <a:endParaRPr lang="en-US" sz="20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the </a:t>
            </a: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</a:rPr>
              <a:t>average and median caseload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for a recovery coach; and </a:t>
            </a:r>
            <a:endParaRPr lang="en-US" sz="20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the </a:t>
            </a: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</a:rPr>
              <a:t>projected need 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</a:rPr>
              <a:t>for certified recovery coach services. </a:t>
            </a:r>
            <a:endParaRPr lang="en-US" sz="20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lvl="1" indent="-457200">
              <a:buFont typeface="+mj-lt"/>
              <a:buAutoNum type="arabicPeriod"/>
            </a:pPr>
            <a:endParaRPr lang="en-US" sz="2000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0" lvl="1"/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The commission shall </a:t>
            </a:r>
            <a:r>
              <a:rPr lang="en-US" sz="20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develop recommendations </a:t>
            </a:r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for a streamlined process to certify recovery coaches and adequate protections to ensure unauthorized individuals are not engaging in the practice of recovery coaching.</a:t>
            </a:r>
          </a:p>
          <a:p>
            <a:pPr marL="347663" lvl="1"/>
            <a:endParaRPr lang="en-US" sz="20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Commission’s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51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Agenda for Each Meeting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047427"/>
              </p:ext>
            </p:extLst>
          </p:nvPr>
        </p:nvGraphicFramePr>
        <p:xfrm>
          <a:off x="342900" y="1905000"/>
          <a:ext cx="8458200" cy="4377062"/>
        </p:xfrm>
        <a:graphic>
          <a:graphicData uri="http://schemas.openxmlformats.org/drawingml/2006/table">
            <a:tbl>
              <a:tblPr firstRow="1" firstCol="1" bandRow="1"/>
              <a:tblGrid>
                <a:gridCol w="3543300"/>
                <a:gridCol w="4914900"/>
              </a:tblGrid>
              <a:tr h="26209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Proposed</a:t>
                      </a:r>
                      <a:r>
                        <a:rPr lang="en-US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Meeting Agenda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Commission Charge discussed</a:t>
                      </a:r>
                      <a:r>
                        <a:rPr lang="en-US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during meeting</a:t>
                      </a:r>
                      <a:endParaRPr lang="en-US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January 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23, 2019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Pre-Materials: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Inventory</a:t>
                      </a:r>
                      <a:r>
                        <a:rPr lang="en-US" sz="1400" b="0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current recovery coach trainings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Survey draft 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Agenda: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Commission</a:t>
                      </a:r>
                      <a:r>
                        <a:rPr lang="en-US" sz="14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will review and approve the survey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Presentation from MBSACC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Presentations from DPH &amp; MH</a:t>
                      </a: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Commission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must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review training opportunities for recovery coaches.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Besides hearing from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DPH,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MassHealth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MBSACC about training and credentialing of recovery coaches, what additional information would the Commission like presented in order to answer this question? </a:t>
                      </a:r>
                      <a:endParaRPr lang="en-US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Commission shall gather all relevant data related to recovery coaches, including, but not limited to: 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total number of recovery coaches in the commonwealth; 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number of people receiving compensation as recovery coaches in the commonwealth; 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average and median compensation for a recovery coach; 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average and median caseload for a recovery coach; and 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projected need for certified recovery coach services.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March 18, 2019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Pre-Materials: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Summary of survey</a:t>
                      </a:r>
                      <a:r>
                        <a:rPr lang="en-US" sz="1400" b="0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results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Agenda: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Commission will discuss results</a:t>
                      </a: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066800"/>
            <a:ext cx="8686800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dk1"/>
                </a:solidFill>
                <a:latin typeface="Calibri" panose="020F0502020204030204" pitchFamily="34" charset="0"/>
              </a:rPr>
              <a:t>Proposed strategy: the Commission will dedicate each meeting to answering specific questions </a:t>
            </a:r>
          </a:p>
          <a:p>
            <a:endParaRPr lang="en-US" sz="24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57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 dirty="0" smtClean="0"/>
              <a:t>Proposed List of Survey Recipients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265925"/>
              </p:ext>
            </p:extLst>
          </p:nvPr>
        </p:nvGraphicFramePr>
        <p:xfrm>
          <a:off x="457200" y="1066803"/>
          <a:ext cx="8305799" cy="5562606"/>
        </p:xfrm>
        <a:graphic>
          <a:graphicData uri="http://schemas.openxmlformats.org/drawingml/2006/table">
            <a:tbl>
              <a:tblPr/>
              <a:tblGrid>
                <a:gridCol w="3962400"/>
                <a:gridCol w="4343399"/>
              </a:tblGrid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Advocates Community Counseling 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Gosnold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Arbour Counseling Services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Habit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Opco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Association for Behavioral Healthcare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Point Treament Center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Bay Cove Hunman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Lahey Health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Bay State Community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Lowell House Inc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Behavioral Health Network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LUK Crisis Center, Inc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 - Boston Medical Center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Luminosity Behavioral Health Services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Blue Cross Blue Shield of Massachusetts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Lynn Community Health Center 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Boston Health Care for the Homeless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Martha’s Vineyard Community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Boston Medical Center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Massachusetts Association of Health Plans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Bridgewell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Massachusetts Behavioral Health Partnership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Brien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Massachusetts General Hospital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Burncoat Family Centers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Massachusetts Organization for Addiction Recovery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Casa Esperanza, Inc - Conexiones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Massachusetts Psychiatric Society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Center for Human Development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Multicultural Wellness Center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Child and Family Services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Charles Institute for The Addictions 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Children’s Services of Roxbury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Suffolk Mental Health Association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Clinical And Support Options 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Professional Care, Inc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Counseling of Bristol County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Providers' Council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Community Healthlink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Pyramid Builders Counseling Service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Counseling &amp;  Assessment Clinic of Worcester 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ServiceNet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Dimock Community Health Center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 Middlesex Opportunity Council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Eliot Community Human Services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South Shore Mental Health Center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Fairwinds Nantucket's Counseling Center 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Spectrum Health Systems 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Family Continuity Programs, inc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Square 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GAAMHA,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SSTAR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Gandara Mental Health Center 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STEP,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Gavin Foundation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Steppingstone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ea typeface="Symbol"/>
                          <a:cs typeface="Symbol"/>
                        </a:rPr>
                        <a:t>Gifford Street Wellness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Are there other entities we should add to this list?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71611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Agenda for Each Meeting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325203"/>
              </p:ext>
            </p:extLst>
          </p:nvPr>
        </p:nvGraphicFramePr>
        <p:xfrm>
          <a:off x="304800" y="1295400"/>
          <a:ext cx="8458200" cy="4350312"/>
        </p:xfrm>
        <a:graphic>
          <a:graphicData uri="http://schemas.openxmlformats.org/drawingml/2006/table">
            <a:tbl>
              <a:tblPr firstRow="1" firstCol="1" bandRow="1"/>
              <a:tblGrid>
                <a:gridCol w="3581400"/>
                <a:gridCol w="4876800"/>
              </a:tblGrid>
              <a:tr h="38189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Proposed</a:t>
                      </a:r>
                      <a:r>
                        <a:rPr lang="en-US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Meeting Agenda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Commission Charge discussed</a:t>
                      </a:r>
                      <a:r>
                        <a:rPr lang="en-US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during meeting</a:t>
                      </a:r>
                      <a:endParaRPr lang="en-US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3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 20, 2019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Commission will discuss standards for credentialing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Commission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must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recommend the standards for credentialing a recovery coach, including whether recovery coaches should be subject to a board of registration through the department of public health.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Commission must develop recommendations for a streamlined process to certify recovery coaches and adequate protections to ensure unauthorized individuals are not engaging in the practice of recovery coaching.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additional information would the Commission like presented in order to answer these questions? </a:t>
                      </a:r>
                      <a:endParaRPr lang="en-US" sz="14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17, </a:t>
                      </a: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Agenda:</a:t>
                      </a: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Review document capturing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the discussion from the last meeting</a:t>
                      </a: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Commission will discuss recommendations for credentialing and training for recovery coaches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4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9" marR="682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July </a:t>
                      </a:r>
                      <a:r>
                        <a:rPr lang="en-US" sz="14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15, </a:t>
                      </a:r>
                      <a:r>
                        <a:rPr lang="en-US" sz="14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Agenda: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Review proposed final deliverable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853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7848600" cy="470898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Our meetings are subject to the open meeting law.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Each member must complete </a:t>
            </a:r>
            <a:r>
              <a:rPr lang="en-US" sz="2000" dirty="0">
                <a:latin typeface="Calibri" panose="020F0502020204030204" pitchFamily="34" charset="0"/>
              </a:rPr>
              <a:t>the Certificate of Receipt of Open Meeting Law Materials certifying </a:t>
            </a:r>
            <a:r>
              <a:rPr lang="en-US" sz="2000" dirty="0" smtClean="0">
                <a:latin typeface="Calibri" panose="020F0502020204030204" pitchFamily="34" charset="0"/>
              </a:rPr>
              <a:t>receipt and understanding of materials.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All of our meetings must be held </a:t>
            </a:r>
            <a:r>
              <a:rPr lang="en-US" sz="2000" dirty="0">
                <a:latin typeface="Calibri" panose="020F0502020204030204" pitchFamily="34" charset="0"/>
              </a:rPr>
              <a:t>in public and </a:t>
            </a:r>
            <a:r>
              <a:rPr lang="en-US" sz="2000" dirty="0" smtClean="0">
                <a:latin typeface="Calibri" panose="020F0502020204030204" pitchFamily="34" charset="0"/>
              </a:rPr>
              <a:t>notice of the meeting and the agenda must be provided to the public at least 48 hours in advance.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Under the OPL, members cannot communicate with a quorum (simple majority) of the members regarding topics before this commission (in person or via email) outside of a public meeting.  </a:t>
            </a:r>
            <a:endParaRPr lang="en-US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For any </a:t>
            </a:r>
            <a:r>
              <a:rPr lang="en-US" sz="2000" dirty="0">
                <a:latin typeface="Calibri" panose="020F0502020204030204" pitchFamily="34" charset="0"/>
              </a:rPr>
              <a:t>questions about the Open Meeting Law, contact the Attorney General's Division of Open Government at (617) 963-2540 or </a:t>
            </a:r>
            <a:r>
              <a:rPr lang="en-US" sz="2000" dirty="0" smtClean="0">
                <a:solidFill>
                  <a:schemeClr val="accent2"/>
                </a:solidFill>
                <a:latin typeface="Calibri" panose="020F0502020204030204" pitchFamily="34" charset="0"/>
                <a:hlinkClick r:id="rId2"/>
              </a:rPr>
              <a:t>openmeeting@state.ma.us</a:t>
            </a:r>
            <a:r>
              <a:rPr lang="en-US" sz="20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.</a:t>
            </a:r>
            <a:endParaRPr lang="en-US" sz="200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Additional information can </a:t>
            </a:r>
            <a:r>
              <a:rPr lang="en-US" sz="2000" dirty="0">
                <a:latin typeface="Calibri" panose="020F0502020204030204" pitchFamily="34" charset="0"/>
              </a:rPr>
              <a:t>be found </a:t>
            </a:r>
            <a:r>
              <a:rPr lang="en-US" sz="2000" dirty="0" smtClean="0">
                <a:latin typeface="Calibri" panose="020F0502020204030204" pitchFamily="34" charset="0"/>
              </a:rPr>
              <a:t>at:</a:t>
            </a:r>
          </a:p>
          <a:p>
            <a:pPr marL="347663"/>
            <a:r>
              <a:rPr lang="en-US" sz="2000" dirty="0" smtClean="0">
                <a:solidFill>
                  <a:schemeClr val="accent2"/>
                </a:solidFill>
                <a:latin typeface="Calibri" panose="020F0502020204030204" pitchFamily="34" charset="0"/>
                <a:hlinkClick r:id="rId3"/>
              </a:rPr>
              <a:t>https</a:t>
            </a:r>
            <a:r>
              <a:rPr lang="en-US" sz="2000" dirty="0">
                <a:solidFill>
                  <a:schemeClr val="accent2"/>
                </a:solidFill>
                <a:latin typeface="Calibri" panose="020F0502020204030204" pitchFamily="34" charset="0"/>
                <a:hlinkClick r:id="rId3"/>
              </a:rPr>
              <a:t>://</a:t>
            </a:r>
            <a:r>
              <a:rPr lang="en-US" sz="2000" dirty="0" smtClean="0">
                <a:solidFill>
                  <a:schemeClr val="accent2"/>
                </a:solidFill>
                <a:latin typeface="Calibri" panose="020F0502020204030204" pitchFamily="34" charset="0"/>
                <a:hlinkClick r:id="rId3"/>
              </a:rPr>
              <a:t>www.mass.gov/the-open-meeting-law</a:t>
            </a:r>
            <a:endParaRPr lang="en-US" sz="2000" dirty="0" smtClean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Open Meeting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69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7848600" cy="489364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dk1"/>
                </a:solidFill>
                <a:latin typeface="Calibri" panose="020F0502020204030204" pitchFamily="34" charset="0"/>
              </a:rPr>
              <a:t>Key Dates</a:t>
            </a:r>
          </a:p>
          <a:p>
            <a:endParaRPr lang="en-US" sz="2400" u="sng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Next meeting: </a:t>
            </a: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January 23, 2019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</a:rPr>
              <a:t>from 3:00-5:00 </a:t>
            </a: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pm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March 18,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</a:rPr>
              <a:t>2019 </a:t>
            </a: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from 3:00-5:00 pm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May 20,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</a:rPr>
              <a:t>2019 (between 1</a:t>
            </a: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-5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</a:rPr>
              <a:t>pm</a:t>
            </a: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)*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June 17, 2019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</a:rPr>
              <a:t>(between </a:t>
            </a: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1-5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</a:rPr>
              <a:t>pm</a:t>
            </a: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)*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July 15,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</a:rPr>
              <a:t>2019 (between </a:t>
            </a: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1-5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</a:rPr>
              <a:t>pm</a:t>
            </a: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)*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August 5, 2019 (between </a:t>
            </a:r>
            <a:r>
              <a:rPr lang="en-US" sz="2400" dirty="0">
                <a:solidFill>
                  <a:schemeClr val="dk1"/>
                </a:solidFill>
                <a:latin typeface="Calibri" panose="020F0502020204030204" pitchFamily="34" charset="0"/>
              </a:rPr>
              <a:t>1-5 pm)* </a:t>
            </a:r>
            <a:endParaRPr lang="en-US" sz="2400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August 9, 2019 – Report submission to the legislature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n-US" sz="2400" i="1" dirty="0" smtClean="0">
                <a:latin typeface="Calibri" panose="020F0502020204030204" pitchFamily="34" charset="0"/>
              </a:rPr>
              <a:t>*Tentative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06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8229600" cy="6247864"/>
          </a:xfrm>
          <a:prstGeom prst="rect">
            <a:avLst/>
          </a:prstGeom>
        </p:spPr>
        <p:txBody>
          <a:bodyPr wrap="square" numCol="2" rtlCol="0">
            <a:spAutoFit/>
          </a:bodyPr>
          <a:lstStyle/>
          <a:p>
            <a:r>
              <a:rPr lang="en-US" sz="1550" b="1" dirty="0" smtClean="0">
                <a:latin typeface="Calibri" panose="020F0502020204030204" pitchFamily="34" charset="0"/>
              </a:rPr>
              <a:t>Marylou Sudders (Chair)</a:t>
            </a:r>
          </a:p>
          <a:p>
            <a:r>
              <a:rPr lang="en-US" sz="1550" dirty="0" smtClean="0">
                <a:latin typeface="Calibri" panose="020F0502020204030204" pitchFamily="34" charset="0"/>
              </a:rPr>
              <a:t>Secretary, Health and Human Services</a:t>
            </a:r>
          </a:p>
          <a:p>
            <a:endParaRPr lang="en-US" sz="1550" dirty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>
                <a:latin typeface="Calibri" panose="020F0502020204030204" pitchFamily="34" charset="0"/>
              </a:rPr>
              <a:t>Monica Bharel, MD, MPH</a:t>
            </a:r>
          </a:p>
          <a:p>
            <a:pPr fontAlgn="t"/>
            <a:r>
              <a:rPr lang="en-US" sz="1550" dirty="0" smtClean="0">
                <a:latin typeface="Calibri" panose="020F0502020204030204" pitchFamily="34" charset="0"/>
              </a:rPr>
              <a:t>Commissioner, DPH</a:t>
            </a:r>
            <a:endParaRPr lang="en-US" sz="1550" dirty="0">
              <a:latin typeface="Calibri" panose="020F0502020204030204" pitchFamily="34" charset="0"/>
            </a:endParaRPr>
          </a:p>
          <a:p>
            <a:pPr fontAlgn="t"/>
            <a:endParaRPr lang="en-US" sz="1550" dirty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>
                <a:latin typeface="Calibri" panose="020F0502020204030204" pitchFamily="34" charset="0"/>
              </a:rPr>
              <a:t>Adam </a:t>
            </a:r>
            <a:r>
              <a:rPr lang="en-US" sz="1550" b="1" dirty="0" err="1" smtClean="0">
                <a:latin typeface="Calibri" panose="020F0502020204030204" pitchFamily="34" charset="0"/>
              </a:rPr>
              <a:t>Stoler</a:t>
            </a:r>
            <a:endParaRPr lang="en-US" sz="155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550" dirty="0" smtClean="0">
                <a:latin typeface="Calibri" panose="020F0502020204030204" pitchFamily="34" charset="0"/>
              </a:rPr>
              <a:t>Substance Use Director Manager, </a:t>
            </a:r>
            <a:r>
              <a:rPr lang="en-US" sz="1550" dirty="0" err="1" smtClean="0">
                <a:latin typeface="Calibri" panose="020F0502020204030204" pitchFamily="34" charset="0"/>
              </a:rPr>
              <a:t>MassHealth</a:t>
            </a:r>
            <a:endParaRPr lang="en-US" sz="1550" dirty="0" smtClean="0">
              <a:latin typeface="Calibri" panose="020F0502020204030204" pitchFamily="34" charset="0"/>
            </a:endParaRPr>
          </a:p>
          <a:p>
            <a:pPr fontAlgn="t"/>
            <a:endParaRPr lang="en-US" sz="1550" dirty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>
                <a:latin typeface="Calibri" panose="020F0502020204030204" pitchFamily="34" charset="0"/>
              </a:rPr>
              <a:t>Carole </a:t>
            </a:r>
            <a:r>
              <a:rPr lang="en-US" sz="1550" b="1" dirty="0" err="1" smtClean="0">
                <a:latin typeface="Calibri" panose="020F0502020204030204" pitchFamily="34" charset="0"/>
              </a:rPr>
              <a:t>Fiola</a:t>
            </a:r>
            <a:endParaRPr lang="en-US" sz="155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550" dirty="0" smtClean="0">
                <a:latin typeface="Calibri" panose="020F0502020204030204" pitchFamily="34" charset="0"/>
              </a:rPr>
              <a:t>State Representative</a:t>
            </a:r>
          </a:p>
          <a:p>
            <a:pPr fontAlgn="t"/>
            <a:endParaRPr lang="en-US" sz="1550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>
                <a:latin typeface="Calibri" panose="020F0502020204030204" pitchFamily="34" charset="0"/>
              </a:rPr>
              <a:t>Diane E. G</a:t>
            </a:r>
            <a:r>
              <a:rPr lang="en-US" sz="1550" b="1" dirty="0" smtClean="0">
                <a:latin typeface="Calibri" panose="020F0502020204030204" pitchFamily="34" charset="0"/>
              </a:rPr>
              <a:t>ould</a:t>
            </a:r>
            <a:r>
              <a:rPr lang="en-US" sz="1550" b="1" dirty="0">
                <a:latin typeface="Calibri" panose="020F0502020204030204" pitchFamily="34" charset="0"/>
              </a:rPr>
              <a:t>, LICSW</a:t>
            </a:r>
            <a:endParaRPr lang="en-US" sz="1550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550" dirty="0" smtClean="0">
                <a:latin typeface="Calibri" panose="020F0502020204030204" pitchFamily="34" charset="0"/>
              </a:rPr>
              <a:t>President/CEO,  Advocates, Inc.</a:t>
            </a:r>
          </a:p>
          <a:p>
            <a:pPr fontAlgn="t"/>
            <a:endParaRPr lang="en-US" sz="1550" dirty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>
                <a:latin typeface="Calibri" panose="020F0502020204030204" pitchFamily="34" charset="0"/>
              </a:rPr>
              <a:t>Sheryl </a:t>
            </a:r>
            <a:r>
              <a:rPr lang="en-US" sz="1550" b="1" dirty="0" err="1">
                <a:latin typeface="Calibri" panose="020F0502020204030204" pitchFamily="34" charset="0"/>
              </a:rPr>
              <a:t>Olshin</a:t>
            </a:r>
            <a:r>
              <a:rPr lang="en-US" sz="1550" b="1" dirty="0">
                <a:latin typeface="Calibri" panose="020F0502020204030204" pitchFamily="34" charset="0"/>
              </a:rPr>
              <a:t>, </a:t>
            </a:r>
            <a:r>
              <a:rPr lang="en-US" sz="1550" b="1" dirty="0" smtClean="0">
                <a:latin typeface="Calibri" panose="020F0502020204030204" pitchFamily="34" charset="0"/>
              </a:rPr>
              <a:t>LICSW</a:t>
            </a:r>
          </a:p>
          <a:p>
            <a:pPr fontAlgn="t"/>
            <a:r>
              <a:rPr lang="en-US" sz="1550" dirty="0">
                <a:latin typeface="Calibri" panose="020F0502020204030204" pitchFamily="34" charset="0"/>
              </a:rPr>
              <a:t>Massachusetts Association of Health </a:t>
            </a:r>
            <a:r>
              <a:rPr lang="en-US" sz="1550" dirty="0" smtClean="0">
                <a:latin typeface="Calibri" panose="020F0502020204030204" pitchFamily="34" charset="0"/>
              </a:rPr>
              <a:t>Plans</a:t>
            </a:r>
          </a:p>
          <a:p>
            <a:pPr fontAlgn="t"/>
            <a:endParaRPr lang="en-US" sz="1550" dirty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>
                <a:latin typeface="Calibri" panose="020F0502020204030204" pitchFamily="34" charset="0"/>
              </a:rPr>
              <a:t>Siu Ping Chin </a:t>
            </a:r>
            <a:r>
              <a:rPr lang="en-US" sz="1550" b="1" dirty="0" err="1">
                <a:latin typeface="Calibri" panose="020F0502020204030204" pitchFamily="34" charset="0"/>
              </a:rPr>
              <a:t>Feman</a:t>
            </a:r>
            <a:r>
              <a:rPr lang="en-US" sz="1550" b="1" dirty="0">
                <a:latin typeface="Calibri" panose="020F0502020204030204" pitchFamily="34" charset="0"/>
              </a:rPr>
              <a:t>, </a:t>
            </a:r>
            <a:r>
              <a:rPr lang="en-US" sz="1550" b="1" dirty="0" smtClean="0">
                <a:latin typeface="Calibri" panose="020F0502020204030204" pitchFamily="34" charset="0"/>
              </a:rPr>
              <a:t>MD</a:t>
            </a:r>
          </a:p>
          <a:p>
            <a:pPr fontAlgn="t"/>
            <a:r>
              <a:rPr lang="en-US" sz="1550" dirty="0">
                <a:latin typeface="Calibri" panose="020F0502020204030204" pitchFamily="34" charset="0"/>
              </a:rPr>
              <a:t>Medical </a:t>
            </a:r>
            <a:r>
              <a:rPr lang="en-US" sz="1550" dirty="0" smtClean="0">
                <a:latin typeface="Calibri" panose="020F0502020204030204" pitchFamily="34" charset="0"/>
              </a:rPr>
              <a:t>Director, Gavin Foundation</a:t>
            </a:r>
          </a:p>
          <a:p>
            <a:pPr fontAlgn="t"/>
            <a:endParaRPr lang="en-US" sz="1550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 smtClean="0">
                <a:latin typeface="Calibri" panose="020F0502020204030204" pitchFamily="34" charset="0"/>
              </a:rPr>
              <a:t>Kenneth </a:t>
            </a:r>
            <a:r>
              <a:rPr lang="en-US" sz="1550" b="1" dirty="0">
                <a:latin typeface="Calibri" panose="020F0502020204030204" pitchFamily="34" charset="0"/>
              </a:rPr>
              <a:t>Duckworth, </a:t>
            </a:r>
            <a:r>
              <a:rPr lang="en-US" sz="1550" b="1" dirty="0" smtClean="0">
                <a:latin typeface="Calibri" panose="020F0502020204030204" pitchFamily="34" charset="0"/>
              </a:rPr>
              <a:t>MD</a:t>
            </a:r>
          </a:p>
          <a:p>
            <a:pPr fontAlgn="t"/>
            <a:r>
              <a:rPr lang="en-US" sz="1550" dirty="0">
                <a:latin typeface="Calibri" panose="020F0502020204030204" pitchFamily="34" charset="0"/>
              </a:rPr>
              <a:t>Medical Director for Behavioral </a:t>
            </a:r>
            <a:r>
              <a:rPr lang="en-US" sz="1550" dirty="0" smtClean="0">
                <a:latin typeface="Calibri" panose="020F0502020204030204" pitchFamily="34" charset="0"/>
              </a:rPr>
              <a:t>Health, </a:t>
            </a:r>
          </a:p>
          <a:p>
            <a:pPr fontAlgn="t"/>
            <a:r>
              <a:rPr lang="en-US" sz="1550" dirty="0" smtClean="0">
                <a:latin typeface="Calibri" panose="020F0502020204030204" pitchFamily="34" charset="0"/>
              </a:rPr>
              <a:t>Blue </a:t>
            </a:r>
            <a:r>
              <a:rPr lang="en-US" sz="1550" dirty="0">
                <a:latin typeface="Calibri" panose="020F0502020204030204" pitchFamily="34" charset="0"/>
              </a:rPr>
              <a:t>Cross Blue Shield of </a:t>
            </a:r>
            <a:r>
              <a:rPr lang="en-US" sz="1550" dirty="0" smtClean="0">
                <a:latin typeface="Calibri" panose="020F0502020204030204" pitchFamily="34" charset="0"/>
              </a:rPr>
              <a:t>Massachusetts</a:t>
            </a:r>
          </a:p>
          <a:p>
            <a:pPr fontAlgn="t"/>
            <a:endParaRPr lang="en-US" sz="1550" dirty="0">
              <a:latin typeface="Calibri" panose="020F0502020204030204" pitchFamily="34" charset="0"/>
            </a:endParaRPr>
          </a:p>
          <a:p>
            <a:pPr fontAlgn="t"/>
            <a:endParaRPr lang="en-US" sz="1550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 smtClean="0">
                <a:latin typeface="Calibri" panose="020F0502020204030204" pitchFamily="34" charset="0"/>
              </a:rPr>
              <a:t>Kimberly Krawczyk</a:t>
            </a:r>
          </a:p>
          <a:p>
            <a:pPr fontAlgn="t"/>
            <a:r>
              <a:rPr lang="en-US" sz="1550" dirty="0" smtClean="0">
                <a:latin typeface="Calibri" panose="020F0502020204030204" pitchFamily="34" charset="0"/>
              </a:rPr>
              <a:t>Recovery Coach Supervisor, Massachusetts </a:t>
            </a:r>
            <a:r>
              <a:rPr lang="en-US" sz="1550" dirty="0">
                <a:latin typeface="Calibri" panose="020F0502020204030204" pitchFamily="34" charset="0"/>
              </a:rPr>
              <a:t>Organization for Addiction </a:t>
            </a:r>
            <a:r>
              <a:rPr lang="en-US" sz="1550" dirty="0" smtClean="0">
                <a:latin typeface="Calibri" panose="020F0502020204030204" pitchFamily="34" charset="0"/>
              </a:rPr>
              <a:t>Recovery</a:t>
            </a:r>
          </a:p>
          <a:p>
            <a:pPr fontAlgn="t"/>
            <a:endParaRPr lang="en-US" sz="1550" dirty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 err="1" smtClean="0">
                <a:latin typeface="Calibri" panose="020F0502020204030204" pitchFamily="34" charset="0"/>
              </a:rPr>
              <a:t>Haner</a:t>
            </a:r>
            <a:r>
              <a:rPr lang="en-US" sz="1550" b="1" dirty="0" smtClean="0">
                <a:latin typeface="Calibri" panose="020F0502020204030204" pitchFamily="34" charset="0"/>
              </a:rPr>
              <a:t> Hernández-Bonilla</a:t>
            </a:r>
          </a:p>
          <a:p>
            <a:pPr fontAlgn="t"/>
            <a:r>
              <a:rPr lang="en-US" sz="1550" dirty="0" smtClean="0">
                <a:latin typeface="Calibri" panose="020F0502020204030204" pitchFamily="34" charset="0"/>
              </a:rPr>
              <a:t>Executive Director, Behavioral Health Workforce Leadership Development Institute, Inc.</a:t>
            </a:r>
          </a:p>
          <a:p>
            <a:pPr fontAlgn="t"/>
            <a:endParaRPr lang="en-US" sz="1550" dirty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 err="1">
                <a:latin typeface="Calibri" panose="020F0502020204030204" pitchFamily="34" charset="0"/>
              </a:rPr>
              <a:t>Daurice</a:t>
            </a:r>
            <a:r>
              <a:rPr lang="en-US" sz="1550" b="1" dirty="0">
                <a:latin typeface="Calibri" panose="020F0502020204030204" pitchFamily="34" charset="0"/>
              </a:rPr>
              <a:t> </a:t>
            </a:r>
            <a:r>
              <a:rPr lang="en-US" sz="1550" b="1" dirty="0" smtClean="0">
                <a:latin typeface="Calibri" panose="020F0502020204030204" pitchFamily="34" charset="0"/>
              </a:rPr>
              <a:t>Cox</a:t>
            </a:r>
          </a:p>
          <a:p>
            <a:pPr fontAlgn="t"/>
            <a:r>
              <a:rPr lang="en-US" sz="1550" dirty="0">
                <a:latin typeface="Calibri" panose="020F0502020204030204" pitchFamily="34" charset="0"/>
              </a:rPr>
              <a:t>Executive </a:t>
            </a:r>
            <a:r>
              <a:rPr lang="en-US" sz="1550" dirty="0" smtClean="0">
                <a:latin typeface="Calibri" panose="020F0502020204030204" pitchFamily="34" charset="0"/>
              </a:rPr>
              <a:t>Director, Bay </a:t>
            </a:r>
            <a:r>
              <a:rPr lang="en-US" sz="1550" dirty="0">
                <a:latin typeface="Calibri" panose="020F0502020204030204" pitchFamily="34" charset="0"/>
              </a:rPr>
              <a:t>State Community </a:t>
            </a:r>
            <a:r>
              <a:rPr lang="en-US" sz="1550" dirty="0" smtClean="0">
                <a:latin typeface="Calibri" panose="020F0502020204030204" pitchFamily="34" charset="0"/>
              </a:rPr>
              <a:t>Services</a:t>
            </a:r>
          </a:p>
          <a:p>
            <a:pPr fontAlgn="t"/>
            <a:endParaRPr lang="en-US" sz="1550" dirty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>
                <a:latin typeface="Calibri" panose="020F0502020204030204" pitchFamily="34" charset="0"/>
              </a:rPr>
              <a:t>Lisa </a:t>
            </a:r>
            <a:r>
              <a:rPr lang="en-US" sz="1550" b="1" dirty="0" err="1">
                <a:latin typeface="Calibri" panose="020F0502020204030204" pitchFamily="34" charset="0"/>
              </a:rPr>
              <a:t>Guyon</a:t>
            </a:r>
            <a:endParaRPr lang="en-US" sz="1550" b="1" dirty="0">
              <a:latin typeface="Calibri" panose="020F0502020204030204" pitchFamily="34" charset="0"/>
            </a:endParaRPr>
          </a:p>
          <a:p>
            <a:pPr fontAlgn="t"/>
            <a:r>
              <a:rPr lang="en-US" sz="1550" dirty="0">
                <a:latin typeface="Calibri" panose="020F0502020204030204" pitchFamily="34" charset="0"/>
              </a:rPr>
              <a:t>Director of Community </a:t>
            </a:r>
            <a:r>
              <a:rPr lang="en-US" sz="1550" dirty="0" smtClean="0">
                <a:latin typeface="Calibri" panose="020F0502020204030204" pitchFamily="34" charset="0"/>
              </a:rPr>
              <a:t>Benefits, Cape </a:t>
            </a:r>
            <a:r>
              <a:rPr lang="en-US" sz="1550" dirty="0">
                <a:latin typeface="Calibri" panose="020F0502020204030204" pitchFamily="34" charset="0"/>
              </a:rPr>
              <a:t>Cod </a:t>
            </a:r>
            <a:r>
              <a:rPr lang="en-US" sz="1550" dirty="0" smtClean="0">
                <a:latin typeface="Calibri" panose="020F0502020204030204" pitchFamily="34" charset="0"/>
              </a:rPr>
              <a:t>Healthcare</a:t>
            </a:r>
          </a:p>
          <a:p>
            <a:pPr fontAlgn="t"/>
            <a:endParaRPr lang="en-US" sz="1550" dirty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>
                <a:latin typeface="Calibri" panose="020F0502020204030204" pitchFamily="34" charset="0"/>
              </a:rPr>
              <a:t>David </a:t>
            </a:r>
            <a:r>
              <a:rPr lang="en-US" sz="1550" b="1" dirty="0" smtClean="0">
                <a:latin typeface="Calibri" panose="020F0502020204030204" pitchFamily="34" charset="0"/>
              </a:rPr>
              <a:t>Coughlin</a:t>
            </a:r>
          </a:p>
          <a:p>
            <a:pPr fontAlgn="t"/>
            <a:r>
              <a:rPr lang="en-US" sz="1550" dirty="0">
                <a:latin typeface="Calibri" panose="020F0502020204030204" pitchFamily="34" charset="0"/>
              </a:rPr>
              <a:t>Northeast Regional </a:t>
            </a:r>
            <a:r>
              <a:rPr lang="en-US" sz="1550" dirty="0" smtClean="0">
                <a:latin typeface="Calibri" panose="020F0502020204030204" pitchFamily="34" charset="0"/>
              </a:rPr>
              <a:t>Manager, Learn </a:t>
            </a:r>
            <a:r>
              <a:rPr lang="en-US" sz="1550" dirty="0">
                <a:latin typeface="Calibri" panose="020F0502020204030204" pitchFamily="34" charset="0"/>
              </a:rPr>
              <a:t>to Cope, Inc.</a:t>
            </a:r>
          </a:p>
          <a:p>
            <a:pPr fontAlgn="t"/>
            <a:endParaRPr lang="en-US" sz="1550" dirty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>
                <a:latin typeface="Calibri" panose="020F0502020204030204" pitchFamily="34" charset="0"/>
              </a:rPr>
              <a:t>Sarah P. </a:t>
            </a:r>
            <a:r>
              <a:rPr lang="en-US" sz="1550" b="1" dirty="0" smtClean="0">
                <a:latin typeface="Calibri" panose="020F0502020204030204" pitchFamily="34" charset="0"/>
              </a:rPr>
              <a:t>Ahern</a:t>
            </a:r>
          </a:p>
          <a:p>
            <a:pPr fontAlgn="t"/>
            <a:r>
              <a:rPr lang="en-US" sz="1550" dirty="0" smtClean="0">
                <a:latin typeface="Calibri" panose="020F0502020204030204" pitchFamily="34" charset="0"/>
              </a:rPr>
              <a:t>Recovery Coach, the Recover Project</a:t>
            </a:r>
          </a:p>
          <a:p>
            <a:pPr fontAlgn="t"/>
            <a:endParaRPr lang="en-US" sz="155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550" b="1" dirty="0" smtClean="0">
                <a:latin typeface="Calibri" panose="020F0502020204030204" pitchFamily="34" charset="0"/>
              </a:rPr>
              <a:t>Rachel O’Connor</a:t>
            </a:r>
          </a:p>
          <a:p>
            <a:pPr fontAlgn="t"/>
            <a:r>
              <a:rPr lang="en-US" sz="1550" dirty="0" smtClean="0">
                <a:latin typeface="Calibri" panose="020F0502020204030204" pitchFamily="34" charset="0"/>
              </a:rPr>
              <a:t>MA Resident</a:t>
            </a:r>
            <a:endParaRPr lang="en-US" sz="155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20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6589</TotalTime>
  <Words>1098</Words>
  <Application>Microsoft Office PowerPoint</Application>
  <PresentationFormat>On-screen Show (4:3)</PresentationFormat>
  <Paragraphs>223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1_Blue Presentation Template - MA HHS - small logos</vt:lpstr>
      <vt:lpstr>2_Blue Presentation Template - MA HHS - small logos</vt:lpstr>
      <vt:lpstr>3_Blue Presentation Template - MA HHS - small logos</vt:lpstr>
      <vt:lpstr>4_Blue Presentation Template - MA HHS - small logos</vt:lpstr>
      <vt:lpstr>5_Blue Presentation Template - MA HHS - small logos</vt:lpstr>
      <vt:lpstr>6_Blue Presentation Template - MA HHS - small logos</vt:lpstr>
      <vt:lpstr>PowerPoint Presentation</vt:lpstr>
      <vt:lpstr>Agenda</vt:lpstr>
      <vt:lpstr>Commission’s Charge</vt:lpstr>
      <vt:lpstr>Proposed Agenda for Each Meeting</vt:lpstr>
      <vt:lpstr>Proposed List of Survey Recipients</vt:lpstr>
      <vt:lpstr>Proposed Agenda for Each Meeting</vt:lpstr>
      <vt:lpstr>Review of Open Meeting Law</vt:lpstr>
      <vt:lpstr>Timeline</vt:lpstr>
      <vt:lpstr>Commission Members</vt:lpstr>
      <vt:lpstr>Commission Staff 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Advani, Ramesh (ANF)</dc:creator>
  <cp:lastModifiedBy>Pham, Vivian (EHS)</cp:lastModifiedBy>
  <cp:revision>444</cp:revision>
  <cp:lastPrinted>2018-10-29T18:53:54Z</cp:lastPrinted>
  <dcterms:created xsi:type="dcterms:W3CDTF">2014-04-27T20:43:35Z</dcterms:created>
  <dcterms:modified xsi:type="dcterms:W3CDTF">2019-01-30T17:09:45Z</dcterms:modified>
</cp:coreProperties>
</file>