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92" r:id="rId5"/>
    <p:sldId id="293" r:id="rId6"/>
    <p:sldId id="264" r:id="rId7"/>
    <p:sldId id="289" r:id="rId8"/>
    <p:sldId id="291" r:id="rId9"/>
    <p:sldId id="265" r:id="rId10"/>
    <p:sldId id="266" r:id="rId11"/>
    <p:sldId id="267" r:id="rId12"/>
    <p:sldId id="268" r:id="rId13"/>
    <p:sldId id="270" r:id="rId14"/>
    <p:sldId id="299" r:id="rId15"/>
    <p:sldId id="297" r:id="rId16"/>
    <p:sldId id="278" r:id="rId17"/>
    <p:sldId id="272" r:id="rId18"/>
    <p:sldId id="277" r:id="rId19"/>
    <p:sldId id="279" r:id="rId20"/>
    <p:sldId id="280" r:id="rId21"/>
    <p:sldId id="281" r:id="rId22"/>
    <p:sldId id="283" r:id="rId23"/>
    <p:sldId id="282" r:id="rId24"/>
    <p:sldId id="284" r:id="rId25"/>
    <p:sldId id="294" r:id="rId26"/>
  </p:sldIdLst>
  <p:sldSz cx="9144000" cy="64008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44">
          <p15:clr>
            <a:srgbClr val="A4A3A4"/>
          </p15:clr>
        </p15:guide>
        <p15:guide id="2" pos="192">
          <p15:clr>
            <a:srgbClr val="A4A3A4"/>
          </p15:clr>
        </p15:guide>
        <p15:guide id="3" orient="horz" pos="768">
          <p15:clr>
            <a:srgbClr val="A4A3A4"/>
          </p15:clr>
        </p15:guide>
        <p15:guide id="4" pos="2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rcy, Leslie (EHS)" initials="DL(" lastIdx="16" clrIdx="0">
    <p:extLst/>
  </p:cmAuthor>
  <p:cmAuthor id="2" name="Microsoft Office User" initials="Office" lastIdx="1" clrIdx="1">
    <p:extLst/>
  </p:cmAuthor>
  <p:cmAuthor id="3" name="Microsoft Office User" initials="Office [2]" lastIdx="1" clrIdx="2">
    <p:extLst/>
  </p:cmAuthor>
  <p:cmAuthor id="4" name="Microsoft Office User" initials="Office [3]" lastIdx="1" clrIdx="3">
    <p:extLst/>
  </p:cmAuthor>
  <p:cmAuthor id="5" name="Microsoft Office User" initials="Office [4]" lastIdx="1" clrIdx="4">
    <p:extLst/>
  </p:cmAuthor>
  <p:cmAuthor id="6" name=" " initials=" " lastIdx="13"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7" autoAdjust="0"/>
    <p:restoredTop sz="95657" autoAdjust="0"/>
  </p:normalViewPr>
  <p:slideViewPr>
    <p:cSldViewPr showGuides="1">
      <p:cViewPr>
        <p:scale>
          <a:sx n="120" d="100"/>
          <a:sy n="120" d="100"/>
        </p:scale>
        <p:origin x="-1374" y="-96"/>
      </p:cViewPr>
      <p:guideLst>
        <p:guide orient="horz" pos="3792"/>
        <p:guide orient="horz" pos="720"/>
        <p:guide pos="52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cdeeker\AppData\Local\Microsoft\Windows\Temporary%20Internet%20Files\Content.Outlook\I77FM5K1\Recov%20Coaching%20FY16-19%207.2.19.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PH-FP-CO-122\users\DBernson\Opioid\NFO%20Update%20for%20E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spPr>
            <a:ln>
              <a:solidFill>
                <a:schemeClr val="accent1">
                  <a:lumMod val="75000"/>
                </a:schemeClr>
              </a:solidFill>
              <a:prstDash val="sysDot"/>
            </a:ln>
          </c:spPr>
          <c:marker>
            <c:symbol val="none"/>
          </c:marker>
          <c:cat>
            <c:strRef>
              <c:f>'Summary - Units'!$N$29:$N$74</c:f>
              <c:strCache>
                <c:ptCount val="46"/>
                <c:pt idx="0">
                  <c:v>Jul '15</c:v>
                </c:pt>
                <c:pt idx="1">
                  <c:v>Aug '15</c:v>
                </c:pt>
                <c:pt idx="2">
                  <c:v>Sep '15</c:v>
                </c:pt>
                <c:pt idx="3">
                  <c:v>Oct '15</c:v>
                </c:pt>
                <c:pt idx="4">
                  <c:v>Nov '15</c:v>
                </c:pt>
                <c:pt idx="5">
                  <c:v>Dec '15</c:v>
                </c:pt>
                <c:pt idx="6">
                  <c:v>Jan '16</c:v>
                </c:pt>
                <c:pt idx="7">
                  <c:v>Feb '16</c:v>
                </c:pt>
                <c:pt idx="8">
                  <c:v>Mar '16</c:v>
                </c:pt>
                <c:pt idx="9">
                  <c:v>Apr '16</c:v>
                </c:pt>
                <c:pt idx="10">
                  <c:v>May '16</c:v>
                </c:pt>
                <c:pt idx="11">
                  <c:v>Jun '16</c:v>
                </c:pt>
                <c:pt idx="12">
                  <c:v>Jul '16</c:v>
                </c:pt>
                <c:pt idx="13">
                  <c:v>Aug '16</c:v>
                </c:pt>
                <c:pt idx="14">
                  <c:v>Sep '16</c:v>
                </c:pt>
                <c:pt idx="15">
                  <c:v>Oct '16</c:v>
                </c:pt>
                <c:pt idx="16">
                  <c:v>Nov '16</c:v>
                </c:pt>
                <c:pt idx="17">
                  <c:v>Dec '16</c:v>
                </c:pt>
                <c:pt idx="18">
                  <c:v>Jan '17</c:v>
                </c:pt>
                <c:pt idx="19">
                  <c:v>Feb '17</c:v>
                </c:pt>
                <c:pt idx="20">
                  <c:v>Mar '17</c:v>
                </c:pt>
                <c:pt idx="21">
                  <c:v>Apr '17</c:v>
                </c:pt>
                <c:pt idx="22">
                  <c:v>May '17</c:v>
                </c:pt>
                <c:pt idx="23">
                  <c:v>Jun '17</c:v>
                </c:pt>
                <c:pt idx="24">
                  <c:v>Jul '17</c:v>
                </c:pt>
                <c:pt idx="25">
                  <c:v>Aug '17</c:v>
                </c:pt>
                <c:pt idx="26">
                  <c:v>Sep '17</c:v>
                </c:pt>
                <c:pt idx="27">
                  <c:v>Oct '17</c:v>
                </c:pt>
                <c:pt idx="28">
                  <c:v>Nov '17</c:v>
                </c:pt>
                <c:pt idx="29">
                  <c:v>Dec '17</c:v>
                </c:pt>
                <c:pt idx="30">
                  <c:v>Jan '18</c:v>
                </c:pt>
                <c:pt idx="31">
                  <c:v>Feb '18</c:v>
                </c:pt>
                <c:pt idx="32">
                  <c:v>Mar '18</c:v>
                </c:pt>
                <c:pt idx="33">
                  <c:v>Apr '18</c:v>
                </c:pt>
                <c:pt idx="34">
                  <c:v>May '18</c:v>
                </c:pt>
                <c:pt idx="35">
                  <c:v>Jun '18</c:v>
                </c:pt>
                <c:pt idx="36">
                  <c:v>Jul '18</c:v>
                </c:pt>
                <c:pt idx="37">
                  <c:v>Aug '18</c:v>
                </c:pt>
                <c:pt idx="38">
                  <c:v>Sep '18</c:v>
                </c:pt>
                <c:pt idx="39">
                  <c:v>Oct '18</c:v>
                </c:pt>
                <c:pt idx="40">
                  <c:v>Nov '18</c:v>
                </c:pt>
                <c:pt idx="41">
                  <c:v>Dec '18</c:v>
                </c:pt>
                <c:pt idx="42">
                  <c:v>Jan '19</c:v>
                </c:pt>
                <c:pt idx="43">
                  <c:v>Feb '19</c:v>
                </c:pt>
                <c:pt idx="44">
                  <c:v>Mar '19</c:v>
                </c:pt>
                <c:pt idx="45">
                  <c:v>Apr '19</c:v>
                </c:pt>
              </c:strCache>
            </c:strRef>
          </c:cat>
          <c:val>
            <c:numRef>
              <c:f>'Summary - Units'!$P$29:$P$74</c:f>
              <c:numCache>
                <c:formatCode>General</c:formatCode>
                <c:ptCount val="46"/>
                <c:pt idx="36" formatCode="_(* #,##0_);_(* \(#,##0\);_(* &quot;-&quot;??_);_(@_)">
                  <c:v>11021</c:v>
                </c:pt>
                <c:pt idx="37" formatCode="_(* #,##0_);_(* \(#,##0\);_(* &quot;-&quot;??_);_(@_)">
                  <c:v>12119.404034731522</c:v>
                </c:pt>
                <c:pt idx="38" formatCode="_(* #,##0_);_(* \(#,##0\);_(* &quot;-&quot;??_);_(@_)">
                  <c:v>12712.913646377812</c:v>
                </c:pt>
                <c:pt idx="39" formatCode="_(* #,##0_);_(* \(#,##0\);_(* &quot;-&quot;??_);_(@_)">
                  <c:v>12706.099529137327</c:v>
                </c:pt>
                <c:pt idx="40" formatCode="_(* #,##0_);_(* \(#,##0\);_(* &quot;-&quot;??_);_(@_)">
                  <c:v>13171.503736662491</c:v>
                </c:pt>
                <c:pt idx="41" formatCode="_(* #,##0_);_(* \(#,##0\);_(* &quot;-&quot;??_);_(@_)">
                  <c:v>13266.901378029288</c:v>
                </c:pt>
                <c:pt idx="42" formatCode="_(* #,##0_);_(* \(#,##0\);_(* &quot;-&quot;??_);_(@_)">
                  <c:v>13107.451034601927</c:v>
                </c:pt>
                <c:pt idx="43" formatCode="_(* #,##0_);_(* \(#,##0\);_(* &quot;-&quot;??_);_(@_)">
                  <c:v>13506.758304894382</c:v>
                </c:pt>
                <c:pt idx="44" formatCode="_(* #,##0_);_(* \(#,##0\);_(* &quot;-&quot;??_);_(@_)">
                  <c:v>13506.758304894382</c:v>
                </c:pt>
                <c:pt idx="45">
                  <c:v>13507</c:v>
                </c:pt>
              </c:numCache>
            </c:numRef>
          </c:val>
          <c:smooth val="0"/>
          <c:extLst xmlns:c16r2="http://schemas.microsoft.com/office/drawing/2015/06/chart">
            <c:ext xmlns:c16="http://schemas.microsoft.com/office/drawing/2014/chart" uri="{C3380CC4-5D6E-409C-BE32-E72D297353CC}">
              <c16:uniqueId val="{00000000-2EAB-435A-A410-90FA05ED4153}"/>
            </c:ext>
          </c:extLst>
        </c:ser>
        <c:ser>
          <c:idx val="0"/>
          <c:order val="1"/>
          <c:spPr>
            <a:ln w="28575" cap="rnd">
              <a:solidFill>
                <a:schemeClr val="accent1">
                  <a:lumMod val="75000"/>
                </a:schemeClr>
              </a:solidFill>
              <a:round/>
            </a:ln>
            <a:effectLst/>
          </c:spPr>
          <c:marker>
            <c:symbol val="none"/>
          </c:marker>
          <c:cat>
            <c:strRef>
              <c:f>'Summary - Units'!$N$29:$N$74</c:f>
              <c:strCache>
                <c:ptCount val="46"/>
                <c:pt idx="0">
                  <c:v>Jul '15</c:v>
                </c:pt>
                <c:pt idx="1">
                  <c:v>Aug '15</c:v>
                </c:pt>
                <c:pt idx="2">
                  <c:v>Sep '15</c:v>
                </c:pt>
                <c:pt idx="3">
                  <c:v>Oct '15</c:v>
                </c:pt>
                <c:pt idx="4">
                  <c:v>Nov '15</c:v>
                </c:pt>
                <c:pt idx="5">
                  <c:v>Dec '15</c:v>
                </c:pt>
                <c:pt idx="6">
                  <c:v>Jan '16</c:v>
                </c:pt>
                <c:pt idx="7">
                  <c:v>Feb '16</c:v>
                </c:pt>
                <c:pt idx="8">
                  <c:v>Mar '16</c:v>
                </c:pt>
                <c:pt idx="9">
                  <c:v>Apr '16</c:v>
                </c:pt>
                <c:pt idx="10">
                  <c:v>May '16</c:v>
                </c:pt>
                <c:pt idx="11">
                  <c:v>Jun '16</c:v>
                </c:pt>
                <c:pt idx="12">
                  <c:v>Jul '16</c:v>
                </c:pt>
                <c:pt idx="13">
                  <c:v>Aug '16</c:v>
                </c:pt>
                <c:pt idx="14">
                  <c:v>Sep '16</c:v>
                </c:pt>
                <c:pt idx="15">
                  <c:v>Oct '16</c:v>
                </c:pt>
                <c:pt idx="16">
                  <c:v>Nov '16</c:v>
                </c:pt>
                <c:pt idx="17">
                  <c:v>Dec '16</c:v>
                </c:pt>
                <c:pt idx="18">
                  <c:v>Jan '17</c:v>
                </c:pt>
                <c:pt idx="19">
                  <c:v>Feb '17</c:v>
                </c:pt>
                <c:pt idx="20">
                  <c:v>Mar '17</c:v>
                </c:pt>
                <c:pt idx="21">
                  <c:v>Apr '17</c:v>
                </c:pt>
                <c:pt idx="22">
                  <c:v>May '17</c:v>
                </c:pt>
                <c:pt idx="23">
                  <c:v>Jun '17</c:v>
                </c:pt>
                <c:pt idx="24">
                  <c:v>Jul '17</c:v>
                </c:pt>
                <c:pt idx="25">
                  <c:v>Aug '17</c:v>
                </c:pt>
                <c:pt idx="26">
                  <c:v>Sep '17</c:v>
                </c:pt>
                <c:pt idx="27">
                  <c:v>Oct '17</c:v>
                </c:pt>
                <c:pt idx="28">
                  <c:v>Nov '17</c:v>
                </c:pt>
                <c:pt idx="29">
                  <c:v>Dec '17</c:v>
                </c:pt>
                <c:pt idx="30">
                  <c:v>Jan '18</c:v>
                </c:pt>
                <c:pt idx="31">
                  <c:v>Feb '18</c:v>
                </c:pt>
                <c:pt idx="32">
                  <c:v>Mar '18</c:v>
                </c:pt>
                <c:pt idx="33">
                  <c:v>Apr '18</c:v>
                </c:pt>
                <c:pt idx="34">
                  <c:v>May '18</c:v>
                </c:pt>
                <c:pt idx="35">
                  <c:v>Jun '18</c:v>
                </c:pt>
                <c:pt idx="36">
                  <c:v>Jul '18</c:v>
                </c:pt>
                <c:pt idx="37">
                  <c:v>Aug '18</c:v>
                </c:pt>
                <c:pt idx="38">
                  <c:v>Sep '18</c:v>
                </c:pt>
                <c:pt idx="39">
                  <c:v>Oct '18</c:v>
                </c:pt>
                <c:pt idx="40">
                  <c:v>Nov '18</c:v>
                </c:pt>
                <c:pt idx="41">
                  <c:v>Dec '18</c:v>
                </c:pt>
                <c:pt idx="42">
                  <c:v>Jan '19</c:v>
                </c:pt>
                <c:pt idx="43">
                  <c:v>Feb '19</c:v>
                </c:pt>
                <c:pt idx="44">
                  <c:v>Mar '19</c:v>
                </c:pt>
                <c:pt idx="45">
                  <c:v>Apr '19</c:v>
                </c:pt>
              </c:strCache>
            </c:strRef>
          </c:cat>
          <c:val>
            <c:numRef>
              <c:f>'Summary - Units'!$O$29:$O$74</c:f>
              <c:numCache>
                <c:formatCode>_(* #,##0_);_(* \(#,##0\);_(* "-"??_);_(@_)</c:formatCode>
                <c:ptCount val="46"/>
                <c:pt idx="0">
                  <c:v>8</c:v>
                </c:pt>
                <c:pt idx="1">
                  <c:v>4</c:v>
                </c:pt>
                <c:pt idx="2">
                  <c:v>26</c:v>
                </c:pt>
                <c:pt idx="3">
                  <c:v>93</c:v>
                </c:pt>
                <c:pt idx="4">
                  <c:v>113</c:v>
                </c:pt>
                <c:pt idx="5">
                  <c:v>132</c:v>
                </c:pt>
                <c:pt idx="6">
                  <c:v>156</c:v>
                </c:pt>
                <c:pt idx="7">
                  <c:v>294</c:v>
                </c:pt>
                <c:pt idx="8">
                  <c:v>288</c:v>
                </c:pt>
                <c:pt idx="9">
                  <c:v>324</c:v>
                </c:pt>
                <c:pt idx="10">
                  <c:v>373</c:v>
                </c:pt>
                <c:pt idx="11">
                  <c:v>468</c:v>
                </c:pt>
                <c:pt idx="12">
                  <c:v>791</c:v>
                </c:pt>
                <c:pt idx="13">
                  <c:v>1185</c:v>
                </c:pt>
                <c:pt idx="14">
                  <c:v>1599</c:v>
                </c:pt>
                <c:pt idx="15">
                  <c:v>1710</c:v>
                </c:pt>
                <c:pt idx="16">
                  <c:v>1963</c:v>
                </c:pt>
                <c:pt idx="17">
                  <c:v>2073</c:v>
                </c:pt>
                <c:pt idx="18">
                  <c:v>2361</c:v>
                </c:pt>
                <c:pt idx="19">
                  <c:v>2620</c:v>
                </c:pt>
                <c:pt idx="20">
                  <c:v>4354</c:v>
                </c:pt>
                <c:pt idx="21">
                  <c:v>4373</c:v>
                </c:pt>
                <c:pt idx="22">
                  <c:v>5200</c:v>
                </c:pt>
                <c:pt idx="23">
                  <c:v>5130</c:v>
                </c:pt>
                <c:pt idx="24">
                  <c:v>4916</c:v>
                </c:pt>
                <c:pt idx="25">
                  <c:v>6083</c:v>
                </c:pt>
                <c:pt idx="26">
                  <c:v>6015</c:v>
                </c:pt>
                <c:pt idx="27">
                  <c:v>7156</c:v>
                </c:pt>
                <c:pt idx="28">
                  <c:v>7555</c:v>
                </c:pt>
                <c:pt idx="29">
                  <c:v>8588</c:v>
                </c:pt>
                <c:pt idx="30">
                  <c:v>10869</c:v>
                </c:pt>
                <c:pt idx="31">
                  <c:v>9468</c:v>
                </c:pt>
                <c:pt idx="32">
                  <c:v>11511</c:v>
                </c:pt>
                <c:pt idx="33">
                  <c:v>11026</c:v>
                </c:pt>
                <c:pt idx="34">
                  <c:v>9031</c:v>
                </c:pt>
                <c:pt idx="35">
                  <c:v>8758</c:v>
                </c:pt>
                <c:pt idx="36">
                  <c:v>6009</c:v>
                </c:pt>
                <c:pt idx="37">
                  <c:v>4146</c:v>
                </c:pt>
                <c:pt idx="38">
                  <c:v>3009</c:v>
                </c:pt>
                <c:pt idx="39">
                  <c:v>2976</c:v>
                </c:pt>
                <c:pt idx="40">
                  <c:v>2509</c:v>
                </c:pt>
                <c:pt idx="41">
                  <c:v>2724</c:v>
                </c:pt>
                <c:pt idx="42">
                  <c:v>3152</c:v>
                </c:pt>
                <c:pt idx="43">
                  <c:v>2305</c:v>
                </c:pt>
                <c:pt idx="44">
                  <c:v>2404</c:v>
                </c:pt>
                <c:pt idx="45">
                  <c:v>2445</c:v>
                </c:pt>
              </c:numCache>
            </c:numRef>
          </c:val>
          <c:smooth val="0"/>
          <c:extLst xmlns:c16r2="http://schemas.microsoft.com/office/drawing/2015/06/chart">
            <c:ext xmlns:c16="http://schemas.microsoft.com/office/drawing/2014/chart" uri="{C3380CC4-5D6E-409C-BE32-E72D297353CC}">
              <c16:uniqueId val="{00000000-C60A-448E-A0F8-EA4A658DE34F}"/>
            </c:ext>
          </c:extLst>
        </c:ser>
        <c:dLbls>
          <c:showLegendKey val="0"/>
          <c:showVal val="0"/>
          <c:showCatName val="0"/>
          <c:showSerName val="0"/>
          <c:showPercent val="0"/>
          <c:showBubbleSize val="0"/>
        </c:dLbls>
        <c:marker val="1"/>
        <c:smooth val="0"/>
        <c:axId val="74112000"/>
        <c:axId val="77267712"/>
      </c:lineChart>
      <c:catAx>
        <c:axId val="74112000"/>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2700000" spcFirstLastPara="1" vertOverflow="ellipsis" vert="horz" wrap="square" anchor="t" anchorCtr="0"/>
          <a:lstStyle/>
          <a:p>
            <a:pPr>
              <a:defRPr sz="900" b="0" i="0" u="none" strike="noStrike" kern="1200" baseline="0">
                <a:solidFill>
                  <a:sysClr val="windowText" lastClr="000000"/>
                </a:solidFill>
                <a:latin typeface="+mn-lt"/>
                <a:ea typeface="+mn-ea"/>
                <a:cs typeface="+mn-cs"/>
              </a:defRPr>
            </a:pPr>
            <a:endParaRPr lang="en-US"/>
          </a:p>
        </c:txPr>
        <c:crossAx val="77267712"/>
        <c:crosses val="autoZero"/>
        <c:auto val="1"/>
        <c:lblAlgn val="ctr"/>
        <c:lblOffset val="100"/>
        <c:tickLblSkip val="3"/>
        <c:noMultiLvlLbl val="0"/>
      </c:catAx>
      <c:valAx>
        <c:axId val="77267712"/>
        <c:scaling>
          <c:orientation val="minMax"/>
          <c:max val="16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US">
                    <a:solidFill>
                      <a:sysClr val="windowText" lastClr="000000"/>
                    </a:solidFill>
                  </a:rPr>
                  <a:t>Units Paid</a:t>
                </a:r>
              </a:p>
            </c:rich>
          </c:tx>
          <c:layout/>
          <c:overlay val="0"/>
          <c:spPr>
            <a:noFill/>
            <a:ln>
              <a:noFill/>
            </a:ln>
            <a:effectLst/>
          </c:spPr>
        </c:title>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74112000"/>
        <c:crosses val="autoZero"/>
        <c:crossBetween val="midCat"/>
      </c:valAx>
      <c:spPr>
        <a:noFill/>
        <a:ln>
          <a:noFill/>
        </a:ln>
        <a:effectLst/>
      </c:spPr>
    </c:plotArea>
    <c:plotVisOnly val="1"/>
    <c:dispBlanksAs val="zero"/>
    <c:showDLblsOverMax val="0"/>
  </c:chart>
  <c:spPr>
    <a:solidFill>
      <a:schemeClr val="bg1"/>
    </a:solidFill>
    <a:ln w="12700" cap="flat" cmpd="sng" algn="ctr">
      <a:solidFill>
        <a:schemeClr val="tx1"/>
      </a:solidFill>
      <a:round/>
    </a:ln>
    <a:effectLst/>
  </c:spPr>
  <c:txPr>
    <a:bodyPr/>
    <a:lstStyle/>
    <a:p>
      <a:pPr>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Estimated</a:t>
            </a:r>
            <a:r>
              <a:rPr lang="en-US" sz="1600" baseline="0" dirty="0"/>
              <a:t> Number of Nonfatal Opioid Overdoses Treated by Emergency Medical Services (EMS) or Acute Care Hospitals</a:t>
            </a:r>
            <a:r>
              <a:rPr lang="en-US" sz="1600" baseline="30000" dirty="0"/>
              <a:t>1</a:t>
            </a:r>
            <a:r>
              <a:rPr lang="en-US" sz="1600" baseline="0" dirty="0"/>
              <a:t>, Massachusetts: 2011-2018</a:t>
            </a:r>
            <a:r>
              <a:rPr lang="en-US" sz="1600" baseline="30000" dirty="0"/>
              <a:t>2</a:t>
            </a:r>
            <a:endParaRPr lang="en-US" sz="1600" dirty="0"/>
          </a:p>
        </c:rich>
      </c:tx>
      <c:layout>
        <c:manualLayout>
          <c:xMode val="edge"/>
          <c:yMode val="edge"/>
          <c:x val="0.1529439231919317"/>
          <c:y val="3.777769028871391E-2"/>
        </c:manualLayout>
      </c:layout>
      <c:overlay val="0"/>
    </c:title>
    <c:autoTitleDeleted val="0"/>
    <c:plotArea>
      <c:layout/>
      <c:barChart>
        <c:barDir val="col"/>
        <c:grouping val="clustered"/>
        <c:varyColors val="0"/>
        <c:ser>
          <c:idx val="1"/>
          <c:order val="0"/>
          <c:spPr>
            <a:solidFill>
              <a:schemeClr val="accent1"/>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Sheet1!$J$16:$J$23</c:f>
              <c:strCache>
                <c:ptCount val="8"/>
                <c:pt idx="0">
                  <c:v>2011</c:v>
                </c:pt>
                <c:pt idx="1">
                  <c:v>2012</c:v>
                </c:pt>
                <c:pt idx="2">
                  <c:v>2013</c:v>
                </c:pt>
                <c:pt idx="3">
                  <c:v>2014</c:v>
                </c:pt>
                <c:pt idx="4">
                  <c:v>2015</c:v>
                </c:pt>
                <c:pt idx="5">
                  <c:v>2016</c:v>
                </c:pt>
                <c:pt idx="6">
                  <c:v>2017</c:v>
                </c:pt>
                <c:pt idx="7">
                  <c:v>2018</c:v>
                </c:pt>
              </c:strCache>
            </c:strRef>
          </c:cat>
          <c:val>
            <c:numRef>
              <c:f>Sheet1!$K$16:$K$23</c:f>
              <c:numCache>
                <c:formatCode>0</c:formatCode>
                <c:ptCount val="8"/>
                <c:pt idx="0">
                  <c:v>7782.3</c:v>
                </c:pt>
                <c:pt idx="1">
                  <c:v>9031.130000000001</c:v>
                </c:pt>
                <c:pt idx="2">
                  <c:v>10290.619999999999</c:v>
                </c:pt>
                <c:pt idx="3">
                  <c:v>15466.86</c:v>
                </c:pt>
                <c:pt idx="4">
                  <c:v>20156.48</c:v>
                </c:pt>
                <c:pt idx="5">
                  <c:v>28665.439999999999</c:v>
                </c:pt>
                <c:pt idx="6">
                  <c:v>28833.573333333334</c:v>
                </c:pt>
                <c:pt idx="7">
                  <c:v>27092.746666666662</c:v>
                </c:pt>
              </c:numCache>
            </c:numRef>
          </c:val>
          <c:extLst xmlns:c16r2="http://schemas.microsoft.com/office/drawing/2015/06/chart">
            <c:ext xmlns:c16="http://schemas.microsoft.com/office/drawing/2014/chart" uri="{C3380CC4-5D6E-409C-BE32-E72D297353CC}">
              <c16:uniqueId val="{00000000-791F-4380-B13B-759E5466B43B}"/>
            </c:ext>
          </c:extLst>
        </c:ser>
        <c:dLbls>
          <c:showLegendKey val="0"/>
          <c:showVal val="0"/>
          <c:showCatName val="0"/>
          <c:showSerName val="0"/>
          <c:showPercent val="0"/>
          <c:showBubbleSize val="0"/>
        </c:dLbls>
        <c:gapWidth val="150"/>
        <c:axId val="76903936"/>
        <c:axId val="76905472"/>
      </c:barChart>
      <c:catAx>
        <c:axId val="76903936"/>
        <c:scaling>
          <c:orientation val="minMax"/>
        </c:scaling>
        <c:delete val="0"/>
        <c:axPos val="b"/>
        <c:numFmt formatCode="General" sourceLinked="1"/>
        <c:majorTickMark val="out"/>
        <c:minorTickMark val="none"/>
        <c:tickLblPos val="nextTo"/>
        <c:crossAx val="76905472"/>
        <c:crosses val="autoZero"/>
        <c:auto val="1"/>
        <c:lblAlgn val="ctr"/>
        <c:lblOffset val="100"/>
        <c:noMultiLvlLbl val="0"/>
      </c:catAx>
      <c:valAx>
        <c:axId val="76905472"/>
        <c:scaling>
          <c:orientation val="minMax"/>
        </c:scaling>
        <c:delete val="0"/>
        <c:axPos val="l"/>
        <c:majorGridlines>
          <c:spPr>
            <a:ln>
              <a:noFill/>
            </a:ln>
          </c:spPr>
        </c:majorGridlines>
        <c:numFmt formatCode="0" sourceLinked="1"/>
        <c:majorTickMark val="out"/>
        <c:minorTickMark val="none"/>
        <c:tickLblPos val="nextTo"/>
        <c:crossAx val="76903936"/>
        <c:crosses val="autoZero"/>
        <c:crossBetween val="between"/>
      </c:valAx>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0.35169</cdr:x>
      <cdr:y>0.01412</cdr:y>
    </cdr:from>
    <cdr:to>
      <cdr:x>0.58166</cdr:x>
      <cdr:y>0.87124</cdr:y>
    </cdr:to>
    <cdr:sp macro="" textlink="">
      <cdr:nvSpPr>
        <cdr:cNvPr id="4" name="Rectangle 3"/>
        <cdr:cNvSpPr/>
      </cdr:nvSpPr>
      <cdr:spPr>
        <a:xfrm xmlns:a="http://schemas.openxmlformats.org/drawingml/2006/main">
          <a:off x="2013258" y="40704"/>
          <a:ext cx="1316469" cy="2470323"/>
        </a:xfrm>
        <a:prstGeom xmlns:a="http://schemas.openxmlformats.org/drawingml/2006/main" prst="rect">
          <a:avLst/>
        </a:prstGeom>
        <a:solidFill xmlns:a="http://schemas.openxmlformats.org/drawingml/2006/main">
          <a:schemeClr val="accent3">
            <a:lumMod val="20000"/>
            <a:lumOff val="80000"/>
            <a:alpha val="4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0.12167</cdr:x>
      <cdr:y>0.01412</cdr:y>
    </cdr:from>
    <cdr:to>
      <cdr:x>0.35164</cdr:x>
      <cdr:y>0.87124</cdr:y>
    </cdr:to>
    <cdr:sp macro="" textlink="">
      <cdr:nvSpPr>
        <cdr:cNvPr id="3" name="Rectangle 2"/>
        <cdr:cNvSpPr/>
      </cdr:nvSpPr>
      <cdr:spPr>
        <a:xfrm xmlns:a="http://schemas.openxmlformats.org/drawingml/2006/main">
          <a:off x="696503" y="40704"/>
          <a:ext cx="1316469" cy="2470323"/>
        </a:xfrm>
        <a:prstGeom xmlns:a="http://schemas.openxmlformats.org/drawingml/2006/main" prst="rect">
          <a:avLst/>
        </a:prstGeom>
        <a:solidFill xmlns:a="http://schemas.openxmlformats.org/drawingml/2006/main">
          <a:schemeClr val="accent1">
            <a:lumMod val="20000"/>
            <a:lumOff val="80000"/>
            <a:alpha val="4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0.58029</cdr:x>
      <cdr:y>0.01412</cdr:y>
    </cdr:from>
    <cdr:to>
      <cdr:x>0.81296</cdr:x>
      <cdr:y>0.86812</cdr:y>
    </cdr:to>
    <cdr:sp macro="" textlink="">
      <cdr:nvSpPr>
        <cdr:cNvPr id="5" name="Rectangle 4"/>
        <cdr:cNvSpPr/>
      </cdr:nvSpPr>
      <cdr:spPr>
        <a:xfrm xmlns:a="http://schemas.openxmlformats.org/drawingml/2006/main">
          <a:off x="3321885" y="40704"/>
          <a:ext cx="1331925" cy="2461331"/>
        </a:xfrm>
        <a:prstGeom xmlns:a="http://schemas.openxmlformats.org/drawingml/2006/main" prst="rect">
          <a:avLst/>
        </a:prstGeom>
        <a:solidFill xmlns:a="http://schemas.openxmlformats.org/drawingml/2006/main">
          <a:schemeClr val="accent6">
            <a:lumMod val="20000"/>
            <a:lumOff val="80000"/>
            <a:alpha val="4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0.8129</cdr:x>
      <cdr:y>0.01412</cdr:y>
    </cdr:from>
    <cdr:to>
      <cdr:x>0.98669</cdr:x>
      <cdr:y>0.86896</cdr:y>
    </cdr:to>
    <cdr:sp macro="" textlink="">
      <cdr:nvSpPr>
        <cdr:cNvPr id="7" name="Rectangle 6"/>
        <cdr:cNvSpPr/>
      </cdr:nvSpPr>
      <cdr:spPr>
        <a:xfrm xmlns:a="http://schemas.openxmlformats.org/drawingml/2006/main">
          <a:off x="4653466" y="40696"/>
          <a:ext cx="994859" cy="2463760"/>
        </a:xfrm>
        <a:prstGeom xmlns:a="http://schemas.openxmlformats.org/drawingml/2006/main" prst="rect">
          <a:avLst/>
        </a:prstGeom>
        <a:solidFill xmlns:a="http://schemas.openxmlformats.org/drawingml/2006/main">
          <a:srgbClr val="E9E7FF">
            <a:alpha val="45000"/>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0.12342</cdr:x>
      <cdr:y>0.01412</cdr:y>
    </cdr:from>
    <cdr:to>
      <cdr:x>0.29905</cdr:x>
      <cdr:y>0.14227</cdr:y>
    </cdr:to>
    <cdr:sp macro="" textlink="">
      <cdr:nvSpPr>
        <cdr:cNvPr id="6" name="TextBox 15"/>
        <cdr:cNvSpPr txBox="1"/>
      </cdr:nvSpPr>
      <cdr:spPr>
        <a:xfrm xmlns:a="http://schemas.openxmlformats.org/drawingml/2006/main">
          <a:off x="706521" y="40704"/>
          <a:ext cx="1005403"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t>FY16 DPH</a:t>
          </a:r>
        </a:p>
        <a:p xmlns:a="http://schemas.openxmlformats.org/drawingml/2006/main">
          <a:r>
            <a:rPr lang="en-US" sz="900" b="1" dirty="0"/>
            <a:t>2,279 units: $31K</a:t>
          </a:r>
        </a:p>
      </cdr:txBody>
    </cdr:sp>
  </cdr:relSizeAnchor>
  <cdr:relSizeAnchor xmlns:cdr="http://schemas.openxmlformats.org/drawingml/2006/chartDrawing">
    <cdr:from>
      <cdr:x>0.35905</cdr:x>
      <cdr:y>0.01412</cdr:y>
    </cdr:from>
    <cdr:to>
      <cdr:x>0.55484</cdr:x>
      <cdr:y>0.14227</cdr:y>
    </cdr:to>
    <cdr:sp macro="" textlink="">
      <cdr:nvSpPr>
        <cdr:cNvPr id="8" name="TextBox 20"/>
        <cdr:cNvSpPr txBox="1"/>
      </cdr:nvSpPr>
      <cdr:spPr>
        <a:xfrm xmlns:a="http://schemas.openxmlformats.org/drawingml/2006/main">
          <a:off x="2055391" y="40704"/>
          <a:ext cx="1120820"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t>FY17 DPH</a:t>
          </a:r>
        </a:p>
        <a:p xmlns:a="http://schemas.openxmlformats.org/drawingml/2006/main">
          <a:r>
            <a:rPr lang="en-US" sz="900" b="1" dirty="0"/>
            <a:t>33,359 units: $462K</a:t>
          </a:r>
        </a:p>
      </cdr:txBody>
    </cdr:sp>
  </cdr:relSizeAnchor>
  <cdr:relSizeAnchor xmlns:cdr="http://schemas.openxmlformats.org/drawingml/2006/chartDrawing">
    <cdr:from>
      <cdr:x>0.58345</cdr:x>
      <cdr:y>0.01412</cdr:y>
    </cdr:from>
    <cdr:to>
      <cdr:x>0.79128</cdr:x>
      <cdr:y>0.14227</cdr:y>
    </cdr:to>
    <cdr:sp macro="" textlink="">
      <cdr:nvSpPr>
        <cdr:cNvPr id="9" name="TextBox 21"/>
        <cdr:cNvSpPr txBox="1"/>
      </cdr:nvSpPr>
      <cdr:spPr>
        <a:xfrm xmlns:a="http://schemas.openxmlformats.org/drawingml/2006/main">
          <a:off x="3339974" y="40704"/>
          <a:ext cx="1189749" cy="369332"/>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t>FY18 DPH</a:t>
          </a:r>
        </a:p>
        <a:p xmlns:a="http://schemas.openxmlformats.org/drawingml/2006/main">
          <a:r>
            <a:rPr lang="en-US" sz="900" b="1" dirty="0"/>
            <a:t>100,976 units: $1.4M</a:t>
          </a:r>
        </a:p>
      </cdr:txBody>
    </cdr:sp>
  </cdr:relSizeAnchor>
  <cdr:relSizeAnchor xmlns:cdr="http://schemas.openxmlformats.org/drawingml/2006/chartDrawing">
    <cdr:from>
      <cdr:x>0.80033</cdr:x>
      <cdr:y>0.01412</cdr:y>
    </cdr:from>
    <cdr:to>
      <cdr:x>1</cdr:x>
      <cdr:y>0.14227</cdr:y>
    </cdr:to>
    <cdr:sp macro="" textlink="">
      <cdr:nvSpPr>
        <cdr:cNvPr id="10" name="TextBox 22"/>
        <cdr:cNvSpPr txBox="1"/>
      </cdr:nvSpPr>
      <cdr:spPr>
        <a:xfrm xmlns:a="http://schemas.openxmlformats.org/drawingml/2006/main">
          <a:off x="4581525" y="40704"/>
          <a:ext cx="1143000"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t>FY19 </a:t>
          </a:r>
          <a:r>
            <a:rPr lang="en-US" sz="900" b="1" i="1" dirty="0"/>
            <a:t>projected </a:t>
          </a:r>
          <a:r>
            <a:rPr lang="en-US" sz="900" b="1" dirty="0"/>
            <a:t>DPH </a:t>
          </a:r>
          <a:endParaRPr lang="en-US" sz="900" b="1" dirty="0" smtClean="0"/>
        </a:p>
        <a:p xmlns:a="http://schemas.openxmlformats.org/drawingml/2006/main">
          <a:r>
            <a:rPr lang="en-US" sz="900" b="1" dirty="0" smtClean="0"/>
            <a:t>31,561 </a:t>
          </a:r>
          <a:r>
            <a:rPr lang="en-US" sz="900" b="1" dirty="0"/>
            <a:t>units: $448K</a:t>
          </a:r>
        </a:p>
      </cdr:txBody>
    </cdr:sp>
  </cdr:relSizeAnchor>
</c:userShapes>
</file>

<file path=ppt/drawings/drawing2.xml><?xml version="1.0" encoding="utf-8"?>
<c:userShapes xmlns:c="http://schemas.openxmlformats.org/drawingml/2006/chart">
  <cdr:relSizeAnchor xmlns:cdr="http://schemas.openxmlformats.org/drawingml/2006/chartDrawing">
    <cdr:from>
      <cdr:x>0.05625</cdr:x>
      <cdr:y>0.91667</cdr:y>
    </cdr:from>
    <cdr:to>
      <cdr:x>0.98333</cdr:x>
      <cdr:y>1</cdr:y>
    </cdr:to>
    <cdr:sp macro="" textlink="">
      <cdr:nvSpPr>
        <cdr:cNvPr id="2" name="TextBox 1"/>
        <cdr:cNvSpPr txBox="1"/>
      </cdr:nvSpPr>
      <cdr:spPr>
        <a:xfrm xmlns:a="http://schemas.openxmlformats.org/drawingml/2006/main">
          <a:off x="257175" y="2519363"/>
          <a:ext cx="4238625"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ECCA0BF-37E5-8041-8E02-799E5462776F}" type="datetimeFigureOut">
              <a:rPr lang="en-US" smtClean="0"/>
              <a:t>8/1/2019</a:t>
            </a:fld>
            <a:endParaRPr lang="en-US"/>
          </a:p>
        </p:txBody>
      </p:sp>
      <p:sp>
        <p:nvSpPr>
          <p:cNvPr id="4" name="Slide Image Placeholder 3"/>
          <p:cNvSpPr>
            <a:spLocks noGrp="1" noRot="1" noChangeAspect="1"/>
          </p:cNvSpPr>
          <p:nvPr>
            <p:ph type="sldImg" idx="2"/>
          </p:nvPr>
        </p:nvSpPr>
        <p:spPr>
          <a:xfrm>
            <a:off x="1265238" y="1162050"/>
            <a:ext cx="44799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2C22EE9-1BFA-5444-AF5F-F1702B807954}" type="slidenum">
              <a:rPr lang="en-US" smtClean="0"/>
              <a:t>‹#›</a:t>
            </a:fld>
            <a:endParaRPr lang="en-US"/>
          </a:p>
        </p:txBody>
      </p:sp>
    </p:spTree>
    <p:extLst>
      <p:ext uri="{BB962C8B-B14F-4D97-AF65-F5344CB8AC3E}">
        <p14:creationId xmlns:p14="http://schemas.microsoft.com/office/powerpoint/2010/main" val="1095700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4</a:t>
            </a:fld>
            <a:endParaRPr lang="en-US"/>
          </a:p>
        </p:txBody>
      </p:sp>
    </p:spTree>
    <p:extLst>
      <p:ext uri="{BB962C8B-B14F-4D97-AF65-F5344CB8AC3E}">
        <p14:creationId xmlns:p14="http://schemas.microsoft.com/office/powerpoint/2010/main" val="1285715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5</a:t>
            </a:fld>
            <a:endParaRPr lang="en-US"/>
          </a:p>
        </p:txBody>
      </p:sp>
    </p:spTree>
    <p:extLst>
      <p:ext uri="{BB962C8B-B14F-4D97-AF65-F5344CB8AC3E}">
        <p14:creationId xmlns:p14="http://schemas.microsoft.com/office/powerpoint/2010/main" val="3579943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6</a:t>
            </a:fld>
            <a:endParaRPr lang="en-US"/>
          </a:p>
        </p:txBody>
      </p:sp>
    </p:spTree>
    <p:extLst>
      <p:ext uri="{BB962C8B-B14F-4D97-AF65-F5344CB8AC3E}">
        <p14:creationId xmlns:p14="http://schemas.microsoft.com/office/powerpoint/2010/main" val="987135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7</a:t>
            </a:fld>
            <a:endParaRPr lang="en-US"/>
          </a:p>
        </p:txBody>
      </p:sp>
    </p:spTree>
    <p:extLst>
      <p:ext uri="{BB962C8B-B14F-4D97-AF65-F5344CB8AC3E}">
        <p14:creationId xmlns:p14="http://schemas.microsoft.com/office/powerpoint/2010/main" val="76576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8</a:t>
            </a:fld>
            <a:endParaRPr lang="en-US"/>
          </a:p>
        </p:txBody>
      </p:sp>
    </p:spTree>
    <p:extLst>
      <p:ext uri="{BB962C8B-B14F-4D97-AF65-F5344CB8AC3E}">
        <p14:creationId xmlns:p14="http://schemas.microsoft.com/office/powerpoint/2010/main" val="1152892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10</a:t>
            </a:fld>
            <a:endParaRPr lang="en-US"/>
          </a:p>
        </p:txBody>
      </p:sp>
    </p:spTree>
    <p:extLst>
      <p:ext uri="{BB962C8B-B14F-4D97-AF65-F5344CB8AC3E}">
        <p14:creationId xmlns:p14="http://schemas.microsoft.com/office/powerpoint/2010/main" val="2176950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13</a:t>
            </a:fld>
            <a:endParaRPr lang="en-US"/>
          </a:p>
        </p:txBody>
      </p:sp>
    </p:spTree>
    <p:extLst>
      <p:ext uri="{BB962C8B-B14F-4D97-AF65-F5344CB8AC3E}">
        <p14:creationId xmlns:p14="http://schemas.microsoft.com/office/powerpoint/2010/main" val="443108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16</a:t>
            </a:fld>
            <a:endParaRPr lang="en-US"/>
          </a:p>
        </p:txBody>
      </p:sp>
    </p:spTree>
    <p:extLst>
      <p:ext uri="{BB962C8B-B14F-4D97-AF65-F5344CB8AC3E}">
        <p14:creationId xmlns:p14="http://schemas.microsoft.com/office/powerpoint/2010/main" val="2419990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C22EE9-1BFA-5444-AF5F-F1702B807954}" type="slidenum">
              <a:rPr lang="en-US" smtClean="0"/>
              <a:t>17</a:t>
            </a:fld>
            <a:endParaRPr lang="en-US"/>
          </a:p>
        </p:txBody>
      </p:sp>
    </p:spTree>
    <p:extLst>
      <p:ext uri="{BB962C8B-B14F-4D97-AF65-F5344CB8AC3E}">
        <p14:creationId xmlns:p14="http://schemas.microsoft.com/office/powerpoint/2010/main" val="4038629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397"/>
            <a:ext cx="7772400" cy="1372023"/>
          </a:xfrm>
        </p:spPr>
        <p:txBody>
          <a:bodyPr/>
          <a:lstStyle/>
          <a:p>
            <a:r>
              <a:rPr lang="en-US"/>
              <a:t>Click to edit Master title style</a:t>
            </a:r>
          </a:p>
        </p:txBody>
      </p:sp>
      <p:sp>
        <p:nvSpPr>
          <p:cNvPr id="3" name="Subtitle 2"/>
          <p:cNvSpPr>
            <a:spLocks noGrp="1"/>
          </p:cNvSpPr>
          <p:nvPr>
            <p:ph type="subTitle" idx="1"/>
          </p:nvPr>
        </p:nvSpPr>
        <p:spPr>
          <a:xfrm>
            <a:off x="1371600" y="3627120"/>
            <a:ext cx="6400800" cy="163576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FA2C74E-0D84-4D6C-8D18-39C857B34C91}" type="datetime1">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205882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B89D06-9C65-4F0A-9C00-05337E3CDAF1}" type="datetime1">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760191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38549"/>
            <a:ext cx="2057400" cy="509841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38549"/>
            <a:ext cx="6019800" cy="509841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2041CB-A1B7-4175-835E-D2EC7C4E4BEB}" type="datetime1">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128293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EAB3FE-813A-470F-8A41-D5975473878F}" type="datetime1">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4147296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113107"/>
            <a:ext cx="7772400" cy="127127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712932"/>
            <a:ext cx="7772400" cy="1400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011A0B-EAE7-4D7E-924D-871A61B1CEA4}" type="datetime1">
              <a:rPr lang="en-US" smtClean="0"/>
              <a:t>8/1/2019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3096896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94249"/>
            <a:ext cx="4038600" cy="39427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4249"/>
            <a:ext cx="4038600" cy="39427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8BBD9B-83BD-4081-87D8-9B9579946832}" type="datetime1">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3397052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56329"/>
            <a:ext cx="8229600" cy="106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432772"/>
            <a:ext cx="4040188" cy="5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29883"/>
            <a:ext cx="4040188" cy="36878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432772"/>
            <a:ext cx="4041775" cy="5971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029883"/>
            <a:ext cx="4041775" cy="36878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1591E7-634C-40CC-BF5E-C76C7400549C}" type="datetime1">
              <a:rPr lang="en-US" smtClean="0"/>
              <a:t>8/1/2019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245707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8919BB-FC1E-4EFC-AC19-A1A22C2CF331}" type="datetime1">
              <a:rPr lang="en-US" smtClean="0"/>
              <a:t>8/1/2019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303346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82196-3EA4-4FD8-ABFB-94C621EDAB20}" type="datetime1">
              <a:rPr lang="en-US" smtClean="0"/>
              <a:t>8/1/2019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2728670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54847"/>
            <a:ext cx="3008313" cy="108458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54847"/>
            <a:ext cx="5111750" cy="546290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339427"/>
            <a:ext cx="3008313" cy="43783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435FC2-7673-4E48-AF3F-C30FE17834C8}" type="datetime1">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558967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480560"/>
            <a:ext cx="5486400" cy="52895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71923"/>
            <a:ext cx="5486400" cy="38404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009515"/>
            <a:ext cx="5486400" cy="7512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DC1EC1-603F-40A4-88F8-91AEA747D74C}" type="datetime1">
              <a:rPr lang="en-US" smtClean="0"/>
              <a:t>8/1/2019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CB9A5-F879-427A-BAD8-8BBD53E368AA}" type="slidenum">
              <a:rPr lang="en-US" smtClean="0"/>
              <a:t>‹#›</a:t>
            </a:fld>
            <a:endParaRPr lang="en-US"/>
          </a:p>
        </p:txBody>
      </p:sp>
    </p:spTree>
    <p:extLst>
      <p:ext uri="{BB962C8B-B14F-4D97-AF65-F5344CB8AC3E}">
        <p14:creationId xmlns:p14="http://schemas.microsoft.com/office/powerpoint/2010/main" val="697267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56329"/>
            <a:ext cx="8229600" cy="10668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93521"/>
            <a:ext cx="8229600" cy="4224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932594"/>
            <a:ext cx="2133600" cy="340783"/>
          </a:xfrm>
          <a:prstGeom prst="rect">
            <a:avLst/>
          </a:prstGeom>
        </p:spPr>
        <p:txBody>
          <a:bodyPr vert="horz" lIns="91440" tIns="45720" rIns="91440" bIns="45720" rtlCol="0" anchor="ctr"/>
          <a:lstStyle>
            <a:lvl1pPr algn="l">
              <a:defRPr sz="1200">
                <a:solidFill>
                  <a:schemeClr val="tx1">
                    <a:tint val="75000"/>
                  </a:schemeClr>
                </a:solidFill>
              </a:defRPr>
            </a:lvl1pPr>
          </a:lstStyle>
          <a:p>
            <a:fld id="{47446BAB-FDAB-418B-8A14-64D6903B03C0}" type="datetime1">
              <a:rPr lang="en-US" smtClean="0"/>
              <a:t>8/1/2019</a:t>
            </a:fld>
            <a:endParaRPr lang="en-US"/>
          </a:p>
        </p:txBody>
      </p:sp>
      <p:sp>
        <p:nvSpPr>
          <p:cNvPr id="5" name="Footer Placeholder 4"/>
          <p:cNvSpPr>
            <a:spLocks noGrp="1"/>
          </p:cNvSpPr>
          <p:nvPr>
            <p:ph type="ftr" sz="quarter" idx="3"/>
          </p:nvPr>
        </p:nvSpPr>
        <p:spPr>
          <a:xfrm>
            <a:off x="3124200" y="5932594"/>
            <a:ext cx="2895600" cy="3407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932594"/>
            <a:ext cx="2133600" cy="340783"/>
          </a:xfrm>
          <a:prstGeom prst="rect">
            <a:avLst/>
          </a:prstGeom>
        </p:spPr>
        <p:txBody>
          <a:bodyPr vert="horz" lIns="91440" tIns="45720" rIns="91440" bIns="45720" rtlCol="0" anchor="ctr"/>
          <a:lstStyle>
            <a:lvl1pPr algn="r">
              <a:defRPr sz="1200">
                <a:solidFill>
                  <a:schemeClr val="tx1">
                    <a:tint val="75000"/>
                  </a:schemeClr>
                </a:solidFill>
              </a:defRPr>
            </a:lvl1pPr>
          </a:lstStyle>
          <a:p>
            <a:fld id="{468CB9A5-F879-427A-BAD8-8BBD53E368AA}" type="slidenum">
              <a:rPr lang="en-US" smtClean="0"/>
              <a:t>‹#›</a:t>
            </a:fld>
            <a:endParaRPr lang="en-US"/>
          </a:p>
        </p:txBody>
      </p:sp>
    </p:spTree>
    <p:extLst>
      <p:ext uri="{BB962C8B-B14F-4D97-AF65-F5344CB8AC3E}">
        <p14:creationId xmlns:p14="http://schemas.microsoft.com/office/powerpoint/2010/main" val="66702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www.mass.gov/doc/umass-recovery-coach-report/download" TargetMode="External"/><Relationship Id="rId13" Type="http://schemas.openxmlformats.org/officeDocument/2006/relationships/hyperlink" Target="https://www.mass.gov/doc/peer-delivered-recovery-support-services-for-addictions-submitted-by-kim-krawczyk/download" TargetMode="External"/><Relationship Id="rId3" Type="http://schemas.openxmlformats.org/officeDocument/2006/relationships/hyperlink" Target="https://www.mass.gov/doc/recovery-coach-commission-november-7-2018-presentation/download" TargetMode="External"/><Relationship Id="rId7" Type="http://schemas.openxmlformats.org/officeDocument/2006/relationships/hyperlink" Target="https://www.mass.gov/doc/recovery-coach-commission-january-23-2019-presentation/download" TargetMode="External"/><Relationship Id="rId12" Type="http://schemas.openxmlformats.org/officeDocument/2006/relationships/hyperlink" Target="https://www.mass.gov/doc/peer-based-recovery-support-services-submitted-by-kim-krawczyk/download" TargetMode="External"/><Relationship Id="rId2" Type="http://schemas.openxmlformats.org/officeDocument/2006/relationships/hyperlink" Target="https://www.mass.gov/doc/meeting-minutes-november-7-2018/download" TargetMode="External"/><Relationship Id="rId16" Type="http://schemas.openxmlformats.org/officeDocument/2006/relationships/hyperlink" Target="https://www.mass.gov/doc/peer-research-review-submitted-by-kim-krawczyk/download" TargetMode="External"/><Relationship Id="rId1" Type="http://schemas.openxmlformats.org/officeDocument/2006/relationships/slideLayout" Target="../slideLayouts/slideLayout2.xml"/><Relationship Id="rId6" Type="http://schemas.openxmlformats.org/officeDocument/2006/relationships/hyperlink" Target="https://www.mass.gov/doc/january-23-2019-meeting-minutes/download" TargetMode="External"/><Relationship Id="rId11" Type="http://schemas.openxmlformats.org/officeDocument/2006/relationships/hyperlink" Target="https://www.mass.gov/doc/sponsor-recovery-coach-addictions-counselor-submitted-by-kim-krawczyk/download" TargetMode="External"/><Relationship Id="rId5" Type="http://schemas.openxmlformats.org/officeDocument/2006/relationships/hyperlink" Target="https://www.mass.gov/doc/application-carc-requirements/download" TargetMode="External"/><Relationship Id="rId15" Type="http://schemas.openxmlformats.org/officeDocument/2006/relationships/hyperlink" Target="https://www.mass.gov/doc/recovery-support-research-literature-review-submitted-by-kim-krawczyk/download" TargetMode="External"/><Relationship Id="rId10" Type="http://schemas.openxmlformats.org/officeDocument/2006/relationships/hyperlink" Target="https://www.mass.gov/doc/project-safe-outreach-manual-submitted-by-kim-krawczyk/download" TargetMode="External"/><Relationship Id="rId4" Type="http://schemas.openxmlformats.org/officeDocument/2006/relationships/hyperlink" Target="https://www.mass.gov/doc/massachusetts-board-of-substance-abuse-counselor-certification/download" TargetMode="External"/><Relationship Id="rId9" Type="http://schemas.openxmlformats.org/officeDocument/2006/relationships/hyperlink" Target="https://www.mass.gov/doc/mission-navigating-transitions-program-recovery-coach-guidebook-submitted-by-siu-ping-chen/download" TargetMode="External"/><Relationship Id="rId14" Type="http://schemas.openxmlformats.org/officeDocument/2006/relationships/hyperlink" Target="https://www.mass.gov/doc/peer-based-health-interventions-submitted-by-kim-krawczyk/download"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www.mass.gov/doc/fy18-interim-process-evaluation-of-the-tx-project-submitted-to-recovery-coach-inbox/download" TargetMode="External"/><Relationship Id="rId3" Type="http://schemas.openxmlformats.org/officeDocument/2006/relationships/hyperlink" Target="https://www.mass.gov/doc/recovery-coach-commission-meeting-presentation/download" TargetMode="External"/><Relationship Id="rId7" Type="http://schemas.openxmlformats.org/officeDocument/2006/relationships/hyperlink" Target="https://www.mass.gov/doc/fy17-program-evaluation-of-the-tx-project-submitted-to-recovery-coach-inbox/download" TargetMode="External"/><Relationship Id="rId12" Type="http://schemas.openxmlformats.org/officeDocument/2006/relationships/hyperlink" Target="https://www.mass.gov/doc/policy-created-by-a-san-francisco-clinic-submitted-to-recovery-coach-inbox/download" TargetMode="External"/><Relationship Id="rId2" Type="http://schemas.openxmlformats.org/officeDocument/2006/relationships/hyperlink" Target="https://www.mass.gov/doc/approved-march-18-meeting-minutes/download" TargetMode="External"/><Relationship Id="rId1" Type="http://schemas.openxmlformats.org/officeDocument/2006/relationships/slideLayout" Target="../slideLayouts/slideLayout2.xml"/><Relationship Id="rId6" Type="http://schemas.openxmlformats.org/officeDocument/2006/relationships/hyperlink" Target="https://www.mass.gov/doc/provider-readiness/download" TargetMode="External"/><Relationship Id="rId11" Type="http://schemas.openxmlformats.org/officeDocument/2006/relationships/hyperlink" Target="https://www.mass.gov/doc/optum-white-paper-on-peer-support-services-submitted-to-recovery-coach-inbox/download" TargetMode="External"/><Relationship Id="rId5" Type="http://schemas.openxmlformats.org/officeDocument/2006/relationships/hyperlink" Target="https://www.mass.gov/doc/list-of-dma-reviewed-studies/download" TargetMode="External"/><Relationship Id="rId10" Type="http://schemas.openxmlformats.org/officeDocument/2006/relationships/hyperlink" Target="https://www.mass.gov/doc/sample-of-a-recovery-or-wellness-policy-submitted-to-recovery-coach-inbox/download" TargetMode="External"/><Relationship Id="rId4" Type="http://schemas.openxmlformats.org/officeDocument/2006/relationships/hyperlink" Target="https://www.mass.gov/doc/peer-support-worker-comparison-chart/download" TargetMode="External"/><Relationship Id="rId9" Type="http://schemas.openxmlformats.org/officeDocument/2006/relationships/hyperlink" Target="https://www.mass.gov/doc/strategies-for-states-creating-peer-support-services-submitted-to-recovery-coach-inbox/download"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mass.gov/doc/recovery-coach-commission-may-20-2019-presentation/download" TargetMode="External"/><Relationship Id="rId2" Type="http://schemas.openxmlformats.org/officeDocument/2006/relationships/hyperlink" Target="https://www.mass.gov/doc/meeting-minutes-may-20-2019/download" TargetMode="External"/><Relationship Id="rId1" Type="http://schemas.openxmlformats.org/officeDocument/2006/relationships/slideLayout" Target="../slideLayouts/slideLayout2.xml"/><Relationship Id="rId6" Type="http://schemas.openxmlformats.org/officeDocument/2006/relationships/hyperlink" Target="https://dbhids.org/peer-support-toolkit/" TargetMode="External"/><Relationship Id="rId5" Type="http://schemas.openxmlformats.org/officeDocument/2006/relationships/hyperlink" Target="https://www.mass.gov/doc/summary-of-state-certification/download" TargetMode="External"/><Relationship Id="rId4" Type="http://schemas.openxmlformats.org/officeDocument/2006/relationships/hyperlink" Target="https://www.mass.gov/doc/standards-for-credentialing/download"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mass.gov/doc/recovery-coach-provider-information/download" TargetMode="External"/><Relationship Id="rId2" Type="http://schemas.openxmlformats.org/officeDocument/2006/relationships/hyperlink" Target="https://www.mass.gov/doc/meeting-minutes-june-17-2019/download" TargetMode="External"/><Relationship Id="rId1" Type="http://schemas.openxmlformats.org/officeDocument/2006/relationships/slideLayout" Target="../slideLayouts/slideLayout2.xml"/><Relationship Id="rId5" Type="http://schemas.openxmlformats.org/officeDocument/2006/relationships/hyperlink" Target="https://www.mass.gov/doc/moar-recovery-coach-collection-submitted-by-kim-krawczyk/download" TargetMode="External"/><Relationship Id="rId4" Type="http://schemas.openxmlformats.org/officeDocument/2006/relationships/hyperlink" Target="https://www.mass.gov/doc/mgh-recovery-coach-report-submitted-to-recovery-coach-inbox/download"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orgs/recovery-coach-commiss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EHSRecoveryCoachCommission@MassMail.State.MA.U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68CB9A5-F879-427A-BAD8-8BBD53E368AA}" type="slidenum">
              <a:rPr lang="en-US" smtClean="0"/>
              <a:t>1</a:t>
            </a:fld>
            <a:endParaRPr lang="en-US"/>
          </a:p>
        </p:txBody>
      </p:sp>
      <p:pic>
        <p:nvPicPr>
          <p:cNvPr id="7"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400800"/>
          </a:xfrm>
          <a:prstGeom prst="rect">
            <a:avLst/>
          </a:prstGeom>
        </p:spPr>
      </p:pic>
      <p:sp>
        <p:nvSpPr>
          <p:cNvPr id="9" name="TextBox 8"/>
          <p:cNvSpPr txBox="1"/>
          <p:nvPr/>
        </p:nvSpPr>
        <p:spPr>
          <a:xfrm>
            <a:off x="2611120" y="2438401"/>
            <a:ext cx="6477000" cy="646331"/>
          </a:xfrm>
          <a:prstGeom prst="rect">
            <a:avLst/>
          </a:prstGeom>
          <a:noFill/>
        </p:spPr>
        <p:txBody>
          <a:bodyPr wrap="square" rtlCol="0">
            <a:spAutoFit/>
          </a:bodyPr>
          <a:lstStyle/>
          <a:p>
            <a:pPr algn="r"/>
            <a:r>
              <a:rPr lang="en-US" sz="3600" dirty="0">
                <a:solidFill>
                  <a:schemeClr val="bg1"/>
                </a:solidFill>
              </a:rPr>
              <a:t>Recovery Coach Commission</a:t>
            </a:r>
          </a:p>
        </p:txBody>
      </p:sp>
      <p:sp>
        <p:nvSpPr>
          <p:cNvPr id="11" name="TextBox 10"/>
          <p:cNvSpPr txBox="1"/>
          <p:nvPr/>
        </p:nvSpPr>
        <p:spPr>
          <a:xfrm>
            <a:off x="-76200" y="2971800"/>
            <a:ext cx="9144000" cy="1077218"/>
          </a:xfrm>
          <a:prstGeom prst="rect">
            <a:avLst/>
          </a:prstGeom>
          <a:noFill/>
        </p:spPr>
        <p:txBody>
          <a:bodyPr wrap="square" rtlCol="0">
            <a:spAutoFit/>
          </a:bodyPr>
          <a:lstStyle/>
          <a:p>
            <a:pPr algn="r"/>
            <a:r>
              <a:rPr lang="en-US" sz="1600" i="1" dirty="0">
                <a:solidFill>
                  <a:schemeClr val="bg1"/>
                </a:solidFill>
              </a:rPr>
              <a:t>Established by Section 101 of Chapter 208 of the Acts of 2018</a:t>
            </a:r>
          </a:p>
          <a:p>
            <a:pPr algn="r"/>
            <a:endParaRPr lang="en-US" sz="1600" dirty="0">
              <a:solidFill>
                <a:schemeClr val="bg1"/>
              </a:solidFill>
            </a:endParaRPr>
          </a:p>
          <a:p>
            <a:pPr algn="r"/>
            <a:endParaRPr lang="en-US" sz="1600" dirty="0">
              <a:solidFill>
                <a:schemeClr val="bg1"/>
              </a:solidFill>
            </a:endParaRPr>
          </a:p>
          <a:p>
            <a:pPr algn="r"/>
            <a:r>
              <a:rPr lang="en-US" sz="1600" dirty="0">
                <a:solidFill>
                  <a:schemeClr val="bg1"/>
                </a:solidFill>
              </a:rPr>
              <a:t>August 1, 2019</a:t>
            </a:r>
          </a:p>
        </p:txBody>
      </p:sp>
    </p:spTree>
    <p:extLst>
      <p:ext uri="{BB962C8B-B14F-4D97-AF65-F5344CB8AC3E}">
        <p14:creationId xmlns:p14="http://schemas.microsoft.com/office/powerpoint/2010/main" val="3610090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Charge 2 Highlight: </a:t>
            </a:r>
            <a:r>
              <a:rPr lang="en-US" sz="2800" b="1" kern="0" dirty="0" smtClean="0">
                <a:solidFill>
                  <a:prstClr val="white"/>
                </a:solidFill>
              </a:rPr>
              <a:t>Comparison </a:t>
            </a:r>
            <a:r>
              <a:rPr lang="en-US" sz="2800" b="1" kern="0" dirty="0">
                <a:solidFill>
                  <a:prstClr val="white"/>
                </a:solidFill>
              </a:rPr>
              <a:t>of Credentialing Processes</a:t>
            </a:r>
          </a:p>
        </p:txBody>
      </p:sp>
      <p:graphicFrame>
        <p:nvGraphicFramePr>
          <p:cNvPr id="3" name="Table 2"/>
          <p:cNvGraphicFramePr>
            <a:graphicFrameLocks noGrp="1"/>
          </p:cNvGraphicFramePr>
          <p:nvPr>
            <p:extLst>
              <p:ext uri="{D42A27DB-BD31-4B8C-83A1-F6EECF244321}">
                <p14:modId xmlns:p14="http://schemas.microsoft.com/office/powerpoint/2010/main" val="3085311629"/>
              </p:ext>
            </p:extLst>
          </p:nvPr>
        </p:nvGraphicFramePr>
        <p:xfrm>
          <a:off x="152402" y="1021080"/>
          <a:ext cx="8839197" cy="5074920"/>
        </p:xfrm>
        <a:graphic>
          <a:graphicData uri="http://schemas.openxmlformats.org/drawingml/2006/table">
            <a:tbl>
              <a:tblPr firstRow="1" firstCol="1" bandRow="1">
                <a:tableStyleId>{5C22544A-7EE6-4342-B048-85BDC9FD1C3A}</a:tableStyleId>
              </a:tblPr>
              <a:tblGrid>
                <a:gridCol w="761998">
                  <a:extLst>
                    <a:ext uri="{9D8B030D-6E8A-4147-A177-3AD203B41FA5}">
                      <a16:colId xmlns="" xmlns:a16="http://schemas.microsoft.com/office/drawing/2014/main" val="20000"/>
                    </a:ext>
                  </a:extLst>
                </a:gridCol>
                <a:gridCol w="533400">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209800">
                  <a:extLst>
                    <a:ext uri="{9D8B030D-6E8A-4147-A177-3AD203B41FA5}">
                      <a16:colId xmlns="" xmlns:a16="http://schemas.microsoft.com/office/drawing/2014/main" val="20003"/>
                    </a:ext>
                  </a:extLst>
                </a:gridCol>
                <a:gridCol w="1295400">
                  <a:extLst>
                    <a:ext uri="{9D8B030D-6E8A-4147-A177-3AD203B41FA5}">
                      <a16:colId xmlns="" xmlns:a16="http://schemas.microsoft.com/office/drawing/2014/main" val="20004"/>
                    </a:ext>
                  </a:extLst>
                </a:gridCol>
                <a:gridCol w="1981199">
                  <a:extLst>
                    <a:ext uri="{9D8B030D-6E8A-4147-A177-3AD203B41FA5}">
                      <a16:colId xmlns="" xmlns:a16="http://schemas.microsoft.com/office/drawing/2014/main" val="20005"/>
                    </a:ext>
                  </a:extLst>
                </a:gridCol>
              </a:tblGrid>
              <a:tr h="228600">
                <a:tc gridSpan="2">
                  <a:txBody>
                    <a:bodyPr/>
                    <a:lstStyle/>
                    <a:p>
                      <a:pPr marL="0" marR="0">
                        <a:lnSpc>
                          <a:spcPct val="100000"/>
                        </a:lnSpc>
                        <a:spcBef>
                          <a:spcPts val="600"/>
                        </a:spcBef>
                        <a:spcAft>
                          <a:spcPts val="0"/>
                        </a:spcAft>
                      </a:pPr>
                      <a:r>
                        <a:rPr lang="en-US" sz="800" dirty="0">
                          <a:solidFill>
                            <a:schemeClr val="tx1"/>
                          </a:solidFill>
                          <a:effectLst/>
                        </a:rPr>
                        <a:t> </a:t>
                      </a:r>
                      <a:endParaRPr lang="en-US" sz="800" dirty="0">
                        <a:solidFill>
                          <a:schemeClr val="tx1"/>
                        </a:solidFill>
                        <a:effectLst/>
                        <a:latin typeface="Calibri"/>
                        <a:ea typeface="Calibri"/>
                        <a:cs typeface="Times New Roman"/>
                      </a:endParaRPr>
                    </a:p>
                  </a:txBody>
                  <a:tcPr marL="22467" marR="2246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a:txBody>
                    <a:bodyPr/>
                    <a:lstStyle/>
                    <a:p>
                      <a:pPr marL="0" marR="0" algn="l">
                        <a:lnSpc>
                          <a:spcPct val="100000"/>
                        </a:lnSpc>
                        <a:spcBef>
                          <a:spcPts val="600"/>
                        </a:spcBef>
                        <a:spcAft>
                          <a:spcPts val="0"/>
                        </a:spcAft>
                      </a:pPr>
                      <a:r>
                        <a:rPr lang="en-US" sz="900" dirty="0">
                          <a:solidFill>
                            <a:schemeClr val="bg1"/>
                          </a:solidFill>
                          <a:effectLst/>
                        </a:rPr>
                        <a:t>Peer Recovery Coach</a:t>
                      </a:r>
                      <a:endParaRPr lang="en-US" sz="900" dirty="0">
                        <a:solidFill>
                          <a:schemeClr val="bg1"/>
                        </a:solidFill>
                        <a:effectLst/>
                        <a:latin typeface="Calibri"/>
                        <a:ea typeface="Calibri"/>
                        <a:cs typeface="Times New Roman"/>
                      </a:endParaRPr>
                    </a:p>
                  </a:txBody>
                  <a:tcPr marL="22467" marR="22467"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algn="l">
                        <a:lnSpc>
                          <a:spcPct val="100000"/>
                        </a:lnSpc>
                        <a:spcBef>
                          <a:spcPts val="600"/>
                        </a:spcBef>
                        <a:spcAft>
                          <a:spcPts val="0"/>
                        </a:spcAft>
                      </a:pPr>
                      <a:r>
                        <a:rPr lang="en-US" sz="900" dirty="0">
                          <a:solidFill>
                            <a:schemeClr val="bg1"/>
                          </a:solidFill>
                          <a:effectLst/>
                        </a:rPr>
                        <a:t>Social Worker (LSW)</a:t>
                      </a:r>
                      <a:endParaRPr lang="en-US" sz="9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algn="l">
                        <a:lnSpc>
                          <a:spcPct val="100000"/>
                        </a:lnSpc>
                        <a:spcBef>
                          <a:spcPts val="600"/>
                        </a:spcBef>
                        <a:spcAft>
                          <a:spcPts val="0"/>
                        </a:spcAft>
                      </a:pPr>
                      <a:r>
                        <a:rPr lang="en-US" sz="900" dirty="0">
                          <a:solidFill>
                            <a:schemeClr val="bg1"/>
                          </a:solidFill>
                          <a:effectLst/>
                        </a:rPr>
                        <a:t>Certified Peer Specialist*</a:t>
                      </a:r>
                      <a:endParaRPr lang="en-US" sz="9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algn="l">
                        <a:lnSpc>
                          <a:spcPct val="100000"/>
                        </a:lnSpc>
                        <a:spcBef>
                          <a:spcPts val="600"/>
                        </a:spcBef>
                        <a:spcAft>
                          <a:spcPts val="0"/>
                        </a:spcAft>
                      </a:pPr>
                      <a:r>
                        <a:rPr lang="en-US" sz="900" dirty="0">
                          <a:solidFill>
                            <a:schemeClr val="bg1"/>
                          </a:solidFill>
                          <a:effectLst/>
                        </a:rPr>
                        <a:t>Licensed Drug and Alcohol Counselor </a:t>
                      </a:r>
                      <a:r>
                        <a:rPr lang="en-US" sz="900" dirty="0" smtClean="0">
                          <a:solidFill>
                            <a:schemeClr val="bg1"/>
                          </a:solidFill>
                          <a:effectLst/>
                        </a:rPr>
                        <a:t>II</a:t>
                      </a:r>
                      <a:endParaRPr lang="en-US" sz="9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extLst>
                  <a:ext uri="{0D108BD9-81ED-4DB2-BD59-A6C34878D82A}">
                    <a16:rowId xmlns="" xmlns:a16="http://schemas.microsoft.com/office/drawing/2014/main" val="10000"/>
                  </a:ext>
                </a:extLst>
              </a:tr>
              <a:tr h="91440">
                <a:tc gridSpan="2">
                  <a:txBody>
                    <a:bodyPr/>
                    <a:lstStyle/>
                    <a:p>
                      <a:pPr marL="0" marR="0" algn="ctr">
                        <a:lnSpc>
                          <a:spcPct val="100000"/>
                        </a:lnSpc>
                        <a:spcBef>
                          <a:spcPts val="600"/>
                        </a:spcBef>
                        <a:spcAft>
                          <a:spcPts val="0"/>
                        </a:spcAft>
                      </a:pPr>
                      <a:r>
                        <a:rPr lang="en-US" sz="800" dirty="0">
                          <a:solidFill>
                            <a:schemeClr val="bg1"/>
                          </a:solidFill>
                          <a:effectLst/>
                          <a:latin typeface="Calibri"/>
                          <a:ea typeface="Calibri"/>
                          <a:cs typeface="Times New Roman"/>
                        </a:rPr>
                        <a:t>Licensed by State Entity</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latin typeface="Calibri"/>
                          <a:ea typeface="Calibri"/>
                          <a:cs typeface="Times New Roman"/>
                        </a:rPr>
                        <a:t>No</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latin typeface="Calibri"/>
                          <a:ea typeface="Calibri"/>
                          <a:cs typeface="Times New Roman"/>
                        </a:rPr>
                        <a:t>Yes</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latin typeface="Calibri"/>
                          <a:ea typeface="Calibri"/>
                          <a:cs typeface="Times New Roman"/>
                        </a:rPr>
                        <a:t>No</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latin typeface="Calibri"/>
                          <a:ea typeface="Calibri"/>
                          <a:cs typeface="Times New Roman"/>
                        </a:rPr>
                        <a:t>Yes</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9"/>
                  </a:ext>
                </a:extLst>
              </a:tr>
              <a:tr h="91440">
                <a:tc gridSpan="2">
                  <a:txBody>
                    <a:bodyPr/>
                    <a:lstStyle/>
                    <a:p>
                      <a:pPr marL="0" marR="0" algn="ctr">
                        <a:lnSpc>
                          <a:spcPct val="100000"/>
                        </a:lnSpc>
                        <a:spcBef>
                          <a:spcPts val="600"/>
                        </a:spcBef>
                        <a:spcAft>
                          <a:spcPts val="0"/>
                        </a:spcAft>
                      </a:pPr>
                      <a:r>
                        <a:rPr lang="en-US" sz="800" dirty="0">
                          <a:solidFill>
                            <a:schemeClr val="bg1"/>
                          </a:solidFill>
                          <a:effectLst/>
                        </a:rPr>
                        <a:t>Oversight</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Massachusetts Board of Substance </a:t>
                      </a:r>
                      <a:br>
                        <a:rPr lang="en-US" sz="800" dirty="0">
                          <a:solidFill>
                            <a:schemeClr val="tx1"/>
                          </a:solidFill>
                          <a:effectLst/>
                        </a:rPr>
                      </a:br>
                      <a:r>
                        <a:rPr lang="en-US" sz="800" dirty="0">
                          <a:solidFill>
                            <a:schemeClr val="tx1"/>
                          </a:solidFill>
                          <a:effectLst/>
                        </a:rPr>
                        <a:t>Abuse Counselor Certification (Private, non-governmental entity)</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Board of Registration of Social Work (Statutorily created board)</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Department of Mental Health</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Department of Public Health</a:t>
                      </a:r>
                    </a:p>
                    <a:p>
                      <a:pPr marL="0" marR="0" algn="l">
                        <a:lnSpc>
                          <a:spcPct val="100000"/>
                        </a:lnSpc>
                        <a:spcBef>
                          <a:spcPts val="600"/>
                        </a:spcBef>
                        <a:spcAft>
                          <a:spcPts val="0"/>
                        </a:spcAft>
                      </a:pPr>
                      <a:r>
                        <a:rPr lang="en-US" sz="800" dirty="0">
                          <a:solidFill>
                            <a:schemeClr val="tx1"/>
                          </a:solidFill>
                          <a:effectLst/>
                        </a:rPr>
                        <a:t>Bureau of Substance Addiction Services (BSAS)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10"/>
                  </a:ext>
                </a:extLst>
              </a:tr>
              <a:tr h="91440">
                <a:tc gridSpan="2">
                  <a:txBody>
                    <a:bodyPr/>
                    <a:lstStyle/>
                    <a:p>
                      <a:pPr marL="0" marR="0" algn="ctr">
                        <a:lnSpc>
                          <a:spcPct val="100000"/>
                        </a:lnSpc>
                        <a:spcBef>
                          <a:spcPts val="600"/>
                        </a:spcBef>
                        <a:spcAft>
                          <a:spcPts val="0"/>
                        </a:spcAft>
                      </a:pPr>
                      <a:r>
                        <a:rPr lang="en-US" sz="800" dirty="0">
                          <a:solidFill>
                            <a:schemeClr val="bg1"/>
                          </a:solidFill>
                          <a:effectLst/>
                        </a:rPr>
                        <a:t>Complaint Process</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No</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Yes, professional review form can be submitted to the National Association of Social Workers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No</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Complaints may be filed by calling the BSAS Complaint line (617) 624-5171</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11"/>
                  </a:ext>
                </a:extLst>
              </a:tr>
              <a:tr h="182880">
                <a:tc gridSpan="2">
                  <a:txBody>
                    <a:bodyPr/>
                    <a:lstStyle/>
                    <a:p>
                      <a:pPr marL="0" marR="0" algn="ctr">
                        <a:lnSpc>
                          <a:spcPct val="100000"/>
                        </a:lnSpc>
                        <a:spcBef>
                          <a:spcPts val="600"/>
                        </a:spcBef>
                        <a:spcAft>
                          <a:spcPts val="0"/>
                        </a:spcAft>
                      </a:pPr>
                      <a:r>
                        <a:rPr lang="en-US" sz="800" dirty="0">
                          <a:solidFill>
                            <a:schemeClr val="bg1"/>
                          </a:solidFill>
                          <a:effectLst/>
                        </a:rPr>
                        <a:t>Minimum Education</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High school diploma or GED</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High school diploma or GED</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High school diploma or GED</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High school</a:t>
                      </a:r>
                      <a:r>
                        <a:rPr lang="en-US" sz="800" baseline="0" dirty="0">
                          <a:solidFill>
                            <a:schemeClr val="tx1"/>
                          </a:solidFill>
                          <a:effectLst/>
                        </a:rPr>
                        <a:t> diploma or GED</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182880">
                <a:tc gridSpan="2">
                  <a:txBody>
                    <a:bodyPr/>
                    <a:lstStyle/>
                    <a:p>
                      <a:pPr marL="0" marR="0" algn="ctr">
                        <a:lnSpc>
                          <a:spcPct val="100000"/>
                        </a:lnSpc>
                        <a:spcBef>
                          <a:spcPts val="600"/>
                        </a:spcBef>
                        <a:spcAft>
                          <a:spcPts val="0"/>
                        </a:spcAft>
                      </a:pPr>
                      <a:r>
                        <a:rPr lang="en-US" sz="800" dirty="0">
                          <a:solidFill>
                            <a:schemeClr val="bg1"/>
                          </a:solidFill>
                          <a:effectLst/>
                        </a:rPr>
                        <a:t>Lived Experience</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Not applicable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Not applicable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Yes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Not applicable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2"/>
                  </a:ext>
                </a:extLst>
              </a:tr>
              <a:tr h="91440">
                <a:tc rowSpan="3">
                  <a:txBody>
                    <a:bodyPr/>
                    <a:lstStyle/>
                    <a:p>
                      <a:pPr marL="0" marR="0" algn="ctr">
                        <a:lnSpc>
                          <a:spcPct val="115000"/>
                        </a:lnSpc>
                        <a:spcBef>
                          <a:spcPts val="0"/>
                        </a:spcBef>
                        <a:spcAft>
                          <a:spcPts val="0"/>
                        </a:spcAft>
                      </a:pPr>
                      <a:r>
                        <a:rPr lang="en-US" sz="800" dirty="0">
                          <a:solidFill>
                            <a:schemeClr val="bg1"/>
                          </a:solidFill>
                          <a:effectLst/>
                        </a:rPr>
                        <a:t>Requirements for certification/</a:t>
                      </a:r>
                    </a:p>
                    <a:p>
                      <a:pPr marL="0" marR="0" algn="ctr">
                        <a:lnSpc>
                          <a:spcPct val="115000"/>
                        </a:lnSpc>
                        <a:spcBef>
                          <a:spcPts val="0"/>
                        </a:spcBef>
                        <a:spcAft>
                          <a:spcPts val="0"/>
                        </a:spcAft>
                      </a:pPr>
                      <a:r>
                        <a:rPr lang="en-US" sz="800" dirty="0">
                          <a:solidFill>
                            <a:schemeClr val="bg1"/>
                          </a:solidFill>
                          <a:effectLst/>
                        </a:rPr>
                        <a:t>licensure</a:t>
                      </a:r>
                    </a:p>
                    <a:p>
                      <a:pPr marL="0" marR="0" algn="ctr">
                        <a:lnSpc>
                          <a:spcPct val="115000"/>
                        </a:lnSpc>
                        <a:spcBef>
                          <a:spcPts val="0"/>
                        </a:spcBef>
                        <a:spcAft>
                          <a:spcPts val="0"/>
                        </a:spcAft>
                      </a:pPr>
                      <a:r>
                        <a:rPr lang="en-US" sz="800" dirty="0">
                          <a:solidFill>
                            <a:schemeClr val="bg1"/>
                          </a:solidFill>
                          <a:effectLst/>
                        </a:rPr>
                        <a:t> </a:t>
                      </a:r>
                    </a:p>
                    <a:p>
                      <a:pPr marL="0" marR="0" indent="457200" algn="ctr">
                        <a:lnSpc>
                          <a:spcPct val="115000"/>
                        </a:lnSpc>
                        <a:spcBef>
                          <a:spcPts val="0"/>
                        </a:spcBef>
                        <a:spcAft>
                          <a:spcPts val="0"/>
                        </a:spcAft>
                      </a:pPr>
                      <a:r>
                        <a:rPr lang="en-US" sz="800" dirty="0">
                          <a:solidFill>
                            <a:schemeClr val="bg1"/>
                          </a:solidFill>
                          <a:effectLst/>
                        </a:rPr>
                        <a:t> </a:t>
                      </a:r>
                    </a:p>
                    <a:p>
                      <a:pPr marL="0" marR="0" indent="457200" algn="ctr">
                        <a:lnSpc>
                          <a:spcPct val="115000"/>
                        </a:lnSpc>
                        <a:spcBef>
                          <a:spcPts val="0"/>
                        </a:spcBef>
                        <a:spcAft>
                          <a:spcPts val="0"/>
                        </a:spcAft>
                      </a:pPr>
                      <a:r>
                        <a:rPr lang="en-US" sz="800" dirty="0">
                          <a:solidFill>
                            <a:schemeClr val="bg1"/>
                          </a:solidFill>
                          <a:effectLst/>
                        </a:rPr>
                        <a:t> </a:t>
                      </a:r>
                    </a:p>
                    <a:p>
                      <a:pPr marL="0" marR="0" indent="457200" algn="ctr">
                        <a:lnSpc>
                          <a:spcPct val="115000"/>
                        </a:lnSpc>
                        <a:spcBef>
                          <a:spcPts val="0"/>
                        </a:spcBef>
                        <a:spcAft>
                          <a:spcPts val="0"/>
                        </a:spcAft>
                      </a:pPr>
                      <a:r>
                        <a:rPr lang="en-US" sz="800" dirty="0">
                          <a:solidFill>
                            <a:schemeClr val="bg1"/>
                          </a:solidFill>
                          <a:effectLst/>
                        </a:rPr>
                        <a:t> </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a:txBody>
                    <a:bodyPr/>
                    <a:lstStyle/>
                    <a:p>
                      <a:pPr marL="0" marR="0" algn="ctr">
                        <a:lnSpc>
                          <a:spcPct val="100000"/>
                        </a:lnSpc>
                        <a:spcBef>
                          <a:spcPts val="600"/>
                        </a:spcBef>
                        <a:spcAft>
                          <a:spcPts val="0"/>
                        </a:spcAft>
                      </a:pPr>
                      <a:r>
                        <a:rPr lang="en-US" sz="800" b="1" i="1" dirty="0">
                          <a:solidFill>
                            <a:schemeClr val="tx1"/>
                          </a:solidFill>
                          <a:effectLst/>
                        </a:rPr>
                        <a:t>Training</a:t>
                      </a:r>
                      <a:endParaRPr lang="en-US" sz="800" b="1" i="1"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algn="l">
                        <a:lnSpc>
                          <a:spcPct val="100000"/>
                        </a:lnSpc>
                        <a:spcBef>
                          <a:spcPts val="600"/>
                        </a:spcBef>
                        <a:spcAft>
                          <a:spcPts val="0"/>
                        </a:spcAft>
                      </a:pPr>
                      <a:r>
                        <a:rPr lang="en-US" sz="800" dirty="0">
                          <a:solidFill>
                            <a:schemeClr val="tx1"/>
                          </a:solidFill>
                          <a:effectLst/>
                        </a:rPr>
                        <a:t>60 hours in the four CARC domains and additional trainings: </a:t>
                      </a:r>
                    </a:p>
                    <a:p>
                      <a:pPr marL="0" marR="0" algn="l">
                        <a:lnSpc>
                          <a:spcPct val="100000"/>
                        </a:lnSpc>
                        <a:spcBef>
                          <a:spcPts val="600"/>
                        </a:spcBef>
                        <a:spcAft>
                          <a:spcPts val="0"/>
                        </a:spcAft>
                      </a:pPr>
                      <a:r>
                        <a:rPr lang="en-US" sz="800" dirty="0">
                          <a:solidFill>
                            <a:schemeClr val="tx1"/>
                          </a:solidFill>
                          <a:effectLst/>
                        </a:rPr>
                        <a:t>1. Advocacy (10 hours)</a:t>
                      </a:r>
                    </a:p>
                    <a:p>
                      <a:pPr marL="0" marR="0" algn="l">
                        <a:lnSpc>
                          <a:spcPct val="100000"/>
                        </a:lnSpc>
                        <a:spcBef>
                          <a:spcPts val="600"/>
                        </a:spcBef>
                        <a:spcAft>
                          <a:spcPts val="0"/>
                        </a:spcAft>
                      </a:pPr>
                      <a:r>
                        <a:rPr lang="en-US" sz="800" dirty="0">
                          <a:solidFill>
                            <a:schemeClr val="tx1"/>
                          </a:solidFill>
                          <a:effectLst/>
                        </a:rPr>
                        <a:t>2. Mentoring/Education (10 hours)</a:t>
                      </a:r>
                    </a:p>
                    <a:p>
                      <a:pPr marL="0" marR="0" algn="l">
                        <a:lnSpc>
                          <a:spcPct val="100000"/>
                        </a:lnSpc>
                        <a:spcBef>
                          <a:spcPts val="600"/>
                        </a:spcBef>
                        <a:spcAft>
                          <a:spcPts val="0"/>
                        </a:spcAft>
                      </a:pPr>
                      <a:r>
                        <a:rPr lang="en-US" sz="800" dirty="0">
                          <a:solidFill>
                            <a:schemeClr val="tx1"/>
                          </a:solidFill>
                          <a:effectLst/>
                        </a:rPr>
                        <a:t>3. Recovery/Wellness Support (10 hours)</a:t>
                      </a:r>
                    </a:p>
                    <a:p>
                      <a:pPr marL="0" marR="0" algn="l">
                        <a:lnSpc>
                          <a:spcPct val="100000"/>
                        </a:lnSpc>
                        <a:spcBef>
                          <a:spcPts val="600"/>
                        </a:spcBef>
                        <a:spcAft>
                          <a:spcPts val="0"/>
                        </a:spcAft>
                      </a:pPr>
                      <a:r>
                        <a:rPr lang="en-US" sz="800" dirty="0">
                          <a:solidFill>
                            <a:schemeClr val="tx1"/>
                          </a:solidFill>
                          <a:effectLst/>
                        </a:rPr>
                        <a:t>4. Ethical Responsibility (16 hours</a:t>
                      </a:r>
                      <a:r>
                        <a:rPr lang="en-US" sz="800" dirty="0" smtClean="0">
                          <a:solidFill>
                            <a:schemeClr val="tx1"/>
                          </a:solidFill>
                          <a:effectLst/>
                        </a:rPr>
                        <a:t>)</a:t>
                      </a:r>
                      <a:endParaRPr lang="en-US" sz="800" dirty="0">
                        <a:solidFill>
                          <a:schemeClr val="tx1"/>
                        </a:solidFill>
                        <a:effectLst/>
                      </a:endParaRPr>
                    </a:p>
                    <a:p>
                      <a:pPr marL="0" marR="0" algn="l">
                        <a:lnSpc>
                          <a:spcPct val="100000"/>
                        </a:lnSpc>
                        <a:spcBef>
                          <a:spcPts val="600"/>
                        </a:spcBef>
                        <a:spcAft>
                          <a:spcPts val="0"/>
                        </a:spcAft>
                      </a:pPr>
                      <a:r>
                        <a:rPr lang="en-US" sz="800" dirty="0">
                          <a:solidFill>
                            <a:schemeClr val="tx1"/>
                          </a:solidFill>
                          <a:effectLst/>
                        </a:rPr>
                        <a:t>Additional trainings: Cultural Competency (3 hours), Addictions 101 (5 hours), Mental Health (3 hours), Motivational Interviewing (3 hours)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marL="0" marR="0" algn="l">
                        <a:lnSpc>
                          <a:spcPct val="100000"/>
                        </a:lnSpc>
                        <a:spcBef>
                          <a:spcPts val="600"/>
                        </a:spcBef>
                        <a:spcAft>
                          <a:spcPts val="0"/>
                        </a:spcAft>
                      </a:pPr>
                      <a:r>
                        <a:rPr lang="en-US" sz="800" dirty="0">
                          <a:solidFill>
                            <a:schemeClr val="tx1"/>
                          </a:solidFill>
                          <a:effectLst/>
                        </a:rPr>
                        <a:t>Must meet </a:t>
                      </a:r>
                      <a:r>
                        <a:rPr lang="en-US" sz="800" b="1" dirty="0">
                          <a:solidFill>
                            <a:schemeClr val="tx1"/>
                          </a:solidFill>
                          <a:effectLst/>
                        </a:rPr>
                        <a:t>one</a:t>
                      </a:r>
                      <a:r>
                        <a:rPr lang="en-US" sz="800" dirty="0">
                          <a:solidFill>
                            <a:schemeClr val="tx1"/>
                          </a:solidFill>
                          <a:effectLst/>
                        </a:rPr>
                        <a:t> of following options </a:t>
                      </a:r>
                      <a:r>
                        <a:rPr lang="en-US" sz="800" baseline="0" dirty="0">
                          <a:solidFill>
                            <a:schemeClr val="tx1"/>
                          </a:solidFill>
                          <a:effectLst/>
                        </a:rPr>
                        <a:t>in training and direct practice hours</a:t>
                      </a:r>
                      <a:r>
                        <a:rPr lang="en-US" sz="800" dirty="0">
                          <a:solidFill>
                            <a:schemeClr val="tx1"/>
                          </a:solidFill>
                          <a:effectLst/>
                        </a:rPr>
                        <a:t>:</a:t>
                      </a:r>
                    </a:p>
                    <a:p>
                      <a:pPr marL="182880" marR="0" indent="-9144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800" dirty="0">
                          <a:solidFill>
                            <a:schemeClr val="tx1"/>
                          </a:solidFill>
                        </a:rPr>
                        <a:t>A high school diploma, or its equivalent, and 17,500 hours of work experience</a:t>
                      </a:r>
                      <a:r>
                        <a:rPr lang="en-US" sz="800" baseline="0" dirty="0">
                          <a:solidFill>
                            <a:schemeClr val="tx1"/>
                          </a:solidFill>
                          <a:effectLst/>
                        </a:rPr>
                        <a:t> </a:t>
                      </a:r>
                      <a:r>
                        <a:rPr lang="en-US" sz="800" dirty="0">
                          <a:solidFill>
                            <a:schemeClr val="tx1"/>
                          </a:solidFill>
                          <a:effectLst/>
                          <a:latin typeface="+mn-lt"/>
                          <a:ea typeface="Calibri"/>
                          <a:cs typeface="Times New Roman"/>
                        </a:rPr>
                        <a:t>at a social work agency.</a:t>
                      </a:r>
                    </a:p>
                    <a:p>
                      <a:pPr marL="182880" marR="0" indent="-9144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800" dirty="0">
                          <a:solidFill>
                            <a:schemeClr val="tx1"/>
                          </a:solidFill>
                          <a:effectLst/>
                          <a:latin typeface="+mn-lt"/>
                          <a:ea typeface="Calibri"/>
                          <a:cs typeface="Times New Roman"/>
                        </a:rPr>
                        <a:t>1 year</a:t>
                      </a:r>
                      <a:r>
                        <a:rPr lang="en-US" sz="800" baseline="0" dirty="0">
                          <a:solidFill>
                            <a:schemeClr val="tx1"/>
                          </a:solidFill>
                          <a:effectLst/>
                          <a:latin typeface="+mn-lt"/>
                          <a:ea typeface="Calibri"/>
                          <a:cs typeface="Times New Roman"/>
                        </a:rPr>
                        <a:t> of undergraduate education (30 credit) with 14,000 hours of </a:t>
                      </a:r>
                      <a:r>
                        <a:rPr lang="en-US" sz="800" dirty="0">
                          <a:solidFill>
                            <a:schemeClr val="tx1"/>
                          </a:solidFill>
                          <a:effectLst/>
                          <a:latin typeface="+mn-lt"/>
                          <a:ea typeface="Calibri"/>
                          <a:cs typeface="Times New Roman"/>
                        </a:rPr>
                        <a:t>work experience</a:t>
                      </a:r>
                      <a:r>
                        <a:rPr lang="en-US" sz="800" baseline="0" dirty="0">
                          <a:solidFill>
                            <a:schemeClr val="tx1"/>
                          </a:solidFill>
                          <a:effectLst/>
                          <a:latin typeface="+mn-lt"/>
                          <a:ea typeface="Calibri"/>
                          <a:cs typeface="Times New Roman"/>
                        </a:rPr>
                        <a:t> </a:t>
                      </a:r>
                      <a:r>
                        <a:rPr lang="en-US" sz="800" dirty="0">
                          <a:solidFill>
                            <a:schemeClr val="tx1"/>
                          </a:solidFill>
                          <a:effectLst/>
                          <a:latin typeface="+mn-lt"/>
                          <a:ea typeface="Calibri"/>
                          <a:cs typeface="Times New Roman"/>
                        </a:rPr>
                        <a:t>at a social work agency.</a:t>
                      </a:r>
                    </a:p>
                    <a:p>
                      <a:pPr marL="182880" marR="0" indent="-9144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800" dirty="0">
                          <a:solidFill>
                            <a:schemeClr val="tx1"/>
                          </a:solidFill>
                          <a:effectLst/>
                          <a:latin typeface="+mn-lt"/>
                          <a:ea typeface="Calibri"/>
                          <a:cs typeface="Times New Roman"/>
                        </a:rPr>
                        <a:t>2 years</a:t>
                      </a:r>
                      <a:r>
                        <a:rPr lang="en-US" sz="800" baseline="0" dirty="0">
                          <a:solidFill>
                            <a:schemeClr val="tx1"/>
                          </a:solidFill>
                          <a:effectLst/>
                          <a:latin typeface="+mn-lt"/>
                          <a:ea typeface="Calibri"/>
                          <a:cs typeface="Times New Roman"/>
                        </a:rPr>
                        <a:t> of </a:t>
                      </a:r>
                      <a:r>
                        <a:rPr lang="en-US" sz="800" dirty="0">
                          <a:solidFill>
                            <a:schemeClr val="tx1"/>
                          </a:solidFill>
                          <a:effectLst/>
                          <a:latin typeface="+mn-lt"/>
                          <a:ea typeface="Calibri"/>
                          <a:cs typeface="Times New Roman"/>
                        </a:rPr>
                        <a:t>undergraduate</a:t>
                      </a:r>
                      <a:r>
                        <a:rPr lang="en-US" sz="800" baseline="0" dirty="0">
                          <a:solidFill>
                            <a:schemeClr val="tx1"/>
                          </a:solidFill>
                          <a:effectLst/>
                          <a:latin typeface="+mn-lt"/>
                          <a:ea typeface="Calibri"/>
                          <a:cs typeface="Times New Roman"/>
                        </a:rPr>
                        <a:t> education (60 credits) </a:t>
                      </a:r>
                      <a:r>
                        <a:rPr lang="en-US" sz="800" dirty="0">
                          <a:solidFill>
                            <a:schemeClr val="tx1"/>
                          </a:solidFill>
                          <a:effectLst/>
                          <a:latin typeface="+mn-lt"/>
                          <a:ea typeface="Calibri"/>
                          <a:cs typeface="Times New Roman"/>
                        </a:rPr>
                        <a:t>with 10,500 hours of work experience</a:t>
                      </a:r>
                      <a:r>
                        <a:rPr lang="en-US" sz="800" baseline="0" dirty="0">
                          <a:solidFill>
                            <a:schemeClr val="tx1"/>
                          </a:solidFill>
                          <a:effectLst/>
                          <a:latin typeface="+mn-lt"/>
                          <a:ea typeface="Calibri"/>
                          <a:cs typeface="Times New Roman"/>
                        </a:rPr>
                        <a:t> </a:t>
                      </a:r>
                      <a:r>
                        <a:rPr lang="en-US" sz="800" dirty="0">
                          <a:solidFill>
                            <a:schemeClr val="tx1"/>
                          </a:solidFill>
                          <a:effectLst/>
                          <a:latin typeface="+mn-lt"/>
                          <a:ea typeface="Calibri"/>
                          <a:cs typeface="Times New Roman"/>
                        </a:rPr>
                        <a:t>at a social work agency.</a:t>
                      </a:r>
                    </a:p>
                    <a:p>
                      <a:pPr marL="182880" marR="0" indent="-9144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800" dirty="0">
                          <a:solidFill>
                            <a:schemeClr val="tx1"/>
                          </a:solidFill>
                          <a:effectLst/>
                          <a:latin typeface="+mn-lt"/>
                          <a:ea typeface="Calibri"/>
                          <a:cs typeface="Times New Roman"/>
                        </a:rPr>
                        <a:t>2.5 years of undergraduate education</a:t>
                      </a:r>
                      <a:r>
                        <a:rPr lang="en-US" sz="800" baseline="0" dirty="0">
                          <a:solidFill>
                            <a:schemeClr val="tx1"/>
                          </a:solidFill>
                          <a:effectLst/>
                          <a:latin typeface="+mn-lt"/>
                          <a:ea typeface="Calibri"/>
                          <a:cs typeface="Times New Roman"/>
                        </a:rPr>
                        <a:t> (75 credits) </a:t>
                      </a:r>
                      <a:r>
                        <a:rPr lang="en-US" sz="800" dirty="0">
                          <a:solidFill>
                            <a:schemeClr val="tx1"/>
                          </a:solidFill>
                          <a:effectLst/>
                          <a:latin typeface="+mn-lt"/>
                          <a:ea typeface="Calibri"/>
                          <a:cs typeface="Times New Roman"/>
                        </a:rPr>
                        <a:t>with</a:t>
                      </a:r>
                      <a:r>
                        <a:rPr lang="en-US" sz="800" baseline="0" dirty="0">
                          <a:solidFill>
                            <a:schemeClr val="tx1"/>
                          </a:solidFill>
                          <a:effectLst/>
                          <a:latin typeface="+mn-lt"/>
                          <a:ea typeface="Calibri"/>
                          <a:cs typeface="Times New Roman"/>
                        </a:rPr>
                        <a:t> </a:t>
                      </a:r>
                      <a:r>
                        <a:rPr lang="en-US" sz="800" dirty="0">
                          <a:solidFill>
                            <a:schemeClr val="tx1"/>
                          </a:solidFill>
                          <a:effectLst/>
                          <a:latin typeface="+mn-lt"/>
                          <a:ea typeface="Calibri"/>
                          <a:cs typeface="Times New Roman"/>
                        </a:rPr>
                        <a:t>8,750 </a:t>
                      </a:r>
                      <a:r>
                        <a:rPr lang="en-US" sz="800" dirty="0" err="1">
                          <a:solidFill>
                            <a:schemeClr val="tx1"/>
                          </a:solidFill>
                          <a:effectLst/>
                          <a:latin typeface="+mn-lt"/>
                          <a:ea typeface="Calibri"/>
                          <a:cs typeface="Times New Roman"/>
                        </a:rPr>
                        <a:t>hrs</a:t>
                      </a:r>
                      <a:r>
                        <a:rPr lang="en-US" sz="800" dirty="0">
                          <a:solidFill>
                            <a:schemeClr val="tx1"/>
                          </a:solidFill>
                          <a:effectLst/>
                          <a:latin typeface="+mn-lt"/>
                          <a:ea typeface="Calibri"/>
                          <a:cs typeface="Times New Roman"/>
                        </a:rPr>
                        <a:t> of work experience</a:t>
                      </a:r>
                      <a:r>
                        <a:rPr lang="en-US" sz="800" baseline="0" dirty="0">
                          <a:solidFill>
                            <a:schemeClr val="tx1"/>
                          </a:solidFill>
                          <a:effectLst/>
                          <a:latin typeface="+mn-lt"/>
                          <a:ea typeface="Calibri"/>
                          <a:cs typeface="Times New Roman"/>
                        </a:rPr>
                        <a:t> </a:t>
                      </a:r>
                      <a:r>
                        <a:rPr lang="en-US" sz="800" dirty="0">
                          <a:solidFill>
                            <a:schemeClr val="tx1"/>
                          </a:solidFill>
                          <a:effectLst/>
                          <a:latin typeface="+mn-lt"/>
                          <a:ea typeface="Calibri"/>
                          <a:cs typeface="Times New Roman"/>
                        </a:rPr>
                        <a:t>at a social work agency.</a:t>
                      </a:r>
                    </a:p>
                    <a:p>
                      <a:pPr marL="182880" marR="0" indent="-9144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US" sz="800" dirty="0">
                          <a:solidFill>
                            <a:schemeClr val="tx1"/>
                          </a:solidFill>
                          <a:effectLst/>
                          <a:latin typeface="+mn-lt"/>
                          <a:ea typeface="Calibri"/>
                          <a:cs typeface="Times New Roman"/>
                        </a:rPr>
                        <a:t>Bachelor’s in an unrelated field and 3,500 hours</a:t>
                      </a:r>
                      <a:r>
                        <a:rPr lang="en-US" sz="800" baseline="0" dirty="0">
                          <a:solidFill>
                            <a:schemeClr val="tx1"/>
                          </a:solidFill>
                          <a:effectLst/>
                          <a:latin typeface="+mn-lt"/>
                          <a:ea typeface="Calibri"/>
                          <a:cs typeface="Times New Roman"/>
                        </a:rPr>
                        <a:t> </a:t>
                      </a:r>
                      <a:r>
                        <a:rPr lang="en-US" sz="800" dirty="0">
                          <a:solidFill>
                            <a:schemeClr val="tx1"/>
                          </a:solidFill>
                          <a:effectLst/>
                          <a:latin typeface="+mn-lt"/>
                          <a:ea typeface="Calibri"/>
                          <a:cs typeface="Times New Roman"/>
                        </a:rPr>
                        <a:t>of work experience at a social work agency.</a:t>
                      </a:r>
                    </a:p>
                    <a:p>
                      <a:pPr marL="182880" marR="0" indent="-91440" algn="l">
                        <a:lnSpc>
                          <a:spcPct val="100000"/>
                        </a:lnSpc>
                        <a:spcBef>
                          <a:spcPts val="300"/>
                        </a:spcBef>
                        <a:spcAft>
                          <a:spcPts val="0"/>
                        </a:spcAft>
                        <a:buFont typeface="Arial" panose="020B0604020202020204" pitchFamily="34" charset="0"/>
                        <a:buChar char="•"/>
                      </a:pPr>
                      <a:r>
                        <a:rPr lang="en-US" sz="800" dirty="0">
                          <a:solidFill>
                            <a:schemeClr val="tx1"/>
                          </a:solidFill>
                          <a:effectLst/>
                        </a:rPr>
                        <a:t>Bachelor’s in social work from a CSWE accredited institution</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50 hour MA Certified Peer Specialist Training. </a:t>
                      </a:r>
                      <a:endParaRPr lang="en-US" sz="800" dirty="0" smtClean="0">
                        <a:solidFill>
                          <a:schemeClr val="tx1"/>
                        </a:solidFill>
                        <a:effectLst/>
                      </a:endParaRPr>
                    </a:p>
                    <a:p>
                      <a:pPr marL="0" marR="0" algn="l">
                        <a:lnSpc>
                          <a:spcPct val="100000"/>
                        </a:lnSpc>
                        <a:spcBef>
                          <a:spcPts val="600"/>
                        </a:spcBef>
                        <a:spcAft>
                          <a:spcPts val="0"/>
                        </a:spcAft>
                      </a:pPr>
                      <a:endParaRPr lang="en-US" sz="800" dirty="0">
                        <a:solidFill>
                          <a:schemeClr val="tx1"/>
                        </a:solidFill>
                        <a:effectLst/>
                      </a:endParaRPr>
                    </a:p>
                    <a:p>
                      <a:pPr marL="0" marR="0" algn="l">
                        <a:lnSpc>
                          <a:spcPct val="100000"/>
                        </a:lnSpc>
                        <a:spcBef>
                          <a:spcPts val="600"/>
                        </a:spcBef>
                        <a:spcAft>
                          <a:spcPts val="0"/>
                        </a:spcAft>
                      </a:pPr>
                      <a:r>
                        <a:rPr lang="en-US" sz="800" dirty="0">
                          <a:solidFill>
                            <a:schemeClr val="tx1"/>
                          </a:solidFill>
                          <a:effectLst/>
                        </a:rPr>
                        <a:t>Training is designed for people who have some knowledge and experience with peer support.</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270 hours of training related to substance abuse counseling,</a:t>
                      </a:r>
                      <a:r>
                        <a:rPr lang="en-US" sz="800" baseline="0" dirty="0">
                          <a:solidFill>
                            <a:schemeClr val="tx1"/>
                          </a:solidFill>
                          <a:effectLst/>
                        </a:rPr>
                        <a:t> </a:t>
                      </a:r>
                      <a:r>
                        <a:rPr lang="en-US" sz="800" dirty="0">
                          <a:solidFill>
                            <a:schemeClr val="tx1"/>
                          </a:solidFill>
                          <a:effectLst/>
                        </a:rPr>
                        <a:t>110 hours on</a:t>
                      </a:r>
                      <a:r>
                        <a:rPr lang="en-US" sz="800" baseline="0" dirty="0">
                          <a:solidFill>
                            <a:schemeClr val="tx1"/>
                          </a:solidFill>
                          <a:effectLst/>
                        </a:rPr>
                        <a:t> </a:t>
                      </a:r>
                      <a:r>
                        <a:rPr lang="en-US" sz="800" dirty="0">
                          <a:solidFill>
                            <a:schemeClr val="tx1"/>
                          </a:solidFill>
                          <a:effectLst/>
                        </a:rPr>
                        <a:t>knowledge of drug abuse and alcoholism,</a:t>
                      </a:r>
                      <a:r>
                        <a:rPr lang="en-US" sz="800" baseline="0" dirty="0">
                          <a:solidFill>
                            <a:schemeClr val="tx1"/>
                          </a:solidFill>
                          <a:effectLst/>
                        </a:rPr>
                        <a:t> 7</a:t>
                      </a:r>
                      <a:r>
                        <a:rPr lang="en-US" sz="800" dirty="0">
                          <a:solidFill>
                            <a:schemeClr val="tx1"/>
                          </a:solidFill>
                          <a:effectLst/>
                        </a:rPr>
                        <a:t>5 hours</a:t>
                      </a:r>
                      <a:r>
                        <a:rPr lang="en-US" sz="800" baseline="0" dirty="0">
                          <a:solidFill>
                            <a:schemeClr val="tx1"/>
                          </a:solidFill>
                          <a:effectLst/>
                        </a:rPr>
                        <a:t> </a:t>
                      </a:r>
                      <a:r>
                        <a:rPr lang="en-US" sz="800" dirty="0">
                          <a:solidFill>
                            <a:schemeClr val="tx1"/>
                          </a:solidFill>
                          <a:effectLst/>
                        </a:rPr>
                        <a:t>on drug and alcohol counseling, assessment, treatment planning, evaluation, and case management,</a:t>
                      </a:r>
                      <a:r>
                        <a:rPr lang="en-US" sz="800" baseline="0" dirty="0">
                          <a:solidFill>
                            <a:schemeClr val="tx1"/>
                          </a:solidFill>
                          <a:effectLst/>
                        </a:rPr>
                        <a:t> </a:t>
                      </a:r>
                      <a:r>
                        <a:rPr lang="en-US" sz="800" dirty="0">
                          <a:solidFill>
                            <a:schemeClr val="tx1"/>
                          </a:solidFill>
                          <a:effectLst/>
                        </a:rPr>
                        <a:t>75 hours on client, family, and community education as it pertains to drug abuse and other issues,</a:t>
                      </a:r>
                      <a:r>
                        <a:rPr lang="en-US" sz="800" baseline="0" dirty="0">
                          <a:solidFill>
                            <a:schemeClr val="tx1"/>
                          </a:solidFill>
                          <a:effectLst/>
                        </a:rPr>
                        <a:t> and </a:t>
                      </a:r>
                      <a:r>
                        <a:rPr lang="en-US" sz="800" dirty="0">
                          <a:solidFill>
                            <a:schemeClr val="tx1"/>
                          </a:solidFill>
                          <a:effectLst/>
                        </a:rPr>
                        <a:t>10 hours must address professional and ethical responsibilities.</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91440">
                <a:tc vMerge="1">
                  <a:txBody>
                    <a:bodyPr/>
                    <a:lstStyle/>
                    <a:p>
                      <a:endParaRPr lang="en-US"/>
                    </a:p>
                  </a:txBody>
                  <a:tcPr/>
                </a:tc>
                <a:tc>
                  <a:txBody>
                    <a:bodyPr/>
                    <a:lstStyle/>
                    <a:p>
                      <a:pPr marL="0" marR="0" algn="ctr">
                        <a:lnSpc>
                          <a:spcPct val="100000"/>
                        </a:lnSpc>
                        <a:spcBef>
                          <a:spcPts val="600"/>
                        </a:spcBef>
                        <a:spcAft>
                          <a:spcPts val="0"/>
                        </a:spcAft>
                      </a:pPr>
                      <a:r>
                        <a:rPr lang="en-US" sz="800" b="1" i="1" dirty="0">
                          <a:solidFill>
                            <a:schemeClr val="tx1"/>
                          </a:solidFill>
                          <a:effectLst/>
                        </a:rPr>
                        <a:t>Direct Practice</a:t>
                      </a:r>
                      <a:endParaRPr lang="en-US" sz="800" b="1" i="1"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algn="l">
                        <a:lnSpc>
                          <a:spcPct val="100000"/>
                        </a:lnSpc>
                        <a:spcBef>
                          <a:spcPts val="600"/>
                        </a:spcBef>
                        <a:spcAft>
                          <a:spcPts val="0"/>
                        </a:spcAft>
                      </a:pPr>
                      <a:r>
                        <a:rPr lang="en-US" sz="800" dirty="0">
                          <a:solidFill>
                            <a:schemeClr val="tx1"/>
                          </a:solidFill>
                          <a:effectLst/>
                        </a:rPr>
                        <a:t>500 hours of work experience in the four CARC domains, completed in the last 10 years </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vMerge="1">
                  <a:txBody>
                    <a:bodyPr/>
                    <a:lstStyle/>
                    <a:p>
                      <a:pPr marL="0" marR="0">
                        <a:lnSpc>
                          <a:spcPct val="115000"/>
                        </a:lnSpc>
                        <a:spcBef>
                          <a:spcPts val="0"/>
                        </a:spcBef>
                        <a:spcAft>
                          <a:spcPts val="0"/>
                        </a:spcAft>
                      </a:pPr>
                      <a:endParaRPr lang="en-US" sz="800" dirty="0">
                        <a:effectLst/>
                        <a:latin typeface="Calibri"/>
                        <a:ea typeface="Calibri"/>
                        <a:cs typeface="Times New Roman"/>
                      </a:endParaRPr>
                    </a:p>
                  </a:txBody>
                  <a:tcPr marL="22467" marR="22467" marT="0" marB="0"/>
                </a:tc>
                <a:tc>
                  <a:txBody>
                    <a:bodyPr/>
                    <a:lstStyle/>
                    <a:p>
                      <a:pPr marL="0" marR="0" algn="l">
                        <a:lnSpc>
                          <a:spcPct val="100000"/>
                        </a:lnSpc>
                        <a:spcBef>
                          <a:spcPts val="600"/>
                        </a:spcBef>
                        <a:spcAft>
                          <a:spcPts val="0"/>
                        </a:spcAft>
                      </a:pPr>
                      <a:r>
                        <a:rPr lang="en-US" sz="800" dirty="0">
                          <a:solidFill>
                            <a:schemeClr val="tx1"/>
                          </a:solidFill>
                          <a:effectLst/>
                        </a:rPr>
                        <a:t>Prefer some involvement (volunteer or paid) in a peer role; not entry level peer support</a:t>
                      </a: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6,000 hours, or three years, of supervised alcohol and drug counseling work experience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4"/>
                  </a:ext>
                </a:extLst>
              </a:tr>
              <a:tr h="411480">
                <a:tc vMerge="1">
                  <a:txBody>
                    <a:bodyPr/>
                    <a:lstStyle/>
                    <a:p>
                      <a:endParaRPr lang="en-US"/>
                    </a:p>
                  </a:txBody>
                  <a:tcPr/>
                </a:tc>
                <a:tc>
                  <a:txBody>
                    <a:bodyPr/>
                    <a:lstStyle/>
                    <a:p>
                      <a:pPr marL="0" marR="0" algn="ctr">
                        <a:lnSpc>
                          <a:spcPct val="100000"/>
                        </a:lnSpc>
                        <a:spcBef>
                          <a:spcPts val="600"/>
                        </a:spcBef>
                        <a:spcAft>
                          <a:spcPts val="0"/>
                        </a:spcAft>
                      </a:pPr>
                      <a:r>
                        <a:rPr lang="en-US" sz="800" b="1" i="1" dirty="0">
                          <a:solidFill>
                            <a:schemeClr val="tx1"/>
                          </a:solidFill>
                          <a:effectLst/>
                        </a:rPr>
                        <a:t>Supervision</a:t>
                      </a:r>
                      <a:endParaRPr lang="en-US" sz="800" b="1" i="1"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algn="l">
                        <a:lnSpc>
                          <a:spcPct val="100000"/>
                        </a:lnSpc>
                        <a:spcBef>
                          <a:spcPts val="600"/>
                        </a:spcBef>
                        <a:spcAft>
                          <a:spcPts val="0"/>
                        </a:spcAft>
                      </a:pPr>
                      <a:r>
                        <a:rPr lang="en-US" sz="800" dirty="0">
                          <a:solidFill>
                            <a:schemeClr val="tx1"/>
                          </a:solidFill>
                          <a:effectLst/>
                        </a:rPr>
                        <a:t>35 hours of work experience (minimum of 5 hours per CARC domain), supervised by a trained Recovery Coach supervisor</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Full-time supervised experience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N/A</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300 hours of supervised practical training</a:t>
                      </a:r>
                    </a:p>
                    <a:p>
                      <a:pPr marL="0" marR="0" algn="l">
                        <a:lnSpc>
                          <a:spcPct val="100000"/>
                        </a:lnSpc>
                        <a:spcBef>
                          <a:spcPts val="600"/>
                        </a:spcBef>
                        <a:spcAft>
                          <a:spcPts val="0"/>
                        </a:spcAft>
                      </a:pPr>
                      <a:r>
                        <a:rPr lang="en-US" sz="800" dirty="0">
                          <a:solidFill>
                            <a:schemeClr val="tx1"/>
                          </a:solidFill>
                          <a:effectLst/>
                        </a:rPr>
                        <a:t> </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05"/>
                  </a:ext>
                </a:extLst>
              </a:tr>
              <a:tr h="91440">
                <a:tc gridSpan="2">
                  <a:txBody>
                    <a:bodyPr/>
                    <a:lstStyle/>
                    <a:p>
                      <a:pPr marL="0" marR="0" algn="ctr">
                        <a:lnSpc>
                          <a:spcPct val="100000"/>
                        </a:lnSpc>
                        <a:spcBef>
                          <a:spcPts val="600"/>
                        </a:spcBef>
                        <a:spcAft>
                          <a:spcPts val="0"/>
                        </a:spcAft>
                      </a:pPr>
                      <a:r>
                        <a:rPr lang="en-US" sz="800" dirty="0">
                          <a:solidFill>
                            <a:schemeClr val="bg1"/>
                          </a:solidFill>
                          <a:effectLst/>
                        </a:rPr>
                        <a:t>Exam to receive certification/ licensure</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Yes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Yes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Yes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Yes</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6"/>
                  </a:ext>
                </a:extLst>
              </a:tr>
              <a:tr h="182880">
                <a:tc gridSpan="2">
                  <a:txBody>
                    <a:bodyPr/>
                    <a:lstStyle/>
                    <a:p>
                      <a:pPr marL="0" marR="0" algn="ctr">
                        <a:lnSpc>
                          <a:spcPct val="100000"/>
                        </a:lnSpc>
                        <a:spcBef>
                          <a:spcPts val="600"/>
                        </a:spcBef>
                        <a:spcAft>
                          <a:spcPts val="0"/>
                        </a:spcAft>
                      </a:pPr>
                      <a:r>
                        <a:rPr lang="en-US" sz="800" dirty="0">
                          <a:solidFill>
                            <a:schemeClr val="bg1"/>
                          </a:solidFill>
                          <a:effectLst/>
                        </a:rPr>
                        <a:t>Application fee</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$250</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$173</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$0</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0000"/>
                        </a:lnSpc>
                        <a:spcBef>
                          <a:spcPts val="600"/>
                        </a:spcBef>
                        <a:spcAft>
                          <a:spcPts val="0"/>
                        </a:spcAft>
                      </a:pPr>
                      <a:r>
                        <a:rPr lang="en-US" sz="800" dirty="0">
                          <a:solidFill>
                            <a:schemeClr val="tx1"/>
                          </a:solidFill>
                          <a:effectLst/>
                        </a:rPr>
                        <a:t>$100</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10007"/>
                  </a:ext>
                </a:extLst>
              </a:tr>
              <a:tr h="91440">
                <a:tc gridSpan="2">
                  <a:txBody>
                    <a:bodyPr/>
                    <a:lstStyle/>
                    <a:p>
                      <a:pPr marL="0" marR="0" algn="ctr">
                        <a:lnSpc>
                          <a:spcPct val="100000"/>
                        </a:lnSpc>
                        <a:spcBef>
                          <a:spcPts val="600"/>
                        </a:spcBef>
                        <a:spcAft>
                          <a:spcPts val="0"/>
                        </a:spcAft>
                      </a:pPr>
                      <a:r>
                        <a:rPr lang="en-US" sz="800" dirty="0">
                          <a:solidFill>
                            <a:schemeClr val="bg1"/>
                          </a:solidFill>
                          <a:effectLst/>
                        </a:rPr>
                        <a:t>Recertification</a:t>
                      </a:r>
                      <a:endParaRPr lang="en-US" sz="800" dirty="0">
                        <a:solidFill>
                          <a:schemeClr val="bg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tc>
                  <a:txBody>
                    <a:bodyPr/>
                    <a:lstStyle/>
                    <a:p>
                      <a:pPr marL="0" marR="0" algn="l">
                        <a:lnSpc>
                          <a:spcPct val="100000"/>
                        </a:lnSpc>
                        <a:spcBef>
                          <a:spcPts val="600"/>
                        </a:spcBef>
                        <a:spcAft>
                          <a:spcPts val="0"/>
                        </a:spcAft>
                      </a:pPr>
                      <a:r>
                        <a:rPr lang="en-US" sz="800" dirty="0">
                          <a:solidFill>
                            <a:schemeClr val="tx1"/>
                          </a:solidFill>
                          <a:effectLst/>
                        </a:rPr>
                        <a:t>Every 2 years; 30 contact hours of continuing education including 2 courses: Ethics</a:t>
                      </a:r>
                      <a:r>
                        <a:rPr lang="en-US" sz="800" baseline="0" dirty="0">
                          <a:solidFill>
                            <a:schemeClr val="tx1"/>
                          </a:solidFill>
                          <a:effectLst/>
                        </a:rPr>
                        <a:t> for Recovery Coaches and Multiple Pathways to Recovery</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Every 2 years; 15</a:t>
                      </a:r>
                      <a:r>
                        <a:rPr lang="en-US" sz="800" baseline="0" dirty="0">
                          <a:solidFill>
                            <a:schemeClr val="tx1"/>
                          </a:solidFill>
                          <a:effectLst/>
                        </a:rPr>
                        <a:t> contact </a:t>
                      </a:r>
                      <a:r>
                        <a:rPr lang="en-US" sz="800" dirty="0">
                          <a:solidFill>
                            <a:schemeClr val="tx1"/>
                          </a:solidFill>
                          <a:effectLst/>
                        </a:rPr>
                        <a:t>hours of continuing education</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No</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0000"/>
                        </a:lnSpc>
                        <a:spcBef>
                          <a:spcPts val="600"/>
                        </a:spcBef>
                        <a:spcAft>
                          <a:spcPts val="0"/>
                        </a:spcAft>
                      </a:pPr>
                      <a:r>
                        <a:rPr lang="en-US" sz="800" dirty="0">
                          <a:solidFill>
                            <a:schemeClr val="tx1"/>
                          </a:solidFill>
                          <a:effectLst/>
                        </a:rPr>
                        <a:t>Every 2 years; evidence of 40 hours of continuing education; $100 renewal fee</a:t>
                      </a:r>
                      <a:endParaRPr lang="en-US" sz="800" dirty="0">
                        <a:solidFill>
                          <a:schemeClr val="tx1"/>
                        </a:solidFill>
                        <a:effectLst/>
                        <a:latin typeface="Calibri"/>
                        <a:ea typeface="Calibri"/>
                        <a:cs typeface="Times New Roman"/>
                      </a:endParaRPr>
                    </a:p>
                  </a:txBody>
                  <a:tcPr marL="22467" marR="22467"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8"/>
                  </a:ext>
                </a:extLst>
              </a:tr>
            </a:tbl>
          </a:graphicData>
        </a:graphic>
      </p:graphicFrame>
      <p:sp>
        <p:nvSpPr>
          <p:cNvPr id="4" name="Slide Number Placeholder 3"/>
          <p:cNvSpPr>
            <a:spLocks noGrp="1"/>
          </p:cNvSpPr>
          <p:nvPr>
            <p:ph type="sldNum" sz="quarter" idx="12"/>
          </p:nvPr>
        </p:nvSpPr>
        <p:spPr>
          <a:xfrm>
            <a:off x="6553200" y="6136217"/>
            <a:ext cx="2133600" cy="340783"/>
          </a:xfrm>
        </p:spPr>
        <p:txBody>
          <a:bodyPr/>
          <a:lstStyle/>
          <a:p>
            <a:fld id="{468CB9A5-F879-427A-BAD8-8BBD53E368AA}" type="slidenum">
              <a:rPr lang="en-US" smtClean="0"/>
              <a:t>10</a:t>
            </a:fld>
            <a:endParaRPr lang="en-US" dirty="0"/>
          </a:p>
        </p:txBody>
      </p:sp>
      <p:sp>
        <p:nvSpPr>
          <p:cNvPr id="2" name="TextBox 1"/>
          <p:cNvSpPr txBox="1"/>
          <p:nvPr/>
        </p:nvSpPr>
        <p:spPr>
          <a:xfrm>
            <a:off x="78188" y="6093023"/>
            <a:ext cx="8305800" cy="307777"/>
          </a:xfrm>
          <a:prstGeom prst="rect">
            <a:avLst/>
          </a:prstGeom>
          <a:noFill/>
        </p:spPr>
        <p:txBody>
          <a:bodyPr wrap="square" rtlCol="0">
            <a:spAutoFit/>
          </a:bodyPr>
          <a:lstStyle/>
          <a:p>
            <a:r>
              <a:rPr lang="en-US" sz="700" dirty="0"/>
              <a:t>*Certified Family Support Partner (CFSP) is a parent or adult caregiver who, through lived experience and specialized training, has acquired an understanding of the shared emotional and psychological challenges of raising a child with a behavioral health diagnosis. Currently there is no official certification process or training programs offered for CFSPs. At this time, individual programs who want to offer CFSP support are responsible for training.  </a:t>
            </a:r>
          </a:p>
        </p:txBody>
      </p:sp>
    </p:spTree>
    <p:extLst>
      <p:ext uri="{BB962C8B-B14F-4D97-AF65-F5344CB8AC3E}">
        <p14:creationId xmlns:p14="http://schemas.microsoft.com/office/powerpoint/2010/main" val="503177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3a: The commission shall gather relevant data related to the total number of recovery coaches in the commonwealth</a:t>
            </a:r>
          </a:p>
        </p:txBody>
      </p:sp>
      <p:sp>
        <p:nvSpPr>
          <p:cNvPr id="2" name="Rectangle 1"/>
          <p:cNvSpPr/>
          <p:nvPr/>
        </p:nvSpPr>
        <p:spPr>
          <a:xfrm>
            <a:off x="304800" y="2133600"/>
            <a:ext cx="4305300" cy="2893100"/>
          </a:xfrm>
          <a:prstGeom prst="rect">
            <a:avLst/>
          </a:prstGeom>
          <a:solidFill>
            <a:schemeClr val="accent1">
              <a:lumMod val="20000"/>
              <a:lumOff val="80000"/>
            </a:schemeClr>
          </a:solidFill>
        </p:spPr>
        <p:txBody>
          <a:bodyPr wrap="square">
            <a:spAutoFit/>
          </a:bodyPr>
          <a:lstStyle/>
          <a:p>
            <a:pPr marL="182880" indent="-182880">
              <a:buFont typeface="Arial" panose="020B0604020202020204" pitchFamily="34" charset="0"/>
              <a:buChar char="•"/>
            </a:pPr>
            <a:r>
              <a:rPr lang="en-US" sz="1400" dirty="0">
                <a:solidFill>
                  <a:srgbClr val="000000"/>
                </a:solidFill>
                <a:latin typeface="Calibri" charset="0"/>
              </a:rPr>
              <a:t>As part of the FY18 DMA Health Strategies Workforce Scan</a:t>
            </a:r>
            <a:r>
              <a:rPr lang="en-US" sz="1400" baseline="30000" dirty="0">
                <a:solidFill>
                  <a:srgbClr val="000000"/>
                </a:solidFill>
                <a:latin typeface="Calibri" charset="0"/>
              </a:rPr>
              <a:t>1</a:t>
            </a:r>
            <a:r>
              <a:rPr lang="en-US" sz="1400" dirty="0">
                <a:solidFill>
                  <a:srgbClr val="000000"/>
                </a:solidFill>
                <a:latin typeface="Calibri" charset="0"/>
              </a:rPr>
              <a:t>, </a:t>
            </a:r>
            <a:r>
              <a:rPr lang="en-US" sz="1400" dirty="0">
                <a:latin typeface="Calibri" charset="0"/>
              </a:rPr>
              <a:t>there were 209 DPH-funded and/or contracted recovery coaches and 122 unduplicated recovery coaches working in the sample of non-DPH funded programs interviewed.</a:t>
            </a:r>
            <a:r>
              <a:rPr lang="en-US" sz="1400" baseline="30000" dirty="0">
                <a:latin typeface="Calibri" charset="0"/>
              </a:rPr>
              <a:t>2</a:t>
            </a:r>
            <a:r>
              <a:rPr lang="en-US" sz="1400" dirty="0">
                <a:latin typeface="Calibri" charset="0"/>
              </a:rPr>
              <a:t> </a:t>
            </a:r>
          </a:p>
          <a:p>
            <a:pPr marL="182880" indent="-182880">
              <a:buFont typeface="Arial" panose="020B0604020202020204" pitchFamily="34" charset="0"/>
              <a:buChar char="•"/>
            </a:pPr>
            <a:endParaRPr lang="en-US" sz="1400" dirty="0">
              <a:latin typeface="Calibri" charset="0"/>
            </a:endParaRPr>
          </a:p>
          <a:p>
            <a:pPr marL="182880" indent="-182880">
              <a:buFont typeface="Arial" panose="020B0604020202020204" pitchFamily="34" charset="0"/>
              <a:buChar char="•"/>
            </a:pPr>
            <a:r>
              <a:rPr lang="en-US" sz="1400" dirty="0">
                <a:latin typeface="Calibri" charset="0"/>
              </a:rPr>
              <a:t>As of May 31, 2019, </a:t>
            </a:r>
            <a:r>
              <a:rPr lang="en-US" sz="1400" dirty="0" smtClean="0">
                <a:latin typeface="Calibri" charset="0"/>
              </a:rPr>
              <a:t>the </a:t>
            </a:r>
            <a:r>
              <a:rPr lang="en-US" sz="1400" dirty="0">
                <a:latin typeface="Calibri" charset="0"/>
              </a:rPr>
              <a:t>Massachusetts Board of Substance Abuse Counselor Certification (MBSACC) has certified 116 recovery coaches.</a:t>
            </a:r>
            <a:r>
              <a:rPr lang="en-US" sz="1400" baseline="30000" dirty="0">
                <a:latin typeface="Calibri" charset="0"/>
              </a:rPr>
              <a:t>3</a:t>
            </a:r>
            <a:r>
              <a:rPr lang="en-US" sz="1400" dirty="0">
                <a:latin typeface="Calibri" charset="0"/>
              </a:rPr>
              <a:t> </a:t>
            </a:r>
          </a:p>
          <a:p>
            <a:pPr marL="182880" indent="-182880">
              <a:buFont typeface="Arial" panose="020B0604020202020204" pitchFamily="34" charset="0"/>
              <a:buChar char="•"/>
            </a:pPr>
            <a:endParaRPr lang="en-US" sz="1400" dirty="0">
              <a:latin typeface="Calibri" charset="0"/>
            </a:endParaRPr>
          </a:p>
          <a:p>
            <a:pPr marL="182880" indent="-182880">
              <a:buFont typeface="Arial" panose="020B0604020202020204" pitchFamily="34" charset="0"/>
              <a:buChar char="•"/>
            </a:pPr>
            <a:r>
              <a:rPr lang="en-US" sz="1400" dirty="0">
                <a:latin typeface="Calibri" charset="0"/>
              </a:rPr>
              <a:t>As of July 2019, 51 providers are contracted with </a:t>
            </a:r>
            <a:r>
              <a:rPr lang="en-US" sz="1400" dirty="0" err="1">
                <a:latin typeface="Calibri" charset="0"/>
              </a:rPr>
              <a:t>MassHealth</a:t>
            </a:r>
            <a:r>
              <a:rPr lang="en-US" sz="1400" dirty="0">
                <a:latin typeface="Calibri" charset="0"/>
              </a:rPr>
              <a:t> managed care entities to provide recovery coach services.</a:t>
            </a:r>
          </a:p>
        </p:txBody>
      </p:sp>
      <p:sp>
        <p:nvSpPr>
          <p:cNvPr id="4" name="Content Placeholder 2"/>
          <p:cNvSpPr>
            <a:spLocks noGrp="1"/>
          </p:cNvSpPr>
          <p:nvPr>
            <p:ph idx="1"/>
          </p:nvPr>
        </p:nvSpPr>
        <p:spPr>
          <a:xfrm>
            <a:off x="4800600" y="2133600"/>
            <a:ext cx="4191000" cy="2893100"/>
          </a:xfrm>
          <a:solidFill>
            <a:schemeClr val="bg1">
              <a:lumMod val="85000"/>
            </a:schemeClr>
          </a:solidFill>
        </p:spPr>
        <p:txBody>
          <a:bodyPr>
            <a:normAutofit/>
          </a:bodyPr>
          <a:lstStyle/>
          <a:p>
            <a:pPr marL="0" indent="0" algn="ctr">
              <a:buNone/>
            </a:pPr>
            <a:r>
              <a:rPr lang="en-US" sz="1600" b="1" dirty="0"/>
              <a:t>DPH-trained individuals in Massachusetts </a:t>
            </a:r>
          </a:p>
          <a:p>
            <a:pPr marL="0" indent="0" algn="ctr">
              <a:buNone/>
            </a:pPr>
            <a:r>
              <a:rPr lang="en-US" sz="1600" b="1" dirty="0"/>
              <a:t>FY13-FY19</a:t>
            </a:r>
          </a:p>
          <a:p>
            <a:pPr marL="0" indent="0" algn="ctr">
              <a:buNone/>
            </a:pPr>
            <a:endParaRPr lang="en-US" sz="1050" b="1" dirty="0"/>
          </a:p>
          <a:p>
            <a:pPr marL="0" indent="0">
              <a:buNone/>
            </a:pPr>
            <a:endParaRPr lang="en-US" sz="1600" u="sng" dirty="0"/>
          </a:p>
          <a:p>
            <a:pPr marL="182880" indent="-182880"/>
            <a:r>
              <a:rPr lang="en-US" sz="1500" dirty="0"/>
              <a:t>Recovery Coach Academy (RCA): 1078</a:t>
            </a:r>
          </a:p>
          <a:p>
            <a:pPr marL="182880" indent="-182880"/>
            <a:r>
              <a:rPr lang="en-US" sz="1500" dirty="0"/>
              <a:t>Ethical Considerations: 584</a:t>
            </a:r>
          </a:p>
          <a:p>
            <a:pPr marL="182880" indent="-182880"/>
            <a:r>
              <a:rPr lang="en-US" sz="1500" dirty="0"/>
              <a:t>DPH </a:t>
            </a:r>
            <a:r>
              <a:rPr lang="en-US" sz="1500" dirty="0" smtClean="0"/>
              <a:t>Recovery Coach Supervisor </a:t>
            </a:r>
            <a:r>
              <a:rPr lang="en-US" sz="1500" dirty="0"/>
              <a:t>Training: 369</a:t>
            </a:r>
          </a:p>
          <a:p>
            <a:pPr marL="182880" indent="-182880"/>
            <a:r>
              <a:rPr lang="en-US" sz="1500" dirty="0"/>
              <a:t>Deaf Recovery Coaches working: 14</a:t>
            </a:r>
          </a:p>
        </p:txBody>
      </p:sp>
      <p:sp>
        <p:nvSpPr>
          <p:cNvPr id="7" name="TextBox 6"/>
          <p:cNvSpPr txBox="1"/>
          <p:nvPr/>
        </p:nvSpPr>
        <p:spPr>
          <a:xfrm>
            <a:off x="304800" y="5486400"/>
            <a:ext cx="8001000" cy="923330"/>
          </a:xfrm>
          <a:prstGeom prst="rect">
            <a:avLst/>
          </a:prstGeom>
          <a:noFill/>
        </p:spPr>
        <p:txBody>
          <a:bodyPr wrap="square" rtlCol="0">
            <a:spAutoFit/>
          </a:bodyPr>
          <a:lstStyle/>
          <a:p>
            <a:r>
              <a:rPr lang="en-US" altLang="en-US" sz="900" i="1" baseline="30000" dirty="0">
                <a:solidFill>
                  <a:schemeClr val="bg1">
                    <a:lumMod val="50000"/>
                  </a:schemeClr>
                </a:solidFill>
              </a:rPr>
              <a:t>1</a:t>
            </a:r>
            <a:r>
              <a:rPr lang="en-US" altLang="en-US" sz="900" i="1" dirty="0">
                <a:solidFill>
                  <a:schemeClr val="bg1">
                    <a:lumMod val="50000"/>
                  </a:schemeClr>
                </a:solidFill>
              </a:rPr>
              <a:t>DPH/Bureau of Substance Addiction Services (BSAS) Recovery Support Services contracted DMA Health Strategies to create a FY18 snapshot of recovery coach services in the Commonwealth. </a:t>
            </a:r>
            <a:endParaRPr lang="en-US" sz="900" i="1" dirty="0">
              <a:solidFill>
                <a:schemeClr val="bg1">
                  <a:lumMod val="50000"/>
                </a:schemeClr>
              </a:solidFill>
            </a:endParaRPr>
          </a:p>
          <a:p>
            <a:r>
              <a:rPr lang="en-US" sz="900" i="1" baseline="30000" dirty="0">
                <a:solidFill>
                  <a:schemeClr val="bg1">
                    <a:lumMod val="50000"/>
                  </a:schemeClr>
                </a:solidFill>
              </a:rPr>
              <a:t>2</a:t>
            </a:r>
            <a:r>
              <a:rPr lang="en-US" sz="900" i="1" dirty="0">
                <a:solidFill>
                  <a:schemeClr val="bg1">
                    <a:lumMod val="50000"/>
                  </a:schemeClr>
                </a:solidFill>
              </a:rPr>
              <a:t>The count only reflects 33 DPH funded-programs and the 20 non-DPH programs that participated in the DMA Health Strategies Workforce Scan.</a:t>
            </a:r>
            <a:endParaRPr lang="en-US" sz="900" i="1" baseline="30000" dirty="0">
              <a:solidFill>
                <a:schemeClr val="bg1">
                  <a:lumMod val="50000"/>
                </a:schemeClr>
              </a:solidFill>
            </a:endParaRPr>
          </a:p>
          <a:p>
            <a:r>
              <a:rPr lang="en-US" sz="900" i="1" baseline="30000" dirty="0">
                <a:solidFill>
                  <a:schemeClr val="bg1">
                    <a:lumMod val="50000"/>
                  </a:schemeClr>
                </a:solidFill>
              </a:rPr>
              <a:t>3</a:t>
            </a:r>
            <a:r>
              <a:rPr lang="en-US" sz="900" i="1" dirty="0">
                <a:solidFill>
                  <a:schemeClr val="bg1">
                    <a:lumMod val="50000"/>
                  </a:schemeClr>
                </a:solidFill>
              </a:rPr>
              <a:t>There was a large number of CARC applications submitted the last two weeks of March because of the March 31, 2019 deadline date for the test exempt period. </a:t>
            </a:r>
            <a:r>
              <a:rPr lang="en-US" sz="900" i="1" dirty="0" smtClean="0">
                <a:solidFill>
                  <a:schemeClr val="bg1">
                    <a:lumMod val="50000"/>
                  </a:schemeClr>
                </a:solidFill>
              </a:rPr>
              <a:t>Over </a:t>
            </a:r>
            <a:r>
              <a:rPr lang="en-US" sz="900" i="1" dirty="0">
                <a:solidFill>
                  <a:schemeClr val="bg1">
                    <a:lumMod val="50000"/>
                  </a:schemeClr>
                </a:solidFill>
              </a:rPr>
              <a:t>180 applications were being reviewed in April 2019. </a:t>
            </a:r>
            <a:r>
              <a:rPr lang="en-US" sz="900" i="1" dirty="0" smtClean="0">
                <a:solidFill>
                  <a:schemeClr val="bg1">
                    <a:lumMod val="50000"/>
                  </a:schemeClr>
                </a:solidFill>
              </a:rPr>
              <a:t>Twenty-three </a:t>
            </a:r>
            <a:r>
              <a:rPr lang="en-US" sz="900" i="1" dirty="0">
                <a:solidFill>
                  <a:schemeClr val="bg1">
                    <a:lumMod val="50000"/>
                  </a:schemeClr>
                </a:solidFill>
              </a:rPr>
              <a:t>applications have been approved since April 1, 2019 but there is no specific number that goes through the review process on a monthly basis.</a:t>
            </a:r>
          </a:p>
        </p:txBody>
      </p:sp>
      <p:sp>
        <p:nvSpPr>
          <p:cNvPr id="8" name="TextBox 7"/>
          <p:cNvSpPr txBox="1"/>
          <p:nvPr/>
        </p:nvSpPr>
        <p:spPr>
          <a:xfrm>
            <a:off x="304800" y="1351002"/>
            <a:ext cx="8534400" cy="553998"/>
          </a:xfrm>
          <a:prstGeom prst="rect">
            <a:avLst/>
          </a:prstGeom>
          <a:noFill/>
        </p:spPr>
        <p:txBody>
          <a:bodyPr wrap="square" rtlCol="0">
            <a:spAutoFit/>
          </a:bodyPr>
          <a:lstStyle/>
          <a:p>
            <a:r>
              <a:rPr lang="en-US" sz="1500" b="1" i="1" dirty="0">
                <a:solidFill>
                  <a:srgbClr val="000000"/>
                </a:solidFill>
                <a:latin typeface="Calibri" charset="0"/>
              </a:rPr>
              <a:t>There is currently no recovery coach registry or state operated system to collect and monitor workforce numbers and trainings. </a:t>
            </a:r>
          </a:p>
        </p:txBody>
      </p:sp>
      <p:sp>
        <p:nvSpPr>
          <p:cNvPr id="9" name="Slide Number Placeholder 8"/>
          <p:cNvSpPr>
            <a:spLocks noGrp="1"/>
          </p:cNvSpPr>
          <p:nvPr>
            <p:ph type="sldNum" sz="quarter" idx="12"/>
          </p:nvPr>
        </p:nvSpPr>
        <p:spPr/>
        <p:txBody>
          <a:bodyPr/>
          <a:lstStyle/>
          <a:p>
            <a:fld id="{468CB9A5-F879-427A-BAD8-8BBD53E368AA}" type="slidenum">
              <a:rPr lang="en-US" smtClean="0"/>
              <a:t>11</a:t>
            </a:fld>
            <a:endParaRPr lang="en-US" dirty="0"/>
          </a:p>
        </p:txBody>
      </p:sp>
    </p:spTree>
    <p:extLst>
      <p:ext uri="{BB962C8B-B14F-4D97-AF65-F5344CB8AC3E}">
        <p14:creationId xmlns:p14="http://schemas.microsoft.com/office/powerpoint/2010/main" val="4034890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b="1" kern="0" dirty="0">
                <a:solidFill>
                  <a:prstClr val="white"/>
                </a:solidFill>
              </a:rPr>
              <a:t>Charge 3b and 3c: Gather all relevant data related to 1) the number of people receiving compensation as recovery coaches in the commonwealth and 2) the average and median compensation </a:t>
            </a:r>
          </a:p>
        </p:txBody>
      </p:sp>
      <p:sp>
        <p:nvSpPr>
          <p:cNvPr id="2" name="Rectangle 1"/>
          <p:cNvSpPr/>
          <p:nvPr/>
        </p:nvSpPr>
        <p:spPr>
          <a:xfrm>
            <a:off x="304799" y="1143000"/>
            <a:ext cx="8797347" cy="4901342"/>
          </a:xfrm>
          <a:prstGeom prst="rect">
            <a:avLst/>
          </a:prstGeom>
        </p:spPr>
        <p:txBody>
          <a:bodyPr wrap="square">
            <a:spAutoFit/>
          </a:bodyPr>
          <a:lstStyle/>
          <a:p>
            <a:pPr>
              <a:spcBef>
                <a:spcPts val="336"/>
              </a:spcBef>
            </a:pPr>
            <a:r>
              <a:rPr lang="en-US" sz="1300" b="1" dirty="0">
                <a:solidFill>
                  <a:srgbClr val="000000"/>
                </a:solidFill>
                <a:latin typeface="Calibri" charset="0"/>
              </a:rPr>
              <a:t>Based on the DMA Health Strategies FY18 Workforce Scan, there were 208 DPH-funded and/or contracted recovery coaches receiving compensation in FY18. Of the 1</a:t>
            </a:r>
            <a:r>
              <a:rPr lang="en-US" sz="1300" b="1" dirty="0">
                <a:latin typeface="Calibri" charset="0"/>
              </a:rPr>
              <a:t>66 r</a:t>
            </a:r>
            <a:r>
              <a:rPr lang="en-US" sz="1300" b="1" dirty="0">
                <a:solidFill>
                  <a:srgbClr val="000000"/>
                </a:solidFill>
                <a:latin typeface="Calibri" charset="0"/>
              </a:rPr>
              <a:t>ecovery coaches (duplicated) working in non-DPH-funded programs</a:t>
            </a:r>
            <a:r>
              <a:rPr lang="en-US" sz="1300" b="1" baseline="30000" dirty="0">
                <a:solidFill>
                  <a:srgbClr val="000000"/>
                </a:solidFill>
                <a:latin typeface="Calibri" charset="0"/>
              </a:rPr>
              <a:t>1</a:t>
            </a:r>
            <a:r>
              <a:rPr lang="en-US" sz="1300" b="1" dirty="0">
                <a:solidFill>
                  <a:srgbClr val="000000"/>
                </a:solidFill>
                <a:latin typeface="Calibri" charset="0"/>
              </a:rPr>
              <a:t>, 63 percent were reported to receive compensation. </a:t>
            </a:r>
          </a:p>
          <a:p>
            <a:pPr marL="365760" indent="-182880">
              <a:spcBef>
                <a:spcPts val="336"/>
              </a:spcBef>
              <a:buFont typeface="Arial" panose="020B0604020202020204" pitchFamily="34" charset="0"/>
              <a:buChar char="•"/>
            </a:pPr>
            <a:r>
              <a:rPr lang="en-US" sz="1300" dirty="0">
                <a:solidFill>
                  <a:srgbClr val="000000"/>
                </a:solidFill>
                <a:latin typeface="Calibri" charset="0"/>
              </a:rPr>
              <a:t>Many recovery coaches work in multiple programs, with their hours ranging from a few hours a week to full-time</a:t>
            </a:r>
            <a:r>
              <a:rPr lang="en-US" sz="1300" dirty="0" smtClean="0">
                <a:solidFill>
                  <a:srgbClr val="000000"/>
                </a:solidFill>
                <a:latin typeface="Calibri" charset="0"/>
              </a:rPr>
              <a:t>.</a:t>
            </a:r>
            <a:endParaRPr lang="en-US" sz="1300" dirty="0">
              <a:solidFill>
                <a:srgbClr val="000000"/>
              </a:solidFill>
              <a:latin typeface="Calibri" charset="0"/>
            </a:endParaRPr>
          </a:p>
          <a:p>
            <a:pPr marL="365760" indent="-182880">
              <a:spcBef>
                <a:spcPts val="336"/>
              </a:spcBef>
              <a:buFont typeface="Arial" panose="020B0604020202020204" pitchFamily="34" charset="0"/>
              <a:buChar char="•"/>
            </a:pPr>
            <a:r>
              <a:rPr lang="en-US" sz="1300" dirty="0">
                <a:solidFill>
                  <a:srgbClr val="000000"/>
                </a:solidFill>
                <a:latin typeface="Calibri" charset="0"/>
              </a:rPr>
              <a:t>DPH-funded</a:t>
            </a:r>
            <a:r>
              <a:rPr lang="en-US" sz="1300" dirty="0">
                <a:latin typeface="Calibri" charset="0"/>
              </a:rPr>
              <a:t> and/or contracted</a:t>
            </a:r>
            <a:r>
              <a:rPr lang="en-US" sz="1300" dirty="0">
                <a:solidFill>
                  <a:srgbClr val="000000"/>
                </a:solidFill>
                <a:latin typeface="Calibri" charset="0"/>
              </a:rPr>
              <a:t> recovery coaches annual salaries range between $25k-$47k</a:t>
            </a:r>
            <a:r>
              <a:rPr lang="en-US" sz="1300" dirty="0" smtClean="0">
                <a:solidFill>
                  <a:srgbClr val="000000"/>
                </a:solidFill>
                <a:latin typeface="Calibri" charset="0"/>
              </a:rPr>
              <a:t>.</a:t>
            </a:r>
            <a:endParaRPr lang="en-US" sz="1300" dirty="0">
              <a:solidFill>
                <a:srgbClr val="000000"/>
              </a:solidFill>
              <a:latin typeface="Calibri" charset="0"/>
            </a:endParaRPr>
          </a:p>
          <a:p>
            <a:pPr marL="365760" indent="-182880">
              <a:spcBef>
                <a:spcPts val="336"/>
              </a:spcBef>
              <a:buFont typeface="Arial" panose="020B0604020202020204" pitchFamily="34" charset="0"/>
              <a:buChar char="•"/>
            </a:pPr>
            <a:r>
              <a:rPr lang="en-US" sz="1300" dirty="0">
                <a:solidFill>
                  <a:srgbClr val="000000"/>
                </a:solidFill>
                <a:latin typeface="Calibri" charset="0"/>
              </a:rPr>
              <a:t>Non-DPH-funded recovery coaches annual salaries in the sample range between unpaid - $45k</a:t>
            </a:r>
          </a:p>
          <a:p>
            <a:pPr lvl="1" indent="-182880">
              <a:spcBef>
                <a:spcPts val="336"/>
              </a:spcBef>
              <a:buFont typeface="Calibri" panose="020F0502020204030204" pitchFamily="34" charset="0"/>
              <a:buChar char="‒"/>
            </a:pPr>
            <a:r>
              <a:rPr lang="en-US" sz="1200" dirty="0"/>
              <a:t>Seventeen non-DPH-funded programs</a:t>
            </a:r>
            <a:r>
              <a:rPr lang="en-US" sz="1200" baseline="30000" dirty="0"/>
              <a:t>2</a:t>
            </a:r>
            <a:r>
              <a:rPr lang="en-US" sz="1200" dirty="0"/>
              <a:t> across 12 organizations reported how they paid their RCs in FY18:</a:t>
            </a:r>
          </a:p>
          <a:p>
            <a:pPr lvl="2" indent="-182880">
              <a:spcBef>
                <a:spcPts val="336"/>
              </a:spcBef>
              <a:buFont typeface="Courier New" panose="02070309020205020404" pitchFamily="49" charset="0"/>
              <a:buChar char="o"/>
            </a:pPr>
            <a:r>
              <a:rPr lang="en-US" sz="1200" dirty="0"/>
              <a:t>41% of programs (n=7 programs) paid their </a:t>
            </a:r>
            <a:r>
              <a:rPr lang="en-US" sz="1200" dirty="0">
                <a:solidFill>
                  <a:srgbClr val="000000"/>
                </a:solidFill>
                <a:latin typeface="Calibri" charset="0"/>
              </a:rPr>
              <a:t>recovery coaches </a:t>
            </a:r>
            <a:r>
              <a:rPr lang="en-US" sz="1200" dirty="0"/>
              <a:t>a salary with benefits.</a:t>
            </a:r>
          </a:p>
          <a:p>
            <a:pPr lvl="2" indent="-182880">
              <a:spcBef>
                <a:spcPts val="336"/>
              </a:spcBef>
              <a:buFont typeface="Courier New" panose="02070309020205020404" pitchFamily="49" charset="0"/>
              <a:buChar char="o"/>
            </a:pPr>
            <a:r>
              <a:rPr lang="en-US" sz="1200" dirty="0"/>
              <a:t>24% of programs (n=4 programs) used unpaid volunteers.</a:t>
            </a:r>
          </a:p>
          <a:p>
            <a:pPr lvl="2" indent="-182880">
              <a:spcBef>
                <a:spcPts val="336"/>
              </a:spcBef>
              <a:buFont typeface="Courier New" panose="02070309020205020404" pitchFamily="49" charset="0"/>
              <a:buChar char="o"/>
            </a:pPr>
            <a:r>
              <a:rPr lang="en-US" sz="1200" dirty="0"/>
              <a:t>36% of programs (n=6 programs) paid their </a:t>
            </a:r>
            <a:r>
              <a:rPr lang="en-US" sz="1200" dirty="0">
                <a:solidFill>
                  <a:srgbClr val="000000"/>
                </a:solidFill>
                <a:latin typeface="Calibri" charset="0"/>
              </a:rPr>
              <a:t>recovery coaches </a:t>
            </a:r>
            <a:r>
              <a:rPr lang="en-US" sz="1200" dirty="0"/>
              <a:t>a stipend or hourly.</a:t>
            </a:r>
            <a:endParaRPr lang="en-US" sz="1200" dirty="0">
              <a:solidFill>
                <a:srgbClr val="000000"/>
              </a:solidFill>
              <a:latin typeface="Calibri" charset="0"/>
            </a:endParaRPr>
          </a:p>
          <a:p>
            <a:pPr lvl="1" indent="-182880">
              <a:spcBef>
                <a:spcPts val="336"/>
              </a:spcBef>
              <a:buFont typeface="Calibri" panose="020F0502020204030204" pitchFamily="34" charset="0"/>
              <a:buChar char="‒"/>
            </a:pPr>
            <a:r>
              <a:rPr lang="en-US" sz="1200" dirty="0"/>
              <a:t>166 RCs working in 18 non-DPH-funded programs were compensated as follows:</a:t>
            </a:r>
          </a:p>
          <a:p>
            <a:pPr lvl="2" indent="-182880">
              <a:spcBef>
                <a:spcPts val="336"/>
              </a:spcBef>
              <a:buFont typeface="Courier New" panose="02070309020205020404" pitchFamily="49" charset="0"/>
              <a:buChar char="o"/>
            </a:pPr>
            <a:r>
              <a:rPr lang="en-US" sz="1200" dirty="0"/>
              <a:t>30% of recovery coaches(n=49 recovery coaches) were unpaid volunteers.</a:t>
            </a:r>
          </a:p>
          <a:p>
            <a:pPr lvl="2" indent="-182880">
              <a:spcBef>
                <a:spcPts val="336"/>
              </a:spcBef>
              <a:buFont typeface="Courier New" panose="02070309020205020404" pitchFamily="49" charset="0"/>
              <a:buChar char="o"/>
            </a:pPr>
            <a:r>
              <a:rPr lang="en-US" sz="1200" dirty="0"/>
              <a:t>22% of recovery coaches(n=37 recovery coaches) were paid a salary with benefits.</a:t>
            </a:r>
          </a:p>
          <a:p>
            <a:pPr lvl="2" indent="-182880">
              <a:spcBef>
                <a:spcPts val="336"/>
              </a:spcBef>
              <a:buFont typeface="Courier New" panose="02070309020205020404" pitchFamily="49" charset="0"/>
              <a:buChar char="o"/>
            </a:pPr>
            <a:r>
              <a:rPr lang="en-US" sz="1200" dirty="0"/>
              <a:t>41% of recovery coaches(n=69 recovery coaches) were paid a stipend or hourly.</a:t>
            </a:r>
          </a:p>
          <a:p>
            <a:pPr lvl="2" indent="-182880">
              <a:spcBef>
                <a:spcPts val="336"/>
              </a:spcBef>
              <a:buFont typeface="Courier New" panose="02070309020205020404" pitchFamily="49" charset="0"/>
              <a:buChar char="o"/>
            </a:pPr>
            <a:r>
              <a:rPr lang="en-US" sz="1200" dirty="0"/>
              <a:t>7% of recovery coaches(n=11 recovery coaches) did not have information reported on how they were paid.</a:t>
            </a:r>
          </a:p>
          <a:p>
            <a:pPr>
              <a:spcBef>
                <a:spcPts val="336"/>
              </a:spcBef>
            </a:pPr>
            <a:endParaRPr lang="en-US" sz="800" dirty="0">
              <a:solidFill>
                <a:srgbClr val="000000"/>
              </a:solidFill>
              <a:latin typeface="Calibri" charset="0"/>
            </a:endParaRPr>
          </a:p>
          <a:p>
            <a:pPr>
              <a:spcBef>
                <a:spcPts val="336"/>
              </a:spcBef>
            </a:pPr>
            <a:r>
              <a:rPr lang="en-US" sz="1500" b="1" dirty="0">
                <a:solidFill>
                  <a:srgbClr val="000000"/>
                </a:solidFill>
                <a:latin typeface="Calibri" charset="0"/>
              </a:rPr>
              <a:t>Challenges in collecting/accurately capturing compensation data:</a:t>
            </a:r>
          </a:p>
          <a:p>
            <a:pPr marL="365760" indent="-182880">
              <a:spcBef>
                <a:spcPts val="336"/>
              </a:spcBef>
              <a:buFont typeface="Arial" panose="020B0604020202020204" pitchFamily="34" charset="0"/>
              <a:buChar char="•"/>
            </a:pPr>
            <a:r>
              <a:rPr lang="en-US" sz="1300" dirty="0">
                <a:solidFill>
                  <a:srgbClr val="000000"/>
                </a:solidFill>
                <a:latin typeface="Calibri" charset="0"/>
              </a:rPr>
              <a:t>Recovery coaches compensation structures vary: day rate, unit rate, or salaried staff position.</a:t>
            </a:r>
          </a:p>
          <a:p>
            <a:pPr marL="365760" indent="-182880">
              <a:spcBef>
                <a:spcPts val="336"/>
              </a:spcBef>
              <a:buFont typeface="Arial" panose="020B0604020202020204" pitchFamily="34" charset="0"/>
              <a:buChar char="•"/>
            </a:pPr>
            <a:r>
              <a:rPr lang="en-US" sz="1300" dirty="0">
                <a:solidFill>
                  <a:srgbClr val="000000"/>
                </a:solidFill>
                <a:latin typeface="Calibri" charset="0"/>
              </a:rPr>
              <a:t>Grant-funded programs cannot break down the specific amount allocated to recovery coaches services.</a:t>
            </a:r>
          </a:p>
          <a:p>
            <a:pPr marL="365760" indent="-182880">
              <a:spcBef>
                <a:spcPts val="336"/>
              </a:spcBef>
              <a:buFont typeface="Arial" panose="020B0604020202020204" pitchFamily="34" charset="0"/>
              <a:buChar char="•"/>
            </a:pPr>
            <a:r>
              <a:rPr lang="en-US" sz="1300" dirty="0">
                <a:solidFill>
                  <a:srgbClr val="000000"/>
                </a:solidFill>
                <a:latin typeface="Calibri" charset="0"/>
              </a:rPr>
              <a:t>As of July 2018, MassHealth began providing insurance coverage for recovery coach services. Early indications suggest that this coverage is impacting average and median compensation for FY19. </a:t>
            </a:r>
          </a:p>
        </p:txBody>
      </p:sp>
      <p:sp>
        <p:nvSpPr>
          <p:cNvPr id="3" name="Slide Number Placeholder 2"/>
          <p:cNvSpPr>
            <a:spLocks noGrp="1"/>
          </p:cNvSpPr>
          <p:nvPr>
            <p:ph type="sldNum" sz="quarter" idx="12"/>
          </p:nvPr>
        </p:nvSpPr>
        <p:spPr>
          <a:xfrm>
            <a:off x="6629400" y="5907617"/>
            <a:ext cx="2133600" cy="340783"/>
          </a:xfrm>
        </p:spPr>
        <p:txBody>
          <a:bodyPr/>
          <a:lstStyle/>
          <a:p>
            <a:fld id="{468CB9A5-F879-427A-BAD8-8BBD53E368AA}" type="slidenum">
              <a:rPr lang="en-US" smtClean="0"/>
              <a:t>12</a:t>
            </a:fld>
            <a:endParaRPr lang="en-US" dirty="0"/>
          </a:p>
        </p:txBody>
      </p:sp>
      <p:sp>
        <p:nvSpPr>
          <p:cNvPr id="6" name="Rectangle 5"/>
          <p:cNvSpPr/>
          <p:nvPr/>
        </p:nvSpPr>
        <p:spPr>
          <a:xfrm>
            <a:off x="304800" y="5892969"/>
            <a:ext cx="8001000" cy="507831"/>
          </a:xfrm>
          <a:prstGeom prst="rect">
            <a:avLst/>
          </a:prstGeom>
        </p:spPr>
        <p:txBody>
          <a:bodyPr wrap="square">
            <a:spAutoFit/>
          </a:bodyPr>
          <a:lstStyle/>
          <a:p>
            <a:r>
              <a:rPr lang="en-US" sz="900" i="1" baseline="30000" dirty="0">
                <a:solidFill>
                  <a:schemeClr val="bg1">
                    <a:lumMod val="50000"/>
                  </a:schemeClr>
                </a:solidFill>
              </a:rPr>
              <a:t>1</a:t>
            </a:r>
            <a:r>
              <a:rPr lang="en-US" sz="900" i="1" dirty="0">
                <a:solidFill>
                  <a:schemeClr val="bg1">
                    <a:lumMod val="50000"/>
                  </a:schemeClr>
                </a:solidFill>
              </a:rPr>
              <a:t>The count only reflects the 18 non-DPH-funded programs that participated in the </a:t>
            </a:r>
            <a:r>
              <a:rPr lang="en-US" sz="900" i="1" dirty="0" smtClean="0">
                <a:solidFill>
                  <a:schemeClr val="bg1">
                    <a:lumMod val="50000"/>
                  </a:schemeClr>
                </a:solidFill>
              </a:rPr>
              <a:t>DMA </a:t>
            </a:r>
            <a:r>
              <a:rPr lang="en-US" sz="900" i="1" dirty="0">
                <a:solidFill>
                  <a:schemeClr val="bg1">
                    <a:lumMod val="50000"/>
                  </a:schemeClr>
                </a:solidFill>
              </a:rPr>
              <a:t>Health Strategies Workforce Scan and reported on how they compensate recovery coaches.</a:t>
            </a:r>
          </a:p>
          <a:p>
            <a:r>
              <a:rPr lang="en-US" sz="900" i="1" baseline="30000" dirty="0">
                <a:solidFill>
                  <a:schemeClr val="bg1">
                    <a:lumMod val="50000"/>
                  </a:schemeClr>
                </a:solidFill>
              </a:rPr>
              <a:t>2 </a:t>
            </a:r>
            <a:r>
              <a:rPr lang="en-US" sz="900" i="1" dirty="0">
                <a:solidFill>
                  <a:schemeClr val="bg1">
                    <a:lumMod val="50000"/>
                  </a:schemeClr>
                </a:solidFill>
              </a:rPr>
              <a:t>One program out of the 18 reported paying their RCs, but did not specify how they were paid. As a result, it was not included in the 3 subsequent bullets.</a:t>
            </a:r>
            <a:endParaRPr lang="en-US" sz="900" i="1" baseline="30000" dirty="0">
              <a:solidFill>
                <a:schemeClr val="bg1">
                  <a:lumMod val="50000"/>
                </a:schemeClr>
              </a:solidFill>
            </a:endParaRPr>
          </a:p>
        </p:txBody>
      </p:sp>
    </p:spTree>
    <p:extLst>
      <p:ext uri="{BB962C8B-B14F-4D97-AF65-F5344CB8AC3E}">
        <p14:creationId xmlns:p14="http://schemas.microsoft.com/office/powerpoint/2010/main" val="4217803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3d: Gather data related to the average and median caseload for a recovery coach</a:t>
            </a:r>
          </a:p>
        </p:txBody>
      </p:sp>
      <p:sp>
        <p:nvSpPr>
          <p:cNvPr id="6" name="Content Placeholder 2"/>
          <p:cNvSpPr>
            <a:spLocks noGrp="1"/>
          </p:cNvSpPr>
          <p:nvPr>
            <p:ph idx="1"/>
          </p:nvPr>
        </p:nvSpPr>
        <p:spPr>
          <a:xfrm>
            <a:off x="304800" y="1143000"/>
            <a:ext cx="8686800" cy="4724400"/>
          </a:xfrm>
        </p:spPr>
        <p:txBody>
          <a:bodyPr>
            <a:noAutofit/>
          </a:bodyPr>
          <a:lstStyle/>
          <a:p>
            <a:pPr marL="0" indent="0">
              <a:spcBef>
                <a:spcPts val="336"/>
              </a:spcBef>
              <a:buNone/>
            </a:pPr>
            <a:r>
              <a:rPr lang="en-US" sz="1300" dirty="0"/>
              <a:t>RIZE conducted a web-based search to identify programs nationally that provided recovery services to those addicted to opioids or with substance use disorder. </a:t>
            </a:r>
            <a:r>
              <a:rPr lang="en-US" sz="1300" dirty="0" smtClean="0"/>
              <a:t>The </a:t>
            </a:r>
            <a:r>
              <a:rPr lang="en-US" sz="1300" dirty="0"/>
              <a:t>initial review identified 37 programs. RIZE selected 10 programs to interview based on various criteria (geographic location, setting, longevity, etc.). </a:t>
            </a:r>
          </a:p>
          <a:p>
            <a:pPr marL="0" indent="0">
              <a:spcBef>
                <a:spcPts val="336"/>
              </a:spcBef>
              <a:buNone/>
            </a:pPr>
            <a:endParaRPr lang="en-US" sz="1300" dirty="0"/>
          </a:p>
          <a:p>
            <a:pPr marL="0" indent="0">
              <a:spcBef>
                <a:spcPts val="336"/>
              </a:spcBef>
              <a:buNone/>
            </a:pPr>
            <a:r>
              <a:rPr lang="en-US" sz="1300" b="1" i="1" dirty="0"/>
              <a:t>The interviews provided the following findings: </a:t>
            </a:r>
          </a:p>
          <a:p>
            <a:pPr marL="0" indent="0">
              <a:spcBef>
                <a:spcPts val="336"/>
              </a:spcBef>
              <a:buNone/>
            </a:pPr>
            <a:endParaRPr lang="en-US" sz="800" dirty="0"/>
          </a:p>
          <a:p>
            <a:pPr marL="228600" indent="-228600">
              <a:spcBef>
                <a:spcPts val="336"/>
              </a:spcBef>
              <a:buFont typeface="+mj-lt"/>
              <a:buAutoNum type="arabicPeriod"/>
            </a:pPr>
            <a:r>
              <a:rPr lang="en-US" sz="1500" b="1" dirty="0"/>
              <a:t>Hospital Unit/Emergency Department Based Program</a:t>
            </a:r>
          </a:p>
          <a:p>
            <a:pPr marL="0" indent="0">
              <a:spcBef>
                <a:spcPts val="336"/>
              </a:spcBef>
              <a:buNone/>
            </a:pPr>
            <a:r>
              <a:rPr lang="en-US" sz="1300" dirty="0"/>
              <a:t>Recovery Coaches in the hospital settings have a typical caseload of eight to twelve individuals. The coaches in this program reported that they spend approximately 50 percent of their time in face-to-face work with individuals, 30 percent of their time documenting their work in hospital databases, and 20 percent of their time in work-related travel. </a:t>
            </a:r>
          </a:p>
          <a:p>
            <a:pPr marL="0" indent="0">
              <a:spcBef>
                <a:spcPts val="336"/>
              </a:spcBef>
              <a:buNone/>
            </a:pPr>
            <a:endParaRPr lang="en-US" sz="800" dirty="0"/>
          </a:p>
          <a:p>
            <a:pPr marL="228600" indent="-228600">
              <a:spcBef>
                <a:spcPts val="336"/>
              </a:spcBef>
              <a:buFont typeface="+mj-lt"/>
              <a:buAutoNum type="arabicPeriod" startAt="2"/>
            </a:pPr>
            <a:r>
              <a:rPr lang="en-US" sz="1500" b="1" dirty="0"/>
              <a:t>Community-based Recovery Center or Clinic Program</a:t>
            </a:r>
          </a:p>
          <a:p>
            <a:pPr marL="0" indent="0">
              <a:spcBef>
                <a:spcPts val="336"/>
              </a:spcBef>
              <a:buNone/>
            </a:pPr>
            <a:r>
              <a:rPr lang="en-US" sz="1300" dirty="0"/>
              <a:t>Recovery coaches have a typical caseload of ten individuals and spend approximately 75 percent of their time working directly with individuals and their families (e.g., two in-person meetings and five phone conversations with each individual each week). </a:t>
            </a:r>
            <a:r>
              <a:rPr lang="en-US" sz="1300" dirty="0" smtClean="0"/>
              <a:t>The </a:t>
            </a:r>
            <a:r>
              <a:rPr lang="en-US" sz="1300" dirty="0"/>
              <a:t>balance of their time is spent on administrative work such as reporting, travel, and </a:t>
            </a:r>
            <a:r>
              <a:rPr lang="en-US" sz="1300" dirty="0" smtClean="0"/>
              <a:t>training.</a:t>
            </a:r>
            <a:r>
              <a:rPr lang="en-US" sz="1300" baseline="30000" dirty="0" smtClean="0"/>
              <a:t>1</a:t>
            </a:r>
          </a:p>
          <a:p>
            <a:pPr marL="0" indent="0">
              <a:spcBef>
                <a:spcPts val="336"/>
              </a:spcBef>
              <a:buNone/>
            </a:pPr>
            <a:endParaRPr lang="en-US" sz="800" baseline="30000" dirty="0"/>
          </a:p>
          <a:p>
            <a:pPr marL="228600" indent="-228600">
              <a:spcBef>
                <a:spcPts val="336"/>
              </a:spcBef>
              <a:buFont typeface="+mj-lt"/>
              <a:buAutoNum type="arabicPeriod" startAt="3"/>
            </a:pPr>
            <a:r>
              <a:rPr lang="en-US" sz="1500" b="1" dirty="0"/>
              <a:t>Law Enforcement Based Program</a:t>
            </a:r>
          </a:p>
          <a:p>
            <a:pPr marL="0" indent="0">
              <a:spcBef>
                <a:spcPts val="336"/>
              </a:spcBef>
              <a:buNone/>
            </a:pPr>
            <a:r>
              <a:rPr lang="en-US" sz="1300" dirty="0"/>
              <a:t>Recovery Coaches in the law enforcement setting have varying caseloads (8-12 in one setting, and 30 at another).</a:t>
            </a:r>
          </a:p>
        </p:txBody>
      </p:sp>
      <p:sp>
        <p:nvSpPr>
          <p:cNvPr id="7" name="TextBox 6"/>
          <p:cNvSpPr txBox="1"/>
          <p:nvPr/>
        </p:nvSpPr>
        <p:spPr>
          <a:xfrm>
            <a:off x="311216" y="5867400"/>
            <a:ext cx="7994584" cy="507831"/>
          </a:xfrm>
          <a:prstGeom prst="rect">
            <a:avLst/>
          </a:prstGeom>
          <a:noFill/>
        </p:spPr>
        <p:txBody>
          <a:bodyPr wrap="square" rtlCol="0">
            <a:spAutoFit/>
          </a:bodyPr>
          <a:lstStyle/>
          <a:p>
            <a:r>
              <a:rPr lang="en-US" sz="900" i="1" baseline="30000" dirty="0">
                <a:solidFill>
                  <a:schemeClr val="bg1">
                    <a:lumMod val="50000"/>
                  </a:schemeClr>
                </a:solidFill>
              </a:rPr>
              <a:t>1 </a:t>
            </a:r>
            <a:r>
              <a:rPr lang="en-US" sz="900" i="1" dirty="0">
                <a:solidFill>
                  <a:schemeClr val="bg1">
                    <a:lumMod val="50000"/>
                  </a:schemeClr>
                </a:solidFill>
              </a:rPr>
              <a:t>RIZE Massachusetts (RIZE) is a foundation committed to ending the opioid epidemic and reducing its devastating impact on people, families, and communities. On behalf of RIZE, the University of Massachusetts Medical School (UMass) conducted a systematic review of publicly available information and conducted a series of interviews with recovery coaches and recovery coach programs.</a:t>
            </a:r>
          </a:p>
        </p:txBody>
      </p:sp>
      <p:sp>
        <p:nvSpPr>
          <p:cNvPr id="2" name="Slide Number Placeholder 1"/>
          <p:cNvSpPr>
            <a:spLocks noGrp="1"/>
          </p:cNvSpPr>
          <p:nvPr>
            <p:ph type="sldNum" sz="quarter" idx="12"/>
          </p:nvPr>
        </p:nvSpPr>
        <p:spPr/>
        <p:txBody>
          <a:bodyPr/>
          <a:lstStyle/>
          <a:p>
            <a:fld id="{468CB9A5-F879-427A-BAD8-8BBD53E368AA}" type="slidenum">
              <a:rPr lang="en-US" smtClean="0"/>
              <a:t>13</a:t>
            </a:fld>
            <a:endParaRPr lang="en-US" dirty="0"/>
          </a:p>
        </p:txBody>
      </p:sp>
    </p:spTree>
    <p:extLst>
      <p:ext uri="{BB962C8B-B14F-4D97-AF65-F5344CB8AC3E}">
        <p14:creationId xmlns:p14="http://schemas.microsoft.com/office/powerpoint/2010/main" val="460220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3e: Gather data related to the projected need for certified recovery coaches</a:t>
            </a:r>
          </a:p>
        </p:txBody>
      </p:sp>
      <p:graphicFrame>
        <p:nvGraphicFramePr>
          <p:cNvPr id="15" name="Table 14"/>
          <p:cNvGraphicFramePr>
            <a:graphicFrameLocks noGrp="1"/>
          </p:cNvGraphicFramePr>
          <p:nvPr>
            <p:extLst>
              <p:ext uri="{D42A27DB-BD31-4B8C-83A1-F6EECF244321}">
                <p14:modId xmlns:p14="http://schemas.microsoft.com/office/powerpoint/2010/main" val="4092805851"/>
              </p:ext>
            </p:extLst>
          </p:nvPr>
        </p:nvGraphicFramePr>
        <p:xfrm>
          <a:off x="6325011" y="1676400"/>
          <a:ext cx="2146301" cy="952500"/>
        </p:xfrm>
        <a:graphic>
          <a:graphicData uri="http://schemas.openxmlformats.org/drawingml/2006/table">
            <a:tbl>
              <a:tblPr/>
              <a:tblGrid>
                <a:gridCol w="493839">
                  <a:extLst>
                    <a:ext uri="{9D8B030D-6E8A-4147-A177-3AD203B41FA5}">
                      <a16:colId xmlns="" xmlns:a16="http://schemas.microsoft.com/office/drawing/2014/main" val="20000"/>
                    </a:ext>
                  </a:extLst>
                </a:gridCol>
                <a:gridCol w="826231">
                  <a:extLst>
                    <a:ext uri="{9D8B030D-6E8A-4147-A177-3AD203B41FA5}">
                      <a16:colId xmlns="" xmlns:a16="http://schemas.microsoft.com/office/drawing/2014/main" val="20001"/>
                    </a:ext>
                  </a:extLst>
                </a:gridCol>
                <a:gridCol w="826231">
                  <a:extLst>
                    <a:ext uri="{9D8B030D-6E8A-4147-A177-3AD203B41FA5}">
                      <a16:colId xmlns="" xmlns:a16="http://schemas.microsoft.com/office/drawing/2014/main" val="20002"/>
                    </a:ext>
                  </a:extLst>
                </a:gridCol>
              </a:tblGrid>
              <a:tr h="190500">
                <a:tc>
                  <a:txBody>
                    <a:bodyPr/>
                    <a:lstStyle/>
                    <a:p>
                      <a:pPr algn="l" fontAlgn="b"/>
                      <a:endParaRPr lang="en-US" sz="1100" b="0" i="0" u="none" strike="noStrike" dirty="0">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1" i="0" u="none" strike="noStrike" dirty="0">
                          <a:solidFill>
                            <a:schemeClr val="tx1"/>
                          </a:solidFill>
                          <a:effectLst/>
                          <a:latin typeface="Calibri" charset="0"/>
                        </a:rPr>
                        <a:t>FY19 (July '18 – April '19)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 xmlns:a16="http://schemas.microsoft.com/office/drawing/2014/main" val="10000"/>
                  </a:ext>
                </a:extLst>
              </a:tr>
              <a:tr h="190500">
                <a:tc>
                  <a:txBody>
                    <a:bodyPr/>
                    <a:lstStyle/>
                    <a:p>
                      <a:pPr algn="l" fontAlgn="b"/>
                      <a:endParaRPr lang="en-US" sz="1100" b="0" i="0" u="none" strike="noStrike" dirty="0">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chemeClr val="tx1"/>
                          </a:solidFill>
                          <a:effectLst/>
                          <a:latin typeface="Calibri" charset="0"/>
                        </a:rPr>
                        <a:t>Units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1" i="0" u="none" strike="noStrike" dirty="0">
                          <a:solidFill>
                            <a:schemeClr val="tx1"/>
                          </a:solidFill>
                          <a:effectLst/>
                          <a:latin typeface="Calibri" charset="0"/>
                        </a:rPr>
                        <a:t>Spend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1"/>
                  </a:ext>
                </a:extLst>
              </a:tr>
              <a:tr h="190500">
                <a:tc>
                  <a:txBody>
                    <a:bodyPr/>
                    <a:lstStyle/>
                    <a:p>
                      <a:pPr algn="r" fontAlgn="b"/>
                      <a:r>
                        <a:rPr lang="en-US" sz="1100" b="1" i="0" u="none" strike="noStrike" dirty="0">
                          <a:solidFill>
                            <a:schemeClr val="tx1"/>
                          </a:solidFill>
                          <a:effectLst/>
                          <a:latin typeface="Calibri" charset="0"/>
                        </a:rPr>
                        <a:t>BSAS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chemeClr val="tx1"/>
                          </a:solidFill>
                          <a:effectLst/>
                          <a:latin typeface="Calibri" charset="0"/>
                        </a:rPr>
                        <a:t>31,679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$448,739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r" fontAlgn="b"/>
                      <a:r>
                        <a:rPr lang="en-US" sz="1100" b="1" i="0" u="none" strike="noStrike" dirty="0">
                          <a:solidFill>
                            <a:schemeClr val="tx1"/>
                          </a:solidFill>
                          <a:effectLst/>
                          <a:latin typeface="Calibri" charset="0"/>
                        </a:rPr>
                        <a:t>MH</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chemeClr val="tx1"/>
                          </a:solidFill>
                          <a:effectLst/>
                          <a:latin typeface="Calibri" charset="0"/>
                        </a:rPr>
                        <a:t>94,700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$1,213,901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r" fontAlgn="b"/>
                      <a:r>
                        <a:rPr lang="en-US" sz="1100" b="1" i="0" u="none" strike="noStrike" dirty="0">
                          <a:solidFill>
                            <a:schemeClr val="tx1"/>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chemeClr val="tx1"/>
                          </a:solidFill>
                          <a:effectLst/>
                          <a:latin typeface="Calibri" charset="0"/>
                        </a:rPr>
                        <a:t>126,379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$1,662,640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803285005"/>
              </p:ext>
            </p:extLst>
          </p:nvPr>
        </p:nvGraphicFramePr>
        <p:xfrm>
          <a:off x="6337712" y="2781300"/>
          <a:ext cx="2146301" cy="952500"/>
        </p:xfrm>
        <a:graphic>
          <a:graphicData uri="http://schemas.openxmlformats.org/drawingml/2006/table">
            <a:tbl>
              <a:tblPr/>
              <a:tblGrid>
                <a:gridCol w="493839">
                  <a:extLst>
                    <a:ext uri="{9D8B030D-6E8A-4147-A177-3AD203B41FA5}">
                      <a16:colId xmlns="" xmlns:a16="http://schemas.microsoft.com/office/drawing/2014/main" val="20000"/>
                    </a:ext>
                  </a:extLst>
                </a:gridCol>
                <a:gridCol w="826231">
                  <a:extLst>
                    <a:ext uri="{9D8B030D-6E8A-4147-A177-3AD203B41FA5}">
                      <a16:colId xmlns="" xmlns:a16="http://schemas.microsoft.com/office/drawing/2014/main" val="20001"/>
                    </a:ext>
                  </a:extLst>
                </a:gridCol>
                <a:gridCol w="826231">
                  <a:extLst>
                    <a:ext uri="{9D8B030D-6E8A-4147-A177-3AD203B41FA5}">
                      <a16:colId xmlns="" xmlns:a16="http://schemas.microsoft.com/office/drawing/2014/main" val="20002"/>
                    </a:ext>
                  </a:extLst>
                </a:gridCol>
              </a:tblGrid>
              <a:tr h="190500">
                <a:tc>
                  <a:txBody>
                    <a:bodyPr/>
                    <a:lstStyle/>
                    <a:p>
                      <a:pPr algn="l" fontAlgn="b"/>
                      <a:endParaRPr lang="en-US" sz="1100" b="0" i="0" u="none" strike="noStrike" dirty="0">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1" i="0" u="none" strike="noStrike" dirty="0">
                          <a:solidFill>
                            <a:schemeClr val="tx1"/>
                          </a:solidFill>
                          <a:effectLst/>
                          <a:latin typeface="Calibri" charset="0"/>
                        </a:rPr>
                        <a:t>FY19 Projected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 xmlns:a16="http://schemas.microsoft.com/office/drawing/2014/main" val="10000"/>
                  </a:ext>
                </a:extLst>
              </a:tr>
              <a:tr h="190500">
                <a:tc>
                  <a:txBody>
                    <a:bodyPr/>
                    <a:lstStyle/>
                    <a:p>
                      <a:pPr algn="l" fontAlgn="b"/>
                      <a:endParaRPr lang="en-US" sz="1100" b="0" i="0" u="none" strike="noStrike">
                        <a:solidFill>
                          <a:schemeClr val="tx1"/>
                        </a:solidFill>
                        <a:effectLst/>
                        <a:latin typeface="Calibri" charset="0"/>
                      </a:endParaRP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chemeClr val="tx1"/>
                          </a:solidFill>
                          <a:effectLst/>
                          <a:latin typeface="Calibri" charset="0"/>
                        </a:rPr>
                        <a:t>Units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1" i="0" u="none" strike="noStrike" dirty="0">
                          <a:solidFill>
                            <a:schemeClr val="tx1"/>
                          </a:solidFill>
                          <a:effectLst/>
                          <a:latin typeface="Calibri" charset="0"/>
                        </a:rPr>
                        <a:t>Spend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0001"/>
                  </a:ext>
                </a:extLst>
              </a:tr>
              <a:tr h="190500">
                <a:tc>
                  <a:txBody>
                    <a:bodyPr/>
                    <a:lstStyle/>
                    <a:p>
                      <a:pPr algn="r" fontAlgn="b"/>
                      <a:r>
                        <a:rPr lang="en-US" sz="1100" b="1" i="0" u="none" strike="noStrike" dirty="0">
                          <a:solidFill>
                            <a:schemeClr val="tx1"/>
                          </a:solidFill>
                          <a:effectLst/>
                          <a:latin typeface="Calibri" charset="0"/>
                        </a:rPr>
                        <a:t>BSAS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chemeClr val="tx1"/>
                          </a:solidFill>
                          <a:effectLst/>
                          <a:latin typeface="Calibri" charset="0"/>
                        </a:rPr>
                        <a:t>38,013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$538,486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0500">
                <a:tc>
                  <a:txBody>
                    <a:bodyPr/>
                    <a:lstStyle/>
                    <a:p>
                      <a:pPr algn="r" fontAlgn="b"/>
                      <a:r>
                        <a:rPr lang="en-US" sz="1100" b="1" i="0" u="none" strike="noStrike" dirty="0">
                          <a:solidFill>
                            <a:schemeClr val="tx1"/>
                          </a:solidFill>
                          <a:effectLst/>
                          <a:latin typeface="Calibri" charset="0"/>
                        </a:rPr>
                        <a:t>MH</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100" b="0" i="0" u="none" strike="noStrike" dirty="0">
                          <a:solidFill>
                            <a:schemeClr val="tx1"/>
                          </a:solidFill>
                          <a:effectLst/>
                          <a:latin typeface="Calibri" charset="0"/>
                        </a:rPr>
                        <a:t>~130,000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chemeClr val="tx1"/>
                          </a:solidFill>
                          <a:effectLst/>
                          <a:latin typeface="Calibri" charset="0"/>
                        </a:rPr>
                        <a:t>$1.66M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0500">
                <a:tc>
                  <a:txBody>
                    <a:bodyPr/>
                    <a:lstStyle/>
                    <a:p>
                      <a:pPr algn="r" fontAlgn="b"/>
                      <a:r>
                        <a:rPr lang="en-US" sz="1100" b="1" i="0" u="none" strike="noStrike" dirty="0">
                          <a:solidFill>
                            <a:schemeClr val="tx1"/>
                          </a:solidFill>
                          <a:effectLst/>
                          <a:latin typeface="Calibri" charset="0"/>
                        </a:rPr>
                        <a:t>Total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b"/>
                      <a:r>
                        <a:rPr lang="en-US" sz="1100" b="0" i="0" u="none" strike="noStrike" dirty="0">
                          <a:solidFill>
                            <a:schemeClr val="tx1"/>
                          </a:solidFill>
                          <a:effectLst/>
                          <a:latin typeface="Calibri" charset="0"/>
                        </a:rPr>
                        <a:t>~168,013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dirty="0">
                          <a:solidFill>
                            <a:schemeClr val="tx1"/>
                          </a:solidFill>
                          <a:effectLst/>
                          <a:latin typeface="Calibri" charset="0"/>
                        </a:rPr>
                        <a:t>$2.2M</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468CB9A5-F879-427A-BAD8-8BBD53E368AA}" type="slidenum">
              <a:rPr lang="en-US" smtClean="0"/>
              <a:t>14</a:t>
            </a:fld>
            <a:endParaRPr lang="en-US"/>
          </a:p>
        </p:txBody>
      </p:sp>
      <p:sp>
        <p:nvSpPr>
          <p:cNvPr id="2" name="Content Placeholder 1"/>
          <p:cNvSpPr>
            <a:spLocks noGrp="1"/>
          </p:cNvSpPr>
          <p:nvPr>
            <p:ph idx="1"/>
          </p:nvPr>
        </p:nvSpPr>
        <p:spPr>
          <a:xfrm>
            <a:off x="304800" y="4953000"/>
            <a:ext cx="8382000" cy="1221953"/>
          </a:xfrm>
        </p:spPr>
        <p:txBody>
          <a:bodyPr>
            <a:normAutofit fontScale="85000" lnSpcReduction="20000"/>
          </a:bodyPr>
          <a:lstStyle/>
          <a:p>
            <a:pPr marL="365760" indent="-182880"/>
            <a:r>
              <a:rPr lang="en-US" sz="1500" dirty="0"/>
              <a:t>From July 2015 – July 2018, DPH/BSAS was the biggest purchaser of recovery coach services. </a:t>
            </a:r>
          </a:p>
          <a:p>
            <a:pPr marL="365760" indent="-182880"/>
            <a:r>
              <a:rPr lang="en-US" sz="1500" dirty="0"/>
              <a:t>Starting on July 1, 2018, MassHealth added recovery coach services as a benefit, significantly changing the demand for recovery coaches.</a:t>
            </a:r>
          </a:p>
          <a:p>
            <a:pPr marL="365760" indent="-182880"/>
            <a:r>
              <a:rPr lang="en-US" sz="1500" dirty="0"/>
              <a:t>Workforce Scan survey responses reported waitlists and wanting to hire more recovery coaches to meet demand.</a:t>
            </a:r>
          </a:p>
          <a:p>
            <a:pPr marL="365760" indent="-182880"/>
            <a:r>
              <a:rPr lang="en-US" sz="1500" dirty="0"/>
              <a:t>Feedback from listening sessions echoed a desire to increase the number of certified recovery coaches, particularly in rural areas.</a:t>
            </a:r>
          </a:p>
          <a:p>
            <a:endParaRPr lang="en-US" sz="1800" dirty="0">
              <a:solidFill>
                <a:srgbClr val="FF0000"/>
              </a:solidFill>
            </a:endParaRPr>
          </a:p>
        </p:txBody>
      </p:sp>
      <p:grpSp>
        <p:nvGrpSpPr>
          <p:cNvPr id="9" name="Group 8"/>
          <p:cNvGrpSpPr/>
          <p:nvPr/>
        </p:nvGrpSpPr>
        <p:grpSpPr>
          <a:xfrm>
            <a:off x="457200" y="4369792"/>
            <a:ext cx="1372428" cy="400031"/>
            <a:chOff x="6629400" y="2203308"/>
            <a:chExt cx="1638300" cy="919663"/>
          </a:xfrm>
        </p:grpSpPr>
        <p:sp>
          <p:nvSpPr>
            <p:cNvPr id="10" name="Rectangle 9"/>
            <p:cNvSpPr/>
            <p:nvPr/>
          </p:nvSpPr>
          <p:spPr bwMode="auto">
            <a:xfrm>
              <a:off x="6629400" y="2209803"/>
              <a:ext cx="1524000" cy="913168"/>
            </a:xfrm>
            <a:prstGeom prst="rect">
              <a:avLst/>
            </a:prstGeom>
            <a:no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a typeface="ＭＳ Ｐゴシック" pitchFamily="34" charset="-128"/>
              </a:endParaRPr>
            </a:p>
          </p:txBody>
        </p:sp>
        <p:cxnSp>
          <p:nvCxnSpPr>
            <p:cNvPr id="11" name="Straight Connector 10"/>
            <p:cNvCxnSpPr/>
            <p:nvPr/>
          </p:nvCxnSpPr>
          <p:spPr bwMode="auto">
            <a:xfrm>
              <a:off x="6743700" y="2514600"/>
              <a:ext cx="457200" cy="0"/>
            </a:xfrm>
            <a:prstGeom prst="line">
              <a:avLst/>
            </a:prstGeom>
            <a:solidFill>
              <a:schemeClr val="accent1"/>
            </a:solidFill>
            <a:ln w="15875" cap="flat" cmpd="sng" algn="ctr">
              <a:solidFill>
                <a:srgbClr val="00336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Connector 11"/>
            <p:cNvCxnSpPr/>
            <p:nvPr/>
          </p:nvCxnSpPr>
          <p:spPr bwMode="auto">
            <a:xfrm>
              <a:off x="6743700" y="2839940"/>
              <a:ext cx="457200" cy="0"/>
            </a:xfrm>
            <a:prstGeom prst="line">
              <a:avLst/>
            </a:prstGeom>
            <a:solidFill>
              <a:schemeClr val="accent1"/>
            </a:solidFill>
            <a:ln w="15875" cap="flat" cmpd="sng" algn="ctr">
              <a:solidFill>
                <a:srgbClr val="003366"/>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p:cNvSpPr txBox="1"/>
            <p:nvPr/>
          </p:nvSpPr>
          <p:spPr>
            <a:xfrm>
              <a:off x="7200900" y="2203308"/>
              <a:ext cx="704851" cy="566057"/>
            </a:xfrm>
            <a:prstGeom prst="rect">
              <a:avLst/>
            </a:prstGeom>
            <a:noFill/>
          </p:spPr>
          <p:txBody>
            <a:bodyPr wrap="square" rtlCol="0">
              <a:spAutoFit/>
            </a:bodyPr>
            <a:lstStyle/>
            <a:p>
              <a:r>
                <a:rPr lang="en-US" sz="1000" b="1" dirty="0">
                  <a:solidFill>
                    <a:srgbClr val="003366"/>
                  </a:solidFill>
                </a:rPr>
                <a:t>BSAS</a:t>
              </a:r>
            </a:p>
          </p:txBody>
        </p:sp>
        <p:sp>
          <p:nvSpPr>
            <p:cNvPr id="14" name="TextBox 13"/>
            <p:cNvSpPr txBox="1"/>
            <p:nvPr/>
          </p:nvSpPr>
          <p:spPr>
            <a:xfrm>
              <a:off x="7200900" y="2556911"/>
              <a:ext cx="1066800" cy="566056"/>
            </a:xfrm>
            <a:prstGeom prst="rect">
              <a:avLst/>
            </a:prstGeom>
            <a:noFill/>
          </p:spPr>
          <p:txBody>
            <a:bodyPr wrap="square" rtlCol="0">
              <a:spAutoFit/>
            </a:bodyPr>
            <a:lstStyle/>
            <a:p>
              <a:r>
                <a:rPr lang="en-US" sz="1000" b="1" dirty="0" err="1">
                  <a:solidFill>
                    <a:srgbClr val="003366"/>
                  </a:solidFill>
                </a:rPr>
                <a:t>MassHealth</a:t>
              </a:r>
              <a:endParaRPr lang="en-US" sz="1000" b="1" dirty="0">
                <a:solidFill>
                  <a:srgbClr val="003366"/>
                </a:solidFill>
              </a:endParaRPr>
            </a:p>
          </p:txBody>
        </p:sp>
      </p:grpSp>
      <p:sp>
        <p:nvSpPr>
          <p:cNvPr id="7" name="TextBox 6"/>
          <p:cNvSpPr txBox="1"/>
          <p:nvPr/>
        </p:nvSpPr>
        <p:spPr>
          <a:xfrm>
            <a:off x="3678012" y="4369713"/>
            <a:ext cx="2494188" cy="430887"/>
          </a:xfrm>
          <a:prstGeom prst="rect">
            <a:avLst/>
          </a:prstGeom>
          <a:noFill/>
          <a:ln w="12700">
            <a:solidFill>
              <a:schemeClr val="tx1"/>
            </a:solidFill>
          </a:ln>
        </p:spPr>
        <p:txBody>
          <a:bodyPr wrap="square" rtlCol="0">
            <a:spAutoFit/>
          </a:bodyPr>
          <a:lstStyle/>
          <a:p>
            <a:pPr algn="ctr" fontAlgn="base">
              <a:spcBef>
                <a:spcPct val="0"/>
              </a:spcBef>
              <a:spcAft>
                <a:spcPct val="0"/>
              </a:spcAft>
            </a:pPr>
            <a:r>
              <a:rPr lang="en-US" sz="1100" b="1" dirty="0">
                <a:solidFill>
                  <a:srgbClr val="003366"/>
                </a:solidFill>
                <a:latin typeface="+mj-lt"/>
                <a:cs typeface="Arial" charset="0"/>
              </a:rPr>
              <a:t>7/1/18: MassHealth plans begin </a:t>
            </a:r>
          </a:p>
          <a:p>
            <a:pPr algn="ctr" fontAlgn="base">
              <a:spcBef>
                <a:spcPct val="0"/>
              </a:spcBef>
              <a:spcAft>
                <a:spcPct val="0"/>
              </a:spcAft>
            </a:pPr>
            <a:r>
              <a:rPr lang="en-US" sz="1100" b="1" dirty="0">
                <a:solidFill>
                  <a:srgbClr val="003366"/>
                </a:solidFill>
                <a:latin typeface="+mj-lt"/>
                <a:cs typeface="Arial" charset="0"/>
              </a:rPr>
              <a:t>reimbursing for recovery coaching</a:t>
            </a:r>
          </a:p>
        </p:txBody>
      </p:sp>
      <p:graphicFrame>
        <p:nvGraphicFramePr>
          <p:cNvPr id="18" name="Chart 17">
            <a:extLst>
              <a:ext uri="{FF2B5EF4-FFF2-40B4-BE49-F238E27FC236}">
                <a16:creationId xmlns=""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2840662571"/>
              </p:ext>
            </p:extLst>
          </p:nvPr>
        </p:nvGraphicFramePr>
        <p:xfrm>
          <a:off x="447675" y="1371600"/>
          <a:ext cx="5724525" cy="2882130"/>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Arrow Connector 7"/>
          <p:cNvCxnSpPr/>
          <p:nvPr/>
        </p:nvCxnSpPr>
        <p:spPr>
          <a:xfrm flipV="1">
            <a:off x="4876800" y="4094492"/>
            <a:ext cx="0" cy="248908"/>
          </a:xfrm>
          <a:prstGeom prst="straightConnector1">
            <a:avLst/>
          </a:prstGeom>
          <a:ln w="12700">
            <a:solidFill>
              <a:srgbClr val="003366"/>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2277" y="1143000"/>
            <a:ext cx="4895523" cy="538609"/>
          </a:xfrm>
          <a:prstGeom prst="rect">
            <a:avLst/>
          </a:prstGeom>
          <a:noFill/>
        </p:spPr>
        <p:txBody>
          <a:bodyPr wrap="square" rtlCol="0">
            <a:spAutoFit/>
          </a:bodyPr>
          <a:lstStyle/>
          <a:p>
            <a:r>
              <a:rPr lang="en-US" sz="1100" b="1" dirty="0">
                <a:solidFill>
                  <a:sysClr val="windowText" lastClr="000000"/>
                </a:solidFill>
              </a:rPr>
              <a:t>Recovery Coaching: Monthly BSAS Utilization FY2016 – April 2019</a:t>
            </a:r>
          </a:p>
          <a:p>
            <a:endParaRPr lang="en-US" dirty="0"/>
          </a:p>
        </p:txBody>
      </p:sp>
    </p:spTree>
    <p:extLst>
      <p:ext uri="{BB962C8B-B14F-4D97-AF65-F5344CB8AC3E}">
        <p14:creationId xmlns:p14="http://schemas.microsoft.com/office/powerpoint/2010/main" val="247761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3e: Gather data related to the projected need for certified recovery coaches</a:t>
            </a:r>
          </a:p>
        </p:txBody>
      </p:sp>
      <p:sp>
        <p:nvSpPr>
          <p:cNvPr id="3" name="Slide Number Placeholder 2"/>
          <p:cNvSpPr>
            <a:spLocks noGrp="1"/>
          </p:cNvSpPr>
          <p:nvPr>
            <p:ph type="sldNum" sz="quarter" idx="12"/>
          </p:nvPr>
        </p:nvSpPr>
        <p:spPr/>
        <p:txBody>
          <a:bodyPr/>
          <a:lstStyle/>
          <a:p>
            <a:fld id="{468CB9A5-F879-427A-BAD8-8BBD53E368AA}" type="slidenum">
              <a:rPr lang="en-US" smtClean="0"/>
              <a:t>15</a:t>
            </a:fld>
            <a:endParaRPr lang="en-US"/>
          </a:p>
        </p:txBody>
      </p:sp>
      <p:sp>
        <p:nvSpPr>
          <p:cNvPr id="18" name="TextBox 17"/>
          <p:cNvSpPr txBox="1"/>
          <p:nvPr/>
        </p:nvSpPr>
        <p:spPr>
          <a:xfrm>
            <a:off x="304800" y="5385137"/>
            <a:ext cx="8001000" cy="1015663"/>
          </a:xfrm>
          <a:prstGeom prst="rect">
            <a:avLst/>
          </a:prstGeom>
          <a:noFill/>
        </p:spPr>
        <p:txBody>
          <a:bodyPr wrap="square" rtlCol="0">
            <a:spAutoFit/>
          </a:bodyPr>
          <a:lstStyle/>
          <a:p>
            <a:r>
              <a:rPr lang="en-US" sz="1000" dirty="0"/>
              <a:t>Notes</a:t>
            </a:r>
          </a:p>
          <a:p>
            <a:pPr marL="228600" indent="-182880">
              <a:buAutoNum type="arabicPeriod"/>
            </a:pPr>
            <a:r>
              <a:rPr lang="en-US" sz="1000" dirty="0"/>
              <a:t>Sources: Massachusetts Ambulance Trip Information System, (MATRIS) Acute Care Hospital Case Mix (Case Mix), Death Certificates </a:t>
            </a:r>
          </a:p>
          <a:p>
            <a:pPr marL="228600" indent="-182880">
              <a:buAutoNum type="arabicPeriod"/>
            </a:pPr>
            <a:r>
              <a:rPr lang="en-US" sz="1000" dirty="0"/>
              <a:t>Data only includes nonfatal overdoses that were treated by EMS or in an acute care hospital (i.e. overdoses where a person is revived by naloxone and 911 is not called and/or does not go the hospital are not included) </a:t>
            </a:r>
          </a:p>
          <a:p>
            <a:pPr marL="228600" indent="-182880">
              <a:buAutoNum type="arabicPeriod"/>
            </a:pPr>
            <a:r>
              <a:rPr lang="en-US" sz="1000" dirty="0"/>
              <a:t>DPH used EMS data to extrapolate the estimates for 2016-2018 based on trends previously identified in Chapter 55 using 2011-2015 data</a:t>
            </a:r>
          </a:p>
          <a:p>
            <a:endParaRPr lang="en-US" sz="1000" dirty="0"/>
          </a:p>
        </p:txBody>
      </p:sp>
      <p:grpSp>
        <p:nvGrpSpPr>
          <p:cNvPr id="19" name="Group 18"/>
          <p:cNvGrpSpPr/>
          <p:nvPr/>
        </p:nvGrpSpPr>
        <p:grpSpPr>
          <a:xfrm>
            <a:off x="381000" y="1244600"/>
            <a:ext cx="8262257" cy="3556000"/>
            <a:chOff x="0" y="0"/>
            <a:chExt cx="4572000" cy="2828925"/>
          </a:xfrm>
        </p:grpSpPr>
        <p:graphicFrame>
          <p:nvGraphicFramePr>
            <p:cNvPr id="20" name="Chart 19"/>
            <p:cNvGraphicFramePr/>
            <p:nvPr>
              <p:extLst>
                <p:ext uri="{D42A27DB-BD31-4B8C-83A1-F6EECF244321}">
                  <p14:modId xmlns:p14="http://schemas.microsoft.com/office/powerpoint/2010/main" val="4208557161"/>
                </p:ext>
              </p:extLst>
            </p:nvPr>
          </p:nvGraphicFramePr>
          <p:xfrm>
            <a:off x="0" y="0"/>
            <a:ext cx="4572000" cy="2828925"/>
          </p:xfrm>
          <a:graphic>
            <a:graphicData uri="http://schemas.openxmlformats.org/drawingml/2006/chart">
              <c:chart xmlns:c="http://schemas.openxmlformats.org/drawingml/2006/chart" xmlns:r="http://schemas.openxmlformats.org/officeDocument/2006/relationships" r:id="rId2"/>
            </a:graphicData>
          </a:graphic>
        </p:graphicFrame>
        <p:sp>
          <p:nvSpPr>
            <p:cNvPr id="21" name="TextBox 1"/>
            <p:cNvSpPr txBox="1"/>
            <p:nvPr/>
          </p:nvSpPr>
          <p:spPr>
            <a:xfrm>
              <a:off x="2925153" y="2611219"/>
              <a:ext cx="1628776" cy="19050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t>         2016</a:t>
              </a:r>
              <a:r>
                <a:rPr lang="en-US" sz="1000" baseline="30000" dirty="0"/>
                <a:t>3                                 </a:t>
              </a:r>
              <a:r>
                <a:rPr lang="en-US" sz="1000" baseline="0" dirty="0"/>
                <a:t>2017</a:t>
              </a:r>
              <a:r>
                <a:rPr lang="en-US" sz="1000" baseline="30000" dirty="0"/>
                <a:t>3                                  </a:t>
              </a:r>
              <a:r>
                <a:rPr lang="en-US" sz="1000" baseline="0" dirty="0"/>
                <a:t>2018</a:t>
              </a:r>
              <a:r>
                <a:rPr lang="en-US" sz="1000" baseline="30000" dirty="0"/>
                <a:t>3</a:t>
              </a:r>
              <a:endParaRPr lang="en-US" sz="1000" dirty="0"/>
            </a:p>
          </p:txBody>
        </p:sp>
      </p:grpSp>
    </p:spTree>
    <p:extLst>
      <p:ext uri="{BB962C8B-B14F-4D97-AF65-F5344CB8AC3E}">
        <p14:creationId xmlns:p14="http://schemas.microsoft.com/office/powerpoint/2010/main" val="1705664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514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Commission’s Recommendations</a:t>
            </a:r>
          </a:p>
        </p:txBody>
      </p:sp>
      <p:sp>
        <p:nvSpPr>
          <p:cNvPr id="2" name="Slide Number Placeholder 1"/>
          <p:cNvSpPr>
            <a:spLocks noGrp="1"/>
          </p:cNvSpPr>
          <p:nvPr>
            <p:ph type="sldNum" sz="quarter" idx="12"/>
          </p:nvPr>
        </p:nvSpPr>
        <p:spPr/>
        <p:txBody>
          <a:bodyPr/>
          <a:lstStyle/>
          <a:p>
            <a:fld id="{468CB9A5-F879-427A-BAD8-8BBD53E368AA}" type="slidenum">
              <a:rPr lang="en-US" smtClean="0"/>
              <a:t>16</a:t>
            </a:fld>
            <a:endParaRPr lang="en-US"/>
          </a:p>
        </p:txBody>
      </p:sp>
    </p:spTree>
    <p:extLst>
      <p:ext uri="{BB962C8B-B14F-4D97-AF65-F5344CB8AC3E}">
        <p14:creationId xmlns:p14="http://schemas.microsoft.com/office/powerpoint/2010/main" val="46189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534400" cy="5257800"/>
          </a:xfrm>
        </p:spPr>
        <p:txBody>
          <a:bodyPr>
            <a:noAutofit/>
          </a:bodyPr>
          <a:lstStyle/>
          <a:p>
            <a:pPr marL="0" indent="0">
              <a:buNone/>
            </a:pPr>
            <a:r>
              <a:rPr lang="en-US" sz="1100" b="1" i="1" dirty="0"/>
              <a:t>The commission shall recommend standards for credentialing a recovery coach, including, whether recovery coaches should be subject to a board of registration</a:t>
            </a:r>
            <a:endParaRPr lang="en-US" sz="1100" dirty="0"/>
          </a:p>
          <a:p>
            <a:pPr>
              <a:buFont typeface="+mj-lt"/>
              <a:buAutoNum type="arabicPeriod"/>
            </a:pPr>
            <a:r>
              <a:rPr lang="en-US" sz="1100" dirty="0"/>
              <a:t>Credentialing standards should require lived experience and sustained recovery. Sustained recovery should mean at least two years in recovery.</a:t>
            </a:r>
          </a:p>
          <a:p>
            <a:pPr marL="640080" lvl="1" indent="-182880">
              <a:buFont typeface="Arial" panose="020B0604020202020204" pitchFamily="34" charset="0"/>
              <a:buChar char="•"/>
            </a:pPr>
            <a:r>
              <a:rPr lang="en-US" sz="1100" dirty="0"/>
              <a:t>A time-limited grandfathering process should be implemented for existing recovery coaches without lived experience, who received certification prior to new standards being implemented.</a:t>
            </a:r>
          </a:p>
          <a:p>
            <a:pPr>
              <a:buFont typeface="+mj-lt"/>
              <a:buAutoNum type="arabicPeriod"/>
            </a:pPr>
            <a:r>
              <a:rPr lang="en-US" sz="1100" dirty="0"/>
              <a:t>An alternative avenue for individuals without lived experience to serve as a support should be considered.</a:t>
            </a:r>
          </a:p>
          <a:p>
            <a:pPr>
              <a:buFont typeface="+mj-lt"/>
              <a:buAutoNum type="arabicPeriod"/>
            </a:pPr>
            <a:r>
              <a:rPr lang="en-US" sz="1100" dirty="0"/>
              <a:t>Recovery coach supervisors should be certified recovery coaches as part of their qualifications.</a:t>
            </a:r>
          </a:p>
          <a:p>
            <a:pPr marL="640080" lvl="1" indent="-182880">
              <a:buFont typeface="Arial" panose="020B0604020202020204" pitchFamily="34" charset="0"/>
              <a:buChar char="•"/>
            </a:pPr>
            <a:r>
              <a:rPr lang="en-US" sz="1100" dirty="0"/>
              <a:t>Current recovery coach supervisors should take the Recovery Coach Academy and the Recovery Coach Supervision curriculum.</a:t>
            </a:r>
          </a:p>
          <a:p>
            <a:pPr>
              <a:buFont typeface="+mj-lt"/>
              <a:buAutoNum type="arabicPeriod"/>
            </a:pPr>
            <a:r>
              <a:rPr lang="en-US" sz="1100" dirty="0"/>
              <a:t>The credentialing process should be overseen by a state-sponsored board of registration in order to increase transparency, authority, and responsiveness to the public</a:t>
            </a:r>
            <a:r>
              <a:rPr lang="en-US" sz="1100" dirty="0" smtClean="0"/>
              <a:t>.  </a:t>
            </a:r>
            <a:endParaRPr lang="en-US" sz="1100" dirty="0"/>
          </a:p>
          <a:p>
            <a:pPr>
              <a:buFont typeface="+mj-lt"/>
              <a:buAutoNum type="arabicPeriod"/>
            </a:pPr>
            <a:r>
              <a:rPr lang="en-US" sz="1100" dirty="0" smtClean="0"/>
              <a:t>The </a:t>
            </a:r>
            <a:r>
              <a:rPr lang="en-US" sz="1100" dirty="0"/>
              <a:t>re-credentialing process should include continuing education requirements.</a:t>
            </a:r>
          </a:p>
          <a:p>
            <a:pPr>
              <a:buFont typeface="+mj-lt"/>
              <a:buAutoNum type="arabicPeriod"/>
            </a:pPr>
            <a:r>
              <a:rPr lang="en-US" sz="1100" dirty="0"/>
              <a:t>Any credentialing process established should compare the fees of similar certifications.</a:t>
            </a:r>
          </a:p>
          <a:p>
            <a:endParaRPr lang="en-US" sz="700" dirty="0"/>
          </a:p>
          <a:p>
            <a:pPr marL="0" indent="0">
              <a:buNone/>
            </a:pPr>
            <a:r>
              <a:rPr lang="en-US" sz="1100" b="1" i="1" dirty="0"/>
              <a:t>The commission shall develop recommendations for a streamlined process to certify recovery coaches and adequate protections to ensure unauthorized individuals are not engaging in the practice of recovery coaching</a:t>
            </a:r>
            <a:endParaRPr lang="en-US" sz="1100" dirty="0"/>
          </a:p>
          <a:p>
            <a:pPr marL="344488" indent="-344488">
              <a:buFont typeface="+mj-lt"/>
              <a:buAutoNum type="arabicPeriod" startAt="7"/>
            </a:pPr>
            <a:r>
              <a:rPr lang="en-US" sz="1100" dirty="0"/>
              <a:t>There should be a state-sanctioned process for suspending certifications or overseeing corrective action when a recovery coach does not sustain recovery or violates the code of ethics.</a:t>
            </a:r>
          </a:p>
          <a:p>
            <a:pPr marL="0" indent="0">
              <a:buNone/>
            </a:pPr>
            <a:endParaRPr lang="en-US" sz="700" dirty="0"/>
          </a:p>
          <a:p>
            <a:pPr marL="0" indent="0">
              <a:buNone/>
            </a:pPr>
            <a:r>
              <a:rPr lang="en-US" sz="1100" b="1" i="1" dirty="0"/>
              <a:t>Additional recommendations regarding employers</a:t>
            </a:r>
            <a:endParaRPr lang="en-US" sz="1100" i="1" dirty="0"/>
          </a:p>
          <a:p>
            <a:pPr marL="344488" indent="-344488">
              <a:buFont typeface="+mj-lt"/>
              <a:buAutoNum type="arabicPeriod" startAt="8"/>
            </a:pPr>
            <a:r>
              <a:rPr lang="en-US" sz="1100" dirty="0"/>
              <a:t>Employers should incorporate recovery coach self-care into their organizational structure. They should establish policies and infrastructure to support the self-care needs of their recovery coach workforce.  </a:t>
            </a:r>
          </a:p>
          <a:p>
            <a:pPr marL="344488" indent="-344488">
              <a:buFont typeface="+mj-lt"/>
              <a:buAutoNum type="arabicPeriod" startAt="8"/>
            </a:pPr>
            <a:r>
              <a:rPr lang="en-US" sz="1100" dirty="0"/>
              <a:t>Employers should have flexibility to hire uncredentialed recovery coaches who have a demonstrated skill or capability but do not have two years of sustained recovery.</a:t>
            </a:r>
          </a:p>
          <a:p>
            <a:pPr marL="344488" indent="-344488">
              <a:buFont typeface="Arial" panose="020B0604020202020204" pitchFamily="34" charset="0"/>
              <a:buAutoNum type="arabicPeriod" startAt="8"/>
            </a:pPr>
            <a:r>
              <a:rPr lang="en-US" sz="1100" dirty="0"/>
              <a:t>Employers should ensure supervisors have the necessary skills and training to supervise recovery coaches.</a:t>
            </a:r>
          </a:p>
          <a:p>
            <a:pPr marL="344488" indent="-344488">
              <a:buAutoNum type="arabicPeriod" startAt="8"/>
            </a:pPr>
            <a:r>
              <a:rPr lang="en-US" sz="1100" dirty="0"/>
              <a:t>Due to the potential for relapse, there should be support and resources available to recovery coaches from the board of registration as well as their employers, as appropriate to the individual circumstance. </a:t>
            </a:r>
          </a:p>
        </p:txBody>
      </p:sp>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Commission’s Recommendations</a:t>
            </a:r>
          </a:p>
        </p:txBody>
      </p:sp>
      <p:sp>
        <p:nvSpPr>
          <p:cNvPr id="3" name="Slide Number Placeholder 2"/>
          <p:cNvSpPr>
            <a:spLocks noGrp="1"/>
          </p:cNvSpPr>
          <p:nvPr>
            <p:ph type="sldNum" sz="quarter" idx="12"/>
          </p:nvPr>
        </p:nvSpPr>
        <p:spPr/>
        <p:txBody>
          <a:bodyPr/>
          <a:lstStyle/>
          <a:p>
            <a:fld id="{468CB9A5-F879-427A-BAD8-8BBD53E368AA}" type="slidenum">
              <a:rPr lang="en-US" smtClean="0"/>
              <a:t>17</a:t>
            </a:fld>
            <a:endParaRPr lang="en-US" dirty="0"/>
          </a:p>
        </p:txBody>
      </p:sp>
    </p:spTree>
    <p:extLst>
      <p:ext uri="{BB962C8B-B14F-4D97-AF65-F5344CB8AC3E}">
        <p14:creationId xmlns:p14="http://schemas.microsoft.com/office/powerpoint/2010/main" val="766126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514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Appendices</a:t>
            </a:r>
          </a:p>
        </p:txBody>
      </p:sp>
      <p:sp>
        <p:nvSpPr>
          <p:cNvPr id="2" name="Slide Number Placeholder 1"/>
          <p:cNvSpPr>
            <a:spLocks noGrp="1"/>
          </p:cNvSpPr>
          <p:nvPr>
            <p:ph type="sldNum" sz="quarter" idx="12"/>
          </p:nvPr>
        </p:nvSpPr>
        <p:spPr/>
        <p:txBody>
          <a:bodyPr/>
          <a:lstStyle/>
          <a:p>
            <a:fld id="{468CB9A5-F879-427A-BAD8-8BBD53E368AA}" type="slidenum">
              <a:rPr lang="en-US" smtClean="0"/>
              <a:t>18</a:t>
            </a:fld>
            <a:endParaRPr lang="en-US"/>
          </a:p>
        </p:txBody>
      </p:sp>
    </p:spTree>
    <p:extLst>
      <p:ext uri="{BB962C8B-B14F-4D97-AF65-F5344CB8AC3E}">
        <p14:creationId xmlns:p14="http://schemas.microsoft.com/office/powerpoint/2010/main" val="1469310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610600" cy="4724400"/>
          </a:xfrm>
        </p:spPr>
        <p:txBody>
          <a:bodyPr>
            <a:noAutofit/>
          </a:bodyPr>
          <a:lstStyle/>
          <a:p>
            <a:pPr marL="0" indent="0">
              <a:buNone/>
            </a:pPr>
            <a:r>
              <a:rPr lang="en-US" sz="900" b="1" dirty="0"/>
              <a:t>Legal Authority: Chapter 208, Section 101 of the Acts of 2018</a:t>
            </a:r>
          </a:p>
          <a:p>
            <a:pPr marL="0" indent="0">
              <a:buNone/>
            </a:pPr>
            <a:r>
              <a:rPr lang="en-US" sz="900" dirty="0"/>
              <a:t>Purpose: Review and make recommendations regarding recovery coaching in the commonwealth. The commission shall review training opportunities for recovery coaches and recommend the standards for credentialing a recovery coach, including whether recovery coaches should be subject to a board of registration through the department of public health. The commission shall gather all relevant data related to recovery coaches, including, but not limited to: (i) the total number of recovery coaches in the commonwealth; (ii) the number of people receiving compensation as recovery coaches in the commonwealth; (iii) the average and median compensation for a recovery coach; (iv) the average and median caseload for a recovery coach; and (v) the projected need for certified recovery coach services. The commission shall develop recommendations for a streamlined process to certify recovery coaches and adequate protections to ensure unauthorized individuals are not engaging in the practice of recovery coaching.</a:t>
            </a:r>
          </a:p>
          <a:p>
            <a:pPr marL="0" indent="0">
              <a:buNone/>
            </a:pPr>
            <a:endParaRPr lang="en-US" sz="900" b="1" dirty="0"/>
          </a:p>
          <a:p>
            <a:pPr marL="0" indent="0">
              <a:buNone/>
            </a:pPr>
            <a:r>
              <a:rPr lang="en-US" sz="900" b="1" dirty="0"/>
              <a:t>15 Members:</a:t>
            </a:r>
          </a:p>
          <a:p>
            <a:pPr marL="0" indent="0">
              <a:buNone/>
            </a:pPr>
            <a:r>
              <a:rPr lang="en-US" sz="900" dirty="0"/>
              <a:t>the secretary of health and human services or a designee, who shall serve as chair; </a:t>
            </a:r>
          </a:p>
          <a:p>
            <a:pPr marL="0" indent="0">
              <a:buNone/>
            </a:pPr>
            <a:r>
              <a:rPr lang="en-US" sz="900" dirty="0"/>
              <a:t>the commissioner of public health; </a:t>
            </a:r>
          </a:p>
          <a:p>
            <a:pPr marL="0" indent="0">
              <a:buNone/>
            </a:pPr>
            <a:r>
              <a:rPr lang="en-US" sz="900" dirty="0"/>
              <a:t>the director of Medicaid or a designee; </a:t>
            </a:r>
          </a:p>
          <a:p>
            <a:pPr marL="0" indent="0">
              <a:buNone/>
            </a:pPr>
            <a:r>
              <a:rPr lang="en-US" sz="900" dirty="0"/>
              <a:t>1 person appointed by the speaker of the house; </a:t>
            </a:r>
          </a:p>
          <a:p>
            <a:pPr marL="0" indent="0">
              <a:buNone/>
            </a:pPr>
            <a:r>
              <a:rPr lang="en-US" sz="900" dirty="0"/>
              <a:t>1 person appointed by the senate president; </a:t>
            </a:r>
          </a:p>
          <a:p>
            <a:pPr marL="0" indent="0">
              <a:buNone/>
            </a:pPr>
            <a:r>
              <a:rPr lang="en-US" sz="900" dirty="0"/>
              <a:t>1 representative from the Massachusetts Association of Health Plans, Inc.; </a:t>
            </a:r>
          </a:p>
          <a:p>
            <a:pPr marL="0" indent="0">
              <a:buNone/>
            </a:pPr>
            <a:r>
              <a:rPr lang="en-US" sz="900" dirty="0"/>
              <a:t>1 representative from the Massachusetts Psychiatric Society, Inc., who shall be a psychiatrist specializing in addiction; </a:t>
            </a:r>
          </a:p>
          <a:p>
            <a:pPr marL="0" indent="0">
              <a:buNone/>
            </a:pPr>
            <a:r>
              <a:rPr lang="en-US" sz="900" dirty="0"/>
              <a:t>1 representative from Blue Cross Blue Shield of Massachusetts, Inc.; </a:t>
            </a:r>
          </a:p>
          <a:p>
            <a:pPr marL="0" indent="0">
              <a:buNone/>
            </a:pPr>
            <a:r>
              <a:rPr lang="en-US" sz="900" dirty="0"/>
              <a:t>1 representative from the Massachusetts Organization for Addiction Recovery, Inc.; and </a:t>
            </a:r>
          </a:p>
          <a:p>
            <a:pPr marL="0" indent="0">
              <a:buNone/>
            </a:pPr>
            <a:r>
              <a:rPr lang="en-US" sz="900" dirty="0"/>
              <a:t>6 persons who shall be appointed by the secretary of health and human services, </a:t>
            </a:r>
          </a:p>
          <a:p>
            <a:pPr marL="0" indent="0">
              <a:buNone/>
            </a:pPr>
            <a:r>
              <a:rPr lang="en-US" sz="900" dirty="0"/>
              <a:t>1 of whom shall have expertise in training recovery coaches, </a:t>
            </a:r>
          </a:p>
          <a:p>
            <a:pPr marL="0" indent="0">
              <a:buNone/>
            </a:pPr>
            <a:r>
              <a:rPr lang="en-US" sz="900" dirty="0"/>
              <a:t>1 of whom shall be a community provider who employs recovery coaches, </a:t>
            </a:r>
          </a:p>
          <a:p>
            <a:pPr marL="0" indent="0">
              <a:buNone/>
            </a:pPr>
            <a:r>
              <a:rPr lang="en-US" sz="900" dirty="0"/>
              <a:t>1 of whom shall represent a hospital that employs recovery coaches, </a:t>
            </a:r>
          </a:p>
          <a:p>
            <a:pPr marL="0" indent="0">
              <a:buNone/>
            </a:pPr>
            <a:r>
              <a:rPr lang="en-US" sz="900" dirty="0"/>
              <a:t>1 of whom shall be a family member to an individual with a substance use disorder, </a:t>
            </a:r>
          </a:p>
          <a:p>
            <a:pPr marL="0" indent="0">
              <a:buNone/>
            </a:pPr>
            <a:r>
              <a:rPr lang="en-US" sz="900" dirty="0"/>
              <a:t>1 of whom shall currently be employed as a recovery coach and </a:t>
            </a:r>
          </a:p>
          <a:p>
            <a:pPr marL="0" indent="0">
              <a:buNone/>
            </a:pPr>
            <a:r>
              <a:rPr lang="en-US" sz="900" dirty="0"/>
              <a:t>1 of whom shall be a consumer of recovery coach services.</a:t>
            </a:r>
            <a:br>
              <a:rPr lang="en-US" sz="900" dirty="0"/>
            </a:br>
            <a:endParaRPr lang="en-US" sz="900" dirty="0"/>
          </a:p>
          <a:p>
            <a:pPr marL="0" indent="0">
              <a:buNone/>
            </a:pPr>
            <a:r>
              <a:rPr lang="en-US" sz="900" b="1" dirty="0"/>
              <a:t>Reporting:</a:t>
            </a:r>
          </a:p>
          <a:p>
            <a:pPr marL="0" indent="0">
              <a:buNone/>
            </a:pPr>
            <a:r>
              <a:rPr lang="en-US" sz="900" dirty="0"/>
              <a:t>Commission shall submit its findings and recommendations, together with drafts of legislation, if any, necessary to carry those recommendations into effect, to the clerks of the senate and the house of representatives and the joint committee on mental health, substance use and recovery not later than 1 year from the effective date of this act.</a:t>
            </a:r>
          </a:p>
        </p:txBody>
      </p:sp>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A: Legislative Mandate</a:t>
            </a:r>
          </a:p>
        </p:txBody>
      </p:sp>
      <p:sp>
        <p:nvSpPr>
          <p:cNvPr id="3" name="Slide Number Placeholder 2"/>
          <p:cNvSpPr>
            <a:spLocks noGrp="1"/>
          </p:cNvSpPr>
          <p:nvPr>
            <p:ph type="sldNum" sz="quarter" idx="12"/>
          </p:nvPr>
        </p:nvSpPr>
        <p:spPr/>
        <p:txBody>
          <a:bodyPr/>
          <a:lstStyle/>
          <a:p>
            <a:fld id="{468CB9A5-F879-427A-BAD8-8BBD53E368AA}" type="slidenum">
              <a:rPr lang="en-US" smtClean="0"/>
              <a:t>19</a:t>
            </a:fld>
            <a:endParaRPr lang="en-US"/>
          </a:p>
        </p:txBody>
      </p:sp>
    </p:spTree>
    <p:extLst>
      <p:ext uri="{BB962C8B-B14F-4D97-AF65-F5344CB8AC3E}">
        <p14:creationId xmlns:p14="http://schemas.microsoft.com/office/powerpoint/2010/main" val="2879197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rPr>
              <a:t>Table of Contents</a:t>
            </a:r>
          </a:p>
        </p:txBody>
      </p:sp>
      <p:sp>
        <p:nvSpPr>
          <p:cNvPr id="2" name="Slide Number Placeholder 1"/>
          <p:cNvSpPr>
            <a:spLocks noGrp="1"/>
          </p:cNvSpPr>
          <p:nvPr>
            <p:ph type="sldNum" sz="quarter" idx="12"/>
          </p:nvPr>
        </p:nvSpPr>
        <p:spPr/>
        <p:txBody>
          <a:bodyPr/>
          <a:lstStyle/>
          <a:p>
            <a:fld id="{468CB9A5-F879-427A-BAD8-8BBD53E368AA}" type="slidenum">
              <a:rPr lang="en-US" smtClean="0"/>
              <a:t>2</a:t>
            </a:fld>
            <a:endParaRPr lang="en-US"/>
          </a:p>
        </p:txBody>
      </p:sp>
      <p:sp>
        <p:nvSpPr>
          <p:cNvPr id="4" name="Content Placeholder 2"/>
          <p:cNvSpPr>
            <a:spLocks noGrp="1"/>
          </p:cNvSpPr>
          <p:nvPr>
            <p:ph idx="1"/>
          </p:nvPr>
        </p:nvSpPr>
        <p:spPr>
          <a:xfrm>
            <a:off x="304800" y="1143000"/>
            <a:ext cx="8686800" cy="3810000"/>
          </a:xfrm>
        </p:spPr>
        <p:txBody>
          <a:bodyPr anchor="ctr">
            <a:normAutofit/>
          </a:bodyPr>
          <a:lstStyle/>
          <a:p>
            <a:pPr marL="461963" indent="-461963">
              <a:lnSpc>
                <a:spcPct val="150000"/>
              </a:lnSpc>
              <a:spcBef>
                <a:spcPts val="300"/>
              </a:spcBef>
              <a:buFont typeface="+mj-lt"/>
              <a:buAutoNum type="arabicPeriod"/>
            </a:pPr>
            <a:r>
              <a:rPr lang="en-US" sz="2000" b="1" dirty="0"/>
              <a:t>Commission </a:t>
            </a:r>
            <a:r>
              <a:rPr lang="en-US" sz="2000" b="1" dirty="0" smtClean="0"/>
              <a:t>Overview</a:t>
            </a:r>
            <a:endParaRPr lang="en-US" sz="1100" b="1" dirty="0"/>
          </a:p>
          <a:p>
            <a:pPr marL="461963" indent="-461963">
              <a:lnSpc>
                <a:spcPct val="150000"/>
              </a:lnSpc>
              <a:spcBef>
                <a:spcPts val="300"/>
              </a:spcBef>
              <a:buFont typeface="+mj-lt"/>
              <a:buAutoNum type="arabicPeriod" startAt="2"/>
            </a:pPr>
            <a:r>
              <a:rPr lang="en-US" sz="2000" b="1" dirty="0"/>
              <a:t>Commission’s </a:t>
            </a:r>
            <a:r>
              <a:rPr lang="en-US" sz="2000" b="1" dirty="0" smtClean="0"/>
              <a:t>Charges</a:t>
            </a:r>
            <a:endParaRPr lang="en-US" sz="1100" b="1" dirty="0"/>
          </a:p>
          <a:p>
            <a:pPr marL="461963" indent="-461963">
              <a:lnSpc>
                <a:spcPct val="150000"/>
              </a:lnSpc>
              <a:spcBef>
                <a:spcPts val="300"/>
              </a:spcBef>
              <a:buFont typeface="+mj-lt"/>
              <a:buAutoNum type="arabicPeriod" startAt="2"/>
            </a:pPr>
            <a:r>
              <a:rPr lang="en-US" sz="2000" b="1" dirty="0"/>
              <a:t>Commission’s </a:t>
            </a:r>
            <a:r>
              <a:rPr lang="en-US" sz="2000" b="1" dirty="0" smtClean="0"/>
              <a:t>Recommendations</a:t>
            </a:r>
            <a:endParaRPr lang="en-US" sz="1100" b="1" dirty="0"/>
          </a:p>
          <a:p>
            <a:pPr marL="457200" indent="-457200">
              <a:lnSpc>
                <a:spcPct val="150000"/>
              </a:lnSpc>
              <a:spcBef>
                <a:spcPts val="300"/>
              </a:spcBef>
              <a:buFont typeface="+mj-lt"/>
              <a:buAutoNum type="arabicPeriod" startAt="2"/>
            </a:pPr>
            <a:r>
              <a:rPr lang="en-US" sz="2000" b="1" dirty="0"/>
              <a:t>Appendices</a:t>
            </a:r>
          </a:p>
          <a:p>
            <a:pPr marL="796925" lvl="1" indent="-334963">
              <a:buFont typeface="+mj-lt"/>
              <a:buAutoNum type="alphaUcPeriod"/>
            </a:pPr>
            <a:r>
              <a:rPr lang="en-US" sz="1600" dirty="0"/>
              <a:t>Legislative Mandate</a:t>
            </a:r>
          </a:p>
          <a:p>
            <a:pPr marL="796925" lvl="1" indent="-334963">
              <a:buFont typeface="+mj-lt"/>
              <a:buAutoNum type="alphaUcPeriod"/>
            </a:pPr>
            <a:r>
              <a:rPr lang="en-US" sz="1600" dirty="0"/>
              <a:t>Commission Members</a:t>
            </a:r>
          </a:p>
          <a:p>
            <a:pPr marL="796925" lvl="1" indent="-334963">
              <a:buFont typeface="+mj-lt"/>
              <a:buAutoNum type="alphaUcPeriod"/>
            </a:pPr>
            <a:r>
              <a:rPr lang="en-US" sz="1600" dirty="0"/>
              <a:t>Summary of Meetings &amp; Input Provided to the Commission</a:t>
            </a:r>
          </a:p>
          <a:p>
            <a:pPr marL="796925" lvl="1" indent="-334963">
              <a:buFont typeface="+mj-lt"/>
              <a:buAutoNum type="alphaUcPeriod"/>
            </a:pPr>
            <a:r>
              <a:rPr lang="en-US" sz="1600" dirty="0"/>
              <a:t>Examples of Non-DPH Sponsored Trainings</a:t>
            </a:r>
          </a:p>
        </p:txBody>
      </p:sp>
    </p:spTree>
    <p:extLst>
      <p:ext uri="{BB962C8B-B14F-4D97-AF65-F5344CB8AC3E}">
        <p14:creationId xmlns:p14="http://schemas.microsoft.com/office/powerpoint/2010/main" val="1346218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84451178"/>
              </p:ext>
            </p:extLst>
          </p:nvPr>
        </p:nvGraphicFramePr>
        <p:xfrm>
          <a:off x="304800" y="1143000"/>
          <a:ext cx="8382000" cy="4785360"/>
        </p:xfrm>
        <a:graphic>
          <a:graphicData uri="http://schemas.openxmlformats.org/drawingml/2006/table">
            <a:tbl>
              <a:tblPr firstRow="1" bandRow="1">
                <a:tableStyleId>{5940675A-B579-460E-94D1-54222C63F5DA}</a:tableStyleId>
              </a:tblPr>
              <a:tblGrid>
                <a:gridCol w="2514600">
                  <a:extLst>
                    <a:ext uri="{9D8B030D-6E8A-4147-A177-3AD203B41FA5}">
                      <a16:colId xmlns="" xmlns:a16="http://schemas.microsoft.com/office/drawing/2014/main" val="20000"/>
                    </a:ext>
                  </a:extLst>
                </a:gridCol>
                <a:gridCol w="5867400">
                  <a:extLst>
                    <a:ext uri="{9D8B030D-6E8A-4147-A177-3AD203B41FA5}">
                      <a16:colId xmlns="" xmlns:a16="http://schemas.microsoft.com/office/drawing/2014/main" val="20001"/>
                    </a:ext>
                  </a:extLst>
                </a:gridCol>
              </a:tblGrid>
              <a:tr h="302895">
                <a:tc>
                  <a:txBody>
                    <a:bodyPr/>
                    <a:lstStyle/>
                    <a:p>
                      <a:r>
                        <a:rPr lang="en-US" sz="1400" b="1" dirty="0">
                          <a:solidFill>
                            <a:schemeClr val="bg1"/>
                          </a:solidFill>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Affiliation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Marylou Sudders</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Secretary, Executive Office</a:t>
                      </a:r>
                      <a:r>
                        <a:rPr lang="en-US" sz="1200" b="0" baseline="0" dirty="0">
                          <a:solidFill>
                            <a:schemeClr val="tx1"/>
                          </a:solidFill>
                          <a:latin typeface="+mj-lt"/>
                        </a:rPr>
                        <a:t> of </a:t>
                      </a:r>
                      <a:r>
                        <a:rPr lang="en-US" sz="1200" b="0" dirty="0">
                          <a:solidFill>
                            <a:schemeClr val="tx1"/>
                          </a:solidFill>
                          <a:latin typeface="+mj-lt"/>
                        </a:rPr>
                        <a:t>Health</a:t>
                      </a:r>
                      <a:r>
                        <a:rPr lang="en-US" sz="1200" b="0" baseline="0" dirty="0">
                          <a:solidFill>
                            <a:schemeClr val="tx1"/>
                          </a:solidFill>
                          <a:latin typeface="+mj-lt"/>
                        </a:rPr>
                        <a:t> and Human Services (Chair)</a:t>
                      </a:r>
                      <a:endParaRPr lang="en-US" sz="1200" b="0" dirty="0">
                        <a:solidFill>
                          <a:schemeClr val="tx1"/>
                        </a:solidFill>
                        <a:latin typeface="+mj-l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Monica Bharel, MD, MPH</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Commissioner, Department of Public Health</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Adam Stoler</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err="1">
                          <a:solidFill>
                            <a:schemeClr val="tx1"/>
                          </a:solidFill>
                          <a:latin typeface="+mj-lt"/>
                        </a:rPr>
                        <a:t>MassHealth</a:t>
                      </a:r>
                      <a:endParaRPr lang="en-US" sz="1200" b="0" dirty="0">
                        <a:solidFill>
                          <a:schemeClr val="tx1"/>
                        </a:solidFill>
                        <a:latin typeface="+mj-l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Carole Fiola</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baseline="0" dirty="0">
                          <a:solidFill>
                            <a:schemeClr val="tx1"/>
                          </a:solidFill>
                          <a:latin typeface="+mj-lt"/>
                        </a:rPr>
                        <a:t>State Representative</a:t>
                      </a:r>
                      <a:endParaRPr lang="en-US" sz="1200" b="0" dirty="0">
                        <a:solidFill>
                          <a:schemeClr val="tx1"/>
                        </a:solidFill>
                        <a:latin typeface="+mj-l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Diane E. Gould, LICSW</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Advocates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5"/>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Sheryl </a:t>
                      </a:r>
                      <a:r>
                        <a:rPr lang="en-US" sz="1200" b="0" dirty="0" err="1">
                          <a:solidFill>
                            <a:schemeClr val="tx1"/>
                          </a:solidFill>
                          <a:effectLst/>
                          <a:latin typeface="+mj-lt"/>
                          <a:ea typeface="Calibri"/>
                          <a:cs typeface="Times New Roman"/>
                        </a:rPr>
                        <a:t>Olshin</a:t>
                      </a:r>
                      <a:r>
                        <a:rPr lang="en-US" sz="1200" b="0" dirty="0">
                          <a:solidFill>
                            <a:schemeClr val="tx1"/>
                          </a:solidFill>
                          <a:effectLst/>
                          <a:latin typeface="+mj-lt"/>
                          <a:ea typeface="Calibri"/>
                          <a:cs typeface="Times New Roman"/>
                        </a:rPr>
                        <a:t>, LICSW</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Massachusetts Association of Health Plans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6"/>
                  </a:ext>
                </a:extLst>
              </a:tr>
              <a:tr h="320040">
                <a:tc>
                  <a:txBody>
                    <a:bodyPr/>
                    <a:lstStyle/>
                    <a:p>
                      <a:pPr marL="0" marR="0" algn="l">
                        <a:spcBef>
                          <a:spcPts val="0"/>
                        </a:spcBef>
                        <a:spcAft>
                          <a:spcPts val="0"/>
                        </a:spcAft>
                      </a:pPr>
                      <a:r>
                        <a:rPr lang="en-US" sz="1200" b="0" dirty="0" err="1">
                          <a:solidFill>
                            <a:schemeClr val="tx1"/>
                          </a:solidFill>
                          <a:effectLst/>
                          <a:latin typeface="+mj-lt"/>
                          <a:ea typeface="Calibri"/>
                          <a:cs typeface="Times New Roman"/>
                        </a:rPr>
                        <a:t>Siu</a:t>
                      </a:r>
                      <a:r>
                        <a:rPr lang="en-US" sz="1200" b="0" dirty="0">
                          <a:solidFill>
                            <a:schemeClr val="tx1"/>
                          </a:solidFill>
                          <a:effectLst/>
                          <a:latin typeface="+mj-lt"/>
                          <a:ea typeface="Calibri"/>
                          <a:cs typeface="Times New Roman"/>
                        </a:rPr>
                        <a:t> Ping Chin </a:t>
                      </a:r>
                      <a:r>
                        <a:rPr lang="en-US" sz="1200" b="0" dirty="0" err="1">
                          <a:solidFill>
                            <a:schemeClr val="tx1"/>
                          </a:solidFill>
                          <a:effectLst/>
                          <a:latin typeface="+mj-lt"/>
                          <a:ea typeface="Calibri"/>
                          <a:cs typeface="Times New Roman"/>
                        </a:rPr>
                        <a:t>Feman</a:t>
                      </a:r>
                      <a:r>
                        <a:rPr lang="en-US" sz="1200" b="0" dirty="0">
                          <a:solidFill>
                            <a:schemeClr val="tx1"/>
                          </a:solidFill>
                          <a:effectLst/>
                          <a:latin typeface="+mj-lt"/>
                          <a:ea typeface="Calibri"/>
                          <a:cs typeface="Times New Roman"/>
                        </a:rPr>
                        <a:t>, MD</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Gavin Foundation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7"/>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Kenneth Duckworth, MD</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Blue Cross Blue Shield of Massachusetts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8"/>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Kimberly </a:t>
                      </a:r>
                      <a:r>
                        <a:rPr lang="en-US" sz="1200" b="0" dirty="0" err="1">
                          <a:solidFill>
                            <a:schemeClr val="tx1"/>
                          </a:solidFill>
                          <a:effectLst/>
                          <a:latin typeface="+mj-lt"/>
                          <a:ea typeface="Calibri"/>
                          <a:cs typeface="Times New Roman"/>
                        </a:rPr>
                        <a:t>Krawczyk</a:t>
                      </a:r>
                      <a:endParaRPr lang="en-US" sz="1200" b="0" dirty="0">
                        <a:solidFill>
                          <a:schemeClr val="tx1"/>
                        </a:solidFill>
                        <a:effectLst/>
                        <a:latin typeface="+mj-lt"/>
                        <a:ea typeface="Calibri"/>
                        <a:cs typeface="Times New Roman"/>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Massachusetts Organization </a:t>
                      </a:r>
                      <a:r>
                        <a:rPr lang="en-US" sz="1200" b="0" baseline="0" dirty="0">
                          <a:solidFill>
                            <a:schemeClr val="tx1"/>
                          </a:solidFill>
                          <a:latin typeface="+mj-lt"/>
                        </a:rPr>
                        <a:t>for Addiction Recovery</a:t>
                      </a:r>
                      <a:endParaRPr lang="en-US" sz="1200" b="0" dirty="0">
                        <a:solidFill>
                          <a:schemeClr val="tx1"/>
                        </a:solidFill>
                        <a:latin typeface="+mj-l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9"/>
                  </a:ext>
                </a:extLst>
              </a:tr>
              <a:tr h="320040">
                <a:tc>
                  <a:txBody>
                    <a:bodyPr/>
                    <a:lstStyle/>
                    <a:p>
                      <a:pPr marL="0" marR="0" algn="l">
                        <a:spcBef>
                          <a:spcPts val="0"/>
                        </a:spcBef>
                        <a:spcAft>
                          <a:spcPts val="0"/>
                        </a:spcAft>
                      </a:pPr>
                      <a:r>
                        <a:rPr lang="en-US" sz="1200" b="0" dirty="0" err="1">
                          <a:solidFill>
                            <a:schemeClr val="tx1"/>
                          </a:solidFill>
                          <a:effectLst/>
                          <a:latin typeface="+mj-lt"/>
                          <a:ea typeface="Calibri"/>
                          <a:cs typeface="Times New Roman"/>
                        </a:rPr>
                        <a:t>Haner</a:t>
                      </a:r>
                      <a:r>
                        <a:rPr lang="en-US" sz="1200" b="0" dirty="0">
                          <a:solidFill>
                            <a:schemeClr val="tx1"/>
                          </a:solidFill>
                          <a:effectLst/>
                          <a:latin typeface="+mj-lt"/>
                          <a:ea typeface="Calibri"/>
                          <a:cs typeface="Times New Roman"/>
                        </a:rPr>
                        <a:t> Hernández-Bonilla</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n-lt"/>
                        </a:rPr>
                        <a:t>Behavioral Health Workforce Leadership Development</a:t>
                      </a:r>
                      <a:r>
                        <a:rPr lang="en-US" sz="1200" b="0" baseline="0" dirty="0">
                          <a:solidFill>
                            <a:schemeClr val="tx1"/>
                          </a:solidFill>
                          <a:latin typeface="+mn-lt"/>
                        </a:rPr>
                        <a:t> Institute, Inc.</a:t>
                      </a:r>
                      <a:endParaRPr lang="en-US" sz="1200" b="0" dirty="0">
                        <a:solidFill>
                          <a:schemeClr val="tx1"/>
                        </a:solidFill>
                        <a:latin typeface="+mn-l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10"/>
                  </a:ext>
                </a:extLst>
              </a:tr>
              <a:tr h="320040">
                <a:tc>
                  <a:txBody>
                    <a:bodyPr/>
                    <a:lstStyle/>
                    <a:p>
                      <a:pPr marL="0" marR="0" algn="l">
                        <a:spcBef>
                          <a:spcPts val="0"/>
                        </a:spcBef>
                        <a:spcAft>
                          <a:spcPts val="0"/>
                        </a:spcAft>
                      </a:pPr>
                      <a:r>
                        <a:rPr lang="en-US" sz="1200" b="0" dirty="0" err="1">
                          <a:solidFill>
                            <a:schemeClr val="tx1"/>
                          </a:solidFill>
                          <a:effectLst/>
                          <a:latin typeface="+mj-lt"/>
                          <a:ea typeface="Calibri"/>
                          <a:cs typeface="Times New Roman"/>
                        </a:rPr>
                        <a:t>Daurice</a:t>
                      </a:r>
                      <a:r>
                        <a:rPr lang="en-US" sz="1200" b="0" dirty="0">
                          <a:solidFill>
                            <a:schemeClr val="tx1"/>
                          </a:solidFill>
                          <a:effectLst/>
                          <a:latin typeface="+mj-lt"/>
                          <a:ea typeface="Calibri"/>
                          <a:cs typeface="Times New Roman"/>
                        </a:rPr>
                        <a:t> Cox</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Bay State Community Services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11"/>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David Coughlin</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Learn to Cope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13"/>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Nicolas </a:t>
                      </a:r>
                      <a:r>
                        <a:rPr lang="en-US" sz="1200" b="0" dirty="0" err="1">
                          <a:solidFill>
                            <a:schemeClr val="tx1"/>
                          </a:solidFill>
                          <a:effectLst/>
                          <a:latin typeface="+mj-lt"/>
                          <a:ea typeface="Calibri"/>
                          <a:cs typeface="Times New Roman"/>
                        </a:rPr>
                        <a:t>Alicea</a:t>
                      </a:r>
                      <a:endParaRPr lang="en-US" sz="1200" b="0" dirty="0">
                        <a:solidFill>
                          <a:schemeClr val="tx1"/>
                        </a:solidFill>
                        <a:effectLst/>
                        <a:latin typeface="+mj-lt"/>
                        <a:ea typeface="Calibri"/>
                        <a:cs typeface="Times New Roman"/>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Behavioral Health Network, Inc.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14"/>
                  </a:ext>
                </a:extLst>
              </a:tr>
              <a:tr h="320040">
                <a:tc>
                  <a:txBody>
                    <a:bodyPr/>
                    <a:lstStyle/>
                    <a:p>
                      <a:pPr marL="0" marR="0" algn="l">
                        <a:spcBef>
                          <a:spcPts val="0"/>
                        </a:spcBef>
                        <a:spcAft>
                          <a:spcPts val="0"/>
                        </a:spcAft>
                      </a:pPr>
                      <a:r>
                        <a:rPr lang="en-US" sz="1200" b="0" dirty="0">
                          <a:solidFill>
                            <a:schemeClr val="tx1"/>
                          </a:solidFill>
                          <a:effectLst/>
                          <a:latin typeface="+mj-lt"/>
                          <a:ea typeface="Calibri"/>
                          <a:cs typeface="Times New Roman"/>
                        </a:rPr>
                        <a:t>Rachel O’Connor </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0" dirty="0">
                          <a:solidFill>
                            <a:schemeClr val="tx1"/>
                          </a:solidFill>
                          <a:latin typeface="+mj-lt"/>
                        </a:rPr>
                        <a:t>Massachusetts Resident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15"/>
                  </a:ext>
                </a:extLst>
              </a:tr>
            </a:tbl>
          </a:graphicData>
        </a:graphic>
      </p:graphicFrame>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B: Recovery Coach Commission Members</a:t>
            </a:r>
          </a:p>
        </p:txBody>
      </p:sp>
      <p:sp>
        <p:nvSpPr>
          <p:cNvPr id="2" name="Slide Number Placeholder 1"/>
          <p:cNvSpPr>
            <a:spLocks noGrp="1"/>
          </p:cNvSpPr>
          <p:nvPr>
            <p:ph type="sldNum" sz="quarter" idx="12"/>
          </p:nvPr>
        </p:nvSpPr>
        <p:spPr/>
        <p:txBody>
          <a:bodyPr/>
          <a:lstStyle/>
          <a:p>
            <a:fld id="{468CB9A5-F879-427A-BAD8-8BBD53E368AA}" type="slidenum">
              <a:rPr lang="en-US" smtClean="0"/>
              <a:t>20</a:t>
            </a:fld>
            <a:endParaRPr lang="en-US"/>
          </a:p>
        </p:txBody>
      </p:sp>
    </p:spTree>
    <p:extLst>
      <p:ext uri="{BB962C8B-B14F-4D97-AF65-F5344CB8AC3E}">
        <p14:creationId xmlns:p14="http://schemas.microsoft.com/office/powerpoint/2010/main" val="211977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86950357"/>
              </p:ext>
            </p:extLst>
          </p:nvPr>
        </p:nvGraphicFramePr>
        <p:xfrm>
          <a:off x="304800" y="1133856"/>
          <a:ext cx="8534399" cy="4809744"/>
        </p:xfrm>
        <a:graphic>
          <a:graphicData uri="http://schemas.openxmlformats.org/drawingml/2006/table">
            <a:tbl>
              <a:tblPr firstRow="1" bandRow="1">
                <a:tableStyleId>{5940675A-B579-460E-94D1-54222C63F5DA}</a:tableStyleId>
              </a:tblPr>
              <a:tblGrid>
                <a:gridCol w="21336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3276599">
                  <a:extLst>
                    <a:ext uri="{9D8B030D-6E8A-4147-A177-3AD203B41FA5}">
                      <a16:colId xmlns="" xmlns:a16="http://schemas.microsoft.com/office/drawing/2014/main" val="20002"/>
                    </a:ext>
                  </a:extLst>
                </a:gridCol>
              </a:tblGrid>
              <a:tr h="301752">
                <a:tc>
                  <a:txBody>
                    <a:bodyPr/>
                    <a:lstStyle/>
                    <a:p>
                      <a:r>
                        <a:rPr lang="en-US" sz="1400" b="1" dirty="0">
                          <a:solidFill>
                            <a:schemeClr val="bg1"/>
                          </a:solidFill>
                        </a:rPr>
                        <a:t>Presenters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Topics Discussed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Resources</a:t>
                      </a:r>
                      <a:r>
                        <a:rPr lang="en-US" sz="1400" b="1" baseline="0" dirty="0">
                          <a:solidFill>
                            <a:schemeClr val="bg1"/>
                          </a:solidFill>
                        </a:rPr>
                        <a:t> and Supporting Documents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301752">
                <a:tc gridSpan="3">
                  <a:txBody>
                    <a:bodyPr/>
                    <a:lstStyle/>
                    <a:p>
                      <a:pPr marL="0" marR="0" algn="l">
                        <a:spcBef>
                          <a:spcPts val="0"/>
                        </a:spcBef>
                        <a:spcAft>
                          <a:spcPts val="0"/>
                        </a:spcAft>
                      </a:pPr>
                      <a:r>
                        <a:rPr lang="en-US" sz="1200" b="1" dirty="0">
                          <a:solidFill>
                            <a:schemeClr val="tx1"/>
                          </a:solidFill>
                          <a:effectLst/>
                          <a:latin typeface="+mj-lt"/>
                          <a:ea typeface="Calibri"/>
                          <a:cs typeface="Times New Roman"/>
                        </a:rPr>
                        <a:t>November 7, 2018</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US" sz="1000" dirty="0">
                        <a:solidFill>
                          <a:schemeClr val="tx1"/>
                        </a:solidFill>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 xmlns:a16="http://schemas.microsoft.com/office/drawing/2014/main" val="10001"/>
                  </a:ext>
                </a:extLst>
              </a:tr>
              <a:tr h="301752">
                <a:tc>
                  <a:txBody>
                    <a:bodyPr/>
                    <a:lstStyle/>
                    <a:p>
                      <a:pPr marL="0" marR="0" algn="l">
                        <a:spcBef>
                          <a:spcPts val="0"/>
                        </a:spcBef>
                        <a:spcAft>
                          <a:spcPts val="0"/>
                        </a:spcAft>
                      </a:pPr>
                      <a:r>
                        <a:rPr lang="en-US" sz="1000" b="1" dirty="0">
                          <a:solidFill>
                            <a:schemeClr val="tx1"/>
                          </a:solidFill>
                          <a:effectLst/>
                          <a:latin typeface="+mj-lt"/>
                          <a:ea typeface="Calibri"/>
                          <a:cs typeface="Times New Roman"/>
                        </a:rPr>
                        <a:t>Secretary Sudders,</a:t>
                      </a:r>
                    </a:p>
                    <a:p>
                      <a:pPr marL="0" marR="0" algn="l">
                        <a:spcBef>
                          <a:spcPts val="0"/>
                        </a:spcBef>
                        <a:spcAft>
                          <a:spcPts val="0"/>
                        </a:spcAft>
                      </a:pPr>
                      <a:r>
                        <a:rPr lang="en-US" sz="1000" dirty="0">
                          <a:solidFill>
                            <a:schemeClr val="tx1"/>
                          </a:solidFill>
                          <a:effectLst/>
                          <a:latin typeface="+mj-lt"/>
                          <a:ea typeface="Calibri"/>
                          <a:cs typeface="Times New Roman"/>
                        </a:rPr>
                        <a:t>Commission Chair</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a:solidFill>
                            <a:schemeClr val="tx1"/>
                          </a:solidFill>
                          <a:latin typeface="+mj-lt"/>
                        </a:rPr>
                        <a:t>Discussion of the Commission’s charges, members’ expectations, and proposed schedule for each meeting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i="0" u="none" strike="noStrike" kern="1200" dirty="0" smtClean="0">
                          <a:solidFill>
                            <a:schemeClr val="tx1"/>
                          </a:solidFill>
                          <a:effectLst/>
                          <a:latin typeface="+mn-lt"/>
                          <a:ea typeface="+mn-ea"/>
                          <a:cs typeface="+mn-cs"/>
                          <a:hlinkClick r:id="rId2"/>
                        </a:rPr>
                        <a:t>Approved Meeting Minutes - November 7, 2018 </a:t>
                      </a:r>
                      <a:endParaRPr lang="en-US" sz="1000" b="0" i="0" u="none" strike="noStrike" kern="1200" dirty="0" smtClean="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hlinkClick r:id="rId3"/>
                        </a:rPr>
                        <a:t>Recovery </a:t>
                      </a:r>
                      <a:r>
                        <a:rPr kumimoji="0" lang="en-US" sz="1000" b="0" i="0" u="none" strike="noStrike" kern="1200" cap="none" spc="0" normalizeH="0" baseline="0" noProof="0" dirty="0">
                          <a:ln>
                            <a:noFill/>
                          </a:ln>
                          <a:solidFill>
                            <a:prstClr val="black"/>
                          </a:solidFill>
                          <a:effectLst/>
                          <a:uLnTx/>
                          <a:uFillTx/>
                          <a:latin typeface="+mn-lt"/>
                          <a:ea typeface="+mn-ea"/>
                          <a:cs typeface="+mn-cs"/>
                          <a:hlinkClick r:id="rId3"/>
                        </a:rPr>
                        <a:t>Coach Commission Presentation </a:t>
                      </a:r>
                      <a:endParaRPr lang="en-US" sz="1000" b="0" i="0" u="none" strike="noStrike" kern="1200" dirty="0">
                        <a:solidFill>
                          <a:schemeClr val="tx1"/>
                        </a:solidFill>
                        <a:effectLst/>
                        <a:latin typeface="+mn-lt"/>
                        <a:ea typeface="+mn-ea"/>
                        <a:cs typeface="+mn-cs"/>
                        <a:hlinkClick r:id="rId2"/>
                      </a:endParaRPr>
                    </a:p>
                    <a:p>
                      <a:pPr marL="228600" indent="-228600">
                        <a:lnSpc>
                          <a:spcPct val="100000"/>
                        </a:lnSpc>
                        <a:buFont typeface="+mj-lt"/>
                        <a:buAutoNum type="arabicPeriod"/>
                      </a:pPr>
                      <a:r>
                        <a:rPr lang="en-US" sz="1000" b="0" i="0" u="none" strike="noStrike" kern="1200" dirty="0">
                          <a:solidFill>
                            <a:schemeClr val="tx1"/>
                          </a:solidFill>
                          <a:effectLst/>
                          <a:latin typeface="+mn-lt"/>
                          <a:ea typeface="+mn-ea"/>
                          <a:cs typeface="+mn-cs"/>
                          <a:hlinkClick r:id="rId4"/>
                        </a:rPr>
                        <a:t>Massachusetts Board of Substance Abuse Counselor Certification </a:t>
                      </a:r>
                      <a:endParaRPr lang="en-US" sz="1000" b="0" i="0" u="none" strike="noStrike" kern="1200" dirty="0">
                        <a:solidFill>
                          <a:schemeClr val="tx1"/>
                        </a:solidFill>
                        <a:effectLst/>
                        <a:latin typeface="+mn-lt"/>
                        <a:ea typeface="+mn-ea"/>
                        <a:cs typeface="+mn-cs"/>
                      </a:endParaRPr>
                    </a:p>
                    <a:p>
                      <a:pPr marL="228600" indent="-228600">
                        <a:lnSpc>
                          <a:spcPct val="100000"/>
                        </a:lnSpc>
                        <a:buFont typeface="+mj-lt"/>
                        <a:buAutoNum type="arabicPeriod"/>
                      </a:pPr>
                      <a:r>
                        <a:rPr lang="en-US" sz="1000" b="0" i="0" u="none" strike="noStrike" kern="1200" dirty="0">
                          <a:solidFill>
                            <a:schemeClr val="tx1"/>
                          </a:solidFill>
                          <a:effectLst/>
                          <a:latin typeface="+mn-lt"/>
                          <a:ea typeface="+mn-ea"/>
                          <a:cs typeface="+mn-cs"/>
                          <a:hlinkClick r:id="rId5"/>
                        </a:rPr>
                        <a:t>Application - CARC- Requirements</a:t>
                      </a:r>
                      <a:r>
                        <a:rPr lang="en-US" sz="1400" b="0" i="0" u="none" strike="noStrike" kern="1200" dirty="0">
                          <a:solidFill>
                            <a:schemeClr val="tx1"/>
                          </a:solidFill>
                          <a:effectLst/>
                          <a:latin typeface="+mn-lt"/>
                          <a:ea typeface="+mn-ea"/>
                          <a:cs typeface="+mn-cs"/>
                          <a:hlinkClick r:id="rId5"/>
                        </a:rPr>
                        <a:t> </a:t>
                      </a:r>
                      <a:endParaRPr lang="en-US" sz="1000" b="0" kern="1200" dirty="0">
                        <a:solidFill>
                          <a:schemeClr val="tx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301752">
                <a:tc gridSpan="3">
                  <a:txBody>
                    <a:bodyPr/>
                    <a:lstStyle/>
                    <a:p>
                      <a:pPr marL="0" marR="0" algn="l" defTabSz="914400" rtl="0" eaLnBrk="1" latinLnBrk="0" hangingPunct="1">
                        <a:spcBef>
                          <a:spcPts val="0"/>
                        </a:spcBef>
                        <a:spcAft>
                          <a:spcPts val="0"/>
                        </a:spcAft>
                      </a:pPr>
                      <a:r>
                        <a:rPr lang="en-US" sz="1200" b="1" kern="1200" dirty="0">
                          <a:solidFill>
                            <a:schemeClr val="tx1"/>
                          </a:solidFill>
                          <a:effectLst/>
                          <a:latin typeface="+mj-lt"/>
                          <a:ea typeface="Calibri"/>
                          <a:cs typeface="Times New Roman"/>
                        </a:rPr>
                        <a:t>January 23, 2019</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US" sz="1000" dirty="0">
                        <a:solidFill>
                          <a:schemeClr val="tx1"/>
                        </a:solidFill>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731520">
                <a:tc>
                  <a:txBody>
                    <a:bodyPr/>
                    <a:lstStyle/>
                    <a:p>
                      <a:pPr marL="0" marR="0" algn="l">
                        <a:spcBef>
                          <a:spcPts val="0"/>
                        </a:spcBef>
                        <a:spcAft>
                          <a:spcPts val="0"/>
                        </a:spcAft>
                      </a:pPr>
                      <a:r>
                        <a:rPr lang="en-US" sz="1000" b="1" dirty="0">
                          <a:solidFill>
                            <a:schemeClr val="tx1"/>
                          </a:solidFill>
                          <a:effectLst/>
                          <a:latin typeface="+mj-lt"/>
                          <a:ea typeface="Calibri"/>
                          <a:cs typeface="Times New Roman"/>
                        </a:rPr>
                        <a:t>Julia Ojeda,</a:t>
                      </a:r>
                      <a:r>
                        <a:rPr lang="en-US" sz="1000" b="1" baseline="0" dirty="0">
                          <a:solidFill>
                            <a:schemeClr val="tx1"/>
                          </a:solidFill>
                          <a:effectLst/>
                          <a:latin typeface="+mj-lt"/>
                          <a:ea typeface="Calibri"/>
                          <a:cs typeface="Times New Roman"/>
                        </a:rPr>
                        <a:t> </a:t>
                      </a:r>
                      <a:r>
                        <a:rPr lang="en-US" sz="1000" b="1" dirty="0">
                          <a:solidFill>
                            <a:schemeClr val="tx1"/>
                          </a:solidFill>
                          <a:effectLst/>
                          <a:latin typeface="+mj-lt"/>
                          <a:ea typeface="Calibri"/>
                          <a:cs typeface="Times New Roman"/>
                        </a:rPr>
                        <a:t>Recovery Support Services Coordinator</a:t>
                      </a:r>
                      <a:r>
                        <a:rPr lang="en-US" sz="1000" b="0" dirty="0">
                          <a:solidFill>
                            <a:schemeClr val="tx1"/>
                          </a:solidFill>
                          <a:effectLst/>
                          <a:latin typeface="+mj-lt"/>
                          <a:ea typeface="Calibri"/>
                          <a:cs typeface="Times New Roman"/>
                        </a:rPr>
                        <a:t>,</a:t>
                      </a:r>
                      <a:r>
                        <a:rPr lang="en-US" sz="1000" b="0" baseline="0" dirty="0">
                          <a:solidFill>
                            <a:schemeClr val="tx1"/>
                          </a:solidFill>
                          <a:effectLst/>
                          <a:latin typeface="+mj-lt"/>
                          <a:ea typeface="Calibri"/>
                          <a:cs typeface="Times New Roman"/>
                        </a:rPr>
                        <a:t> </a:t>
                      </a:r>
                    </a:p>
                    <a:p>
                      <a:pPr marL="0" marR="0" algn="l">
                        <a:spcBef>
                          <a:spcPts val="0"/>
                        </a:spcBef>
                        <a:spcAft>
                          <a:spcPts val="0"/>
                        </a:spcAft>
                      </a:pPr>
                      <a:r>
                        <a:rPr lang="en-US" sz="1000" b="0" dirty="0">
                          <a:solidFill>
                            <a:schemeClr val="tx1"/>
                          </a:solidFill>
                          <a:effectLst/>
                          <a:latin typeface="+mj-lt"/>
                          <a:ea typeface="Calibri"/>
                          <a:cs typeface="Times New Roman"/>
                        </a:rPr>
                        <a:t>MA DPH, Bureau of Substance Addiction Services</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000" dirty="0">
                          <a:solidFill>
                            <a:schemeClr val="tx1"/>
                          </a:solidFill>
                          <a:latin typeface="+mj-lt"/>
                        </a:rPr>
                        <a:t>Peer Recovery Coaching in Massachusetts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rowSpan="4">
                  <a: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i="0" u="none" strike="noStrike" kern="1200" dirty="0" smtClean="0">
                          <a:solidFill>
                            <a:schemeClr val="tx1"/>
                          </a:solidFill>
                          <a:effectLst/>
                          <a:latin typeface="+mn-lt"/>
                          <a:ea typeface="+mn-ea"/>
                          <a:cs typeface="+mn-cs"/>
                          <a:hlinkClick r:id="rId6"/>
                        </a:rPr>
                        <a:t>Approved Meeting Minutes - January 23, 2019</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7"/>
                        </a:rPr>
                        <a:t>Recovery Coach Commission Presentation </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8"/>
                        </a:rPr>
                        <a:t>UMass Recovery Coach Report </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9"/>
                        </a:rPr>
                        <a:t>MISSION Navigating Transitions Program: Recovery Coach Guidebook (submitted by Siu Ping Chen Feman)</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0"/>
                        </a:rPr>
                        <a:t>Project SAFE Outreach Manual (submitted by Kim </a:t>
                      </a:r>
                      <a:r>
                        <a:rPr lang="en-US" sz="1000" b="0" i="0" u="none" strike="noStrike" kern="1200" dirty="0" err="1" smtClean="0">
                          <a:solidFill>
                            <a:schemeClr val="tx1"/>
                          </a:solidFill>
                          <a:effectLst/>
                          <a:latin typeface="+mn-lt"/>
                          <a:ea typeface="+mn-ea"/>
                          <a:cs typeface="+mn-cs"/>
                          <a:hlinkClick r:id="rId10"/>
                        </a:rPr>
                        <a:t>Krawczyk</a:t>
                      </a:r>
                      <a:r>
                        <a:rPr lang="en-US" sz="1000" b="0" i="0" u="none" strike="noStrike" kern="1200" dirty="0" smtClean="0">
                          <a:solidFill>
                            <a:schemeClr val="tx1"/>
                          </a:solidFill>
                          <a:effectLst/>
                          <a:latin typeface="+mn-lt"/>
                          <a:ea typeface="+mn-ea"/>
                          <a:cs typeface="+mn-cs"/>
                          <a:hlinkClick r:id="rId10"/>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1"/>
                        </a:rPr>
                        <a:t>Sponsor Recovery Coach Addictions Counselor (submitted by Kim </a:t>
                      </a:r>
                      <a:r>
                        <a:rPr lang="en-US" sz="1000" b="0" i="0" u="none" strike="noStrike" kern="1200" dirty="0" err="1" smtClean="0">
                          <a:solidFill>
                            <a:schemeClr val="tx1"/>
                          </a:solidFill>
                          <a:effectLst/>
                          <a:latin typeface="+mn-lt"/>
                          <a:ea typeface="+mn-ea"/>
                          <a:cs typeface="+mn-cs"/>
                          <a:hlinkClick r:id="rId11"/>
                        </a:rPr>
                        <a:t>Krawczyk</a:t>
                      </a:r>
                      <a:r>
                        <a:rPr lang="en-US" sz="1000" b="0" i="0" u="none" strike="noStrike" kern="1200" dirty="0" smtClean="0">
                          <a:solidFill>
                            <a:schemeClr val="tx1"/>
                          </a:solidFill>
                          <a:effectLst/>
                          <a:latin typeface="+mn-lt"/>
                          <a:ea typeface="+mn-ea"/>
                          <a:cs typeface="+mn-cs"/>
                          <a:hlinkClick r:id="rId11"/>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2"/>
                        </a:rPr>
                        <a:t>Peer-based Recovery Support Services (submitted by Kim </a:t>
                      </a:r>
                      <a:r>
                        <a:rPr lang="en-US" sz="1000" b="0" i="0" u="none" strike="noStrike" kern="1200" dirty="0" err="1" smtClean="0">
                          <a:solidFill>
                            <a:schemeClr val="tx1"/>
                          </a:solidFill>
                          <a:effectLst/>
                          <a:latin typeface="+mn-lt"/>
                          <a:ea typeface="+mn-ea"/>
                          <a:cs typeface="+mn-cs"/>
                          <a:hlinkClick r:id="rId12"/>
                        </a:rPr>
                        <a:t>Krawczyk</a:t>
                      </a:r>
                      <a:r>
                        <a:rPr lang="en-US" sz="1000" b="0" i="0" u="none" strike="noStrike" kern="1200" dirty="0" smtClean="0">
                          <a:solidFill>
                            <a:schemeClr val="tx1"/>
                          </a:solidFill>
                          <a:effectLst/>
                          <a:latin typeface="+mn-lt"/>
                          <a:ea typeface="+mn-ea"/>
                          <a:cs typeface="+mn-cs"/>
                          <a:hlinkClick r:id="rId12"/>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3"/>
                        </a:rPr>
                        <a:t>Peer-delivered Recovery Support Services for Addictions (submitted by Kim </a:t>
                      </a:r>
                      <a:r>
                        <a:rPr lang="en-US" sz="1000" b="0" i="0" u="none" strike="noStrike" kern="1200" dirty="0" err="1" smtClean="0">
                          <a:solidFill>
                            <a:schemeClr val="tx1"/>
                          </a:solidFill>
                          <a:effectLst/>
                          <a:latin typeface="+mn-lt"/>
                          <a:ea typeface="+mn-ea"/>
                          <a:cs typeface="+mn-cs"/>
                          <a:hlinkClick r:id="rId13"/>
                        </a:rPr>
                        <a:t>Krawczyk</a:t>
                      </a:r>
                      <a:r>
                        <a:rPr lang="en-US" sz="1000" b="0" i="0" u="none" strike="noStrike" kern="1200" dirty="0" smtClean="0">
                          <a:solidFill>
                            <a:schemeClr val="tx1"/>
                          </a:solidFill>
                          <a:effectLst/>
                          <a:latin typeface="+mn-lt"/>
                          <a:ea typeface="+mn-ea"/>
                          <a:cs typeface="+mn-cs"/>
                          <a:hlinkClick r:id="rId13"/>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4"/>
                        </a:rPr>
                        <a:t>Peer-based Health Interventions (submitted by Kim </a:t>
                      </a:r>
                      <a:r>
                        <a:rPr lang="en-US" sz="1000" b="0" i="0" u="none" strike="noStrike" kern="1200" dirty="0" err="1" smtClean="0">
                          <a:solidFill>
                            <a:schemeClr val="tx1"/>
                          </a:solidFill>
                          <a:effectLst/>
                          <a:latin typeface="+mn-lt"/>
                          <a:ea typeface="+mn-ea"/>
                          <a:cs typeface="+mn-cs"/>
                          <a:hlinkClick r:id="rId14"/>
                        </a:rPr>
                        <a:t>Krawczyk</a:t>
                      </a:r>
                      <a:r>
                        <a:rPr lang="en-US" sz="1000" b="0" i="0" u="none" strike="noStrike" kern="1200" dirty="0" smtClean="0">
                          <a:solidFill>
                            <a:schemeClr val="tx1"/>
                          </a:solidFill>
                          <a:effectLst/>
                          <a:latin typeface="+mn-lt"/>
                          <a:ea typeface="+mn-ea"/>
                          <a:cs typeface="+mn-cs"/>
                          <a:hlinkClick r:id="rId14"/>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5"/>
                        </a:rPr>
                        <a:t>Recovery Support Research Literature Review (submitted by Kim </a:t>
                      </a:r>
                      <a:r>
                        <a:rPr lang="en-US" sz="1000" b="0" i="0" u="none" strike="noStrike" kern="1200" dirty="0" err="1" smtClean="0">
                          <a:solidFill>
                            <a:schemeClr val="tx1"/>
                          </a:solidFill>
                          <a:effectLst/>
                          <a:latin typeface="+mn-lt"/>
                          <a:ea typeface="+mn-ea"/>
                          <a:cs typeface="+mn-cs"/>
                          <a:hlinkClick r:id="rId15"/>
                        </a:rPr>
                        <a:t>Krawczyk</a:t>
                      </a:r>
                      <a:r>
                        <a:rPr lang="en-US" sz="1000" b="0" i="0" u="none" strike="noStrike" kern="1200" dirty="0" smtClean="0">
                          <a:solidFill>
                            <a:schemeClr val="tx1"/>
                          </a:solidFill>
                          <a:effectLst/>
                          <a:latin typeface="+mn-lt"/>
                          <a:ea typeface="+mn-ea"/>
                          <a:cs typeface="+mn-cs"/>
                          <a:hlinkClick r:id="rId15"/>
                        </a:rPr>
                        <a:t>)</a:t>
                      </a:r>
                      <a:endParaRPr lang="en-US" sz="1000" b="0" i="0" u="none" strike="noStrike" kern="1200" dirty="0" smtClean="0">
                        <a:solidFill>
                          <a:schemeClr val="tx1"/>
                        </a:solidFill>
                        <a:effectLst/>
                        <a:latin typeface="+mn-lt"/>
                        <a:ea typeface="+mn-ea"/>
                        <a:cs typeface="+mn-cs"/>
                      </a:endParaRPr>
                    </a:p>
                    <a:p>
                      <a:pPr marL="228600" indent="-228600" algn="l">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16"/>
                        </a:rPr>
                        <a:t>Peer Research Review (submitted by Kim </a:t>
                      </a:r>
                      <a:r>
                        <a:rPr lang="en-US" sz="1000" b="0" i="0" u="none" strike="noStrike" kern="1200" dirty="0" err="1" smtClean="0">
                          <a:solidFill>
                            <a:schemeClr val="tx1"/>
                          </a:solidFill>
                          <a:effectLst/>
                          <a:latin typeface="+mn-lt"/>
                          <a:ea typeface="+mn-ea"/>
                          <a:cs typeface="+mn-cs"/>
                          <a:hlinkClick r:id="rId16"/>
                        </a:rPr>
                        <a:t>Krawczyk</a:t>
                      </a:r>
                      <a:r>
                        <a:rPr lang="en-US" sz="1000" b="0" i="0" u="none" strike="noStrike" kern="1200" dirty="0" smtClean="0">
                          <a:solidFill>
                            <a:schemeClr val="tx1"/>
                          </a:solidFill>
                          <a:effectLst/>
                          <a:latin typeface="+mn-lt"/>
                          <a:ea typeface="+mn-ea"/>
                          <a:cs typeface="+mn-cs"/>
                          <a:hlinkClick r:id="rId16"/>
                        </a:rPr>
                        <a:t>)</a:t>
                      </a:r>
                      <a:endParaRPr lang="en-US" sz="1000" b="0" i="0" u="none" strike="noStrike" kern="1200" dirty="0" smtClean="0">
                        <a:solidFill>
                          <a:schemeClr val="tx1"/>
                        </a:solidFill>
                        <a:effectLst/>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r h="640080">
                <a:tc>
                  <a:txBody>
                    <a:bodyPr/>
                    <a:lstStyle/>
                    <a:p>
                      <a:pPr marL="0" marR="0" algn="l">
                        <a:spcBef>
                          <a:spcPts val="0"/>
                        </a:spcBef>
                        <a:spcAft>
                          <a:spcPts val="0"/>
                        </a:spcAft>
                      </a:pPr>
                      <a:r>
                        <a:rPr lang="en-US" sz="1000" b="1" dirty="0" err="1">
                          <a:solidFill>
                            <a:schemeClr val="tx1"/>
                          </a:solidFill>
                          <a:effectLst/>
                          <a:latin typeface="+mj-lt"/>
                          <a:ea typeface="Calibri"/>
                          <a:cs typeface="Times New Roman"/>
                        </a:rPr>
                        <a:t>Haner</a:t>
                      </a:r>
                      <a:r>
                        <a:rPr lang="en-US" sz="1000" b="1" dirty="0">
                          <a:solidFill>
                            <a:schemeClr val="tx1"/>
                          </a:solidFill>
                          <a:effectLst/>
                          <a:latin typeface="+mj-lt"/>
                          <a:ea typeface="Calibri"/>
                          <a:cs typeface="Times New Roman"/>
                        </a:rPr>
                        <a:t> Hernández-Bonilla</a:t>
                      </a:r>
                    </a:p>
                    <a:p>
                      <a:pPr marL="0" marR="0" algn="l">
                        <a:spcBef>
                          <a:spcPts val="0"/>
                        </a:spcBef>
                        <a:spcAft>
                          <a:spcPts val="0"/>
                        </a:spcAft>
                      </a:pPr>
                      <a:r>
                        <a:rPr lang="en-US" sz="1000" b="0" dirty="0">
                          <a:solidFill>
                            <a:schemeClr val="tx1"/>
                          </a:solidFill>
                          <a:effectLst/>
                          <a:latin typeface="+mj-lt"/>
                          <a:ea typeface="Calibri"/>
                          <a:cs typeface="Times New Roman"/>
                        </a:rPr>
                        <a:t>President of MBSACC Board of Directors</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000" dirty="0">
                          <a:solidFill>
                            <a:schemeClr val="tx1"/>
                          </a:solidFill>
                          <a:latin typeface="+mj-lt"/>
                        </a:rPr>
                        <a:t>Massachusetts Board of Substance Abuse Counselor Certification</a:t>
                      </a:r>
                      <a:r>
                        <a:rPr lang="en-US" sz="1000" baseline="0" dirty="0">
                          <a:solidFill>
                            <a:schemeClr val="tx1"/>
                          </a:solidFill>
                          <a:latin typeface="+mj-lt"/>
                        </a:rPr>
                        <a:t> (MBSACC)</a:t>
                      </a:r>
                      <a:endParaRPr lang="en-US" sz="1000"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5"/>
                  </a:ext>
                </a:extLst>
              </a:tr>
              <a:tr h="548640">
                <a:tc>
                  <a:txBody>
                    <a:bodyPr/>
                    <a:lstStyle/>
                    <a:p>
                      <a:pPr marL="0" marR="0" algn="l">
                        <a:spcBef>
                          <a:spcPts val="0"/>
                        </a:spcBef>
                        <a:spcAft>
                          <a:spcPts val="0"/>
                        </a:spcAft>
                      </a:pPr>
                      <a:r>
                        <a:rPr lang="en-US" sz="1000" b="1" dirty="0">
                          <a:solidFill>
                            <a:schemeClr val="tx1"/>
                          </a:solidFill>
                          <a:effectLst/>
                          <a:latin typeface="+mj-lt"/>
                          <a:ea typeface="Calibri"/>
                          <a:cs typeface="Times New Roman"/>
                        </a:rPr>
                        <a:t>Katharine London</a:t>
                      </a:r>
                    </a:p>
                    <a:p>
                      <a:pPr marL="0" marR="0" algn="l">
                        <a:spcBef>
                          <a:spcPts val="0"/>
                        </a:spcBef>
                        <a:spcAft>
                          <a:spcPts val="0"/>
                        </a:spcAft>
                      </a:pPr>
                      <a:r>
                        <a:rPr lang="en-US" sz="1000" b="0" dirty="0">
                          <a:solidFill>
                            <a:schemeClr val="tx1"/>
                          </a:solidFill>
                          <a:effectLst/>
                          <a:latin typeface="+mj-lt"/>
                          <a:ea typeface="Calibri"/>
                          <a:cs typeface="Times New Roman"/>
                        </a:rPr>
                        <a:t>UMass</a:t>
                      </a:r>
                      <a:r>
                        <a:rPr lang="en-US" sz="1000" b="0" baseline="0" dirty="0">
                          <a:solidFill>
                            <a:schemeClr val="tx1"/>
                          </a:solidFill>
                          <a:effectLst/>
                          <a:latin typeface="+mj-lt"/>
                          <a:ea typeface="Calibri"/>
                          <a:cs typeface="Times New Roman"/>
                        </a:rPr>
                        <a:t> Medical School</a:t>
                      </a:r>
                      <a:endParaRPr lang="en-US" sz="1000" b="0" dirty="0">
                        <a:solidFill>
                          <a:schemeClr val="tx1"/>
                        </a:solidFill>
                        <a:effectLst/>
                        <a:latin typeface="+mj-lt"/>
                        <a:ea typeface="Calibri"/>
                        <a:cs typeface="Times New Roman"/>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000" dirty="0">
                          <a:solidFill>
                            <a:schemeClr val="tx1"/>
                          </a:solidFill>
                          <a:latin typeface="+mj-lt"/>
                        </a:rPr>
                        <a:t>Recovery Coaches in Opioid Use Disorder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6"/>
                  </a:ext>
                </a:extLst>
              </a:tr>
              <a:tr h="301752">
                <a:tc>
                  <a:txBody>
                    <a:bodyPr/>
                    <a:lstStyle/>
                    <a:p>
                      <a:pPr marL="0" marR="0" algn="l">
                        <a:spcBef>
                          <a:spcPts val="0"/>
                        </a:spcBef>
                        <a:spcAft>
                          <a:spcPts val="0"/>
                        </a:spcAft>
                      </a:pPr>
                      <a:r>
                        <a:rPr lang="en-US" sz="1000" b="1" dirty="0">
                          <a:solidFill>
                            <a:schemeClr val="tx1"/>
                          </a:solidFill>
                          <a:effectLst/>
                          <a:latin typeface="+mj-lt"/>
                          <a:ea typeface="Calibri"/>
                          <a:cs typeface="Times New Roman"/>
                        </a:rPr>
                        <a:t>Panelists: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1" kern="1200" dirty="0">
                          <a:solidFill>
                            <a:schemeClr val="tx1"/>
                          </a:solidFill>
                          <a:effectLst/>
                          <a:latin typeface="+mn-lt"/>
                          <a:ea typeface="Calibri"/>
                          <a:cs typeface="Times New Roman"/>
                        </a:rPr>
                        <a:t>Patrick Kent</a:t>
                      </a:r>
                    </a:p>
                    <a:p>
                      <a:pPr marL="228600" marR="0" indent="-228600" algn="l">
                        <a:spcBef>
                          <a:spcPts val="0"/>
                        </a:spcBef>
                        <a:spcAft>
                          <a:spcPts val="0"/>
                        </a:spcAft>
                        <a:buFont typeface="+mj-lt"/>
                        <a:buAutoNum type="arabicPeriod"/>
                      </a:pPr>
                      <a:r>
                        <a:rPr lang="en-US" sz="1000" b="1" dirty="0">
                          <a:solidFill>
                            <a:schemeClr val="tx1"/>
                          </a:solidFill>
                          <a:effectLst/>
                          <a:latin typeface="+mj-lt"/>
                          <a:ea typeface="Calibri"/>
                          <a:cs typeface="Times New Roman"/>
                        </a:rPr>
                        <a:t>Steve </a:t>
                      </a:r>
                      <a:r>
                        <a:rPr lang="en-US" sz="1000" b="1" dirty="0" err="1">
                          <a:solidFill>
                            <a:schemeClr val="tx1"/>
                          </a:solidFill>
                          <a:effectLst/>
                          <a:latin typeface="+mj-lt"/>
                          <a:ea typeface="Calibri"/>
                          <a:cs typeface="Times New Roman"/>
                        </a:rPr>
                        <a:t>Lesnikoski</a:t>
                      </a:r>
                      <a:endParaRPr lang="en-US" sz="1000" b="1" dirty="0">
                        <a:solidFill>
                          <a:schemeClr val="tx1"/>
                        </a:solidFill>
                        <a:effectLst/>
                        <a:latin typeface="+mj-lt"/>
                        <a:ea typeface="Calibri"/>
                        <a:cs typeface="Times New Roman"/>
                      </a:endParaRPr>
                    </a:p>
                    <a:p>
                      <a:pPr marL="228600" marR="0" indent="-228600" algn="l">
                        <a:spcBef>
                          <a:spcPts val="0"/>
                        </a:spcBef>
                        <a:spcAft>
                          <a:spcPts val="0"/>
                        </a:spcAft>
                        <a:buFont typeface="+mj-lt"/>
                        <a:buAutoNum type="arabicPeriod"/>
                      </a:pPr>
                      <a:r>
                        <a:rPr lang="en-US" sz="1000" b="1" dirty="0">
                          <a:solidFill>
                            <a:schemeClr val="tx1"/>
                          </a:solidFill>
                          <a:effectLst/>
                          <a:latin typeface="+mj-lt"/>
                          <a:ea typeface="Calibri"/>
                          <a:cs typeface="Times New Roman"/>
                        </a:rPr>
                        <a:t>Katie O’Leary</a:t>
                      </a:r>
                    </a:p>
                    <a:p>
                      <a:pPr marL="228600" marR="0" indent="-228600" algn="l">
                        <a:spcBef>
                          <a:spcPts val="0"/>
                        </a:spcBef>
                        <a:spcAft>
                          <a:spcPts val="0"/>
                        </a:spcAft>
                        <a:buFont typeface="+mj-lt"/>
                        <a:buAutoNum type="arabicPeriod"/>
                      </a:pPr>
                      <a:r>
                        <a:rPr lang="en-US" sz="1000" b="1" dirty="0">
                          <a:solidFill>
                            <a:schemeClr val="tx1"/>
                          </a:solidFill>
                          <a:effectLst/>
                          <a:latin typeface="+mj-lt"/>
                          <a:ea typeface="Calibri"/>
                          <a:cs typeface="Times New Roman"/>
                        </a:rPr>
                        <a:t>Laura Peters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1" kern="1200" dirty="0" err="1">
                          <a:solidFill>
                            <a:schemeClr val="tx1"/>
                          </a:solidFill>
                          <a:effectLst/>
                          <a:latin typeface="+mn-lt"/>
                          <a:ea typeface="Calibri"/>
                          <a:cs typeface="Times New Roman"/>
                        </a:rPr>
                        <a:t>Windia</a:t>
                      </a:r>
                      <a:r>
                        <a:rPr lang="en-US" sz="1000" b="1" kern="1200" dirty="0">
                          <a:solidFill>
                            <a:schemeClr val="tx1"/>
                          </a:solidFill>
                          <a:effectLst/>
                          <a:latin typeface="+mn-lt"/>
                          <a:ea typeface="Calibri"/>
                          <a:cs typeface="Times New Roman"/>
                        </a:rPr>
                        <a:t> Rodriguez</a:t>
                      </a:r>
                      <a:endParaRPr lang="en-US" sz="1000" b="1" dirty="0">
                        <a:solidFill>
                          <a:schemeClr val="tx1"/>
                        </a:solidFill>
                        <a:effectLst/>
                        <a:latin typeface="+mj-lt"/>
                        <a:ea typeface="Calibri"/>
                        <a:cs typeface="Times New Roman"/>
                      </a:endParaRPr>
                    </a:p>
                    <a:p>
                      <a:pPr marL="228600" marR="0" indent="-228600" algn="l">
                        <a:spcBef>
                          <a:spcPts val="0"/>
                        </a:spcBef>
                        <a:spcAft>
                          <a:spcPts val="0"/>
                        </a:spcAft>
                        <a:buFont typeface="+mj-lt"/>
                        <a:buAutoNum type="arabicPeriod"/>
                      </a:pPr>
                      <a:r>
                        <a:rPr lang="en-US" sz="1000" b="1" dirty="0">
                          <a:solidFill>
                            <a:schemeClr val="tx1"/>
                          </a:solidFill>
                          <a:effectLst/>
                          <a:latin typeface="+mj-lt"/>
                          <a:ea typeface="Calibri"/>
                          <a:cs typeface="Times New Roman"/>
                        </a:rPr>
                        <a:t>Rebecca </a:t>
                      </a:r>
                      <a:r>
                        <a:rPr lang="en-US" sz="1000" b="1" dirty="0" err="1">
                          <a:solidFill>
                            <a:schemeClr val="tx1"/>
                          </a:solidFill>
                          <a:effectLst/>
                          <a:latin typeface="+mj-lt"/>
                          <a:ea typeface="Calibri"/>
                          <a:cs typeface="Times New Roman"/>
                        </a:rPr>
                        <a:t>Zwicker</a:t>
                      </a:r>
                      <a:endParaRPr lang="en-US" sz="1000" b="1" dirty="0">
                        <a:solidFill>
                          <a:schemeClr val="tx1"/>
                        </a:solidFill>
                        <a:effectLst/>
                        <a:latin typeface="+mj-lt"/>
                        <a:ea typeface="Calibri"/>
                        <a:cs typeface="Times New Roman"/>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000" dirty="0">
                          <a:solidFill>
                            <a:schemeClr val="tx1"/>
                          </a:solidFill>
                          <a:latin typeface="+mj-lt"/>
                        </a:rPr>
                        <a:t>Recovery Coach &amp; Recovery Coach Supervisor Panel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7"/>
                  </a:ext>
                </a:extLst>
              </a:tr>
            </a:tbl>
          </a:graphicData>
        </a:graphic>
      </p:graphicFrame>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C: Summary of Meetings &amp; Input</a:t>
            </a:r>
          </a:p>
        </p:txBody>
      </p:sp>
      <p:sp>
        <p:nvSpPr>
          <p:cNvPr id="2" name="Slide Number Placeholder 1"/>
          <p:cNvSpPr>
            <a:spLocks noGrp="1"/>
          </p:cNvSpPr>
          <p:nvPr>
            <p:ph type="sldNum" sz="quarter" idx="12"/>
          </p:nvPr>
        </p:nvSpPr>
        <p:spPr/>
        <p:txBody>
          <a:bodyPr/>
          <a:lstStyle/>
          <a:p>
            <a:fld id="{468CB9A5-F879-427A-BAD8-8BBD53E368AA}" type="slidenum">
              <a:rPr lang="en-US" smtClean="0"/>
              <a:t>21</a:t>
            </a:fld>
            <a:endParaRPr lang="en-US"/>
          </a:p>
        </p:txBody>
      </p:sp>
    </p:spTree>
    <p:extLst>
      <p:ext uri="{BB962C8B-B14F-4D97-AF65-F5344CB8AC3E}">
        <p14:creationId xmlns:p14="http://schemas.microsoft.com/office/powerpoint/2010/main" val="3312120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728894675"/>
              </p:ext>
            </p:extLst>
          </p:nvPr>
        </p:nvGraphicFramePr>
        <p:xfrm>
          <a:off x="304800" y="1143000"/>
          <a:ext cx="8534399" cy="4362600"/>
        </p:xfrm>
        <a:graphic>
          <a:graphicData uri="http://schemas.openxmlformats.org/drawingml/2006/table">
            <a:tbl>
              <a:tblPr firstRow="1" bandRow="1">
                <a:tableStyleId>{5940675A-B579-460E-94D1-54222C63F5DA}</a:tableStyleId>
              </a:tblPr>
              <a:tblGrid>
                <a:gridCol w="21336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3276599">
                  <a:extLst>
                    <a:ext uri="{9D8B030D-6E8A-4147-A177-3AD203B41FA5}">
                      <a16:colId xmlns="" xmlns:a16="http://schemas.microsoft.com/office/drawing/2014/main" val="20002"/>
                    </a:ext>
                  </a:extLst>
                </a:gridCol>
              </a:tblGrid>
              <a:tr h="298678">
                <a:tc>
                  <a:txBody>
                    <a:bodyPr/>
                    <a:lstStyle/>
                    <a:p>
                      <a:r>
                        <a:rPr lang="en-US" sz="1400" b="1" dirty="0">
                          <a:solidFill>
                            <a:schemeClr val="bg1"/>
                          </a:solidFill>
                        </a:rPr>
                        <a:t>Presenters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Topics Discussed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Resources</a:t>
                      </a:r>
                      <a:r>
                        <a:rPr lang="en-US" sz="1400" b="1" baseline="0" dirty="0">
                          <a:solidFill>
                            <a:schemeClr val="bg1"/>
                          </a:solidFill>
                        </a:rPr>
                        <a:t> and Supporting Documents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301752">
                <a:tc gridSpan="3">
                  <a:txBody>
                    <a:bodyPr/>
                    <a:lstStyle/>
                    <a:p>
                      <a:pPr marL="0" marR="0" algn="l">
                        <a:spcBef>
                          <a:spcPts val="0"/>
                        </a:spcBef>
                        <a:spcAft>
                          <a:spcPts val="0"/>
                        </a:spcAft>
                      </a:pPr>
                      <a:r>
                        <a:rPr lang="en-US" sz="1200" b="1" dirty="0">
                          <a:solidFill>
                            <a:schemeClr val="tx1"/>
                          </a:solidFill>
                          <a:effectLst/>
                          <a:latin typeface="+mj-lt"/>
                          <a:ea typeface="Calibri"/>
                          <a:cs typeface="Times New Roman"/>
                        </a:rPr>
                        <a:t>March 18, 2019</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US" sz="1000" dirty="0">
                        <a:solidFill>
                          <a:schemeClr val="tx1"/>
                        </a:solidFill>
                        <a:latin typeface="+mj-lt"/>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 xmlns:a16="http://schemas.microsoft.com/office/drawing/2014/main" val="10001"/>
                  </a:ext>
                </a:extLst>
              </a:tr>
              <a:tr h="911428">
                <a:tc>
                  <a:txBody>
                    <a:bodyPr/>
                    <a:lstStyle/>
                    <a:p>
                      <a:pPr marL="0" marR="0" algn="l">
                        <a:spcBef>
                          <a:spcPts val="0"/>
                        </a:spcBef>
                        <a:spcAft>
                          <a:spcPts val="0"/>
                        </a:spcAft>
                      </a:pPr>
                      <a:r>
                        <a:rPr lang="en-US" sz="1000" b="1" dirty="0">
                          <a:solidFill>
                            <a:schemeClr val="tx1"/>
                          </a:solidFill>
                          <a:effectLst/>
                          <a:latin typeface="+mj-lt"/>
                          <a:ea typeface="Calibri"/>
                          <a:cs typeface="Times New Roman"/>
                        </a:rPr>
                        <a:t>Deborah Strod, Sr. Associate</a:t>
                      </a:r>
                    </a:p>
                    <a:p>
                      <a:pPr marL="0" marR="0" algn="l">
                        <a:spcBef>
                          <a:spcPts val="0"/>
                        </a:spcBef>
                        <a:spcAft>
                          <a:spcPts val="0"/>
                        </a:spcAft>
                      </a:pPr>
                      <a:r>
                        <a:rPr lang="en-US" sz="1000" b="0" dirty="0">
                          <a:solidFill>
                            <a:schemeClr val="tx1"/>
                          </a:solidFill>
                          <a:effectLst/>
                          <a:latin typeface="+mj-lt"/>
                          <a:ea typeface="Calibri"/>
                          <a:cs typeface="Times New Roman"/>
                        </a:rPr>
                        <a:t>DMA Health Strategies</a:t>
                      </a:r>
                    </a:p>
                    <a:p>
                      <a:pPr marL="0" marR="0" algn="l">
                        <a:spcBef>
                          <a:spcPts val="0"/>
                        </a:spcBef>
                        <a:spcAft>
                          <a:spcPts val="0"/>
                        </a:spcAft>
                      </a:pPr>
                      <a:endParaRPr lang="en-US" sz="1000" b="1" dirty="0">
                        <a:solidFill>
                          <a:schemeClr val="tx1"/>
                        </a:solidFill>
                        <a:effectLst/>
                        <a:latin typeface="+mj-lt"/>
                        <a:ea typeface="Calibri"/>
                        <a:cs typeface="Times New Roman"/>
                      </a:endParaRPr>
                    </a:p>
                    <a:p>
                      <a:pPr marL="0" marR="0" algn="l">
                        <a:spcBef>
                          <a:spcPts val="0"/>
                        </a:spcBef>
                        <a:spcAft>
                          <a:spcPts val="0"/>
                        </a:spcAft>
                      </a:pPr>
                      <a:r>
                        <a:rPr lang="en-US" sz="1000" b="1" dirty="0" err="1">
                          <a:solidFill>
                            <a:schemeClr val="tx1"/>
                          </a:solidFill>
                          <a:effectLst/>
                          <a:latin typeface="+mj-lt"/>
                          <a:ea typeface="Calibri"/>
                          <a:cs typeface="Times New Roman"/>
                        </a:rPr>
                        <a:t>Jinna</a:t>
                      </a:r>
                      <a:r>
                        <a:rPr lang="en-US" sz="1000" b="1" dirty="0">
                          <a:solidFill>
                            <a:schemeClr val="tx1"/>
                          </a:solidFill>
                          <a:effectLst/>
                          <a:latin typeface="+mj-lt"/>
                          <a:ea typeface="Calibri"/>
                          <a:cs typeface="Times New Roman"/>
                        </a:rPr>
                        <a:t> Halpern, Sr. Associate</a:t>
                      </a:r>
                    </a:p>
                    <a:p>
                      <a:pPr marL="0" marR="0" algn="l">
                        <a:spcBef>
                          <a:spcPts val="0"/>
                        </a:spcBef>
                        <a:spcAft>
                          <a:spcPts val="0"/>
                        </a:spcAft>
                      </a:pPr>
                      <a:r>
                        <a:rPr lang="en-US" sz="1000" b="0" dirty="0">
                          <a:solidFill>
                            <a:schemeClr val="tx1"/>
                          </a:solidFill>
                          <a:effectLst/>
                          <a:latin typeface="+mj-lt"/>
                          <a:ea typeface="Calibri"/>
                          <a:cs typeface="Times New Roman"/>
                        </a:rPr>
                        <a:t>DMA Health Strategies</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a:solidFill>
                            <a:schemeClr val="tx1"/>
                          </a:solidFill>
                          <a:latin typeface="+mj-lt"/>
                        </a:rPr>
                        <a:t>Recovery Coach Workforce Scan 2018</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rowSpan="3">
                  <a: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i="0" u="none" strike="noStrike" kern="1200" dirty="0" smtClean="0">
                          <a:solidFill>
                            <a:schemeClr val="tx1"/>
                          </a:solidFill>
                          <a:effectLst/>
                          <a:latin typeface="+mn-lt"/>
                          <a:ea typeface="+mn-ea"/>
                          <a:cs typeface="+mn-cs"/>
                          <a:hlinkClick r:id="rId2"/>
                        </a:rPr>
                        <a:t>Approved Meeting Minutes - March 18, 2019 </a:t>
                      </a:r>
                      <a:endParaRPr lang="en-US" sz="1000" b="0" dirty="0" smtClean="0"/>
                    </a:p>
                    <a:p>
                      <a:pPr marL="228600" indent="-228600">
                        <a:buFont typeface="+mj-lt"/>
                        <a:buAutoNum type="arabicPeriod"/>
                      </a:pPr>
                      <a:r>
                        <a:rPr lang="en-US" sz="1000" b="0" i="0" u="none" strike="noStrike" kern="1200" dirty="0" smtClean="0">
                          <a:solidFill>
                            <a:schemeClr val="tx1"/>
                          </a:solidFill>
                          <a:effectLst/>
                          <a:latin typeface="+mn-lt"/>
                          <a:ea typeface="+mn-ea"/>
                          <a:cs typeface="+mn-cs"/>
                          <a:hlinkClick r:id="rId3"/>
                        </a:rPr>
                        <a:t>Recovery </a:t>
                      </a:r>
                      <a:r>
                        <a:rPr lang="en-US" sz="1000" b="0" i="0" u="none" strike="noStrike" kern="1200" dirty="0">
                          <a:solidFill>
                            <a:schemeClr val="tx1"/>
                          </a:solidFill>
                          <a:effectLst/>
                          <a:latin typeface="+mn-lt"/>
                          <a:ea typeface="+mn-ea"/>
                          <a:cs typeface="+mn-cs"/>
                          <a:hlinkClick r:id="rId3"/>
                        </a:rPr>
                        <a:t>Coach Commission Meeting Presentation </a:t>
                      </a:r>
                      <a:endParaRPr lang="en-US" sz="1000" b="0" i="0" u="none" strike="noStrike" kern="1200" dirty="0">
                        <a:solidFill>
                          <a:schemeClr val="tx1"/>
                        </a:solidFill>
                        <a:effectLst/>
                        <a:latin typeface="+mn-lt"/>
                        <a:ea typeface="+mn-ea"/>
                        <a:cs typeface="+mn-cs"/>
                      </a:endParaRPr>
                    </a:p>
                    <a:p>
                      <a:pPr marL="228600" indent="-228600">
                        <a:buFont typeface="+mj-lt"/>
                        <a:buAutoNum type="arabicPeriod"/>
                      </a:pPr>
                      <a:r>
                        <a:rPr lang="en-US" sz="1000" b="0" i="0" u="none" strike="noStrike" kern="1200" dirty="0">
                          <a:solidFill>
                            <a:schemeClr val="tx1"/>
                          </a:solidFill>
                          <a:effectLst/>
                          <a:latin typeface="+mn-lt"/>
                          <a:ea typeface="+mn-ea"/>
                          <a:cs typeface="+mn-cs"/>
                          <a:hlinkClick r:id="rId4"/>
                        </a:rPr>
                        <a:t>Peer Support Worker Comparison Chart </a:t>
                      </a:r>
                      <a:endParaRPr lang="en-US" sz="1000" b="0" kern="1200" dirty="0">
                        <a:solidFill>
                          <a:schemeClr val="tx1"/>
                        </a:solidFill>
                        <a:latin typeface="+mn-lt"/>
                        <a:ea typeface="+mn-ea"/>
                        <a:cs typeface="+mn-cs"/>
                      </a:endParaRPr>
                    </a:p>
                    <a:p>
                      <a:pPr marL="228600" indent="-228600">
                        <a:buFont typeface="+mj-lt"/>
                        <a:buAutoNum type="arabicPeriod"/>
                      </a:pPr>
                      <a:r>
                        <a:rPr lang="en-US" sz="1000" b="0" dirty="0" smtClean="0">
                          <a:solidFill>
                            <a:schemeClr val="tx1"/>
                          </a:solidFill>
                          <a:latin typeface="+mj-lt"/>
                          <a:hlinkClick r:id="rId5"/>
                        </a:rPr>
                        <a:t>List of DMA Reviewed</a:t>
                      </a:r>
                      <a:r>
                        <a:rPr lang="en-US" sz="1000" b="0" baseline="0" dirty="0" smtClean="0">
                          <a:solidFill>
                            <a:schemeClr val="tx1"/>
                          </a:solidFill>
                          <a:latin typeface="+mj-lt"/>
                          <a:hlinkClick r:id="rId5"/>
                        </a:rPr>
                        <a:t> Studies</a:t>
                      </a:r>
                      <a:endParaRPr lang="en-US" sz="1000" b="0" baseline="0" dirty="0" smtClean="0">
                        <a:solidFill>
                          <a:schemeClr val="tx1"/>
                        </a:solidFill>
                        <a:latin typeface="+mj-lt"/>
                      </a:endParaRPr>
                    </a:p>
                    <a:p>
                      <a:pPr marL="228600" indent="-228600">
                        <a:buFont typeface="+mj-lt"/>
                        <a:buAutoNum type="arabicPeriod"/>
                      </a:pPr>
                      <a:r>
                        <a:rPr lang="en-US" sz="1000" b="0" baseline="0" dirty="0" smtClean="0">
                          <a:solidFill>
                            <a:schemeClr val="tx1"/>
                          </a:solidFill>
                          <a:latin typeface="+mj-lt"/>
                          <a:hlinkClick r:id="rId6"/>
                        </a:rPr>
                        <a:t>Provider Readiness</a:t>
                      </a:r>
                      <a:endParaRPr lang="en-US" sz="1000" b="0" baseline="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7"/>
                        </a:rPr>
                        <a:t>FY17 Program Evaluation of the TX project </a:t>
                      </a:r>
                      <a:r>
                        <a:rPr lang="en-US" sz="1000" b="0" kern="1200" dirty="0" smtClean="0">
                          <a:solidFill>
                            <a:schemeClr val="tx1"/>
                          </a:solidFill>
                          <a:latin typeface="+mn-lt"/>
                          <a:ea typeface="+mn-ea"/>
                          <a:cs typeface="+mn-cs"/>
                          <a:hlinkClick r:id="rId7"/>
                        </a:rPr>
                        <a:t>(submitted to Recovery Coach inbox) </a:t>
                      </a:r>
                      <a:endParaRPr lang="en-US" sz="1000" b="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8"/>
                        </a:rPr>
                        <a:t>FY18 Interim Process Evaluation of the TX</a:t>
                      </a:r>
                      <a:r>
                        <a:rPr lang="en-US" sz="1000" b="0" baseline="0" dirty="0" smtClean="0">
                          <a:solidFill>
                            <a:schemeClr val="tx1"/>
                          </a:solidFill>
                          <a:latin typeface="+mj-lt"/>
                          <a:hlinkClick r:id="rId8"/>
                        </a:rPr>
                        <a:t> Project </a:t>
                      </a:r>
                      <a:r>
                        <a:rPr lang="en-US" sz="1000" b="0" kern="1200" dirty="0" smtClean="0">
                          <a:solidFill>
                            <a:schemeClr val="tx1"/>
                          </a:solidFill>
                          <a:latin typeface="+mn-lt"/>
                          <a:ea typeface="+mn-ea"/>
                          <a:cs typeface="+mn-cs"/>
                          <a:hlinkClick r:id="rId8"/>
                        </a:rPr>
                        <a:t>(submitted to Recovery Coach inbox)</a:t>
                      </a:r>
                      <a:r>
                        <a:rPr lang="en-US" sz="1000" b="0" kern="1200" dirty="0" smtClean="0">
                          <a:solidFill>
                            <a:schemeClr val="tx1"/>
                          </a:solidFill>
                          <a:latin typeface="+mn-lt"/>
                          <a:ea typeface="+mn-ea"/>
                          <a:cs typeface="+mn-cs"/>
                        </a:rPr>
                        <a:t> </a:t>
                      </a:r>
                      <a:endParaRPr lang="en-US" sz="1000" b="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9"/>
                        </a:rPr>
                        <a:t>Strategies for States Creating Peer Support Services </a:t>
                      </a:r>
                      <a:r>
                        <a:rPr lang="en-US" sz="1000" b="0" kern="1200" dirty="0" smtClean="0">
                          <a:solidFill>
                            <a:schemeClr val="tx1"/>
                          </a:solidFill>
                          <a:latin typeface="+mn-lt"/>
                          <a:ea typeface="+mn-ea"/>
                          <a:cs typeface="+mn-cs"/>
                          <a:hlinkClick r:id="rId9"/>
                        </a:rPr>
                        <a:t>(submitted to Recovery Coach inbox) </a:t>
                      </a:r>
                      <a:endParaRPr lang="en-US" sz="1000" b="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10"/>
                        </a:rPr>
                        <a:t>Sample of a Recovery or Wellness Policy </a:t>
                      </a:r>
                      <a:r>
                        <a:rPr lang="en-US" sz="1000" b="0" kern="1200" dirty="0" smtClean="0">
                          <a:solidFill>
                            <a:schemeClr val="tx1"/>
                          </a:solidFill>
                          <a:latin typeface="+mn-lt"/>
                          <a:ea typeface="+mn-ea"/>
                          <a:cs typeface="+mn-cs"/>
                          <a:hlinkClick r:id="rId10"/>
                        </a:rPr>
                        <a:t>(submitted to Recovery Coach inbox) </a:t>
                      </a:r>
                      <a:endParaRPr lang="en-US" sz="1000" b="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11"/>
                        </a:rPr>
                        <a:t>Optum White Paper on Peer Support Services </a:t>
                      </a:r>
                      <a:r>
                        <a:rPr lang="en-US" sz="1000" b="0" kern="1200" dirty="0" smtClean="0">
                          <a:solidFill>
                            <a:schemeClr val="tx1"/>
                          </a:solidFill>
                          <a:latin typeface="+mn-lt"/>
                          <a:ea typeface="+mn-ea"/>
                          <a:cs typeface="+mn-cs"/>
                          <a:hlinkClick r:id="rId11"/>
                        </a:rPr>
                        <a:t>(submitted to Recovery Coach inbox) </a:t>
                      </a:r>
                      <a:endParaRPr lang="en-US" sz="1000" b="0" dirty="0" smtClean="0">
                        <a:solidFill>
                          <a:schemeClr val="tx1"/>
                        </a:solidFill>
                        <a:latin typeface="+mj-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chemeClr val="tx1"/>
                          </a:solidFill>
                          <a:latin typeface="+mj-lt"/>
                          <a:hlinkClick r:id="rId12"/>
                        </a:rPr>
                        <a:t>Policy created by a San Francisco clinic </a:t>
                      </a:r>
                      <a:r>
                        <a:rPr lang="en-US" sz="1000" b="0" kern="1200" dirty="0" smtClean="0">
                          <a:solidFill>
                            <a:schemeClr val="tx1"/>
                          </a:solidFill>
                          <a:latin typeface="+mn-lt"/>
                          <a:ea typeface="+mn-ea"/>
                          <a:cs typeface="+mn-cs"/>
                          <a:hlinkClick r:id="rId12"/>
                        </a:rPr>
                        <a:t>(submitted to Recovery Coach inbox) </a:t>
                      </a:r>
                      <a:endParaRPr lang="en-US" sz="1000" b="0" kern="1200" dirty="0" smtClean="0">
                        <a:solidFill>
                          <a:schemeClr val="tx1"/>
                        </a:solidFill>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1015820">
                <a:tc>
                  <a:txBody>
                    <a:bodyPr/>
                    <a:lstStyle/>
                    <a:p>
                      <a:pPr marL="0" marR="0" indent="0" algn="l" defTabSz="914400" rtl="0" eaLnBrk="1" latinLnBrk="0" hangingPunct="1">
                        <a:spcBef>
                          <a:spcPts val="0"/>
                        </a:spcBef>
                        <a:spcAft>
                          <a:spcPts val="0"/>
                        </a:spcAft>
                        <a:buFont typeface="+mj-lt"/>
                        <a:buNone/>
                      </a:pPr>
                      <a:r>
                        <a:rPr lang="en-US" sz="1000" b="1" kern="1200" dirty="0" smtClean="0">
                          <a:solidFill>
                            <a:schemeClr val="tx1"/>
                          </a:solidFill>
                          <a:latin typeface="+mn-lt"/>
                          <a:ea typeface="+mn-ea"/>
                          <a:cs typeface="+mn-cs"/>
                        </a:rPr>
                        <a:t>Panelists:</a:t>
                      </a:r>
                    </a:p>
                    <a:p>
                      <a:pPr marL="228600" marR="0" indent="-228600" algn="l" defTabSz="914400" rtl="0" eaLnBrk="1" latinLnBrk="0" hangingPunct="1">
                        <a:spcBef>
                          <a:spcPts val="0"/>
                        </a:spcBef>
                        <a:spcAft>
                          <a:spcPts val="0"/>
                        </a:spcAft>
                        <a:buFont typeface="+mj-lt"/>
                        <a:buAutoNum type="arabicPeriod"/>
                      </a:pPr>
                      <a:r>
                        <a:rPr lang="fr-FR" sz="1000" b="1" kern="1200" dirty="0" smtClean="0">
                          <a:solidFill>
                            <a:schemeClr val="tx1"/>
                          </a:solidFill>
                          <a:latin typeface="+mj-lt"/>
                          <a:ea typeface="+mn-ea"/>
                          <a:cs typeface="+mn-cs"/>
                        </a:rPr>
                        <a:t>Lisa </a:t>
                      </a:r>
                      <a:r>
                        <a:rPr lang="fr-FR" sz="1000" b="1" kern="1200" dirty="0">
                          <a:solidFill>
                            <a:schemeClr val="tx1"/>
                          </a:solidFill>
                          <a:latin typeface="+mj-lt"/>
                          <a:ea typeface="+mn-ea"/>
                          <a:cs typeface="+mn-cs"/>
                        </a:rPr>
                        <a:t>Atkins</a:t>
                      </a:r>
                    </a:p>
                    <a:p>
                      <a:pPr marL="228600" marR="0" indent="-228600" algn="l" defTabSz="914400" rtl="0" eaLnBrk="1" latinLnBrk="0" hangingPunct="1">
                        <a:spcBef>
                          <a:spcPts val="0"/>
                        </a:spcBef>
                        <a:spcAft>
                          <a:spcPts val="0"/>
                        </a:spcAft>
                        <a:buFont typeface="+mj-lt"/>
                        <a:buAutoNum type="arabicPeriod"/>
                      </a:pPr>
                      <a:r>
                        <a:rPr lang="fr-FR" sz="1000" b="1" kern="1200" dirty="0">
                          <a:solidFill>
                            <a:schemeClr val="tx1"/>
                          </a:solidFill>
                          <a:latin typeface="+mj-lt"/>
                          <a:ea typeface="+mn-ea"/>
                          <a:cs typeface="+mn-cs"/>
                        </a:rPr>
                        <a:t>Anissa </a:t>
                      </a:r>
                      <a:r>
                        <a:rPr lang="fr-FR" sz="1000" b="1" kern="1200" dirty="0" err="1">
                          <a:solidFill>
                            <a:schemeClr val="tx1"/>
                          </a:solidFill>
                          <a:latin typeface="+mj-lt"/>
                          <a:ea typeface="+mn-ea"/>
                          <a:cs typeface="+mn-cs"/>
                        </a:rPr>
                        <a:t>Booker</a:t>
                      </a:r>
                      <a:endParaRPr lang="fr-FR" sz="1000" b="1" kern="1200" dirty="0">
                        <a:solidFill>
                          <a:schemeClr val="tx1"/>
                        </a:solidFill>
                        <a:latin typeface="+mj-lt"/>
                        <a:ea typeface="+mn-ea"/>
                        <a:cs typeface="+mn-cs"/>
                      </a:endParaRPr>
                    </a:p>
                    <a:p>
                      <a:pPr marL="228600" marR="0" indent="-228600" algn="l" defTabSz="914400" rtl="0" eaLnBrk="1" latinLnBrk="0" hangingPunct="1">
                        <a:spcBef>
                          <a:spcPts val="0"/>
                        </a:spcBef>
                        <a:spcAft>
                          <a:spcPts val="0"/>
                        </a:spcAft>
                        <a:buFont typeface="+mj-lt"/>
                        <a:buAutoNum type="arabicPeriod"/>
                      </a:pPr>
                      <a:r>
                        <a:rPr lang="fr-FR" sz="1000" b="1" kern="1200" dirty="0">
                          <a:solidFill>
                            <a:schemeClr val="tx1"/>
                          </a:solidFill>
                          <a:latin typeface="+mj-lt"/>
                          <a:ea typeface="+mn-ea"/>
                          <a:cs typeface="+mn-cs"/>
                        </a:rPr>
                        <a:t>Christian Jacques</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latinLnBrk="0" hangingPunct="1"/>
                      <a:r>
                        <a:rPr lang="en-US" sz="1000" kern="1200" dirty="0">
                          <a:solidFill>
                            <a:schemeClr val="tx1"/>
                          </a:solidFill>
                          <a:latin typeface="+mj-lt"/>
                          <a:ea typeface="+mn-ea"/>
                          <a:cs typeface="+mn-cs"/>
                        </a:rPr>
                        <a:t>Consumers of Recovery Coach Services Panel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1828800">
                <a:tc>
                  <a:txBody>
                    <a:bodyPr/>
                    <a:lstStyle/>
                    <a:p>
                      <a:pPr marL="0" marR="0" indent="0" algn="l" defTabSz="914400" rtl="0" eaLnBrk="1" latinLnBrk="0" hangingPunct="1">
                        <a:spcBef>
                          <a:spcPts val="0"/>
                        </a:spcBef>
                        <a:spcAft>
                          <a:spcPts val="0"/>
                        </a:spcAft>
                        <a:buFont typeface="+mj-lt"/>
                        <a:buNone/>
                      </a:pPr>
                      <a:r>
                        <a:rPr lang="en-US" sz="1000" b="1" kern="1200" dirty="0">
                          <a:solidFill>
                            <a:schemeClr val="tx1"/>
                          </a:solidFill>
                          <a:latin typeface="+mj-lt"/>
                          <a:ea typeface="+mn-ea"/>
                          <a:cs typeface="+mn-cs"/>
                        </a:rPr>
                        <a:t>Panelists:</a:t>
                      </a:r>
                    </a:p>
                    <a:p>
                      <a:pPr marL="228600" marR="0" indent="-228600" algn="l" defTabSz="914400" rtl="0" eaLnBrk="1" latinLnBrk="0" hangingPunct="1">
                        <a:spcBef>
                          <a:spcPts val="0"/>
                        </a:spcBef>
                        <a:spcAft>
                          <a:spcPts val="0"/>
                        </a:spcAft>
                        <a:buFont typeface="+mj-lt"/>
                        <a:buAutoNum type="arabicPeriod"/>
                      </a:pPr>
                      <a:r>
                        <a:rPr lang="en-US" sz="1000" b="1" kern="1200" dirty="0">
                          <a:solidFill>
                            <a:schemeClr val="tx1"/>
                          </a:solidFill>
                          <a:latin typeface="+mj-lt"/>
                          <a:ea typeface="+mn-ea"/>
                          <a:cs typeface="+mn-cs"/>
                        </a:rPr>
                        <a:t>Kim Hanton</a:t>
                      </a:r>
                      <a:endParaRPr lang="en-US" sz="700" b="1" kern="1200" dirty="0">
                        <a:solidFill>
                          <a:schemeClr val="tx1"/>
                        </a:solidFill>
                        <a:latin typeface="+mj-lt"/>
                        <a:ea typeface="+mn-ea"/>
                        <a:cs typeface="+mn-cs"/>
                      </a:endParaRPr>
                    </a:p>
                    <a:p>
                      <a:pPr marL="228600" marR="0" indent="-228600" algn="l" defTabSz="914400" rtl="0" eaLnBrk="1" latinLnBrk="0" hangingPunct="1">
                        <a:spcBef>
                          <a:spcPts val="0"/>
                        </a:spcBef>
                        <a:spcAft>
                          <a:spcPts val="0"/>
                        </a:spcAft>
                        <a:buFont typeface="+mj-lt"/>
                        <a:buAutoNum type="arabicPeriod"/>
                      </a:pPr>
                      <a:r>
                        <a:rPr lang="en-US" sz="1000" b="1" kern="1200" dirty="0">
                          <a:solidFill>
                            <a:schemeClr val="tx1"/>
                          </a:solidFill>
                          <a:latin typeface="+mj-lt"/>
                          <a:ea typeface="+mn-ea"/>
                          <a:cs typeface="+mn-cs"/>
                        </a:rPr>
                        <a:t>Danny Ginivan</a:t>
                      </a:r>
                      <a:endParaRPr lang="en-US" sz="700" b="1" kern="1200" dirty="0">
                        <a:solidFill>
                          <a:schemeClr val="tx1"/>
                        </a:solidFill>
                        <a:latin typeface="+mj-lt"/>
                        <a:ea typeface="+mn-ea"/>
                        <a:cs typeface="+mn-cs"/>
                      </a:endParaRPr>
                    </a:p>
                    <a:p>
                      <a:pPr marL="228600" marR="0" indent="-228600" algn="l" defTabSz="914400" rtl="0" eaLnBrk="1" latinLnBrk="0" hangingPunct="1">
                        <a:spcBef>
                          <a:spcPts val="0"/>
                        </a:spcBef>
                        <a:spcAft>
                          <a:spcPts val="0"/>
                        </a:spcAft>
                        <a:buFont typeface="+mj-lt"/>
                        <a:buAutoNum type="arabicPeriod"/>
                      </a:pPr>
                      <a:r>
                        <a:rPr lang="en-US" sz="1000" b="1" kern="1200" dirty="0">
                          <a:solidFill>
                            <a:schemeClr val="tx1"/>
                          </a:solidFill>
                          <a:latin typeface="+mj-lt"/>
                          <a:ea typeface="+mn-ea"/>
                          <a:cs typeface="+mn-cs"/>
                        </a:rPr>
                        <a:t>Ginny Mercure</a:t>
                      </a:r>
                      <a:endParaRPr lang="en-US" sz="700" b="1" kern="1200" dirty="0">
                        <a:solidFill>
                          <a:schemeClr val="tx1"/>
                        </a:solidFill>
                        <a:latin typeface="+mj-lt"/>
                        <a:ea typeface="+mn-ea"/>
                        <a:cs typeface="+mn-cs"/>
                      </a:endParaRPr>
                    </a:p>
                    <a:p>
                      <a:pPr marL="228600" marR="0" indent="-228600" algn="l" defTabSz="914400" rtl="0" eaLnBrk="1" latinLnBrk="0" hangingPunct="1">
                        <a:spcBef>
                          <a:spcPts val="0"/>
                        </a:spcBef>
                        <a:spcAft>
                          <a:spcPts val="0"/>
                        </a:spcAft>
                        <a:buFont typeface="+mj-lt"/>
                        <a:buAutoNum type="arabicPeriod"/>
                      </a:pPr>
                      <a:r>
                        <a:rPr lang="en-US" sz="1000" b="1" kern="1200" dirty="0">
                          <a:solidFill>
                            <a:schemeClr val="tx1"/>
                          </a:solidFill>
                          <a:latin typeface="+mj-lt"/>
                          <a:ea typeface="+mn-ea"/>
                          <a:cs typeface="+mn-cs"/>
                        </a:rPr>
                        <a:t>Keith Scott</a:t>
                      </a:r>
                      <a:endParaRPr lang="en-US" sz="700" b="1" kern="1200" dirty="0">
                        <a:solidFill>
                          <a:schemeClr val="tx1"/>
                        </a:solidFill>
                        <a:latin typeface="+mj-lt"/>
                        <a:ea typeface="+mn-ea"/>
                        <a:cs typeface="+mn-cs"/>
                      </a:endParaRPr>
                    </a:p>
                    <a:p>
                      <a:pPr marL="228600" marR="0" indent="-228600" algn="l" defTabSz="914400" rtl="0" eaLnBrk="1" latinLnBrk="0" hangingPunct="1">
                        <a:spcBef>
                          <a:spcPts val="0"/>
                        </a:spcBef>
                        <a:spcAft>
                          <a:spcPts val="0"/>
                        </a:spcAft>
                        <a:buFont typeface="+mj-lt"/>
                        <a:buAutoNum type="arabicPeriod"/>
                      </a:pPr>
                      <a:r>
                        <a:rPr lang="en-US" sz="1000" b="1" kern="1200" dirty="0">
                          <a:solidFill>
                            <a:schemeClr val="tx1"/>
                          </a:solidFill>
                          <a:latin typeface="+mj-lt"/>
                          <a:ea typeface="+mn-ea"/>
                          <a:cs typeface="+mn-cs"/>
                        </a:rPr>
                        <a:t>Chuck Weinstein</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latin typeface="+mj-lt"/>
                          <a:ea typeface="+mn-ea"/>
                          <a:cs typeface="+mn-cs"/>
                        </a:rPr>
                        <a:t>Employers of Recovery Coach Panel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bl>
          </a:graphicData>
        </a:graphic>
      </p:graphicFrame>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C: Summary of Meetings &amp; Input (cont.)</a:t>
            </a:r>
          </a:p>
        </p:txBody>
      </p:sp>
      <p:sp>
        <p:nvSpPr>
          <p:cNvPr id="2" name="Slide Number Placeholder 1"/>
          <p:cNvSpPr>
            <a:spLocks noGrp="1"/>
          </p:cNvSpPr>
          <p:nvPr>
            <p:ph type="sldNum" sz="quarter" idx="12"/>
          </p:nvPr>
        </p:nvSpPr>
        <p:spPr/>
        <p:txBody>
          <a:bodyPr/>
          <a:lstStyle/>
          <a:p>
            <a:fld id="{468CB9A5-F879-427A-BAD8-8BBD53E368AA}" type="slidenum">
              <a:rPr lang="en-US" smtClean="0"/>
              <a:t>22</a:t>
            </a:fld>
            <a:endParaRPr lang="en-US"/>
          </a:p>
        </p:txBody>
      </p:sp>
    </p:spTree>
    <p:extLst>
      <p:ext uri="{BB962C8B-B14F-4D97-AF65-F5344CB8AC3E}">
        <p14:creationId xmlns:p14="http://schemas.microsoft.com/office/powerpoint/2010/main" val="4127807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3063924960"/>
              </p:ext>
            </p:extLst>
          </p:nvPr>
        </p:nvGraphicFramePr>
        <p:xfrm>
          <a:off x="304800" y="1143000"/>
          <a:ext cx="8534399" cy="3224442"/>
        </p:xfrm>
        <a:graphic>
          <a:graphicData uri="http://schemas.openxmlformats.org/drawingml/2006/table">
            <a:tbl>
              <a:tblPr firstRow="1" bandRow="1">
                <a:tableStyleId>{5940675A-B579-460E-94D1-54222C63F5DA}</a:tableStyleId>
              </a:tblPr>
              <a:tblGrid>
                <a:gridCol w="21336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3276599">
                  <a:extLst>
                    <a:ext uri="{9D8B030D-6E8A-4147-A177-3AD203B41FA5}">
                      <a16:colId xmlns="" xmlns:a16="http://schemas.microsoft.com/office/drawing/2014/main" val="20002"/>
                    </a:ext>
                  </a:extLst>
                </a:gridCol>
              </a:tblGrid>
              <a:tr h="301752">
                <a:tc>
                  <a:txBody>
                    <a:bodyPr/>
                    <a:lstStyle/>
                    <a:p>
                      <a:r>
                        <a:rPr lang="en-US" sz="1400" b="1" dirty="0">
                          <a:solidFill>
                            <a:schemeClr val="bg1"/>
                          </a:solidFill>
                        </a:rPr>
                        <a:t>Presenters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Topics Discussed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Resources</a:t>
                      </a:r>
                      <a:r>
                        <a:rPr lang="en-US" sz="1400" b="1" baseline="0" dirty="0">
                          <a:solidFill>
                            <a:schemeClr val="bg1"/>
                          </a:solidFill>
                        </a:rPr>
                        <a:t> and Supporting Documents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301752">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j-lt"/>
                          <a:ea typeface="Calibri"/>
                          <a:cs typeface="Times New Roman"/>
                        </a:rPr>
                        <a:t>May 20, 2019</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latin typeface="+mj-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r h="1570732">
                <a:tc>
                  <a:txBody>
                    <a:bodyPr/>
                    <a:lstStyle/>
                    <a:p>
                      <a:pPr marL="0" marR="0" algn="l" defTabSz="914400" rtl="0" eaLnBrk="1" latinLnBrk="0" hangingPunct="1">
                        <a:spcBef>
                          <a:spcPts val="0"/>
                        </a:spcBef>
                        <a:spcAft>
                          <a:spcPts val="0"/>
                        </a:spcAft>
                      </a:pPr>
                      <a:r>
                        <a:rPr lang="en-US" sz="1000" b="1" kern="1200" dirty="0">
                          <a:solidFill>
                            <a:schemeClr val="tx1"/>
                          </a:solidFill>
                          <a:latin typeface="+mj-lt"/>
                          <a:ea typeface="+mn-ea"/>
                          <a:cs typeface="+mn-cs"/>
                        </a:rPr>
                        <a:t>Andrea Deeker, Deputy Bureau Director Fiscal and Analytics</a:t>
                      </a:r>
                    </a:p>
                    <a:p>
                      <a:pPr marL="0" marR="0" algn="l" defTabSz="914400" rtl="0" eaLnBrk="1" latinLnBrk="0" hangingPunct="1">
                        <a:spcBef>
                          <a:spcPts val="0"/>
                        </a:spcBef>
                        <a:spcAft>
                          <a:spcPts val="0"/>
                        </a:spcAft>
                      </a:pPr>
                      <a:r>
                        <a:rPr lang="en-US" sz="1000" b="0" kern="1200" dirty="0">
                          <a:solidFill>
                            <a:schemeClr val="tx1"/>
                          </a:solidFill>
                          <a:latin typeface="+mj-lt"/>
                          <a:ea typeface="+mn-ea"/>
                          <a:cs typeface="+mn-cs"/>
                        </a:rPr>
                        <a:t>MA DPH, Bureau of Substance Addiction Services</a:t>
                      </a:r>
                    </a:p>
                    <a:p>
                      <a:pPr marL="0" marR="0" algn="l" defTabSz="914400" rtl="0" eaLnBrk="1" latinLnBrk="0" hangingPunct="1">
                        <a:spcBef>
                          <a:spcPts val="0"/>
                        </a:spcBef>
                        <a:spcAft>
                          <a:spcPts val="0"/>
                        </a:spcAft>
                      </a:pPr>
                      <a:endParaRPr lang="en-US" sz="1000" b="0" kern="1200" dirty="0">
                        <a:solidFill>
                          <a:schemeClr val="tx1"/>
                        </a:solidFill>
                        <a:latin typeface="+mj-lt"/>
                        <a:ea typeface="+mn-ea"/>
                        <a:cs typeface="+mn-cs"/>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latin typeface="+mj-lt"/>
                          <a:ea typeface="+mn-ea"/>
                          <a:cs typeface="+mn-cs"/>
                        </a:rPr>
                        <a:t>Recovery Coach Contracting and Billing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228600" indent="-228600">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2"/>
                        </a:rPr>
                        <a:t>Approved Meeting</a:t>
                      </a:r>
                      <a:r>
                        <a:rPr lang="en-US" sz="1000" b="0" i="0" u="none" strike="noStrike" kern="1200" baseline="0" dirty="0" smtClean="0">
                          <a:solidFill>
                            <a:schemeClr val="tx1"/>
                          </a:solidFill>
                          <a:effectLst/>
                          <a:latin typeface="+mn-lt"/>
                          <a:ea typeface="+mn-ea"/>
                          <a:cs typeface="+mn-cs"/>
                          <a:hlinkClick r:id="rId2"/>
                        </a:rPr>
                        <a:t> Minutes - </a:t>
                      </a:r>
                      <a:r>
                        <a:rPr lang="en-US" sz="1000" b="0" i="0" u="none" strike="noStrike" kern="1200" dirty="0" smtClean="0">
                          <a:solidFill>
                            <a:schemeClr val="tx1"/>
                          </a:solidFill>
                          <a:effectLst/>
                          <a:latin typeface="+mn-lt"/>
                          <a:ea typeface="+mn-ea"/>
                          <a:cs typeface="+mn-cs"/>
                          <a:hlinkClick r:id="rId2"/>
                        </a:rPr>
                        <a:t>May 20, 2019</a:t>
                      </a:r>
                      <a:endParaRPr lang="en-US" sz="1000" b="0" i="0" u="none" strike="noStrike" kern="1200" dirty="0" smtClean="0">
                        <a:solidFill>
                          <a:schemeClr val="tx1"/>
                        </a:solidFill>
                        <a:effectLst/>
                        <a:latin typeface="+mn-lt"/>
                        <a:ea typeface="+mn-ea"/>
                        <a:cs typeface="+mn-cs"/>
                      </a:endParaRPr>
                    </a:p>
                    <a:p>
                      <a:pPr marL="228600" indent="-228600">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3"/>
                        </a:rPr>
                        <a:t>Recovery </a:t>
                      </a:r>
                      <a:r>
                        <a:rPr lang="en-US" sz="1000" b="0" i="0" u="none" strike="noStrike" kern="1200" dirty="0">
                          <a:solidFill>
                            <a:schemeClr val="tx1"/>
                          </a:solidFill>
                          <a:effectLst/>
                          <a:latin typeface="+mn-lt"/>
                          <a:ea typeface="+mn-ea"/>
                          <a:cs typeface="+mn-cs"/>
                          <a:hlinkClick r:id="rId3"/>
                        </a:rPr>
                        <a:t>Coach Commission Presentation</a:t>
                      </a:r>
                    </a:p>
                    <a:p>
                      <a:pPr marL="228600" indent="-228600">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4"/>
                        </a:rPr>
                        <a:t>Standards </a:t>
                      </a:r>
                      <a:r>
                        <a:rPr lang="en-US" sz="1000" b="0" i="0" u="none" strike="noStrike" kern="1200" dirty="0">
                          <a:solidFill>
                            <a:schemeClr val="tx1"/>
                          </a:solidFill>
                          <a:effectLst/>
                          <a:latin typeface="+mn-lt"/>
                          <a:ea typeface="+mn-ea"/>
                          <a:cs typeface="+mn-cs"/>
                          <a:hlinkClick r:id="rId4"/>
                        </a:rPr>
                        <a:t>for Credentialing </a:t>
                      </a:r>
                      <a:r>
                        <a:rPr lang="en-US" sz="1000" b="0" i="0" u="none" strike="noStrike" kern="1200" dirty="0">
                          <a:solidFill>
                            <a:schemeClr val="tx1"/>
                          </a:solidFill>
                          <a:effectLst/>
                          <a:latin typeface="+mn-lt"/>
                          <a:ea typeface="+mn-ea"/>
                          <a:cs typeface="+mn-cs"/>
                        </a:rPr>
                        <a:t> </a:t>
                      </a:r>
                    </a:p>
                    <a:p>
                      <a:pPr marL="228600" indent="-228600">
                        <a:lnSpc>
                          <a:spcPct val="100000"/>
                        </a:lnSpc>
                        <a:buFont typeface="+mj-lt"/>
                        <a:buAutoNum type="arabicPeriod"/>
                      </a:pPr>
                      <a:r>
                        <a:rPr lang="en-US" sz="1000" b="0" i="0" u="none" strike="noStrike" kern="1200" dirty="0">
                          <a:solidFill>
                            <a:schemeClr val="tx1"/>
                          </a:solidFill>
                          <a:effectLst/>
                          <a:latin typeface="+mn-lt"/>
                          <a:ea typeface="+mn-ea"/>
                          <a:cs typeface="+mn-cs"/>
                          <a:hlinkClick r:id="rId5"/>
                        </a:rPr>
                        <a:t>Summary of State Certification </a:t>
                      </a:r>
                      <a:endParaRPr lang="en-US" sz="1000" b="0" i="0" u="none" strike="noStrike" kern="1200" dirty="0" smtClean="0">
                        <a:solidFill>
                          <a:schemeClr val="tx1"/>
                        </a:solidFill>
                        <a:effectLst/>
                        <a:latin typeface="+mn-lt"/>
                        <a:ea typeface="+mn-ea"/>
                        <a:cs typeface="+mn-cs"/>
                      </a:endParaRPr>
                    </a:p>
                    <a:p>
                      <a:pPr marL="228600" indent="-228600">
                        <a:lnSpc>
                          <a:spcPct val="100000"/>
                        </a:lnSpc>
                        <a:buFont typeface="+mj-lt"/>
                        <a:buAutoNum type="arabicPeriod"/>
                      </a:pPr>
                      <a:r>
                        <a:rPr lang="en-US" sz="1000" b="0" i="0" u="none" strike="noStrike" kern="1200" dirty="0" smtClean="0">
                          <a:solidFill>
                            <a:schemeClr val="tx1"/>
                          </a:solidFill>
                          <a:effectLst/>
                          <a:latin typeface="+mn-lt"/>
                          <a:ea typeface="+mn-ea"/>
                          <a:cs typeface="+mn-cs"/>
                          <a:hlinkClick r:id="rId6"/>
                        </a:rPr>
                        <a:t>Cit</a:t>
                      </a:r>
                      <a:r>
                        <a:rPr lang="en-US" sz="1000" b="0" i="0" u="none" strike="noStrike" kern="1200" baseline="0" dirty="0" smtClean="0">
                          <a:solidFill>
                            <a:schemeClr val="tx1"/>
                          </a:solidFill>
                          <a:effectLst/>
                          <a:latin typeface="+mn-lt"/>
                          <a:ea typeface="+mn-ea"/>
                          <a:cs typeface="+mn-cs"/>
                          <a:hlinkClick r:id="rId6"/>
                        </a:rPr>
                        <a:t>y of Philadelphia Online Toolkit (submitted by Sheryl Olshin)</a:t>
                      </a:r>
                      <a:endParaRPr lang="en-US" sz="2000" b="0" i="0" u="none" strike="noStrike" kern="1200" dirty="0">
                        <a:solidFill>
                          <a:schemeClr val="tx1"/>
                        </a:solidFill>
                        <a:effectLst/>
                        <a:latin typeface="+mn-lt"/>
                        <a:ea typeface="+mn-ea"/>
                        <a:cs typeface="+mn-cs"/>
                      </a:endParaRPr>
                    </a:p>
                    <a:p>
                      <a:pPr marL="0" indent="0">
                        <a:buFont typeface="+mj-lt"/>
                        <a:buNone/>
                      </a:pPr>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1047158">
                <a:tc>
                  <a:txBody>
                    <a:bodyPr/>
                    <a:lstStyle/>
                    <a:p>
                      <a:pPr marL="0" marR="0" algn="l" defTabSz="914400" rtl="0" eaLnBrk="1" latinLnBrk="0" hangingPunct="1">
                        <a:spcBef>
                          <a:spcPts val="0"/>
                        </a:spcBef>
                        <a:spcAft>
                          <a:spcPts val="0"/>
                        </a:spcAft>
                      </a:pPr>
                      <a:r>
                        <a:rPr lang="en-US" sz="1000" b="1" kern="1200" dirty="0">
                          <a:solidFill>
                            <a:schemeClr val="tx1"/>
                          </a:solidFill>
                          <a:latin typeface="+mj-lt"/>
                          <a:ea typeface="+mn-ea"/>
                          <a:cs typeface="+mn-cs"/>
                        </a:rPr>
                        <a:t>Adam Stoler, Director of Addiction Services</a:t>
                      </a:r>
                    </a:p>
                    <a:p>
                      <a:pPr marL="0" marR="0" algn="l" defTabSz="914400" rtl="0" eaLnBrk="1" latinLnBrk="0" hangingPunct="1">
                        <a:spcBef>
                          <a:spcPts val="0"/>
                        </a:spcBef>
                        <a:spcAft>
                          <a:spcPts val="0"/>
                        </a:spcAft>
                      </a:pPr>
                      <a:r>
                        <a:rPr lang="en-US" sz="1000" b="0" kern="1200" dirty="0">
                          <a:solidFill>
                            <a:schemeClr val="tx1"/>
                          </a:solidFill>
                          <a:latin typeface="+mj-lt"/>
                          <a:ea typeface="+mn-ea"/>
                          <a:cs typeface="+mn-cs"/>
                        </a:rPr>
                        <a:t>MassHealth</a:t>
                      </a:r>
                    </a:p>
                    <a:p>
                      <a:pPr marL="0" marR="0" algn="l" defTabSz="914400" rtl="0" eaLnBrk="1" latinLnBrk="0" hangingPunct="1">
                        <a:spcBef>
                          <a:spcPts val="0"/>
                        </a:spcBef>
                        <a:spcAft>
                          <a:spcPts val="0"/>
                        </a:spcAft>
                      </a:pPr>
                      <a:endParaRPr lang="en-US" sz="1000" b="0" kern="1200" dirty="0">
                        <a:solidFill>
                          <a:schemeClr val="tx1"/>
                        </a:solidFill>
                        <a:latin typeface="+mj-lt"/>
                        <a:ea typeface="+mn-ea"/>
                        <a:cs typeface="+mn-cs"/>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latin typeface="+mj-lt"/>
                          <a:ea typeface="+mn-ea"/>
                          <a:cs typeface="+mn-cs"/>
                        </a:rPr>
                        <a:t>MassHealth Recovery Coach Benefit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US" sz="12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bl>
          </a:graphicData>
        </a:graphic>
      </p:graphicFrame>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C: Summary of Meetings &amp; Input (cont.)</a:t>
            </a:r>
          </a:p>
        </p:txBody>
      </p:sp>
      <p:sp>
        <p:nvSpPr>
          <p:cNvPr id="2" name="Slide Number Placeholder 1"/>
          <p:cNvSpPr>
            <a:spLocks noGrp="1"/>
          </p:cNvSpPr>
          <p:nvPr>
            <p:ph type="sldNum" sz="quarter" idx="12"/>
          </p:nvPr>
        </p:nvSpPr>
        <p:spPr/>
        <p:txBody>
          <a:bodyPr/>
          <a:lstStyle/>
          <a:p>
            <a:fld id="{468CB9A5-F879-427A-BAD8-8BBD53E368AA}" type="slidenum">
              <a:rPr lang="en-US" smtClean="0"/>
              <a:t>23</a:t>
            </a:fld>
            <a:endParaRPr lang="en-US"/>
          </a:p>
        </p:txBody>
      </p:sp>
    </p:spTree>
    <p:extLst>
      <p:ext uri="{BB962C8B-B14F-4D97-AF65-F5344CB8AC3E}">
        <p14:creationId xmlns:p14="http://schemas.microsoft.com/office/powerpoint/2010/main" val="552389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3054576591"/>
              </p:ext>
            </p:extLst>
          </p:nvPr>
        </p:nvGraphicFramePr>
        <p:xfrm>
          <a:off x="304800" y="1143000"/>
          <a:ext cx="8534399" cy="2980104"/>
        </p:xfrm>
        <a:graphic>
          <a:graphicData uri="http://schemas.openxmlformats.org/drawingml/2006/table">
            <a:tbl>
              <a:tblPr firstRow="1" bandRow="1">
                <a:tableStyleId>{5940675A-B579-460E-94D1-54222C63F5DA}</a:tableStyleId>
              </a:tblPr>
              <a:tblGrid>
                <a:gridCol w="2133600">
                  <a:extLst>
                    <a:ext uri="{9D8B030D-6E8A-4147-A177-3AD203B41FA5}">
                      <a16:colId xmlns="" xmlns:a16="http://schemas.microsoft.com/office/drawing/2014/main" val="20000"/>
                    </a:ext>
                  </a:extLst>
                </a:gridCol>
                <a:gridCol w="3124200">
                  <a:extLst>
                    <a:ext uri="{9D8B030D-6E8A-4147-A177-3AD203B41FA5}">
                      <a16:colId xmlns="" xmlns:a16="http://schemas.microsoft.com/office/drawing/2014/main" val="20001"/>
                    </a:ext>
                  </a:extLst>
                </a:gridCol>
                <a:gridCol w="3276599">
                  <a:extLst>
                    <a:ext uri="{9D8B030D-6E8A-4147-A177-3AD203B41FA5}">
                      <a16:colId xmlns="" xmlns:a16="http://schemas.microsoft.com/office/drawing/2014/main" val="20002"/>
                    </a:ext>
                  </a:extLst>
                </a:gridCol>
              </a:tblGrid>
              <a:tr h="301752">
                <a:tc>
                  <a:txBody>
                    <a:bodyPr/>
                    <a:lstStyle/>
                    <a:p>
                      <a:r>
                        <a:rPr lang="en-US" sz="1400" b="1" dirty="0">
                          <a:solidFill>
                            <a:schemeClr val="bg1"/>
                          </a:solidFill>
                        </a:rPr>
                        <a:t>Presenters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Topics Discussed</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n-US" sz="1400" b="1" dirty="0">
                          <a:solidFill>
                            <a:schemeClr val="bg1"/>
                          </a:solidFill>
                        </a:rPr>
                        <a:t>Resources</a:t>
                      </a:r>
                      <a:r>
                        <a:rPr lang="en-US" sz="1400" b="1" baseline="0" dirty="0">
                          <a:solidFill>
                            <a:schemeClr val="bg1"/>
                          </a:solidFill>
                        </a:rPr>
                        <a:t> and Supporting Documents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 xmlns:a16="http://schemas.microsoft.com/office/drawing/2014/main" val="10000"/>
                  </a:ext>
                </a:extLst>
              </a:tr>
              <a:tr h="301752">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j-lt"/>
                          <a:ea typeface="Calibri"/>
                          <a:cs typeface="Times New Roman"/>
                        </a:rPr>
                        <a:t>June</a:t>
                      </a:r>
                      <a:r>
                        <a:rPr lang="en-US" sz="1200" b="1" kern="1200" baseline="0" dirty="0">
                          <a:solidFill>
                            <a:schemeClr val="tx1"/>
                          </a:solidFill>
                          <a:effectLst/>
                          <a:latin typeface="+mj-lt"/>
                          <a:ea typeface="Calibri"/>
                          <a:cs typeface="Times New Roman"/>
                        </a:rPr>
                        <a:t> 17</a:t>
                      </a:r>
                      <a:r>
                        <a:rPr lang="en-US" sz="1200" b="1" kern="1200" dirty="0">
                          <a:solidFill>
                            <a:schemeClr val="tx1"/>
                          </a:solidFill>
                          <a:effectLst/>
                          <a:latin typeface="+mj-lt"/>
                          <a:ea typeface="Calibri"/>
                          <a:cs typeface="Times New Roman"/>
                        </a:rPr>
                        <a:t>, 2019</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latin typeface="+mj-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r h="1035900">
                <a:tc>
                  <a:txBody>
                    <a:bodyPr/>
                    <a:lstStyle/>
                    <a:p>
                      <a:r>
                        <a:rPr lang="en-US" sz="1200" dirty="0"/>
                        <a:t>N/A</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t>Draft</a:t>
                      </a:r>
                      <a:r>
                        <a:rPr lang="en-US" sz="1200" baseline="0" dirty="0"/>
                        <a:t> deliverable</a:t>
                      </a:r>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28600" indent="-228600">
                        <a:buFont typeface="+mj-lt"/>
                        <a:buAutoNum type="arabicPeriod"/>
                      </a:pPr>
                      <a:r>
                        <a:rPr lang="en-US" sz="1000" b="0" i="0" u="none" strike="noStrike" kern="1200" dirty="0">
                          <a:solidFill>
                            <a:schemeClr val="tx1"/>
                          </a:solidFill>
                          <a:effectLst/>
                          <a:latin typeface="+mn-lt"/>
                          <a:ea typeface="+mn-ea"/>
                          <a:cs typeface="+mn-cs"/>
                          <a:hlinkClick r:id="rId2"/>
                        </a:rPr>
                        <a:t>Approved Meeting Minutes - June 17, </a:t>
                      </a:r>
                      <a:r>
                        <a:rPr lang="en-US" sz="1000" b="0" i="0" u="none" strike="noStrike" kern="1200" dirty="0" smtClean="0">
                          <a:solidFill>
                            <a:schemeClr val="tx1"/>
                          </a:solidFill>
                          <a:effectLst/>
                          <a:latin typeface="+mn-lt"/>
                          <a:ea typeface="+mn-ea"/>
                          <a:cs typeface="+mn-cs"/>
                          <a:hlinkClick r:id="rId2"/>
                        </a:rPr>
                        <a:t>2019</a:t>
                      </a:r>
                      <a:endParaRPr lang="en-US" sz="1000" b="0" i="0" u="none" strike="noStrike"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i="0" u="none" strike="noStrike" kern="1200" dirty="0" smtClean="0">
                          <a:solidFill>
                            <a:schemeClr val="tx1"/>
                          </a:solidFill>
                          <a:effectLst/>
                          <a:latin typeface="+mn-lt"/>
                          <a:ea typeface="+mn-ea"/>
                          <a:cs typeface="+mn-cs"/>
                          <a:hlinkClick r:id="rId3"/>
                        </a:rPr>
                        <a:t>Recovery Coach Provider Information</a:t>
                      </a:r>
                      <a:endParaRPr lang="en-US" sz="1000" b="0" i="0" u="none" strike="noStrike" kern="1200" dirty="0" smtClean="0">
                        <a:solidFill>
                          <a:schemeClr val="tx1"/>
                        </a:solidFill>
                        <a:effectLst/>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301752">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j-lt"/>
                          <a:ea typeface="Calibri"/>
                          <a:cs typeface="Times New Roman"/>
                        </a:rPr>
                        <a:t>July 15, 2019</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latin typeface="+mj-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1035900">
                <a:tc>
                  <a:txBody>
                    <a:bodyPr/>
                    <a:lstStyle/>
                    <a:p>
                      <a:r>
                        <a:rPr lang="en-US" sz="1200" dirty="0"/>
                        <a:t>N/A</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t>Final</a:t>
                      </a:r>
                      <a:r>
                        <a:rPr lang="en-US" sz="1200" baseline="0" dirty="0"/>
                        <a:t> deliverable</a:t>
                      </a:r>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000" dirty="0" smtClean="0">
                        <a:solidFill>
                          <a:srgbClr val="000000"/>
                        </a:solidFill>
                        <a:effectLst/>
                        <a:latin typeface="+mn-lt"/>
                        <a:ea typeface="Calibri"/>
                        <a:cs typeface="Times New Roman"/>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rgbClr val="000000"/>
                          </a:solidFill>
                          <a:effectLst/>
                          <a:latin typeface="+mn-lt"/>
                          <a:ea typeface="Calibri"/>
                          <a:cs typeface="Times New Roman"/>
                          <a:hlinkClick r:id="rId4"/>
                        </a:rPr>
                        <a:t>MGH Recovery Coach Report (submitted to Recovery Coach inbox)</a:t>
                      </a:r>
                      <a:endParaRPr lang="en-US" sz="1000" b="0" dirty="0" smtClean="0">
                        <a:solidFill>
                          <a:schemeClr val="tx1"/>
                        </a:solidFill>
                        <a:effectLst/>
                        <a:latin typeface="+mn-lt"/>
                        <a:ea typeface="Calibri"/>
                        <a:cs typeface="Times New Roman"/>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000" b="0" dirty="0" smtClean="0">
                          <a:solidFill>
                            <a:srgbClr val="000000"/>
                          </a:solidFill>
                          <a:effectLst/>
                          <a:latin typeface="+mn-lt"/>
                          <a:ea typeface="Calibri"/>
                          <a:cs typeface="Times New Roman"/>
                          <a:hlinkClick r:id="rId5"/>
                        </a:rPr>
                        <a:t>MOAR Recovery Coach Collection (submitted by Kim </a:t>
                      </a:r>
                      <a:r>
                        <a:rPr lang="en-US" sz="1000" b="0" dirty="0" err="1" smtClean="0">
                          <a:solidFill>
                            <a:srgbClr val="000000"/>
                          </a:solidFill>
                          <a:effectLst/>
                          <a:latin typeface="+mn-lt"/>
                          <a:ea typeface="Calibri"/>
                          <a:cs typeface="Times New Roman"/>
                          <a:hlinkClick r:id="rId5"/>
                        </a:rPr>
                        <a:t>Krawczyk</a:t>
                      </a:r>
                      <a:r>
                        <a:rPr lang="en-US" sz="1000" b="0" dirty="0" smtClean="0">
                          <a:solidFill>
                            <a:srgbClr val="000000"/>
                          </a:solidFill>
                          <a:effectLst/>
                          <a:latin typeface="+mn-lt"/>
                          <a:ea typeface="Calibri"/>
                          <a:cs typeface="Times New Roman"/>
                          <a:hlinkClick r:id="rId5"/>
                        </a:rPr>
                        <a:t>)</a:t>
                      </a:r>
                      <a:endParaRPr lang="en-US" sz="1000" b="0" dirty="0" smtClean="0">
                        <a:effectLst/>
                        <a:latin typeface="+mn-lt"/>
                        <a:ea typeface="Calibri"/>
                        <a:cs typeface="Times New Roman"/>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en-US" sz="1000" b="1" i="0" u="none" strike="noStrike" kern="1200" cap="none" spc="0" normalizeH="0" baseline="0" noProof="0" dirty="0" smtClean="0">
                        <a:ln>
                          <a:noFill/>
                        </a:ln>
                        <a:solidFill>
                          <a:prstClr val="black"/>
                        </a:solidFill>
                        <a:effectLst/>
                        <a:uLnTx/>
                        <a:uFillTx/>
                        <a:latin typeface="+mn-lt"/>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bl>
          </a:graphicData>
        </a:graphic>
      </p:graphicFrame>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C: Summary of Meetings &amp; Input (cont.)</a:t>
            </a:r>
          </a:p>
        </p:txBody>
      </p:sp>
      <p:sp>
        <p:nvSpPr>
          <p:cNvPr id="2" name="Slide Number Placeholder 1"/>
          <p:cNvSpPr>
            <a:spLocks noGrp="1"/>
          </p:cNvSpPr>
          <p:nvPr>
            <p:ph type="sldNum" sz="quarter" idx="12"/>
          </p:nvPr>
        </p:nvSpPr>
        <p:spPr/>
        <p:txBody>
          <a:bodyPr/>
          <a:lstStyle/>
          <a:p>
            <a:fld id="{468CB9A5-F879-427A-BAD8-8BBD53E368AA}" type="slidenum">
              <a:rPr lang="en-US" smtClean="0"/>
              <a:t>24</a:t>
            </a:fld>
            <a:endParaRPr lang="en-US"/>
          </a:p>
        </p:txBody>
      </p:sp>
    </p:spTree>
    <p:extLst>
      <p:ext uri="{BB962C8B-B14F-4D97-AF65-F5344CB8AC3E}">
        <p14:creationId xmlns:p14="http://schemas.microsoft.com/office/powerpoint/2010/main" val="2975731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Appendix D: Examples of Non-DPH Sponsored Trainings</a:t>
            </a:r>
          </a:p>
        </p:txBody>
      </p:sp>
      <p:sp>
        <p:nvSpPr>
          <p:cNvPr id="2" name="Slide Number Placeholder 1"/>
          <p:cNvSpPr>
            <a:spLocks noGrp="1"/>
          </p:cNvSpPr>
          <p:nvPr>
            <p:ph type="sldNum" sz="quarter" idx="12"/>
          </p:nvPr>
        </p:nvSpPr>
        <p:spPr/>
        <p:txBody>
          <a:bodyPr/>
          <a:lstStyle/>
          <a:p>
            <a:fld id="{468CB9A5-F879-427A-BAD8-8BBD53E368AA}" type="slidenum">
              <a:rPr lang="en-US" smtClean="0"/>
              <a:t>25</a:t>
            </a:fld>
            <a:endParaRPr lang="en-US"/>
          </a:p>
        </p:txBody>
      </p:sp>
      <p:sp>
        <p:nvSpPr>
          <p:cNvPr id="4" name="Content Placeholder 3"/>
          <p:cNvSpPr>
            <a:spLocks noGrp="1"/>
          </p:cNvSpPr>
          <p:nvPr>
            <p:ph idx="1"/>
          </p:nvPr>
        </p:nvSpPr>
        <p:spPr>
          <a:xfrm>
            <a:off x="304800" y="1143000"/>
            <a:ext cx="8610600" cy="4953000"/>
          </a:xfrm>
        </p:spPr>
        <p:txBody>
          <a:bodyPr numCol="2">
            <a:normAutofit fontScale="77500" lnSpcReduction="20000"/>
          </a:bodyPr>
          <a:lstStyle/>
          <a:p>
            <a:pPr marL="0" indent="0">
              <a:buNone/>
            </a:pPr>
            <a:r>
              <a:rPr lang="en-US" sz="2300" b="1" dirty="0"/>
              <a:t>George Crane Memorial Center</a:t>
            </a:r>
          </a:p>
          <a:p>
            <a:pPr marL="0" indent="0">
              <a:buNone/>
            </a:pPr>
            <a:r>
              <a:rPr lang="en-US" sz="2300" dirty="0"/>
              <a:t>Cost: $350</a:t>
            </a:r>
          </a:p>
          <a:p>
            <a:pPr marL="0" indent="0">
              <a:buNone/>
            </a:pPr>
            <a:endParaRPr lang="en-US" sz="2300" dirty="0"/>
          </a:p>
          <a:p>
            <a:pPr marL="0" indent="0">
              <a:buNone/>
            </a:pPr>
            <a:r>
              <a:rPr lang="en-US" sz="2300" b="1" dirty="0"/>
              <a:t>Greenfield Community College</a:t>
            </a:r>
          </a:p>
          <a:p>
            <a:pPr marL="0" indent="0">
              <a:buNone/>
            </a:pPr>
            <a:r>
              <a:rPr lang="en-US" sz="2300" dirty="0"/>
              <a:t>Cost: $699</a:t>
            </a:r>
          </a:p>
          <a:p>
            <a:pPr marL="0" indent="0">
              <a:buNone/>
            </a:pPr>
            <a:r>
              <a:rPr lang="en-US" sz="2300" dirty="0"/>
              <a:t> </a:t>
            </a:r>
          </a:p>
          <a:p>
            <a:pPr marL="0" indent="0">
              <a:buNone/>
            </a:pPr>
            <a:r>
              <a:rPr lang="en-US" sz="2300" b="1" dirty="0"/>
              <a:t>International Association of Professional Recovery Coaches Webinars</a:t>
            </a:r>
          </a:p>
          <a:p>
            <a:pPr marL="0" indent="0">
              <a:buNone/>
            </a:pPr>
            <a:r>
              <a:rPr lang="en-US" sz="2300" dirty="0"/>
              <a:t>Cost: $</a:t>
            </a:r>
            <a:r>
              <a:rPr lang="en-US" sz="2300" dirty="0" smtClean="0"/>
              <a:t>2,397</a:t>
            </a:r>
            <a:endParaRPr lang="en-US" sz="2300" dirty="0"/>
          </a:p>
          <a:p>
            <a:pPr marL="0" indent="0">
              <a:buNone/>
            </a:pPr>
            <a:endParaRPr lang="en-US" sz="2300" b="1" dirty="0"/>
          </a:p>
          <a:p>
            <a:pPr marL="0" indent="0">
              <a:buNone/>
            </a:pPr>
            <a:r>
              <a:rPr lang="en-US" sz="2300" b="1" dirty="0"/>
              <a:t>“Nationally Certified Recovery Coach” Webinars</a:t>
            </a:r>
          </a:p>
          <a:p>
            <a:pPr marL="0" indent="0">
              <a:buNone/>
            </a:pPr>
            <a:r>
              <a:rPr lang="en-US" sz="2300" dirty="0"/>
              <a:t>Cost: $1,174</a:t>
            </a:r>
          </a:p>
          <a:p>
            <a:pPr marL="0" indent="0">
              <a:buNone/>
            </a:pPr>
            <a:r>
              <a:rPr lang="en-US" sz="2300" dirty="0"/>
              <a:t> </a:t>
            </a:r>
          </a:p>
          <a:p>
            <a:pPr marL="0" indent="0">
              <a:buNone/>
            </a:pPr>
            <a:r>
              <a:rPr lang="en-US" sz="2300" b="1" dirty="0"/>
              <a:t>Malden Overcoming Addiction Coalition</a:t>
            </a:r>
          </a:p>
          <a:p>
            <a:pPr marL="0" indent="0">
              <a:buNone/>
            </a:pPr>
            <a:r>
              <a:rPr lang="en-US" sz="2300" dirty="0"/>
              <a:t>Cost: Free</a:t>
            </a:r>
          </a:p>
          <a:p>
            <a:pPr marL="0" indent="0">
              <a:buNone/>
            </a:pPr>
            <a:r>
              <a:rPr lang="en-US" sz="2300" dirty="0"/>
              <a:t> </a:t>
            </a:r>
          </a:p>
          <a:p>
            <a:pPr marL="0" indent="0">
              <a:buNone/>
            </a:pPr>
            <a:endParaRPr lang="en-US" sz="2300" b="1" dirty="0"/>
          </a:p>
          <a:p>
            <a:pPr marL="0" indent="0">
              <a:buNone/>
            </a:pPr>
            <a:r>
              <a:rPr lang="en-US" sz="2300" b="1" dirty="0"/>
              <a:t>North Shore Community College</a:t>
            </a:r>
          </a:p>
          <a:p>
            <a:pPr marL="0" indent="0">
              <a:buNone/>
            </a:pPr>
            <a:r>
              <a:rPr lang="en-US" sz="2300" dirty="0"/>
              <a:t>Cost: $499</a:t>
            </a:r>
          </a:p>
          <a:p>
            <a:pPr marL="0" indent="0">
              <a:buNone/>
            </a:pPr>
            <a:endParaRPr lang="en-US" sz="2300" dirty="0"/>
          </a:p>
          <a:p>
            <a:pPr marL="0" indent="0">
              <a:buNone/>
            </a:pPr>
            <a:r>
              <a:rPr lang="en-US" sz="2300" b="1" dirty="0"/>
              <a:t>Police Assisted Addiction and Recovery Initiative (PAARI)</a:t>
            </a:r>
          </a:p>
          <a:p>
            <a:pPr marL="0" indent="0">
              <a:buNone/>
            </a:pPr>
            <a:r>
              <a:rPr lang="en-US" sz="2300" dirty="0"/>
              <a:t>Cost: $100</a:t>
            </a:r>
          </a:p>
          <a:p>
            <a:pPr marL="0" indent="0">
              <a:buNone/>
            </a:pPr>
            <a:endParaRPr lang="en-US" sz="2300" dirty="0"/>
          </a:p>
          <a:p>
            <a:pPr marL="0" indent="0">
              <a:buNone/>
            </a:pPr>
            <a:r>
              <a:rPr lang="en-US" sz="2300" b="1" dirty="0"/>
              <a:t>The Transformation Center</a:t>
            </a:r>
          </a:p>
          <a:p>
            <a:pPr marL="0" indent="0">
              <a:buNone/>
            </a:pPr>
            <a:r>
              <a:rPr lang="en-US" sz="2300" dirty="0"/>
              <a:t>Cost: $300</a:t>
            </a:r>
          </a:p>
          <a:p>
            <a:pPr marL="0" indent="0">
              <a:buNone/>
            </a:pPr>
            <a:endParaRPr lang="en-US" sz="2300" dirty="0"/>
          </a:p>
          <a:p>
            <a:pPr marL="0" indent="0">
              <a:buNone/>
            </a:pPr>
            <a:r>
              <a:rPr lang="en-US" sz="2300" b="1" dirty="0"/>
              <a:t>Westfield State University Saturday program</a:t>
            </a:r>
          </a:p>
          <a:p>
            <a:pPr marL="0" indent="0">
              <a:buNone/>
            </a:pPr>
            <a:r>
              <a:rPr lang="en-US" sz="2300" dirty="0"/>
              <a:t>Cost: Scholarships</a:t>
            </a:r>
          </a:p>
          <a:p>
            <a:pPr marL="0" indent="0">
              <a:buNone/>
            </a:pPr>
            <a:endParaRPr lang="en-US" sz="2300" dirty="0"/>
          </a:p>
          <a:p>
            <a:pPr marL="0" indent="0">
              <a:buNone/>
            </a:pPr>
            <a:r>
              <a:rPr lang="en-US" sz="2300" b="1" dirty="0"/>
              <a:t>Worcester Center for Health Impact</a:t>
            </a:r>
          </a:p>
          <a:p>
            <a:pPr marL="0" indent="0">
              <a:buNone/>
            </a:pPr>
            <a:r>
              <a:rPr lang="en-US" sz="2300" dirty="0"/>
              <a:t>Cost: $375</a:t>
            </a:r>
          </a:p>
          <a:p>
            <a:pPr marL="0" indent="0">
              <a:buNone/>
            </a:pPr>
            <a:endParaRPr lang="en-US" dirty="0"/>
          </a:p>
        </p:txBody>
      </p:sp>
    </p:spTree>
    <p:extLst>
      <p:ext uri="{BB962C8B-B14F-4D97-AF65-F5344CB8AC3E}">
        <p14:creationId xmlns:p14="http://schemas.microsoft.com/office/powerpoint/2010/main" val="3236855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5257800"/>
          </a:xfrm>
        </p:spPr>
        <p:txBody>
          <a:bodyPr>
            <a:noAutofit/>
          </a:bodyPr>
          <a:lstStyle/>
          <a:p>
            <a:pPr marL="0" indent="0">
              <a:buNone/>
            </a:pPr>
            <a:r>
              <a:rPr lang="en-US" sz="1500" dirty="0"/>
              <a:t>The Recovery Coach Commission was established by Section 101 of Chapter 208 of the Acts of 2018.</a:t>
            </a:r>
          </a:p>
          <a:p>
            <a:pPr marL="0" indent="0">
              <a:buNone/>
            </a:pPr>
            <a:endParaRPr lang="en-US" sz="800" b="1" i="1" dirty="0"/>
          </a:p>
          <a:p>
            <a:pPr marL="0" indent="0">
              <a:buNone/>
            </a:pPr>
            <a:r>
              <a:rPr lang="en-US" sz="1500" b="1" i="1" dirty="0"/>
              <a:t>The Commission was charged with: </a:t>
            </a:r>
            <a:endParaRPr lang="en-US" sz="1500" b="1" i="1" dirty="0" smtClean="0"/>
          </a:p>
          <a:p>
            <a:pPr marL="0" indent="0">
              <a:buNone/>
            </a:pPr>
            <a:endParaRPr lang="en-US" sz="800" b="1" i="1" dirty="0"/>
          </a:p>
          <a:p>
            <a:pPr marL="365760" indent="-274320">
              <a:spcBef>
                <a:spcPts val="400"/>
              </a:spcBef>
              <a:buFont typeface="+mj-lt"/>
              <a:buAutoNum type="arabicPeriod"/>
            </a:pPr>
            <a:r>
              <a:rPr lang="en-US" sz="1400" dirty="0"/>
              <a:t>Reviewing training opportunities for recovery coaches</a:t>
            </a:r>
          </a:p>
          <a:p>
            <a:pPr marL="365760" indent="-274320">
              <a:spcBef>
                <a:spcPts val="400"/>
              </a:spcBef>
              <a:buFont typeface="+mj-lt"/>
              <a:buAutoNum type="arabicPeriod"/>
            </a:pPr>
            <a:r>
              <a:rPr lang="en-US" sz="1400" dirty="0"/>
              <a:t>Recommending standards for credentialing a recovery coach, including, whether recovery coaches should be subject to a board of registration</a:t>
            </a:r>
          </a:p>
          <a:p>
            <a:pPr marL="365760" indent="-274320">
              <a:spcBef>
                <a:spcPts val="400"/>
              </a:spcBef>
              <a:buFont typeface="+mj-lt"/>
              <a:buAutoNum type="arabicPeriod"/>
            </a:pPr>
            <a:r>
              <a:rPr lang="en-US" sz="1400" dirty="0"/>
              <a:t>Gathering all relevant data related to recovery coaches, including, but not limited to:</a:t>
            </a:r>
          </a:p>
          <a:p>
            <a:pPr marL="914400" lvl="1" indent="-274320">
              <a:spcBef>
                <a:spcPts val="400"/>
              </a:spcBef>
              <a:buFont typeface="+mj-lt"/>
              <a:buAutoNum type="romanLcPeriod"/>
            </a:pPr>
            <a:r>
              <a:rPr lang="en-US" sz="1200" dirty="0"/>
              <a:t>the total number of recovery coaches in the commonwealth</a:t>
            </a:r>
          </a:p>
          <a:p>
            <a:pPr marL="914400" lvl="1" indent="-274320">
              <a:spcBef>
                <a:spcPts val="400"/>
              </a:spcBef>
              <a:buFont typeface="+mj-lt"/>
              <a:buAutoNum type="romanLcPeriod"/>
            </a:pPr>
            <a:r>
              <a:rPr lang="en-US" sz="1200" dirty="0"/>
              <a:t>the number of people receiving compensation as recovery coaches in the commonwealth</a:t>
            </a:r>
          </a:p>
          <a:p>
            <a:pPr marL="914400" lvl="1" indent="-274320">
              <a:spcBef>
                <a:spcPts val="400"/>
              </a:spcBef>
              <a:buFont typeface="+mj-lt"/>
              <a:buAutoNum type="romanLcPeriod"/>
            </a:pPr>
            <a:r>
              <a:rPr lang="en-US" sz="1200" dirty="0"/>
              <a:t>the average and median compensation for a recovery coach</a:t>
            </a:r>
          </a:p>
          <a:p>
            <a:pPr marL="914400" lvl="1" indent="-274320">
              <a:spcBef>
                <a:spcPts val="400"/>
              </a:spcBef>
              <a:buFont typeface="+mj-lt"/>
              <a:buAutoNum type="romanLcPeriod"/>
            </a:pPr>
            <a:r>
              <a:rPr lang="en-US" sz="1200" dirty="0"/>
              <a:t>the average and median caseload for a recovery coach and</a:t>
            </a:r>
          </a:p>
          <a:p>
            <a:pPr marL="914400" lvl="1" indent="-274320">
              <a:spcBef>
                <a:spcPts val="400"/>
              </a:spcBef>
              <a:buFont typeface="+mj-lt"/>
              <a:buAutoNum type="romanLcPeriod"/>
            </a:pPr>
            <a:r>
              <a:rPr lang="en-US" sz="1200" dirty="0"/>
              <a:t>the projected need for certified recovery coach services</a:t>
            </a:r>
          </a:p>
          <a:p>
            <a:pPr marL="365760" indent="-274320">
              <a:spcBef>
                <a:spcPts val="400"/>
              </a:spcBef>
              <a:buFont typeface="+mj-lt"/>
              <a:buAutoNum type="arabicPeriod"/>
            </a:pPr>
            <a:r>
              <a:rPr lang="en-US" sz="1400" dirty="0" smtClean="0"/>
              <a:t>Developing </a:t>
            </a:r>
            <a:r>
              <a:rPr lang="en-US" sz="1400" dirty="0"/>
              <a:t>recommendations for a streamlined process to certify recovery coaches and adequate protections to ensure unauthorized individuals are not engaging in the practice of recovery coaching</a:t>
            </a:r>
          </a:p>
          <a:p>
            <a:pPr marL="0" indent="0">
              <a:buNone/>
            </a:pPr>
            <a:endParaRPr lang="en-US" sz="800" dirty="0"/>
          </a:p>
          <a:p>
            <a:pPr marL="0" indent="0">
              <a:buNone/>
            </a:pPr>
            <a:r>
              <a:rPr lang="en-US" sz="1500" dirty="0"/>
              <a:t>The Commission met six times and hosted five listening sessions from November 2018 through July 2019. All meetings were subject to the open meeting law and minutes were taken and approved for each meeting. Copies of all presentations, reading materials considered by the Commission, and minutes are posted on a publicly-available webpage: </a:t>
            </a:r>
            <a:r>
              <a:rPr lang="en-US" sz="1500" dirty="0">
                <a:hlinkClick r:id="rId2"/>
              </a:rPr>
              <a:t>https://www.mass.gov/orgs/recovery-coach-commission</a:t>
            </a:r>
            <a:r>
              <a:rPr lang="en-US" sz="1500" dirty="0"/>
              <a:t>.</a:t>
            </a:r>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Commission Overview</a:t>
            </a:r>
          </a:p>
        </p:txBody>
      </p:sp>
      <p:sp>
        <p:nvSpPr>
          <p:cNvPr id="2" name="Slide Number Placeholder 1"/>
          <p:cNvSpPr>
            <a:spLocks noGrp="1"/>
          </p:cNvSpPr>
          <p:nvPr>
            <p:ph type="sldNum" sz="quarter" idx="12"/>
          </p:nvPr>
        </p:nvSpPr>
        <p:spPr/>
        <p:txBody>
          <a:bodyPr/>
          <a:lstStyle/>
          <a:p>
            <a:fld id="{468CB9A5-F879-427A-BAD8-8BBD53E368AA}" type="slidenum">
              <a:rPr lang="en-US" smtClean="0"/>
              <a:t>3</a:t>
            </a:fld>
            <a:endParaRPr lang="en-US"/>
          </a:p>
        </p:txBody>
      </p:sp>
    </p:spTree>
    <p:extLst>
      <p:ext uri="{BB962C8B-B14F-4D97-AF65-F5344CB8AC3E}">
        <p14:creationId xmlns:p14="http://schemas.microsoft.com/office/powerpoint/2010/main" val="1651462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876800"/>
          </a:xfrm>
        </p:spPr>
        <p:txBody>
          <a:bodyPr>
            <a:noAutofit/>
          </a:bodyPr>
          <a:lstStyle/>
          <a:p>
            <a:pPr marL="0" indent="0">
              <a:buNone/>
            </a:pPr>
            <a:r>
              <a:rPr lang="en-US" sz="1500" b="1" dirty="0"/>
              <a:t>Five Recovery Coach Listening Sessions </a:t>
            </a:r>
            <a:r>
              <a:rPr lang="en-US" sz="1500" dirty="0"/>
              <a:t>were held by the Commission to gain valuable insight about the practice of recovery coaching throughout Massachusetts. An email address was also created for members of the public to submit comments and questions for the Commission: </a:t>
            </a:r>
            <a:r>
              <a:rPr lang="en-US" sz="1500" dirty="0">
                <a:hlinkClick r:id="rId3"/>
              </a:rPr>
              <a:t>EHSRecoveryCoachCommission@MassMail.State.MA.US</a:t>
            </a:r>
            <a:r>
              <a:rPr lang="en-US" sz="1500" dirty="0"/>
              <a:t>  </a:t>
            </a:r>
          </a:p>
          <a:p>
            <a:pPr marL="0" indent="0">
              <a:buNone/>
            </a:pPr>
            <a:endParaRPr lang="en-US" sz="1500" dirty="0"/>
          </a:p>
          <a:p>
            <a:pPr marL="0" indent="0">
              <a:buNone/>
            </a:pPr>
            <a:r>
              <a:rPr lang="en-US" sz="1500" dirty="0"/>
              <a:t>Over 300 people attended these listening sessions. Community members offered both verbal and written feedback to the Commission. </a:t>
            </a:r>
          </a:p>
          <a:p>
            <a:pPr marL="0" indent="0">
              <a:buNone/>
            </a:pPr>
            <a:endParaRPr lang="en-US" sz="1600" dirty="0"/>
          </a:p>
          <a:p>
            <a:pPr marL="0" indent="0">
              <a:buNone/>
            </a:pPr>
            <a:endParaRPr lang="en-US" sz="1600" dirty="0"/>
          </a:p>
          <a:p>
            <a:pPr marL="0" indent="0">
              <a:buNone/>
            </a:pPr>
            <a:endParaRPr lang="en-US" sz="1600" dirty="0"/>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Commission Overview: Listening Sessions</a:t>
            </a:r>
          </a:p>
        </p:txBody>
      </p:sp>
      <p:sp>
        <p:nvSpPr>
          <p:cNvPr id="2" name="Slide Number Placeholder 1"/>
          <p:cNvSpPr>
            <a:spLocks noGrp="1"/>
          </p:cNvSpPr>
          <p:nvPr>
            <p:ph type="sldNum" sz="quarter" idx="12"/>
          </p:nvPr>
        </p:nvSpPr>
        <p:spPr/>
        <p:txBody>
          <a:bodyPr/>
          <a:lstStyle/>
          <a:p>
            <a:fld id="{468CB9A5-F879-427A-BAD8-8BBD53E368AA}" type="slidenum">
              <a:rPr lang="en-US" smtClean="0"/>
              <a:t>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374789897"/>
              </p:ext>
            </p:extLst>
          </p:nvPr>
        </p:nvGraphicFramePr>
        <p:xfrm>
          <a:off x="1143000" y="3200400"/>
          <a:ext cx="6858000" cy="2895600"/>
        </p:xfrm>
        <a:graphic>
          <a:graphicData uri="http://schemas.openxmlformats.org/drawingml/2006/table">
            <a:tbl>
              <a:tblPr firstRow="1" bandRow="1"/>
              <a:tblGrid>
                <a:gridCol w="3200684">
                  <a:extLst>
                    <a:ext uri="{9D8B030D-6E8A-4147-A177-3AD203B41FA5}">
                      <a16:colId xmlns="" xmlns:a16="http://schemas.microsoft.com/office/drawing/2014/main" val="20000"/>
                    </a:ext>
                  </a:extLst>
                </a:gridCol>
                <a:gridCol w="3657316">
                  <a:extLst>
                    <a:ext uri="{9D8B030D-6E8A-4147-A177-3AD203B41FA5}">
                      <a16:colId xmlns="" xmlns:a16="http://schemas.microsoft.com/office/drawing/2014/main" val="20001"/>
                    </a:ext>
                  </a:extLst>
                </a:gridCol>
              </a:tblGrid>
              <a:tr h="26948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a:solidFill>
                            <a:schemeClr val="tx1"/>
                          </a:solidFill>
                          <a:latin typeface="+mj-lt"/>
                        </a:rPr>
                        <a:t>Geographic Region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a:solidFill>
                            <a:schemeClr val="tx1"/>
                          </a:solidFill>
                          <a:latin typeface="+mj-lt"/>
                        </a:rPr>
                        <a:t>Date/Location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 xmlns:a16="http://schemas.microsoft.com/office/drawing/2014/main" val="10000"/>
                  </a:ext>
                </a:extLst>
              </a:tr>
              <a:tr h="41996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Listening Session #1: </a:t>
                      </a:r>
                      <a:r>
                        <a:rPr lang="en-US" sz="1400" b="1" dirty="0">
                          <a:solidFill>
                            <a:schemeClr val="tx1"/>
                          </a:solidFill>
                          <a:latin typeface="+mj-lt"/>
                        </a:rPr>
                        <a:t>Fall</a:t>
                      </a:r>
                      <a:r>
                        <a:rPr lang="en-US" sz="1400" b="1" baseline="0" dirty="0">
                          <a:solidFill>
                            <a:schemeClr val="tx1"/>
                          </a:solidFill>
                          <a:latin typeface="+mj-lt"/>
                        </a:rPr>
                        <a:t> River</a:t>
                      </a:r>
                      <a:endParaRPr lang="en-US" sz="1400" b="1"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February 07, 2019</a:t>
                      </a:r>
                    </a:p>
                    <a:p>
                      <a:pPr algn="ctr"/>
                      <a:r>
                        <a:rPr lang="en-US" sz="1400" b="0" dirty="0">
                          <a:solidFill>
                            <a:schemeClr val="tx1"/>
                          </a:solidFill>
                          <a:latin typeface="+mj-lt"/>
                        </a:rPr>
                        <a:t>Bristol</a:t>
                      </a:r>
                      <a:r>
                        <a:rPr lang="en-US" sz="1400" b="0" baseline="0" dirty="0">
                          <a:solidFill>
                            <a:schemeClr val="tx1"/>
                          </a:solidFill>
                          <a:latin typeface="+mj-lt"/>
                        </a:rPr>
                        <a:t> Community College</a:t>
                      </a:r>
                      <a:endParaRPr lang="en-US" sz="1400" b="0"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1996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Listening Session #2:</a:t>
                      </a:r>
                      <a:r>
                        <a:rPr lang="en-US" sz="1400" b="0" baseline="0" dirty="0">
                          <a:solidFill>
                            <a:schemeClr val="tx1"/>
                          </a:solidFill>
                          <a:latin typeface="+mj-lt"/>
                        </a:rPr>
                        <a:t> </a:t>
                      </a:r>
                      <a:r>
                        <a:rPr lang="en-US" sz="1400" b="1" baseline="0" dirty="0">
                          <a:solidFill>
                            <a:schemeClr val="tx1"/>
                          </a:solidFill>
                          <a:latin typeface="+mj-lt"/>
                        </a:rPr>
                        <a:t>Worcester</a:t>
                      </a:r>
                      <a:endParaRPr lang="en-US" sz="1400" b="1"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j-lt"/>
                        </a:rPr>
                        <a:t>April 02, 2019</a:t>
                      </a:r>
                    </a:p>
                    <a:p>
                      <a:pPr algn="ctr"/>
                      <a:r>
                        <a:rPr lang="en-US" sz="1400" b="0" i="0" dirty="0">
                          <a:solidFill>
                            <a:schemeClr val="tx1"/>
                          </a:solidFill>
                          <a:latin typeface="+mj-lt"/>
                        </a:rPr>
                        <a:t>Family Health Center of Worcester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1996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j-lt"/>
                        </a:rPr>
                        <a:t>Listening Session #3:</a:t>
                      </a:r>
                      <a:r>
                        <a:rPr lang="en-US" sz="1400" b="0" baseline="0" dirty="0">
                          <a:solidFill>
                            <a:schemeClr val="tx1"/>
                          </a:solidFill>
                          <a:latin typeface="+mj-lt"/>
                        </a:rPr>
                        <a:t> </a:t>
                      </a:r>
                      <a:r>
                        <a:rPr lang="en-US" sz="1400" b="1" baseline="0" dirty="0">
                          <a:solidFill>
                            <a:schemeClr val="tx1"/>
                          </a:solidFill>
                          <a:latin typeface="+mj-lt"/>
                        </a:rPr>
                        <a:t>Haverhill</a:t>
                      </a:r>
                      <a:endParaRPr lang="en-US" sz="1400" b="1"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April</a:t>
                      </a:r>
                      <a:r>
                        <a:rPr lang="en-US" sz="1400" b="0" baseline="0" dirty="0">
                          <a:solidFill>
                            <a:schemeClr val="tx1"/>
                          </a:solidFill>
                          <a:latin typeface="+mj-lt"/>
                        </a:rPr>
                        <a:t> 30</a:t>
                      </a:r>
                      <a:r>
                        <a:rPr lang="en-US" sz="1400" b="0" dirty="0">
                          <a:solidFill>
                            <a:schemeClr val="tx1"/>
                          </a:solidFill>
                          <a:latin typeface="+mj-lt"/>
                        </a:rPr>
                        <a:t>, 2019</a:t>
                      </a:r>
                    </a:p>
                    <a:p>
                      <a:pPr algn="ctr"/>
                      <a:r>
                        <a:rPr lang="en-US" sz="1400" b="0" i="0" dirty="0" err="1">
                          <a:solidFill>
                            <a:schemeClr val="tx1"/>
                          </a:solidFill>
                          <a:latin typeface="+mj-lt"/>
                        </a:rPr>
                        <a:t>Hunking</a:t>
                      </a:r>
                      <a:r>
                        <a:rPr lang="en-US" sz="1400" b="0" i="0" dirty="0">
                          <a:solidFill>
                            <a:schemeClr val="tx1"/>
                          </a:solidFill>
                          <a:latin typeface="+mj-lt"/>
                        </a:rPr>
                        <a:t> School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41996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Listening Session #4:</a:t>
                      </a:r>
                      <a:r>
                        <a:rPr lang="en-US" sz="1400" b="0" baseline="0" dirty="0">
                          <a:solidFill>
                            <a:schemeClr val="tx1"/>
                          </a:solidFill>
                          <a:latin typeface="+mj-lt"/>
                        </a:rPr>
                        <a:t> </a:t>
                      </a:r>
                      <a:r>
                        <a:rPr lang="en-US" sz="1400" b="1" dirty="0">
                          <a:solidFill>
                            <a:schemeClr val="tx1"/>
                          </a:solidFill>
                          <a:latin typeface="+mj-lt"/>
                        </a:rPr>
                        <a:t>Greenfield </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May</a:t>
                      </a:r>
                      <a:r>
                        <a:rPr lang="en-US" sz="1400" b="0" baseline="0" dirty="0">
                          <a:solidFill>
                            <a:schemeClr val="tx1"/>
                          </a:solidFill>
                          <a:latin typeface="+mj-lt"/>
                        </a:rPr>
                        <a:t> </a:t>
                      </a:r>
                      <a:r>
                        <a:rPr lang="en-US" sz="1400" b="0" dirty="0">
                          <a:solidFill>
                            <a:schemeClr val="tx1"/>
                          </a:solidFill>
                          <a:latin typeface="+mj-lt"/>
                        </a:rPr>
                        <a:t>09, 2019</a:t>
                      </a:r>
                    </a:p>
                    <a:p>
                      <a:pPr algn="ctr"/>
                      <a:r>
                        <a:rPr lang="en-US" sz="1400" b="0" i="0" dirty="0">
                          <a:solidFill>
                            <a:schemeClr val="tx1"/>
                          </a:solidFill>
                          <a:latin typeface="+mj-lt"/>
                        </a:rPr>
                        <a:t>Greenfield</a:t>
                      </a:r>
                      <a:r>
                        <a:rPr lang="en-US" sz="1400" b="0" i="0" baseline="0" dirty="0">
                          <a:solidFill>
                            <a:schemeClr val="tx1"/>
                          </a:solidFill>
                          <a:latin typeface="+mj-lt"/>
                        </a:rPr>
                        <a:t> Community College</a:t>
                      </a:r>
                      <a:endParaRPr lang="en-US" sz="1400" b="0" i="0"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41996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j-lt"/>
                        </a:rPr>
                        <a:t>Listening Session #5: </a:t>
                      </a:r>
                      <a:r>
                        <a:rPr lang="en-US" sz="1400" b="1" baseline="0" dirty="0">
                          <a:solidFill>
                            <a:schemeClr val="tx1"/>
                          </a:solidFill>
                          <a:latin typeface="+mj-lt"/>
                        </a:rPr>
                        <a:t>Barnstable</a:t>
                      </a:r>
                      <a:endParaRPr lang="en-US" sz="1400" b="1" i="1"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0" dirty="0">
                          <a:solidFill>
                            <a:schemeClr val="tx1"/>
                          </a:solidFill>
                          <a:latin typeface="+mj-lt"/>
                        </a:rPr>
                        <a:t>June 03, 2019</a:t>
                      </a:r>
                    </a:p>
                    <a:p>
                      <a:pPr algn="ctr"/>
                      <a:r>
                        <a:rPr lang="en-US" sz="1400" b="0" i="0" dirty="0">
                          <a:solidFill>
                            <a:schemeClr val="tx1"/>
                          </a:solidFill>
                          <a:latin typeface="+mj-lt"/>
                        </a:rPr>
                        <a:t>Cape Cod Community</a:t>
                      </a:r>
                      <a:r>
                        <a:rPr lang="en-US" sz="1400" b="0" i="0" baseline="0" dirty="0">
                          <a:solidFill>
                            <a:schemeClr val="tx1"/>
                          </a:solidFill>
                          <a:latin typeface="+mj-lt"/>
                        </a:rPr>
                        <a:t> College</a:t>
                      </a:r>
                      <a:endParaRPr lang="en-US" sz="1400" b="0" i="0" dirty="0">
                        <a:solidFill>
                          <a:schemeClr val="tx1"/>
                        </a:solidFill>
                        <a:latin typeface="+mj-lt"/>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527499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724400"/>
          </a:xfrm>
        </p:spPr>
        <p:txBody>
          <a:bodyPr>
            <a:noAutofit/>
          </a:bodyPr>
          <a:lstStyle/>
          <a:p>
            <a:pPr marL="0" indent="0">
              <a:spcBef>
                <a:spcPts val="200"/>
              </a:spcBef>
              <a:buNone/>
            </a:pPr>
            <a:r>
              <a:rPr lang="en-US" sz="1400" b="1" dirty="0"/>
              <a:t>Training/Supervision</a:t>
            </a:r>
          </a:p>
          <a:p>
            <a:pPr marL="365760" indent="-182880">
              <a:spcBef>
                <a:spcPts val="200"/>
              </a:spcBef>
            </a:pPr>
            <a:r>
              <a:rPr lang="en-US" sz="1050" dirty="0"/>
              <a:t>Additional specialized trainings should be created (i.e. working in different settings, self-care, co-occurring disorders)</a:t>
            </a:r>
          </a:p>
          <a:p>
            <a:pPr marL="365760" indent="-182880">
              <a:spcBef>
                <a:spcPts val="200"/>
              </a:spcBef>
            </a:pPr>
            <a:r>
              <a:rPr lang="en-US" sz="1050" dirty="0"/>
              <a:t>Develop cross-training opportunities between peer specialists and peer recovery coaches</a:t>
            </a:r>
          </a:p>
          <a:p>
            <a:pPr marL="365760" indent="-182880">
              <a:spcBef>
                <a:spcPts val="200"/>
              </a:spcBef>
            </a:pPr>
            <a:r>
              <a:rPr lang="en-US" sz="1050" dirty="0"/>
              <a:t>Increase the availability and accessibility of trainings, particularly supervisor trainings</a:t>
            </a:r>
          </a:p>
          <a:p>
            <a:pPr marL="365760" indent="-182880">
              <a:spcBef>
                <a:spcPts val="200"/>
              </a:spcBef>
            </a:pPr>
            <a:r>
              <a:rPr lang="en-US" sz="1050" dirty="0"/>
              <a:t>Improve the supervisor training curriculum</a:t>
            </a:r>
          </a:p>
          <a:p>
            <a:pPr marL="365760" indent="-182880">
              <a:spcBef>
                <a:spcPts val="200"/>
              </a:spcBef>
            </a:pPr>
            <a:r>
              <a:rPr lang="en-US" sz="1050" dirty="0"/>
              <a:t>Frustration was expressed over the lack of clarity on which trainings are “approved” and count towards certification or recertification</a:t>
            </a:r>
          </a:p>
          <a:p>
            <a:pPr marL="365760" indent="-182880">
              <a:spcBef>
                <a:spcPts val="200"/>
              </a:spcBef>
            </a:pPr>
            <a:r>
              <a:rPr lang="en-US" sz="1050" dirty="0"/>
              <a:t>Any organization can develop trainings, however, there is currently no oversight to guarantee the quality of the content</a:t>
            </a:r>
          </a:p>
          <a:p>
            <a:pPr marL="0" indent="0">
              <a:spcBef>
                <a:spcPts val="200"/>
              </a:spcBef>
              <a:buNone/>
            </a:pPr>
            <a:r>
              <a:rPr lang="en-US" sz="1400" b="1" dirty="0"/>
              <a:t>Credentialing</a:t>
            </a:r>
          </a:p>
          <a:p>
            <a:pPr marL="365760" lvl="1" indent="-182880">
              <a:spcBef>
                <a:spcPts val="200"/>
              </a:spcBef>
              <a:buFont typeface="Arial" panose="020B0604020202020204" pitchFamily="34" charset="0"/>
              <a:buChar char="•"/>
            </a:pPr>
            <a:r>
              <a:rPr lang="en-US" sz="1050" dirty="0"/>
              <a:t>Require lived experience as a criteria to be a peer recovery coach; although the majority advocated for this criteria, some family members expressed concern about excluding individuals without lived experience</a:t>
            </a:r>
          </a:p>
          <a:p>
            <a:pPr marL="365760" lvl="1" indent="-182880">
              <a:spcBef>
                <a:spcPts val="200"/>
              </a:spcBef>
              <a:buFont typeface="Arial" panose="020B0604020202020204" pitchFamily="34" charset="0"/>
              <a:buChar char="•"/>
            </a:pPr>
            <a:r>
              <a:rPr lang="en-US" sz="1050" dirty="0"/>
              <a:t>Strengthen current credentialing process to ensure that only certified recovery coaches that have satisfied all training requirements can be hired and provide services to recoverees</a:t>
            </a:r>
          </a:p>
          <a:p>
            <a:pPr marL="365760" lvl="1" indent="-182880">
              <a:spcBef>
                <a:spcPts val="200"/>
              </a:spcBef>
              <a:buFont typeface="Arial" panose="020B0604020202020204" pitchFamily="34" charset="0"/>
              <a:buChar char="•"/>
            </a:pPr>
            <a:r>
              <a:rPr lang="en-US" sz="1050" dirty="0"/>
              <a:t>Adopt a state-sponsored credentialing process to improve transparency and accountability for recovery coaches</a:t>
            </a:r>
          </a:p>
          <a:p>
            <a:pPr marL="365760" lvl="1" indent="-182880">
              <a:spcBef>
                <a:spcPts val="200"/>
              </a:spcBef>
              <a:buFont typeface="Arial" panose="020B0604020202020204" pitchFamily="34" charset="0"/>
              <a:buChar char="•"/>
            </a:pPr>
            <a:r>
              <a:rPr lang="en-US" sz="1050" dirty="0"/>
              <a:t>Develop a process for suspending certifications or overseeing corrective action when a recovery coach experiences a relapse or violates the code of ethics</a:t>
            </a:r>
          </a:p>
          <a:p>
            <a:pPr marL="365760" lvl="1" indent="-182880">
              <a:spcBef>
                <a:spcPts val="200"/>
              </a:spcBef>
              <a:buFont typeface="Arial" panose="020B0604020202020204" pitchFamily="34" charset="0"/>
              <a:buChar char="•"/>
            </a:pPr>
            <a:r>
              <a:rPr lang="en-US" sz="1050" dirty="0"/>
              <a:t>Frustration was expressed over the lack of coordination between the Massachusetts Board of Substance Abuse Counselor Certification (MBSACC) recertification requirements and available trainings offered through DPH/BSAS. Recovery coaches and recovery coach supervisors stated that mandatory classes for recertification were not available </a:t>
            </a:r>
          </a:p>
          <a:p>
            <a:pPr marL="365760" lvl="1" indent="-182880">
              <a:spcBef>
                <a:spcPts val="200"/>
              </a:spcBef>
              <a:buFont typeface="Arial" panose="020B0604020202020204" pitchFamily="34" charset="0"/>
              <a:buChar char="•"/>
            </a:pPr>
            <a:r>
              <a:rPr lang="en-US" sz="1050" dirty="0"/>
              <a:t>Frustration was expressed over the back log for processing certifications by MBSACC</a:t>
            </a:r>
          </a:p>
          <a:p>
            <a:pPr marL="0" indent="0">
              <a:spcBef>
                <a:spcPts val="200"/>
              </a:spcBef>
              <a:buNone/>
            </a:pPr>
            <a:r>
              <a:rPr lang="en-US" sz="1400" b="1" dirty="0"/>
              <a:t>Compensation</a:t>
            </a:r>
          </a:p>
          <a:p>
            <a:pPr marL="365760" lvl="1" indent="-182880">
              <a:spcBef>
                <a:spcPts val="200"/>
              </a:spcBef>
              <a:buFont typeface="Arial" panose="020B0604020202020204" pitchFamily="34" charset="0"/>
              <a:buChar char="•"/>
            </a:pPr>
            <a:r>
              <a:rPr lang="en-US" sz="1050" dirty="0"/>
              <a:t>Review and update state reimbursement rates, structure, and documentation for recovery coaches</a:t>
            </a:r>
          </a:p>
          <a:p>
            <a:pPr marL="365760" lvl="1" indent="-182880">
              <a:spcBef>
                <a:spcPts val="200"/>
              </a:spcBef>
              <a:buFont typeface="Arial" panose="020B0604020202020204" pitchFamily="34" charset="0"/>
              <a:buChar char="•"/>
            </a:pPr>
            <a:r>
              <a:rPr lang="en-US" sz="1050" dirty="0"/>
              <a:t>Provide guidance and offer provider education on contracting and billing for recovery coaching services</a:t>
            </a:r>
          </a:p>
          <a:p>
            <a:pPr marL="0" indent="0">
              <a:spcBef>
                <a:spcPts val="200"/>
              </a:spcBef>
              <a:buNone/>
            </a:pPr>
            <a:r>
              <a:rPr lang="en-US" sz="1400" b="1" dirty="0" smtClean="0"/>
              <a:t>Community Education and Awareness</a:t>
            </a:r>
          </a:p>
          <a:p>
            <a:pPr marL="365760" lvl="1" indent="-182880">
              <a:spcBef>
                <a:spcPts val="200"/>
              </a:spcBef>
              <a:buFont typeface="Arial" panose="020B0604020202020204" pitchFamily="34" charset="0"/>
              <a:buChar char="•"/>
            </a:pPr>
            <a:r>
              <a:rPr lang="en-US" sz="1050" dirty="0"/>
              <a:t>Provide a broad awareness campaign to the public and treatment system on the recovery coach model, including the role and responsibilities of a recovery coach</a:t>
            </a:r>
          </a:p>
          <a:p>
            <a:pPr marL="365760" lvl="1" indent="-182880">
              <a:spcBef>
                <a:spcPts val="200"/>
              </a:spcBef>
              <a:buFont typeface="Arial" panose="020B0604020202020204" pitchFamily="34" charset="0"/>
              <a:buChar char="•"/>
            </a:pPr>
            <a:r>
              <a:rPr lang="en-US" sz="1050" dirty="0"/>
              <a:t>Develop guidelines for organizations/agencies that employ recovery coaches to have a recovery-oriented system of care</a:t>
            </a:r>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Feedback Themes Heard during Listening Sessions</a:t>
            </a:r>
          </a:p>
        </p:txBody>
      </p:sp>
      <p:sp>
        <p:nvSpPr>
          <p:cNvPr id="2" name="Slide Number Placeholder 1"/>
          <p:cNvSpPr>
            <a:spLocks noGrp="1"/>
          </p:cNvSpPr>
          <p:nvPr>
            <p:ph type="sldNum" sz="quarter" idx="12"/>
          </p:nvPr>
        </p:nvSpPr>
        <p:spPr/>
        <p:txBody>
          <a:bodyPr/>
          <a:lstStyle/>
          <a:p>
            <a:fld id="{468CB9A5-F879-427A-BAD8-8BBD53E368AA}" type="slidenum">
              <a:rPr lang="en-US" smtClean="0"/>
              <a:t>5</a:t>
            </a:fld>
            <a:endParaRPr lang="en-US" dirty="0"/>
          </a:p>
        </p:txBody>
      </p:sp>
    </p:spTree>
    <p:extLst>
      <p:ext uri="{BB962C8B-B14F-4D97-AF65-F5344CB8AC3E}">
        <p14:creationId xmlns:p14="http://schemas.microsoft.com/office/powerpoint/2010/main" val="1412349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724400"/>
          </a:xfrm>
        </p:spPr>
        <p:txBody>
          <a:bodyPr>
            <a:noAutofit/>
          </a:bodyPr>
          <a:lstStyle/>
          <a:p>
            <a:pPr marL="0" lvl="2" indent="0" defTabSz="461963">
              <a:buNone/>
            </a:pPr>
            <a:r>
              <a:rPr lang="en-US" sz="1400" dirty="0"/>
              <a:t>The Commission identified various training opportunities that are utilized by recovery coaches in Massachusetts.  While some trainings are sponsored by the Department of Public Health (DPH), most trainings are unregulated. There is currently no oversight or comprehensive centralized registry for trainings. Thus, it is unclear the number of organizations and entities that offer trainings that can be utilized by recovery coaches. </a:t>
            </a:r>
            <a:r>
              <a:rPr lang="en-US" sz="1400" i="1" dirty="0"/>
              <a:t>See Appendix D for examples of non-DPH sponsored trainings.</a:t>
            </a:r>
          </a:p>
          <a:p>
            <a:pPr marL="0" lvl="2" indent="0" defTabSz="461963">
              <a:buNone/>
            </a:pPr>
            <a:endParaRPr lang="en-US" sz="1400" dirty="0"/>
          </a:p>
          <a:p>
            <a:pPr marL="0" lvl="2" indent="0" defTabSz="461963">
              <a:buNone/>
            </a:pPr>
            <a:r>
              <a:rPr lang="en-US" sz="1400" dirty="0"/>
              <a:t>With one exception, there are no pre-requisites or standards to participate in trainings. Participants pay the fee and register. The DPH-sponsored Recovery Coach Academy requires interested participants to submit an application that demonstrates their current or expected employment as a recovery coach with supervision. </a:t>
            </a:r>
            <a:endParaRPr lang="en-US" sz="700" dirty="0"/>
          </a:p>
          <a:p>
            <a:pPr marL="0" indent="0">
              <a:buNone/>
            </a:pPr>
            <a:endParaRPr lang="en-US" sz="1400" dirty="0"/>
          </a:p>
          <a:p>
            <a:pPr marL="0" indent="0">
              <a:buNone/>
            </a:pPr>
            <a:r>
              <a:rPr lang="en-US" sz="1400" dirty="0"/>
              <a:t>The following classes/trainings are sponsored by DPH</a:t>
            </a:r>
            <a:r>
              <a:rPr lang="en-US" sz="1400" baseline="30000" dirty="0"/>
              <a:t>1</a:t>
            </a:r>
            <a:r>
              <a:rPr lang="en-US" sz="1400" dirty="0"/>
              <a:t>:</a:t>
            </a:r>
          </a:p>
          <a:p>
            <a:pPr marL="365760" lvl="1" indent="-182880">
              <a:buFont typeface="Arial" panose="020B0604020202020204" pitchFamily="34" charset="0"/>
              <a:buChar char="•"/>
            </a:pPr>
            <a:r>
              <a:rPr lang="en-US" sz="1100" dirty="0"/>
              <a:t>Recovery Coach Academy (RCA) (30 </a:t>
            </a:r>
            <a:r>
              <a:rPr lang="en-US" sz="1100" dirty="0" err="1"/>
              <a:t>hrs</a:t>
            </a:r>
            <a:r>
              <a:rPr lang="en-US" sz="1100" dirty="0"/>
              <a:t>)</a:t>
            </a:r>
            <a:endParaRPr lang="en-US" sz="1100" baseline="30000" dirty="0"/>
          </a:p>
          <a:p>
            <a:pPr marL="365760" lvl="1" indent="-182880">
              <a:buFont typeface="Arial" panose="020B0604020202020204" pitchFamily="34" charset="0"/>
              <a:buChar char="•"/>
            </a:pPr>
            <a:r>
              <a:rPr lang="en-US" sz="1100" dirty="0"/>
              <a:t>Peer Recovery Coach Supervisor Training (18 </a:t>
            </a:r>
            <a:r>
              <a:rPr lang="en-US" sz="1100" dirty="0" err="1"/>
              <a:t>hrs</a:t>
            </a:r>
            <a:r>
              <a:rPr lang="en-US" sz="1100" dirty="0"/>
              <a:t>)</a:t>
            </a:r>
          </a:p>
          <a:p>
            <a:pPr marL="365760" lvl="1" indent="-182880">
              <a:buFont typeface="Arial" panose="020B0604020202020204" pitchFamily="34" charset="0"/>
              <a:buChar char="•"/>
            </a:pPr>
            <a:r>
              <a:rPr lang="en-US" sz="1100" dirty="0"/>
              <a:t>Ethical Considerations for Recovery Coaches (16 </a:t>
            </a:r>
            <a:r>
              <a:rPr lang="en-US" sz="1100" dirty="0" err="1"/>
              <a:t>hrs</a:t>
            </a:r>
            <a:r>
              <a:rPr lang="en-US" sz="1100" dirty="0"/>
              <a:t>)</a:t>
            </a:r>
          </a:p>
          <a:p>
            <a:pPr marL="365760" lvl="1" indent="-182880">
              <a:buFont typeface="Arial" panose="020B0604020202020204" pitchFamily="34" charset="0"/>
              <a:buChar char="•"/>
            </a:pPr>
            <a:r>
              <a:rPr lang="en-US" sz="1100" dirty="0"/>
              <a:t>Cultural Competency for Recovery Coaches (6 </a:t>
            </a:r>
            <a:r>
              <a:rPr lang="en-US" sz="1100" dirty="0" err="1"/>
              <a:t>hrs</a:t>
            </a:r>
            <a:r>
              <a:rPr lang="en-US" sz="1100" dirty="0"/>
              <a:t>)</a:t>
            </a:r>
          </a:p>
          <a:p>
            <a:pPr marL="365760" lvl="1" indent="-182880">
              <a:buFont typeface="Arial" panose="020B0604020202020204" pitchFamily="34" charset="0"/>
              <a:buChar char="•"/>
            </a:pPr>
            <a:r>
              <a:rPr lang="en-US" sz="1100" dirty="0"/>
              <a:t>Motivational Interviewing for Recovery Coaches (3 </a:t>
            </a:r>
            <a:r>
              <a:rPr lang="en-US" sz="1100" dirty="0" err="1"/>
              <a:t>hrs</a:t>
            </a:r>
            <a:r>
              <a:rPr lang="en-US" sz="1100" dirty="0"/>
              <a:t>)</a:t>
            </a:r>
          </a:p>
          <a:p>
            <a:pPr marL="365760" lvl="1" indent="-182880">
              <a:buFont typeface="Arial" panose="020B0604020202020204" pitchFamily="34" charset="0"/>
              <a:buChar char="•"/>
            </a:pPr>
            <a:r>
              <a:rPr lang="en-US" sz="1100" dirty="0"/>
              <a:t>Addictions 101 for Recovery Coaches (6 </a:t>
            </a:r>
            <a:r>
              <a:rPr lang="en-US" sz="1100" dirty="0" err="1"/>
              <a:t>hrs</a:t>
            </a:r>
            <a:r>
              <a:rPr lang="en-US" sz="1100" dirty="0"/>
              <a:t>)</a:t>
            </a:r>
          </a:p>
          <a:p>
            <a:pPr marL="365760" lvl="1" indent="-182880">
              <a:buFont typeface="Arial" panose="020B0604020202020204" pitchFamily="34" charset="0"/>
              <a:buChar char="•"/>
            </a:pPr>
            <a:r>
              <a:rPr lang="en-US" sz="1100" dirty="0"/>
              <a:t>Mental Wellness for Recovery Coaches (6 </a:t>
            </a:r>
            <a:r>
              <a:rPr lang="en-US" sz="1100" dirty="0" err="1"/>
              <a:t>hrs</a:t>
            </a:r>
            <a:r>
              <a:rPr lang="en-US" sz="1100" dirty="0"/>
              <a:t>)</a:t>
            </a:r>
          </a:p>
          <a:p>
            <a:pPr marL="365760" lvl="1" indent="-182880">
              <a:buFont typeface="Arial" panose="020B0604020202020204" pitchFamily="34" charset="0"/>
              <a:buChar char="•"/>
            </a:pPr>
            <a:r>
              <a:rPr lang="en-US" sz="1100" dirty="0"/>
              <a:t>Self-Care for Recovery Coaches (6 </a:t>
            </a:r>
            <a:r>
              <a:rPr lang="en-US" sz="1100" dirty="0" err="1"/>
              <a:t>hrs</a:t>
            </a:r>
            <a:r>
              <a:rPr lang="en-US" sz="1100" dirty="0"/>
              <a:t>)</a:t>
            </a:r>
          </a:p>
          <a:p>
            <a:pPr marL="365760" lvl="1" indent="-182880">
              <a:buFont typeface="Arial" panose="020B0604020202020204" pitchFamily="34" charset="0"/>
              <a:buChar char="•"/>
            </a:pPr>
            <a:r>
              <a:rPr lang="en-US" sz="1100" dirty="0"/>
              <a:t>Medication-Supported Recovery (MSR) for Recovery Coaches (6 </a:t>
            </a:r>
            <a:r>
              <a:rPr lang="en-US" sz="1100" dirty="0" err="1"/>
              <a:t>hrs</a:t>
            </a:r>
            <a:r>
              <a:rPr lang="en-US" sz="1100" dirty="0"/>
              <a:t>)</a:t>
            </a:r>
          </a:p>
          <a:p>
            <a:pPr marL="365760" lvl="1" indent="-182880">
              <a:buFont typeface="Arial" panose="020B0604020202020204" pitchFamily="34" charset="0"/>
              <a:buChar char="•"/>
            </a:pPr>
            <a:r>
              <a:rPr lang="en-US" sz="1100" dirty="0"/>
              <a:t>Ethics for Recovery Coaches (6 </a:t>
            </a:r>
            <a:r>
              <a:rPr lang="en-US" sz="1100" dirty="0" err="1"/>
              <a:t>hrs</a:t>
            </a:r>
            <a:r>
              <a:rPr lang="en-US" sz="1100" dirty="0"/>
              <a:t>)</a:t>
            </a:r>
          </a:p>
          <a:p>
            <a:pPr marL="365760" lvl="1" indent="-182880">
              <a:buFont typeface="Arial" panose="020B0604020202020204" pitchFamily="34" charset="0"/>
              <a:buChar char="•"/>
            </a:pPr>
            <a:r>
              <a:rPr lang="en-US" sz="1100" dirty="0"/>
              <a:t>Multiple Pathways for Recovery Coaches (6 </a:t>
            </a:r>
            <a:r>
              <a:rPr lang="en-US" sz="1100" dirty="0" err="1"/>
              <a:t>hrs</a:t>
            </a:r>
            <a:r>
              <a:rPr lang="en-US" sz="1100" dirty="0"/>
              <a:t>) </a:t>
            </a:r>
          </a:p>
          <a:p>
            <a:pPr marL="0" lvl="2" indent="0">
              <a:buNone/>
            </a:pPr>
            <a:endParaRPr lang="en-US" sz="1200" dirty="0"/>
          </a:p>
          <a:p>
            <a:pPr marL="0" lvl="2" indent="0">
              <a:buNone/>
            </a:pPr>
            <a:r>
              <a:rPr lang="en-US" sz="1400" dirty="0"/>
              <a:t/>
            </a:r>
            <a:br>
              <a:rPr lang="en-US" sz="1400" dirty="0"/>
            </a:br>
            <a:endParaRPr lang="en-US" sz="1400" i="1" dirty="0"/>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1: The commission shall review training opportunities for recovery coaches</a:t>
            </a:r>
          </a:p>
        </p:txBody>
      </p:sp>
      <p:sp>
        <p:nvSpPr>
          <p:cNvPr id="4" name="Slide Number Placeholder 3"/>
          <p:cNvSpPr>
            <a:spLocks noGrp="1"/>
          </p:cNvSpPr>
          <p:nvPr>
            <p:ph type="sldNum" sz="quarter" idx="12"/>
          </p:nvPr>
        </p:nvSpPr>
        <p:spPr/>
        <p:txBody>
          <a:bodyPr/>
          <a:lstStyle/>
          <a:p>
            <a:fld id="{468CB9A5-F879-427A-BAD8-8BBD53E368AA}" type="slidenum">
              <a:rPr lang="en-US" smtClean="0"/>
              <a:t>6</a:t>
            </a:fld>
            <a:endParaRPr lang="en-US" dirty="0"/>
          </a:p>
        </p:txBody>
      </p:sp>
      <p:sp>
        <p:nvSpPr>
          <p:cNvPr id="2" name="TextBox 1">
            <a:extLst>
              <a:ext uri="{FF2B5EF4-FFF2-40B4-BE49-F238E27FC236}">
                <a16:creationId xmlns="" xmlns:a16="http://schemas.microsoft.com/office/drawing/2014/main" id="{BE4EF815-E3E8-49FC-BD5A-8854EA0483E3}"/>
              </a:ext>
            </a:extLst>
          </p:cNvPr>
          <p:cNvSpPr txBox="1"/>
          <p:nvPr/>
        </p:nvSpPr>
        <p:spPr>
          <a:xfrm>
            <a:off x="304800" y="6017568"/>
            <a:ext cx="8001000" cy="230832"/>
          </a:xfrm>
          <a:prstGeom prst="rect">
            <a:avLst/>
          </a:prstGeom>
          <a:noFill/>
        </p:spPr>
        <p:txBody>
          <a:bodyPr wrap="square" rtlCol="0">
            <a:spAutoFit/>
          </a:bodyPr>
          <a:lstStyle/>
          <a:p>
            <a:r>
              <a:rPr lang="en-US" sz="900" i="1" baseline="30000" dirty="0">
                <a:solidFill>
                  <a:schemeClr val="bg1">
                    <a:lumMod val="50000"/>
                  </a:schemeClr>
                </a:solidFill>
              </a:rPr>
              <a:t>1</a:t>
            </a:r>
            <a:r>
              <a:rPr lang="en-US" sz="900" i="1" dirty="0">
                <a:solidFill>
                  <a:schemeClr val="bg1">
                    <a:lumMod val="50000"/>
                  </a:schemeClr>
                </a:solidFill>
              </a:rPr>
              <a:t> DPH has a contract with </a:t>
            </a:r>
            <a:r>
              <a:rPr lang="en-US" sz="900" i="1" dirty="0" err="1">
                <a:solidFill>
                  <a:schemeClr val="bg1">
                    <a:lumMod val="50000"/>
                  </a:schemeClr>
                </a:solidFill>
              </a:rPr>
              <a:t>AdCare</a:t>
            </a:r>
            <a:r>
              <a:rPr lang="en-US" sz="900" i="1" dirty="0">
                <a:solidFill>
                  <a:schemeClr val="bg1">
                    <a:lumMod val="50000"/>
                  </a:schemeClr>
                </a:solidFill>
              </a:rPr>
              <a:t> Educational Institute to develop and deliver these trainings . Participants pay a registration fee for the course.</a:t>
            </a:r>
            <a:endParaRPr lang="en-US" sz="500" dirty="0"/>
          </a:p>
        </p:txBody>
      </p:sp>
    </p:spTree>
    <p:extLst>
      <p:ext uri="{BB962C8B-B14F-4D97-AF65-F5344CB8AC3E}">
        <p14:creationId xmlns:p14="http://schemas.microsoft.com/office/powerpoint/2010/main" val="378198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953000"/>
          </a:xfrm>
        </p:spPr>
        <p:txBody>
          <a:bodyPr>
            <a:noAutofit/>
          </a:bodyPr>
          <a:lstStyle/>
          <a:p>
            <a:pPr marL="0" indent="0">
              <a:spcBef>
                <a:spcPts val="336"/>
              </a:spcBef>
              <a:buNone/>
            </a:pPr>
            <a:r>
              <a:rPr lang="en-US" sz="1500" b="1" dirty="0">
                <a:latin typeface="+mj-lt"/>
              </a:rPr>
              <a:t>The Recovery Coach Academy (RCA)</a:t>
            </a:r>
          </a:p>
          <a:p>
            <a:pPr marL="365760" indent="-182880">
              <a:spcBef>
                <a:spcPts val="336"/>
              </a:spcBef>
            </a:pPr>
            <a:r>
              <a:rPr lang="en-US" sz="1300" dirty="0">
                <a:latin typeface="+mj-lt"/>
              </a:rPr>
              <a:t>The curriculum was developed by the Connecticut Community for Addiction Recovery (CCAR) in 2008 to be the foundational training for recovery coaches.</a:t>
            </a:r>
          </a:p>
          <a:p>
            <a:pPr marL="365760" indent="-182880">
              <a:spcBef>
                <a:spcPts val="336"/>
              </a:spcBef>
            </a:pPr>
            <a:r>
              <a:rPr lang="en-US" sz="1300" dirty="0">
                <a:latin typeface="+mj-lt"/>
              </a:rPr>
              <a:t>Recovery trainers</a:t>
            </a:r>
            <a:r>
              <a:rPr lang="en-US" sz="1300" baseline="30000" dirty="0">
                <a:latin typeface="+mj-lt"/>
              </a:rPr>
              <a:t>1</a:t>
            </a:r>
            <a:r>
              <a:rPr lang="en-US" sz="1300" dirty="0">
                <a:latin typeface="+mj-lt"/>
              </a:rPr>
              <a:t> deliver the training in a retreat-like environment, focusing on providing skills needed to guide, mentor and support anyone who would like to enter into or sustain long-term recovery from an addiction to alcohol or other drugs. </a:t>
            </a:r>
          </a:p>
          <a:p>
            <a:pPr marL="365760" indent="-182880">
              <a:spcBef>
                <a:spcPts val="336"/>
              </a:spcBef>
            </a:pPr>
            <a:r>
              <a:rPr lang="en-US" sz="1300" dirty="0">
                <a:latin typeface="+mj-lt"/>
              </a:rPr>
              <a:t>The training includes: role and functions of a recovery coach, values/principles, stages of recovery, culture, recovery, stages of change, power and privilege, ethics, boundaries, coaching, motivational interviewing, and wellness planning.</a:t>
            </a:r>
          </a:p>
          <a:p>
            <a:pPr marL="365760" indent="-182880">
              <a:spcBef>
                <a:spcPts val="336"/>
              </a:spcBef>
            </a:pPr>
            <a:r>
              <a:rPr lang="en-US" sz="1300" dirty="0">
                <a:latin typeface="+mj-lt"/>
              </a:rPr>
              <a:t>The course is five full days of intensive trainings. </a:t>
            </a:r>
          </a:p>
          <a:p>
            <a:pPr marL="0" indent="0">
              <a:spcBef>
                <a:spcPts val="336"/>
              </a:spcBef>
              <a:buNone/>
            </a:pPr>
            <a:endParaRPr lang="en-US" sz="800" dirty="0">
              <a:latin typeface="+mj-lt"/>
            </a:endParaRPr>
          </a:p>
          <a:p>
            <a:pPr marL="0" indent="0">
              <a:spcBef>
                <a:spcPts val="336"/>
              </a:spcBef>
              <a:buNone/>
            </a:pPr>
            <a:r>
              <a:rPr lang="en-US" sz="1500" b="1" dirty="0">
                <a:latin typeface="+mj-lt"/>
              </a:rPr>
              <a:t>Peer Recovery Coach Supervisor Training</a:t>
            </a:r>
          </a:p>
          <a:p>
            <a:pPr marL="365760" indent="-182880">
              <a:spcBef>
                <a:spcPts val="336"/>
              </a:spcBef>
            </a:pPr>
            <a:r>
              <a:rPr lang="en-US" sz="1300" dirty="0">
                <a:latin typeface="+mj-lt"/>
              </a:rPr>
              <a:t>This training, delivered by recovery trainers</a:t>
            </a:r>
            <a:r>
              <a:rPr lang="en-US" sz="1300" baseline="30000" dirty="0">
                <a:latin typeface="+mj-lt"/>
              </a:rPr>
              <a:t>1</a:t>
            </a:r>
            <a:r>
              <a:rPr lang="en-US" sz="1300" dirty="0">
                <a:latin typeface="+mj-lt"/>
              </a:rPr>
              <a:t>, is not intended to train participants to be supervisors. </a:t>
            </a:r>
            <a:r>
              <a:rPr lang="en-US" sz="1300" dirty="0" smtClean="0">
                <a:latin typeface="+mj-lt"/>
              </a:rPr>
              <a:t>Participants </a:t>
            </a:r>
            <a:r>
              <a:rPr lang="en-US" sz="1300" dirty="0">
                <a:latin typeface="+mj-lt"/>
              </a:rPr>
              <a:t>are expected to already be supervisors or have supervisory skills separate from this training. </a:t>
            </a:r>
            <a:r>
              <a:rPr lang="en-US" sz="1300" dirty="0" smtClean="0">
                <a:latin typeface="+mj-lt"/>
              </a:rPr>
              <a:t>Supervisors </a:t>
            </a:r>
            <a:r>
              <a:rPr lang="en-US" sz="1300" dirty="0">
                <a:latin typeface="+mj-lt"/>
              </a:rPr>
              <a:t>receive a better understanding of the principles of recovery and the unique value of peer support.</a:t>
            </a:r>
          </a:p>
          <a:p>
            <a:pPr marL="365760" indent="-182880">
              <a:spcBef>
                <a:spcPts val="336"/>
              </a:spcBef>
            </a:pPr>
            <a:r>
              <a:rPr lang="en-US" sz="1300" dirty="0">
                <a:latin typeface="+mj-lt"/>
              </a:rPr>
              <a:t>The course is three full days of training. The first two days occur within one week, followed by a month of organizational homework, a coaching session, and then a third day of training occurs 4 -6 weeks later. Two Recovery Coach Learning Collaborative Webinars (“Keeping fidelity to the model” and “Advocacy”) are also part of the course.</a:t>
            </a:r>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Charge 1 </a:t>
            </a:r>
            <a:r>
              <a:rPr lang="en-US" sz="2800" b="1" kern="0" dirty="0" smtClean="0">
                <a:solidFill>
                  <a:prstClr val="white"/>
                </a:solidFill>
              </a:rPr>
              <a:t>(cont.): </a:t>
            </a:r>
            <a:r>
              <a:rPr lang="en-US" sz="2800" b="1" kern="0" dirty="0">
                <a:solidFill>
                  <a:prstClr val="white"/>
                </a:solidFill>
              </a:rPr>
              <a:t>Examples of Class/Training Details </a:t>
            </a:r>
          </a:p>
        </p:txBody>
      </p:sp>
      <p:sp>
        <p:nvSpPr>
          <p:cNvPr id="4" name="Slide Number Placeholder 3"/>
          <p:cNvSpPr>
            <a:spLocks noGrp="1"/>
          </p:cNvSpPr>
          <p:nvPr>
            <p:ph type="sldNum" sz="quarter" idx="12"/>
          </p:nvPr>
        </p:nvSpPr>
        <p:spPr/>
        <p:txBody>
          <a:bodyPr/>
          <a:lstStyle/>
          <a:p>
            <a:fld id="{468CB9A5-F879-427A-BAD8-8BBD53E368AA}" type="slidenum">
              <a:rPr lang="en-US" smtClean="0"/>
              <a:t>7</a:t>
            </a:fld>
            <a:endParaRPr lang="en-US"/>
          </a:p>
        </p:txBody>
      </p:sp>
      <p:sp>
        <p:nvSpPr>
          <p:cNvPr id="2" name="Rectangle 1"/>
          <p:cNvSpPr/>
          <p:nvPr/>
        </p:nvSpPr>
        <p:spPr>
          <a:xfrm>
            <a:off x="304800" y="6019800"/>
            <a:ext cx="8001000" cy="369332"/>
          </a:xfrm>
          <a:prstGeom prst="rect">
            <a:avLst/>
          </a:prstGeom>
        </p:spPr>
        <p:txBody>
          <a:bodyPr wrap="square">
            <a:spAutoFit/>
          </a:bodyPr>
          <a:lstStyle/>
          <a:p>
            <a:r>
              <a:rPr lang="en-US" sz="900" i="1" baseline="30000" dirty="0">
                <a:solidFill>
                  <a:schemeClr val="bg1">
                    <a:lumMod val="50000"/>
                  </a:schemeClr>
                </a:solidFill>
              </a:rPr>
              <a:t>1</a:t>
            </a:r>
            <a:r>
              <a:rPr lang="en-US" sz="900" i="1" dirty="0">
                <a:solidFill>
                  <a:schemeClr val="bg1">
                    <a:lumMod val="50000"/>
                  </a:schemeClr>
                </a:solidFill>
              </a:rPr>
              <a:t>DPH recovery trainers are vetted, trained, and approved by DPH/BSAS through a contract with </a:t>
            </a:r>
            <a:r>
              <a:rPr lang="en-US" sz="900" i="1" dirty="0" err="1">
                <a:solidFill>
                  <a:schemeClr val="bg1">
                    <a:lumMod val="50000"/>
                  </a:schemeClr>
                </a:solidFill>
              </a:rPr>
              <a:t>AdCare</a:t>
            </a:r>
            <a:r>
              <a:rPr lang="en-US" sz="900" i="1" dirty="0">
                <a:solidFill>
                  <a:schemeClr val="bg1">
                    <a:lumMod val="50000"/>
                  </a:schemeClr>
                </a:solidFill>
              </a:rPr>
              <a:t> Educational Institute. There are currently 17 trainers across the state. </a:t>
            </a:r>
          </a:p>
        </p:txBody>
      </p:sp>
    </p:spTree>
    <p:extLst>
      <p:ext uri="{BB962C8B-B14F-4D97-AF65-F5344CB8AC3E}">
        <p14:creationId xmlns:p14="http://schemas.microsoft.com/office/powerpoint/2010/main" val="3103833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5105400"/>
          </a:xfrm>
        </p:spPr>
        <p:txBody>
          <a:bodyPr>
            <a:noAutofit/>
          </a:bodyPr>
          <a:lstStyle/>
          <a:p>
            <a:pPr marL="0" indent="0">
              <a:buNone/>
            </a:pPr>
            <a:r>
              <a:rPr lang="en-US" sz="1500" b="1" dirty="0"/>
              <a:t>Ethical Considerations  </a:t>
            </a:r>
          </a:p>
          <a:p>
            <a:pPr marL="365760" indent="-182880"/>
            <a:r>
              <a:rPr lang="en-US" sz="1300" dirty="0"/>
              <a:t>Led by recovery trainers</a:t>
            </a:r>
            <a:r>
              <a:rPr lang="en-US" sz="1300" baseline="30000" dirty="0"/>
              <a:t>1</a:t>
            </a:r>
            <a:r>
              <a:rPr lang="en-US" sz="1300" dirty="0"/>
              <a:t>, this two-day training discusses ethical considerations specific to the peer-to-peer service of recovery coaching. </a:t>
            </a:r>
          </a:p>
          <a:p>
            <a:pPr marL="365760" indent="-182880"/>
            <a:r>
              <a:rPr lang="en-US" sz="1300" dirty="0"/>
              <a:t>Upon completion of this course, participants should be able to:</a:t>
            </a:r>
          </a:p>
          <a:p>
            <a:pPr lvl="1" indent="-182880"/>
            <a:r>
              <a:rPr lang="en-US" sz="1200" dirty="0"/>
              <a:t>Define ethics and describe why ethics are so important when performing recovery support services.</a:t>
            </a:r>
          </a:p>
          <a:p>
            <a:pPr lvl="1" indent="-182880"/>
            <a:r>
              <a:rPr lang="en-US" sz="1200" dirty="0"/>
              <a:t>Discuss and practice ethical decision making.</a:t>
            </a:r>
          </a:p>
          <a:p>
            <a:pPr lvl="1" indent="-182880"/>
            <a:r>
              <a:rPr lang="en-US" sz="1200" dirty="0"/>
              <a:t>Outline the five recovery core values.</a:t>
            </a:r>
          </a:p>
          <a:p>
            <a:pPr lvl="1" indent="-182880"/>
            <a:r>
              <a:rPr lang="en-US" sz="1200" dirty="0"/>
              <a:t>Discuss a personal code of ethics for recovery coaches.</a:t>
            </a:r>
          </a:p>
          <a:p>
            <a:pPr marL="0" indent="0">
              <a:buNone/>
            </a:pPr>
            <a:endParaRPr lang="en-US" sz="100" dirty="0"/>
          </a:p>
          <a:p>
            <a:pPr marL="0" indent="0">
              <a:buNone/>
            </a:pPr>
            <a:endParaRPr lang="en-US" sz="500" b="1" dirty="0"/>
          </a:p>
          <a:p>
            <a:pPr marL="0" indent="0">
              <a:buNone/>
            </a:pPr>
            <a:r>
              <a:rPr lang="en-US" sz="1500" b="1" dirty="0"/>
              <a:t>Cultural Competency  </a:t>
            </a:r>
          </a:p>
          <a:p>
            <a:pPr marL="365760" indent="-182880"/>
            <a:r>
              <a:rPr lang="en-US" sz="1300" dirty="0"/>
              <a:t>This one-day workshop, led by recovery trainers</a:t>
            </a:r>
            <a:r>
              <a:rPr lang="en-US" sz="1300" baseline="30000" dirty="0"/>
              <a:t>1</a:t>
            </a:r>
            <a:r>
              <a:rPr lang="en-US" sz="1300" dirty="0"/>
              <a:t>, is designed to highlight and explore the needs of recovery coaches working with culturally diverse individuals, organizations, and communities. </a:t>
            </a:r>
            <a:r>
              <a:rPr lang="en-US" sz="1300" dirty="0" smtClean="0"/>
              <a:t>Upon </a:t>
            </a:r>
            <a:r>
              <a:rPr lang="en-US" sz="1300" dirty="0"/>
              <a:t>completion of this course, participants should be able to understand the role of cultural competency in recovery coaching and know techniques and strategies for engagement.</a:t>
            </a:r>
          </a:p>
          <a:p>
            <a:pPr marL="0" indent="0">
              <a:buNone/>
            </a:pPr>
            <a:endParaRPr lang="en-US" sz="100" dirty="0"/>
          </a:p>
          <a:p>
            <a:pPr marL="0" indent="0">
              <a:buNone/>
            </a:pPr>
            <a:endParaRPr lang="en-US" sz="500" b="1" dirty="0"/>
          </a:p>
          <a:p>
            <a:pPr marL="0" indent="0">
              <a:buNone/>
            </a:pPr>
            <a:r>
              <a:rPr lang="en-US" sz="1500" b="1" dirty="0"/>
              <a:t>Motivational Interviewing (MI) (Three different segments are offered)</a:t>
            </a:r>
          </a:p>
          <a:p>
            <a:pPr marL="365760" indent="-182880"/>
            <a:r>
              <a:rPr lang="en-US" sz="1300" dirty="0"/>
              <a:t>These one-day trainings, led by recovery trainers</a:t>
            </a:r>
            <a:r>
              <a:rPr lang="en-US" sz="1300" baseline="30000" dirty="0"/>
              <a:t>1</a:t>
            </a:r>
            <a:r>
              <a:rPr lang="en-US" sz="1300" dirty="0"/>
              <a:t>, deepen understanding, practice and proficiency with MI, an evidence-based practice for encouraging, facilitating and supporting behavior change.</a:t>
            </a:r>
          </a:p>
          <a:p>
            <a:pPr marL="365760" indent="-182880"/>
            <a:r>
              <a:rPr lang="en-US" sz="1300" dirty="0"/>
              <a:t>Upon completion, participants should:</a:t>
            </a:r>
          </a:p>
          <a:p>
            <a:pPr lvl="1" indent="-182880"/>
            <a:r>
              <a:rPr lang="en-US" sz="1200" dirty="0"/>
              <a:t>Understand the historical basis, core tenets, processes and skills of MI.</a:t>
            </a:r>
          </a:p>
          <a:p>
            <a:pPr lvl="1" indent="-182880"/>
            <a:r>
              <a:rPr lang="en-US" sz="1200" dirty="0"/>
              <a:t>Understand the use of MI within a variety of environments: mental health, human services, education, substance use.</a:t>
            </a:r>
          </a:p>
          <a:p>
            <a:pPr lvl="1" indent="-182880"/>
            <a:r>
              <a:rPr lang="en-US" sz="1200" dirty="0"/>
              <a:t>Understand how/why MI works within the specific non-clinical lane of the recovery coach/peer.</a:t>
            </a:r>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800" b="1" kern="0" dirty="0">
                <a:solidFill>
                  <a:prstClr val="white"/>
                </a:solidFill>
              </a:rPr>
              <a:t>Charge 1 (cont.): Examples of Class/Training Details </a:t>
            </a:r>
          </a:p>
        </p:txBody>
      </p:sp>
      <p:sp>
        <p:nvSpPr>
          <p:cNvPr id="4" name="Slide Number Placeholder 3"/>
          <p:cNvSpPr>
            <a:spLocks noGrp="1"/>
          </p:cNvSpPr>
          <p:nvPr>
            <p:ph type="sldNum" sz="quarter" idx="12"/>
          </p:nvPr>
        </p:nvSpPr>
        <p:spPr/>
        <p:txBody>
          <a:bodyPr/>
          <a:lstStyle/>
          <a:p>
            <a:fld id="{468CB9A5-F879-427A-BAD8-8BBD53E368AA}" type="slidenum">
              <a:rPr lang="en-US" smtClean="0"/>
              <a:t>8</a:t>
            </a:fld>
            <a:endParaRPr lang="en-US"/>
          </a:p>
        </p:txBody>
      </p:sp>
      <p:sp>
        <p:nvSpPr>
          <p:cNvPr id="6" name="Rectangle 5">
            <a:extLst>
              <a:ext uri="{FF2B5EF4-FFF2-40B4-BE49-F238E27FC236}">
                <a16:creationId xmlns="" xmlns:a16="http://schemas.microsoft.com/office/drawing/2014/main" id="{2EE798AF-9168-4C56-9973-C2616656F5BF}"/>
              </a:ext>
            </a:extLst>
          </p:cNvPr>
          <p:cNvSpPr/>
          <p:nvPr/>
        </p:nvSpPr>
        <p:spPr>
          <a:xfrm>
            <a:off x="304800" y="6019800"/>
            <a:ext cx="8001000" cy="369332"/>
          </a:xfrm>
          <a:prstGeom prst="rect">
            <a:avLst/>
          </a:prstGeom>
        </p:spPr>
        <p:txBody>
          <a:bodyPr wrap="square">
            <a:spAutoFit/>
          </a:bodyPr>
          <a:lstStyle/>
          <a:p>
            <a:r>
              <a:rPr lang="en-US" sz="900" i="1" baseline="30000" dirty="0">
                <a:solidFill>
                  <a:schemeClr val="bg1">
                    <a:lumMod val="50000"/>
                  </a:schemeClr>
                </a:solidFill>
              </a:rPr>
              <a:t>1</a:t>
            </a:r>
            <a:r>
              <a:rPr lang="en-US" sz="900" i="1" dirty="0">
                <a:solidFill>
                  <a:schemeClr val="bg1">
                    <a:lumMod val="50000"/>
                  </a:schemeClr>
                </a:solidFill>
              </a:rPr>
              <a:t>DPH recovery trainers are vetted, trained, and approved by DPH/BSAS through a contract with </a:t>
            </a:r>
            <a:r>
              <a:rPr lang="en-US" sz="900" i="1" dirty="0" err="1">
                <a:solidFill>
                  <a:schemeClr val="bg1">
                    <a:lumMod val="50000"/>
                  </a:schemeClr>
                </a:solidFill>
              </a:rPr>
              <a:t>AdCare</a:t>
            </a:r>
            <a:r>
              <a:rPr lang="en-US" sz="900" i="1" dirty="0">
                <a:solidFill>
                  <a:schemeClr val="bg1">
                    <a:lumMod val="50000"/>
                  </a:schemeClr>
                </a:solidFill>
              </a:rPr>
              <a:t> Educational Institute. There are currently 17 trainers across the state. </a:t>
            </a:r>
          </a:p>
        </p:txBody>
      </p:sp>
    </p:spTree>
    <p:extLst>
      <p:ext uri="{BB962C8B-B14F-4D97-AF65-F5344CB8AC3E}">
        <p14:creationId xmlns:p14="http://schemas.microsoft.com/office/powerpoint/2010/main" val="397456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686800" cy="4114800"/>
          </a:xfrm>
        </p:spPr>
        <p:txBody>
          <a:bodyPr>
            <a:normAutofit/>
          </a:bodyPr>
          <a:lstStyle/>
          <a:p>
            <a:pPr marL="0" indent="0">
              <a:spcBef>
                <a:spcPts val="336"/>
              </a:spcBef>
              <a:buNone/>
            </a:pPr>
            <a:r>
              <a:rPr lang="en-US" sz="1600" b="1" i="1" dirty="0"/>
              <a:t>Current State of Credentialing</a:t>
            </a:r>
          </a:p>
          <a:p>
            <a:pPr marL="0" indent="0">
              <a:spcBef>
                <a:spcPts val="336"/>
              </a:spcBef>
              <a:buNone/>
            </a:pPr>
            <a:endParaRPr lang="en-US" sz="800" b="1" dirty="0"/>
          </a:p>
          <a:p>
            <a:pPr marL="0" indent="0">
              <a:spcBef>
                <a:spcPts val="336"/>
              </a:spcBef>
              <a:buNone/>
            </a:pPr>
            <a:r>
              <a:rPr lang="en-US" sz="1500" b="1" dirty="0"/>
              <a:t>Nationally</a:t>
            </a:r>
            <a:r>
              <a:rPr lang="en-US" sz="1500" b="1" baseline="30000" dirty="0"/>
              <a:t>1</a:t>
            </a:r>
            <a:endParaRPr lang="en-US" sz="1500" b="1" dirty="0"/>
          </a:p>
          <a:p>
            <a:pPr marL="0" indent="0">
              <a:spcBef>
                <a:spcPts val="336"/>
              </a:spcBef>
              <a:buNone/>
            </a:pPr>
            <a:r>
              <a:rPr lang="en-US" sz="1300" dirty="0"/>
              <a:t>There is a certification process for Recovery Coach or a similar title in 48 states plus the District of Columbia. The National Association for Alcoholism and Drug Abuse Counselors (NAADAC), a professional association, offers a National Certified Peer Recovery Support Specialist (NCPRSS) certification. </a:t>
            </a:r>
            <a:br>
              <a:rPr lang="en-US" sz="1300" dirty="0"/>
            </a:br>
            <a:endParaRPr lang="en-US" sz="1300" dirty="0"/>
          </a:p>
          <a:p>
            <a:pPr marL="0" indent="0">
              <a:spcBef>
                <a:spcPts val="336"/>
              </a:spcBef>
              <a:buNone/>
            </a:pPr>
            <a:r>
              <a:rPr lang="en-US" sz="1500" b="1" dirty="0"/>
              <a:t>Massachusetts</a:t>
            </a:r>
            <a:r>
              <a:rPr lang="en-US" sz="1500" b="1" baseline="30000" dirty="0"/>
              <a:t>1,2,3</a:t>
            </a:r>
          </a:p>
          <a:p>
            <a:pPr marL="0" indent="0">
              <a:spcBef>
                <a:spcPts val="336"/>
              </a:spcBef>
              <a:buNone/>
            </a:pPr>
            <a:r>
              <a:rPr lang="en-US" sz="1300" dirty="0"/>
              <a:t>The Massachusetts Board of Substance Abuse Counselor Certification (MBSACC) is a private, non-governmental entity that promotes public protection by setting standards and developing examinations for the credentialing and licensing of recovery coaches. The number of hours of experience MBSACC requires for certification is higher than the number required for national certification and is above average relative to other states. </a:t>
            </a:r>
            <a:r>
              <a:rPr lang="en-US" sz="1300" i="1" dirty="0"/>
              <a:t>See slide 10 for MBSACC’s current requirements for credentialing.</a:t>
            </a:r>
          </a:p>
          <a:p>
            <a:pPr marL="0" indent="0">
              <a:spcBef>
                <a:spcPts val="336"/>
              </a:spcBef>
              <a:buNone/>
            </a:pPr>
            <a:endParaRPr lang="en-US" sz="1300" dirty="0"/>
          </a:p>
          <a:p>
            <a:pPr marL="0" indent="0">
              <a:spcBef>
                <a:spcPts val="336"/>
              </a:spcBef>
              <a:buNone/>
            </a:pPr>
            <a:r>
              <a:rPr lang="en-US" sz="1300" dirty="0"/>
              <a:t>MBSACC does not offer functions that are typically included in a state-sanctioned certification system, such as a process for verifying whether an individual has been certified, or a process for submitting and investigating complaints.</a:t>
            </a:r>
          </a:p>
          <a:p>
            <a:pPr marL="0" indent="0">
              <a:buNone/>
            </a:pPr>
            <a:endParaRPr lang="en-US" sz="1700" dirty="0"/>
          </a:p>
        </p:txBody>
      </p:sp>
      <p:sp>
        <p:nvSpPr>
          <p:cNvPr id="5" name="TextBox 4"/>
          <p:cNvSpPr txBox="1"/>
          <p:nvPr/>
        </p:nvSpPr>
        <p:spPr>
          <a:xfrm>
            <a:off x="0" y="228600"/>
            <a:ext cx="9144000" cy="762000"/>
          </a:xfrm>
          <a:prstGeom prst="rect">
            <a:avLst/>
          </a:prstGeom>
          <a:solidFill>
            <a:schemeClr val="tx2"/>
          </a:solidFill>
          <a:ln w="76200">
            <a:noFill/>
          </a:ln>
          <a:effectLst/>
        </p:spPr>
        <p:txBody>
          <a:bodyPr wrap="square" rtlCol="0" anchor="ctr" anchorCtr="0">
            <a:noAutofit/>
          </a:bodyPr>
          <a:lstStyle/>
          <a:p>
            <a:pPr marL="171450"/>
            <a:r>
              <a:rPr lang="en-US" sz="2600" b="1" kern="0" dirty="0">
                <a:solidFill>
                  <a:prstClr val="white"/>
                </a:solidFill>
              </a:rPr>
              <a:t>Charge 2: </a:t>
            </a:r>
            <a:r>
              <a:rPr lang="en-US" sz="2600" b="1" kern="0" dirty="0" smtClean="0">
                <a:solidFill>
                  <a:prstClr val="white"/>
                </a:solidFill>
              </a:rPr>
              <a:t>The </a:t>
            </a:r>
            <a:r>
              <a:rPr lang="en-US" sz="2600" b="1" kern="0" dirty="0">
                <a:solidFill>
                  <a:prstClr val="white"/>
                </a:solidFill>
              </a:rPr>
              <a:t>commission shall recommend the standards for credentialing a recovery coach</a:t>
            </a:r>
          </a:p>
        </p:txBody>
      </p:sp>
      <p:sp>
        <p:nvSpPr>
          <p:cNvPr id="6" name="TextBox 5"/>
          <p:cNvSpPr txBox="1"/>
          <p:nvPr/>
        </p:nvSpPr>
        <p:spPr>
          <a:xfrm>
            <a:off x="311216" y="5892969"/>
            <a:ext cx="7994584" cy="507831"/>
          </a:xfrm>
          <a:prstGeom prst="rect">
            <a:avLst/>
          </a:prstGeom>
          <a:noFill/>
        </p:spPr>
        <p:txBody>
          <a:bodyPr wrap="square" rtlCol="0">
            <a:spAutoFit/>
          </a:bodyPr>
          <a:lstStyle/>
          <a:p>
            <a:r>
              <a:rPr lang="en-US" sz="900" i="1" baseline="30000" dirty="0">
                <a:solidFill>
                  <a:schemeClr val="bg1">
                    <a:lumMod val="50000"/>
                  </a:schemeClr>
                </a:solidFill>
              </a:rPr>
              <a:t>1 </a:t>
            </a:r>
            <a:r>
              <a:rPr lang="en-US" sz="900" i="1" dirty="0">
                <a:solidFill>
                  <a:schemeClr val="bg1">
                    <a:lumMod val="50000"/>
                  </a:schemeClr>
                </a:solidFill>
              </a:rPr>
              <a:t>Recovery Coaches in Opioid Use Disorder Care Presentation and Report (01/23/19) </a:t>
            </a:r>
          </a:p>
          <a:p>
            <a:r>
              <a:rPr lang="en-US" sz="900" i="1" baseline="30000" dirty="0">
                <a:solidFill>
                  <a:schemeClr val="bg1">
                    <a:lumMod val="50000"/>
                  </a:schemeClr>
                </a:solidFill>
              </a:rPr>
              <a:t>2</a:t>
            </a:r>
            <a:r>
              <a:rPr lang="en-US" sz="900" i="1" dirty="0">
                <a:solidFill>
                  <a:schemeClr val="bg1">
                    <a:lumMod val="50000"/>
                  </a:schemeClr>
                </a:solidFill>
              </a:rPr>
              <a:t> MBSACC Overview Document </a:t>
            </a:r>
            <a:r>
              <a:rPr lang="en-US" sz="900" i="1" dirty="0" smtClean="0">
                <a:solidFill>
                  <a:schemeClr val="bg1">
                    <a:lumMod val="50000"/>
                  </a:schemeClr>
                </a:solidFill>
              </a:rPr>
              <a:t>(</a:t>
            </a:r>
            <a:r>
              <a:rPr lang="en-US" sz="900" i="1" dirty="0">
                <a:solidFill>
                  <a:schemeClr val="bg1">
                    <a:lumMod val="50000"/>
                  </a:schemeClr>
                </a:solidFill>
              </a:rPr>
              <a:t>11/07/18)</a:t>
            </a:r>
          </a:p>
          <a:p>
            <a:r>
              <a:rPr lang="en-US" sz="900" i="1" baseline="30000" dirty="0">
                <a:solidFill>
                  <a:schemeClr val="bg1">
                    <a:lumMod val="50000"/>
                  </a:schemeClr>
                </a:solidFill>
              </a:rPr>
              <a:t>3 </a:t>
            </a:r>
            <a:r>
              <a:rPr lang="en-US" sz="900" i="1" dirty="0">
                <a:solidFill>
                  <a:schemeClr val="bg1">
                    <a:lumMod val="50000"/>
                  </a:schemeClr>
                </a:solidFill>
              </a:rPr>
              <a:t>MBSACC Presentation </a:t>
            </a:r>
            <a:r>
              <a:rPr lang="en-US" sz="900" i="1" dirty="0" smtClean="0">
                <a:solidFill>
                  <a:schemeClr val="bg1">
                    <a:lumMod val="50000"/>
                  </a:schemeClr>
                </a:solidFill>
              </a:rPr>
              <a:t>(</a:t>
            </a:r>
            <a:r>
              <a:rPr lang="en-US" sz="900" i="1" dirty="0">
                <a:solidFill>
                  <a:schemeClr val="bg1">
                    <a:lumMod val="50000"/>
                  </a:schemeClr>
                </a:solidFill>
              </a:rPr>
              <a:t>01/23/19)</a:t>
            </a:r>
          </a:p>
        </p:txBody>
      </p:sp>
      <p:sp>
        <p:nvSpPr>
          <p:cNvPr id="2" name="Slide Number Placeholder 1"/>
          <p:cNvSpPr>
            <a:spLocks noGrp="1"/>
          </p:cNvSpPr>
          <p:nvPr>
            <p:ph type="sldNum" sz="quarter" idx="12"/>
          </p:nvPr>
        </p:nvSpPr>
        <p:spPr/>
        <p:txBody>
          <a:bodyPr/>
          <a:lstStyle/>
          <a:p>
            <a:fld id="{468CB9A5-F879-427A-BAD8-8BBD53E368AA}" type="slidenum">
              <a:rPr lang="en-US" smtClean="0"/>
              <a:t>9</a:t>
            </a:fld>
            <a:endParaRPr lang="en-US"/>
          </a:p>
        </p:txBody>
      </p:sp>
    </p:spTree>
    <p:extLst>
      <p:ext uri="{BB962C8B-B14F-4D97-AF65-F5344CB8AC3E}">
        <p14:creationId xmlns:p14="http://schemas.microsoft.com/office/powerpoint/2010/main" val="4158707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32798</TotalTime>
  <Words>4287</Words>
  <Application>Microsoft Office PowerPoint</Application>
  <PresentationFormat>Custom</PresentationFormat>
  <Paragraphs>568</Paragraphs>
  <Slides>25</Slides>
  <Notes>9</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Kaplan, Amy E. (EHS)</dc:creator>
  <cp:lastModifiedBy> </cp:lastModifiedBy>
  <cp:revision>215</cp:revision>
  <cp:lastPrinted>2019-08-01T18:39:48Z</cp:lastPrinted>
  <dcterms:created xsi:type="dcterms:W3CDTF">2019-05-29T18:25:52Z</dcterms:created>
  <dcterms:modified xsi:type="dcterms:W3CDTF">2019-08-01T18:43:59Z</dcterms:modified>
</cp:coreProperties>
</file>