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2.xml" ContentType="application/vnd.openxmlformats-officedocument.theme+xml"/>
  <Override PartName="/ppt/tags/tag5.xml" ContentType="application/vnd.openxmlformats-officedocument.presentationml.tags+xml"/>
  <Override PartName="/ppt/notesSlides/notesSlide1.xml" ContentType="application/vnd.openxmlformats-officedocument.presentationml.notesSlide+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11.xml" ContentType="application/vnd.openxmlformats-officedocument.presentationml.tags+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2.xml" ContentType="application/vnd.openxmlformats-officedocument.presentationml.tags+xml"/>
  <Override PartName="/ppt/notesSlides/notesSlide8.xml" ContentType="application/vnd.openxmlformats-officedocument.presentationml.notesSlide+xml"/>
  <Override PartName="/ppt/tags/tag13.xml" ContentType="application/vnd.openxmlformats-officedocument.presentationml.tags+xml"/>
  <Override PartName="/ppt/notesSlides/notesSlide9.xml" ContentType="application/vnd.openxmlformats-officedocument.presentationml.notesSlide+xml"/>
  <Override PartName="/ppt/tags/tag14.xml" ContentType="application/vnd.openxmlformats-officedocument.presentationml.tags+xml"/>
  <Override PartName="/ppt/notesSlides/notesSlide10.xml" ContentType="application/vnd.openxmlformats-officedocument.presentationml.notesSlide+xml"/>
  <Override PartName="/ppt/tags/tag15.xml" ContentType="application/vnd.openxmlformats-officedocument.presentationml.tags+xml"/>
  <Override PartName="/ppt/notesSlides/notesSlide11.xml" ContentType="application/vnd.openxmlformats-officedocument.presentationml.notesSlide+xml"/>
  <Override PartName="/ppt/tags/tag16.xml" ContentType="application/vnd.openxmlformats-officedocument.presentationml.tags+xml"/>
  <Override PartName="/ppt/notesSlides/notesSlide12.xml" ContentType="application/vnd.openxmlformats-officedocument.presentationml.notesSlide+xml"/>
  <Override PartName="/ppt/tags/tag17.xml" ContentType="application/vnd.openxmlformats-officedocument.presentationml.tags+xml"/>
  <Override PartName="/ppt/notesSlides/notesSlide13.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15"/>
  </p:notesMasterIdLst>
  <p:sldIdLst>
    <p:sldId id="256" r:id="rId2"/>
    <p:sldId id="257" r:id="rId3"/>
    <p:sldId id="266" r:id="rId4"/>
    <p:sldId id="292" r:id="rId5"/>
    <p:sldId id="269" r:id="rId6"/>
    <p:sldId id="307" r:id="rId7"/>
    <p:sldId id="308" r:id="rId8"/>
    <p:sldId id="300" r:id="rId9"/>
    <p:sldId id="309" r:id="rId10"/>
    <p:sldId id="310" r:id="rId11"/>
    <p:sldId id="301" r:id="rId12"/>
    <p:sldId id="302" r:id="rId13"/>
    <p:sldId id="303" r:id="rId14"/>
  </p:sldIdLst>
  <p:sldSz cx="18288000" cy="10287000"/>
  <p:notesSz cx="6858000" cy="9144000"/>
  <p:embeddedFontLst>
    <p:embeddedFont>
      <p:font typeface="Calibri" panose="020F0502020204030204" pitchFamily="34" charset="0"/>
      <p:regular r:id="rId16"/>
      <p:bold r:id="rId17"/>
      <p:italic r:id="rId18"/>
      <p:boldItalic r:id="rId19"/>
    </p:embeddedFont>
    <p:embeddedFont>
      <p:font typeface="Open Sans" pitchFamily="2" charset="0"/>
      <p:regular r:id="rId20"/>
      <p:bold r:id="rId21"/>
      <p:italic r:id="rId22"/>
      <p:boldItalic r:id="rId23"/>
    </p:embeddedFont>
    <p:embeddedFont>
      <p:font typeface="Open Sans Bold" pitchFamily="2" charset="0"/>
      <p:regular r:id="rId24"/>
      <p:bold r:id="rId25"/>
    </p:embeddedFont>
  </p:embeddedFontLst>
  <p:custDataLst>
    <p:tags r:id="rId2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9646"/>
    <a:srgbClr val="96DB56"/>
    <a:srgbClr val="6ABB99"/>
    <a:srgbClr val="818998"/>
    <a:srgbClr val="8CD3E0"/>
    <a:srgbClr val="B0E2F5"/>
    <a:srgbClr val="37ABA7"/>
    <a:srgbClr val="538E8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23C774-13D0-4220-B461-0E5129D930A2}" v="1" dt="2022-12-27T20:37:06.939"/>
    <p1510:client id="{92E8BE80-B0EC-43A8-B10F-C0B93727980F}" v="36" dt="2022-12-28T15:47:37.1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69095" autoAdjust="0"/>
  </p:normalViewPr>
  <p:slideViewPr>
    <p:cSldViewPr>
      <p:cViewPr>
        <p:scale>
          <a:sx n="51" d="100"/>
          <a:sy n="51" d="100"/>
        </p:scale>
        <p:origin x="1212" y="25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92" d="100"/>
        <a:sy n="92"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tags" Target="tags/tag1.xml"/><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notesMaster" Target="notesMasters/notes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bimelech Velazco" clId="Web-{92E8BE80-B0EC-43A8-B10F-C0B93727980F}"/>
    <pc:docChg chg="modSld">
      <pc:chgData name="Abimelech Velazco" userId="" providerId="" clId="Web-{92E8BE80-B0EC-43A8-B10F-C0B93727980F}" dt="2022-12-28T16:15:18.182" v="87"/>
      <pc:docMkLst>
        <pc:docMk/>
      </pc:docMkLst>
      <pc:sldChg chg="modNotes">
        <pc:chgData name="Abimelech Velazco" userId="" providerId="" clId="Web-{92E8BE80-B0EC-43A8-B10F-C0B93727980F}" dt="2022-12-28T15:50:02.961" v="56"/>
        <pc:sldMkLst>
          <pc:docMk/>
          <pc:sldMk cId="254506559" sldId="301"/>
        </pc:sldMkLst>
      </pc:sldChg>
      <pc:sldChg chg="modNotes">
        <pc:chgData name="Abimelech Velazco" userId="" providerId="" clId="Web-{92E8BE80-B0EC-43A8-B10F-C0B93727980F}" dt="2022-12-28T15:52:38.388" v="81"/>
        <pc:sldMkLst>
          <pc:docMk/>
          <pc:sldMk cId="3074035229" sldId="302"/>
        </pc:sldMkLst>
      </pc:sldChg>
      <pc:sldChg chg="modNotes">
        <pc:chgData name="Abimelech Velazco" userId="" providerId="" clId="Web-{92E8BE80-B0EC-43A8-B10F-C0B93727980F}" dt="2022-12-28T16:15:18.182" v="87"/>
        <pc:sldMkLst>
          <pc:docMk/>
          <pc:sldMk cId="124969767" sldId="303"/>
        </pc:sldMkLst>
      </pc:sldChg>
      <pc:sldChg chg="modNotes">
        <pc:chgData name="Abimelech Velazco" userId="" providerId="" clId="Web-{92E8BE80-B0EC-43A8-B10F-C0B93727980F}" dt="2022-12-28T14:55:19.259" v="14"/>
        <pc:sldMkLst>
          <pc:docMk/>
          <pc:sldMk cId="1160967993" sldId="308"/>
        </pc:sldMkLst>
      </pc:sldChg>
      <pc:sldChg chg="addSp modSp modNotes">
        <pc:chgData name="Abimelech Velazco" userId="" providerId="" clId="Web-{92E8BE80-B0EC-43A8-B10F-C0B93727980F}" dt="2022-12-28T15:47:37.160" v="51" actId="1076"/>
        <pc:sldMkLst>
          <pc:docMk/>
          <pc:sldMk cId="3848296291" sldId="309"/>
        </pc:sldMkLst>
        <pc:spChg chg="add mod">
          <ac:chgData name="Abimelech Velazco" userId="" providerId="" clId="Web-{92E8BE80-B0EC-43A8-B10F-C0B93727980F}" dt="2022-12-28T15:47:37.160" v="51" actId="1076"/>
          <ac:spMkLst>
            <pc:docMk/>
            <pc:sldMk cId="3848296291" sldId="309"/>
            <ac:spMk id="4" creationId="{6F7F6F0D-30F7-43C0-44B8-7C6889F9E79A}"/>
          </ac:spMkLst>
        </pc:spChg>
        <pc:spChg chg="mod">
          <ac:chgData name="Abimelech Velazco" userId="" providerId="" clId="Web-{92E8BE80-B0EC-43A8-B10F-C0B93727980F}" dt="2022-12-28T15:46:51.143" v="40" actId="20577"/>
          <ac:spMkLst>
            <pc:docMk/>
            <pc:sldMk cId="3848296291" sldId="309"/>
            <ac:spMk id="14" creationId="{528EFF86-C2A9-EABA-8FB0-2988DDA12EE6}"/>
          </ac:spMkLst>
        </pc:spChg>
        <pc:spChg chg="mod">
          <ac:chgData name="Abimelech Velazco" userId="" providerId="" clId="Web-{92E8BE80-B0EC-43A8-B10F-C0B93727980F}" dt="2022-12-28T15:45:14.952" v="28" actId="20577"/>
          <ac:spMkLst>
            <pc:docMk/>
            <pc:sldMk cId="3848296291" sldId="309"/>
            <ac:spMk id="15" creationId="{0C4DA575-A032-BA04-8CD1-C88E7335A935}"/>
          </ac:spMkLst>
        </pc:spChg>
      </pc:sldChg>
      <pc:sldChg chg="modNotes">
        <pc:chgData name="Abimelech Velazco" userId="" providerId="" clId="Web-{92E8BE80-B0EC-43A8-B10F-C0B93727980F}" dt="2022-12-28T15:48:41.599" v="53"/>
        <pc:sldMkLst>
          <pc:docMk/>
          <pc:sldMk cId="3204080990" sldId="310"/>
        </pc:sldMkLst>
      </pc:sldChg>
    </pc:docChg>
  </pc:docChgLst>
  <pc:docChgLst>
    <pc:chgData name="Abimelech Velazco" userId="mfH0nLfEG6jTKWPQxatoF9jWV7k72C1yg/bGuudLpbI=" providerId="None" clId="Web-{0B23C774-13D0-4220-B461-0E5129D930A2}"/>
    <pc:docChg chg="modSld">
      <pc:chgData name="Abimelech Velazco" userId="mfH0nLfEG6jTKWPQxatoF9jWV7k72C1yg/bGuudLpbI=" providerId="None" clId="Web-{0B23C774-13D0-4220-B461-0E5129D930A2}" dt="2022-12-27T20:54:15.359" v="46"/>
      <pc:docMkLst>
        <pc:docMk/>
      </pc:docMkLst>
      <pc:sldChg chg="modNotes">
        <pc:chgData name="Abimelech Velazco" userId="mfH0nLfEG6jTKWPQxatoF9jWV7k72C1yg/bGuudLpbI=" providerId="None" clId="Web-{0B23C774-13D0-4220-B461-0E5129D930A2}" dt="2022-12-27T20:37:04.876" v="0"/>
        <pc:sldMkLst>
          <pc:docMk/>
          <pc:sldMk cId="0" sldId="256"/>
        </pc:sldMkLst>
      </pc:sldChg>
      <pc:sldChg chg="modNotes">
        <pc:chgData name="Abimelech Velazco" userId="mfH0nLfEG6jTKWPQxatoF9jWV7k72C1yg/bGuudLpbI=" providerId="None" clId="Web-{0B23C774-13D0-4220-B461-0E5129D930A2}" dt="2022-12-27T20:38:32.177" v="16"/>
        <pc:sldMkLst>
          <pc:docMk/>
          <pc:sldMk cId="2786125877" sldId="266"/>
        </pc:sldMkLst>
      </pc:sldChg>
      <pc:sldChg chg="modNotes">
        <pc:chgData name="Abimelech Velazco" userId="mfH0nLfEG6jTKWPQxatoF9jWV7k72C1yg/bGuudLpbI=" providerId="None" clId="Web-{0B23C774-13D0-4220-B461-0E5129D930A2}" dt="2022-12-27T20:54:15.359" v="46"/>
        <pc:sldMkLst>
          <pc:docMk/>
          <pc:sldMk cId="580719297" sldId="307"/>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884B1A8-2CCB-4C7B-B3AC-92A9EA5E8706}" type="doc">
      <dgm:prSet loTypeId="urn:microsoft.com/office/officeart/2005/8/layout/vList2" loCatId="list" qsTypeId="urn:microsoft.com/office/officeart/2005/8/quickstyle/simple1" qsCatId="simple" csTypeId="urn:microsoft.com/office/officeart/2005/8/colors/colorful3" csCatId="colorful" phldr="1"/>
      <dgm:spPr/>
      <dgm:t>
        <a:bodyPr/>
        <a:lstStyle/>
        <a:p>
          <a:endParaRPr lang="en-US"/>
        </a:p>
      </dgm:t>
    </dgm:pt>
    <dgm:pt modelId="{88F61BD8-7D2C-47B1-8A67-14C5FA426133}">
      <dgm:prSet custT="1"/>
      <dgm:spPr/>
      <dgm:t>
        <a:bodyPr/>
        <a:lstStyle/>
        <a:p>
          <a:r>
            <a:rPr lang="en-US" sz="3200" dirty="0">
              <a:solidFill>
                <a:schemeClr val="tx1"/>
              </a:solidFill>
            </a:rPr>
            <a:t>1. Respect  </a:t>
          </a:r>
        </a:p>
      </dgm:t>
    </dgm:pt>
    <dgm:pt modelId="{FA86A588-A907-4108-BE60-FD30F06991D1}" type="parTrans" cxnId="{9140413A-839E-48D6-9051-44B83472025D}">
      <dgm:prSet/>
      <dgm:spPr/>
      <dgm:t>
        <a:bodyPr/>
        <a:lstStyle/>
        <a:p>
          <a:endParaRPr lang="en-US"/>
        </a:p>
      </dgm:t>
    </dgm:pt>
    <dgm:pt modelId="{CD6E3A0B-EB85-4CC2-9D65-EA4199A74E3C}" type="sibTrans" cxnId="{9140413A-839E-48D6-9051-44B83472025D}">
      <dgm:prSet/>
      <dgm:spPr/>
      <dgm:t>
        <a:bodyPr/>
        <a:lstStyle/>
        <a:p>
          <a:endParaRPr lang="en-US"/>
        </a:p>
      </dgm:t>
    </dgm:pt>
    <dgm:pt modelId="{C512A688-CF1C-4553-881C-4ACAD2CEC6F9}">
      <dgm:prSet/>
      <dgm:spPr/>
      <dgm:t>
        <a:bodyPr/>
        <a:lstStyle/>
        <a:p>
          <a:r>
            <a:rPr lang="en-US" dirty="0"/>
            <a:t>“Community, systems, and societal acceptance and appreciation for people affected by mental health and substance use problems— including protecting their rights and eliminating discrimination—are crucial in achieving recovery.”</a:t>
          </a:r>
        </a:p>
      </dgm:t>
    </dgm:pt>
    <dgm:pt modelId="{71E8F3A9-781B-4C26-B7B0-3C1A714F29AD}" type="parTrans" cxnId="{33943CDB-182D-4179-BFD2-21C23B01C2BA}">
      <dgm:prSet/>
      <dgm:spPr/>
      <dgm:t>
        <a:bodyPr/>
        <a:lstStyle/>
        <a:p>
          <a:endParaRPr lang="en-US"/>
        </a:p>
      </dgm:t>
    </dgm:pt>
    <dgm:pt modelId="{F2E7AE28-0A40-4B8F-8326-050F13ACE600}" type="sibTrans" cxnId="{33943CDB-182D-4179-BFD2-21C23B01C2BA}">
      <dgm:prSet/>
      <dgm:spPr/>
      <dgm:t>
        <a:bodyPr/>
        <a:lstStyle/>
        <a:p>
          <a:endParaRPr lang="en-US"/>
        </a:p>
      </dgm:t>
    </dgm:pt>
    <dgm:pt modelId="{8BA745DE-1244-4237-9B8F-5828800DD48B}">
      <dgm:prSet custT="1"/>
      <dgm:spPr/>
      <dgm:t>
        <a:bodyPr/>
        <a:lstStyle/>
        <a:p>
          <a:r>
            <a:rPr lang="en-US" sz="3200" dirty="0">
              <a:solidFill>
                <a:schemeClr val="tx1"/>
              </a:solidFill>
            </a:rPr>
            <a:t>2. Hope </a:t>
          </a:r>
        </a:p>
      </dgm:t>
    </dgm:pt>
    <dgm:pt modelId="{E307C5D9-2323-43EE-9132-B2917CE6BB38}" type="parTrans" cxnId="{B67BDD93-E8AB-47FC-AE29-735B2AF3829A}">
      <dgm:prSet/>
      <dgm:spPr/>
      <dgm:t>
        <a:bodyPr/>
        <a:lstStyle/>
        <a:p>
          <a:endParaRPr lang="en-US"/>
        </a:p>
      </dgm:t>
    </dgm:pt>
    <dgm:pt modelId="{4BB30870-FF4F-4245-B944-9D245A35C8CA}" type="sibTrans" cxnId="{B67BDD93-E8AB-47FC-AE29-735B2AF3829A}">
      <dgm:prSet/>
      <dgm:spPr/>
      <dgm:t>
        <a:bodyPr/>
        <a:lstStyle/>
        <a:p>
          <a:endParaRPr lang="en-US"/>
        </a:p>
      </dgm:t>
    </dgm:pt>
    <dgm:pt modelId="{40478A32-C2D8-4655-AC55-0B1B083BEA26}">
      <dgm:prSet/>
      <dgm:spPr/>
      <dgm:t>
        <a:bodyPr/>
        <a:lstStyle/>
        <a:p>
          <a:r>
            <a:rPr lang="en-US"/>
            <a:t>“The belief that recovery is real provides the essential and motivating message of a better future—that people can and do overcome the internal and external challenges, barriers, and obstacles that confront them”. </a:t>
          </a:r>
        </a:p>
      </dgm:t>
    </dgm:pt>
    <dgm:pt modelId="{98993052-2E5A-45E5-BA09-07AB6F0E39C8}" type="parTrans" cxnId="{E71492B6-FF91-413C-A229-F77C9CBE632A}">
      <dgm:prSet/>
      <dgm:spPr/>
      <dgm:t>
        <a:bodyPr/>
        <a:lstStyle/>
        <a:p>
          <a:endParaRPr lang="en-US"/>
        </a:p>
      </dgm:t>
    </dgm:pt>
    <dgm:pt modelId="{041F7EBF-2E60-4E2A-AD86-ED9BA2DE5D2D}" type="sibTrans" cxnId="{E71492B6-FF91-413C-A229-F77C9CBE632A}">
      <dgm:prSet/>
      <dgm:spPr/>
      <dgm:t>
        <a:bodyPr/>
        <a:lstStyle/>
        <a:p>
          <a:endParaRPr lang="en-US"/>
        </a:p>
      </dgm:t>
    </dgm:pt>
    <dgm:pt modelId="{ACB22BF3-D89D-49DA-9AB5-B6BF0C709BC8}">
      <dgm:prSet custT="1"/>
      <dgm:spPr/>
      <dgm:t>
        <a:bodyPr/>
        <a:lstStyle/>
        <a:p>
          <a:r>
            <a:rPr lang="en-US" sz="3200" dirty="0"/>
            <a:t>3. Person-Driven </a:t>
          </a:r>
        </a:p>
      </dgm:t>
    </dgm:pt>
    <dgm:pt modelId="{D94CED90-0547-4AB2-84A8-80200C4C55E1}" type="parTrans" cxnId="{1CD40418-C59C-4E03-8252-C11306643EF9}">
      <dgm:prSet/>
      <dgm:spPr/>
      <dgm:t>
        <a:bodyPr/>
        <a:lstStyle/>
        <a:p>
          <a:endParaRPr lang="en-US"/>
        </a:p>
      </dgm:t>
    </dgm:pt>
    <dgm:pt modelId="{F6160229-D5D6-4E18-B43B-EF3BDB5EEAAF}" type="sibTrans" cxnId="{1CD40418-C59C-4E03-8252-C11306643EF9}">
      <dgm:prSet/>
      <dgm:spPr/>
      <dgm:t>
        <a:bodyPr/>
        <a:lstStyle/>
        <a:p>
          <a:endParaRPr lang="en-US"/>
        </a:p>
      </dgm:t>
    </dgm:pt>
    <dgm:pt modelId="{D64E0A6F-4622-440B-9366-D6512563D94B}">
      <dgm:prSet/>
      <dgm:spPr/>
      <dgm:t>
        <a:bodyPr/>
        <a:lstStyle/>
        <a:p>
          <a:r>
            <a:rPr lang="en-US"/>
            <a:t>“Self-determination and self-direction are the foundations for recovery as individuals define their own life goals and design their unique path(s) towards those goals. Individuals optimize their autonomy and independence to the greatest extent possible by leading, controlling, and exercising choice over the services and supports that assist their recovery and resilience” . </a:t>
          </a:r>
        </a:p>
      </dgm:t>
    </dgm:pt>
    <dgm:pt modelId="{9364A0CE-8913-4649-92F8-0278E8F2E40C}" type="parTrans" cxnId="{779D8B28-41A1-48BE-B928-CF19F5CCC585}">
      <dgm:prSet/>
      <dgm:spPr/>
      <dgm:t>
        <a:bodyPr/>
        <a:lstStyle/>
        <a:p>
          <a:endParaRPr lang="en-US"/>
        </a:p>
      </dgm:t>
    </dgm:pt>
    <dgm:pt modelId="{92F6A13A-90F8-4BED-8698-600195764E7B}" type="sibTrans" cxnId="{779D8B28-41A1-48BE-B928-CF19F5CCC585}">
      <dgm:prSet/>
      <dgm:spPr/>
      <dgm:t>
        <a:bodyPr/>
        <a:lstStyle/>
        <a:p>
          <a:endParaRPr lang="en-US"/>
        </a:p>
      </dgm:t>
    </dgm:pt>
    <dgm:pt modelId="{CE599F51-E0E4-4434-AC01-2ADE09AF2607}">
      <dgm:prSet custT="1"/>
      <dgm:spPr/>
      <dgm:t>
        <a:bodyPr/>
        <a:lstStyle/>
        <a:p>
          <a:r>
            <a:rPr lang="en-US" sz="2600" dirty="0"/>
            <a:t>4. </a:t>
          </a:r>
          <a:r>
            <a:rPr lang="en-US" sz="3200" dirty="0"/>
            <a:t>Strengths/Responsibility  </a:t>
          </a:r>
        </a:p>
      </dgm:t>
    </dgm:pt>
    <dgm:pt modelId="{EDE02E0D-3D5C-4DB5-BF65-A437792B83DB}" type="parTrans" cxnId="{51E4CA8D-3927-4217-8DD8-3A0722F738CD}">
      <dgm:prSet/>
      <dgm:spPr/>
      <dgm:t>
        <a:bodyPr/>
        <a:lstStyle/>
        <a:p>
          <a:endParaRPr lang="en-US"/>
        </a:p>
      </dgm:t>
    </dgm:pt>
    <dgm:pt modelId="{B6ECCF14-8E37-41CE-82F2-52D9224646C1}" type="sibTrans" cxnId="{51E4CA8D-3927-4217-8DD8-3A0722F738CD}">
      <dgm:prSet/>
      <dgm:spPr/>
      <dgm:t>
        <a:bodyPr/>
        <a:lstStyle/>
        <a:p>
          <a:endParaRPr lang="en-US"/>
        </a:p>
      </dgm:t>
    </dgm:pt>
    <dgm:pt modelId="{7DBC1207-25AD-4628-8DF1-7746172E368D}">
      <dgm:prSet/>
      <dgm:spPr/>
      <dgm:t>
        <a:bodyPr/>
        <a:lstStyle/>
        <a:p>
          <a:r>
            <a:rPr lang="en-US"/>
            <a:t>“Recovery is built on the multiple capacities, strengths, talents, coping abilities, resources, and inherent value of each individual.”</a:t>
          </a:r>
        </a:p>
      </dgm:t>
    </dgm:pt>
    <dgm:pt modelId="{D2233A08-7C4B-4E8C-AFC8-FFF029E8F6F5}" type="parTrans" cxnId="{EDFDF47A-A7D2-486B-A86C-A884AB7AFEBE}">
      <dgm:prSet/>
      <dgm:spPr/>
      <dgm:t>
        <a:bodyPr/>
        <a:lstStyle/>
        <a:p>
          <a:endParaRPr lang="en-US"/>
        </a:p>
      </dgm:t>
    </dgm:pt>
    <dgm:pt modelId="{B413222F-C44D-4C06-948D-51A01567C703}" type="sibTrans" cxnId="{EDFDF47A-A7D2-486B-A86C-A884AB7AFEBE}">
      <dgm:prSet/>
      <dgm:spPr/>
      <dgm:t>
        <a:bodyPr/>
        <a:lstStyle/>
        <a:p>
          <a:endParaRPr lang="en-US"/>
        </a:p>
      </dgm:t>
    </dgm:pt>
    <dgm:pt modelId="{778C5A08-EBB1-4BCA-8DF2-B700D5CF7BE6}">
      <dgm:prSet custT="1"/>
      <dgm:spPr/>
      <dgm:t>
        <a:bodyPr/>
        <a:lstStyle/>
        <a:p>
          <a:r>
            <a:rPr lang="en-US" sz="3200" dirty="0"/>
            <a:t>5. Culture  </a:t>
          </a:r>
        </a:p>
      </dgm:t>
    </dgm:pt>
    <dgm:pt modelId="{6423D56C-7DD4-415D-9616-54C856452DAB}" type="parTrans" cxnId="{87A24660-C921-4086-BFCB-C441DC4B986E}">
      <dgm:prSet/>
      <dgm:spPr/>
      <dgm:t>
        <a:bodyPr/>
        <a:lstStyle/>
        <a:p>
          <a:endParaRPr lang="en-US"/>
        </a:p>
      </dgm:t>
    </dgm:pt>
    <dgm:pt modelId="{59A4E5F2-FD94-454F-B8EA-62D64B5D124E}" type="sibTrans" cxnId="{87A24660-C921-4086-BFCB-C441DC4B986E}">
      <dgm:prSet/>
      <dgm:spPr/>
      <dgm:t>
        <a:bodyPr/>
        <a:lstStyle/>
        <a:p>
          <a:endParaRPr lang="en-US"/>
        </a:p>
      </dgm:t>
    </dgm:pt>
    <dgm:pt modelId="{65BAC95E-639A-4414-898F-0C5DE5393844}">
      <dgm:prSet/>
      <dgm:spPr/>
      <dgm:t>
        <a:bodyPr/>
        <a:lstStyle/>
        <a:p>
          <a:r>
            <a:rPr lang="en-US"/>
            <a:t>“Culture and cultural background in all of its diverse representations—including values, traditions, and beliefs—are keys in determining a person’s journey and unique pathway to recovery. Services should be culturally grounded, attuned, sensitive, congruent, and competent, as well as personalized to meet each individual’s unique needs.”</a:t>
          </a:r>
        </a:p>
      </dgm:t>
    </dgm:pt>
    <dgm:pt modelId="{B89B0C5F-ABC9-46DE-AE18-88B4BBB9137E}" type="parTrans" cxnId="{7321D25C-6927-4822-87A2-E65F07DDDC96}">
      <dgm:prSet/>
      <dgm:spPr/>
      <dgm:t>
        <a:bodyPr/>
        <a:lstStyle/>
        <a:p>
          <a:endParaRPr lang="en-US"/>
        </a:p>
      </dgm:t>
    </dgm:pt>
    <dgm:pt modelId="{16C37148-560A-4E77-9225-A6113D76A432}" type="sibTrans" cxnId="{7321D25C-6927-4822-87A2-E65F07DDDC96}">
      <dgm:prSet/>
      <dgm:spPr/>
      <dgm:t>
        <a:bodyPr/>
        <a:lstStyle/>
        <a:p>
          <a:endParaRPr lang="en-US"/>
        </a:p>
      </dgm:t>
    </dgm:pt>
    <dgm:pt modelId="{3A358299-FEF9-4D39-A9BA-7CCCBFBBD8AC}" type="pres">
      <dgm:prSet presAssocID="{E884B1A8-2CCB-4C7B-B3AC-92A9EA5E8706}" presName="linear" presStyleCnt="0">
        <dgm:presLayoutVars>
          <dgm:animLvl val="lvl"/>
          <dgm:resizeHandles val="exact"/>
        </dgm:presLayoutVars>
      </dgm:prSet>
      <dgm:spPr/>
    </dgm:pt>
    <dgm:pt modelId="{D9769171-9729-4587-B7D9-0FC253124272}" type="pres">
      <dgm:prSet presAssocID="{88F61BD8-7D2C-47B1-8A67-14C5FA426133}" presName="parentText" presStyleLbl="node1" presStyleIdx="0" presStyleCnt="5">
        <dgm:presLayoutVars>
          <dgm:chMax val="0"/>
          <dgm:bulletEnabled val="1"/>
        </dgm:presLayoutVars>
      </dgm:prSet>
      <dgm:spPr/>
    </dgm:pt>
    <dgm:pt modelId="{71F06389-C8D8-4EA1-BCC0-37A7E2910F82}" type="pres">
      <dgm:prSet presAssocID="{88F61BD8-7D2C-47B1-8A67-14C5FA426133}" presName="childText" presStyleLbl="revTx" presStyleIdx="0" presStyleCnt="5">
        <dgm:presLayoutVars>
          <dgm:bulletEnabled val="1"/>
        </dgm:presLayoutVars>
      </dgm:prSet>
      <dgm:spPr/>
    </dgm:pt>
    <dgm:pt modelId="{E7A2A90A-3BD5-475F-9C8B-2CD88FADB613}" type="pres">
      <dgm:prSet presAssocID="{8BA745DE-1244-4237-9B8F-5828800DD48B}" presName="parentText" presStyleLbl="node1" presStyleIdx="1" presStyleCnt="5">
        <dgm:presLayoutVars>
          <dgm:chMax val="0"/>
          <dgm:bulletEnabled val="1"/>
        </dgm:presLayoutVars>
      </dgm:prSet>
      <dgm:spPr/>
    </dgm:pt>
    <dgm:pt modelId="{D803E54F-62F8-46DD-B82B-F605B899E705}" type="pres">
      <dgm:prSet presAssocID="{8BA745DE-1244-4237-9B8F-5828800DD48B}" presName="childText" presStyleLbl="revTx" presStyleIdx="1" presStyleCnt="5">
        <dgm:presLayoutVars>
          <dgm:bulletEnabled val="1"/>
        </dgm:presLayoutVars>
      </dgm:prSet>
      <dgm:spPr/>
    </dgm:pt>
    <dgm:pt modelId="{026112DF-27C3-487A-A6EF-71EC4D6F73A4}" type="pres">
      <dgm:prSet presAssocID="{ACB22BF3-D89D-49DA-9AB5-B6BF0C709BC8}" presName="parentText" presStyleLbl="node1" presStyleIdx="2" presStyleCnt="5">
        <dgm:presLayoutVars>
          <dgm:chMax val="0"/>
          <dgm:bulletEnabled val="1"/>
        </dgm:presLayoutVars>
      </dgm:prSet>
      <dgm:spPr/>
    </dgm:pt>
    <dgm:pt modelId="{8DF37A0D-1234-481D-821B-62860A887C35}" type="pres">
      <dgm:prSet presAssocID="{ACB22BF3-D89D-49DA-9AB5-B6BF0C709BC8}" presName="childText" presStyleLbl="revTx" presStyleIdx="2" presStyleCnt="5">
        <dgm:presLayoutVars>
          <dgm:bulletEnabled val="1"/>
        </dgm:presLayoutVars>
      </dgm:prSet>
      <dgm:spPr/>
    </dgm:pt>
    <dgm:pt modelId="{50E87D2A-CB2A-4C3C-97D5-839B5B2A0A0B}" type="pres">
      <dgm:prSet presAssocID="{CE599F51-E0E4-4434-AC01-2ADE09AF2607}" presName="parentText" presStyleLbl="node1" presStyleIdx="3" presStyleCnt="5">
        <dgm:presLayoutVars>
          <dgm:chMax val="0"/>
          <dgm:bulletEnabled val="1"/>
        </dgm:presLayoutVars>
      </dgm:prSet>
      <dgm:spPr/>
    </dgm:pt>
    <dgm:pt modelId="{29E52F6D-679F-4AC2-8E13-1996A20B8795}" type="pres">
      <dgm:prSet presAssocID="{CE599F51-E0E4-4434-AC01-2ADE09AF2607}" presName="childText" presStyleLbl="revTx" presStyleIdx="3" presStyleCnt="5">
        <dgm:presLayoutVars>
          <dgm:bulletEnabled val="1"/>
        </dgm:presLayoutVars>
      </dgm:prSet>
      <dgm:spPr/>
    </dgm:pt>
    <dgm:pt modelId="{02C0A65D-77E5-40AF-98CC-A834C03C6CE9}" type="pres">
      <dgm:prSet presAssocID="{778C5A08-EBB1-4BCA-8DF2-B700D5CF7BE6}" presName="parentText" presStyleLbl="node1" presStyleIdx="4" presStyleCnt="5">
        <dgm:presLayoutVars>
          <dgm:chMax val="0"/>
          <dgm:bulletEnabled val="1"/>
        </dgm:presLayoutVars>
      </dgm:prSet>
      <dgm:spPr/>
    </dgm:pt>
    <dgm:pt modelId="{BB93E385-D944-4C6F-90AE-94926723FA60}" type="pres">
      <dgm:prSet presAssocID="{778C5A08-EBB1-4BCA-8DF2-B700D5CF7BE6}" presName="childText" presStyleLbl="revTx" presStyleIdx="4" presStyleCnt="5">
        <dgm:presLayoutVars>
          <dgm:bulletEnabled val="1"/>
        </dgm:presLayoutVars>
      </dgm:prSet>
      <dgm:spPr/>
    </dgm:pt>
  </dgm:ptLst>
  <dgm:cxnLst>
    <dgm:cxn modelId="{8D2BC701-5556-4D30-B390-6A61EB137863}" type="presOf" srcId="{ACB22BF3-D89D-49DA-9AB5-B6BF0C709BC8}" destId="{026112DF-27C3-487A-A6EF-71EC4D6F73A4}" srcOrd="0" destOrd="0" presId="urn:microsoft.com/office/officeart/2005/8/layout/vList2"/>
    <dgm:cxn modelId="{1CD40418-C59C-4E03-8252-C11306643EF9}" srcId="{E884B1A8-2CCB-4C7B-B3AC-92A9EA5E8706}" destId="{ACB22BF3-D89D-49DA-9AB5-B6BF0C709BC8}" srcOrd="2" destOrd="0" parTransId="{D94CED90-0547-4AB2-84A8-80200C4C55E1}" sibTransId="{F6160229-D5D6-4E18-B43B-EF3BDB5EEAAF}"/>
    <dgm:cxn modelId="{BEB9EE1A-3870-44A5-A677-4F8DC1174701}" type="presOf" srcId="{E884B1A8-2CCB-4C7B-B3AC-92A9EA5E8706}" destId="{3A358299-FEF9-4D39-A9BA-7CCCBFBBD8AC}" srcOrd="0" destOrd="0" presId="urn:microsoft.com/office/officeart/2005/8/layout/vList2"/>
    <dgm:cxn modelId="{779D8B28-41A1-48BE-B928-CF19F5CCC585}" srcId="{ACB22BF3-D89D-49DA-9AB5-B6BF0C709BC8}" destId="{D64E0A6F-4622-440B-9366-D6512563D94B}" srcOrd="0" destOrd="0" parTransId="{9364A0CE-8913-4649-92F8-0278E8F2E40C}" sibTransId="{92F6A13A-90F8-4BED-8698-600195764E7B}"/>
    <dgm:cxn modelId="{FA8C192F-836C-40B1-92CC-0B3BE555D6EF}" type="presOf" srcId="{65BAC95E-639A-4414-898F-0C5DE5393844}" destId="{BB93E385-D944-4C6F-90AE-94926723FA60}" srcOrd="0" destOrd="0" presId="urn:microsoft.com/office/officeart/2005/8/layout/vList2"/>
    <dgm:cxn modelId="{9140413A-839E-48D6-9051-44B83472025D}" srcId="{E884B1A8-2CCB-4C7B-B3AC-92A9EA5E8706}" destId="{88F61BD8-7D2C-47B1-8A67-14C5FA426133}" srcOrd="0" destOrd="0" parTransId="{FA86A588-A907-4108-BE60-FD30F06991D1}" sibTransId="{CD6E3A0B-EB85-4CC2-9D65-EA4199A74E3C}"/>
    <dgm:cxn modelId="{7321D25C-6927-4822-87A2-E65F07DDDC96}" srcId="{778C5A08-EBB1-4BCA-8DF2-B700D5CF7BE6}" destId="{65BAC95E-639A-4414-898F-0C5DE5393844}" srcOrd="0" destOrd="0" parTransId="{B89B0C5F-ABC9-46DE-AE18-88B4BBB9137E}" sibTransId="{16C37148-560A-4E77-9225-A6113D76A432}"/>
    <dgm:cxn modelId="{87A24660-C921-4086-BFCB-C441DC4B986E}" srcId="{E884B1A8-2CCB-4C7B-B3AC-92A9EA5E8706}" destId="{778C5A08-EBB1-4BCA-8DF2-B700D5CF7BE6}" srcOrd="4" destOrd="0" parTransId="{6423D56C-7DD4-415D-9616-54C856452DAB}" sibTransId="{59A4E5F2-FD94-454F-B8EA-62D64B5D124E}"/>
    <dgm:cxn modelId="{C0B39C47-8F91-4F09-A2FB-525CC20716A1}" type="presOf" srcId="{D64E0A6F-4622-440B-9366-D6512563D94B}" destId="{8DF37A0D-1234-481D-821B-62860A887C35}" srcOrd="0" destOrd="0" presId="urn:microsoft.com/office/officeart/2005/8/layout/vList2"/>
    <dgm:cxn modelId="{6262D852-187A-42AF-B180-8E95C5B6DBEA}" type="presOf" srcId="{CE599F51-E0E4-4434-AC01-2ADE09AF2607}" destId="{50E87D2A-CB2A-4C3C-97D5-839B5B2A0A0B}" srcOrd="0" destOrd="0" presId="urn:microsoft.com/office/officeart/2005/8/layout/vList2"/>
    <dgm:cxn modelId="{EDFDF47A-A7D2-486B-A86C-A884AB7AFEBE}" srcId="{CE599F51-E0E4-4434-AC01-2ADE09AF2607}" destId="{7DBC1207-25AD-4628-8DF1-7746172E368D}" srcOrd="0" destOrd="0" parTransId="{D2233A08-7C4B-4E8C-AFC8-FFF029E8F6F5}" sibTransId="{B413222F-C44D-4C06-948D-51A01567C703}"/>
    <dgm:cxn modelId="{51E4CA8D-3927-4217-8DD8-3A0722F738CD}" srcId="{E884B1A8-2CCB-4C7B-B3AC-92A9EA5E8706}" destId="{CE599F51-E0E4-4434-AC01-2ADE09AF2607}" srcOrd="3" destOrd="0" parTransId="{EDE02E0D-3D5C-4DB5-BF65-A437792B83DB}" sibTransId="{B6ECCF14-8E37-41CE-82F2-52D9224646C1}"/>
    <dgm:cxn modelId="{40C5E78D-97AB-44D7-BC5B-B45FDC5AFBBC}" type="presOf" srcId="{8BA745DE-1244-4237-9B8F-5828800DD48B}" destId="{E7A2A90A-3BD5-475F-9C8B-2CD88FADB613}" srcOrd="0" destOrd="0" presId="urn:microsoft.com/office/officeart/2005/8/layout/vList2"/>
    <dgm:cxn modelId="{AA4EDA91-9733-4625-BA2F-261789E88E47}" type="presOf" srcId="{778C5A08-EBB1-4BCA-8DF2-B700D5CF7BE6}" destId="{02C0A65D-77E5-40AF-98CC-A834C03C6CE9}" srcOrd="0" destOrd="0" presId="urn:microsoft.com/office/officeart/2005/8/layout/vList2"/>
    <dgm:cxn modelId="{93C82C93-65E5-4F56-87F7-3AE237F81444}" type="presOf" srcId="{C512A688-CF1C-4553-881C-4ACAD2CEC6F9}" destId="{71F06389-C8D8-4EA1-BCC0-37A7E2910F82}" srcOrd="0" destOrd="0" presId="urn:microsoft.com/office/officeart/2005/8/layout/vList2"/>
    <dgm:cxn modelId="{B67BDD93-E8AB-47FC-AE29-735B2AF3829A}" srcId="{E884B1A8-2CCB-4C7B-B3AC-92A9EA5E8706}" destId="{8BA745DE-1244-4237-9B8F-5828800DD48B}" srcOrd="1" destOrd="0" parTransId="{E307C5D9-2323-43EE-9132-B2917CE6BB38}" sibTransId="{4BB30870-FF4F-4245-B944-9D245A35C8CA}"/>
    <dgm:cxn modelId="{FDB637A1-AB36-4758-A4DB-DF62C92028D9}" type="presOf" srcId="{88F61BD8-7D2C-47B1-8A67-14C5FA426133}" destId="{D9769171-9729-4587-B7D9-0FC253124272}" srcOrd="0" destOrd="0" presId="urn:microsoft.com/office/officeart/2005/8/layout/vList2"/>
    <dgm:cxn modelId="{E71492B6-FF91-413C-A229-F77C9CBE632A}" srcId="{8BA745DE-1244-4237-9B8F-5828800DD48B}" destId="{40478A32-C2D8-4655-AC55-0B1B083BEA26}" srcOrd="0" destOrd="0" parTransId="{98993052-2E5A-45E5-BA09-07AB6F0E39C8}" sibTransId="{041F7EBF-2E60-4E2A-AD86-ED9BA2DE5D2D}"/>
    <dgm:cxn modelId="{33943CDB-182D-4179-BFD2-21C23B01C2BA}" srcId="{88F61BD8-7D2C-47B1-8A67-14C5FA426133}" destId="{C512A688-CF1C-4553-881C-4ACAD2CEC6F9}" srcOrd="0" destOrd="0" parTransId="{71E8F3A9-781B-4C26-B7B0-3C1A714F29AD}" sibTransId="{F2E7AE28-0A40-4B8F-8326-050F13ACE600}"/>
    <dgm:cxn modelId="{6A984AE5-7F0E-4BF2-B913-2B0A31D79906}" type="presOf" srcId="{7DBC1207-25AD-4628-8DF1-7746172E368D}" destId="{29E52F6D-679F-4AC2-8E13-1996A20B8795}" srcOrd="0" destOrd="0" presId="urn:microsoft.com/office/officeart/2005/8/layout/vList2"/>
    <dgm:cxn modelId="{D00444F5-0203-412E-A449-7F1AA7A4ACD5}" type="presOf" srcId="{40478A32-C2D8-4655-AC55-0B1B083BEA26}" destId="{D803E54F-62F8-46DD-B82B-F605B899E705}" srcOrd="0" destOrd="0" presId="urn:microsoft.com/office/officeart/2005/8/layout/vList2"/>
    <dgm:cxn modelId="{0F675ECF-A79B-4F67-90BB-5F5D67704445}" type="presParOf" srcId="{3A358299-FEF9-4D39-A9BA-7CCCBFBBD8AC}" destId="{D9769171-9729-4587-B7D9-0FC253124272}" srcOrd="0" destOrd="0" presId="urn:microsoft.com/office/officeart/2005/8/layout/vList2"/>
    <dgm:cxn modelId="{10277B6E-5A1C-4856-A2AF-2D8D9102C9EC}" type="presParOf" srcId="{3A358299-FEF9-4D39-A9BA-7CCCBFBBD8AC}" destId="{71F06389-C8D8-4EA1-BCC0-37A7E2910F82}" srcOrd="1" destOrd="0" presId="urn:microsoft.com/office/officeart/2005/8/layout/vList2"/>
    <dgm:cxn modelId="{5D841F30-9A74-4470-A222-CBFA2AC7A374}" type="presParOf" srcId="{3A358299-FEF9-4D39-A9BA-7CCCBFBBD8AC}" destId="{E7A2A90A-3BD5-475F-9C8B-2CD88FADB613}" srcOrd="2" destOrd="0" presId="urn:microsoft.com/office/officeart/2005/8/layout/vList2"/>
    <dgm:cxn modelId="{44D5C297-287B-45B7-AD7E-71AB40DE0654}" type="presParOf" srcId="{3A358299-FEF9-4D39-A9BA-7CCCBFBBD8AC}" destId="{D803E54F-62F8-46DD-B82B-F605B899E705}" srcOrd="3" destOrd="0" presId="urn:microsoft.com/office/officeart/2005/8/layout/vList2"/>
    <dgm:cxn modelId="{C275064A-24D6-4412-AD7A-1E61A086C613}" type="presParOf" srcId="{3A358299-FEF9-4D39-A9BA-7CCCBFBBD8AC}" destId="{026112DF-27C3-487A-A6EF-71EC4D6F73A4}" srcOrd="4" destOrd="0" presId="urn:microsoft.com/office/officeart/2005/8/layout/vList2"/>
    <dgm:cxn modelId="{F6874D44-CA28-4E02-824F-8B8F2BDBED2C}" type="presParOf" srcId="{3A358299-FEF9-4D39-A9BA-7CCCBFBBD8AC}" destId="{8DF37A0D-1234-481D-821B-62860A887C35}" srcOrd="5" destOrd="0" presId="urn:microsoft.com/office/officeart/2005/8/layout/vList2"/>
    <dgm:cxn modelId="{EFDE920C-FEDA-45E9-A0B6-4CD78A0CEA20}" type="presParOf" srcId="{3A358299-FEF9-4D39-A9BA-7CCCBFBBD8AC}" destId="{50E87D2A-CB2A-4C3C-97D5-839B5B2A0A0B}" srcOrd="6" destOrd="0" presId="urn:microsoft.com/office/officeart/2005/8/layout/vList2"/>
    <dgm:cxn modelId="{F14E14FB-FE69-4930-AABE-7011C4B37BB0}" type="presParOf" srcId="{3A358299-FEF9-4D39-A9BA-7CCCBFBBD8AC}" destId="{29E52F6D-679F-4AC2-8E13-1996A20B8795}" srcOrd="7" destOrd="0" presId="urn:microsoft.com/office/officeart/2005/8/layout/vList2"/>
    <dgm:cxn modelId="{3E46546A-104F-4898-9A34-2A9F8308EA44}" type="presParOf" srcId="{3A358299-FEF9-4D39-A9BA-7CCCBFBBD8AC}" destId="{02C0A65D-77E5-40AF-98CC-A834C03C6CE9}" srcOrd="8" destOrd="0" presId="urn:microsoft.com/office/officeart/2005/8/layout/vList2"/>
    <dgm:cxn modelId="{A2F9360A-0F33-4AAF-A966-95C5A060627A}" type="presParOf" srcId="{3A358299-FEF9-4D39-A9BA-7CCCBFBBD8AC}" destId="{BB93E385-D944-4C6F-90AE-94926723FA60}"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884B1A8-2CCB-4C7B-B3AC-92A9EA5E870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D27CEF66-17C8-4EDE-873C-E6E186D721C7}">
      <dgm:prSet/>
      <dgm:spPr/>
      <dgm:t>
        <a:bodyPr/>
        <a:lstStyle/>
        <a:p>
          <a:r>
            <a:rPr lang="en-US" dirty="0"/>
            <a:t>6. Addresses trauma</a:t>
          </a:r>
        </a:p>
      </dgm:t>
    </dgm:pt>
    <dgm:pt modelId="{7D4B7C1E-1B0B-4959-9469-F55AFD713920}" type="parTrans" cxnId="{9EE798CC-4A65-43ED-824C-7D899BE14E67}">
      <dgm:prSet/>
      <dgm:spPr/>
      <dgm:t>
        <a:bodyPr/>
        <a:lstStyle/>
        <a:p>
          <a:endParaRPr lang="en-US"/>
        </a:p>
      </dgm:t>
    </dgm:pt>
    <dgm:pt modelId="{D57C6172-E59F-4592-BE3C-87E235618DF6}" type="sibTrans" cxnId="{9EE798CC-4A65-43ED-824C-7D899BE14E67}">
      <dgm:prSet/>
      <dgm:spPr/>
      <dgm:t>
        <a:bodyPr/>
        <a:lstStyle/>
        <a:p>
          <a:endParaRPr lang="en-US"/>
        </a:p>
      </dgm:t>
    </dgm:pt>
    <dgm:pt modelId="{53F2F36E-78C9-4B4A-9281-0A89FA9F8F3C}">
      <dgm:prSet/>
      <dgm:spPr/>
      <dgm:t>
        <a:bodyPr/>
        <a:lstStyle/>
        <a:p>
          <a:r>
            <a:rPr lang="en-US" dirty="0"/>
            <a:t>7. Many pathways</a:t>
          </a:r>
        </a:p>
      </dgm:t>
    </dgm:pt>
    <dgm:pt modelId="{1B0D9A67-5670-468F-9EA3-72EF95D93B1A}" type="parTrans" cxnId="{B97271B4-98DC-4D93-B6FD-9912A247A791}">
      <dgm:prSet/>
      <dgm:spPr/>
      <dgm:t>
        <a:bodyPr/>
        <a:lstStyle/>
        <a:p>
          <a:endParaRPr lang="en-US"/>
        </a:p>
      </dgm:t>
    </dgm:pt>
    <dgm:pt modelId="{B3E6A036-5DA8-4A7D-9AB3-8FDEC9A2D2C9}" type="sibTrans" cxnId="{B97271B4-98DC-4D93-B6FD-9912A247A791}">
      <dgm:prSet/>
      <dgm:spPr/>
      <dgm:t>
        <a:bodyPr/>
        <a:lstStyle/>
        <a:p>
          <a:endParaRPr lang="en-US"/>
        </a:p>
      </dgm:t>
    </dgm:pt>
    <dgm:pt modelId="{7BE47519-9CA1-4FA8-A426-7FACBBC0C602}">
      <dgm:prSet/>
      <dgm:spPr/>
      <dgm:t>
        <a:bodyPr/>
        <a:lstStyle/>
        <a:p>
          <a:r>
            <a:rPr lang="en-US" dirty="0"/>
            <a:t>8. Holistic</a:t>
          </a:r>
        </a:p>
      </dgm:t>
    </dgm:pt>
    <dgm:pt modelId="{85F698C2-9DD4-415F-B24E-FD882B615E8E}" type="parTrans" cxnId="{D5684B73-0F51-4091-9290-EA198A6C9CDF}">
      <dgm:prSet/>
      <dgm:spPr/>
      <dgm:t>
        <a:bodyPr/>
        <a:lstStyle/>
        <a:p>
          <a:endParaRPr lang="en-US"/>
        </a:p>
      </dgm:t>
    </dgm:pt>
    <dgm:pt modelId="{354C17E0-266D-4493-BD2C-267FFDD6B1E1}" type="sibTrans" cxnId="{D5684B73-0F51-4091-9290-EA198A6C9CDF}">
      <dgm:prSet/>
      <dgm:spPr/>
      <dgm:t>
        <a:bodyPr/>
        <a:lstStyle/>
        <a:p>
          <a:endParaRPr lang="en-US"/>
        </a:p>
      </dgm:t>
    </dgm:pt>
    <dgm:pt modelId="{4F3E7C9A-40B1-477F-B7AB-5F3FDD8D1D46}">
      <dgm:prSet/>
      <dgm:spPr/>
      <dgm:t>
        <a:bodyPr/>
        <a:lstStyle/>
        <a:p>
          <a:r>
            <a:rPr lang="en-US" dirty="0"/>
            <a:t>9.Peer support</a:t>
          </a:r>
        </a:p>
      </dgm:t>
    </dgm:pt>
    <dgm:pt modelId="{376E4452-9648-47A9-B4A3-E2A0E1E7E955}" type="parTrans" cxnId="{975FF4D5-86F0-4CDB-8792-0F5811B18B59}">
      <dgm:prSet/>
      <dgm:spPr/>
      <dgm:t>
        <a:bodyPr/>
        <a:lstStyle/>
        <a:p>
          <a:endParaRPr lang="en-US"/>
        </a:p>
      </dgm:t>
    </dgm:pt>
    <dgm:pt modelId="{20B64F57-29BB-4149-B958-C36DBCC7378B}" type="sibTrans" cxnId="{975FF4D5-86F0-4CDB-8792-0F5811B18B59}">
      <dgm:prSet/>
      <dgm:spPr/>
      <dgm:t>
        <a:bodyPr/>
        <a:lstStyle/>
        <a:p>
          <a:endParaRPr lang="en-US"/>
        </a:p>
      </dgm:t>
    </dgm:pt>
    <dgm:pt modelId="{68AC6C83-F4EE-4080-9CAB-C3C494246DC8}">
      <dgm:prSet/>
      <dgm:spPr/>
      <dgm:t>
        <a:bodyPr/>
        <a:lstStyle/>
        <a:p>
          <a:r>
            <a:rPr lang="en-US" dirty="0"/>
            <a:t>10. Relational</a:t>
          </a:r>
        </a:p>
      </dgm:t>
    </dgm:pt>
    <dgm:pt modelId="{5B8530C3-1745-49A5-91AD-FEA100A6EE43}" type="parTrans" cxnId="{D1953ECD-E143-49A4-BB5A-A32F95B7059A}">
      <dgm:prSet/>
      <dgm:spPr/>
      <dgm:t>
        <a:bodyPr/>
        <a:lstStyle/>
        <a:p>
          <a:endParaRPr lang="en-US"/>
        </a:p>
      </dgm:t>
    </dgm:pt>
    <dgm:pt modelId="{5BA41EF0-22CF-4CC8-A522-FA12B58995AB}" type="sibTrans" cxnId="{D1953ECD-E143-49A4-BB5A-A32F95B7059A}">
      <dgm:prSet/>
      <dgm:spPr/>
      <dgm:t>
        <a:bodyPr/>
        <a:lstStyle/>
        <a:p>
          <a:endParaRPr lang="en-US"/>
        </a:p>
      </dgm:t>
    </dgm:pt>
    <dgm:pt modelId="{D2E5AF14-F90A-4D2B-9BBD-D8B2800E923A}">
      <dgm:prSet/>
      <dgm:spPr/>
      <dgm:t>
        <a:bodyPr/>
        <a:lstStyle/>
        <a:p>
          <a:r>
            <a:rPr lang="en-US" dirty="0"/>
            <a:t>“The experience of trauma is often a precursor to or associated with alcohol and drug use, mental health problems, and related issues. </a:t>
          </a:r>
        </a:p>
      </dgm:t>
    </dgm:pt>
    <dgm:pt modelId="{D61218FB-721F-4E06-B71E-C8AA6DAFA4DF}" type="parTrans" cxnId="{E736B545-E9FC-4474-A9CB-1830EB3704E1}">
      <dgm:prSet/>
      <dgm:spPr/>
      <dgm:t>
        <a:bodyPr/>
        <a:lstStyle/>
        <a:p>
          <a:endParaRPr lang="en-US"/>
        </a:p>
      </dgm:t>
    </dgm:pt>
    <dgm:pt modelId="{0BC01473-0E55-48EC-8BAF-82D6EFE6F487}" type="sibTrans" cxnId="{E736B545-E9FC-4474-A9CB-1830EB3704E1}">
      <dgm:prSet/>
      <dgm:spPr/>
      <dgm:t>
        <a:bodyPr/>
        <a:lstStyle/>
        <a:p>
          <a:endParaRPr lang="en-US"/>
        </a:p>
      </dgm:t>
    </dgm:pt>
    <dgm:pt modelId="{BA0FC158-5C4C-467B-B49A-2FD47C73B8A8}">
      <dgm:prSet/>
      <dgm:spPr/>
      <dgm:t>
        <a:bodyPr/>
        <a:lstStyle/>
        <a:p>
          <a:r>
            <a:rPr lang="en-US" dirty="0"/>
            <a:t>“Recovery pathways are highly personalized. They may include professional clinical treatment; use of medications; support from families and in schools; faith-based approaches; peer support; and other approaches. Recovery is non-linear, characterized by continual growth and improved functioning that may </a:t>
          </a:r>
          <a:r>
            <a:rPr lang="en-US"/>
            <a:t>involve setbacks</a:t>
          </a:r>
          <a:endParaRPr lang="en-US" dirty="0"/>
        </a:p>
      </dgm:t>
    </dgm:pt>
    <dgm:pt modelId="{C36D3C4B-FFDC-45A0-9DA6-FE64807F4370}" type="parTrans" cxnId="{EBB39142-C5AD-4EA1-AEFE-0788A596BD51}">
      <dgm:prSet/>
      <dgm:spPr/>
      <dgm:t>
        <a:bodyPr/>
        <a:lstStyle/>
        <a:p>
          <a:endParaRPr lang="en-US"/>
        </a:p>
      </dgm:t>
    </dgm:pt>
    <dgm:pt modelId="{4E79B78B-4EE7-41E6-8C41-D66B006FF4E4}" type="sibTrans" cxnId="{EBB39142-C5AD-4EA1-AEFE-0788A596BD51}">
      <dgm:prSet/>
      <dgm:spPr/>
      <dgm:t>
        <a:bodyPr/>
        <a:lstStyle/>
        <a:p>
          <a:endParaRPr lang="en-US"/>
        </a:p>
      </dgm:t>
    </dgm:pt>
    <dgm:pt modelId="{B6B81E88-AD89-4D67-A611-FE6B0A18E946}">
      <dgm:prSet/>
      <dgm:spPr/>
      <dgm:t>
        <a:bodyPr/>
        <a:lstStyle/>
        <a:p>
          <a:r>
            <a:rPr lang="en-US" dirty="0"/>
            <a:t> "Recovery encompasses an individual’s whole life, including mind, body, spirit, and community</a:t>
          </a:r>
          <a:r>
            <a:rPr lang="en-US"/>
            <a:t>”. </a:t>
          </a:r>
          <a:endParaRPr lang="en-US" dirty="0"/>
        </a:p>
      </dgm:t>
    </dgm:pt>
    <dgm:pt modelId="{DBDE541B-840D-4216-A363-3253281D313B}" type="parTrans" cxnId="{84BE42E5-037D-458F-AA34-DB8166691A7B}">
      <dgm:prSet/>
      <dgm:spPr/>
      <dgm:t>
        <a:bodyPr/>
        <a:lstStyle/>
        <a:p>
          <a:endParaRPr lang="en-US"/>
        </a:p>
      </dgm:t>
    </dgm:pt>
    <dgm:pt modelId="{94BF0C3B-BC4B-455C-B19B-C19DC4FE73A4}" type="sibTrans" cxnId="{84BE42E5-037D-458F-AA34-DB8166691A7B}">
      <dgm:prSet/>
      <dgm:spPr/>
      <dgm:t>
        <a:bodyPr/>
        <a:lstStyle/>
        <a:p>
          <a:endParaRPr lang="en-US"/>
        </a:p>
      </dgm:t>
    </dgm:pt>
    <dgm:pt modelId="{934F7A15-B136-4810-865C-07E50A5DED4E}">
      <dgm:prSet/>
      <dgm:spPr/>
      <dgm:t>
        <a:bodyPr/>
        <a:lstStyle/>
        <a:p>
          <a:r>
            <a:rPr lang="en-US" dirty="0"/>
            <a:t>“Mutual support and mutual aid groups, including the sharing of experiential knowledge and skills, as well as social, play an invaluable role in recovery. Peers encourage and engage other peers and provide each other with a vital sense of belonging, supportive relationships, valued roles, and </a:t>
          </a:r>
          <a:r>
            <a:rPr lang="en-US"/>
            <a:t>community.”</a:t>
          </a:r>
          <a:endParaRPr lang="en-US" dirty="0"/>
        </a:p>
      </dgm:t>
    </dgm:pt>
    <dgm:pt modelId="{F4F5AF95-81B9-463C-B49F-6C61BC703F3C}" type="parTrans" cxnId="{1502FD5B-C00F-4101-AA49-1BC3EDA40F66}">
      <dgm:prSet/>
      <dgm:spPr/>
      <dgm:t>
        <a:bodyPr/>
        <a:lstStyle/>
        <a:p>
          <a:endParaRPr lang="en-US"/>
        </a:p>
      </dgm:t>
    </dgm:pt>
    <dgm:pt modelId="{9958BDC8-8FC1-4826-AF05-7448617FFF8C}" type="sibTrans" cxnId="{1502FD5B-C00F-4101-AA49-1BC3EDA40F66}">
      <dgm:prSet/>
      <dgm:spPr/>
      <dgm:t>
        <a:bodyPr/>
        <a:lstStyle/>
        <a:p>
          <a:endParaRPr lang="en-US"/>
        </a:p>
      </dgm:t>
    </dgm:pt>
    <dgm:pt modelId="{4161334E-8A19-4877-AEA4-67296300F7C4}">
      <dgm:prSet/>
      <dgm:spPr/>
      <dgm:t>
        <a:bodyPr/>
        <a:lstStyle/>
        <a:p>
          <a:r>
            <a:rPr lang="en-US" dirty="0"/>
            <a:t>“Family members, peers, providers, faith groups, community members, and other allies form vital support networks. Through these relationships, people leave unhealthy and/or unfulfilling life roles behind and engage in new roles that lead to a greater sense of belonging”. </a:t>
          </a:r>
        </a:p>
      </dgm:t>
    </dgm:pt>
    <dgm:pt modelId="{6B1F90B9-9F25-4CF7-BE1C-2701B5C31EE7}" type="parTrans" cxnId="{89601696-4729-4A97-BA8A-3C391E0443BF}">
      <dgm:prSet/>
      <dgm:spPr/>
      <dgm:t>
        <a:bodyPr/>
        <a:lstStyle/>
        <a:p>
          <a:endParaRPr lang="en-US"/>
        </a:p>
      </dgm:t>
    </dgm:pt>
    <dgm:pt modelId="{A2F673E9-CCEA-41CB-A121-58B2A715755C}" type="sibTrans" cxnId="{89601696-4729-4A97-BA8A-3C391E0443BF}">
      <dgm:prSet/>
      <dgm:spPr/>
      <dgm:t>
        <a:bodyPr/>
        <a:lstStyle/>
        <a:p>
          <a:endParaRPr lang="en-US"/>
        </a:p>
      </dgm:t>
    </dgm:pt>
    <dgm:pt modelId="{3A358299-FEF9-4D39-A9BA-7CCCBFBBD8AC}" type="pres">
      <dgm:prSet presAssocID="{E884B1A8-2CCB-4C7B-B3AC-92A9EA5E8706}" presName="linear" presStyleCnt="0">
        <dgm:presLayoutVars>
          <dgm:animLvl val="lvl"/>
          <dgm:resizeHandles val="exact"/>
        </dgm:presLayoutVars>
      </dgm:prSet>
      <dgm:spPr/>
    </dgm:pt>
    <dgm:pt modelId="{09579B25-C449-4060-8809-9DA4353C5C61}" type="pres">
      <dgm:prSet presAssocID="{D27CEF66-17C8-4EDE-873C-E6E186D721C7}" presName="parentText" presStyleLbl="node1" presStyleIdx="0" presStyleCnt="5">
        <dgm:presLayoutVars>
          <dgm:chMax val="0"/>
          <dgm:bulletEnabled val="1"/>
        </dgm:presLayoutVars>
      </dgm:prSet>
      <dgm:spPr/>
    </dgm:pt>
    <dgm:pt modelId="{A8302463-8A12-4FFE-8018-1548B0925552}" type="pres">
      <dgm:prSet presAssocID="{D27CEF66-17C8-4EDE-873C-E6E186D721C7}" presName="childText" presStyleLbl="revTx" presStyleIdx="0" presStyleCnt="5">
        <dgm:presLayoutVars>
          <dgm:bulletEnabled val="1"/>
        </dgm:presLayoutVars>
      </dgm:prSet>
      <dgm:spPr/>
    </dgm:pt>
    <dgm:pt modelId="{822981DE-391A-4970-B5A9-B7FED1028CAE}" type="pres">
      <dgm:prSet presAssocID="{53F2F36E-78C9-4B4A-9281-0A89FA9F8F3C}" presName="parentText" presStyleLbl="node1" presStyleIdx="1" presStyleCnt="5">
        <dgm:presLayoutVars>
          <dgm:chMax val="0"/>
          <dgm:bulletEnabled val="1"/>
        </dgm:presLayoutVars>
      </dgm:prSet>
      <dgm:spPr/>
    </dgm:pt>
    <dgm:pt modelId="{9CAAD6AF-1449-4BF2-AD8A-05C32021A4B7}" type="pres">
      <dgm:prSet presAssocID="{53F2F36E-78C9-4B4A-9281-0A89FA9F8F3C}" presName="childText" presStyleLbl="revTx" presStyleIdx="1" presStyleCnt="5">
        <dgm:presLayoutVars>
          <dgm:bulletEnabled val="1"/>
        </dgm:presLayoutVars>
      </dgm:prSet>
      <dgm:spPr/>
    </dgm:pt>
    <dgm:pt modelId="{8E13D546-4CC2-498C-AD4D-3E10CEFFA2B8}" type="pres">
      <dgm:prSet presAssocID="{7BE47519-9CA1-4FA8-A426-7FACBBC0C602}" presName="parentText" presStyleLbl="node1" presStyleIdx="2" presStyleCnt="5">
        <dgm:presLayoutVars>
          <dgm:chMax val="0"/>
          <dgm:bulletEnabled val="1"/>
        </dgm:presLayoutVars>
      </dgm:prSet>
      <dgm:spPr/>
    </dgm:pt>
    <dgm:pt modelId="{0B32D81D-6039-43BF-979F-9168C89D5CC3}" type="pres">
      <dgm:prSet presAssocID="{7BE47519-9CA1-4FA8-A426-7FACBBC0C602}" presName="childText" presStyleLbl="revTx" presStyleIdx="2" presStyleCnt="5">
        <dgm:presLayoutVars>
          <dgm:bulletEnabled val="1"/>
        </dgm:presLayoutVars>
      </dgm:prSet>
      <dgm:spPr/>
    </dgm:pt>
    <dgm:pt modelId="{0367361C-8C38-4B5B-8ECE-E209963FB3E6}" type="pres">
      <dgm:prSet presAssocID="{4F3E7C9A-40B1-477F-B7AB-5F3FDD8D1D46}" presName="parentText" presStyleLbl="node1" presStyleIdx="3" presStyleCnt="5">
        <dgm:presLayoutVars>
          <dgm:chMax val="0"/>
          <dgm:bulletEnabled val="1"/>
        </dgm:presLayoutVars>
      </dgm:prSet>
      <dgm:spPr/>
    </dgm:pt>
    <dgm:pt modelId="{5EDB4B30-B636-4889-924F-D89E5CC62353}" type="pres">
      <dgm:prSet presAssocID="{4F3E7C9A-40B1-477F-B7AB-5F3FDD8D1D46}" presName="childText" presStyleLbl="revTx" presStyleIdx="3" presStyleCnt="5">
        <dgm:presLayoutVars>
          <dgm:bulletEnabled val="1"/>
        </dgm:presLayoutVars>
      </dgm:prSet>
      <dgm:spPr/>
    </dgm:pt>
    <dgm:pt modelId="{4DA5D98B-BFAE-4C85-A667-4194977E9A6E}" type="pres">
      <dgm:prSet presAssocID="{68AC6C83-F4EE-4080-9CAB-C3C494246DC8}" presName="parentText" presStyleLbl="node1" presStyleIdx="4" presStyleCnt="5">
        <dgm:presLayoutVars>
          <dgm:chMax val="0"/>
          <dgm:bulletEnabled val="1"/>
        </dgm:presLayoutVars>
      </dgm:prSet>
      <dgm:spPr/>
    </dgm:pt>
    <dgm:pt modelId="{12792906-4463-4B4B-A61D-A0B717464CE8}" type="pres">
      <dgm:prSet presAssocID="{68AC6C83-F4EE-4080-9CAB-C3C494246DC8}" presName="childText" presStyleLbl="revTx" presStyleIdx="4" presStyleCnt="5">
        <dgm:presLayoutVars>
          <dgm:bulletEnabled val="1"/>
        </dgm:presLayoutVars>
      </dgm:prSet>
      <dgm:spPr/>
    </dgm:pt>
  </dgm:ptLst>
  <dgm:cxnLst>
    <dgm:cxn modelId="{55A80602-8B60-417B-85E1-5CA548A7E12A}" type="presOf" srcId="{4F3E7C9A-40B1-477F-B7AB-5F3FDD8D1D46}" destId="{0367361C-8C38-4B5B-8ECE-E209963FB3E6}" srcOrd="0" destOrd="0" presId="urn:microsoft.com/office/officeart/2005/8/layout/vList2"/>
    <dgm:cxn modelId="{52595004-3A0F-478B-B39B-6167D3B50952}" type="presOf" srcId="{4161334E-8A19-4877-AEA4-67296300F7C4}" destId="{12792906-4463-4B4B-A61D-A0B717464CE8}" srcOrd="0" destOrd="0" presId="urn:microsoft.com/office/officeart/2005/8/layout/vList2"/>
    <dgm:cxn modelId="{BEB9EE1A-3870-44A5-A677-4F8DC1174701}" type="presOf" srcId="{E884B1A8-2CCB-4C7B-B3AC-92A9EA5E8706}" destId="{3A358299-FEF9-4D39-A9BA-7CCCBFBBD8AC}" srcOrd="0" destOrd="0" presId="urn:microsoft.com/office/officeart/2005/8/layout/vList2"/>
    <dgm:cxn modelId="{1502FD5B-C00F-4101-AA49-1BC3EDA40F66}" srcId="{4F3E7C9A-40B1-477F-B7AB-5F3FDD8D1D46}" destId="{934F7A15-B136-4810-865C-07E50A5DED4E}" srcOrd="0" destOrd="0" parTransId="{F4F5AF95-81B9-463C-B49F-6C61BC703F3C}" sibTransId="{9958BDC8-8FC1-4826-AF05-7448617FFF8C}"/>
    <dgm:cxn modelId="{EBB39142-C5AD-4EA1-AEFE-0788A596BD51}" srcId="{53F2F36E-78C9-4B4A-9281-0A89FA9F8F3C}" destId="{BA0FC158-5C4C-467B-B49A-2FD47C73B8A8}" srcOrd="0" destOrd="0" parTransId="{C36D3C4B-FFDC-45A0-9DA6-FE64807F4370}" sibTransId="{4E79B78B-4EE7-41E6-8C41-D66B006FF4E4}"/>
    <dgm:cxn modelId="{E736B545-E9FC-4474-A9CB-1830EB3704E1}" srcId="{D27CEF66-17C8-4EDE-873C-E6E186D721C7}" destId="{D2E5AF14-F90A-4D2B-9BBD-D8B2800E923A}" srcOrd="0" destOrd="0" parTransId="{D61218FB-721F-4E06-B71E-C8AA6DAFA4DF}" sibTransId="{0BC01473-0E55-48EC-8BAF-82D6EFE6F487}"/>
    <dgm:cxn modelId="{94EBC745-398B-40EB-88D8-7E7D538391FF}" type="presOf" srcId="{D27CEF66-17C8-4EDE-873C-E6E186D721C7}" destId="{09579B25-C449-4060-8809-9DA4353C5C61}" srcOrd="0" destOrd="0" presId="urn:microsoft.com/office/officeart/2005/8/layout/vList2"/>
    <dgm:cxn modelId="{BC17714D-A9FE-41FA-AEFF-DFBA0E03D6A6}" type="presOf" srcId="{934F7A15-B136-4810-865C-07E50A5DED4E}" destId="{5EDB4B30-B636-4889-924F-D89E5CC62353}" srcOrd="0" destOrd="0" presId="urn:microsoft.com/office/officeart/2005/8/layout/vList2"/>
    <dgm:cxn modelId="{D5684B73-0F51-4091-9290-EA198A6C9CDF}" srcId="{E884B1A8-2CCB-4C7B-B3AC-92A9EA5E8706}" destId="{7BE47519-9CA1-4FA8-A426-7FACBBC0C602}" srcOrd="2" destOrd="0" parTransId="{85F698C2-9DD4-415F-B24E-FD882B615E8E}" sibTransId="{354C17E0-266D-4493-BD2C-267FFDD6B1E1}"/>
    <dgm:cxn modelId="{B9433B56-47EA-460A-96F5-BE38694A9361}" type="presOf" srcId="{D2E5AF14-F90A-4D2B-9BBD-D8B2800E923A}" destId="{A8302463-8A12-4FFE-8018-1548B0925552}" srcOrd="0" destOrd="0" presId="urn:microsoft.com/office/officeart/2005/8/layout/vList2"/>
    <dgm:cxn modelId="{2769738C-0661-4897-AF46-B69921EE7812}" type="presOf" srcId="{7BE47519-9CA1-4FA8-A426-7FACBBC0C602}" destId="{8E13D546-4CC2-498C-AD4D-3E10CEFFA2B8}" srcOrd="0" destOrd="0" presId="urn:microsoft.com/office/officeart/2005/8/layout/vList2"/>
    <dgm:cxn modelId="{89601696-4729-4A97-BA8A-3C391E0443BF}" srcId="{68AC6C83-F4EE-4080-9CAB-C3C494246DC8}" destId="{4161334E-8A19-4877-AEA4-67296300F7C4}" srcOrd="0" destOrd="0" parTransId="{6B1F90B9-9F25-4CF7-BE1C-2701B5C31EE7}" sibTransId="{A2F673E9-CCEA-41CB-A121-58B2A715755C}"/>
    <dgm:cxn modelId="{B97271B4-98DC-4D93-B6FD-9912A247A791}" srcId="{E884B1A8-2CCB-4C7B-B3AC-92A9EA5E8706}" destId="{53F2F36E-78C9-4B4A-9281-0A89FA9F8F3C}" srcOrd="1" destOrd="0" parTransId="{1B0D9A67-5670-468F-9EA3-72EF95D93B1A}" sibTransId="{B3E6A036-5DA8-4A7D-9AB3-8FDEC9A2D2C9}"/>
    <dgm:cxn modelId="{2B3180BA-FD56-4D55-8211-D3F56C37B19A}" type="presOf" srcId="{BA0FC158-5C4C-467B-B49A-2FD47C73B8A8}" destId="{9CAAD6AF-1449-4BF2-AD8A-05C32021A4B7}" srcOrd="0" destOrd="0" presId="urn:microsoft.com/office/officeart/2005/8/layout/vList2"/>
    <dgm:cxn modelId="{97C359C1-D728-46D3-97AF-61391B6C782B}" type="presOf" srcId="{B6B81E88-AD89-4D67-A611-FE6B0A18E946}" destId="{0B32D81D-6039-43BF-979F-9168C89D5CC3}" srcOrd="0" destOrd="0" presId="urn:microsoft.com/office/officeart/2005/8/layout/vList2"/>
    <dgm:cxn modelId="{9EE798CC-4A65-43ED-824C-7D899BE14E67}" srcId="{E884B1A8-2CCB-4C7B-B3AC-92A9EA5E8706}" destId="{D27CEF66-17C8-4EDE-873C-E6E186D721C7}" srcOrd="0" destOrd="0" parTransId="{7D4B7C1E-1B0B-4959-9469-F55AFD713920}" sibTransId="{D57C6172-E59F-4592-BE3C-87E235618DF6}"/>
    <dgm:cxn modelId="{D1953ECD-E143-49A4-BB5A-A32F95B7059A}" srcId="{E884B1A8-2CCB-4C7B-B3AC-92A9EA5E8706}" destId="{68AC6C83-F4EE-4080-9CAB-C3C494246DC8}" srcOrd="4" destOrd="0" parTransId="{5B8530C3-1745-49A5-91AD-FEA100A6EE43}" sibTransId="{5BA41EF0-22CF-4CC8-A522-FA12B58995AB}"/>
    <dgm:cxn modelId="{975FF4D5-86F0-4CDB-8792-0F5811B18B59}" srcId="{E884B1A8-2CCB-4C7B-B3AC-92A9EA5E8706}" destId="{4F3E7C9A-40B1-477F-B7AB-5F3FDD8D1D46}" srcOrd="3" destOrd="0" parTransId="{376E4452-9648-47A9-B4A3-E2A0E1E7E955}" sibTransId="{20B64F57-29BB-4149-B958-C36DBCC7378B}"/>
    <dgm:cxn modelId="{570D68D6-F6FE-4D77-BE75-75F401919A53}" type="presOf" srcId="{68AC6C83-F4EE-4080-9CAB-C3C494246DC8}" destId="{4DA5D98B-BFAE-4C85-A667-4194977E9A6E}" srcOrd="0" destOrd="0" presId="urn:microsoft.com/office/officeart/2005/8/layout/vList2"/>
    <dgm:cxn modelId="{84BE42E5-037D-458F-AA34-DB8166691A7B}" srcId="{7BE47519-9CA1-4FA8-A426-7FACBBC0C602}" destId="{B6B81E88-AD89-4D67-A611-FE6B0A18E946}" srcOrd="0" destOrd="0" parTransId="{DBDE541B-840D-4216-A363-3253281D313B}" sibTransId="{94BF0C3B-BC4B-455C-B19B-C19DC4FE73A4}"/>
    <dgm:cxn modelId="{413516F0-B65C-4AC2-AC20-1EE53A3B66B2}" type="presOf" srcId="{53F2F36E-78C9-4B4A-9281-0A89FA9F8F3C}" destId="{822981DE-391A-4970-B5A9-B7FED1028CAE}" srcOrd="0" destOrd="0" presId="urn:microsoft.com/office/officeart/2005/8/layout/vList2"/>
    <dgm:cxn modelId="{83245253-7ADB-4B82-95AE-E6A2E6722C99}" type="presParOf" srcId="{3A358299-FEF9-4D39-A9BA-7CCCBFBBD8AC}" destId="{09579B25-C449-4060-8809-9DA4353C5C61}" srcOrd="0" destOrd="0" presId="urn:microsoft.com/office/officeart/2005/8/layout/vList2"/>
    <dgm:cxn modelId="{3D2EF6C6-33D6-45B0-87D1-A52E2CE3E97F}" type="presParOf" srcId="{3A358299-FEF9-4D39-A9BA-7CCCBFBBD8AC}" destId="{A8302463-8A12-4FFE-8018-1548B0925552}" srcOrd="1" destOrd="0" presId="urn:microsoft.com/office/officeart/2005/8/layout/vList2"/>
    <dgm:cxn modelId="{6401F269-C4C4-4C76-9AC4-D1EFB13EFACE}" type="presParOf" srcId="{3A358299-FEF9-4D39-A9BA-7CCCBFBBD8AC}" destId="{822981DE-391A-4970-B5A9-B7FED1028CAE}" srcOrd="2" destOrd="0" presId="urn:microsoft.com/office/officeart/2005/8/layout/vList2"/>
    <dgm:cxn modelId="{AA6CDAE7-25B1-4B70-8C6B-BF45BE5D90AB}" type="presParOf" srcId="{3A358299-FEF9-4D39-A9BA-7CCCBFBBD8AC}" destId="{9CAAD6AF-1449-4BF2-AD8A-05C32021A4B7}" srcOrd="3" destOrd="0" presId="urn:microsoft.com/office/officeart/2005/8/layout/vList2"/>
    <dgm:cxn modelId="{674B94BA-4CDB-4D4C-B3BA-6DD81CA03247}" type="presParOf" srcId="{3A358299-FEF9-4D39-A9BA-7CCCBFBBD8AC}" destId="{8E13D546-4CC2-498C-AD4D-3E10CEFFA2B8}" srcOrd="4" destOrd="0" presId="urn:microsoft.com/office/officeart/2005/8/layout/vList2"/>
    <dgm:cxn modelId="{B0F034BA-1FAA-4F1C-A70D-369587254DE7}" type="presParOf" srcId="{3A358299-FEF9-4D39-A9BA-7CCCBFBBD8AC}" destId="{0B32D81D-6039-43BF-979F-9168C89D5CC3}" srcOrd="5" destOrd="0" presId="urn:microsoft.com/office/officeart/2005/8/layout/vList2"/>
    <dgm:cxn modelId="{55EF5C9B-5FFD-48BC-B56C-70D2C70B1236}" type="presParOf" srcId="{3A358299-FEF9-4D39-A9BA-7CCCBFBBD8AC}" destId="{0367361C-8C38-4B5B-8ECE-E209963FB3E6}" srcOrd="6" destOrd="0" presId="urn:microsoft.com/office/officeart/2005/8/layout/vList2"/>
    <dgm:cxn modelId="{691B6AC3-5F4A-4629-A5AF-CA960904149D}" type="presParOf" srcId="{3A358299-FEF9-4D39-A9BA-7CCCBFBBD8AC}" destId="{5EDB4B30-B636-4889-924F-D89E5CC62353}" srcOrd="7" destOrd="0" presId="urn:microsoft.com/office/officeart/2005/8/layout/vList2"/>
    <dgm:cxn modelId="{D28CEB97-4B50-4912-94EE-65519A03CB31}" type="presParOf" srcId="{3A358299-FEF9-4D39-A9BA-7CCCBFBBD8AC}" destId="{4DA5D98B-BFAE-4C85-A667-4194977E9A6E}" srcOrd="8" destOrd="0" presId="urn:microsoft.com/office/officeart/2005/8/layout/vList2"/>
    <dgm:cxn modelId="{8465242F-94A0-4E27-AED3-568DF9C9EF3E}" type="presParOf" srcId="{3A358299-FEF9-4D39-A9BA-7CCCBFBBD8AC}" destId="{12792906-4463-4B4B-A61D-A0B717464CE8}" srcOrd="9"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769171-9729-4587-B7D9-0FC253124272}">
      <dsp:nvSpPr>
        <dsp:cNvPr id="0" name=""/>
        <dsp:cNvSpPr/>
      </dsp:nvSpPr>
      <dsp:spPr>
        <a:xfrm>
          <a:off x="0" y="182071"/>
          <a:ext cx="13182600" cy="77571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1. Respect  </a:t>
          </a:r>
        </a:p>
      </dsp:txBody>
      <dsp:txXfrm>
        <a:off x="37867" y="219938"/>
        <a:ext cx="13106866" cy="699976"/>
      </dsp:txXfrm>
    </dsp:sp>
    <dsp:sp modelId="{71F06389-C8D8-4EA1-BCC0-37A7E2910F82}">
      <dsp:nvSpPr>
        <dsp:cNvPr id="0" name=""/>
        <dsp:cNvSpPr/>
      </dsp:nvSpPr>
      <dsp:spPr>
        <a:xfrm>
          <a:off x="0" y="957781"/>
          <a:ext cx="13182600" cy="63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854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dirty="0"/>
            <a:t>“Community, systems, and societal acceptance and appreciation for people affected by mental health and substance use problems— including protecting their rights and eliminating discrimination—are crucial in achieving recovery.”</a:t>
          </a:r>
        </a:p>
      </dsp:txBody>
      <dsp:txXfrm>
        <a:off x="0" y="957781"/>
        <a:ext cx="13182600" cy="632385"/>
      </dsp:txXfrm>
    </dsp:sp>
    <dsp:sp modelId="{E7A2A90A-3BD5-475F-9C8B-2CD88FADB613}">
      <dsp:nvSpPr>
        <dsp:cNvPr id="0" name=""/>
        <dsp:cNvSpPr/>
      </dsp:nvSpPr>
      <dsp:spPr>
        <a:xfrm>
          <a:off x="0" y="1590166"/>
          <a:ext cx="13182600" cy="775710"/>
        </a:xfrm>
        <a:prstGeom prst="roundRect">
          <a:avLst/>
        </a:prstGeom>
        <a:solidFill>
          <a:schemeClr val="accent3">
            <a:hueOff val="2436419"/>
            <a:satOff val="8341"/>
            <a:lumOff val="-1892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solidFill>
                <a:schemeClr val="tx1"/>
              </a:solidFill>
            </a:rPr>
            <a:t>2. Hope </a:t>
          </a:r>
        </a:p>
      </dsp:txBody>
      <dsp:txXfrm>
        <a:off x="37867" y="1628033"/>
        <a:ext cx="13106866" cy="699976"/>
      </dsp:txXfrm>
    </dsp:sp>
    <dsp:sp modelId="{D803E54F-62F8-46DD-B82B-F605B899E705}">
      <dsp:nvSpPr>
        <dsp:cNvPr id="0" name=""/>
        <dsp:cNvSpPr/>
      </dsp:nvSpPr>
      <dsp:spPr>
        <a:xfrm>
          <a:off x="0" y="2365876"/>
          <a:ext cx="13182600" cy="63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854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“The belief that recovery is real provides the essential and motivating message of a better future—that people can and do overcome the internal and external challenges, barriers, and obstacles that confront them”. </a:t>
          </a:r>
        </a:p>
      </dsp:txBody>
      <dsp:txXfrm>
        <a:off x="0" y="2365876"/>
        <a:ext cx="13182600" cy="632385"/>
      </dsp:txXfrm>
    </dsp:sp>
    <dsp:sp modelId="{026112DF-27C3-487A-A6EF-71EC4D6F73A4}">
      <dsp:nvSpPr>
        <dsp:cNvPr id="0" name=""/>
        <dsp:cNvSpPr/>
      </dsp:nvSpPr>
      <dsp:spPr>
        <a:xfrm>
          <a:off x="0" y="2998261"/>
          <a:ext cx="13182600" cy="775710"/>
        </a:xfrm>
        <a:prstGeom prst="roundRect">
          <a:avLst/>
        </a:prstGeom>
        <a:solidFill>
          <a:schemeClr val="accent3">
            <a:hueOff val="4872837"/>
            <a:satOff val="16682"/>
            <a:lumOff val="-3784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3. Person-Driven </a:t>
          </a:r>
        </a:p>
      </dsp:txBody>
      <dsp:txXfrm>
        <a:off x="37867" y="3036128"/>
        <a:ext cx="13106866" cy="699976"/>
      </dsp:txXfrm>
    </dsp:sp>
    <dsp:sp modelId="{8DF37A0D-1234-481D-821B-62860A887C35}">
      <dsp:nvSpPr>
        <dsp:cNvPr id="0" name=""/>
        <dsp:cNvSpPr/>
      </dsp:nvSpPr>
      <dsp:spPr>
        <a:xfrm>
          <a:off x="0" y="3773971"/>
          <a:ext cx="13182600" cy="11840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854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“Self-determination and self-direction are the foundations for recovery as individuals define their own life goals and design their unique path(s) towards those goals. Individuals optimize their autonomy and independence to the greatest extent possible by leading, controlling, and exercising choice over the services and supports that assist their recovery and resilience” . </a:t>
          </a:r>
        </a:p>
      </dsp:txBody>
      <dsp:txXfrm>
        <a:off x="0" y="3773971"/>
        <a:ext cx="13182600" cy="1184040"/>
      </dsp:txXfrm>
    </dsp:sp>
    <dsp:sp modelId="{50E87D2A-CB2A-4C3C-97D5-839B5B2A0A0B}">
      <dsp:nvSpPr>
        <dsp:cNvPr id="0" name=""/>
        <dsp:cNvSpPr/>
      </dsp:nvSpPr>
      <dsp:spPr>
        <a:xfrm>
          <a:off x="0" y="4958011"/>
          <a:ext cx="13182600" cy="775710"/>
        </a:xfrm>
        <a:prstGeom prst="roundRect">
          <a:avLst/>
        </a:prstGeom>
        <a:solidFill>
          <a:schemeClr val="accent3">
            <a:hueOff val="7309255"/>
            <a:satOff val="25022"/>
            <a:lumOff val="-5676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kern="1200" dirty="0"/>
            <a:t>4. </a:t>
          </a:r>
          <a:r>
            <a:rPr lang="en-US" sz="3200" kern="1200" dirty="0"/>
            <a:t>Strengths/Responsibility  </a:t>
          </a:r>
        </a:p>
      </dsp:txBody>
      <dsp:txXfrm>
        <a:off x="37867" y="4995878"/>
        <a:ext cx="13106866" cy="699976"/>
      </dsp:txXfrm>
    </dsp:sp>
    <dsp:sp modelId="{29E52F6D-679F-4AC2-8E13-1996A20B8795}">
      <dsp:nvSpPr>
        <dsp:cNvPr id="0" name=""/>
        <dsp:cNvSpPr/>
      </dsp:nvSpPr>
      <dsp:spPr>
        <a:xfrm>
          <a:off x="0" y="5733721"/>
          <a:ext cx="13182600" cy="632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854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“Recovery is built on the multiple capacities, strengths, talents, coping abilities, resources, and inherent value of each individual.”</a:t>
          </a:r>
        </a:p>
      </dsp:txBody>
      <dsp:txXfrm>
        <a:off x="0" y="5733721"/>
        <a:ext cx="13182600" cy="632385"/>
      </dsp:txXfrm>
    </dsp:sp>
    <dsp:sp modelId="{02C0A65D-77E5-40AF-98CC-A834C03C6CE9}">
      <dsp:nvSpPr>
        <dsp:cNvPr id="0" name=""/>
        <dsp:cNvSpPr/>
      </dsp:nvSpPr>
      <dsp:spPr>
        <a:xfrm>
          <a:off x="0" y="6366106"/>
          <a:ext cx="13182600" cy="775710"/>
        </a:xfrm>
        <a:prstGeom prst="roundRect">
          <a:avLst/>
        </a:prstGeom>
        <a:solidFill>
          <a:schemeClr val="accent3">
            <a:hueOff val="9745674"/>
            <a:satOff val="33363"/>
            <a:lumOff val="-7568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5. Culture  </a:t>
          </a:r>
        </a:p>
      </dsp:txBody>
      <dsp:txXfrm>
        <a:off x="37867" y="6403973"/>
        <a:ext cx="13106866" cy="699976"/>
      </dsp:txXfrm>
    </dsp:sp>
    <dsp:sp modelId="{BB93E385-D944-4C6F-90AE-94926723FA60}">
      <dsp:nvSpPr>
        <dsp:cNvPr id="0" name=""/>
        <dsp:cNvSpPr/>
      </dsp:nvSpPr>
      <dsp:spPr>
        <a:xfrm>
          <a:off x="0" y="7141816"/>
          <a:ext cx="13182600" cy="9149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8548" tIns="33020" rIns="184912" bIns="33020" numCol="1" spcCol="1270" anchor="t" anchorCtr="0">
          <a:noAutofit/>
        </a:bodyPr>
        <a:lstStyle/>
        <a:p>
          <a:pPr marL="228600" lvl="1" indent="-228600" algn="l" defTabSz="889000">
            <a:lnSpc>
              <a:spcPct val="90000"/>
            </a:lnSpc>
            <a:spcBef>
              <a:spcPct val="0"/>
            </a:spcBef>
            <a:spcAft>
              <a:spcPct val="20000"/>
            </a:spcAft>
            <a:buChar char="•"/>
          </a:pPr>
          <a:r>
            <a:rPr lang="en-US" sz="2000" kern="1200"/>
            <a:t>“Culture and cultural background in all of its diverse representations—including values, traditions, and beliefs—are keys in determining a person’s journey and unique pathway to recovery. Services should be culturally grounded, attuned, sensitive, congruent, and competent, as well as personalized to meet each individual’s unique needs.”</a:t>
          </a:r>
        </a:p>
      </dsp:txBody>
      <dsp:txXfrm>
        <a:off x="0" y="7141816"/>
        <a:ext cx="13182600" cy="91494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9579B25-C449-4060-8809-9DA4353C5C61}">
      <dsp:nvSpPr>
        <dsp:cNvPr id="0" name=""/>
        <dsp:cNvSpPr/>
      </dsp:nvSpPr>
      <dsp:spPr>
        <a:xfrm>
          <a:off x="0" y="39331"/>
          <a:ext cx="13182600" cy="695565"/>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6. Addresses trauma</a:t>
          </a:r>
        </a:p>
      </dsp:txBody>
      <dsp:txXfrm>
        <a:off x="33955" y="73286"/>
        <a:ext cx="13114690" cy="627655"/>
      </dsp:txXfrm>
    </dsp:sp>
    <dsp:sp modelId="{A8302463-8A12-4FFE-8018-1548B0925552}">
      <dsp:nvSpPr>
        <dsp:cNvPr id="0" name=""/>
        <dsp:cNvSpPr/>
      </dsp:nvSpPr>
      <dsp:spPr>
        <a:xfrm>
          <a:off x="0" y="734896"/>
          <a:ext cx="13182600" cy="72035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8548"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“The experience of trauma is often a precursor to or associated with alcohol and drug use, mental health problems, and related issues. </a:t>
          </a:r>
        </a:p>
      </dsp:txBody>
      <dsp:txXfrm>
        <a:off x="0" y="734896"/>
        <a:ext cx="13182600" cy="720359"/>
      </dsp:txXfrm>
    </dsp:sp>
    <dsp:sp modelId="{822981DE-391A-4970-B5A9-B7FED1028CAE}">
      <dsp:nvSpPr>
        <dsp:cNvPr id="0" name=""/>
        <dsp:cNvSpPr/>
      </dsp:nvSpPr>
      <dsp:spPr>
        <a:xfrm>
          <a:off x="0" y="1455256"/>
          <a:ext cx="13182600" cy="695565"/>
        </a:xfrm>
        <a:prstGeom prst="roundRect">
          <a:avLst/>
        </a:prstGeom>
        <a:solidFill>
          <a:schemeClr val="accent5">
            <a:hueOff val="-2880193"/>
            <a:satOff val="20417"/>
            <a:lumOff val="176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7. Many pathways</a:t>
          </a:r>
        </a:p>
      </dsp:txBody>
      <dsp:txXfrm>
        <a:off x="33955" y="1489211"/>
        <a:ext cx="13114690" cy="627655"/>
      </dsp:txXfrm>
    </dsp:sp>
    <dsp:sp modelId="{9CAAD6AF-1449-4BF2-AD8A-05C32021A4B7}">
      <dsp:nvSpPr>
        <dsp:cNvPr id="0" name=""/>
        <dsp:cNvSpPr/>
      </dsp:nvSpPr>
      <dsp:spPr>
        <a:xfrm>
          <a:off x="0" y="2150821"/>
          <a:ext cx="13182600" cy="1380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8548"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“Recovery pathways are highly personalized. They may include professional clinical treatment; use of medications; support from families and in schools; faith-based approaches; peer support; and other approaches. Recovery is non-linear, characterized by continual growth and improved functioning that may </a:t>
          </a:r>
          <a:r>
            <a:rPr lang="en-US" sz="2300" kern="1200"/>
            <a:t>involve setbacks</a:t>
          </a:r>
          <a:endParaRPr lang="en-US" sz="2300" kern="1200" dirty="0"/>
        </a:p>
      </dsp:txBody>
      <dsp:txXfrm>
        <a:off x="0" y="2150821"/>
        <a:ext cx="13182600" cy="1380689"/>
      </dsp:txXfrm>
    </dsp:sp>
    <dsp:sp modelId="{8E13D546-4CC2-498C-AD4D-3E10CEFFA2B8}">
      <dsp:nvSpPr>
        <dsp:cNvPr id="0" name=""/>
        <dsp:cNvSpPr/>
      </dsp:nvSpPr>
      <dsp:spPr>
        <a:xfrm>
          <a:off x="0" y="3531511"/>
          <a:ext cx="13182600" cy="695565"/>
        </a:xfrm>
        <a:prstGeom prst="roundRect">
          <a:avLst/>
        </a:prstGeom>
        <a:solidFill>
          <a:schemeClr val="accent5">
            <a:hueOff val="-5760385"/>
            <a:satOff val="40834"/>
            <a:lumOff val="353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8. Holistic</a:t>
          </a:r>
        </a:p>
      </dsp:txBody>
      <dsp:txXfrm>
        <a:off x="33955" y="3565466"/>
        <a:ext cx="13114690" cy="627655"/>
      </dsp:txXfrm>
    </dsp:sp>
    <dsp:sp modelId="{0B32D81D-6039-43BF-979F-9168C89D5CC3}">
      <dsp:nvSpPr>
        <dsp:cNvPr id="0" name=""/>
        <dsp:cNvSpPr/>
      </dsp:nvSpPr>
      <dsp:spPr>
        <a:xfrm>
          <a:off x="0" y="4227076"/>
          <a:ext cx="13182600" cy="48024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8548"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 "Recovery encompasses an individual’s whole life, including mind, body, spirit, and community</a:t>
          </a:r>
          <a:r>
            <a:rPr lang="en-US" sz="2300" kern="1200"/>
            <a:t>”. </a:t>
          </a:r>
          <a:endParaRPr lang="en-US" sz="2300" kern="1200" dirty="0"/>
        </a:p>
      </dsp:txBody>
      <dsp:txXfrm>
        <a:off x="0" y="4227076"/>
        <a:ext cx="13182600" cy="480240"/>
      </dsp:txXfrm>
    </dsp:sp>
    <dsp:sp modelId="{0367361C-8C38-4B5B-8ECE-E209963FB3E6}">
      <dsp:nvSpPr>
        <dsp:cNvPr id="0" name=""/>
        <dsp:cNvSpPr/>
      </dsp:nvSpPr>
      <dsp:spPr>
        <a:xfrm>
          <a:off x="0" y="4707315"/>
          <a:ext cx="13182600" cy="695565"/>
        </a:xfrm>
        <a:prstGeom prst="roundRect">
          <a:avLst/>
        </a:prstGeom>
        <a:solidFill>
          <a:schemeClr val="accent5">
            <a:hueOff val="-8640579"/>
            <a:satOff val="61250"/>
            <a:lumOff val="529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9.Peer support</a:t>
          </a:r>
        </a:p>
      </dsp:txBody>
      <dsp:txXfrm>
        <a:off x="33955" y="4741270"/>
        <a:ext cx="13114690" cy="627655"/>
      </dsp:txXfrm>
    </dsp:sp>
    <dsp:sp modelId="{5EDB4B30-B636-4889-924F-D89E5CC62353}">
      <dsp:nvSpPr>
        <dsp:cNvPr id="0" name=""/>
        <dsp:cNvSpPr/>
      </dsp:nvSpPr>
      <dsp:spPr>
        <a:xfrm>
          <a:off x="0" y="5402881"/>
          <a:ext cx="13182600" cy="1050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8548"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“Mutual support and mutual aid groups, including the sharing of experiential knowledge and skills, as well as social, play an invaluable role in recovery. Peers encourage and engage other peers and provide each other with a vital sense of belonging, supportive relationships, valued roles, and </a:t>
          </a:r>
          <a:r>
            <a:rPr lang="en-US" sz="2300" kern="1200"/>
            <a:t>community.”</a:t>
          </a:r>
          <a:endParaRPr lang="en-US" sz="2300" kern="1200" dirty="0"/>
        </a:p>
      </dsp:txBody>
      <dsp:txXfrm>
        <a:off x="0" y="5402881"/>
        <a:ext cx="13182600" cy="1050524"/>
      </dsp:txXfrm>
    </dsp:sp>
    <dsp:sp modelId="{4DA5D98B-BFAE-4C85-A667-4194977E9A6E}">
      <dsp:nvSpPr>
        <dsp:cNvPr id="0" name=""/>
        <dsp:cNvSpPr/>
      </dsp:nvSpPr>
      <dsp:spPr>
        <a:xfrm>
          <a:off x="0" y="6453405"/>
          <a:ext cx="13182600" cy="695565"/>
        </a:xfrm>
        <a:prstGeom prst="roundRect">
          <a:avLst/>
        </a:prstGeom>
        <a:solidFill>
          <a:schemeClr val="accent5">
            <a:hueOff val="-11520771"/>
            <a:satOff val="81667"/>
            <a:lumOff val="70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kern="1200" dirty="0"/>
            <a:t>10. Relational</a:t>
          </a:r>
        </a:p>
      </dsp:txBody>
      <dsp:txXfrm>
        <a:off x="33955" y="6487360"/>
        <a:ext cx="13114690" cy="627655"/>
      </dsp:txXfrm>
    </dsp:sp>
    <dsp:sp modelId="{12792906-4463-4B4B-A61D-A0B717464CE8}">
      <dsp:nvSpPr>
        <dsp:cNvPr id="0" name=""/>
        <dsp:cNvSpPr/>
      </dsp:nvSpPr>
      <dsp:spPr>
        <a:xfrm>
          <a:off x="0" y="7148971"/>
          <a:ext cx="13182600" cy="10505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18548" tIns="36830" rIns="206248" bIns="36830" numCol="1" spcCol="1270" anchor="t" anchorCtr="0">
          <a:noAutofit/>
        </a:bodyPr>
        <a:lstStyle/>
        <a:p>
          <a:pPr marL="228600" lvl="1" indent="-228600" algn="l" defTabSz="1022350">
            <a:lnSpc>
              <a:spcPct val="90000"/>
            </a:lnSpc>
            <a:spcBef>
              <a:spcPct val="0"/>
            </a:spcBef>
            <a:spcAft>
              <a:spcPct val="20000"/>
            </a:spcAft>
            <a:buChar char="•"/>
          </a:pPr>
          <a:r>
            <a:rPr lang="en-US" sz="2300" kern="1200" dirty="0"/>
            <a:t>“Family members, peers, providers, faith groups, community members, and other allies form vital support networks. Through these relationships, people leave unhealthy and/or unfulfilling life roles behind and engage in new roles that lead to a greater sense of belonging”. </a:t>
          </a:r>
        </a:p>
      </dsp:txBody>
      <dsp:txXfrm>
        <a:off x="0" y="7148971"/>
        <a:ext cx="13182600" cy="105052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BA9018-EAD3-44FD-AE09-C289BE473656}" type="datetimeFigureOut">
              <a:rPr lang="en-US" smtClean="0"/>
              <a:t>12/28/2022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071045B-683F-4120-8F36-6B50AC3EAEEC}" type="slidenum">
              <a:rPr lang="en-US" smtClean="0"/>
              <a:t>‹#›</a:t>
            </a:fld>
            <a:endParaRPr lang="en-US"/>
          </a:p>
        </p:txBody>
      </p:sp>
    </p:spTree>
    <p:extLst>
      <p:ext uri="{BB962C8B-B14F-4D97-AF65-F5344CB8AC3E}">
        <p14:creationId xmlns:p14="http://schemas.microsoft.com/office/powerpoint/2010/main" val="38370223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youtu.be/fdlGAuBqfxw"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store.samhsa.gov/sites/default/files/d7/priv/pep12-recdef.pdf" TargetMode="External"/><Relationship Id="rId2" Type="http://schemas.openxmlformats.org/officeDocument/2006/relationships/slide" Target="../slides/slide6.xml"/><Relationship Id="rId1" Type="http://schemas.openxmlformats.org/officeDocument/2006/relationships/notesMaster" Target="../notesMasters/notesMaster1.xml"/><Relationship Id="rId4" Type="http://schemas.openxmlformats.org/officeDocument/2006/relationships/hyperlink" Target="https://en.wikipedia.org/wiki/Dignity_of_risk#:~:text=Dignity%20of%20risk%20is%20the%20idea,about%20their%20duty%20of%20care%20.&amp;text=Dignity%20of%20risk%20is,duty%20of%20care%20.&amp;text=risk%20is%20the%20idea,about%20their%20duty%20of"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Introduce Trainers </a:t>
            </a:r>
          </a:p>
        </p:txBody>
      </p:sp>
      <p:sp>
        <p:nvSpPr>
          <p:cNvPr id="4" name="Slide Number Placeholder 3"/>
          <p:cNvSpPr>
            <a:spLocks noGrp="1"/>
          </p:cNvSpPr>
          <p:nvPr>
            <p:ph type="sldNum" sz="quarter" idx="5"/>
          </p:nvPr>
        </p:nvSpPr>
        <p:spPr/>
        <p:txBody>
          <a:bodyPr/>
          <a:lstStyle/>
          <a:p>
            <a:fld id="{8071045B-683F-4120-8F36-6B50AC3EAEEC}" type="slidenum">
              <a:rPr lang="en-US" smtClean="0"/>
              <a:t>1</a:t>
            </a:fld>
            <a:endParaRPr lang="en-US"/>
          </a:p>
        </p:txBody>
      </p:sp>
    </p:spTree>
    <p:extLst>
      <p:ext uri="{BB962C8B-B14F-4D97-AF65-F5344CB8AC3E}">
        <p14:creationId xmlns:p14="http://schemas.microsoft.com/office/powerpoint/2010/main" val="10658039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t>
            </a:r>
            <a:endParaRPr lang="en-US"/>
          </a:p>
          <a:p>
            <a:r>
              <a:rPr lang="en-US" dirty="0"/>
              <a:t>Show dimensions slide #9. </a:t>
            </a: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10</a:t>
            </a:fld>
            <a:endParaRPr lang="en-US"/>
          </a:p>
        </p:txBody>
      </p:sp>
    </p:spTree>
    <p:extLst>
      <p:ext uri="{BB962C8B-B14F-4D97-AF65-F5344CB8AC3E}">
        <p14:creationId xmlns:p14="http://schemas.microsoft.com/office/powerpoint/2010/main" val="42589922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r>
              <a:rPr lang="en-US" dirty="0"/>
              <a:t> </a:t>
            </a:r>
            <a:endParaRPr lang="en-US"/>
          </a:p>
          <a:p>
            <a:r>
              <a:rPr lang="en-US" dirty="0"/>
              <a:t>  </a:t>
            </a:r>
            <a:endParaRPr lang="en-US" dirty="0">
              <a:cs typeface="Calibri"/>
            </a:endParaRPr>
          </a:p>
          <a:p>
            <a:pPr marL="285750" indent="-285750">
              <a:buFont typeface="Arial"/>
              <a:buChar char="•"/>
            </a:pPr>
            <a:r>
              <a:rPr lang="en-US" dirty="0"/>
              <a:t>Having hope and believing that people can and do recover from mental health conditions and from substance abuse or addiction. </a:t>
            </a:r>
            <a:endParaRPr lang="en-US" dirty="0">
              <a:cs typeface="Calibri"/>
            </a:endParaRPr>
          </a:p>
          <a:p>
            <a:pPr marL="285750" indent="-285750">
              <a:buFont typeface="Arial"/>
              <a:buChar char="•"/>
            </a:pPr>
            <a:r>
              <a:rPr lang="en-US" dirty="0"/>
              <a:t>The biggest stakeholder is the person receiving services. People are far more likely to engage in services that support their personal goal achievement.</a:t>
            </a:r>
            <a:endParaRPr lang="en-US" dirty="0">
              <a:cs typeface="Calibri"/>
            </a:endParaRPr>
          </a:p>
          <a:p>
            <a:pPr marL="285750" indent="-285750">
              <a:buFont typeface="Arial"/>
              <a:buChar char="•"/>
            </a:pPr>
            <a:r>
              <a:rPr lang="en-US" dirty="0"/>
              <a:t>Acknowledging there are multiple pathways to recovery and taking the time to help the person determine what recovery looks like for them </a:t>
            </a:r>
            <a:endParaRPr lang="en-US" dirty="0">
              <a:cs typeface="Calibri"/>
            </a:endParaRPr>
          </a:p>
          <a:p>
            <a:pPr marL="285750" indent="-285750">
              <a:buFont typeface="Arial"/>
              <a:buChar char="•"/>
            </a:pPr>
            <a:r>
              <a:rPr lang="en-US" dirty="0"/>
              <a:t>To provide support to decrease the frequency and/or intensity of psychiatric and/or substance relapse by using screening and assessment and evidenced-based practices.   </a:t>
            </a:r>
            <a:endParaRPr lang="en-US" dirty="0">
              <a:cs typeface="Calibri"/>
            </a:endParaRPr>
          </a:p>
          <a:p>
            <a:pPr marL="285750" indent="-285750">
              <a:buFont typeface="Arial"/>
              <a:buChar char="•"/>
            </a:pPr>
            <a:r>
              <a:rPr lang="en-US" dirty="0"/>
              <a:t>The overall goal of ACCS is for the integrated team to support persons served to live independently.</a:t>
            </a:r>
            <a:endParaRPr lang="en-US" dirty="0">
              <a:cs typeface="Calibri"/>
            </a:endParaRPr>
          </a:p>
          <a:p>
            <a:pPr marL="228600" marR="0">
              <a:lnSpc>
                <a:spcPct val="107000"/>
              </a:lnSpc>
              <a:spcBef>
                <a:spcPts val="0"/>
              </a:spcBef>
              <a:spcAft>
                <a:spcPts val="0"/>
              </a:spcAft>
            </a:pPr>
            <a:endParaRPr lang="en-US" sz="1800" u="sng"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11</a:t>
            </a:fld>
            <a:endParaRPr lang="en-US"/>
          </a:p>
        </p:txBody>
      </p:sp>
    </p:spTree>
    <p:extLst>
      <p:ext uri="{BB962C8B-B14F-4D97-AF65-F5344CB8AC3E}">
        <p14:creationId xmlns:p14="http://schemas.microsoft.com/office/powerpoint/2010/main" val="31500091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Explain:</a:t>
            </a:r>
            <a:r>
              <a:rPr lang="en-US" dirty="0"/>
              <a:t> </a:t>
            </a:r>
            <a:endParaRPr lang="en-US"/>
          </a:p>
          <a:p>
            <a:r>
              <a:rPr lang="en-US" b="1" dirty="0"/>
              <a:t> </a:t>
            </a:r>
            <a:r>
              <a:rPr lang="en-US" dirty="0"/>
              <a:t> </a:t>
            </a:r>
            <a:endParaRPr lang="en-US" dirty="0">
              <a:cs typeface="Calibri"/>
            </a:endParaRPr>
          </a:p>
          <a:p>
            <a:pPr marL="171450" indent="-171450">
              <a:buFont typeface="Arial"/>
              <a:buChar char="•"/>
            </a:pPr>
            <a:r>
              <a:rPr lang="en-US" b="1" dirty="0"/>
              <a:t>Linking goals:</a:t>
            </a:r>
            <a:r>
              <a:rPr lang="en-US" dirty="0"/>
              <a:t> </a:t>
            </a:r>
            <a:endParaRPr lang="en-US" dirty="0">
              <a:cs typeface="Calibri"/>
            </a:endParaRPr>
          </a:p>
          <a:p>
            <a:r>
              <a:rPr lang="en-US" dirty="0"/>
              <a:t>The ACCS recovery approach allows us to better understand the importance of linking clinical goals with personal goals to provide more meaningful services. </a:t>
            </a:r>
            <a:endParaRPr lang="en-US" dirty="0">
              <a:cs typeface="Calibri"/>
            </a:endParaRPr>
          </a:p>
          <a:p>
            <a:pPr marL="171450" indent="-171450">
              <a:buFont typeface="Arial"/>
              <a:buChar char="•"/>
            </a:pPr>
            <a:r>
              <a:rPr lang="en-US" b="1" dirty="0"/>
              <a:t> Skill-building</a:t>
            </a:r>
            <a:r>
              <a:rPr lang="en-US" dirty="0"/>
              <a:t>: </a:t>
            </a:r>
            <a:endParaRPr lang="en-US" dirty="0">
              <a:cs typeface="Calibri" panose="020F0502020204030204"/>
            </a:endParaRPr>
          </a:p>
          <a:p>
            <a:r>
              <a:rPr lang="en-US" dirty="0"/>
              <a:t>Recovery-oriented services help persons served to learn, practice, and master skills to achieve personally meaningful goals, gain independence, and increase participation in the community. </a:t>
            </a:r>
            <a:endParaRPr lang="en-US" dirty="0">
              <a:cs typeface="Calibri"/>
            </a:endParaRPr>
          </a:p>
          <a:p>
            <a:pPr lvl="2"/>
            <a:r>
              <a:rPr lang="en-US" dirty="0"/>
              <a:t>  </a:t>
            </a:r>
            <a:endParaRPr lang="en-US" dirty="0">
              <a:cs typeface="Calibri"/>
            </a:endParaRPr>
          </a:p>
          <a:p>
            <a:pPr marL="171450" indent="-171450">
              <a:buFont typeface="Arial"/>
              <a:buChar char="•"/>
            </a:pPr>
            <a:r>
              <a:rPr lang="en-US" b="1" dirty="0"/>
              <a:t>Evidence Based Practices (EBP)</a:t>
            </a:r>
            <a:r>
              <a:rPr lang="en-US" dirty="0"/>
              <a:t>: </a:t>
            </a:r>
            <a:endParaRPr lang="en-US">
              <a:cs typeface="Calibri" panose="020F0502020204030204"/>
            </a:endParaRPr>
          </a:p>
          <a:p>
            <a:r>
              <a:rPr lang="en-US" dirty="0"/>
              <a:t>ACCS uses evidence-based practices such as illness management tools and motivational interviewing for persons served skill gain. </a:t>
            </a:r>
            <a:endParaRPr lang="en-US">
              <a:cs typeface="Calibri" panose="020F0502020204030204"/>
            </a:endParaRPr>
          </a:p>
          <a:p>
            <a:pPr lvl="2"/>
            <a:r>
              <a:rPr lang="en-US" dirty="0"/>
              <a:t>  </a:t>
            </a:r>
            <a:endParaRPr lang="en-US" dirty="0">
              <a:cs typeface="Calibri"/>
            </a:endParaRPr>
          </a:p>
          <a:p>
            <a:pPr marL="171450" indent="-171450">
              <a:buFont typeface="Arial"/>
              <a:buChar char="•"/>
            </a:pPr>
            <a:r>
              <a:rPr lang="en-US" b="1" dirty="0"/>
              <a:t>Monitor engagement outcomes</a:t>
            </a:r>
            <a:r>
              <a:rPr lang="en-US" dirty="0"/>
              <a:t>: </a:t>
            </a:r>
            <a:endParaRPr lang="en-US">
              <a:cs typeface="Calibri" panose="020F0502020204030204"/>
            </a:endParaRPr>
          </a:p>
          <a:p>
            <a:r>
              <a:rPr lang="en-US" dirty="0"/>
              <a:t>When our clinical goals are not aligned with the person’s served own goals, they are far less likely to engage with us or to sustain engagement. </a:t>
            </a:r>
            <a:endParaRPr lang="en-US">
              <a:cs typeface="Calibri" panose="020F0502020204030204"/>
            </a:endParaRPr>
          </a:p>
          <a:p>
            <a:pPr lvl="2"/>
            <a:r>
              <a:rPr lang="en-US" dirty="0"/>
              <a:t>  </a:t>
            </a:r>
            <a:endParaRPr lang="en-US" dirty="0">
              <a:cs typeface="Calibri"/>
            </a:endParaRPr>
          </a:p>
          <a:p>
            <a:pPr marL="171450" indent="-171450">
              <a:buFont typeface="Arial"/>
              <a:buChar char="•"/>
            </a:pPr>
            <a:r>
              <a:rPr lang="en-US" b="1" dirty="0"/>
              <a:t>Engage and partner with other stakeholders:</a:t>
            </a:r>
            <a:r>
              <a:rPr lang="en-US" dirty="0"/>
              <a:t> </a:t>
            </a:r>
            <a:endParaRPr lang="en-US" dirty="0">
              <a:cs typeface="Calibri"/>
            </a:endParaRPr>
          </a:p>
          <a:p>
            <a:r>
              <a:rPr lang="en-US" dirty="0"/>
              <a:t>Engage chosen family, friends, other providers, Care Coordinating Entities (CCEs) and other systems of care, DMH, etc., in the discussion around goals, to both ensure there is hope for recovery from supporters of the person served as well as to resolve any misalignment or misunderstanding about the work. </a:t>
            </a: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12</a:t>
            </a:fld>
            <a:endParaRPr lang="en-US"/>
          </a:p>
        </p:txBody>
      </p:sp>
    </p:spTree>
    <p:extLst>
      <p:ext uri="{BB962C8B-B14F-4D97-AF65-F5344CB8AC3E}">
        <p14:creationId xmlns:p14="http://schemas.microsoft.com/office/powerpoint/2010/main" val="91607961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00"/>
              </a:spcAft>
            </a:pPr>
            <a:r>
              <a:rPr lang="en-US" b="1" dirty="0"/>
              <a:t>Closing Activity:  </a:t>
            </a:r>
            <a:endParaRPr lang="en-US" dirty="0">
              <a:cs typeface="Calibri"/>
            </a:endParaRPr>
          </a:p>
          <a:p>
            <a:r>
              <a:rPr lang="en-US" b="1" dirty="0"/>
              <a:t> </a:t>
            </a:r>
            <a:r>
              <a:rPr lang="en-US" dirty="0"/>
              <a:t> </a:t>
            </a:r>
            <a:endParaRPr lang="en-US" dirty="0">
              <a:cs typeface="Calibri"/>
            </a:endParaRPr>
          </a:p>
          <a:p>
            <a:r>
              <a:rPr lang="en-US" b="1" dirty="0"/>
              <a:t>Ask:</a:t>
            </a:r>
            <a:r>
              <a:rPr lang="en-US" dirty="0"/>
              <a:t> </a:t>
            </a:r>
            <a:endParaRPr lang="en-US" dirty="0">
              <a:cs typeface="Calibri"/>
            </a:endParaRPr>
          </a:p>
          <a:p>
            <a:r>
              <a:rPr lang="en-US" dirty="0"/>
              <a:t>How do you think you could support persons served in recovery in ACCS? </a:t>
            </a:r>
            <a:endParaRPr lang="en-US" dirty="0">
              <a:cs typeface="Calibri"/>
            </a:endParaRPr>
          </a:p>
          <a:p>
            <a:r>
              <a:rPr lang="en-US" dirty="0"/>
              <a:t>  </a:t>
            </a:r>
            <a:endParaRPr lang="en-US" dirty="0">
              <a:cs typeface="Calibri"/>
            </a:endParaRPr>
          </a:p>
          <a:p>
            <a:r>
              <a:rPr lang="en-US" b="1" dirty="0"/>
              <a:t>Facilitator Instructions:</a:t>
            </a:r>
            <a:r>
              <a:rPr lang="en-US" dirty="0"/>
              <a:t> </a:t>
            </a:r>
            <a:endParaRPr lang="en-US" dirty="0">
              <a:cs typeface="Calibri"/>
            </a:endParaRPr>
          </a:p>
          <a:p>
            <a:pPr marL="285750" indent="-285750">
              <a:buFont typeface="Arial"/>
              <a:buChar char="•"/>
            </a:pPr>
            <a:r>
              <a:rPr lang="en-US" dirty="0"/>
              <a:t>Show slide 9 with the dimensions of recovery and</a:t>
            </a:r>
            <a:endParaRPr lang="en-US" dirty="0">
              <a:cs typeface="Calibri"/>
            </a:endParaRPr>
          </a:p>
          <a:p>
            <a:pPr marL="285750" indent="-285750">
              <a:buFont typeface="Arial"/>
              <a:buChar char="•"/>
            </a:pPr>
            <a:r>
              <a:rPr lang="en-US" dirty="0"/>
              <a:t>Ask participants to write in chat or call out examples of how ACCS staff  can support recovery </a:t>
            </a:r>
            <a:endParaRPr lang="en-US" dirty="0">
              <a:cs typeface="Calibri"/>
            </a:endParaRPr>
          </a:p>
          <a:p>
            <a:pPr marL="285750" indent="-285750">
              <a:buFont typeface="Arial"/>
              <a:buChar char="•"/>
            </a:pPr>
            <a:r>
              <a:rPr lang="en-US" dirty="0"/>
              <a:t>If virtual, you can close the PPT and just show participants to facilitate discussion </a:t>
            </a:r>
            <a:endParaRPr lang="en-US" dirty="0">
              <a:cs typeface="Calibri"/>
            </a:endParaRPr>
          </a:p>
          <a:p>
            <a:r>
              <a:rPr lang="en-US" b="1" dirty="0"/>
              <a:t>Facilitator Notes: </a:t>
            </a:r>
            <a:endParaRPr lang="en-US"/>
          </a:p>
          <a:p>
            <a:pPr marL="285750" indent="-285750">
              <a:buFont typeface="Arial"/>
              <a:buChar char="•"/>
            </a:pPr>
            <a:r>
              <a:rPr lang="en-US" dirty="0"/>
              <a:t>Some talking points or ways to summarize comments may be to discuss methods for connecting with persons served:  </a:t>
            </a:r>
            <a:endParaRPr lang="en-US" dirty="0">
              <a:cs typeface="Calibri"/>
            </a:endParaRPr>
          </a:p>
          <a:p>
            <a:pPr marL="285750" indent="-285750">
              <a:buFont typeface="Arial"/>
              <a:buChar char="•"/>
            </a:pPr>
            <a:r>
              <a:rPr lang="en-US" dirty="0"/>
              <a:t>“What does help look like?” </a:t>
            </a:r>
            <a:endParaRPr lang="en-US" dirty="0">
              <a:cs typeface="Calibri"/>
            </a:endParaRPr>
          </a:p>
          <a:p>
            <a:pPr marL="285750" indent="-285750">
              <a:buFont typeface="Arial"/>
              <a:buChar char="•"/>
            </a:pPr>
            <a:r>
              <a:rPr lang="en-US" dirty="0"/>
              <a:t>“How can we help you get unstuck?” </a:t>
            </a:r>
            <a:endParaRPr lang="en-US" dirty="0">
              <a:cs typeface="Calibri"/>
            </a:endParaRPr>
          </a:p>
          <a:p>
            <a:pPr marL="285750" indent="-285750">
              <a:buFont typeface="Arial"/>
              <a:buChar char="•"/>
            </a:pPr>
            <a:r>
              <a:rPr lang="en-US" dirty="0"/>
              <a:t>“What is a goal you would like to achieve in five years, two years?”</a:t>
            </a:r>
            <a:endParaRPr lang="en-US" dirty="0">
              <a:cs typeface="Calibri"/>
            </a:endParaRPr>
          </a:p>
          <a:p>
            <a:pPr marL="285750" indent="-285750">
              <a:buFont typeface="Arial"/>
              <a:buChar char="•"/>
            </a:pPr>
            <a:r>
              <a:rPr lang="en-US" dirty="0"/>
              <a:t>Reiterate the importance of the peer support role to the recovery model (peers play an invaluable role in recovery, offer mutual support, provide each other with a vital sense of belonging, and “hold hope”.  </a:t>
            </a:r>
            <a:endParaRPr lang="en-US" dirty="0">
              <a:cs typeface="Calibri"/>
            </a:endParaRPr>
          </a:p>
          <a:p>
            <a:pPr marL="285750" indent="-285750">
              <a:buFont typeface="Arial"/>
              <a:buChar char="•"/>
            </a:pPr>
            <a:r>
              <a:rPr lang="en-US" dirty="0"/>
              <a:t>They offer the “been there” experience as well as the recovery road. </a:t>
            </a:r>
            <a:endParaRPr lang="en-US" dirty="0">
              <a:cs typeface="Calibri"/>
            </a:endParaRPr>
          </a:p>
          <a:p>
            <a:pPr marL="285750" indent="-285750">
              <a:buFont typeface="Arial"/>
              <a:buChar char="•"/>
            </a:pPr>
            <a:r>
              <a:rPr lang="en-US" dirty="0"/>
              <a:t>Also reiterate the housing first approach and the importance of the team working to help secure housing/independent living.</a:t>
            </a:r>
            <a:endParaRPr lang="en-US" dirty="0">
              <a:cs typeface="Calibri"/>
            </a:endParaRPr>
          </a:p>
          <a:p>
            <a:pPr marL="0" marR="0">
              <a:lnSpc>
                <a:spcPct val="107000"/>
              </a:lnSpc>
              <a:spcBef>
                <a:spcPts val="0"/>
              </a:spcBef>
              <a:spcAft>
                <a:spcPts val="800"/>
              </a:spcAft>
            </a:pPr>
            <a:endParaRPr lang="en-US" sz="1800" dirty="0">
              <a:effectLst/>
              <a:latin typeface="Calibri" panose="020F0502020204030204" pitchFamily="34" charset="0"/>
              <a:ea typeface="Calibri" panose="020F0502020204030204" pitchFamily="34" charset="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13</a:t>
            </a:fld>
            <a:endParaRPr lang="en-US"/>
          </a:p>
        </p:txBody>
      </p:sp>
    </p:spTree>
    <p:extLst>
      <p:ext uri="{BB962C8B-B14F-4D97-AF65-F5344CB8AC3E}">
        <p14:creationId xmlns:p14="http://schemas.microsoft.com/office/powerpoint/2010/main" val="35477849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2</a:t>
            </a:fld>
            <a:endParaRPr lang="en-US"/>
          </a:p>
        </p:txBody>
      </p:sp>
    </p:spTree>
    <p:extLst>
      <p:ext uri="{BB962C8B-B14F-4D97-AF65-F5344CB8AC3E}">
        <p14:creationId xmlns:p14="http://schemas.microsoft.com/office/powerpoint/2010/main" val="585344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a:buChar char="•"/>
            </a:pPr>
            <a:r>
              <a:rPr lang="en-US" u="sng" dirty="0"/>
              <a:t>The ACCS model embraces a recovery-oriented approach to working with persons served.   </a:t>
            </a:r>
            <a:endParaRPr lang="en-US"/>
          </a:p>
          <a:p>
            <a:pPr marL="285750" indent="-285750">
              <a:buFont typeface="Arial"/>
              <a:buChar char="•"/>
            </a:pPr>
            <a:r>
              <a:rPr lang="en-US" dirty="0"/>
              <a:t>The recovery paradigm emerged in recent decades and is a response to the “medical model” which viewed mental health conditions as a debilitating disease, with little chance for significant improvement, and the psychiatrist or other provider as the expert. </a:t>
            </a:r>
            <a:endParaRPr lang="en-US" dirty="0">
              <a:cs typeface="Calibri"/>
            </a:endParaRPr>
          </a:p>
          <a:p>
            <a:pPr lvl="1" indent="-285750">
              <a:buFont typeface="Arial"/>
              <a:buChar char="•"/>
            </a:pPr>
            <a:r>
              <a:rPr lang="en-US" dirty="0"/>
              <a:t>The recovery model views mental health recovery as “a journey of healing and transformation enabling a person with a mental health problem to live a meaningful life in a community of the person’s choice while striving to achieve (their) full potential” (Substance Abuse and Mental Health Services Administration (SAMHSA)). </a:t>
            </a:r>
            <a:endParaRPr lang="en-US" dirty="0">
              <a:cs typeface="Calibri" panose="020F0502020204030204"/>
            </a:endParaRPr>
          </a:p>
          <a:p>
            <a:pPr lvl="1" indent="-285750">
              <a:buFont typeface="Arial"/>
              <a:buChar char="•"/>
            </a:pPr>
            <a:r>
              <a:rPr lang="en-US" dirty="0"/>
              <a:t>Recovery does not refer to full symptom resolution, but rather to an establishment or re-establishment of a life worth living. It is a process by which a person becomes more resilient, gains and retains control over their own life, and becomes empowered to engage in the community in more meaningful ways.</a:t>
            </a:r>
            <a:endParaRPr lang="en-US" dirty="0">
              <a:cs typeface="Calibri" panose="020F0502020204030204"/>
            </a:endParaRPr>
          </a:p>
          <a:p>
            <a:pPr>
              <a:lnSpc>
                <a:spcPct val="107000"/>
              </a:lnSpc>
            </a:pPr>
            <a:r>
              <a:rPr lang="en-US" dirty="0"/>
              <a:t>  </a:t>
            </a: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3</a:t>
            </a:fld>
            <a:endParaRPr lang="en-US"/>
          </a:p>
        </p:txBody>
      </p:sp>
    </p:spTree>
    <p:extLst>
      <p:ext uri="{BB962C8B-B14F-4D97-AF65-F5344CB8AC3E}">
        <p14:creationId xmlns:p14="http://schemas.microsoft.com/office/powerpoint/2010/main" val="30205573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Activity – </a:t>
            </a:r>
            <a:r>
              <a:rPr lang="en-US" sz="1800" dirty="0">
                <a:effectLst/>
                <a:latin typeface="Calibri" panose="020F0502020204030204" pitchFamily="34" charset="0"/>
                <a:ea typeface="Calibri" panose="020F0502020204030204" pitchFamily="34" charset="0"/>
                <a:cs typeface="Arial" panose="020B0604020202020204" pitchFamily="34" charset="0"/>
              </a:rPr>
              <a:t>Show Video: </a:t>
            </a:r>
            <a:r>
              <a:rPr lang="en-US" sz="1800" dirty="0">
                <a:solidFill>
                  <a:srgbClr val="000000"/>
                </a:solidFill>
                <a:effectLst/>
                <a:latin typeface="Calibri" panose="020F0502020204030204" pitchFamily="34" charset="0"/>
                <a:ea typeface="Calibri" panose="020F0502020204030204" pitchFamily="34" charset="0"/>
                <a:cs typeface="Arial" panose="020B0604020202020204" pitchFamily="34" charset="0"/>
              </a:rPr>
              <a:t>"See Me" Advocates video, Heidi Peer Support Coordinator (2:04) </a:t>
            </a:r>
            <a:r>
              <a:rPr lang="en-US" sz="1800" u="sng" dirty="0">
                <a:solidFill>
                  <a:srgbClr val="0000FF"/>
                </a:solidFill>
                <a:effectLst/>
                <a:latin typeface="Calibri" panose="020F0502020204030204" pitchFamily="34" charset="0"/>
                <a:ea typeface="Calibri" panose="020F0502020204030204" pitchFamily="34" charset="0"/>
                <a:cs typeface="Arial" panose="020B0604020202020204" pitchFamily="34" charset="0"/>
                <a:hlinkClick r:id="rId3"/>
              </a:rPr>
              <a:t>https://youtu.be/fdlGAuBqfxw</a:t>
            </a:r>
            <a:endParaRPr lang="en-US" sz="1800" dirty="0">
              <a:effectLst/>
              <a:latin typeface="Calibri" panose="020F0502020204030204" pitchFamily="34" charset="0"/>
              <a:ea typeface="Calibri" panose="020F050202020403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4</a:t>
            </a:fld>
            <a:endParaRPr lang="en-US"/>
          </a:p>
        </p:txBody>
      </p:sp>
    </p:spTree>
    <p:extLst>
      <p:ext uri="{BB962C8B-B14F-4D97-AF65-F5344CB8AC3E}">
        <p14:creationId xmlns:p14="http://schemas.microsoft.com/office/powerpoint/2010/main" val="35533879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Ask participants</a:t>
            </a:r>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5</a:t>
            </a:fld>
            <a:endParaRPr lang="en-US"/>
          </a:p>
        </p:txBody>
      </p:sp>
    </p:spTree>
    <p:extLst>
      <p:ext uri="{BB962C8B-B14F-4D97-AF65-F5344CB8AC3E}">
        <p14:creationId xmlns:p14="http://schemas.microsoft.com/office/powerpoint/2010/main" val="113403590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SAMHSA has defined 10 guiding principles of recovery that are meant to apply to both recovery from mental health conditions as well as substance use disorders: </a:t>
            </a:r>
            <a:endParaRPr lang="en-US"/>
          </a:p>
          <a:p>
            <a:r>
              <a:rPr lang="en-US" dirty="0"/>
              <a:t>(</a:t>
            </a:r>
            <a:r>
              <a:rPr lang="en-US" dirty="0">
                <a:hlinkClick r:id="rId3"/>
              </a:rPr>
              <a:t>SAMHSA’s Working Definition of Recovery</a:t>
            </a:r>
            <a:r>
              <a:rPr lang="en-US" dirty="0"/>
              <a:t>) </a:t>
            </a:r>
            <a:endParaRPr lang="en-US" dirty="0">
              <a:cs typeface="Calibri"/>
            </a:endParaRPr>
          </a:p>
          <a:p>
            <a:r>
              <a:rPr lang="en-US" dirty="0"/>
              <a:t>  </a:t>
            </a:r>
            <a:endParaRPr lang="en-US" dirty="0">
              <a:cs typeface="Calibri"/>
            </a:endParaRPr>
          </a:p>
          <a:p>
            <a:r>
              <a:rPr lang="en-US" b="1" dirty="0"/>
              <a:t>1. Respect </a:t>
            </a:r>
            <a:r>
              <a:rPr lang="en-US" dirty="0"/>
              <a:t>– </a:t>
            </a:r>
            <a:endParaRPr lang="en-US">
              <a:cs typeface="Calibri" panose="020F0502020204030204"/>
            </a:endParaRPr>
          </a:p>
          <a:p>
            <a:r>
              <a:rPr lang="en-US" dirty="0"/>
              <a:t>“Community, systems, and societal acceptance and appreciation for people affected by mental health and substance use problems— including protecting their rights and eliminating discrimination—are crucial in achieving recovery.” </a:t>
            </a:r>
            <a:endParaRPr lang="en-US" dirty="0">
              <a:cs typeface="Calibri"/>
            </a:endParaRPr>
          </a:p>
          <a:p>
            <a:pPr marL="171450" indent="-171450">
              <a:buFont typeface="Arial"/>
              <a:buChar char="•"/>
            </a:pPr>
            <a:r>
              <a:rPr lang="en-US" dirty="0"/>
              <a:t>All interactions with people with mental health conditions must be respectful, afford dignity, and convey acceptance and appreciation. </a:t>
            </a:r>
            <a:endParaRPr lang="en-US" dirty="0">
              <a:cs typeface="Calibri"/>
            </a:endParaRPr>
          </a:p>
          <a:p>
            <a:r>
              <a:rPr lang="en-US" b="1" i="1" dirty="0"/>
              <a:t>Activity</a:t>
            </a:r>
            <a:r>
              <a:rPr lang="en-US" i="1" dirty="0"/>
              <a:t>: </a:t>
            </a:r>
            <a:endParaRPr lang="en-US"/>
          </a:p>
          <a:p>
            <a:r>
              <a:rPr lang="en-US" i="1" dirty="0"/>
              <a:t>Respect can mean different things to different people.  </a:t>
            </a:r>
            <a:endParaRPr lang="en-US"/>
          </a:p>
          <a:p>
            <a:r>
              <a:rPr lang="en-US" b="1" i="1" dirty="0"/>
              <a:t>Ask</a:t>
            </a:r>
            <a:r>
              <a:rPr lang="en-US" i="1" dirty="0"/>
              <a:t>: What does conveying respect look like to you?</a:t>
            </a:r>
            <a:r>
              <a:rPr lang="en-US" dirty="0"/>
              <a:t> </a:t>
            </a:r>
            <a:endParaRPr lang="en-US" dirty="0">
              <a:cs typeface="Calibri"/>
            </a:endParaRPr>
          </a:p>
          <a:p>
            <a:r>
              <a:rPr lang="en-US" dirty="0"/>
              <a:t>  </a:t>
            </a:r>
            <a:endParaRPr lang="en-US" dirty="0">
              <a:cs typeface="Calibri"/>
            </a:endParaRPr>
          </a:p>
          <a:p>
            <a:r>
              <a:rPr lang="en-US" b="1" dirty="0"/>
              <a:t>2. Hope </a:t>
            </a:r>
            <a:endParaRPr lang="en-US" dirty="0">
              <a:cs typeface="Calibri" panose="020F0502020204030204"/>
            </a:endParaRPr>
          </a:p>
          <a:p>
            <a:r>
              <a:rPr lang="en-US" b="1" dirty="0"/>
              <a:t>“</a:t>
            </a:r>
            <a:r>
              <a:rPr lang="en-US" dirty="0"/>
              <a:t>The belief that recovery is real provides the essential and motivating message of a better future—that people can and do overcome the internal and external challenges, barriers, and obstacles that confront them”. </a:t>
            </a:r>
            <a:endParaRPr lang="en-US" dirty="0">
              <a:cs typeface="Calibri"/>
            </a:endParaRPr>
          </a:p>
          <a:p>
            <a:pPr marL="171450" indent="-171450">
              <a:buFont typeface="Arial"/>
              <a:buChar char="•"/>
            </a:pPr>
            <a:r>
              <a:rPr lang="en-US" dirty="0"/>
              <a:t>Interactions with ACCS clients should be hope inspiring rather than being based in fear or worry. </a:t>
            </a:r>
            <a:endParaRPr lang="en-US" dirty="0">
              <a:cs typeface="Calibri"/>
            </a:endParaRPr>
          </a:p>
          <a:p>
            <a:r>
              <a:rPr lang="en-US" dirty="0"/>
              <a:t>  </a:t>
            </a:r>
            <a:endParaRPr lang="en-US" dirty="0">
              <a:cs typeface="Calibri"/>
            </a:endParaRPr>
          </a:p>
          <a:p>
            <a:r>
              <a:rPr lang="en-US" b="1" dirty="0"/>
              <a:t>3. Person-Driven</a:t>
            </a:r>
            <a:r>
              <a:rPr lang="en-US" dirty="0"/>
              <a:t> </a:t>
            </a:r>
            <a:endParaRPr lang="en-US">
              <a:cs typeface="Calibri" panose="020F0502020204030204"/>
            </a:endParaRPr>
          </a:p>
          <a:p>
            <a:r>
              <a:rPr lang="en-US" dirty="0"/>
              <a:t>“Self-determination and self-direction are the foundations for recovery as individuals define their own life goals and design their unique path(s) towards those goals. Individuals optimize their autonomy and independence to the greatest extent possible by leading, controlling, and exercising choice over the services and supports that assist their recovery and resilience” . </a:t>
            </a:r>
            <a:endParaRPr lang="en-US" dirty="0">
              <a:cs typeface="Calibri"/>
            </a:endParaRPr>
          </a:p>
          <a:p>
            <a:pPr marL="171450" indent="-171450">
              <a:buFont typeface="Arial"/>
              <a:buChar char="•"/>
            </a:pPr>
            <a:r>
              <a:rPr lang="en-US" dirty="0"/>
              <a:t>Use the metaphor of a bus. For ACCS staff the point is that the person is in the driver’s seat, they’re driving the bus, this is their journey and we as staff are in the passenger seat.  ACCS staff is one rider who can help read the signs, discuss routes, etc. but the person served is driving.</a:t>
            </a:r>
            <a:endParaRPr lang="en-US" dirty="0">
              <a:cs typeface="Calibri"/>
            </a:endParaRPr>
          </a:p>
          <a:p>
            <a:pPr marL="171450" indent="-171450">
              <a:buFont typeface="Arial"/>
              <a:buChar char="•"/>
            </a:pPr>
            <a:r>
              <a:rPr lang="en-US" dirty="0"/>
              <a:t>We should ask, “Are they driving the process, or are we?”</a:t>
            </a:r>
            <a:endParaRPr lang="en-US" dirty="0">
              <a:cs typeface="Calibri"/>
            </a:endParaRPr>
          </a:p>
          <a:p>
            <a:pPr marL="171450" indent="-171450">
              <a:buFont typeface="Arial"/>
              <a:buChar char="•"/>
            </a:pPr>
            <a:r>
              <a:rPr lang="en-US" dirty="0"/>
              <a:t>Person-driven also includes the concept of “dignity of risk”.  Dignity of risk is the idea that self-determination and the right to take reasonable risks are essential for dignity and </a:t>
            </a:r>
            <a:r>
              <a:rPr lang="en-US" dirty="0" err="1"/>
              <a:t>self esteem</a:t>
            </a:r>
            <a:r>
              <a:rPr lang="en-US" dirty="0"/>
              <a:t> and so should not be impeded by excessively-cautious caregivers, concerned about their duty of care. Overprotection can keep people from becoming all they could become. a paternalistic approach to people living with disability, prioritizing safeguarding over the rights of individuals to independent decision-making, is a limitation on personal freedom.  </a:t>
            </a:r>
            <a:r>
              <a:rPr lang="en-US" dirty="0">
                <a:hlinkClick r:id="rId4"/>
              </a:rPr>
              <a:t>Dignity of risk - Wikipedia</a:t>
            </a:r>
            <a:endParaRPr lang="en-US"/>
          </a:p>
          <a:p>
            <a:r>
              <a:rPr lang="en-US" dirty="0"/>
              <a:t>  </a:t>
            </a:r>
            <a:endParaRPr lang="en-US" dirty="0">
              <a:cs typeface="Calibri"/>
            </a:endParaRPr>
          </a:p>
          <a:p>
            <a:r>
              <a:rPr lang="en-US" dirty="0"/>
              <a:t>  </a:t>
            </a:r>
            <a:endParaRPr lang="en-US" dirty="0">
              <a:cs typeface="Calibri"/>
            </a:endParaRPr>
          </a:p>
          <a:p>
            <a:r>
              <a:rPr lang="en-US" b="1" dirty="0"/>
              <a:t>4. Strengths/Responsibility </a:t>
            </a:r>
            <a:endParaRPr lang="en-US" dirty="0">
              <a:cs typeface="Calibri" panose="020F0502020204030204"/>
            </a:endParaRPr>
          </a:p>
          <a:p>
            <a:r>
              <a:rPr lang="en-US" dirty="0"/>
              <a:t>“Recovery is built on the multiple capacities, strengths, talents, coping abilities, resources, and inherent value of each individual.” </a:t>
            </a:r>
            <a:endParaRPr lang="en-US" dirty="0">
              <a:cs typeface="Calibri"/>
            </a:endParaRPr>
          </a:p>
          <a:p>
            <a:pPr marL="171450" indent="-171450">
              <a:buFont typeface="Arial"/>
              <a:buChar char="•"/>
            </a:pPr>
            <a:r>
              <a:rPr lang="en-US" dirty="0"/>
              <a:t>ACCS providers focus on the individual’s strengths rather than perceived deficits, problems, or weaknesses.  We use  strength-based language in person-centered planning.  </a:t>
            </a:r>
            <a:endParaRPr lang="en-US" dirty="0">
              <a:cs typeface="Calibri"/>
            </a:endParaRPr>
          </a:p>
          <a:p>
            <a:endParaRPr lang="en-US" b="1" dirty="0"/>
          </a:p>
          <a:p>
            <a:r>
              <a:rPr lang="en-US" b="1" dirty="0"/>
              <a:t>5. Culture </a:t>
            </a:r>
            <a:endParaRPr lang="en-US" dirty="0">
              <a:cs typeface="Calibri" panose="020F0502020204030204"/>
            </a:endParaRPr>
          </a:p>
          <a:p>
            <a:r>
              <a:rPr lang="en-US" dirty="0"/>
              <a:t>“Culture and cultural background in all of its diverse representations—including values, traditions, and beliefs—are keys in determining a person’s journey and unique pathway to recovery. Services should be culturally grounded, attuned, sensitive, congruent, and competent, as well as personalized to meet each individual’s unique needs.” </a:t>
            </a:r>
            <a:endParaRPr lang="en-US" dirty="0">
              <a:cs typeface="Calibri"/>
            </a:endParaRPr>
          </a:p>
          <a:p>
            <a:pPr marL="171450" indent="-171450">
              <a:buFont typeface="Arial"/>
              <a:buChar char="•"/>
            </a:pPr>
            <a:r>
              <a:rPr lang="en-US" dirty="0"/>
              <a:t>ACCS providers need to learn and understand the culture of the person they are serving and work within that worldview. </a:t>
            </a:r>
          </a:p>
          <a:p>
            <a:pPr marL="171450" indent="-171450">
              <a:buFont typeface="Arial"/>
              <a:buChar char="•"/>
            </a:pPr>
            <a:endParaRPr lang="en-US" dirty="0">
              <a:cs typeface="Calibri"/>
            </a:endParaRPr>
          </a:p>
          <a:p>
            <a:r>
              <a:rPr lang="en-US" b="1" i="1" dirty="0"/>
              <a:t>Activity</a:t>
            </a:r>
            <a:r>
              <a:rPr lang="en-US" i="1" dirty="0"/>
              <a:t>: Discussion</a:t>
            </a:r>
            <a:r>
              <a:rPr lang="en-US" dirty="0"/>
              <a:t> </a:t>
            </a:r>
            <a:endParaRPr lang="en-US">
              <a:cs typeface="Calibri" panose="020F0502020204030204"/>
            </a:endParaRPr>
          </a:p>
          <a:p>
            <a:pPr marL="171450" indent="-171450">
              <a:buFont typeface="Arial"/>
              <a:buChar char="•"/>
            </a:pPr>
            <a:r>
              <a:rPr lang="en-US" i="1" dirty="0"/>
              <a:t>    </a:t>
            </a:r>
            <a:r>
              <a:rPr lang="en-US" b="1" i="1" dirty="0"/>
              <a:t>Ask</a:t>
            </a:r>
            <a:r>
              <a:rPr lang="en-US" i="1" dirty="0"/>
              <a:t>: </a:t>
            </a:r>
            <a:r>
              <a:rPr lang="en-US" dirty="0"/>
              <a:t>How have these principles been meaningful in your own life or in work with people with mental health conditions? </a:t>
            </a:r>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6</a:t>
            </a:fld>
            <a:endParaRPr lang="en-US"/>
          </a:p>
        </p:txBody>
      </p:sp>
    </p:spTree>
    <p:extLst>
      <p:ext uri="{BB962C8B-B14F-4D97-AF65-F5344CB8AC3E}">
        <p14:creationId xmlns:p14="http://schemas.microsoft.com/office/powerpoint/2010/main" val="38457936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6. Addresses trauma</a:t>
            </a:r>
            <a:r>
              <a:rPr lang="en-US" dirty="0"/>
              <a:t> </a:t>
            </a:r>
            <a:endParaRPr lang="en-US"/>
          </a:p>
          <a:p>
            <a:r>
              <a:rPr lang="en-US" dirty="0"/>
              <a:t>“The experience of trauma (such as physical or sexual abuse, domestic violence, war, disaster, and others) is often a precursor to or associated with alcohol and drug use, mental health problems, and related issues. Services and supports should be trauma-informed to foster safety (physical and emotional) and trust” </a:t>
            </a:r>
            <a:endParaRPr lang="en-US" dirty="0">
              <a:cs typeface="Calibri"/>
            </a:endParaRPr>
          </a:p>
          <a:p>
            <a:pPr marL="171450" indent="-171450">
              <a:buFont typeface="Arial"/>
              <a:buChar char="•"/>
            </a:pPr>
            <a:r>
              <a:rPr lang="en-US" dirty="0"/>
              <a:t>For ACCS staff we change the question from “What’s wrong with you?” to “What happened to you?”</a:t>
            </a:r>
            <a:br>
              <a:rPr lang="en-US" dirty="0">
                <a:cs typeface="+mn-lt"/>
              </a:rPr>
            </a:br>
            <a:r>
              <a:rPr lang="en-US" dirty="0"/>
              <a:t> </a:t>
            </a:r>
            <a:br>
              <a:rPr lang="en-US" dirty="0">
                <a:cs typeface="+mn-lt"/>
              </a:rPr>
            </a:br>
            <a:endParaRPr lang="en-US" dirty="0"/>
          </a:p>
          <a:p>
            <a:r>
              <a:rPr lang="en-US" b="1" dirty="0"/>
              <a:t>7. Many pathways</a:t>
            </a:r>
            <a:r>
              <a:rPr lang="en-US" dirty="0"/>
              <a:t> </a:t>
            </a:r>
            <a:endParaRPr lang="en-US">
              <a:cs typeface="Calibri" panose="020F0502020204030204"/>
            </a:endParaRPr>
          </a:p>
          <a:p>
            <a:r>
              <a:rPr lang="en-US" dirty="0"/>
              <a:t>“Recovery pathways are highly personalized. They may include professional clinical treatment; use of medications; support from families and in schools; faith-based approaches; peer support; and other approaches. Recovery is non-linear, characterized by continual growth and improved functioning that may involve setbacks”. </a:t>
            </a:r>
            <a:endParaRPr lang="en-US" dirty="0">
              <a:cs typeface="Calibri"/>
            </a:endParaRPr>
          </a:p>
          <a:p>
            <a:pPr marL="171450" indent="-171450">
              <a:buFont typeface="Arial"/>
              <a:buChar char="•"/>
            </a:pPr>
            <a:r>
              <a:rPr lang="en-US" dirty="0"/>
              <a:t>If everyone is on their own journey, then everyone has their own pathway.  What works for me may not work for you, and vice versa.</a:t>
            </a:r>
            <a:endParaRPr lang="en-US" dirty="0">
              <a:cs typeface="Calibri"/>
            </a:endParaRPr>
          </a:p>
          <a:p>
            <a:r>
              <a:rPr lang="en-US" dirty="0"/>
              <a:t>  </a:t>
            </a:r>
            <a:endParaRPr lang="en-US" dirty="0">
              <a:cs typeface="Calibri"/>
            </a:endParaRPr>
          </a:p>
          <a:p>
            <a:r>
              <a:rPr lang="en-US" b="1" dirty="0"/>
              <a:t>8. Holistic </a:t>
            </a:r>
            <a:endParaRPr lang="en-US">
              <a:cs typeface="Calibri" panose="020F0502020204030204"/>
            </a:endParaRPr>
          </a:p>
          <a:p>
            <a:r>
              <a:rPr lang="en-US" dirty="0"/>
              <a:t>"Recovery encompasses an individual’s whole life, including mind, body, spirit, and community”. </a:t>
            </a:r>
            <a:endParaRPr lang="en-US" dirty="0">
              <a:cs typeface="Calibri"/>
            </a:endParaRPr>
          </a:p>
          <a:p>
            <a:pPr marL="171450" indent="-171450">
              <a:buFont typeface="Arial"/>
              <a:buChar char="•"/>
            </a:pPr>
            <a:r>
              <a:rPr lang="en-US" dirty="0"/>
              <a:t>A holistic approach is not just using “alternative medicine (e.g., acupuncture)”, rather it’s a philosophy of care that looks at the whole person, every aspect of their lives, particularly the social,  environment and socio-economic status, etc. </a:t>
            </a:r>
            <a:endParaRPr lang="en-US" dirty="0">
              <a:cs typeface="Calibri"/>
            </a:endParaRPr>
          </a:p>
          <a:p>
            <a:r>
              <a:rPr lang="en-US" dirty="0"/>
              <a:t>  </a:t>
            </a:r>
            <a:endParaRPr lang="en-US" dirty="0">
              <a:cs typeface="Calibri"/>
            </a:endParaRPr>
          </a:p>
          <a:p>
            <a:r>
              <a:rPr lang="en-US" b="1" dirty="0"/>
              <a:t>9. Peer support</a:t>
            </a:r>
            <a:r>
              <a:rPr lang="en-US" dirty="0"/>
              <a:t> </a:t>
            </a:r>
            <a:endParaRPr lang="en-US">
              <a:cs typeface="Calibri" panose="020F0502020204030204"/>
            </a:endParaRPr>
          </a:p>
          <a:p>
            <a:r>
              <a:rPr lang="en-US" dirty="0"/>
              <a:t>“Mutual support and mutual aid groups, including the sharing of experiential knowledge and skills, as well as social learning, play an invaluable role in recovery. Peers encourage and engage other peers and provide each other with a vital sense of belonging, supportive relationships, valued roles, and community.” </a:t>
            </a:r>
            <a:endParaRPr lang="en-US" dirty="0">
              <a:cs typeface="Calibri"/>
            </a:endParaRPr>
          </a:p>
          <a:p>
            <a:pPr marL="171450" indent="-171450">
              <a:buFont typeface="Arial"/>
              <a:buChar char="•"/>
            </a:pPr>
            <a:r>
              <a:rPr lang="en-US" dirty="0"/>
              <a:t>Peers providers “hold hope”.  They offer the “been there” experience as well as the recovery road. </a:t>
            </a:r>
            <a:endParaRPr lang="en-US" dirty="0">
              <a:cs typeface="Calibri"/>
            </a:endParaRPr>
          </a:p>
          <a:p>
            <a:r>
              <a:rPr lang="en-US" dirty="0"/>
              <a:t>  </a:t>
            </a:r>
            <a:endParaRPr lang="en-US" dirty="0">
              <a:cs typeface="Calibri"/>
            </a:endParaRPr>
          </a:p>
          <a:p>
            <a:r>
              <a:rPr lang="en-US" b="1" dirty="0"/>
              <a:t>10. Relational </a:t>
            </a:r>
            <a:endParaRPr lang="en-US" dirty="0">
              <a:cs typeface="Calibri" panose="020F0502020204030204"/>
            </a:endParaRPr>
          </a:p>
          <a:p>
            <a:r>
              <a:rPr lang="en-US" dirty="0"/>
              <a:t>“Family members, peers, providers, faith groups, community members, and other allies form vital support networks. Through these relationships, people leave unhealthy and/or unfulfilling life roles behind and engage in new roles (e.g., partner, caregiver, friend, student, employee) that lead to a greater sense of belonging”. </a:t>
            </a:r>
            <a:endParaRPr lang="en-US" dirty="0">
              <a:cs typeface="Calibri"/>
            </a:endParaRPr>
          </a:p>
        </p:txBody>
      </p:sp>
      <p:sp>
        <p:nvSpPr>
          <p:cNvPr id="4" name="Slide Number Placeholder 3"/>
          <p:cNvSpPr>
            <a:spLocks noGrp="1"/>
          </p:cNvSpPr>
          <p:nvPr>
            <p:ph type="sldNum" sz="quarter" idx="5"/>
          </p:nvPr>
        </p:nvSpPr>
        <p:spPr/>
        <p:txBody>
          <a:bodyPr/>
          <a:lstStyle/>
          <a:p>
            <a:fld id="{8071045B-683F-4120-8F36-6B50AC3EAEEC}" type="slidenum">
              <a:rPr lang="en-US" smtClean="0"/>
              <a:t>7</a:t>
            </a:fld>
            <a:endParaRPr lang="en-US"/>
          </a:p>
        </p:txBody>
      </p:sp>
    </p:spTree>
    <p:extLst>
      <p:ext uri="{BB962C8B-B14F-4D97-AF65-F5344CB8AC3E}">
        <p14:creationId xmlns:p14="http://schemas.microsoft.com/office/powerpoint/2010/main" val="369418037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071045B-683F-4120-8F36-6B50AC3EAEEC}" type="slidenum">
              <a:rPr lang="en-US" smtClean="0"/>
              <a:t>8</a:t>
            </a:fld>
            <a:endParaRPr lang="en-US"/>
          </a:p>
        </p:txBody>
      </p:sp>
    </p:spTree>
    <p:extLst>
      <p:ext uri="{BB962C8B-B14F-4D97-AF65-F5344CB8AC3E}">
        <p14:creationId xmlns:p14="http://schemas.microsoft.com/office/powerpoint/2010/main" val="24372465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a:t>SAMHSA also defines four “dimensions” of recovery “that support a life in recovery”: </a:t>
            </a:r>
          </a:p>
          <a:p>
            <a:r>
              <a:rPr lang="en-US"/>
              <a:t>  </a:t>
            </a:r>
          </a:p>
          <a:p>
            <a:r>
              <a:rPr lang="en-US" b="1"/>
              <a:t>1. Home  </a:t>
            </a:r>
            <a:endParaRPr lang="en-US">
              <a:cs typeface="Calibri" panose="020F0502020204030204"/>
            </a:endParaRPr>
          </a:p>
          <a:p>
            <a:r>
              <a:rPr lang="en-US"/>
              <a:t>“A stable and safe place to live”. </a:t>
            </a:r>
          </a:p>
          <a:p>
            <a:pPr marL="171450" indent="-171450">
              <a:buFont typeface="Arial"/>
              <a:buChar char="•"/>
            </a:pPr>
            <a:r>
              <a:rPr lang="en-US"/>
              <a:t>Persons served should be living in a typical dwelling place, not a hospital, nursing home, or transitional/temporary residence. </a:t>
            </a:r>
          </a:p>
          <a:p>
            <a:pPr marL="171450" indent="-171450">
              <a:buFont typeface="Arial"/>
              <a:buChar char="•"/>
            </a:pPr>
            <a:r>
              <a:rPr lang="en-US"/>
              <a:t>Many persons served are street-dwelling.  </a:t>
            </a:r>
          </a:p>
          <a:p>
            <a:pPr marL="171450" indent="-171450">
              <a:buFont typeface="Arial"/>
              <a:buChar char="•"/>
            </a:pPr>
            <a:r>
              <a:rPr lang="en-US"/>
              <a:t>ACCS uses a “housing first” approach, i.e., all persons deserve and should have housing no matter what other conditions or problems they have.  </a:t>
            </a:r>
          </a:p>
          <a:p>
            <a:pPr marL="171450" indent="-171450">
              <a:buFont typeface="Arial"/>
              <a:buChar char="•"/>
            </a:pPr>
            <a:r>
              <a:rPr lang="en-US"/>
              <a:t>The dwelling also needs to be safe and feel safe to the person. You should ask, “Do you feel safe where you are living?”</a:t>
            </a:r>
          </a:p>
          <a:p>
            <a:r>
              <a:rPr lang="en-US"/>
              <a:t>  </a:t>
            </a:r>
          </a:p>
          <a:p>
            <a:r>
              <a:rPr lang="en-US" b="1"/>
              <a:t>2. Health </a:t>
            </a:r>
            <a:endParaRPr lang="en-US">
              <a:cs typeface="Calibri" panose="020F0502020204030204"/>
            </a:endParaRPr>
          </a:p>
          <a:p>
            <a:r>
              <a:rPr lang="en-US"/>
              <a:t>“Making informed, healthy choices that support physical and emotional well-being” </a:t>
            </a:r>
          </a:p>
          <a:p>
            <a:pPr marL="171450" indent="-171450">
              <a:buFont typeface="Arial"/>
              <a:buChar char="•"/>
            </a:pPr>
            <a:r>
              <a:rPr lang="en-US"/>
              <a:t>Research has shown that the lifespan of people with mental health conditions is 25 years less than the general population.</a:t>
            </a:r>
          </a:p>
          <a:p>
            <a:r>
              <a:rPr lang="en-US" b="1" i="1"/>
              <a:t>Activity:</a:t>
            </a:r>
            <a:r>
              <a:rPr lang="en-US"/>
              <a:t> </a:t>
            </a:r>
          </a:p>
          <a:p>
            <a:r>
              <a:rPr lang="en-US" b="1" i="1"/>
              <a:t>Ask:</a:t>
            </a:r>
            <a:r>
              <a:rPr lang="en-US" i="1"/>
              <a:t> Why do you think that is?</a:t>
            </a:r>
            <a:r>
              <a:rPr lang="en-US"/>
              <a:t> </a:t>
            </a:r>
          </a:p>
          <a:p>
            <a:r>
              <a:rPr lang="en-US" b="1" i="1"/>
              <a:t>Facilitator notes</a:t>
            </a:r>
            <a:r>
              <a:rPr lang="en-US" i="1"/>
              <a:t>:  </a:t>
            </a:r>
            <a:endParaRPr lang="en-US"/>
          </a:p>
          <a:p>
            <a:r>
              <a:rPr lang="en-US" i="1"/>
              <a:t>Mention negative iatrogenic effects on health: smoking, substance use, lack of parity in health care, poverty.</a:t>
            </a:r>
            <a:r>
              <a:rPr lang="en-US"/>
              <a:t> </a:t>
            </a:r>
          </a:p>
          <a:p>
            <a:r>
              <a:rPr lang="en-US"/>
              <a:t>  </a:t>
            </a:r>
          </a:p>
          <a:p>
            <a:r>
              <a:rPr lang="en-US" b="1"/>
              <a:t>3. Community </a:t>
            </a:r>
            <a:endParaRPr lang="en-US">
              <a:cs typeface="Calibri" panose="020F0502020204030204"/>
            </a:endParaRPr>
          </a:p>
          <a:p>
            <a:r>
              <a:rPr lang="en-US"/>
              <a:t>"Relationships and social networks that provide support, friendship, love, and hope.” </a:t>
            </a:r>
          </a:p>
          <a:p>
            <a:pPr marL="171450" indent="-171450">
              <a:buFont typeface="Arial"/>
              <a:buChar char="•"/>
            </a:pPr>
            <a:r>
              <a:rPr lang="en-US"/>
              <a:t>Persons served should live in the community of their choosing.</a:t>
            </a:r>
          </a:p>
          <a:p>
            <a:pPr marL="171450" indent="-171450">
              <a:buFont typeface="Arial"/>
              <a:buChar char="•"/>
            </a:pPr>
            <a:r>
              <a:rPr lang="en-US"/>
              <a:t>They should be “fully integrated” in the community rather than institutionalized in the community, i.e., using typical normative community resources (work places, grocery stores, transportation, recreational venues).</a:t>
            </a:r>
          </a:p>
          <a:p>
            <a:r>
              <a:rPr lang="en-US"/>
              <a:t>  </a:t>
            </a:r>
          </a:p>
          <a:p>
            <a:r>
              <a:rPr lang="en-US" b="1"/>
              <a:t>4. Purpose</a:t>
            </a:r>
            <a:endParaRPr lang="en-US">
              <a:cs typeface="Calibri" panose="020F0502020204030204"/>
            </a:endParaRPr>
          </a:p>
          <a:p>
            <a:r>
              <a:rPr lang="en-US"/>
              <a:t>“Meaningful daily activities, such as a job, school, volunteerism, family caretaking, or creative endeavors, and the independence, income and resources to participate in society”. </a:t>
            </a:r>
          </a:p>
          <a:p>
            <a:pPr marL="171450" indent="-171450">
              <a:buFont typeface="Arial"/>
              <a:buChar char="•"/>
            </a:pPr>
            <a:r>
              <a:rPr lang="en-US"/>
              <a:t>Nobody’s dream growing up was to end up in community mental health services, something happened. </a:t>
            </a:r>
          </a:p>
          <a:p>
            <a:pPr marL="171450" indent="-171450">
              <a:buFont typeface="Arial"/>
              <a:buChar char="•"/>
            </a:pPr>
            <a:r>
              <a:rPr lang="en-US"/>
              <a:t>Why do people lose hope, lose their grip on life?  </a:t>
            </a:r>
          </a:p>
          <a:p>
            <a:pPr marL="171450" indent="-171450">
              <a:buFont typeface="Arial"/>
              <a:buChar char="•"/>
            </a:pPr>
            <a:r>
              <a:rPr lang="en-US"/>
              <a:t>When they don’t feel that their life has any meaning, or when they do not know what they want, when they’ve become disconnected with their emotions, needs, hopes and dreams. </a:t>
            </a:r>
          </a:p>
          <a:p>
            <a:r>
              <a:rPr lang="en-US"/>
              <a:t>  </a:t>
            </a:r>
          </a:p>
        </p:txBody>
      </p:sp>
      <p:sp>
        <p:nvSpPr>
          <p:cNvPr id="4" name="Slide Number Placeholder 3"/>
          <p:cNvSpPr>
            <a:spLocks noGrp="1"/>
          </p:cNvSpPr>
          <p:nvPr>
            <p:ph type="sldNum" sz="quarter" idx="5"/>
          </p:nvPr>
        </p:nvSpPr>
        <p:spPr/>
        <p:txBody>
          <a:bodyPr/>
          <a:lstStyle/>
          <a:p>
            <a:fld id="{8071045B-683F-4120-8F36-6B50AC3EAEEC}" type="slidenum">
              <a:rPr lang="en-US" smtClean="0"/>
              <a:t>9</a:t>
            </a:fld>
            <a:endParaRPr lang="en-US"/>
          </a:p>
        </p:txBody>
      </p:sp>
    </p:spTree>
    <p:extLst>
      <p:ext uri="{BB962C8B-B14F-4D97-AF65-F5344CB8AC3E}">
        <p14:creationId xmlns:p14="http://schemas.microsoft.com/office/powerpoint/2010/main" val="2427233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2.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2.svg"/></Relationships>
</file>

<file path=ppt/slideLayouts/_rels/slideLayout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5">
            <a:extLst>
              <a:ext uri="{FF2B5EF4-FFF2-40B4-BE49-F238E27FC236}">
                <a16:creationId xmlns:a16="http://schemas.microsoft.com/office/drawing/2014/main" id="{3AEC74A7-1D95-419F-A9A6-B5234E04D6E5}"/>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spTree>
    <p:custDataLst>
      <p:tags r:id="rId1"/>
    </p:custData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pic>
        <p:nvPicPr>
          <p:cNvPr id="7" name="Picture 5">
            <a:extLst>
              <a:ext uri="{FF2B5EF4-FFF2-40B4-BE49-F238E27FC236}">
                <a16:creationId xmlns:a16="http://schemas.microsoft.com/office/drawing/2014/main" id="{28D6D820-4C2A-4E38-ACA6-C35DFDA690AA}"/>
              </a:ext>
            </a:extLst>
          </p:cNvPr>
          <p:cNvPicPr>
            <a:picLocks noChangeAspect="1"/>
          </p:cNvPicPr>
          <p:nvPr userDrawn="1"/>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7368690" y="653706"/>
            <a:ext cx="293783" cy="2485858"/>
          </a:xfrm>
          <a:prstGeom prst="rect">
            <a:avLst/>
          </a:prstGeom>
        </p:spPr>
      </p:pic>
    </p:spTree>
    <p:custDataLst>
      <p:tags r:id="rId1"/>
    </p:custData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ustDataLst>
      <p:tags r:id="rId1"/>
    </p:custData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12/28/2022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5.xml"/><Relationship Id="rId5" Type="http://schemas.openxmlformats.org/officeDocument/2006/relationships/image" Target="../media/image4.png"/><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10.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4.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8" Type="http://schemas.openxmlformats.org/officeDocument/2006/relationships/image" Target="../media/image20.svg"/><Relationship Id="rId13" Type="http://schemas.openxmlformats.org/officeDocument/2006/relationships/image" Target="../media/image25.png"/><Relationship Id="rId3" Type="http://schemas.openxmlformats.org/officeDocument/2006/relationships/notesSlide" Target="../notesSlides/notesSlide11.xml"/><Relationship Id="rId7" Type="http://schemas.openxmlformats.org/officeDocument/2006/relationships/image" Target="../media/image19.png"/><Relationship Id="rId12" Type="http://schemas.openxmlformats.org/officeDocument/2006/relationships/image" Target="../media/image24.svg"/><Relationship Id="rId2" Type="http://schemas.openxmlformats.org/officeDocument/2006/relationships/slideLayout" Target="../slideLayouts/slideLayout7.xml"/><Relationship Id="rId1" Type="http://schemas.openxmlformats.org/officeDocument/2006/relationships/tags" Target="../tags/tag15.xml"/><Relationship Id="rId6" Type="http://schemas.openxmlformats.org/officeDocument/2006/relationships/image" Target="../media/image18.svg"/><Relationship Id="rId11" Type="http://schemas.openxmlformats.org/officeDocument/2006/relationships/image" Target="../media/image23.png"/><Relationship Id="rId5" Type="http://schemas.openxmlformats.org/officeDocument/2006/relationships/image" Target="../media/image17.png"/><Relationship Id="rId10" Type="http://schemas.openxmlformats.org/officeDocument/2006/relationships/image" Target="../media/image22.svg"/><Relationship Id="rId4" Type="http://schemas.openxmlformats.org/officeDocument/2006/relationships/image" Target="../media/image16.png"/><Relationship Id="rId9" Type="http://schemas.openxmlformats.org/officeDocument/2006/relationships/image" Target="../media/image21.png"/><Relationship Id="rId14" Type="http://schemas.openxmlformats.org/officeDocument/2006/relationships/image" Target="../media/image26.svg"/></Relationships>
</file>

<file path=ppt/slides/_rels/slide12.xml.rels><?xml version="1.0" encoding="UTF-8" standalone="yes"?>
<Relationships xmlns="http://schemas.openxmlformats.org/package/2006/relationships"><Relationship Id="rId8" Type="http://schemas.openxmlformats.org/officeDocument/2006/relationships/image" Target="../media/image31.png"/><Relationship Id="rId13" Type="http://schemas.openxmlformats.org/officeDocument/2006/relationships/image" Target="../media/image36.svg"/><Relationship Id="rId3" Type="http://schemas.openxmlformats.org/officeDocument/2006/relationships/notesSlide" Target="../notesSlides/notesSlide12.xml"/><Relationship Id="rId7" Type="http://schemas.openxmlformats.org/officeDocument/2006/relationships/image" Target="../media/image30.svg"/><Relationship Id="rId12" Type="http://schemas.openxmlformats.org/officeDocument/2006/relationships/image" Target="../media/image35.png"/><Relationship Id="rId2" Type="http://schemas.openxmlformats.org/officeDocument/2006/relationships/slideLayout" Target="../slideLayouts/slideLayout7.xml"/><Relationship Id="rId1" Type="http://schemas.openxmlformats.org/officeDocument/2006/relationships/tags" Target="../tags/tag16.xml"/><Relationship Id="rId6" Type="http://schemas.openxmlformats.org/officeDocument/2006/relationships/image" Target="../media/image29.png"/><Relationship Id="rId11" Type="http://schemas.openxmlformats.org/officeDocument/2006/relationships/image" Target="../media/image34.svg"/><Relationship Id="rId5" Type="http://schemas.openxmlformats.org/officeDocument/2006/relationships/image" Target="../media/image28.sv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svg"/></Relationships>
</file>

<file path=ppt/slides/_rels/slide13.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13.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7.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7.xml"/><Relationship Id="rId1" Type="http://schemas.openxmlformats.org/officeDocument/2006/relationships/tags" Target="../tags/tag6.xml"/><Relationship Id="rId5" Type="http://schemas.openxmlformats.org/officeDocument/2006/relationships/image" Target="../media/image4.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6.xml"/><Relationship Id="rId1" Type="http://schemas.openxmlformats.org/officeDocument/2006/relationships/tags" Target="../tags/tag7.xml"/><Relationship Id="rId5" Type="http://schemas.openxmlformats.org/officeDocument/2006/relationships/image" Target="../media/image4.png"/><Relationship Id="rId4" Type="http://schemas.openxmlformats.org/officeDocument/2006/relationships/image" Target="../media/image6.jpg"/></Relationships>
</file>

<file path=ppt/slides/_rels/slide4.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https://www.youtube.com/embed/fdlGAuBqfxw?feature=oembed" TargetMode="External"/><Relationship Id="rId1" Type="http://schemas.openxmlformats.org/officeDocument/2006/relationships/tags" Target="../tags/tag8.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notesSlide" Target="../notesSlides/notesSlide4.xml"/><Relationship Id="rId9" Type="http://schemas.openxmlformats.org/officeDocument/2006/relationships/image" Target="../media/image11.jpeg"/></Relationships>
</file>

<file path=ppt/slides/_rels/slide5.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5.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9.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notesSlide" Target="../notesSlides/notesSlide6.xml"/><Relationship Id="rId7" Type="http://schemas.openxmlformats.org/officeDocument/2006/relationships/diagramColors" Target="../diagrams/colors1.xml"/><Relationship Id="rId2" Type="http://schemas.openxmlformats.org/officeDocument/2006/relationships/slideLayout" Target="../slideLayouts/slideLayout7.xml"/><Relationship Id="rId1" Type="http://schemas.openxmlformats.org/officeDocument/2006/relationships/tags" Target="../tags/tag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notesSlide" Target="../notesSlides/notesSlide7.xml"/><Relationship Id="rId7" Type="http://schemas.openxmlformats.org/officeDocument/2006/relationships/diagramColors" Target="../diagrams/colors2.xml"/><Relationship Id="rId2" Type="http://schemas.openxmlformats.org/officeDocument/2006/relationships/slideLayout" Target="../slideLayouts/slideLayout7.xml"/><Relationship Id="rId1" Type="http://schemas.openxmlformats.org/officeDocument/2006/relationships/tags" Target="../tags/tag1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 Id="rId9" Type="http://schemas.openxmlformats.org/officeDocument/2006/relationships/image" Target="../media/image15.png"/></Relationships>
</file>

<file path=ppt/slides/_rels/slide8.xml.rels><?xml version="1.0" encoding="UTF-8" standalone="yes"?>
<Relationships xmlns="http://schemas.openxmlformats.org/package/2006/relationships"><Relationship Id="rId8" Type="http://schemas.openxmlformats.org/officeDocument/2006/relationships/image" Target="../media/image14.svg"/><Relationship Id="rId3" Type="http://schemas.openxmlformats.org/officeDocument/2006/relationships/notesSlide" Target="../notesSlides/notesSlide8.xml"/><Relationship Id="rId7" Type="http://schemas.openxmlformats.org/officeDocument/2006/relationships/image" Target="../media/image13.png"/><Relationship Id="rId2" Type="http://schemas.openxmlformats.org/officeDocument/2006/relationships/slideLayout" Target="../slideLayouts/slideLayout7.xml"/><Relationship Id="rId1" Type="http://schemas.openxmlformats.org/officeDocument/2006/relationships/tags" Target="../tags/tag12.xml"/><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96169CA-55BF-44D5-8015-8C0DE7830D9E}"/>
              </a:ext>
            </a:extLst>
          </p:cNvPr>
          <p:cNvPicPr>
            <a:picLocks noChangeAspect="1"/>
          </p:cNvPicPr>
          <p:nvPr/>
        </p:nvPicPr>
        <p:blipFill rotWithShape="1">
          <a:blip r:embed="rId4">
            <a:extLst>
              <a:ext uri="{28A0092B-C50C-407E-A947-70E740481C1C}">
                <a14:useLocalDpi xmlns:a14="http://schemas.microsoft.com/office/drawing/2010/main" val="0"/>
              </a:ext>
            </a:extLst>
          </a:blip>
          <a:srcRect t="174" r="33288" b="-174"/>
          <a:stretch/>
        </p:blipFill>
        <p:spPr>
          <a:xfrm>
            <a:off x="8001000" y="17883"/>
            <a:ext cx="10287000" cy="10287000"/>
          </a:xfrm>
          <a:prstGeom prst="rect">
            <a:avLst/>
          </a:prstGeom>
        </p:spPr>
      </p:pic>
      <p:sp>
        <p:nvSpPr>
          <p:cNvPr id="9" name="TextBox 9"/>
          <p:cNvSpPr txBox="1"/>
          <p:nvPr/>
        </p:nvSpPr>
        <p:spPr>
          <a:xfrm>
            <a:off x="893567" y="3003767"/>
            <a:ext cx="7658929" cy="2420406"/>
          </a:xfrm>
          <a:prstGeom prst="rect">
            <a:avLst/>
          </a:prstGeom>
        </p:spPr>
        <p:txBody>
          <a:bodyPr wrap="square" lIns="0" tIns="0" rIns="0" bIns="0" rtlCol="0" anchor="t">
            <a:spAutoFit/>
          </a:bodyPr>
          <a:lstStyle/>
          <a:p>
            <a:pPr>
              <a:lnSpc>
                <a:spcPts val="9889"/>
              </a:lnSpc>
            </a:pPr>
            <a:r>
              <a:rPr lang="en-US" sz="6000" dirty="0">
                <a:latin typeface="Open Sans" panose="020B0606030504020204" pitchFamily="34" charset="0"/>
                <a:ea typeface="Open Sans" panose="020B0606030504020204" pitchFamily="34" charset="0"/>
                <a:cs typeface="Open Sans" panose="020B0606030504020204" pitchFamily="34" charset="0"/>
              </a:rPr>
              <a:t>Recovery-oriented Approach</a:t>
            </a:r>
          </a:p>
        </p:txBody>
      </p:sp>
      <p:sp>
        <p:nvSpPr>
          <p:cNvPr id="10" name="TextBox 10"/>
          <p:cNvSpPr txBox="1"/>
          <p:nvPr/>
        </p:nvSpPr>
        <p:spPr>
          <a:xfrm>
            <a:off x="893567" y="9324975"/>
            <a:ext cx="5038549" cy="355601"/>
          </a:xfrm>
          <a:prstGeom prst="rect">
            <a:avLst/>
          </a:prstGeom>
        </p:spPr>
        <p:txBody>
          <a:bodyPr lIns="0" tIns="0" rIns="0" bIns="0" rtlCol="0" anchor="t">
            <a:spAutoFit/>
          </a:bodyPr>
          <a:lstStyle/>
          <a:p>
            <a:pPr>
              <a:lnSpc>
                <a:spcPts val="2660"/>
              </a:lnSpc>
            </a:pPr>
            <a:r>
              <a:rPr lang="en-US" sz="2800" dirty="0">
                <a:solidFill>
                  <a:srgbClr val="3C3836"/>
                </a:solidFill>
                <a:latin typeface="Open Sans"/>
              </a:rPr>
              <a:t>ACCS Principles </a:t>
            </a:r>
            <a:endParaRPr lang="en-US" sz="2800" dirty="0">
              <a:solidFill>
                <a:srgbClr val="3C3836"/>
              </a:solidFill>
              <a:latin typeface="Open Sans Bold"/>
            </a:endParaRPr>
          </a:p>
        </p:txBody>
      </p:sp>
      <p:grpSp>
        <p:nvGrpSpPr>
          <p:cNvPr id="12" name="Group 4">
            <a:extLst>
              <a:ext uri="{FF2B5EF4-FFF2-40B4-BE49-F238E27FC236}">
                <a16:creationId xmlns:a16="http://schemas.microsoft.com/office/drawing/2014/main" id="{E920424F-6C31-4FD4-9832-30644A6C5E52}"/>
              </a:ext>
            </a:extLst>
          </p:cNvPr>
          <p:cNvGrpSpPr/>
          <p:nvPr/>
        </p:nvGrpSpPr>
        <p:grpSpPr>
          <a:xfrm>
            <a:off x="342071" y="-1523373"/>
            <a:ext cx="1676400" cy="3046745"/>
            <a:chOff x="0" y="0"/>
            <a:chExt cx="706484" cy="926813"/>
          </a:xfrm>
          <a:solidFill>
            <a:schemeClr val="tx1"/>
          </a:solidFill>
        </p:grpSpPr>
        <p:sp>
          <p:nvSpPr>
            <p:cNvPr id="14" name="Freeform 5">
              <a:extLst>
                <a:ext uri="{FF2B5EF4-FFF2-40B4-BE49-F238E27FC236}">
                  <a16:creationId xmlns:a16="http://schemas.microsoft.com/office/drawing/2014/main" id="{734428E5-4992-40A2-AE96-7970181145EF}"/>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p:spPr>
        </p:sp>
      </p:grpSp>
      <p:pic>
        <p:nvPicPr>
          <p:cNvPr id="15" name="Picture 14">
            <a:extLst>
              <a:ext uri="{FF2B5EF4-FFF2-40B4-BE49-F238E27FC236}">
                <a16:creationId xmlns:a16="http://schemas.microsoft.com/office/drawing/2014/main" id="{E973DE58-2156-413F-B477-993B7290B544}"/>
              </a:ext>
            </a:extLst>
          </p:cNvPr>
          <p:cNvPicPr>
            <a:picLocks noChangeAspect="1"/>
          </p:cNvPicPr>
          <p:nvPr/>
        </p:nvPicPr>
        <p:blipFill>
          <a:blip r:embed="rId5"/>
          <a:stretch>
            <a:fillRect/>
          </a:stretch>
        </p:blipFill>
        <p:spPr>
          <a:xfrm>
            <a:off x="17602200" y="363773"/>
            <a:ext cx="289559" cy="2461258"/>
          </a:xfrm>
          <a:prstGeom prst="rect">
            <a:avLst/>
          </a:prstGeom>
        </p:spPr>
      </p:pic>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23259" t="-2201" r="19210" b="-2"/>
          <a:stretch/>
        </p:blipFill>
        <p:spPr>
          <a:xfrm>
            <a:off x="-35476" y="-440871"/>
            <a:ext cx="7860536" cy="107442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618027" y="2681287"/>
            <a:ext cx="8907974" cy="6186309"/>
          </a:xfrm>
          <a:prstGeom prst="rect">
            <a:avLst/>
          </a:prstGeom>
          <a:noFill/>
        </p:spPr>
        <p:txBody>
          <a:bodyPr wrap="square">
            <a:spAutoFit/>
          </a:bodyPr>
          <a:lstStyle/>
          <a:p>
            <a:r>
              <a:rPr lang="en-US" sz="6000" dirty="0">
                <a:latin typeface="Open Sans" panose="020B0606030504020204" pitchFamily="34" charset="0"/>
                <a:ea typeface="Open Sans" panose="020B0606030504020204" pitchFamily="34" charset="0"/>
                <a:cs typeface="Open Sans" panose="020B0606030504020204" pitchFamily="34" charset="0"/>
              </a:rPr>
              <a:t>How have these dimensions been important or meaningful in your life?</a:t>
            </a:r>
          </a:p>
          <a:p>
            <a:endParaRPr lang="en-US" sz="6000" dirty="0">
              <a:latin typeface="Open Sans" panose="020B0606030504020204" pitchFamily="34" charset="0"/>
              <a:ea typeface="Open Sans" panose="020B0606030504020204" pitchFamily="34" charset="0"/>
              <a:cs typeface="Open Sans" panose="020B0606030504020204" pitchFamily="34" charset="0"/>
            </a:endParaRPr>
          </a:p>
          <a:p>
            <a:r>
              <a:rPr lang="en-US" sz="4400" i="1" dirty="0">
                <a:latin typeface="Open Sans" panose="020B0606030504020204" pitchFamily="34" charset="0"/>
                <a:ea typeface="Open Sans" panose="020B0606030504020204" pitchFamily="34" charset="0"/>
                <a:cs typeface="Open Sans" panose="020B0606030504020204" pitchFamily="34" charset="0"/>
              </a:rPr>
              <a:t>Reflect individually and share if you are comfortable. </a:t>
            </a: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342071" y="-1523373"/>
            <a:ext cx="1676400" cy="3046745"/>
            <a:chOff x="0" y="0"/>
            <a:chExt cx="706484" cy="926813"/>
          </a:xfrm>
          <a:solidFill>
            <a:schemeClr val="tx2"/>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a:ln>
              <a:noFill/>
            </a:ln>
          </p:spPr>
          <p:style>
            <a:lnRef idx="2">
              <a:schemeClr val="accent4"/>
            </a:lnRef>
            <a:fillRef idx="1">
              <a:schemeClr val="lt1"/>
            </a:fillRef>
            <a:effectRef idx="0">
              <a:schemeClr val="accent4"/>
            </a:effectRef>
            <a:fontRef idx="minor">
              <a:schemeClr val="dk1"/>
            </a:fontRef>
          </p:style>
        </p:sp>
      </p:grpSp>
      <p:pic>
        <p:nvPicPr>
          <p:cNvPr id="6" name="Graphic 5" descr="Questions outline">
            <a:extLst>
              <a:ext uri="{FF2B5EF4-FFF2-40B4-BE49-F238E27FC236}">
                <a16:creationId xmlns:a16="http://schemas.microsoft.com/office/drawing/2014/main" id="{DDC7B35B-7295-4AFD-ABDB-BD9D370382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15" name="TextBox 4">
            <a:extLst>
              <a:ext uri="{FF2B5EF4-FFF2-40B4-BE49-F238E27FC236}">
                <a16:creationId xmlns:a16="http://schemas.microsoft.com/office/drawing/2014/main" id="{33F48921-5B00-4179-923F-943B9F54F9DF}"/>
              </a:ext>
            </a:extLst>
          </p:cNvPr>
          <p:cNvSpPr txBox="1"/>
          <p:nvPr/>
        </p:nvSpPr>
        <p:spPr>
          <a:xfrm>
            <a:off x="2160405" y="61655"/>
            <a:ext cx="6491229" cy="1195905"/>
          </a:xfrm>
          <a:prstGeom prst="rect">
            <a:avLst/>
          </a:prstGeom>
        </p:spPr>
        <p:txBody>
          <a:bodyPr lIns="0" tIns="0" rIns="0" bIns="0" rtlCol="0" anchor="t">
            <a:spAutoFit/>
          </a:bodyPr>
          <a:lstStyle/>
          <a:p>
            <a:pPr>
              <a:lnSpc>
                <a:spcPts val="9889"/>
              </a:lnSpc>
            </a:pPr>
            <a:r>
              <a:rPr lang="en-US" sz="7200" dirty="0"/>
              <a:t>Activity</a:t>
            </a:r>
          </a:p>
        </p:txBody>
      </p:sp>
      <p:sp>
        <p:nvSpPr>
          <p:cNvPr id="12" name="TextBox 11">
            <a:extLst>
              <a:ext uri="{FF2B5EF4-FFF2-40B4-BE49-F238E27FC236}">
                <a16:creationId xmlns:a16="http://schemas.microsoft.com/office/drawing/2014/main" id="{2644AA67-D359-80E6-2E02-E0EF98654293}"/>
              </a:ext>
            </a:extLst>
          </p:cNvPr>
          <p:cNvSpPr txBox="1"/>
          <p:nvPr/>
        </p:nvSpPr>
        <p:spPr>
          <a:xfrm>
            <a:off x="8221017" y="266700"/>
            <a:ext cx="9743962"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pPr algn="ctr"/>
            <a:r>
              <a:rPr lang="en-US" sz="4000" dirty="0">
                <a:latin typeface="Open Sans" panose="020B0606030504020204" pitchFamily="34" charset="0"/>
                <a:ea typeface="Open Sans" panose="020B0606030504020204" pitchFamily="34" charset="0"/>
                <a:cs typeface="Open Sans" panose="020B0606030504020204" pitchFamily="34" charset="0"/>
              </a:rPr>
              <a:t>Personal Reflection</a:t>
            </a:r>
            <a:endParaRPr lang="en-US" sz="4000" dirty="0"/>
          </a:p>
        </p:txBody>
      </p:sp>
    </p:spTree>
    <p:custDataLst>
      <p:tags r:id="rId1"/>
    </p:custDataLst>
    <p:extLst>
      <p:ext uri="{BB962C8B-B14F-4D97-AF65-F5344CB8AC3E}">
        <p14:creationId xmlns:p14="http://schemas.microsoft.com/office/powerpoint/2010/main" val="32040809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sitting&#10;&#10;Description automatically generated">
            <a:extLst>
              <a:ext uri="{FF2B5EF4-FFF2-40B4-BE49-F238E27FC236}">
                <a16:creationId xmlns:a16="http://schemas.microsoft.com/office/drawing/2014/main" id="{ED681819-FD02-48EF-B55C-9738DFB2E06B}"/>
              </a:ext>
            </a:extLst>
          </p:cNvPr>
          <p:cNvPicPr>
            <a:picLocks noChangeAspect="1"/>
          </p:cNvPicPr>
          <p:nvPr/>
        </p:nvPicPr>
        <p:blipFill rotWithShape="1">
          <a:blip r:embed="rId4">
            <a:extLst>
              <a:ext uri="{28A0092B-C50C-407E-A947-70E740481C1C}">
                <a14:useLocalDpi xmlns:a14="http://schemas.microsoft.com/office/drawing/2010/main" val="0"/>
              </a:ext>
            </a:extLst>
          </a:blip>
          <a:srcRect t="29684" b="33071"/>
          <a:stretch/>
        </p:blipFill>
        <p:spPr>
          <a:xfrm>
            <a:off x="-4354" y="0"/>
            <a:ext cx="18277114" cy="5105400"/>
          </a:xfrm>
          <a:prstGeom prst="rect">
            <a:avLst/>
          </a:prstGeom>
        </p:spPr>
      </p:pic>
      <p:grpSp>
        <p:nvGrpSpPr>
          <p:cNvPr id="9" name="Group 8">
            <a:extLst>
              <a:ext uri="{FF2B5EF4-FFF2-40B4-BE49-F238E27FC236}">
                <a16:creationId xmlns:a16="http://schemas.microsoft.com/office/drawing/2014/main" id="{362A5CD3-9192-4E6A-BC8C-7B00D5EC7F16}"/>
              </a:ext>
            </a:extLst>
          </p:cNvPr>
          <p:cNvGrpSpPr/>
          <p:nvPr/>
        </p:nvGrpSpPr>
        <p:grpSpPr>
          <a:xfrm>
            <a:off x="557721" y="3251803"/>
            <a:ext cx="17657513" cy="4043300"/>
            <a:chOff x="557721" y="3251803"/>
            <a:chExt cx="17657513" cy="4043300"/>
          </a:xfrm>
        </p:grpSpPr>
        <p:sp>
          <p:nvSpPr>
            <p:cNvPr id="10" name="Rectangle: Rounded Corners 9">
              <a:extLst>
                <a:ext uri="{FF2B5EF4-FFF2-40B4-BE49-F238E27FC236}">
                  <a16:creationId xmlns:a16="http://schemas.microsoft.com/office/drawing/2014/main" id="{6421BB71-1E24-4749-8E8C-7EEC25778217}"/>
                </a:ext>
              </a:extLst>
            </p:cNvPr>
            <p:cNvSpPr/>
            <p:nvPr/>
          </p:nvSpPr>
          <p:spPr>
            <a:xfrm>
              <a:off x="557721" y="3251803"/>
              <a:ext cx="2687748" cy="2798510"/>
            </a:xfrm>
            <a:prstGeom prst="roundRect">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sp>
        <p:sp>
          <p:nvSpPr>
            <p:cNvPr id="11" name="Freeform: Shape 10">
              <a:extLst>
                <a:ext uri="{FF2B5EF4-FFF2-40B4-BE49-F238E27FC236}">
                  <a16:creationId xmlns:a16="http://schemas.microsoft.com/office/drawing/2014/main" id="{8825088B-10A0-42EC-8475-551F26C53ECB}"/>
                </a:ext>
              </a:extLst>
            </p:cNvPr>
            <p:cNvSpPr/>
            <p:nvPr/>
          </p:nvSpPr>
          <p:spPr>
            <a:xfrm>
              <a:off x="586573" y="6170883"/>
              <a:ext cx="3588123" cy="997154"/>
            </a:xfrm>
            <a:custGeom>
              <a:avLst/>
              <a:gdLst>
                <a:gd name="connsiteX0" fmla="*/ 0 w 3317514"/>
                <a:gd name="connsiteY0" fmla="*/ 0 h 997154"/>
                <a:gd name="connsiteX1" fmla="*/ 3317514 w 3317514"/>
                <a:gd name="connsiteY1" fmla="*/ 0 h 997154"/>
                <a:gd name="connsiteX2" fmla="*/ 3317514 w 3317514"/>
                <a:gd name="connsiteY2" fmla="*/ 997154 h 997154"/>
                <a:gd name="connsiteX3" fmla="*/ 0 w 3317514"/>
                <a:gd name="connsiteY3" fmla="*/ 997154 h 997154"/>
                <a:gd name="connsiteX4" fmla="*/ 0 w 3317514"/>
                <a:gd name="connsiteY4" fmla="*/ 0 h 9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17514" h="997154">
                  <a:moveTo>
                    <a:pt x="0" y="0"/>
                  </a:moveTo>
                  <a:lnTo>
                    <a:pt x="3317514" y="0"/>
                  </a:lnTo>
                  <a:lnTo>
                    <a:pt x="3317514" y="997154"/>
                  </a:lnTo>
                  <a:lnTo>
                    <a:pt x="0" y="997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algn="l" defTabSz="1244600">
                <a:lnSpc>
                  <a:spcPct val="90000"/>
                </a:lnSpc>
                <a:spcBef>
                  <a:spcPct val="0"/>
                </a:spcBef>
                <a:spcAft>
                  <a:spcPct val="35000"/>
                </a:spcAft>
                <a:buNone/>
              </a:pPr>
              <a:r>
                <a:rPr lang="en-US" sz="3000" kern="1200" dirty="0"/>
                <a:t>Having hope and believing that people can and do recover from mental health conditions and from substance abuse or addiction. </a:t>
              </a:r>
            </a:p>
          </p:txBody>
        </p:sp>
        <p:sp>
          <p:nvSpPr>
            <p:cNvPr id="12" name="Rectangle: Rounded Corners 11">
              <a:extLst>
                <a:ext uri="{FF2B5EF4-FFF2-40B4-BE49-F238E27FC236}">
                  <a16:creationId xmlns:a16="http://schemas.microsoft.com/office/drawing/2014/main" id="{62CDCCFC-227D-4360-B249-8A11404526ED}"/>
                </a:ext>
              </a:extLst>
            </p:cNvPr>
            <p:cNvSpPr/>
            <p:nvPr/>
          </p:nvSpPr>
          <p:spPr>
            <a:xfrm>
              <a:off x="4174697" y="3251803"/>
              <a:ext cx="2687748" cy="2798510"/>
            </a:xfrm>
            <a:prstGeom prst="roundRect">
              <a:avLst/>
            </a:prstGeom>
          </p:spPr>
          <p:style>
            <a:lnRef idx="2">
              <a:schemeClr val="lt1">
                <a:hueOff val="0"/>
                <a:satOff val="0"/>
                <a:lumOff val="0"/>
                <a:alphaOff val="0"/>
              </a:schemeClr>
            </a:lnRef>
            <a:fillRef idx="1">
              <a:schemeClr val="accent3">
                <a:hueOff val="2436419"/>
                <a:satOff val="8341"/>
                <a:lumOff val="-18921"/>
                <a:alphaOff val="0"/>
              </a:schemeClr>
            </a:fillRef>
            <a:effectRef idx="0">
              <a:schemeClr val="accent3">
                <a:hueOff val="2436419"/>
                <a:satOff val="8341"/>
                <a:lumOff val="-18921"/>
                <a:alphaOff val="0"/>
              </a:schemeClr>
            </a:effectRef>
            <a:fontRef idx="minor">
              <a:schemeClr val="lt1"/>
            </a:fontRef>
          </p:style>
        </p:sp>
        <p:sp>
          <p:nvSpPr>
            <p:cNvPr id="13" name="Freeform: Shape 12">
              <a:extLst>
                <a:ext uri="{FF2B5EF4-FFF2-40B4-BE49-F238E27FC236}">
                  <a16:creationId xmlns:a16="http://schemas.microsoft.com/office/drawing/2014/main" id="{83975538-6FCC-4E4A-90F7-9BAE348A4EE4}"/>
                </a:ext>
              </a:extLst>
            </p:cNvPr>
            <p:cNvSpPr/>
            <p:nvPr/>
          </p:nvSpPr>
          <p:spPr>
            <a:xfrm>
              <a:off x="4189502" y="6174131"/>
              <a:ext cx="3474398" cy="997154"/>
            </a:xfrm>
            <a:custGeom>
              <a:avLst/>
              <a:gdLst>
                <a:gd name="connsiteX0" fmla="*/ 0 w 3474398"/>
                <a:gd name="connsiteY0" fmla="*/ 0 h 997154"/>
                <a:gd name="connsiteX1" fmla="*/ 3474398 w 3474398"/>
                <a:gd name="connsiteY1" fmla="*/ 0 h 997154"/>
                <a:gd name="connsiteX2" fmla="*/ 3474398 w 3474398"/>
                <a:gd name="connsiteY2" fmla="*/ 997154 h 997154"/>
                <a:gd name="connsiteX3" fmla="*/ 0 w 3474398"/>
                <a:gd name="connsiteY3" fmla="*/ 997154 h 997154"/>
                <a:gd name="connsiteX4" fmla="*/ 0 w 3474398"/>
                <a:gd name="connsiteY4" fmla="*/ 0 h 9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474398" h="997154">
                  <a:moveTo>
                    <a:pt x="0" y="0"/>
                  </a:moveTo>
                  <a:lnTo>
                    <a:pt x="3474398" y="0"/>
                  </a:lnTo>
                  <a:lnTo>
                    <a:pt x="3474398" y="997154"/>
                  </a:lnTo>
                  <a:lnTo>
                    <a:pt x="0" y="997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defTabSz="1244600">
                <a:lnSpc>
                  <a:spcPct val="90000"/>
                </a:lnSpc>
                <a:spcBef>
                  <a:spcPct val="0"/>
                </a:spcBef>
                <a:spcAft>
                  <a:spcPct val="35000"/>
                </a:spcAft>
                <a:buNone/>
              </a:pPr>
              <a:r>
                <a:rPr lang="en-US" sz="3000" kern="1200" dirty="0"/>
                <a:t>The biggest stakeholder is the person receiving services. </a:t>
              </a:r>
            </a:p>
          </p:txBody>
        </p:sp>
        <p:sp>
          <p:nvSpPr>
            <p:cNvPr id="14" name="Rectangle: Rounded Corners 13">
              <a:extLst>
                <a:ext uri="{FF2B5EF4-FFF2-40B4-BE49-F238E27FC236}">
                  <a16:creationId xmlns:a16="http://schemas.microsoft.com/office/drawing/2014/main" id="{0A5E8755-2B72-462E-8D9A-4A11CAFC7D82}"/>
                </a:ext>
              </a:extLst>
            </p:cNvPr>
            <p:cNvSpPr/>
            <p:nvPr/>
          </p:nvSpPr>
          <p:spPr>
            <a:xfrm>
              <a:off x="7934015" y="3251803"/>
              <a:ext cx="2687748" cy="2798510"/>
            </a:xfrm>
            <a:prstGeom prst="roundRect">
              <a:avLst/>
            </a:prstGeom>
          </p:spPr>
          <p:style>
            <a:lnRef idx="2">
              <a:schemeClr val="lt1">
                <a:hueOff val="0"/>
                <a:satOff val="0"/>
                <a:lumOff val="0"/>
                <a:alphaOff val="0"/>
              </a:schemeClr>
            </a:lnRef>
            <a:fillRef idx="1">
              <a:schemeClr val="accent3">
                <a:hueOff val="4872837"/>
                <a:satOff val="16682"/>
                <a:lumOff val="-37843"/>
                <a:alphaOff val="0"/>
              </a:schemeClr>
            </a:fillRef>
            <a:effectRef idx="0">
              <a:schemeClr val="accent3">
                <a:hueOff val="4872837"/>
                <a:satOff val="16682"/>
                <a:lumOff val="-37843"/>
                <a:alphaOff val="0"/>
              </a:schemeClr>
            </a:effectRef>
            <a:fontRef idx="minor">
              <a:schemeClr val="lt1"/>
            </a:fontRef>
          </p:style>
        </p:sp>
        <p:sp>
          <p:nvSpPr>
            <p:cNvPr id="15" name="Freeform: Shape 14">
              <a:extLst>
                <a:ext uri="{FF2B5EF4-FFF2-40B4-BE49-F238E27FC236}">
                  <a16:creationId xmlns:a16="http://schemas.microsoft.com/office/drawing/2014/main" id="{7A6B5796-E18E-46E3-8906-B0DF69602B3C}"/>
                </a:ext>
              </a:extLst>
            </p:cNvPr>
            <p:cNvSpPr/>
            <p:nvPr/>
          </p:nvSpPr>
          <p:spPr>
            <a:xfrm>
              <a:off x="7524657" y="6297949"/>
              <a:ext cx="3506463" cy="997154"/>
            </a:xfrm>
            <a:custGeom>
              <a:avLst/>
              <a:gdLst>
                <a:gd name="connsiteX0" fmla="*/ 0 w 3506463"/>
                <a:gd name="connsiteY0" fmla="*/ 0 h 997154"/>
                <a:gd name="connsiteX1" fmla="*/ 3506463 w 3506463"/>
                <a:gd name="connsiteY1" fmla="*/ 0 h 997154"/>
                <a:gd name="connsiteX2" fmla="*/ 3506463 w 3506463"/>
                <a:gd name="connsiteY2" fmla="*/ 997154 h 997154"/>
                <a:gd name="connsiteX3" fmla="*/ 0 w 3506463"/>
                <a:gd name="connsiteY3" fmla="*/ 997154 h 997154"/>
                <a:gd name="connsiteX4" fmla="*/ 0 w 3506463"/>
                <a:gd name="connsiteY4" fmla="*/ 0 h 9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06463" h="997154">
                  <a:moveTo>
                    <a:pt x="0" y="0"/>
                  </a:moveTo>
                  <a:lnTo>
                    <a:pt x="3506463" y="0"/>
                  </a:lnTo>
                  <a:lnTo>
                    <a:pt x="3506463" y="997154"/>
                  </a:lnTo>
                  <a:lnTo>
                    <a:pt x="0" y="997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defTabSz="1244600">
                <a:lnSpc>
                  <a:spcPct val="90000"/>
                </a:lnSpc>
                <a:spcBef>
                  <a:spcPct val="0"/>
                </a:spcBef>
                <a:spcAft>
                  <a:spcPct val="35000"/>
                </a:spcAft>
                <a:buNone/>
              </a:pPr>
              <a:r>
                <a:rPr lang="en-US" sz="3000" kern="1200" dirty="0"/>
                <a:t>Acknowledging there are multiple pathways to recovery</a:t>
              </a:r>
            </a:p>
          </p:txBody>
        </p:sp>
        <p:sp>
          <p:nvSpPr>
            <p:cNvPr id="16" name="Rectangle: Rounded Corners 15">
              <a:extLst>
                <a:ext uri="{FF2B5EF4-FFF2-40B4-BE49-F238E27FC236}">
                  <a16:creationId xmlns:a16="http://schemas.microsoft.com/office/drawing/2014/main" id="{12A4AB4D-10BC-4082-9C3B-151754A44B43}"/>
                </a:ext>
              </a:extLst>
            </p:cNvPr>
            <p:cNvSpPr/>
            <p:nvPr/>
          </p:nvSpPr>
          <p:spPr>
            <a:xfrm>
              <a:off x="11756039" y="3251803"/>
              <a:ext cx="2687748" cy="2798510"/>
            </a:xfrm>
            <a:prstGeom prst="roundRect">
              <a:avLst/>
            </a:prstGeom>
          </p:spPr>
          <p:style>
            <a:lnRef idx="2">
              <a:schemeClr val="lt1">
                <a:hueOff val="0"/>
                <a:satOff val="0"/>
                <a:lumOff val="0"/>
                <a:alphaOff val="0"/>
              </a:schemeClr>
            </a:lnRef>
            <a:fillRef idx="1">
              <a:schemeClr val="accent3">
                <a:hueOff val="7309255"/>
                <a:satOff val="25022"/>
                <a:lumOff val="-56764"/>
                <a:alphaOff val="0"/>
              </a:schemeClr>
            </a:fillRef>
            <a:effectRef idx="0">
              <a:schemeClr val="accent3">
                <a:hueOff val="7309255"/>
                <a:satOff val="25022"/>
                <a:lumOff val="-56764"/>
                <a:alphaOff val="0"/>
              </a:schemeClr>
            </a:effectRef>
            <a:fontRef idx="minor">
              <a:schemeClr val="lt1"/>
            </a:fontRef>
          </p:style>
        </p:sp>
        <p:sp>
          <p:nvSpPr>
            <p:cNvPr id="17" name="Freeform: Shape 16">
              <a:extLst>
                <a:ext uri="{FF2B5EF4-FFF2-40B4-BE49-F238E27FC236}">
                  <a16:creationId xmlns:a16="http://schemas.microsoft.com/office/drawing/2014/main" id="{1DC6389B-3CC8-4451-AD18-80061D78BA7A}"/>
                </a:ext>
              </a:extLst>
            </p:cNvPr>
            <p:cNvSpPr/>
            <p:nvPr/>
          </p:nvSpPr>
          <p:spPr>
            <a:xfrm>
              <a:off x="11389900" y="6275382"/>
              <a:ext cx="3540812" cy="997154"/>
            </a:xfrm>
            <a:custGeom>
              <a:avLst/>
              <a:gdLst>
                <a:gd name="connsiteX0" fmla="*/ 0 w 3599808"/>
                <a:gd name="connsiteY0" fmla="*/ 0 h 997154"/>
                <a:gd name="connsiteX1" fmla="*/ 3599808 w 3599808"/>
                <a:gd name="connsiteY1" fmla="*/ 0 h 997154"/>
                <a:gd name="connsiteX2" fmla="*/ 3599808 w 3599808"/>
                <a:gd name="connsiteY2" fmla="*/ 997154 h 997154"/>
                <a:gd name="connsiteX3" fmla="*/ 0 w 3599808"/>
                <a:gd name="connsiteY3" fmla="*/ 997154 h 997154"/>
                <a:gd name="connsiteX4" fmla="*/ 0 w 3599808"/>
                <a:gd name="connsiteY4" fmla="*/ 0 h 9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99808" h="997154">
                  <a:moveTo>
                    <a:pt x="0" y="0"/>
                  </a:moveTo>
                  <a:lnTo>
                    <a:pt x="3599808" y="0"/>
                  </a:lnTo>
                  <a:lnTo>
                    <a:pt x="3599808" y="997154"/>
                  </a:lnTo>
                  <a:lnTo>
                    <a:pt x="0" y="997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defTabSz="1244600">
                <a:lnSpc>
                  <a:spcPct val="90000"/>
                </a:lnSpc>
                <a:spcBef>
                  <a:spcPct val="0"/>
                </a:spcBef>
                <a:spcAft>
                  <a:spcPct val="35000"/>
                </a:spcAft>
                <a:buNone/>
              </a:pPr>
              <a:r>
                <a:rPr lang="en-US" sz="3000" kern="1200" dirty="0"/>
                <a:t>To provide support to decrease the frequency and/or intensity of psychiatric and/or substance relapse</a:t>
              </a:r>
            </a:p>
          </p:txBody>
        </p:sp>
        <p:sp>
          <p:nvSpPr>
            <p:cNvPr id="18" name="Rectangle: Rounded Corners 17">
              <a:extLst>
                <a:ext uri="{FF2B5EF4-FFF2-40B4-BE49-F238E27FC236}">
                  <a16:creationId xmlns:a16="http://schemas.microsoft.com/office/drawing/2014/main" id="{6981C30B-94C5-43F6-8264-B8FB4FC67BD2}"/>
                </a:ext>
              </a:extLst>
            </p:cNvPr>
            <p:cNvSpPr/>
            <p:nvPr/>
          </p:nvSpPr>
          <p:spPr>
            <a:xfrm>
              <a:off x="15168706" y="3251803"/>
              <a:ext cx="2687748" cy="2798510"/>
            </a:xfrm>
            <a:prstGeom prst="roundRect">
              <a:avLst/>
            </a:prstGeom>
            <a:solidFill>
              <a:schemeClr val="accent2"/>
            </a:solidFill>
          </p:spPr>
          <p:style>
            <a:lnRef idx="2">
              <a:schemeClr val="lt1">
                <a:hueOff val="0"/>
                <a:satOff val="0"/>
                <a:lumOff val="0"/>
                <a:alphaOff val="0"/>
              </a:schemeClr>
            </a:lnRef>
            <a:fillRef idx="1">
              <a:schemeClr val="accent3">
                <a:hueOff val="9745674"/>
                <a:satOff val="33363"/>
                <a:lumOff val="-75685"/>
                <a:alphaOff val="0"/>
              </a:schemeClr>
            </a:fillRef>
            <a:effectRef idx="0">
              <a:schemeClr val="accent3">
                <a:hueOff val="9745674"/>
                <a:satOff val="33363"/>
                <a:lumOff val="-75685"/>
                <a:alphaOff val="0"/>
              </a:schemeClr>
            </a:effectRef>
            <a:fontRef idx="minor">
              <a:schemeClr val="lt1"/>
            </a:fontRef>
          </p:style>
        </p:sp>
        <p:sp>
          <p:nvSpPr>
            <p:cNvPr id="19" name="Freeform: Shape 18">
              <a:extLst>
                <a:ext uri="{FF2B5EF4-FFF2-40B4-BE49-F238E27FC236}">
                  <a16:creationId xmlns:a16="http://schemas.microsoft.com/office/drawing/2014/main" id="{ECA7F87E-D869-402C-A710-E807214868B8}"/>
                </a:ext>
              </a:extLst>
            </p:cNvPr>
            <p:cNvSpPr/>
            <p:nvPr/>
          </p:nvSpPr>
          <p:spPr>
            <a:xfrm>
              <a:off x="15168706" y="6275382"/>
              <a:ext cx="3046528" cy="997154"/>
            </a:xfrm>
            <a:custGeom>
              <a:avLst/>
              <a:gdLst>
                <a:gd name="connsiteX0" fmla="*/ 0 w 2687748"/>
                <a:gd name="connsiteY0" fmla="*/ 0 h 997154"/>
                <a:gd name="connsiteX1" fmla="*/ 2687748 w 2687748"/>
                <a:gd name="connsiteY1" fmla="*/ 0 h 997154"/>
                <a:gd name="connsiteX2" fmla="*/ 2687748 w 2687748"/>
                <a:gd name="connsiteY2" fmla="*/ 997154 h 997154"/>
                <a:gd name="connsiteX3" fmla="*/ 0 w 2687748"/>
                <a:gd name="connsiteY3" fmla="*/ 997154 h 997154"/>
                <a:gd name="connsiteX4" fmla="*/ 0 w 2687748"/>
                <a:gd name="connsiteY4" fmla="*/ 0 h 9971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7748" h="997154">
                  <a:moveTo>
                    <a:pt x="0" y="0"/>
                  </a:moveTo>
                  <a:lnTo>
                    <a:pt x="2687748" y="0"/>
                  </a:lnTo>
                  <a:lnTo>
                    <a:pt x="2687748" y="997154"/>
                  </a:lnTo>
                  <a:lnTo>
                    <a:pt x="0" y="9971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99136" tIns="199136" rIns="199136" bIns="0" numCol="1" spcCol="1270" anchor="t" anchorCtr="0">
              <a:noAutofit/>
            </a:bodyPr>
            <a:lstStyle/>
            <a:p>
              <a:pPr marL="0" lvl="0" indent="0" defTabSz="1244600">
                <a:lnSpc>
                  <a:spcPct val="90000"/>
                </a:lnSpc>
                <a:spcBef>
                  <a:spcPct val="0"/>
                </a:spcBef>
                <a:spcAft>
                  <a:spcPct val="35000"/>
                </a:spcAft>
                <a:buNone/>
              </a:pPr>
              <a:r>
                <a:rPr lang="en-US" sz="3000" kern="1200" dirty="0"/>
                <a:t>The overall goal of ACCS is to support persons served to live independently.</a:t>
              </a:r>
            </a:p>
          </p:txBody>
        </p:sp>
      </p:grpSp>
      <p:pic>
        <p:nvPicPr>
          <p:cNvPr id="21" name="Graphic 20" descr="Aspiration with solid fill">
            <a:extLst>
              <a:ext uri="{FF2B5EF4-FFF2-40B4-BE49-F238E27FC236}">
                <a16:creationId xmlns:a16="http://schemas.microsoft.com/office/drawing/2014/main" id="{276C62DA-25A7-4CBB-BF15-E3E6E01162E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5506740" y="3552042"/>
            <a:ext cx="2011680" cy="2011680"/>
          </a:xfrm>
          <a:prstGeom prst="rect">
            <a:avLst/>
          </a:prstGeom>
        </p:spPr>
      </p:pic>
      <p:pic>
        <p:nvPicPr>
          <p:cNvPr id="23" name="Graphic 22" descr="Cheers with solid fill">
            <a:extLst>
              <a:ext uri="{FF2B5EF4-FFF2-40B4-BE49-F238E27FC236}">
                <a16:creationId xmlns:a16="http://schemas.microsoft.com/office/drawing/2014/main" id="{3B6CF377-BFD0-4997-BE33-4570CC8EADF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2094073" y="3689995"/>
            <a:ext cx="2011680" cy="2011680"/>
          </a:xfrm>
          <a:prstGeom prst="rect">
            <a:avLst/>
          </a:prstGeom>
        </p:spPr>
      </p:pic>
      <p:pic>
        <p:nvPicPr>
          <p:cNvPr id="25" name="Graphic 24" descr="Route (Two Pins With A Path) with solid fill">
            <a:extLst>
              <a:ext uri="{FF2B5EF4-FFF2-40B4-BE49-F238E27FC236}">
                <a16:creationId xmlns:a16="http://schemas.microsoft.com/office/drawing/2014/main" id="{7C721921-DC72-4CFA-BDC1-C53E2BA63CC2}"/>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272048" y="3552042"/>
            <a:ext cx="2011680" cy="2011680"/>
          </a:xfrm>
          <a:prstGeom prst="rect">
            <a:avLst/>
          </a:prstGeom>
        </p:spPr>
      </p:pic>
      <p:pic>
        <p:nvPicPr>
          <p:cNvPr id="27" name="Graphic 26" descr="User with solid fill">
            <a:extLst>
              <a:ext uri="{FF2B5EF4-FFF2-40B4-BE49-F238E27FC236}">
                <a16:creationId xmlns:a16="http://schemas.microsoft.com/office/drawing/2014/main" id="{5DF6E2B2-43BF-4446-B9D9-00CE776D7394}"/>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4512731" y="3590592"/>
            <a:ext cx="2011680" cy="2011680"/>
          </a:xfrm>
          <a:prstGeom prst="rect">
            <a:avLst/>
          </a:prstGeom>
        </p:spPr>
      </p:pic>
      <p:pic>
        <p:nvPicPr>
          <p:cNvPr id="29" name="Graphic 28" descr="Open hand with plant with solid fill">
            <a:extLst>
              <a:ext uri="{FF2B5EF4-FFF2-40B4-BE49-F238E27FC236}">
                <a16:creationId xmlns:a16="http://schemas.microsoft.com/office/drawing/2014/main" id="{E300D0CA-3B67-4155-8230-BD3455648A8C}"/>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895755" y="3590592"/>
            <a:ext cx="2011680" cy="2011680"/>
          </a:xfrm>
          <a:prstGeom prst="rect">
            <a:avLst/>
          </a:prstGeom>
        </p:spPr>
      </p:pic>
      <p:sp>
        <p:nvSpPr>
          <p:cNvPr id="31" name="TextBox 30">
            <a:extLst>
              <a:ext uri="{FF2B5EF4-FFF2-40B4-BE49-F238E27FC236}">
                <a16:creationId xmlns:a16="http://schemas.microsoft.com/office/drawing/2014/main" id="{75B8506A-354C-4063-8684-025DAE520D26}"/>
              </a:ext>
            </a:extLst>
          </p:cNvPr>
          <p:cNvSpPr txBox="1"/>
          <p:nvPr/>
        </p:nvSpPr>
        <p:spPr>
          <a:xfrm>
            <a:off x="-61880" y="495300"/>
            <a:ext cx="18277114" cy="1015663"/>
          </a:xfrm>
          <a:prstGeom prst="rect">
            <a:avLst/>
          </a:prstGeom>
          <a:solidFill>
            <a:schemeClr val="bg1">
              <a:alpha val="70000"/>
            </a:schemeClr>
          </a:solidFill>
        </p:spPr>
        <p:txBody>
          <a:bodyPr wrap="square">
            <a:spAutoFit/>
          </a:bodyPr>
          <a:lstStyle/>
          <a:p>
            <a:r>
              <a:rPr lang="en-US" sz="6000" dirty="0"/>
              <a:t>What Does a Recovery Orientation Mean in ACCS? </a:t>
            </a:r>
          </a:p>
        </p:txBody>
      </p:sp>
    </p:spTree>
    <p:custDataLst>
      <p:tags r:id="rId1"/>
    </p:custDataLst>
    <p:extLst>
      <p:ext uri="{BB962C8B-B14F-4D97-AF65-F5344CB8AC3E}">
        <p14:creationId xmlns:p14="http://schemas.microsoft.com/office/powerpoint/2010/main" val="2545065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Box 30">
            <a:extLst>
              <a:ext uri="{FF2B5EF4-FFF2-40B4-BE49-F238E27FC236}">
                <a16:creationId xmlns:a16="http://schemas.microsoft.com/office/drawing/2014/main" id="{75B8506A-354C-4063-8684-025DAE520D26}"/>
              </a:ext>
            </a:extLst>
          </p:cNvPr>
          <p:cNvSpPr txBox="1"/>
          <p:nvPr/>
        </p:nvSpPr>
        <p:spPr>
          <a:xfrm>
            <a:off x="23949" y="495300"/>
            <a:ext cx="18277114" cy="1015663"/>
          </a:xfrm>
          <a:prstGeom prst="rect">
            <a:avLst/>
          </a:prstGeom>
          <a:solidFill>
            <a:schemeClr val="bg1">
              <a:alpha val="70000"/>
            </a:schemeClr>
          </a:solidFill>
        </p:spPr>
        <p:txBody>
          <a:bodyPr wrap="square">
            <a:spAutoFit/>
          </a:bodyPr>
          <a:lstStyle/>
          <a:p>
            <a:r>
              <a:rPr lang="en-US" sz="6000" dirty="0"/>
              <a:t>Using a Recovery Orientation in ACCS Practice</a:t>
            </a:r>
          </a:p>
        </p:txBody>
      </p:sp>
      <p:grpSp>
        <p:nvGrpSpPr>
          <p:cNvPr id="41" name="Group 40">
            <a:extLst>
              <a:ext uri="{FF2B5EF4-FFF2-40B4-BE49-F238E27FC236}">
                <a16:creationId xmlns:a16="http://schemas.microsoft.com/office/drawing/2014/main" id="{03731195-5631-4363-8E90-BCF5B468675D}"/>
              </a:ext>
            </a:extLst>
          </p:cNvPr>
          <p:cNvGrpSpPr/>
          <p:nvPr/>
        </p:nvGrpSpPr>
        <p:grpSpPr>
          <a:xfrm>
            <a:off x="1202838" y="1546302"/>
            <a:ext cx="15882322" cy="8505062"/>
            <a:chOff x="1202838" y="1546302"/>
            <a:chExt cx="15882322" cy="8505062"/>
          </a:xfrm>
        </p:grpSpPr>
        <p:sp>
          <p:nvSpPr>
            <p:cNvPr id="42" name="Freeform: Shape 41">
              <a:extLst>
                <a:ext uri="{FF2B5EF4-FFF2-40B4-BE49-F238E27FC236}">
                  <a16:creationId xmlns:a16="http://schemas.microsoft.com/office/drawing/2014/main" id="{EDE4AD64-C9D6-42DE-82D2-DE284D090305}"/>
                </a:ext>
              </a:extLst>
            </p:cNvPr>
            <p:cNvSpPr/>
            <p:nvPr/>
          </p:nvSpPr>
          <p:spPr>
            <a:xfrm>
              <a:off x="1512489" y="1881757"/>
              <a:ext cx="7431607" cy="2322377"/>
            </a:xfrm>
            <a:custGeom>
              <a:avLst/>
              <a:gdLst>
                <a:gd name="connsiteX0" fmla="*/ 0 w 7431607"/>
                <a:gd name="connsiteY0" fmla="*/ 0 h 2322377"/>
                <a:gd name="connsiteX1" fmla="*/ 7431607 w 7431607"/>
                <a:gd name="connsiteY1" fmla="*/ 0 h 2322377"/>
                <a:gd name="connsiteX2" fmla="*/ 7431607 w 7431607"/>
                <a:gd name="connsiteY2" fmla="*/ 2322377 h 2322377"/>
                <a:gd name="connsiteX3" fmla="*/ 0 w 7431607"/>
                <a:gd name="connsiteY3" fmla="*/ 2322377 h 2322377"/>
                <a:gd name="connsiteX4" fmla="*/ 0 w 7431607"/>
                <a:gd name="connsiteY4" fmla="*/ 0 h 232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1607" h="2322377">
                  <a:moveTo>
                    <a:pt x="0" y="0"/>
                  </a:moveTo>
                  <a:lnTo>
                    <a:pt x="7431607" y="0"/>
                  </a:lnTo>
                  <a:lnTo>
                    <a:pt x="7431607" y="2322377"/>
                  </a:lnTo>
                  <a:lnTo>
                    <a:pt x="0" y="2322377"/>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573024"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Linking goals </a:t>
              </a:r>
              <a:r>
                <a:rPr lang="en-US" sz="2800" b="0" kern="1200" dirty="0"/>
                <a:t>to</a:t>
              </a:r>
              <a:r>
                <a:rPr lang="en-US" sz="2800" b="1" kern="1200" dirty="0"/>
                <a:t> </a:t>
              </a:r>
              <a:r>
                <a:rPr lang="en-US" sz="2800" kern="1200" dirty="0"/>
                <a:t>better understand the importance of linking clinical goals with personal goals</a:t>
              </a:r>
            </a:p>
          </p:txBody>
        </p:sp>
        <p:sp>
          <p:nvSpPr>
            <p:cNvPr id="43" name="Rectangle 42">
              <a:extLst>
                <a:ext uri="{FF2B5EF4-FFF2-40B4-BE49-F238E27FC236}">
                  <a16:creationId xmlns:a16="http://schemas.microsoft.com/office/drawing/2014/main" id="{37F3E088-4398-4D33-987F-DFD66F09B402}"/>
                </a:ext>
              </a:extLst>
            </p:cNvPr>
            <p:cNvSpPr/>
            <p:nvPr/>
          </p:nvSpPr>
          <p:spPr>
            <a:xfrm>
              <a:off x="1202838" y="1546302"/>
              <a:ext cx="1625664" cy="2438496"/>
            </a:xfrm>
            <a:prstGeom prst="rect">
              <a:avLst/>
            </a:prstGeom>
          </p:spPr>
          <p:style>
            <a:lnRef idx="2">
              <a:schemeClr val="lt1">
                <a:hueOff val="0"/>
                <a:satOff val="0"/>
                <a:lumOff val="0"/>
                <a:alphaOff val="0"/>
              </a:schemeClr>
            </a:lnRef>
            <a:fillRef idx="1">
              <a:schemeClr val="accent5">
                <a:tint val="50000"/>
                <a:hueOff val="0"/>
                <a:satOff val="0"/>
                <a:lumOff val="0"/>
                <a:alphaOff val="0"/>
              </a:schemeClr>
            </a:fillRef>
            <a:effectRef idx="0">
              <a:schemeClr val="accent5">
                <a:tint val="50000"/>
                <a:hueOff val="0"/>
                <a:satOff val="0"/>
                <a:lumOff val="0"/>
                <a:alphaOff val="0"/>
              </a:schemeClr>
            </a:effectRef>
            <a:fontRef idx="minor">
              <a:schemeClr val="lt1">
                <a:hueOff val="0"/>
                <a:satOff val="0"/>
                <a:lumOff val="0"/>
                <a:alphaOff val="0"/>
              </a:schemeClr>
            </a:fontRef>
          </p:style>
        </p:sp>
        <p:sp>
          <p:nvSpPr>
            <p:cNvPr id="44" name="Freeform: Shape 43">
              <a:extLst>
                <a:ext uri="{FF2B5EF4-FFF2-40B4-BE49-F238E27FC236}">
                  <a16:creationId xmlns:a16="http://schemas.microsoft.com/office/drawing/2014/main" id="{E8A80D86-9DA2-4AB8-A420-F3A1FD8C394C}"/>
                </a:ext>
              </a:extLst>
            </p:cNvPr>
            <p:cNvSpPr/>
            <p:nvPr/>
          </p:nvSpPr>
          <p:spPr>
            <a:xfrm>
              <a:off x="9653553" y="1881757"/>
              <a:ext cx="7431607" cy="2322377"/>
            </a:xfrm>
            <a:custGeom>
              <a:avLst/>
              <a:gdLst>
                <a:gd name="connsiteX0" fmla="*/ 0 w 7431607"/>
                <a:gd name="connsiteY0" fmla="*/ 0 h 2322377"/>
                <a:gd name="connsiteX1" fmla="*/ 7431607 w 7431607"/>
                <a:gd name="connsiteY1" fmla="*/ 0 h 2322377"/>
                <a:gd name="connsiteX2" fmla="*/ 7431607 w 7431607"/>
                <a:gd name="connsiteY2" fmla="*/ 2322377 h 2322377"/>
                <a:gd name="connsiteX3" fmla="*/ 0 w 7431607"/>
                <a:gd name="connsiteY3" fmla="*/ 2322377 h 2322377"/>
                <a:gd name="connsiteX4" fmla="*/ 0 w 7431607"/>
                <a:gd name="connsiteY4" fmla="*/ 0 h 232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1607" h="2322377">
                  <a:moveTo>
                    <a:pt x="0" y="0"/>
                  </a:moveTo>
                  <a:lnTo>
                    <a:pt x="7431607" y="0"/>
                  </a:lnTo>
                  <a:lnTo>
                    <a:pt x="7431607" y="2322377"/>
                  </a:lnTo>
                  <a:lnTo>
                    <a:pt x="0" y="2322377"/>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573024"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b="1" kern="1200" dirty="0"/>
                <a:t>Skill-building</a:t>
              </a:r>
              <a:r>
                <a:rPr lang="en-US" sz="2800" kern="1200" dirty="0"/>
                <a:t> helps persons served to learn, practice, and master skills</a:t>
              </a:r>
            </a:p>
          </p:txBody>
        </p:sp>
        <p:sp>
          <p:nvSpPr>
            <p:cNvPr id="45" name="Rectangle 44">
              <a:extLst>
                <a:ext uri="{FF2B5EF4-FFF2-40B4-BE49-F238E27FC236}">
                  <a16:creationId xmlns:a16="http://schemas.microsoft.com/office/drawing/2014/main" id="{58B3A459-F289-4D12-B50A-DB80CF80C537}"/>
                </a:ext>
              </a:extLst>
            </p:cNvPr>
            <p:cNvSpPr/>
            <p:nvPr/>
          </p:nvSpPr>
          <p:spPr>
            <a:xfrm>
              <a:off x="9343903" y="1546302"/>
              <a:ext cx="1625664" cy="2438496"/>
            </a:xfrm>
            <a:prstGeom prst="rect">
              <a:avLst/>
            </a:prstGeom>
          </p:spPr>
          <p:style>
            <a:lnRef idx="2">
              <a:schemeClr val="lt1">
                <a:hueOff val="0"/>
                <a:satOff val="0"/>
                <a:lumOff val="0"/>
                <a:alphaOff val="0"/>
              </a:schemeClr>
            </a:lnRef>
            <a:fillRef idx="1">
              <a:schemeClr val="accent5">
                <a:tint val="50000"/>
                <a:hueOff val="-3017644"/>
                <a:satOff val="20167"/>
                <a:lumOff val="1320"/>
                <a:alphaOff val="0"/>
              </a:schemeClr>
            </a:fillRef>
            <a:effectRef idx="0">
              <a:schemeClr val="accent5">
                <a:tint val="50000"/>
                <a:hueOff val="-3017644"/>
                <a:satOff val="20167"/>
                <a:lumOff val="1320"/>
                <a:alphaOff val="0"/>
              </a:schemeClr>
            </a:effectRef>
            <a:fontRef idx="minor">
              <a:schemeClr val="lt1">
                <a:hueOff val="0"/>
                <a:satOff val="0"/>
                <a:lumOff val="0"/>
                <a:alphaOff val="0"/>
              </a:schemeClr>
            </a:fontRef>
          </p:style>
        </p:sp>
        <p:sp>
          <p:nvSpPr>
            <p:cNvPr id="46" name="Freeform: Shape 45">
              <a:extLst>
                <a:ext uri="{FF2B5EF4-FFF2-40B4-BE49-F238E27FC236}">
                  <a16:creationId xmlns:a16="http://schemas.microsoft.com/office/drawing/2014/main" id="{AFDDE382-03EA-4F6F-BD8E-83698BDB88EB}"/>
                </a:ext>
              </a:extLst>
            </p:cNvPr>
            <p:cNvSpPr/>
            <p:nvPr/>
          </p:nvSpPr>
          <p:spPr>
            <a:xfrm>
              <a:off x="1512489" y="4805372"/>
              <a:ext cx="7431607" cy="2322377"/>
            </a:xfrm>
            <a:custGeom>
              <a:avLst/>
              <a:gdLst>
                <a:gd name="connsiteX0" fmla="*/ 0 w 7431607"/>
                <a:gd name="connsiteY0" fmla="*/ 0 h 2322377"/>
                <a:gd name="connsiteX1" fmla="*/ 7431607 w 7431607"/>
                <a:gd name="connsiteY1" fmla="*/ 0 h 2322377"/>
                <a:gd name="connsiteX2" fmla="*/ 7431607 w 7431607"/>
                <a:gd name="connsiteY2" fmla="*/ 2322377 h 2322377"/>
                <a:gd name="connsiteX3" fmla="*/ 0 w 7431607"/>
                <a:gd name="connsiteY3" fmla="*/ 2322377 h 2322377"/>
                <a:gd name="connsiteX4" fmla="*/ 0 w 7431607"/>
                <a:gd name="connsiteY4" fmla="*/ 0 h 232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1607" h="2322377">
                  <a:moveTo>
                    <a:pt x="0" y="0"/>
                  </a:moveTo>
                  <a:lnTo>
                    <a:pt x="7431607" y="0"/>
                  </a:lnTo>
                  <a:lnTo>
                    <a:pt x="7431607" y="2322377"/>
                  </a:lnTo>
                  <a:lnTo>
                    <a:pt x="0" y="2322377"/>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573024"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Evidence-based practices and tools </a:t>
              </a:r>
              <a:r>
                <a:rPr lang="en-US" sz="2800" b="1" dirty="0"/>
                <a:t> that are recovery oriented such as motivational interviewing</a:t>
              </a:r>
              <a:endParaRPr lang="en-US" sz="2800" kern="1200" dirty="0"/>
            </a:p>
          </p:txBody>
        </p:sp>
        <p:sp>
          <p:nvSpPr>
            <p:cNvPr id="47" name="Rectangle 46">
              <a:extLst>
                <a:ext uri="{FF2B5EF4-FFF2-40B4-BE49-F238E27FC236}">
                  <a16:creationId xmlns:a16="http://schemas.microsoft.com/office/drawing/2014/main" id="{ABA23A09-DB54-4283-B9C6-E953B2A8F162}"/>
                </a:ext>
              </a:extLst>
            </p:cNvPr>
            <p:cNvSpPr/>
            <p:nvPr/>
          </p:nvSpPr>
          <p:spPr>
            <a:xfrm>
              <a:off x="1202838" y="4469917"/>
              <a:ext cx="1625664" cy="2438496"/>
            </a:xfrm>
            <a:prstGeom prst="rect">
              <a:avLst/>
            </a:prstGeom>
          </p:spPr>
          <p:style>
            <a:lnRef idx="2">
              <a:schemeClr val="lt1">
                <a:hueOff val="0"/>
                <a:satOff val="0"/>
                <a:lumOff val="0"/>
                <a:alphaOff val="0"/>
              </a:schemeClr>
            </a:lnRef>
            <a:fillRef idx="1">
              <a:schemeClr val="accent5">
                <a:tint val="50000"/>
                <a:hueOff val="-6035288"/>
                <a:satOff val="40334"/>
                <a:lumOff val="2639"/>
                <a:alphaOff val="0"/>
              </a:schemeClr>
            </a:fillRef>
            <a:effectRef idx="0">
              <a:schemeClr val="accent5">
                <a:tint val="50000"/>
                <a:hueOff val="-6035288"/>
                <a:satOff val="40334"/>
                <a:lumOff val="2639"/>
                <a:alphaOff val="0"/>
              </a:schemeClr>
            </a:effectRef>
            <a:fontRef idx="minor">
              <a:schemeClr val="lt1">
                <a:hueOff val="0"/>
                <a:satOff val="0"/>
                <a:lumOff val="0"/>
                <a:alphaOff val="0"/>
              </a:schemeClr>
            </a:fontRef>
          </p:style>
        </p:sp>
        <p:sp>
          <p:nvSpPr>
            <p:cNvPr id="48" name="Freeform: Shape 47">
              <a:extLst>
                <a:ext uri="{FF2B5EF4-FFF2-40B4-BE49-F238E27FC236}">
                  <a16:creationId xmlns:a16="http://schemas.microsoft.com/office/drawing/2014/main" id="{296D8EED-6D5F-40AB-B041-35F2AB14EBB7}"/>
                </a:ext>
              </a:extLst>
            </p:cNvPr>
            <p:cNvSpPr/>
            <p:nvPr/>
          </p:nvSpPr>
          <p:spPr>
            <a:xfrm>
              <a:off x="9653553" y="4805372"/>
              <a:ext cx="7431607" cy="2322377"/>
            </a:xfrm>
            <a:custGeom>
              <a:avLst/>
              <a:gdLst>
                <a:gd name="connsiteX0" fmla="*/ 0 w 7431607"/>
                <a:gd name="connsiteY0" fmla="*/ 0 h 2322377"/>
                <a:gd name="connsiteX1" fmla="*/ 7431607 w 7431607"/>
                <a:gd name="connsiteY1" fmla="*/ 0 h 2322377"/>
                <a:gd name="connsiteX2" fmla="*/ 7431607 w 7431607"/>
                <a:gd name="connsiteY2" fmla="*/ 2322377 h 2322377"/>
                <a:gd name="connsiteX3" fmla="*/ 0 w 7431607"/>
                <a:gd name="connsiteY3" fmla="*/ 2322377 h 2322377"/>
                <a:gd name="connsiteX4" fmla="*/ 0 w 7431607"/>
                <a:gd name="connsiteY4" fmla="*/ 0 h 232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1607" h="2322377">
                  <a:moveTo>
                    <a:pt x="0" y="0"/>
                  </a:moveTo>
                  <a:lnTo>
                    <a:pt x="7431607" y="0"/>
                  </a:lnTo>
                  <a:lnTo>
                    <a:pt x="7431607" y="2322377"/>
                  </a:lnTo>
                  <a:lnTo>
                    <a:pt x="0" y="2322377"/>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573024"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When our clinical goals are not </a:t>
              </a:r>
              <a:r>
                <a:rPr lang="en-US" sz="4000" b="1" kern="1200" dirty="0"/>
                <a:t>aligned </a:t>
              </a:r>
              <a:r>
                <a:rPr lang="en-US" sz="2800" kern="1200" dirty="0"/>
                <a:t>with the person’s served own goals, they are far less likely to engage with us or to sustain engagement. </a:t>
              </a:r>
            </a:p>
          </p:txBody>
        </p:sp>
        <p:sp>
          <p:nvSpPr>
            <p:cNvPr id="49" name="Rectangle 48">
              <a:extLst>
                <a:ext uri="{FF2B5EF4-FFF2-40B4-BE49-F238E27FC236}">
                  <a16:creationId xmlns:a16="http://schemas.microsoft.com/office/drawing/2014/main" id="{4DDD2877-323D-4990-954E-5961F14296F7}"/>
                </a:ext>
              </a:extLst>
            </p:cNvPr>
            <p:cNvSpPr/>
            <p:nvPr/>
          </p:nvSpPr>
          <p:spPr>
            <a:xfrm>
              <a:off x="9343903" y="4469917"/>
              <a:ext cx="1625664" cy="2438496"/>
            </a:xfrm>
            <a:prstGeom prst="rect">
              <a:avLst/>
            </a:prstGeom>
          </p:spPr>
          <p:style>
            <a:lnRef idx="2">
              <a:schemeClr val="lt1">
                <a:hueOff val="0"/>
                <a:satOff val="0"/>
                <a:lumOff val="0"/>
                <a:alphaOff val="0"/>
              </a:schemeClr>
            </a:lnRef>
            <a:fillRef idx="1">
              <a:schemeClr val="accent5">
                <a:tint val="50000"/>
                <a:hueOff val="-9052932"/>
                <a:satOff val="60501"/>
                <a:lumOff val="3959"/>
                <a:alphaOff val="0"/>
              </a:schemeClr>
            </a:fillRef>
            <a:effectRef idx="0">
              <a:schemeClr val="accent5">
                <a:tint val="50000"/>
                <a:hueOff val="-9052932"/>
                <a:satOff val="60501"/>
                <a:lumOff val="3959"/>
                <a:alphaOff val="0"/>
              </a:schemeClr>
            </a:effectRef>
            <a:fontRef idx="minor">
              <a:schemeClr val="lt1">
                <a:hueOff val="0"/>
                <a:satOff val="0"/>
                <a:lumOff val="0"/>
                <a:alphaOff val="0"/>
              </a:schemeClr>
            </a:fontRef>
          </p:style>
        </p:sp>
        <p:sp>
          <p:nvSpPr>
            <p:cNvPr id="50" name="Freeform: Shape 49">
              <a:extLst>
                <a:ext uri="{FF2B5EF4-FFF2-40B4-BE49-F238E27FC236}">
                  <a16:creationId xmlns:a16="http://schemas.microsoft.com/office/drawing/2014/main" id="{97824F80-9E50-41D8-8E61-FC3191A7A8E9}"/>
                </a:ext>
              </a:extLst>
            </p:cNvPr>
            <p:cNvSpPr/>
            <p:nvPr/>
          </p:nvSpPr>
          <p:spPr>
            <a:xfrm>
              <a:off x="5583021" y="7728987"/>
              <a:ext cx="7431607" cy="2322377"/>
            </a:xfrm>
            <a:custGeom>
              <a:avLst/>
              <a:gdLst>
                <a:gd name="connsiteX0" fmla="*/ 0 w 7431607"/>
                <a:gd name="connsiteY0" fmla="*/ 0 h 2322377"/>
                <a:gd name="connsiteX1" fmla="*/ 7431607 w 7431607"/>
                <a:gd name="connsiteY1" fmla="*/ 0 h 2322377"/>
                <a:gd name="connsiteX2" fmla="*/ 7431607 w 7431607"/>
                <a:gd name="connsiteY2" fmla="*/ 2322377 h 2322377"/>
                <a:gd name="connsiteX3" fmla="*/ 0 w 7431607"/>
                <a:gd name="connsiteY3" fmla="*/ 2322377 h 2322377"/>
                <a:gd name="connsiteX4" fmla="*/ 0 w 7431607"/>
                <a:gd name="connsiteY4" fmla="*/ 0 h 23223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31607" h="2322377">
                  <a:moveTo>
                    <a:pt x="0" y="0"/>
                  </a:moveTo>
                  <a:lnTo>
                    <a:pt x="7431607" y="0"/>
                  </a:lnTo>
                  <a:lnTo>
                    <a:pt x="7431607" y="2322377"/>
                  </a:lnTo>
                  <a:lnTo>
                    <a:pt x="0" y="2322377"/>
                  </a:lnTo>
                  <a:lnTo>
                    <a:pt x="0" y="0"/>
                  </a:lnTo>
                  <a:close/>
                </a:path>
              </a:pathLst>
            </a:custGeom>
          </p:spPr>
          <p:style>
            <a:lnRef idx="1">
              <a:schemeClr val="accent5">
                <a:hueOff val="0"/>
                <a:satOff val="0"/>
                <a:lumOff val="0"/>
                <a:alphaOff val="0"/>
              </a:schemeClr>
            </a:lnRef>
            <a:fillRef idx="1">
              <a:schemeClr val="lt1">
                <a:alpha val="40000"/>
                <a:hueOff val="0"/>
                <a:satOff val="0"/>
                <a:lumOff val="0"/>
                <a:alphaOff val="0"/>
              </a:schemeClr>
            </a:fillRef>
            <a:effectRef idx="0">
              <a:schemeClr val="lt1">
                <a:alpha val="40000"/>
                <a:hueOff val="0"/>
                <a:satOff val="0"/>
                <a:lumOff val="0"/>
                <a:alphaOff val="0"/>
              </a:schemeClr>
            </a:effectRef>
            <a:fontRef idx="minor">
              <a:schemeClr val="dk1">
                <a:hueOff val="0"/>
                <a:satOff val="0"/>
                <a:lumOff val="0"/>
                <a:alphaOff val="0"/>
              </a:schemeClr>
            </a:fontRef>
          </p:style>
          <p:txBody>
            <a:bodyPr spcFirstLastPara="0" vert="horz" wrap="square" lIns="1573024" tIns="137160" rIns="137160" bIns="137160" numCol="1" spcCol="1270" anchor="ctr" anchorCtr="0">
              <a:noAutofit/>
            </a:bodyPr>
            <a:lstStyle/>
            <a:p>
              <a:pPr marL="0" lvl="0" indent="0" algn="l" defTabSz="1600200">
                <a:lnSpc>
                  <a:spcPct val="90000"/>
                </a:lnSpc>
                <a:spcBef>
                  <a:spcPct val="0"/>
                </a:spcBef>
                <a:spcAft>
                  <a:spcPct val="35000"/>
                </a:spcAft>
                <a:buNone/>
              </a:pPr>
              <a:r>
                <a:rPr lang="en-US" sz="3600" b="1" kern="1200" dirty="0"/>
                <a:t>Engage</a:t>
              </a:r>
              <a:r>
                <a:rPr lang="en-US" sz="2800" kern="1200" dirty="0"/>
                <a:t> chosen family, friends, other providers, Care Coordinating Entities in the discussion around goals</a:t>
              </a:r>
            </a:p>
          </p:txBody>
        </p:sp>
        <p:sp>
          <p:nvSpPr>
            <p:cNvPr id="51" name="Rectangle 50">
              <a:extLst>
                <a:ext uri="{FF2B5EF4-FFF2-40B4-BE49-F238E27FC236}">
                  <a16:creationId xmlns:a16="http://schemas.microsoft.com/office/drawing/2014/main" id="{ED1F0259-2310-4C9B-97BD-54F5F0A48AA2}"/>
                </a:ext>
              </a:extLst>
            </p:cNvPr>
            <p:cNvSpPr/>
            <p:nvPr/>
          </p:nvSpPr>
          <p:spPr>
            <a:xfrm>
              <a:off x="5273371" y="7393532"/>
              <a:ext cx="1625664" cy="2438496"/>
            </a:xfrm>
            <a:prstGeom prst="rect">
              <a:avLst/>
            </a:prstGeom>
          </p:spPr>
          <p:style>
            <a:lnRef idx="2">
              <a:schemeClr val="lt1">
                <a:hueOff val="0"/>
                <a:satOff val="0"/>
                <a:lumOff val="0"/>
                <a:alphaOff val="0"/>
              </a:schemeClr>
            </a:lnRef>
            <a:fillRef idx="1">
              <a:schemeClr val="accent5">
                <a:tint val="50000"/>
                <a:hueOff val="-12070576"/>
                <a:satOff val="80668"/>
                <a:lumOff val="5279"/>
                <a:alphaOff val="0"/>
              </a:schemeClr>
            </a:fillRef>
            <a:effectRef idx="0">
              <a:schemeClr val="accent5">
                <a:tint val="50000"/>
                <a:hueOff val="-12070576"/>
                <a:satOff val="80668"/>
                <a:lumOff val="5279"/>
                <a:alphaOff val="0"/>
              </a:schemeClr>
            </a:effectRef>
            <a:fontRef idx="minor">
              <a:schemeClr val="lt1">
                <a:hueOff val="0"/>
                <a:satOff val="0"/>
                <a:lumOff val="0"/>
                <a:alphaOff val="0"/>
              </a:schemeClr>
            </a:fontRef>
          </p:style>
        </p:sp>
      </p:grpSp>
      <p:pic>
        <p:nvPicPr>
          <p:cNvPr id="32" name="Graphic 31" descr="Family with boy with solid fill">
            <a:extLst>
              <a:ext uri="{FF2B5EF4-FFF2-40B4-BE49-F238E27FC236}">
                <a16:creationId xmlns:a16="http://schemas.microsoft.com/office/drawing/2014/main" id="{9E5BA2A6-69FF-48F1-BEBD-1086F4F177E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410200" y="7591697"/>
            <a:ext cx="1463040" cy="1463040"/>
          </a:xfrm>
          <a:prstGeom prst="rect">
            <a:avLst/>
          </a:prstGeom>
        </p:spPr>
      </p:pic>
      <p:pic>
        <p:nvPicPr>
          <p:cNvPr id="34" name="Graphic 33" descr="Link with solid fill">
            <a:extLst>
              <a:ext uri="{FF2B5EF4-FFF2-40B4-BE49-F238E27FC236}">
                <a16:creationId xmlns:a16="http://schemas.microsoft.com/office/drawing/2014/main" id="{484A7B53-E655-429F-A699-5C368EDB218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295400" y="1742580"/>
            <a:ext cx="1463040" cy="1463040"/>
          </a:xfrm>
          <a:prstGeom prst="rect">
            <a:avLst/>
          </a:prstGeom>
        </p:spPr>
      </p:pic>
      <p:pic>
        <p:nvPicPr>
          <p:cNvPr id="36" name="Graphic 35" descr="Pinch Zoom Out with solid fill">
            <a:extLst>
              <a:ext uri="{FF2B5EF4-FFF2-40B4-BE49-F238E27FC236}">
                <a16:creationId xmlns:a16="http://schemas.microsoft.com/office/drawing/2014/main" id="{6DDF4B42-EE99-46B7-9C80-870164152715}"/>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9467850" y="4760087"/>
            <a:ext cx="1463040" cy="1463040"/>
          </a:xfrm>
          <a:prstGeom prst="rect">
            <a:avLst/>
          </a:prstGeom>
        </p:spPr>
      </p:pic>
      <p:pic>
        <p:nvPicPr>
          <p:cNvPr id="38" name="Graphic 37" descr="Teacher with solid fill">
            <a:extLst>
              <a:ext uri="{FF2B5EF4-FFF2-40B4-BE49-F238E27FC236}">
                <a16:creationId xmlns:a16="http://schemas.microsoft.com/office/drawing/2014/main" id="{E67CDB4F-1F4A-491F-9735-73ED0AA0DA5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467850" y="1821180"/>
            <a:ext cx="1463040" cy="1463040"/>
          </a:xfrm>
          <a:prstGeom prst="rect">
            <a:avLst/>
          </a:prstGeom>
        </p:spPr>
      </p:pic>
      <p:pic>
        <p:nvPicPr>
          <p:cNvPr id="40" name="Graphic 39" descr="Hospital with solid fill">
            <a:extLst>
              <a:ext uri="{FF2B5EF4-FFF2-40B4-BE49-F238E27FC236}">
                <a16:creationId xmlns:a16="http://schemas.microsoft.com/office/drawing/2014/main" id="{3DD2C85E-C34A-4674-9827-6C9F06A343C5}"/>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295400" y="4913798"/>
            <a:ext cx="1463040" cy="1463040"/>
          </a:xfrm>
          <a:prstGeom prst="rect">
            <a:avLst/>
          </a:prstGeom>
        </p:spPr>
      </p:pic>
    </p:spTree>
    <p:custDataLst>
      <p:tags r:id="rId1"/>
    </p:custDataLst>
    <p:extLst>
      <p:ext uri="{BB962C8B-B14F-4D97-AF65-F5344CB8AC3E}">
        <p14:creationId xmlns:p14="http://schemas.microsoft.com/office/powerpoint/2010/main" val="30740352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5FE2A59-E573-AB77-FDF0-A46F615201B0}"/>
              </a:ext>
            </a:extLst>
          </p:cNvPr>
          <p:cNvPicPr>
            <a:picLocks noChangeAspect="1"/>
          </p:cNvPicPr>
          <p:nvPr/>
        </p:nvPicPr>
        <p:blipFill>
          <a:blip r:embed="rId4"/>
          <a:stretch>
            <a:fillRect/>
          </a:stretch>
        </p:blipFill>
        <p:spPr>
          <a:xfrm>
            <a:off x="111800" y="-61655"/>
            <a:ext cx="7531345" cy="102870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169950"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nSpc>
                <a:spcPct val="107000"/>
              </a:lnSpc>
              <a:spcBef>
                <a:spcPts val="0"/>
              </a:spcBef>
              <a:spcAft>
                <a:spcPts val="0"/>
              </a:spcAft>
            </a:pPr>
            <a:r>
              <a:rPr lang="en-US" sz="6000" dirty="0">
                <a:effectLst/>
                <a:latin typeface="Open Sans" panose="020B0606030504020204" pitchFamily="34" charset="0"/>
                <a:ea typeface="Open Sans" panose="020B0606030504020204" pitchFamily="34" charset="0"/>
                <a:cs typeface="Open Sans" panose="020B0606030504020204" pitchFamily="34" charset="0"/>
              </a:rPr>
              <a:t>How do you think you could support persons served in recovery in ACCS? </a:t>
            </a: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342071" y="-1523373"/>
            <a:ext cx="1676400" cy="3046745"/>
            <a:chOff x="0" y="0"/>
            <a:chExt cx="706484" cy="926813"/>
          </a:xfrm>
          <a:solidFill>
            <a:schemeClr val="tx2"/>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a:ln>
              <a:noFill/>
            </a:ln>
          </p:spPr>
          <p:style>
            <a:lnRef idx="2">
              <a:schemeClr val="accent4"/>
            </a:lnRef>
            <a:fillRef idx="1">
              <a:schemeClr val="lt1"/>
            </a:fillRef>
            <a:effectRef idx="0">
              <a:schemeClr val="accent4"/>
            </a:effectRef>
            <a:fontRef idx="minor">
              <a:schemeClr val="dk1"/>
            </a:fontRef>
          </p:style>
        </p:sp>
      </p:grpSp>
      <p:pic>
        <p:nvPicPr>
          <p:cNvPr id="6" name="Graphic 5" descr="Questions outline">
            <a:extLst>
              <a:ext uri="{FF2B5EF4-FFF2-40B4-BE49-F238E27FC236}">
                <a16:creationId xmlns:a16="http://schemas.microsoft.com/office/drawing/2014/main" id="{DDC7B35B-7295-4AFD-ABDB-BD9D370382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15" name="TextBox 4">
            <a:extLst>
              <a:ext uri="{FF2B5EF4-FFF2-40B4-BE49-F238E27FC236}">
                <a16:creationId xmlns:a16="http://schemas.microsoft.com/office/drawing/2014/main" id="{33F48921-5B00-4179-923F-943B9F54F9DF}"/>
              </a:ext>
            </a:extLst>
          </p:cNvPr>
          <p:cNvSpPr txBox="1"/>
          <p:nvPr/>
        </p:nvSpPr>
        <p:spPr>
          <a:xfrm>
            <a:off x="2160405" y="61655"/>
            <a:ext cx="6491229" cy="1195905"/>
          </a:xfrm>
          <a:prstGeom prst="rect">
            <a:avLst/>
          </a:prstGeom>
        </p:spPr>
        <p:txBody>
          <a:bodyPr lIns="0" tIns="0" rIns="0" bIns="0" rtlCol="0" anchor="t">
            <a:spAutoFit/>
          </a:bodyPr>
          <a:lstStyle/>
          <a:p>
            <a:pPr>
              <a:lnSpc>
                <a:spcPts val="9889"/>
              </a:lnSpc>
            </a:pPr>
            <a:r>
              <a:rPr lang="en-US" sz="7200" dirty="0"/>
              <a:t>Activity</a:t>
            </a:r>
          </a:p>
        </p:txBody>
      </p:sp>
    </p:spTree>
    <p:custDataLst>
      <p:tags r:id="rId1"/>
    </p:custDataLst>
    <p:extLst>
      <p:ext uri="{BB962C8B-B14F-4D97-AF65-F5344CB8AC3E}">
        <p14:creationId xmlns:p14="http://schemas.microsoft.com/office/powerpoint/2010/main" val="1249697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FEFEF"/>
        </a:solidFill>
        <a:effectLst/>
      </p:bgPr>
    </p:bg>
    <p:spTree>
      <p:nvGrpSpPr>
        <p:cNvPr id="1" name=""/>
        <p:cNvGrpSpPr/>
        <p:nvPr/>
      </p:nvGrpSpPr>
      <p:grpSpPr>
        <a:xfrm>
          <a:off x="0" y="0"/>
          <a:ext cx="0" cy="0"/>
          <a:chOff x="0" y="0"/>
          <a:chExt cx="0" cy="0"/>
        </a:xfrm>
      </p:grpSpPr>
      <p:pic>
        <p:nvPicPr>
          <p:cNvPr id="11" name="Picture 10" descr="A picture containing text&#10;&#10;Description automatically generated">
            <a:extLst>
              <a:ext uri="{FF2B5EF4-FFF2-40B4-BE49-F238E27FC236}">
                <a16:creationId xmlns:a16="http://schemas.microsoft.com/office/drawing/2014/main" id="{CD3E1B80-63F7-45AF-86A1-7D857BC9F268}"/>
              </a:ext>
            </a:extLst>
          </p:cNvPr>
          <p:cNvPicPr>
            <a:picLocks noChangeAspect="1"/>
          </p:cNvPicPr>
          <p:nvPr/>
        </p:nvPicPr>
        <p:blipFill rotWithShape="1">
          <a:blip r:embed="rId4">
            <a:alphaModFix/>
            <a:extLst>
              <a:ext uri="{28A0092B-C50C-407E-A947-70E740481C1C}">
                <a14:useLocalDpi xmlns:a14="http://schemas.microsoft.com/office/drawing/2010/main" val="0"/>
              </a:ext>
            </a:extLst>
          </a:blip>
          <a:srcRect l="6157" t="35166" r="5746" b="20574"/>
          <a:stretch/>
        </p:blipFill>
        <p:spPr>
          <a:xfrm>
            <a:off x="0" y="-24796"/>
            <a:ext cx="18288000" cy="5168296"/>
          </a:xfrm>
          <a:prstGeom prst="rect">
            <a:avLst/>
          </a:prstGeom>
        </p:spPr>
      </p:pic>
      <p:sp>
        <p:nvSpPr>
          <p:cNvPr id="15" name="Freeform 5">
            <a:extLst>
              <a:ext uri="{FF2B5EF4-FFF2-40B4-BE49-F238E27FC236}">
                <a16:creationId xmlns:a16="http://schemas.microsoft.com/office/drawing/2014/main" id="{DBF1C02B-A958-4661-83ED-B091CD528465}"/>
              </a:ext>
            </a:extLst>
          </p:cNvPr>
          <p:cNvSpPr/>
          <p:nvPr/>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tx1">
              <a:alpha val="54000"/>
            </a:schemeClr>
          </a:solidFill>
        </p:spPr>
        <p:txBody>
          <a:bodyPr/>
          <a:lstStyle/>
          <a:p>
            <a:endParaRPr lang="en-US" dirty="0"/>
          </a:p>
        </p:txBody>
      </p:sp>
      <p:sp>
        <p:nvSpPr>
          <p:cNvPr id="24" name="Oval 23">
            <a:extLst>
              <a:ext uri="{FF2B5EF4-FFF2-40B4-BE49-F238E27FC236}">
                <a16:creationId xmlns:a16="http://schemas.microsoft.com/office/drawing/2014/main" id="{037AE844-348F-4E9F-A754-7538DC2C8D1A}"/>
              </a:ext>
            </a:extLst>
          </p:cNvPr>
          <p:cNvSpPr/>
          <p:nvPr/>
        </p:nvSpPr>
        <p:spPr>
          <a:xfrm>
            <a:off x="620667" y="6100839"/>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rgbClr val="37ABA7"/>
                </a:solidFill>
              </a:rPr>
              <a:t>01</a:t>
            </a:r>
          </a:p>
        </p:txBody>
      </p:sp>
      <p:sp>
        <p:nvSpPr>
          <p:cNvPr id="16" name="TextBox 15">
            <a:extLst>
              <a:ext uri="{FF2B5EF4-FFF2-40B4-BE49-F238E27FC236}">
                <a16:creationId xmlns:a16="http://schemas.microsoft.com/office/drawing/2014/main" id="{70C4E53A-C35E-41A9-BD6F-8757D751A557}"/>
              </a:ext>
            </a:extLst>
          </p:cNvPr>
          <p:cNvSpPr txBox="1"/>
          <p:nvPr/>
        </p:nvSpPr>
        <p:spPr>
          <a:xfrm>
            <a:off x="44669" y="658963"/>
            <a:ext cx="11506200" cy="1200329"/>
          </a:xfrm>
          <a:prstGeom prst="rect">
            <a:avLst/>
          </a:prstGeom>
          <a:noFill/>
        </p:spPr>
        <p:txBody>
          <a:bodyPr wrap="square" rtlCol="0">
            <a:spAutoFit/>
          </a:bodyPr>
          <a:lstStyle/>
          <a:p>
            <a:r>
              <a:rPr lang="en-US" sz="7200" dirty="0">
                <a:solidFill>
                  <a:schemeClr val="bg1"/>
                </a:solidFill>
                <a:ea typeface="Open Sans" panose="020B0606030504020204" pitchFamily="34" charset="0"/>
                <a:cs typeface="Open Sans" panose="020B0606030504020204" pitchFamily="34" charset="0"/>
              </a:rPr>
              <a:t>Learning Objectives </a:t>
            </a:r>
          </a:p>
        </p:txBody>
      </p:sp>
      <p:sp>
        <p:nvSpPr>
          <p:cNvPr id="17" name="TextBox 16">
            <a:extLst>
              <a:ext uri="{FF2B5EF4-FFF2-40B4-BE49-F238E27FC236}">
                <a16:creationId xmlns:a16="http://schemas.microsoft.com/office/drawing/2014/main" id="{E8C1C3C1-474A-4596-B4FB-C7BCDCFA5660}"/>
              </a:ext>
            </a:extLst>
          </p:cNvPr>
          <p:cNvSpPr txBox="1"/>
          <p:nvPr/>
        </p:nvSpPr>
        <p:spPr>
          <a:xfrm>
            <a:off x="228600" y="5250605"/>
            <a:ext cx="8635051" cy="1200329"/>
          </a:xfrm>
          <a:prstGeom prst="rect">
            <a:avLst/>
          </a:prstGeom>
          <a:noFill/>
        </p:spPr>
        <p:txBody>
          <a:bodyPr wrap="square" rtlCol="0">
            <a:spAutoFit/>
          </a:bodyPr>
          <a:lstStyle/>
          <a:p>
            <a:r>
              <a:rPr lang="en-US" sz="3600" dirty="0">
                <a:latin typeface="+mj-lt"/>
              </a:rPr>
              <a:t>During this module you will:</a:t>
            </a:r>
          </a:p>
          <a:p>
            <a:endParaRPr lang="en-US" sz="3600" dirty="0">
              <a:latin typeface="DM Serif Display Bold"/>
            </a:endParaRPr>
          </a:p>
        </p:txBody>
      </p:sp>
      <p:sp>
        <p:nvSpPr>
          <p:cNvPr id="19" name="TextBox 18">
            <a:extLst>
              <a:ext uri="{FF2B5EF4-FFF2-40B4-BE49-F238E27FC236}">
                <a16:creationId xmlns:a16="http://schemas.microsoft.com/office/drawing/2014/main" id="{12F61466-4C8F-4A5A-84D0-2D81DE9BD614}"/>
              </a:ext>
            </a:extLst>
          </p:cNvPr>
          <p:cNvSpPr txBox="1"/>
          <p:nvPr/>
        </p:nvSpPr>
        <p:spPr>
          <a:xfrm>
            <a:off x="8541900" y="6450934"/>
            <a:ext cx="4508336" cy="2408416"/>
          </a:xfrm>
          <a:prstGeom prst="rect">
            <a:avLst/>
          </a:prstGeom>
          <a:noFill/>
        </p:spPr>
        <p:txBody>
          <a:bodyPr wrap="square">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Consider</a:t>
            </a:r>
          </a:p>
          <a:p>
            <a:pPr marR="0" lvl="0">
              <a:lnSpc>
                <a:spcPct val="107000"/>
              </a:lnSpc>
              <a:spcBef>
                <a:spcPts val="0"/>
              </a:spcBef>
              <a:spcAft>
                <a:spcPts val="0"/>
              </a:spcAft>
            </a:pPr>
            <a:r>
              <a:rPr lang="en-US" b="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Consider how recovery principles and dimensions have been important in your life. </a:t>
            </a:r>
            <a:endParaRPr lang="en-US" b="0" dirty="0">
              <a:effectLst/>
              <a:latin typeface="Calibri" panose="020F0502020204030204" pitchFamily="34" charset="0"/>
              <a:ea typeface="Calibri" panose="020F0502020204030204" pitchFamily="34" charset="0"/>
              <a:cs typeface="Arial" panose="020B0604020202020204" pitchFamily="34" charset="0"/>
            </a:endParaRPr>
          </a:p>
        </p:txBody>
      </p:sp>
      <p:sp>
        <p:nvSpPr>
          <p:cNvPr id="28" name="Oval 27">
            <a:extLst>
              <a:ext uri="{FF2B5EF4-FFF2-40B4-BE49-F238E27FC236}">
                <a16:creationId xmlns:a16="http://schemas.microsoft.com/office/drawing/2014/main" id="{9F1174BE-DF3B-4A11-9E56-01378E787B69}"/>
              </a:ext>
            </a:extLst>
          </p:cNvPr>
          <p:cNvSpPr/>
          <p:nvPr/>
        </p:nvSpPr>
        <p:spPr>
          <a:xfrm>
            <a:off x="7614927" y="6100839"/>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6"/>
                </a:solidFill>
              </a:rPr>
              <a:t>02</a:t>
            </a:r>
          </a:p>
        </p:txBody>
      </p:sp>
      <p:sp>
        <p:nvSpPr>
          <p:cNvPr id="29" name="TextBox 28">
            <a:extLst>
              <a:ext uri="{FF2B5EF4-FFF2-40B4-BE49-F238E27FC236}">
                <a16:creationId xmlns:a16="http://schemas.microsoft.com/office/drawing/2014/main" id="{E0C8B625-D18F-4C27-ACF4-B70CB064FFB6}"/>
              </a:ext>
            </a:extLst>
          </p:cNvPr>
          <p:cNvSpPr txBox="1"/>
          <p:nvPr/>
        </p:nvSpPr>
        <p:spPr>
          <a:xfrm>
            <a:off x="1566690" y="6558039"/>
            <a:ext cx="5482623" cy="3266856"/>
          </a:xfrm>
          <a:prstGeom prst="rect">
            <a:avLst/>
          </a:prstGeom>
          <a:noFill/>
        </p:spPr>
        <p:txBody>
          <a:bodyPr wrap="square">
            <a:spAutoFit/>
          </a:bodyPr>
          <a:lstStyle/>
          <a:p>
            <a:r>
              <a:rPr lang="en-US" sz="2800" b="1" dirty="0">
                <a:latin typeface="Open Sans" panose="020B0606030504020204" pitchFamily="34" charset="0"/>
                <a:ea typeface="Open Sans" panose="020B0606030504020204" pitchFamily="34" charset="0"/>
                <a:cs typeface="Open Sans" panose="020B0606030504020204" pitchFamily="34" charset="0"/>
              </a:rPr>
              <a:t>Learn</a:t>
            </a:r>
          </a:p>
          <a:p>
            <a:pPr marR="0" lvl="0">
              <a:lnSpc>
                <a:spcPct val="107000"/>
              </a:lnSpc>
              <a:spcBef>
                <a:spcPts val="0"/>
              </a:spcBef>
              <a:spcAft>
                <a:spcPts val="0"/>
              </a:spcAft>
            </a:pPr>
            <a:r>
              <a:rPr lang="en-US" sz="2800" dirty="0">
                <a:solidFill>
                  <a:srgbClr val="000000"/>
                </a:solidFill>
                <a:effectLst/>
                <a:latin typeface="Open Sans" panose="020B0606030504020204" pitchFamily="34" charset="0"/>
                <a:ea typeface="Open Sans" panose="020B0606030504020204" pitchFamily="34" charset="0"/>
                <a:cs typeface="Open Sans" panose="020B0606030504020204" pitchFamily="34" charset="0"/>
              </a:rPr>
              <a:t>how the federal Substance Abuse and Mental Health Services Administration (SAMHSA) defines the 10 principles and four dimensions of recovery</a:t>
            </a:r>
            <a:endParaRPr lang="en-US" sz="28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0" name="Oval 29">
            <a:extLst>
              <a:ext uri="{FF2B5EF4-FFF2-40B4-BE49-F238E27FC236}">
                <a16:creationId xmlns:a16="http://schemas.microsoft.com/office/drawing/2014/main" id="{A045C39F-1C34-4809-93A1-D6052D117D16}"/>
              </a:ext>
            </a:extLst>
          </p:cNvPr>
          <p:cNvSpPr/>
          <p:nvPr/>
        </p:nvSpPr>
        <p:spPr>
          <a:xfrm>
            <a:off x="13647473" y="6074978"/>
            <a:ext cx="914400" cy="9144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solidFill>
                  <a:schemeClr val="accent3">
                    <a:lumMod val="75000"/>
                  </a:schemeClr>
                </a:solidFill>
              </a:rPr>
              <a:t>03</a:t>
            </a:r>
          </a:p>
        </p:txBody>
      </p:sp>
      <p:pic>
        <p:nvPicPr>
          <p:cNvPr id="13" name="Picture 12">
            <a:extLst>
              <a:ext uri="{FF2B5EF4-FFF2-40B4-BE49-F238E27FC236}">
                <a16:creationId xmlns:a16="http://schemas.microsoft.com/office/drawing/2014/main" id="{A35B7797-7415-412B-8349-C10E80F5EB44}"/>
              </a:ext>
            </a:extLst>
          </p:cNvPr>
          <p:cNvPicPr>
            <a:picLocks noChangeAspect="1"/>
          </p:cNvPicPr>
          <p:nvPr/>
        </p:nvPicPr>
        <p:blipFill>
          <a:blip r:embed="rId5"/>
          <a:stretch>
            <a:fillRect/>
          </a:stretch>
        </p:blipFill>
        <p:spPr>
          <a:xfrm>
            <a:off x="17602200" y="363773"/>
            <a:ext cx="289559" cy="2461258"/>
          </a:xfrm>
          <a:prstGeom prst="rect">
            <a:avLst/>
          </a:prstGeom>
        </p:spPr>
      </p:pic>
      <p:sp>
        <p:nvSpPr>
          <p:cNvPr id="31" name="TextBox 30">
            <a:extLst>
              <a:ext uri="{FF2B5EF4-FFF2-40B4-BE49-F238E27FC236}">
                <a16:creationId xmlns:a16="http://schemas.microsoft.com/office/drawing/2014/main" id="{807CAFDC-A0FF-4109-B7C6-8A4A489CA65D}"/>
              </a:ext>
            </a:extLst>
          </p:cNvPr>
          <p:cNvSpPr txBox="1"/>
          <p:nvPr/>
        </p:nvSpPr>
        <p:spPr>
          <a:xfrm>
            <a:off x="14574446" y="6522879"/>
            <a:ext cx="3317313" cy="1446550"/>
          </a:xfrm>
          <a:prstGeom prst="rect">
            <a:avLst/>
          </a:prstGeom>
          <a:noFill/>
        </p:spPr>
        <p:txBody>
          <a:bodyPr wrap="square">
            <a:spAutoFit/>
          </a:bodyPr>
          <a:lstStyle>
            <a:defPPr>
              <a:defRPr lang="en-US"/>
            </a:defPPr>
            <a:lvl1pPr>
              <a:defRPr sz="2800" b="1">
                <a:latin typeface="Open Sans" panose="020B0606030504020204" pitchFamily="34" charset="0"/>
                <a:ea typeface="Open Sans" panose="020B0606030504020204" pitchFamily="34" charset="0"/>
                <a:cs typeface="Open Sans" panose="020B0606030504020204" pitchFamily="34" charset="0"/>
              </a:defRPr>
            </a:lvl1pPr>
          </a:lstStyle>
          <a:p>
            <a:r>
              <a:rPr lang="en-US" sz="3200" dirty="0"/>
              <a:t>Identify</a:t>
            </a:r>
          </a:p>
          <a:p>
            <a:r>
              <a:rPr lang="en-US" b="0" dirty="0">
                <a:solidFill>
                  <a:srgbClr val="000000"/>
                </a:solidFill>
                <a:effectLst/>
                <a:latin typeface="Calibri" panose="020F0502020204030204" pitchFamily="34" charset="0"/>
                <a:ea typeface="Calibri" panose="020F0502020204030204" pitchFamily="34" charset="0"/>
              </a:rPr>
              <a:t>ways ACCS staff can support recovery </a:t>
            </a:r>
            <a:endParaRPr lang="en-US" b="0" dirty="0"/>
          </a:p>
        </p:txBody>
      </p:sp>
    </p:spTree>
    <p:custDataLst>
      <p:tags r:id="rId1"/>
    </p:custData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Female attending counseling">
            <a:extLst>
              <a:ext uri="{FF2B5EF4-FFF2-40B4-BE49-F238E27FC236}">
                <a16:creationId xmlns:a16="http://schemas.microsoft.com/office/drawing/2014/main" id="{D23B374B-E3A6-41C3-AE4C-44ADFAE280D7}"/>
              </a:ext>
            </a:extLst>
          </p:cNvPr>
          <p:cNvPicPr>
            <a:picLocks noChangeAspect="1"/>
          </p:cNvPicPr>
          <p:nvPr/>
        </p:nvPicPr>
        <p:blipFill rotWithShape="1">
          <a:blip r:embed="rId4">
            <a:extLst>
              <a:ext uri="{28A0092B-C50C-407E-A947-70E740481C1C}">
                <a14:useLocalDpi xmlns:a14="http://schemas.microsoft.com/office/drawing/2010/main" val="0"/>
              </a:ext>
            </a:extLst>
          </a:blip>
          <a:srcRect l="15870" r="15982"/>
          <a:stretch/>
        </p:blipFill>
        <p:spPr>
          <a:xfrm>
            <a:off x="7772400" y="-1"/>
            <a:ext cx="10515600" cy="10287000"/>
          </a:xfrm>
          <a:prstGeom prst="rect">
            <a:avLst/>
          </a:prstGeom>
        </p:spPr>
      </p:pic>
      <p:sp>
        <p:nvSpPr>
          <p:cNvPr id="8" name="Rectangle 7">
            <a:extLst>
              <a:ext uri="{FF2B5EF4-FFF2-40B4-BE49-F238E27FC236}">
                <a16:creationId xmlns:a16="http://schemas.microsoft.com/office/drawing/2014/main" id="{44FD53AF-E365-4FD0-8047-96BC7FD4A2AF}"/>
              </a:ext>
            </a:extLst>
          </p:cNvPr>
          <p:cNvSpPr/>
          <p:nvPr/>
        </p:nvSpPr>
        <p:spPr>
          <a:xfrm>
            <a:off x="228600" y="2781301"/>
            <a:ext cx="10363200" cy="2133599"/>
          </a:xfrm>
          <a:prstGeom prst="rect">
            <a:avLst/>
          </a:prstGeom>
          <a:solidFill>
            <a:schemeClr val="lt1">
              <a:alpha val="82000"/>
            </a:schemeClr>
          </a:solidFill>
          <a:ln/>
        </p:spPr>
        <p:style>
          <a:lnRef idx="2">
            <a:schemeClr val="accent4"/>
          </a:lnRef>
          <a:fillRef idx="1">
            <a:schemeClr val="lt1"/>
          </a:fillRef>
          <a:effectRef idx="0">
            <a:schemeClr val="accent4"/>
          </a:effectRef>
          <a:fontRef idx="minor">
            <a:schemeClr val="dk1"/>
          </a:fontRef>
        </p:style>
        <p:txBody>
          <a:bodyPr rtlCol="0" anchor="ctr"/>
          <a:lstStyle/>
          <a:p>
            <a:pPr marL="0" marR="0" lvl="0" indent="0"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The recovery model views mental health recovery as</a:t>
            </a:r>
          </a:p>
          <a:p>
            <a:pPr marL="0" marR="0" lvl="0" indent="0" defTabSz="914400" rtl="0" eaLnBrk="1" fontAlgn="auto" latinLnBrk="0" hangingPunct="1">
              <a:spcBef>
                <a:spcPts val="0"/>
              </a:spcBef>
              <a:spcAft>
                <a:spcPts val="0"/>
              </a:spcAft>
              <a:buClrTx/>
              <a:buSzTx/>
              <a:buFontTx/>
              <a:buNone/>
              <a:tabLst/>
              <a:defRPr/>
            </a:pPr>
            <a:r>
              <a:rPr kumimoji="0" lang="en-US" sz="28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en-US" sz="2800" b="0" i="1"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“a journey of healing and transformation enabling a person with a mental health problem to live a meaningful life in a community of the person’s choice while striving to achieve (their) full potential”</a:t>
            </a:r>
            <a:endParaRPr lang="en-US" sz="3200" i="1"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 name="Title 2">
            <a:extLst>
              <a:ext uri="{FF2B5EF4-FFF2-40B4-BE49-F238E27FC236}">
                <a16:creationId xmlns:a16="http://schemas.microsoft.com/office/drawing/2014/main" id="{F07324E8-1A2F-4587-8260-276422108D7C}"/>
              </a:ext>
            </a:extLst>
          </p:cNvPr>
          <p:cNvSpPr txBox="1">
            <a:spLocks noGrp="1"/>
          </p:cNvSpPr>
          <p:nvPr>
            <p:ph type="title"/>
          </p:nvPr>
        </p:nvSpPr>
        <p:spPr>
          <a:xfrm>
            <a:off x="264886" y="342900"/>
            <a:ext cx="6220691" cy="1200329"/>
          </a:xfrm>
          <a:prstGeom prst="rect">
            <a:avLst/>
          </a:prstGeom>
          <a:noFill/>
        </p:spPr>
        <p:txBody>
          <a:bodyPr wrap="square" rtlCol="0">
            <a:spAutoFit/>
          </a:bodyPr>
          <a:lstStyle/>
          <a:p>
            <a:pPr algn="l"/>
            <a:r>
              <a:rPr lang="en-US" sz="7200" dirty="0">
                <a:latin typeface="+mn-lt"/>
              </a:rPr>
              <a:t>Introduction</a:t>
            </a:r>
          </a:p>
        </p:txBody>
      </p:sp>
      <p:sp>
        <p:nvSpPr>
          <p:cNvPr id="11" name="Rectangle 10">
            <a:extLst>
              <a:ext uri="{FF2B5EF4-FFF2-40B4-BE49-F238E27FC236}">
                <a16:creationId xmlns:a16="http://schemas.microsoft.com/office/drawing/2014/main" id="{38F5808B-1576-447B-B415-7B3105CCDB57}"/>
              </a:ext>
            </a:extLst>
          </p:cNvPr>
          <p:cNvSpPr/>
          <p:nvPr/>
        </p:nvSpPr>
        <p:spPr>
          <a:xfrm>
            <a:off x="228600" y="5619749"/>
            <a:ext cx="10363200" cy="19812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lvl="0" indent="0" defTabSz="914400" rtl="0" eaLnBrk="1" fontAlgn="auto" latinLnBrk="0" hangingPunct="1">
              <a:spcBef>
                <a:spcPts val="0"/>
              </a:spcBef>
              <a:spcAft>
                <a:spcPts val="0"/>
              </a:spcAft>
              <a:buClrTx/>
              <a:buSzTx/>
              <a:buFontTx/>
              <a:buNone/>
              <a:tabLst/>
              <a:defRPr/>
            </a:pPr>
            <a:r>
              <a:rPr kumimoji="0" lang="en-US" sz="3200" b="0" i="0" u="none" strike="noStrike" kern="1200" cap="none" spc="0" normalizeH="0" baseline="0" noProof="0" dirty="0">
                <a:ln>
                  <a:noFill/>
                </a:ln>
                <a:solidFill>
                  <a:schemeClr val="tx1"/>
                </a:solidFill>
                <a:effectLst/>
                <a:uLnTx/>
                <a:uFillTx/>
                <a:latin typeface="Open Sans" panose="020B0606030504020204" pitchFamily="34" charset="0"/>
                <a:ea typeface="Open Sans" panose="020B0606030504020204" pitchFamily="34" charset="0"/>
                <a:cs typeface="Open Sans" panose="020B0606030504020204" pitchFamily="34" charset="0"/>
              </a:rPr>
              <a:t>Recovery does not refer to full symptom resolution, but rather to an establishment or re-establishment of a life worth living. </a:t>
            </a:r>
          </a:p>
        </p:txBody>
      </p:sp>
      <p:sp>
        <p:nvSpPr>
          <p:cNvPr id="12" name="TextBox 11">
            <a:extLst>
              <a:ext uri="{FF2B5EF4-FFF2-40B4-BE49-F238E27FC236}">
                <a16:creationId xmlns:a16="http://schemas.microsoft.com/office/drawing/2014/main" id="{AA7F0976-2089-404B-A326-115433385BAE}"/>
              </a:ext>
            </a:extLst>
          </p:cNvPr>
          <p:cNvSpPr txBox="1"/>
          <p:nvPr/>
        </p:nvSpPr>
        <p:spPr>
          <a:xfrm>
            <a:off x="4523014" y="4576346"/>
            <a:ext cx="6498772" cy="338554"/>
          </a:xfrm>
          <a:prstGeom prst="rect">
            <a:avLst/>
          </a:prstGeom>
          <a:noFill/>
        </p:spPr>
        <p:txBody>
          <a:bodyPr wrap="square">
            <a:spAutoFit/>
          </a:bodyPr>
          <a:lstStyle/>
          <a:p>
            <a:r>
              <a:rPr lang="en-US" sz="1600" dirty="0">
                <a:solidFill>
                  <a:schemeClr val="bg1">
                    <a:lumMod val="65000"/>
                  </a:schemeClr>
                </a:solidFill>
              </a:rPr>
              <a:t>(Substance Abuse and Mental Health Services Administration (SAMHSA)</a:t>
            </a:r>
          </a:p>
        </p:txBody>
      </p:sp>
      <p:pic>
        <p:nvPicPr>
          <p:cNvPr id="13" name="Picture 12">
            <a:extLst>
              <a:ext uri="{FF2B5EF4-FFF2-40B4-BE49-F238E27FC236}">
                <a16:creationId xmlns:a16="http://schemas.microsoft.com/office/drawing/2014/main" id="{0D809822-291C-4B14-ADD4-DDD9B5462A00}"/>
              </a:ext>
            </a:extLst>
          </p:cNvPr>
          <p:cNvPicPr>
            <a:picLocks noChangeAspect="1"/>
          </p:cNvPicPr>
          <p:nvPr/>
        </p:nvPicPr>
        <p:blipFill>
          <a:blip r:embed="rId5"/>
          <a:stretch>
            <a:fillRect/>
          </a:stretch>
        </p:blipFill>
        <p:spPr>
          <a:xfrm>
            <a:off x="17602200" y="363773"/>
            <a:ext cx="289559" cy="2461258"/>
          </a:xfrm>
          <a:prstGeom prst="rect">
            <a:avLst/>
          </a:prstGeom>
          <a:ln>
            <a:solidFill>
              <a:schemeClr val="bg1"/>
            </a:solidFill>
          </a:ln>
        </p:spPr>
      </p:pic>
    </p:spTree>
    <p:custDataLst>
      <p:tags r:id="rId1"/>
    </p:custDataLst>
    <p:extLst>
      <p:ext uri="{BB962C8B-B14F-4D97-AF65-F5344CB8AC3E}">
        <p14:creationId xmlns:p14="http://schemas.microsoft.com/office/powerpoint/2010/main" val="278612587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2743200" y="571500"/>
            <a:ext cx="14630400" cy="8763000"/>
          </a:xfrm>
          <a:prstGeom prst="rect">
            <a:avLst/>
          </a:prstGeom>
          <a:ln/>
        </p:spPr>
        <p:style>
          <a:lnRef idx="2">
            <a:schemeClr val="accent2"/>
          </a:lnRef>
          <a:fillRef idx="1">
            <a:schemeClr val="lt1"/>
          </a:fillRef>
          <a:effectRef idx="0">
            <a:schemeClr val="accent2"/>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228600" y="-916949"/>
            <a:ext cx="1676400" cy="3046745"/>
            <a:chOff x="0" y="0"/>
            <a:chExt cx="706484" cy="926813"/>
          </a:xfrm>
          <a:solidFill>
            <a:schemeClr val="tx1"/>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p:spPr>
        </p:sp>
      </p:grpSp>
      <p:pic>
        <p:nvPicPr>
          <p:cNvPr id="11" name="Graphic 10" descr="Clapper board with solid fill">
            <a:extLst>
              <a:ext uri="{FF2B5EF4-FFF2-40B4-BE49-F238E27FC236}">
                <a16:creationId xmlns:a16="http://schemas.microsoft.com/office/drawing/2014/main" id="{15C68A70-63A9-434B-9096-CF640CFA6604}"/>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17357" y="161031"/>
            <a:ext cx="1676400" cy="1676400"/>
          </a:xfrm>
          <a:prstGeom prst="rect">
            <a:avLst/>
          </a:prstGeom>
        </p:spPr>
      </p:pic>
      <p:pic>
        <p:nvPicPr>
          <p:cNvPr id="2" name="Online Media 1" title="See Me: Heidi">
            <a:hlinkClick r:id="" action="ppaction://media"/>
            <a:extLst>
              <a:ext uri="{FF2B5EF4-FFF2-40B4-BE49-F238E27FC236}">
                <a16:creationId xmlns:a16="http://schemas.microsoft.com/office/drawing/2014/main" id="{01D68330-623F-44E1-B550-1AB1C0EC24AD}"/>
              </a:ext>
            </a:extLst>
          </p:cNvPr>
          <p:cNvPicPr>
            <a:picLocks noRot="1" noChangeAspect="1"/>
          </p:cNvPicPr>
          <p:nvPr>
            <a:videoFile r:link="rId2"/>
          </p:nvPr>
        </p:nvPicPr>
        <p:blipFill>
          <a:blip r:embed="rId9"/>
          <a:stretch>
            <a:fillRect/>
          </a:stretch>
        </p:blipFill>
        <p:spPr>
          <a:xfrm>
            <a:off x="3112736" y="1028700"/>
            <a:ext cx="13891327" cy="7848600"/>
          </a:xfrm>
          <a:prstGeom prst="rect">
            <a:avLst/>
          </a:prstGeom>
        </p:spPr>
      </p:pic>
    </p:spTree>
    <p:custDataLst>
      <p:tags r:id="rId1"/>
    </p:custDataLst>
    <p:extLst>
      <p:ext uri="{BB962C8B-B14F-4D97-AF65-F5344CB8AC3E}">
        <p14:creationId xmlns:p14="http://schemas.microsoft.com/office/powerpoint/2010/main" val="3893582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alpha val="81000"/>
          </a:schemeClr>
        </a:soli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23259" t="-2201" r="19210" b="-2"/>
          <a:stretch/>
        </p:blipFill>
        <p:spPr>
          <a:xfrm>
            <a:off x="-35476" y="-440871"/>
            <a:ext cx="7860536" cy="107442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9388652" y="2364908"/>
            <a:ext cx="8259268" cy="1938992"/>
          </a:xfrm>
          <a:prstGeom prst="rect">
            <a:avLst/>
          </a:prstGeom>
          <a:noFill/>
        </p:spPr>
        <p:txBody>
          <a:bodyPr wrap="square">
            <a:spAutoFit/>
          </a:bodyPr>
          <a:lstStyle/>
          <a:p>
            <a:r>
              <a:rPr lang="en-US" sz="6000" dirty="0">
                <a:effectLst/>
                <a:latin typeface="Open Sans" panose="020B0606030504020204" pitchFamily="34" charset="0"/>
                <a:ea typeface="Open Sans" panose="020B0606030504020204" pitchFamily="34" charset="0"/>
                <a:cs typeface="Open Sans" panose="020B0606030504020204" pitchFamily="34" charset="0"/>
              </a:rPr>
              <a:t>What was your reaction? </a:t>
            </a:r>
            <a:endParaRPr lang="en-US" sz="6000" dirty="0">
              <a:latin typeface="Open Sans" panose="020B0606030504020204" pitchFamily="34" charset="0"/>
              <a:ea typeface="Open Sans" panose="020B0606030504020204" pitchFamily="34" charset="0"/>
              <a:cs typeface="Open Sans" panose="020B0606030504020204" pitchFamily="34" charset="0"/>
            </a:endParaRP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342071" y="-1523373"/>
            <a:ext cx="1676400" cy="3046745"/>
            <a:chOff x="0" y="0"/>
            <a:chExt cx="706484" cy="926813"/>
          </a:xfrm>
          <a:solidFill>
            <a:schemeClr val="tx2"/>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a:ln>
              <a:noFill/>
            </a:ln>
          </p:spPr>
          <p:style>
            <a:lnRef idx="2">
              <a:schemeClr val="accent4"/>
            </a:lnRef>
            <a:fillRef idx="1">
              <a:schemeClr val="lt1"/>
            </a:fillRef>
            <a:effectRef idx="0">
              <a:schemeClr val="accent4"/>
            </a:effectRef>
            <a:fontRef idx="minor">
              <a:schemeClr val="dk1"/>
            </a:fontRef>
          </p:style>
        </p:sp>
      </p:grpSp>
      <p:pic>
        <p:nvPicPr>
          <p:cNvPr id="6" name="Graphic 5" descr="Questions outline">
            <a:extLst>
              <a:ext uri="{FF2B5EF4-FFF2-40B4-BE49-F238E27FC236}">
                <a16:creationId xmlns:a16="http://schemas.microsoft.com/office/drawing/2014/main" id="{DDC7B35B-7295-4AFD-ABDB-BD9D370382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15" name="TextBox 4">
            <a:extLst>
              <a:ext uri="{FF2B5EF4-FFF2-40B4-BE49-F238E27FC236}">
                <a16:creationId xmlns:a16="http://schemas.microsoft.com/office/drawing/2014/main" id="{33F48921-5B00-4179-923F-943B9F54F9DF}"/>
              </a:ext>
            </a:extLst>
          </p:cNvPr>
          <p:cNvSpPr txBox="1"/>
          <p:nvPr/>
        </p:nvSpPr>
        <p:spPr>
          <a:xfrm>
            <a:off x="2160405" y="61655"/>
            <a:ext cx="6491229" cy="1195905"/>
          </a:xfrm>
          <a:prstGeom prst="rect">
            <a:avLst/>
          </a:prstGeom>
        </p:spPr>
        <p:txBody>
          <a:bodyPr lIns="0" tIns="0" rIns="0" bIns="0" rtlCol="0" anchor="t">
            <a:spAutoFit/>
          </a:bodyPr>
          <a:lstStyle/>
          <a:p>
            <a:pPr>
              <a:lnSpc>
                <a:spcPts val="9889"/>
              </a:lnSpc>
            </a:pPr>
            <a:r>
              <a:rPr lang="en-US" sz="7200" dirty="0"/>
              <a:t>Activity</a:t>
            </a:r>
          </a:p>
        </p:txBody>
      </p:sp>
      <p:sp>
        <p:nvSpPr>
          <p:cNvPr id="31" name="Oval 30">
            <a:extLst>
              <a:ext uri="{FF2B5EF4-FFF2-40B4-BE49-F238E27FC236}">
                <a16:creationId xmlns:a16="http://schemas.microsoft.com/office/drawing/2014/main" id="{C6057306-1980-424B-BB15-CFA7FE250FBD}"/>
              </a:ext>
            </a:extLst>
          </p:cNvPr>
          <p:cNvSpPr/>
          <p:nvPr/>
        </p:nvSpPr>
        <p:spPr>
          <a:xfrm>
            <a:off x="8955781" y="2781300"/>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
        <p:nvSpPr>
          <p:cNvPr id="12" name="Oval 11">
            <a:extLst>
              <a:ext uri="{FF2B5EF4-FFF2-40B4-BE49-F238E27FC236}">
                <a16:creationId xmlns:a16="http://schemas.microsoft.com/office/drawing/2014/main" id="{D45F2C6D-AE5C-471A-A49C-44B11CD7D6EE}"/>
              </a:ext>
            </a:extLst>
          </p:cNvPr>
          <p:cNvSpPr/>
          <p:nvPr/>
        </p:nvSpPr>
        <p:spPr>
          <a:xfrm>
            <a:off x="9144000" y="5052060"/>
            <a:ext cx="91440" cy="91440"/>
          </a:xfrm>
          <a:prstGeom prst="ellipse">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600" b="1" dirty="0">
              <a:solidFill>
                <a:schemeClr val="accent6"/>
              </a:solidFill>
            </a:endParaRPr>
          </a:p>
        </p:txBody>
      </p:sp>
      <p:sp>
        <p:nvSpPr>
          <p:cNvPr id="13" name="TextBox 12">
            <a:extLst>
              <a:ext uri="{FF2B5EF4-FFF2-40B4-BE49-F238E27FC236}">
                <a16:creationId xmlns:a16="http://schemas.microsoft.com/office/drawing/2014/main" id="{61A3D073-6C5D-4D95-8D84-7ACE2B1876DB}"/>
              </a:ext>
            </a:extLst>
          </p:cNvPr>
          <p:cNvSpPr txBox="1"/>
          <p:nvPr/>
        </p:nvSpPr>
        <p:spPr>
          <a:xfrm>
            <a:off x="9388652" y="4641979"/>
            <a:ext cx="8259268" cy="2862322"/>
          </a:xfrm>
          <a:prstGeom prst="rect">
            <a:avLst/>
          </a:prstGeom>
          <a:noFill/>
        </p:spPr>
        <p:txBody>
          <a:bodyPr wrap="square">
            <a:spAutoFit/>
          </a:bodyPr>
          <a:lstStyle/>
          <a:p>
            <a:r>
              <a:rPr lang="en-US" sz="6000" dirty="0">
                <a:latin typeface="Open Sans" panose="020B0606030504020204" pitchFamily="34" charset="0"/>
                <a:ea typeface="Open Sans" panose="020B0606030504020204" pitchFamily="34" charset="0"/>
                <a:cs typeface="Open Sans" panose="020B0606030504020204" pitchFamily="34" charset="0"/>
              </a:rPr>
              <a:t>What did you think of Heidi talking about her ”labels”?</a:t>
            </a:r>
          </a:p>
        </p:txBody>
      </p:sp>
    </p:spTree>
    <p:custDataLst>
      <p:tags r:id="rId1"/>
    </p:custDataLst>
    <p:extLst>
      <p:ext uri="{BB962C8B-B14F-4D97-AF65-F5344CB8AC3E}">
        <p14:creationId xmlns:p14="http://schemas.microsoft.com/office/powerpoint/2010/main" val="14951253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713C1E1-8A89-A05A-45D5-452E6564418A}"/>
              </a:ext>
            </a:extLst>
          </p:cNvPr>
          <p:cNvGraphicFramePr/>
          <p:nvPr>
            <p:extLst>
              <p:ext uri="{D42A27DB-BD31-4B8C-83A1-F6EECF244321}">
                <p14:modId xmlns:p14="http://schemas.microsoft.com/office/powerpoint/2010/main" val="2633512557"/>
              </p:ext>
            </p:extLst>
          </p:nvPr>
        </p:nvGraphicFramePr>
        <p:xfrm>
          <a:off x="4800600" y="1857672"/>
          <a:ext cx="13182600" cy="82388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E54BBD7A-E455-D287-C7C9-E8E98E7212B1}"/>
              </a:ext>
            </a:extLst>
          </p:cNvPr>
          <p:cNvPicPr>
            <a:picLocks noChangeAspect="1"/>
          </p:cNvPicPr>
          <p:nvPr/>
        </p:nvPicPr>
        <p:blipFill rotWithShape="1">
          <a:blip r:embed="rId9"/>
          <a:srcRect l="-835" r="74322"/>
          <a:stretch/>
        </p:blipFill>
        <p:spPr>
          <a:xfrm>
            <a:off x="-228600" y="19050"/>
            <a:ext cx="5029200" cy="10287000"/>
          </a:xfrm>
          <a:prstGeom prst="rect">
            <a:avLst/>
          </a:prstGeom>
        </p:spPr>
      </p:pic>
      <p:sp>
        <p:nvSpPr>
          <p:cNvPr id="11" name="TextBox 4">
            <a:extLst>
              <a:ext uri="{FF2B5EF4-FFF2-40B4-BE49-F238E27FC236}">
                <a16:creationId xmlns:a16="http://schemas.microsoft.com/office/drawing/2014/main" id="{7171E98D-914D-0ED3-DB30-12B701110970}"/>
              </a:ext>
            </a:extLst>
          </p:cNvPr>
          <p:cNvSpPr txBox="1"/>
          <p:nvPr/>
        </p:nvSpPr>
        <p:spPr>
          <a:xfrm>
            <a:off x="0" y="340409"/>
            <a:ext cx="18288000" cy="1195905"/>
          </a:xfrm>
          <a:prstGeom prst="rect">
            <a:avLst/>
          </a:prstGeom>
          <a:solidFill>
            <a:schemeClr val="bg1">
              <a:alpha val="74000"/>
            </a:schemeClr>
          </a:solidFill>
        </p:spPr>
        <p:txBody>
          <a:bodyPr wrap="square" lIns="0" tIns="0" rIns="0" bIns="0" rtlCol="0" anchor="t">
            <a:spAutoFit/>
          </a:bodyPr>
          <a:lstStyle/>
          <a:p>
            <a:pPr>
              <a:lnSpc>
                <a:spcPts val="9889"/>
              </a:lnSpc>
            </a:pPr>
            <a:r>
              <a:rPr lang="en-US" sz="7200" dirty="0"/>
              <a:t>10 Guiding Principles of Recovery </a:t>
            </a:r>
          </a:p>
        </p:txBody>
      </p:sp>
    </p:spTree>
    <p:custDataLst>
      <p:tags r:id="rId1"/>
    </p:custDataLst>
    <p:extLst>
      <p:ext uri="{BB962C8B-B14F-4D97-AF65-F5344CB8AC3E}">
        <p14:creationId xmlns:p14="http://schemas.microsoft.com/office/powerpoint/2010/main" val="5807192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6713C1E1-8A89-A05A-45D5-452E6564418A}"/>
              </a:ext>
            </a:extLst>
          </p:cNvPr>
          <p:cNvGraphicFramePr/>
          <p:nvPr>
            <p:extLst>
              <p:ext uri="{D42A27DB-BD31-4B8C-83A1-F6EECF244321}">
                <p14:modId xmlns:p14="http://schemas.microsoft.com/office/powerpoint/2010/main" val="1159554700"/>
              </p:ext>
            </p:extLst>
          </p:nvPr>
        </p:nvGraphicFramePr>
        <p:xfrm>
          <a:off x="4800600" y="1857672"/>
          <a:ext cx="13182600" cy="823882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0" name="Picture 9">
            <a:extLst>
              <a:ext uri="{FF2B5EF4-FFF2-40B4-BE49-F238E27FC236}">
                <a16:creationId xmlns:a16="http://schemas.microsoft.com/office/drawing/2014/main" id="{E54BBD7A-E455-D287-C7C9-E8E98E7212B1}"/>
              </a:ext>
            </a:extLst>
          </p:cNvPr>
          <p:cNvPicPr>
            <a:picLocks noChangeAspect="1"/>
          </p:cNvPicPr>
          <p:nvPr/>
        </p:nvPicPr>
        <p:blipFill rotWithShape="1">
          <a:blip r:embed="rId9"/>
          <a:srcRect l="-835" r="74322"/>
          <a:stretch/>
        </p:blipFill>
        <p:spPr>
          <a:xfrm>
            <a:off x="-228600" y="19050"/>
            <a:ext cx="5029200" cy="10287000"/>
          </a:xfrm>
          <a:prstGeom prst="rect">
            <a:avLst/>
          </a:prstGeom>
        </p:spPr>
      </p:pic>
      <p:sp>
        <p:nvSpPr>
          <p:cNvPr id="11" name="TextBox 4">
            <a:extLst>
              <a:ext uri="{FF2B5EF4-FFF2-40B4-BE49-F238E27FC236}">
                <a16:creationId xmlns:a16="http://schemas.microsoft.com/office/drawing/2014/main" id="{7171E98D-914D-0ED3-DB30-12B701110970}"/>
              </a:ext>
            </a:extLst>
          </p:cNvPr>
          <p:cNvSpPr txBox="1"/>
          <p:nvPr/>
        </p:nvSpPr>
        <p:spPr>
          <a:xfrm>
            <a:off x="0" y="340409"/>
            <a:ext cx="18288000" cy="1195905"/>
          </a:xfrm>
          <a:prstGeom prst="rect">
            <a:avLst/>
          </a:prstGeom>
          <a:solidFill>
            <a:schemeClr val="bg1">
              <a:alpha val="74000"/>
            </a:schemeClr>
          </a:solidFill>
        </p:spPr>
        <p:txBody>
          <a:bodyPr wrap="square" lIns="0" tIns="0" rIns="0" bIns="0" rtlCol="0" anchor="t">
            <a:spAutoFit/>
          </a:bodyPr>
          <a:lstStyle/>
          <a:p>
            <a:pPr>
              <a:lnSpc>
                <a:spcPts val="9889"/>
              </a:lnSpc>
            </a:pPr>
            <a:r>
              <a:rPr lang="en-US" sz="7200" dirty="0"/>
              <a:t>10 Guiding Principles of Recovery </a:t>
            </a:r>
          </a:p>
        </p:txBody>
      </p:sp>
    </p:spTree>
    <p:custDataLst>
      <p:tags r:id="rId1"/>
    </p:custDataLst>
    <p:extLst>
      <p:ext uri="{BB962C8B-B14F-4D97-AF65-F5344CB8AC3E}">
        <p14:creationId xmlns:p14="http://schemas.microsoft.com/office/powerpoint/2010/main" val="11609679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137104F5-12BE-49FF-9A81-D90D7B4A010B}"/>
              </a:ext>
            </a:extLst>
          </p:cNvPr>
          <p:cNvPicPr>
            <a:picLocks noChangeAspect="1"/>
          </p:cNvPicPr>
          <p:nvPr/>
        </p:nvPicPr>
        <p:blipFill rotWithShape="1">
          <a:blip r:embed="rId4">
            <a:extLst>
              <a:ext uri="{28A0092B-C50C-407E-A947-70E740481C1C}">
                <a14:useLocalDpi xmlns:a14="http://schemas.microsoft.com/office/drawing/2010/main" val="0"/>
              </a:ext>
            </a:extLst>
          </a:blip>
          <a:srcRect l="23259" t="-2201" r="19210" b="-2"/>
          <a:stretch/>
        </p:blipFill>
        <p:spPr>
          <a:xfrm>
            <a:off x="-35476" y="-440871"/>
            <a:ext cx="7860536" cy="10744200"/>
          </a:xfrm>
          <a:prstGeom prst="rect">
            <a:avLst/>
          </a:prstGeom>
        </p:spPr>
      </p:pic>
      <p:pic>
        <p:nvPicPr>
          <p:cNvPr id="8"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601120" y="7101522"/>
            <a:ext cx="293783" cy="2485858"/>
          </a:xfrm>
          <a:prstGeom prst="rect">
            <a:avLst/>
          </a:prstGeom>
        </p:spPr>
      </p:pic>
      <p:sp>
        <p:nvSpPr>
          <p:cNvPr id="4" name="TextBox 4"/>
          <p:cNvSpPr txBox="1"/>
          <p:nvPr/>
        </p:nvSpPr>
        <p:spPr>
          <a:xfrm>
            <a:off x="11516422" y="659608"/>
            <a:ext cx="6491229" cy="1177823"/>
          </a:xfrm>
          <a:prstGeom prst="rect">
            <a:avLst/>
          </a:prstGeom>
        </p:spPr>
        <p:txBody>
          <a:bodyPr lIns="0" tIns="0" rIns="0" bIns="0" rtlCol="0" anchor="t">
            <a:spAutoFit/>
          </a:bodyPr>
          <a:lstStyle/>
          <a:p>
            <a:pPr>
              <a:lnSpc>
                <a:spcPts val="9889"/>
              </a:lnSpc>
            </a:pPr>
            <a:r>
              <a:rPr lang="en-US" sz="6000" dirty="0">
                <a:solidFill>
                  <a:schemeClr val="bg1"/>
                </a:solidFill>
                <a:latin typeface="DM Serif Display Bold"/>
              </a:rPr>
              <a:t>Activity</a:t>
            </a:r>
          </a:p>
        </p:txBody>
      </p:sp>
      <p:sp>
        <p:nvSpPr>
          <p:cNvPr id="22" name="Rectangle 21">
            <a:extLst>
              <a:ext uri="{FF2B5EF4-FFF2-40B4-BE49-F238E27FC236}">
                <a16:creationId xmlns:a16="http://schemas.microsoft.com/office/drawing/2014/main" id="{4CF64FCF-D346-4D20-A017-4117A7475837}"/>
              </a:ext>
            </a:extLst>
          </p:cNvPr>
          <p:cNvSpPr/>
          <p:nvPr/>
        </p:nvSpPr>
        <p:spPr>
          <a:xfrm>
            <a:off x="8201967" y="266700"/>
            <a:ext cx="9743962" cy="9753600"/>
          </a:xfrm>
          <a:prstGeom prst="rect">
            <a:avLst/>
          </a:prstGeom>
          <a:ln/>
        </p:spPr>
        <p:style>
          <a:lnRef idx="2">
            <a:schemeClr val="accent6"/>
          </a:lnRef>
          <a:fillRef idx="1">
            <a:schemeClr val="lt1"/>
          </a:fillRef>
          <a:effectRef idx="0">
            <a:schemeClr val="accent6"/>
          </a:effectRef>
          <a:fontRef idx="minor">
            <a:schemeClr val="dk1"/>
          </a:fontRef>
        </p:style>
        <p:txBody>
          <a:bodyPr rtlCol="0" anchor="ctr"/>
          <a:lstStyle/>
          <a:p>
            <a:pPr marL="0" marR="0" algn="ctr">
              <a:lnSpc>
                <a:spcPct val="107000"/>
              </a:lnSpc>
              <a:spcBef>
                <a:spcPts val="0"/>
              </a:spcBef>
              <a:spcAft>
                <a:spcPts val="0"/>
              </a:spcAft>
            </a:pPr>
            <a:endParaRPr lang="en-US" sz="6000" dirty="0">
              <a:effectLst/>
              <a:latin typeface="Open Sans" panose="020B0606030504020204" pitchFamily="34" charset="0"/>
              <a:ea typeface="Open Sans" panose="020B0606030504020204" pitchFamily="34" charset="0"/>
              <a:cs typeface="Open Sans" panose="020B0606030504020204" pitchFamily="34" charset="0"/>
            </a:endParaRPr>
          </a:p>
        </p:txBody>
      </p:sp>
      <p:sp>
        <p:nvSpPr>
          <p:cNvPr id="9" name="TextBox 8">
            <a:extLst>
              <a:ext uri="{FF2B5EF4-FFF2-40B4-BE49-F238E27FC236}">
                <a16:creationId xmlns:a16="http://schemas.microsoft.com/office/drawing/2014/main" id="{088A7024-ACC6-49B1-A538-1778AC5F78E4}"/>
              </a:ext>
            </a:extLst>
          </p:cNvPr>
          <p:cNvSpPr txBox="1"/>
          <p:nvPr/>
        </p:nvSpPr>
        <p:spPr>
          <a:xfrm>
            <a:off x="8331491" y="2789009"/>
            <a:ext cx="9484913" cy="4708981"/>
          </a:xfrm>
          <a:prstGeom prst="rect">
            <a:avLst/>
          </a:prstGeom>
          <a:noFill/>
        </p:spPr>
        <p:txBody>
          <a:bodyPr wrap="square">
            <a:spAutoFit/>
          </a:bodyPr>
          <a:lstStyle/>
          <a:p>
            <a:r>
              <a:rPr lang="en-US" sz="6000" dirty="0">
                <a:latin typeface="Open Sans" panose="020B0606030504020204" pitchFamily="34" charset="0"/>
                <a:ea typeface="Open Sans" panose="020B0606030504020204" pitchFamily="34" charset="0"/>
                <a:cs typeface="Open Sans" panose="020B0606030504020204" pitchFamily="34" charset="0"/>
              </a:rPr>
              <a:t>Can you describe how any of these principles have been important in your own journey to health and wellness?</a:t>
            </a:r>
          </a:p>
        </p:txBody>
      </p:sp>
      <p:grpSp>
        <p:nvGrpSpPr>
          <p:cNvPr id="24" name="Group 4">
            <a:extLst>
              <a:ext uri="{FF2B5EF4-FFF2-40B4-BE49-F238E27FC236}">
                <a16:creationId xmlns:a16="http://schemas.microsoft.com/office/drawing/2014/main" id="{064F771D-8800-4FFA-8337-5F80CEE7B482}"/>
              </a:ext>
            </a:extLst>
          </p:cNvPr>
          <p:cNvGrpSpPr/>
          <p:nvPr/>
        </p:nvGrpSpPr>
        <p:grpSpPr>
          <a:xfrm>
            <a:off x="342071" y="-1523373"/>
            <a:ext cx="1676400" cy="3046745"/>
            <a:chOff x="0" y="0"/>
            <a:chExt cx="706484" cy="926813"/>
          </a:xfrm>
          <a:solidFill>
            <a:schemeClr val="tx2"/>
          </a:solidFill>
        </p:grpSpPr>
        <p:sp>
          <p:nvSpPr>
            <p:cNvPr id="25" name="Freeform 5">
              <a:extLst>
                <a:ext uri="{FF2B5EF4-FFF2-40B4-BE49-F238E27FC236}">
                  <a16:creationId xmlns:a16="http://schemas.microsoft.com/office/drawing/2014/main" id="{FB054B63-7A41-401F-9E30-CD8EB7BD9424}"/>
                </a:ext>
              </a:extLst>
            </p:cNvPr>
            <p:cNvSpPr/>
            <p:nvPr/>
          </p:nvSpPr>
          <p:spPr>
            <a:xfrm>
              <a:off x="0" y="0"/>
              <a:ext cx="706484" cy="926813"/>
            </a:xfrm>
            <a:custGeom>
              <a:avLst/>
              <a:gdLst/>
              <a:ahLst/>
              <a:cxnLst/>
              <a:rect l="l" t="t" r="r" b="b"/>
              <a:pathLst>
                <a:path w="706484" h="926813">
                  <a:moveTo>
                    <a:pt x="0" y="0"/>
                  </a:moveTo>
                  <a:lnTo>
                    <a:pt x="706484" y="0"/>
                  </a:lnTo>
                  <a:lnTo>
                    <a:pt x="706484" y="926813"/>
                  </a:lnTo>
                  <a:lnTo>
                    <a:pt x="0" y="926813"/>
                  </a:lnTo>
                  <a:close/>
                </a:path>
              </a:pathLst>
            </a:custGeom>
            <a:grpFill/>
            <a:ln>
              <a:noFill/>
            </a:ln>
          </p:spPr>
          <p:style>
            <a:lnRef idx="2">
              <a:schemeClr val="accent4"/>
            </a:lnRef>
            <a:fillRef idx="1">
              <a:schemeClr val="lt1"/>
            </a:fillRef>
            <a:effectRef idx="0">
              <a:schemeClr val="accent4"/>
            </a:effectRef>
            <a:fontRef idx="minor">
              <a:schemeClr val="dk1"/>
            </a:fontRef>
          </p:style>
        </p:sp>
      </p:grpSp>
      <p:pic>
        <p:nvPicPr>
          <p:cNvPr id="6" name="Graphic 5" descr="Questions outline">
            <a:extLst>
              <a:ext uri="{FF2B5EF4-FFF2-40B4-BE49-F238E27FC236}">
                <a16:creationId xmlns:a16="http://schemas.microsoft.com/office/drawing/2014/main" id="{DDC7B35B-7295-4AFD-ABDB-BD9D3703824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376774" y="0"/>
            <a:ext cx="1641697" cy="1641697"/>
          </a:xfrm>
          <a:prstGeom prst="rect">
            <a:avLst/>
          </a:prstGeom>
        </p:spPr>
      </p:pic>
      <p:sp>
        <p:nvSpPr>
          <p:cNvPr id="15" name="TextBox 4">
            <a:extLst>
              <a:ext uri="{FF2B5EF4-FFF2-40B4-BE49-F238E27FC236}">
                <a16:creationId xmlns:a16="http://schemas.microsoft.com/office/drawing/2014/main" id="{33F48921-5B00-4179-923F-943B9F54F9DF}"/>
              </a:ext>
            </a:extLst>
          </p:cNvPr>
          <p:cNvSpPr txBox="1"/>
          <p:nvPr/>
        </p:nvSpPr>
        <p:spPr>
          <a:xfrm>
            <a:off x="2160405" y="61655"/>
            <a:ext cx="6491229" cy="1195905"/>
          </a:xfrm>
          <a:prstGeom prst="rect">
            <a:avLst/>
          </a:prstGeom>
        </p:spPr>
        <p:txBody>
          <a:bodyPr lIns="0" tIns="0" rIns="0" bIns="0" rtlCol="0" anchor="t">
            <a:spAutoFit/>
          </a:bodyPr>
          <a:lstStyle/>
          <a:p>
            <a:pPr>
              <a:lnSpc>
                <a:spcPts val="9889"/>
              </a:lnSpc>
            </a:pPr>
            <a:r>
              <a:rPr lang="en-US" sz="7200" dirty="0"/>
              <a:t>Activity</a:t>
            </a:r>
          </a:p>
        </p:txBody>
      </p:sp>
    </p:spTree>
    <p:custDataLst>
      <p:tags r:id="rId1"/>
    </p:custDataLst>
    <p:extLst>
      <p:ext uri="{BB962C8B-B14F-4D97-AF65-F5344CB8AC3E}">
        <p14:creationId xmlns:p14="http://schemas.microsoft.com/office/powerpoint/2010/main" val="17323412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5">
            <a:extLst>
              <a:ext uri="{FF2B5EF4-FFF2-40B4-BE49-F238E27FC236}">
                <a16:creationId xmlns:a16="http://schemas.microsoft.com/office/drawing/2014/main" id="{0D3252E5-E121-4F50-4EFF-760892DF963E}"/>
              </a:ext>
            </a:extLst>
          </p:cNvPr>
          <p:cNvSpPr/>
          <p:nvPr/>
        </p:nvSpPr>
        <p:spPr>
          <a:xfrm rot="5400000">
            <a:off x="8477842" y="-7925984"/>
            <a:ext cx="1332316" cy="18288000"/>
          </a:xfrm>
          <a:custGeom>
            <a:avLst/>
            <a:gdLst/>
            <a:ahLst/>
            <a:cxnLst/>
            <a:rect l="l" t="t" r="r" b="b"/>
            <a:pathLst>
              <a:path w="706484" h="926813">
                <a:moveTo>
                  <a:pt x="0" y="0"/>
                </a:moveTo>
                <a:lnTo>
                  <a:pt x="706484" y="0"/>
                </a:lnTo>
                <a:lnTo>
                  <a:pt x="706484" y="926813"/>
                </a:lnTo>
                <a:lnTo>
                  <a:pt x="0" y="926813"/>
                </a:lnTo>
                <a:close/>
              </a:path>
            </a:pathLst>
          </a:custGeom>
          <a:solidFill>
            <a:schemeClr val="tx1">
              <a:alpha val="54000"/>
            </a:schemeClr>
          </a:solidFill>
        </p:spPr>
        <p:txBody>
          <a:bodyPr/>
          <a:lstStyle/>
          <a:p>
            <a:endParaRPr lang="en-US" dirty="0"/>
          </a:p>
        </p:txBody>
      </p:sp>
      <p:sp>
        <p:nvSpPr>
          <p:cNvPr id="3" name="TextBox 4">
            <a:extLst>
              <a:ext uri="{FF2B5EF4-FFF2-40B4-BE49-F238E27FC236}">
                <a16:creationId xmlns:a16="http://schemas.microsoft.com/office/drawing/2014/main" id="{45405A15-8061-C6ED-2764-ACB74FF7E62F}"/>
              </a:ext>
            </a:extLst>
          </p:cNvPr>
          <p:cNvSpPr txBox="1"/>
          <p:nvPr/>
        </p:nvSpPr>
        <p:spPr>
          <a:xfrm>
            <a:off x="228600" y="532216"/>
            <a:ext cx="18288000" cy="1195905"/>
          </a:xfrm>
          <a:prstGeom prst="rect">
            <a:avLst/>
          </a:prstGeom>
          <a:noFill/>
        </p:spPr>
        <p:txBody>
          <a:bodyPr wrap="square" lIns="0" tIns="0" rIns="0" bIns="0" rtlCol="0" anchor="t">
            <a:spAutoFit/>
          </a:bodyPr>
          <a:lstStyle/>
          <a:p>
            <a:pPr>
              <a:lnSpc>
                <a:spcPts val="9889"/>
              </a:lnSpc>
            </a:pPr>
            <a:r>
              <a:rPr lang="en-US" sz="7200" dirty="0">
                <a:solidFill>
                  <a:schemeClr val="bg1"/>
                </a:solidFill>
              </a:rPr>
              <a:t>4 Dimensions of Recovery </a:t>
            </a:r>
          </a:p>
        </p:txBody>
      </p:sp>
      <p:sp>
        <p:nvSpPr>
          <p:cNvPr id="8" name="Freeform: Shape 7">
            <a:extLst>
              <a:ext uri="{FF2B5EF4-FFF2-40B4-BE49-F238E27FC236}">
                <a16:creationId xmlns:a16="http://schemas.microsoft.com/office/drawing/2014/main" id="{D6E753A0-60AC-4D31-3FA2-DC9DAA57DE71}"/>
              </a:ext>
            </a:extLst>
          </p:cNvPr>
          <p:cNvSpPr/>
          <p:nvPr/>
        </p:nvSpPr>
        <p:spPr>
          <a:xfrm>
            <a:off x="11277600" y="7158228"/>
            <a:ext cx="6017972" cy="2231136"/>
          </a:xfrm>
          <a:custGeom>
            <a:avLst/>
            <a:gdLst>
              <a:gd name="connsiteX0" fmla="*/ 0 w 3444316"/>
              <a:gd name="connsiteY0" fmla="*/ 223114 h 2231136"/>
              <a:gd name="connsiteX1" fmla="*/ 223114 w 3444316"/>
              <a:gd name="connsiteY1" fmla="*/ 0 h 2231136"/>
              <a:gd name="connsiteX2" fmla="*/ 3221202 w 3444316"/>
              <a:gd name="connsiteY2" fmla="*/ 0 h 2231136"/>
              <a:gd name="connsiteX3" fmla="*/ 3444316 w 3444316"/>
              <a:gd name="connsiteY3" fmla="*/ 223114 h 2231136"/>
              <a:gd name="connsiteX4" fmla="*/ 3444316 w 3444316"/>
              <a:gd name="connsiteY4" fmla="*/ 2008022 h 2231136"/>
              <a:gd name="connsiteX5" fmla="*/ 3221202 w 3444316"/>
              <a:gd name="connsiteY5" fmla="*/ 2231136 h 2231136"/>
              <a:gd name="connsiteX6" fmla="*/ 223114 w 3444316"/>
              <a:gd name="connsiteY6" fmla="*/ 2231136 h 2231136"/>
              <a:gd name="connsiteX7" fmla="*/ 0 w 3444316"/>
              <a:gd name="connsiteY7" fmla="*/ 2008022 h 2231136"/>
              <a:gd name="connsiteX8" fmla="*/ 0 w 3444316"/>
              <a:gd name="connsiteY8" fmla="*/ 223114 h 223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316" h="2231136">
                <a:moveTo>
                  <a:pt x="0" y="223114"/>
                </a:moveTo>
                <a:cubicBezTo>
                  <a:pt x="0" y="99892"/>
                  <a:pt x="99892" y="0"/>
                  <a:pt x="223114" y="0"/>
                </a:cubicBezTo>
                <a:lnTo>
                  <a:pt x="3221202" y="0"/>
                </a:lnTo>
                <a:cubicBezTo>
                  <a:pt x="3344424" y="0"/>
                  <a:pt x="3444316" y="99892"/>
                  <a:pt x="3444316" y="223114"/>
                </a:cubicBezTo>
                <a:lnTo>
                  <a:pt x="3444316" y="2008022"/>
                </a:lnTo>
                <a:cubicBezTo>
                  <a:pt x="3444316" y="2131244"/>
                  <a:pt x="3344424" y="2231136"/>
                  <a:pt x="3221202" y="2231136"/>
                </a:cubicBezTo>
                <a:lnTo>
                  <a:pt x="223114" y="2231136"/>
                </a:lnTo>
                <a:cubicBezTo>
                  <a:pt x="99892" y="2231136"/>
                  <a:pt x="0" y="2131244"/>
                  <a:pt x="0" y="2008022"/>
                </a:cubicBezTo>
                <a:lnTo>
                  <a:pt x="0" y="223114"/>
                </a:lnTo>
                <a:close/>
              </a:path>
            </a:pathLst>
          </a:custGeom>
          <a:ln>
            <a:solidFill>
              <a:srgbClr val="96DB56"/>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9971" tIns="109971" rIns="1143266" bIns="667755" numCol="1" spcCol="1270" anchor="t" anchorCtr="0">
            <a:noAutofit/>
          </a:bodyPr>
          <a:lstStyle/>
          <a:p>
            <a:pPr marL="0" lvl="1" algn="just" defTabSz="533400">
              <a:lnSpc>
                <a:spcPct val="90000"/>
              </a:lnSpc>
              <a:spcBef>
                <a:spcPct val="0"/>
              </a:spcBef>
              <a:spcAft>
                <a:spcPct val="15000"/>
              </a:spcAft>
            </a:pPr>
            <a:r>
              <a:rPr lang="en-US" sz="2400" dirty="0"/>
              <a:t>"Relationships and social networks that provide support, friendship, love, and hope.” They should be “fully integrated” in the community rather than institutionalized in the community</a:t>
            </a:r>
          </a:p>
        </p:txBody>
      </p:sp>
      <p:sp>
        <p:nvSpPr>
          <p:cNvPr id="9" name="Freeform: Shape 8">
            <a:extLst>
              <a:ext uri="{FF2B5EF4-FFF2-40B4-BE49-F238E27FC236}">
                <a16:creationId xmlns:a16="http://schemas.microsoft.com/office/drawing/2014/main" id="{9967A4ED-EBFD-9184-0DB5-820BD73D5BD0}"/>
              </a:ext>
            </a:extLst>
          </p:cNvPr>
          <p:cNvSpPr/>
          <p:nvPr/>
        </p:nvSpPr>
        <p:spPr>
          <a:xfrm>
            <a:off x="438148" y="7217664"/>
            <a:ext cx="6017972" cy="2231136"/>
          </a:xfrm>
          <a:custGeom>
            <a:avLst/>
            <a:gdLst>
              <a:gd name="connsiteX0" fmla="*/ 0 w 3444316"/>
              <a:gd name="connsiteY0" fmla="*/ 223114 h 2231136"/>
              <a:gd name="connsiteX1" fmla="*/ 223114 w 3444316"/>
              <a:gd name="connsiteY1" fmla="*/ 0 h 2231136"/>
              <a:gd name="connsiteX2" fmla="*/ 3221202 w 3444316"/>
              <a:gd name="connsiteY2" fmla="*/ 0 h 2231136"/>
              <a:gd name="connsiteX3" fmla="*/ 3444316 w 3444316"/>
              <a:gd name="connsiteY3" fmla="*/ 223114 h 2231136"/>
              <a:gd name="connsiteX4" fmla="*/ 3444316 w 3444316"/>
              <a:gd name="connsiteY4" fmla="*/ 2008022 h 2231136"/>
              <a:gd name="connsiteX5" fmla="*/ 3221202 w 3444316"/>
              <a:gd name="connsiteY5" fmla="*/ 2231136 h 2231136"/>
              <a:gd name="connsiteX6" fmla="*/ 223114 w 3444316"/>
              <a:gd name="connsiteY6" fmla="*/ 2231136 h 2231136"/>
              <a:gd name="connsiteX7" fmla="*/ 0 w 3444316"/>
              <a:gd name="connsiteY7" fmla="*/ 2008022 h 2231136"/>
              <a:gd name="connsiteX8" fmla="*/ 0 w 3444316"/>
              <a:gd name="connsiteY8" fmla="*/ 223114 h 223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316" h="2231136">
                <a:moveTo>
                  <a:pt x="0" y="223114"/>
                </a:moveTo>
                <a:cubicBezTo>
                  <a:pt x="0" y="99892"/>
                  <a:pt x="99892" y="0"/>
                  <a:pt x="223114" y="0"/>
                </a:cubicBezTo>
                <a:lnTo>
                  <a:pt x="3221202" y="0"/>
                </a:lnTo>
                <a:cubicBezTo>
                  <a:pt x="3344424" y="0"/>
                  <a:pt x="3444316" y="99892"/>
                  <a:pt x="3444316" y="223114"/>
                </a:cubicBezTo>
                <a:lnTo>
                  <a:pt x="3444316" y="2008022"/>
                </a:lnTo>
                <a:cubicBezTo>
                  <a:pt x="3444316" y="2131244"/>
                  <a:pt x="3344424" y="2231136"/>
                  <a:pt x="3221202" y="2231136"/>
                </a:cubicBezTo>
                <a:lnTo>
                  <a:pt x="223114" y="2231136"/>
                </a:lnTo>
                <a:cubicBezTo>
                  <a:pt x="99892" y="2231136"/>
                  <a:pt x="0" y="2131244"/>
                  <a:pt x="0" y="2008022"/>
                </a:cubicBezTo>
                <a:lnTo>
                  <a:pt x="0" y="223114"/>
                </a:lnTo>
                <a:close/>
              </a:path>
            </a:pathLst>
          </a:custGeom>
          <a:ln>
            <a:solidFill>
              <a:srgbClr val="F79646"/>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9971" tIns="109971" rIns="1143266" bIns="667755" numCol="1" spcCol="1270" anchor="t" anchorCtr="0">
            <a:noAutofit/>
          </a:bodyPr>
          <a:lstStyle/>
          <a:p>
            <a:pPr marL="0" lvl="1" defTabSz="533400">
              <a:lnSpc>
                <a:spcPct val="90000"/>
              </a:lnSpc>
              <a:spcBef>
                <a:spcPct val="0"/>
              </a:spcBef>
              <a:spcAft>
                <a:spcPct val="15000"/>
              </a:spcAft>
            </a:pPr>
            <a:r>
              <a:rPr lang="en-US" sz="2400" dirty="0"/>
              <a:t>“Meaningful daily activities, such as a job, school, volunteerism, family caretaking, or creative endeavors, and the independence, income and resources to participate in society”. </a:t>
            </a:r>
          </a:p>
        </p:txBody>
      </p:sp>
      <p:sp>
        <p:nvSpPr>
          <p:cNvPr id="10" name="Freeform: Shape 9">
            <a:extLst>
              <a:ext uri="{FF2B5EF4-FFF2-40B4-BE49-F238E27FC236}">
                <a16:creationId xmlns:a16="http://schemas.microsoft.com/office/drawing/2014/main" id="{23B2827A-B596-1563-CB14-FE94B93BC37F}"/>
              </a:ext>
            </a:extLst>
          </p:cNvPr>
          <p:cNvSpPr/>
          <p:nvPr/>
        </p:nvSpPr>
        <p:spPr>
          <a:xfrm>
            <a:off x="11125200" y="2495550"/>
            <a:ext cx="6016752" cy="2231136"/>
          </a:xfrm>
          <a:custGeom>
            <a:avLst/>
            <a:gdLst>
              <a:gd name="connsiteX0" fmla="*/ 0 w 3444316"/>
              <a:gd name="connsiteY0" fmla="*/ 223114 h 2231136"/>
              <a:gd name="connsiteX1" fmla="*/ 223114 w 3444316"/>
              <a:gd name="connsiteY1" fmla="*/ 0 h 2231136"/>
              <a:gd name="connsiteX2" fmla="*/ 3221202 w 3444316"/>
              <a:gd name="connsiteY2" fmla="*/ 0 h 2231136"/>
              <a:gd name="connsiteX3" fmla="*/ 3444316 w 3444316"/>
              <a:gd name="connsiteY3" fmla="*/ 223114 h 2231136"/>
              <a:gd name="connsiteX4" fmla="*/ 3444316 w 3444316"/>
              <a:gd name="connsiteY4" fmla="*/ 2008022 h 2231136"/>
              <a:gd name="connsiteX5" fmla="*/ 3221202 w 3444316"/>
              <a:gd name="connsiteY5" fmla="*/ 2231136 h 2231136"/>
              <a:gd name="connsiteX6" fmla="*/ 223114 w 3444316"/>
              <a:gd name="connsiteY6" fmla="*/ 2231136 h 2231136"/>
              <a:gd name="connsiteX7" fmla="*/ 0 w 3444316"/>
              <a:gd name="connsiteY7" fmla="*/ 2008022 h 2231136"/>
              <a:gd name="connsiteX8" fmla="*/ 0 w 3444316"/>
              <a:gd name="connsiteY8" fmla="*/ 223114 h 223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316" h="2231136">
                <a:moveTo>
                  <a:pt x="0" y="223114"/>
                </a:moveTo>
                <a:cubicBezTo>
                  <a:pt x="0" y="99892"/>
                  <a:pt x="99892" y="0"/>
                  <a:pt x="223114" y="0"/>
                </a:cubicBezTo>
                <a:lnTo>
                  <a:pt x="3221202" y="0"/>
                </a:lnTo>
                <a:cubicBezTo>
                  <a:pt x="3344424" y="0"/>
                  <a:pt x="3444316" y="99892"/>
                  <a:pt x="3444316" y="223114"/>
                </a:cubicBezTo>
                <a:lnTo>
                  <a:pt x="3444316" y="2008022"/>
                </a:lnTo>
                <a:cubicBezTo>
                  <a:pt x="3444316" y="2131244"/>
                  <a:pt x="3344424" y="2231136"/>
                  <a:pt x="3221202" y="2231136"/>
                </a:cubicBezTo>
                <a:lnTo>
                  <a:pt x="223114" y="2231136"/>
                </a:lnTo>
                <a:cubicBezTo>
                  <a:pt x="99892" y="2231136"/>
                  <a:pt x="0" y="2131244"/>
                  <a:pt x="0" y="2008022"/>
                </a:cubicBezTo>
                <a:lnTo>
                  <a:pt x="0" y="223114"/>
                </a:lnTo>
                <a:close/>
              </a:path>
            </a:pathLst>
          </a:custGeom>
          <a:ln>
            <a:solidFill>
              <a:srgbClr val="6ABB99"/>
            </a:solidFill>
          </a:ln>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9971" tIns="109971" rIns="1143266" bIns="667755" numCol="1" spcCol="1270" anchor="t" anchorCtr="0">
            <a:noAutofit/>
          </a:bodyPr>
          <a:lstStyle/>
          <a:p>
            <a:pPr marL="0" lvl="1" defTabSz="533400">
              <a:lnSpc>
                <a:spcPct val="90000"/>
              </a:lnSpc>
              <a:spcBef>
                <a:spcPct val="0"/>
              </a:spcBef>
              <a:spcAft>
                <a:spcPct val="15000"/>
              </a:spcAft>
            </a:pPr>
            <a:r>
              <a:rPr lang="en-US" sz="2400" dirty="0"/>
              <a:t>Making informed, healthy choices that support physical and emotional well-being</a:t>
            </a:r>
          </a:p>
        </p:txBody>
      </p:sp>
      <p:sp>
        <p:nvSpPr>
          <p:cNvPr id="11" name="Freeform: Shape 10">
            <a:extLst>
              <a:ext uri="{FF2B5EF4-FFF2-40B4-BE49-F238E27FC236}">
                <a16:creationId xmlns:a16="http://schemas.microsoft.com/office/drawing/2014/main" id="{1F6C3D5A-7D99-7463-CC5B-1A88742DAF10}"/>
              </a:ext>
            </a:extLst>
          </p:cNvPr>
          <p:cNvSpPr/>
          <p:nvPr/>
        </p:nvSpPr>
        <p:spPr>
          <a:xfrm>
            <a:off x="533400" y="2476500"/>
            <a:ext cx="5922720" cy="2667000"/>
          </a:xfrm>
          <a:custGeom>
            <a:avLst/>
            <a:gdLst>
              <a:gd name="connsiteX0" fmla="*/ 0 w 3444316"/>
              <a:gd name="connsiteY0" fmla="*/ 223114 h 2231136"/>
              <a:gd name="connsiteX1" fmla="*/ 223114 w 3444316"/>
              <a:gd name="connsiteY1" fmla="*/ 0 h 2231136"/>
              <a:gd name="connsiteX2" fmla="*/ 3221202 w 3444316"/>
              <a:gd name="connsiteY2" fmla="*/ 0 h 2231136"/>
              <a:gd name="connsiteX3" fmla="*/ 3444316 w 3444316"/>
              <a:gd name="connsiteY3" fmla="*/ 223114 h 2231136"/>
              <a:gd name="connsiteX4" fmla="*/ 3444316 w 3444316"/>
              <a:gd name="connsiteY4" fmla="*/ 2008022 h 2231136"/>
              <a:gd name="connsiteX5" fmla="*/ 3221202 w 3444316"/>
              <a:gd name="connsiteY5" fmla="*/ 2231136 h 2231136"/>
              <a:gd name="connsiteX6" fmla="*/ 223114 w 3444316"/>
              <a:gd name="connsiteY6" fmla="*/ 2231136 h 2231136"/>
              <a:gd name="connsiteX7" fmla="*/ 0 w 3444316"/>
              <a:gd name="connsiteY7" fmla="*/ 2008022 h 2231136"/>
              <a:gd name="connsiteX8" fmla="*/ 0 w 3444316"/>
              <a:gd name="connsiteY8" fmla="*/ 223114 h 2231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44316" h="2231136">
                <a:moveTo>
                  <a:pt x="0" y="223114"/>
                </a:moveTo>
                <a:cubicBezTo>
                  <a:pt x="0" y="99892"/>
                  <a:pt x="99892" y="0"/>
                  <a:pt x="223114" y="0"/>
                </a:cubicBezTo>
                <a:lnTo>
                  <a:pt x="3221202" y="0"/>
                </a:lnTo>
                <a:cubicBezTo>
                  <a:pt x="3344424" y="0"/>
                  <a:pt x="3444316" y="99892"/>
                  <a:pt x="3444316" y="223114"/>
                </a:cubicBezTo>
                <a:lnTo>
                  <a:pt x="3444316" y="2008022"/>
                </a:lnTo>
                <a:cubicBezTo>
                  <a:pt x="3444316" y="2131244"/>
                  <a:pt x="3344424" y="2231136"/>
                  <a:pt x="3221202" y="2231136"/>
                </a:cubicBezTo>
                <a:lnTo>
                  <a:pt x="223114" y="2231136"/>
                </a:lnTo>
                <a:cubicBezTo>
                  <a:pt x="99892" y="2231136"/>
                  <a:pt x="0" y="2131244"/>
                  <a:pt x="0" y="2008022"/>
                </a:cubicBezTo>
                <a:lnTo>
                  <a:pt x="0" y="223114"/>
                </a:lnTo>
                <a:close/>
              </a:path>
            </a:pathLst>
          </a:custGeom>
        </p:spPr>
        <p:style>
          <a:lnRef idx="2">
            <a:schemeClr val="accent5">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109971" tIns="109971" rIns="1143266" bIns="667755" numCol="1" spcCol="1270" anchor="t" anchorCtr="0">
            <a:noAutofit/>
          </a:bodyPr>
          <a:lstStyle/>
          <a:p>
            <a:pPr marL="0" lvl="1" algn="l" defTabSz="533400">
              <a:lnSpc>
                <a:spcPct val="90000"/>
              </a:lnSpc>
              <a:spcBef>
                <a:spcPct val="0"/>
              </a:spcBef>
              <a:spcAft>
                <a:spcPct val="15000"/>
              </a:spcAft>
            </a:pPr>
            <a:r>
              <a:rPr lang="en-US" sz="2400" kern="1200" dirty="0"/>
              <a:t>A stable and safe place to live”. Persons served should be living in a typical dwelling place, not a hospital, nursing home, or transitional/temporary residence. Many persons served are street-dwelling</a:t>
            </a:r>
          </a:p>
        </p:txBody>
      </p:sp>
      <p:sp>
        <p:nvSpPr>
          <p:cNvPr id="12" name="Freeform: Shape 11">
            <a:extLst>
              <a:ext uri="{FF2B5EF4-FFF2-40B4-BE49-F238E27FC236}">
                <a16:creationId xmlns:a16="http://schemas.microsoft.com/office/drawing/2014/main" id="{B9A020F1-EC7F-472B-81EC-E11FF85847DF}"/>
              </a:ext>
            </a:extLst>
          </p:cNvPr>
          <p:cNvSpPr/>
          <p:nvPr/>
        </p:nvSpPr>
        <p:spPr>
          <a:xfrm>
            <a:off x="5521871" y="2873921"/>
            <a:ext cx="3019005" cy="3019005"/>
          </a:xfrm>
          <a:custGeom>
            <a:avLst/>
            <a:gdLst>
              <a:gd name="connsiteX0" fmla="*/ 0 w 3019005"/>
              <a:gd name="connsiteY0" fmla="*/ 3019005 h 3019005"/>
              <a:gd name="connsiteX1" fmla="*/ 3019005 w 3019005"/>
              <a:gd name="connsiteY1" fmla="*/ 0 h 3019005"/>
              <a:gd name="connsiteX2" fmla="*/ 3019005 w 3019005"/>
              <a:gd name="connsiteY2" fmla="*/ 3019005 h 3019005"/>
              <a:gd name="connsiteX3" fmla="*/ 0 w 3019005"/>
              <a:gd name="connsiteY3" fmla="*/ 3019005 h 3019005"/>
            </a:gdLst>
            <a:ahLst/>
            <a:cxnLst>
              <a:cxn ang="0">
                <a:pos x="connsiteX0" y="connsiteY0"/>
              </a:cxn>
              <a:cxn ang="0">
                <a:pos x="connsiteX1" y="connsiteY1"/>
              </a:cxn>
              <a:cxn ang="0">
                <a:pos x="connsiteX2" y="connsiteY2"/>
              </a:cxn>
              <a:cxn ang="0">
                <a:pos x="connsiteX3" y="connsiteY3"/>
              </a:cxn>
            </a:cxnLst>
            <a:rect l="l" t="t" r="r" b="b"/>
            <a:pathLst>
              <a:path w="3019005" h="3019005">
                <a:moveTo>
                  <a:pt x="0" y="3019005"/>
                </a:moveTo>
                <a:cubicBezTo>
                  <a:pt x="0" y="1351655"/>
                  <a:pt x="1351655" y="0"/>
                  <a:pt x="3019005" y="0"/>
                </a:cubicBezTo>
                <a:lnTo>
                  <a:pt x="3019005" y="3019005"/>
                </a:lnTo>
                <a:lnTo>
                  <a:pt x="0" y="3019005"/>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1083382" tIns="1083382" rIns="199136"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1. Home </a:t>
            </a:r>
          </a:p>
        </p:txBody>
      </p:sp>
      <p:sp>
        <p:nvSpPr>
          <p:cNvPr id="13" name="Freeform: Shape 12">
            <a:extLst>
              <a:ext uri="{FF2B5EF4-FFF2-40B4-BE49-F238E27FC236}">
                <a16:creationId xmlns:a16="http://schemas.microsoft.com/office/drawing/2014/main" id="{9CA40DFF-90F6-32B7-9912-F30F9147F3A3}"/>
              </a:ext>
            </a:extLst>
          </p:cNvPr>
          <p:cNvSpPr/>
          <p:nvPr/>
        </p:nvSpPr>
        <p:spPr>
          <a:xfrm>
            <a:off x="8680323" y="2873921"/>
            <a:ext cx="3019005" cy="3019005"/>
          </a:xfrm>
          <a:custGeom>
            <a:avLst/>
            <a:gdLst>
              <a:gd name="connsiteX0" fmla="*/ 0 w 3019005"/>
              <a:gd name="connsiteY0" fmla="*/ 3019005 h 3019005"/>
              <a:gd name="connsiteX1" fmla="*/ 3019005 w 3019005"/>
              <a:gd name="connsiteY1" fmla="*/ 0 h 3019005"/>
              <a:gd name="connsiteX2" fmla="*/ 3019005 w 3019005"/>
              <a:gd name="connsiteY2" fmla="*/ 3019005 h 3019005"/>
              <a:gd name="connsiteX3" fmla="*/ 0 w 3019005"/>
              <a:gd name="connsiteY3" fmla="*/ 3019005 h 3019005"/>
            </a:gdLst>
            <a:ahLst/>
            <a:cxnLst>
              <a:cxn ang="0">
                <a:pos x="connsiteX0" y="connsiteY0"/>
              </a:cxn>
              <a:cxn ang="0">
                <a:pos x="connsiteX1" y="connsiteY1"/>
              </a:cxn>
              <a:cxn ang="0">
                <a:pos x="connsiteX2" y="connsiteY2"/>
              </a:cxn>
              <a:cxn ang="0">
                <a:pos x="connsiteX3" y="connsiteY3"/>
              </a:cxn>
            </a:cxnLst>
            <a:rect l="l" t="t" r="r" b="b"/>
            <a:pathLst>
              <a:path w="3019005" h="3019005">
                <a:moveTo>
                  <a:pt x="0" y="0"/>
                </a:moveTo>
                <a:cubicBezTo>
                  <a:pt x="1667350" y="0"/>
                  <a:pt x="3019005" y="1351655"/>
                  <a:pt x="3019005" y="3019005"/>
                </a:cubicBezTo>
                <a:lnTo>
                  <a:pt x="0" y="3019005"/>
                </a:lnTo>
                <a:lnTo>
                  <a:pt x="0" y="0"/>
                </a:lnTo>
                <a:close/>
              </a:path>
            </a:pathLst>
          </a:custGeom>
        </p:spPr>
        <p:style>
          <a:lnRef idx="2">
            <a:schemeClr val="lt1">
              <a:hueOff val="0"/>
              <a:satOff val="0"/>
              <a:lumOff val="0"/>
              <a:alphaOff val="0"/>
            </a:schemeClr>
          </a:lnRef>
          <a:fillRef idx="1">
            <a:schemeClr val="accent5">
              <a:hueOff val="-3840257"/>
              <a:satOff val="27222"/>
              <a:lumOff val="2353"/>
              <a:alphaOff val="0"/>
            </a:schemeClr>
          </a:fillRef>
          <a:effectRef idx="0">
            <a:schemeClr val="accent5">
              <a:hueOff val="-3840257"/>
              <a:satOff val="27222"/>
              <a:lumOff val="2353"/>
              <a:alphaOff val="0"/>
            </a:schemeClr>
          </a:effectRef>
          <a:fontRef idx="minor">
            <a:schemeClr val="lt1"/>
          </a:fontRef>
        </p:style>
        <p:txBody>
          <a:bodyPr spcFirstLastPara="0" vert="horz" wrap="square" lIns="199136" tIns="1083382" rIns="1083382" bIns="199136" numCol="1" spcCol="1270" anchor="ctr" anchorCtr="0">
            <a:noAutofit/>
          </a:bodyPr>
          <a:lstStyle/>
          <a:p>
            <a:pPr marL="0" lvl="0" indent="0" algn="ctr" defTabSz="1244600">
              <a:lnSpc>
                <a:spcPct val="90000"/>
              </a:lnSpc>
              <a:spcBef>
                <a:spcPct val="0"/>
              </a:spcBef>
              <a:spcAft>
                <a:spcPct val="35000"/>
              </a:spcAft>
              <a:buNone/>
            </a:pPr>
            <a:r>
              <a:rPr lang="en-US" sz="2800" kern="1200" dirty="0"/>
              <a:t>2. Health</a:t>
            </a:r>
          </a:p>
        </p:txBody>
      </p:sp>
      <p:sp>
        <p:nvSpPr>
          <p:cNvPr id="14" name="Freeform: Shape 13">
            <a:extLst>
              <a:ext uri="{FF2B5EF4-FFF2-40B4-BE49-F238E27FC236}">
                <a16:creationId xmlns:a16="http://schemas.microsoft.com/office/drawing/2014/main" id="{528EFF86-C2A9-EABA-8FB0-2988DDA12EE6}"/>
              </a:ext>
            </a:extLst>
          </p:cNvPr>
          <p:cNvSpPr/>
          <p:nvPr/>
        </p:nvSpPr>
        <p:spPr>
          <a:xfrm>
            <a:off x="8680323" y="6032372"/>
            <a:ext cx="3019005" cy="3019006"/>
          </a:xfrm>
          <a:custGeom>
            <a:avLst/>
            <a:gdLst>
              <a:gd name="connsiteX0" fmla="*/ 0 w 3019005"/>
              <a:gd name="connsiteY0" fmla="*/ 3019005 h 3019005"/>
              <a:gd name="connsiteX1" fmla="*/ 3019005 w 3019005"/>
              <a:gd name="connsiteY1" fmla="*/ 0 h 3019005"/>
              <a:gd name="connsiteX2" fmla="*/ 3019005 w 3019005"/>
              <a:gd name="connsiteY2" fmla="*/ 3019005 h 3019005"/>
              <a:gd name="connsiteX3" fmla="*/ 0 w 3019005"/>
              <a:gd name="connsiteY3" fmla="*/ 3019005 h 3019005"/>
            </a:gdLst>
            <a:ahLst/>
            <a:cxnLst>
              <a:cxn ang="0">
                <a:pos x="connsiteX0" y="connsiteY0"/>
              </a:cxn>
              <a:cxn ang="0">
                <a:pos x="connsiteX1" y="connsiteY1"/>
              </a:cxn>
              <a:cxn ang="0">
                <a:pos x="connsiteX2" y="connsiteY2"/>
              </a:cxn>
              <a:cxn ang="0">
                <a:pos x="connsiteX3" y="connsiteY3"/>
              </a:cxn>
            </a:cxnLst>
            <a:rect l="l" t="t" r="r" b="b"/>
            <a:pathLst>
              <a:path w="3019005" h="3019005">
                <a:moveTo>
                  <a:pt x="3019005" y="0"/>
                </a:moveTo>
                <a:cubicBezTo>
                  <a:pt x="3019005" y="1667350"/>
                  <a:pt x="1667350" y="3019005"/>
                  <a:pt x="0" y="3019005"/>
                </a:cubicBezTo>
                <a:lnTo>
                  <a:pt x="0" y="0"/>
                </a:lnTo>
                <a:lnTo>
                  <a:pt x="3019005" y="0"/>
                </a:lnTo>
                <a:close/>
              </a:path>
            </a:pathLst>
          </a:custGeom>
        </p:spPr>
        <p:style>
          <a:lnRef idx="2">
            <a:schemeClr val="lt1">
              <a:hueOff val="0"/>
              <a:satOff val="0"/>
              <a:lumOff val="0"/>
              <a:alphaOff val="0"/>
            </a:schemeClr>
          </a:lnRef>
          <a:fillRef idx="1">
            <a:schemeClr val="accent5">
              <a:hueOff val="-7680515"/>
              <a:satOff val="54445"/>
              <a:lumOff val="4706"/>
              <a:alphaOff val="0"/>
            </a:schemeClr>
          </a:fillRef>
          <a:effectRef idx="0">
            <a:schemeClr val="accent5">
              <a:hueOff val="-7680515"/>
              <a:satOff val="54445"/>
              <a:lumOff val="4706"/>
              <a:alphaOff val="0"/>
            </a:schemeClr>
          </a:effectRef>
          <a:fontRef idx="minor">
            <a:schemeClr val="lt1"/>
          </a:fontRef>
        </p:style>
        <p:txBody>
          <a:bodyPr spcFirstLastPara="0" vert="horz" wrap="square" lIns="199136" tIns="199137" rIns="1083382" bIns="1083382" numCol="1" spcCol="1270" anchor="ctr" anchorCtr="0">
            <a:noAutofit/>
          </a:bodyPr>
          <a:lstStyle/>
          <a:p>
            <a:pPr algn="ctr" defTabSz="1244600">
              <a:lnSpc>
                <a:spcPct val="90000"/>
              </a:lnSpc>
              <a:spcBef>
                <a:spcPct val="0"/>
              </a:spcBef>
              <a:spcAft>
                <a:spcPct val="35000"/>
              </a:spcAft>
            </a:pPr>
            <a:endParaRPr lang="en-US" sz="2800" dirty="0">
              <a:ea typeface="+mn-lt"/>
              <a:cs typeface="+mn-lt"/>
            </a:endParaRPr>
          </a:p>
          <a:p>
            <a:pPr algn="ctr" defTabSz="1244600">
              <a:lnSpc>
                <a:spcPct val="90000"/>
              </a:lnSpc>
              <a:spcBef>
                <a:spcPct val="0"/>
              </a:spcBef>
              <a:spcAft>
                <a:spcPct val="35000"/>
              </a:spcAft>
            </a:pPr>
            <a:endParaRPr lang="en-US" sz="2800" kern="1200" dirty="0">
              <a:cs typeface="Calibri"/>
            </a:endParaRPr>
          </a:p>
        </p:txBody>
      </p:sp>
      <p:sp>
        <p:nvSpPr>
          <p:cNvPr id="15" name="Freeform: Shape 14">
            <a:extLst>
              <a:ext uri="{FF2B5EF4-FFF2-40B4-BE49-F238E27FC236}">
                <a16:creationId xmlns:a16="http://schemas.microsoft.com/office/drawing/2014/main" id="{0C4DA575-A032-BA04-8CD1-C88E7335A935}"/>
              </a:ext>
            </a:extLst>
          </p:cNvPr>
          <p:cNvSpPr/>
          <p:nvPr/>
        </p:nvSpPr>
        <p:spPr>
          <a:xfrm>
            <a:off x="5521871" y="6032373"/>
            <a:ext cx="3019005" cy="3019005"/>
          </a:xfrm>
          <a:custGeom>
            <a:avLst/>
            <a:gdLst>
              <a:gd name="connsiteX0" fmla="*/ 0 w 3019005"/>
              <a:gd name="connsiteY0" fmla="*/ 3019005 h 3019005"/>
              <a:gd name="connsiteX1" fmla="*/ 3019005 w 3019005"/>
              <a:gd name="connsiteY1" fmla="*/ 0 h 3019005"/>
              <a:gd name="connsiteX2" fmla="*/ 3019005 w 3019005"/>
              <a:gd name="connsiteY2" fmla="*/ 3019005 h 3019005"/>
              <a:gd name="connsiteX3" fmla="*/ 0 w 3019005"/>
              <a:gd name="connsiteY3" fmla="*/ 3019005 h 3019005"/>
            </a:gdLst>
            <a:ahLst/>
            <a:cxnLst>
              <a:cxn ang="0">
                <a:pos x="connsiteX0" y="connsiteY0"/>
              </a:cxn>
              <a:cxn ang="0">
                <a:pos x="connsiteX1" y="connsiteY1"/>
              </a:cxn>
              <a:cxn ang="0">
                <a:pos x="connsiteX2" y="connsiteY2"/>
              </a:cxn>
              <a:cxn ang="0">
                <a:pos x="connsiteX3" y="connsiteY3"/>
              </a:cxn>
            </a:cxnLst>
            <a:rect l="l" t="t" r="r" b="b"/>
            <a:pathLst>
              <a:path w="3019005" h="3019005">
                <a:moveTo>
                  <a:pt x="3019005" y="3019005"/>
                </a:moveTo>
                <a:cubicBezTo>
                  <a:pt x="1351655" y="3019005"/>
                  <a:pt x="0" y="1667350"/>
                  <a:pt x="0" y="0"/>
                </a:cubicBezTo>
                <a:lnTo>
                  <a:pt x="3019005" y="0"/>
                </a:lnTo>
                <a:lnTo>
                  <a:pt x="3019005" y="3019005"/>
                </a:lnTo>
                <a:close/>
              </a:path>
            </a:pathLst>
          </a:custGeom>
        </p:spPr>
        <p:style>
          <a:lnRef idx="2">
            <a:schemeClr val="lt1">
              <a:hueOff val="0"/>
              <a:satOff val="0"/>
              <a:lumOff val="0"/>
              <a:alphaOff val="0"/>
            </a:schemeClr>
          </a:lnRef>
          <a:fillRef idx="1">
            <a:schemeClr val="accent5">
              <a:hueOff val="-11520771"/>
              <a:satOff val="81667"/>
              <a:lumOff val="7059"/>
              <a:alphaOff val="0"/>
            </a:schemeClr>
          </a:fillRef>
          <a:effectRef idx="0">
            <a:schemeClr val="accent5">
              <a:hueOff val="-11520771"/>
              <a:satOff val="81667"/>
              <a:lumOff val="7059"/>
              <a:alphaOff val="0"/>
            </a:schemeClr>
          </a:effectRef>
          <a:fontRef idx="minor">
            <a:schemeClr val="lt1"/>
          </a:fontRef>
        </p:style>
        <p:txBody>
          <a:bodyPr spcFirstLastPara="0" vert="horz" wrap="square" lIns="1083382" tIns="199136" rIns="199136" bIns="1083382" numCol="1" spcCol="1270" anchor="ctr" anchorCtr="0">
            <a:noAutofit/>
          </a:bodyPr>
          <a:lstStyle/>
          <a:p>
            <a:pPr algn="ctr" defTabSz="1244600">
              <a:lnSpc>
                <a:spcPct val="90000"/>
              </a:lnSpc>
              <a:spcBef>
                <a:spcPct val="0"/>
              </a:spcBef>
              <a:spcAft>
                <a:spcPct val="35000"/>
              </a:spcAft>
            </a:pPr>
            <a:r>
              <a:rPr lang="en-US" sz="2800" dirty="0"/>
              <a:t>4. Purpose </a:t>
            </a:r>
            <a:endParaRPr lang="en-US" sz="2800" kern="1200" dirty="0"/>
          </a:p>
        </p:txBody>
      </p:sp>
      <p:sp>
        <p:nvSpPr>
          <p:cNvPr id="4" name="TextBox 3">
            <a:extLst>
              <a:ext uri="{FF2B5EF4-FFF2-40B4-BE49-F238E27FC236}">
                <a16:creationId xmlns:a16="http://schemas.microsoft.com/office/drawing/2014/main" id="{6F7F6F0D-30F7-43C0-44B8-7C6889F9E79A}"/>
              </a:ext>
            </a:extLst>
          </p:cNvPr>
          <p:cNvSpPr txBox="1"/>
          <p:nvPr/>
        </p:nvSpPr>
        <p:spPr>
          <a:xfrm>
            <a:off x="8454838" y="6740338"/>
            <a:ext cx="2958352" cy="9541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chemeClr val="bg1"/>
                </a:solidFill>
                <a:ea typeface="+mn-lt"/>
                <a:cs typeface="+mn-lt"/>
              </a:rPr>
              <a:t>3. Community </a:t>
            </a:r>
          </a:p>
          <a:p>
            <a:pPr algn="l"/>
            <a:endParaRPr lang="en-US" sz="2800" dirty="0">
              <a:solidFill>
                <a:schemeClr val="bg1"/>
              </a:solidFill>
              <a:cs typeface="Calibri"/>
            </a:endParaRPr>
          </a:p>
        </p:txBody>
      </p:sp>
    </p:spTree>
    <p:custDataLst>
      <p:tags r:id="rId1"/>
    </p:custDataLst>
    <p:extLst>
      <p:ext uri="{BB962C8B-B14F-4D97-AF65-F5344CB8AC3E}">
        <p14:creationId xmlns:p14="http://schemas.microsoft.com/office/powerpoint/2010/main" val="384829629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HeJPWveB"/>
  <p:tag name="ARTICULATE_SLIDE_THUMBNAIL_REFRESH" val="1"/>
  <p:tag name="ARTICULATE_PROJECT_OPEN" val="0"/>
  <p:tag name="ARTICULATE_SLIDE_COUNT" val="13"/>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graynavy">
      <a:dk1>
        <a:srgbClr val="2D4161"/>
      </a:dk1>
      <a:lt1>
        <a:sysClr val="window" lastClr="FFFFFF"/>
      </a:lt1>
      <a:dk2>
        <a:srgbClr val="1B2D49"/>
      </a:dk2>
      <a:lt2>
        <a:srgbClr val="EEECE1"/>
      </a:lt2>
      <a:accent1>
        <a:srgbClr val="BEA084"/>
      </a:accent1>
      <a:accent2>
        <a:srgbClr val="2D4161"/>
      </a:accent2>
      <a:accent3>
        <a:srgbClr val="EEECE1"/>
      </a:accent3>
      <a:accent4>
        <a:srgbClr val="0F243E"/>
      </a:accent4>
      <a:accent5>
        <a:srgbClr val="818998"/>
      </a:accent5>
      <a:accent6>
        <a:srgbClr val="F79646"/>
      </a:accent6>
      <a:hlink>
        <a:srgbClr val="BEA084"/>
      </a:hlink>
      <a:folHlink>
        <a:srgbClr val="1B2D4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2047</TotalTime>
  <Words>2811</Words>
  <Application>Microsoft Office PowerPoint</Application>
  <PresentationFormat>Custom</PresentationFormat>
  <Paragraphs>158</Paragraphs>
  <Slides>13</Slides>
  <Notes>13</Notes>
  <HiddenSlides>0</HiddenSlides>
  <MMClips>1</MMClips>
  <ScaleCrop>false</ScaleCrop>
  <HeadingPairs>
    <vt:vector size="4" baseType="variant">
      <vt:variant>
        <vt:lpstr>Theme</vt:lpstr>
      </vt:variant>
      <vt:variant>
        <vt:i4>1</vt:i4>
      </vt:variant>
      <vt:variant>
        <vt:lpstr>Slide Titles</vt:lpstr>
      </vt:variant>
      <vt:variant>
        <vt:i4>13</vt:i4>
      </vt:variant>
    </vt:vector>
  </HeadingPairs>
  <TitlesOfParts>
    <vt:vector size="14" baseType="lpstr">
      <vt:lpstr>Office Theme</vt:lpstr>
      <vt:lpstr>PowerPoint Presentation</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Navy Modern Business Portfolio Presentation</dc:title>
  <dc:creator>Velazco, Abimelech</dc:creator>
  <cp:lastModifiedBy>Velazco, Abimelech</cp:lastModifiedBy>
  <cp:revision>91</cp:revision>
  <dcterms:created xsi:type="dcterms:W3CDTF">2006-08-16T00:00:00Z</dcterms:created>
  <dcterms:modified xsi:type="dcterms:W3CDTF">2022-12-28T16:15:20Z</dcterms:modified>
  <dc:identifier>DAE87PC3sIU</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0907CFC8-CA35-41FA-8E49-55981BD08A4C</vt:lpwstr>
  </property>
  <property fmtid="{D5CDD505-2E9C-101B-9397-08002B2CF9AE}" pid="3" name="ArticulatePath">
    <vt:lpwstr>Navy Modern Business Portfolio Presentation</vt:lpwstr>
  </property>
</Properties>
</file>