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26"/>
  </p:notesMasterIdLst>
  <p:handoutMasterIdLst>
    <p:handoutMasterId r:id="rId27"/>
  </p:handoutMasterIdLst>
  <p:sldIdLst>
    <p:sldId id="257" r:id="rId7"/>
    <p:sldId id="359" r:id="rId8"/>
    <p:sldId id="360" r:id="rId9"/>
    <p:sldId id="366" r:id="rId10"/>
    <p:sldId id="378" r:id="rId11"/>
    <p:sldId id="382" r:id="rId12"/>
    <p:sldId id="370" r:id="rId13"/>
    <p:sldId id="383" r:id="rId14"/>
    <p:sldId id="369" r:id="rId15"/>
    <p:sldId id="387" r:id="rId16"/>
    <p:sldId id="386" r:id="rId17"/>
    <p:sldId id="385" r:id="rId18"/>
    <p:sldId id="384" r:id="rId19"/>
    <p:sldId id="372" r:id="rId20"/>
    <p:sldId id="373" r:id="rId21"/>
    <p:sldId id="374" r:id="rId22"/>
    <p:sldId id="381" r:id="rId23"/>
    <p:sldId id="375" r:id="rId24"/>
    <p:sldId id="376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6" autoAdjust="0"/>
    <p:restoredTop sz="95540" autoAdjust="0"/>
  </p:normalViewPr>
  <p:slideViewPr>
    <p:cSldViewPr>
      <p:cViewPr>
        <p:scale>
          <a:sx n="94" d="100"/>
          <a:sy n="94" d="100"/>
        </p:scale>
        <p:origin x="-115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258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4.xml"/>
  <Relationship Id="rId11" Type="http://schemas.openxmlformats.org/officeDocument/2006/relationships/slide" Target="slides/slide5.xml"/>
  <Relationship Id="rId12" Type="http://schemas.openxmlformats.org/officeDocument/2006/relationships/slide" Target="slides/slide6.xml"/>
  <Relationship Id="rId13" Type="http://schemas.openxmlformats.org/officeDocument/2006/relationships/slide" Target="slides/slide7.xml"/>
  <Relationship Id="rId14" Type="http://schemas.openxmlformats.org/officeDocument/2006/relationships/slide" Target="slides/slide8.xml"/>
  <Relationship Id="rId15" Type="http://schemas.openxmlformats.org/officeDocument/2006/relationships/slide" Target="slides/slide9.xml"/>
  <Relationship Id="rId16" Type="http://schemas.openxmlformats.org/officeDocument/2006/relationships/slide" Target="slides/slide10.xml"/>
  <Relationship Id="rId17" Type="http://schemas.openxmlformats.org/officeDocument/2006/relationships/slide" Target="slides/slide11.xml"/>
  <Relationship Id="rId18" Type="http://schemas.openxmlformats.org/officeDocument/2006/relationships/slide" Target="slides/slide12.xml"/>
  <Relationship Id="rId19" Type="http://schemas.openxmlformats.org/officeDocument/2006/relationships/slide" Target="slides/slide13.xml"/>
  <Relationship Id="rId2" Type="http://schemas.openxmlformats.org/officeDocument/2006/relationships/slideMaster" Target="slideMasters/slideMaster2.xml"/>
  <Relationship Id="rId20" Type="http://schemas.openxmlformats.org/officeDocument/2006/relationships/slide" Target="slides/slide14.xml"/>
  <Relationship Id="rId21" Type="http://schemas.openxmlformats.org/officeDocument/2006/relationships/slide" Target="slides/slide15.xml"/>
  <Relationship Id="rId22" Type="http://schemas.openxmlformats.org/officeDocument/2006/relationships/slide" Target="slides/slide16.xml"/>
  <Relationship Id="rId23" Type="http://schemas.openxmlformats.org/officeDocument/2006/relationships/slide" Target="slides/slide17.xml"/>
  <Relationship Id="rId24" Type="http://schemas.openxmlformats.org/officeDocument/2006/relationships/slide" Target="slides/slide18.xml"/>
  <Relationship Id="rId25" Type="http://schemas.openxmlformats.org/officeDocument/2006/relationships/slide" Target="slides/slide19.xml"/>
  <Relationship Id="rId26" Type="http://schemas.openxmlformats.org/officeDocument/2006/relationships/notesMaster" Target="notesMasters/notesMaster1.xml"/>
  <Relationship Id="rId27" Type="http://schemas.openxmlformats.org/officeDocument/2006/relationships/handoutMaster" Target="handoutMasters/handoutMaster1.xml"/>
  <Relationship Id="rId28" Type="http://schemas.openxmlformats.org/officeDocument/2006/relationships/commentAuthors" Target="commentAuthors.xml"/>
  <Relationship Id="rId29" Type="http://schemas.openxmlformats.org/officeDocument/2006/relationships/presProps" Target="presProps.xml"/>
  <Relationship Id="rId3" Type="http://schemas.openxmlformats.org/officeDocument/2006/relationships/slideMaster" Target="slideMasters/slideMaster3.xml"/>
  <Relationship Id="rId30" Type="http://schemas.openxmlformats.org/officeDocument/2006/relationships/viewProps" Target="viewProps.xml"/>
  <Relationship Id="rId31" Type="http://schemas.openxmlformats.org/officeDocument/2006/relationships/theme" Target="theme/theme1.xml"/>
  <Relationship Id="rId32" Type="http://schemas.openxmlformats.org/officeDocument/2006/relationships/tableStyles" Target="tableStyles.xml"/>
  <Relationship Id="rId4" Type="http://schemas.openxmlformats.org/officeDocument/2006/relationships/slideMaster" Target="slideMasters/slideMaster4.xml"/>
  <Relationship Id="rId5" Type="http://schemas.openxmlformats.org/officeDocument/2006/relationships/slideMaster" Target="slideMasters/slideMaster5.xml"/>
  <Relationship Id="rId6" Type="http://schemas.openxmlformats.org/officeDocument/2006/relationships/slideMaster" Target="slideMasters/slideMaster6.xml"/>
  <Relationship Id="rId7" Type="http://schemas.openxmlformats.org/officeDocument/2006/relationships/slide" Target="slides/slide1.xml"/>
  <Relationship Id="rId8" Type="http://schemas.openxmlformats.org/officeDocument/2006/relationships/slide" Target="slides/slide2.xml"/>
  <Relationship Id="rId9" Type="http://schemas.openxmlformats.org/officeDocument/2006/relationships/slide" Target="slides/slide3.xml"/>
</Relationships>
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8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7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
</file>

<file path=ppt/notesSlides/_rels/notesSlide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
</file>

<file path=ppt/notesSlides/_rels/notesSlide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
</file>

<file path=ppt/notesSlides/_rels/notesSlide4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6.xml"/>
</Relationships>

</file>

<file path=ppt/notesSlides/_rels/notesSlide5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9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7/1/2016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5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748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4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18103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1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1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1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_rels/slideLayout2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2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2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3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3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3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5.xml"/>
</Relationships>

</file>

<file path=ppt/slideLayouts/_rels/slideLayout3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3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3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3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3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3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6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image" Target="../media/image2.png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theme" Target="../theme/theme1.xml"/>
  <Relationship Id="rId7" Type="http://schemas.openxmlformats.org/officeDocument/2006/relationships/tags" Target="../tags/tag1.xml"/>
  <Relationship Id="rId8" Type="http://schemas.openxmlformats.org/officeDocument/2006/relationships/tags" Target="../tags/tag2.xml"/>
  <Relationship Id="rId9" Type="http://schemas.openxmlformats.org/officeDocument/2006/relationships/image" Target="../media/image1.jpeg"/>
</Relationships>

</file>

<file path=ppt/slideMasters/_rels/slideMaster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10" Type="http://schemas.openxmlformats.org/officeDocument/2006/relationships/tags" Target="../tags/tag4.xml"/>
  <Relationship Id="rId11" Type="http://schemas.openxmlformats.org/officeDocument/2006/relationships/image" Target="../media/image1.jpeg"/>
  <Relationship Id="rId12" Type="http://schemas.openxmlformats.org/officeDocument/2006/relationships/image" Target="../media/image2.png"/>
  <Relationship Id="rId2" Type="http://schemas.openxmlformats.org/officeDocument/2006/relationships/slideLayout" Target="../slideLayouts/slideLayout7.xml"/>
  <Relationship Id="rId3" Type="http://schemas.openxmlformats.org/officeDocument/2006/relationships/slideLayout" Target="../slideLayouts/slideLayout8.xml"/>
  <Relationship Id="rId4" Type="http://schemas.openxmlformats.org/officeDocument/2006/relationships/slideLayout" Target="../slideLayouts/slideLayout9.xml"/>
  <Relationship Id="rId5" Type="http://schemas.openxmlformats.org/officeDocument/2006/relationships/slideLayout" Target="../slideLayouts/slideLayout10.xml"/>
  <Relationship Id="rId6" Type="http://schemas.openxmlformats.org/officeDocument/2006/relationships/slideLayout" Target="../slideLayouts/slideLayout11.xml"/>
  <Relationship Id="rId7" Type="http://schemas.openxmlformats.org/officeDocument/2006/relationships/slideLayout" Target="../slideLayouts/slideLayout12.xml"/>
  <Relationship Id="rId8" Type="http://schemas.openxmlformats.org/officeDocument/2006/relationships/theme" Target="../theme/theme2.xml"/>
  <Relationship Id="rId9" Type="http://schemas.openxmlformats.org/officeDocument/2006/relationships/tags" Target="../tags/tag3.xml"/>
</Relationships>

</file>

<file path=ppt/slideMasters/_rels/slideMaster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3.xml"/>
  <Relationship Id="rId10" Type="http://schemas.openxmlformats.org/officeDocument/2006/relationships/tags" Target="../tags/tag6.xml"/>
  <Relationship Id="rId11" Type="http://schemas.openxmlformats.org/officeDocument/2006/relationships/image" Target="../media/image1.jpeg"/>
  <Relationship Id="rId12" Type="http://schemas.openxmlformats.org/officeDocument/2006/relationships/image" Target="../media/image2.png"/>
  <Relationship Id="rId2" Type="http://schemas.openxmlformats.org/officeDocument/2006/relationships/slideLayout" Target="../slideLayouts/slideLayout14.xml"/>
  <Relationship Id="rId3" Type="http://schemas.openxmlformats.org/officeDocument/2006/relationships/slideLayout" Target="../slideLayouts/slideLayout15.xml"/>
  <Relationship Id="rId4" Type="http://schemas.openxmlformats.org/officeDocument/2006/relationships/slideLayout" Target="../slideLayouts/slideLayout16.xml"/>
  <Relationship Id="rId5" Type="http://schemas.openxmlformats.org/officeDocument/2006/relationships/slideLayout" Target="../slideLayouts/slideLayout17.xml"/>
  <Relationship Id="rId6" Type="http://schemas.openxmlformats.org/officeDocument/2006/relationships/slideLayout" Target="../slideLayouts/slideLayout18.xml"/>
  <Relationship Id="rId7" Type="http://schemas.openxmlformats.org/officeDocument/2006/relationships/slideLayout" Target="../slideLayouts/slideLayout19.xml"/>
  <Relationship Id="rId8" Type="http://schemas.openxmlformats.org/officeDocument/2006/relationships/theme" Target="../theme/theme3.xml"/>
  <Relationship Id="rId9" Type="http://schemas.openxmlformats.org/officeDocument/2006/relationships/tags" Target="../tags/tag5.xml"/>
</Relationships>

</file>

<file path=ppt/slideMasters/_rels/slideMaster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0.xml"/>
  <Relationship Id="rId10" Type="http://schemas.openxmlformats.org/officeDocument/2006/relationships/tags" Target="../tags/tag8.xml"/>
  <Relationship Id="rId11" Type="http://schemas.openxmlformats.org/officeDocument/2006/relationships/image" Target="../media/image1.jpeg"/>
  <Relationship Id="rId12" Type="http://schemas.openxmlformats.org/officeDocument/2006/relationships/image" Target="../media/image2.png"/>
  <Relationship Id="rId2" Type="http://schemas.openxmlformats.org/officeDocument/2006/relationships/slideLayout" Target="../slideLayouts/slideLayout21.xml"/>
  <Relationship Id="rId3" Type="http://schemas.openxmlformats.org/officeDocument/2006/relationships/slideLayout" Target="../slideLayouts/slideLayout22.xml"/>
  <Relationship Id="rId4" Type="http://schemas.openxmlformats.org/officeDocument/2006/relationships/slideLayout" Target="../slideLayouts/slideLayout23.xml"/>
  <Relationship Id="rId5" Type="http://schemas.openxmlformats.org/officeDocument/2006/relationships/slideLayout" Target="../slideLayouts/slideLayout24.xml"/>
  <Relationship Id="rId6" Type="http://schemas.openxmlformats.org/officeDocument/2006/relationships/slideLayout" Target="../slideLayouts/slideLayout25.xml"/>
  <Relationship Id="rId7" Type="http://schemas.openxmlformats.org/officeDocument/2006/relationships/slideLayout" Target="../slideLayouts/slideLayout26.xml"/>
  <Relationship Id="rId8" Type="http://schemas.openxmlformats.org/officeDocument/2006/relationships/theme" Target="../theme/theme4.xml"/>
  <Relationship Id="rId9" Type="http://schemas.openxmlformats.org/officeDocument/2006/relationships/tags" Target="../tags/tag7.xml"/>
</Relationships>

</file>

<file path=ppt/slideMasters/_rels/slideMaster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7.xml"/>
  <Relationship Id="rId10" Type="http://schemas.openxmlformats.org/officeDocument/2006/relationships/tags" Target="../tags/tag10.xml"/>
  <Relationship Id="rId11" Type="http://schemas.openxmlformats.org/officeDocument/2006/relationships/image" Target="../media/image1.jpeg"/>
  <Relationship Id="rId12" Type="http://schemas.openxmlformats.org/officeDocument/2006/relationships/image" Target="../media/image2.png"/>
  <Relationship Id="rId2" Type="http://schemas.openxmlformats.org/officeDocument/2006/relationships/slideLayout" Target="../slideLayouts/slideLayout28.xml"/>
  <Relationship Id="rId3" Type="http://schemas.openxmlformats.org/officeDocument/2006/relationships/slideLayout" Target="../slideLayouts/slideLayout29.xml"/>
  <Relationship Id="rId4" Type="http://schemas.openxmlformats.org/officeDocument/2006/relationships/slideLayout" Target="../slideLayouts/slideLayout30.xml"/>
  <Relationship Id="rId5" Type="http://schemas.openxmlformats.org/officeDocument/2006/relationships/slideLayout" Target="../slideLayouts/slideLayout31.xml"/>
  <Relationship Id="rId6" Type="http://schemas.openxmlformats.org/officeDocument/2006/relationships/slideLayout" Target="../slideLayouts/slideLayout32.xml"/>
  <Relationship Id="rId7" Type="http://schemas.openxmlformats.org/officeDocument/2006/relationships/slideLayout" Target="../slideLayouts/slideLayout33.xml"/>
  <Relationship Id="rId8" Type="http://schemas.openxmlformats.org/officeDocument/2006/relationships/theme" Target="../theme/theme5.xml"/>
  <Relationship Id="rId9" Type="http://schemas.openxmlformats.org/officeDocument/2006/relationships/tags" Target="../tags/tag9.xml"/>
</Relationships>

</file>

<file path=ppt/slideMasters/_rels/slideMaster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4.xml"/>
  <Relationship Id="rId10" Type="http://schemas.openxmlformats.org/officeDocument/2006/relationships/tags" Target="../tags/tag12.xml"/>
  <Relationship Id="rId11" Type="http://schemas.openxmlformats.org/officeDocument/2006/relationships/image" Target="../media/image1.jpeg"/>
  <Relationship Id="rId12" Type="http://schemas.openxmlformats.org/officeDocument/2006/relationships/image" Target="../media/image2.png"/>
  <Relationship Id="rId2" Type="http://schemas.openxmlformats.org/officeDocument/2006/relationships/slideLayout" Target="../slideLayouts/slideLayout35.xml"/>
  <Relationship Id="rId3" Type="http://schemas.openxmlformats.org/officeDocument/2006/relationships/slideLayout" Target="../slideLayouts/slideLayout36.xml"/>
  <Relationship Id="rId4" Type="http://schemas.openxmlformats.org/officeDocument/2006/relationships/slideLayout" Target="../slideLayouts/slideLayout37.xml"/>
  <Relationship Id="rId5" Type="http://schemas.openxmlformats.org/officeDocument/2006/relationships/slideLayout" Target="../slideLayouts/slideLayout38.xml"/>
  <Relationship Id="rId6" Type="http://schemas.openxmlformats.org/officeDocument/2006/relationships/slideLayout" Target="../slideLayouts/slideLayout39.xml"/>
  <Relationship Id="rId7" Type="http://schemas.openxmlformats.org/officeDocument/2006/relationships/slideLayout" Target="../slideLayouts/slideLayout40.xml"/>
  <Relationship Id="rId8" Type="http://schemas.openxmlformats.org/officeDocument/2006/relationships/theme" Target="../theme/theme6.xml"/>
  <Relationship Id="rId9" Type="http://schemas.openxmlformats.org/officeDocument/2006/relationships/tags" Target="../tags/tag1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5.xml"/>
  <Relationship Id="rId2" Type="http://schemas.openxmlformats.org/officeDocument/2006/relationships/notesSlide" Target="../notesSlides/notesSlide1.xml"/>
  <Relationship Id="rId3" Type="http://schemas.openxmlformats.org/officeDocument/2006/relationships/image" Target="../media/image3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notesSlide" Target="../notesSlides/notesSlide3.xml"/>
  <Relationship Id="rId3" Type="http://schemas.openxmlformats.org/officeDocument/2006/relationships/image" Target="../media/image15.png"/>
  <Relationship Id="rId4" Type="http://schemas.openxmlformats.org/officeDocument/2006/relationships/image" Target="../media/image16.png"/>
  <Relationship Id="rId5" Type="http://schemas.openxmlformats.org/officeDocument/2006/relationships/image" Target="../media/image17.png"/>
  <Relationship Id="rId6" Type="http://schemas.openxmlformats.org/officeDocument/2006/relationships/image" Target="../media/image18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9.jpeg"/>
  <Relationship Id="rId3" Type="http://schemas.openxmlformats.org/officeDocument/2006/relationships/image" Target="../media/image20.jpeg"/>
  <Relationship Id="rId4" Type="http://schemas.openxmlformats.org/officeDocument/2006/relationships/image" Target="../media/image2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23.pn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24.jpe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notesSlide" Target="../notesSlides/notesSlide4.xml"/>
  <Relationship Id="rId3" Type="http://schemas.openxmlformats.org/officeDocument/2006/relationships/image" Target="../media/image25.jpeg"/>
  <Relationship Id="rId4" Type="http://schemas.openxmlformats.org/officeDocument/2006/relationships/image" Target="../media/image26.jpe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27.png"/>
  <Relationship Id="rId3" Type="http://schemas.openxmlformats.org/officeDocument/2006/relationships/image" Target="../media/image28.png"/>
  <Relationship Id="rId4" Type="http://schemas.openxmlformats.org/officeDocument/2006/relationships/image" Target="../media/image29.jpeg"/>
  <Relationship Id="rId5" Type="http://schemas.openxmlformats.org/officeDocument/2006/relationships/image" Target="../media/image30.png"/>
  <Relationship Id="rId6" Type="http://schemas.openxmlformats.org/officeDocument/2006/relationships/image" Target="../media/image31.png"/>
  <Relationship Id="rId7" Type="http://schemas.openxmlformats.org/officeDocument/2006/relationships/image" Target="../media/image32.pn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notesSlide" Target="../notesSlides/notesSlide5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notesSlide" Target="../notesSlides/notesSlide2.xml"/>
  <Relationship Id="rId3" Type="http://schemas.openxmlformats.org/officeDocument/2006/relationships/image" Target="../media/image4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5.jpeg"/>
  <Relationship Id="rId3" Type="http://schemas.openxmlformats.org/officeDocument/2006/relationships/image" Target="../media/image6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0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jpe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jpeg"/>
  <Relationship Id="rId3" Type="http://schemas.openxmlformats.org/officeDocument/2006/relationships/image" Target="../media/image9.jpe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10.jpeg"/>
  <Relationship Id="rId3" Type="http://schemas.openxmlformats.org/officeDocument/2006/relationships/image" Target="../media/image11.jpe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jpeg"/>
  <Relationship Id="rId3" Type="http://schemas.openxmlformats.org/officeDocument/2006/relationships/image" Target="../media/image13.jpe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26670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227330" y="59055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>
              <a:buFontTx/>
              <a:buNone/>
            </a:pPr>
            <a:r>
              <a:rPr lang="en-US" altLang="en-US" sz="3200" b="1" dirty="0">
                <a:solidFill>
                  <a:schemeClr val="bg1"/>
                </a:solidFill>
                <a:latin typeface="Arial" charset="0"/>
              </a:rPr>
              <a:t>Recreational Risk Management of Surface Waterbodies: Cyanobacteria Surveillance in </a:t>
            </a:r>
            <a:r>
              <a:rPr lang="en-US" altLang="en-US" sz="3200" b="1" dirty="0" smtClean="0">
                <a:solidFill>
                  <a:schemeClr val="bg1"/>
                </a:solidFill>
                <a:latin typeface="Arial" charset="0"/>
              </a:rPr>
              <a:t>Massachusetts</a:t>
            </a:r>
            <a:endParaRPr lang="en-US" altLang="en-US" sz="32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1747" name="Picture 4" descr="picture  of state seal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6026" y="800100"/>
            <a:ext cx="10283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70840" y="2748280"/>
            <a:ext cx="8737600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Michael Celona</a:t>
            </a:r>
            <a:r>
              <a:rPr lang="en-US" sz="26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*, Vanessa Curran, Irena Draksic,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Michael Beattie, Rachel Wilson, &amp; Marc Nascarella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3366"/>
                </a:solidFill>
                <a:latin typeface="Calibri" panose="020F0502020204030204" pitchFamily="34" charset="0"/>
              </a:rPr>
              <a:t>*</a:t>
            </a:r>
            <a:r>
              <a:rPr lang="en-US" i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Presenting Author: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 smtClean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Chief, Water Toxics Unit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617-624-5757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mike.celona@state.ma.us</a:t>
            </a:r>
            <a:endParaRPr lang="en-US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  <a:buAutoNum type="alphaUcPeriod" startAt="20"/>
              <a:defRPr/>
            </a:pPr>
            <a:endParaRPr lang="en-US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3366"/>
                </a:solidFill>
                <a:latin typeface="Calibri" panose="020F0502020204030204" pitchFamily="34" charset="0"/>
              </a:rPr>
              <a:t>Environmental </a:t>
            </a:r>
            <a:r>
              <a:rPr lang="en-US" dirty="0">
                <a:solidFill>
                  <a:srgbClr val="003366"/>
                </a:solidFill>
                <a:latin typeface="Calibri" panose="020F0502020204030204" pitchFamily="34" charset="0"/>
              </a:rPr>
              <a:t>Toxicology Program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3366"/>
                </a:solidFill>
                <a:latin typeface="Calibri" panose="020F0502020204030204" pitchFamily="34" charset="0"/>
              </a:rPr>
              <a:t>Bureau of Environmental 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3366"/>
                </a:solidFill>
                <a:latin typeface="Calibri" panose="020F0502020204030204" pitchFamily="34" charset="0"/>
              </a:rPr>
              <a:t>Massachusetts Department of Public </a:t>
            </a:r>
            <a:r>
              <a:rPr lang="en-US" dirty="0" smtClean="0">
                <a:solidFill>
                  <a:srgbClr val="003366"/>
                </a:solidFill>
                <a:latin typeface="Calibri" panose="020F0502020204030204" pitchFamily="34" charset="0"/>
              </a:rPr>
              <a:t>Health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7" y="1186300"/>
            <a:ext cx="8077200" cy="4461641"/>
          </a:xfrm>
        </p:spPr>
        <p:txBody>
          <a:bodyPr/>
          <a:lstStyle/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/>
              <a:t>From 2009-2014, </a:t>
            </a:r>
            <a:r>
              <a:rPr lang="en-US" b="0" dirty="0" smtClean="0"/>
              <a:t>1,075 </a:t>
            </a:r>
            <a:r>
              <a:rPr lang="en-US" b="0" dirty="0"/>
              <a:t>samples were collected from 75 waterbodies in 58 </a:t>
            </a:r>
            <a:r>
              <a:rPr lang="en-US" b="0" dirty="0" smtClean="0"/>
              <a:t>municipalities  </a:t>
            </a:r>
            <a:endParaRPr lang="en-US" b="0" dirty="0"/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One-third of samples exceeded </a:t>
            </a:r>
            <a:r>
              <a:rPr lang="en-US" b="0" dirty="0"/>
              <a:t>the cell count </a:t>
            </a:r>
            <a:r>
              <a:rPr lang="en-US" b="0" dirty="0" smtClean="0"/>
              <a:t>guideline</a:t>
            </a:r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The </a:t>
            </a:r>
            <a:r>
              <a:rPr lang="en-US" b="0" dirty="0"/>
              <a:t>dominant genera in the exceeding samples were primarily </a:t>
            </a:r>
            <a:r>
              <a:rPr lang="en-US" b="0" i="1" dirty="0"/>
              <a:t>Anabaena</a:t>
            </a:r>
            <a:r>
              <a:rPr lang="en-US" b="0" dirty="0"/>
              <a:t>, </a:t>
            </a:r>
            <a:r>
              <a:rPr lang="en-US" b="0" i="1" dirty="0" err="1"/>
              <a:t>Aphanizomenon</a:t>
            </a:r>
            <a:r>
              <a:rPr lang="en-US" b="0" i="1" dirty="0"/>
              <a:t>, </a:t>
            </a:r>
            <a:r>
              <a:rPr lang="en-US" b="0" dirty="0"/>
              <a:t>and</a:t>
            </a:r>
            <a:r>
              <a:rPr lang="en-US" b="0" i="1" dirty="0"/>
              <a:t> </a:t>
            </a:r>
            <a:r>
              <a:rPr lang="en-US" b="0" i="1" dirty="0" err="1" smtClean="0"/>
              <a:t>Microcystis</a:t>
            </a:r>
            <a:endParaRPr lang="en-US" b="0" dirty="0"/>
          </a:p>
          <a:p>
            <a:pPr lvl="0">
              <a:buSzPct val="100000"/>
              <a:buFont typeface="Wingdings" panose="05000000000000000000" pitchFamily="2" charset="2"/>
              <a:buChar char="§"/>
            </a:pPr>
            <a:r>
              <a:rPr lang="en-US" b="0" dirty="0"/>
              <a:t>Less than </a:t>
            </a:r>
            <a:r>
              <a:rPr lang="en-US" b="0" dirty="0" smtClean="0"/>
              <a:t>1</a:t>
            </a:r>
            <a:r>
              <a:rPr lang="en-US" b="0" dirty="0"/>
              <a:t>% </a:t>
            </a:r>
            <a:r>
              <a:rPr lang="en-US" b="0" dirty="0" smtClean="0"/>
              <a:t>exceeded </a:t>
            </a:r>
            <a:r>
              <a:rPr lang="en-US" b="0" dirty="0"/>
              <a:t>the microcystin </a:t>
            </a:r>
            <a:r>
              <a:rPr lang="en-US" b="0" dirty="0" smtClean="0"/>
              <a:t>guideline </a:t>
            </a:r>
            <a:endParaRPr lang="en-US" b="0" dirty="0"/>
          </a:p>
          <a:p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866430" y="762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Results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2" descr="picture of waterbody in muncipality sampled algae 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191000"/>
            <a:ext cx="1762125" cy="145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 descr="picture of waterbody in municpality sampled for algae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074" y="4191000"/>
            <a:ext cx="1786163" cy="145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01895" y="5906532"/>
            <a:ext cx="223488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b="1" i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Anabaena</a:t>
            </a:r>
            <a:r>
              <a:rPr lang="en-US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 Blooms</a:t>
            </a:r>
          </a:p>
        </p:txBody>
      </p:sp>
      <p:pic>
        <p:nvPicPr>
          <p:cNvPr id="11" name="Picture 3" descr="picture of muncipality sampled for algae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191000"/>
            <a:ext cx="1680900" cy="140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picture of muncipality sampled for algae blooms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5818" y="4197398"/>
            <a:ext cx="1712382" cy="139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554272" y="5807948"/>
            <a:ext cx="225901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b="1" i="1" dirty="0" err="1" smtClean="0">
                <a:solidFill>
                  <a:schemeClr val="dk1"/>
                </a:solidFill>
                <a:latin typeface="Calibri" panose="020F0502020204030204" pitchFamily="34" charset="0"/>
              </a:rPr>
              <a:t>Microcystis</a:t>
            </a:r>
            <a:r>
              <a:rPr lang="en-US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 Blooms</a:t>
            </a:r>
          </a:p>
        </p:txBody>
      </p:sp>
    </p:spTree>
    <p:extLst>
      <p:ext uri="{BB962C8B-B14F-4D97-AF65-F5344CB8AC3E}">
        <p14:creationId xmlns:p14="http://schemas.microsoft.com/office/powerpoint/2010/main" val="3440123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1770" y="762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Advisories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52400" y="1180683"/>
            <a:ext cx="8244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</a:rPr>
              <a:t>MDPH recommended a total of 97 public health advisories</a:t>
            </a: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3" name="Picture 2" descr="picture of warning signs on tree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710102" y="4633912"/>
            <a:ext cx="1927860" cy="1445895"/>
          </a:xfrm>
          <a:prstGeom prst="rect">
            <a:avLst/>
          </a:prstGeom>
        </p:spPr>
      </p:pic>
      <p:pic>
        <p:nvPicPr>
          <p:cNvPr id="5" name="Picture 4" descr="picture of caution sign on tree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084" y="1973580"/>
            <a:ext cx="1425000" cy="1905000"/>
          </a:xfrm>
          <a:prstGeom prst="rect">
            <a:avLst/>
          </a:prstGeom>
        </p:spPr>
      </p:pic>
      <p:pic>
        <p:nvPicPr>
          <p:cNvPr id="8" name="Picture 2" descr="picture of pie chart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2209800"/>
            <a:ext cx="6210389" cy="3825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338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Advisory Length</a:t>
            </a:r>
            <a:endParaRPr lang="en-US" sz="3200" dirty="0"/>
          </a:p>
        </p:txBody>
      </p:sp>
      <p:pic>
        <p:nvPicPr>
          <p:cNvPr id="2052" name="Picture 4" descr="picture of pie chart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62200" y="1900676"/>
            <a:ext cx="4225404" cy="426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1066800"/>
            <a:ext cx="7467600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In general, these advisories lasted less than 60 days</a:t>
            </a:r>
          </a:p>
        </p:txBody>
      </p:sp>
    </p:spTree>
    <p:extLst>
      <p:ext uri="{BB962C8B-B14F-4D97-AF65-F5344CB8AC3E}">
        <p14:creationId xmlns:p14="http://schemas.microsoft.com/office/powerpoint/2010/main" val="774223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picture of graph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6800" y="1641856"/>
            <a:ext cx="6553200" cy="475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851770" y="2286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Advisory Issuance by Month </a:t>
            </a:r>
            <a:endParaRPr lang="en-US" sz="3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066800"/>
            <a:ext cx="7467600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Majority of advisories issued in July and August</a:t>
            </a:r>
          </a:p>
        </p:txBody>
      </p:sp>
    </p:spTree>
    <p:extLst>
      <p:ext uri="{BB962C8B-B14F-4D97-AF65-F5344CB8AC3E}">
        <p14:creationId xmlns:p14="http://schemas.microsoft.com/office/powerpoint/2010/main" val="3605892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 of map of eastern map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524000"/>
            <a:ext cx="7848600" cy="4900038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838200" y="1524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Advisory Locations </a:t>
            </a:r>
            <a:endParaRPr lang="en-US" sz="3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066800"/>
            <a:ext cx="7467600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Locations tend to be in Eastern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21300766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3987800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+mj-lt"/>
              </a:rPr>
              <a:t>Lessons Learned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8077200" cy="4461641"/>
          </a:xfrm>
        </p:spPr>
        <p:txBody>
          <a:bodyPr/>
          <a:lstStyle/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/>
              <a:t>HABs </a:t>
            </a:r>
            <a:r>
              <a:rPr lang="en-US" b="0" dirty="0" smtClean="0"/>
              <a:t>are </a:t>
            </a:r>
            <a:r>
              <a:rPr lang="en-US" b="0" dirty="0"/>
              <a:t>a common </a:t>
            </a:r>
            <a:r>
              <a:rPr lang="en-US" b="0" dirty="0" smtClean="0"/>
              <a:t>in Massachusetts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Tend to be concentrated </a:t>
            </a:r>
            <a:r>
              <a:rPr lang="en-US" b="0" dirty="0"/>
              <a:t>in eastern </a:t>
            </a:r>
            <a:r>
              <a:rPr lang="en-US" b="0" dirty="0" smtClean="0"/>
              <a:t>Massachusetts  </a:t>
            </a:r>
            <a:endParaRPr lang="en-US" b="0" dirty="0"/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Most </a:t>
            </a:r>
            <a:r>
              <a:rPr lang="en-US" b="0" dirty="0"/>
              <a:t>frequently </a:t>
            </a:r>
            <a:r>
              <a:rPr lang="en-US" b="0" dirty="0" smtClean="0"/>
              <a:t>occur in </a:t>
            </a:r>
            <a:r>
              <a:rPr lang="en-US" b="0" dirty="0"/>
              <a:t>the summer </a:t>
            </a:r>
            <a:r>
              <a:rPr lang="en-US" b="0" dirty="0" smtClean="0"/>
              <a:t>months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May continue into the fall </a:t>
            </a:r>
            <a:endParaRPr lang="en-US" b="0" dirty="0"/>
          </a:p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/>
              <a:t>Mutual </a:t>
            </a:r>
            <a:r>
              <a:rPr lang="en-US" b="0" dirty="0" smtClean="0"/>
              <a:t>reliance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MDPH relies </a:t>
            </a:r>
            <a:r>
              <a:rPr lang="en-US" b="0" dirty="0"/>
              <a:t>on local </a:t>
            </a:r>
            <a:r>
              <a:rPr lang="en-US" b="0" dirty="0" smtClean="0"/>
              <a:t>officials/residents </a:t>
            </a:r>
            <a:r>
              <a:rPr lang="en-US" b="0" dirty="0"/>
              <a:t>to report </a:t>
            </a:r>
            <a:r>
              <a:rPr lang="en-US" b="0" dirty="0" smtClean="0"/>
              <a:t>blooms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Local officials rely </a:t>
            </a:r>
            <a:r>
              <a:rPr lang="en-US" b="0" dirty="0"/>
              <a:t>on MDPH to provide technical and analytical </a:t>
            </a:r>
            <a:r>
              <a:rPr lang="en-US" b="0" dirty="0" smtClean="0"/>
              <a:t>support  </a:t>
            </a:r>
            <a:endParaRPr lang="en-US" b="0" dirty="0"/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Monitoring is resource intensive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68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3987800" cy="762000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+mj-lt"/>
              </a:rPr>
              <a:t>Lessons Learned</a:t>
            </a:r>
            <a:endParaRPr lang="en-US" sz="32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26820"/>
            <a:ext cx="8077200" cy="1905000"/>
          </a:xfrm>
        </p:spPr>
        <p:txBody>
          <a:bodyPr/>
          <a:lstStyle/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Photographs are important!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/>
              <a:t>A </a:t>
            </a:r>
            <a:r>
              <a:rPr lang="en-US" sz="2000" b="0" dirty="0"/>
              <a:t>significant number of blooms are identified by </a:t>
            </a:r>
            <a:r>
              <a:rPr lang="en-US" sz="2000" b="0" dirty="0" smtClean="0"/>
              <a:t>photographed scums 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/>
              <a:t>Helps </a:t>
            </a:r>
            <a:r>
              <a:rPr lang="en-US" sz="2000" b="0" dirty="0"/>
              <a:t>to limit responding to issues that are clearly not </a:t>
            </a:r>
            <a:r>
              <a:rPr lang="en-US" sz="2000" b="0" dirty="0" smtClean="0"/>
              <a:t>HAB-related  </a:t>
            </a:r>
            <a:endParaRPr lang="en-US" sz="2000" b="0" dirty="0"/>
          </a:p>
          <a:p>
            <a:endParaRPr lang="en-US" dirty="0"/>
          </a:p>
        </p:txBody>
      </p:sp>
      <p:pic>
        <p:nvPicPr>
          <p:cNvPr id="4" name="Picture 3" descr="picture of waterbody no twith algae bloom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131820"/>
            <a:ext cx="3474720" cy="2674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6019800"/>
            <a:ext cx="2590800" cy="4572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Not Likely a HAB</a:t>
            </a:r>
          </a:p>
        </p:txBody>
      </p:sp>
      <p:pic>
        <p:nvPicPr>
          <p:cNvPr id="6" name="Picture 5" descr="picture of waterbody with algae bloom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131820"/>
            <a:ext cx="3566160" cy="2674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6019800"/>
            <a:ext cx="2590800" cy="4572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Likely a HAB</a:t>
            </a:r>
          </a:p>
        </p:txBody>
      </p:sp>
    </p:spTree>
    <p:extLst>
      <p:ext uri="{BB962C8B-B14F-4D97-AF65-F5344CB8AC3E}">
        <p14:creationId xmlns:p14="http://schemas.microsoft.com/office/powerpoint/2010/main" val="2969577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5410200" cy="838200"/>
          </a:xfrm>
        </p:spPr>
        <p:txBody>
          <a:bodyPr/>
          <a:lstStyle/>
          <a:p>
            <a:pPr algn="ctr" eaLnBrk="1" hangingPunct="1"/>
            <a:r>
              <a:rPr lang="en-US" sz="3200" dirty="0">
                <a:solidFill>
                  <a:schemeClr val="bg1"/>
                </a:solidFill>
                <a:latin typeface="+mj-lt"/>
              </a:rPr>
              <a:t>Lessons Learned</a:t>
            </a:r>
            <a:endParaRPr lang="en-US" altLang="en-US" sz="3200" dirty="0" smtClean="0">
              <a:latin typeface="+mj-lt"/>
            </a:endParaRPr>
          </a:p>
        </p:txBody>
      </p:sp>
      <p:pic>
        <p:nvPicPr>
          <p:cNvPr id="32771" name="Picture 3" descr="picture of news article about algae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38" y="2461614"/>
            <a:ext cx="2882317" cy="2764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5" name="Picture 7" descr="picture of news article about algae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9955" y="2461614"/>
            <a:ext cx="3284034" cy="2684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8" descr="picture of article about algae bloom " title="Recreational Risk Management of Surface Waterbodies: Cyanobacteria Surveillance in Massachusetts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560" y="2146658"/>
            <a:ext cx="3485993" cy="2918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0" name="Picture 2" descr="picture of news article about algae blooml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478" y="5274306"/>
            <a:ext cx="2625178" cy="1480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3" name="Picture 5" descr="picture of news article of waterbody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5979" y="5226550"/>
            <a:ext cx="2843295" cy="15131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3874" y="4600984"/>
            <a:ext cx="3455018" cy="2153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478" y="990600"/>
            <a:ext cx="6629400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Great deal of public interest in this issue</a:t>
            </a:r>
          </a:p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</a:rPr>
              <a:t>Sampling of media reports from 2015: </a:t>
            </a:r>
          </a:p>
        </p:txBody>
      </p:sp>
    </p:spTree>
    <p:extLst>
      <p:ext uri="{BB962C8B-B14F-4D97-AF65-F5344CB8AC3E}">
        <p14:creationId xmlns:p14="http://schemas.microsoft.com/office/powerpoint/2010/main" val="418276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Future Efforts</a:t>
            </a:r>
            <a:endParaRPr lang="en-US" sz="32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077200" cy="4461641"/>
          </a:xfrm>
        </p:spPr>
        <p:txBody>
          <a:bodyPr/>
          <a:lstStyle/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Harmonize MDPH guidelines with evolving federal guidance</a:t>
            </a:r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Use data for development of predictive models</a:t>
            </a:r>
            <a:endParaRPr lang="en-US" b="0" dirty="0"/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Continue to </a:t>
            </a:r>
            <a:r>
              <a:rPr lang="en-US" b="0" dirty="0"/>
              <a:t>provide </a:t>
            </a:r>
            <a:r>
              <a:rPr lang="en-US" b="0" dirty="0" smtClean="0"/>
              <a:t>analytical and technical assistance to local </a:t>
            </a:r>
            <a:r>
              <a:rPr lang="en-US" b="0" dirty="0"/>
              <a:t>health </a:t>
            </a:r>
            <a:r>
              <a:rPr lang="en-US" b="0" dirty="0" smtClean="0"/>
              <a:t>officials, requesting agencies, </a:t>
            </a:r>
            <a:r>
              <a:rPr lang="en-US" b="0" dirty="0"/>
              <a:t>and </a:t>
            </a:r>
            <a:r>
              <a:rPr lang="en-US" b="0" dirty="0" smtClean="0"/>
              <a:t>others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36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4329830" cy="762000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Acknowledgments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93277"/>
            <a:ext cx="8001000" cy="4572000"/>
          </a:xfrm>
        </p:spPr>
        <p:txBody>
          <a:bodyPr/>
          <a:lstStyle/>
          <a:p>
            <a:pPr marL="0" indent="0" algn="just">
              <a:buClr>
                <a:srgbClr val="003366"/>
              </a:buClr>
              <a:buSzPct val="100000"/>
              <a:buNone/>
            </a:pPr>
            <a:r>
              <a:rPr lang="en-US" sz="2400" b="0" dirty="0">
                <a:solidFill>
                  <a:schemeClr val="tx1"/>
                </a:solidFill>
              </a:rPr>
              <a:t>This work was </a:t>
            </a:r>
            <a:r>
              <a:rPr lang="en-US" sz="2400" b="0" dirty="0" smtClean="0">
                <a:solidFill>
                  <a:schemeClr val="tx1"/>
                </a:solidFill>
              </a:rPr>
              <a:t>partially supported by a US </a:t>
            </a:r>
            <a:r>
              <a:rPr lang="en-US" sz="2400" b="0" dirty="0">
                <a:solidFill>
                  <a:schemeClr val="tx1"/>
                </a:solidFill>
              </a:rPr>
              <a:t>Centers for Disease Control and Prevention cooperative agreement and </a:t>
            </a:r>
            <a:r>
              <a:rPr lang="en-US" sz="2400" b="0" dirty="0" smtClean="0">
                <a:solidFill>
                  <a:schemeClr val="tx1"/>
                </a:solidFill>
              </a:rPr>
              <a:t>a US Environmental Protection Agency BEACH grant.</a:t>
            </a:r>
          </a:p>
          <a:p>
            <a:pPr marL="0" indent="0" algn="just">
              <a:buClr>
                <a:srgbClr val="003366"/>
              </a:buClr>
              <a:buSzPct val="100000"/>
              <a:buNone/>
            </a:pPr>
            <a:r>
              <a:rPr lang="en-US" sz="2400" b="0" dirty="0" smtClean="0">
                <a:solidFill>
                  <a:schemeClr val="tx1"/>
                </a:solidFill>
              </a:rPr>
              <a:t>The </a:t>
            </a:r>
            <a:r>
              <a:rPr lang="en-US" sz="2400" b="0" dirty="0">
                <a:solidFill>
                  <a:schemeClr val="tx1"/>
                </a:solidFill>
              </a:rPr>
              <a:t>content of this presentation and the views expressed by the authors do not necessarily reflect the official views of </a:t>
            </a:r>
            <a:r>
              <a:rPr lang="en-US" sz="2400" b="0" dirty="0" smtClean="0">
                <a:solidFill>
                  <a:schemeClr val="tx1"/>
                </a:solidFill>
              </a:rPr>
              <a:t>our federal partners. </a:t>
            </a:r>
            <a:endParaRPr lang="en-US" sz="2400" b="0" dirty="0">
              <a:solidFill>
                <a:schemeClr val="tx1"/>
              </a:solidFill>
            </a:endParaRPr>
          </a:p>
          <a:p>
            <a:pPr marL="0" indent="0" algn="just">
              <a:buClr>
                <a:srgbClr val="003366"/>
              </a:buClr>
              <a:buSzPct val="100000"/>
              <a:buNone/>
            </a:pPr>
            <a:r>
              <a:rPr lang="en-US" sz="2400" b="0" dirty="0" smtClean="0">
                <a:solidFill>
                  <a:schemeClr val="tx1"/>
                </a:solidFill>
              </a:rPr>
              <a:t>State partners: MA Department of Environmental Protection, MA Department of Conservation and Recreation, local health officials, and watershed organizations </a:t>
            </a:r>
            <a:endParaRPr lang="en-US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30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152400"/>
            <a:ext cx="472440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Outline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7594600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Calibri" panose="020F0502020204030204" pitchFamily="34" charset="0"/>
              </a:rPr>
              <a:t>Harmful </a:t>
            </a:r>
            <a:r>
              <a:rPr lang="en-US" altLang="en-US" sz="2800" dirty="0">
                <a:latin typeface="Calibri" panose="020F0502020204030204" pitchFamily="34" charset="0"/>
              </a:rPr>
              <a:t>Algae </a:t>
            </a:r>
            <a:r>
              <a:rPr lang="en-US" altLang="en-US" sz="2800" dirty="0" smtClean="0">
                <a:latin typeface="Calibri" panose="020F0502020204030204" pitchFamily="34" charset="0"/>
              </a:rPr>
              <a:t>Blooms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Calibri" panose="020F0502020204030204" pitchFamily="34" charset="0"/>
              </a:rPr>
              <a:t>MDPH Guidelines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Calibri" panose="020F0502020204030204" pitchFamily="34" charset="0"/>
              </a:rPr>
              <a:t>Environmental Monitoring Program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Calibri" panose="020F0502020204030204" pitchFamily="34" charset="0"/>
              </a:rPr>
              <a:t>Lessons Learned</a:t>
            </a:r>
            <a:endParaRPr lang="en-US" altLang="en-US" sz="2800" dirty="0">
              <a:latin typeface="Calibri" panose="020F0502020204030204" pitchFamily="34" charset="0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Calibri" panose="020F0502020204030204" pitchFamily="34" charset="0"/>
              </a:rPr>
              <a:t>Future Efforts</a:t>
            </a:r>
            <a:endParaRPr lang="en-US" altLang="en-US" sz="2800" dirty="0">
              <a:latin typeface="Calibri" panose="020F0502020204030204" pitchFamily="34" charset="0"/>
            </a:endParaRPr>
          </a:p>
        </p:txBody>
      </p:sp>
      <p:pic>
        <p:nvPicPr>
          <p:cNvPr id="2" name="Picture 1" descr="picture of algae bloom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352800"/>
            <a:ext cx="3988101" cy="299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+mj-lt"/>
              </a:rPr>
              <a:t>Harmful Algae Blooms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286000"/>
            <a:ext cx="4724400" cy="267765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</a:rPr>
              <a:t>Blue-green </a:t>
            </a:r>
            <a:r>
              <a:rPr lang="en-US" sz="2400" dirty="0" smtClean="0">
                <a:latin typeface="Calibri" panose="020F0502020204030204" pitchFamily="34" charset="0"/>
              </a:rPr>
              <a:t>algae/cyanobacteria occur </a:t>
            </a:r>
            <a:r>
              <a:rPr lang="en-US" sz="2400" dirty="0">
                <a:latin typeface="Calibri" panose="020F0502020204030204" pitchFamily="34" charset="0"/>
              </a:rPr>
              <a:t>in aquatic </a:t>
            </a:r>
            <a:r>
              <a:rPr lang="en-US" sz="2400" dirty="0" smtClean="0">
                <a:latin typeface="Calibri" panose="020F0502020204030204" pitchFamily="34" charset="0"/>
              </a:rPr>
              <a:t>ecosystems </a:t>
            </a:r>
            <a:endParaRPr lang="en-US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</a:rPr>
              <a:t>Highly </a:t>
            </a:r>
            <a:r>
              <a:rPr lang="en-US" sz="2400" dirty="0">
                <a:latin typeface="Calibri" panose="020F0502020204030204" pitchFamily="34" charset="0"/>
              </a:rPr>
              <a:t>concentrated </a:t>
            </a:r>
            <a:r>
              <a:rPr lang="en-US" sz="2400" dirty="0" smtClean="0">
                <a:latin typeface="Calibri" panose="020F0502020204030204" pitchFamily="34" charset="0"/>
              </a:rPr>
              <a:t>in water: harmful </a:t>
            </a:r>
            <a:r>
              <a:rPr lang="en-US" sz="2400" dirty="0">
                <a:latin typeface="Calibri" panose="020F0502020204030204" pitchFamily="34" charset="0"/>
              </a:rPr>
              <a:t>algae bloom (HAB</a:t>
            </a:r>
            <a:r>
              <a:rPr lang="en-US" sz="2400" dirty="0" smtClean="0">
                <a:latin typeface="Calibri" panose="020F050202020403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</a:rPr>
              <a:t>Ability to produce toxins  </a:t>
            </a:r>
          </a:p>
          <a:p>
            <a:pPr marL="342900" indent="-342900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</a:rPr>
              <a:t>Human and animal health concerns </a:t>
            </a:r>
            <a:endParaRPr lang="en-US" sz="2400" dirty="0" smtClean="0">
              <a:solidFill>
                <a:schemeClr val="dk1"/>
              </a:solidFill>
              <a:latin typeface="Book Antiqua" pitchFamily="18" charset="0"/>
            </a:endParaRPr>
          </a:p>
        </p:txBody>
      </p:sp>
      <p:pic>
        <p:nvPicPr>
          <p:cNvPr id="6" name="Picture 12" descr="lake attitash2" title="Recreational Risk Management of Surface Waterbodies: Cyanobacteria Surveillance in Massachusett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2560" y="1624548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 descr="picture of blue algae in lake attitash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4256037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48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5664200" cy="762000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MDPH Guidelines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4724400"/>
          </a:xfrm>
        </p:spPr>
        <p:txBody>
          <a:bodyPr/>
          <a:lstStyle/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</a:rPr>
              <a:t>Established cyanobacteria guidelines in 2008 </a:t>
            </a:r>
          </a:p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</a:rPr>
              <a:t>MDPH recommends an advisory when: 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A cyanobacteria </a:t>
            </a:r>
            <a:r>
              <a:rPr lang="en-US" altLang="en-US" sz="2000" b="0" dirty="0">
                <a:solidFill>
                  <a:schemeClr val="tx1"/>
                </a:solidFill>
              </a:rPr>
              <a:t>scum </a:t>
            </a:r>
            <a:r>
              <a:rPr lang="en-US" altLang="en-US" sz="2000" b="0" dirty="0" smtClean="0">
                <a:solidFill>
                  <a:schemeClr val="tx1"/>
                </a:solidFill>
              </a:rPr>
              <a:t>is present </a:t>
            </a:r>
            <a:endParaRPr lang="en-US" altLang="en-US" sz="2000" b="0" dirty="0">
              <a:solidFill>
                <a:schemeClr val="tx1"/>
              </a:solidFill>
            </a:endParaRP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</a:rPr>
              <a:t>cell count exceeds 70,000 cells per milliliter of </a:t>
            </a:r>
            <a:r>
              <a:rPr lang="en-US" altLang="en-US" sz="2000" b="0" dirty="0" smtClean="0">
                <a:solidFill>
                  <a:schemeClr val="tx1"/>
                </a:solidFill>
              </a:rPr>
              <a:t>water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</a:rPr>
              <a:t>microcystin </a:t>
            </a:r>
            <a:r>
              <a:rPr lang="en-US" altLang="en-US" sz="2000" b="0" dirty="0" smtClean="0">
                <a:solidFill>
                  <a:schemeClr val="tx1"/>
                </a:solidFill>
              </a:rPr>
              <a:t>level </a:t>
            </a:r>
            <a:r>
              <a:rPr lang="en-US" altLang="en-US" sz="2000" b="0" dirty="0">
                <a:solidFill>
                  <a:schemeClr val="tx1"/>
                </a:solidFill>
              </a:rPr>
              <a:t>exceeds 14 parts per </a:t>
            </a:r>
            <a:r>
              <a:rPr lang="en-US" altLang="en-US" sz="2000" b="0" dirty="0" smtClean="0">
                <a:solidFill>
                  <a:schemeClr val="tx1"/>
                </a:solidFill>
              </a:rPr>
              <a:t>billion</a:t>
            </a:r>
          </a:p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</a:rPr>
              <a:t>Advisories remain in place until levels remain below guidelines</a:t>
            </a:r>
            <a:endParaRPr lang="en-US" altLang="en-US" sz="2400" b="0" dirty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en-US" b="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MDPH Guidelines</a:t>
            </a:r>
            <a:endParaRPr lang="en-US" sz="3200" dirty="0"/>
          </a:p>
        </p:txBody>
      </p:sp>
      <p:pic>
        <p:nvPicPr>
          <p:cNvPr id="5" name="Picture 1" descr="picture of caution sign for Algae blooms" title="Recreational Risk Management of Surface Waterbodies: Cyanobacteria Surveillance in Massachusett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4020" y="1371600"/>
            <a:ext cx="4103613" cy="464820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086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Environmental Monitoring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8763000" cy="5029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20000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</a:rPr>
              <a:t>MDPH established an environmental monitoring program for recreational waterbodies: </a:t>
            </a:r>
          </a:p>
          <a:p>
            <a:pPr lvl="1">
              <a:lnSpc>
                <a:spcPct val="80000"/>
              </a:lnSpc>
              <a:spcAft>
                <a:spcPct val="20000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>
                <a:solidFill>
                  <a:schemeClr val="tx1"/>
                </a:solidFill>
              </a:rPr>
              <a:t>Monitoring </a:t>
            </a:r>
            <a:r>
              <a:rPr lang="en-US" altLang="en-US" sz="2000" b="0" dirty="0" smtClean="0">
                <a:solidFill>
                  <a:schemeClr val="tx1"/>
                </a:solidFill>
              </a:rPr>
              <a:t>strategy</a:t>
            </a:r>
            <a:endParaRPr lang="en-US" altLang="en-US" sz="2000" b="0" dirty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  <a:spcAft>
                <a:spcPct val="20000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Sampling and analysis protocol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576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Data evaluation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576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</a:rPr>
              <a:t>Recommendations</a:t>
            </a:r>
          </a:p>
        </p:txBody>
      </p:sp>
      <p:pic>
        <p:nvPicPr>
          <p:cNvPr id="5" name="Picture 4" descr="picture of algae blooms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829050"/>
            <a:ext cx="3429000" cy="2571750"/>
          </a:xfrm>
          <a:prstGeom prst="rect">
            <a:avLst/>
          </a:prstGeom>
        </p:spPr>
      </p:pic>
      <p:pic>
        <p:nvPicPr>
          <p:cNvPr id="6" name="Picture 5" descr="picture of golf course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0" y="3829050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56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7" y="1186300"/>
            <a:ext cx="8077200" cy="4461641"/>
          </a:xfrm>
        </p:spPr>
        <p:txBody>
          <a:bodyPr/>
          <a:lstStyle/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Two types of HAB monitoring: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/>
              <a:t>Routine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/>
              <a:t>Response</a:t>
            </a:r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b="0" dirty="0" smtClean="0"/>
              <a:t>Once detected, samples collected weekly until advisory rescinded</a:t>
            </a:r>
          </a:p>
          <a:p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866430" y="762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</a:rPr>
              <a:t>Monitoring Strategy</a:t>
            </a:r>
            <a:endParaRPr lang="en-US" sz="3200" dirty="0">
              <a:latin typeface="+mj-lt"/>
            </a:endParaRPr>
          </a:p>
        </p:txBody>
      </p:sp>
      <p:pic>
        <p:nvPicPr>
          <p:cNvPr id="2" name="Picture 1" descr="picture of main monitoring for algae blooms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4267200"/>
            <a:ext cx="2743200" cy="2057400"/>
          </a:xfrm>
          <a:prstGeom prst="rect">
            <a:avLst/>
          </a:prstGeom>
        </p:spPr>
      </p:pic>
      <p:pic>
        <p:nvPicPr>
          <p:cNvPr id="4" name="Picture 3" descr="picture of man sampling for algae blooms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640" y="4302760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23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Sampling and Analysis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7543800" cy="5181600"/>
          </a:xfrm>
        </p:spPr>
        <p:txBody>
          <a:bodyPr/>
          <a:lstStyle/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Sample collection: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Chose location based on likelihood of exposure</a:t>
            </a:r>
          </a:p>
          <a:p>
            <a:pPr lvl="1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Fill 1L  </a:t>
            </a: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amber </a:t>
            </a:r>
            <a:r>
              <a:rPr lang="en-US" sz="20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bottle at a location 6 </a:t>
            </a: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inches below the water </a:t>
            </a:r>
            <a:r>
              <a:rPr lang="en-US" sz="20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surface, </a:t>
            </a: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in 3 feet of </a:t>
            </a:r>
            <a:r>
              <a:rPr lang="en-US" sz="20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water </a:t>
            </a:r>
          </a:p>
          <a:p>
            <a:pPr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b="0" dirty="0" smtClean="0">
                <a:solidFill>
                  <a:schemeClr val="tx1"/>
                </a:solidFill>
                <a:cs typeface="Arial" panose="020B0604020202020204" pitchFamily="34" charset="0"/>
              </a:rPr>
              <a:t>Water quality parameters collected in the field included: </a:t>
            </a:r>
            <a:endParaRPr lang="en-US" sz="2000" b="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ct val="20000"/>
              </a:spcAft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endParaRPr lang="en-US" altLang="en-US" sz="2400" b="0" dirty="0">
              <a:solidFill>
                <a:schemeClr val="tx1"/>
              </a:solidFill>
            </a:endParaRP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741278"/>
              </p:ext>
            </p:extLst>
          </p:nvPr>
        </p:nvGraphicFramePr>
        <p:xfrm>
          <a:off x="762000" y="3581400"/>
          <a:ext cx="6096000" cy="1474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251655">
                <a:tc>
                  <a:txBody>
                    <a:bodyPr/>
                    <a:lstStyle/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Air and water temp.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3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Salinity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133122"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3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Secchi disk depth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3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pH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682023"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3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Dissolved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 oxygen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3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Turbidity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picture of woman sampling for algae blooms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3505200"/>
            <a:ext cx="2286000" cy="1714500"/>
          </a:xfrm>
          <a:prstGeom prst="rect">
            <a:avLst/>
          </a:prstGeom>
        </p:spPr>
      </p:pic>
      <p:pic>
        <p:nvPicPr>
          <p:cNvPr id="6" name="Picture 5" descr="container for sampling" title="Recreational Risk Management of Surface Waterbodies: Cyanobacteria Surveillance in Massachusetts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622540" y="1623060"/>
            <a:ext cx="1564640" cy="8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06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51770" y="76200"/>
            <a:ext cx="5549030" cy="762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Sampling and Analysis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876800" cy="5181600"/>
          </a:xfrm>
        </p:spPr>
        <p:txBody>
          <a:bodyPr/>
          <a:lstStyle/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b="0" dirty="0" smtClean="0">
                <a:solidFill>
                  <a:schemeClr val="tx1"/>
                </a:solidFill>
              </a:rPr>
              <a:t>Photographs are taken to record surface </a:t>
            </a:r>
            <a:r>
              <a:rPr lang="en-US" sz="2400" b="0" dirty="0">
                <a:solidFill>
                  <a:schemeClr val="tx1"/>
                </a:solidFill>
              </a:rPr>
              <a:t>water </a:t>
            </a:r>
            <a:r>
              <a:rPr lang="en-US" sz="2400" b="0" dirty="0" smtClean="0">
                <a:solidFill>
                  <a:schemeClr val="tx1"/>
                </a:solidFill>
              </a:rPr>
              <a:t>observations </a:t>
            </a:r>
          </a:p>
          <a:p>
            <a:pPr lvl="0">
              <a:buClr>
                <a:srgbClr val="00336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b="0" dirty="0" smtClean="0">
                <a:solidFill>
                  <a:schemeClr val="tx1"/>
                </a:solidFill>
              </a:rPr>
              <a:t>Samples are shipped to a private laboratory for analyses: </a:t>
            </a:r>
          </a:p>
          <a:p>
            <a:pPr lvl="1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1800" b="0" dirty="0" smtClean="0">
                <a:solidFill>
                  <a:schemeClr val="tx1"/>
                </a:solidFill>
              </a:rPr>
              <a:t>Genera identification</a:t>
            </a:r>
          </a:p>
          <a:p>
            <a:pPr lvl="1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1800" b="0" dirty="0" smtClean="0">
                <a:solidFill>
                  <a:schemeClr val="tx1"/>
                </a:solidFill>
              </a:rPr>
              <a:t>Genera cell count</a:t>
            </a:r>
          </a:p>
          <a:p>
            <a:pPr lvl="1">
              <a:buClr>
                <a:srgbClr val="003366"/>
              </a:buClr>
              <a:buFont typeface="Wingdings" panose="05000000000000000000" pitchFamily="2" charset="2"/>
              <a:buChar char="§"/>
            </a:pPr>
            <a:r>
              <a:rPr lang="en-US" sz="1800" b="0" dirty="0" smtClean="0">
                <a:solidFill>
                  <a:schemeClr val="tx1"/>
                </a:solidFill>
              </a:rPr>
              <a:t>Microcystin level</a:t>
            </a:r>
          </a:p>
        </p:txBody>
      </p:sp>
      <p:pic>
        <p:nvPicPr>
          <p:cNvPr id="4" name="Picture 3" descr="picture of algae in water" title="Recreational Risk Management of Surface Waterbodies: Cyanobacteria Surveillance in Massachusett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1447800"/>
            <a:ext cx="3055620" cy="407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66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</TotalTime>
  <Words>565</Words>
  <Application>Microsoft Office PowerPoint</Application>
  <PresentationFormat>On-screen Show (4:3)</PresentationFormat>
  <Paragraphs>104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Outline</vt:lpstr>
      <vt:lpstr>Harmful Algae Blooms</vt:lpstr>
      <vt:lpstr>MDPH Guidelines</vt:lpstr>
      <vt:lpstr>MDPH Guidelines</vt:lpstr>
      <vt:lpstr>Environmental Monitoring</vt:lpstr>
      <vt:lpstr>Monitoring Strategy</vt:lpstr>
      <vt:lpstr>Sampling and Analysis</vt:lpstr>
      <vt:lpstr>Sampling and Analysis</vt:lpstr>
      <vt:lpstr>Results</vt:lpstr>
      <vt:lpstr>Advisories</vt:lpstr>
      <vt:lpstr>Advisory Length</vt:lpstr>
      <vt:lpstr>Advisory Issuance by Month </vt:lpstr>
      <vt:lpstr>Advisory Locations </vt:lpstr>
      <vt:lpstr>Lessons Learned</vt:lpstr>
      <vt:lpstr>Lessons Learned</vt:lpstr>
      <vt:lpstr>Lessons Learned</vt:lpstr>
      <vt:lpstr>Future Efforts</vt:lpstr>
      <vt:lpstr>Acknowledgments</vt:lpstr>
    </vt:vector>
  </TitlesOfParts>
  <Manager>Environmental Health</Manager>
  <Company>MDPH</Company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2014-04-27T20:43:35Z</dcterms:created>
  <dc:creator>Toxicology Program</dc:creator>
  <keywords>algae bloom, cyanobacteria, survelliance, presentation, risk management</keywords>
  <lastModifiedBy>AutoBVT</lastModifiedBy>
  <lastPrinted>2016-04-01T20:11:11Z</lastPrinted>
  <dcterms:modified xsi:type="dcterms:W3CDTF">2016-07-01T13:12:43Z</dcterms:modified>
  <revision>331</revision>
  <dc:subject>Cyanobacteria survellance</dc:subject>
  <dc:title>Recreational Risk Management of Surface Waterbodies Cyanobacteria Surveillance in Massachusetts</dc:title>
</coreProperties>
</file>