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08" r:id="rId3"/>
    <p:sldId id="280" r:id="rId4"/>
    <p:sldId id="281" r:id="rId5"/>
    <p:sldId id="284" r:id="rId6"/>
    <p:sldId id="259" r:id="rId7"/>
    <p:sldId id="260" r:id="rId8"/>
    <p:sldId id="261" r:id="rId9"/>
    <p:sldId id="262" r:id="rId10"/>
    <p:sldId id="263" r:id="rId11"/>
    <p:sldId id="264" r:id="rId12"/>
    <p:sldId id="265" r:id="rId13"/>
    <p:sldId id="266" r:id="rId14"/>
    <p:sldId id="267" r:id="rId15"/>
    <p:sldId id="321" r:id="rId16"/>
    <p:sldId id="268" r:id="rId17"/>
    <p:sldId id="269" r:id="rId18"/>
    <p:sldId id="270" r:id="rId19"/>
    <p:sldId id="271" r:id="rId20"/>
    <p:sldId id="272" r:id="rId21"/>
    <p:sldId id="322" r:id="rId22"/>
    <p:sldId id="278" r:id="rId23"/>
    <p:sldId id="320" r:id="rId24"/>
    <p:sldId id="318" r:id="rId25"/>
    <p:sldId id="324" r:id="rId26"/>
    <p:sldId id="316" r:id="rId27"/>
    <p:sldId id="323" r:id="rId28"/>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066" y="269"/>
      </p:cViewPr>
      <p:guideLst>
        <p:guide orient="horz" pos="1620"/>
        <p:guide pos="2880"/>
      </p:guideLst>
    </p:cSldViewPr>
  </p:slideViewPr>
  <p:notesTextViewPr>
    <p:cViewPr>
      <p:scale>
        <a:sx n="1" d="1"/>
        <a:sy n="1" d="1"/>
      </p:scale>
      <p:origin x="0" y="0"/>
    </p:cViewPr>
  </p:notesTextViewPr>
  <p:notesViewPr>
    <p:cSldViewPr>
      <p:cViewPr varScale="1">
        <p:scale>
          <a:sx n="63" d="100"/>
          <a:sy n="63" d="100"/>
        </p:scale>
        <p:origin x="3101" y="6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64FF8-3869-4AD5-A524-75A5B729173A}"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7AEA263D-02E0-4FC9-9C21-79BF3AEF5904}">
      <dgm:prSet phldrT="[Text]"/>
      <dgm:spPr/>
      <dgm:t>
        <a:bodyPr/>
        <a:lstStyle/>
        <a:p>
          <a:r>
            <a:rPr lang="en-US" dirty="0" smtClean="0"/>
            <a:t>New Job Seeker Services Flow</a:t>
          </a:r>
          <a:endParaRPr lang="en-US" dirty="0"/>
        </a:p>
      </dgm:t>
    </dgm:pt>
    <dgm:pt modelId="{E71F1296-E5D6-4209-8356-8E2F99F684E7}" type="parTrans" cxnId="{81951FE2-5196-4D4A-9BDB-2A8C9824DCF3}">
      <dgm:prSet/>
      <dgm:spPr/>
      <dgm:t>
        <a:bodyPr/>
        <a:lstStyle/>
        <a:p>
          <a:endParaRPr lang="en-US"/>
        </a:p>
      </dgm:t>
    </dgm:pt>
    <dgm:pt modelId="{B4909CA8-C585-4A91-B81C-76737772FBA5}" type="sibTrans" cxnId="{81951FE2-5196-4D4A-9BDB-2A8C9824DCF3}">
      <dgm:prSet/>
      <dgm:spPr/>
      <dgm:t>
        <a:bodyPr/>
        <a:lstStyle/>
        <a:p>
          <a:endParaRPr lang="en-US"/>
        </a:p>
      </dgm:t>
    </dgm:pt>
    <dgm:pt modelId="{7835E58C-C81A-447D-9430-DF75D460665E}">
      <dgm:prSet phldrT="[Text]"/>
      <dgm:spPr/>
      <dgm:t>
        <a:bodyPr/>
        <a:lstStyle/>
        <a:p>
          <a:r>
            <a:rPr lang="en-US" dirty="0" smtClean="0"/>
            <a:t>Job Seeker Online Services Portal</a:t>
          </a:r>
          <a:endParaRPr lang="en-US" dirty="0"/>
        </a:p>
      </dgm:t>
    </dgm:pt>
    <dgm:pt modelId="{FA995AB2-89EB-442E-85B0-E97E76A553E1}" type="parTrans" cxnId="{B3B9D966-BD49-489C-BB75-02D0DF75F160}">
      <dgm:prSet/>
      <dgm:spPr/>
      <dgm:t>
        <a:bodyPr/>
        <a:lstStyle/>
        <a:p>
          <a:endParaRPr lang="en-US"/>
        </a:p>
      </dgm:t>
    </dgm:pt>
    <dgm:pt modelId="{8D41FFB6-3234-4F60-8382-324985FF3F72}" type="sibTrans" cxnId="{B3B9D966-BD49-489C-BB75-02D0DF75F160}">
      <dgm:prSet/>
      <dgm:spPr/>
      <dgm:t>
        <a:bodyPr/>
        <a:lstStyle/>
        <a:p>
          <a:endParaRPr lang="en-US"/>
        </a:p>
      </dgm:t>
    </dgm:pt>
    <dgm:pt modelId="{F2BBEE11-4837-4C44-8372-8974C72000E0}">
      <dgm:prSet phldrT="[Text]"/>
      <dgm:spPr/>
      <dgm:t>
        <a:bodyPr/>
        <a:lstStyle/>
        <a:p>
          <a:r>
            <a:rPr lang="en-US" dirty="0" smtClean="0"/>
            <a:t>Staff Training</a:t>
          </a:r>
          <a:endParaRPr lang="en-US" dirty="0"/>
        </a:p>
      </dgm:t>
    </dgm:pt>
    <dgm:pt modelId="{9DAA1D42-BAC1-459C-9740-9CBF4740334C}" type="parTrans" cxnId="{20062F80-E4AB-4434-849D-BBA539016C8C}">
      <dgm:prSet/>
      <dgm:spPr/>
      <dgm:t>
        <a:bodyPr/>
        <a:lstStyle/>
        <a:p>
          <a:endParaRPr lang="en-US"/>
        </a:p>
      </dgm:t>
    </dgm:pt>
    <dgm:pt modelId="{5E0F9BB2-F1C7-471E-A8BB-51DBB20FEAF1}" type="sibTrans" cxnId="{20062F80-E4AB-4434-849D-BBA539016C8C}">
      <dgm:prSet/>
      <dgm:spPr/>
      <dgm:t>
        <a:bodyPr/>
        <a:lstStyle/>
        <a:p>
          <a:endParaRPr lang="en-US"/>
        </a:p>
      </dgm:t>
    </dgm:pt>
    <dgm:pt modelId="{C2F42A8E-3550-4934-B9DE-3D74783CA264}">
      <dgm:prSet phldrT="[Text]"/>
      <dgm:spPr/>
      <dgm:t>
        <a:bodyPr/>
        <a:lstStyle/>
        <a:p>
          <a:r>
            <a:rPr lang="en-US" dirty="0" smtClean="0"/>
            <a:t>Staff Structure</a:t>
          </a:r>
          <a:endParaRPr lang="en-US" dirty="0"/>
        </a:p>
      </dgm:t>
    </dgm:pt>
    <dgm:pt modelId="{A4EE38ED-F11B-4062-BDFE-83AA7C3CCB2C}" type="parTrans" cxnId="{EB5ADDC2-B6A1-4833-BB46-E49B7F23F48A}">
      <dgm:prSet/>
      <dgm:spPr/>
      <dgm:t>
        <a:bodyPr/>
        <a:lstStyle/>
        <a:p>
          <a:endParaRPr lang="en-US"/>
        </a:p>
      </dgm:t>
    </dgm:pt>
    <dgm:pt modelId="{15174AEF-83F3-4F0D-A26F-43D4D7A5B232}" type="sibTrans" cxnId="{EB5ADDC2-B6A1-4833-BB46-E49B7F23F48A}">
      <dgm:prSet/>
      <dgm:spPr/>
      <dgm:t>
        <a:bodyPr/>
        <a:lstStyle/>
        <a:p>
          <a:endParaRPr lang="en-US"/>
        </a:p>
      </dgm:t>
    </dgm:pt>
    <dgm:pt modelId="{1DE39C5F-6CE3-47F3-BE16-9DD28D877E62}">
      <dgm:prSet phldrT="[Text]"/>
      <dgm:spPr/>
      <dgm:t>
        <a:bodyPr/>
        <a:lstStyle/>
        <a:p>
          <a:r>
            <a:rPr lang="en-US" dirty="0" smtClean="0"/>
            <a:t>What Services offered to whom &amp; When</a:t>
          </a:r>
          <a:endParaRPr lang="en-US" dirty="0"/>
        </a:p>
      </dgm:t>
    </dgm:pt>
    <dgm:pt modelId="{99727853-51DB-4F16-B7D4-90E464087ECA}" type="parTrans" cxnId="{90048430-E558-44E5-A491-2C9CCD3FD522}">
      <dgm:prSet/>
      <dgm:spPr/>
      <dgm:t>
        <a:bodyPr/>
        <a:lstStyle/>
        <a:p>
          <a:endParaRPr lang="en-US"/>
        </a:p>
      </dgm:t>
    </dgm:pt>
    <dgm:pt modelId="{E75F25F4-FF77-484B-8EF7-AAC21CB4085D}" type="sibTrans" cxnId="{90048430-E558-44E5-A491-2C9CCD3FD522}">
      <dgm:prSet/>
      <dgm:spPr/>
      <dgm:t>
        <a:bodyPr/>
        <a:lstStyle/>
        <a:p>
          <a:endParaRPr lang="en-US"/>
        </a:p>
      </dgm:t>
    </dgm:pt>
    <dgm:pt modelId="{F7291938-4259-4F2A-8B10-AFEF96C8A195}">
      <dgm:prSet phldrT="[Text]"/>
      <dgm:spPr/>
      <dgm:t>
        <a:bodyPr/>
        <a:lstStyle/>
        <a:p>
          <a:r>
            <a:rPr lang="en-US" dirty="0" smtClean="0"/>
            <a:t>Member tools for job search, planning, and readiness </a:t>
          </a:r>
          <a:endParaRPr lang="en-US" dirty="0"/>
        </a:p>
      </dgm:t>
    </dgm:pt>
    <dgm:pt modelId="{5444B1E7-ED62-4E88-8C4B-360D89701414}" type="parTrans" cxnId="{58B509AE-4C2D-4A86-AF6A-B9EE402F3149}">
      <dgm:prSet/>
      <dgm:spPr/>
      <dgm:t>
        <a:bodyPr/>
        <a:lstStyle/>
        <a:p>
          <a:endParaRPr lang="en-US"/>
        </a:p>
      </dgm:t>
    </dgm:pt>
    <dgm:pt modelId="{8BE7865A-B455-4D8F-A8B3-F68B471BF01F}" type="sibTrans" cxnId="{58B509AE-4C2D-4A86-AF6A-B9EE402F3149}">
      <dgm:prSet/>
      <dgm:spPr/>
      <dgm:t>
        <a:bodyPr/>
        <a:lstStyle/>
        <a:p>
          <a:endParaRPr lang="en-US"/>
        </a:p>
      </dgm:t>
    </dgm:pt>
    <dgm:pt modelId="{F4EEA6A3-85D4-41DF-8E5F-F49D6DE3AE33}">
      <dgm:prSet phldrT="[Text]"/>
      <dgm:spPr/>
      <dgm:t>
        <a:bodyPr/>
        <a:lstStyle/>
        <a:p>
          <a:r>
            <a:rPr lang="en-US" dirty="0" smtClean="0"/>
            <a:t>How many staff assigned for each function &amp; how are they organized</a:t>
          </a:r>
          <a:endParaRPr lang="en-US" dirty="0"/>
        </a:p>
      </dgm:t>
    </dgm:pt>
    <dgm:pt modelId="{5B264C78-66EC-4799-A3E5-C63558F19C65}" type="parTrans" cxnId="{CBD63597-543A-4897-B1A7-FC6E78B9F9A2}">
      <dgm:prSet/>
      <dgm:spPr/>
      <dgm:t>
        <a:bodyPr/>
        <a:lstStyle/>
        <a:p>
          <a:endParaRPr lang="en-US"/>
        </a:p>
      </dgm:t>
    </dgm:pt>
    <dgm:pt modelId="{A51406A9-BFF5-4D0D-846F-7602A85A81DE}" type="sibTrans" cxnId="{CBD63597-543A-4897-B1A7-FC6E78B9F9A2}">
      <dgm:prSet/>
      <dgm:spPr/>
      <dgm:t>
        <a:bodyPr/>
        <a:lstStyle/>
        <a:p>
          <a:endParaRPr lang="en-US"/>
        </a:p>
      </dgm:t>
    </dgm:pt>
    <dgm:pt modelId="{B5BD4CC4-2902-4BC9-B67C-5701EE2F9470}">
      <dgm:prSet phldrT="[Text]"/>
      <dgm:spPr/>
      <dgm:t>
        <a:bodyPr/>
        <a:lstStyle/>
        <a:p>
          <a:r>
            <a:rPr lang="en-US" dirty="0" smtClean="0"/>
            <a:t>Training for all staff on redesign, portal, and teamwork; training for  business staff</a:t>
          </a:r>
          <a:endParaRPr lang="en-US" dirty="0"/>
        </a:p>
      </dgm:t>
    </dgm:pt>
    <dgm:pt modelId="{F2CABA90-954D-438D-9264-175267272747}" type="parTrans" cxnId="{0D1D83EB-27CC-4C37-9C47-3E40A038F3F4}">
      <dgm:prSet/>
      <dgm:spPr/>
      <dgm:t>
        <a:bodyPr/>
        <a:lstStyle/>
        <a:p>
          <a:endParaRPr lang="en-US"/>
        </a:p>
      </dgm:t>
    </dgm:pt>
    <dgm:pt modelId="{D40FEB94-9C4E-4DCA-9F79-03D5EB1817D5}" type="sibTrans" cxnId="{0D1D83EB-27CC-4C37-9C47-3E40A038F3F4}">
      <dgm:prSet/>
      <dgm:spPr/>
      <dgm:t>
        <a:bodyPr/>
        <a:lstStyle/>
        <a:p>
          <a:endParaRPr lang="en-US"/>
        </a:p>
      </dgm:t>
    </dgm:pt>
    <dgm:pt modelId="{D0002EAD-1785-4F1E-BFCD-4BCC555A3BE1}" type="pres">
      <dgm:prSet presAssocID="{BC264FF8-3869-4AD5-A524-75A5B729173A}" presName="cycleMatrixDiagram" presStyleCnt="0">
        <dgm:presLayoutVars>
          <dgm:chMax val="1"/>
          <dgm:dir/>
          <dgm:animLvl val="lvl"/>
          <dgm:resizeHandles val="exact"/>
        </dgm:presLayoutVars>
      </dgm:prSet>
      <dgm:spPr/>
      <dgm:t>
        <a:bodyPr/>
        <a:lstStyle/>
        <a:p>
          <a:endParaRPr lang="en-US"/>
        </a:p>
      </dgm:t>
    </dgm:pt>
    <dgm:pt modelId="{429ADD98-B784-4E3E-84C4-383CADD6B2A2}" type="pres">
      <dgm:prSet presAssocID="{BC264FF8-3869-4AD5-A524-75A5B729173A}" presName="children" presStyleCnt="0"/>
      <dgm:spPr/>
    </dgm:pt>
    <dgm:pt modelId="{7E0DEC79-92A9-49AB-BB29-947B97F8A9AC}" type="pres">
      <dgm:prSet presAssocID="{BC264FF8-3869-4AD5-A524-75A5B729173A}" presName="child1group" presStyleCnt="0"/>
      <dgm:spPr/>
    </dgm:pt>
    <dgm:pt modelId="{DB35D608-049A-4905-97BB-D82630C2E1F0}" type="pres">
      <dgm:prSet presAssocID="{BC264FF8-3869-4AD5-A524-75A5B729173A}" presName="child1" presStyleLbl="bgAcc1" presStyleIdx="0" presStyleCnt="4"/>
      <dgm:spPr/>
      <dgm:t>
        <a:bodyPr/>
        <a:lstStyle/>
        <a:p>
          <a:endParaRPr lang="en-US"/>
        </a:p>
      </dgm:t>
    </dgm:pt>
    <dgm:pt modelId="{B9C60DBA-1E3E-4AEC-BCD7-44EEB630FC47}" type="pres">
      <dgm:prSet presAssocID="{BC264FF8-3869-4AD5-A524-75A5B729173A}" presName="child1Text" presStyleLbl="bgAcc1" presStyleIdx="0" presStyleCnt="4">
        <dgm:presLayoutVars>
          <dgm:bulletEnabled val="1"/>
        </dgm:presLayoutVars>
      </dgm:prSet>
      <dgm:spPr/>
      <dgm:t>
        <a:bodyPr/>
        <a:lstStyle/>
        <a:p>
          <a:endParaRPr lang="en-US"/>
        </a:p>
      </dgm:t>
    </dgm:pt>
    <dgm:pt modelId="{B403D177-5AD3-4919-92E7-63F7573AA3D6}" type="pres">
      <dgm:prSet presAssocID="{BC264FF8-3869-4AD5-A524-75A5B729173A}" presName="child2group" presStyleCnt="0"/>
      <dgm:spPr/>
    </dgm:pt>
    <dgm:pt modelId="{E15D9DF0-4A77-4EE8-A0EA-ED6E3E960B9D}" type="pres">
      <dgm:prSet presAssocID="{BC264FF8-3869-4AD5-A524-75A5B729173A}" presName="child2" presStyleLbl="bgAcc1" presStyleIdx="1" presStyleCnt="4"/>
      <dgm:spPr/>
      <dgm:t>
        <a:bodyPr/>
        <a:lstStyle/>
        <a:p>
          <a:endParaRPr lang="en-US"/>
        </a:p>
      </dgm:t>
    </dgm:pt>
    <dgm:pt modelId="{663BAC73-C440-4749-83E5-F0038CE1D53A}" type="pres">
      <dgm:prSet presAssocID="{BC264FF8-3869-4AD5-A524-75A5B729173A}" presName="child2Text" presStyleLbl="bgAcc1" presStyleIdx="1" presStyleCnt="4">
        <dgm:presLayoutVars>
          <dgm:bulletEnabled val="1"/>
        </dgm:presLayoutVars>
      </dgm:prSet>
      <dgm:spPr/>
      <dgm:t>
        <a:bodyPr/>
        <a:lstStyle/>
        <a:p>
          <a:endParaRPr lang="en-US"/>
        </a:p>
      </dgm:t>
    </dgm:pt>
    <dgm:pt modelId="{133D9C11-BA82-4C74-9076-C7C5E5B80728}" type="pres">
      <dgm:prSet presAssocID="{BC264FF8-3869-4AD5-A524-75A5B729173A}" presName="child3group" presStyleCnt="0"/>
      <dgm:spPr/>
    </dgm:pt>
    <dgm:pt modelId="{9E7C069C-7088-448C-BEDD-D9A65E955596}" type="pres">
      <dgm:prSet presAssocID="{BC264FF8-3869-4AD5-A524-75A5B729173A}" presName="child3" presStyleLbl="bgAcc1" presStyleIdx="2" presStyleCnt="4"/>
      <dgm:spPr/>
      <dgm:t>
        <a:bodyPr/>
        <a:lstStyle/>
        <a:p>
          <a:endParaRPr lang="en-US"/>
        </a:p>
      </dgm:t>
    </dgm:pt>
    <dgm:pt modelId="{AA5F831D-66CB-446D-96C9-7D9C668B9DB5}" type="pres">
      <dgm:prSet presAssocID="{BC264FF8-3869-4AD5-A524-75A5B729173A}" presName="child3Text" presStyleLbl="bgAcc1" presStyleIdx="2" presStyleCnt="4">
        <dgm:presLayoutVars>
          <dgm:bulletEnabled val="1"/>
        </dgm:presLayoutVars>
      </dgm:prSet>
      <dgm:spPr/>
      <dgm:t>
        <a:bodyPr/>
        <a:lstStyle/>
        <a:p>
          <a:endParaRPr lang="en-US"/>
        </a:p>
      </dgm:t>
    </dgm:pt>
    <dgm:pt modelId="{164152C8-14EE-4829-86AC-8C63F039AD98}" type="pres">
      <dgm:prSet presAssocID="{BC264FF8-3869-4AD5-A524-75A5B729173A}" presName="child4group" presStyleCnt="0"/>
      <dgm:spPr/>
    </dgm:pt>
    <dgm:pt modelId="{A12E5B00-0A78-4EFD-80AF-299D0ECD7506}" type="pres">
      <dgm:prSet presAssocID="{BC264FF8-3869-4AD5-A524-75A5B729173A}" presName="child4" presStyleLbl="bgAcc1" presStyleIdx="3" presStyleCnt="4"/>
      <dgm:spPr/>
      <dgm:t>
        <a:bodyPr/>
        <a:lstStyle/>
        <a:p>
          <a:endParaRPr lang="en-US"/>
        </a:p>
      </dgm:t>
    </dgm:pt>
    <dgm:pt modelId="{FEB4C17F-EDB1-42D0-B90E-1CFBED714460}" type="pres">
      <dgm:prSet presAssocID="{BC264FF8-3869-4AD5-A524-75A5B729173A}" presName="child4Text" presStyleLbl="bgAcc1" presStyleIdx="3" presStyleCnt="4">
        <dgm:presLayoutVars>
          <dgm:bulletEnabled val="1"/>
        </dgm:presLayoutVars>
      </dgm:prSet>
      <dgm:spPr/>
      <dgm:t>
        <a:bodyPr/>
        <a:lstStyle/>
        <a:p>
          <a:endParaRPr lang="en-US"/>
        </a:p>
      </dgm:t>
    </dgm:pt>
    <dgm:pt modelId="{531E650A-EB25-46C5-BA7B-C35DC6D9AD38}" type="pres">
      <dgm:prSet presAssocID="{BC264FF8-3869-4AD5-A524-75A5B729173A}" presName="childPlaceholder" presStyleCnt="0"/>
      <dgm:spPr/>
    </dgm:pt>
    <dgm:pt modelId="{F6510BD1-C84A-4BBA-86F8-E1C656BF116E}" type="pres">
      <dgm:prSet presAssocID="{BC264FF8-3869-4AD5-A524-75A5B729173A}" presName="circle" presStyleCnt="0"/>
      <dgm:spPr/>
    </dgm:pt>
    <dgm:pt modelId="{DD7B3116-0C24-48F4-8784-A0CF16B7489B}" type="pres">
      <dgm:prSet presAssocID="{BC264FF8-3869-4AD5-A524-75A5B729173A}" presName="quadrant1" presStyleLbl="node1" presStyleIdx="0" presStyleCnt="4">
        <dgm:presLayoutVars>
          <dgm:chMax val="1"/>
          <dgm:bulletEnabled val="1"/>
        </dgm:presLayoutVars>
      </dgm:prSet>
      <dgm:spPr/>
      <dgm:t>
        <a:bodyPr/>
        <a:lstStyle/>
        <a:p>
          <a:endParaRPr lang="en-US"/>
        </a:p>
      </dgm:t>
    </dgm:pt>
    <dgm:pt modelId="{7904F04A-9BF0-4FE7-9F31-FA627CF6CC0F}" type="pres">
      <dgm:prSet presAssocID="{BC264FF8-3869-4AD5-A524-75A5B729173A}" presName="quadrant2" presStyleLbl="node1" presStyleIdx="1" presStyleCnt="4">
        <dgm:presLayoutVars>
          <dgm:chMax val="1"/>
          <dgm:bulletEnabled val="1"/>
        </dgm:presLayoutVars>
      </dgm:prSet>
      <dgm:spPr/>
      <dgm:t>
        <a:bodyPr/>
        <a:lstStyle/>
        <a:p>
          <a:endParaRPr lang="en-US"/>
        </a:p>
      </dgm:t>
    </dgm:pt>
    <dgm:pt modelId="{FFD42474-55BD-4FC6-82AF-7D908144451F}" type="pres">
      <dgm:prSet presAssocID="{BC264FF8-3869-4AD5-A524-75A5B729173A}" presName="quadrant3" presStyleLbl="node1" presStyleIdx="2" presStyleCnt="4">
        <dgm:presLayoutVars>
          <dgm:chMax val="1"/>
          <dgm:bulletEnabled val="1"/>
        </dgm:presLayoutVars>
      </dgm:prSet>
      <dgm:spPr/>
      <dgm:t>
        <a:bodyPr/>
        <a:lstStyle/>
        <a:p>
          <a:endParaRPr lang="en-US"/>
        </a:p>
      </dgm:t>
    </dgm:pt>
    <dgm:pt modelId="{94991252-BD70-4F6B-826A-1F0E4846983D}" type="pres">
      <dgm:prSet presAssocID="{BC264FF8-3869-4AD5-A524-75A5B729173A}" presName="quadrant4" presStyleLbl="node1" presStyleIdx="3" presStyleCnt="4">
        <dgm:presLayoutVars>
          <dgm:chMax val="1"/>
          <dgm:bulletEnabled val="1"/>
        </dgm:presLayoutVars>
      </dgm:prSet>
      <dgm:spPr/>
      <dgm:t>
        <a:bodyPr/>
        <a:lstStyle/>
        <a:p>
          <a:endParaRPr lang="en-US"/>
        </a:p>
      </dgm:t>
    </dgm:pt>
    <dgm:pt modelId="{10AB4E53-A1F4-4131-A305-AB7B9756FF9F}" type="pres">
      <dgm:prSet presAssocID="{BC264FF8-3869-4AD5-A524-75A5B729173A}" presName="quadrantPlaceholder" presStyleCnt="0"/>
      <dgm:spPr/>
    </dgm:pt>
    <dgm:pt modelId="{BFBD71A0-DCA3-4E2B-AD89-1917C83F67E8}" type="pres">
      <dgm:prSet presAssocID="{BC264FF8-3869-4AD5-A524-75A5B729173A}" presName="center1" presStyleLbl="fgShp" presStyleIdx="0" presStyleCnt="2" custFlipVert="1" custScaleX="100669" custScaleY="30769" custLinFactX="140970" custLinFactY="300000" custLinFactNeighborX="200000" custLinFactNeighborY="307692"/>
      <dgm:spPr/>
    </dgm:pt>
    <dgm:pt modelId="{D7280AA0-3EB4-4EFA-AA6E-12E07746BE7C}" type="pres">
      <dgm:prSet presAssocID="{BC264FF8-3869-4AD5-A524-75A5B729173A}" presName="center2" presStyleLbl="fgShp" presStyleIdx="1" presStyleCnt="2" custFlipVert="1" custScaleY="15385" custLinFactX="10201" custLinFactY="200000" custLinFactNeighborX="100000" custLinFactNeighborY="300000"/>
      <dgm:spPr/>
    </dgm:pt>
  </dgm:ptLst>
  <dgm:cxnLst>
    <dgm:cxn modelId="{A7522F30-AC5F-4008-9019-812DDBDC46B0}" type="presOf" srcId="{F7291938-4259-4F2A-8B10-AFEF96C8A195}" destId="{E15D9DF0-4A77-4EE8-A0EA-ED6E3E960B9D}" srcOrd="0" destOrd="0" presId="urn:microsoft.com/office/officeart/2005/8/layout/cycle4"/>
    <dgm:cxn modelId="{CBD63597-543A-4897-B1A7-FC6E78B9F9A2}" srcId="{C2F42A8E-3550-4934-B9DE-3D74783CA264}" destId="{F4EEA6A3-85D4-41DF-8E5F-F49D6DE3AE33}" srcOrd="0" destOrd="0" parTransId="{5B264C78-66EC-4799-A3E5-C63558F19C65}" sibTransId="{A51406A9-BFF5-4D0D-846F-7602A85A81DE}"/>
    <dgm:cxn modelId="{54F9E8F9-89ED-487F-8FF1-5F1A2FCA6BCE}" type="presOf" srcId="{B5BD4CC4-2902-4BC9-B67C-5701EE2F9470}" destId="{AA5F831D-66CB-446D-96C9-7D9C668B9DB5}" srcOrd="1" destOrd="0" presId="urn:microsoft.com/office/officeart/2005/8/layout/cycle4"/>
    <dgm:cxn modelId="{154D8AE3-F3A2-4506-9A7C-924B27EA595F}" type="presOf" srcId="{F4EEA6A3-85D4-41DF-8E5F-F49D6DE3AE33}" destId="{A12E5B00-0A78-4EFD-80AF-299D0ECD7506}" srcOrd="0" destOrd="0" presId="urn:microsoft.com/office/officeart/2005/8/layout/cycle4"/>
    <dgm:cxn modelId="{EB5ADDC2-B6A1-4833-BB46-E49B7F23F48A}" srcId="{BC264FF8-3869-4AD5-A524-75A5B729173A}" destId="{C2F42A8E-3550-4934-B9DE-3D74783CA264}" srcOrd="3" destOrd="0" parTransId="{A4EE38ED-F11B-4062-BDFE-83AA7C3CCB2C}" sibTransId="{15174AEF-83F3-4F0D-A26F-43D4D7A5B232}"/>
    <dgm:cxn modelId="{D30788F0-332D-4D99-AB6D-517DA7935A48}" type="presOf" srcId="{B5BD4CC4-2902-4BC9-B67C-5701EE2F9470}" destId="{9E7C069C-7088-448C-BEDD-D9A65E955596}" srcOrd="0" destOrd="0" presId="urn:microsoft.com/office/officeart/2005/8/layout/cycle4"/>
    <dgm:cxn modelId="{90048430-E558-44E5-A491-2C9CCD3FD522}" srcId="{7AEA263D-02E0-4FC9-9C21-79BF3AEF5904}" destId="{1DE39C5F-6CE3-47F3-BE16-9DD28D877E62}" srcOrd="0" destOrd="0" parTransId="{99727853-51DB-4F16-B7D4-90E464087ECA}" sibTransId="{E75F25F4-FF77-484B-8EF7-AAC21CB4085D}"/>
    <dgm:cxn modelId="{58B509AE-4C2D-4A86-AF6A-B9EE402F3149}" srcId="{7835E58C-C81A-447D-9430-DF75D460665E}" destId="{F7291938-4259-4F2A-8B10-AFEF96C8A195}" srcOrd="0" destOrd="0" parTransId="{5444B1E7-ED62-4E88-8C4B-360D89701414}" sibTransId="{8BE7865A-B455-4D8F-A8B3-F68B471BF01F}"/>
    <dgm:cxn modelId="{0D1D83EB-27CC-4C37-9C47-3E40A038F3F4}" srcId="{F2BBEE11-4837-4C44-8372-8974C72000E0}" destId="{B5BD4CC4-2902-4BC9-B67C-5701EE2F9470}" srcOrd="0" destOrd="0" parTransId="{F2CABA90-954D-438D-9264-175267272747}" sibTransId="{D40FEB94-9C4E-4DCA-9F79-03D5EB1817D5}"/>
    <dgm:cxn modelId="{DD205BFC-604B-479A-98A3-07AE68CD750D}" type="presOf" srcId="{1DE39C5F-6CE3-47F3-BE16-9DD28D877E62}" destId="{B9C60DBA-1E3E-4AEC-BCD7-44EEB630FC47}" srcOrd="1" destOrd="0" presId="urn:microsoft.com/office/officeart/2005/8/layout/cycle4"/>
    <dgm:cxn modelId="{FB0343C9-2BA9-4F50-9D50-AD99A556968C}" type="presOf" srcId="{7AEA263D-02E0-4FC9-9C21-79BF3AEF5904}" destId="{DD7B3116-0C24-48F4-8784-A0CF16B7489B}" srcOrd="0" destOrd="0" presId="urn:microsoft.com/office/officeart/2005/8/layout/cycle4"/>
    <dgm:cxn modelId="{81951FE2-5196-4D4A-9BDB-2A8C9824DCF3}" srcId="{BC264FF8-3869-4AD5-A524-75A5B729173A}" destId="{7AEA263D-02E0-4FC9-9C21-79BF3AEF5904}" srcOrd="0" destOrd="0" parTransId="{E71F1296-E5D6-4209-8356-8E2F99F684E7}" sibTransId="{B4909CA8-C585-4A91-B81C-76737772FBA5}"/>
    <dgm:cxn modelId="{20062F80-E4AB-4434-849D-BBA539016C8C}" srcId="{BC264FF8-3869-4AD5-A524-75A5B729173A}" destId="{F2BBEE11-4837-4C44-8372-8974C72000E0}" srcOrd="2" destOrd="0" parTransId="{9DAA1D42-BAC1-459C-9740-9CBF4740334C}" sibTransId="{5E0F9BB2-F1C7-471E-A8BB-51DBB20FEAF1}"/>
    <dgm:cxn modelId="{0A256E5D-E882-42EC-BE23-CFEED91E7651}" type="presOf" srcId="{F4EEA6A3-85D4-41DF-8E5F-F49D6DE3AE33}" destId="{FEB4C17F-EDB1-42D0-B90E-1CFBED714460}" srcOrd="1" destOrd="0" presId="urn:microsoft.com/office/officeart/2005/8/layout/cycle4"/>
    <dgm:cxn modelId="{60750DF6-C222-46B8-8E96-DD5263444214}" type="presOf" srcId="{7835E58C-C81A-447D-9430-DF75D460665E}" destId="{7904F04A-9BF0-4FE7-9F31-FA627CF6CC0F}" srcOrd="0" destOrd="0" presId="urn:microsoft.com/office/officeart/2005/8/layout/cycle4"/>
    <dgm:cxn modelId="{BB0E91B9-1560-44A1-8F5A-AAB8A3342B06}" type="presOf" srcId="{1DE39C5F-6CE3-47F3-BE16-9DD28D877E62}" destId="{DB35D608-049A-4905-97BB-D82630C2E1F0}" srcOrd="0" destOrd="0" presId="urn:microsoft.com/office/officeart/2005/8/layout/cycle4"/>
    <dgm:cxn modelId="{426F0934-8512-4CE7-9C29-8F9AB5E2553F}" type="presOf" srcId="{C2F42A8E-3550-4934-B9DE-3D74783CA264}" destId="{94991252-BD70-4F6B-826A-1F0E4846983D}" srcOrd="0" destOrd="0" presId="urn:microsoft.com/office/officeart/2005/8/layout/cycle4"/>
    <dgm:cxn modelId="{7F87B4EE-449D-4273-8895-6F6EB5114D0C}" type="presOf" srcId="{F7291938-4259-4F2A-8B10-AFEF96C8A195}" destId="{663BAC73-C440-4749-83E5-F0038CE1D53A}" srcOrd="1" destOrd="0" presId="urn:microsoft.com/office/officeart/2005/8/layout/cycle4"/>
    <dgm:cxn modelId="{F26F3ECF-4E67-4ED8-9DEA-E3CC370A43F3}" type="presOf" srcId="{BC264FF8-3869-4AD5-A524-75A5B729173A}" destId="{D0002EAD-1785-4F1E-BFCD-4BCC555A3BE1}" srcOrd="0" destOrd="0" presId="urn:microsoft.com/office/officeart/2005/8/layout/cycle4"/>
    <dgm:cxn modelId="{CE7F1D30-3B6A-49D8-8F7B-026893BCCC65}" type="presOf" srcId="{F2BBEE11-4837-4C44-8372-8974C72000E0}" destId="{FFD42474-55BD-4FC6-82AF-7D908144451F}" srcOrd="0" destOrd="0" presId="urn:microsoft.com/office/officeart/2005/8/layout/cycle4"/>
    <dgm:cxn modelId="{B3B9D966-BD49-489C-BB75-02D0DF75F160}" srcId="{BC264FF8-3869-4AD5-A524-75A5B729173A}" destId="{7835E58C-C81A-447D-9430-DF75D460665E}" srcOrd="1" destOrd="0" parTransId="{FA995AB2-89EB-442E-85B0-E97E76A553E1}" sibTransId="{8D41FFB6-3234-4F60-8382-324985FF3F72}"/>
    <dgm:cxn modelId="{0B837A88-FA1E-4F47-9760-A0B5BF0389F4}" type="presParOf" srcId="{D0002EAD-1785-4F1E-BFCD-4BCC555A3BE1}" destId="{429ADD98-B784-4E3E-84C4-383CADD6B2A2}" srcOrd="0" destOrd="0" presId="urn:microsoft.com/office/officeart/2005/8/layout/cycle4"/>
    <dgm:cxn modelId="{A8AF51C3-4558-4EC9-ABF9-74140DB43FFF}" type="presParOf" srcId="{429ADD98-B784-4E3E-84C4-383CADD6B2A2}" destId="{7E0DEC79-92A9-49AB-BB29-947B97F8A9AC}" srcOrd="0" destOrd="0" presId="urn:microsoft.com/office/officeart/2005/8/layout/cycle4"/>
    <dgm:cxn modelId="{70C6DC17-9BEE-4EC9-A3EB-5E2AC2E65D03}" type="presParOf" srcId="{7E0DEC79-92A9-49AB-BB29-947B97F8A9AC}" destId="{DB35D608-049A-4905-97BB-D82630C2E1F0}" srcOrd="0" destOrd="0" presId="urn:microsoft.com/office/officeart/2005/8/layout/cycle4"/>
    <dgm:cxn modelId="{2EC0BC33-0D7B-44A8-AF93-7457303E35D1}" type="presParOf" srcId="{7E0DEC79-92A9-49AB-BB29-947B97F8A9AC}" destId="{B9C60DBA-1E3E-4AEC-BCD7-44EEB630FC47}" srcOrd="1" destOrd="0" presId="urn:microsoft.com/office/officeart/2005/8/layout/cycle4"/>
    <dgm:cxn modelId="{8649B80B-D588-4ECE-947C-ACAEBE8B29BE}" type="presParOf" srcId="{429ADD98-B784-4E3E-84C4-383CADD6B2A2}" destId="{B403D177-5AD3-4919-92E7-63F7573AA3D6}" srcOrd="1" destOrd="0" presId="urn:microsoft.com/office/officeart/2005/8/layout/cycle4"/>
    <dgm:cxn modelId="{0FD31463-D4B8-415E-B699-1D3B50BBD3BB}" type="presParOf" srcId="{B403D177-5AD3-4919-92E7-63F7573AA3D6}" destId="{E15D9DF0-4A77-4EE8-A0EA-ED6E3E960B9D}" srcOrd="0" destOrd="0" presId="urn:microsoft.com/office/officeart/2005/8/layout/cycle4"/>
    <dgm:cxn modelId="{07778785-0A0F-4112-B2FC-EB981AE842BB}" type="presParOf" srcId="{B403D177-5AD3-4919-92E7-63F7573AA3D6}" destId="{663BAC73-C440-4749-83E5-F0038CE1D53A}" srcOrd="1" destOrd="0" presId="urn:microsoft.com/office/officeart/2005/8/layout/cycle4"/>
    <dgm:cxn modelId="{04ACBEB7-8CBD-47F2-9C9B-8603C88FEAEB}" type="presParOf" srcId="{429ADD98-B784-4E3E-84C4-383CADD6B2A2}" destId="{133D9C11-BA82-4C74-9076-C7C5E5B80728}" srcOrd="2" destOrd="0" presId="urn:microsoft.com/office/officeart/2005/8/layout/cycle4"/>
    <dgm:cxn modelId="{CCE0CA0C-9EC1-4852-93BD-498E9BC18D3D}" type="presParOf" srcId="{133D9C11-BA82-4C74-9076-C7C5E5B80728}" destId="{9E7C069C-7088-448C-BEDD-D9A65E955596}" srcOrd="0" destOrd="0" presId="urn:microsoft.com/office/officeart/2005/8/layout/cycle4"/>
    <dgm:cxn modelId="{3E9138BF-147D-4CD4-8EE2-A60B3A066364}" type="presParOf" srcId="{133D9C11-BA82-4C74-9076-C7C5E5B80728}" destId="{AA5F831D-66CB-446D-96C9-7D9C668B9DB5}" srcOrd="1" destOrd="0" presId="urn:microsoft.com/office/officeart/2005/8/layout/cycle4"/>
    <dgm:cxn modelId="{DAECFFA3-66D1-4B84-A53F-CFF7B12EB229}" type="presParOf" srcId="{429ADD98-B784-4E3E-84C4-383CADD6B2A2}" destId="{164152C8-14EE-4829-86AC-8C63F039AD98}" srcOrd="3" destOrd="0" presId="urn:microsoft.com/office/officeart/2005/8/layout/cycle4"/>
    <dgm:cxn modelId="{F32CB532-A9F6-48B1-BFE7-57A929C534A6}" type="presParOf" srcId="{164152C8-14EE-4829-86AC-8C63F039AD98}" destId="{A12E5B00-0A78-4EFD-80AF-299D0ECD7506}" srcOrd="0" destOrd="0" presId="urn:microsoft.com/office/officeart/2005/8/layout/cycle4"/>
    <dgm:cxn modelId="{655EEBCD-7D50-4127-88B5-EB34AD0028A9}" type="presParOf" srcId="{164152C8-14EE-4829-86AC-8C63F039AD98}" destId="{FEB4C17F-EDB1-42D0-B90E-1CFBED714460}" srcOrd="1" destOrd="0" presId="urn:microsoft.com/office/officeart/2005/8/layout/cycle4"/>
    <dgm:cxn modelId="{A44AB7F9-83B2-4C70-8DE5-620C5CEB1769}" type="presParOf" srcId="{429ADD98-B784-4E3E-84C4-383CADD6B2A2}" destId="{531E650A-EB25-46C5-BA7B-C35DC6D9AD38}" srcOrd="4" destOrd="0" presId="urn:microsoft.com/office/officeart/2005/8/layout/cycle4"/>
    <dgm:cxn modelId="{F0A10433-A17E-4886-9B59-B48B85B4E6FC}" type="presParOf" srcId="{D0002EAD-1785-4F1E-BFCD-4BCC555A3BE1}" destId="{F6510BD1-C84A-4BBA-86F8-E1C656BF116E}" srcOrd="1" destOrd="0" presId="urn:microsoft.com/office/officeart/2005/8/layout/cycle4"/>
    <dgm:cxn modelId="{6EB17B46-52F9-4A21-97DD-F567F8F2D4E1}" type="presParOf" srcId="{F6510BD1-C84A-4BBA-86F8-E1C656BF116E}" destId="{DD7B3116-0C24-48F4-8784-A0CF16B7489B}" srcOrd="0" destOrd="0" presId="urn:microsoft.com/office/officeart/2005/8/layout/cycle4"/>
    <dgm:cxn modelId="{0B25904A-A111-4D3C-9463-9AC19721FCBE}" type="presParOf" srcId="{F6510BD1-C84A-4BBA-86F8-E1C656BF116E}" destId="{7904F04A-9BF0-4FE7-9F31-FA627CF6CC0F}" srcOrd="1" destOrd="0" presId="urn:microsoft.com/office/officeart/2005/8/layout/cycle4"/>
    <dgm:cxn modelId="{00DB3404-78F1-48E6-854F-31A8E4B58654}" type="presParOf" srcId="{F6510BD1-C84A-4BBA-86F8-E1C656BF116E}" destId="{FFD42474-55BD-4FC6-82AF-7D908144451F}" srcOrd="2" destOrd="0" presId="urn:microsoft.com/office/officeart/2005/8/layout/cycle4"/>
    <dgm:cxn modelId="{ACEA62FE-8BCF-46CB-A60A-39BCC2D1E871}" type="presParOf" srcId="{F6510BD1-C84A-4BBA-86F8-E1C656BF116E}" destId="{94991252-BD70-4F6B-826A-1F0E4846983D}" srcOrd="3" destOrd="0" presId="urn:microsoft.com/office/officeart/2005/8/layout/cycle4"/>
    <dgm:cxn modelId="{0A13E0C8-F13A-4E6C-A100-1C8A98E51FF8}" type="presParOf" srcId="{F6510BD1-C84A-4BBA-86F8-E1C656BF116E}" destId="{10AB4E53-A1F4-4131-A305-AB7B9756FF9F}" srcOrd="4" destOrd="0" presId="urn:microsoft.com/office/officeart/2005/8/layout/cycle4"/>
    <dgm:cxn modelId="{56FB3443-BDBA-4826-AB57-0272585EBB76}" type="presParOf" srcId="{D0002EAD-1785-4F1E-BFCD-4BCC555A3BE1}" destId="{BFBD71A0-DCA3-4E2B-AD89-1917C83F67E8}" srcOrd="2" destOrd="0" presId="urn:microsoft.com/office/officeart/2005/8/layout/cycle4"/>
    <dgm:cxn modelId="{F4632B10-6AAB-4058-A8F7-E82B7F3E995C}" type="presParOf" srcId="{D0002EAD-1785-4F1E-BFCD-4BCC555A3BE1}" destId="{D7280AA0-3EB4-4EFA-AA6E-12E07746BE7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C069C-7088-448C-BEDD-D9A65E955596}">
      <dsp:nvSpPr>
        <dsp:cNvPr id="0" name=""/>
        <dsp:cNvSpPr/>
      </dsp:nvSpPr>
      <dsp:spPr>
        <a:xfrm>
          <a:off x="3947160" y="2590800"/>
          <a:ext cx="1882140" cy="12192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Training for all staff on redesign, portal, and teamwork; training for  business staff</a:t>
          </a:r>
          <a:endParaRPr lang="en-US" sz="1000" kern="1200" dirty="0"/>
        </a:p>
      </dsp:txBody>
      <dsp:txXfrm>
        <a:off x="4538584" y="2922382"/>
        <a:ext cx="1263934" cy="860836"/>
      </dsp:txXfrm>
    </dsp:sp>
    <dsp:sp modelId="{A12E5B00-0A78-4EFD-80AF-299D0ECD7506}">
      <dsp:nvSpPr>
        <dsp:cNvPr id="0" name=""/>
        <dsp:cNvSpPr/>
      </dsp:nvSpPr>
      <dsp:spPr>
        <a:xfrm>
          <a:off x="876300" y="2590800"/>
          <a:ext cx="1882140" cy="12192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How many staff assigned for each function &amp; how are they organized</a:t>
          </a:r>
          <a:endParaRPr lang="en-US" sz="1000" kern="1200" dirty="0"/>
        </a:p>
      </dsp:txBody>
      <dsp:txXfrm>
        <a:off x="903082" y="2922382"/>
        <a:ext cx="1263934" cy="860836"/>
      </dsp:txXfrm>
    </dsp:sp>
    <dsp:sp modelId="{E15D9DF0-4A77-4EE8-A0EA-ED6E3E960B9D}">
      <dsp:nvSpPr>
        <dsp:cNvPr id="0" name=""/>
        <dsp:cNvSpPr/>
      </dsp:nvSpPr>
      <dsp:spPr>
        <a:xfrm>
          <a:off x="3947160" y="0"/>
          <a:ext cx="1882140" cy="12192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Member tools for job search, planning, and readiness </a:t>
          </a:r>
          <a:endParaRPr lang="en-US" sz="1000" kern="1200" dirty="0"/>
        </a:p>
      </dsp:txBody>
      <dsp:txXfrm>
        <a:off x="4538584" y="26782"/>
        <a:ext cx="1263934" cy="860836"/>
      </dsp:txXfrm>
    </dsp:sp>
    <dsp:sp modelId="{DB35D608-049A-4905-97BB-D82630C2E1F0}">
      <dsp:nvSpPr>
        <dsp:cNvPr id="0" name=""/>
        <dsp:cNvSpPr/>
      </dsp:nvSpPr>
      <dsp:spPr>
        <a:xfrm>
          <a:off x="876300" y="0"/>
          <a:ext cx="1882140" cy="12192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What Services offered to whom &amp; When</a:t>
          </a:r>
          <a:endParaRPr lang="en-US" sz="1000" kern="1200" dirty="0"/>
        </a:p>
      </dsp:txBody>
      <dsp:txXfrm>
        <a:off x="903082" y="26782"/>
        <a:ext cx="1263934" cy="860836"/>
      </dsp:txXfrm>
    </dsp:sp>
    <dsp:sp modelId="{DD7B3116-0C24-48F4-8784-A0CF16B7489B}">
      <dsp:nvSpPr>
        <dsp:cNvPr id="0" name=""/>
        <dsp:cNvSpPr/>
      </dsp:nvSpPr>
      <dsp:spPr>
        <a:xfrm>
          <a:off x="1664970" y="217169"/>
          <a:ext cx="1649730" cy="1649730"/>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New Job Seeker Services Flow</a:t>
          </a:r>
          <a:endParaRPr lang="en-US" sz="1600" kern="1200" dirty="0"/>
        </a:p>
      </dsp:txBody>
      <dsp:txXfrm>
        <a:off x="2148165" y="700364"/>
        <a:ext cx="1166535" cy="1166535"/>
      </dsp:txXfrm>
    </dsp:sp>
    <dsp:sp modelId="{7904F04A-9BF0-4FE7-9F31-FA627CF6CC0F}">
      <dsp:nvSpPr>
        <dsp:cNvPr id="0" name=""/>
        <dsp:cNvSpPr/>
      </dsp:nvSpPr>
      <dsp:spPr>
        <a:xfrm rot="5400000">
          <a:off x="3390900" y="217169"/>
          <a:ext cx="1649730" cy="1649730"/>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Job Seeker Online Services Portal</a:t>
          </a:r>
          <a:endParaRPr lang="en-US" sz="1600" kern="1200" dirty="0"/>
        </a:p>
      </dsp:txBody>
      <dsp:txXfrm rot="-5400000">
        <a:off x="3390900" y="700364"/>
        <a:ext cx="1166535" cy="1166535"/>
      </dsp:txXfrm>
    </dsp:sp>
    <dsp:sp modelId="{FFD42474-55BD-4FC6-82AF-7D908144451F}">
      <dsp:nvSpPr>
        <dsp:cNvPr id="0" name=""/>
        <dsp:cNvSpPr/>
      </dsp:nvSpPr>
      <dsp:spPr>
        <a:xfrm rot="10800000">
          <a:off x="3390900" y="1943099"/>
          <a:ext cx="1649730" cy="1649730"/>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Staff Training</a:t>
          </a:r>
          <a:endParaRPr lang="en-US" sz="1600" kern="1200" dirty="0"/>
        </a:p>
      </dsp:txBody>
      <dsp:txXfrm rot="10800000">
        <a:off x="3390900" y="1943099"/>
        <a:ext cx="1166535" cy="1166535"/>
      </dsp:txXfrm>
    </dsp:sp>
    <dsp:sp modelId="{94991252-BD70-4F6B-826A-1F0E4846983D}">
      <dsp:nvSpPr>
        <dsp:cNvPr id="0" name=""/>
        <dsp:cNvSpPr/>
      </dsp:nvSpPr>
      <dsp:spPr>
        <a:xfrm rot="16200000">
          <a:off x="1664970" y="1943099"/>
          <a:ext cx="1649730" cy="1649730"/>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Staff Structure</a:t>
          </a:r>
          <a:endParaRPr lang="en-US" sz="1600" kern="1200" dirty="0"/>
        </a:p>
      </dsp:txBody>
      <dsp:txXfrm rot="5400000">
        <a:off x="2148165" y="1943099"/>
        <a:ext cx="1166535" cy="1166535"/>
      </dsp:txXfrm>
    </dsp:sp>
    <dsp:sp modelId="{BFBD71A0-DCA3-4E2B-AD89-1917C83F67E8}">
      <dsp:nvSpPr>
        <dsp:cNvPr id="0" name=""/>
        <dsp:cNvSpPr/>
      </dsp:nvSpPr>
      <dsp:spPr>
        <a:xfrm flipV="1">
          <a:off x="5008245" y="3733800"/>
          <a:ext cx="573405" cy="15239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80AA0-3EB4-4EFA-AA6E-12E07746BE7C}">
      <dsp:nvSpPr>
        <dsp:cNvPr id="0" name=""/>
        <dsp:cNvSpPr/>
      </dsp:nvSpPr>
      <dsp:spPr>
        <a:xfrm rot="10800000" flipV="1">
          <a:off x="3695701" y="3771899"/>
          <a:ext cx="569595" cy="7620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B90A280-3FBA-4CC3-85AB-38E4696BF8E3}" type="datetimeFigureOut">
              <a:rPr lang="en-US" smtClean="0"/>
              <a:t>3/1/2018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C7F917E-8D19-4F9C-9B94-EDAE7249B4E4}" type="slidenum">
              <a:rPr lang="en-US" smtClean="0"/>
              <a:t>‹#›</a:t>
            </a:fld>
            <a:endParaRPr lang="en-US"/>
          </a:p>
        </p:txBody>
      </p:sp>
    </p:spTree>
    <p:extLst>
      <p:ext uri="{BB962C8B-B14F-4D97-AF65-F5344CB8AC3E}">
        <p14:creationId xmlns:p14="http://schemas.microsoft.com/office/powerpoint/2010/main" val="2833279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D57F70-B50B-4A2F-B293-69F91F3DD1B5}" type="datetimeFigureOut">
              <a:rPr lang="en-US" smtClean="0"/>
              <a:t>3/1/2018</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7ECCD5F-F835-4247-B4D9-6FE71CF9692D}" type="slidenum">
              <a:rPr lang="en-US" smtClean="0"/>
              <a:t>‹#›</a:t>
            </a:fld>
            <a:endParaRPr lang="en-US"/>
          </a:p>
        </p:txBody>
      </p:sp>
    </p:spTree>
    <p:extLst>
      <p:ext uri="{BB962C8B-B14F-4D97-AF65-F5344CB8AC3E}">
        <p14:creationId xmlns:p14="http://schemas.microsoft.com/office/powerpoint/2010/main" val="412118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3200" dirty="0" smtClean="0"/>
              <a:t>JEFF</a:t>
            </a:r>
          </a:p>
          <a:p>
            <a:r>
              <a:rPr lang="en-US" sz="3200" dirty="0" smtClean="0"/>
              <a:t>Welcome all, Introduce Janice and Jennithan</a:t>
            </a:r>
            <a:endParaRPr lang="en-US" sz="3200" dirty="0"/>
          </a:p>
        </p:txBody>
      </p:sp>
      <p:sp>
        <p:nvSpPr>
          <p:cNvPr id="4" name="Slide Number Placeholder 3"/>
          <p:cNvSpPr>
            <a:spLocks noGrp="1"/>
          </p:cNvSpPr>
          <p:nvPr>
            <p:ph type="sldNum" sz="quarter" idx="10"/>
          </p:nvPr>
        </p:nvSpPr>
        <p:spPr/>
        <p:txBody>
          <a:bodyPr/>
          <a:lstStyle/>
          <a:p>
            <a:fld id="{A7ECCD5F-F835-4247-B4D9-6FE71CF9692D}" type="slidenum">
              <a:rPr lang="en-US" smtClean="0"/>
              <a:t>1</a:t>
            </a:fld>
            <a:endParaRPr lang="en-US"/>
          </a:p>
        </p:txBody>
      </p:sp>
    </p:spTree>
    <p:extLst>
      <p:ext uri="{BB962C8B-B14F-4D97-AF65-F5344CB8AC3E}">
        <p14:creationId xmlns:p14="http://schemas.microsoft.com/office/powerpoint/2010/main" val="413829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b="1" dirty="0" smtClean="0"/>
              <a:t>Janice</a:t>
            </a:r>
          </a:p>
          <a:p>
            <a:r>
              <a:rPr lang="en-US" sz="2400" b="1" dirty="0" smtClean="0"/>
              <a:t>Those needing additional help can access more tools…GO TO NEXT SLIDE</a:t>
            </a:r>
            <a:endParaRPr lang="en-US" sz="2400" b="1"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10</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b="1" dirty="0" smtClean="0"/>
              <a:t>Janice</a:t>
            </a:r>
          </a:p>
          <a:p>
            <a:r>
              <a:rPr lang="en-US" sz="2400" dirty="0" smtClean="0"/>
              <a:t>…these include </a:t>
            </a:r>
            <a:r>
              <a:rPr lang="en-US" sz="2400" baseline="0" dirty="0" smtClean="0"/>
              <a:t>the Career Ready Assessment, basic workshops such as Résumé Writing, Interviewing Skills and LinkedIn and access to the online portal.</a:t>
            </a:r>
            <a:endParaRPr lang="en-US" sz="240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11</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702310" y="4421823"/>
            <a:ext cx="5618480" cy="4347527"/>
          </a:xfrm>
        </p:spPr>
        <p:txBody>
          <a:bodyPr/>
          <a:lstStyle/>
          <a:p>
            <a:r>
              <a:rPr lang="en-US" sz="2400" b="1" dirty="0" smtClean="0"/>
              <a:t>Janice</a:t>
            </a:r>
          </a:p>
          <a:p>
            <a:r>
              <a:rPr lang="en-US" sz="2400" b="1" dirty="0" smtClean="0"/>
              <a:t>We also offer a variety of special readiness services…and training assistance through our partners [read through boxes]</a:t>
            </a:r>
            <a:r>
              <a:rPr lang="en-US" sz="2400" baseline="0" dirty="0" smtClean="0"/>
              <a:t>…</a:t>
            </a:r>
          </a:p>
        </p:txBody>
      </p:sp>
      <p:sp>
        <p:nvSpPr>
          <p:cNvPr id="4" name="Slide Number Placeholder 3"/>
          <p:cNvSpPr>
            <a:spLocks noGrp="1"/>
          </p:cNvSpPr>
          <p:nvPr>
            <p:ph type="sldNum" sz="quarter" idx="10"/>
          </p:nvPr>
        </p:nvSpPr>
        <p:spPr/>
        <p:txBody>
          <a:bodyPr/>
          <a:lstStyle/>
          <a:p>
            <a:fld id="{68218ECA-7DBE-49B8-AB53-C9F5D9A4A9FC}" type="slidenum">
              <a:rPr lang="en-US" smtClean="0"/>
              <a:t>12</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b="1" dirty="0" smtClean="0"/>
              <a:t>Janice</a:t>
            </a:r>
          </a:p>
          <a:p>
            <a:r>
              <a:rPr lang="en-US" sz="2400" b="1" dirty="0" smtClean="0"/>
              <a:t>…And then counseling staff stay in contact with them in a variety of ways…note the use of computer to text</a:t>
            </a:r>
            <a:endParaRPr lang="en-US" sz="2400"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13</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b="1" baseline="0" dirty="0" smtClean="0"/>
              <a:t>Janice</a:t>
            </a:r>
          </a:p>
          <a:p>
            <a:r>
              <a:rPr lang="en-US" sz="2400" b="1" baseline="0" dirty="0" smtClean="0"/>
              <a:t>Let’s get more into the business</a:t>
            </a:r>
            <a:r>
              <a:rPr lang="en-US" sz="2400" b="1" dirty="0" smtClean="0"/>
              <a:t> services flow process..</a:t>
            </a:r>
            <a:endParaRPr lang="en-US" sz="2400" baseline="0" dirty="0" smtClean="0"/>
          </a:p>
          <a:p>
            <a:endParaRPr lang="en-US" sz="2400" b="1" baseline="0" dirty="0" smtClean="0"/>
          </a:p>
          <a:p>
            <a:r>
              <a:rPr lang="en-US" sz="2400" b="1" baseline="0" dirty="0" smtClean="0"/>
              <a:t>Introduce Jennithan to talk more about this</a:t>
            </a:r>
            <a:endParaRPr lang="en-US" sz="2400" dirty="0"/>
          </a:p>
        </p:txBody>
      </p:sp>
      <p:sp>
        <p:nvSpPr>
          <p:cNvPr id="4" name="Slide Number Placeholder 3"/>
          <p:cNvSpPr>
            <a:spLocks noGrp="1"/>
          </p:cNvSpPr>
          <p:nvPr>
            <p:ph type="sldNum" sz="quarter" idx="10"/>
          </p:nvPr>
        </p:nvSpPr>
        <p:spPr/>
        <p:txBody>
          <a:bodyPr/>
          <a:lstStyle/>
          <a:p>
            <a:fld id="{68218ECA-7DBE-49B8-AB53-C9F5D9A4A9FC}" type="slidenum">
              <a:rPr lang="en-US" smtClean="0"/>
              <a:t>14</a:t>
            </a:fld>
            <a:endParaRPr lang="en-US"/>
          </a:p>
        </p:txBody>
      </p:sp>
    </p:spTree>
    <p:extLst>
      <p:ext uri="{BB962C8B-B14F-4D97-AF65-F5344CB8AC3E}">
        <p14:creationId xmlns:p14="http://schemas.microsoft.com/office/powerpoint/2010/main" val="91096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Jennithan</a:t>
            </a:r>
          </a:p>
          <a:p>
            <a:r>
              <a:rPr lang="en-US" sz="2400" dirty="0" smtClean="0"/>
              <a:t>First, note that staffing structure/org chart was changed to create a separate business unit (the BEST) which includes manager (me) as well as recruiters and business services reps – maybe note also that the specific  numbers of these staff are in flux as we deal with budget</a:t>
            </a:r>
            <a:endParaRPr lang="en-US" sz="2400" dirty="0"/>
          </a:p>
        </p:txBody>
      </p:sp>
      <p:sp>
        <p:nvSpPr>
          <p:cNvPr id="4" name="Slide Number Placeholder 3"/>
          <p:cNvSpPr>
            <a:spLocks noGrp="1"/>
          </p:cNvSpPr>
          <p:nvPr>
            <p:ph type="sldNum" sz="quarter" idx="10"/>
          </p:nvPr>
        </p:nvSpPr>
        <p:spPr/>
        <p:txBody>
          <a:bodyPr/>
          <a:lstStyle/>
          <a:p>
            <a:fld id="{A7ECCD5F-F835-4247-B4D9-6FE71CF9692D}" type="slidenum">
              <a:rPr lang="en-US" smtClean="0"/>
              <a:t>15</a:t>
            </a:fld>
            <a:endParaRPr lang="en-US"/>
          </a:p>
        </p:txBody>
      </p:sp>
    </p:spTree>
    <p:extLst>
      <p:ext uri="{BB962C8B-B14F-4D97-AF65-F5344CB8AC3E}">
        <p14:creationId xmlns:p14="http://schemas.microsoft.com/office/powerpoint/2010/main" val="30646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615950" y="4425951"/>
            <a:ext cx="5943600" cy="4495800"/>
          </a:xfrm>
        </p:spPr>
        <p:txBody>
          <a:bodyPr/>
          <a:lstStyle/>
          <a:p>
            <a:r>
              <a:rPr lang="en-US" sz="1600" b="1" dirty="0" smtClean="0"/>
              <a:t>Jenn</a:t>
            </a:r>
          </a:p>
          <a:p>
            <a:r>
              <a:rPr lang="en-US" sz="1600" b="1" dirty="0" smtClean="0"/>
              <a:t>BSR’s get connected </a:t>
            </a:r>
            <a:r>
              <a:rPr lang="en-US" sz="1600" b="1" dirty="0" err="1" smtClean="0"/>
              <a:t>wity</a:t>
            </a:r>
            <a:r>
              <a:rPr lang="en-US" sz="1600" b="1" dirty="0" smtClean="0"/>
              <a:t> employers a variety of ways;</a:t>
            </a:r>
            <a:endParaRPr lang="en-US" sz="1600" b="0" baseline="0" dirty="0" smtClean="0"/>
          </a:p>
          <a:p>
            <a:pPr marL="628575" lvl="1" indent="-171430">
              <a:buFont typeface="Arial" panose="020B0604020202020204" pitchFamily="34" charset="0"/>
              <a:buChar char="•"/>
            </a:pPr>
            <a:r>
              <a:rPr lang="en-US" sz="1600" kern="1200" dirty="0" smtClean="0">
                <a:solidFill>
                  <a:schemeClr val="tx1"/>
                </a:solidFill>
                <a:effectLst/>
              </a:rPr>
              <a:t>Contact by business </a:t>
            </a:r>
          </a:p>
          <a:p>
            <a:pPr marL="628575" lvl="1" indent="-171430">
              <a:buFont typeface="Arial" panose="020B0604020202020204" pitchFamily="34" charset="0"/>
              <a:buChar char="•"/>
            </a:pPr>
            <a:r>
              <a:rPr lang="en-US" sz="1600" kern="1200" dirty="0" smtClean="0">
                <a:solidFill>
                  <a:schemeClr val="tx1"/>
                </a:solidFill>
                <a:effectLst/>
              </a:rPr>
              <a:t>Inquiries to / from MA BizWorks </a:t>
            </a:r>
          </a:p>
          <a:p>
            <a:pPr marL="628575" lvl="1" indent="-171430">
              <a:buFont typeface="Arial" panose="020B0604020202020204" pitchFamily="34" charset="0"/>
              <a:buChar char="•"/>
            </a:pPr>
            <a:r>
              <a:rPr lang="en-US" sz="1600" kern="1200" dirty="0" smtClean="0">
                <a:solidFill>
                  <a:schemeClr val="tx1"/>
                </a:solidFill>
                <a:effectLst/>
              </a:rPr>
              <a:t>Internal targeted business outreach requests from counselors</a:t>
            </a:r>
          </a:p>
          <a:p>
            <a:pPr marL="628575" lvl="1" indent="-171430">
              <a:buFont typeface="Arial" panose="020B0604020202020204" pitchFamily="34" charset="0"/>
              <a:buChar char="•"/>
            </a:pPr>
            <a:endParaRPr lang="en-US" sz="1600" kern="1200" dirty="0" smtClean="0">
              <a:solidFill>
                <a:schemeClr val="tx1"/>
              </a:solidFill>
              <a:effectLst/>
            </a:endParaRPr>
          </a:p>
          <a:p>
            <a:r>
              <a:rPr lang="en-US" sz="1600" b="0" baseline="0" dirty="0" smtClean="0"/>
              <a:t>Regardless of whether the business engagement is initiated by the employer or is the result of outreach, the BSR makes the determination on what is the best way to service them based on the request or business needs.</a:t>
            </a:r>
          </a:p>
          <a:p>
            <a:endParaRPr lang="en-US" sz="1600" b="0" baseline="0" dirty="0" smtClean="0"/>
          </a:p>
          <a:p>
            <a:r>
              <a:rPr lang="en-US" sz="1600" b="0" baseline="0" dirty="0" smtClean="0"/>
              <a:t>There are three primary options the BSR will offer:  </a:t>
            </a:r>
          </a:p>
          <a:p>
            <a:pPr marL="174961" indent="-174961">
              <a:buFont typeface="Arial" pitchFamily="34" charset="0"/>
              <a:buChar char="•"/>
            </a:pPr>
            <a:r>
              <a:rPr lang="en-US" sz="1600" b="0" baseline="0" dirty="0" smtClean="0"/>
              <a:t>Mass BizWorks resources</a:t>
            </a:r>
          </a:p>
          <a:p>
            <a:pPr marL="174961" indent="-174961">
              <a:buFont typeface="Arial" pitchFamily="34" charset="0"/>
              <a:buChar char="•"/>
            </a:pPr>
            <a:r>
              <a:rPr lang="en-US" sz="1600" b="0" baseline="0" dirty="0" smtClean="0"/>
              <a:t>Special Events</a:t>
            </a:r>
          </a:p>
          <a:p>
            <a:pPr marL="174961" indent="-174961">
              <a:buFont typeface="Arial" pitchFamily="34" charset="0"/>
              <a:buChar char="•"/>
            </a:pPr>
            <a:r>
              <a:rPr lang="en-US" sz="1600" b="0" baseline="0" dirty="0" smtClean="0"/>
              <a:t>And assistance with filling open jobs</a:t>
            </a:r>
            <a:endParaRPr lang="en-US" sz="1600" b="1" dirty="0" smtClean="0"/>
          </a:p>
          <a:p>
            <a:endParaRPr lang="en-US" sz="1600" dirty="0" smtClean="0"/>
          </a:p>
          <a:p>
            <a:r>
              <a:rPr lang="en-US" sz="1600" b="1" dirty="0" smtClean="0"/>
              <a:t>TRANSITION:  </a:t>
            </a:r>
            <a:r>
              <a:rPr lang="en-US" sz="1600" b="0" dirty="0" smtClean="0"/>
              <a:t>Mass</a:t>
            </a:r>
            <a:r>
              <a:rPr lang="en-US" sz="1600" b="0" baseline="0" dirty="0" smtClean="0"/>
              <a:t> BizWorks resources will be recommended if…</a:t>
            </a:r>
            <a:endParaRPr lang="en-US" sz="1600" dirty="0"/>
          </a:p>
        </p:txBody>
      </p:sp>
      <p:sp>
        <p:nvSpPr>
          <p:cNvPr id="4" name="Slide Number Placeholder 3"/>
          <p:cNvSpPr>
            <a:spLocks noGrp="1"/>
          </p:cNvSpPr>
          <p:nvPr>
            <p:ph type="sldNum" sz="quarter" idx="10"/>
          </p:nvPr>
        </p:nvSpPr>
        <p:spPr/>
        <p:txBody>
          <a:bodyPr/>
          <a:lstStyle/>
          <a:p>
            <a:fld id="{68218ECA-7DBE-49B8-AB53-C9F5D9A4A9FC}" type="slidenum">
              <a:rPr lang="en-US" smtClean="0"/>
              <a:t>16</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000" b="1" dirty="0" smtClean="0"/>
              <a:t>Jenn</a:t>
            </a:r>
          </a:p>
          <a:p>
            <a:r>
              <a:rPr lang="en-US" sz="2000" b="1" dirty="0" smtClean="0"/>
              <a:t>Mass BizWorks services referrals include… [READ Box]</a:t>
            </a:r>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17</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b="0" baseline="0" dirty="0" smtClean="0"/>
              <a:t>Jenn</a:t>
            </a:r>
          </a:p>
          <a:p>
            <a:r>
              <a:rPr lang="en-US" sz="2400" b="0" baseline="0" dirty="0" smtClean="0"/>
              <a:t>special events, such as</a:t>
            </a:r>
          </a:p>
          <a:p>
            <a:endParaRPr lang="en-US" sz="2400" b="0" baseline="0" dirty="0" smtClean="0"/>
          </a:p>
          <a:p>
            <a:pPr marL="933126" lvl="1" indent="-466563">
              <a:buFont typeface="Wingdings" pitchFamily="2" charset="2"/>
              <a:buChar char="ü"/>
            </a:pPr>
            <a:r>
              <a:rPr lang="en-US" sz="2400" dirty="0"/>
              <a:t>LMI sharing</a:t>
            </a:r>
          </a:p>
          <a:p>
            <a:pPr marL="933126" lvl="1" indent="-466563">
              <a:buFont typeface="Wingdings" pitchFamily="2" charset="2"/>
              <a:buChar char="ü"/>
            </a:pPr>
            <a:r>
              <a:rPr lang="en-US" sz="2400" dirty="0"/>
              <a:t>Industry events </a:t>
            </a:r>
          </a:p>
          <a:p>
            <a:pPr marL="933126" lvl="1" indent="-466563">
              <a:buFont typeface="Wingdings" pitchFamily="2" charset="2"/>
              <a:buChar char="ü"/>
            </a:pPr>
            <a:r>
              <a:rPr lang="en-US" sz="2400" dirty="0"/>
              <a:t>Job fairs / recruitments </a:t>
            </a:r>
          </a:p>
          <a:p>
            <a:pPr marL="933126" lvl="1" indent="-466563">
              <a:buFont typeface="Wingdings" pitchFamily="2" charset="2"/>
              <a:buChar char="ü"/>
            </a:pPr>
            <a:r>
              <a:rPr lang="en-US" sz="2400" dirty="0"/>
              <a:t>Mass BizWorks information </a:t>
            </a:r>
            <a:r>
              <a:rPr lang="en-US" sz="2400" dirty="0" smtClean="0"/>
              <a:t>sessions</a:t>
            </a:r>
            <a:endParaRPr lang="en-US" sz="2400" b="1" dirty="0" smtClean="0"/>
          </a:p>
          <a:p>
            <a:endParaRPr lang="en-US" sz="2400" dirty="0" smtClean="0"/>
          </a:p>
          <a:p>
            <a:r>
              <a:rPr lang="en-US" sz="2400" b="1" dirty="0" smtClean="0"/>
              <a:t>TRANSITION: </a:t>
            </a:r>
            <a:r>
              <a:rPr lang="en-US" sz="2400" b="0" dirty="0" smtClean="0"/>
              <a:t>Finally,</a:t>
            </a:r>
            <a:r>
              <a:rPr lang="en-US" sz="2400" b="0" baseline="0" dirty="0" smtClean="0"/>
              <a:t> the BSR’s will…</a:t>
            </a:r>
            <a:endParaRPr lang="en-US" sz="2400" b="1" dirty="0" smtClean="0"/>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18</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000" b="1" dirty="0" smtClean="0"/>
              <a:t>Jenn</a:t>
            </a:r>
          </a:p>
          <a:p>
            <a:r>
              <a:rPr lang="en-US" sz="2000" b="1" dirty="0" smtClean="0"/>
              <a:t>Or, the BSR can </a:t>
            </a:r>
            <a:r>
              <a:rPr lang="en-US" sz="2000" b="0" dirty="0" smtClean="0"/>
              <a:t>assist employers</a:t>
            </a:r>
            <a:r>
              <a:rPr lang="en-US" sz="2000" b="0" baseline="0" dirty="0" smtClean="0"/>
              <a:t> with filling their open positions.   </a:t>
            </a:r>
          </a:p>
          <a:p>
            <a:endParaRPr lang="en-US" sz="2000" b="0" baseline="0" dirty="0" smtClean="0"/>
          </a:p>
          <a:p>
            <a:r>
              <a:rPr lang="en-US" sz="2000" b="0" baseline="0" dirty="0" smtClean="0"/>
              <a:t>Based on the request or business needs, </a:t>
            </a:r>
            <a:r>
              <a:rPr lang="en-US" sz="2000" b="1" baseline="0" dirty="0" smtClean="0"/>
              <a:t>the BEST will make a decision on which vacancies will be handled as standard job ads and which will be done using </a:t>
            </a:r>
            <a:r>
              <a:rPr lang="en-US" sz="2000" b="1" dirty="0" smtClean="0"/>
              <a:t>our vetted </a:t>
            </a:r>
            <a:r>
              <a:rPr lang="en-US" sz="2000" b="1" baseline="0" dirty="0" smtClean="0"/>
              <a:t>recruitment referral services </a:t>
            </a:r>
          </a:p>
          <a:p>
            <a:endParaRPr lang="en-US" sz="2000" dirty="0" smtClean="0"/>
          </a:p>
          <a:p>
            <a:r>
              <a:rPr lang="en-US" sz="2000" b="1" dirty="0" smtClean="0"/>
              <a:t>TRANSITION: </a:t>
            </a:r>
            <a:r>
              <a:rPr lang="en-US" sz="2000" b="1" baseline="0" dirty="0" smtClean="0"/>
              <a:t> </a:t>
            </a:r>
            <a:r>
              <a:rPr lang="en-US" sz="2000" b="0" baseline="0" dirty="0" smtClean="0"/>
              <a:t>When recruitment referral services will be used…</a:t>
            </a:r>
            <a:endParaRPr lang="en-US" sz="2000" dirty="0"/>
          </a:p>
        </p:txBody>
      </p:sp>
      <p:sp>
        <p:nvSpPr>
          <p:cNvPr id="4" name="Slide Number Placeholder 3"/>
          <p:cNvSpPr>
            <a:spLocks noGrp="1"/>
          </p:cNvSpPr>
          <p:nvPr>
            <p:ph type="sldNum" sz="quarter" idx="10"/>
          </p:nvPr>
        </p:nvSpPr>
        <p:spPr/>
        <p:txBody>
          <a:bodyPr/>
          <a:lstStyle/>
          <a:p>
            <a:fld id="{68218ECA-7DBE-49B8-AB53-C9F5D9A4A9FC}" type="slidenum">
              <a:rPr lang="en-US" smtClean="0"/>
              <a:t>19</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lvl="0"/>
            <a:r>
              <a:rPr lang="en-US" sz="3200" dirty="0" smtClean="0">
                <a:solidFill>
                  <a:prstClr val="black"/>
                </a:solidFill>
              </a:rPr>
              <a:t>JEFF</a:t>
            </a:r>
          </a:p>
          <a:p>
            <a:pPr lvl="0"/>
            <a:r>
              <a:rPr lang="en-US" sz="3200" dirty="0" smtClean="0">
                <a:solidFill>
                  <a:prstClr val="black"/>
                </a:solidFill>
              </a:rPr>
              <a:t>Highlight Geographic context – and note two career centers</a:t>
            </a:r>
            <a:endParaRPr lang="en-US" sz="3200" dirty="0">
              <a:solidFill>
                <a:prstClr val="black"/>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7ECCD5F-F835-4247-B4D9-6FE71CF9692D}" type="slidenum">
              <a:rPr lang="en-US" smtClean="0"/>
              <a:t>2</a:t>
            </a:fld>
            <a:endParaRPr lang="en-US"/>
          </a:p>
        </p:txBody>
      </p:sp>
    </p:spTree>
    <p:extLst>
      <p:ext uri="{BB962C8B-B14F-4D97-AF65-F5344CB8AC3E}">
        <p14:creationId xmlns:p14="http://schemas.microsoft.com/office/powerpoint/2010/main" val="120189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702310" y="4421824"/>
            <a:ext cx="5857240" cy="4189095"/>
          </a:xfrm>
        </p:spPr>
        <p:txBody>
          <a:bodyPr/>
          <a:lstStyle/>
          <a:p>
            <a:r>
              <a:rPr lang="en-US" sz="2400" dirty="0" smtClean="0"/>
              <a:t>Jenn,</a:t>
            </a:r>
          </a:p>
          <a:p>
            <a:r>
              <a:rPr lang="en-US" sz="2400" dirty="0" smtClean="0"/>
              <a:t>Here’s the basic steps we follow in our standard job order process….[read steps]</a:t>
            </a:r>
            <a:endParaRPr lang="en-US" sz="2400" dirty="0"/>
          </a:p>
        </p:txBody>
      </p:sp>
      <p:sp>
        <p:nvSpPr>
          <p:cNvPr id="4" name="Slide Number Placeholder 3"/>
          <p:cNvSpPr>
            <a:spLocks noGrp="1"/>
          </p:cNvSpPr>
          <p:nvPr>
            <p:ph type="sldNum" sz="quarter" idx="10"/>
          </p:nvPr>
        </p:nvSpPr>
        <p:spPr/>
        <p:txBody>
          <a:bodyPr/>
          <a:lstStyle/>
          <a:p>
            <a:fld id="{68218ECA-7DBE-49B8-AB53-C9F5D9A4A9FC}" type="slidenum">
              <a:rPr lang="en-US" smtClean="0"/>
              <a:t>20</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702310" y="4421824"/>
            <a:ext cx="5857240" cy="4189095"/>
          </a:xfrm>
        </p:spPr>
        <p:txBody>
          <a:bodyPr/>
          <a:lstStyle/>
          <a:p>
            <a:r>
              <a:rPr lang="en-US" sz="2400" b="1" dirty="0" smtClean="0"/>
              <a:t>Jenn</a:t>
            </a:r>
          </a:p>
          <a:p>
            <a:r>
              <a:rPr lang="en-US" sz="2400" b="1" dirty="0" smtClean="0"/>
              <a:t>In our premium process,  here’s the steps we follow ….[read steps]</a:t>
            </a:r>
            <a:endParaRPr lang="en-US" sz="2400" b="0" dirty="0" smtClean="0"/>
          </a:p>
          <a:p>
            <a:endParaRPr lang="en-US" sz="1400" b="1"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21</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702311" y="4421824"/>
            <a:ext cx="5781040" cy="4499927"/>
          </a:xfrm>
        </p:spPr>
        <p:txBody>
          <a:bodyPr/>
          <a:lstStyle/>
          <a:p>
            <a:r>
              <a:rPr lang="en-US" sz="2400" b="1" dirty="0" smtClean="0"/>
              <a:t>Jenn</a:t>
            </a:r>
          </a:p>
          <a:p>
            <a:r>
              <a:rPr lang="en-US" sz="2400" dirty="0" smtClean="0"/>
              <a:t>BET feedback process betw</a:t>
            </a:r>
            <a:r>
              <a:rPr lang="en-US" sz="2400" baseline="0" dirty="0" smtClean="0"/>
              <a:t>een the recruiters and BSRs to assess the job seeker / candidate pool in order to determine the possibility of future skills training grants or to pursue job development with employers. </a:t>
            </a:r>
          </a:p>
          <a:p>
            <a:endParaRPr lang="en-US" sz="2400" baseline="0" dirty="0" smtClean="0"/>
          </a:p>
          <a:p>
            <a:endParaRPr lang="en-US" sz="2400" b="1" baseline="0" dirty="0" smtClean="0"/>
          </a:p>
          <a:p>
            <a:r>
              <a:rPr lang="en-US" sz="2400" b="1" baseline="0" dirty="0" smtClean="0"/>
              <a:t>TRANSITION</a:t>
            </a:r>
            <a:r>
              <a:rPr lang="en-US" sz="2400" baseline="0" dirty="0" smtClean="0"/>
              <a:t>:</a:t>
            </a:r>
            <a:r>
              <a:rPr lang="en-US" sz="2400" dirty="0" smtClean="0"/>
              <a:t> Jeff’s going to come back now to talk more about how the BEST efforts help align with the other parts of our system…</a:t>
            </a:r>
            <a:endParaRPr lang="en-US" sz="2400" dirty="0"/>
          </a:p>
        </p:txBody>
      </p:sp>
      <p:sp>
        <p:nvSpPr>
          <p:cNvPr id="4" name="Slide Number Placeholder 3"/>
          <p:cNvSpPr>
            <a:spLocks noGrp="1"/>
          </p:cNvSpPr>
          <p:nvPr>
            <p:ph type="sldNum" sz="quarter" idx="10"/>
          </p:nvPr>
        </p:nvSpPr>
        <p:spPr/>
        <p:txBody>
          <a:bodyPr/>
          <a:lstStyle/>
          <a:p>
            <a:fld id="{68218ECA-7DBE-49B8-AB53-C9F5D9A4A9FC}" type="slidenum">
              <a:rPr lang="en-US" smtClean="0"/>
              <a:t>22</a:t>
            </a:fld>
            <a:endParaRPr lang="en-US"/>
          </a:p>
        </p:txBody>
      </p:sp>
    </p:spTree>
    <p:extLst>
      <p:ext uri="{BB962C8B-B14F-4D97-AF65-F5344CB8AC3E}">
        <p14:creationId xmlns:p14="http://schemas.microsoft.com/office/powerpoint/2010/main" val="91096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387350" y="4349750"/>
            <a:ext cx="6400800" cy="4419599"/>
          </a:xfrm>
        </p:spPr>
        <p:txBody>
          <a:bodyPr/>
          <a:lstStyle/>
          <a:p>
            <a:r>
              <a:rPr lang="en-US" sz="1800" dirty="0" smtClean="0"/>
              <a:t>Jeff</a:t>
            </a:r>
          </a:p>
          <a:p>
            <a:r>
              <a:rPr lang="en-US" sz="1800" dirty="0" smtClean="0"/>
              <a:t>So this is a bit of how we’re thinking of roles between the career center’s business services team (or really any individual partner that has business staff for that matter)…</a:t>
            </a:r>
          </a:p>
          <a:p>
            <a:endParaRPr lang="en-US" sz="1800" dirty="0"/>
          </a:p>
          <a:p>
            <a:r>
              <a:rPr lang="en-US" sz="1800" dirty="0" smtClean="0"/>
              <a:t>NOTE what the BEST does…they then share this with our multi-regional area BizWorks group to compare notes; this group also –</a:t>
            </a:r>
          </a:p>
          <a:p>
            <a:endParaRPr lang="en-US" sz="1800" dirty="0"/>
          </a:p>
          <a:p>
            <a:r>
              <a:rPr lang="en-US" sz="1800" dirty="0" smtClean="0"/>
              <a:t>The next step is to bring it back locally to our region’s Career Center/Adult Career Services Committee – which will include WIOA Partner reps….this group then looks to rally the various resources available to fill the gaps which are identified….</a:t>
            </a:r>
          </a:p>
          <a:p>
            <a:endParaRPr lang="en-US" sz="1800" dirty="0"/>
          </a:p>
          <a:p>
            <a:r>
              <a:rPr lang="en-US" sz="1800" dirty="0" smtClean="0"/>
              <a:t>And note the arrows work both ways – the groups may bring to the BET’s attention an issue that they may wish to help solve or bring to their business customers.</a:t>
            </a:r>
            <a:endParaRPr lang="en-US" sz="1800" dirty="0"/>
          </a:p>
        </p:txBody>
      </p:sp>
      <p:sp>
        <p:nvSpPr>
          <p:cNvPr id="4" name="Slide Number Placeholder 3"/>
          <p:cNvSpPr>
            <a:spLocks noGrp="1"/>
          </p:cNvSpPr>
          <p:nvPr>
            <p:ph type="sldNum" sz="quarter" idx="10"/>
          </p:nvPr>
        </p:nvSpPr>
        <p:spPr/>
        <p:txBody>
          <a:bodyPr/>
          <a:lstStyle/>
          <a:p>
            <a:fld id="{A7ECCD5F-F835-4247-B4D9-6FE71CF9692D}" type="slidenum">
              <a:rPr lang="en-US" smtClean="0"/>
              <a:t>23</a:t>
            </a:fld>
            <a:endParaRPr lang="en-US"/>
          </a:p>
        </p:txBody>
      </p:sp>
    </p:spTree>
    <p:extLst>
      <p:ext uri="{BB962C8B-B14F-4D97-AF65-F5344CB8AC3E}">
        <p14:creationId xmlns:p14="http://schemas.microsoft.com/office/powerpoint/2010/main" val="558059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2400" dirty="0" smtClean="0"/>
              <a:t>Jeff</a:t>
            </a:r>
          </a:p>
          <a:p>
            <a:r>
              <a:rPr lang="en-US" sz="2400" dirty="0" smtClean="0"/>
              <a:t>Note this is also part of our WIOA  regional Partner ship….here’s a slide showing our local partners…</a:t>
            </a:r>
            <a:endParaRPr lang="en-US" sz="2400" dirty="0"/>
          </a:p>
        </p:txBody>
      </p:sp>
      <p:sp>
        <p:nvSpPr>
          <p:cNvPr id="4" name="Slide Number Placeholder 3"/>
          <p:cNvSpPr>
            <a:spLocks noGrp="1"/>
          </p:cNvSpPr>
          <p:nvPr>
            <p:ph type="sldNum" sz="quarter" idx="10"/>
          </p:nvPr>
        </p:nvSpPr>
        <p:spPr/>
        <p:txBody>
          <a:bodyPr/>
          <a:lstStyle/>
          <a:p>
            <a:pPr>
              <a:defRPr/>
            </a:pPr>
            <a:fld id="{0BBDDF0C-DB69-4924-8F32-044BB7D28B5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Jeff</a:t>
            </a:r>
          </a:p>
          <a:p>
            <a:r>
              <a:rPr lang="en-US" sz="2400" dirty="0" smtClean="0"/>
              <a:t>Discuss blueprint</a:t>
            </a:r>
            <a:endParaRPr lang="en-US" sz="2400" dirty="0"/>
          </a:p>
        </p:txBody>
      </p:sp>
      <p:sp>
        <p:nvSpPr>
          <p:cNvPr id="4" name="Slide Number Placeholder 3"/>
          <p:cNvSpPr>
            <a:spLocks noGrp="1"/>
          </p:cNvSpPr>
          <p:nvPr>
            <p:ph type="sldNum" sz="quarter" idx="10"/>
          </p:nvPr>
        </p:nvSpPr>
        <p:spPr/>
        <p:txBody>
          <a:bodyPr/>
          <a:lstStyle/>
          <a:p>
            <a:fld id="{A7ECCD5F-F835-4247-B4D9-6FE71CF9692D}" type="slidenum">
              <a:rPr lang="en-US" smtClean="0"/>
              <a:t>25</a:t>
            </a:fld>
            <a:endParaRPr lang="en-US"/>
          </a:p>
        </p:txBody>
      </p:sp>
    </p:spTree>
    <p:extLst>
      <p:ext uri="{BB962C8B-B14F-4D97-AF65-F5344CB8AC3E}">
        <p14:creationId xmlns:p14="http://schemas.microsoft.com/office/powerpoint/2010/main" val="505657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dirty="0" smtClean="0"/>
              <a:t>Jeff</a:t>
            </a:r>
          </a:p>
          <a:p>
            <a:r>
              <a:rPr lang="en-US" sz="2400" dirty="0" smtClean="0"/>
              <a:t>Ask if there are any questions….all answer as appropriate</a:t>
            </a:r>
            <a:endParaRPr lang="en-US" sz="2400" dirty="0"/>
          </a:p>
        </p:txBody>
      </p:sp>
      <p:sp>
        <p:nvSpPr>
          <p:cNvPr id="4" name="Slide Number Placeholder 3"/>
          <p:cNvSpPr>
            <a:spLocks noGrp="1"/>
          </p:cNvSpPr>
          <p:nvPr>
            <p:ph type="sldNum" sz="quarter" idx="10"/>
          </p:nvPr>
        </p:nvSpPr>
        <p:spPr/>
        <p:txBody>
          <a:bodyPr/>
          <a:lstStyle/>
          <a:p>
            <a:fld id="{A7ECCD5F-F835-4247-B4D9-6FE71CF9692D}" type="slidenum">
              <a:rPr lang="en-US" smtClean="0"/>
              <a:t>26</a:t>
            </a:fld>
            <a:endParaRPr lang="en-US"/>
          </a:p>
        </p:txBody>
      </p:sp>
    </p:spTree>
    <p:extLst>
      <p:ext uri="{BB962C8B-B14F-4D97-AF65-F5344CB8AC3E}">
        <p14:creationId xmlns:p14="http://schemas.microsoft.com/office/powerpoint/2010/main" val="940865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ECCD5F-F835-4247-B4D9-6FE71CF9692D}" type="slidenum">
              <a:rPr lang="en-US" smtClean="0"/>
              <a:t>27</a:t>
            </a:fld>
            <a:endParaRPr lang="en-US"/>
          </a:p>
        </p:txBody>
      </p:sp>
    </p:spTree>
    <p:extLst>
      <p:ext uri="{BB962C8B-B14F-4D97-AF65-F5344CB8AC3E}">
        <p14:creationId xmlns:p14="http://schemas.microsoft.com/office/powerpoint/2010/main" val="94086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lvl="0"/>
            <a:r>
              <a:rPr lang="en-US" sz="3200" dirty="0">
                <a:solidFill>
                  <a:prstClr val="black"/>
                </a:solidFill>
              </a:rPr>
              <a:t>JEFF</a:t>
            </a:r>
          </a:p>
          <a:p>
            <a:pPr lvl="0"/>
            <a:r>
              <a:rPr lang="en-US" sz="3200" dirty="0" smtClean="0">
                <a:solidFill>
                  <a:prstClr val="black"/>
                </a:solidFill>
              </a:rPr>
              <a:t>Review rationale for redesign….play video</a:t>
            </a:r>
            <a:endParaRPr lang="en-US" sz="32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A7ECCD5F-F835-4247-B4D9-6FE71CF9692D}" type="slidenum">
              <a:rPr lang="en-US" smtClean="0"/>
              <a:t>3</a:t>
            </a:fld>
            <a:endParaRPr lang="en-US"/>
          </a:p>
        </p:txBody>
      </p:sp>
    </p:spTree>
    <p:extLst>
      <p:ext uri="{BB962C8B-B14F-4D97-AF65-F5344CB8AC3E}">
        <p14:creationId xmlns:p14="http://schemas.microsoft.com/office/powerpoint/2010/main" val="384172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dirty="0" smtClean="0"/>
              <a:t>Jeff</a:t>
            </a:r>
          </a:p>
          <a:p>
            <a:r>
              <a:rPr lang="en-US" sz="2400" dirty="0" smtClean="0"/>
              <a:t>Review The </a:t>
            </a:r>
            <a:r>
              <a:rPr lang="en-US" sz="2400" dirty="0"/>
              <a:t>goals for our redesign come down this….</a:t>
            </a:r>
          </a:p>
          <a:p>
            <a:pPr marL="628650" lvl="1" indent="-171450">
              <a:buFont typeface="Arial" panose="020B0604020202020204" pitchFamily="34" charset="0"/>
              <a:buChar char="•"/>
            </a:pPr>
            <a:r>
              <a:rPr lang="en-US" sz="2400" dirty="0"/>
              <a:t>Increasing our employer </a:t>
            </a:r>
            <a:r>
              <a:rPr lang="en-US" sz="2400" dirty="0" smtClean="0"/>
              <a:t>relationships</a:t>
            </a:r>
          </a:p>
          <a:p>
            <a:pPr marL="628650" lvl="1" indent="-171450">
              <a:buFont typeface="Arial" panose="020B0604020202020204" pitchFamily="34" charset="0"/>
              <a:buChar char="•"/>
            </a:pPr>
            <a:r>
              <a:rPr lang="en-US" sz="2400" dirty="0" smtClean="0"/>
              <a:t>Revising </a:t>
            </a:r>
            <a:r>
              <a:rPr lang="en-US" sz="2400" dirty="0"/>
              <a:t>our job seeker service </a:t>
            </a:r>
            <a:r>
              <a:rPr lang="en-US" sz="2400" dirty="0" smtClean="0"/>
              <a:t>flow</a:t>
            </a:r>
          </a:p>
          <a:p>
            <a:pPr marL="628650" lvl="1" indent="-171450">
              <a:buFont typeface="Arial" panose="020B0604020202020204" pitchFamily="34" charset="0"/>
              <a:buChar char="•"/>
            </a:pPr>
            <a:r>
              <a:rPr lang="en-US" sz="2400" dirty="0" smtClean="0"/>
              <a:t>And </a:t>
            </a:r>
            <a:r>
              <a:rPr lang="en-US" sz="2400" dirty="0"/>
              <a:t>using our employer feedback to identify and fill gaps in our local workforce</a:t>
            </a:r>
          </a:p>
          <a:p>
            <a:endParaRPr lang="en-US" dirty="0"/>
          </a:p>
        </p:txBody>
      </p:sp>
      <p:sp>
        <p:nvSpPr>
          <p:cNvPr id="4" name="Slide Number Placeholder 3"/>
          <p:cNvSpPr>
            <a:spLocks noGrp="1"/>
          </p:cNvSpPr>
          <p:nvPr>
            <p:ph type="sldNum" sz="quarter" idx="10"/>
          </p:nvPr>
        </p:nvSpPr>
        <p:spPr/>
        <p:txBody>
          <a:bodyPr/>
          <a:lstStyle/>
          <a:p>
            <a:fld id="{A7ECCD5F-F835-4247-B4D9-6FE71CF9692D}" type="slidenum">
              <a:rPr lang="en-US" smtClean="0"/>
              <a:t>4</a:t>
            </a:fld>
            <a:endParaRPr lang="en-US"/>
          </a:p>
        </p:txBody>
      </p:sp>
    </p:spTree>
    <p:extLst>
      <p:ext uri="{BB962C8B-B14F-4D97-AF65-F5344CB8AC3E}">
        <p14:creationId xmlns:p14="http://schemas.microsoft.com/office/powerpoint/2010/main" val="425915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lvl="0"/>
            <a:r>
              <a:rPr lang="en-US" sz="3200" dirty="0">
                <a:solidFill>
                  <a:prstClr val="black"/>
                </a:solidFill>
              </a:rPr>
              <a:t>JEFF</a:t>
            </a:r>
          </a:p>
          <a:p>
            <a:pPr lvl="0"/>
            <a:r>
              <a:rPr lang="en-US" sz="3200" dirty="0" smtClean="0">
                <a:solidFill>
                  <a:prstClr val="black"/>
                </a:solidFill>
              </a:rPr>
              <a:t>Note the work divided into four teams</a:t>
            </a:r>
            <a:endParaRPr lang="en-US" sz="32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A7ECCD5F-F835-4247-B4D9-6FE71CF9692D}" type="slidenum">
              <a:rPr lang="en-US" smtClean="0"/>
              <a:t>5</a:t>
            </a:fld>
            <a:endParaRPr lang="en-US"/>
          </a:p>
        </p:txBody>
      </p:sp>
    </p:spTree>
    <p:extLst>
      <p:ext uri="{BB962C8B-B14F-4D97-AF65-F5344CB8AC3E}">
        <p14:creationId xmlns:p14="http://schemas.microsoft.com/office/powerpoint/2010/main" val="214533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b="1" dirty="0" smtClean="0"/>
              <a:t>Jeff</a:t>
            </a:r>
          </a:p>
          <a:p>
            <a:r>
              <a:rPr lang="en-US" sz="2400" b="1" dirty="0" smtClean="0"/>
              <a:t>Here’s the overview of our customer flow…</a:t>
            </a:r>
          </a:p>
          <a:p>
            <a:endParaRPr lang="en-US" sz="2400" b="1" dirty="0"/>
          </a:p>
          <a:p>
            <a:r>
              <a:rPr lang="en-US" sz="2400" b="1" dirty="0" smtClean="0"/>
              <a:t>We’ll get into more details now – turn it over to Janice</a:t>
            </a:r>
            <a:endParaRPr lang="en-US" sz="2400" dirty="0" smtClean="0"/>
          </a:p>
          <a:p>
            <a:endParaRPr lang="en-US"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6</a:t>
            </a:fld>
            <a:endParaRPr lang="en-US"/>
          </a:p>
        </p:txBody>
      </p:sp>
    </p:spTree>
    <p:extLst>
      <p:ext uri="{BB962C8B-B14F-4D97-AF65-F5344CB8AC3E}">
        <p14:creationId xmlns:p14="http://schemas.microsoft.com/office/powerpoint/2010/main" val="118939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702310" y="4421824"/>
            <a:ext cx="5618480" cy="4499927"/>
          </a:xfrm>
        </p:spPr>
        <p:txBody>
          <a:bodyPr/>
          <a:lstStyle/>
          <a:p>
            <a:r>
              <a:rPr lang="en-US" sz="2400" b="1" dirty="0" smtClean="0"/>
              <a:t>Janice</a:t>
            </a:r>
          </a:p>
          <a:p>
            <a:r>
              <a:rPr lang="en-US" sz="2400" b="1" dirty="0" smtClean="0"/>
              <a:t>First a bit about the job seeker flow – </a:t>
            </a:r>
          </a:p>
          <a:p>
            <a:endParaRPr lang="en-US" sz="2400" b="1" baseline="0" dirty="0"/>
          </a:p>
          <a:p>
            <a:r>
              <a:rPr lang="en-US" sz="2400" b="1" dirty="0" smtClean="0"/>
              <a:t>Customers come in, the go through a Career Center Seminar and we work to assess if they want/need additional readiness and RESEA status</a:t>
            </a:r>
            <a:endParaRPr lang="en-US" sz="2400"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7</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463551" y="4421823"/>
            <a:ext cx="6172200" cy="4652327"/>
          </a:xfrm>
        </p:spPr>
        <p:txBody>
          <a:bodyPr/>
          <a:lstStyle/>
          <a:p>
            <a:r>
              <a:rPr lang="en-US" sz="2400" b="1" dirty="0" smtClean="0"/>
              <a:t>Janice</a:t>
            </a:r>
          </a:p>
          <a:p>
            <a:r>
              <a:rPr lang="en-US" sz="2400" dirty="0" smtClean="0"/>
              <a:t>Following the CCS, job seekers meet with a counselor to do a basic assessment of where they’re at and what they want to go – this forms the basis of their Career Action Plan (also known as an Individual Plan for Employment)</a:t>
            </a:r>
            <a:endParaRPr lang="en-US" sz="2400" b="0" u="none"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8</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2400" b="1" dirty="0" smtClean="0"/>
              <a:t>Janice</a:t>
            </a:r>
          </a:p>
          <a:p>
            <a:r>
              <a:rPr lang="en-US" sz="2400" b="1" dirty="0" smtClean="0"/>
              <a:t>C</a:t>
            </a:r>
            <a:r>
              <a:rPr lang="en-US" sz="2400" dirty="0" smtClean="0"/>
              <a:t>ustomers that are “job ready” still have access to a variety of tools </a:t>
            </a:r>
          </a:p>
          <a:p>
            <a:endParaRPr lang="en-US" sz="2400" dirty="0"/>
          </a:p>
          <a:p>
            <a:r>
              <a:rPr lang="en-US" sz="2400" dirty="0"/>
              <a:t>Note </a:t>
            </a:r>
            <a:r>
              <a:rPr lang="en-US" sz="2400" dirty="0" smtClean="0"/>
              <a:t>that many of our customers are mandated under RESEA to complete multiple  steps, including a follow visit with their counselor, so while they may be “job ready”, they’ll still require some continued staff assistance</a:t>
            </a:r>
            <a:endParaRPr lang="en-US" sz="2400" b="1"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9</a:t>
            </a:fld>
            <a:endParaRPr lang="en-US"/>
          </a:p>
        </p:txBody>
      </p:sp>
    </p:spTree>
    <p:extLst>
      <p:ext uri="{BB962C8B-B14F-4D97-AF65-F5344CB8AC3E}">
        <p14:creationId xmlns:p14="http://schemas.microsoft.com/office/powerpoint/2010/main" val="90713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9602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2571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16523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10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039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5C315-6CC2-4993-9FBE-BC50D536E553}"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0722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5C315-6CC2-4993-9FBE-BC50D536E553}"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93610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5C315-6CC2-4993-9FBE-BC50D536E553}"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60270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5C315-6CC2-4993-9FBE-BC50D536E553}"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123389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5C315-6CC2-4993-9FBE-BC50D536E553}"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08596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5470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2503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55C315-6CC2-4993-9FBE-BC50D536E553}" type="datetimeFigureOut">
              <a:rPr lang="en-US" smtClean="0"/>
              <a:t>3/1/2018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195A0B4-42D5-4C79-9D05-582B6A86864A}" type="slidenum">
              <a:rPr lang="en-US" smtClean="0"/>
              <a:t>‹#›</a:t>
            </a:fld>
            <a:endParaRPr lang="en-US"/>
          </a:p>
        </p:txBody>
      </p:sp>
    </p:spTree>
    <p:extLst>
      <p:ext uri="{BB962C8B-B14F-4D97-AF65-F5344CB8AC3E}">
        <p14:creationId xmlns:p14="http://schemas.microsoft.com/office/powerpoint/2010/main" val="3508716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png"/><Relationship Id="rId3" Type="http://schemas.openxmlformats.org/officeDocument/2006/relationships/image" Target="../media/image17.jpeg"/><Relationship Id="rId21" Type="http://schemas.openxmlformats.org/officeDocument/2006/relationships/image" Target="../media/image35.jpe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gif"/><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h1eULtwfVQ"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5900"/>
            <a:ext cx="7772400" cy="1102519"/>
          </a:xfrm>
        </p:spPr>
        <p:txBody>
          <a:bodyPr>
            <a:normAutofit fontScale="90000"/>
          </a:bodyPr>
          <a:lstStyle/>
          <a:p>
            <a:r>
              <a:rPr lang="en-US" dirty="0"/>
              <a:t>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Redesigned Business Services in Central MA</a:t>
            </a:r>
            <a:br>
              <a:rPr lang="en-US" dirty="0" smtClean="0"/>
            </a:br>
            <a:r>
              <a:rPr lang="en-US" dirty="0" smtClean="0"/>
              <a:t/>
            </a:r>
            <a:br>
              <a:rPr lang="en-US" dirty="0" smtClean="0"/>
            </a:br>
            <a:r>
              <a:rPr lang="en-US" dirty="0"/>
              <a:t/>
            </a:r>
            <a:br>
              <a:rPr lang="en-US" dirty="0"/>
            </a:br>
            <a:r>
              <a:rPr lang="en-US" i="1" dirty="0"/>
              <a:t> </a:t>
            </a:r>
            <a:r>
              <a:rPr lang="en-US" dirty="0"/>
              <a:t/>
            </a:r>
            <a:br>
              <a:rPr lang="en-US" dirty="0"/>
            </a:br>
            <a:r>
              <a:rPr lang="en-US" i="1" dirty="0"/>
              <a:t> </a:t>
            </a:r>
            <a:r>
              <a:rPr lang="en-US" dirty="0"/>
              <a:t/>
            </a:r>
            <a:br>
              <a:rPr lang="en-US" dirty="0"/>
            </a:br>
            <a:r>
              <a:rPr lang="en-US" i="1">
                <a:solidFill>
                  <a:prstClr val="black"/>
                </a:solidFill>
              </a:rPr>
              <a:t> </a:t>
            </a:r>
            <a:r>
              <a:rPr lang="en-US" dirty="0"/>
              <a:t/>
            </a:r>
            <a:br>
              <a:rPr lang="en-US" dirty="0"/>
            </a:br>
            <a:r>
              <a:rPr lang="en-US" dirty="0"/>
              <a:t> </a:t>
            </a:r>
            <a:br>
              <a:rPr lang="en-US" dirty="0"/>
            </a:br>
            <a:r>
              <a:rPr lang="en-US" dirty="0"/>
              <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74461"/>
            <a:ext cx="2834532" cy="146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457" y="2030274"/>
            <a:ext cx="2663825" cy="116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9655" y="3255257"/>
            <a:ext cx="2477425" cy="17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225" y="4514850"/>
            <a:ext cx="1412825" cy="409195"/>
          </a:xfrm>
          <a:prstGeom prst="rect">
            <a:avLst/>
          </a:prstGeom>
        </p:spPr>
      </p:pic>
    </p:spTree>
    <p:extLst>
      <p:ext uri="{BB962C8B-B14F-4D97-AF65-F5344CB8AC3E}">
        <p14:creationId xmlns:p14="http://schemas.microsoft.com/office/powerpoint/2010/main" val="2757544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238486"/>
            <a:ext cx="2476500" cy="116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03429" y="238486"/>
            <a:ext cx="5015933" cy="20457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solidFill>
                  <a:srgbClr val="0000FF"/>
                </a:solidFill>
              </a:rPr>
              <a:t>Supported Search</a:t>
            </a:r>
          </a:p>
          <a:p>
            <a:pPr algn="ctr"/>
            <a:r>
              <a:rPr lang="en-US" sz="3600" b="1" dirty="0" smtClean="0">
                <a:solidFill>
                  <a:schemeClr val="tx1"/>
                </a:solidFill>
              </a:rPr>
              <a:t>AND</a:t>
            </a:r>
          </a:p>
          <a:p>
            <a:pPr algn="ctr"/>
            <a:r>
              <a:rPr lang="en-US" sz="3600" b="1" dirty="0" smtClean="0">
                <a:solidFill>
                  <a:srgbClr val="0000FF"/>
                </a:solidFill>
              </a:rPr>
              <a:t>Readiness Services</a:t>
            </a:r>
            <a:endParaRPr lang="en-US" sz="36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4" y="2384810"/>
            <a:ext cx="7867759" cy="254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Connector 9"/>
          <p:cNvSpPr/>
          <p:nvPr/>
        </p:nvSpPr>
        <p:spPr>
          <a:xfrm>
            <a:off x="2922531" y="3486051"/>
            <a:ext cx="1981200" cy="143726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031" y="1304949"/>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8" name="Flowchart: Connector 7"/>
          <p:cNvSpPr/>
          <p:nvPr/>
        </p:nvSpPr>
        <p:spPr>
          <a:xfrm>
            <a:off x="4819126" y="3486051"/>
            <a:ext cx="1981200" cy="143726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782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170331"/>
            <a:ext cx="2513974" cy="64867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238486"/>
            <a:ext cx="2476500" cy="116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4799" y="2286001"/>
            <a:ext cx="8473625" cy="25896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r>
              <a:rPr lang="en-US" sz="2800" dirty="0" smtClean="0">
                <a:solidFill>
                  <a:schemeClr val="tx1"/>
                </a:solidFill>
              </a:rPr>
              <a:t>Career Ready Initiative: Assessment &amp; Online Learning</a:t>
            </a:r>
            <a:endParaRPr lang="en-US" sz="2800" dirty="0">
              <a:solidFill>
                <a:schemeClr val="tx1"/>
              </a:solidFill>
            </a:endParaRPr>
          </a:p>
          <a:p>
            <a:pPr marL="342900" indent="-342900">
              <a:buFont typeface="Wingdings" panose="05000000000000000000" pitchFamily="2" charset="2"/>
              <a:buChar char="ü"/>
            </a:pPr>
            <a:r>
              <a:rPr lang="en-US" sz="2800" dirty="0" smtClean="0">
                <a:solidFill>
                  <a:schemeClr val="tx1"/>
                </a:solidFill>
              </a:rPr>
              <a:t>Basic Workshops</a:t>
            </a:r>
          </a:p>
          <a:p>
            <a:pPr marL="1028700" lvl="1" indent="-571500">
              <a:buFont typeface="Wingdings" panose="05000000000000000000" pitchFamily="2" charset="2"/>
              <a:buChar char="§"/>
            </a:pPr>
            <a:r>
              <a:rPr lang="en-US" sz="2800" dirty="0" smtClean="0">
                <a:solidFill>
                  <a:schemeClr val="tx1"/>
                </a:solidFill>
              </a:rPr>
              <a:t>Résumé Writing</a:t>
            </a:r>
          </a:p>
          <a:p>
            <a:pPr marL="1028700" lvl="1" indent="-571500">
              <a:buFont typeface="Wingdings" panose="05000000000000000000" pitchFamily="2" charset="2"/>
              <a:buChar char="§"/>
            </a:pPr>
            <a:r>
              <a:rPr lang="en-US" sz="2800" dirty="0" smtClean="0">
                <a:solidFill>
                  <a:schemeClr val="tx1"/>
                </a:solidFill>
              </a:rPr>
              <a:t>Interviewing Skills</a:t>
            </a:r>
          </a:p>
          <a:p>
            <a:pPr marL="1028700" lvl="1" indent="-571500">
              <a:buFont typeface="Wingdings" panose="05000000000000000000" pitchFamily="2" charset="2"/>
              <a:buChar char="§"/>
            </a:pPr>
            <a:r>
              <a:rPr lang="en-US" sz="2800" dirty="0" smtClean="0">
                <a:solidFill>
                  <a:schemeClr val="tx1"/>
                </a:solidFill>
              </a:rPr>
              <a:t>LinkedIn</a:t>
            </a:r>
          </a:p>
          <a:p>
            <a:pPr marL="342900" indent="-342900">
              <a:buFont typeface="Wingdings" panose="05000000000000000000" pitchFamily="2" charset="2"/>
              <a:buChar char="ü"/>
            </a:pPr>
            <a:r>
              <a:rPr lang="en-US" sz="2800" dirty="0" smtClean="0">
                <a:solidFill>
                  <a:schemeClr val="tx1"/>
                </a:solidFill>
              </a:rPr>
              <a:t>CareerHub Online Portal</a:t>
            </a:r>
          </a:p>
        </p:txBody>
      </p:sp>
      <p:sp>
        <p:nvSpPr>
          <p:cNvPr id="8" name="TextBox 7"/>
          <p:cNvSpPr txBox="1"/>
          <p:nvPr/>
        </p:nvSpPr>
        <p:spPr>
          <a:xfrm>
            <a:off x="295266" y="1610629"/>
            <a:ext cx="5532098" cy="707886"/>
          </a:xfrm>
          <a:prstGeom prst="rect">
            <a:avLst/>
          </a:prstGeom>
          <a:noFill/>
        </p:spPr>
        <p:txBody>
          <a:bodyPr wrap="square" rtlCol="0">
            <a:spAutoFit/>
          </a:bodyPr>
          <a:lstStyle/>
          <a:p>
            <a:r>
              <a:rPr lang="en-US" sz="4000" b="1" dirty="0" smtClean="0">
                <a:solidFill>
                  <a:srgbClr val="FF0000"/>
                </a:solidFill>
              </a:rPr>
              <a:t>SUPPORTED SEARCH</a:t>
            </a:r>
            <a:endParaRPr lang="en-US" sz="4000" b="1" dirty="0">
              <a:solidFill>
                <a:srgbClr val="FF0000"/>
              </a:solidFill>
            </a:endParaRPr>
          </a:p>
        </p:txBody>
      </p:sp>
      <p:sp>
        <p:nvSpPr>
          <p:cNvPr id="9" name="TextBox 8"/>
          <p:cNvSpPr txBox="1"/>
          <p:nvPr/>
        </p:nvSpPr>
        <p:spPr>
          <a:xfrm>
            <a:off x="548817" y="1315731"/>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2022289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170331"/>
            <a:ext cx="2513974" cy="64867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237512"/>
            <a:ext cx="2476500" cy="116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2860" y="1718964"/>
            <a:ext cx="5867400" cy="707886"/>
          </a:xfrm>
          <a:prstGeom prst="rect">
            <a:avLst/>
          </a:prstGeom>
          <a:noFill/>
        </p:spPr>
        <p:txBody>
          <a:bodyPr wrap="square" rtlCol="0">
            <a:spAutoFit/>
          </a:bodyPr>
          <a:lstStyle/>
          <a:p>
            <a:r>
              <a:rPr lang="en-US" sz="4000" b="1" dirty="0" smtClean="0">
                <a:solidFill>
                  <a:srgbClr val="FF0000"/>
                </a:solidFill>
              </a:rPr>
              <a:t>READINESS SERVICES</a:t>
            </a:r>
            <a:endParaRPr lang="en-US" sz="4000" b="1" dirty="0">
              <a:solidFill>
                <a:srgbClr val="FF0000"/>
              </a:solidFill>
            </a:endParaRPr>
          </a:p>
        </p:txBody>
      </p:sp>
      <p:sp>
        <p:nvSpPr>
          <p:cNvPr id="9" name="Rectangle 8"/>
          <p:cNvSpPr/>
          <p:nvPr/>
        </p:nvSpPr>
        <p:spPr>
          <a:xfrm>
            <a:off x="167910" y="2419350"/>
            <a:ext cx="4419600" cy="26955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Wingdings" panose="05000000000000000000" pitchFamily="2" charset="2"/>
              <a:buChar char="ü"/>
            </a:pPr>
            <a:r>
              <a:rPr lang="en-US" sz="2800" dirty="0" smtClean="0">
                <a:solidFill>
                  <a:schemeClr val="tx1"/>
                </a:solidFill>
              </a:rPr>
              <a:t>Specialty </a:t>
            </a:r>
            <a:r>
              <a:rPr lang="en-US" sz="2800" dirty="0">
                <a:solidFill>
                  <a:schemeClr val="tx1"/>
                </a:solidFill>
              </a:rPr>
              <a:t>Workshops</a:t>
            </a:r>
          </a:p>
          <a:p>
            <a:pPr marL="457200" indent="-457200">
              <a:buFont typeface="Wingdings" panose="05000000000000000000" pitchFamily="2" charset="2"/>
              <a:buChar char="ü"/>
            </a:pPr>
            <a:r>
              <a:rPr lang="en-US" sz="2800" dirty="0">
                <a:solidFill>
                  <a:schemeClr val="tx1"/>
                </a:solidFill>
              </a:rPr>
              <a:t>Sector </a:t>
            </a:r>
            <a:r>
              <a:rPr lang="en-US" sz="2800" dirty="0" smtClean="0">
                <a:solidFill>
                  <a:schemeClr val="tx1"/>
                </a:solidFill>
              </a:rPr>
              <a:t>Strategies</a:t>
            </a:r>
          </a:p>
          <a:p>
            <a:pPr marL="457200" indent="-457200">
              <a:buFont typeface="Wingdings" panose="05000000000000000000" pitchFamily="2" charset="2"/>
              <a:buChar char="ü"/>
            </a:pPr>
            <a:r>
              <a:rPr lang="en-US" sz="2800" dirty="0" smtClean="0">
                <a:solidFill>
                  <a:schemeClr val="tx1"/>
                </a:solidFill>
              </a:rPr>
              <a:t>Career Ready Assessment</a:t>
            </a:r>
          </a:p>
          <a:p>
            <a:pPr marL="457200" indent="-457200">
              <a:buFont typeface="Wingdings" panose="05000000000000000000" pitchFamily="2" charset="2"/>
              <a:buChar char="ü"/>
            </a:pPr>
            <a:r>
              <a:rPr lang="en-US" sz="2800" dirty="0" smtClean="0">
                <a:solidFill>
                  <a:schemeClr val="tx1"/>
                </a:solidFill>
              </a:rPr>
              <a:t>Bounce Readiness</a:t>
            </a:r>
            <a:endParaRPr lang="en-US" sz="2800" dirty="0">
              <a:solidFill>
                <a:schemeClr val="tx1"/>
              </a:solidFill>
            </a:endParaRPr>
          </a:p>
          <a:p>
            <a:pPr marL="457200" indent="-457200">
              <a:buFont typeface="Wingdings" panose="05000000000000000000" pitchFamily="2" charset="2"/>
              <a:buChar char="ü"/>
            </a:pPr>
            <a:r>
              <a:rPr lang="en-US" sz="2800" dirty="0" smtClean="0">
                <a:solidFill>
                  <a:schemeClr val="tx1"/>
                </a:solidFill>
              </a:rPr>
              <a:t>Training / Education</a:t>
            </a:r>
            <a:endParaRPr lang="en-US" sz="2800" dirty="0">
              <a:solidFill>
                <a:schemeClr val="tx1"/>
              </a:solidFill>
            </a:endParaRPr>
          </a:p>
          <a:p>
            <a:r>
              <a:rPr lang="en-US" sz="2800" dirty="0">
                <a:solidFill>
                  <a:schemeClr val="tx1"/>
                </a:solidFill>
              </a:rPr>
              <a:t> </a:t>
            </a:r>
            <a:r>
              <a:rPr lang="en-US" sz="2800" dirty="0" smtClean="0">
                <a:solidFill>
                  <a:schemeClr val="tx1"/>
                </a:solidFill>
              </a:rPr>
              <a:t>     (OJT, Pre-apprentice, etc.)</a:t>
            </a:r>
          </a:p>
        </p:txBody>
      </p:sp>
      <p:sp>
        <p:nvSpPr>
          <p:cNvPr id="7" name="Rectangle 6"/>
          <p:cNvSpPr/>
          <p:nvPr/>
        </p:nvSpPr>
        <p:spPr>
          <a:xfrm>
            <a:off x="4715634" y="2426850"/>
            <a:ext cx="4419600" cy="26955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Wingdings" panose="05000000000000000000" pitchFamily="2" charset="2"/>
              <a:buChar char="ü"/>
            </a:pPr>
            <a:r>
              <a:rPr lang="en-US" sz="2800" dirty="0">
                <a:solidFill>
                  <a:schemeClr val="tx1"/>
                </a:solidFill>
              </a:rPr>
              <a:t>ITA’s/TABE</a:t>
            </a:r>
          </a:p>
          <a:p>
            <a:pPr marL="457200" indent="-457200">
              <a:buFont typeface="Wingdings" panose="05000000000000000000" pitchFamily="2" charset="2"/>
              <a:buChar char="ü"/>
            </a:pPr>
            <a:r>
              <a:rPr lang="en-US" sz="2800" dirty="0">
                <a:solidFill>
                  <a:schemeClr val="tx1"/>
                </a:solidFill>
              </a:rPr>
              <a:t>ABE / </a:t>
            </a:r>
            <a:r>
              <a:rPr lang="en-US" sz="2800" dirty="0" smtClean="0">
                <a:solidFill>
                  <a:schemeClr val="tx1"/>
                </a:solidFill>
              </a:rPr>
              <a:t>HSE / ESOL</a:t>
            </a:r>
            <a:endParaRPr lang="en-US" sz="2800" dirty="0">
              <a:solidFill>
                <a:schemeClr val="tx1"/>
              </a:solidFill>
            </a:endParaRPr>
          </a:p>
          <a:p>
            <a:pPr marL="457200" indent="-457200">
              <a:buFont typeface="Wingdings" panose="05000000000000000000" pitchFamily="2" charset="2"/>
              <a:buChar char="ü"/>
            </a:pPr>
            <a:r>
              <a:rPr lang="en-US" sz="2800" dirty="0">
                <a:solidFill>
                  <a:schemeClr val="tx1"/>
                </a:solidFill>
              </a:rPr>
              <a:t>Higher Ed/QCC Navigator</a:t>
            </a:r>
          </a:p>
          <a:p>
            <a:pPr marL="457200" indent="-457200">
              <a:buFont typeface="Wingdings" panose="05000000000000000000" pitchFamily="2" charset="2"/>
              <a:buChar char="ü"/>
            </a:pPr>
            <a:r>
              <a:rPr lang="en-US" sz="2800" dirty="0">
                <a:solidFill>
                  <a:schemeClr val="tx1"/>
                </a:solidFill>
              </a:rPr>
              <a:t>Online training</a:t>
            </a:r>
          </a:p>
          <a:p>
            <a:pPr marL="457200" indent="-457200">
              <a:buFont typeface="Wingdings" panose="05000000000000000000" pitchFamily="2" charset="2"/>
              <a:buChar char="ü"/>
            </a:pPr>
            <a:r>
              <a:rPr lang="en-US" sz="2800" dirty="0">
                <a:solidFill>
                  <a:schemeClr val="tx1"/>
                </a:solidFill>
              </a:rPr>
              <a:t>Partner Trainings</a:t>
            </a:r>
          </a:p>
          <a:p>
            <a:pPr marL="457200" indent="-457200">
              <a:buFont typeface="Wingdings" panose="05000000000000000000" pitchFamily="2" charset="2"/>
              <a:buChar char="ü"/>
            </a:pPr>
            <a:endParaRPr lang="en-US" sz="2800" dirty="0">
              <a:solidFill>
                <a:schemeClr val="tx1"/>
              </a:solidFill>
            </a:endParaRPr>
          </a:p>
        </p:txBody>
      </p:sp>
      <p:sp>
        <p:nvSpPr>
          <p:cNvPr id="8" name="TextBox 7"/>
          <p:cNvSpPr txBox="1"/>
          <p:nvPr/>
        </p:nvSpPr>
        <p:spPr>
          <a:xfrm>
            <a:off x="369982" y="1324788"/>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2" name="Right Arrow 1"/>
          <p:cNvSpPr/>
          <p:nvPr/>
        </p:nvSpPr>
        <p:spPr>
          <a:xfrm rot="19547501">
            <a:off x="3720051" y="3816012"/>
            <a:ext cx="1148598" cy="702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23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170331"/>
            <a:ext cx="2513974" cy="64867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237512"/>
            <a:ext cx="2476500" cy="116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85800" y="1786453"/>
            <a:ext cx="5867400" cy="707886"/>
          </a:xfrm>
          <a:prstGeom prst="rect">
            <a:avLst/>
          </a:prstGeom>
          <a:noFill/>
        </p:spPr>
        <p:txBody>
          <a:bodyPr wrap="square" rtlCol="0">
            <a:spAutoFit/>
          </a:bodyPr>
          <a:lstStyle/>
          <a:p>
            <a:r>
              <a:rPr lang="en-US" sz="4000" b="1" dirty="0" smtClean="0">
                <a:solidFill>
                  <a:srgbClr val="FF0000"/>
                </a:solidFill>
              </a:rPr>
              <a:t>FOLLOW UP SUPPORT</a:t>
            </a:r>
            <a:endParaRPr lang="en-US" sz="4000" b="1" dirty="0">
              <a:solidFill>
                <a:srgbClr val="FF0000"/>
              </a:solidFill>
            </a:endParaRPr>
          </a:p>
        </p:txBody>
      </p:sp>
      <p:sp>
        <p:nvSpPr>
          <p:cNvPr id="7" name="TextBox 6"/>
          <p:cNvSpPr txBox="1"/>
          <p:nvPr/>
        </p:nvSpPr>
        <p:spPr>
          <a:xfrm>
            <a:off x="369982" y="1324788"/>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9" name="Rectangle 8"/>
          <p:cNvSpPr/>
          <p:nvPr/>
        </p:nvSpPr>
        <p:spPr>
          <a:xfrm>
            <a:off x="304799" y="2494339"/>
            <a:ext cx="8473625" cy="25896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r>
              <a:rPr lang="en-US" sz="2800" dirty="0" smtClean="0">
                <a:solidFill>
                  <a:schemeClr val="tx1"/>
                </a:solidFill>
              </a:rPr>
              <a:t>Job retention support</a:t>
            </a:r>
            <a:endParaRPr lang="en-US" sz="2800" dirty="0">
              <a:solidFill>
                <a:schemeClr val="tx1"/>
              </a:solidFill>
            </a:endParaRPr>
          </a:p>
          <a:p>
            <a:pPr marL="342900" indent="-342900">
              <a:buFont typeface="Wingdings" panose="05000000000000000000" pitchFamily="2" charset="2"/>
              <a:buChar char="ü"/>
            </a:pPr>
            <a:r>
              <a:rPr lang="en-US" sz="2800" dirty="0" smtClean="0">
                <a:solidFill>
                  <a:schemeClr val="tx1"/>
                </a:solidFill>
              </a:rPr>
              <a:t>Counselor contacts:</a:t>
            </a:r>
          </a:p>
          <a:p>
            <a:pPr marL="800100" lvl="1" indent="-342900">
              <a:buFont typeface="Wingdings" panose="05000000000000000000" pitchFamily="2" charset="2"/>
              <a:buChar char="ü"/>
            </a:pPr>
            <a:r>
              <a:rPr lang="en-US" sz="2800" dirty="0" smtClean="0">
                <a:solidFill>
                  <a:schemeClr val="tx1"/>
                </a:solidFill>
              </a:rPr>
              <a:t>Email</a:t>
            </a:r>
          </a:p>
          <a:p>
            <a:pPr marL="800100" lvl="1" indent="-342900">
              <a:buFont typeface="Wingdings" panose="05000000000000000000" pitchFamily="2" charset="2"/>
              <a:buChar char="ü"/>
            </a:pPr>
            <a:r>
              <a:rPr lang="en-US" sz="2800" dirty="0" smtClean="0">
                <a:solidFill>
                  <a:schemeClr val="tx1"/>
                </a:solidFill>
              </a:rPr>
              <a:t>Phone</a:t>
            </a:r>
          </a:p>
          <a:p>
            <a:pPr marL="800100" lvl="1" indent="-342900">
              <a:buFont typeface="Wingdings" panose="05000000000000000000" pitchFamily="2" charset="2"/>
              <a:buChar char="ü"/>
            </a:pPr>
            <a:r>
              <a:rPr lang="en-US" sz="2800" dirty="0" smtClean="0">
                <a:solidFill>
                  <a:schemeClr val="tx1"/>
                </a:solidFill>
              </a:rPr>
              <a:t>Text Messaging (Computer to text)</a:t>
            </a:r>
          </a:p>
        </p:txBody>
      </p:sp>
    </p:spTree>
    <p:extLst>
      <p:ext uri="{BB962C8B-B14F-4D97-AF65-F5344CB8AC3E}">
        <p14:creationId xmlns:p14="http://schemas.microsoft.com/office/powerpoint/2010/main" val="372530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42950"/>
            <a:ext cx="8698230" cy="110251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latin typeface="Aharoni" panose="02010803020104030203" pitchFamily="2" charset="-79"/>
                <a:cs typeface="Aharoni" panose="02010803020104030203" pitchFamily="2" charset="-79"/>
              </a:rPr>
              <a:t>Business Services</a:t>
            </a:r>
          </a:p>
          <a:p>
            <a:r>
              <a:rPr lang="en-US" sz="5400" b="1" dirty="0" smtClean="0">
                <a:latin typeface="Aharoni" panose="02010803020104030203" pitchFamily="2" charset="-79"/>
                <a:cs typeface="Aharoni" panose="02010803020104030203" pitchFamily="2" charset="-79"/>
              </a:rPr>
              <a:t>Customer Flow</a:t>
            </a:r>
            <a:endParaRPr lang="en-US" sz="5400" b="1" dirty="0">
              <a:latin typeface="Aharoni" panose="02010803020104030203" pitchFamily="2" charset="-79"/>
              <a:cs typeface="Aharoni" panose="02010803020104030203" pitchFamily="2" charset="-79"/>
            </a:endParaRPr>
          </a:p>
        </p:txBody>
      </p:sp>
      <p:pic>
        <p:nvPicPr>
          <p:cNvPr id="1026" name="Picture 2" descr="http://enviroeducation.com/uploads/digital_asset/file/155/environmental-schools-ecological-entrepreneurship_600x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823" y="2394948"/>
            <a:ext cx="4398583" cy="2309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6" y="4456276"/>
            <a:ext cx="891883" cy="50563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292141"/>
            <a:ext cx="1230630" cy="669768"/>
          </a:xfrm>
          <a:prstGeom prst="rect">
            <a:avLst/>
          </a:prstGeom>
        </p:spPr>
      </p:pic>
    </p:spTree>
    <p:extLst>
      <p:ext uri="{BB962C8B-B14F-4D97-AF65-F5344CB8AC3E}">
        <p14:creationId xmlns:p14="http://schemas.microsoft.com/office/powerpoint/2010/main" val="758057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816"/>
            <a:ext cx="9210675" cy="512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0" y="1276350"/>
            <a:ext cx="2133600" cy="2971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733550"/>
            <a:ext cx="16002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Business Engagement Solutions Team (BEST)</a:t>
            </a:r>
            <a:endParaRPr lang="en-US" sz="1200" dirty="0"/>
          </a:p>
        </p:txBody>
      </p:sp>
    </p:spTree>
    <p:extLst>
      <p:ext uri="{BB962C8B-B14F-4D97-AF65-F5344CB8AC3E}">
        <p14:creationId xmlns:p14="http://schemas.microsoft.com/office/powerpoint/2010/main" val="583291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97520" y="301796"/>
            <a:ext cx="1847368" cy="129735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Mass BizWorks</a:t>
            </a:r>
            <a:endParaRPr lang="en-US" sz="2400" b="1" dirty="0">
              <a:solidFill>
                <a:schemeClr val="bg1"/>
              </a:solidFill>
            </a:endParaRPr>
          </a:p>
        </p:txBody>
      </p:sp>
      <p:sp>
        <p:nvSpPr>
          <p:cNvPr id="15" name="Diamond 14"/>
          <p:cNvSpPr/>
          <p:nvPr/>
        </p:nvSpPr>
        <p:spPr>
          <a:xfrm>
            <a:off x="671821" y="2026720"/>
            <a:ext cx="2562085" cy="1664261"/>
          </a:xfrm>
          <a:prstGeom prst="diamond">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sp>
        <p:nvSpPr>
          <p:cNvPr id="16" name="Rectangle 15"/>
          <p:cNvSpPr/>
          <p:nvPr/>
        </p:nvSpPr>
        <p:spPr>
          <a:xfrm>
            <a:off x="4724401" y="3690981"/>
            <a:ext cx="1720487" cy="129735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Vacancy</a:t>
            </a:r>
            <a:endParaRPr lang="en-US" sz="2400" b="1" dirty="0">
              <a:solidFill>
                <a:schemeClr val="bg1"/>
              </a:solidFill>
            </a:endParaRPr>
          </a:p>
        </p:txBody>
      </p:sp>
      <p:cxnSp>
        <p:nvCxnSpPr>
          <p:cNvPr id="17" name="Straight Arrow Connector 16"/>
          <p:cNvCxnSpPr/>
          <p:nvPr/>
        </p:nvCxnSpPr>
        <p:spPr>
          <a:xfrm>
            <a:off x="1952862" y="1549157"/>
            <a:ext cx="0" cy="4657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1198" y="2858849"/>
            <a:ext cx="1603203" cy="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724402" y="2026719"/>
            <a:ext cx="1720487" cy="129735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Special Events</a:t>
            </a:r>
            <a:endParaRPr lang="en-US" sz="2400" b="1" dirty="0">
              <a:solidFill>
                <a:schemeClr val="bg1"/>
              </a:solidFill>
            </a:endParaRPr>
          </a:p>
        </p:txBody>
      </p:sp>
      <p:cxnSp>
        <p:nvCxnSpPr>
          <p:cNvPr id="7" name="Elbow Connector 6"/>
          <p:cNvCxnSpPr>
            <a:endCxn id="14" idx="1"/>
          </p:cNvCxnSpPr>
          <p:nvPr/>
        </p:nvCxnSpPr>
        <p:spPr>
          <a:xfrm rot="5400000" flipH="1" flipV="1">
            <a:off x="2961523" y="1222853"/>
            <a:ext cx="1908378" cy="1363615"/>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5" idx="3"/>
            <a:endCxn id="16" idx="1"/>
          </p:cNvCxnSpPr>
          <p:nvPr/>
        </p:nvCxnSpPr>
        <p:spPr>
          <a:xfrm>
            <a:off x="3233906" y="2858850"/>
            <a:ext cx="1490495" cy="1480806"/>
          </a:xfrm>
          <a:prstGeom prst="bentConnector3">
            <a:avLst>
              <a:gd name="adj1" fmla="val -1589"/>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026452" y="124955"/>
            <a:ext cx="2117549" cy="915519"/>
            <a:chOff x="6264451" y="227108"/>
            <a:chExt cx="2513974" cy="1641526"/>
          </a:xfrm>
        </p:grpSpPr>
        <p:sp>
          <p:nvSpPr>
            <p:cNvPr id="18" name="Right Arrow 17"/>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3" name="Rectangle 2"/>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44" y="239179"/>
            <a:ext cx="1746637" cy="1309978"/>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7974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30500" y="267620"/>
            <a:ext cx="1847368" cy="12973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Mass BizWorks</a:t>
            </a:r>
            <a:endParaRPr lang="en-US" sz="2400" b="1" dirty="0">
              <a:solidFill>
                <a:schemeClr val="tx1"/>
              </a:solidFill>
            </a:endParaRPr>
          </a:p>
        </p:txBody>
      </p:sp>
      <p:sp>
        <p:nvSpPr>
          <p:cNvPr id="15" name="Diamond 14"/>
          <p:cNvSpPr/>
          <p:nvPr/>
        </p:nvSpPr>
        <p:spPr>
          <a:xfrm>
            <a:off x="304801" y="1992544"/>
            <a:ext cx="2562085" cy="1664261"/>
          </a:xfrm>
          <a:prstGeom prst="diamond">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cxnSp>
        <p:nvCxnSpPr>
          <p:cNvPr id="17" name="Straight Arrow Connector 16"/>
          <p:cNvCxnSpPr/>
          <p:nvPr/>
        </p:nvCxnSpPr>
        <p:spPr>
          <a:xfrm>
            <a:off x="1585842" y="1514981"/>
            <a:ext cx="0" cy="4657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14" idx="1"/>
          </p:cNvCxnSpPr>
          <p:nvPr/>
        </p:nvCxnSpPr>
        <p:spPr>
          <a:xfrm rot="5400000" flipH="1" flipV="1">
            <a:off x="2594503" y="1188678"/>
            <a:ext cx="1908378" cy="1363615"/>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3807087" y="149983"/>
            <a:ext cx="2821074" cy="1731808"/>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 y="4346666"/>
            <a:ext cx="3765989" cy="79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16862" y="1950283"/>
            <a:ext cx="4104577" cy="3539430"/>
          </a:xfrm>
          <a:prstGeom prst="rect">
            <a:avLst/>
          </a:prstGeom>
          <a:noFill/>
        </p:spPr>
        <p:txBody>
          <a:bodyPr wrap="square" rtlCol="0">
            <a:spAutoFit/>
          </a:bodyPr>
          <a:lstStyle/>
          <a:p>
            <a:pPr marL="342900" indent="-342900">
              <a:buFont typeface="Wingdings" pitchFamily="2" charset="2"/>
              <a:buChar char="ü"/>
            </a:pPr>
            <a:r>
              <a:rPr lang="en-US" sz="2800" dirty="0" smtClean="0"/>
              <a:t>Training &amp; Consultation</a:t>
            </a:r>
          </a:p>
          <a:p>
            <a:pPr marL="342900" indent="-342900">
              <a:buFont typeface="Wingdings" pitchFamily="2" charset="2"/>
              <a:buChar char="ü"/>
            </a:pPr>
            <a:r>
              <a:rPr lang="en-US" sz="2800" dirty="0" smtClean="0"/>
              <a:t>Layoff Aversion &amp; Management</a:t>
            </a:r>
          </a:p>
          <a:p>
            <a:pPr marL="342900" indent="-342900">
              <a:buFont typeface="Wingdings" pitchFamily="2" charset="2"/>
              <a:buChar char="ü"/>
            </a:pPr>
            <a:r>
              <a:rPr lang="en-US" sz="2800" dirty="0" smtClean="0"/>
              <a:t>Business Development / Partnerships</a:t>
            </a:r>
          </a:p>
          <a:p>
            <a:pPr marL="342900" indent="-342900">
              <a:buFont typeface="Wingdings" pitchFamily="2" charset="2"/>
              <a:buChar char="ü"/>
            </a:pPr>
            <a:r>
              <a:rPr lang="en-US" sz="2800" dirty="0" smtClean="0"/>
              <a:t>Important Websites</a:t>
            </a:r>
          </a:p>
          <a:p>
            <a:endParaRPr lang="en-US" sz="2800" dirty="0" smtClean="0"/>
          </a:p>
          <a:p>
            <a:endParaRPr lang="en-US" sz="2800" dirty="0"/>
          </a:p>
        </p:txBody>
      </p:sp>
      <p:grpSp>
        <p:nvGrpSpPr>
          <p:cNvPr id="18" name="Group 17"/>
          <p:cNvGrpSpPr/>
          <p:nvPr/>
        </p:nvGrpSpPr>
        <p:grpSpPr>
          <a:xfrm>
            <a:off x="7026452" y="124955"/>
            <a:ext cx="2117549" cy="915519"/>
            <a:chOff x="6264451" y="227108"/>
            <a:chExt cx="2513974" cy="1641526"/>
          </a:xfrm>
        </p:grpSpPr>
        <p:sp>
          <p:nvSpPr>
            <p:cNvPr id="19" name="Right Arrow 18"/>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20" name="Rectangle 19"/>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524" y="237765"/>
            <a:ext cx="1746637" cy="1309978"/>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2962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mond 14"/>
          <p:cNvSpPr/>
          <p:nvPr/>
        </p:nvSpPr>
        <p:spPr>
          <a:xfrm>
            <a:off x="259375" y="3340808"/>
            <a:ext cx="2562085" cy="1664261"/>
          </a:xfrm>
          <a:prstGeom prst="diamond">
            <a:avLst/>
          </a:prstGeom>
          <a:solidFill>
            <a:srgbClr val="990099"/>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cxnSp>
        <p:nvCxnSpPr>
          <p:cNvPr id="17" name="Straight Arrow Connector 16"/>
          <p:cNvCxnSpPr/>
          <p:nvPr/>
        </p:nvCxnSpPr>
        <p:spPr>
          <a:xfrm>
            <a:off x="1540416" y="2863245"/>
            <a:ext cx="0" cy="4657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08753" y="4171950"/>
            <a:ext cx="2394973" cy="9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670913" y="3340808"/>
            <a:ext cx="1720487" cy="12973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Special Events</a:t>
            </a:r>
            <a:endParaRPr lang="en-US" sz="2400" b="1" dirty="0">
              <a:solidFill>
                <a:schemeClr val="tx1"/>
              </a:solidFill>
            </a:endParaRPr>
          </a:p>
        </p:txBody>
      </p:sp>
      <p:sp>
        <p:nvSpPr>
          <p:cNvPr id="13" name="Flowchart: Connector 12"/>
          <p:cNvSpPr/>
          <p:nvPr/>
        </p:nvSpPr>
        <p:spPr>
          <a:xfrm>
            <a:off x="5103726" y="3155557"/>
            <a:ext cx="2821074" cy="1731808"/>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21460" y="363069"/>
            <a:ext cx="6223115" cy="3970318"/>
          </a:xfrm>
          <a:prstGeom prst="rect">
            <a:avLst/>
          </a:prstGeom>
          <a:noFill/>
        </p:spPr>
        <p:txBody>
          <a:bodyPr wrap="square" rtlCol="0">
            <a:spAutoFit/>
          </a:bodyPr>
          <a:lstStyle/>
          <a:p>
            <a:r>
              <a:rPr lang="en-US" sz="3600" b="1" cap="all" dirty="0" smtClean="0">
                <a:solidFill>
                  <a:srgbClr val="FF0000"/>
                </a:solidFill>
              </a:rPr>
              <a:t>Special Events</a:t>
            </a:r>
          </a:p>
          <a:p>
            <a:pPr marL="914400" lvl="1" indent="-457200">
              <a:buFont typeface="Wingdings" pitchFamily="2" charset="2"/>
              <a:buChar char="ü"/>
            </a:pPr>
            <a:r>
              <a:rPr lang="en-US" sz="3600" dirty="0" smtClean="0"/>
              <a:t>LMI sharing</a:t>
            </a:r>
          </a:p>
          <a:p>
            <a:pPr marL="914400" lvl="1" indent="-457200">
              <a:buFont typeface="Wingdings" pitchFamily="2" charset="2"/>
              <a:buChar char="ü"/>
            </a:pPr>
            <a:r>
              <a:rPr lang="en-US" sz="3600" dirty="0" smtClean="0"/>
              <a:t>Industry events </a:t>
            </a:r>
          </a:p>
          <a:p>
            <a:pPr marL="914400" lvl="1" indent="-457200">
              <a:buFont typeface="Wingdings" pitchFamily="2" charset="2"/>
              <a:buChar char="ü"/>
            </a:pPr>
            <a:r>
              <a:rPr lang="en-US" sz="3600" dirty="0" smtClean="0"/>
              <a:t>Job fairs / recruitments </a:t>
            </a:r>
          </a:p>
          <a:p>
            <a:pPr marL="914400" lvl="1" indent="-457200">
              <a:buFont typeface="Wingdings" pitchFamily="2" charset="2"/>
              <a:buChar char="ü"/>
            </a:pPr>
            <a:r>
              <a:rPr lang="en-US" sz="3600" dirty="0" smtClean="0"/>
              <a:t>Mass BizWorks information sessions</a:t>
            </a:r>
            <a:endParaRPr lang="en-US" sz="3600" b="1" cap="all" dirty="0" smtClean="0">
              <a:solidFill>
                <a:srgbClr val="C00000"/>
              </a:solidFill>
            </a:endParaRPr>
          </a:p>
          <a:p>
            <a:pPr marL="285750" indent="-285750">
              <a:buFont typeface="Wingdings" pitchFamily="2" charset="2"/>
              <a:buChar char="ü"/>
            </a:pPr>
            <a:endParaRPr lang="en-US" sz="3600" dirty="0"/>
          </a:p>
        </p:txBody>
      </p:sp>
      <p:grpSp>
        <p:nvGrpSpPr>
          <p:cNvPr id="10" name="Group 9"/>
          <p:cNvGrpSpPr/>
          <p:nvPr/>
        </p:nvGrpSpPr>
        <p:grpSpPr>
          <a:xfrm>
            <a:off x="7026452" y="186537"/>
            <a:ext cx="2117549" cy="915519"/>
            <a:chOff x="6264451" y="227108"/>
            <a:chExt cx="2513974" cy="1641526"/>
          </a:xfrm>
        </p:grpSpPr>
        <p:sp>
          <p:nvSpPr>
            <p:cNvPr id="12" name="Right Arrow 11"/>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98" y="1553268"/>
            <a:ext cx="1746637" cy="1309978"/>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1552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mond 14"/>
          <p:cNvSpPr/>
          <p:nvPr/>
        </p:nvSpPr>
        <p:spPr>
          <a:xfrm>
            <a:off x="59863" y="2355289"/>
            <a:ext cx="2562085" cy="1664261"/>
          </a:xfrm>
          <a:prstGeom prst="diamond">
            <a:avLst/>
          </a:prstGeom>
          <a:solidFill>
            <a:srgbClr val="990099"/>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sp>
        <p:nvSpPr>
          <p:cNvPr id="16" name="Rectangle 15"/>
          <p:cNvSpPr/>
          <p:nvPr/>
        </p:nvSpPr>
        <p:spPr>
          <a:xfrm>
            <a:off x="4112443" y="3455772"/>
            <a:ext cx="1720487" cy="12495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Vacancy</a:t>
            </a:r>
            <a:endParaRPr lang="en-US" sz="2400" b="1" dirty="0">
              <a:solidFill>
                <a:schemeClr val="tx1"/>
              </a:solidFill>
            </a:endParaRPr>
          </a:p>
        </p:txBody>
      </p:sp>
      <p:cxnSp>
        <p:nvCxnSpPr>
          <p:cNvPr id="17" name="Straight Arrow Connector 16"/>
          <p:cNvCxnSpPr>
            <a:endCxn id="15" idx="0"/>
          </p:cNvCxnSpPr>
          <p:nvPr/>
        </p:nvCxnSpPr>
        <p:spPr>
          <a:xfrm>
            <a:off x="1340904" y="1776450"/>
            <a:ext cx="2" cy="57883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4600" y="171969"/>
            <a:ext cx="6553200" cy="3046988"/>
          </a:xfrm>
          <a:prstGeom prst="rect">
            <a:avLst/>
          </a:prstGeom>
          <a:noFill/>
        </p:spPr>
        <p:txBody>
          <a:bodyPr wrap="square" rtlCol="0">
            <a:spAutoFit/>
          </a:bodyPr>
          <a:lstStyle/>
          <a:p>
            <a:r>
              <a:rPr lang="en-US" sz="3600" b="1" cap="all" dirty="0" smtClean="0">
                <a:solidFill>
                  <a:srgbClr val="FF0000"/>
                </a:solidFill>
              </a:rPr>
              <a:t>VACANCY</a:t>
            </a:r>
          </a:p>
          <a:p>
            <a:pPr marL="514350" indent="-514350">
              <a:buAutoNum type="arabicPeriod"/>
            </a:pPr>
            <a:r>
              <a:rPr lang="en-US" sz="3600" dirty="0" smtClean="0">
                <a:solidFill>
                  <a:sysClr val="windowText" lastClr="000000"/>
                </a:solidFill>
              </a:rPr>
              <a:t>“Standard” job orders </a:t>
            </a:r>
            <a:r>
              <a:rPr lang="en-US" sz="2400" dirty="0" smtClean="0">
                <a:solidFill>
                  <a:sysClr val="windowText" lastClr="000000"/>
                </a:solidFill>
              </a:rPr>
              <a:t>(basic member outreach)</a:t>
            </a:r>
          </a:p>
          <a:p>
            <a:pPr marL="514350" indent="-514350">
              <a:buAutoNum type="arabicPeriod"/>
            </a:pPr>
            <a:r>
              <a:rPr lang="en-US" sz="3600" dirty="0" smtClean="0">
                <a:solidFill>
                  <a:sysClr val="windowText" lastClr="000000"/>
                </a:solidFill>
              </a:rPr>
              <a:t>“Premium” referral services </a:t>
            </a:r>
            <a:r>
              <a:rPr lang="en-US" sz="2400" dirty="0" smtClean="0">
                <a:solidFill>
                  <a:sysClr val="windowText" lastClr="000000"/>
                </a:solidFill>
              </a:rPr>
              <a:t>(vetted candidate </a:t>
            </a:r>
            <a:r>
              <a:rPr lang="en-US" sz="2400" dirty="0" smtClean="0">
                <a:solidFill>
                  <a:sysClr val="windowText" lastClr="000000"/>
                </a:solidFill>
              </a:rPr>
              <a:t>recruitment,</a:t>
            </a:r>
            <a:r>
              <a:rPr lang="en-US" sz="3600" dirty="0">
                <a:solidFill>
                  <a:sysClr val="windowText" lastClr="000000"/>
                </a:solidFill>
              </a:rPr>
              <a:t> </a:t>
            </a:r>
            <a:r>
              <a:rPr lang="en-US" sz="2200" dirty="0" smtClean="0">
                <a:solidFill>
                  <a:sysClr val="windowText" lastClr="000000"/>
                </a:solidFill>
              </a:rPr>
              <a:t>i.e. </a:t>
            </a:r>
            <a:r>
              <a:rPr lang="en-US" sz="2400" i="1" dirty="0" smtClean="0">
                <a:solidFill>
                  <a:sysClr val="windowText" lastClr="000000"/>
                </a:solidFill>
              </a:rPr>
              <a:t>Recruitment </a:t>
            </a:r>
            <a:r>
              <a:rPr lang="en-US" sz="2400" i="1" dirty="0">
                <a:solidFill>
                  <a:sysClr val="windowText" lastClr="000000"/>
                </a:solidFill>
              </a:rPr>
              <a:t>Solutions Initiative (RSI</a:t>
            </a:r>
            <a:r>
              <a:rPr lang="en-US" sz="2400" i="1" dirty="0" smtClean="0">
                <a:solidFill>
                  <a:sysClr val="windowText" lastClr="000000"/>
                </a:solidFill>
              </a:rPr>
              <a:t>))</a:t>
            </a:r>
          </a:p>
        </p:txBody>
      </p:sp>
      <p:cxnSp>
        <p:nvCxnSpPr>
          <p:cNvPr id="9" name="Elbow Connector 8"/>
          <p:cNvCxnSpPr/>
          <p:nvPr/>
        </p:nvCxnSpPr>
        <p:spPr>
          <a:xfrm>
            <a:off x="2621948" y="3177532"/>
            <a:ext cx="1490495" cy="994418"/>
          </a:xfrm>
          <a:prstGeom prst="bent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3562148" y="3202142"/>
            <a:ext cx="2821074" cy="1731808"/>
          </a:xfrm>
          <a:prstGeom prst="flowChartConnector">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026452" y="124955"/>
            <a:ext cx="2117549" cy="915519"/>
            <a:chOff x="6264451" y="227108"/>
            <a:chExt cx="2513974" cy="1641526"/>
          </a:xfrm>
        </p:grpSpPr>
        <p:sp>
          <p:nvSpPr>
            <p:cNvPr id="13" name="Right Arrow 12"/>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13" y="385485"/>
            <a:ext cx="1746637" cy="1309978"/>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063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MA Workforce Area</a:t>
            </a:r>
            <a:endParaRPr lang="en-US" dirty="0"/>
          </a:p>
        </p:txBody>
      </p:sp>
      <p:pic>
        <p:nvPicPr>
          <p:cNvPr id="1433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7" t="-735" r="207" b="37600"/>
          <a:stretch/>
        </p:blipFill>
        <p:spPr bwMode="auto">
          <a:xfrm>
            <a:off x="304800" y="1089933"/>
            <a:ext cx="835152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95600" y="1885950"/>
            <a:ext cx="2362200" cy="14859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7-Point Star 2"/>
          <p:cNvSpPr/>
          <p:nvPr/>
        </p:nvSpPr>
        <p:spPr>
          <a:xfrm>
            <a:off x="4027715" y="2343149"/>
            <a:ext cx="272142" cy="21227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172857" y="2724150"/>
            <a:ext cx="272142" cy="21227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243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858" y="919267"/>
            <a:ext cx="8308142" cy="2862322"/>
          </a:xfrm>
          <a:prstGeom prst="rect">
            <a:avLst/>
          </a:prstGeom>
          <a:noFill/>
        </p:spPr>
        <p:txBody>
          <a:bodyPr wrap="square" rtlCol="0">
            <a:spAutoFit/>
          </a:bodyPr>
          <a:lstStyle/>
          <a:p>
            <a:r>
              <a:rPr lang="en-US" sz="3600" b="1" cap="all" dirty="0" smtClean="0">
                <a:solidFill>
                  <a:srgbClr val="FF0000"/>
                </a:solidFill>
              </a:rPr>
              <a:t>Standard Job orders</a:t>
            </a:r>
          </a:p>
          <a:p>
            <a:pPr marL="514350" indent="-514350">
              <a:buAutoNum type="arabicPeriod"/>
            </a:pPr>
            <a:r>
              <a:rPr lang="en-US" sz="2400" dirty="0" smtClean="0">
                <a:solidFill>
                  <a:sysClr val="windowText" lastClr="000000"/>
                </a:solidFill>
              </a:rPr>
              <a:t>Complete job posting on MA </a:t>
            </a:r>
            <a:r>
              <a:rPr lang="en-US" sz="2400" dirty="0" err="1" smtClean="0">
                <a:solidFill>
                  <a:sysClr val="windowText" lastClr="000000"/>
                </a:solidFill>
              </a:rPr>
              <a:t>JobQuest</a:t>
            </a:r>
            <a:endParaRPr lang="en-US" sz="2400" dirty="0" smtClean="0">
              <a:solidFill>
                <a:sysClr val="windowText" lastClr="000000"/>
              </a:solidFill>
            </a:endParaRPr>
          </a:p>
          <a:p>
            <a:pPr marL="514350" indent="-514350">
              <a:buAutoNum type="arabicPeriod"/>
            </a:pPr>
            <a:r>
              <a:rPr lang="en-US" sz="2400" dirty="0" smtClean="0">
                <a:solidFill>
                  <a:sysClr val="windowText" lastClr="000000"/>
                </a:solidFill>
              </a:rPr>
              <a:t>Run WCCC member match</a:t>
            </a:r>
          </a:p>
          <a:p>
            <a:pPr marL="514350" indent="-514350">
              <a:buAutoNum type="arabicPeriod"/>
            </a:pPr>
            <a:r>
              <a:rPr lang="en-US" sz="2400" dirty="0" smtClean="0">
                <a:solidFill>
                  <a:sysClr val="windowText" lastClr="000000"/>
                </a:solidFill>
              </a:rPr>
              <a:t>Contact matches with “blind” lead notice – seek replies</a:t>
            </a:r>
            <a:endParaRPr lang="en-US" sz="2400" dirty="0">
              <a:solidFill>
                <a:sysClr val="windowText" lastClr="000000"/>
              </a:solidFill>
            </a:endParaRPr>
          </a:p>
          <a:p>
            <a:pPr marL="514350" indent="-514350">
              <a:buAutoNum type="arabicPeriod"/>
            </a:pPr>
            <a:r>
              <a:rPr lang="en-US" sz="2400" dirty="0" smtClean="0">
                <a:solidFill>
                  <a:sysClr val="windowText" lastClr="000000"/>
                </a:solidFill>
              </a:rPr>
              <a:t>Review/confirm respondent’s background &amp; readiness status</a:t>
            </a:r>
          </a:p>
          <a:p>
            <a:pPr marL="514350" indent="-514350">
              <a:buAutoNum type="arabicPeriod"/>
            </a:pPr>
            <a:r>
              <a:rPr lang="en-US" sz="2400" dirty="0" smtClean="0">
                <a:solidFill>
                  <a:sysClr val="windowText" lastClr="000000"/>
                </a:solidFill>
              </a:rPr>
              <a:t>Share job lead information – member contacts company</a:t>
            </a:r>
          </a:p>
          <a:p>
            <a:pPr marL="514350" indent="-514350">
              <a:buAutoNum type="arabicPeriod"/>
            </a:pPr>
            <a:r>
              <a:rPr lang="en-US" sz="2400" dirty="0" smtClean="0">
                <a:solidFill>
                  <a:sysClr val="windowText" lastClr="000000"/>
                </a:solidFill>
              </a:rPr>
              <a:t>Send list of referred names to company</a:t>
            </a:r>
          </a:p>
        </p:txBody>
      </p:sp>
      <p:grpSp>
        <p:nvGrpSpPr>
          <p:cNvPr id="12" name="Group 11"/>
          <p:cNvGrpSpPr/>
          <p:nvPr/>
        </p:nvGrpSpPr>
        <p:grpSpPr>
          <a:xfrm>
            <a:off x="7026452" y="124955"/>
            <a:ext cx="2117549" cy="915519"/>
            <a:chOff x="6264451" y="227108"/>
            <a:chExt cx="2513974" cy="1641526"/>
          </a:xfrm>
        </p:grpSpPr>
        <p:sp>
          <p:nvSpPr>
            <p:cNvPr id="13" name="Right Arrow 12"/>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2614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858" y="919267"/>
            <a:ext cx="8308142" cy="4339650"/>
          </a:xfrm>
          <a:prstGeom prst="rect">
            <a:avLst/>
          </a:prstGeom>
          <a:noFill/>
        </p:spPr>
        <p:txBody>
          <a:bodyPr wrap="square" rtlCol="0">
            <a:spAutoFit/>
          </a:bodyPr>
          <a:lstStyle/>
          <a:p>
            <a:r>
              <a:rPr lang="en-US" sz="3600" b="1" cap="all" dirty="0" smtClean="0">
                <a:solidFill>
                  <a:srgbClr val="FF0000"/>
                </a:solidFill>
              </a:rPr>
              <a:t>Premium Recruitment services</a:t>
            </a:r>
          </a:p>
          <a:p>
            <a:pPr marL="514350" indent="-514350">
              <a:buAutoNum type="arabicPeriod"/>
            </a:pPr>
            <a:r>
              <a:rPr lang="en-US" sz="2400" dirty="0" smtClean="0">
                <a:solidFill>
                  <a:sysClr val="windowText" lastClr="000000"/>
                </a:solidFill>
              </a:rPr>
              <a:t>Gather detailed job/company information</a:t>
            </a:r>
          </a:p>
          <a:p>
            <a:pPr marL="514350" indent="-514350">
              <a:buAutoNum type="arabicPeriod"/>
            </a:pPr>
            <a:r>
              <a:rPr lang="en-US" sz="2400" dirty="0" smtClean="0">
                <a:solidFill>
                  <a:sysClr val="windowText" lastClr="000000"/>
                </a:solidFill>
              </a:rPr>
              <a:t>Complete Career Ready job profile</a:t>
            </a:r>
          </a:p>
          <a:p>
            <a:pPr marL="514350" indent="-514350">
              <a:buAutoNum type="arabicPeriod"/>
            </a:pPr>
            <a:r>
              <a:rPr lang="en-US" sz="2400" dirty="0" smtClean="0">
                <a:solidFill>
                  <a:sysClr val="windowText" lastClr="000000"/>
                </a:solidFill>
              </a:rPr>
              <a:t>Determine company’s preferred referral process</a:t>
            </a:r>
          </a:p>
          <a:p>
            <a:pPr marL="514350" indent="-514350">
              <a:buAutoNum type="arabicPeriod"/>
            </a:pPr>
            <a:r>
              <a:rPr lang="en-US" sz="2400" dirty="0" smtClean="0">
                <a:solidFill>
                  <a:sysClr val="windowText" lastClr="000000"/>
                </a:solidFill>
              </a:rPr>
              <a:t>Secure Service Level Agreement with the company</a:t>
            </a:r>
          </a:p>
          <a:p>
            <a:pPr marL="514350" indent="-514350">
              <a:buAutoNum type="arabicPeriod"/>
            </a:pPr>
            <a:r>
              <a:rPr lang="en-US" sz="2400" dirty="0" smtClean="0">
                <a:solidFill>
                  <a:sysClr val="windowText" lastClr="000000"/>
                </a:solidFill>
              </a:rPr>
              <a:t>Create - enter a confidential job order</a:t>
            </a:r>
          </a:p>
          <a:p>
            <a:pPr marL="514350" indent="-514350">
              <a:buAutoNum type="arabicPeriod"/>
            </a:pPr>
            <a:r>
              <a:rPr lang="en-US" sz="2400" dirty="0" smtClean="0">
                <a:solidFill>
                  <a:sysClr val="windowText" lastClr="000000"/>
                </a:solidFill>
              </a:rPr>
              <a:t>Recruiter(s) run WCCC member match &amp; contact external networks</a:t>
            </a:r>
          </a:p>
          <a:p>
            <a:pPr marL="514350" indent="-514350">
              <a:buAutoNum type="arabicPeriod"/>
            </a:pPr>
            <a:r>
              <a:rPr lang="en-US" sz="2400" dirty="0" smtClean="0">
                <a:solidFill>
                  <a:sysClr val="windowText" lastClr="000000"/>
                </a:solidFill>
              </a:rPr>
              <a:t>Interview and screen candidates</a:t>
            </a:r>
          </a:p>
          <a:p>
            <a:pPr marL="514350" indent="-514350">
              <a:buAutoNum type="arabicPeriod"/>
            </a:pPr>
            <a:r>
              <a:rPr lang="en-US" sz="2400" dirty="0" smtClean="0">
                <a:solidFill>
                  <a:sysClr val="windowText" lastClr="000000"/>
                </a:solidFill>
              </a:rPr>
              <a:t>Vetted candidates sent to company</a:t>
            </a:r>
          </a:p>
          <a:p>
            <a:pPr marL="514350" indent="-514350">
              <a:buAutoNum type="arabicPeriod"/>
            </a:pPr>
            <a:endParaRPr lang="en-US" sz="2400" dirty="0" smtClean="0">
              <a:solidFill>
                <a:sysClr val="windowText" lastClr="000000"/>
              </a:solidFill>
            </a:endParaRPr>
          </a:p>
        </p:txBody>
      </p:sp>
      <p:grpSp>
        <p:nvGrpSpPr>
          <p:cNvPr id="12" name="Group 11"/>
          <p:cNvGrpSpPr/>
          <p:nvPr/>
        </p:nvGrpSpPr>
        <p:grpSpPr>
          <a:xfrm>
            <a:off x="7026452" y="124955"/>
            <a:ext cx="2117549" cy="915519"/>
            <a:chOff x="6264451" y="227108"/>
            <a:chExt cx="2513974" cy="1641526"/>
          </a:xfrm>
        </p:grpSpPr>
        <p:sp>
          <p:nvSpPr>
            <p:cNvPr id="13" name="Right Arrow 12"/>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4961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907" y="237504"/>
            <a:ext cx="4876800" cy="267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0" y="237504"/>
            <a:ext cx="8632371" cy="4724370"/>
          </a:xfrm>
          <a:prstGeom prst="rect">
            <a:avLst/>
          </a:prstGeom>
          <a:noFill/>
        </p:spPr>
        <p:txBody>
          <a:bodyPr wrap="square" rtlCol="0">
            <a:spAutoFit/>
          </a:bodyPr>
          <a:lstStyle/>
          <a:p>
            <a:r>
              <a:rPr lang="en-US" sz="4400" b="1" dirty="0" smtClean="0">
                <a:solidFill>
                  <a:srgbClr val="990099"/>
                </a:solidFill>
              </a:rPr>
              <a:t>B</a:t>
            </a:r>
            <a:r>
              <a:rPr lang="en-US" sz="4400" dirty="0" smtClean="0"/>
              <a:t>usiness </a:t>
            </a:r>
          </a:p>
          <a:p>
            <a:r>
              <a:rPr lang="en-US" sz="4400" b="1" dirty="0" smtClean="0">
                <a:solidFill>
                  <a:srgbClr val="990099"/>
                </a:solidFill>
              </a:rPr>
              <a:t>E</a:t>
            </a:r>
            <a:r>
              <a:rPr lang="en-US" sz="4400" dirty="0" smtClean="0"/>
              <a:t>ngagement</a:t>
            </a:r>
          </a:p>
          <a:p>
            <a:r>
              <a:rPr lang="en-US" sz="4400" b="1" dirty="0" smtClean="0">
                <a:solidFill>
                  <a:srgbClr val="990099"/>
                </a:solidFill>
              </a:rPr>
              <a:t>S</a:t>
            </a:r>
            <a:r>
              <a:rPr lang="en-US" sz="4400" dirty="0"/>
              <a:t>olutions</a:t>
            </a:r>
          </a:p>
          <a:p>
            <a:r>
              <a:rPr lang="en-US" sz="4400" b="1" dirty="0" smtClean="0">
                <a:solidFill>
                  <a:srgbClr val="990099"/>
                </a:solidFill>
              </a:rPr>
              <a:t>T</a:t>
            </a:r>
            <a:r>
              <a:rPr lang="en-US" sz="4400" dirty="0" smtClean="0"/>
              <a:t>eam </a:t>
            </a:r>
          </a:p>
          <a:p>
            <a:endParaRPr lang="en-US" sz="900" dirty="0" smtClean="0"/>
          </a:p>
          <a:p>
            <a:r>
              <a:rPr lang="en-US" sz="3200" dirty="0" smtClean="0"/>
              <a:t>Feedback / Debrief Process:</a:t>
            </a:r>
          </a:p>
          <a:p>
            <a:pPr marL="571500" indent="-571500">
              <a:buFont typeface="Arial" panose="020B0604020202020204" pitchFamily="34" charset="0"/>
              <a:buChar char="•"/>
            </a:pPr>
            <a:r>
              <a:rPr lang="en-US" sz="2800" dirty="0" smtClean="0"/>
              <a:t>Track hiring demand trends</a:t>
            </a:r>
          </a:p>
          <a:p>
            <a:pPr marL="571500" indent="-571500">
              <a:buFont typeface="Arial" panose="020B0604020202020204" pitchFamily="34" charset="0"/>
              <a:buChar char="•"/>
            </a:pPr>
            <a:r>
              <a:rPr lang="en-US" sz="2800" dirty="0" smtClean="0"/>
              <a:t>Identify hard to fill – labor “gaps” to share with CMWIB, WCCC, and Mass BizWorks partners</a:t>
            </a:r>
          </a:p>
        </p:txBody>
      </p:sp>
      <p:sp>
        <p:nvSpPr>
          <p:cNvPr id="12" name="Flowchart: Connector 11"/>
          <p:cNvSpPr/>
          <p:nvPr/>
        </p:nvSpPr>
        <p:spPr>
          <a:xfrm>
            <a:off x="7120330" y="366672"/>
            <a:ext cx="1248576" cy="718631"/>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890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1"/>
            <a:ext cx="577215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629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49096"/>
            <a:ext cx="7086600" cy="5601533"/>
          </a:xfrm>
          <a:prstGeom prst="rect">
            <a:avLst/>
          </a:prstGeom>
          <a:noFill/>
        </p:spPr>
        <p:txBody>
          <a:bodyPr wrap="square" rtlCol="0">
            <a:spAutoFit/>
          </a:bodyPr>
          <a:lstStyle/>
          <a:p>
            <a:r>
              <a:rPr lang="en-US" sz="4400" dirty="0" smtClean="0"/>
              <a:t>Central MA WIOA Partners planning</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June 29, 2016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79" y="3147778"/>
            <a:ext cx="1436143" cy="7395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952" y="2298543"/>
            <a:ext cx="1394004" cy="6100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815" y="2962024"/>
            <a:ext cx="2000278" cy="105278"/>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735" y="1572775"/>
            <a:ext cx="1289102" cy="69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8667" y="1639633"/>
            <a:ext cx="1781175" cy="56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18" y="4084044"/>
            <a:ext cx="1517685" cy="55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0454" y="4136001"/>
            <a:ext cx="2937093" cy="44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One Stop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1" y="4119230"/>
            <a:ext cx="1921165" cy="4824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9721" y="2260673"/>
            <a:ext cx="1108859" cy="82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C:\Users\turgeonj\AppData\Local\Microsoft\Windows\Temporary Internet Files\Content.IE5\0Q203N24\120px-Umbrella[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974041">
            <a:off x="5860241" y="243267"/>
            <a:ext cx="2450451" cy="3185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scentria care worcester m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7833" y="1505243"/>
            <a:ext cx="1314655" cy="8168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1653" y="2460889"/>
            <a:ext cx="2355394" cy="51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3094" y="3077151"/>
            <a:ext cx="1124851" cy="91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75906" y="2957746"/>
            <a:ext cx="3566026" cy="53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7547" y="3535804"/>
            <a:ext cx="3668925" cy="30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0401" y="3308039"/>
            <a:ext cx="1566706" cy="60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descr="http://portal.techhigh.us/PublishingImages/WPS-logo_K.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3948678"/>
            <a:ext cx="1098132" cy="823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thumb/e/e6/US-JobCorps-Logo.svg/528px-US-JobCorps-Logo.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40441" y="880110"/>
            <a:ext cx="759402" cy="647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ccatv.com/blogs/staff/wp-content/uploads/2012/03/wcac-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37833" y="838874"/>
            <a:ext cx="917939" cy="68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21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5750"/>
            <a:ext cx="3695700" cy="4572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200" y="590550"/>
            <a:ext cx="3962400" cy="3447098"/>
          </a:xfrm>
          <a:prstGeom prst="rect">
            <a:avLst/>
          </a:prstGeom>
          <a:noFill/>
        </p:spPr>
        <p:txBody>
          <a:bodyPr wrap="square" rtlCol="0">
            <a:spAutoFit/>
          </a:bodyPr>
          <a:lstStyle/>
          <a:p>
            <a:r>
              <a:rPr lang="en-US" sz="2800" b="1" dirty="0" smtClean="0"/>
              <a:t>Central Region</a:t>
            </a:r>
          </a:p>
          <a:p>
            <a:r>
              <a:rPr lang="en-US" sz="2800" b="1" dirty="0" smtClean="0"/>
              <a:t>Workforce Blueprint</a:t>
            </a:r>
          </a:p>
          <a:p>
            <a:endParaRPr lang="en-US" dirty="0"/>
          </a:p>
          <a:p>
            <a:pPr marL="285750" indent="-285750">
              <a:buFont typeface="Arial" panose="020B0604020202020204" pitchFamily="34" charset="0"/>
              <a:buChar char="•"/>
            </a:pPr>
            <a:r>
              <a:rPr lang="en-US" dirty="0" smtClean="0"/>
              <a:t>Sets shared long term vision for region</a:t>
            </a:r>
          </a:p>
          <a:p>
            <a:pPr marL="285750" indent="-285750">
              <a:buFont typeface="Arial" panose="020B0604020202020204" pitchFamily="34" charset="0"/>
              <a:buChar char="•"/>
            </a:pPr>
            <a:r>
              <a:rPr lang="en-US" dirty="0" smtClean="0"/>
              <a:t>Identifies priority industries/occupations</a:t>
            </a:r>
          </a:p>
          <a:p>
            <a:pPr marL="285750" indent="-285750">
              <a:buFont typeface="Arial" panose="020B0604020202020204" pitchFamily="34" charset="0"/>
              <a:buChar char="•"/>
            </a:pPr>
            <a:r>
              <a:rPr lang="en-US" dirty="0" smtClean="0"/>
              <a:t>Aligns efforts of MA Education, Economic Development, and Workforce Development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40063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thonymorganti.com/wp-content/uploads/2017/01/Questions-and-Answers-620x4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95350"/>
            <a:ext cx="554355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42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8360" y="1809750"/>
            <a:ext cx="5029200" cy="707886"/>
          </a:xfrm>
          <a:prstGeom prst="rect">
            <a:avLst/>
          </a:prstGeom>
          <a:noFill/>
        </p:spPr>
        <p:txBody>
          <a:bodyPr wrap="square" rtlCol="0">
            <a:spAutoFit/>
          </a:bodyPr>
          <a:lstStyle/>
          <a:p>
            <a:pPr algn="ctr"/>
            <a:r>
              <a:rPr lang="en-US" sz="4000" dirty="0" smtClean="0"/>
              <a:t>Thank You!</a:t>
            </a:r>
          </a:p>
        </p:txBody>
      </p:sp>
    </p:spTree>
    <p:extLst>
      <p:ext uri="{BB962C8B-B14F-4D97-AF65-F5344CB8AC3E}">
        <p14:creationId xmlns:p14="http://schemas.microsoft.com/office/powerpoint/2010/main" val="285748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Action</a:t>
            </a:r>
            <a:endParaRPr lang="en-US" dirty="0"/>
          </a:p>
        </p:txBody>
      </p:sp>
      <p:sp>
        <p:nvSpPr>
          <p:cNvPr id="3" name="Rectangle 2"/>
          <p:cNvSpPr/>
          <p:nvPr/>
        </p:nvSpPr>
        <p:spPr>
          <a:xfrm>
            <a:off x="1828800" y="3257550"/>
            <a:ext cx="5715000" cy="369332"/>
          </a:xfrm>
          <a:prstGeom prst="rect">
            <a:avLst/>
          </a:prstGeom>
        </p:spPr>
        <p:txBody>
          <a:bodyPr wrap="square">
            <a:spAutoFit/>
          </a:bodyPr>
          <a:lstStyle/>
          <a:p>
            <a:r>
              <a:rPr lang="en-US" u="sng" dirty="0">
                <a:hlinkClick r:id="rId3"/>
              </a:rPr>
              <a:t>https://www.youtube.com/watch?v=bh1eULtwfVQ</a:t>
            </a:r>
            <a:r>
              <a:rPr lang="en-US" dirty="0"/>
              <a:t> </a:t>
            </a:r>
          </a:p>
        </p:txBody>
      </p:sp>
      <p:pic>
        <p:nvPicPr>
          <p:cNvPr id="12" name="Picture 2" descr="C:\Users\turgeonj\AppData\Local\Microsoft\Windows\Temporary Internet Files\Content.IE5\3PBOO5OE\20131218_innovationsqua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744" y="3562350"/>
            <a:ext cx="1918312" cy="1438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019592"/>
            <a:ext cx="7696200" cy="2308324"/>
          </a:xfrm>
          <a:prstGeom prst="rect">
            <a:avLst/>
          </a:prstGeom>
          <a:noFill/>
        </p:spPr>
        <p:txBody>
          <a:bodyPr wrap="square" rtlCol="0">
            <a:spAutoFit/>
          </a:bodyPr>
          <a:lstStyle/>
          <a:p>
            <a:pPr algn="ctr"/>
            <a:r>
              <a:rPr lang="en-US" sz="2400" i="1" dirty="0"/>
              <a:t>With greater emphasis upon serving employers, we will open greater direct access to employment opportunities for our job seeking customers, ultimately, providing both customer groups with greater value. Achieving this greater value will in turn help drive greater demand and support for our services.</a:t>
            </a:r>
            <a:endParaRPr lang="en-US" sz="2400" dirty="0"/>
          </a:p>
        </p:txBody>
      </p:sp>
    </p:spTree>
    <p:extLst>
      <p:ext uri="{BB962C8B-B14F-4D97-AF65-F5344CB8AC3E}">
        <p14:creationId xmlns:p14="http://schemas.microsoft.com/office/powerpoint/2010/main" val="94970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Redesign Goals</a:t>
            </a:r>
            <a:endParaRPr lang="en-US" dirty="0"/>
          </a:p>
        </p:txBody>
      </p:sp>
      <p:sp>
        <p:nvSpPr>
          <p:cNvPr id="3" name="Content Placeholder 2"/>
          <p:cNvSpPr>
            <a:spLocks noGrp="1"/>
          </p:cNvSpPr>
          <p:nvPr>
            <p:ph idx="1"/>
          </p:nvPr>
        </p:nvSpPr>
        <p:spPr>
          <a:xfrm>
            <a:off x="457200" y="1200150"/>
            <a:ext cx="8229600" cy="3714750"/>
          </a:xfrm>
        </p:spPr>
        <p:txBody>
          <a:bodyPr>
            <a:normAutofit fontScale="62500" lnSpcReduction="20000"/>
          </a:bodyPr>
          <a:lstStyle/>
          <a:p>
            <a:r>
              <a:rPr lang="en-US" sz="3700" dirty="0" smtClean="0"/>
              <a:t>An </a:t>
            </a:r>
            <a:r>
              <a:rPr lang="en-US" sz="3700" dirty="0"/>
              <a:t>increase in the number and depth of employer </a:t>
            </a:r>
            <a:r>
              <a:rPr lang="en-US" sz="3700" dirty="0" smtClean="0"/>
              <a:t>relationships:</a:t>
            </a:r>
          </a:p>
          <a:p>
            <a:pPr lvl="1"/>
            <a:r>
              <a:rPr lang="en-US" sz="3300" dirty="0" smtClean="0"/>
              <a:t>increased </a:t>
            </a:r>
            <a:r>
              <a:rPr lang="en-US" sz="3300" dirty="0"/>
              <a:t>placement opportunities for </a:t>
            </a:r>
            <a:r>
              <a:rPr lang="en-US" sz="3300" dirty="0" smtClean="0"/>
              <a:t>WCCC referred candidates</a:t>
            </a:r>
          </a:p>
          <a:p>
            <a:pPr lvl="1"/>
            <a:r>
              <a:rPr lang="en-US" sz="3300" dirty="0" smtClean="0"/>
              <a:t>increased </a:t>
            </a:r>
            <a:r>
              <a:rPr lang="en-US" sz="3300" dirty="0"/>
              <a:t>usage of employer resources such as HITG, WTFP, and </a:t>
            </a:r>
            <a:r>
              <a:rPr lang="en-US" sz="3300" dirty="0" smtClean="0"/>
              <a:t>Apprenticeship.</a:t>
            </a:r>
          </a:p>
          <a:p>
            <a:r>
              <a:rPr lang="en-US" sz="3700" dirty="0" smtClean="0"/>
              <a:t>Job </a:t>
            </a:r>
            <a:r>
              <a:rPr lang="en-US" sz="3700" dirty="0"/>
              <a:t>Seekers moving through assessment, career action planning, and remediation of career readiness, technical, and academic skills – and then into employment </a:t>
            </a:r>
            <a:endParaRPr lang="en-US" sz="3700" dirty="0" smtClean="0"/>
          </a:p>
          <a:p>
            <a:r>
              <a:rPr lang="en-US" sz="3700" dirty="0" smtClean="0"/>
              <a:t>Alignment </a:t>
            </a:r>
            <a:r>
              <a:rPr lang="en-US" sz="3700" dirty="0"/>
              <a:t>of the ACT/Career Ready 101 system with </a:t>
            </a:r>
            <a:r>
              <a:rPr lang="en-US" sz="3700" dirty="0" smtClean="0"/>
              <a:t>job openings and job seeker assessments</a:t>
            </a:r>
            <a:endParaRPr lang="en-US" sz="3700" dirty="0"/>
          </a:p>
          <a:p>
            <a:r>
              <a:rPr lang="en-US" sz="3700" dirty="0" smtClean="0"/>
              <a:t>Development </a:t>
            </a:r>
            <a:r>
              <a:rPr lang="en-US" sz="3700" dirty="0"/>
              <a:t>of </a:t>
            </a:r>
            <a:r>
              <a:rPr lang="en-US" sz="3700" dirty="0" smtClean="0"/>
              <a:t>new trainings </a:t>
            </a:r>
            <a:r>
              <a:rPr lang="en-US" sz="3700" dirty="0"/>
              <a:t>offered </a:t>
            </a:r>
            <a:r>
              <a:rPr lang="en-US" sz="3700" dirty="0" smtClean="0"/>
              <a:t>to address the skill gaps identified through the new demand-facing model.</a:t>
            </a:r>
            <a:endParaRPr lang="en-US" sz="3700" dirty="0"/>
          </a:p>
          <a:p>
            <a:pPr marL="0" indent="0">
              <a:buNone/>
            </a:pPr>
            <a:endParaRPr lang="en-US" dirty="0"/>
          </a:p>
          <a:p>
            <a:endParaRPr lang="en-US" dirty="0"/>
          </a:p>
        </p:txBody>
      </p:sp>
    </p:spTree>
    <p:extLst>
      <p:ext uri="{BB962C8B-B14F-4D97-AF65-F5344CB8AC3E}">
        <p14:creationId xmlns:p14="http://schemas.microsoft.com/office/powerpoint/2010/main" val="7861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10551377"/>
              </p:ext>
            </p:extLst>
          </p:nvPr>
        </p:nvGraphicFramePr>
        <p:xfrm>
          <a:off x="990600" y="1000762"/>
          <a:ext cx="6705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 y="228600"/>
            <a:ext cx="7772400" cy="769441"/>
          </a:xfrm>
          <a:prstGeom prst="rect">
            <a:avLst/>
          </a:prstGeom>
          <a:noFill/>
        </p:spPr>
        <p:txBody>
          <a:bodyPr wrap="square" rtlCol="0">
            <a:spAutoFit/>
          </a:bodyPr>
          <a:lstStyle/>
          <a:p>
            <a:r>
              <a:rPr lang="en-US" sz="4400" dirty="0" smtClean="0"/>
              <a:t>Redesign Team Working Groups:</a:t>
            </a:r>
            <a:endParaRPr lang="en-US" sz="4400" dirty="0"/>
          </a:p>
        </p:txBody>
      </p:sp>
    </p:spTree>
    <p:extLst>
      <p:ext uri="{BB962C8B-B14F-4D97-AF65-F5344CB8AC3E}">
        <p14:creationId xmlns:p14="http://schemas.microsoft.com/office/powerpoint/2010/main" val="111593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16" y="1326252"/>
            <a:ext cx="8393430" cy="355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457200"/>
            <a:ext cx="9144000" cy="1102519"/>
          </a:xfrm>
        </p:spPr>
        <p:txBody>
          <a:bodyPr>
            <a:noAutofit/>
          </a:bodyPr>
          <a:lstStyle/>
          <a:p>
            <a:r>
              <a:rPr lang="en-US" sz="5400" b="1" dirty="0" smtClean="0">
                <a:latin typeface="Aharoni" panose="02010803020104030203" pitchFamily="2" charset="-79"/>
                <a:cs typeface="Aharoni" panose="02010803020104030203" pitchFamily="2" charset="-79"/>
              </a:rPr>
              <a:t>Customer Flow</a:t>
            </a:r>
            <a:endParaRPr lang="en-US" sz="54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6" y="4456276"/>
            <a:ext cx="891883" cy="5056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292141"/>
            <a:ext cx="1230630" cy="669768"/>
          </a:xfrm>
          <a:prstGeom prst="rect">
            <a:avLst/>
          </a:prstGeom>
        </p:spPr>
      </p:pic>
    </p:spTree>
    <p:extLst>
      <p:ext uri="{BB962C8B-B14F-4D97-AF65-F5344CB8AC3E}">
        <p14:creationId xmlns:p14="http://schemas.microsoft.com/office/powerpoint/2010/main" val="90896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2418" y="1786644"/>
            <a:ext cx="1720487" cy="12973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Intake / Assessment</a:t>
            </a:r>
            <a:endParaRPr lang="en-US" sz="2400" b="1" dirty="0">
              <a:solidFill>
                <a:schemeClr val="tx1"/>
              </a:solidFill>
            </a:endParaRPr>
          </a:p>
        </p:txBody>
      </p:sp>
      <p:sp>
        <p:nvSpPr>
          <p:cNvPr id="15" name="Diamond 14"/>
          <p:cNvSpPr/>
          <p:nvPr/>
        </p:nvSpPr>
        <p:spPr>
          <a:xfrm>
            <a:off x="3347318" y="1603421"/>
            <a:ext cx="2285999" cy="1525566"/>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Job Ready?</a:t>
            </a:r>
            <a:endParaRPr lang="en-US" sz="2400" b="1" dirty="0">
              <a:solidFill>
                <a:schemeClr val="tx1"/>
              </a:solidFill>
            </a:endParaRPr>
          </a:p>
        </p:txBody>
      </p:sp>
      <p:sp>
        <p:nvSpPr>
          <p:cNvPr id="16" name="Rectangle 15"/>
          <p:cNvSpPr/>
          <p:nvPr/>
        </p:nvSpPr>
        <p:spPr>
          <a:xfrm>
            <a:off x="6776318" y="1671037"/>
            <a:ext cx="1720487" cy="12973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Self-Serve</a:t>
            </a:r>
            <a:endParaRPr lang="en-US" sz="2400" b="1" dirty="0">
              <a:solidFill>
                <a:schemeClr val="tx1"/>
              </a:solidFill>
            </a:endParaRPr>
          </a:p>
        </p:txBody>
      </p:sp>
      <p:cxnSp>
        <p:nvCxnSpPr>
          <p:cNvPr id="20" name="Straight Arrow Connector 19"/>
          <p:cNvCxnSpPr/>
          <p:nvPr/>
        </p:nvCxnSpPr>
        <p:spPr>
          <a:xfrm>
            <a:off x="2256547" y="2366204"/>
            <a:ext cx="109077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p:cNvCxnSpPr>
          <p:nvPr/>
        </p:nvCxnSpPr>
        <p:spPr>
          <a:xfrm>
            <a:off x="5633317" y="2366204"/>
            <a:ext cx="1143001" cy="0"/>
          </a:xfrm>
          <a:prstGeom prst="straightConnector1">
            <a:avLst/>
          </a:prstGeom>
          <a:ln w="76200">
            <a:solidFill>
              <a:schemeClr val="tx1"/>
            </a:solidFill>
            <a:tailEnd type="arrow"/>
          </a:ln>
        </p:spPr>
        <p:style>
          <a:lnRef idx="1">
            <a:schemeClr val="accent1"/>
          </a:lnRef>
          <a:fillRef idx="2">
            <a:schemeClr val="accent1"/>
          </a:fillRef>
          <a:effectRef idx="1">
            <a:schemeClr val="accent1"/>
          </a:effectRef>
          <a:fontRef idx="minor">
            <a:schemeClr val="dk1"/>
          </a:fontRef>
        </p:style>
      </p:cxnSp>
      <p:sp>
        <p:nvSpPr>
          <p:cNvPr id="37" name="Rectangle 36"/>
          <p:cNvSpPr/>
          <p:nvPr/>
        </p:nvSpPr>
        <p:spPr>
          <a:xfrm>
            <a:off x="3630073" y="3589984"/>
            <a:ext cx="1720487" cy="12973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Supported Search</a:t>
            </a:r>
          </a:p>
          <a:p>
            <a:pPr algn="ctr"/>
            <a:r>
              <a:rPr lang="en-US" sz="2400" b="1" dirty="0" smtClean="0">
                <a:solidFill>
                  <a:schemeClr val="tx1"/>
                </a:solidFill>
              </a:rPr>
              <a:t>&amp; RESEA</a:t>
            </a:r>
            <a:endParaRPr lang="en-US" sz="2400" b="1" dirty="0">
              <a:solidFill>
                <a:schemeClr val="tx1"/>
              </a:solidFill>
            </a:endParaRPr>
          </a:p>
        </p:txBody>
      </p:sp>
      <p:cxnSp>
        <p:nvCxnSpPr>
          <p:cNvPr id="38" name="Straight Arrow Connector 37"/>
          <p:cNvCxnSpPr/>
          <p:nvPr/>
        </p:nvCxnSpPr>
        <p:spPr>
          <a:xfrm>
            <a:off x="4490316" y="3083994"/>
            <a:ext cx="0" cy="505990"/>
          </a:xfrm>
          <a:prstGeom prst="straightConnector1">
            <a:avLst/>
          </a:prstGeom>
          <a:ln w="76200">
            <a:solidFill>
              <a:schemeClr val="tx1"/>
            </a:solidFill>
            <a:tailEnd type="arrow"/>
          </a:ln>
        </p:spPr>
        <p:style>
          <a:lnRef idx="1">
            <a:schemeClr val="accent1"/>
          </a:lnRef>
          <a:fillRef idx="2">
            <a:schemeClr val="accent1"/>
          </a:fillRef>
          <a:effectRef idx="1">
            <a:schemeClr val="accent1"/>
          </a:effectRef>
          <a:fontRef idx="minor">
            <a:schemeClr val="dk1"/>
          </a:fontRef>
        </p:style>
      </p:cxnSp>
      <p:sp>
        <p:nvSpPr>
          <p:cNvPr id="41" name="Explosion 1 40"/>
          <p:cNvSpPr/>
          <p:nvPr/>
        </p:nvSpPr>
        <p:spPr>
          <a:xfrm>
            <a:off x="5209185" y="2443973"/>
            <a:ext cx="1600200" cy="685014"/>
          </a:xfrm>
          <a:prstGeom prst="irregularSeal1">
            <a:avLst/>
          </a:prstGeom>
          <a:solidFill>
            <a:srgbClr val="92D05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YES</a:t>
            </a:r>
            <a:endParaRPr lang="en-US" sz="2400" b="1" dirty="0">
              <a:solidFill>
                <a:schemeClr val="tx1"/>
              </a:solidFill>
            </a:endParaRPr>
          </a:p>
        </p:txBody>
      </p:sp>
      <p:sp>
        <p:nvSpPr>
          <p:cNvPr id="42" name="Explosion 1 41"/>
          <p:cNvSpPr/>
          <p:nvPr/>
        </p:nvSpPr>
        <p:spPr>
          <a:xfrm>
            <a:off x="2829972" y="2904970"/>
            <a:ext cx="1600200" cy="685014"/>
          </a:xfrm>
          <a:prstGeom prst="irregularSeal1">
            <a:avLst/>
          </a:prstGeom>
          <a:solidFill>
            <a:srgbClr val="FF000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NO</a:t>
            </a:r>
            <a:endParaRPr lang="en-US" sz="2400" b="1" dirty="0">
              <a:solidFill>
                <a:schemeClr val="tx1"/>
              </a:solidFill>
            </a:endParaRPr>
          </a:p>
        </p:txBody>
      </p:sp>
      <p:sp>
        <p:nvSpPr>
          <p:cNvPr id="19" name="Right Arrow 18"/>
          <p:cNvSpPr/>
          <p:nvPr/>
        </p:nvSpPr>
        <p:spPr>
          <a:xfrm>
            <a:off x="5982830" y="285750"/>
            <a:ext cx="2513974" cy="64867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10" y="170870"/>
            <a:ext cx="2476500" cy="116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67196" y="1238756"/>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275179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52400" y="1538230"/>
            <a:ext cx="8763000" cy="32767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b="1" dirty="0" smtClean="0">
                <a:solidFill>
                  <a:srgbClr val="FF0000"/>
                </a:solidFill>
              </a:rPr>
              <a:t>Intake &amp; Assessment: Career Center Seminar (CCS)</a:t>
            </a:r>
          </a:p>
          <a:p>
            <a:pPr marL="571500" indent="-571500">
              <a:buFont typeface="Wingdings" panose="05000000000000000000" pitchFamily="2" charset="2"/>
              <a:buChar char="ü"/>
            </a:pPr>
            <a:r>
              <a:rPr lang="en-US" sz="2800" dirty="0" smtClean="0">
                <a:solidFill>
                  <a:schemeClr val="tx1"/>
                </a:solidFill>
              </a:rPr>
              <a:t>IAI or JSSA (assessment)</a:t>
            </a:r>
          </a:p>
          <a:p>
            <a:pPr marL="571500" indent="-571500">
              <a:buFont typeface="Wingdings" panose="05000000000000000000" pitchFamily="2" charset="2"/>
              <a:buChar char="ü"/>
            </a:pPr>
            <a:r>
              <a:rPr lang="en-US" sz="2800" dirty="0">
                <a:solidFill>
                  <a:schemeClr val="tx1"/>
                </a:solidFill>
              </a:rPr>
              <a:t>CAP or IEP</a:t>
            </a:r>
          </a:p>
          <a:p>
            <a:pPr marL="571500" indent="-571500">
              <a:buFont typeface="Wingdings" panose="05000000000000000000" pitchFamily="2" charset="2"/>
              <a:buChar char="ü"/>
            </a:pPr>
            <a:r>
              <a:rPr lang="en-US" sz="2800" dirty="0" smtClean="0">
                <a:solidFill>
                  <a:schemeClr val="tx1"/>
                </a:solidFill>
              </a:rPr>
              <a:t>JobQuest</a:t>
            </a:r>
          </a:p>
          <a:p>
            <a:pPr marL="571500" indent="-571500">
              <a:buFont typeface="Wingdings" panose="05000000000000000000" pitchFamily="2" charset="2"/>
              <a:buChar char="ü"/>
            </a:pPr>
            <a:r>
              <a:rPr lang="en-US" sz="2800" dirty="0" smtClean="0">
                <a:solidFill>
                  <a:schemeClr val="tx1"/>
                </a:solidFill>
              </a:rPr>
              <a:t>Resume</a:t>
            </a:r>
          </a:p>
          <a:p>
            <a:pPr marL="571500" indent="-571500">
              <a:buFont typeface="Wingdings" panose="05000000000000000000" pitchFamily="2" charset="2"/>
              <a:buChar char="ü"/>
            </a:pPr>
            <a:r>
              <a:rPr lang="en-US" sz="2800" dirty="0" smtClean="0">
                <a:solidFill>
                  <a:schemeClr val="tx1"/>
                </a:solidFill>
              </a:rPr>
              <a:t>Support needs</a:t>
            </a:r>
          </a:p>
          <a:p>
            <a:pPr marL="571500" indent="-571500">
              <a:buFont typeface="Wingdings" panose="05000000000000000000" pitchFamily="2" charset="2"/>
              <a:buChar char="ü"/>
            </a:pPr>
            <a:r>
              <a:rPr lang="en-US" sz="2800" dirty="0" smtClean="0">
                <a:solidFill>
                  <a:schemeClr val="tx1"/>
                </a:solidFill>
              </a:rPr>
              <a:t>RESEA Review/Meeting with Counselor</a:t>
            </a:r>
            <a:endParaRPr lang="en-US" sz="2800" dirty="0">
              <a:solidFill>
                <a:schemeClr val="tx1"/>
              </a:solidFill>
            </a:endParaRPr>
          </a:p>
        </p:txBody>
      </p:sp>
      <p:sp>
        <p:nvSpPr>
          <p:cNvPr id="27" name="Right Arrow 26"/>
          <p:cNvSpPr/>
          <p:nvPr/>
        </p:nvSpPr>
        <p:spPr>
          <a:xfrm>
            <a:off x="6264451" y="170331"/>
            <a:ext cx="2513974" cy="64867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170331"/>
            <a:ext cx="2476500" cy="116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6459" y="1194850"/>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1273640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238486"/>
            <a:ext cx="2476500" cy="116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00350"/>
            <a:ext cx="7239000" cy="226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657601" y="223878"/>
            <a:ext cx="4632352" cy="26526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600" b="1" dirty="0" smtClean="0">
              <a:solidFill>
                <a:srgbClr val="0000FF"/>
              </a:solidFill>
            </a:endParaRPr>
          </a:p>
          <a:p>
            <a:pPr algn="ctr"/>
            <a:r>
              <a:rPr lang="en-US" sz="3600" b="1" dirty="0" smtClean="0">
                <a:solidFill>
                  <a:srgbClr val="0000FF"/>
                </a:solidFill>
              </a:rPr>
              <a:t>SELF-SERVE</a:t>
            </a:r>
          </a:p>
          <a:p>
            <a:pPr marL="571500" indent="-571500">
              <a:buFont typeface="Arial" panose="020B0604020202020204" pitchFamily="34" charset="0"/>
              <a:buChar char="•"/>
            </a:pPr>
            <a:r>
              <a:rPr lang="en-US" sz="2400" dirty="0" smtClean="0">
                <a:solidFill>
                  <a:schemeClr val="tx1"/>
                </a:solidFill>
              </a:rPr>
              <a:t>Resource Room</a:t>
            </a:r>
          </a:p>
          <a:p>
            <a:pPr marL="571500" indent="-571500">
              <a:buFont typeface="Arial" panose="020B0604020202020204" pitchFamily="34" charset="0"/>
              <a:buChar char="•"/>
            </a:pPr>
            <a:r>
              <a:rPr lang="en-US" sz="2400" dirty="0" smtClean="0">
                <a:solidFill>
                  <a:schemeClr val="tx1"/>
                </a:solidFill>
              </a:rPr>
              <a:t>Workshops</a:t>
            </a:r>
          </a:p>
          <a:p>
            <a:pPr marL="571500" indent="-571500">
              <a:buFont typeface="Arial" panose="020B0604020202020204" pitchFamily="34" charset="0"/>
              <a:buChar char="•"/>
            </a:pPr>
            <a:r>
              <a:rPr lang="en-US" sz="2400" dirty="0" smtClean="0">
                <a:solidFill>
                  <a:schemeClr val="tx1"/>
                </a:solidFill>
              </a:rPr>
              <a:t>Fast Track Consult</a:t>
            </a:r>
          </a:p>
          <a:p>
            <a:pPr marL="571500" indent="-571500">
              <a:buFont typeface="Arial" panose="020B0604020202020204" pitchFamily="34" charset="0"/>
              <a:buChar char="•"/>
            </a:pPr>
            <a:r>
              <a:rPr lang="en-US" sz="2400" dirty="0" smtClean="0">
                <a:solidFill>
                  <a:schemeClr val="tx1"/>
                </a:solidFill>
              </a:rPr>
              <a:t>Professor Teaches</a:t>
            </a:r>
          </a:p>
          <a:p>
            <a:pPr marL="571500" indent="-571500">
              <a:buFont typeface="Arial" panose="020B0604020202020204" pitchFamily="34" charset="0"/>
              <a:buChar char="•"/>
            </a:pPr>
            <a:r>
              <a:rPr lang="en-US" sz="2400" dirty="0" smtClean="0">
                <a:solidFill>
                  <a:schemeClr val="tx1"/>
                </a:solidFill>
              </a:rPr>
              <a:t>Volunteer Connections</a:t>
            </a:r>
          </a:p>
          <a:p>
            <a:pPr marL="571500" indent="-571500">
              <a:buFont typeface="Arial" panose="020B0604020202020204" pitchFamily="34" charset="0"/>
              <a:buChar char="•"/>
            </a:pPr>
            <a:r>
              <a:rPr lang="en-US" sz="2400" dirty="0" err="1" smtClean="0">
                <a:solidFill>
                  <a:schemeClr val="tx1"/>
                </a:solidFill>
              </a:rPr>
              <a:t>CareerHub</a:t>
            </a:r>
            <a:r>
              <a:rPr lang="en-US" sz="2400" dirty="0" smtClean="0">
                <a:solidFill>
                  <a:schemeClr val="tx1"/>
                </a:solidFill>
              </a:rPr>
              <a:t> (online portal)</a:t>
            </a:r>
          </a:p>
          <a:p>
            <a:pPr marL="571500" indent="-571500">
              <a:buFont typeface="Arial" panose="020B0604020202020204" pitchFamily="34" charset="0"/>
              <a:buChar char="•"/>
            </a:pPr>
            <a:endParaRPr lang="en-US" sz="3600" dirty="0">
              <a:solidFill>
                <a:schemeClr val="tx1"/>
              </a:solidFill>
            </a:endParaRPr>
          </a:p>
        </p:txBody>
      </p:sp>
      <p:sp>
        <p:nvSpPr>
          <p:cNvPr id="3" name="TextBox 2"/>
          <p:cNvSpPr txBox="1"/>
          <p:nvPr/>
        </p:nvSpPr>
        <p:spPr>
          <a:xfrm>
            <a:off x="548817" y="1304949"/>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14" name="Flowchart: Connector 13"/>
          <p:cNvSpPr/>
          <p:nvPr/>
        </p:nvSpPr>
        <p:spPr>
          <a:xfrm>
            <a:off x="5638800" y="2876550"/>
            <a:ext cx="1524000" cy="113602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173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2956</TotalTime>
  <Words>1498</Words>
  <Application>Microsoft Office PowerPoint</Application>
  <PresentationFormat>On-screen Show (16:9)</PresentationFormat>
  <Paragraphs>290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Aharoni</vt:lpstr>
      <vt:lpstr>Arial</vt:lpstr>
      <vt:lpstr>Calibri</vt:lpstr>
      <vt:lpstr>Wingdings</vt:lpstr>
      <vt:lpstr>Office Theme</vt:lpstr>
      <vt:lpstr>       Redesigned Business Services in Central MA            </vt:lpstr>
      <vt:lpstr>Central MA Workforce Area</vt:lpstr>
      <vt:lpstr>Theory of Action</vt:lpstr>
      <vt:lpstr>Redesign Goals</vt:lpstr>
      <vt:lpstr>PowerPoint Presentation</vt:lpstr>
      <vt:lpstr>Customer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DOL WIOA Implementation Assessment Visit       Central MA Workforce Investment Area  Sept. 9,2016</dc:title>
  <dc:creator>Turgeon, Jeffrey</dc:creator>
  <cp:lastModifiedBy>Seifried, Leslie (EOL)</cp:lastModifiedBy>
  <cp:revision>119</cp:revision>
  <cp:lastPrinted>2018-02-28T15:24:24Z</cp:lastPrinted>
  <dcterms:created xsi:type="dcterms:W3CDTF">2016-09-07T15:28:57Z</dcterms:created>
  <dcterms:modified xsi:type="dcterms:W3CDTF">2018-03-01T14:34:28Z</dcterms:modified>
</cp:coreProperties>
</file>