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58" r:id="rId5"/>
    <p:sldId id="260" r:id="rId6"/>
    <p:sldId id="261" r:id="rId7"/>
    <p:sldId id="262" r:id="rId8"/>
    <p:sldId id="263" r:id="rId9"/>
    <p:sldId id="269" r:id="rId10"/>
    <p:sldId id="264" r:id="rId11"/>
    <p:sldId id="270" r:id="rId12"/>
    <p:sldId id="271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1" autoAdjust="0"/>
    <p:restoredTop sz="94438" autoAdjust="0"/>
  </p:normalViewPr>
  <p:slideViewPr>
    <p:cSldViewPr snapToGrid="0">
      <p:cViewPr>
        <p:scale>
          <a:sx n="94" d="100"/>
          <a:sy n="94" d="100"/>
        </p:scale>
        <p:origin x="-216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Relationship Id="rId4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234</c:v>
                </c:pt>
                <c:pt idx="1">
                  <c:v>239</c:v>
                </c:pt>
                <c:pt idx="2">
                  <c:v>252</c:v>
                </c:pt>
                <c:pt idx="3">
                  <c:v>282</c:v>
                </c:pt>
                <c:pt idx="4">
                  <c:v>287</c:v>
                </c:pt>
                <c:pt idx="5">
                  <c:v>646</c:v>
                </c:pt>
                <c:pt idx="6">
                  <c:v>453</c:v>
                </c:pt>
                <c:pt idx="7">
                  <c:v>462</c:v>
                </c:pt>
                <c:pt idx="8">
                  <c:v>560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F97-4D19-B021-ECE0F5C62A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Other1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234</c:v>
                </c:pt>
                <c:pt idx="1">
                  <c:v>623</c:v>
                </c:pt>
                <c:pt idx="2">
                  <c:v>619</c:v>
                </c:pt>
                <c:pt idx="3">
                  <c:v>647</c:v>
                </c:pt>
                <c:pt idx="4">
                  <c:v>689</c:v>
                </c:pt>
                <c:pt idx="5">
                  <c:v>680</c:v>
                </c:pt>
                <c:pt idx="6">
                  <c:v>698</c:v>
                </c:pt>
                <c:pt idx="7">
                  <c:v>740</c:v>
                </c:pt>
                <c:pt idx="8">
                  <c:v>781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F97-4D19-B021-ECE0F5C62A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Other2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88</c:v>
                </c:pt>
                <c:pt idx="1">
                  <c:v>93</c:v>
                </c:pt>
                <c:pt idx="2">
                  <c:v>100</c:v>
                </c:pt>
                <c:pt idx="3">
                  <c:v>103</c:v>
                </c:pt>
                <c:pt idx="4">
                  <c:v>99</c:v>
                </c:pt>
                <c:pt idx="5">
                  <c:v>137</c:v>
                </c:pt>
                <c:pt idx="6">
                  <c:v>120</c:v>
                </c:pt>
                <c:pt idx="7">
                  <c:v>113</c:v>
                </c:pt>
                <c:pt idx="8">
                  <c:v>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F97-4D19-B021-ECE0F5C62AD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Other3</c:v>
                </c:pt>
              </c:strCache>
            </c:strRef>
          </c:tx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Sheet1!$E$2:$E$10</c:f>
              <c:numCache>
                <c:formatCode>General</c:formatCode>
                <c:ptCount val="9"/>
                <c:pt idx="0">
                  <c:v>64</c:v>
                </c:pt>
                <c:pt idx="1">
                  <c:v>69</c:v>
                </c:pt>
                <c:pt idx="2">
                  <c:v>75</c:v>
                </c:pt>
                <c:pt idx="3">
                  <c:v>77</c:v>
                </c:pt>
                <c:pt idx="4">
                  <c:v>75</c:v>
                </c:pt>
                <c:pt idx="5">
                  <c:v>95</c:v>
                </c:pt>
                <c:pt idx="6">
                  <c:v>83</c:v>
                </c:pt>
                <c:pt idx="7">
                  <c:v>111</c:v>
                </c:pt>
                <c:pt idx="8">
                  <c:v>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F97-4D19-B021-ECE0F5C62A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5056640"/>
        <c:axId val="185066624"/>
        <c:axId val="0"/>
      </c:bar3DChart>
      <c:catAx>
        <c:axId val="18505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5066624"/>
        <c:crosses val="autoZero"/>
        <c:auto val="1"/>
        <c:lblAlgn val="ctr"/>
        <c:lblOffset val="100"/>
        <c:noMultiLvlLbl val="0"/>
      </c:catAx>
      <c:valAx>
        <c:axId val="185066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5056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sz="2800" b="1" dirty="0"/>
              <a:t>L1, L2, L3, Consults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Activations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1967</c:v>
                </c:pt>
                <c:pt idx="1">
                  <c:v>1980</c:v>
                </c:pt>
                <c:pt idx="2">
                  <c:v>2175</c:v>
                </c:pt>
                <c:pt idx="3">
                  <c:v>2307</c:v>
                </c:pt>
                <c:pt idx="4">
                  <c:v>2419</c:v>
                </c:pt>
                <c:pt idx="5">
                  <c:v>2961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2D2-4B1B-AB3D-84B293EF1F7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85166080"/>
        <c:axId val="185185408"/>
      </c:barChart>
      <c:catAx>
        <c:axId val="18516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185408"/>
        <c:crosses val="autoZero"/>
        <c:auto val="1"/>
        <c:lblAlgn val="ctr"/>
        <c:lblOffset val="100"/>
        <c:noMultiLvlLbl val="0"/>
      </c:catAx>
      <c:valAx>
        <c:axId val="185185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16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Mechanisms of Injury: Top 5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739</c:v>
                </c:pt>
                <c:pt idx="1">
                  <c:v>858</c:v>
                </c:pt>
                <c:pt idx="2">
                  <c:v>945</c:v>
                </c:pt>
                <c:pt idx="3">
                  <c:v>969</c:v>
                </c:pt>
                <c:pt idx="4">
                  <c:v>1134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DA-4575-8021-C095FDC064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MVC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498</c:v>
                </c:pt>
                <c:pt idx="1">
                  <c:v>443</c:v>
                </c:pt>
                <c:pt idx="2">
                  <c:v>448</c:v>
                </c:pt>
                <c:pt idx="3">
                  <c:v>528</c:v>
                </c:pt>
                <c:pt idx="4">
                  <c:v>514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A-4575-8021-C095FDC0647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MCC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111</c:v>
                </c:pt>
                <c:pt idx="1">
                  <c:v>108</c:v>
                </c:pt>
                <c:pt idx="2">
                  <c:v>132</c:v>
                </c:pt>
                <c:pt idx="3">
                  <c:v>131</c:v>
                </c:pt>
                <c:pt idx="4">
                  <c:v>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5DA-4575-8021-C095FDC0647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Sheet1!$E$2:$E$7</c:f>
              <c:numCache>
                <c:formatCode>General</c:formatCode>
                <c:ptCount val="6"/>
                <c:pt idx="0">
                  <c:v>102</c:v>
                </c:pt>
                <c:pt idx="1">
                  <c:v>103</c:v>
                </c:pt>
                <c:pt idx="2">
                  <c:v>99</c:v>
                </c:pt>
                <c:pt idx="3">
                  <c:v>120</c:v>
                </c:pt>
                <c:pt idx="4">
                  <c:v>110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5DA-4575-8021-C095FDC0647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Sheet1!$F$2:$F$7</c:f>
              <c:numCache>
                <c:formatCode>General</c:formatCode>
                <c:ptCount val="6"/>
                <c:pt idx="0">
                  <c:v>99</c:v>
                </c:pt>
                <c:pt idx="1">
                  <c:v>82</c:v>
                </c:pt>
                <c:pt idx="2">
                  <c:v>92</c:v>
                </c:pt>
                <c:pt idx="3">
                  <c:v>114</c:v>
                </c:pt>
                <c:pt idx="4">
                  <c:v>104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5DA-4575-8021-C095FDC06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236864"/>
        <c:axId val="185246848"/>
      </c:barChart>
      <c:catAx>
        <c:axId val="185236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246848"/>
        <c:crosses val="autoZero"/>
        <c:auto val="1"/>
        <c:lblAlgn val="ctr"/>
        <c:lblOffset val="100"/>
        <c:noMultiLvlLbl val="0"/>
      </c:catAx>
      <c:valAx>
        <c:axId val="18524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236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Age</a:t>
            </a:r>
            <a:r>
              <a:rPr lang="en-US" sz="3600" b="1" baseline="0" dirty="0"/>
              <a:t> Ranges</a:t>
            </a:r>
            <a:endParaRPr lang="en-US" sz="36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11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95-445D-87C6-6D38BEA7FE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17-35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</c:v>
                </c:pt>
                <c:pt idx="1">
                  <c:v>24</c:v>
                </c:pt>
                <c:pt idx="2">
                  <c:v>24</c:v>
                </c:pt>
                <c:pt idx="3">
                  <c:v>23</c:v>
                </c:pt>
                <c:pt idx="4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95-445D-87C6-6D38BEA7FE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35-55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24</c:v>
                </c:pt>
                <c:pt idx="1">
                  <c:v>22</c:v>
                </c:pt>
                <c:pt idx="2">
                  <c:v>21</c:v>
                </c:pt>
                <c:pt idx="3">
                  <c:v>22</c:v>
                </c:pt>
                <c:pt idx="4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95-445D-87C6-6D38BEA7FEB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55-70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495-445D-87C6-6D38BEA7FEB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70+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21</c:v>
                </c:pt>
                <c:pt idx="1">
                  <c:v>25</c:v>
                </c:pt>
                <c:pt idx="2">
                  <c:v>26</c:v>
                </c:pt>
                <c:pt idx="3">
                  <c:v>26</c:v>
                </c:pt>
                <c:pt idx="4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495-445D-87C6-6D38BEA7F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314688"/>
        <c:axId val="185332864"/>
      </c:barChart>
      <c:catAx>
        <c:axId val="185314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32864"/>
        <c:crosses val="autoZero"/>
        <c:auto val="1"/>
        <c:lblAlgn val="ctr"/>
        <c:lblOffset val="100"/>
        <c:noMultiLvlLbl val="0"/>
      </c:catAx>
      <c:valAx>
        <c:axId val="185332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1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OUTCOME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1852</c:v>
                </c:pt>
                <c:pt idx="1">
                  <c:v>1874</c:v>
                </c:pt>
                <c:pt idx="2">
                  <c:v>2053</c:v>
                </c:pt>
                <c:pt idx="3">
                  <c:v>2184</c:v>
                </c:pt>
                <c:pt idx="4">
                  <c:v>2294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C0-426A-AA51-F0FAD99E0D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115</c:v>
                </c:pt>
                <c:pt idx="1">
                  <c:v>106</c:v>
                </c:pt>
                <c:pt idx="2">
                  <c:v>122</c:v>
                </c:pt>
                <c:pt idx="3">
                  <c:v>123</c:v>
                </c:pt>
                <c:pt idx="4">
                  <c:v>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AC0-426A-AA51-F0FAD99E0D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1967</c:v>
                </c:pt>
                <c:pt idx="1">
                  <c:v>1980</c:v>
                </c:pt>
                <c:pt idx="2">
                  <c:v>2175</c:v>
                </c:pt>
                <c:pt idx="3">
                  <c:v>2307</c:v>
                </c:pt>
                <c:pt idx="4">
                  <c:v>2419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AC0-426A-AA51-F0FAD99E0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386112"/>
        <c:axId val="185387648"/>
      </c:barChart>
      <c:catAx>
        <c:axId val="18538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87648"/>
        <c:crosses val="autoZero"/>
        <c:auto val="1"/>
        <c:lblAlgn val="ctr"/>
        <c:lblOffset val="100"/>
        <c:noMultiLvlLbl val="0"/>
      </c:catAx>
      <c:valAx>
        <c:axId val="185387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386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400" dirty="0"/>
              <a:t>Elderly:</a:t>
            </a:r>
            <a:r>
              <a:rPr lang="en-US" sz="4400" baseline="0" dirty="0"/>
              <a:t> Proportion of Deaths</a:t>
            </a:r>
            <a:endParaRPr lang="en-US" sz="4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&gt; 70 years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25</c:v>
                </c:pt>
                <c:pt idx="2">
                  <c:v>26</c:v>
                </c:pt>
                <c:pt idx="3">
                  <c:v>26</c:v>
                </c:pt>
                <c:pt idx="4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DF8-4E5A-8FA8-1C8181FF7E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 of Deaths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44</c:v>
                </c:pt>
                <c:pt idx="1">
                  <c:v>42</c:v>
                </c:pt>
                <c:pt idx="2">
                  <c:v>35</c:v>
                </c:pt>
                <c:pt idx="3">
                  <c:v>43</c:v>
                </c:pt>
                <c:pt idx="4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DF8-4E5A-8FA8-1C8181FF7E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737216"/>
        <c:axId val="185738752"/>
      </c:barChart>
      <c:catAx>
        <c:axId val="18573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738752"/>
        <c:crosses val="autoZero"/>
        <c:auto val="1"/>
        <c:lblAlgn val="ctr"/>
        <c:lblOffset val="100"/>
        <c:noMultiLvlLbl val="0"/>
      </c:catAx>
      <c:valAx>
        <c:axId val="18573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73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dirty="0"/>
              <a:t>Scene vs Transfers vs Total Activations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0559834911940355E-2"/>
          <c:y val="0.18787324726325558"/>
          <c:w val="0.9361551409334703"/>
          <c:h val="0.59211626400890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Scene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1250</c:v>
                </c:pt>
                <c:pt idx="1">
                  <c:v>1171</c:v>
                </c:pt>
                <c:pt idx="2">
                  <c:v>1278</c:v>
                </c:pt>
                <c:pt idx="3">
                  <c:v>1429</c:v>
                </c:pt>
                <c:pt idx="4">
                  <c:v>1517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8C-48C3-8DD4-E0755A69C44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Transfers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717</c:v>
                </c:pt>
                <c:pt idx="1">
                  <c:v>809</c:v>
                </c:pt>
                <c:pt idx="2">
                  <c:v>897</c:v>
                </c:pt>
                <c:pt idx="3">
                  <c:v>878</c:v>
                </c:pt>
                <c:pt idx="4">
                  <c:v>906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98C-48C3-8DD4-E0755A69C4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1967</c:v>
                </c:pt>
                <c:pt idx="1">
                  <c:v>1980</c:v>
                </c:pt>
                <c:pt idx="2">
                  <c:v>2175</c:v>
                </c:pt>
                <c:pt idx="3">
                  <c:v>2307</c:v>
                </c:pt>
                <c:pt idx="4">
                  <c:v>2419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98C-48C3-8DD4-E0755A69C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808768"/>
        <c:axId val="185810304"/>
      </c:barChart>
      <c:catAx>
        <c:axId val="18580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10304"/>
        <c:crosses val="autoZero"/>
        <c:auto val="1"/>
        <c:lblAlgn val="ctr"/>
        <c:lblOffset val="100"/>
        <c:noMultiLvlLbl val="0"/>
      </c:catAx>
      <c:valAx>
        <c:axId val="185810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80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0.1404</cdr:x>
      <cdr:y>0.65961</cdr:y>
    </cdr:from>
    <cdr:to>
      <cdr:x>0.2038</cdr:x>
      <cdr:y>0.79533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AA099125-87E7-42A5-8F25-BE9C02136CAA}"/>
            </a:ext>
          </a:extLst>
        </cdr:cNvPr>
        <cdr:cNvSpPr txBox="1"/>
      </cdr:nvSpPr>
      <cdr:spPr>
        <a:xfrm xmlns:a="http://schemas.openxmlformats.org/drawingml/2006/main">
          <a:off x="1476375" y="2870200"/>
          <a:ext cx="666750" cy="590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0.11775</cdr:x>
      <cdr:y>0.69026</cdr:y>
    </cdr:from>
    <cdr:to>
      <cdr:x>0.18116</cdr:x>
      <cdr:y>0.78001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3D31A0AE-3C31-4E19-A411-C20423D7484F}"/>
            </a:ext>
          </a:extLst>
        </cdr:cNvPr>
        <cdr:cNvSpPr txBox="1"/>
      </cdr:nvSpPr>
      <cdr:spPr>
        <a:xfrm xmlns:a="http://schemas.openxmlformats.org/drawingml/2006/main">
          <a:off x="1238250" y="3003550"/>
          <a:ext cx="6667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/>
            <a:t>5.8%</a:t>
          </a:r>
        </a:p>
      </cdr:txBody>
    </cdr:sp>
  </cdr:relSizeAnchor>
  <cdr:relSizeAnchor xmlns:cdr="http://schemas.openxmlformats.org/drawingml/2006/chartDrawing">
    <cdr:from>
      <cdr:x>0.30556</cdr:x>
      <cdr:y>0.69756</cdr:y>
    </cdr:from>
    <cdr:to>
      <cdr:x>0.36896</cdr:x>
      <cdr:y>0.7873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D376DF51-4AE6-4F2A-B384-AA7B01EEB871}"/>
            </a:ext>
          </a:extLst>
        </cdr:cNvPr>
        <cdr:cNvSpPr txBox="1"/>
      </cdr:nvSpPr>
      <cdr:spPr>
        <a:xfrm xmlns:a="http://schemas.openxmlformats.org/drawingml/2006/main">
          <a:off x="3213100" y="3035300"/>
          <a:ext cx="6667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5.3%</a:t>
          </a:r>
        </a:p>
      </cdr:txBody>
    </cdr:sp>
  </cdr:relSizeAnchor>
  <cdr:relSizeAnchor xmlns:cdr="http://schemas.openxmlformats.org/drawingml/2006/chartDrawing">
    <cdr:from>
      <cdr:x>0.49215</cdr:x>
      <cdr:y>0.6888</cdr:y>
    </cdr:from>
    <cdr:to>
      <cdr:x>0.55556</cdr:x>
      <cdr:y>0.77855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D376DF51-4AE6-4F2A-B384-AA7B01EEB871}"/>
            </a:ext>
          </a:extLst>
        </cdr:cNvPr>
        <cdr:cNvSpPr txBox="1"/>
      </cdr:nvSpPr>
      <cdr:spPr>
        <a:xfrm xmlns:a="http://schemas.openxmlformats.org/drawingml/2006/main">
          <a:off x="5175250" y="2997200"/>
          <a:ext cx="6667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5.6%</a:t>
          </a:r>
        </a:p>
      </cdr:txBody>
    </cdr:sp>
  </cdr:relSizeAnchor>
  <cdr:relSizeAnchor xmlns:cdr="http://schemas.openxmlformats.org/drawingml/2006/chartDrawing">
    <cdr:from>
      <cdr:x>0.68237</cdr:x>
      <cdr:y>0.69099</cdr:y>
    </cdr:from>
    <cdr:to>
      <cdr:x>0.74577</cdr:x>
      <cdr:y>0.78074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D376DF51-4AE6-4F2A-B384-AA7B01EEB871}"/>
            </a:ext>
          </a:extLst>
        </cdr:cNvPr>
        <cdr:cNvSpPr txBox="1"/>
      </cdr:nvSpPr>
      <cdr:spPr>
        <a:xfrm xmlns:a="http://schemas.openxmlformats.org/drawingml/2006/main">
          <a:off x="7175500" y="3006725"/>
          <a:ext cx="6667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5.3%</a:t>
          </a:r>
        </a:p>
      </cdr:txBody>
    </cdr:sp>
  </cdr:relSizeAnchor>
  <cdr:relSizeAnchor xmlns:cdr="http://schemas.openxmlformats.org/drawingml/2006/chartDrawing">
    <cdr:from>
      <cdr:x>0.86745</cdr:x>
      <cdr:y>0.6961</cdr:y>
    </cdr:from>
    <cdr:to>
      <cdr:x>0.93086</cdr:x>
      <cdr:y>0.78584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FE3A187D-E1CA-4BB6-8B8E-2498586133B8}"/>
            </a:ext>
          </a:extLst>
        </cdr:cNvPr>
        <cdr:cNvSpPr txBox="1"/>
      </cdr:nvSpPr>
      <cdr:spPr>
        <a:xfrm xmlns:a="http://schemas.openxmlformats.org/drawingml/2006/main">
          <a:off x="9121775" y="3028950"/>
          <a:ext cx="6667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5.2%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2F2732-9955-4199-8C81-E7008FB85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698CA28-DB2D-42A0-84A1-1951DFEE1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BAB54A-4525-42E9-9959-74A4F444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B2D66CE-A0C8-46C4-B3BC-2B98AB742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0B17AF-354A-4B89-A27D-7AEDF48C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4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89782-E307-4BB6-8074-2AFAD0795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9C23D67-4DEF-4042-97F2-56A5F8836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281F2A-3D0F-4D89-AFFE-1B3AE0284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4F0DC8-0EA2-45BA-BEFC-780FDE69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F70886-F408-4DD5-9672-E5D789610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6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0C5B956-6A1A-4BBF-A37D-E60333F6A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1F32566-010A-41B8-837D-793E2B5E2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E01753-1C13-45D1-9A8C-EB05F2DD6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E1AE26-28F8-4A2F-9BB3-F5C34D9A4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17A23F-FCC9-4B26-ABC6-A1B1429C1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3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1707DB-35BD-4875-A56A-85BE3EBE3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B26420-81AD-4CF5-9137-D71809273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738F02-035E-4E84-9C77-E62B5D25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781B5A-F279-4733-B299-A338FBEAE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E72C11-8A6C-468C-9026-8B3B1FC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9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C48E6C-BF04-470A-8089-8931388B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E581E8-3166-4345-9DB0-61DB2A580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8ED4E0-8E40-4D94-BE34-65DD9BB8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B1BD46-3EC6-44CD-B32E-3D1DAAC74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CAB365-E4F7-47E9-84E7-198DB5EB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884F02-6652-4A5C-82D2-FED339DEA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0CA6B5-1B81-425C-B34B-886D6EB51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447E872-F787-4FA7-8078-91F9CE907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7AF1C0-252B-46AF-8AEB-204FD590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2C6B3A6-E411-4F49-95B3-851B97B9C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86FB81-B7D5-422C-ADE0-5B032730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8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690890-0506-4A9B-823C-36B48A06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F415DD-8304-485C-88F7-12C44A85D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D8507D-9CBF-4880-BDB1-8A0CFB05D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FFB6EC6-F5D0-43E6-AB64-55087B7874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A7BAD24-54FA-43F5-9103-B0552B346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492EFB8-7527-4D66-B448-A7AE532D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5C860C-43B5-4832-BBF0-9AA51CB6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902F852-CD64-4AFF-B419-D0A67B4C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6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B289A7-A2E3-496F-95B7-DAEE7549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8FDE18B-DF92-401C-8F23-A03EA4B5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7CC025-0E14-444D-A379-B80DB94A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29E428A-9BEB-4DA0-A622-FD3F2BA2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6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F770515-81E2-41EF-BC34-67736154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4C9320-5125-440A-A670-961D15F33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027D66C-AC13-40AE-8AE2-BD5DD4F6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28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143315-E456-480B-BD48-EA7513CBB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05A5D1-9F05-4F87-9097-AE84C7E33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463895E-7114-41D8-BCFB-B97EA2F36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1FB487-5411-4440-8EA8-BA915227B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5AB8014-C6C7-4826-AD5B-A02A1CEB2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56827D-4B2C-4427-98FD-D878FF81F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238D52-745B-4BFF-879A-1FD82D28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2347FF-E342-4AD1-AFB9-9C3D314A9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21B862-F5B2-4DBD-A993-78B709954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005DEE-108E-4641-A21A-F30AA2DB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971822-3399-4F00-B451-EEA2C1AE0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7DED4E7-2E7A-4407-8320-72414B72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9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2AA703A-4A64-4243-B677-1040D6B72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2B0DC3-002B-45CA-BAB3-A5E8832B7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CEB6B8-B9A0-4763-A47C-9E399A5B6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8CCCB-FF63-465E-8A6A-325E990BAD7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4B9B4B-5092-4AE5-8B7E-69AA27D28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CE07C-B5D2-4267-9A75-F0544D879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622B0-B913-43E4-9848-A6D068E19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0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6CBB8-AC0B-4DE1-AA21-EECBE9F75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8944"/>
            <a:ext cx="9144000" cy="1793839"/>
          </a:xfrm>
        </p:spPr>
        <p:txBody>
          <a:bodyPr/>
          <a:lstStyle/>
          <a:p>
            <a:r>
              <a:rPr lang="en-US" b="1" dirty="0"/>
              <a:t>State Trauma Committee </a:t>
            </a:r>
            <a:br>
              <a:rPr lang="en-US" b="1" dirty="0"/>
            </a:br>
            <a:r>
              <a:rPr lang="en-US" b="1" dirty="0"/>
              <a:t>Region II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697387-C799-4C09-84B2-8CA149429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4400"/>
            <a:ext cx="9144000" cy="12439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UMass Memorial Medical Center</a:t>
            </a:r>
          </a:p>
          <a:p>
            <a:r>
              <a:rPr lang="en-US" dirty="0"/>
              <a:t>Timothy A. Emhoff, MD</a:t>
            </a:r>
          </a:p>
          <a:p>
            <a:r>
              <a:rPr lang="en-US" dirty="0"/>
              <a:t>Chief, Trauma and Surgical Critical Care</a:t>
            </a: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xmlns="" id="{4F63B41D-D55F-4463-BE8A-D0A55748C2C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711450" cy="2762250"/>
            <a:chOff x="0" y="0"/>
            <a:chExt cx="2711450" cy="2762250"/>
          </a:xfrm>
        </p:grpSpPr>
        <p:pic>
          <p:nvPicPr>
            <p:cNvPr id="5" name="Picture 3" descr="umlogo.gif">
              <a:extLst>
                <a:ext uri="{FF2B5EF4-FFF2-40B4-BE49-F238E27FC236}">
                  <a16:creationId xmlns:a16="http://schemas.microsoft.com/office/drawing/2014/main" xmlns="" id="{249A1575-F649-49BE-A19F-8246461D4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2711450" cy="2362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4">
              <a:extLst>
                <a:ext uri="{FF2B5EF4-FFF2-40B4-BE49-F238E27FC236}">
                  <a16:creationId xmlns:a16="http://schemas.microsoft.com/office/drawing/2014/main" xmlns="" id="{24AB5B06-17D8-42D9-8660-D7C0BDFAB6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362200"/>
              <a:ext cx="21574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Eras Bold ITC" pitchFamily="34" charset="0"/>
                </a:rPr>
                <a:t>Trauma Service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195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030F74-ECDD-4BD3-B9EB-384FF44AD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II: Transfers vs Scene Activations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DBF0849D-075A-4BFC-9EED-D9B8F4EAFB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026306"/>
              </p:ext>
            </p:extLst>
          </p:nvPr>
        </p:nvGraphicFramePr>
        <p:xfrm>
          <a:off x="638175" y="1362076"/>
          <a:ext cx="10715625" cy="5400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605519B-1D75-4C8C-8106-55AFEA489126}"/>
              </a:ext>
            </a:extLst>
          </p:cNvPr>
          <p:cNvSpPr txBox="1"/>
          <p:nvPr/>
        </p:nvSpPr>
        <p:spPr>
          <a:xfrm>
            <a:off x="1924050" y="450826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36%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797F311-A842-4F9D-8972-8DEBC357FFDA}"/>
              </a:ext>
            </a:extLst>
          </p:cNvPr>
          <p:cNvSpPr txBox="1"/>
          <p:nvPr/>
        </p:nvSpPr>
        <p:spPr>
          <a:xfrm>
            <a:off x="3952875" y="4436231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305C14D-5365-4FAE-9F5E-B0DE6E55BDCA}"/>
              </a:ext>
            </a:extLst>
          </p:cNvPr>
          <p:cNvSpPr txBox="1"/>
          <p:nvPr/>
        </p:nvSpPr>
        <p:spPr>
          <a:xfrm>
            <a:off x="5936171" y="4232515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41%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85AB55F-6A7C-4A76-83A8-7936E185B169}"/>
              </a:ext>
            </a:extLst>
          </p:cNvPr>
          <p:cNvSpPr txBox="1"/>
          <p:nvPr/>
        </p:nvSpPr>
        <p:spPr>
          <a:xfrm>
            <a:off x="7938517" y="4251565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38%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A004562-09A9-4438-9422-F4D21850F066}"/>
              </a:ext>
            </a:extLst>
          </p:cNvPr>
          <p:cNvSpPr txBox="1"/>
          <p:nvPr/>
        </p:nvSpPr>
        <p:spPr>
          <a:xfrm>
            <a:off x="9933410" y="424204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37%</a:t>
            </a:r>
          </a:p>
        </p:txBody>
      </p:sp>
    </p:spTree>
    <p:extLst>
      <p:ext uri="{BB962C8B-B14F-4D97-AF65-F5344CB8AC3E}">
        <p14:creationId xmlns:p14="http://schemas.microsoft.com/office/powerpoint/2010/main" val="323353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29206E-C22A-4FF1-8F46-FC6CA01B9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Region II: </a:t>
            </a:r>
            <a:r>
              <a:rPr lang="en-US" sz="3600" dirty="0"/>
              <a:t>Prevention and </a:t>
            </a:r>
            <a:r>
              <a:rPr lang="en-US" b="1" dirty="0"/>
              <a:t>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98D945-5D49-41F4-B930-A17E89756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984687"/>
            <a:ext cx="11458575" cy="5939988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As Region II’s only Level I Trauma Center:</a:t>
            </a:r>
          </a:p>
          <a:p>
            <a:pPr marL="0" indent="0">
              <a:spcAft>
                <a:spcPts val="1200"/>
              </a:spcAft>
              <a:buNone/>
            </a:pPr>
            <a:endParaRPr lang="en-US" sz="3200" b="1" dirty="0"/>
          </a:p>
          <a:p>
            <a:pPr lvl="1">
              <a:spcAft>
                <a:spcPts val="1200"/>
              </a:spcAft>
            </a:pPr>
            <a:r>
              <a:rPr lang="en-US" sz="3000" dirty="0"/>
              <a:t>Hospital (UMass University): </a:t>
            </a:r>
            <a:r>
              <a:rPr lang="en-US" sz="3000" u="sng" dirty="0"/>
              <a:t>NEVER</a:t>
            </a:r>
            <a:r>
              <a:rPr lang="en-US" sz="3000" dirty="0"/>
              <a:t> on Trauma Diversion</a:t>
            </a:r>
          </a:p>
          <a:p>
            <a:pPr lvl="1">
              <a:spcAft>
                <a:spcPts val="1200"/>
              </a:spcAft>
            </a:pPr>
            <a:r>
              <a:rPr lang="en-US" sz="3000" dirty="0"/>
              <a:t>During “high census”:</a:t>
            </a:r>
          </a:p>
          <a:p>
            <a:pPr lvl="2">
              <a:spcAft>
                <a:spcPts val="1200"/>
              </a:spcAft>
            </a:pPr>
            <a:r>
              <a:rPr lang="en-US" sz="2600" dirty="0"/>
              <a:t>Transfers reviewed by on-call trauma surgeon to insure the need for tertiary care</a:t>
            </a:r>
          </a:p>
          <a:p>
            <a:pPr lvl="2">
              <a:spcAft>
                <a:spcPts val="1200"/>
              </a:spcAft>
            </a:pPr>
            <a:r>
              <a:rPr lang="en-US" sz="2600" dirty="0"/>
              <a:t>List of approximately 180 transfer “refusals” reviewed monthly by TPM and TMD to insure those patients with traumatic injuries were not refused</a:t>
            </a:r>
          </a:p>
          <a:p>
            <a:pPr lvl="1">
              <a:spcAft>
                <a:spcPts val="1200"/>
              </a:spcAft>
            </a:pPr>
            <a:r>
              <a:rPr lang="en-US" sz="3000" dirty="0"/>
              <a:t>Transfers out:</a:t>
            </a:r>
          </a:p>
          <a:p>
            <a:pPr lvl="2">
              <a:spcAft>
                <a:spcPts val="1200"/>
              </a:spcAft>
            </a:pPr>
            <a:r>
              <a:rPr lang="en-US" sz="2600" dirty="0"/>
              <a:t>Patient request: receive care at other tertiary care centers</a:t>
            </a:r>
          </a:p>
          <a:p>
            <a:pPr lvl="2">
              <a:spcAft>
                <a:spcPts val="1200"/>
              </a:spcAft>
            </a:pPr>
            <a:r>
              <a:rPr lang="en-US" sz="2600" dirty="0"/>
              <a:t>&gt;50% BSA burns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51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718AA6-1471-46A3-A49C-BA0894345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41275"/>
            <a:ext cx="10515600" cy="1325563"/>
          </a:xfrm>
        </p:spPr>
        <p:txBody>
          <a:bodyPr/>
          <a:lstStyle/>
          <a:p>
            <a:r>
              <a:rPr lang="en-US" b="1" dirty="0"/>
              <a:t>Notifications and Feedback to EMS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07AF60-5CBB-491A-9C42-942160C42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045075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/>
              <a:t>Notification</a:t>
            </a:r>
            <a:r>
              <a:rPr lang="en-US" dirty="0"/>
              <a:t>: CMED and through our “</a:t>
            </a:r>
            <a:r>
              <a:rPr lang="en-US" dirty="0" err="1"/>
              <a:t>TrACs</a:t>
            </a:r>
            <a:r>
              <a:rPr lang="en-US" dirty="0"/>
              <a:t>” system (Transfer and Access)</a:t>
            </a:r>
          </a:p>
          <a:p>
            <a:r>
              <a:rPr lang="en-US" dirty="0"/>
              <a:t>Worcester EMS: 80% of </a:t>
            </a:r>
            <a:r>
              <a:rPr lang="en-US" b="1" i="1" dirty="0"/>
              <a:t>scene transfers</a:t>
            </a:r>
            <a:r>
              <a:rPr lang="en-US" dirty="0"/>
              <a:t>: “Levels” patients (1 or 2), calls </a:t>
            </a:r>
            <a:r>
              <a:rPr lang="en-US" dirty="0" err="1"/>
              <a:t>TrACS</a:t>
            </a:r>
            <a:r>
              <a:rPr lang="en-US" dirty="0"/>
              <a:t> or </a:t>
            </a:r>
            <a:r>
              <a:rPr lang="en-US" dirty="0" err="1"/>
              <a:t>Lifeflight</a:t>
            </a:r>
            <a:r>
              <a:rPr lang="en-US" dirty="0"/>
              <a:t> or CMED, paged out as a “template” (Level, mechanism, VS, Airway, </a:t>
            </a:r>
            <a:r>
              <a:rPr lang="en-US" dirty="0" err="1"/>
              <a:t>etc</a:t>
            </a:r>
            <a:r>
              <a:rPr lang="en-US" dirty="0"/>
              <a:t>, ETA)</a:t>
            </a:r>
          </a:p>
          <a:p>
            <a:r>
              <a:rPr lang="en-US" b="1" i="1" dirty="0"/>
              <a:t>Hospital transfers </a:t>
            </a:r>
            <a:r>
              <a:rPr lang="en-US" dirty="0"/>
              <a:t>(40% of activations): called to and paged out through the “</a:t>
            </a:r>
            <a:r>
              <a:rPr lang="en-US" dirty="0" err="1"/>
              <a:t>TrACs</a:t>
            </a:r>
            <a:r>
              <a:rPr lang="en-US" dirty="0"/>
              <a:t>” system (calls are recorded).</a:t>
            </a:r>
          </a:p>
          <a:p>
            <a:r>
              <a:rPr lang="en-US" b="1" i="1" dirty="0"/>
              <a:t>Feedback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Weekly Trauma M&amp;M: over/under triage, prolonged scene times, significant change in P</a:t>
            </a:r>
            <a:r>
              <a:rPr lang="en-US" baseline="-25000" dirty="0"/>
              <a:t>s</a:t>
            </a:r>
            <a:r>
              <a:rPr lang="en-US" dirty="0"/>
              <a:t> from pre-hospital to hospital</a:t>
            </a:r>
          </a:p>
          <a:p>
            <a:pPr lvl="1"/>
            <a:r>
              <a:rPr lang="en-US" dirty="0"/>
              <a:t>Monthly Trauma ED/EMS meeting: over/under triage; issues with care, transport, triage</a:t>
            </a:r>
          </a:p>
          <a:p>
            <a:pPr lvl="1"/>
            <a:r>
              <a:rPr lang="en-US" dirty="0"/>
              <a:t>All transfers (from ER’s, hospitals) receive a letter enumerating injuries and outcome</a:t>
            </a:r>
          </a:p>
          <a:p>
            <a:pPr lvl="1"/>
            <a:r>
              <a:rPr lang="en-US" dirty="0"/>
              <a:t>Weekly Monthly, Quarterly, Yearly: conferences, grand rounds, bedside rounds with EMS</a:t>
            </a:r>
          </a:p>
        </p:txBody>
      </p:sp>
    </p:spTree>
    <p:extLst>
      <p:ext uri="{BB962C8B-B14F-4D97-AF65-F5344CB8AC3E}">
        <p14:creationId xmlns:p14="http://schemas.microsoft.com/office/powerpoint/2010/main" val="1419162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CC21F7-FEE4-4AC9-808C-8751ACE54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II: Transferring Hospital: Criteria for Transfer; Process for Notification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AB9B00-6648-433E-8235-76FB2F346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1" y="1825625"/>
            <a:ext cx="11801474" cy="466725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No other ACS designated Trauma Centers (any level): all are “points of entry”</a:t>
            </a:r>
          </a:p>
          <a:p>
            <a:pPr>
              <a:spcAft>
                <a:spcPts val="1200"/>
              </a:spcAft>
            </a:pPr>
            <a:r>
              <a:rPr lang="en-US" dirty="0"/>
              <a:t>No hospital has a formal “plan” of decision tree as to what stays and what is transferred</a:t>
            </a:r>
          </a:p>
          <a:p>
            <a:pPr>
              <a:spcAft>
                <a:spcPts val="1200"/>
              </a:spcAft>
            </a:pPr>
            <a:r>
              <a:rPr lang="en-US" dirty="0"/>
              <a:t>One hospital actually HAS a plan: but not followed</a:t>
            </a:r>
          </a:p>
          <a:p>
            <a:pPr>
              <a:spcAft>
                <a:spcPts val="1200"/>
              </a:spcAft>
            </a:pPr>
            <a:r>
              <a:rPr lang="en-US" dirty="0"/>
              <a:t>Decision –to-transfer largely driven by: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Admitting physicians (Hospitalists, </a:t>
            </a:r>
            <a:r>
              <a:rPr lang="en-US" dirty="0" err="1"/>
              <a:t>etc</a:t>
            </a:r>
            <a:r>
              <a:rPr lang="en-US" dirty="0"/>
              <a:t>) “not comfortable” with trauma (however minor)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Admitting specialist: no “back up” if something goes wrong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Specialist is available to care for the injury, but “doesn’t do trauma”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56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0E951-BA6A-4F51-B8DC-BF2A11C8B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00"/>
            <a:ext cx="11353800" cy="1152525"/>
          </a:xfrm>
        </p:spPr>
        <p:txBody>
          <a:bodyPr>
            <a:normAutofit/>
          </a:bodyPr>
          <a:lstStyle/>
          <a:p>
            <a:r>
              <a:rPr lang="en-US" sz="3600" dirty="0"/>
              <a:t>Region II: Resources for Post – Trauma Care; </a:t>
            </a:r>
            <a:r>
              <a:rPr lang="en-US" sz="3600" b="1" dirty="0"/>
              <a:t>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C01877-4CB6-4EB0-89ED-9577ADF1E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825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TBI patients with underlying psychiatric illness</a:t>
            </a:r>
          </a:p>
          <a:p>
            <a:pPr>
              <a:spcAft>
                <a:spcPts val="1200"/>
              </a:spcAft>
            </a:pPr>
            <a:r>
              <a:rPr lang="en-US" dirty="0"/>
              <a:t>Transfers from OOS with no insurance: difficult to “refer back”</a:t>
            </a:r>
          </a:p>
          <a:p>
            <a:pPr>
              <a:spcAft>
                <a:spcPts val="1200"/>
              </a:spcAft>
            </a:pPr>
            <a:r>
              <a:rPr lang="en-US" dirty="0"/>
              <a:t>Elderly with minor injuries requiring “3 midnights”</a:t>
            </a:r>
          </a:p>
          <a:p>
            <a:pPr>
              <a:spcAft>
                <a:spcPts val="1200"/>
              </a:spcAft>
            </a:pPr>
            <a:r>
              <a:rPr lang="en-US" dirty="0"/>
              <a:t>Nights, weekends, holidays: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awaiting insurance approval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Facilities not willing to “use up days” with weekend/holiday transfers</a:t>
            </a:r>
          </a:p>
          <a:p>
            <a:pPr>
              <a:spcAft>
                <a:spcPts val="1200"/>
              </a:spcAft>
            </a:pPr>
            <a:r>
              <a:rPr lang="en-US" dirty="0"/>
              <a:t>Patients requiring staged surgical procedures with no home to go to </a:t>
            </a:r>
          </a:p>
          <a:p>
            <a:pPr>
              <a:spcAft>
                <a:spcPts val="1200"/>
              </a:spcAft>
            </a:pPr>
            <a:r>
              <a:rPr lang="en-US" dirty="0"/>
              <a:t>No “UMass” rehab capabilities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Two local inpatient rehab facilities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No local pediatric rehab capability </a:t>
            </a:r>
          </a:p>
        </p:txBody>
      </p:sp>
    </p:spTree>
    <p:extLst>
      <p:ext uri="{BB962C8B-B14F-4D97-AF65-F5344CB8AC3E}">
        <p14:creationId xmlns:p14="http://schemas.microsoft.com/office/powerpoint/2010/main" val="731413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44F8099-EFD0-4839-944A-394B3DEA0B6F}"/>
              </a:ext>
            </a:extLst>
          </p:cNvPr>
          <p:cNvSpPr/>
          <p:nvPr/>
        </p:nvSpPr>
        <p:spPr>
          <a:xfrm>
            <a:off x="1219200" y="6010275"/>
            <a:ext cx="1028369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29206E-C22A-4FF1-8F46-FC6CA01B9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Region II: </a:t>
            </a:r>
            <a:r>
              <a:rPr lang="en-US" b="1" dirty="0"/>
              <a:t>Prevention</a:t>
            </a:r>
            <a:r>
              <a:rPr lang="en-US" dirty="0"/>
              <a:t> </a:t>
            </a:r>
            <a:r>
              <a:rPr lang="en-US" sz="3600" dirty="0"/>
              <a:t>and Access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98D945-5D49-41F4-B930-A17E89756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" y="1168400"/>
            <a:ext cx="11458575" cy="487045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200" b="1" dirty="0"/>
              <a:t>Injury Prevention Initiatives: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Teen DRIVE: Driving simulator to &gt; 15 high schools/year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Teen RIDE: full day of education (hospital) for first time offenders &lt; 18 years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Car Passenger safety (Car Seats): provides car seats &gt; 300 families/year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Population Health Clerkship: 2</a:t>
            </a:r>
            <a:r>
              <a:rPr lang="en-US" baseline="30000" dirty="0"/>
              <a:t>nd</a:t>
            </a:r>
            <a:r>
              <a:rPr lang="en-US" dirty="0"/>
              <a:t> year MS: two weeks of PH/IP immersion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Goods for Guns: Local, Regional, National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Stop the Bleed Campaign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Geriatric Falls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5-10 health/safety fairs or public events each year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09DB0F3-47F8-4E3B-A829-4506401DA442}"/>
              </a:ext>
            </a:extLst>
          </p:cNvPr>
          <p:cNvSpPr txBox="1"/>
          <p:nvPr/>
        </p:nvSpPr>
        <p:spPr>
          <a:xfrm>
            <a:off x="1195143" y="5932706"/>
            <a:ext cx="10366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All with ONE FTE!!! </a:t>
            </a:r>
            <a:r>
              <a:rPr lang="en-US" sz="2800" dirty="0"/>
              <a:t>(a  program weakness recognized by the ACS)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8001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4CA1E43-CCEB-41DA-BF6E-F0FE0AC2C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" y="0"/>
            <a:ext cx="10515600" cy="1325563"/>
          </a:xfrm>
        </p:spPr>
        <p:txBody>
          <a:bodyPr/>
          <a:lstStyle/>
          <a:p>
            <a:r>
              <a:rPr lang="en-US" b="1" dirty="0"/>
              <a:t>State Trauma Committee: Region II Report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4FF0AB0-B44D-47C8-810B-96F0BCC5E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1325563"/>
            <a:ext cx="10515600" cy="5032375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Region overview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Demographics and Trends in Trauma Care: Last 5 years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Pre-Hospital: notification and EMS feedback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Transferring Hospitals: criteria, pre-notification, feedback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Post Trauma Care: resources and barriers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sz="3600" dirty="0"/>
              <a:t>Prevention and Access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455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E4D756B-BF8A-4925-977B-0B1BFED0CF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16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-1"/>
            <a:ext cx="8229600" cy="1724025"/>
          </a:xfrm>
        </p:spPr>
        <p:txBody>
          <a:bodyPr>
            <a:normAutofit/>
          </a:bodyPr>
          <a:lstStyle/>
          <a:p>
            <a:r>
              <a:rPr lang="en-US" sz="4000" b="1" dirty="0"/>
              <a:t>Falls: Central Massachusetts</a:t>
            </a:r>
            <a:br>
              <a:rPr lang="en-US" sz="4000" b="1" dirty="0"/>
            </a:br>
            <a:r>
              <a:rPr lang="en-US" sz="4000" b="1" dirty="0"/>
              <a:t>1989 - 2010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Up Arrow 4"/>
          <p:cNvSpPr/>
          <p:nvPr/>
        </p:nvSpPr>
        <p:spPr>
          <a:xfrm>
            <a:off x="5638801" y="6019800"/>
            <a:ext cx="198119" cy="609600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6324601" y="6019800"/>
            <a:ext cx="198119" cy="609600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1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9C442D-3713-4C93-80EF-3743E7FB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Region II: Trauma Activations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06628C52-F451-446B-B5D2-30D614F659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5765"/>
              </p:ext>
            </p:extLst>
          </p:nvPr>
        </p:nvGraphicFramePr>
        <p:xfrm>
          <a:off x="838200" y="1837347"/>
          <a:ext cx="10515600" cy="4797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34FBC1FD-13E0-4BC3-A053-80428E47082D}"/>
              </a:ext>
            </a:extLst>
          </p:cNvPr>
          <p:cNvCxnSpPr/>
          <p:nvPr/>
        </p:nvCxnSpPr>
        <p:spPr>
          <a:xfrm>
            <a:off x="9925050" y="3429000"/>
            <a:ext cx="9239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37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35F2B9-D524-4FCB-A670-882FE6079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Region II: Mechanisms of Injury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79405B0B-FA7A-4238-B23F-A85D9787C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686126"/>
              </p:ext>
            </p:extLst>
          </p:nvPr>
        </p:nvGraphicFramePr>
        <p:xfrm>
          <a:off x="838199" y="1825624"/>
          <a:ext cx="11037277" cy="492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889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9913D6-2556-4FF6-AC85-9A1B0FFD9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II: Age Ranges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E2CCD91A-A6FE-4C65-9844-21D37E030A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549245"/>
              </p:ext>
            </p:extLst>
          </p:nvPr>
        </p:nvGraphicFramePr>
        <p:xfrm>
          <a:off x="838199" y="1825625"/>
          <a:ext cx="10884877" cy="4762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615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E0429D-AEBF-4588-B7C8-5894C25F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II: Mortality Rate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3602815F-1F74-42D7-A2E6-DFC98AA721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9770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682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767D2E-3C57-4A29-AEB6-09FB1D110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Trauma Deaths: Impact of the Elderly (</a:t>
            </a:r>
            <a:r>
              <a:rPr lang="en-US" sz="4000" b="1" u="sng" dirty="0"/>
              <a:t>&gt;</a:t>
            </a:r>
            <a:r>
              <a:rPr lang="en-US" sz="4000" b="1" dirty="0"/>
              <a:t> 70 years)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275C9F43-674A-4970-9404-8CABA3215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282771"/>
              </p:ext>
            </p:extLst>
          </p:nvPr>
        </p:nvGraphicFramePr>
        <p:xfrm>
          <a:off x="390525" y="1825624"/>
          <a:ext cx="11534775" cy="4946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016E52A4-980A-4788-B265-2B285228CBD3}"/>
              </a:ext>
            </a:extLst>
          </p:cNvPr>
          <p:cNvCxnSpPr/>
          <p:nvPr/>
        </p:nvCxnSpPr>
        <p:spPr>
          <a:xfrm>
            <a:off x="4953000" y="6581775"/>
            <a:ext cx="1905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13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15927</TotalTime>
  <Words>693</Words>
  <Application>Microsoft Office PowerPoint</Application>
  <PresentationFormat>Custom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State Trauma Committee  Region II Report</vt:lpstr>
      <vt:lpstr>State Trauma Committee: Region II Report</vt:lpstr>
      <vt:lpstr>PowerPoint Presentation</vt:lpstr>
      <vt:lpstr>Falls: Central Massachusetts 1989 - 2010</vt:lpstr>
      <vt:lpstr>Region II: Trauma Activations</vt:lpstr>
      <vt:lpstr>Region II: Mechanisms of Injury</vt:lpstr>
      <vt:lpstr>Region II: Age Ranges</vt:lpstr>
      <vt:lpstr>Region II: Mortality Rate</vt:lpstr>
      <vt:lpstr>Trauma Deaths: Impact of the Elderly (&gt; 70 years)</vt:lpstr>
      <vt:lpstr>Region II: Transfers vs Scene Activations</vt:lpstr>
      <vt:lpstr>Region II: Prevention and Access</vt:lpstr>
      <vt:lpstr>Notifications and Feedback to EMS Services</vt:lpstr>
      <vt:lpstr>Region II: Transferring Hospital: Criteria for Transfer; Process for Notification</vt:lpstr>
      <vt:lpstr>Region II: Resources for Post – Trauma Care; Barriers</vt:lpstr>
      <vt:lpstr>Region II: Prevention and Access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Trauma Committee  Region II Report</dc:title>
  <dc:creator>Timothy Emhoff</dc:creator>
  <cp:lastModifiedBy> Marybeth McCabe</cp:lastModifiedBy>
  <cp:revision>30</cp:revision>
  <dcterms:created xsi:type="dcterms:W3CDTF">2019-02-05T20:01:35Z</dcterms:created>
  <dcterms:modified xsi:type="dcterms:W3CDTF">2019-06-04T13:22:53Z</dcterms:modified>
</cp:coreProperties>
</file>