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9" r:id="rId4"/>
    <p:sldId id="289" r:id="rId5"/>
    <p:sldId id="288" r:id="rId6"/>
    <p:sldId id="282" r:id="rId7"/>
    <p:sldId id="287" r:id="rId8"/>
    <p:sldId id="276" r:id="rId9"/>
    <p:sldId id="278" r:id="rId10"/>
    <p:sldId id="275" r:id="rId11"/>
    <p:sldId id="284" r:id="rId12"/>
    <p:sldId id="265" r:id="rId13"/>
    <p:sldId id="290" r:id="rId14"/>
    <p:sldId id="266" r:id="rId15"/>
    <p:sldId id="286" r:id="rId16"/>
    <p:sldId id="267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1" autoAdjust="0"/>
    <p:restoredTop sz="94438" autoAdjust="0"/>
  </p:normalViewPr>
  <p:slideViewPr>
    <p:cSldViewPr snapToGrid="0">
      <p:cViewPr varScale="1">
        <p:scale>
          <a:sx n="110" d="100"/>
          <a:sy n="110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4-4EE3-9340-C025801DAFB8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Level I Activations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4541062801932153E-3"/>
                  <c:y val="-4.37796374356577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244-4EE3-9340-C025801DAFB8}"/>
                </c:ext>
              </c:extLst>
            </c:dLbl>
            <c:dLbl>
              <c:idx val="1"/>
              <c:layout>
                <c:manualLayout>
                  <c:x val="-6.038647342995169E-3"/>
                  <c:y val="-5.25355649227892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244-4EE3-9340-C025801DAFB8}"/>
                </c:ext>
              </c:extLst>
            </c:dLbl>
            <c:dLbl>
              <c:idx val="2"/>
              <c:layout>
                <c:manualLayout>
                  <c:x val="-3.6231884057972784E-3"/>
                  <c:y val="-5.25355649227892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244-4EE3-9340-C025801DA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193</c:v>
                </c:pt>
                <c:pt idx="1">
                  <c:v>203</c:v>
                </c:pt>
                <c:pt idx="2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4-4EE3-9340-C025801DAFB8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Level II Activations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37796374356577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244-4EE3-9340-C025801DAFB8}"/>
                </c:ext>
              </c:extLst>
            </c:dLbl>
            <c:dLbl>
              <c:idx val="1"/>
              <c:layout>
                <c:manualLayout>
                  <c:x val="3.6231884057971015E-3"/>
                  <c:y val="-2.91864249571052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244-4EE3-9340-C025801DAFB8}"/>
                </c:ext>
              </c:extLst>
            </c:dLbl>
            <c:dLbl>
              <c:idx val="2"/>
              <c:layout>
                <c:manualLayout>
                  <c:x val="1.2077294685990338E-3"/>
                  <c:y val="-7.00474198970523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244-4EE3-9340-C025801DA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830</c:v>
                </c:pt>
                <c:pt idx="1">
                  <c:v>749</c:v>
                </c:pt>
                <c:pt idx="2">
                  <c:v>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44-4EE3-9340-C025801DA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460408"/>
        <c:axId val="350451552"/>
      </c:barChart>
      <c:catAx>
        <c:axId val="35046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451552"/>
        <c:crosses val="autoZero"/>
        <c:auto val="1"/>
        <c:lblAlgn val="ctr"/>
        <c:lblOffset val="100"/>
        <c:noMultiLvlLbl val="0"/>
      </c:catAx>
      <c:valAx>
        <c:axId val="35045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46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2016-2018 Combined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pct9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61-4C9A-B327-8C641022D943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61-4C9A-B327-8C641022D943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D61-4C9A-B327-8C641022D943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61-4C9A-B327-8C641022D943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46-46AE-A0D1-8AD817098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Ground Level Falls</c:v>
                </c:pt>
                <c:pt idx="1">
                  <c:v>MVC</c:v>
                </c:pt>
                <c:pt idx="2">
                  <c:v>Other</c:v>
                </c:pt>
                <c:pt idx="3">
                  <c:v>Multi Level Falls</c:v>
                </c:pt>
                <c:pt idx="4">
                  <c:v>Auto vs. Ped</c:v>
                </c:pt>
                <c:pt idx="5">
                  <c:v>Penetrating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</c:v>
                </c:pt>
                <c:pt idx="1">
                  <c:v>0.1</c:v>
                </c:pt>
                <c:pt idx="2">
                  <c:v>0.11</c:v>
                </c:pt>
                <c:pt idx="3">
                  <c:v>0.11</c:v>
                </c:pt>
                <c:pt idx="4">
                  <c:v>0.05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1-4C9A-B327-8C641022D9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Ground Level Falls</c:v>
                </c:pt>
                <c:pt idx="1">
                  <c:v>MVC</c:v>
                </c:pt>
                <c:pt idx="2">
                  <c:v>Other</c:v>
                </c:pt>
                <c:pt idx="3">
                  <c:v>Multi Level Falls</c:v>
                </c:pt>
                <c:pt idx="4">
                  <c:v>Auto vs. Ped</c:v>
                </c:pt>
                <c:pt idx="5">
                  <c:v>Penetrating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ED61-4C9A-B327-8C641022D9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Ground Level Falls</c:v>
                </c:pt>
                <c:pt idx="1">
                  <c:v>MVC</c:v>
                </c:pt>
                <c:pt idx="2">
                  <c:v>Other</c:v>
                </c:pt>
                <c:pt idx="3">
                  <c:v>Multi Level Falls</c:v>
                </c:pt>
                <c:pt idx="4">
                  <c:v>Auto vs. Ped</c:v>
                </c:pt>
                <c:pt idx="5">
                  <c:v>Penetrating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ED61-4C9A-B327-8C641022D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2212344"/>
        <c:axId val="362213984"/>
      </c:barChart>
      <c:catAx>
        <c:axId val="362212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213984"/>
        <c:crosses val="autoZero"/>
        <c:auto val="1"/>
        <c:lblAlgn val="ctr"/>
        <c:lblOffset val="100"/>
        <c:noMultiLvlLbl val="0"/>
      </c:catAx>
      <c:valAx>
        <c:axId val="36221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21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0-17</c:v>
                </c:pt>
                <c:pt idx="1">
                  <c:v>18-35</c:v>
                </c:pt>
                <c:pt idx="2">
                  <c:v>36-55</c:v>
                </c:pt>
                <c:pt idx="3">
                  <c:v>56-69</c:v>
                </c:pt>
                <c:pt idx="4">
                  <c:v>70+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399</c:v>
                </c:pt>
                <c:pt idx="1">
                  <c:v>504</c:v>
                </c:pt>
                <c:pt idx="2">
                  <c:v>614</c:v>
                </c:pt>
                <c:pt idx="3">
                  <c:v>688</c:v>
                </c:pt>
                <c:pt idx="4">
                  <c:v>2110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A3-4C02-BDEA-BEF8DF33D6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0-17</c:v>
                </c:pt>
                <c:pt idx="1">
                  <c:v>18-35</c:v>
                </c:pt>
                <c:pt idx="2">
                  <c:v>36-55</c:v>
                </c:pt>
                <c:pt idx="3">
                  <c:v>56-69</c:v>
                </c:pt>
                <c:pt idx="4">
                  <c:v>70+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324</c:v>
                </c:pt>
                <c:pt idx="1">
                  <c:v>378</c:v>
                </c:pt>
                <c:pt idx="2">
                  <c:v>667</c:v>
                </c:pt>
                <c:pt idx="3">
                  <c:v>791</c:v>
                </c:pt>
                <c:pt idx="4">
                  <c:v>2151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A3-4C02-BDEA-BEF8DF33D6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0-17</c:v>
                </c:pt>
                <c:pt idx="1">
                  <c:v>18-35</c:v>
                </c:pt>
                <c:pt idx="2">
                  <c:v>36-55</c:v>
                </c:pt>
                <c:pt idx="3">
                  <c:v>56-69</c:v>
                </c:pt>
                <c:pt idx="4">
                  <c:v>70+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321</c:v>
                </c:pt>
                <c:pt idx="1">
                  <c:v>531</c:v>
                </c:pt>
                <c:pt idx="2">
                  <c:v>560</c:v>
                </c:pt>
                <c:pt idx="3">
                  <c:v>821</c:v>
                </c:pt>
                <c:pt idx="4">
                  <c:v>2538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A3-4C02-BDEA-BEF8DF33D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492184"/>
        <c:axId val="352492840"/>
      </c:barChart>
      <c:catAx>
        <c:axId val="35249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492840"/>
        <c:crosses val="autoZero"/>
        <c:auto val="1"/>
        <c:lblAlgn val="ctr"/>
        <c:lblOffset val="100"/>
        <c:noMultiLvlLbl val="0"/>
      </c:catAx>
      <c:valAx>
        <c:axId val="3524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492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1" dirty="0"/>
              <a:t>Overall</a:t>
            </a:r>
            <a:r>
              <a:rPr lang="en-US" sz="2000" b="1" i="1" baseline="0" dirty="0"/>
              <a:t> 76 % of our patients who fall from ground level are &gt; 70 years old</a:t>
            </a:r>
            <a:endParaRPr lang="en-US" sz="2000" b="1" i="1" dirty="0"/>
          </a:p>
        </c:rich>
      </c:tx>
      <c:layout>
        <c:manualLayout>
          <c:xMode val="edge"/>
          <c:yMode val="edge"/>
          <c:x val="0.44160922819430182"/>
          <c:y val="2.0430497469973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1951</c:v>
                </c:pt>
                <c:pt idx="1">
                  <c:v>2541</c:v>
                </c:pt>
                <c:pt idx="2">
                  <c:v>2929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E-4F7D-93D6-3DA10A2BF5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Age &gt; 70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DBE-4F7D-93D6-3DA10A2BF57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DBE-4F7D-93D6-3DA10A2BF57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DBE-4F7D-93D6-3DA10A2BF57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1768</c:v>
                </c:pt>
                <c:pt idx="1">
                  <c:v>1796</c:v>
                </c:pt>
                <c:pt idx="2">
                  <c:v>1963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E-4F7D-93D6-3DA10A2BF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7136696"/>
        <c:axId val="577137024"/>
      </c:barChart>
      <c:catAx>
        <c:axId val="57713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137024"/>
        <c:crosses val="autoZero"/>
        <c:auto val="1"/>
        <c:lblAlgn val="ctr"/>
        <c:lblOffset val="100"/>
        <c:noMultiLvlLbl val="0"/>
      </c:catAx>
      <c:valAx>
        <c:axId val="57713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13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Mortality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0.00%</c:formatCode>
                <c:ptCount val="3"/>
                <c:pt idx="0">
                  <c:v>1.8499999999999999E-2</c:v>
                </c:pt>
                <c:pt idx="1">
                  <c:v>1.6299999999999999E-2</c:v>
                </c:pt>
                <c:pt idx="2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C-49D0-846F-AF5F9B6E2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508256"/>
        <c:axId val="352505304"/>
      </c:barChart>
      <c:catAx>
        <c:axId val="35250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505304"/>
        <c:crosses val="autoZero"/>
        <c:auto val="1"/>
        <c:lblAlgn val="ctr"/>
        <c:lblOffset val="100"/>
        <c:noMultiLvlLbl val="0"/>
      </c:catAx>
      <c:valAx>
        <c:axId val="35250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50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# pts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11442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3-47B9-8600-A1EEAEA03F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transferred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077294685990338E-3"/>
                  <c:y val="-7.963800148330774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28 % of patient in NEEMS Region III are transferred to higher level of care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03-47B9-8600-A1EEAEA03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03-47B9-8600-A1EEAEA03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754024"/>
        <c:axId val="358752056"/>
      </c:barChart>
      <c:catAx>
        <c:axId val="35875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752056"/>
        <c:crosses val="autoZero"/>
        <c:auto val="1"/>
        <c:lblAlgn val="ctr"/>
        <c:lblOffset val="100"/>
        <c:noMultiLvlLbl val="0"/>
      </c:catAx>
      <c:valAx>
        <c:axId val="358752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754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C6D-42E2-8F70-C386C6C02A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6D-42E2-8F70-C386C6C02A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6D-42E2-8F70-C386C6C02A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C6D-42E2-8F70-C386C6C02A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6D-42E2-8F70-C386C6C02AB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C6D-42E2-8F70-C386C6C02AB0}"/>
              </c:ext>
            </c:extLst>
          </c:dPt>
          <c:dLbls>
            <c:dLbl>
              <c:idx val="0"/>
              <c:layout>
                <c:manualLayout>
                  <c:x val="4.2270531400966094E-2"/>
                  <c:y val="8.37551576089928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31% neurotrauma</a:t>
                    </a:r>
                    <a:r>
                      <a:rPr lang="en-US" baseline="0" dirty="0"/>
                      <a:t> 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75120772946859"/>
                      <c:h val="0.15249907040087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C6D-42E2-8F70-C386C6C02AB0}"/>
                </c:ext>
              </c:extLst>
            </c:dLbl>
            <c:dLbl>
              <c:idx val="1"/>
              <c:layout>
                <c:manualLayout>
                  <c:x val="5.9538209897675831E-2"/>
                  <c:y val="-6.3230895876164983E-2"/>
                </c:manualLayout>
              </c:layout>
              <c:tx>
                <c:rich>
                  <a:bodyPr/>
                  <a:lstStyle/>
                  <a:p>
                    <a:fld id="{22698EE1-FE49-4A9E-8AF3-1E99F1ACBA2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Pediatrics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C6D-42E2-8F70-C386C6C02AB0}"/>
                </c:ext>
              </c:extLst>
            </c:dLbl>
            <c:dLbl>
              <c:idx val="2"/>
              <c:layout>
                <c:manualLayout>
                  <c:x val="-0.10094725930997756"/>
                  <c:y val="-6.377164908816553E-2"/>
                </c:manualLayout>
              </c:layout>
              <c:tx>
                <c:rich>
                  <a:bodyPr/>
                  <a:lstStyle/>
                  <a:p>
                    <a:fld id="{85ED3080-F691-4C93-A69D-1A55E1AB4C8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Isolated Ortho Injury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6D-42E2-8F70-C386C6C02AB0}"/>
                </c:ext>
              </c:extLst>
            </c:dLbl>
            <c:dLbl>
              <c:idx val="3"/>
              <c:layout>
                <c:manualLayout>
                  <c:x val="-5.2864268325155006E-2"/>
                  <c:y val="-8.5963673702203786E-2"/>
                </c:manualLayout>
              </c:layout>
              <c:tx>
                <c:rich>
                  <a:bodyPr/>
                  <a:lstStyle/>
                  <a:p>
                    <a:fld id="{5763F78D-9885-4A32-A24B-2B96395B647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Max Face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C6D-42E2-8F70-C386C6C02AB0}"/>
                </c:ext>
              </c:extLst>
            </c:dLbl>
            <c:dLbl>
              <c:idx val="4"/>
              <c:layout>
                <c:manualLayout>
                  <c:x val="-6.1618262391114155E-2"/>
                  <c:y val="-5.848316081168597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15% Polytrauma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6D-42E2-8F70-C386C6C02AB0}"/>
                </c:ext>
              </c:extLst>
            </c:dLbl>
            <c:dLbl>
              <c:idx val="5"/>
              <c:layout>
                <c:manualLayout>
                  <c:x val="-7.3059549621514704E-3"/>
                  <c:y val="6.0402110799023193E-3"/>
                </c:manualLayout>
              </c:layout>
              <c:tx>
                <c:rich>
                  <a:bodyPr/>
                  <a:lstStyle/>
                  <a:p>
                    <a:fld id="{78C6CA10-BDD8-49BD-88E9-1D2B603F2DC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Other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C6D-42E2-8F70-C386C6C02A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Neuro</c:v>
                </c:pt>
                <c:pt idx="1">
                  <c:v>Pedi</c:v>
                </c:pt>
                <c:pt idx="2">
                  <c:v>Iso Orth</c:v>
                </c:pt>
                <c:pt idx="3">
                  <c:v>Max face</c:v>
                </c:pt>
                <c:pt idx="4">
                  <c:v>Poly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 formatCode="0.00%">
                  <c:v>0.31</c:v>
                </c:pt>
                <c:pt idx="1">
                  <c:v>0.22</c:v>
                </c:pt>
                <c:pt idx="2">
                  <c:v>0.17</c:v>
                </c:pt>
                <c:pt idx="3">
                  <c:v>7.0000000000000007E-2</c:v>
                </c:pt>
                <c:pt idx="4">
                  <c:v>0.15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D-42E2-8F70-C386C6C02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orldpopulationreview.com/states/massachusetts-population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orldpopulationreview.com/states/massachusetts-populatio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08944-B6DF-49B4-8814-6CFCEF88D8BC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273302-09DD-4258-B4E8-0AE219631762}">
      <dgm:prSet phldrT="[Text]"/>
      <dgm:spPr/>
      <dgm:t>
        <a:bodyPr/>
        <a:lstStyle/>
        <a:p>
          <a:endParaRPr lang="en-US" dirty="0"/>
        </a:p>
      </dgm:t>
    </dgm:pt>
    <dgm:pt modelId="{CAC15675-D862-46CC-96FF-5C15680E93DF}" type="parTrans" cxnId="{B194D0E3-BA4A-4C46-918E-E6C20A73FE15}">
      <dgm:prSet/>
      <dgm:spPr/>
      <dgm:t>
        <a:bodyPr/>
        <a:lstStyle/>
        <a:p>
          <a:endParaRPr lang="en-US"/>
        </a:p>
      </dgm:t>
    </dgm:pt>
    <dgm:pt modelId="{9247C3A1-096E-4DF5-87C6-4671DAC77B80}" type="sibTrans" cxnId="{B194D0E3-BA4A-4C46-918E-E6C20A73FE15}">
      <dgm:prSet/>
      <dgm:spPr/>
      <dgm:t>
        <a:bodyPr/>
        <a:lstStyle/>
        <a:p>
          <a:endParaRPr lang="en-US"/>
        </a:p>
      </dgm:t>
    </dgm:pt>
    <dgm:pt modelId="{F02FD8CB-24C5-4F9C-8F85-033B9E3580D8}">
      <dgm:prSet phldrT="[Text]" custT="1"/>
      <dgm:spPr/>
      <dgm:t>
        <a:bodyPr/>
        <a:lstStyle/>
        <a:p>
          <a:pPr algn="ctr"/>
          <a:endParaRPr lang="en-US" sz="1200" b="1" dirty="0"/>
        </a:p>
        <a:p>
          <a:pPr algn="ctr"/>
          <a:r>
            <a:rPr lang="en-US" sz="1200" b="1" dirty="0"/>
            <a:t>Region III consists of Essex and Middlesex Counties with a census of 2,405,352 </a:t>
          </a:r>
          <a:r>
            <a:rPr lang="en-US" sz="1200" b="1" dirty="0" smtClean="0"/>
            <a:t>people (2</a:t>
          </a:r>
          <a:r>
            <a:rPr lang="en-US" sz="1200" b="1" baseline="30000" dirty="0" smtClean="0"/>
            <a:t>nd</a:t>
          </a:r>
          <a:r>
            <a:rPr lang="en-US" sz="1200" b="1" dirty="0" smtClean="0"/>
            <a:t> after Region IV)</a:t>
          </a:r>
          <a:endParaRPr lang="en-US" sz="1200" b="1" dirty="0"/>
        </a:p>
        <a:p>
          <a:pPr algn="l"/>
          <a:r>
            <a:rPr lang="en-US" sz="1050" dirty="0"/>
            <a:t> </a:t>
          </a:r>
        </a:p>
      </dgm:t>
    </dgm:pt>
    <dgm:pt modelId="{661EDA9D-779E-40EA-BC1C-1B0038967DF5}" type="parTrans" cxnId="{E4A70754-6ACB-4139-8D91-8A9CBB850DBC}">
      <dgm:prSet/>
      <dgm:spPr/>
      <dgm:t>
        <a:bodyPr/>
        <a:lstStyle/>
        <a:p>
          <a:endParaRPr lang="en-US"/>
        </a:p>
      </dgm:t>
    </dgm:pt>
    <dgm:pt modelId="{60CE12C3-DD45-47E0-85E3-C16D8927B93C}" type="sibTrans" cxnId="{E4A70754-6ACB-4139-8D91-8A9CBB850DBC}">
      <dgm:prSet/>
      <dgm:spPr/>
      <dgm:t>
        <a:bodyPr/>
        <a:lstStyle/>
        <a:p>
          <a:endParaRPr lang="en-US"/>
        </a:p>
      </dgm:t>
    </dgm:pt>
    <dgm:pt modelId="{594A1713-19AD-4C40-8CBB-327598B180F7}">
      <dgm:prSet phldrT="[Text]" custT="1"/>
      <dgm:spPr/>
      <dgm:t>
        <a:bodyPr/>
        <a:lstStyle/>
        <a:p>
          <a:r>
            <a:rPr lang="en-US" sz="1400" b="1"/>
            <a:t>Growth rate</a:t>
          </a:r>
          <a:endParaRPr lang="en-US" sz="1400" b="1" dirty="0"/>
        </a:p>
      </dgm:t>
    </dgm:pt>
    <dgm:pt modelId="{74A604E2-2EAF-48AE-BA67-01EF6129D471}" type="parTrans" cxnId="{4CFD8F50-A2BC-4776-A04E-E6F1FD8B9A12}">
      <dgm:prSet/>
      <dgm:spPr/>
      <dgm:t>
        <a:bodyPr/>
        <a:lstStyle/>
        <a:p>
          <a:endParaRPr lang="en-US"/>
        </a:p>
      </dgm:t>
    </dgm:pt>
    <dgm:pt modelId="{06AC06D1-2F90-410C-A9E7-7A0D2914F3D5}" type="sibTrans" cxnId="{4CFD8F50-A2BC-4776-A04E-E6F1FD8B9A12}">
      <dgm:prSet/>
      <dgm:spPr/>
      <dgm:t>
        <a:bodyPr/>
        <a:lstStyle/>
        <a:p>
          <a:endParaRPr lang="en-US"/>
        </a:p>
      </dgm:t>
    </dgm:pt>
    <dgm:pt modelId="{2734454C-AF8E-413B-93F4-FABD8D4B5E2D}">
      <dgm:prSet phldrT="[Text]" custT="1"/>
      <dgm:spPr/>
      <dgm:t>
        <a:bodyPr/>
        <a:lstStyle/>
        <a:p>
          <a:r>
            <a:rPr lang="en-US" sz="1200" dirty="0"/>
            <a:t>Essex and Middlesex Counties make up Region III and are considered to have grown considerably since 2010. </a:t>
          </a:r>
          <a:r>
            <a:rPr lang="en-US" sz="1200" dirty="0" smtClean="0"/>
            <a:t>Middlesex </a:t>
          </a:r>
          <a:r>
            <a:rPr lang="en-US" sz="1200" dirty="0"/>
            <a:t>is ranked 1</a:t>
          </a:r>
          <a:r>
            <a:rPr lang="en-US" sz="1200" baseline="30000" dirty="0"/>
            <a:t>st</a:t>
          </a:r>
          <a:r>
            <a:rPr lang="en-US" sz="1200" dirty="0"/>
            <a:t> </a:t>
          </a:r>
          <a:r>
            <a:rPr lang="en-US" sz="1200" dirty="0" smtClean="0"/>
            <a:t>and Essex is ranked 4</a:t>
          </a:r>
          <a:r>
            <a:rPr lang="en-US" sz="1200" baseline="30000" dirty="0" smtClean="0"/>
            <a:t>th</a:t>
          </a:r>
          <a:r>
            <a:rPr lang="en-US" sz="1200" dirty="0" smtClean="0"/>
            <a:t> for </a:t>
          </a:r>
          <a:r>
            <a:rPr lang="en-US" sz="1200" dirty="0"/>
            <a:t>population growth </a:t>
          </a:r>
        </a:p>
      </dgm:t>
    </dgm:pt>
    <dgm:pt modelId="{9120F20F-9631-4286-920C-ECD32268CA41}" type="parTrans" cxnId="{E5890F08-B620-40D1-A159-D3C5BD138164}">
      <dgm:prSet/>
      <dgm:spPr/>
      <dgm:t>
        <a:bodyPr/>
        <a:lstStyle/>
        <a:p>
          <a:endParaRPr lang="en-US"/>
        </a:p>
      </dgm:t>
    </dgm:pt>
    <dgm:pt modelId="{25AA804F-D683-4F3D-B28A-B1F6D8333506}" type="sibTrans" cxnId="{E5890F08-B620-40D1-A159-D3C5BD138164}">
      <dgm:prSet/>
      <dgm:spPr/>
      <dgm:t>
        <a:bodyPr/>
        <a:lstStyle/>
        <a:p>
          <a:endParaRPr lang="en-US"/>
        </a:p>
      </dgm:t>
    </dgm:pt>
    <dgm:pt modelId="{06889434-6A33-484F-B963-61E29EBDF8C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&gt;&gt;Do these Level III Trauma Centers contribute </a:t>
          </a:r>
          <a:r>
            <a:rPr lang="en-US" sz="1200" dirty="0" smtClean="0"/>
            <a:t>to quality </a:t>
          </a:r>
          <a:r>
            <a:rPr lang="en-US" sz="1200" dirty="0"/>
            <a:t>Trauma Care in Massachusetts?</a:t>
          </a:r>
        </a:p>
        <a:p>
          <a:pPr>
            <a:buNone/>
          </a:pPr>
          <a:r>
            <a:rPr lang="en-US" sz="1200" dirty="0"/>
            <a:t>&gt;&gt;Does Region III need 5 verified Level III Trauma Centers?</a:t>
          </a:r>
        </a:p>
        <a:p>
          <a:pPr>
            <a:buNone/>
          </a:pPr>
          <a:r>
            <a:rPr lang="en-US" sz="1200" dirty="0"/>
            <a:t>&gt;&gt;Or should the question be:  Should we encourage the development of more Level III Trauma Centers in other parts of the State?  Would this take some burden off of the Level I and II trauma centers?</a:t>
          </a:r>
        </a:p>
        <a:p>
          <a:pPr>
            <a:buFont typeface="Arial" panose="020B0604020202020204" pitchFamily="34" charset="0"/>
            <a:buChar char="•"/>
          </a:pPr>
          <a:endParaRPr lang="en-US" sz="600" dirty="0"/>
        </a:p>
      </dgm:t>
    </dgm:pt>
    <dgm:pt modelId="{E291DFCE-AC11-47E3-82CB-4B27BE205118}" type="parTrans" cxnId="{36DC1287-4DAB-4733-AA51-CB196B6EAE27}">
      <dgm:prSet/>
      <dgm:spPr/>
      <dgm:t>
        <a:bodyPr/>
        <a:lstStyle/>
        <a:p>
          <a:endParaRPr lang="en-US"/>
        </a:p>
      </dgm:t>
    </dgm:pt>
    <dgm:pt modelId="{CDAE6C2E-3638-45E0-B580-0B8D216FDC5F}" type="sibTrans" cxnId="{36DC1287-4DAB-4733-AA51-CB196B6EAE27}">
      <dgm:prSet/>
      <dgm:spPr/>
      <dgm:t>
        <a:bodyPr/>
        <a:lstStyle/>
        <a:p>
          <a:endParaRPr lang="en-US"/>
        </a:p>
      </dgm:t>
    </dgm:pt>
    <dgm:pt modelId="{5033F3B2-8280-4063-AC46-417269EFD2FD}">
      <dgm:prSet/>
      <dgm:spPr/>
      <dgm:t>
        <a:bodyPr/>
        <a:lstStyle/>
        <a:p>
          <a:r>
            <a:rPr lang="en-US" b="1" i="0">
              <a:hlinkClick xmlns:r="http://schemas.openxmlformats.org/officeDocument/2006/relationships" r:id="rId1"/>
            </a:rPr>
            <a:t>Massachusetts</a:t>
          </a:r>
          <a:r>
            <a:rPr lang="en-US" b="0" i="0">
              <a:hlinkClick xmlns:r="http://schemas.openxmlformats.org/officeDocument/2006/relationships" r:id="rId1"/>
            </a:rPr>
            <a:t> </a:t>
          </a:r>
          <a:r>
            <a:rPr lang="en-US" b="1" i="0">
              <a:hlinkClick xmlns:r="http://schemas.openxmlformats.org/officeDocument/2006/relationships" r:id="rId1"/>
            </a:rPr>
            <a:t>Population</a:t>
          </a:r>
          <a:r>
            <a:rPr lang="en-US" b="0" i="0">
              <a:hlinkClick xmlns:r="http://schemas.openxmlformats.org/officeDocument/2006/relationships" r:id="rId1"/>
            </a:rPr>
            <a:t> 2019 (Demographics, Maps, Graphs)</a:t>
          </a:r>
          <a:r>
            <a:rPr lang="en-US" b="0" i="0" u="none"/>
            <a:t>worldpopulationreview.com/states/massachusetts-population</a:t>
          </a:r>
          <a:endParaRPr lang="en-US" dirty="0"/>
        </a:p>
      </dgm:t>
    </dgm:pt>
    <dgm:pt modelId="{EA7902E1-5D3D-4587-AEF0-02B7C802752E}" type="parTrans" cxnId="{FBF1F0F1-038F-4026-BB7D-C7222F5A416F}">
      <dgm:prSet/>
      <dgm:spPr/>
      <dgm:t>
        <a:bodyPr/>
        <a:lstStyle/>
        <a:p>
          <a:endParaRPr lang="en-US"/>
        </a:p>
      </dgm:t>
    </dgm:pt>
    <dgm:pt modelId="{FBFED777-365E-4689-90C9-F14BDA2B12A7}" type="sibTrans" cxnId="{FBF1F0F1-038F-4026-BB7D-C7222F5A416F}">
      <dgm:prSet/>
      <dgm:spPr/>
      <dgm:t>
        <a:bodyPr/>
        <a:lstStyle/>
        <a:p>
          <a:endParaRPr lang="en-US"/>
        </a:p>
      </dgm:t>
    </dgm:pt>
    <dgm:pt modelId="{B5842D1A-9E13-4EC1-AD2F-5C6C8E4DD8A4}">
      <dgm:prSet phldrT="[Text]" custT="1"/>
      <dgm:spPr/>
      <dgm:t>
        <a:bodyPr/>
        <a:lstStyle/>
        <a:p>
          <a:r>
            <a:rPr lang="en-US" sz="1200" b="1"/>
            <a:t>Can we answer these questions?</a:t>
          </a:r>
          <a:endParaRPr lang="en-US" sz="1200" b="1" dirty="0"/>
        </a:p>
      </dgm:t>
    </dgm:pt>
    <dgm:pt modelId="{4BD9725F-E2C6-4EFE-9E1D-B5896DFEB349}" type="sibTrans" cxnId="{4F4C21BB-4C93-40B0-AE0E-FA64A10B3369}">
      <dgm:prSet/>
      <dgm:spPr/>
      <dgm:t>
        <a:bodyPr/>
        <a:lstStyle/>
        <a:p>
          <a:endParaRPr lang="en-US"/>
        </a:p>
      </dgm:t>
    </dgm:pt>
    <dgm:pt modelId="{0CCC7E82-A313-4843-9C32-8CF17AE31947}" type="parTrans" cxnId="{4F4C21BB-4C93-40B0-AE0E-FA64A10B3369}">
      <dgm:prSet/>
      <dgm:spPr/>
      <dgm:t>
        <a:bodyPr/>
        <a:lstStyle/>
        <a:p>
          <a:endParaRPr lang="en-US"/>
        </a:p>
      </dgm:t>
    </dgm:pt>
    <dgm:pt modelId="{B5BD66AF-E54D-4F48-B9B2-57958F3C391B}" type="pres">
      <dgm:prSet presAssocID="{96208944-B6DF-49B4-8814-6CFCEF88D8B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DBB46068-2EB4-4DF2-B5BA-2DF169305CFE}" type="pres">
      <dgm:prSet presAssocID="{35273302-09DD-4258-B4E8-0AE219631762}" presName="parenttextcomposite" presStyleCnt="0"/>
      <dgm:spPr/>
    </dgm:pt>
    <dgm:pt modelId="{3ABED607-5927-4295-9F06-4B23A46E65C5}" type="pres">
      <dgm:prSet presAssocID="{35273302-09DD-4258-B4E8-0AE219631762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D67AD-7126-4A94-A213-D128245221D9}" type="pres">
      <dgm:prSet presAssocID="{35273302-09DD-4258-B4E8-0AE219631762}" presName="composite" presStyleCnt="0"/>
      <dgm:spPr/>
    </dgm:pt>
    <dgm:pt modelId="{92807438-48F6-4E38-864B-CA25D5495B73}" type="pres">
      <dgm:prSet presAssocID="{35273302-09DD-4258-B4E8-0AE219631762}" presName="chevron1" presStyleLbl="alignNode1" presStyleIdx="0" presStyleCnt="28"/>
      <dgm:spPr/>
    </dgm:pt>
    <dgm:pt modelId="{0F58B662-4714-4367-9E79-C63EE0D9DBC6}" type="pres">
      <dgm:prSet presAssocID="{35273302-09DD-4258-B4E8-0AE219631762}" presName="chevron2" presStyleLbl="alignNode1" presStyleIdx="1" presStyleCnt="28"/>
      <dgm:spPr/>
    </dgm:pt>
    <dgm:pt modelId="{CE1B8265-0D73-4EC4-A4E4-A54CB2D37824}" type="pres">
      <dgm:prSet presAssocID="{35273302-09DD-4258-B4E8-0AE219631762}" presName="chevron3" presStyleLbl="alignNode1" presStyleIdx="2" presStyleCnt="28"/>
      <dgm:spPr/>
    </dgm:pt>
    <dgm:pt modelId="{54C03387-593B-4790-ACAC-372776883841}" type="pres">
      <dgm:prSet presAssocID="{35273302-09DD-4258-B4E8-0AE219631762}" presName="chevron4" presStyleLbl="alignNode1" presStyleIdx="3" presStyleCnt="28"/>
      <dgm:spPr/>
    </dgm:pt>
    <dgm:pt modelId="{BAC31C6C-9897-4B4E-AACD-5B2ECD4ABBED}" type="pres">
      <dgm:prSet presAssocID="{35273302-09DD-4258-B4E8-0AE219631762}" presName="chevron5" presStyleLbl="alignNode1" presStyleIdx="4" presStyleCnt="28"/>
      <dgm:spPr/>
    </dgm:pt>
    <dgm:pt modelId="{FEFCAE95-6CAA-4320-B077-4FE74B536DEB}" type="pres">
      <dgm:prSet presAssocID="{35273302-09DD-4258-B4E8-0AE219631762}" presName="chevron6" presStyleLbl="alignNode1" presStyleIdx="5" presStyleCnt="28"/>
      <dgm:spPr/>
    </dgm:pt>
    <dgm:pt modelId="{1B936CAD-3518-47F4-9623-4B96217C5BDB}" type="pres">
      <dgm:prSet presAssocID="{35273302-09DD-4258-B4E8-0AE219631762}" presName="chevron7" presStyleLbl="alignNode1" presStyleIdx="6" presStyleCnt="28"/>
      <dgm:spPr/>
    </dgm:pt>
    <dgm:pt modelId="{8CB06A89-4338-4E40-9CEB-C87FF3A66DB5}" type="pres">
      <dgm:prSet presAssocID="{35273302-09DD-4258-B4E8-0AE219631762}" presName="childtext" presStyleLbl="solidFgAcc1" presStyleIdx="0" presStyleCnt="3" custScaleY="8272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6B27A-664B-45BE-B4BB-E5E088E3E18A}" type="pres">
      <dgm:prSet presAssocID="{9247C3A1-096E-4DF5-87C6-4671DAC77B80}" presName="sibTrans" presStyleCnt="0"/>
      <dgm:spPr/>
    </dgm:pt>
    <dgm:pt modelId="{5FB4B298-D518-409D-B960-BC805D8E5818}" type="pres">
      <dgm:prSet presAssocID="{594A1713-19AD-4C40-8CBB-327598B180F7}" presName="parenttextcomposite" presStyleCnt="0"/>
      <dgm:spPr/>
    </dgm:pt>
    <dgm:pt modelId="{EA4F1010-C05A-45F8-ADFC-C6D559E9E672}" type="pres">
      <dgm:prSet presAssocID="{594A1713-19AD-4C40-8CBB-327598B180F7}" presName="parenttext" presStyleLbl="revTx" presStyleIdx="1" presStyleCnt="4" custScaleY="9774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1DF0D-4510-4CA5-8424-2F268D0B8B43}" type="pres">
      <dgm:prSet presAssocID="{594A1713-19AD-4C40-8CBB-327598B180F7}" presName="composite" presStyleCnt="0"/>
      <dgm:spPr/>
    </dgm:pt>
    <dgm:pt modelId="{81A36348-6742-448B-9770-9A2C134FCFDE}" type="pres">
      <dgm:prSet presAssocID="{594A1713-19AD-4C40-8CBB-327598B180F7}" presName="chevron1" presStyleLbl="alignNode1" presStyleIdx="7" presStyleCnt="28"/>
      <dgm:spPr/>
    </dgm:pt>
    <dgm:pt modelId="{135C18C0-B09D-4415-A018-BB953D0F9129}" type="pres">
      <dgm:prSet presAssocID="{594A1713-19AD-4C40-8CBB-327598B180F7}" presName="chevron2" presStyleLbl="alignNode1" presStyleIdx="8" presStyleCnt="28"/>
      <dgm:spPr/>
    </dgm:pt>
    <dgm:pt modelId="{3046D172-B874-4349-9FAB-9559FD0E36CB}" type="pres">
      <dgm:prSet presAssocID="{594A1713-19AD-4C40-8CBB-327598B180F7}" presName="chevron3" presStyleLbl="alignNode1" presStyleIdx="9" presStyleCnt="28"/>
      <dgm:spPr/>
    </dgm:pt>
    <dgm:pt modelId="{F6C0C1AD-62C3-4172-9A5C-906745E5DEE0}" type="pres">
      <dgm:prSet presAssocID="{594A1713-19AD-4C40-8CBB-327598B180F7}" presName="chevron4" presStyleLbl="alignNode1" presStyleIdx="10" presStyleCnt="28"/>
      <dgm:spPr/>
    </dgm:pt>
    <dgm:pt modelId="{1D30DFED-2D1B-41D7-9D54-B7C771484337}" type="pres">
      <dgm:prSet presAssocID="{594A1713-19AD-4C40-8CBB-327598B180F7}" presName="chevron5" presStyleLbl="alignNode1" presStyleIdx="11" presStyleCnt="28"/>
      <dgm:spPr/>
    </dgm:pt>
    <dgm:pt modelId="{8D7EFDD4-843B-409B-8F5D-77FB7E4C2DD1}" type="pres">
      <dgm:prSet presAssocID="{594A1713-19AD-4C40-8CBB-327598B180F7}" presName="chevron6" presStyleLbl="alignNode1" presStyleIdx="12" presStyleCnt="28"/>
      <dgm:spPr/>
    </dgm:pt>
    <dgm:pt modelId="{A33B113E-3B4D-41D6-80C3-A5ECA63C8F74}" type="pres">
      <dgm:prSet presAssocID="{594A1713-19AD-4C40-8CBB-327598B180F7}" presName="chevron7" presStyleLbl="alignNode1" presStyleIdx="13" presStyleCnt="28"/>
      <dgm:spPr/>
    </dgm:pt>
    <dgm:pt modelId="{CAF2340E-CF38-4643-B6D1-2187EC36DAFB}" type="pres">
      <dgm:prSet presAssocID="{594A1713-19AD-4C40-8CBB-327598B180F7}" presName="childtext" presStyleLbl="solidFgAcc1" presStyleIdx="1" presStyleCnt="3" custScaleY="95446" custLinFactNeighborX="-1298" custLinFactNeighborY="64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D6F4A-17E5-4E89-BD5D-A2B100E93C35}" type="pres">
      <dgm:prSet presAssocID="{06AC06D1-2F90-410C-A9E7-7A0D2914F3D5}" presName="sibTrans" presStyleCnt="0"/>
      <dgm:spPr/>
    </dgm:pt>
    <dgm:pt modelId="{CB85424E-C0E5-4437-A887-2F35AEA718EE}" type="pres">
      <dgm:prSet presAssocID="{B5842D1A-9E13-4EC1-AD2F-5C6C8E4DD8A4}" presName="parenttextcomposite" presStyleCnt="0"/>
      <dgm:spPr/>
    </dgm:pt>
    <dgm:pt modelId="{FC2EF2A7-12F4-485B-9FFB-8C3F909AD8F5}" type="pres">
      <dgm:prSet presAssocID="{B5842D1A-9E13-4EC1-AD2F-5C6C8E4DD8A4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B56C3-9139-4043-9201-F6D7792630A6}" type="pres">
      <dgm:prSet presAssocID="{B5842D1A-9E13-4EC1-AD2F-5C6C8E4DD8A4}" presName="composite" presStyleCnt="0"/>
      <dgm:spPr/>
    </dgm:pt>
    <dgm:pt modelId="{06319C81-8D84-4F53-B5C0-AEE8F17946AC}" type="pres">
      <dgm:prSet presAssocID="{B5842D1A-9E13-4EC1-AD2F-5C6C8E4DD8A4}" presName="chevron1" presStyleLbl="alignNode1" presStyleIdx="14" presStyleCnt="28"/>
      <dgm:spPr/>
    </dgm:pt>
    <dgm:pt modelId="{595AB6E1-5472-4C54-A60F-1484C77080FE}" type="pres">
      <dgm:prSet presAssocID="{B5842D1A-9E13-4EC1-AD2F-5C6C8E4DD8A4}" presName="chevron2" presStyleLbl="alignNode1" presStyleIdx="15" presStyleCnt="28"/>
      <dgm:spPr/>
    </dgm:pt>
    <dgm:pt modelId="{1E2F9BD0-ACC4-4B85-9692-07D79A497C9B}" type="pres">
      <dgm:prSet presAssocID="{B5842D1A-9E13-4EC1-AD2F-5C6C8E4DD8A4}" presName="chevron3" presStyleLbl="alignNode1" presStyleIdx="16" presStyleCnt="28"/>
      <dgm:spPr/>
    </dgm:pt>
    <dgm:pt modelId="{BD428F9A-B18E-43FB-B808-EB50100E4364}" type="pres">
      <dgm:prSet presAssocID="{B5842D1A-9E13-4EC1-AD2F-5C6C8E4DD8A4}" presName="chevron4" presStyleLbl="alignNode1" presStyleIdx="17" presStyleCnt="28"/>
      <dgm:spPr/>
    </dgm:pt>
    <dgm:pt modelId="{FA905AAF-CA25-4582-B952-26E70CDDD724}" type="pres">
      <dgm:prSet presAssocID="{B5842D1A-9E13-4EC1-AD2F-5C6C8E4DD8A4}" presName="chevron5" presStyleLbl="alignNode1" presStyleIdx="18" presStyleCnt="28"/>
      <dgm:spPr/>
    </dgm:pt>
    <dgm:pt modelId="{9A9C5D87-6EBF-48DE-96FB-D582AEB7713D}" type="pres">
      <dgm:prSet presAssocID="{B5842D1A-9E13-4EC1-AD2F-5C6C8E4DD8A4}" presName="chevron6" presStyleLbl="alignNode1" presStyleIdx="19" presStyleCnt="28"/>
      <dgm:spPr/>
    </dgm:pt>
    <dgm:pt modelId="{E3231300-69A4-44AA-B45F-98DB6A98F0C4}" type="pres">
      <dgm:prSet presAssocID="{B5842D1A-9E13-4EC1-AD2F-5C6C8E4DD8A4}" presName="chevron7" presStyleLbl="alignNode1" presStyleIdx="20" presStyleCnt="28"/>
      <dgm:spPr/>
    </dgm:pt>
    <dgm:pt modelId="{529CF5A5-72C9-4882-9A63-F86E674A685A}" type="pres">
      <dgm:prSet presAssocID="{B5842D1A-9E13-4EC1-AD2F-5C6C8E4DD8A4}" presName="childtext" presStyleLbl="solidFgAcc1" presStyleIdx="2" presStyleCnt="3" custScaleY="266872" custLinFactNeighborX="-237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81C34-37FE-40ED-9F6F-595833C1678C}" type="pres">
      <dgm:prSet presAssocID="{4BD9725F-E2C6-4EFE-9E1D-B5896DFEB349}" presName="sibTrans" presStyleCnt="0"/>
      <dgm:spPr/>
    </dgm:pt>
    <dgm:pt modelId="{8C2D0BD5-A9A0-4771-A05E-198EE8E4B1B4}" type="pres">
      <dgm:prSet presAssocID="{5033F3B2-8280-4063-AC46-417269EFD2FD}" presName="parenttextcomposite" presStyleCnt="0"/>
      <dgm:spPr/>
    </dgm:pt>
    <dgm:pt modelId="{E89D1AEC-E6DB-4991-B2BA-3859F0DD51BB}" type="pres">
      <dgm:prSet presAssocID="{5033F3B2-8280-4063-AC46-417269EFD2FD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45D7C-F168-44F2-9D78-0B2965EA7878}" type="pres">
      <dgm:prSet presAssocID="{5033F3B2-8280-4063-AC46-417269EFD2FD}" presName="parallelogramComposite" presStyleCnt="0"/>
      <dgm:spPr/>
    </dgm:pt>
    <dgm:pt modelId="{8DE0FC3A-E882-4A4B-A648-B41B21D695FF}" type="pres">
      <dgm:prSet presAssocID="{5033F3B2-8280-4063-AC46-417269EFD2FD}" presName="parallelogram1" presStyleLbl="alignNode1" presStyleIdx="21" presStyleCnt="28"/>
      <dgm:spPr/>
    </dgm:pt>
    <dgm:pt modelId="{4D6C3CE5-C055-4157-9F52-5851BE1B649A}" type="pres">
      <dgm:prSet presAssocID="{5033F3B2-8280-4063-AC46-417269EFD2FD}" presName="parallelogram2" presStyleLbl="alignNode1" presStyleIdx="22" presStyleCnt="28"/>
      <dgm:spPr/>
    </dgm:pt>
    <dgm:pt modelId="{D7AD6B35-9FA2-4BFA-8C45-EC2BAC360F69}" type="pres">
      <dgm:prSet presAssocID="{5033F3B2-8280-4063-AC46-417269EFD2FD}" presName="parallelogram3" presStyleLbl="alignNode1" presStyleIdx="23" presStyleCnt="28"/>
      <dgm:spPr/>
    </dgm:pt>
    <dgm:pt modelId="{7B71774D-5589-44B1-94C0-9B94F16690DC}" type="pres">
      <dgm:prSet presAssocID="{5033F3B2-8280-4063-AC46-417269EFD2FD}" presName="parallelogram4" presStyleLbl="alignNode1" presStyleIdx="24" presStyleCnt="28"/>
      <dgm:spPr/>
    </dgm:pt>
    <dgm:pt modelId="{39F99B35-54E4-480A-8E17-7056428C34B9}" type="pres">
      <dgm:prSet presAssocID="{5033F3B2-8280-4063-AC46-417269EFD2FD}" presName="parallelogram5" presStyleLbl="alignNode1" presStyleIdx="25" presStyleCnt="28"/>
      <dgm:spPr/>
    </dgm:pt>
    <dgm:pt modelId="{A79E0728-3F7D-43A4-9BE7-86A52AF7BF33}" type="pres">
      <dgm:prSet presAssocID="{5033F3B2-8280-4063-AC46-417269EFD2FD}" presName="parallelogram6" presStyleLbl="alignNode1" presStyleIdx="26" presStyleCnt="28"/>
      <dgm:spPr/>
    </dgm:pt>
    <dgm:pt modelId="{2F4BA84A-3F5B-4EAD-9D20-9A01ACD18AFF}" type="pres">
      <dgm:prSet presAssocID="{5033F3B2-8280-4063-AC46-417269EFD2FD}" presName="parallelogram7" presStyleLbl="alignNode1" presStyleIdx="27" presStyleCnt="28"/>
      <dgm:spPr/>
    </dgm:pt>
  </dgm:ptLst>
  <dgm:cxnLst>
    <dgm:cxn modelId="{B194D0E3-BA4A-4C46-918E-E6C20A73FE15}" srcId="{96208944-B6DF-49B4-8814-6CFCEF88D8BC}" destId="{35273302-09DD-4258-B4E8-0AE219631762}" srcOrd="0" destOrd="0" parTransId="{CAC15675-D862-46CC-96FF-5C15680E93DF}" sibTransId="{9247C3A1-096E-4DF5-87C6-4671DAC77B80}"/>
    <dgm:cxn modelId="{E5890F08-B620-40D1-A159-D3C5BD138164}" srcId="{594A1713-19AD-4C40-8CBB-327598B180F7}" destId="{2734454C-AF8E-413B-93F4-FABD8D4B5E2D}" srcOrd="0" destOrd="0" parTransId="{9120F20F-9631-4286-920C-ECD32268CA41}" sibTransId="{25AA804F-D683-4F3D-B28A-B1F6D8333506}"/>
    <dgm:cxn modelId="{36DC1287-4DAB-4733-AA51-CB196B6EAE27}" srcId="{B5842D1A-9E13-4EC1-AD2F-5C6C8E4DD8A4}" destId="{06889434-6A33-484F-B963-61E29EBDF8C5}" srcOrd="0" destOrd="0" parTransId="{E291DFCE-AC11-47E3-82CB-4B27BE205118}" sibTransId="{CDAE6C2E-3638-45E0-B580-0B8D216FDC5F}"/>
    <dgm:cxn modelId="{7AD8B60F-3505-408C-9300-41EB56D261AF}" type="presOf" srcId="{96208944-B6DF-49B4-8814-6CFCEF88D8BC}" destId="{B5BD66AF-E54D-4F48-B9B2-57958F3C391B}" srcOrd="0" destOrd="0" presId="urn:microsoft.com/office/officeart/2008/layout/VerticalAccentList"/>
    <dgm:cxn modelId="{4F4C21BB-4C93-40B0-AE0E-FA64A10B3369}" srcId="{96208944-B6DF-49B4-8814-6CFCEF88D8BC}" destId="{B5842D1A-9E13-4EC1-AD2F-5C6C8E4DD8A4}" srcOrd="2" destOrd="0" parTransId="{0CCC7E82-A313-4843-9C32-8CF17AE31947}" sibTransId="{4BD9725F-E2C6-4EFE-9E1D-B5896DFEB349}"/>
    <dgm:cxn modelId="{4CFD8F50-A2BC-4776-A04E-E6F1FD8B9A12}" srcId="{96208944-B6DF-49B4-8814-6CFCEF88D8BC}" destId="{594A1713-19AD-4C40-8CBB-327598B180F7}" srcOrd="1" destOrd="0" parTransId="{74A604E2-2EAF-48AE-BA67-01EF6129D471}" sibTransId="{06AC06D1-2F90-410C-A9E7-7A0D2914F3D5}"/>
    <dgm:cxn modelId="{C148D9B0-EAE5-4B02-B6AD-BA272BD9B1C5}" type="presOf" srcId="{2734454C-AF8E-413B-93F4-FABD8D4B5E2D}" destId="{CAF2340E-CF38-4643-B6D1-2187EC36DAFB}" srcOrd="0" destOrd="0" presId="urn:microsoft.com/office/officeart/2008/layout/VerticalAccentList"/>
    <dgm:cxn modelId="{E4A70754-6ACB-4139-8D91-8A9CBB850DBC}" srcId="{35273302-09DD-4258-B4E8-0AE219631762}" destId="{F02FD8CB-24C5-4F9C-8F85-033B9E3580D8}" srcOrd="0" destOrd="0" parTransId="{661EDA9D-779E-40EA-BC1C-1B0038967DF5}" sibTransId="{60CE12C3-DD45-47E0-85E3-C16D8927B93C}"/>
    <dgm:cxn modelId="{85DE3E0C-D53A-4D83-8BC6-CFDBF77E2310}" type="presOf" srcId="{06889434-6A33-484F-B963-61E29EBDF8C5}" destId="{529CF5A5-72C9-4882-9A63-F86E674A685A}" srcOrd="0" destOrd="0" presId="urn:microsoft.com/office/officeart/2008/layout/VerticalAccentList"/>
    <dgm:cxn modelId="{B3F8C2B9-D3CF-47A4-8E95-8A3476B6EFE1}" type="presOf" srcId="{594A1713-19AD-4C40-8CBB-327598B180F7}" destId="{EA4F1010-C05A-45F8-ADFC-C6D559E9E672}" srcOrd="0" destOrd="0" presId="urn:microsoft.com/office/officeart/2008/layout/VerticalAccentList"/>
    <dgm:cxn modelId="{ADE53C68-174B-4C74-B9D0-C4C1BF55E310}" type="presOf" srcId="{B5842D1A-9E13-4EC1-AD2F-5C6C8E4DD8A4}" destId="{FC2EF2A7-12F4-485B-9FFB-8C3F909AD8F5}" srcOrd="0" destOrd="0" presId="urn:microsoft.com/office/officeart/2008/layout/VerticalAccentList"/>
    <dgm:cxn modelId="{F93AAAD4-E13D-4C95-A4B3-1372BB1F1C77}" type="presOf" srcId="{5033F3B2-8280-4063-AC46-417269EFD2FD}" destId="{E89D1AEC-E6DB-4991-B2BA-3859F0DD51BB}" srcOrd="0" destOrd="0" presId="urn:microsoft.com/office/officeart/2008/layout/VerticalAccentList"/>
    <dgm:cxn modelId="{3FE0F644-FBBC-479B-92F5-FD76B4A1C080}" type="presOf" srcId="{F02FD8CB-24C5-4F9C-8F85-033B9E3580D8}" destId="{8CB06A89-4338-4E40-9CEB-C87FF3A66DB5}" srcOrd="0" destOrd="0" presId="urn:microsoft.com/office/officeart/2008/layout/VerticalAccentList"/>
    <dgm:cxn modelId="{0A798B1E-6A66-4176-859C-BD40F00C38F0}" type="presOf" srcId="{35273302-09DD-4258-B4E8-0AE219631762}" destId="{3ABED607-5927-4295-9F06-4B23A46E65C5}" srcOrd="0" destOrd="0" presId="urn:microsoft.com/office/officeart/2008/layout/VerticalAccentList"/>
    <dgm:cxn modelId="{FBF1F0F1-038F-4026-BB7D-C7222F5A416F}" srcId="{96208944-B6DF-49B4-8814-6CFCEF88D8BC}" destId="{5033F3B2-8280-4063-AC46-417269EFD2FD}" srcOrd="3" destOrd="0" parTransId="{EA7902E1-5D3D-4587-AEF0-02B7C802752E}" sibTransId="{FBFED777-365E-4689-90C9-F14BDA2B12A7}"/>
    <dgm:cxn modelId="{20D41678-3B46-4060-8B0B-21EAD3EAC438}" type="presParOf" srcId="{B5BD66AF-E54D-4F48-B9B2-57958F3C391B}" destId="{DBB46068-2EB4-4DF2-B5BA-2DF169305CFE}" srcOrd="0" destOrd="0" presId="urn:microsoft.com/office/officeart/2008/layout/VerticalAccentList"/>
    <dgm:cxn modelId="{BA623F15-9AD8-4BAE-A356-06DC988BC4AD}" type="presParOf" srcId="{DBB46068-2EB4-4DF2-B5BA-2DF169305CFE}" destId="{3ABED607-5927-4295-9F06-4B23A46E65C5}" srcOrd="0" destOrd="0" presId="urn:microsoft.com/office/officeart/2008/layout/VerticalAccentList"/>
    <dgm:cxn modelId="{1E675131-CAA4-40FC-AA8B-828F6D22F2C4}" type="presParOf" srcId="{B5BD66AF-E54D-4F48-B9B2-57958F3C391B}" destId="{BDDD67AD-7126-4A94-A213-D128245221D9}" srcOrd="1" destOrd="0" presId="urn:microsoft.com/office/officeart/2008/layout/VerticalAccentList"/>
    <dgm:cxn modelId="{CC8463FD-78BB-42B7-9E05-A947E55D74B6}" type="presParOf" srcId="{BDDD67AD-7126-4A94-A213-D128245221D9}" destId="{92807438-48F6-4E38-864B-CA25D5495B73}" srcOrd="0" destOrd="0" presId="urn:microsoft.com/office/officeart/2008/layout/VerticalAccentList"/>
    <dgm:cxn modelId="{05986116-4683-4FAA-8377-4AD3FA57EF47}" type="presParOf" srcId="{BDDD67AD-7126-4A94-A213-D128245221D9}" destId="{0F58B662-4714-4367-9E79-C63EE0D9DBC6}" srcOrd="1" destOrd="0" presId="urn:microsoft.com/office/officeart/2008/layout/VerticalAccentList"/>
    <dgm:cxn modelId="{3D12AA01-42E2-4C79-AB77-660B315BCF1F}" type="presParOf" srcId="{BDDD67AD-7126-4A94-A213-D128245221D9}" destId="{CE1B8265-0D73-4EC4-A4E4-A54CB2D37824}" srcOrd="2" destOrd="0" presId="urn:microsoft.com/office/officeart/2008/layout/VerticalAccentList"/>
    <dgm:cxn modelId="{73ACB5DC-B0B3-4F78-83E4-FAFF7AAF034F}" type="presParOf" srcId="{BDDD67AD-7126-4A94-A213-D128245221D9}" destId="{54C03387-593B-4790-ACAC-372776883841}" srcOrd="3" destOrd="0" presId="urn:microsoft.com/office/officeart/2008/layout/VerticalAccentList"/>
    <dgm:cxn modelId="{604400F1-2D41-4A9C-B66B-5043341E6FCD}" type="presParOf" srcId="{BDDD67AD-7126-4A94-A213-D128245221D9}" destId="{BAC31C6C-9897-4B4E-AACD-5B2ECD4ABBED}" srcOrd="4" destOrd="0" presId="urn:microsoft.com/office/officeart/2008/layout/VerticalAccentList"/>
    <dgm:cxn modelId="{D40DBCBC-BCE6-4DC4-8DF8-DF822B830B89}" type="presParOf" srcId="{BDDD67AD-7126-4A94-A213-D128245221D9}" destId="{FEFCAE95-6CAA-4320-B077-4FE74B536DEB}" srcOrd="5" destOrd="0" presId="urn:microsoft.com/office/officeart/2008/layout/VerticalAccentList"/>
    <dgm:cxn modelId="{CF2CF2E4-FF92-46CD-8890-67ADD30620F0}" type="presParOf" srcId="{BDDD67AD-7126-4A94-A213-D128245221D9}" destId="{1B936CAD-3518-47F4-9623-4B96217C5BDB}" srcOrd="6" destOrd="0" presId="urn:microsoft.com/office/officeart/2008/layout/VerticalAccentList"/>
    <dgm:cxn modelId="{3A0EB92C-F900-43E8-AE0F-AAC38BCEA3BC}" type="presParOf" srcId="{BDDD67AD-7126-4A94-A213-D128245221D9}" destId="{8CB06A89-4338-4E40-9CEB-C87FF3A66DB5}" srcOrd="7" destOrd="0" presId="urn:microsoft.com/office/officeart/2008/layout/VerticalAccentList"/>
    <dgm:cxn modelId="{EC1F5188-4E35-48A6-A5A3-B6C050FD5409}" type="presParOf" srcId="{B5BD66AF-E54D-4F48-B9B2-57958F3C391B}" destId="{4B86B27A-664B-45BE-B4BB-E5E088E3E18A}" srcOrd="2" destOrd="0" presId="urn:microsoft.com/office/officeart/2008/layout/VerticalAccentList"/>
    <dgm:cxn modelId="{1F64231C-8857-4E6F-AE7B-25030179E515}" type="presParOf" srcId="{B5BD66AF-E54D-4F48-B9B2-57958F3C391B}" destId="{5FB4B298-D518-409D-B960-BC805D8E5818}" srcOrd="3" destOrd="0" presId="urn:microsoft.com/office/officeart/2008/layout/VerticalAccentList"/>
    <dgm:cxn modelId="{AB2A5B72-8504-4FB7-B72C-9C9F5D9D0D02}" type="presParOf" srcId="{5FB4B298-D518-409D-B960-BC805D8E5818}" destId="{EA4F1010-C05A-45F8-ADFC-C6D559E9E672}" srcOrd="0" destOrd="0" presId="urn:microsoft.com/office/officeart/2008/layout/VerticalAccentList"/>
    <dgm:cxn modelId="{D552EFCC-FEDB-442B-A4A9-B0FCDAAB539D}" type="presParOf" srcId="{B5BD66AF-E54D-4F48-B9B2-57958F3C391B}" destId="{F401DF0D-4510-4CA5-8424-2F268D0B8B43}" srcOrd="4" destOrd="0" presId="urn:microsoft.com/office/officeart/2008/layout/VerticalAccentList"/>
    <dgm:cxn modelId="{F9385594-FAE3-4DC4-AC17-5284D2FB8097}" type="presParOf" srcId="{F401DF0D-4510-4CA5-8424-2F268D0B8B43}" destId="{81A36348-6742-448B-9770-9A2C134FCFDE}" srcOrd="0" destOrd="0" presId="urn:microsoft.com/office/officeart/2008/layout/VerticalAccentList"/>
    <dgm:cxn modelId="{6C61F26A-2390-404C-8E0D-08D2A336BF85}" type="presParOf" srcId="{F401DF0D-4510-4CA5-8424-2F268D0B8B43}" destId="{135C18C0-B09D-4415-A018-BB953D0F9129}" srcOrd="1" destOrd="0" presId="urn:microsoft.com/office/officeart/2008/layout/VerticalAccentList"/>
    <dgm:cxn modelId="{22860832-0866-4216-B1F6-68DB05FA4391}" type="presParOf" srcId="{F401DF0D-4510-4CA5-8424-2F268D0B8B43}" destId="{3046D172-B874-4349-9FAB-9559FD0E36CB}" srcOrd="2" destOrd="0" presId="urn:microsoft.com/office/officeart/2008/layout/VerticalAccentList"/>
    <dgm:cxn modelId="{BB2A7A61-A9E3-48BD-9515-8651A2DF20F4}" type="presParOf" srcId="{F401DF0D-4510-4CA5-8424-2F268D0B8B43}" destId="{F6C0C1AD-62C3-4172-9A5C-906745E5DEE0}" srcOrd="3" destOrd="0" presId="urn:microsoft.com/office/officeart/2008/layout/VerticalAccentList"/>
    <dgm:cxn modelId="{E2B56783-6EAF-4F82-9F6A-5D21A0B8E078}" type="presParOf" srcId="{F401DF0D-4510-4CA5-8424-2F268D0B8B43}" destId="{1D30DFED-2D1B-41D7-9D54-B7C771484337}" srcOrd="4" destOrd="0" presId="urn:microsoft.com/office/officeart/2008/layout/VerticalAccentList"/>
    <dgm:cxn modelId="{234DBBCF-1018-4998-8E72-8989E4F0BF63}" type="presParOf" srcId="{F401DF0D-4510-4CA5-8424-2F268D0B8B43}" destId="{8D7EFDD4-843B-409B-8F5D-77FB7E4C2DD1}" srcOrd="5" destOrd="0" presId="urn:microsoft.com/office/officeart/2008/layout/VerticalAccentList"/>
    <dgm:cxn modelId="{57DFD15B-7B4C-4EDC-982F-31498A789014}" type="presParOf" srcId="{F401DF0D-4510-4CA5-8424-2F268D0B8B43}" destId="{A33B113E-3B4D-41D6-80C3-A5ECA63C8F74}" srcOrd="6" destOrd="0" presId="urn:microsoft.com/office/officeart/2008/layout/VerticalAccentList"/>
    <dgm:cxn modelId="{A46EBDE6-0C40-4BD6-979E-0E39EEE70B4D}" type="presParOf" srcId="{F401DF0D-4510-4CA5-8424-2F268D0B8B43}" destId="{CAF2340E-CF38-4643-B6D1-2187EC36DAFB}" srcOrd="7" destOrd="0" presId="urn:microsoft.com/office/officeart/2008/layout/VerticalAccentList"/>
    <dgm:cxn modelId="{42444771-AAFB-49F9-B7F8-F05DB6A169B8}" type="presParOf" srcId="{B5BD66AF-E54D-4F48-B9B2-57958F3C391B}" destId="{78DD6F4A-17E5-4E89-BD5D-A2B100E93C35}" srcOrd="5" destOrd="0" presId="urn:microsoft.com/office/officeart/2008/layout/VerticalAccentList"/>
    <dgm:cxn modelId="{BA2B4F94-0F9D-4ADD-8C29-A81B5A923AF0}" type="presParOf" srcId="{B5BD66AF-E54D-4F48-B9B2-57958F3C391B}" destId="{CB85424E-C0E5-4437-A887-2F35AEA718EE}" srcOrd="6" destOrd="0" presId="urn:microsoft.com/office/officeart/2008/layout/VerticalAccentList"/>
    <dgm:cxn modelId="{1620DBAC-E4C2-4164-B87D-F8077FA4E763}" type="presParOf" srcId="{CB85424E-C0E5-4437-A887-2F35AEA718EE}" destId="{FC2EF2A7-12F4-485B-9FFB-8C3F909AD8F5}" srcOrd="0" destOrd="0" presId="urn:microsoft.com/office/officeart/2008/layout/VerticalAccentList"/>
    <dgm:cxn modelId="{8E307512-68A1-47B8-A985-D3E35E3CED98}" type="presParOf" srcId="{B5BD66AF-E54D-4F48-B9B2-57958F3C391B}" destId="{FE7B56C3-9139-4043-9201-F6D7792630A6}" srcOrd="7" destOrd="0" presId="urn:microsoft.com/office/officeart/2008/layout/VerticalAccentList"/>
    <dgm:cxn modelId="{1ED10652-25ED-4E60-9E2F-9FFBFF9F5B75}" type="presParOf" srcId="{FE7B56C3-9139-4043-9201-F6D7792630A6}" destId="{06319C81-8D84-4F53-B5C0-AEE8F17946AC}" srcOrd="0" destOrd="0" presId="urn:microsoft.com/office/officeart/2008/layout/VerticalAccentList"/>
    <dgm:cxn modelId="{09C1217A-D8F5-4DDC-A460-EA70AC4F3EF8}" type="presParOf" srcId="{FE7B56C3-9139-4043-9201-F6D7792630A6}" destId="{595AB6E1-5472-4C54-A60F-1484C77080FE}" srcOrd="1" destOrd="0" presId="urn:microsoft.com/office/officeart/2008/layout/VerticalAccentList"/>
    <dgm:cxn modelId="{83C17AEC-29ED-4124-954C-CA2228064D72}" type="presParOf" srcId="{FE7B56C3-9139-4043-9201-F6D7792630A6}" destId="{1E2F9BD0-ACC4-4B85-9692-07D79A497C9B}" srcOrd="2" destOrd="0" presId="urn:microsoft.com/office/officeart/2008/layout/VerticalAccentList"/>
    <dgm:cxn modelId="{BE637E75-2460-4E14-AC34-01E483FCF495}" type="presParOf" srcId="{FE7B56C3-9139-4043-9201-F6D7792630A6}" destId="{BD428F9A-B18E-43FB-B808-EB50100E4364}" srcOrd="3" destOrd="0" presId="urn:microsoft.com/office/officeart/2008/layout/VerticalAccentList"/>
    <dgm:cxn modelId="{6883345C-585D-408B-822B-AE2FF7814803}" type="presParOf" srcId="{FE7B56C3-9139-4043-9201-F6D7792630A6}" destId="{FA905AAF-CA25-4582-B952-26E70CDDD724}" srcOrd="4" destOrd="0" presId="urn:microsoft.com/office/officeart/2008/layout/VerticalAccentList"/>
    <dgm:cxn modelId="{008C4B18-6274-4419-894A-8DD449A1664F}" type="presParOf" srcId="{FE7B56C3-9139-4043-9201-F6D7792630A6}" destId="{9A9C5D87-6EBF-48DE-96FB-D582AEB7713D}" srcOrd="5" destOrd="0" presId="urn:microsoft.com/office/officeart/2008/layout/VerticalAccentList"/>
    <dgm:cxn modelId="{89E741A8-BB85-44C7-B25C-B53E3F0B51E6}" type="presParOf" srcId="{FE7B56C3-9139-4043-9201-F6D7792630A6}" destId="{E3231300-69A4-44AA-B45F-98DB6A98F0C4}" srcOrd="6" destOrd="0" presId="urn:microsoft.com/office/officeart/2008/layout/VerticalAccentList"/>
    <dgm:cxn modelId="{4CAFB73B-DDDA-4B6E-8A00-26C709DC27BB}" type="presParOf" srcId="{FE7B56C3-9139-4043-9201-F6D7792630A6}" destId="{529CF5A5-72C9-4882-9A63-F86E674A685A}" srcOrd="7" destOrd="0" presId="urn:microsoft.com/office/officeart/2008/layout/VerticalAccentList"/>
    <dgm:cxn modelId="{3169A62C-A42B-4485-AA49-09112E305D8E}" type="presParOf" srcId="{B5BD66AF-E54D-4F48-B9B2-57958F3C391B}" destId="{01781C34-37FE-40ED-9F6F-595833C1678C}" srcOrd="8" destOrd="0" presId="urn:microsoft.com/office/officeart/2008/layout/VerticalAccentList"/>
    <dgm:cxn modelId="{09870167-E2AC-4705-B89D-974249AF7277}" type="presParOf" srcId="{B5BD66AF-E54D-4F48-B9B2-57958F3C391B}" destId="{8C2D0BD5-A9A0-4771-A05E-198EE8E4B1B4}" srcOrd="9" destOrd="0" presId="urn:microsoft.com/office/officeart/2008/layout/VerticalAccentList"/>
    <dgm:cxn modelId="{98E8E6BB-FE34-4B16-A398-16779899D726}" type="presParOf" srcId="{8C2D0BD5-A9A0-4771-A05E-198EE8E4B1B4}" destId="{E89D1AEC-E6DB-4991-B2BA-3859F0DD51BB}" srcOrd="0" destOrd="0" presId="urn:microsoft.com/office/officeart/2008/layout/VerticalAccentList"/>
    <dgm:cxn modelId="{912FDE7E-A14C-4B2A-9B17-D1DF718E575E}" type="presParOf" srcId="{B5BD66AF-E54D-4F48-B9B2-57958F3C391B}" destId="{80945D7C-F168-44F2-9D78-0B2965EA7878}" srcOrd="10" destOrd="0" presId="urn:microsoft.com/office/officeart/2008/layout/VerticalAccentList"/>
    <dgm:cxn modelId="{8701682B-4A30-442E-8906-52D8DDFF9DE6}" type="presParOf" srcId="{80945D7C-F168-44F2-9D78-0B2965EA7878}" destId="{8DE0FC3A-E882-4A4B-A648-B41B21D695FF}" srcOrd="0" destOrd="0" presId="urn:microsoft.com/office/officeart/2008/layout/VerticalAccentList"/>
    <dgm:cxn modelId="{BFD99BB5-A771-4476-95F9-E5CFFEEACEDA}" type="presParOf" srcId="{80945D7C-F168-44F2-9D78-0B2965EA7878}" destId="{4D6C3CE5-C055-4157-9F52-5851BE1B649A}" srcOrd="1" destOrd="0" presId="urn:microsoft.com/office/officeart/2008/layout/VerticalAccentList"/>
    <dgm:cxn modelId="{DD228A61-D66D-4CDD-BC45-9A9DA602ABB4}" type="presParOf" srcId="{80945D7C-F168-44F2-9D78-0B2965EA7878}" destId="{D7AD6B35-9FA2-4BFA-8C45-EC2BAC360F69}" srcOrd="2" destOrd="0" presId="urn:microsoft.com/office/officeart/2008/layout/VerticalAccentList"/>
    <dgm:cxn modelId="{196EA952-0B9F-4FE0-8216-E40DFAB76F3C}" type="presParOf" srcId="{80945D7C-F168-44F2-9D78-0B2965EA7878}" destId="{7B71774D-5589-44B1-94C0-9B94F16690DC}" srcOrd="3" destOrd="0" presId="urn:microsoft.com/office/officeart/2008/layout/VerticalAccentList"/>
    <dgm:cxn modelId="{C61C10A7-DF59-4BD1-82E1-01868283D4D7}" type="presParOf" srcId="{80945D7C-F168-44F2-9D78-0B2965EA7878}" destId="{39F99B35-54E4-480A-8E17-7056428C34B9}" srcOrd="4" destOrd="0" presId="urn:microsoft.com/office/officeart/2008/layout/VerticalAccentList"/>
    <dgm:cxn modelId="{4F7D0360-3D85-4121-9D79-3BD8C9121689}" type="presParOf" srcId="{80945D7C-F168-44F2-9D78-0B2965EA7878}" destId="{A79E0728-3F7D-43A4-9BE7-86A52AF7BF33}" srcOrd="5" destOrd="0" presId="urn:microsoft.com/office/officeart/2008/layout/VerticalAccentList"/>
    <dgm:cxn modelId="{506E8487-AE61-4831-BFA3-8960C868BE2B}" type="presParOf" srcId="{80945D7C-F168-44F2-9D78-0B2965EA7878}" destId="{2F4BA84A-3F5B-4EAD-9D20-9A01ACD18AFF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ED607-5927-4295-9F06-4B23A46E65C5}">
      <dsp:nvSpPr>
        <dsp:cNvPr id="0" name=""/>
        <dsp:cNvSpPr/>
      </dsp:nvSpPr>
      <dsp:spPr>
        <a:xfrm>
          <a:off x="66102" y="830593"/>
          <a:ext cx="3828644" cy="348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66102" y="830593"/>
        <a:ext cx="3828644" cy="348058"/>
      </dsp:txXfrm>
    </dsp:sp>
    <dsp:sp modelId="{92807438-48F6-4E38-864B-CA25D5495B73}">
      <dsp:nvSpPr>
        <dsp:cNvPr id="0" name=""/>
        <dsp:cNvSpPr/>
      </dsp:nvSpPr>
      <dsp:spPr>
        <a:xfrm>
          <a:off x="66102" y="1178652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8B662-4714-4367-9E79-C63EE0D9DBC6}">
      <dsp:nvSpPr>
        <dsp:cNvPr id="0" name=""/>
        <dsp:cNvSpPr/>
      </dsp:nvSpPr>
      <dsp:spPr>
        <a:xfrm>
          <a:off x="604239" y="1178652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B8265-0D73-4EC4-A4E4-A54CB2D37824}">
      <dsp:nvSpPr>
        <dsp:cNvPr id="0" name=""/>
        <dsp:cNvSpPr/>
      </dsp:nvSpPr>
      <dsp:spPr>
        <a:xfrm>
          <a:off x="1142802" y="1178652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03387-593B-4790-ACAC-372776883841}">
      <dsp:nvSpPr>
        <dsp:cNvPr id="0" name=""/>
        <dsp:cNvSpPr/>
      </dsp:nvSpPr>
      <dsp:spPr>
        <a:xfrm>
          <a:off x="1680939" y="1178652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31C6C-9897-4B4E-AACD-5B2ECD4ABBED}">
      <dsp:nvSpPr>
        <dsp:cNvPr id="0" name=""/>
        <dsp:cNvSpPr/>
      </dsp:nvSpPr>
      <dsp:spPr>
        <a:xfrm>
          <a:off x="2219502" y="1178652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CAE95-6CAA-4320-B077-4FE74B536DEB}">
      <dsp:nvSpPr>
        <dsp:cNvPr id="0" name=""/>
        <dsp:cNvSpPr/>
      </dsp:nvSpPr>
      <dsp:spPr>
        <a:xfrm>
          <a:off x="2757639" y="1178652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36CAD-3518-47F4-9623-4B96217C5BDB}">
      <dsp:nvSpPr>
        <dsp:cNvPr id="0" name=""/>
        <dsp:cNvSpPr/>
      </dsp:nvSpPr>
      <dsp:spPr>
        <a:xfrm>
          <a:off x="3296202" y="1178652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06A89-4338-4E40-9CEB-C87FF3A66DB5}">
      <dsp:nvSpPr>
        <dsp:cNvPr id="0" name=""/>
        <dsp:cNvSpPr/>
      </dsp:nvSpPr>
      <dsp:spPr>
        <a:xfrm>
          <a:off x="66102" y="1298533"/>
          <a:ext cx="3878417" cy="469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Region III consists of Essex and Middlesex Counties with a census of 2,405,352 </a:t>
          </a:r>
          <a:r>
            <a:rPr lang="en-US" sz="1200" b="1" kern="1200" dirty="0" smtClean="0"/>
            <a:t>people (2</a:t>
          </a:r>
          <a:r>
            <a:rPr lang="en-US" sz="1200" b="1" kern="1200" baseline="30000" dirty="0" smtClean="0"/>
            <a:t>nd</a:t>
          </a:r>
          <a:r>
            <a:rPr lang="en-US" sz="1200" b="1" kern="1200" dirty="0" smtClean="0"/>
            <a:t> after Region IV)</a:t>
          </a:r>
          <a:endParaRPr lang="en-US" sz="1200" b="1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 </a:t>
          </a:r>
        </a:p>
      </dsp:txBody>
      <dsp:txXfrm>
        <a:off x="66102" y="1298533"/>
        <a:ext cx="3878417" cy="469244"/>
      </dsp:txXfrm>
    </dsp:sp>
    <dsp:sp modelId="{EA4F1010-C05A-45F8-ADFC-C6D559E9E672}">
      <dsp:nvSpPr>
        <dsp:cNvPr id="0" name=""/>
        <dsp:cNvSpPr/>
      </dsp:nvSpPr>
      <dsp:spPr>
        <a:xfrm>
          <a:off x="66102" y="2016512"/>
          <a:ext cx="3828644" cy="340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Growth rate</a:t>
          </a:r>
          <a:endParaRPr lang="en-US" sz="1400" b="1" kern="1200" dirty="0"/>
        </a:p>
      </dsp:txBody>
      <dsp:txXfrm>
        <a:off x="66102" y="2016512"/>
        <a:ext cx="3828644" cy="340192"/>
      </dsp:txXfrm>
    </dsp:sp>
    <dsp:sp modelId="{81A36348-6742-448B-9770-9A2C134FCFDE}">
      <dsp:nvSpPr>
        <dsp:cNvPr id="0" name=""/>
        <dsp:cNvSpPr/>
      </dsp:nvSpPr>
      <dsp:spPr>
        <a:xfrm>
          <a:off x="66102" y="2356705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C18C0-B09D-4415-A018-BB953D0F9129}">
      <dsp:nvSpPr>
        <dsp:cNvPr id="0" name=""/>
        <dsp:cNvSpPr/>
      </dsp:nvSpPr>
      <dsp:spPr>
        <a:xfrm>
          <a:off x="604239" y="2356705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6D172-B874-4349-9FAB-9559FD0E36CB}">
      <dsp:nvSpPr>
        <dsp:cNvPr id="0" name=""/>
        <dsp:cNvSpPr/>
      </dsp:nvSpPr>
      <dsp:spPr>
        <a:xfrm>
          <a:off x="1142802" y="2356705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0C1AD-62C3-4172-9A5C-906745E5DEE0}">
      <dsp:nvSpPr>
        <dsp:cNvPr id="0" name=""/>
        <dsp:cNvSpPr/>
      </dsp:nvSpPr>
      <dsp:spPr>
        <a:xfrm>
          <a:off x="1680939" y="2356705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0DFED-2D1B-41D7-9D54-B7C771484337}">
      <dsp:nvSpPr>
        <dsp:cNvPr id="0" name=""/>
        <dsp:cNvSpPr/>
      </dsp:nvSpPr>
      <dsp:spPr>
        <a:xfrm>
          <a:off x="2219502" y="2356705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EFDD4-843B-409B-8F5D-77FB7E4C2DD1}">
      <dsp:nvSpPr>
        <dsp:cNvPr id="0" name=""/>
        <dsp:cNvSpPr/>
      </dsp:nvSpPr>
      <dsp:spPr>
        <a:xfrm>
          <a:off x="2757639" y="2356705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B113E-3B4D-41D6-80C3-A5ECA63C8F74}">
      <dsp:nvSpPr>
        <dsp:cNvPr id="0" name=""/>
        <dsp:cNvSpPr/>
      </dsp:nvSpPr>
      <dsp:spPr>
        <a:xfrm>
          <a:off x="3296202" y="2356705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2340E-CF38-4643-B6D1-2187EC36DAFB}">
      <dsp:nvSpPr>
        <dsp:cNvPr id="0" name=""/>
        <dsp:cNvSpPr/>
      </dsp:nvSpPr>
      <dsp:spPr>
        <a:xfrm>
          <a:off x="15760" y="2444191"/>
          <a:ext cx="3878417" cy="541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Essex and Middlesex Counties make up Region III and are considered to have grown considerably since 2010. </a:t>
          </a:r>
          <a:r>
            <a:rPr lang="en-US" sz="1200" kern="1200" dirty="0" smtClean="0"/>
            <a:t>Middlesex </a:t>
          </a:r>
          <a:r>
            <a:rPr lang="en-US" sz="1200" kern="1200" dirty="0"/>
            <a:t>is ranked 1</a:t>
          </a:r>
          <a:r>
            <a:rPr lang="en-US" sz="1200" kern="1200" baseline="30000" dirty="0"/>
            <a:t>st</a:t>
          </a:r>
          <a:r>
            <a:rPr lang="en-US" sz="1200" kern="1200" dirty="0"/>
            <a:t> </a:t>
          </a:r>
          <a:r>
            <a:rPr lang="en-US" sz="1200" kern="1200" dirty="0" smtClean="0"/>
            <a:t>and Essex is ranked 4</a:t>
          </a:r>
          <a:r>
            <a:rPr lang="en-US" sz="1200" kern="1200" baseline="30000" dirty="0" smtClean="0"/>
            <a:t>th</a:t>
          </a:r>
          <a:r>
            <a:rPr lang="en-US" sz="1200" kern="1200" dirty="0" smtClean="0"/>
            <a:t> for </a:t>
          </a:r>
          <a:r>
            <a:rPr lang="en-US" sz="1200" kern="1200" dirty="0"/>
            <a:t>population growth </a:t>
          </a:r>
        </a:p>
      </dsp:txBody>
      <dsp:txXfrm>
        <a:off x="15760" y="2444191"/>
        <a:ext cx="3878417" cy="541376"/>
      </dsp:txXfrm>
    </dsp:sp>
    <dsp:sp modelId="{FC2EF2A7-12F4-485B-9FFB-8C3F909AD8F5}">
      <dsp:nvSpPr>
        <dsp:cNvPr id="0" name=""/>
        <dsp:cNvSpPr/>
      </dsp:nvSpPr>
      <dsp:spPr>
        <a:xfrm>
          <a:off x="66102" y="3194566"/>
          <a:ext cx="3828644" cy="348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/>
            <a:t>Can we answer these questions?</a:t>
          </a:r>
          <a:endParaRPr lang="en-US" sz="1200" b="1" kern="1200" dirty="0"/>
        </a:p>
      </dsp:txBody>
      <dsp:txXfrm>
        <a:off x="66102" y="3194566"/>
        <a:ext cx="3828644" cy="348058"/>
      </dsp:txXfrm>
    </dsp:sp>
    <dsp:sp modelId="{06319C81-8D84-4F53-B5C0-AEE8F17946AC}">
      <dsp:nvSpPr>
        <dsp:cNvPr id="0" name=""/>
        <dsp:cNvSpPr/>
      </dsp:nvSpPr>
      <dsp:spPr>
        <a:xfrm>
          <a:off x="66102" y="3944978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AB6E1-5472-4C54-A60F-1484C77080FE}">
      <dsp:nvSpPr>
        <dsp:cNvPr id="0" name=""/>
        <dsp:cNvSpPr/>
      </dsp:nvSpPr>
      <dsp:spPr>
        <a:xfrm>
          <a:off x="604239" y="3944978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F9BD0-ACC4-4B85-9692-07D79A497C9B}">
      <dsp:nvSpPr>
        <dsp:cNvPr id="0" name=""/>
        <dsp:cNvSpPr/>
      </dsp:nvSpPr>
      <dsp:spPr>
        <a:xfrm>
          <a:off x="1142802" y="3944978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28F9A-B18E-43FB-B808-EB50100E4364}">
      <dsp:nvSpPr>
        <dsp:cNvPr id="0" name=""/>
        <dsp:cNvSpPr/>
      </dsp:nvSpPr>
      <dsp:spPr>
        <a:xfrm>
          <a:off x="1680939" y="3944978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05AAF-CA25-4582-B952-26E70CDDD724}">
      <dsp:nvSpPr>
        <dsp:cNvPr id="0" name=""/>
        <dsp:cNvSpPr/>
      </dsp:nvSpPr>
      <dsp:spPr>
        <a:xfrm>
          <a:off x="2219502" y="3944978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C5D87-6EBF-48DE-96FB-D582AEB7713D}">
      <dsp:nvSpPr>
        <dsp:cNvPr id="0" name=""/>
        <dsp:cNvSpPr/>
      </dsp:nvSpPr>
      <dsp:spPr>
        <a:xfrm>
          <a:off x="2757639" y="3944978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31300-69A4-44AA-B45F-98DB6A98F0C4}">
      <dsp:nvSpPr>
        <dsp:cNvPr id="0" name=""/>
        <dsp:cNvSpPr/>
      </dsp:nvSpPr>
      <dsp:spPr>
        <a:xfrm>
          <a:off x="3296202" y="3944978"/>
          <a:ext cx="895902" cy="70900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CF5A5-72C9-4882-9A63-F86E674A685A}">
      <dsp:nvSpPr>
        <dsp:cNvPr id="0" name=""/>
        <dsp:cNvSpPr/>
      </dsp:nvSpPr>
      <dsp:spPr>
        <a:xfrm>
          <a:off x="0" y="3542624"/>
          <a:ext cx="3878417" cy="15137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&gt;&gt;Do these Level III Trauma Centers contribute </a:t>
          </a:r>
          <a:r>
            <a:rPr lang="en-US" sz="1200" kern="1200" dirty="0" smtClean="0"/>
            <a:t>to quality </a:t>
          </a:r>
          <a:r>
            <a:rPr lang="en-US" sz="1200" kern="1200" dirty="0"/>
            <a:t>Trauma Care in Massachusetts?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&gt;&gt;Does Region III need 5 verified Level III Trauma Centers?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&gt;&gt;Or should the question be:  Should we encourage the development of more Level III Trauma Centers in other parts of the State?  Would this take some burden off of the Level I and II trauma centers?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en-US" sz="600" kern="1200" dirty="0"/>
        </a:p>
      </dsp:txBody>
      <dsp:txXfrm>
        <a:off x="0" y="3542624"/>
        <a:ext cx="3878417" cy="1513715"/>
      </dsp:txXfrm>
    </dsp:sp>
    <dsp:sp modelId="{E89D1AEC-E6DB-4991-B2BA-3859F0DD51BB}">
      <dsp:nvSpPr>
        <dsp:cNvPr id="0" name=""/>
        <dsp:cNvSpPr/>
      </dsp:nvSpPr>
      <dsp:spPr>
        <a:xfrm>
          <a:off x="66102" y="5185192"/>
          <a:ext cx="3828644" cy="348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>
              <a:hlinkClick xmlns:r="http://schemas.openxmlformats.org/officeDocument/2006/relationships" r:id="rId1"/>
            </a:rPr>
            <a:t>Massachusetts</a:t>
          </a:r>
          <a:r>
            <a:rPr lang="en-US" sz="900" b="0" i="0" kern="1200">
              <a:hlinkClick xmlns:r="http://schemas.openxmlformats.org/officeDocument/2006/relationships" r:id="rId1"/>
            </a:rPr>
            <a:t> </a:t>
          </a:r>
          <a:r>
            <a:rPr lang="en-US" sz="900" b="1" i="0" kern="1200">
              <a:hlinkClick xmlns:r="http://schemas.openxmlformats.org/officeDocument/2006/relationships" r:id="rId1"/>
            </a:rPr>
            <a:t>Population</a:t>
          </a:r>
          <a:r>
            <a:rPr lang="en-US" sz="900" b="0" i="0" kern="1200">
              <a:hlinkClick xmlns:r="http://schemas.openxmlformats.org/officeDocument/2006/relationships" r:id="rId1"/>
            </a:rPr>
            <a:t> 2019 (Demographics, Maps, Graphs)</a:t>
          </a:r>
          <a:r>
            <a:rPr lang="en-US" sz="900" b="0" i="0" u="none" kern="1200"/>
            <a:t>worldpopulationreview.com/states/massachusetts-population</a:t>
          </a:r>
          <a:endParaRPr lang="en-US" sz="900" kern="1200" dirty="0"/>
        </a:p>
      </dsp:txBody>
      <dsp:txXfrm>
        <a:off x="66102" y="5185192"/>
        <a:ext cx="3828644" cy="348058"/>
      </dsp:txXfrm>
    </dsp:sp>
    <dsp:sp modelId="{8DE0FC3A-E882-4A4B-A648-B41B21D695FF}">
      <dsp:nvSpPr>
        <dsp:cNvPr id="0" name=""/>
        <dsp:cNvSpPr/>
      </dsp:nvSpPr>
      <dsp:spPr>
        <a:xfrm>
          <a:off x="66102" y="5533251"/>
          <a:ext cx="510485" cy="8508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C3CE5-C055-4157-9F52-5851BE1B649A}">
      <dsp:nvSpPr>
        <dsp:cNvPr id="0" name=""/>
        <dsp:cNvSpPr/>
      </dsp:nvSpPr>
      <dsp:spPr>
        <a:xfrm>
          <a:off x="606366" y="5533251"/>
          <a:ext cx="510485" cy="8508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D6B35-9FA2-4BFA-8C45-EC2BAC360F69}">
      <dsp:nvSpPr>
        <dsp:cNvPr id="0" name=""/>
        <dsp:cNvSpPr/>
      </dsp:nvSpPr>
      <dsp:spPr>
        <a:xfrm>
          <a:off x="1146631" y="5533251"/>
          <a:ext cx="510485" cy="8508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1774D-5589-44B1-94C0-9B94F16690DC}">
      <dsp:nvSpPr>
        <dsp:cNvPr id="0" name=""/>
        <dsp:cNvSpPr/>
      </dsp:nvSpPr>
      <dsp:spPr>
        <a:xfrm>
          <a:off x="1686895" y="5533251"/>
          <a:ext cx="510485" cy="8508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99B35-54E4-480A-8E17-7056428C34B9}">
      <dsp:nvSpPr>
        <dsp:cNvPr id="0" name=""/>
        <dsp:cNvSpPr/>
      </dsp:nvSpPr>
      <dsp:spPr>
        <a:xfrm>
          <a:off x="2227159" y="5533251"/>
          <a:ext cx="510485" cy="8508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E0728-3F7D-43A4-9BE7-86A52AF7BF33}">
      <dsp:nvSpPr>
        <dsp:cNvPr id="0" name=""/>
        <dsp:cNvSpPr/>
      </dsp:nvSpPr>
      <dsp:spPr>
        <a:xfrm>
          <a:off x="2767424" y="5533251"/>
          <a:ext cx="510485" cy="8508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BA84A-3F5B-4EAD-9D20-9A01ACD18AFF}">
      <dsp:nvSpPr>
        <dsp:cNvPr id="0" name=""/>
        <dsp:cNvSpPr/>
      </dsp:nvSpPr>
      <dsp:spPr>
        <a:xfrm>
          <a:off x="3307688" y="5533251"/>
          <a:ext cx="510485" cy="8508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7220-58F2-4A43-ABB3-8BD58BB51AE6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072DF-667C-45A1-94AE-A7387C3C7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7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Region III</a:t>
            </a:r>
            <a:r>
              <a:rPr lang="en-US" baseline="0" dirty="0" smtClean="0"/>
              <a:t> is 2</a:t>
            </a:r>
            <a:r>
              <a:rPr lang="en-US" baseline="30000" dirty="0" smtClean="0"/>
              <a:t>nd</a:t>
            </a:r>
            <a:r>
              <a:rPr lang="en-US" baseline="0" dirty="0" smtClean="0"/>
              <a:t> in population to Region IV as well as the smallest in size of all the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72DF-667C-45A1-94AE-A7387C3C7B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9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Lowell has no Level II Activation criteria or activations– for Lowell we make the consult level the Level II activation.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72DF-667C-45A1-94AE-A7387C3C7B3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patients in registries from 2016-2018 = 13,173</a:t>
            </a:r>
          </a:p>
          <a:p>
            <a:r>
              <a:rPr lang="en-US" dirty="0"/>
              <a:t>Total GLFs+ 7421</a:t>
            </a:r>
          </a:p>
          <a:p>
            <a:r>
              <a:rPr lang="en-US" dirty="0"/>
              <a:t>Total MVC 1370</a:t>
            </a:r>
          </a:p>
          <a:p>
            <a:endParaRPr lang="en-US" dirty="0"/>
          </a:p>
          <a:p>
            <a:r>
              <a:rPr lang="en-US" dirty="0"/>
              <a:t>“Other”</a:t>
            </a:r>
          </a:p>
          <a:p>
            <a:r>
              <a:rPr lang="en-US" dirty="0"/>
              <a:t>Burns, Plastics, Hand/UE tendon and arterial injury/ </a:t>
            </a:r>
            <a:r>
              <a:rPr lang="en-US" dirty="0" smtClean="0"/>
              <a:t>genitourinary, </a:t>
            </a:r>
            <a:r>
              <a:rPr lang="en-US" dirty="0"/>
              <a:t>some thoracic and lumbar spine </a:t>
            </a:r>
            <a:r>
              <a:rPr lang="en-US" dirty="0" err="1"/>
              <a:t>fxs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72DF-667C-45A1-94AE-A7387C3C7B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9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72DF-667C-45A1-94AE-A7387C3C7B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0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72DF-667C-45A1-94AE-A7387C3C7B3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2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72DF-667C-45A1-94AE-A7387C3C7B3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5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732-9955-4199-8C81-E7008FB85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8CA28-DB2D-42A0-84A1-1951DFEE1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AB54A-4525-42E9-9959-74A4F444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CCCB-FF63-465E-8A6A-325E990BAD7E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D66CE-A0C8-46C4-B3BC-2B98AB74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B17AF-354A-4B89-A27D-7AEDF48C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2B0-B913-43E4-9848-A6D068E19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4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9782-E307-4BB6-8074-2AFAD079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23D67-4DEF-4042-97F2-56A5F8836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81F2A-3D0F-4D89-AFFE-1B3AE028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CCCB-FF63-465E-8A6A-325E990BAD7E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F0DC8-0EA2-45BA-BEFC-780FDE69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70886-F408-4DD5-9672-E5D78961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2B0-B913-43E4-9848-A6D068E19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6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C5B956-6A1A-4BBF-A37D-E60333F6A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32566-010A-41B8-837D-793E2B5E2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01753-1C13-45D1-9A8C-EB05F2DD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CCCB-FF63-465E-8A6A-325E990BAD7E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AE26-28F8-4A2F-9BB3-F5C34D9A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7A23F-FCC9-4B26-ABC6-A1B1429C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2B0-B913-43E4-9848-A6D068E19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707DB-35BD-4875-A56A-85BE3EBE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26420-81AD-4CF5-9137-D71809273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38F02-035E-4E84-9C77-E62B5D25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CCCB-FF63-465E-8A6A-325E990BAD7E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81B5A-F279-4733-B299-A338FBEA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2C11-8A6C-468C-9026-8B3B1FCD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2B0-B913-43E4-9848-A6D068E19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9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8E6C-BF04-470A-8089-8931388B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581E8-3166-4345-9DB0-61DB2A580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ED4E0-8E40-4D94-BE34-65DD9BB8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CCCB-FF63-465E-8A6A-325E990BAD7E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1BD46-3EC6-44CD-B32E-3D1DAAC7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AB365-E4F7-47E9-84E7-198DB5EB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2B0-B913-43E4-9848-A6D068E19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3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84F02-6652-4A5C-82D2-FED339DE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CA6B5-1B81-425C-B34B-886D6EB51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7E872-F787-4FA7-8078-91F9CE907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AF1C0-252B-46AF-8AEB-204FD590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CCCB-FF63-465E-8A6A-325E990BAD7E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6B3A6-E411-4F49-95B3-851B97B9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6FB81-B7D5-422C-ADE0-5B03273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2B0-B913-43E4-9848-A6D068E19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8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0890-0506-4A9B-823C-36B48A06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415DD-8304-485C-88F7-12C44A85D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8507D-9CBF-4880-BDB1-8A0CFB05D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FB6EC6-F5D0-43E6-AB64-55087B787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7BAD24-54FA-43F5-9103-B0552B346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2EFB8-7527-4D66-B448-A7AE532D8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CCCB-FF63-465E-8A6A-325E990BAD7E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5C860C-43B5-4832-BBF0-9AA51CB6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2F852-CD64-4AFF-B419-D0A67B4C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2B0-B913-43E4-9848-A6D068E19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6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89A7-A2E3-496F-95B7-DAEE7549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DE18B-DF92-401C-8F23-A03EA4B5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CCCB-FF63-465E-8A6A-325E990BAD7E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CC025-0E14-444D-A379-B80DB94A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E428A-9BEB-4DA0-A622-FD3F2BA2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2B0-B913-43E4-9848-A6D068E19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6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770515-81E2-41EF-BC34-67736154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CCCB-FF63-465E-8A6A-325E990BAD7E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C9320-5125-440A-A670-961D15F3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7D66C-AC13-40AE-8AE2-BD5DD4F6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2B0-B913-43E4-9848-A6D068E19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2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3315-E456-480B-BD48-EA7513CB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5A5D1-9F05-4F87-9097-AE84C7E33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3895E-7114-41D8-BCFB-B97EA2F36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FB487-5411-4440-8EA8-BA91522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CCCB-FF63-465E-8A6A-325E990BAD7E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B8014-C6C7-4826-AD5B-A02A1CEB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6827D-4B2C-4427-98FD-D878FF81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2B0-B913-43E4-9848-A6D068E19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38D52-745B-4BFF-879A-1FD82D28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347FF-E342-4AD1-AFB9-9C3D314A9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1B862-F5B2-4DBD-A993-78B709954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05DEE-108E-4641-A21A-F30AA2D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CCCB-FF63-465E-8A6A-325E990BAD7E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71822-3399-4F00-B451-EEA2C1AE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ED4E7-2E7A-4407-8320-72414B72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2B0-B913-43E4-9848-A6D068E19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9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AA703A-4A64-4243-B677-1040D6B7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0DC3-002B-45CA-BAB3-A5E8832B7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EB6B8-B9A0-4763-A47C-9E399A5B6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CCCB-FF63-465E-8A6A-325E990BAD7E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B9B4B-5092-4AE5-8B7E-69AA27D28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CE07C-B5D2-4267-9A75-F0544D879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622B0-B913-43E4-9848-A6D068E19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0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CBB8-AC0B-4DE1-AA21-EECBE9F75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6879"/>
            <a:ext cx="9144000" cy="1793839"/>
          </a:xfrm>
        </p:spPr>
        <p:txBody>
          <a:bodyPr>
            <a:normAutofit/>
          </a:bodyPr>
          <a:lstStyle/>
          <a:p>
            <a:r>
              <a:rPr lang="en-US" sz="4400" b="1" dirty="0"/>
              <a:t>State Trauma Committee </a:t>
            </a:r>
            <a:br>
              <a:rPr lang="en-US" sz="4400" b="1" dirty="0"/>
            </a:br>
            <a:r>
              <a:rPr lang="en-US" sz="4400" b="1" dirty="0"/>
              <a:t>Region III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7387-C799-4C09-84B2-8CA149429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19" y="4139513"/>
            <a:ext cx="9144000" cy="1915298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Jonathan Drake, MD, Lowell General Hospital</a:t>
            </a:r>
          </a:p>
          <a:p>
            <a:r>
              <a:rPr lang="en-US" sz="3200" dirty="0"/>
              <a:t>Lorrie Willett, RN, </a:t>
            </a:r>
            <a:r>
              <a:rPr lang="en-US" sz="3200" dirty="0" smtClean="0"/>
              <a:t>North </a:t>
            </a:r>
            <a:r>
              <a:rPr lang="en-US" sz="3200" dirty="0"/>
              <a:t>Shore Medical Center</a:t>
            </a:r>
          </a:p>
          <a:p>
            <a:r>
              <a:rPr lang="en-US" sz="3200" dirty="0"/>
              <a:t>Cynthia </a:t>
            </a:r>
            <a:r>
              <a:rPr lang="en-US" sz="3200" dirty="0" smtClean="0"/>
              <a:t>Paolillo</a:t>
            </a:r>
            <a:r>
              <a:rPr lang="en-US" sz="3200" dirty="0" smtClean="0"/>
              <a:t>, RN</a:t>
            </a:r>
            <a:r>
              <a:rPr lang="en-US" sz="3200" dirty="0"/>
              <a:t>, </a:t>
            </a:r>
            <a:r>
              <a:rPr lang="en-US" sz="3200" dirty="0" smtClean="0"/>
              <a:t>Lowell </a:t>
            </a:r>
            <a:r>
              <a:rPr lang="en-US" sz="3200" dirty="0"/>
              <a:t>General Hospital</a:t>
            </a:r>
          </a:p>
          <a:p>
            <a:r>
              <a:rPr lang="en-US" sz="3200" dirty="0"/>
              <a:t>Christina </a:t>
            </a:r>
            <a:r>
              <a:rPr lang="en-US" sz="3200" dirty="0" err="1"/>
              <a:t>Jahl</a:t>
            </a:r>
            <a:r>
              <a:rPr lang="en-US" sz="3200" dirty="0" smtClean="0"/>
              <a:t>, RN, </a:t>
            </a:r>
            <a:r>
              <a:rPr lang="en-US" sz="3200" dirty="0"/>
              <a:t>Anna Jacques Hospital</a:t>
            </a:r>
          </a:p>
          <a:p>
            <a:r>
              <a:rPr lang="en-US" sz="3200" dirty="0"/>
              <a:t>Beth </a:t>
            </a:r>
            <a:r>
              <a:rPr lang="en-US" sz="3200" dirty="0" smtClean="0"/>
              <a:t>Pahigian, RN</a:t>
            </a:r>
            <a:r>
              <a:rPr lang="en-US" sz="3200" dirty="0"/>
              <a:t>, Lawrence General Hospital</a:t>
            </a:r>
          </a:p>
          <a:p>
            <a:r>
              <a:rPr lang="en-US" sz="3200" dirty="0"/>
              <a:t>Denise Buckley, RN,  Beverly Hospital</a:t>
            </a:r>
          </a:p>
          <a:p>
            <a:endParaRPr lang="en-US" dirty="0"/>
          </a:p>
        </p:txBody>
      </p:sp>
      <p:pic>
        <p:nvPicPr>
          <p:cNvPr id="1026" name="Picture 2" descr="Image result for lowell general hospita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91" y="273228"/>
            <a:ext cx="2586445" cy="203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orth shore medical center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8" y="446502"/>
            <a:ext cx="3351104" cy="7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na Jaques Hospital Logo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" y="4549851"/>
            <a:ext cx="3606823" cy="109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lawrence general hospita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48" y="242395"/>
            <a:ext cx="2975035" cy="11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everly Hospital - A member of Lahey Heal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28" y="4549851"/>
            <a:ext cx="3211762" cy="113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95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4838-EC39-4E4A-9B1C-FEB4F3CF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Percentage of Ground Level Falls w/ Age &gt; 70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2F0ED7-BD1C-414B-AFCE-C8958FDBA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982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37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ECF02-D7D3-4369-80D1-B88E6763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Mortality Rate in 5 Level III Trauma Centers in NEEMS Region III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B7BFEE4-AC7F-4F56-8F98-A80D7118A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592729"/>
              </p:ext>
            </p:extLst>
          </p:nvPr>
        </p:nvGraphicFramePr>
        <p:xfrm>
          <a:off x="838200" y="1825625"/>
          <a:ext cx="725547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FB50802-5D8D-43E5-92B6-3FAECD77F2C2}"/>
              </a:ext>
            </a:extLst>
          </p:cNvPr>
          <p:cNvSpPr txBox="1"/>
          <p:nvPr/>
        </p:nvSpPr>
        <p:spPr>
          <a:xfrm>
            <a:off x="8635314" y="3172934"/>
            <a:ext cx="255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 all deaths in Region III 45 % of mortalities occurred in patients ages 70 and above</a:t>
            </a:r>
          </a:p>
        </p:txBody>
      </p:sp>
    </p:spTree>
    <p:extLst>
      <p:ext uri="{BB962C8B-B14F-4D97-AF65-F5344CB8AC3E}">
        <p14:creationId xmlns:p14="http://schemas.microsoft.com/office/powerpoint/2010/main" val="261179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21F7-FEE4-4AC9-808C-8751ACE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NEEMS Region III:</a:t>
            </a:r>
            <a:br>
              <a:rPr lang="en-US" sz="3600" dirty="0"/>
            </a:br>
            <a:r>
              <a:rPr lang="en-US" sz="3600" dirty="0"/>
              <a:t>Transfer of Patients to  Higher Level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B9B00-6648-433E-8235-76FB2F346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1825625"/>
            <a:ext cx="11801474" cy="4667250"/>
          </a:xfrm>
        </p:spPr>
        <p:txBody>
          <a:bodyPr>
            <a:normAutofit fontScale="92500" lnSpcReduction="20000"/>
          </a:bodyPr>
          <a:lstStyle/>
          <a:p>
            <a:pPr lvl="1">
              <a:spcAft>
                <a:spcPts val="1200"/>
              </a:spcAft>
            </a:pPr>
            <a:r>
              <a:rPr lang="en-US" dirty="0"/>
              <a:t>5 Points of Entry for trauma patients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Does this confuse EMS</a:t>
            </a:r>
            <a:r>
              <a:rPr lang="en-US" dirty="0" smtClean="0"/>
              <a:t>?--</a:t>
            </a:r>
            <a:r>
              <a:rPr lang="en-US" dirty="0"/>
              <a:t>Each hospital is responsible </a:t>
            </a:r>
            <a:r>
              <a:rPr lang="en-US" dirty="0" smtClean="0"/>
              <a:t>for working </a:t>
            </a:r>
            <a:r>
              <a:rPr lang="en-US" dirty="0"/>
              <a:t>closely with their EMS providers to ensure that injured patients are brought to the trauma center best suited to treat the patient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Level IIIs are often looked at as a place to stabilize a patient and then transfer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However, some </a:t>
            </a:r>
            <a:r>
              <a:rPr lang="en-US" dirty="0"/>
              <a:t>Level IIIs keep critical trauma patients after damage control surgery and others transfer them to higher level of care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Each </a:t>
            </a:r>
            <a:r>
              <a:rPr lang="en-US" dirty="0"/>
              <a:t>Level III </a:t>
            </a:r>
            <a:r>
              <a:rPr lang="en-US" dirty="0" smtClean="0"/>
              <a:t>TC </a:t>
            </a:r>
            <a:r>
              <a:rPr lang="en-US" dirty="0"/>
              <a:t>has </a:t>
            </a:r>
            <a:r>
              <a:rPr lang="en-US" dirty="0" smtClean="0"/>
              <a:t>formal transfer guidelines</a:t>
            </a:r>
            <a:endParaRPr lang="en-US" dirty="0"/>
          </a:p>
          <a:p>
            <a:pPr lvl="2">
              <a:spcAft>
                <a:spcPts val="1200"/>
              </a:spcAft>
            </a:pPr>
            <a:r>
              <a:rPr lang="en-US" dirty="0"/>
              <a:t>G</a:t>
            </a:r>
            <a:r>
              <a:rPr lang="en-US" dirty="0" smtClean="0"/>
              <a:t>uidelines </a:t>
            </a:r>
            <a:r>
              <a:rPr lang="en-US" dirty="0"/>
              <a:t>are developed </a:t>
            </a:r>
            <a:r>
              <a:rPr lang="en-US" dirty="0" smtClean="0"/>
              <a:t>individually </a:t>
            </a:r>
            <a:r>
              <a:rPr lang="en-US" dirty="0"/>
              <a:t>by each trauma </a:t>
            </a:r>
            <a:r>
              <a:rPr lang="en-US" dirty="0" smtClean="0"/>
              <a:t>center (ACS requirement)</a:t>
            </a:r>
            <a:endParaRPr lang="en-US" dirty="0"/>
          </a:p>
          <a:p>
            <a:pPr lvl="2">
              <a:spcAft>
                <a:spcPts val="1200"/>
              </a:spcAft>
            </a:pPr>
            <a:r>
              <a:rPr lang="en-US" dirty="0" smtClean="0"/>
              <a:t>Transfer guidelines vary depending on the available specialties at each individual TC</a:t>
            </a:r>
            <a:endParaRPr lang="en-US" dirty="0"/>
          </a:p>
          <a:p>
            <a:pPr lvl="2">
              <a:spcAft>
                <a:spcPts val="1200"/>
              </a:spcAft>
            </a:pPr>
            <a:r>
              <a:rPr lang="en-US" dirty="0" smtClean="0"/>
              <a:t>ACS trauma verification assists with keeping more patients in the community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Each transfer is reviewed via the trauma PI process for appropriateness and timeliness of the transfer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Every Level III TC has an affiliation agreement and a formal PI process with a Level I TC</a:t>
            </a:r>
          </a:p>
        </p:txBody>
      </p:sp>
    </p:spTree>
    <p:extLst>
      <p:ext uri="{BB962C8B-B14F-4D97-AF65-F5344CB8AC3E}">
        <p14:creationId xmlns:p14="http://schemas.microsoft.com/office/powerpoint/2010/main" val="345245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21F7-FEE4-4AC9-808C-8751ACE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NEEMS Region III:</a:t>
            </a:r>
            <a:br>
              <a:rPr lang="en-US" sz="3600" dirty="0"/>
            </a:br>
            <a:r>
              <a:rPr lang="en-US" sz="3600" dirty="0"/>
              <a:t>Transfer of Patients to  Higher Level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B9B00-6648-433E-8235-76FB2F346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1825625"/>
            <a:ext cx="11801474" cy="4667250"/>
          </a:xfrm>
        </p:spPr>
        <p:txBody>
          <a:bodyPr>
            <a:normAutofit fontScale="92500" lnSpcReduction="10000"/>
          </a:bodyPr>
          <a:lstStyle/>
          <a:p>
            <a:pPr lvl="1">
              <a:spcAft>
                <a:spcPts val="1200"/>
              </a:spcAft>
            </a:pPr>
            <a:r>
              <a:rPr lang="en-US" dirty="0" smtClean="0"/>
              <a:t>Level III trauma affiliations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Anna Jacques Hospital – Beth Israel </a:t>
            </a:r>
            <a:r>
              <a:rPr lang="en-US" dirty="0" err="1" smtClean="0"/>
              <a:t>Lahey</a:t>
            </a:r>
            <a:r>
              <a:rPr lang="en-US" dirty="0" smtClean="0"/>
              <a:t> Health</a:t>
            </a:r>
            <a:endParaRPr lang="en-US" dirty="0" smtClean="0"/>
          </a:p>
          <a:p>
            <a:pPr lvl="2">
              <a:spcAft>
                <a:spcPts val="1200"/>
              </a:spcAft>
            </a:pPr>
            <a:r>
              <a:rPr lang="en-US" dirty="0" smtClean="0"/>
              <a:t>Beverly Hospital </a:t>
            </a:r>
            <a:r>
              <a:rPr lang="en-US" dirty="0" smtClean="0"/>
              <a:t>– Beth Israel </a:t>
            </a:r>
            <a:r>
              <a:rPr lang="en-US" dirty="0" err="1" smtClean="0"/>
              <a:t>Lahey</a:t>
            </a:r>
            <a:r>
              <a:rPr lang="en-US" smtClean="0"/>
              <a:t> Health</a:t>
            </a:r>
            <a:endParaRPr lang="en-US" dirty="0" smtClean="0"/>
          </a:p>
          <a:p>
            <a:pPr lvl="2">
              <a:spcAft>
                <a:spcPts val="1200"/>
              </a:spcAft>
            </a:pPr>
            <a:r>
              <a:rPr lang="en-US" dirty="0" smtClean="0"/>
              <a:t>North Shore Medical Center – Massachusetts General Hospital/Brigham &amp; Women’s Hospital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Lawrence General Hospital – Beth Israel Hospital/Tufts Medical Center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Lowell General Hospital – Tufts Medical Center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Trauma transfers from a Level III to a Level I TC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Aeromedical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Critical care ground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ALS</a:t>
            </a:r>
          </a:p>
          <a:p>
            <a:pPr lvl="2"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5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0E951-BA6A-4F51-B8DC-BF2A11C8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14300"/>
            <a:ext cx="10515601" cy="1152525"/>
          </a:xfrm>
        </p:spPr>
        <p:txBody>
          <a:bodyPr>
            <a:normAutofit/>
          </a:bodyPr>
          <a:lstStyle/>
          <a:p>
            <a:r>
              <a:rPr lang="en-US" sz="2800" b="1" dirty="0"/>
              <a:t>Injured Patients Transferred to Higher Levels of Care in Region III</a:t>
            </a:r>
            <a:br>
              <a:rPr lang="en-US" sz="2800" b="1" dirty="0"/>
            </a:br>
            <a:r>
              <a:rPr lang="en-US" sz="2800" b="1" dirty="0"/>
              <a:t>data is taken from </a:t>
            </a:r>
            <a:r>
              <a:rPr lang="en-US" sz="2800" b="1" u="sng" dirty="0"/>
              <a:t>4 </a:t>
            </a:r>
            <a:r>
              <a:rPr lang="en-US" sz="2800" b="1" dirty="0"/>
              <a:t>of the 5 Level IIIs in Region III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83CAC2-241A-4F9D-8DE9-1F312900D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369268"/>
              </p:ext>
            </p:extLst>
          </p:nvPr>
        </p:nvGraphicFramePr>
        <p:xfrm>
          <a:off x="838200" y="1266825"/>
          <a:ext cx="10515600" cy="526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1413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B629-E8E3-41A8-A3CD-F8D9BA8E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4" y="241558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dirty="0"/>
              <a:t>What types of trauma are usually transferred?</a:t>
            </a:r>
            <a:br>
              <a:rPr lang="en-US" sz="2800" dirty="0"/>
            </a:br>
            <a:r>
              <a:rPr lang="en-US" sz="2800" dirty="0"/>
              <a:t>Data from 3 Level III TCs in Region III</a:t>
            </a:r>
            <a:br>
              <a:rPr lang="en-US" sz="2800" dirty="0"/>
            </a:br>
            <a:r>
              <a:rPr lang="en-US" sz="2800" dirty="0"/>
              <a:t>N= 2409 transfers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5B802D71-54A0-4E70-AF29-7DD2BCE2A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641815"/>
              </p:ext>
            </p:extLst>
          </p:nvPr>
        </p:nvGraphicFramePr>
        <p:xfrm>
          <a:off x="442784" y="1430207"/>
          <a:ext cx="10515600" cy="506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734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8D945-5D49-41F4-B930-A17E89756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67" y="1672758"/>
            <a:ext cx="11458575" cy="4870450"/>
          </a:xfrm>
        </p:spPr>
        <p:txBody>
          <a:bodyPr>
            <a:normAutofit/>
          </a:bodyPr>
          <a:lstStyle/>
          <a:p>
            <a:r>
              <a:rPr lang="en-US" dirty="0"/>
              <a:t>No Level III trauma center has a dedicated 1FTE position for injury </a:t>
            </a:r>
            <a:r>
              <a:rPr lang="en-US" dirty="0" smtClean="0"/>
              <a:t>prevention</a:t>
            </a:r>
            <a:endParaRPr lang="en-US" dirty="0"/>
          </a:p>
          <a:p>
            <a:r>
              <a:rPr lang="en-US" dirty="0"/>
              <a:t>The Trauma Program Managers must perform the IP themselves or set up volunteer teams to help them</a:t>
            </a:r>
          </a:p>
          <a:p>
            <a:r>
              <a:rPr lang="en-US" dirty="0" smtClean="0"/>
              <a:t>ACS requirement </a:t>
            </a:r>
            <a:r>
              <a:rPr lang="en-US" dirty="0"/>
              <a:t>to provide IP (</a:t>
            </a:r>
            <a:r>
              <a:rPr lang="en-US" dirty="0" smtClean="0"/>
              <a:t>criterion deficiency if not provided)</a:t>
            </a:r>
            <a:endParaRPr lang="en-US" dirty="0"/>
          </a:p>
          <a:p>
            <a:r>
              <a:rPr lang="en-US" dirty="0" smtClean="0"/>
              <a:t>The following are IP programs offered in Region III: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61A81F-193A-45CF-954B-2D2DF271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34" y="4525079"/>
            <a:ext cx="3316511" cy="1786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0D410-95CD-45D9-B975-1C645A33C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212" y="4525079"/>
            <a:ext cx="3487214" cy="1786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1E62D-3801-4DB9-83CF-7454F23C1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92" y="241728"/>
            <a:ext cx="899237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01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CFD7-CCFA-4C5C-9D8F-E27CB222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dirty="0"/>
              <a:t>facts about Region III TCs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3FDCA-19C0-4944-A45A-D0D2BF605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most of the Level III Trauma Centers in Region III enter between 900 to 1500 patients per year into their registries: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Some Level III TCs do not have a full time </a:t>
            </a:r>
            <a:r>
              <a:rPr lang="en-US" dirty="0" smtClean="0"/>
              <a:t>TPM</a:t>
            </a:r>
            <a:endParaRPr lang="en-US" dirty="0"/>
          </a:p>
          <a:p>
            <a:pPr lvl="1"/>
            <a:r>
              <a:rPr lang="en-US" dirty="0"/>
              <a:t>Not all Level IIIs have a full time trauma registrar for every 500-750 trauma patients entered into the trauma registry each year.</a:t>
            </a:r>
          </a:p>
          <a:p>
            <a:pPr lvl="1"/>
            <a:r>
              <a:rPr lang="en-US" dirty="0"/>
              <a:t>No Level III TC has help with Injury Prevention</a:t>
            </a:r>
          </a:p>
          <a:p>
            <a:pPr lvl="1"/>
            <a:r>
              <a:rPr lang="en-US" dirty="0"/>
              <a:t>No Level III TC has a PI Coordinator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0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CA1E43-CCEB-41DA-BF6E-F0FE0AC2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0"/>
            <a:ext cx="10515600" cy="1325563"/>
          </a:xfrm>
        </p:spPr>
        <p:txBody>
          <a:bodyPr/>
          <a:lstStyle/>
          <a:p>
            <a:r>
              <a:rPr lang="en-US" b="1" dirty="0"/>
              <a:t>State Trauma Committee: Region II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FF0AB0-B44D-47C8-810B-96F0BCC5E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325563"/>
            <a:ext cx="10515600" cy="5032375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3600" dirty="0"/>
              <a:t>Region overview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3600" dirty="0"/>
              <a:t>Demographics and Trends in Trauma Care: Last 3 years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3600" dirty="0"/>
              <a:t>Pre-Hospital: notification and EMS feedback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3600" dirty="0"/>
              <a:t>Transferring Hospitals: criteria, pre-notification, feedback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3600" dirty="0"/>
              <a:t>Post Trauma Care: resources and barriers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3600" dirty="0"/>
              <a:t>Prevention and Access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4D756B-BF8A-4925-977B-0B1BFED0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1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80B9F3-834C-4DB4-ACFC-B61BC0004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355339"/>
              </p:ext>
            </p:extLst>
          </p:nvPr>
        </p:nvGraphicFramePr>
        <p:xfrm>
          <a:off x="217539" y="204537"/>
          <a:ext cx="4258208" cy="644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D8D6EBF-5823-48A4-94C5-5F46C6333A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167" y="685800"/>
            <a:ext cx="7841157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1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041D-C7B9-4CEA-BBC6-B0A699C6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</a:t>
            </a:r>
            <a:r>
              <a:rPr lang="en-US" dirty="0"/>
              <a:t>Activations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0627-5FD1-4BFA-BD15-CA26BF131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Level I Activations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5 Level III TCs </a:t>
            </a:r>
            <a:r>
              <a:rPr lang="en-US" dirty="0" smtClean="0"/>
              <a:t>utilize the minimum </a:t>
            </a:r>
            <a:r>
              <a:rPr lang="en-US" dirty="0"/>
              <a:t>ACS criteria for Level I Activations but </a:t>
            </a:r>
            <a:r>
              <a:rPr lang="en-US" dirty="0" smtClean="0"/>
              <a:t>most </a:t>
            </a:r>
            <a:r>
              <a:rPr lang="en-US" dirty="0"/>
              <a:t>add </a:t>
            </a:r>
            <a:r>
              <a:rPr lang="en-US" dirty="0" smtClean="0"/>
              <a:t>additional criteria (e.g. fall &gt; 20 </a:t>
            </a:r>
            <a:r>
              <a:rPr lang="en-US" dirty="0" err="1" smtClean="0"/>
              <a:t>ft</a:t>
            </a:r>
            <a:r>
              <a:rPr lang="en-US" dirty="0" smtClean="0"/>
              <a:t>, ED physician discretion)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Level </a:t>
            </a:r>
            <a:r>
              <a:rPr lang="en-US" dirty="0"/>
              <a:t>II </a:t>
            </a:r>
            <a:r>
              <a:rPr lang="en-US" dirty="0" smtClean="0"/>
              <a:t>Activations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TC </a:t>
            </a:r>
            <a:r>
              <a:rPr lang="en-US" dirty="0"/>
              <a:t>looks at their patient population, ISS scores and </a:t>
            </a:r>
            <a:r>
              <a:rPr lang="en-US" dirty="0" smtClean="0"/>
              <a:t>over/</a:t>
            </a:r>
            <a:r>
              <a:rPr lang="en-US" dirty="0" err="1" smtClean="0"/>
              <a:t>undertriage</a:t>
            </a:r>
            <a:r>
              <a:rPr lang="en-US" dirty="0" smtClean="0"/>
              <a:t> rates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data </a:t>
            </a:r>
            <a:r>
              <a:rPr lang="en-US" dirty="0" smtClean="0"/>
              <a:t>along </a:t>
            </a:r>
            <a:r>
              <a:rPr lang="en-US" dirty="0"/>
              <a:t>with </a:t>
            </a:r>
            <a:r>
              <a:rPr lang="en-US" dirty="0" smtClean="0"/>
              <a:t>multidisciplinary </a:t>
            </a:r>
            <a:r>
              <a:rPr lang="en-US" dirty="0"/>
              <a:t>chart </a:t>
            </a:r>
            <a:r>
              <a:rPr lang="en-US" dirty="0" smtClean="0"/>
              <a:t>review each TC determines which injuries </a:t>
            </a:r>
            <a:r>
              <a:rPr lang="en-US" dirty="0"/>
              <a:t>require a Level II </a:t>
            </a:r>
            <a:r>
              <a:rPr lang="en-US" dirty="0" smtClean="0"/>
              <a:t>activation  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nhances </a:t>
            </a:r>
            <a:r>
              <a:rPr lang="en-US" dirty="0"/>
              <a:t>better use of </a:t>
            </a:r>
            <a:r>
              <a:rPr lang="en-US" dirty="0" smtClean="0"/>
              <a:t>resources </a:t>
            </a:r>
            <a:r>
              <a:rPr lang="en-US" dirty="0"/>
              <a:t>and </a:t>
            </a:r>
            <a:r>
              <a:rPr lang="en-US" dirty="0" smtClean="0"/>
              <a:t>decreases the </a:t>
            </a:r>
            <a:r>
              <a:rPr lang="en-US" dirty="0" err="1" smtClean="0"/>
              <a:t>overtriage</a:t>
            </a:r>
            <a:r>
              <a:rPr lang="en-US" dirty="0" smtClean="0"/>
              <a:t> </a:t>
            </a:r>
            <a:r>
              <a:rPr lang="en-US" dirty="0"/>
              <a:t>rate </a:t>
            </a:r>
            <a:r>
              <a:rPr lang="en-US" dirty="0" smtClean="0"/>
              <a:t>considerably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2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3133-2889-411E-889D-C82A7180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Activations and Interface with 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23E83-5E65-4B48-8C39-F0BD3667A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Notification:</a:t>
            </a:r>
          </a:p>
          <a:p>
            <a:r>
              <a:rPr lang="en-US" dirty="0" smtClean="0"/>
              <a:t>CMED </a:t>
            </a:r>
            <a:r>
              <a:rPr lang="en-US" dirty="0"/>
              <a:t>or </a:t>
            </a:r>
            <a:r>
              <a:rPr lang="en-US" dirty="0" smtClean="0"/>
              <a:t>recorded Land-line (consistent </a:t>
            </a:r>
            <a:r>
              <a:rPr lang="en-US" dirty="0"/>
              <a:t>throughout all TCs)</a:t>
            </a:r>
          </a:p>
          <a:p>
            <a:r>
              <a:rPr lang="en-US" dirty="0"/>
              <a:t>Each TC </a:t>
            </a:r>
            <a:r>
              <a:rPr lang="en-US" dirty="0" smtClean="0"/>
              <a:t>interacts with different </a:t>
            </a:r>
            <a:r>
              <a:rPr lang="en-US" dirty="0"/>
              <a:t>EMS </a:t>
            </a:r>
            <a:r>
              <a:rPr lang="en-US" dirty="0" smtClean="0"/>
              <a:t>services</a:t>
            </a:r>
            <a:endParaRPr lang="en-US" dirty="0"/>
          </a:p>
          <a:p>
            <a:r>
              <a:rPr lang="en-US" dirty="0"/>
              <a:t>Some TCs </a:t>
            </a:r>
            <a:r>
              <a:rPr lang="en-US" dirty="0" smtClean="0"/>
              <a:t>provide </a:t>
            </a:r>
            <a:r>
              <a:rPr lang="en-US" dirty="0"/>
              <a:t>Medical </a:t>
            </a:r>
            <a:r>
              <a:rPr lang="en-US" dirty="0" smtClean="0"/>
              <a:t>Direction for EMS and </a:t>
            </a:r>
            <a:r>
              <a:rPr lang="en-US" dirty="0"/>
              <a:t>some </a:t>
            </a:r>
            <a:r>
              <a:rPr lang="en-US" dirty="0" smtClean="0"/>
              <a:t>do </a:t>
            </a:r>
            <a:r>
              <a:rPr lang="en-US" dirty="0"/>
              <a:t>not– this makes a </a:t>
            </a:r>
            <a:r>
              <a:rPr lang="en-US" dirty="0" smtClean="0"/>
              <a:t>difference for QA/QI</a:t>
            </a:r>
          </a:p>
          <a:p>
            <a:r>
              <a:rPr lang="en-US" dirty="0" smtClean="0"/>
              <a:t>EMS agencies call in a Trauma Alert for appropriate patients</a:t>
            </a:r>
            <a:endParaRPr lang="en-US" dirty="0"/>
          </a:p>
          <a:p>
            <a:pPr lvl="1"/>
            <a:r>
              <a:rPr lang="en-US" dirty="0" smtClean="0"/>
              <a:t>Some TCs will activate a level I or II response based on the EMS report and others do not until the patient arrives to the ED</a:t>
            </a:r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Level III </a:t>
            </a:r>
            <a:r>
              <a:rPr lang="en-US" dirty="0" smtClean="0"/>
              <a:t>TC </a:t>
            </a:r>
            <a:r>
              <a:rPr lang="en-US" dirty="0"/>
              <a:t>goes on diversion for trauma UNLESS </a:t>
            </a:r>
            <a:r>
              <a:rPr lang="en-US" dirty="0" smtClean="0"/>
              <a:t>of a </a:t>
            </a:r>
            <a:r>
              <a:rPr lang="en-US" dirty="0"/>
              <a:t>Code </a:t>
            </a:r>
            <a:r>
              <a:rPr lang="en-US" dirty="0" smtClean="0"/>
              <a:t>Black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5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D222-A59A-49A2-8F78-7FCA4A7E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Percent of Trauma Patient Population that </a:t>
            </a:r>
            <a:r>
              <a:rPr lang="en-US" sz="2400" b="1" dirty="0" smtClean="0"/>
              <a:t>meet criteria for </a:t>
            </a:r>
            <a:r>
              <a:rPr lang="en-US" sz="2400" b="1" dirty="0"/>
              <a:t>a trauma activation</a:t>
            </a:r>
            <a:br>
              <a:rPr lang="en-US" sz="2400" b="1" dirty="0"/>
            </a:br>
            <a:r>
              <a:rPr lang="en-US" sz="2400" b="1" dirty="0"/>
              <a:t>2016-2018 data all 5 trauma centers</a:t>
            </a:r>
            <a:br>
              <a:rPr lang="en-US" sz="2400" b="1" dirty="0"/>
            </a:br>
            <a:r>
              <a:rPr lang="en-US" sz="2400" b="1" dirty="0" smtClean="0"/>
              <a:t>N = 13,173 patients</a:t>
            </a:r>
            <a:endParaRPr lang="en-US" sz="2400" b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47C74F3-6FE3-4DF8-87E7-83E30CE226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246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8C61-F5F7-4053-B14C-B56C9B24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NEEMS Region III Trauma Centers: </a:t>
            </a:r>
            <a:br>
              <a:rPr lang="en-US" sz="3600" b="1" dirty="0"/>
            </a:br>
            <a:r>
              <a:rPr lang="en-US" sz="3600" b="1" dirty="0"/>
              <a:t>Percentage of Mechanisms of Injury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200" b="1" dirty="0"/>
              <a:t>N= 13,133 injured pts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DBF3081-6687-4C18-88AE-DE7991AB6E6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301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3C6D4-7795-425A-9ECD-AE9731AC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Age Distribution of Injured Patients in </a:t>
            </a:r>
            <a:br>
              <a:rPr lang="en-US" sz="2800" b="1" dirty="0"/>
            </a:br>
            <a:r>
              <a:rPr lang="en-US" sz="2800" b="1" dirty="0"/>
              <a:t>NEEMS Region III Trauma Centers</a:t>
            </a:r>
            <a:br>
              <a:rPr lang="en-US" sz="2800" b="1" dirty="0"/>
            </a:br>
            <a:r>
              <a:rPr lang="en-US" sz="2800" b="1" dirty="0"/>
              <a:t>n=13,231 injured pts from 5 Level III TCs</a:t>
            </a:r>
            <a:endParaRPr lang="en-US" sz="28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98CC9FD-9562-487A-88E8-E8FD3D355D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7046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955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16889</TotalTime>
  <Words>997</Words>
  <Application>Microsoft Office PowerPoint</Application>
  <PresentationFormat>Widescreen</PresentationFormat>
  <Paragraphs>120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State Trauma Committee  Region III Report</vt:lpstr>
      <vt:lpstr>State Trauma Committee: Region II Report</vt:lpstr>
      <vt:lpstr>PowerPoint Presentation</vt:lpstr>
      <vt:lpstr>PowerPoint Presentation</vt:lpstr>
      <vt:lpstr>Trauma Activations</vt:lpstr>
      <vt:lpstr>Trauma Activations and Interface with EMS</vt:lpstr>
      <vt:lpstr>Percent of Trauma Patient Population that meet criteria for a trauma activation 2016-2018 data all 5 trauma centers N = 13,173 patients</vt:lpstr>
      <vt:lpstr>NEEMS Region III Trauma Centers:  Percentage of Mechanisms of Injury N= 13,133 injured pts</vt:lpstr>
      <vt:lpstr>Age Distribution of Injured Patients in  NEEMS Region III Trauma Centers n=13,231 injured pts from 5 Level III TCs</vt:lpstr>
      <vt:lpstr>Percentage of Ground Level Falls w/ Age &gt; 70</vt:lpstr>
      <vt:lpstr>Mortality Rate in 5 Level III Trauma Centers in NEEMS Region III</vt:lpstr>
      <vt:lpstr>NEEMS Region III: Transfer of Patients to  Higher Level of Care</vt:lpstr>
      <vt:lpstr>NEEMS Region III: Transfer of Patients to  Higher Level of Care</vt:lpstr>
      <vt:lpstr>Injured Patients Transferred to Higher Levels of Care in Region III data is taken from 4 of the 5 Level IIIs in Region III</vt:lpstr>
      <vt:lpstr>What types of trauma are usually transferred? Data from 3 Level III TCs in Region III N= 2409 transfers</vt:lpstr>
      <vt:lpstr>PowerPoint Presentation</vt:lpstr>
      <vt:lpstr>Additional facts about Region III TCs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Trauma Committee  Region II Report</dc:title>
  <dc:creator>Timothy Emhoff</dc:creator>
  <cp:lastModifiedBy>Jonathan Drake MD</cp:lastModifiedBy>
  <cp:revision>108</cp:revision>
  <dcterms:created xsi:type="dcterms:W3CDTF">2019-02-05T20:01:35Z</dcterms:created>
  <dcterms:modified xsi:type="dcterms:W3CDTF">2019-09-09T14:39:20Z</dcterms:modified>
</cp:coreProperties>
</file>