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58" r:id="rId4"/>
    <p:sldId id="790" r:id="rId5"/>
    <p:sldId id="270" r:id="rId6"/>
    <p:sldId id="271" r:id="rId7"/>
    <p:sldId id="276" r:id="rId8"/>
    <p:sldId id="272" r:id="rId9"/>
    <p:sldId id="273" r:id="rId10"/>
    <p:sldId id="275" r:id="rId11"/>
    <p:sldId id="274" r:id="rId12"/>
    <p:sldId id="791" r:id="rId13"/>
    <p:sldId id="269" r:id="rId14"/>
    <p:sldId id="277" r:id="rId15"/>
    <p:sldId id="796" r:id="rId16"/>
    <p:sldId id="793" r:id="rId17"/>
    <p:sldId id="262" r:id="rId18"/>
    <p:sldId id="263" r:id="rId19"/>
    <p:sldId id="792" r:id="rId20"/>
    <p:sldId id="259" r:id="rId21"/>
    <p:sldId id="278" r:id="rId22"/>
    <p:sldId id="279" r:id="rId23"/>
    <p:sldId id="280" r:id="rId24"/>
    <p:sldId id="281" r:id="rId25"/>
    <p:sldId id="285" r:id="rId26"/>
    <p:sldId id="282" r:id="rId27"/>
    <p:sldId id="283" r:id="rId28"/>
    <p:sldId id="284" r:id="rId29"/>
    <p:sldId id="286" r:id="rId30"/>
    <p:sldId id="287" r:id="rId31"/>
    <p:sldId id="288" r:id="rId32"/>
    <p:sldId id="289" r:id="rId33"/>
    <p:sldId id="291" r:id="rId34"/>
    <p:sldId id="292" r:id="rId35"/>
    <p:sldId id="290" r:id="rId36"/>
    <p:sldId id="501" r:id="rId37"/>
    <p:sldId id="789" r:id="rId38"/>
    <p:sldId id="293" r:id="rId39"/>
    <p:sldId id="294" r:id="rId40"/>
    <p:sldId id="295" r:id="rId41"/>
    <p:sldId id="794" r:id="rId42"/>
    <p:sldId id="260" r:id="rId43"/>
    <p:sldId id="795" r:id="rId44"/>
    <p:sldId id="261"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0154" autoAdjust="0"/>
  </p:normalViewPr>
  <p:slideViewPr>
    <p:cSldViewPr snapToGrid="0">
      <p:cViewPr varScale="1">
        <p:scale>
          <a:sx n="103" d="100"/>
          <a:sy n="103" d="100"/>
        </p:scale>
        <p:origin x="738" y="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5B6241-24C1-48CF-A4DA-262F1B4B4B41}" type="datetimeFigureOut">
              <a:rPr lang="en-US" smtClean="0"/>
              <a:t>11/19/2019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DE7873-BC2B-4D30-8914-A72D804413E7}" type="slidenum">
              <a:rPr lang="en-US" smtClean="0"/>
              <a:t>‹#›</a:t>
            </a:fld>
            <a:endParaRPr lang="en-US"/>
          </a:p>
        </p:txBody>
      </p:sp>
    </p:spTree>
    <p:extLst>
      <p:ext uri="{BB962C8B-B14F-4D97-AF65-F5344CB8AC3E}">
        <p14:creationId xmlns:p14="http://schemas.microsoft.com/office/powerpoint/2010/main" val="4024332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4A3415DF-95E4-4F28-9286-4D7535306D2A}" type="slidenum">
              <a:rPr lang="en-US" smtClean="0"/>
              <a:pPr/>
              <a:t>36</a:t>
            </a:fld>
            <a:endParaRPr lang="en-US" dirty="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62906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AA1316F-3BE0-4B31-A0A5-3FB2A14D6E4B}" type="slidenum">
              <a:rPr lang="en-US" smtClean="0"/>
              <a:pPr>
                <a:defRPr/>
              </a:pPr>
              <a:t>37</a:t>
            </a:fld>
            <a:endParaRPr lang="en-US" dirty="0"/>
          </a:p>
        </p:txBody>
      </p:sp>
    </p:spTree>
    <p:extLst>
      <p:ext uri="{BB962C8B-B14F-4D97-AF65-F5344CB8AC3E}">
        <p14:creationId xmlns:p14="http://schemas.microsoft.com/office/powerpoint/2010/main" val="3676560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67F4F-E5F0-4939-AAA8-472805E000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8C3B84-BE64-46F3-A12F-B1917D7DA9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B19E8B-0E45-494D-9BA2-A7365AEF9408}"/>
              </a:ext>
            </a:extLst>
          </p:cNvPr>
          <p:cNvSpPr>
            <a:spLocks noGrp="1"/>
          </p:cNvSpPr>
          <p:nvPr>
            <p:ph type="dt" sz="half" idx="10"/>
          </p:nvPr>
        </p:nvSpPr>
        <p:spPr/>
        <p:txBody>
          <a:bodyPr/>
          <a:lstStyle/>
          <a:p>
            <a:fld id="{7CE1DFA4-7F9C-48C9-B057-3DBACCE6716B}" type="datetimeFigureOut">
              <a:rPr lang="en-US" smtClean="0"/>
              <a:t>11/19/2019</a:t>
            </a:fld>
            <a:endParaRPr lang="en-US"/>
          </a:p>
        </p:txBody>
      </p:sp>
      <p:sp>
        <p:nvSpPr>
          <p:cNvPr id="5" name="Footer Placeholder 4">
            <a:extLst>
              <a:ext uri="{FF2B5EF4-FFF2-40B4-BE49-F238E27FC236}">
                <a16:creationId xmlns:a16="http://schemas.microsoft.com/office/drawing/2014/main" id="{0EF1B31E-C949-474A-AB9C-24707EEFE0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6DDDE4-ECDF-4FCB-B816-0AAA19071E73}"/>
              </a:ext>
            </a:extLst>
          </p:cNvPr>
          <p:cNvSpPr>
            <a:spLocks noGrp="1"/>
          </p:cNvSpPr>
          <p:nvPr>
            <p:ph type="sldNum" sz="quarter" idx="12"/>
          </p:nvPr>
        </p:nvSpPr>
        <p:spPr/>
        <p:txBody>
          <a:bodyPr/>
          <a:lstStyle/>
          <a:p>
            <a:fld id="{6428244A-2774-4D58-B605-E6B501F461CF}" type="slidenum">
              <a:rPr lang="en-US" smtClean="0"/>
              <a:t>‹#›</a:t>
            </a:fld>
            <a:endParaRPr lang="en-US"/>
          </a:p>
        </p:txBody>
      </p:sp>
    </p:spTree>
    <p:extLst>
      <p:ext uri="{BB962C8B-B14F-4D97-AF65-F5344CB8AC3E}">
        <p14:creationId xmlns:p14="http://schemas.microsoft.com/office/powerpoint/2010/main" val="487707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8929-F49A-4939-AC0D-D6850C30CE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054A33-1436-4139-AEAC-9ADA6C7C095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533163-3229-41B3-AB71-32974790BC2D}"/>
              </a:ext>
            </a:extLst>
          </p:cNvPr>
          <p:cNvSpPr>
            <a:spLocks noGrp="1"/>
          </p:cNvSpPr>
          <p:nvPr>
            <p:ph type="dt" sz="half" idx="10"/>
          </p:nvPr>
        </p:nvSpPr>
        <p:spPr/>
        <p:txBody>
          <a:bodyPr/>
          <a:lstStyle/>
          <a:p>
            <a:fld id="{7CE1DFA4-7F9C-48C9-B057-3DBACCE6716B}" type="datetimeFigureOut">
              <a:rPr lang="en-US" smtClean="0"/>
              <a:t>11/19/2019</a:t>
            </a:fld>
            <a:endParaRPr lang="en-US"/>
          </a:p>
        </p:txBody>
      </p:sp>
      <p:sp>
        <p:nvSpPr>
          <p:cNvPr id="5" name="Footer Placeholder 4">
            <a:extLst>
              <a:ext uri="{FF2B5EF4-FFF2-40B4-BE49-F238E27FC236}">
                <a16:creationId xmlns:a16="http://schemas.microsoft.com/office/drawing/2014/main" id="{EB5AD1D2-A215-482D-A441-2349A6E90F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A5AA0E-5CC6-48B2-AFF0-BC43755DBE33}"/>
              </a:ext>
            </a:extLst>
          </p:cNvPr>
          <p:cNvSpPr>
            <a:spLocks noGrp="1"/>
          </p:cNvSpPr>
          <p:nvPr>
            <p:ph type="sldNum" sz="quarter" idx="12"/>
          </p:nvPr>
        </p:nvSpPr>
        <p:spPr/>
        <p:txBody>
          <a:bodyPr/>
          <a:lstStyle/>
          <a:p>
            <a:fld id="{6428244A-2774-4D58-B605-E6B501F461CF}" type="slidenum">
              <a:rPr lang="en-US" smtClean="0"/>
              <a:t>‹#›</a:t>
            </a:fld>
            <a:endParaRPr lang="en-US"/>
          </a:p>
        </p:txBody>
      </p:sp>
    </p:spTree>
    <p:extLst>
      <p:ext uri="{BB962C8B-B14F-4D97-AF65-F5344CB8AC3E}">
        <p14:creationId xmlns:p14="http://schemas.microsoft.com/office/powerpoint/2010/main" val="910034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64932B-7BE6-48F3-B890-415735EFCC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F39C52-1979-49E3-9656-B3C0CCAAE4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18AC45-8BDD-4083-8F57-B4C1D2B87CA3}"/>
              </a:ext>
            </a:extLst>
          </p:cNvPr>
          <p:cNvSpPr>
            <a:spLocks noGrp="1"/>
          </p:cNvSpPr>
          <p:nvPr>
            <p:ph type="dt" sz="half" idx="10"/>
          </p:nvPr>
        </p:nvSpPr>
        <p:spPr/>
        <p:txBody>
          <a:bodyPr/>
          <a:lstStyle/>
          <a:p>
            <a:fld id="{7CE1DFA4-7F9C-48C9-B057-3DBACCE6716B}" type="datetimeFigureOut">
              <a:rPr lang="en-US" smtClean="0"/>
              <a:t>11/19/2019</a:t>
            </a:fld>
            <a:endParaRPr lang="en-US"/>
          </a:p>
        </p:txBody>
      </p:sp>
      <p:sp>
        <p:nvSpPr>
          <p:cNvPr id="5" name="Footer Placeholder 4">
            <a:extLst>
              <a:ext uri="{FF2B5EF4-FFF2-40B4-BE49-F238E27FC236}">
                <a16:creationId xmlns:a16="http://schemas.microsoft.com/office/drawing/2014/main" id="{19D43245-4299-4B40-AE86-1CA8780DE1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28CD40-3F70-4619-8217-E602319E29FD}"/>
              </a:ext>
            </a:extLst>
          </p:cNvPr>
          <p:cNvSpPr>
            <a:spLocks noGrp="1"/>
          </p:cNvSpPr>
          <p:nvPr>
            <p:ph type="sldNum" sz="quarter" idx="12"/>
          </p:nvPr>
        </p:nvSpPr>
        <p:spPr/>
        <p:txBody>
          <a:bodyPr/>
          <a:lstStyle/>
          <a:p>
            <a:fld id="{6428244A-2774-4D58-B605-E6B501F461CF}" type="slidenum">
              <a:rPr lang="en-US" smtClean="0"/>
              <a:t>‹#›</a:t>
            </a:fld>
            <a:endParaRPr lang="en-US"/>
          </a:p>
        </p:txBody>
      </p:sp>
    </p:spTree>
    <p:extLst>
      <p:ext uri="{BB962C8B-B14F-4D97-AF65-F5344CB8AC3E}">
        <p14:creationId xmlns:p14="http://schemas.microsoft.com/office/powerpoint/2010/main" val="3420161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CF162-AE9A-4A7E-8996-FEAFCE3DCC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E47739-0FF5-4DD3-A785-B07D1E20DFC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49BB64-6FBB-4D5D-8BF6-2BDE0CCAC74B}"/>
              </a:ext>
            </a:extLst>
          </p:cNvPr>
          <p:cNvSpPr>
            <a:spLocks noGrp="1"/>
          </p:cNvSpPr>
          <p:nvPr>
            <p:ph type="dt" sz="half" idx="10"/>
          </p:nvPr>
        </p:nvSpPr>
        <p:spPr/>
        <p:txBody>
          <a:bodyPr/>
          <a:lstStyle/>
          <a:p>
            <a:fld id="{7CE1DFA4-7F9C-48C9-B057-3DBACCE6716B}" type="datetimeFigureOut">
              <a:rPr lang="en-US" smtClean="0"/>
              <a:t>11/19/2019</a:t>
            </a:fld>
            <a:endParaRPr lang="en-US"/>
          </a:p>
        </p:txBody>
      </p:sp>
      <p:sp>
        <p:nvSpPr>
          <p:cNvPr id="5" name="Footer Placeholder 4">
            <a:extLst>
              <a:ext uri="{FF2B5EF4-FFF2-40B4-BE49-F238E27FC236}">
                <a16:creationId xmlns:a16="http://schemas.microsoft.com/office/drawing/2014/main" id="{58B8CE88-8C97-4F9E-BECE-E2C789A200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BF36A8-854C-42D3-9FF4-28EBE0E99164}"/>
              </a:ext>
            </a:extLst>
          </p:cNvPr>
          <p:cNvSpPr>
            <a:spLocks noGrp="1"/>
          </p:cNvSpPr>
          <p:nvPr>
            <p:ph type="sldNum" sz="quarter" idx="12"/>
          </p:nvPr>
        </p:nvSpPr>
        <p:spPr/>
        <p:txBody>
          <a:bodyPr/>
          <a:lstStyle/>
          <a:p>
            <a:fld id="{6428244A-2774-4D58-B605-E6B501F461CF}" type="slidenum">
              <a:rPr lang="en-US" smtClean="0"/>
              <a:t>‹#›</a:t>
            </a:fld>
            <a:endParaRPr lang="en-US"/>
          </a:p>
        </p:txBody>
      </p:sp>
    </p:spTree>
    <p:extLst>
      <p:ext uri="{BB962C8B-B14F-4D97-AF65-F5344CB8AC3E}">
        <p14:creationId xmlns:p14="http://schemas.microsoft.com/office/powerpoint/2010/main" val="4088252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E13C6-F1E3-402D-9B24-8815B90661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4CA753-FD9F-4ACA-AD17-674387D521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1092240-16D7-4378-A607-E2BF8D2B91ED}"/>
              </a:ext>
            </a:extLst>
          </p:cNvPr>
          <p:cNvSpPr>
            <a:spLocks noGrp="1"/>
          </p:cNvSpPr>
          <p:nvPr>
            <p:ph type="dt" sz="half" idx="10"/>
          </p:nvPr>
        </p:nvSpPr>
        <p:spPr/>
        <p:txBody>
          <a:bodyPr/>
          <a:lstStyle/>
          <a:p>
            <a:fld id="{7CE1DFA4-7F9C-48C9-B057-3DBACCE6716B}" type="datetimeFigureOut">
              <a:rPr lang="en-US" smtClean="0"/>
              <a:t>11/19/2019</a:t>
            </a:fld>
            <a:endParaRPr lang="en-US"/>
          </a:p>
        </p:txBody>
      </p:sp>
      <p:sp>
        <p:nvSpPr>
          <p:cNvPr id="5" name="Footer Placeholder 4">
            <a:extLst>
              <a:ext uri="{FF2B5EF4-FFF2-40B4-BE49-F238E27FC236}">
                <a16:creationId xmlns:a16="http://schemas.microsoft.com/office/drawing/2014/main" id="{5A119CE8-F080-429C-A748-E451325C4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79BA11-E7C8-4EAC-BA5E-FC64FB3A8ECD}"/>
              </a:ext>
            </a:extLst>
          </p:cNvPr>
          <p:cNvSpPr>
            <a:spLocks noGrp="1"/>
          </p:cNvSpPr>
          <p:nvPr>
            <p:ph type="sldNum" sz="quarter" idx="12"/>
          </p:nvPr>
        </p:nvSpPr>
        <p:spPr/>
        <p:txBody>
          <a:bodyPr/>
          <a:lstStyle/>
          <a:p>
            <a:fld id="{6428244A-2774-4D58-B605-E6B501F461CF}" type="slidenum">
              <a:rPr lang="en-US" smtClean="0"/>
              <a:t>‹#›</a:t>
            </a:fld>
            <a:endParaRPr lang="en-US"/>
          </a:p>
        </p:txBody>
      </p:sp>
    </p:spTree>
    <p:extLst>
      <p:ext uri="{BB962C8B-B14F-4D97-AF65-F5344CB8AC3E}">
        <p14:creationId xmlns:p14="http://schemas.microsoft.com/office/powerpoint/2010/main" val="353490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6C50E-6D2C-48F5-A05F-DFB8144675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47FA0B-1523-4EAB-AF42-3582F3B57A3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9B1D57-51D4-4286-9346-44E63F94A8D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5DC2DA-6599-4AD9-A99C-11C64BCB7018}"/>
              </a:ext>
            </a:extLst>
          </p:cNvPr>
          <p:cNvSpPr>
            <a:spLocks noGrp="1"/>
          </p:cNvSpPr>
          <p:nvPr>
            <p:ph type="dt" sz="half" idx="10"/>
          </p:nvPr>
        </p:nvSpPr>
        <p:spPr/>
        <p:txBody>
          <a:bodyPr/>
          <a:lstStyle/>
          <a:p>
            <a:fld id="{7CE1DFA4-7F9C-48C9-B057-3DBACCE6716B}" type="datetimeFigureOut">
              <a:rPr lang="en-US" smtClean="0"/>
              <a:t>11/19/2019</a:t>
            </a:fld>
            <a:endParaRPr lang="en-US"/>
          </a:p>
        </p:txBody>
      </p:sp>
      <p:sp>
        <p:nvSpPr>
          <p:cNvPr id="6" name="Footer Placeholder 5">
            <a:extLst>
              <a:ext uri="{FF2B5EF4-FFF2-40B4-BE49-F238E27FC236}">
                <a16:creationId xmlns:a16="http://schemas.microsoft.com/office/drawing/2014/main" id="{C82467DF-B2C0-4C0E-AFC3-49A5847513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56942C-C787-4EFB-8802-1014BFF2FC08}"/>
              </a:ext>
            </a:extLst>
          </p:cNvPr>
          <p:cNvSpPr>
            <a:spLocks noGrp="1"/>
          </p:cNvSpPr>
          <p:nvPr>
            <p:ph type="sldNum" sz="quarter" idx="12"/>
          </p:nvPr>
        </p:nvSpPr>
        <p:spPr/>
        <p:txBody>
          <a:bodyPr/>
          <a:lstStyle/>
          <a:p>
            <a:fld id="{6428244A-2774-4D58-B605-E6B501F461CF}" type="slidenum">
              <a:rPr lang="en-US" smtClean="0"/>
              <a:t>‹#›</a:t>
            </a:fld>
            <a:endParaRPr lang="en-US"/>
          </a:p>
        </p:txBody>
      </p:sp>
    </p:spTree>
    <p:extLst>
      <p:ext uri="{BB962C8B-B14F-4D97-AF65-F5344CB8AC3E}">
        <p14:creationId xmlns:p14="http://schemas.microsoft.com/office/powerpoint/2010/main" val="32571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DA43E-2161-4C47-8C5C-F6A64B7571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013E18-72AA-4B0C-A77D-59664644C5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410B647-94F1-4F09-B4F7-AD53A9F3573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74B928-77C6-4738-8300-D45ACC5A53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C6287BF-1EDA-4E11-A77C-840F72E74EF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87BC59-2410-4C3C-906F-E1E0FEE26821}"/>
              </a:ext>
            </a:extLst>
          </p:cNvPr>
          <p:cNvSpPr>
            <a:spLocks noGrp="1"/>
          </p:cNvSpPr>
          <p:nvPr>
            <p:ph type="dt" sz="half" idx="10"/>
          </p:nvPr>
        </p:nvSpPr>
        <p:spPr/>
        <p:txBody>
          <a:bodyPr/>
          <a:lstStyle/>
          <a:p>
            <a:fld id="{7CE1DFA4-7F9C-48C9-B057-3DBACCE6716B}" type="datetimeFigureOut">
              <a:rPr lang="en-US" smtClean="0"/>
              <a:t>11/19/2019</a:t>
            </a:fld>
            <a:endParaRPr lang="en-US"/>
          </a:p>
        </p:txBody>
      </p:sp>
      <p:sp>
        <p:nvSpPr>
          <p:cNvPr id="8" name="Footer Placeholder 7">
            <a:extLst>
              <a:ext uri="{FF2B5EF4-FFF2-40B4-BE49-F238E27FC236}">
                <a16:creationId xmlns:a16="http://schemas.microsoft.com/office/drawing/2014/main" id="{B7C2C2ED-B9CF-43A7-9B58-E02A35D4A8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17E910-8C5D-43C0-BEF9-625D759F6365}"/>
              </a:ext>
            </a:extLst>
          </p:cNvPr>
          <p:cNvSpPr>
            <a:spLocks noGrp="1"/>
          </p:cNvSpPr>
          <p:nvPr>
            <p:ph type="sldNum" sz="quarter" idx="12"/>
          </p:nvPr>
        </p:nvSpPr>
        <p:spPr/>
        <p:txBody>
          <a:bodyPr/>
          <a:lstStyle/>
          <a:p>
            <a:fld id="{6428244A-2774-4D58-B605-E6B501F461CF}" type="slidenum">
              <a:rPr lang="en-US" smtClean="0"/>
              <a:t>‹#›</a:t>
            </a:fld>
            <a:endParaRPr lang="en-US"/>
          </a:p>
        </p:txBody>
      </p:sp>
    </p:spTree>
    <p:extLst>
      <p:ext uri="{BB962C8B-B14F-4D97-AF65-F5344CB8AC3E}">
        <p14:creationId xmlns:p14="http://schemas.microsoft.com/office/powerpoint/2010/main" val="3262752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9140C-C8CF-4A7D-8CBE-77D2690642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9B242B-1FD4-4235-BDC9-2C8EB0710F5B}"/>
              </a:ext>
            </a:extLst>
          </p:cNvPr>
          <p:cNvSpPr>
            <a:spLocks noGrp="1"/>
          </p:cNvSpPr>
          <p:nvPr>
            <p:ph type="dt" sz="half" idx="10"/>
          </p:nvPr>
        </p:nvSpPr>
        <p:spPr/>
        <p:txBody>
          <a:bodyPr/>
          <a:lstStyle/>
          <a:p>
            <a:fld id="{7CE1DFA4-7F9C-48C9-B057-3DBACCE6716B}" type="datetimeFigureOut">
              <a:rPr lang="en-US" smtClean="0"/>
              <a:t>11/19/2019</a:t>
            </a:fld>
            <a:endParaRPr lang="en-US"/>
          </a:p>
        </p:txBody>
      </p:sp>
      <p:sp>
        <p:nvSpPr>
          <p:cNvPr id="4" name="Footer Placeholder 3">
            <a:extLst>
              <a:ext uri="{FF2B5EF4-FFF2-40B4-BE49-F238E27FC236}">
                <a16:creationId xmlns:a16="http://schemas.microsoft.com/office/drawing/2014/main" id="{E4A83527-1074-43C0-B889-BBD6B5FD7C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DD17B7-BB9B-4525-80A9-EF6318D0A056}"/>
              </a:ext>
            </a:extLst>
          </p:cNvPr>
          <p:cNvSpPr>
            <a:spLocks noGrp="1"/>
          </p:cNvSpPr>
          <p:nvPr>
            <p:ph type="sldNum" sz="quarter" idx="12"/>
          </p:nvPr>
        </p:nvSpPr>
        <p:spPr/>
        <p:txBody>
          <a:bodyPr/>
          <a:lstStyle/>
          <a:p>
            <a:fld id="{6428244A-2774-4D58-B605-E6B501F461CF}" type="slidenum">
              <a:rPr lang="en-US" smtClean="0"/>
              <a:t>‹#›</a:t>
            </a:fld>
            <a:endParaRPr lang="en-US"/>
          </a:p>
        </p:txBody>
      </p:sp>
    </p:spTree>
    <p:extLst>
      <p:ext uri="{BB962C8B-B14F-4D97-AF65-F5344CB8AC3E}">
        <p14:creationId xmlns:p14="http://schemas.microsoft.com/office/powerpoint/2010/main" val="2395225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844D6-EB01-43F3-80F0-8579548F316F}"/>
              </a:ext>
            </a:extLst>
          </p:cNvPr>
          <p:cNvSpPr>
            <a:spLocks noGrp="1"/>
          </p:cNvSpPr>
          <p:nvPr>
            <p:ph type="dt" sz="half" idx="10"/>
          </p:nvPr>
        </p:nvSpPr>
        <p:spPr/>
        <p:txBody>
          <a:bodyPr/>
          <a:lstStyle/>
          <a:p>
            <a:fld id="{7CE1DFA4-7F9C-48C9-B057-3DBACCE6716B}" type="datetimeFigureOut">
              <a:rPr lang="en-US" smtClean="0"/>
              <a:t>11/19/2019</a:t>
            </a:fld>
            <a:endParaRPr lang="en-US"/>
          </a:p>
        </p:txBody>
      </p:sp>
      <p:sp>
        <p:nvSpPr>
          <p:cNvPr id="3" name="Footer Placeholder 2">
            <a:extLst>
              <a:ext uri="{FF2B5EF4-FFF2-40B4-BE49-F238E27FC236}">
                <a16:creationId xmlns:a16="http://schemas.microsoft.com/office/drawing/2014/main" id="{77262A95-AD7E-4FEA-A7E5-D9CDB5D4DA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223309-5FD7-4DED-9BC6-D9D7183934F1}"/>
              </a:ext>
            </a:extLst>
          </p:cNvPr>
          <p:cNvSpPr>
            <a:spLocks noGrp="1"/>
          </p:cNvSpPr>
          <p:nvPr>
            <p:ph type="sldNum" sz="quarter" idx="12"/>
          </p:nvPr>
        </p:nvSpPr>
        <p:spPr/>
        <p:txBody>
          <a:bodyPr/>
          <a:lstStyle/>
          <a:p>
            <a:fld id="{6428244A-2774-4D58-B605-E6B501F461CF}" type="slidenum">
              <a:rPr lang="en-US" smtClean="0"/>
              <a:t>‹#›</a:t>
            </a:fld>
            <a:endParaRPr lang="en-US"/>
          </a:p>
        </p:txBody>
      </p:sp>
    </p:spTree>
    <p:extLst>
      <p:ext uri="{BB962C8B-B14F-4D97-AF65-F5344CB8AC3E}">
        <p14:creationId xmlns:p14="http://schemas.microsoft.com/office/powerpoint/2010/main" val="2799914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3EFE5-78A2-4E4E-BE3A-9AED6BA017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22B53A-A8A4-46B3-A2E6-A6F0C59DA8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7438D4-260F-45EA-9E51-B41E498600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C830A57-509B-4AD3-95F0-23CC2E42FDD2}"/>
              </a:ext>
            </a:extLst>
          </p:cNvPr>
          <p:cNvSpPr>
            <a:spLocks noGrp="1"/>
          </p:cNvSpPr>
          <p:nvPr>
            <p:ph type="dt" sz="half" idx="10"/>
          </p:nvPr>
        </p:nvSpPr>
        <p:spPr/>
        <p:txBody>
          <a:bodyPr/>
          <a:lstStyle/>
          <a:p>
            <a:fld id="{7CE1DFA4-7F9C-48C9-B057-3DBACCE6716B}" type="datetimeFigureOut">
              <a:rPr lang="en-US" smtClean="0"/>
              <a:t>11/19/2019</a:t>
            </a:fld>
            <a:endParaRPr lang="en-US"/>
          </a:p>
        </p:txBody>
      </p:sp>
      <p:sp>
        <p:nvSpPr>
          <p:cNvPr id="6" name="Footer Placeholder 5">
            <a:extLst>
              <a:ext uri="{FF2B5EF4-FFF2-40B4-BE49-F238E27FC236}">
                <a16:creationId xmlns:a16="http://schemas.microsoft.com/office/drawing/2014/main" id="{FD01B31E-316A-4E94-9EDC-F4DC36D4CC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90FD7A-FD25-46C3-B7E4-7C03BED28FC0}"/>
              </a:ext>
            </a:extLst>
          </p:cNvPr>
          <p:cNvSpPr>
            <a:spLocks noGrp="1"/>
          </p:cNvSpPr>
          <p:nvPr>
            <p:ph type="sldNum" sz="quarter" idx="12"/>
          </p:nvPr>
        </p:nvSpPr>
        <p:spPr/>
        <p:txBody>
          <a:bodyPr/>
          <a:lstStyle/>
          <a:p>
            <a:fld id="{6428244A-2774-4D58-B605-E6B501F461CF}" type="slidenum">
              <a:rPr lang="en-US" smtClean="0"/>
              <a:t>‹#›</a:t>
            </a:fld>
            <a:endParaRPr lang="en-US"/>
          </a:p>
        </p:txBody>
      </p:sp>
    </p:spTree>
    <p:extLst>
      <p:ext uri="{BB962C8B-B14F-4D97-AF65-F5344CB8AC3E}">
        <p14:creationId xmlns:p14="http://schemas.microsoft.com/office/powerpoint/2010/main" val="3525960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23B1-085B-4B1E-8064-7E71356B2E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513162-ADB5-4600-A3B4-4E1862236B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7F02A24-00A0-42DA-9C70-EA32259C9F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38F9C8-6153-4C7B-AA85-6036314F6558}"/>
              </a:ext>
            </a:extLst>
          </p:cNvPr>
          <p:cNvSpPr>
            <a:spLocks noGrp="1"/>
          </p:cNvSpPr>
          <p:nvPr>
            <p:ph type="dt" sz="half" idx="10"/>
          </p:nvPr>
        </p:nvSpPr>
        <p:spPr/>
        <p:txBody>
          <a:bodyPr/>
          <a:lstStyle/>
          <a:p>
            <a:fld id="{7CE1DFA4-7F9C-48C9-B057-3DBACCE6716B}" type="datetimeFigureOut">
              <a:rPr lang="en-US" smtClean="0"/>
              <a:t>11/19/2019</a:t>
            </a:fld>
            <a:endParaRPr lang="en-US"/>
          </a:p>
        </p:txBody>
      </p:sp>
      <p:sp>
        <p:nvSpPr>
          <p:cNvPr id="6" name="Footer Placeholder 5">
            <a:extLst>
              <a:ext uri="{FF2B5EF4-FFF2-40B4-BE49-F238E27FC236}">
                <a16:creationId xmlns:a16="http://schemas.microsoft.com/office/drawing/2014/main" id="{1B382D36-15BA-48E3-A4F9-8C532B298E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54E476-37DC-4D35-9842-BC1CFDB382AD}"/>
              </a:ext>
            </a:extLst>
          </p:cNvPr>
          <p:cNvSpPr>
            <a:spLocks noGrp="1"/>
          </p:cNvSpPr>
          <p:nvPr>
            <p:ph type="sldNum" sz="quarter" idx="12"/>
          </p:nvPr>
        </p:nvSpPr>
        <p:spPr/>
        <p:txBody>
          <a:bodyPr/>
          <a:lstStyle/>
          <a:p>
            <a:fld id="{6428244A-2774-4D58-B605-E6B501F461CF}" type="slidenum">
              <a:rPr lang="en-US" smtClean="0"/>
              <a:t>‹#›</a:t>
            </a:fld>
            <a:endParaRPr lang="en-US"/>
          </a:p>
        </p:txBody>
      </p:sp>
    </p:spTree>
    <p:extLst>
      <p:ext uri="{BB962C8B-B14F-4D97-AF65-F5344CB8AC3E}">
        <p14:creationId xmlns:p14="http://schemas.microsoft.com/office/powerpoint/2010/main" val="3378012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503BCD-A315-40F1-8C75-20CD5106EF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8B4583-12EB-44DD-87E2-C214FBC9A9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39FB3E-D3D4-4FD0-A836-06DD18001C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E1DFA4-7F9C-48C9-B057-3DBACCE6716B}" type="datetimeFigureOut">
              <a:rPr lang="en-US" smtClean="0"/>
              <a:t>11/19/2019</a:t>
            </a:fld>
            <a:endParaRPr lang="en-US"/>
          </a:p>
        </p:txBody>
      </p:sp>
      <p:sp>
        <p:nvSpPr>
          <p:cNvPr id="5" name="Footer Placeholder 4">
            <a:extLst>
              <a:ext uri="{FF2B5EF4-FFF2-40B4-BE49-F238E27FC236}">
                <a16:creationId xmlns:a16="http://schemas.microsoft.com/office/drawing/2014/main" id="{D92652D9-A70D-4FBD-A9E5-DB6F7D72EA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610CD0-FD9F-465C-9F83-473F251E2C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28244A-2774-4D58-B605-E6B501F461CF}" type="slidenum">
              <a:rPr lang="en-US" smtClean="0"/>
              <a:t>‹#›</a:t>
            </a:fld>
            <a:endParaRPr lang="en-US"/>
          </a:p>
        </p:txBody>
      </p:sp>
    </p:spTree>
    <p:extLst>
      <p:ext uri="{BB962C8B-B14F-4D97-AF65-F5344CB8AC3E}">
        <p14:creationId xmlns:p14="http://schemas.microsoft.com/office/powerpoint/2010/main" val="1098266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tif"/><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2" Type="http://schemas.openxmlformats.org/officeDocument/2006/relationships/hyperlink" Target="https://www.boston.gov/sites/default/files/document-file-04-2019/2018_boston_ems_vital_stats.pdf"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s://jri.org/services/behavioral-health-and-trauma/boston-trauma?gclid=Cj0KCQiAn8nuBRCzARIsAJcdIfNOWn9w4OoKjMMBF9nvbFsgjBFfQZSaOBBkTu8eDtsOOuDP-uxYPEgaAhwBEALw_wcB"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www.boston.gov/departments/emergency-medical-services" TargetMode="External"/><Relationship Id="rId2" Type="http://schemas.openxmlformats.org/officeDocument/2006/relationships/hyperlink" Target="https://www.boston.gov/departments/emergency-medical-services/how-schedule-car-seat-check" TargetMode="External"/><Relationship Id="rId1" Type="http://schemas.openxmlformats.org/officeDocument/2006/relationships/slideLayout" Target="../slideLayouts/slideLayout7.xml"/><Relationship Id="rId4" Type="http://schemas.openxmlformats.org/officeDocument/2006/relationships/hyperlink" Target="https://www.boston.gov/departments/emergency-medical-services/cpr-trainin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9B1568-3F84-4238-96E3-08B5B6976310}"/>
              </a:ext>
            </a:extLst>
          </p:cNvPr>
          <p:cNvPicPr>
            <a:picLocks noChangeAspect="1"/>
          </p:cNvPicPr>
          <p:nvPr/>
        </p:nvPicPr>
        <p:blipFill>
          <a:blip r:embed="rId2"/>
          <a:stretch>
            <a:fillRect/>
          </a:stretch>
        </p:blipFill>
        <p:spPr>
          <a:xfrm>
            <a:off x="459852" y="5181601"/>
            <a:ext cx="779230" cy="730168"/>
          </a:xfrm>
          <a:prstGeom prst="rect">
            <a:avLst/>
          </a:prstGeom>
        </p:spPr>
      </p:pic>
      <p:pic>
        <p:nvPicPr>
          <p:cNvPr id="5" name="Picture 4">
            <a:extLst>
              <a:ext uri="{FF2B5EF4-FFF2-40B4-BE49-F238E27FC236}">
                <a16:creationId xmlns:a16="http://schemas.microsoft.com/office/drawing/2014/main" id="{B7A281CB-9FEA-4B2C-8D4B-D47B74576DB7}"/>
              </a:ext>
            </a:extLst>
          </p:cNvPr>
          <p:cNvPicPr>
            <a:picLocks noChangeAspect="1"/>
          </p:cNvPicPr>
          <p:nvPr/>
        </p:nvPicPr>
        <p:blipFill>
          <a:blip r:embed="rId3"/>
          <a:stretch>
            <a:fillRect/>
          </a:stretch>
        </p:blipFill>
        <p:spPr>
          <a:xfrm>
            <a:off x="10581016" y="5082584"/>
            <a:ext cx="779230" cy="883335"/>
          </a:xfrm>
          <a:prstGeom prst="rect">
            <a:avLst/>
          </a:prstGeom>
        </p:spPr>
      </p:pic>
      <p:pic>
        <p:nvPicPr>
          <p:cNvPr id="7" name="Picture 6">
            <a:extLst>
              <a:ext uri="{FF2B5EF4-FFF2-40B4-BE49-F238E27FC236}">
                <a16:creationId xmlns:a16="http://schemas.microsoft.com/office/drawing/2014/main" id="{ADC7F775-D914-40E0-8B24-4E2EC6F38423}"/>
              </a:ext>
            </a:extLst>
          </p:cNvPr>
          <p:cNvPicPr>
            <a:picLocks noChangeAspect="1"/>
          </p:cNvPicPr>
          <p:nvPr/>
        </p:nvPicPr>
        <p:blipFill>
          <a:blip r:embed="rId4"/>
          <a:stretch>
            <a:fillRect/>
          </a:stretch>
        </p:blipFill>
        <p:spPr>
          <a:xfrm>
            <a:off x="2198098" y="5821992"/>
            <a:ext cx="1733550" cy="577262"/>
          </a:xfrm>
          <a:prstGeom prst="rect">
            <a:avLst/>
          </a:prstGeom>
        </p:spPr>
      </p:pic>
      <p:pic>
        <p:nvPicPr>
          <p:cNvPr id="8" name="Picture 7">
            <a:extLst>
              <a:ext uri="{FF2B5EF4-FFF2-40B4-BE49-F238E27FC236}">
                <a16:creationId xmlns:a16="http://schemas.microsoft.com/office/drawing/2014/main" id="{850BAECD-3E37-4F82-ADFA-C417618BCCC2}"/>
              </a:ext>
            </a:extLst>
          </p:cNvPr>
          <p:cNvPicPr>
            <a:picLocks noChangeAspect="1"/>
          </p:cNvPicPr>
          <p:nvPr/>
        </p:nvPicPr>
        <p:blipFill>
          <a:blip r:embed="rId5"/>
          <a:stretch>
            <a:fillRect/>
          </a:stretch>
        </p:blipFill>
        <p:spPr>
          <a:xfrm>
            <a:off x="4946137" y="5885687"/>
            <a:ext cx="1584663" cy="668256"/>
          </a:xfrm>
          <a:prstGeom prst="rect">
            <a:avLst/>
          </a:prstGeom>
        </p:spPr>
      </p:pic>
      <p:pic>
        <p:nvPicPr>
          <p:cNvPr id="9" name="Picture 8">
            <a:extLst>
              <a:ext uri="{FF2B5EF4-FFF2-40B4-BE49-F238E27FC236}">
                <a16:creationId xmlns:a16="http://schemas.microsoft.com/office/drawing/2014/main" id="{68C5DCD5-1EFD-48FD-89B0-D5A0619D24D0}"/>
              </a:ext>
            </a:extLst>
          </p:cNvPr>
          <p:cNvPicPr>
            <a:picLocks noChangeAspect="1"/>
          </p:cNvPicPr>
          <p:nvPr/>
        </p:nvPicPr>
        <p:blipFill>
          <a:blip r:embed="rId6"/>
          <a:stretch>
            <a:fillRect/>
          </a:stretch>
        </p:blipFill>
        <p:spPr>
          <a:xfrm>
            <a:off x="4745243" y="4950704"/>
            <a:ext cx="1785184" cy="615618"/>
          </a:xfrm>
          <a:prstGeom prst="rect">
            <a:avLst/>
          </a:prstGeom>
        </p:spPr>
      </p:pic>
      <p:sp>
        <p:nvSpPr>
          <p:cNvPr id="12" name="TextBox 11">
            <a:extLst>
              <a:ext uri="{FF2B5EF4-FFF2-40B4-BE49-F238E27FC236}">
                <a16:creationId xmlns:a16="http://schemas.microsoft.com/office/drawing/2014/main" id="{BED4C3A0-065E-4241-99C8-562B7FE9889E}"/>
              </a:ext>
            </a:extLst>
          </p:cNvPr>
          <p:cNvSpPr txBox="1"/>
          <p:nvPr/>
        </p:nvSpPr>
        <p:spPr>
          <a:xfrm>
            <a:off x="2126897" y="1542883"/>
            <a:ext cx="7555831" cy="2369880"/>
          </a:xfrm>
          <a:prstGeom prst="rect">
            <a:avLst/>
          </a:prstGeom>
          <a:noFill/>
        </p:spPr>
        <p:txBody>
          <a:bodyPr wrap="square" rtlCol="0">
            <a:spAutoFit/>
          </a:bodyPr>
          <a:lstStyle/>
          <a:p>
            <a:pPr algn="ctr"/>
            <a:r>
              <a:rPr lang="en-US" sz="4000" b="1" dirty="0"/>
              <a:t>Commonwealth of Massachusetts</a:t>
            </a:r>
          </a:p>
          <a:p>
            <a:pPr algn="ctr"/>
            <a:r>
              <a:rPr lang="en-US" sz="4000" b="1" dirty="0"/>
              <a:t>Trauma Systems Committee</a:t>
            </a:r>
          </a:p>
          <a:p>
            <a:pPr algn="ctr"/>
            <a:r>
              <a:rPr lang="en-US" sz="4000" b="1" dirty="0"/>
              <a:t>Region IV Report</a:t>
            </a:r>
          </a:p>
          <a:p>
            <a:pPr algn="ctr"/>
            <a:r>
              <a:rPr lang="en-US" sz="2800" b="1" dirty="0"/>
              <a:t>November 20th, 2019</a:t>
            </a:r>
          </a:p>
        </p:txBody>
      </p:sp>
      <p:pic>
        <p:nvPicPr>
          <p:cNvPr id="1026" name="Picture 1" descr="image003">
            <a:extLst>
              <a:ext uri="{FF2B5EF4-FFF2-40B4-BE49-F238E27FC236}">
                <a16:creationId xmlns:a16="http://schemas.microsoft.com/office/drawing/2014/main" id="{EFA34474-1EEB-48A6-94A6-04E076C3C6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64723" y="4924431"/>
            <a:ext cx="24003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Lahey Hospital &amp; Medical Center, Burlington &amp; Peabody logo">
            <a:extLst>
              <a:ext uri="{FF2B5EF4-FFF2-40B4-BE49-F238E27FC236}">
                <a16:creationId xmlns:a16="http://schemas.microsoft.com/office/drawing/2014/main" id="{0A7E689A-2E67-49AF-81BE-1C1CD3E0C8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49021" y="5045248"/>
            <a:ext cx="2392812" cy="42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image002">
            <a:extLst>
              <a:ext uri="{FF2B5EF4-FFF2-40B4-BE49-F238E27FC236}">
                <a16:creationId xmlns:a16="http://schemas.microsoft.com/office/drawing/2014/main" id="{E0FCDD42-BBE7-4C04-9254-24D6EA54827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5289" y="5981690"/>
            <a:ext cx="2171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7559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88FBC6-043D-4058-AD45-55D922FA3C57}"/>
              </a:ext>
            </a:extLst>
          </p:cNvPr>
          <p:cNvSpPr>
            <a:spLocks noGrp="1"/>
          </p:cNvSpPr>
          <p:nvPr>
            <p:ph type="title"/>
          </p:nvPr>
        </p:nvSpPr>
        <p:spPr>
          <a:xfrm>
            <a:off x="838200" y="142705"/>
            <a:ext cx="10515600" cy="796410"/>
          </a:xfrm>
        </p:spPr>
        <p:txBody>
          <a:bodyPr>
            <a:normAutofit/>
          </a:bodyPr>
          <a:lstStyle/>
          <a:p>
            <a:pPr algn="ctr"/>
            <a:r>
              <a:rPr lang="en-US" sz="3200" b="1"/>
              <a:t>Tufts Medical </a:t>
            </a:r>
            <a:r>
              <a:rPr lang="en-US" sz="3200" b="1" dirty="0"/>
              <a:t>Center Profile CY18</a:t>
            </a:r>
          </a:p>
        </p:txBody>
      </p:sp>
      <p:sp>
        <p:nvSpPr>
          <p:cNvPr id="5" name="Content Placeholder 4">
            <a:extLst>
              <a:ext uri="{FF2B5EF4-FFF2-40B4-BE49-F238E27FC236}">
                <a16:creationId xmlns:a16="http://schemas.microsoft.com/office/drawing/2014/main" id="{E33790EF-5D7B-42F4-8FE5-7D6444B7AFAC}"/>
              </a:ext>
            </a:extLst>
          </p:cNvPr>
          <p:cNvSpPr>
            <a:spLocks noGrp="1"/>
          </p:cNvSpPr>
          <p:nvPr>
            <p:ph idx="1"/>
          </p:nvPr>
        </p:nvSpPr>
        <p:spPr>
          <a:xfrm>
            <a:off x="838200" y="939116"/>
            <a:ext cx="10515600" cy="4819124"/>
          </a:xfrm>
        </p:spPr>
        <p:txBody>
          <a:bodyPr>
            <a:normAutofit lnSpcReduction="10000"/>
          </a:bodyPr>
          <a:lstStyle/>
          <a:p>
            <a:pPr marL="0" indent="0">
              <a:buNone/>
            </a:pPr>
            <a:r>
              <a:rPr lang="en-US" dirty="0"/>
              <a:t>N = </a:t>
            </a:r>
          </a:p>
          <a:p>
            <a:pPr marL="0" indent="0">
              <a:buNone/>
            </a:pPr>
            <a:r>
              <a:rPr lang="en-US" dirty="0"/>
              <a:t>Percent of patients meeting activation criteria = </a:t>
            </a:r>
            <a:r>
              <a:rPr lang="en-US" dirty="0">
                <a:solidFill>
                  <a:srgbClr val="FF0000"/>
                </a:solidFill>
              </a:rPr>
              <a:t>75%</a:t>
            </a:r>
          </a:p>
          <a:p>
            <a:pPr marL="0" indent="0">
              <a:buNone/>
            </a:pPr>
            <a:r>
              <a:rPr lang="en-US" dirty="0"/>
              <a:t>Percent of trauma transfers = </a:t>
            </a:r>
            <a:r>
              <a:rPr lang="en-US" dirty="0">
                <a:solidFill>
                  <a:srgbClr val="FF0000"/>
                </a:solidFill>
              </a:rPr>
              <a:t>48%</a:t>
            </a:r>
          </a:p>
          <a:p>
            <a:pPr marL="0" indent="0">
              <a:buNone/>
            </a:pPr>
            <a:r>
              <a:rPr lang="en-US" dirty="0"/>
              <a:t>Top 3 mechanisms of injury =</a:t>
            </a:r>
          </a:p>
          <a:p>
            <a:pPr marL="0" indent="0">
              <a:buNone/>
            </a:pPr>
            <a:r>
              <a:rPr lang="en-US" dirty="0"/>
              <a:t>	</a:t>
            </a:r>
            <a:r>
              <a:rPr lang="en-US" dirty="0">
                <a:solidFill>
                  <a:srgbClr val="FF0000"/>
                </a:solidFill>
              </a:rPr>
              <a:t>1.</a:t>
            </a:r>
            <a:r>
              <a:rPr lang="en-US" dirty="0"/>
              <a:t> </a:t>
            </a:r>
            <a:r>
              <a:rPr lang="en-US" dirty="0">
                <a:solidFill>
                  <a:srgbClr val="FF0000"/>
                </a:solidFill>
              </a:rPr>
              <a:t>Fall</a:t>
            </a:r>
          </a:p>
          <a:p>
            <a:pPr marL="0" indent="0">
              <a:buNone/>
            </a:pPr>
            <a:r>
              <a:rPr lang="en-US" dirty="0">
                <a:solidFill>
                  <a:srgbClr val="FF0000"/>
                </a:solidFill>
              </a:rPr>
              <a:t>	2. MVC </a:t>
            </a:r>
          </a:p>
          <a:p>
            <a:pPr marL="0" indent="0">
              <a:buNone/>
            </a:pPr>
            <a:r>
              <a:rPr lang="en-US" dirty="0">
                <a:solidFill>
                  <a:srgbClr val="FF0000"/>
                </a:solidFill>
              </a:rPr>
              <a:t>	3. Assault</a:t>
            </a:r>
          </a:p>
          <a:p>
            <a:pPr marL="0" indent="0">
              <a:buNone/>
            </a:pPr>
            <a:r>
              <a:rPr lang="en-US" dirty="0"/>
              <a:t>Percent of patients 65yo and older = </a:t>
            </a:r>
            <a:r>
              <a:rPr lang="en-US" dirty="0">
                <a:solidFill>
                  <a:srgbClr val="FF0000"/>
                </a:solidFill>
              </a:rPr>
              <a:t>45%</a:t>
            </a:r>
          </a:p>
          <a:p>
            <a:pPr marL="0" indent="0">
              <a:buNone/>
            </a:pPr>
            <a:r>
              <a:rPr lang="en-US" dirty="0"/>
              <a:t>Percent of patients 70yo and older with ground level falls = </a:t>
            </a:r>
            <a:r>
              <a:rPr lang="en-US" dirty="0">
                <a:solidFill>
                  <a:srgbClr val="FF0000"/>
                </a:solidFill>
              </a:rPr>
              <a:t>25%</a:t>
            </a:r>
          </a:p>
          <a:p>
            <a:pPr marL="0" indent="0">
              <a:buNone/>
            </a:pPr>
            <a:r>
              <a:rPr lang="en-US" dirty="0"/>
              <a:t>Mortality rate = </a:t>
            </a:r>
            <a:r>
              <a:rPr lang="en-US" dirty="0">
                <a:solidFill>
                  <a:srgbClr val="FF0000"/>
                </a:solidFill>
              </a:rPr>
              <a:t>5%</a:t>
            </a:r>
          </a:p>
          <a:p>
            <a:pPr marL="0" indent="0">
              <a:buNone/>
            </a:pPr>
            <a:endParaRPr lang="en-US" dirty="0"/>
          </a:p>
        </p:txBody>
      </p:sp>
      <p:cxnSp>
        <p:nvCxnSpPr>
          <p:cNvPr id="7" name="Straight Connector 6">
            <a:extLst>
              <a:ext uri="{FF2B5EF4-FFF2-40B4-BE49-F238E27FC236}">
                <a16:creationId xmlns:a16="http://schemas.microsoft.com/office/drawing/2014/main" id="{3FF3004E-B2C0-4713-B672-AE7CF2F389E4}"/>
              </a:ext>
            </a:extLst>
          </p:cNvPr>
          <p:cNvCxnSpPr/>
          <p:nvPr/>
        </p:nvCxnSpPr>
        <p:spPr>
          <a:xfrm>
            <a:off x="0" y="6201027"/>
            <a:ext cx="1216152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093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88FBC6-043D-4058-AD45-55D922FA3C57}"/>
              </a:ext>
            </a:extLst>
          </p:cNvPr>
          <p:cNvSpPr>
            <a:spLocks noGrp="1"/>
          </p:cNvSpPr>
          <p:nvPr>
            <p:ph type="title"/>
          </p:nvPr>
        </p:nvSpPr>
        <p:spPr>
          <a:xfrm>
            <a:off x="838200" y="142705"/>
            <a:ext cx="10515600" cy="796410"/>
          </a:xfrm>
        </p:spPr>
        <p:txBody>
          <a:bodyPr>
            <a:normAutofit/>
          </a:bodyPr>
          <a:lstStyle/>
          <a:p>
            <a:pPr algn="ctr"/>
            <a:r>
              <a:rPr lang="en-US" sz="3200" b="1" dirty="0"/>
              <a:t>South Shore Hospital Profile CY18</a:t>
            </a:r>
          </a:p>
        </p:txBody>
      </p:sp>
      <p:sp>
        <p:nvSpPr>
          <p:cNvPr id="5" name="Content Placeholder 4">
            <a:extLst>
              <a:ext uri="{FF2B5EF4-FFF2-40B4-BE49-F238E27FC236}">
                <a16:creationId xmlns:a16="http://schemas.microsoft.com/office/drawing/2014/main" id="{E33790EF-5D7B-42F4-8FE5-7D6444B7AFAC}"/>
              </a:ext>
            </a:extLst>
          </p:cNvPr>
          <p:cNvSpPr>
            <a:spLocks noGrp="1"/>
          </p:cNvSpPr>
          <p:nvPr>
            <p:ph idx="1"/>
          </p:nvPr>
        </p:nvSpPr>
        <p:spPr>
          <a:xfrm>
            <a:off x="838200" y="939116"/>
            <a:ext cx="10515600" cy="4819124"/>
          </a:xfrm>
        </p:spPr>
        <p:txBody>
          <a:bodyPr>
            <a:normAutofit lnSpcReduction="10000"/>
          </a:bodyPr>
          <a:lstStyle/>
          <a:p>
            <a:pPr marL="0" indent="0">
              <a:buNone/>
            </a:pPr>
            <a:r>
              <a:rPr lang="en-US" dirty="0"/>
              <a:t>N = </a:t>
            </a:r>
            <a:r>
              <a:rPr lang="en-US" dirty="0">
                <a:solidFill>
                  <a:srgbClr val="FF0000"/>
                </a:solidFill>
              </a:rPr>
              <a:t>1842 admissions</a:t>
            </a:r>
          </a:p>
          <a:p>
            <a:pPr marL="0" indent="0">
              <a:buNone/>
            </a:pPr>
            <a:r>
              <a:rPr lang="en-US" dirty="0"/>
              <a:t>Percent of patients meeting activation criteria = </a:t>
            </a:r>
            <a:r>
              <a:rPr lang="en-US" dirty="0">
                <a:solidFill>
                  <a:srgbClr val="FF0000"/>
                </a:solidFill>
              </a:rPr>
              <a:t>37%</a:t>
            </a:r>
          </a:p>
          <a:p>
            <a:pPr marL="0" indent="0">
              <a:buNone/>
            </a:pPr>
            <a:r>
              <a:rPr lang="en-US" dirty="0"/>
              <a:t>Percent of trauma transfers = 12% </a:t>
            </a:r>
            <a:r>
              <a:rPr lang="en-US" dirty="0">
                <a:solidFill>
                  <a:srgbClr val="FF0000"/>
                </a:solidFill>
              </a:rPr>
              <a:t>(Adult 8%, Pedi 4%)</a:t>
            </a:r>
          </a:p>
          <a:p>
            <a:pPr marL="0" indent="0">
              <a:buNone/>
            </a:pPr>
            <a:r>
              <a:rPr lang="en-US" dirty="0"/>
              <a:t>Top 3 mechanisms of injury =</a:t>
            </a:r>
          </a:p>
          <a:p>
            <a:pPr marL="0" indent="0">
              <a:buNone/>
            </a:pPr>
            <a:r>
              <a:rPr lang="en-US" dirty="0"/>
              <a:t>	</a:t>
            </a:r>
            <a:r>
              <a:rPr lang="en-US" dirty="0">
                <a:solidFill>
                  <a:srgbClr val="FF0000"/>
                </a:solidFill>
              </a:rPr>
              <a:t>1.</a:t>
            </a:r>
            <a:r>
              <a:rPr lang="en-US" dirty="0"/>
              <a:t> </a:t>
            </a:r>
            <a:r>
              <a:rPr lang="en-US" dirty="0">
                <a:solidFill>
                  <a:srgbClr val="FF0000"/>
                </a:solidFill>
              </a:rPr>
              <a:t>Falls (all heights)</a:t>
            </a:r>
          </a:p>
          <a:p>
            <a:pPr marL="0" indent="0">
              <a:buNone/>
            </a:pPr>
            <a:r>
              <a:rPr lang="en-US" dirty="0">
                <a:solidFill>
                  <a:srgbClr val="FF0000"/>
                </a:solidFill>
              </a:rPr>
              <a:t>	2. MVC</a:t>
            </a:r>
          </a:p>
          <a:p>
            <a:pPr marL="0" indent="0">
              <a:buNone/>
            </a:pPr>
            <a:r>
              <a:rPr lang="en-US" dirty="0">
                <a:solidFill>
                  <a:srgbClr val="FF0000"/>
                </a:solidFill>
              </a:rPr>
              <a:t>	3. Pedestrian struck</a:t>
            </a:r>
          </a:p>
          <a:p>
            <a:pPr marL="0" indent="0">
              <a:buNone/>
            </a:pPr>
            <a:r>
              <a:rPr lang="en-US" dirty="0"/>
              <a:t>Percent of patients 65yo and older = </a:t>
            </a:r>
            <a:r>
              <a:rPr lang="en-US" dirty="0">
                <a:solidFill>
                  <a:srgbClr val="FF0000"/>
                </a:solidFill>
              </a:rPr>
              <a:t>51%</a:t>
            </a:r>
          </a:p>
          <a:p>
            <a:pPr marL="0" indent="0">
              <a:buNone/>
            </a:pPr>
            <a:r>
              <a:rPr lang="en-US" dirty="0"/>
              <a:t>Percent of patients 70yo and older with ground level falls = </a:t>
            </a:r>
            <a:r>
              <a:rPr lang="en-US" dirty="0">
                <a:solidFill>
                  <a:srgbClr val="FF0000"/>
                </a:solidFill>
              </a:rPr>
              <a:t>28%</a:t>
            </a:r>
          </a:p>
          <a:p>
            <a:pPr marL="0" indent="0">
              <a:buNone/>
            </a:pPr>
            <a:r>
              <a:rPr lang="en-US" dirty="0"/>
              <a:t>Mortality rate = </a:t>
            </a:r>
            <a:r>
              <a:rPr lang="en-US" dirty="0">
                <a:solidFill>
                  <a:srgbClr val="FF0000"/>
                </a:solidFill>
              </a:rPr>
              <a:t>3%</a:t>
            </a:r>
          </a:p>
          <a:p>
            <a:pPr marL="0" indent="0">
              <a:buNone/>
            </a:pPr>
            <a:endParaRPr lang="en-US" dirty="0"/>
          </a:p>
        </p:txBody>
      </p:sp>
      <p:cxnSp>
        <p:nvCxnSpPr>
          <p:cNvPr id="7" name="Straight Connector 6">
            <a:extLst>
              <a:ext uri="{FF2B5EF4-FFF2-40B4-BE49-F238E27FC236}">
                <a16:creationId xmlns:a16="http://schemas.microsoft.com/office/drawing/2014/main" id="{3FF3004E-B2C0-4713-B672-AE7CF2F389E4}"/>
              </a:ext>
            </a:extLst>
          </p:cNvPr>
          <p:cNvCxnSpPr/>
          <p:nvPr/>
        </p:nvCxnSpPr>
        <p:spPr>
          <a:xfrm>
            <a:off x="0" y="6201027"/>
            <a:ext cx="1216152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6595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6EEAB-61A8-4C60-89F4-45D2924E6451}"/>
              </a:ext>
            </a:extLst>
          </p:cNvPr>
          <p:cNvSpPr>
            <a:spLocks noGrp="1"/>
          </p:cNvSpPr>
          <p:nvPr>
            <p:ph type="title"/>
          </p:nvPr>
        </p:nvSpPr>
        <p:spPr/>
        <p:txBody>
          <a:bodyPr/>
          <a:lstStyle/>
          <a:p>
            <a:r>
              <a:rPr lang="en-US" b="1" dirty="0"/>
              <a:t>Region IV Overview</a:t>
            </a:r>
          </a:p>
        </p:txBody>
      </p:sp>
      <p:sp>
        <p:nvSpPr>
          <p:cNvPr id="3" name="Content Placeholder 2">
            <a:extLst>
              <a:ext uri="{FF2B5EF4-FFF2-40B4-BE49-F238E27FC236}">
                <a16:creationId xmlns:a16="http://schemas.microsoft.com/office/drawing/2014/main" id="{6D67BE52-EC73-4DC7-9D07-73FDDDACB47A}"/>
              </a:ext>
            </a:extLst>
          </p:cNvPr>
          <p:cNvSpPr>
            <a:spLocks noGrp="1"/>
          </p:cNvSpPr>
          <p:nvPr>
            <p:ph idx="1"/>
          </p:nvPr>
        </p:nvSpPr>
        <p:spPr/>
        <p:txBody>
          <a:bodyPr/>
          <a:lstStyle/>
          <a:p>
            <a:r>
              <a:rPr lang="en-US" b="1" dirty="0"/>
              <a:t>Pediatric Trauma Centers</a:t>
            </a:r>
          </a:p>
        </p:txBody>
      </p:sp>
    </p:spTree>
    <p:extLst>
      <p:ext uri="{BB962C8B-B14F-4D97-AF65-F5344CB8AC3E}">
        <p14:creationId xmlns:p14="http://schemas.microsoft.com/office/powerpoint/2010/main" val="1904193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88FBC6-043D-4058-AD45-55D922FA3C57}"/>
              </a:ext>
            </a:extLst>
          </p:cNvPr>
          <p:cNvSpPr>
            <a:spLocks noGrp="1"/>
          </p:cNvSpPr>
          <p:nvPr>
            <p:ph type="title"/>
          </p:nvPr>
        </p:nvSpPr>
        <p:spPr>
          <a:xfrm>
            <a:off x="838200" y="142705"/>
            <a:ext cx="10515600" cy="796410"/>
          </a:xfrm>
        </p:spPr>
        <p:txBody>
          <a:bodyPr>
            <a:normAutofit/>
          </a:bodyPr>
          <a:lstStyle/>
          <a:p>
            <a:pPr algn="ctr"/>
            <a:r>
              <a:rPr lang="en-US" sz="3200" b="1" dirty="0"/>
              <a:t>Boston Children’s Hospital Profile CY18</a:t>
            </a:r>
          </a:p>
        </p:txBody>
      </p:sp>
      <p:sp>
        <p:nvSpPr>
          <p:cNvPr id="5" name="Content Placeholder 4">
            <a:extLst>
              <a:ext uri="{FF2B5EF4-FFF2-40B4-BE49-F238E27FC236}">
                <a16:creationId xmlns:a16="http://schemas.microsoft.com/office/drawing/2014/main" id="{E33790EF-5D7B-42F4-8FE5-7D6444B7AFAC}"/>
              </a:ext>
            </a:extLst>
          </p:cNvPr>
          <p:cNvSpPr>
            <a:spLocks noGrp="1"/>
          </p:cNvSpPr>
          <p:nvPr>
            <p:ph idx="1"/>
          </p:nvPr>
        </p:nvSpPr>
        <p:spPr>
          <a:xfrm>
            <a:off x="838200" y="939116"/>
            <a:ext cx="10515600" cy="4819124"/>
          </a:xfrm>
        </p:spPr>
        <p:txBody>
          <a:bodyPr>
            <a:normAutofit fontScale="92500" lnSpcReduction="10000"/>
          </a:bodyPr>
          <a:lstStyle/>
          <a:p>
            <a:pPr marL="0" indent="0">
              <a:buNone/>
            </a:pPr>
            <a:endParaRPr lang="en-US" sz="800" dirty="0"/>
          </a:p>
          <a:p>
            <a:pPr marL="0" indent="0">
              <a:buNone/>
            </a:pPr>
            <a:r>
              <a:rPr lang="en-US" dirty="0"/>
              <a:t>N = </a:t>
            </a:r>
          </a:p>
          <a:p>
            <a:pPr marL="0" indent="0">
              <a:buNone/>
            </a:pPr>
            <a:r>
              <a:rPr lang="en-US" dirty="0"/>
              <a:t>Percent of patients meeting activation criteria = </a:t>
            </a:r>
            <a:r>
              <a:rPr lang="en-US" dirty="0">
                <a:solidFill>
                  <a:srgbClr val="FF0000"/>
                </a:solidFill>
              </a:rPr>
              <a:t>22%</a:t>
            </a:r>
          </a:p>
          <a:p>
            <a:pPr marL="0" indent="0">
              <a:buNone/>
            </a:pPr>
            <a:r>
              <a:rPr lang="en-US" dirty="0"/>
              <a:t>Percent of trauma transfers in = </a:t>
            </a:r>
            <a:r>
              <a:rPr lang="en-US" dirty="0">
                <a:solidFill>
                  <a:srgbClr val="FF0000"/>
                </a:solidFill>
              </a:rPr>
              <a:t>53%</a:t>
            </a:r>
          </a:p>
          <a:p>
            <a:pPr marL="0" indent="0">
              <a:buNone/>
            </a:pPr>
            <a:r>
              <a:rPr lang="en-US" dirty="0"/>
              <a:t>Top 3 mechanisms of injury =</a:t>
            </a:r>
          </a:p>
          <a:p>
            <a:pPr marL="0" indent="0">
              <a:buNone/>
            </a:pPr>
            <a:r>
              <a:rPr lang="en-US" dirty="0"/>
              <a:t>	</a:t>
            </a:r>
            <a:r>
              <a:rPr lang="en-US" dirty="0">
                <a:solidFill>
                  <a:srgbClr val="FF0000"/>
                </a:solidFill>
              </a:rPr>
              <a:t>1. Falls</a:t>
            </a:r>
          </a:p>
          <a:p>
            <a:pPr marL="0" indent="0">
              <a:buNone/>
            </a:pPr>
            <a:r>
              <a:rPr lang="en-US" dirty="0">
                <a:solidFill>
                  <a:srgbClr val="FF0000"/>
                </a:solidFill>
              </a:rPr>
              <a:t>	2. Motor vehicle/bicycle related</a:t>
            </a:r>
          </a:p>
          <a:p>
            <a:pPr marL="0" indent="0">
              <a:buNone/>
            </a:pPr>
            <a:r>
              <a:rPr lang="en-US" dirty="0">
                <a:solidFill>
                  <a:srgbClr val="FF0000"/>
                </a:solidFill>
              </a:rPr>
              <a:t>	3. Sports</a:t>
            </a:r>
          </a:p>
          <a:p>
            <a:pPr marL="0" indent="0">
              <a:buNone/>
            </a:pPr>
            <a:r>
              <a:rPr lang="en-US" dirty="0"/>
              <a:t>Percent of patients 65yo and older = </a:t>
            </a:r>
            <a:r>
              <a:rPr lang="en-US" dirty="0">
                <a:solidFill>
                  <a:srgbClr val="FF0000"/>
                </a:solidFill>
              </a:rPr>
              <a:t>0%</a:t>
            </a:r>
          </a:p>
          <a:p>
            <a:pPr marL="0" indent="0">
              <a:buNone/>
            </a:pPr>
            <a:r>
              <a:rPr lang="en-US" dirty="0"/>
              <a:t>Percent of patients 70yo and older with ground level falls = </a:t>
            </a:r>
            <a:r>
              <a:rPr lang="en-US" dirty="0">
                <a:solidFill>
                  <a:srgbClr val="FF0000"/>
                </a:solidFill>
              </a:rPr>
              <a:t>0%</a:t>
            </a:r>
          </a:p>
          <a:p>
            <a:pPr marL="0" indent="0">
              <a:buNone/>
            </a:pPr>
            <a:r>
              <a:rPr lang="en-US" dirty="0"/>
              <a:t>Mortality Rate = </a:t>
            </a:r>
            <a:r>
              <a:rPr lang="en-US" dirty="0">
                <a:solidFill>
                  <a:srgbClr val="FF0000"/>
                </a:solidFill>
              </a:rPr>
              <a:t>0%</a:t>
            </a:r>
          </a:p>
          <a:p>
            <a:pPr marL="0" indent="0">
              <a:buNone/>
            </a:pPr>
            <a:endParaRPr lang="en-US" dirty="0"/>
          </a:p>
        </p:txBody>
      </p:sp>
      <p:cxnSp>
        <p:nvCxnSpPr>
          <p:cNvPr id="7" name="Straight Connector 6">
            <a:extLst>
              <a:ext uri="{FF2B5EF4-FFF2-40B4-BE49-F238E27FC236}">
                <a16:creationId xmlns:a16="http://schemas.microsoft.com/office/drawing/2014/main" id="{3FF3004E-B2C0-4713-B672-AE7CF2F389E4}"/>
              </a:ext>
            </a:extLst>
          </p:cNvPr>
          <p:cNvCxnSpPr/>
          <p:nvPr/>
        </p:nvCxnSpPr>
        <p:spPr>
          <a:xfrm>
            <a:off x="0" y="6201027"/>
            <a:ext cx="1216152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048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0DFE1DF-0112-4B95-9336-6CA32E40D1DA}"/>
              </a:ext>
            </a:extLst>
          </p:cNvPr>
          <p:cNvCxnSpPr/>
          <p:nvPr/>
        </p:nvCxnSpPr>
        <p:spPr>
          <a:xfrm>
            <a:off x="0" y="6201027"/>
            <a:ext cx="1216152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32C389B-2CE6-467F-8F6F-33788885E50F}"/>
              </a:ext>
            </a:extLst>
          </p:cNvPr>
          <p:cNvSpPr/>
          <p:nvPr/>
        </p:nvSpPr>
        <p:spPr>
          <a:xfrm>
            <a:off x="1104593" y="244268"/>
            <a:ext cx="9367437" cy="584775"/>
          </a:xfrm>
          <a:prstGeom prst="rect">
            <a:avLst/>
          </a:prstGeom>
        </p:spPr>
        <p:txBody>
          <a:bodyPr wrap="none">
            <a:spAutoFit/>
          </a:bodyPr>
          <a:lstStyle/>
          <a:p>
            <a:pPr algn="ctr"/>
            <a:r>
              <a:rPr lang="en-US" sz="3200" dirty="0"/>
              <a:t>Massachusetts General Hospital Pediatric Profile CY18</a:t>
            </a:r>
          </a:p>
        </p:txBody>
      </p:sp>
      <p:sp>
        <p:nvSpPr>
          <p:cNvPr id="4" name="Content Placeholder 4">
            <a:extLst>
              <a:ext uri="{FF2B5EF4-FFF2-40B4-BE49-F238E27FC236}">
                <a16:creationId xmlns:a16="http://schemas.microsoft.com/office/drawing/2014/main" id="{9B2DD455-17E2-4471-AD9F-88A0EE3D9021}"/>
              </a:ext>
            </a:extLst>
          </p:cNvPr>
          <p:cNvSpPr txBox="1">
            <a:spLocks/>
          </p:cNvSpPr>
          <p:nvPr/>
        </p:nvSpPr>
        <p:spPr>
          <a:xfrm>
            <a:off x="838200" y="939116"/>
            <a:ext cx="10515600" cy="481912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N = </a:t>
            </a:r>
          </a:p>
          <a:p>
            <a:pPr marL="0" indent="0">
              <a:buFont typeface="Arial" panose="020B0604020202020204" pitchFamily="34" charset="0"/>
              <a:buNone/>
            </a:pPr>
            <a:r>
              <a:rPr lang="en-US" dirty="0"/>
              <a:t>Percent of patients meeting activation criteria = </a:t>
            </a:r>
            <a:r>
              <a:rPr lang="en-US" dirty="0">
                <a:solidFill>
                  <a:srgbClr val="FF0000"/>
                </a:solidFill>
              </a:rPr>
              <a:t>26%</a:t>
            </a:r>
          </a:p>
          <a:p>
            <a:pPr marL="0" indent="0">
              <a:buFont typeface="Arial" panose="020B0604020202020204" pitchFamily="34" charset="0"/>
              <a:buNone/>
            </a:pPr>
            <a:r>
              <a:rPr lang="en-US" dirty="0"/>
              <a:t>Percent of trauma transfers = </a:t>
            </a:r>
            <a:r>
              <a:rPr lang="en-US" dirty="0">
                <a:solidFill>
                  <a:srgbClr val="FF0000"/>
                </a:solidFill>
              </a:rPr>
              <a:t>49%</a:t>
            </a:r>
          </a:p>
          <a:p>
            <a:pPr marL="0" indent="0">
              <a:buFont typeface="Arial" panose="020B0604020202020204" pitchFamily="34" charset="0"/>
              <a:buNone/>
            </a:pPr>
            <a:r>
              <a:rPr lang="en-US" dirty="0"/>
              <a:t>Top 3 mechanisms of injury =</a:t>
            </a:r>
          </a:p>
          <a:p>
            <a:pPr marL="0" indent="0">
              <a:buFont typeface="Arial" panose="020B0604020202020204" pitchFamily="34" charset="0"/>
              <a:buNone/>
            </a:pPr>
            <a:r>
              <a:rPr lang="en-US" dirty="0"/>
              <a:t>	</a:t>
            </a:r>
            <a:r>
              <a:rPr lang="en-US" dirty="0">
                <a:solidFill>
                  <a:srgbClr val="FF0000"/>
                </a:solidFill>
              </a:rPr>
              <a:t>1. Falls</a:t>
            </a:r>
          </a:p>
          <a:p>
            <a:pPr marL="0" indent="0">
              <a:buFont typeface="Arial" panose="020B0604020202020204" pitchFamily="34" charset="0"/>
              <a:buNone/>
            </a:pPr>
            <a:r>
              <a:rPr lang="en-US" dirty="0">
                <a:solidFill>
                  <a:srgbClr val="FF0000"/>
                </a:solidFill>
              </a:rPr>
              <a:t>	2. Sports related</a:t>
            </a:r>
          </a:p>
          <a:p>
            <a:pPr marL="0" indent="0">
              <a:buFont typeface="Arial" panose="020B0604020202020204" pitchFamily="34" charset="0"/>
              <a:buNone/>
            </a:pPr>
            <a:r>
              <a:rPr lang="en-US" dirty="0">
                <a:solidFill>
                  <a:srgbClr val="FF0000"/>
                </a:solidFill>
              </a:rPr>
              <a:t>	3. MVC / Pedestrian </a:t>
            </a:r>
          </a:p>
          <a:p>
            <a:pPr marL="0" indent="0">
              <a:buFont typeface="Arial" panose="020B0604020202020204" pitchFamily="34" charset="0"/>
              <a:buNone/>
            </a:pPr>
            <a:r>
              <a:rPr lang="en-US" dirty="0"/>
              <a:t>Percent of patients 65yo and older =</a:t>
            </a:r>
            <a:endParaRPr lang="en-US" dirty="0">
              <a:solidFill>
                <a:srgbClr val="FF0000"/>
              </a:solidFill>
            </a:endParaRPr>
          </a:p>
          <a:p>
            <a:pPr marL="0" indent="0">
              <a:buFont typeface="Arial" panose="020B0604020202020204" pitchFamily="34" charset="0"/>
              <a:buNone/>
            </a:pPr>
            <a:r>
              <a:rPr lang="en-US" dirty="0"/>
              <a:t>Percent of patients 70yo and older with ground level falls =</a:t>
            </a:r>
            <a:endParaRPr lang="en-US" dirty="0">
              <a:solidFill>
                <a:srgbClr val="FF0000"/>
              </a:solidFill>
            </a:endParaRPr>
          </a:p>
          <a:p>
            <a:pPr marL="0" indent="0">
              <a:buFont typeface="Arial" panose="020B0604020202020204" pitchFamily="34" charset="0"/>
              <a:buNone/>
            </a:pPr>
            <a:r>
              <a:rPr lang="en-US" dirty="0"/>
              <a:t>Mortality rate = </a:t>
            </a:r>
            <a:r>
              <a:rPr lang="en-US" dirty="0">
                <a:solidFill>
                  <a:srgbClr val="FF0000"/>
                </a:solidFill>
              </a:rPr>
              <a:t>1.8%</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504609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88FBC6-043D-4058-AD45-55D922FA3C57}"/>
              </a:ext>
            </a:extLst>
          </p:cNvPr>
          <p:cNvSpPr>
            <a:spLocks noGrp="1"/>
          </p:cNvSpPr>
          <p:nvPr>
            <p:ph type="title"/>
          </p:nvPr>
        </p:nvSpPr>
        <p:spPr>
          <a:xfrm>
            <a:off x="838200" y="142705"/>
            <a:ext cx="10515600" cy="796410"/>
          </a:xfrm>
        </p:spPr>
        <p:txBody>
          <a:bodyPr>
            <a:normAutofit/>
          </a:bodyPr>
          <a:lstStyle/>
          <a:p>
            <a:pPr algn="ctr"/>
            <a:r>
              <a:rPr lang="en-US" sz="3200" b="1" dirty="0"/>
              <a:t>Tufts Medical Center Pediatric Profile CY18</a:t>
            </a:r>
          </a:p>
        </p:txBody>
      </p:sp>
      <p:sp>
        <p:nvSpPr>
          <p:cNvPr id="5" name="Content Placeholder 4">
            <a:extLst>
              <a:ext uri="{FF2B5EF4-FFF2-40B4-BE49-F238E27FC236}">
                <a16:creationId xmlns:a16="http://schemas.microsoft.com/office/drawing/2014/main" id="{E33790EF-5D7B-42F4-8FE5-7D6444B7AFAC}"/>
              </a:ext>
            </a:extLst>
          </p:cNvPr>
          <p:cNvSpPr>
            <a:spLocks noGrp="1"/>
          </p:cNvSpPr>
          <p:nvPr>
            <p:ph idx="1"/>
          </p:nvPr>
        </p:nvSpPr>
        <p:spPr>
          <a:xfrm>
            <a:off x="838200" y="939116"/>
            <a:ext cx="10515600" cy="4819124"/>
          </a:xfrm>
        </p:spPr>
        <p:txBody>
          <a:bodyPr>
            <a:normAutofit/>
          </a:bodyPr>
          <a:lstStyle/>
          <a:p>
            <a:pPr marL="0" indent="0">
              <a:buNone/>
            </a:pPr>
            <a:r>
              <a:rPr lang="en-US" dirty="0"/>
              <a:t>N = </a:t>
            </a:r>
          </a:p>
          <a:p>
            <a:pPr marL="0" indent="0">
              <a:buNone/>
            </a:pPr>
            <a:r>
              <a:rPr lang="en-US" dirty="0"/>
              <a:t>Percent of patients meeting activation criteria = </a:t>
            </a:r>
            <a:r>
              <a:rPr lang="en-US" dirty="0">
                <a:solidFill>
                  <a:srgbClr val="FF0000"/>
                </a:solidFill>
              </a:rPr>
              <a:t>93%</a:t>
            </a:r>
          </a:p>
          <a:p>
            <a:pPr marL="0" indent="0">
              <a:buNone/>
            </a:pPr>
            <a:r>
              <a:rPr lang="en-US" dirty="0"/>
              <a:t>Percent of trauma transfers = </a:t>
            </a:r>
            <a:r>
              <a:rPr lang="en-US" dirty="0">
                <a:solidFill>
                  <a:srgbClr val="FF0000"/>
                </a:solidFill>
              </a:rPr>
              <a:t>78%</a:t>
            </a:r>
          </a:p>
          <a:p>
            <a:pPr marL="0" indent="0">
              <a:buNone/>
            </a:pPr>
            <a:r>
              <a:rPr lang="en-US" dirty="0"/>
              <a:t>Top 3 mechanisms of injury =</a:t>
            </a:r>
          </a:p>
          <a:p>
            <a:pPr marL="457200" lvl="1" indent="0">
              <a:buNone/>
            </a:pPr>
            <a:r>
              <a:rPr lang="en-US" dirty="0">
                <a:solidFill>
                  <a:srgbClr val="FF0000"/>
                </a:solidFill>
              </a:rPr>
              <a:t>1. Falls</a:t>
            </a:r>
          </a:p>
          <a:p>
            <a:pPr marL="457200" lvl="1" indent="0">
              <a:buNone/>
            </a:pPr>
            <a:r>
              <a:rPr lang="en-US" dirty="0">
                <a:solidFill>
                  <a:srgbClr val="FF0000"/>
                </a:solidFill>
              </a:rPr>
              <a:t>2. MVC</a:t>
            </a:r>
          </a:p>
          <a:p>
            <a:pPr marL="457200" lvl="1" indent="0">
              <a:buNone/>
            </a:pPr>
            <a:r>
              <a:rPr lang="en-US" dirty="0">
                <a:solidFill>
                  <a:srgbClr val="FF0000"/>
                </a:solidFill>
              </a:rPr>
              <a:t>3. Sports</a:t>
            </a:r>
          </a:p>
          <a:p>
            <a:pPr marL="0" indent="0">
              <a:buNone/>
            </a:pPr>
            <a:r>
              <a:rPr lang="en-US" dirty="0"/>
              <a:t>Mortality rate = </a:t>
            </a:r>
            <a:r>
              <a:rPr lang="en-US" dirty="0">
                <a:solidFill>
                  <a:srgbClr val="FF0000"/>
                </a:solidFill>
              </a:rPr>
              <a:t>0</a:t>
            </a:r>
          </a:p>
          <a:p>
            <a:pPr marL="0" indent="0">
              <a:buNone/>
            </a:pPr>
            <a:endParaRPr lang="en-US" dirty="0"/>
          </a:p>
        </p:txBody>
      </p:sp>
      <p:cxnSp>
        <p:nvCxnSpPr>
          <p:cNvPr id="7" name="Straight Connector 6">
            <a:extLst>
              <a:ext uri="{FF2B5EF4-FFF2-40B4-BE49-F238E27FC236}">
                <a16:creationId xmlns:a16="http://schemas.microsoft.com/office/drawing/2014/main" id="{3FF3004E-B2C0-4713-B672-AE7CF2F389E4}"/>
              </a:ext>
            </a:extLst>
          </p:cNvPr>
          <p:cNvCxnSpPr/>
          <p:nvPr/>
        </p:nvCxnSpPr>
        <p:spPr>
          <a:xfrm>
            <a:off x="0" y="6201027"/>
            <a:ext cx="1216152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6932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21B79-1B56-4806-A6D8-550900F90BB1}"/>
              </a:ext>
            </a:extLst>
          </p:cNvPr>
          <p:cNvSpPr>
            <a:spLocks noGrp="1"/>
          </p:cNvSpPr>
          <p:nvPr>
            <p:ph type="title"/>
          </p:nvPr>
        </p:nvSpPr>
        <p:spPr/>
        <p:txBody>
          <a:bodyPr/>
          <a:lstStyle/>
          <a:p>
            <a:r>
              <a:rPr lang="en-US" b="1" dirty="0"/>
              <a:t>Prevention and Access</a:t>
            </a:r>
          </a:p>
        </p:txBody>
      </p:sp>
      <p:sp>
        <p:nvSpPr>
          <p:cNvPr id="3" name="Content Placeholder 2">
            <a:extLst>
              <a:ext uri="{FF2B5EF4-FFF2-40B4-BE49-F238E27FC236}">
                <a16:creationId xmlns:a16="http://schemas.microsoft.com/office/drawing/2014/main" id="{DC874881-3543-4816-BD93-557656214618}"/>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253828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2A225-2DF5-4E32-B9C4-2A68D7B386B3}"/>
              </a:ext>
            </a:extLst>
          </p:cNvPr>
          <p:cNvSpPr>
            <a:spLocks noGrp="1"/>
          </p:cNvSpPr>
          <p:nvPr>
            <p:ph type="title"/>
          </p:nvPr>
        </p:nvSpPr>
        <p:spPr>
          <a:xfrm>
            <a:off x="838200" y="365126"/>
            <a:ext cx="10515600" cy="950328"/>
          </a:xfrm>
        </p:spPr>
        <p:txBody>
          <a:bodyPr/>
          <a:lstStyle/>
          <a:p>
            <a:r>
              <a:rPr lang="en-US" b="1" dirty="0"/>
              <a:t>Prevention and Access</a:t>
            </a:r>
          </a:p>
        </p:txBody>
      </p:sp>
      <p:sp>
        <p:nvSpPr>
          <p:cNvPr id="3" name="Content Placeholder 2">
            <a:extLst>
              <a:ext uri="{FF2B5EF4-FFF2-40B4-BE49-F238E27FC236}">
                <a16:creationId xmlns:a16="http://schemas.microsoft.com/office/drawing/2014/main" id="{D0D89B87-DF4F-4A50-B4CE-42D7CFFE100D}"/>
              </a:ext>
            </a:extLst>
          </p:cNvPr>
          <p:cNvSpPr>
            <a:spLocks noGrp="1"/>
          </p:cNvSpPr>
          <p:nvPr>
            <p:ph idx="1"/>
          </p:nvPr>
        </p:nvSpPr>
        <p:spPr>
          <a:xfrm>
            <a:off x="838200" y="1227722"/>
            <a:ext cx="10515600" cy="4749217"/>
          </a:xfrm>
        </p:spPr>
        <p:txBody>
          <a:bodyPr/>
          <a:lstStyle/>
          <a:p>
            <a:r>
              <a:rPr lang="en-US" sz="4000" dirty="0"/>
              <a:t>Injury Prevention Initiatives</a:t>
            </a:r>
          </a:p>
          <a:p>
            <a:pPr lvl="1"/>
            <a:r>
              <a:rPr lang="en-US" sz="3200" dirty="0"/>
              <a:t>Stop the Bleed</a:t>
            </a:r>
          </a:p>
          <a:p>
            <a:pPr lvl="1"/>
            <a:r>
              <a:rPr lang="en-US" sz="3200" dirty="0"/>
              <a:t>Gun Violence Prevention</a:t>
            </a:r>
          </a:p>
          <a:p>
            <a:pPr lvl="1"/>
            <a:r>
              <a:rPr lang="en-US" sz="3200" dirty="0"/>
              <a:t>Distracted Driving Education</a:t>
            </a:r>
          </a:p>
          <a:p>
            <a:pPr lvl="1"/>
            <a:r>
              <a:rPr lang="en-US" sz="3200" dirty="0"/>
              <a:t>SBIRT </a:t>
            </a:r>
          </a:p>
          <a:p>
            <a:pPr lvl="1"/>
            <a:r>
              <a:rPr lang="en-US" sz="3200" dirty="0"/>
              <a:t>Geriatric Falls Prevention</a:t>
            </a:r>
          </a:p>
          <a:p>
            <a:pPr lvl="1"/>
            <a:r>
              <a:rPr lang="en-US" sz="3200" dirty="0"/>
              <a:t>AARP Automotive Courses</a:t>
            </a:r>
          </a:p>
          <a:p>
            <a:pPr lvl="1"/>
            <a:r>
              <a:rPr lang="en-US" sz="3200" dirty="0"/>
              <a:t>Government Advocacy</a:t>
            </a:r>
          </a:p>
          <a:p>
            <a:pPr marL="457200" lvl="1" indent="0">
              <a:buNone/>
            </a:pPr>
            <a:endParaRPr lang="en-US" dirty="0"/>
          </a:p>
        </p:txBody>
      </p:sp>
      <p:cxnSp>
        <p:nvCxnSpPr>
          <p:cNvPr id="4" name="Straight Connector 3">
            <a:extLst>
              <a:ext uri="{FF2B5EF4-FFF2-40B4-BE49-F238E27FC236}">
                <a16:creationId xmlns:a16="http://schemas.microsoft.com/office/drawing/2014/main" id="{5E99D3CC-2214-40A6-9125-C94A14E65607}"/>
              </a:ext>
            </a:extLst>
          </p:cNvPr>
          <p:cNvCxnSpPr/>
          <p:nvPr/>
        </p:nvCxnSpPr>
        <p:spPr>
          <a:xfrm>
            <a:off x="0" y="6201027"/>
            <a:ext cx="1216152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1779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2A225-2DF5-4E32-B9C4-2A68D7B386B3}"/>
              </a:ext>
            </a:extLst>
          </p:cNvPr>
          <p:cNvSpPr>
            <a:spLocks noGrp="1"/>
          </p:cNvSpPr>
          <p:nvPr>
            <p:ph type="title"/>
          </p:nvPr>
        </p:nvSpPr>
        <p:spPr>
          <a:xfrm>
            <a:off x="838200" y="365126"/>
            <a:ext cx="10515600" cy="950328"/>
          </a:xfrm>
        </p:spPr>
        <p:txBody>
          <a:bodyPr/>
          <a:lstStyle/>
          <a:p>
            <a:r>
              <a:rPr lang="en-US" b="1" dirty="0"/>
              <a:t>Prevention and Access (cont.)</a:t>
            </a:r>
          </a:p>
        </p:txBody>
      </p:sp>
      <p:sp>
        <p:nvSpPr>
          <p:cNvPr id="3" name="Content Placeholder 2">
            <a:extLst>
              <a:ext uri="{FF2B5EF4-FFF2-40B4-BE49-F238E27FC236}">
                <a16:creationId xmlns:a16="http://schemas.microsoft.com/office/drawing/2014/main" id="{D0D89B87-DF4F-4A50-B4CE-42D7CFFE100D}"/>
              </a:ext>
            </a:extLst>
          </p:cNvPr>
          <p:cNvSpPr>
            <a:spLocks noGrp="1"/>
          </p:cNvSpPr>
          <p:nvPr>
            <p:ph idx="1"/>
          </p:nvPr>
        </p:nvSpPr>
        <p:spPr>
          <a:xfrm>
            <a:off x="838200" y="1227722"/>
            <a:ext cx="10515600" cy="4749217"/>
          </a:xfrm>
        </p:spPr>
        <p:txBody>
          <a:bodyPr/>
          <a:lstStyle/>
          <a:p>
            <a:r>
              <a:rPr lang="en-US" sz="4000" dirty="0"/>
              <a:t>Injury Prevention Initiatives</a:t>
            </a:r>
          </a:p>
          <a:p>
            <a:pPr lvl="1"/>
            <a:r>
              <a:rPr lang="en-US" sz="3200" dirty="0"/>
              <a:t>Safe Kids Initiatives (medication safety, pedestrian safety)</a:t>
            </a:r>
          </a:p>
          <a:p>
            <a:pPr lvl="1"/>
            <a:r>
              <a:rPr lang="en-US" sz="3200" dirty="0"/>
              <a:t>Child Passenger Safety events and checkpoints</a:t>
            </a:r>
          </a:p>
          <a:p>
            <a:pPr lvl="1"/>
            <a:r>
              <a:rPr lang="en-US" sz="3200" dirty="0"/>
              <a:t>Safe Shelter Program (child-proofing family homeless shelters)</a:t>
            </a:r>
          </a:p>
          <a:p>
            <a:pPr lvl="1"/>
            <a:r>
              <a:rPr lang="en-US" sz="3200" dirty="0"/>
              <a:t>Think First (brain and spinal cord injury prevention education)</a:t>
            </a:r>
          </a:p>
          <a:p>
            <a:pPr marL="457200" lvl="1" indent="0">
              <a:buNone/>
            </a:pPr>
            <a:endParaRPr lang="en-US" dirty="0"/>
          </a:p>
        </p:txBody>
      </p:sp>
      <p:cxnSp>
        <p:nvCxnSpPr>
          <p:cNvPr id="4" name="Straight Connector 3">
            <a:extLst>
              <a:ext uri="{FF2B5EF4-FFF2-40B4-BE49-F238E27FC236}">
                <a16:creationId xmlns:a16="http://schemas.microsoft.com/office/drawing/2014/main" id="{5E99D3CC-2214-40A6-9125-C94A14E65607}"/>
              </a:ext>
            </a:extLst>
          </p:cNvPr>
          <p:cNvCxnSpPr/>
          <p:nvPr/>
        </p:nvCxnSpPr>
        <p:spPr>
          <a:xfrm>
            <a:off x="0" y="6201027"/>
            <a:ext cx="1216152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425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EDB94-08AA-4AC9-A20A-3DDF666FE907}"/>
              </a:ext>
            </a:extLst>
          </p:cNvPr>
          <p:cNvSpPr>
            <a:spLocks noGrp="1"/>
          </p:cNvSpPr>
          <p:nvPr>
            <p:ph type="title"/>
          </p:nvPr>
        </p:nvSpPr>
        <p:spPr/>
        <p:txBody>
          <a:bodyPr/>
          <a:lstStyle/>
          <a:p>
            <a:r>
              <a:rPr lang="en-US" b="1" dirty="0"/>
              <a:t>Pre-Hospital: Notification and EMS Feedback</a:t>
            </a:r>
            <a:endParaRPr lang="en-US" dirty="0"/>
          </a:p>
        </p:txBody>
      </p:sp>
      <p:sp>
        <p:nvSpPr>
          <p:cNvPr id="3" name="Content Placeholder 2">
            <a:extLst>
              <a:ext uri="{FF2B5EF4-FFF2-40B4-BE49-F238E27FC236}">
                <a16:creationId xmlns:a16="http://schemas.microsoft.com/office/drawing/2014/main" id="{41598FD1-C5AF-4D85-BD25-96403091434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99559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E92FF-D492-488D-8A68-687A7E0ABC37}"/>
              </a:ext>
            </a:extLst>
          </p:cNvPr>
          <p:cNvSpPr>
            <a:spLocks noGrp="1"/>
          </p:cNvSpPr>
          <p:nvPr>
            <p:ph type="title"/>
          </p:nvPr>
        </p:nvSpPr>
        <p:spPr>
          <a:xfrm>
            <a:off x="838200" y="365125"/>
            <a:ext cx="10515600" cy="854075"/>
          </a:xfrm>
        </p:spPr>
        <p:txBody>
          <a:bodyPr/>
          <a:lstStyle/>
          <a:p>
            <a:r>
              <a:rPr lang="en-US" b="1" dirty="0"/>
              <a:t>Region IV Report</a:t>
            </a:r>
          </a:p>
        </p:txBody>
      </p:sp>
      <p:sp>
        <p:nvSpPr>
          <p:cNvPr id="3" name="Content Placeholder 2">
            <a:extLst>
              <a:ext uri="{FF2B5EF4-FFF2-40B4-BE49-F238E27FC236}">
                <a16:creationId xmlns:a16="http://schemas.microsoft.com/office/drawing/2014/main" id="{DD36BE22-3EDD-4FA9-8C06-66A497DFB6B3}"/>
              </a:ext>
            </a:extLst>
          </p:cNvPr>
          <p:cNvSpPr>
            <a:spLocks noGrp="1"/>
          </p:cNvSpPr>
          <p:nvPr>
            <p:ph idx="1"/>
          </p:nvPr>
        </p:nvSpPr>
        <p:spPr>
          <a:xfrm>
            <a:off x="838200" y="1451811"/>
            <a:ext cx="10515600" cy="4725152"/>
          </a:xfrm>
        </p:spPr>
        <p:txBody>
          <a:bodyPr/>
          <a:lstStyle/>
          <a:p>
            <a:r>
              <a:rPr lang="en-US" sz="3600" dirty="0"/>
              <a:t>Region Overview</a:t>
            </a:r>
          </a:p>
          <a:p>
            <a:r>
              <a:rPr lang="en-US" sz="3600" dirty="0"/>
              <a:t>Prevention and Access</a:t>
            </a:r>
          </a:p>
          <a:p>
            <a:r>
              <a:rPr lang="en-US" sz="3600" dirty="0"/>
              <a:t>Pre-Hospital: Notification and EMS Feedback</a:t>
            </a:r>
          </a:p>
          <a:p>
            <a:r>
              <a:rPr lang="en-US" sz="3600" dirty="0"/>
              <a:t>Transferring Hospitals: criteria, pre-notification, feedback</a:t>
            </a:r>
          </a:p>
          <a:p>
            <a:r>
              <a:rPr lang="en-US" sz="3600" dirty="0"/>
              <a:t>Post Trauma Care: resources and barriers</a:t>
            </a:r>
          </a:p>
          <a:p>
            <a:pPr marL="0" indent="0">
              <a:buNone/>
            </a:pPr>
            <a:endParaRPr lang="en-US" dirty="0"/>
          </a:p>
        </p:txBody>
      </p:sp>
      <p:cxnSp>
        <p:nvCxnSpPr>
          <p:cNvPr id="4" name="Straight Connector 3">
            <a:extLst>
              <a:ext uri="{FF2B5EF4-FFF2-40B4-BE49-F238E27FC236}">
                <a16:creationId xmlns:a16="http://schemas.microsoft.com/office/drawing/2014/main" id="{24DDE7E5-B29D-4772-BBEB-9F0DD329B9C8}"/>
              </a:ext>
            </a:extLst>
          </p:cNvPr>
          <p:cNvCxnSpPr/>
          <p:nvPr/>
        </p:nvCxnSpPr>
        <p:spPr>
          <a:xfrm>
            <a:off x="0" y="6201027"/>
            <a:ext cx="1216152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127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F3A11-79D4-409C-82C5-FDDD8BE579A2}"/>
              </a:ext>
            </a:extLst>
          </p:cNvPr>
          <p:cNvSpPr>
            <a:spLocks noGrp="1"/>
          </p:cNvSpPr>
          <p:nvPr>
            <p:ph type="title"/>
          </p:nvPr>
        </p:nvSpPr>
        <p:spPr>
          <a:xfrm>
            <a:off x="838200" y="308978"/>
            <a:ext cx="10515600" cy="990433"/>
          </a:xfrm>
        </p:spPr>
        <p:txBody>
          <a:bodyPr/>
          <a:lstStyle/>
          <a:p>
            <a:r>
              <a:rPr lang="en-US" b="1" dirty="0"/>
              <a:t>Pre-Hospital: Notification and EMS Feedback</a:t>
            </a:r>
          </a:p>
        </p:txBody>
      </p:sp>
      <p:sp>
        <p:nvSpPr>
          <p:cNvPr id="3" name="Content Placeholder 2">
            <a:extLst>
              <a:ext uri="{FF2B5EF4-FFF2-40B4-BE49-F238E27FC236}">
                <a16:creationId xmlns:a16="http://schemas.microsoft.com/office/drawing/2014/main" id="{8BA0A413-64B6-4494-8541-AA8BB56FE948}"/>
              </a:ext>
            </a:extLst>
          </p:cNvPr>
          <p:cNvSpPr>
            <a:spLocks noGrp="1"/>
          </p:cNvSpPr>
          <p:nvPr>
            <p:ph idx="1"/>
          </p:nvPr>
        </p:nvSpPr>
        <p:spPr>
          <a:xfrm>
            <a:off x="782052" y="1299411"/>
            <a:ext cx="10515600" cy="4604837"/>
          </a:xfrm>
        </p:spPr>
        <p:txBody>
          <a:bodyPr/>
          <a:lstStyle/>
          <a:p>
            <a:r>
              <a:rPr lang="en-US" dirty="0"/>
              <a:t>Notification:</a:t>
            </a:r>
          </a:p>
          <a:p>
            <a:pPr lvl="1"/>
            <a:r>
              <a:rPr lang="en-US" dirty="0"/>
              <a:t>Boston </a:t>
            </a:r>
            <a:r>
              <a:rPr lang="en-US" u="sng" dirty="0"/>
              <a:t>C</a:t>
            </a:r>
            <a:r>
              <a:rPr lang="en-US" dirty="0"/>
              <a:t>entral </a:t>
            </a:r>
            <a:r>
              <a:rPr lang="en-US" u="sng" dirty="0"/>
              <a:t>M</a:t>
            </a:r>
            <a:r>
              <a:rPr lang="en-US" dirty="0"/>
              <a:t>edical </a:t>
            </a:r>
            <a:r>
              <a:rPr lang="en-US" u="sng" dirty="0"/>
              <a:t>E</a:t>
            </a:r>
            <a:r>
              <a:rPr lang="en-US" dirty="0"/>
              <a:t>mergency </a:t>
            </a:r>
            <a:r>
              <a:rPr lang="en-US" u="sng" dirty="0"/>
              <a:t>D</a:t>
            </a:r>
            <a:r>
              <a:rPr lang="en-US" dirty="0"/>
              <a:t>irection (CMED) radio </a:t>
            </a:r>
          </a:p>
          <a:p>
            <a:pPr lvl="1"/>
            <a:r>
              <a:rPr lang="en-US" dirty="0"/>
              <a:t>Ring Down Phone – recorded line from EMS turret; utilized for sensitive patient information, SA, high profile events/patients</a:t>
            </a:r>
          </a:p>
          <a:p>
            <a:pPr lvl="1"/>
            <a:r>
              <a:rPr lang="en-US" dirty="0"/>
              <a:t>Access Centers (each institution with own process)</a:t>
            </a:r>
          </a:p>
          <a:p>
            <a:pPr lvl="1"/>
            <a:endParaRPr lang="en-US" dirty="0"/>
          </a:p>
          <a:p>
            <a:r>
              <a:rPr lang="en-US" dirty="0"/>
              <a:t>Feedback</a:t>
            </a:r>
          </a:p>
          <a:p>
            <a:pPr lvl="1"/>
            <a:r>
              <a:rPr lang="en-US" dirty="0"/>
              <a:t>EMS participation/attendance at institution Peer Review</a:t>
            </a:r>
          </a:p>
          <a:p>
            <a:pPr lvl="2"/>
            <a:r>
              <a:rPr lang="en-US" dirty="0"/>
              <a:t>Review of scene time, transport, care rendered</a:t>
            </a:r>
          </a:p>
          <a:p>
            <a:pPr lvl="1"/>
            <a:r>
              <a:rPr lang="en-US" dirty="0"/>
              <a:t>EMS Liaisons – direct communication with Pre-hospital Providers</a:t>
            </a:r>
          </a:p>
        </p:txBody>
      </p:sp>
      <p:cxnSp>
        <p:nvCxnSpPr>
          <p:cNvPr id="4" name="Straight Connector 3">
            <a:extLst>
              <a:ext uri="{FF2B5EF4-FFF2-40B4-BE49-F238E27FC236}">
                <a16:creationId xmlns:a16="http://schemas.microsoft.com/office/drawing/2014/main" id="{33A08699-1F8C-4D5C-9BB0-0213914E9487}"/>
              </a:ext>
            </a:extLst>
          </p:cNvPr>
          <p:cNvCxnSpPr/>
          <p:nvPr/>
        </p:nvCxnSpPr>
        <p:spPr>
          <a:xfrm>
            <a:off x="0" y="6201027"/>
            <a:ext cx="1216152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8233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B5A6C35-EF09-4D79-92BB-9657755FE615}"/>
              </a:ext>
            </a:extLst>
          </p:cNvPr>
          <p:cNvCxnSpPr/>
          <p:nvPr/>
        </p:nvCxnSpPr>
        <p:spPr>
          <a:xfrm>
            <a:off x="0" y="6201027"/>
            <a:ext cx="1216152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4AE35C1-2837-4E9C-A52F-5B319C7655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78768" y="769265"/>
            <a:ext cx="7034463" cy="494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1600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BF916B6-01CB-4309-B744-BDD748F5FDCD}"/>
              </a:ext>
            </a:extLst>
          </p:cNvPr>
          <p:cNvCxnSpPr/>
          <p:nvPr/>
        </p:nvCxnSpPr>
        <p:spPr>
          <a:xfrm>
            <a:off x="0" y="6201027"/>
            <a:ext cx="1216152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8070323-6EEE-454B-A884-FD462ED28174}"/>
              </a:ext>
            </a:extLst>
          </p:cNvPr>
          <p:cNvSpPr txBox="1"/>
          <p:nvPr/>
        </p:nvSpPr>
        <p:spPr>
          <a:xfrm>
            <a:off x="1323474" y="304800"/>
            <a:ext cx="8566484" cy="584775"/>
          </a:xfrm>
          <a:prstGeom prst="rect">
            <a:avLst/>
          </a:prstGeom>
          <a:noFill/>
        </p:spPr>
        <p:txBody>
          <a:bodyPr wrap="square" rtlCol="0">
            <a:spAutoFit/>
          </a:bodyPr>
          <a:lstStyle/>
          <a:p>
            <a:pPr algn="ctr"/>
            <a:r>
              <a:rPr lang="en-US" sz="3200" b="1" dirty="0"/>
              <a:t>Metropolitan Boston EMS Council, Inc</a:t>
            </a:r>
          </a:p>
        </p:txBody>
      </p:sp>
      <p:sp>
        <p:nvSpPr>
          <p:cNvPr id="4" name="Rectangle 3">
            <a:extLst>
              <a:ext uri="{FF2B5EF4-FFF2-40B4-BE49-F238E27FC236}">
                <a16:creationId xmlns:a16="http://schemas.microsoft.com/office/drawing/2014/main" id="{299662D4-ED54-4158-89C5-CDC10776DBB8}"/>
              </a:ext>
            </a:extLst>
          </p:cNvPr>
          <p:cNvSpPr/>
          <p:nvPr/>
        </p:nvSpPr>
        <p:spPr>
          <a:xfrm>
            <a:off x="537411" y="889575"/>
            <a:ext cx="10651957" cy="5262979"/>
          </a:xfrm>
          <a:prstGeom prst="rect">
            <a:avLst/>
          </a:prstGeom>
        </p:spPr>
        <p:txBody>
          <a:bodyPr wrap="square">
            <a:spAutoFit/>
          </a:bodyPr>
          <a:lstStyle/>
          <a:p>
            <a:pPr marL="171450" indent="-171450">
              <a:buFont typeface="Arial" panose="020B0604020202020204" pitchFamily="34" charset="0"/>
              <a:buChar char="•"/>
              <a:defRPr/>
            </a:pPr>
            <a:r>
              <a:rPr lang="en-US" sz="2000" dirty="0">
                <a:solidFill>
                  <a:srgbClr val="0F0F0F"/>
                </a:solidFill>
                <a:latin typeface="Times New Roman" panose="02020603050405020304" pitchFamily="18" charset="0"/>
                <a:cs typeface="Times New Roman" panose="02020603050405020304" pitchFamily="18" charset="0"/>
              </a:rPr>
              <a:t>The delivery of emergency medical services in the Commonwealth of Massachusetts is regulated by the Massachusetts Department of Public Health (DPH) Office of Emergency Medical Services. M.G.L.  Chapter 111c, the enabling legislation, empowers DPH to create and enforce the Commonwealth's EMS regulations, 105 CMR 170.000.  </a:t>
            </a:r>
          </a:p>
          <a:p>
            <a:pPr>
              <a:defRPr/>
            </a:pPr>
            <a:endParaRPr lang="en-US" sz="2000" dirty="0">
              <a:solidFill>
                <a:srgbClr val="0F0F0F"/>
              </a:solidFill>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defRPr/>
            </a:pPr>
            <a:r>
              <a:rPr lang="en-US" sz="2000" dirty="0">
                <a:solidFill>
                  <a:srgbClr val="0F0F0F"/>
                </a:solidFill>
                <a:latin typeface="Times New Roman" panose="02020603050405020304" pitchFamily="18" charset="0"/>
                <a:cs typeface="Times New Roman" panose="02020603050405020304" pitchFamily="18" charset="0"/>
              </a:rPr>
              <a:t>The Metropolitan Boston Emergency Medical Services Council, Inc. (MBEMSC), EMS Region IV, is the agency designated by the DPH to coordinate the delivery of emergency medical services, as defined by 105 CMR 170.100 - 170.106, within the sixty-one cities and towns comprising the Metropolitan Boston Area. </a:t>
            </a:r>
          </a:p>
          <a:p>
            <a:pPr marL="1085850" lvl="2" indent="-171450">
              <a:buFont typeface="Arial" panose="020B0604020202020204" pitchFamily="34" charset="0"/>
              <a:buChar char="•"/>
              <a:defRPr/>
            </a:pPr>
            <a:r>
              <a:rPr lang="en-US" sz="2000" dirty="0">
                <a:solidFill>
                  <a:srgbClr val="0F0F0F"/>
                </a:solidFill>
                <a:latin typeface="Times New Roman" panose="02020603050405020304" pitchFamily="18" charset="0"/>
                <a:cs typeface="Times New Roman" panose="02020603050405020304" pitchFamily="18" charset="0"/>
              </a:rPr>
              <a:t>coordinates, maintains and improves the EMS system within those sixty-one communities; </a:t>
            </a:r>
          </a:p>
          <a:p>
            <a:pPr marL="1085850" lvl="2" indent="-171450">
              <a:buFont typeface="Arial" panose="020B0604020202020204" pitchFamily="34" charset="0"/>
              <a:buChar char="•"/>
              <a:defRPr/>
            </a:pPr>
            <a:r>
              <a:rPr lang="en-US" sz="2000" dirty="0">
                <a:solidFill>
                  <a:srgbClr val="0F0F0F"/>
                </a:solidFill>
                <a:latin typeface="Times New Roman" panose="02020603050405020304" pitchFamily="18" charset="0"/>
                <a:cs typeface="Times New Roman" panose="02020603050405020304" pitchFamily="18" charset="0"/>
              </a:rPr>
              <a:t>oversees EMS activities focusing on quality patient care;</a:t>
            </a:r>
          </a:p>
          <a:p>
            <a:pPr marL="1085850" lvl="2" indent="-171450">
              <a:buFont typeface="Arial" panose="020B0604020202020204" pitchFamily="34" charset="0"/>
              <a:buChar char="•"/>
              <a:defRPr/>
            </a:pPr>
            <a:r>
              <a:rPr lang="en-US" sz="2000" dirty="0">
                <a:solidFill>
                  <a:srgbClr val="0F0F0F"/>
                </a:solidFill>
                <a:latin typeface="Times New Roman" panose="02020603050405020304" pitchFamily="18" charset="0"/>
                <a:cs typeface="Times New Roman" panose="02020603050405020304" pitchFamily="18" charset="0"/>
              </a:rPr>
              <a:t>reviews and recommends continuing education programs for ambulance service providers;</a:t>
            </a:r>
          </a:p>
          <a:p>
            <a:pPr marL="1085850" lvl="2" indent="-171450">
              <a:buFont typeface="Arial" panose="020B0604020202020204" pitchFamily="34" charset="0"/>
              <a:buChar char="•"/>
              <a:defRPr/>
            </a:pPr>
            <a:r>
              <a:rPr lang="en-US" sz="2000" dirty="0">
                <a:solidFill>
                  <a:srgbClr val="0F0F0F"/>
                </a:solidFill>
                <a:latin typeface="Times New Roman" panose="02020603050405020304" pitchFamily="18" charset="0"/>
                <a:cs typeface="Times New Roman" panose="02020603050405020304" pitchFamily="18" charset="0"/>
              </a:rPr>
              <a:t>provides information and educational resources to the public;</a:t>
            </a:r>
          </a:p>
          <a:p>
            <a:pPr marL="1085850" lvl="2" indent="-171450">
              <a:buFont typeface="Arial" panose="020B0604020202020204" pitchFamily="34" charset="0"/>
              <a:buChar char="•"/>
              <a:defRPr/>
            </a:pPr>
            <a:r>
              <a:rPr lang="en-US" sz="2000" dirty="0">
                <a:solidFill>
                  <a:srgbClr val="0F0F0F"/>
                </a:solidFill>
                <a:latin typeface="Times New Roman" panose="02020603050405020304" pitchFamily="18" charset="0"/>
                <a:cs typeface="Times New Roman" panose="02020603050405020304" pitchFamily="18" charset="0"/>
              </a:rPr>
              <a:t>coordinates the Metro Boston CMED radio and communication system;</a:t>
            </a:r>
          </a:p>
          <a:p>
            <a:pPr marL="1085850" lvl="2" indent="-171450">
              <a:buFont typeface="Arial" panose="020B0604020202020204" pitchFamily="34" charset="0"/>
              <a:buChar char="•"/>
              <a:defRPr/>
            </a:pPr>
            <a:r>
              <a:rPr lang="en-US" sz="2000" dirty="0">
                <a:solidFill>
                  <a:srgbClr val="0F0F0F"/>
                </a:solidFill>
                <a:latin typeface="Times New Roman" panose="02020603050405020304" pitchFamily="18" charset="0"/>
                <a:cs typeface="Times New Roman" panose="02020603050405020304" pitchFamily="18" charset="0"/>
              </a:rPr>
              <a:t>assists in statewide EMS treatment protocol development;</a:t>
            </a:r>
          </a:p>
          <a:p>
            <a:pPr marL="1085850" lvl="2" indent="-171450">
              <a:buFont typeface="Arial" panose="020B0604020202020204" pitchFamily="34" charset="0"/>
              <a:buChar char="•"/>
              <a:defRPr/>
            </a:pPr>
            <a:r>
              <a:rPr lang="en-US" sz="2000" dirty="0">
                <a:solidFill>
                  <a:srgbClr val="0F0F0F"/>
                </a:solidFill>
                <a:latin typeface="Times New Roman" panose="02020603050405020304" pitchFamily="18" charset="0"/>
                <a:cs typeface="Times New Roman" panose="02020603050405020304" pitchFamily="18" charset="0"/>
              </a:rPr>
              <a:t>disaster response and communications.</a:t>
            </a:r>
          </a:p>
          <a:p>
            <a:pPr>
              <a:defRPr/>
            </a:pPr>
            <a:endParaRPr lang="en-US" sz="1600" dirty="0">
              <a:solidFill>
                <a:srgbClr val="0F0F0F"/>
              </a:solidFill>
              <a:latin typeface="+mj-lt"/>
            </a:endParaRPr>
          </a:p>
        </p:txBody>
      </p:sp>
    </p:spTree>
    <p:extLst>
      <p:ext uri="{BB962C8B-B14F-4D97-AF65-F5344CB8AC3E}">
        <p14:creationId xmlns:p14="http://schemas.microsoft.com/office/powerpoint/2010/main" val="2953469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0832387-1BEF-4F33-BB97-EF3E98F75E53}"/>
              </a:ext>
            </a:extLst>
          </p:cNvPr>
          <p:cNvCxnSpPr/>
          <p:nvPr/>
        </p:nvCxnSpPr>
        <p:spPr>
          <a:xfrm>
            <a:off x="0" y="6201027"/>
            <a:ext cx="1216152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C8C52BA-C16D-49C4-97B5-7611DDFB8953}"/>
              </a:ext>
            </a:extLst>
          </p:cNvPr>
          <p:cNvSpPr txBox="1"/>
          <p:nvPr/>
        </p:nvSpPr>
        <p:spPr>
          <a:xfrm>
            <a:off x="2414336" y="288758"/>
            <a:ext cx="7010400" cy="584775"/>
          </a:xfrm>
          <a:prstGeom prst="rect">
            <a:avLst/>
          </a:prstGeom>
          <a:noFill/>
        </p:spPr>
        <p:txBody>
          <a:bodyPr wrap="square" rtlCol="0">
            <a:spAutoFit/>
          </a:bodyPr>
          <a:lstStyle/>
          <a:p>
            <a:pPr algn="ctr"/>
            <a:r>
              <a:rPr lang="en-US" sz="3200" b="1" dirty="0"/>
              <a:t>Mission of Region IV</a:t>
            </a:r>
          </a:p>
        </p:txBody>
      </p:sp>
      <p:sp>
        <p:nvSpPr>
          <p:cNvPr id="4" name="Rectangle 2">
            <a:extLst>
              <a:ext uri="{FF2B5EF4-FFF2-40B4-BE49-F238E27FC236}">
                <a16:creationId xmlns:a16="http://schemas.microsoft.com/office/drawing/2014/main" id="{709F2094-A263-45B1-9EC1-EA2F77CBB1D3}"/>
              </a:ext>
            </a:extLst>
          </p:cNvPr>
          <p:cNvSpPr>
            <a:spLocks noChangeArrowheads="1"/>
          </p:cNvSpPr>
          <p:nvPr/>
        </p:nvSpPr>
        <p:spPr bwMode="auto">
          <a:xfrm>
            <a:off x="946484" y="1228397"/>
            <a:ext cx="1063591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2000" dirty="0">
                <a:solidFill>
                  <a:srgbClr val="0F0F0F"/>
                </a:solidFill>
              </a:rPr>
              <a:t>The Regional Board of Directors supports, strengthens, and promotes the quality of EMS by fostering a system of care, furthering public and professional education, and encouraging research.</a:t>
            </a:r>
          </a:p>
          <a:p>
            <a:pPr>
              <a:spcBef>
                <a:spcPct val="0"/>
              </a:spcBef>
            </a:pPr>
            <a:endParaRPr lang="en-US" altLang="en-US" sz="2000" dirty="0">
              <a:solidFill>
                <a:srgbClr val="0F0F0F"/>
              </a:solidFill>
            </a:endParaRPr>
          </a:p>
          <a:p>
            <a:pPr>
              <a:spcBef>
                <a:spcPct val="0"/>
              </a:spcBef>
            </a:pPr>
            <a:r>
              <a:rPr lang="en-US" altLang="en-US" sz="2000" dirty="0">
                <a:solidFill>
                  <a:srgbClr val="0F0F0F"/>
                </a:solidFill>
              </a:rPr>
              <a:t>Region IV's goal is to ensure that timely access to appropriate emergency medical care is available to all residents and visitors. In addition, we work to increase public recognition and understanding of the EMS system.</a:t>
            </a:r>
          </a:p>
          <a:p>
            <a:pPr>
              <a:spcBef>
                <a:spcPct val="0"/>
              </a:spcBef>
            </a:pPr>
            <a:endParaRPr lang="en-US" altLang="en-US" sz="2000" dirty="0">
              <a:solidFill>
                <a:srgbClr val="0F0F0F"/>
              </a:solidFill>
            </a:endParaRPr>
          </a:p>
          <a:p>
            <a:pPr>
              <a:spcBef>
                <a:spcPct val="0"/>
              </a:spcBef>
            </a:pPr>
            <a:r>
              <a:rPr lang="en-US" altLang="en-US" sz="2000" dirty="0">
                <a:solidFill>
                  <a:srgbClr val="0F0F0F"/>
                </a:solidFill>
              </a:rPr>
              <a:t>We strive to promote:</a:t>
            </a:r>
          </a:p>
          <a:p>
            <a:pPr lvl="1">
              <a:spcBef>
                <a:spcPct val="0"/>
              </a:spcBef>
              <a:buFontTx/>
              <a:buChar char="•"/>
            </a:pPr>
            <a:r>
              <a:rPr lang="en-US" altLang="en-US" sz="2000" dirty="0">
                <a:solidFill>
                  <a:srgbClr val="0F0F0F"/>
                </a:solidFill>
              </a:rPr>
              <a:t> the availability and quality of emergency care by developing clinical and system performance standards</a:t>
            </a:r>
          </a:p>
          <a:p>
            <a:pPr lvl="1">
              <a:spcBef>
                <a:spcPct val="0"/>
              </a:spcBef>
              <a:buFontTx/>
              <a:buChar char="•"/>
            </a:pPr>
            <a:r>
              <a:rPr lang="en-US" altLang="en-US" sz="2000" dirty="0">
                <a:solidFill>
                  <a:srgbClr val="0F0F0F"/>
                </a:solidFill>
              </a:rPr>
              <a:t> inter-agency coordination and collaboration</a:t>
            </a:r>
          </a:p>
          <a:p>
            <a:pPr lvl="1">
              <a:spcBef>
                <a:spcPct val="0"/>
              </a:spcBef>
              <a:buFontTx/>
              <a:buChar char="•"/>
            </a:pPr>
            <a:r>
              <a:rPr lang="en-US" altLang="en-US" sz="2000" dirty="0">
                <a:solidFill>
                  <a:srgbClr val="0F0F0F"/>
                </a:solidFill>
              </a:rPr>
              <a:t> efforts to strengthen and expand professional education</a:t>
            </a:r>
          </a:p>
          <a:p>
            <a:pPr lvl="1">
              <a:spcBef>
                <a:spcPct val="0"/>
              </a:spcBef>
              <a:buFontTx/>
              <a:buChar char="•"/>
            </a:pPr>
            <a:r>
              <a:rPr lang="en-US" altLang="en-US" sz="2000" dirty="0">
                <a:solidFill>
                  <a:srgbClr val="0F0F0F"/>
                </a:solidFill>
              </a:rPr>
              <a:t> MBEMSC works to develop a database and methodologies to evaluate EMS system performance, as well as to develop funding resources sufficient to support program initiatives.</a:t>
            </a:r>
            <a:endParaRPr lang="en-US" altLang="en-US" sz="2000" dirty="0"/>
          </a:p>
        </p:txBody>
      </p:sp>
    </p:spTree>
    <p:extLst>
      <p:ext uri="{BB962C8B-B14F-4D97-AF65-F5344CB8AC3E}">
        <p14:creationId xmlns:p14="http://schemas.microsoft.com/office/powerpoint/2010/main" val="1984776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0832387-1BEF-4F33-BB97-EF3E98F75E53}"/>
              </a:ext>
            </a:extLst>
          </p:cNvPr>
          <p:cNvCxnSpPr/>
          <p:nvPr/>
        </p:nvCxnSpPr>
        <p:spPr>
          <a:xfrm>
            <a:off x="0" y="6201027"/>
            <a:ext cx="1216152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1ACEDA8-422F-44D5-BAAB-016FA94B19DE}"/>
              </a:ext>
            </a:extLst>
          </p:cNvPr>
          <p:cNvSpPr txBox="1"/>
          <p:nvPr/>
        </p:nvSpPr>
        <p:spPr>
          <a:xfrm>
            <a:off x="1957137" y="151282"/>
            <a:ext cx="7371347" cy="707886"/>
          </a:xfrm>
          <a:prstGeom prst="rect">
            <a:avLst/>
          </a:prstGeom>
          <a:noFill/>
        </p:spPr>
        <p:txBody>
          <a:bodyPr wrap="square" rtlCol="0">
            <a:spAutoFit/>
          </a:bodyPr>
          <a:lstStyle/>
          <a:p>
            <a:pPr algn="ctr"/>
            <a:r>
              <a:rPr lang="en-US" sz="4000" b="1" dirty="0"/>
              <a:t>Governance</a:t>
            </a:r>
          </a:p>
        </p:txBody>
      </p:sp>
      <p:sp>
        <p:nvSpPr>
          <p:cNvPr id="4" name="Rectangle 1">
            <a:extLst>
              <a:ext uri="{FF2B5EF4-FFF2-40B4-BE49-F238E27FC236}">
                <a16:creationId xmlns:a16="http://schemas.microsoft.com/office/drawing/2014/main" id="{187868F5-DD21-43C9-B6BA-0D53513502AB}"/>
              </a:ext>
            </a:extLst>
          </p:cNvPr>
          <p:cNvSpPr>
            <a:spLocks noChangeArrowheads="1"/>
          </p:cNvSpPr>
          <p:nvPr/>
        </p:nvSpPr>
        <p:spPr bwMode="auto">
          <a:xfrm>
            <a:off x="1163053" y="1069444"/>
            <a:ext cx="9577135" cy="4719111"/>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203136" rIns="0" bIns="203136" anchor="ctr">
            <a:spAutoFit/>
          </a:bodyPr>
          <a:lstStyle>
            <a:lvl1pPr marL="171450" indent="-1714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0">
              <a:spcBef>
                <a:spcPct val="0"/>
              </a:spcBef>
              <a:buNone/>
            </a:pPr>
            <a:r>
              <a:rPr lang="en-US" altLang="en-US" sz="1400" dirty="0"/>
              <a:t>The council is governed by a Board of Directors consisting of local and state government officials, emergency medical technicians (EMTs), nurses, doctors, ambulance service providers, fire, police, hospitals, and citizens representing the 61 communities of Metropolitan Boston and the surrounding area.</a:t>
            </a:r>
          </a:p>
          <a:p>
            <a:pPr>
              <a:spcBef>
                <a:spcPct val="0"/>
              </a:spcBef>
              <a:buFontTx/>
              <a:buNone/>
            </a:pPr>
            <a:endParaRPr lang="en-US" altLang="en-US" sz="1200" dirty="0"/>
          </a:p>
          <a:p>
            <a:pPr algn="just">
              <a:spcBef>
                <a:spcPct val="0"/>
              </a:spcBef>
              <a:buNone/>
            </a:pPr>
            <a:r>
              <a:rPr lang="en-US" altLang="en-US" sz="1200" dirty="0">
                <a:cs typeface="Times New Roman" panose="02020603050405020304" pitchFamily="18" charset="0"/>
              </a:rPr>
              <a:t>	Licensed Physicians with regular and frequent involvement in the provision of emergency care (representing 2 OBTH and 2 non‑COBTH hospitals; 1 Physician shall be a Surgeon with regular and frequent involvement in the provision of emergency care who represents a Level I or Level II Trauma Center)</a:t>
            </a:r>
            <a:endParaRPr lang="en-US" altLang="en-US" sz="1200" dirty="0"/>
          </a:p>
          <a:p>
            <a:pPr algn="just">
              <a:spcBef>
                <a:spcPct val="0"/>
              </a:spcBef>
              <a:buNone/>
            </a:pPr>
            <a:r>
              <a:rPr lang="en-US" altLang="en-US" sz="1200" dirty="0">
                <a:cs typeface="Times New Roman" panose="02020603050405020304" pitchFamily="18" charset="0"/>
              </a:rPr>
              <a:t>    Hospital Administrators (representing COBTH and non‑COBTH hospitals)</a:t>
            </a:r>
            <a:endParaRPr lang="en-US" altLang="en-US" sz="1200" dirty="0"/>
          </a:p>
          <a:p>
            <a:pPr algn="just">
              <a:spcBef>
                <a:spcPct val="0"/>
              </a:spcBef>
              <a:buFontTx/>
              <a:buNone/>
            </a:pPr>
            <a:r>
              <a:rPr lang="en-US" altLang="en-US" sz="1200" dirty="0">
                <a:cs typeface="Times New Roman" panose="02020603050405020304" pitchFamily="18" charset="0"/>
              </a:rPr>
              <a:t>	Emergency Nurses</a:t>
            </a:r>
            <a:endParaRPr lang="en-US" altLang="en-US" sz="1200" dirty="0"/>
          </a:p>
          <a:p>
            <a:pPr algn="just">
              <a:spcBef>
                <a:spcPct val="0"/>
              </a:spcBef>
              <a:buFontTx/>
              <a:buNone/>
            </a:pPr>
            <a:r>
              <a:rPr lang="en-US" altLang="en-US" sz="1200" dirty="0">
                <a:cs typeface="Times New Roman" panose="02020603050405020304" pitchFamily="18" charset="0"/>
              </a:rPr>
              <a:t>	Emergency Medical Technician, Advanced, or Paramedic, (2 shall be non-officers or non-managers) </a:t>
            </a:r>
            <a:endParaRPr lang="en-US" altLang="en-US" sz="1200" dirty="0"/>
          </a:p>
          <a:p>
            <a:pPr algn="just">
              <a:spcBef>
                <a:spcPct val="0"/>
              </a:spcBef>
              <a:buFontTx/>
              <a:buNone/>
            </a:pPr>
            <a:r>
              <a:rPr lang="en-US" altLang="en-US" sz="1200" dirty="0">
                <a:cs typeface="Times New Roman" panose="02020603050405020304" pitchFamily="18" charset="0"/>
              </a:rPr>
              <a:t>	Prehospital ALS Manager/Directors, with 1 representing each of the following geographic areas covered by the Representative’s service:  COBTH area, Northwest Suburban area, North Suburban area, South Middlesex area, Southwest Suburban area, and South Suburban area.  (No service shall have more than one Representative in this category.)</a:t>
            </a:r>
            <a:r>
              <a:rPr lang="en-US" altLang="en-US" sz="1200" b="1" dirty="0">
                <a:cs typeface="Times New Roman" panose="02020603050405020304" pitchFamily="18" charset="0"/>
              </a:rPr>
              <a:t>    </a:t>
            </a:r>
            <a:endParaRPr lang="en-US" altLang="en-US" sz="1200" dirty="0"/>
          </a:p>
          <a:p>
            <a:pPr algn="just">
              <a:spcBef>
                <a:spcPct val="0"/>
              </a:spcBef>
              <a:buFontTx/>
              <a:buNone/>
            </a:pPr>
            <a:r>
              <a:rPr lang="en-US" altLang="en-US" sz="1200" dirty="0">
                <a:cs typeface="Times New Roman" panose="02020603050405020304" pitchFamily="18" charset="0"/>
              </a:rPr>
              <a:t>	Consumers</a:t>
            </a:r>
            <a:endParaRPr lang="en-US" altLang="en-US" sz="1200" dirty="0"/>
          </a:p>
          <a:p>
            <a:pPr algn="just">
              <a:spcBef>
                <a:spcPct val="0"/>
              </a:spcBef>
              <a:buFontTx/>
              <a:buNone/>
            </a:pPr>
            <a:r>
              <a:rPr lang="en-US" altLang="en-US" sz="1200" dirty="0">
                <a:cs typeface="Times New Roman" panose="02020603050405020304" pitchFamily="18" charset="0"/>
              </a:rPr>
              <a:t>	Law Enforcement Representative</a:t>
            </a:r>
            <a:endParaRPr lang="en-US" altLang="en-US" sz="1200" dirty="0"/>
          </a:p>
          <a:p>
            <a:pPr algn="just">
              <a:spcBef>
                <a:spcPct val="0"/>
              </a:spcBef>
              <a:buFontTx/>
              <a:buNone/>
            </a:pPr>
            <a:r>
              <a:rPr lang="en-US" altLang="en-US" sz="1200" dirty="0">
                <a:cs typeface="Times New Roman" panose="02020603050405020304" pitchFamily="18" charset="0"/>
              </a:rPr>
              <a:t>	Fire Service Representatives (1 shall be a Chief of Department, 1 shall be a non-Fire Chief)</a:t>
            </a:r>
            <a:endParaRPr lang="en-US" altLang="en-US" sz="1200" dirty="0"/>
          </a:p>
          <a:p>
            <a:pPr algn="just">
              <a:spcBef>
                <a:spcPct val="0"/>
              </a:spcBef>
              <a:buFontTx/>
              <a:buNone/>
            </a:pPr>
            <a:r>
              <a:rPr lang="en-US" altLang="en-US" sz="1200" dirty="0">
                <a:cs typeface="Times New Roman" panose="02020603050405020304" pitchFamily="18" charset="0"/>
              </a:rPr>
              <a:t>	Licensed Ambulance Service Representatives (1 individual shall represent a municipally-funded ambulance service)</a:t>
            </a:r>
            <a:endParaRPr lang="en-US" altLang="en-US" sz="1200" dirty="0"/>
          </a:p>
          <a:p>
            <a:pPr algn="just">
              <a:spcBef>
                <a:spcPct val="0"/>
              </a:spcBef>
              <a:buFontTx/>
              <a:buNone/>
            </a:pPr>
            <a:r>
              <a:rPr lang="en-US" altLang="en-US" sz="1200" dirty="0">
                <a:cs typeface="Times New Roman" panose="02020603050405020304" pitchFamily="18" charset="0"/>
              </a:rPr>
              <a:t>	Representative of the municipally designated primary EMS provider of the City of Boston</a:t>
            </a:r>
            <a:endParaRPr lang="en-US" altLang="en-US" sz="1200" dirty="0"/>
          </a:p>
          <a:p>
            <a:pPr algn="just">
              <a:spcBef>
                <a:spcPct val="0"/>
              </a:spcBef>
              <a:buFontTx/>
              <a:buNone/>
            </a:pPr>
            <a:r>
              <a:rPr lang="en-US" altLang="en-US" sz="1200" dirty="0">
                <a:cs typeface="Times New Roman" panose="02020603050405020304" pitchFamily="18" charset="0"/>
              </a:rPr>
              <a:t>	State Representative/Senator or Senior Staff Person</a:t>
            </a:r>
            <a:endParaRPr lang="en-US" altLang="en-US" sz="1200" dirty="0"/>
          </a:p>
          <a:p>
            <a:pPr algn="just">
              <a:spcBef>
                <a:spcPct val="0"/>
              </a:spcBef>
              <a:buFontTx/>
              <a:buNone/>
            </a:pPr>
            <a:r>
              <a:rPr lang="en-US" altLang="en-US" sz="1200" dirty="0">
                <a:cs typeface="Times New Roman" panose="02020603050405020304" pitchFamily="18" charset="0"/>
              </a:rPr>
              <a:t>	Local Government Representative</a:t>
            </a:r>
            <a:endParaRPr lang="en-US" altLang="en-US" sz="1200" dirty="0"/>
          </a:p>
          <a:p>
            <a:pPr algn="just">
              <a:spcBef>
                <a:spcPct val="0"/>
              </a:spcBef>
              <a:buFontTx/>
              <a:buNone/>
            </a:pPr>
            <a:r>
              <a:rPr lang="en-US" altLang="en-US" sz="1200" dirty="0">
                <a:cs typeface="Times New Roman" panose="02020603050405020304" pitchFamily="18" charset="0"/>
              </a:rPr>
              <a:t>     Licensed EFR Service Representative (This category shall exclude all licensed ambulance services)</a:t>
            </a:r>
          </a:p>
          <a:p>
            <a:pPr algn="just">
              <a:spcBef>
                <a:spcPct val="0"/>
              </a:spcBef>
              <a:buFontTx/>
              <a:buNone/>
            </a:pPr>
            <a:r>
              <a:rPr lang="en-US" altLang="en-US" sz="1200" dirty="0">
                <a:cs typeface="Times New Roman" panose="02020603050405020304" pitchFamily="18" charset="0"/>
              </a:rPr>
              <a:t>	At‑Large Members </a:t>
            </a:r>
            <a:endParaRPr lang="en-US" altLang="en-US" sz="1200" dirty="0"/>
          </a:p>
          <a:p>
            <a:pPr>
              <a:spcBef>
                <a:spcPct val="0"/>
              </a:spcBef>
              <a:buFontTx/>
              <a:buNone/>
            </a:pPr>
            <a:endParaRPr lang="en-US" altLang="en-US" sz="1000" dirty="0"/>
          </a:p>
        </p:txBody>
      </p:sp>
    </p:spTree>
    <p:extLst>
      <p:ext uri="{BB962C8B-B14F-4D97-AF65-F5344CB8AC3E}">
        <p14:creationId xmlns:p14="http://schemas.microsoft.com/office/powerpoint/2010/main" val="4166247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B883915-A274-456E-87B5-305B703523FB}"/>
              </a:ext>
            </a:extLst>
          </p:cNvPr>
          <p:cNvSpPr>
            <a:spLocks noChangeArrowheads="1"/>
          </p:cNvSpPr>
          <p:nvPr/>
        </p:nvSpPr>
        <p:spPr bwMode="auto">
          <a:xfrm>
            <a:off x="5135563" y="1003300"/>
            <a:ext cx="1905000" cy="584200"/>
          </a:xfrm>
          <a:prstGeom prst="rect">
            <a:avLst/>
          </a:prstGeom>
          <a:solidFill>
            <a:schemeClr val="bg1"/>
          </a:solidFill>
          <a:ln w="25400">
            <a:solidFill>
              <a:schemeClr val="tx1"/>
            </a:solidFill>
            <a:miter lim="800000"/>
            <a:headEnd/>
            <a:tailEnd/>
          </a:ln>
        </p:spPr>
        <p:txBody>
          <a:bodyPr wrap="none" lIns="92075" tIns="46038" rIns="92075" bIns="46038"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200" b="1"/>
              <a:t>Chair, Board of Directors</a:t>
            </a:r>
          </a:p>
          <a:p>
            <a:pPr algn="ctr">
              <a:spcBef>
                <a:spcPct val="0"/>
              </a:spcBef>
              <a:buFontTx/>
              <a:buNone/>
            </a:pPr>
            <a:r>
              <a:rPr lang="en-US" altLang="en-US" sz="1000" i="1"/>
              <a:t>Patrick Sean Tyler</a:t>
            </a:r>
          </a:p>
        </p:txBody>
      </p:sp>
      <p:sp>
        <p:nvSpPr>
          <p:cNvPr id="6147" name="Rectangle 3">
            <a:extLst>
              <a:ext uri="{FF2B5EF4-FFF2-40B4-BE49-F238E27FC236}">
                <a16:creationId xmlns:a16="http://schemas.microsoft.com/office/drawing/2014/main" id="{C64B8814-1791-487D-8C29-DB807825BFF4}"/>
              </a:ext>
            </a:extLst>
          </p:cNvPr>
          <p:cNvSpPr>
            <a:spLocks noChangeArrowheads="1"/>
          </p:cNvSpPr>
          <p:nvPr/>
        </p:nvSpPr>
        <p:spPr bwMode="auto">
          <a:xfrm>
            <a:off x="1630363" y="1524000"/>
            <a:ext cx="1905000" cy="584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200" b="1"/>
              <a:t>Chair, Executive Committee</a:t>
            </a:r>
            <a:endParaRPr lang="en-US" altLang="en-US" sz="1200" i="1"/>
          </a:p>
          <a:p>
            <a:pPr algn="ctr">
              <a:spcBef>
                <a:spcPct val="0"/>
              </a:spcBef>
              <a:buFontTx/>
              <a:buNone/>
            </a:pPr>
            <a:r>
              <a:rPr lang="en-US" altLang="en-US" sz="1000" i="1"/>
              <a:t>Patrick Sean Tyler</a:t>
            </a:r>
          </a:p>
        </p:txBody>
      </p:sp>
      <p:sp>
        <p:nvSpPr>
          <p:cNvPr id="6148" name="Rectangle 4">
            <a:extLst>
              <a:ext uri="{FF2B5EF4-FFF2-40B4-BE49-F238E27FC236}">
                <a16:creationId xmlns:a16="http://schemas.microsoft.com/office/drawing/2014/main" id="{C910DD2A-EDF4-49C1-8A0F-DE090AD29642}"/>
              </a:ext>
            </a:extLst>
          </p:cNvPr>
          <p:cNvSpPr>
            <a:spLocks noChangeArrowheads="1"/>
          </p:cNvSpPr>
          <p:nvPr/>
        </p:nvSpPr>
        <p:spPr bwMode="auto">
          <a:xfrm>
            <a:off x="5364163" y="2070100"/>
            <a:ext cx="1905000" cy="584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200" b="1"/>
              <a:t>Executive Director</a:t>
            </a:r>
          </a:p>
          <a:p>
            <a:pPr algn="ctr">
              <a:spcBef>
                <a:spcPct val="0"/>
              </a:spcBef>
              <a:buFontTx/>
              <a:buNone/>
            </a:pPr>
            <a:r>
              <a:rPr lang="en-US" altLang="en-US" sz="1000" i="1"/>
              <a:t>Derrick Congdon</a:t>
            </a:r>
          </a:p>
        </p:txBody>
      </p:sp>
      <p:sp>
        <p:nvSpPr>
          <p:cNvPr id="6149" name="Rectangle 5">
            <a:extLst>
              <a:ext uri="{FF2B5EF4-FFF2-40B4-BE49-F238E27FC236}">
                <a16:creationId xmlns:a16="http://schemas.microsoft.com/office/drawing/2014/main" id="{2FCABF39-2E23-484C-9B80-6D9FB3E4898B}"/>
              </a:ext>
            </a:extLst>
          </p:cNvPr>
          <p:cNvSpPr>
            <a:spLocks noChangeArrowheads="1"/>
          </p:cNvSpPr>
          <p:nvPr/>
        </p:nvSpPr>
        <p:spPr bwMode="auto">
          <a:xfrm>
            <a:off x="5008563" y="3468688"/>
            <a:ext cx="1676400" cy="584200"/>
          </a:xfrm>
          <a:prstGeom prst="rect">
            <a:avLst/>
          </a:prstGeom>
          <a:solidFill>
            <a:schemeClr val="bg1"/>
          </a:solidFill>
          <a:ln w="25400">
            <a:solidFill>
              <a:schemeClr val="tx1"/>
            </a:solidFill>
            <a:miter lim="800000"/>
            <a:headEnd/>
            <a:tailEnd/>
          </a:ln>
        </p:spPr>
        <p:txBody>
          <a:bodyPr wrap="none" lIns="92075" tIns="46038" rIns="92075" bIns="46038"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200" b="1"/>
              <a:t>Assistant Director</a:t>
            </a:r>
          </a:p>
          <a:p>
            <a:pPr algn="ctr">
              <a:spcBef>
                <a:spcPct val="0"/>
              </a:spcBef>
              <a:buFontTx/>
              <a:buNone/>
            </a:pPr>
            <a:r>
              <a:rPr lang="en-US" altLang="en-US" sz="1000" i="1"/>
              <a:t>Emily McDonald</a:t>
            </a:r>
          </a:p>
        </p:txBody>
      </p:sp>
      <p:sp>
        <p:nvSpPr>
          <p:cNvPr id="6150" name="Rectangle 6">
            <a:extLst>
              <a:ext uri="{FF2B5EF4-FFF2-40B4-BE49-F238E27FC236}">
                <a16:creationId xmlns:a16="http://schemas.microsoft.com/office/drawing/2014/main" id="{B5E633E8-888E-4107-B00F-9AC14CA90DDA}"/>
              </a:ext>
            </a:extLst>
          </p:cNvPr>
          <p:cNvSpPr>
            <a:spLocks noChangeArrowheads="1"/>
          </p:cNvSpPr>
          <p:nvPr/>
        </p:nvSpPr>
        <p:spPr bwMode="auto">
          <a:xfrm>
            <a:off x="6888164" y="3454400"/>
            <a:ext cx="1731963" cy="584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200" b="1"/>
              <a:t>Social Media Manager</a:t>
            </a:r>
          </a:p>
          <a:p>
            <a:pPr algn="ctr">
              <a:spcBef>
                <a:spcPct val="0"/>
              </a:spcBef>
              <a:buFontTx/>
              <a:buNone/>
            </a:pPr>
            <a:r>
              <a:rPr lang="en-US" altLang="en-US" sz="1000" i="1"/>
              <a:t>Jill White</a:t>
            </a:r>
          </a:p>
        </p:txBody>
      </p:sp>
      <p:sp>
        <p:nvSpPr>
          <p:cNvPr id="6151" name="Rectangle 7">
            <a:extLst>
              <a:ext uri="{FF2B5EF4-FFF2-40B4-BE49-F238E27FC236}">
                <a16:creationId xmlns:a16="http://schemas.microsoft.com/office/drawing/2014/main" id="{F98404E5-1A34-486E-A0DB-FBF20F58C53D}"/>
              </a:ext>
            </a:extLst>
          </p:cNvPr>
          <p:cNvSpPr>
            <a:spLocks noChangeArrowheads="1"/>
          </p:cNvSpPr>
          <p:nvPr/>
        </p:nvSpPr>
        <p:spPr bwMode="auto">
          <a:xfrm>
            <a:off x="8742364" y="3454400"/>
            <a:ext cx="1522413" cy="584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200" b="1"/>
              <a:t>Administrative</a:t>
            </a:r>
          </a:p>
          <a:p>
            <a:pPr algn="ctr">
              <a:spcBef>
                <a:spcPct val="0"/>
              </a:spcBef>
              <a:buFontTx/>
              <a:buNone/>
            </a:pPr>
            <a:r>
              <a:rPr lang="en-US" altLang="en-US" sz="1200" b="1"/>
              <a:t>Assistant</a:t>
            </a:r>
            <a:endParaRPr lang="en-US" altLang="en-US" sz="1200" i="1"/>
          </a:p>
          <a:p>
            <a:pPr algn="ctr">
              <a:spcBef>
                <a:spcPct val="0"/>
              </a:spcBef>
              <a:buFontTx/>
              <a:buNone/>
            </a:pPr>
            <a:r>
              <a:rPr lang="en-US" altLang="en-US" sz="1000" i="1"/>
              <a:t>Betty Ericksen</a:t>
            </a:r>
          </a:p>
        </p:txBody>
      </p:sp>
      <p:sp>
        <p:nvSpPr>
          <p:cNvPr id="6152" name="Line 8">
            <a:extLst>
              <a:ext uri="{FF2B5EF4-FFF2-40B4-BE49-F238E27FC236}">
                <a16:creationId xmlns:a16="http://schemas.microsoft.com/office/drawing/2014/main" id="{F4E76F89-9935-4728-BB4E-AAAC0ED92FD3}"/>
              </a:ext>
            </a:extLst>
          </p:cNvPr>
          <p:cNvSpPr>
            <a:spLocks noChangeShapeType="1"/>
          </p:cNvSpPr>
          <p:nvPr/>
        </p:nvSpPr>
        <p:spPr bwMode="auto">
          <a:xfrm>
            <a:off x="6326188" y="1600200"/>
            <a:ext cx="0" cy="4572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153" name="Line 9">
            <a:extLst>
              <a:ext uri="{FF2B5EF4-FFF2-40B4-BE49-F238E27FC236}">
                <a16:creationId xmlns:a16="http://schemas.microsoft.com/office/drawing/2014/main" id="{B8E4A8B2-92ED-46AC-A8EB-48BD7F40DD9C}"/>
              </a:ext>
            </a:extLst>
          </p:cNvPr>
          <p:cNvSpPr>
            <a:spLocks noChangeShapeType="1"/>
          </p:cNvSpPr>
          <p:nvPr/>
        </p:nvSpPr>
        <p:spPr bwMode="auto">
          <a:xfrm>
            <a:off x="3668713" y="3009901"/>
            <a:ext cx="0" cy="468313"/>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154" name="Line 10">
            <a:extLst>
              <a:ext uri="{FF2B5EF4-FFF2-40B4-BE49-F238E27FC236}">
                <a16:creationId xmlns:a16="http://schemas.microsoft.com/office/drawing/2014/main" id="{2E2E917A-1713-42A4-8450-E0EA19414AF0}"/>
              </a:ext>
            </a:extLst>
          </p:cNvPr>
          <p:cNvSpPr>
            <a:spLocks noChangeShapeType="1"/>
          </p:cNvSpPr>
          <p:nvPr/>
        </p:nvSpPr>
        <p:spPr bwMode="auto">
          <a:xfrm>
            <a:off x="9904414" y="3035301"/>
            <a:ext cx="11113" cy="360363"/>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155" name="Line 11">
            <a:extLst>
              <a:ext uri="{FF2B5EF4-FFF2-40B4-BE49-F238E27FC236}">
                <a16:creationId xmlns:a16="http://schemas.microsoft.com/office/drawing/2014/main" id="{49963E9C-85C7-4D72-906B-976AEDE90245}"/>
              </a:ext>
            </a:extLst>
          </p:cNvPr>
          <p:cNvSpPr>
            <a:spLocks noChangeShapeType="1"/>
          </p:cNvSpPr>
          <p:nvPr/>
        </p:nvSpPr>
        <p:spPr bwMode="auto">
          <a:xfrm>
            <a:off x="3535363" y="1828800"/>
            <a:ext cx="28194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156" name="Line 12">
            <a:extLst>
              <a:ext uri="{FF2B5EF4-FFF2-40B4-BE49-F238E27FC236}">
                <a16:creationId xmlns:a16="http://schemas.microsoft.com/office/drawing/2014/main" id="{87799088-FB6D-425F-B063-DD9926201DFA}"/>
              </a:ext>
            </a:extLst>
          </p:cNvPr>
          <p:cNvSpPr>
            <a:spLocks noChangeShapeType="1"/>
          </p:cNvSpPr>
          <p:nvPr/>
        </p:nvSpPr>
        <p:spPr bwMode="auto">
          <a:xfrm>
            <a:off x="2555876" y="2133600"/>
            <a:ext cx="0" cy="2895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157" name="Rectangle 13">
            <a:extLst>
              <a:ext uri="{FF2B5EF4-FFF2-40B4-BE49-F238E27FC236}">
                <a16:creationId xmlns:a16="http://schemas.microsoft.com/office/drawing/2014/main" id="{390BCEEF-A3E2-4BDA-8BAE-58183D448EDE}"/>
              </a:ext>
            </a:extLst>
          </p:cNvPr>
          <p:cNvSpPr>
            <a:spLocks noChangeArrowheads="1"/>
          </p:cNvSpPr>
          <p:nvPr/>
        </p:nvSpPr>
        <p:spPr bwMode="auto">
          <a:xfrm>
            <a:off x="1600202" y="5029200"/>
            <a:ext cx="1493837" cy="736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000" b="1"/>
              <a:t>Medical Control </a:t>
            </a:r>
          </a:p>
          <a:p>
            <a:pPr algn="ctr">
              <a:spcBef>
                <a:spcPct val="0"/>
              </a:spcBef>
              <a:buFontTx/>
              <a:buNone/>
            </a:pPr>
            <a:r>
              <a:rPr lang="en-US" altLang="en-US" sz="1000" b="1"/>
              <a:t>Committee</a:t>
            </a:r>
          </a:p>
          <a:p>
            <a:pPr algn="ctr">
              <a:spcBef>
                <a:spcPct val="0"/>
              </a:spcBef>
              <a:buFontTx/>
              <a:buNone/>
            </a:pPr>
            <a:r>
              <a:rPr lang="en-US" altLang="en-US" sz="1000" i="1"/>
              <a:t>Frank Friedman, MD.</a:t>
            </a:r>
          </a:p>
        </p:txBody>
      </p:sp>
      <p:sp>
        <p:nvSpPr>
          <p:cNvPr id="6158" name="Rectangle 14">
            <a:extLst>
              <a:ext uri="{FF2B5EF4-FFF2-40B4-BE49-F238E27FC236}">
                <a16:creationId xmlns:a16="http://schemas.microsoft.com/office/drawing/2014/main" id="{116CE451-0C09-4343-8199-9A530C9B4B68}"/>
              </a:ext>
            </a:extLst>
          </p:cNvPr>
          <p:cNvSpPr>
            <a:spLocks noChangeArrowheads="1"/>
          </p:cNvSpPr>
          <p:nvPr/>
        </p:nvSpPr>
        <p:spPr bwMode="auto">
          <a:xfrm>
            <a:off x="3459163" y="5029200"/>
            <a:ext cx="1524000" cy="736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000" b="1"/>
              <a:t>Membership Committee</a:t>
            </a:r>
          </a:p>
          <a:p>
            <a:pPr algn="ctr">
              <a:spcBef>
                <a:spcPct val="0"/>
              </a:spcBef>
              <a:buFontTx/>
              <a:buNone/>
            </a:pPr>
            <a:r>
              <a:rPr lang="en-US" altLang="en-US" sz="1000" i="1"/>
              <a:t>Gibson McCullough</a:t>
            </a:r>
          </a:p>
        </p:txBody>
      </p:sp>
      <p:sp>
        <p:nvSpPr>
          <p:cNvPr id="6159" name="Rectangle 15">
            <a:extLst>
              <a:ext uri="{FF2B5EF4-FFF2-40B4-BE49-F238E27FC236}">
                <a16:creationId xmlns:a16="http://schemas.microsoft.com/office/drawing/2014/main" id="{B5D3D3D7-608A-40A2-88CF-F40FEFA1FC03}"/>
              </a:ext>
            </a:extLst>
          </p:cNvPr>
          <p:cNvSpPr>
            <a:spLocks noChangeArrowheads="1"/>
          </p:cNvSpPr>
          <p:nvPr/>
        </p:nvSpPr>
        <p:spPr bwMode="auto">
          <a:xfrm>
            <a:off x="9097963" y="5029200"/>
            <a:ext cx="1493838" cy="736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000" i="1"/>
          </a:p>
        </p:txBody>
      </p:sp>
      <p:sp>
        <p:nvSpPr>
          <p:cNvPr id="6160" name="Rectangle 16">
            <a:extLst>
              <a:ext uri="{FF2B5EF4-FFF2-40B4-BE49-F238E27FC236}">
                <a16:creationId xmlns:a16="http://schemas.microsoft.com/office/drawing/2014/main" id="{A4875FBB-1694-4418-9985-B7E66474F398}"/>
              </a:ext>
            </a:extLst>
          </p:cNvPr>
          <p:cNvSpPr>
            <a:spLocks noChangeArrowheads="1"/>
          </p:cNvSpPr>
          <p:nvPr/>
        </p:nvSpPr>
        <p:spPr bwMode="auto">
          <a:xfrm>
            <a:off x="7040563" y="5029200"/>
            <a:ext cx="1981200" cy="736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000" b="1"/>
              <a:t>Public Information and Education </a:t>
            </a:r>
          </a:p>
          <a:p>
            <a:pPr algn="ctr">
              <a:spcBef>
                <a:spcPct val="0"/>
              </a:spcBef>
              <a:buFontTx/>
              <a:buNone/>
            </a:pPr>
            <a:r>
              <a:rPr lang="en-US" altLang="en-US" sz="1000" b="1"/>
              <a:t>Resource Committee</a:t>
            </a:r>
          </a:p>
          <a:p>
            <a:pPr algn="ctr">
              <a:spcBef>
                <a:spcPct val="0"/>
              </a:spcBef>
              <a:buFontTx/>
              <a:buNone/>
            </a:pPr>
            <a:r>
              <a:rPr lang="en-US" altLang="en-US" sz="1000" i="1"/>
              <a:t>Alice King</a:t>
            </a:r>
          </a:p>
        </p:txBody>
      </p:sp>
      <p:sp>
        <p:nvSpPr>
          <p:cNvPr id="6161" name="Rectangle 17">
            <a:extLst>
              <a:ext uri="{FF2B5EF4-FFF2-40B4-BE49-F238E27FC236}">
                <a16:creationId xmlns:a16="http://schemas.microsoft.com/office/drawing/2014/main" id="{242E3127-8680-4827-81BC-0A94503253A7}"/>
              </a:ext>
            </a:extLst>
          </p:cNvPr>
          <p:cNvSpPr>
            <a:spLocks noChangeArrowheads="1"/>
          </p:cNvSpPr>
          <p:nvPr/>
        </p:nvSpPr>
        <p:spPr bwMode="auto">
          <a:xfrm>
            <a:off x="5287963" y="5029200"/>
            <a:ext cx="1600200" cy="736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000" b="1"/>
              <a:t>Pre-Hospital System</a:t>
            </a:r>
          </a:p>
          <a:p>
            <a:pPr algn="ctr">
              <a:spcBef>
                <a:spcPct val="0"/>
              </a:spcBef>
              <a:buFontTx/>
              <a:buNone/>
            </a:pPr>
            <a:r>
              <a:rPr lang="en-US" altLang="en-US" sz="1000" b="1"/>
              <a:t>Coordination Committee</a:t>
            </a:r>
          </a:p>
          <a:p>
            <a:pPr algn="ctr">
              <a:spcBef>
                <a:spcPct val="0"/>
              </a:spcBef>
              <a:buFontTx/>
              <a:buNone/>
            </a:pPr>
            <a:r>
              <a:rPr lang="en-US" altLang="en-US" sz="1000" i="1"/>
              <a:t>William Porcaro, MD</a:t>
            </a:r>
          </a:p>
        </p:txBody>
      </p:sp>
      <p:sp>
        <p:nvSpPr>
          <p:cNvPr id="6162" name="Line 18">
            <a:extLst>
              <a:ext uri="{FF2B5EF4-FFF2-40B4-BE49-F238E27FC236}">
                <a16:creationId xmlns:a16="http://schemas.microsoft.com/office/drawing/2014/main" id="{7098A036-DE93-4449-B6E3-E4866110BDE9}"/>
              </a:ext>
            </a:extLst>
          </p:cNvPr>
          <p:cNvSpPr>
            <a:spLocks noChangeShapeType="1"/>
          </p:cNvSpPr>
          <p:nvPr/>
        </p:nvSpPr>
        <p:spPr bwMode="auto">
          <a:xfrm>
            <a:off x="2555877" y="4495800"/>
            <a:ext cx="7158037"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163" name="Line 19">
            <a:extLst>
              <a:ext uri="{FF2B5EF4-FFF2-40B4-BE49-F238E27FC236}">
                <a16:creationId xmlns:a16="http://schemas.microsoft.com/office/drawing/2014/main" id="{EEF6B526-FC84-4AED-A3B0-FB54246FCCF0}"/>
              </a:ext>
            </a:extLst>
          </p:cNvPr>
          <p:cNvSpPr>
            <a:spLocks noChangeShapeType="1"/>
          </p:cNvSpPr>
          <p:nvPr/>
        </p:nvSpPr>
        <p:spPr bwMode="auto">
          <a:xfrm>
            <a:off x="4248151" y="4495800"/>
            <a:ext cx="0" cy="5334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164" name="Line 20">
            <a:extLst>
              <a:ext uri="{FF2B5EF4-FFF2-40B4-BE49-F238E27FC236}">
                <a16:creationId xmlns:a16="http://schemas.microsoft.com/office/drawing/2014/main" id="{71EA6213-E362-486F-A1EC-3A6612775935}"/>
              </a:ext>
            </a:extLst>
          </p:cNvPr>
          <p:cNvSpPr>
            <a:spLocks noChangeShapeType="1"/>
          </p:cNvSpPr>
          <p:nvPr/>
        </p:nvSpPr>
        <p:spPr bwMode="auto">
          <a:xfrm>
            <a:off x="6096001" y="4495800"/>
            <a:ext cx="0" cy="5334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165" name="Line 21">
            <a:extLst>
              <a:ext uri="{FF2B5EF4-FFF2-40B4-BE49-F238E27FC236}">
                <a16:creationId xmlns:a16="http://schemas.microsoft.com/office/drawing/2014/main" id="{39033EE2-D3CC-489E-8725-1904B8AAABFA}"/>
              </a:ext>
            </a:extLst>
          </p:cNvPr>
          <p:cNvSpPr>
            <a:spLocks noChangeShapeType="1"/>
          </p:cNvSpPr>
          <p:nvPr/>
        </p:nvSpPr>
        <p:spPr bwMode="auto">
          <a:xfrm>
            <a:off x="7866063" y="4495800"/>
            <a:ext cx="0" cy="5334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166" name="Line 22">
            <a:extLst>
              <a:ext uri="{FF2B5EF4-FFF2-40B4-BE49-F238E27FC236}">
                <a16:creationId xmlns:a16="http://schemas.microsoft.com/office/drawing/2014/main" id="{FEBF987E-E940-4490-81D4-E6A6451FA4CF}"/>
              </a:ext>
            </a:extLst>
          </p:cNvPr>
          <p:cNvSpPr>
            <a:spLocks noChangeShapeType="1"/>
          </p:cNvSpPr>
          <p:nvPr/>
        </p:nvSpPr>
        <p:spPr bwMode="auto">
          <a:xfrm>
            <a:off x="9713913" y="4495800"/>
            <a:ext cx="0" cy="5334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167" name="Rectangle 23">
            <a:extLst>
              <a:ext uri="{FF2B5EF4-FFF2-40B4-BE49-F238E27FC236}">
                <a16:creationId xmlns:a16="http://schemas.microsoft.com/office/drawing/2014/main" id="{CE712548-3203-4D07-84FE-338D722ED183}"/>
              </a:ext>
            </a:extLst>
          </p:cNvPr>
          <p:cNvSpPr>
            <a:spLocks noChangeArrowheads="1"/>
          </p:cNvSpPr>
          <p:nvPr/>
        </p:nvSpPr>
        <p:spPr bwMode="auto">
          <a:xfrm>
            <a:off x="2316163" y="533400"/>
            <a:ext cx="7748588" cy="279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b="1" dirty="0"/>
              <a:t>METROPOLITAN BOSTON EMERGENCY MEDICAL SERVICES COUNCIL, INC.</a:t>
            </a:r>
          </a:p>
        </p:txBody>
      </p:sp>
      <p:sp>
        <p:nvSpPr>
          <p:cNvPr id="6168" name="Rectangle 24">
            <a:extLst>
              <a:ext uri="{FF2B5EF4-FFF2-40B4-BE49-F238E27FC236}">
                <a16:creationId xmlns:a16="http://schemas.microsoft.com/office/drawing/2014/main" id="{FF5E5833-D26B-4743-9E13-CB5A6E290116}"/>
              </a:ext>
            </a:extLst>
          </p:cNvPr>
          <p:cNvSpPr>
            <a:spLocks noChangeArrowheads="1"/>
          </p:cNvSpPr>
          <p:nvPr/>
        </p:nvSpPr>
        <p:spPr bwMode="auto">
          <a:xfrm>
            <a:off x="8620126" y="6294439"/>
            <a:ext cx="44926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900"/>
              <a:t>11/19</a:t>
            </a:r>
          </a:p>
        </p:txBody>
      </p:sp>
      <p:sp>
        <p:nvSpPr>
          <p:cNvPr id="6169" name="Line 25">
            <a:extLst>
              <a:ext uri="{FF2B5EF4-FFF2-40B4-BE49-F238E27FC236}">
                <a16:creationId xmlns:a16="http://schemas.microsoft.com/office/drawing/2014/main" id="{D1C9B430-D716-4456-9FD7-3D334D97FB5C}"/>
              </a:ext>
            </a:extLst>
          </p:cNvPr>
          <p:cNvSpPr>
            <a:spLocks noChangeShapeType="1"/>
          </p:cNvSpPr>
          <p:nvPr/>
        </p:nvSpPr>
        <p:spPr bwMode="auto">
          <a:xfrm>
            <a:off x="5892801" y="2667000"/>
            <a:ext cx="0" cy="7620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170" name="Line 26">
            <a:extLst>
              <a:ext uri="{FF2B5EF4-FFF2-40B4-BE49-F238E27FC236}">
                <a16:creationId xmlns:a16="http://schemas.microsoft.com/office/drawing/2014/main" id="{79385B62-F371-49B6-AD98-04638AF7F3E0}"/>
              </a:ext>
            </a:extLst>
          </p:cNvPr>
          <p:cNvSpPr>
            <a:spLocks noChangeShapeType="1"/>
          </p:cNvSpPr>
          <p:nvPr/>
        </p:nvSpPr>
        <p:spPr bwMode="auto">
          <a:xfrm>
            <a:off x="3657601" y="3035300"/>
            <a:ext cx="6246812"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171" name="Rectangle 27">
            <a:extLst>
              <a:ext uri="{FF2B5EF4-FFF2-40B4-BE49-F238E27FC236}">
                <a16:creationId xmlns:a16="http://schemas.microsoft.com/office/drawing/2014/main" id="{CED3F48C-9BA2-492A-815F-C3D541EE92EF}"/>
              </a:ext>
            </a:extLst>
          </p:cNvPr>
          <p:cNvSpPr>
            <a:spLocks noChangeArrowheads="1"/>
          </p:cNvSpPr>
          <p:nvPr/>
        </p:nvSpPr>
        <p:spPr bwMode="auto">
          <a:xfrm>
            <a:off x="7648577" y="1536700"/>
            <a:ext cx="1603375" cy="584200"/>
          </a:xfrm>
          <a:prstGeom prst="rect">
            <a:avLst/>
          </a:prstGeom>
          <a:solidFill>
            <a:schemeClr val="bg1"/>
          </a:solidFill>
          <a:ln w="25400">
            <a:solidFill>
              <a:schemeClr val="tx1"/>
            </a:solidFill>
            <a:miter lim="800000"/>
            <a:headEnd/>
            <a:tailEnd/>
          </a:ln>
        </p:spPr>
        <p:txBody>
          <a:bodyPr wrap="none" lIns="92075" tIns="46038" rIns="92075" bIns="46038"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200" b="1"/>
              <a:t>Vice Chair</a:t>
            </a:r>
          </a:p>
          <a:p>
            <a:pPr algn="ctr">
              <a:spcBef>
                <a:spcPct val="0"/>
              </a:spcBef>
              <a:buFontTx/>
              <a:buNone/>
            </a:pPr>
            <a:r>
              <a:rPr lang="en-US" altLang="en-US" sz="1000" i="1"/>
              <a:t>Jason Cavallaro</a:t>
            </a:r>
          </a:p>
        </p:txBody>
      </p:sp>
      <p:sp>
        <p:nvSpPr>
          <p:cNvPr id="6172" name="Line 28">
            <a:extLst>
              <a:ext uri="{FF2B5EF4-FFF2-40B4-BE49-F238E27FC236}">
                <a16:creationId xmlns:a16="http://schemas.microsoft.com/office/drawing/2014/main" id="{5E3FEBD3-0A97-4440-A026-C9A9F60A7784}"/>
              </a:ext>
            </a:extLst>
          </p:cNvPr>
          <p:cNvSpPr>
            <a:spLocks noChangeShapeType="1"/>
          </p:cNvSpPr>
          <p:nvPr/>
        </p:nvSpPr>
        <p:spPr bwMode="auto">
          <a:xfrm>
            <a:off x="6326188" y="1828800"/>
            <a:ext cx="1309688"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173" name="Text Box 29">
            <a:extLst>
              <a:ext uri="{FF2B5EF4-FFF2-40B4-BE49-F238E27FC236}">
                <a16:creationId xmlns:a16="http://schemas.microsoft.com/office/drawing/2014/main" id="{B7EE7114-2565-4AC7-B1B3-AEE0CE15C603}"/>
              </a:ext>
            </a:extLst>
          </p:cNvPr>
          <p:cNvSpPr txBox="1">
            <a:spLocks noChangeArrowheads="1"/>
          </p:cNvSpPr>
          <p:nvPr/>
        </p:nvSpPr>
        <p:spPr bwMode="auto">
          <a:xfrm>
            <a:off x="4525963" y="144463"/>
            <a:ext cx="297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1600" b="1"/>
              <a:t>ORGANIZATIONAL CHART</a:t>
            </a:r>
          </a:p>
        </p:txBody>
      </p:sp>
      <p:sp>
        <p:nvSpPr>
          <p:cNvPr id="6174" name="Rectangle 32">
            <a:extLst>
              <a:ext uri="{FF2B5EF4-FFF2-40B4-BE49-F238E27FC236}">
                <a16:creationId xmlns:a16="http://schemas.microsoft.com/office/drawing/2014/main" id="{99E5530A-3770-440D-80EE-C7736AA7105C}"/>
              </a:ext>
            </a:extLst>
          </p:cNvPr>
          <p:cNvSpPr>
            <a:spLocks noChangeArrowheads="1"/>
          </p:cNvSpPr>
          <p:nvPr/>
        </p:nvSpPr>
        <p:spPr bwMode="auto">
          <a:xfrm>
            <a:off x="9174164" y="5105401"/>
            <a:ext cx="134302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70000"/>
              </a:lnSpc>
              <a:spcBef>
                <a:spcPct val="50000"/>
              </a:spcBef>
              <a:buFontTx/>
              <a:buNone/>
            </a:pPr>
            <a:r>
              <a:rPr lang="en-US" altLang="en-US" sz="1000" b="1"/>
              <a:t>Trauma Systems</a:t>
            </a:r>
          </a:p>
          <a:p>
            <a:pPr algn="ctr">
              <a:lnSpc>
                <a:spcPct val="70000"/>
              </a:lnSpc>
              <a:spcBef>
                <a:spcPct val="50000"/>
              </a:spcBef>
              <a:buFontTx/>
              <a:buNone/>
            </a:pPr>
            <a:r>
              <a:rPr lang="en-US" altLang="en-US" sz="1000" b="1"/>
              <a:t>Committee</a:t>
            </a:r>
          </a:p>
          <a:p>
            <a:pPr algn="ctr">
              <a:lnSpc>
                <a:spcPct val="70000"/>
              </a:lnSpc>
              <a:spcBef>
                <a:spcPct val="50000"/>
              </a:spcBef>
              <a:buFontTx/>
              <a:buNone/>
            </a:pPr>
            <a:r>
              <a:rPr lang="en-US" altLang="en-US" sz="1000" i="1"/>
              <a:t>Michael Murphy, M.D</a:t>
            </a:r>
          </a:p>
        </p:txBody>
      </p:sp>
      <p:sp>
        <p:nvSpPr>
          <p:cNvPr id="6175" name="Line 25">
            <a:extLst>
              <a:ext uri="{FF2B5EF4-FFF2-40B4-BE49-F238E27FC236}">
                <a16:creationId xmlns:a16="http://schemas.microsoft.com/office/drawing/2014/main" id="{89808595-C3B1-4037-9A20-F55EECACEB57}"/>
              </a:ext>
            </a:extLst>
          </p:cNvPr>
          <p:cNvSpPr>
            <a:spLocks noChangeShapeType="1"/>
          </p:cNvSpPr>
          <p:nvPr/>
        </p:nvSpPr>
        <p:spPr bwMode="auto">
          <a:xfrm>
            <a:off x="7862889" y="3009900"/>
            <a:ext cx="3175" cy="4191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176" name="Rectangle 6">
            <a:extLst>
              <a:ext uri="{FF2B5EF4-FFF2-40B4-BE49-F238E27FC236}">
                <a16:creationId xmlns:a16="http://schemas.microsoft.com/office/drawing/2014/main" id="{47BBDF3C-B464-4D3D-918C-BC51B8FAE8FF}"/>
              </a:ext>
            </a:extLst>
          </p:cNvPr>
          <p:cNvSpPr>
            <a:spLocks noChangeArrowheads="1"/>
          </p:cNvSpPr>
          <p:nvPr/>
        </p:nvSpPr>
        <p:spPr bwMode="auto">
          <a:xfrm>
            <a:off x="2982913" y="3468688"/>
            <a:ext cx="1676400" cy="584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200" b="1"/>
              <a:t>Medical Director</a:t>
            </a:r>
          </a:p>
          <a:p>
            <a:pPr algn="ctr">
              <a:spcBef>
                <a:spcPct val="0"/>
              </a:spcBef>
              <a:buFontTx/>
              <a:buNone/>
            </a:pPr>
            <a:r>
              <a:rPr lang="en-US" altLang="en-US" sz="1000" i="1"/>
              <a:t>William Tollefsen, MD</a:t>
            </a:r>
          </a:p>
        </p:txBody>
      </p:sp>
      <p:cxnSp>
        <p:nvCxnSpPr>
          <p:cNvPr id="33" name="Straight Connector 32">
            <a:extLst>
              <a:ext uri="{FF2B5EF4-FFF2-40B4-BE49-F238E27FC236}">
                <a16:creationId xmlns:a16="http://schemas.microsoft.com/office/drawing/2014/main" id="{41F93FAF-B79D-40BB-9C4E-7802AEAF0FB2}"/>
              </a:ext>
            </a:extLst>
          </p:cNvPr>
          <p:cNvCxnSpPr/>
          <p:nvPr/>
        </p:nvCxnSpPr>
        <p:spPr>
          <a:xfrm>
            <a:off x="0" y="6201027"/>
            <a:ext cx="12161520"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0832387-1BEF-4F33-BB97-EF3E98F75E53}"/>
              </a:ext>
            </a:extLst>
          </p:cNvPr>
          <p:cNvCxnSpPr/>
          <p:nvPr/>
        </p:nvCxnSpPr>
        <p:spPr>
          <a:xfrm>
            <a:off x="0" y="6201027"/>
            <a:ext cx="1216152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1930034-C992-4C09-BD40-21579FAA3717}"/>
              </a:ext>
            </a:extLst>
          </p:cNvPr>
          <p:cNvSpPr txBox="1"/>
          <p:nvPr/>
        </p:nvSpPr>
        <p:spPr>
          <a:xfrm>
            <a:off x="2847474" y="284747"/>
            <a:ext cx="5590673" cy="584775"/>
          </a:xfrm>
          <a:prstGeom prst="rect">
            <a:avLst/>
          </a:prstGeom>
          <a:noFill/>
        </p:spPr>
        <p:txBody>
          <a:bodyPr wrap="square" rtlCol="0">
            <a:spAutoFit/>
          </a:bodyPr>
          <a:lstStyle/>
          <a:p>
            <a:pPr algn="ctr"/>
            <a:r>
              <a:rPr lang="en-US" sz="3200" dirty="0"/>
              <a:t>The Region</a:t>
            </a:r>
          </a:p>
        </p:txBody>
      </p:sp>
      <p:pic>
        <p:nvPicPr>
          <p:cNvPr id="5" name="Picture 2">
            <a:extLst>
              <a:ext uri="{FF2B5EF4-FFF2-40B4-BE49-F238E27FC236}">
                <a16:creationId xmlns:a16="http://schemas.microsoft.com/office/drawing/2014/main" id="{C152A7C2-1500-4288-8A48-BE4BC034189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46295" y="1227229"/>
            <a:ext cx="5494421" cy="461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C470D19-C577-4DCD-8491-376530C2B544}"/>
              </a:ext>
            </a:extLst>
          </p:cNvPr>
          <p:cNvSpPr/>
          <p:nvPr/>
        </p:nvSpPr>
        <p:spPr>
          <a:xfrm>
            <a:off x="884238" y="2274887"/>
            <a:ext cx="4267200" cy="2308225"/>
          </a:xfrm>
          <a:prstGeom prst="rect">
            <a:avLst/>
          </a:prstGeom>
        </p:spPr>
        <p:txBody>
          <a:bodyPr>
            <a:spAutoFit/>
          </a:bodyPr>
          <a:lstStyle/>
          <a:p>
            <a:pPr>
              <a:defRPr/>
            </a:pPr>
            <a:r>
              <a:rPr lang="en-US" sz="1800" dirty="0">
                <a:solidFill>
                  <a:srgbClr val="0F0F0F"/>
                </a:solidFill>
                <a:latin typeface="+mj-lt"/>
              </a:rPr>
              <a:t>The Region, which extends north as far as Wilmington and Littleton, west as far as Marlborough and Hopkinton, and south as far as Wrentham and Hanover, serves as residence to over 2 million people, and accounts for close to 1 million emergency department visits in the Region's hospitals each year.</a:t>
            </a:r>
          </a:p>
        </p:txBody>
      </p:sp>
    </p:spTree>
    <p:extLst>
      <p:ext uri="{BB962C8B-B14F-4D97-AF65-F5344CB8AC3E}">
        <p14:creationId xmlns:p14="http://schemas.microsoft.com/office/powerpoint/2010/main" val="481463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0832387-1BEF-4F33-BB97-EF3E98F75E53}"/>
              </a:ext>
            </a:extLst>
          </p:cNvPr>
          <p:cNvCxnSpPr/>
          <p:nvPr/>
        </p:nvCxnSpPr>
        <p:spPr>
          <a:xfrm>
            <a:off x="0" y="6201027"/>
            <a:ext cx="1216152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4FA830F-B183-4958-8EC4-FDB1C1BF7E8B}"/>
              </a:ext>
            </a:extLst>
          </p:cNvPr>
          <p:cNvSpPr txBox="1"/>
          <p:nvPr/>
        </p:nvSpPr>
        <p:spPr>
          <a:xfrm>
            <a:off x="4748462" y="248652"/>
            <a:ext cx="1713739" cy="584775"/>
          </a:xfrm>
          <a:prstGeom prst="rect">
            <a:avLst/>
          </a:prstGeom>
          <a:noFill/>
        </p:spPr>
        <p:txBody>
          <a:bodyPr wrap="none" rtlCol="0">
            <a:spAutoFit/>
          </a:bodyPr>
          <a:lstStyle/>
          <a:p>
            <a:pPr algn="r"/>
            <a:r>
              <a:rPr lang="en-US" sz="3200" dirty="0"/>
              <a:t>Hospitals</a:t>
            </a:r>
          </a:p>
        </p:txBody>
      </p:sp>
      <p:sp>
        <p:nvSpPr>
          <p:cNvPr id="4" name="Rectangle 2">
            <a:extLst>
              <a:ext uri="{FF2B5EF4-FFF2-40B4-BE49-F238E27FC236}">
                <a16:creationId xmlns:a16="http://schemas.microsoft.com/office/drawing/2014/main" id="{A462928D-27CD-4ED6-B502-04B4977373C6}"/>
              </a:ext>
            </a:extLst>
          </p:cNvPr>
          <p:cNvSpPr>
            <a:spLocks noChangeArrowheads="1"/>
          </p:cNvSpPr>
          <p:nvPr/>
        </p:nvSpPr>
        <p:spPr bwMode="auto">
          <a:xfrm>
            <a:off x="1208505" y="978021"/>
            <a:ext cx="754380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b="1" dirty="0">
                <a:latin typeface="adobe-garamond-pro"/>
              </a:rPr>
              <a:t>Beth Israel-Deaconess Hospital - Milton</a:t>
            </a:r>
            <a:br>
              <a:rPr lang="en-US" altLang="en-US" sz="1200" b="1" dirty="0">
                <a:latin typeface="adobe-garamond-pro"/>
              </a:rPr>
            </a:br>
            <a:r>
              <a:rPr lang="en-US" altLang="en-US" sz="1200" b="1" dirty="0">
                <a:latin typeface="adobe-garamond-pro"/>
              </a:rPr>
              <a:t>Beth Israel Deaconess Hospital - Needham</a:t>
            </a:r>
            <a:br>
              <a:rPr lang="en-US" altLang="en-US" sz="1200" b="1" dirty="0">
                <a:latin typeface="adobe-garamond-pro"/>
              </a:rPr>
            </a:br>
            <a:r>
              <a:rPr lang="en-US" altLang="en-US" sz="1200" b="1" dirty="0">
                <a:latin typeface="adobe-garamond-pro"/>
              </a:rPr>
              <a:t>Beth Israel Deaconess Medical Center- East and West Campuses</a:t>
            </a:r>
            <a:br>
              <a:rPr lang="en-US" altLang="en-US" sz="1200" b="1" dirty="0">
                <a:latin typeface="adobe-garamond-pro"/>
              </a:rPr>
            </a:br>
            <a:r>
              <a:rPr lang="en-US" altLang="en-US" sz="1200" b="1" dirty="0">
                <a:latin typeface="adobe-garamond-pro"/>
              </a:rPr>
              <a:t>Boston Children's Hospital</a:t>
            </a:r>
            <a:br>
              <a:rPr lang="en-US" altLang="en-US" sz="1200" b="1" dirty="0">
                <a:latin typeface="adobe-garamond-pro"/>
              </a:rPr>
            </a:br>
            <a:r>
              <a:rPr lang="en-US" altLang="en-US" sz="1200" b="1" dirty="0">
                <a:latin typeface="adobe-garamond-pro"/>
              </a:rPr>
              <a:t>Boston Medical Center</a:t>
            </a:r>
            <a:br>
              <a:rPr lang="en-US" altLang="en-US" sz="1200" b="1" dirty="0">
                <a:latin typeface="adobe-garamond-pro"/>
              </a:rPr>
            </a:br>
            <a:r>
              <a:rPr lang="en-US" altLang="en-US" sz="1200" b="1" dirty="0">
                <a:latin typeface="adobe-garamond-pro"/>
              </a:rPr>
              <a:t>Brigham and Women's Hospital</a:t>
            </a:r>
            <a:br>
              <a:rPr lang="en-US" altLang="en-US" sz="1200" b="1" dirty="0">
                <a:latin typeface="adobe-garamond-pro"/>
              </a:rPr>
            </a:br>
            <a:r>
              <a:rPr lang="en-US" altLang="en-US" sz="1200" b="1" dirty="0">
                <a:latin typeface="adobe-garamond-pro"/>
              </a:rPr>
              <a:t>Brigham and Women's Faulkner Hospital</a:t>
            </a:r>
            <a:br>
              <a:rPr lang="en-US" altLang="en-US" sz="1200" b="1" dirty="0">
                <a:latin typeface="adobe-garamond-pro"/>
              </a:rPr>
            </a:br>
            <a:r>
              <a:rPr lang="en-US" altLang="en-US" sz="1200" b="1" dirty="0">
                <a:latin typeface="adobe-garamond-pro"/>
              </a:rPr>
              <a:t>Cambridge Health Alliance</a:t>
            </a:r>
            <a:br>
              <a:rPr lang="en-US" altLang="en-US" sz="1200" b="1" dirty="0">
                <a:latin typeface="adobe-garamond-pro"/>
              </a:rPr>
            </a:br>
            <a:r>
              <a:rPr lang="en-US" altLang="en-US" sz="1200" b="1" dirty="0">
                <a:latin typeface="adobe-garamond-pro"/>
              </a:rPr>
              <a:t>Carney Hospital</a:t>
            </a:r>
            <a:br>
              <a:rPr lang="en-US" altLang="en-US" sz="1200" b="1" dirty="0">
                <a:latin typeface="adobe-garamond-pro"/>
              </a:rPr>
            </a:br>
            <a:r>
              <a:rPr lang="en-US" altLang="en-US" sz="1200" b="1" dirty="0">
                <a:latin typeface="adobe-garamond-pro"/>
              </a:rPr>
              <a:t>Dana-Farber Cancer Institute</a:t>
            </a:r>
            <a:br>
              <a:rPr lang="en-US" altLang="en-US" sz="1200" b="1" dirty="0">
                <a:latin typeface="adobe-garamond-pro"/>
              </a:rPr>
            </a:br>
            <a:r>
              <a:rPr lang="en-US" altLang="en-US" sz="1200" b="1" dirty="0">
                <a:latin typeface="adobe-garamond-pro"/>
              </a:rPr>
              <a:t>Emerson Hospital</a:t>
            </a:r>
            <a:br>
              <a:rPr lang="en-US" altLang="en-US" sz="1200" b="1" dirty="0">
                <a:latin typeface="adobe-garamond-pro"/>
              </a:rPr>
            </a:br>
            <a:r>
              <a:rPr lang="en-US" altLang="en-US" sz="1200" b="1" dirty="0">
                <a:latin typeface="adobe-garamond-pro"/>
              </a:rPr>
              <a:t>Lahey Hospital and Medical Center</a:t>
            </a:r>
            <a:br>
              <a:rPr lang="en-US" altLang="en-US" sz="1200" b="1" dirty="0">
                <a:latin typeface="adobe-garamond-pro"/>
              </a:rPr>
            </a:br>
            <a:r>
              <a:rPr lang="en-US" altLang="en-US" sz="1200" b="1" dirty="0">
                <a:latin typeface="adobe-garamond-pro"/>
              </a:rPr>
              <a:t>Massachusetts Eye and Ear Infirmary</a:t>
            </a:r>
            <a:br>
              <a:rPr lang="en-US" altLang="en-US" sz="1200" b="1" dirty="0">
                <a:latin typeface="adobe-garamond-pro"/>
              </a:rPr>
            </a:br>
            <a:r>
              <a:rPr lang="en-US" altLang="en-US" sz="1200" b="1" dirty="0">
                <a:latin typeface="adobe-garamond-pro"/>
              </a:rPr>
              <a:t>Massachusetts General Hospital</a:t>
            </a:r>
          </a:p>
          <a:p>
            <a:pPr>
              <a:spcBef>
                <a:spcPct val="0"/>
              </a:spcBef>
              <a:buFontTx/>
              <a:buNone/>
            </a:pPr>
            <a:r>
              <a:rPr lang="en-US" altLang="en-US" sz="1200" b="1" dirty="0">
                <a:latin typeface="adobe-garamond-pro"/>
              </a:rPr>
              <a:t>MetroWest Medical Center (Framingham and Natick)</a:t>
            </a:r>
            <a:br>
              <a:rPr lang="en-US" altLang="en-US" sz="1200" b="1" dirty="0">
                <a:latin typeface="adobe-garamond-pro"/>
              </a:rPr>
            </a:br>
            <a:r>
              <a:rPr lang="en-US" altLang="en-US" sz="1200" b="1" dirty="0">
                <a:latin typeface="adobe-garamond-pro"/>
              </a:rPr>
              <a:t>Mount Auburn Hospital</a:t>
            </a:r>
            <a:br>
              <a:rPr lang="en-US" altLang="en-US" sz="1200" b="1" dirty="0">
                <a:latin typeface="adobe-garamond-pro"/>
              </a:rPr>
            </a:br>
            <a:r>
              <a:rPr lang="en-US" altLang="en-US" sz="1200" b="1" dirty="0">
                <a:latin typeface="adobe-garamond-pro"/>
              </a:rPr>
              <a:t>Newton Wellesley Hospital</a:t>
            </a:r>
            <a:br>
              <a:rPr lang="en-US" altLang="en-US" sz="1200" b="1" dirty="0">
                <a:latin typeface="adobe-garamond-pro"/>
              </a:rPr>
            </a:br>
            <a:r>
              <a:rPr lang="en-US" altLang="en-US" sz="1200" b="1" dirty="0">
                <a:latin typeface="adobe-garamond-pro"/>
              </a:rPr>
              <a:t>Norwood Hospital</a:t>
            </a:r>
            <a:br>
              <a:rPr lang="en-US" altLang="en-US" sz="1200" b="1" dirty="0">
                <a:latin typeface="adobe-garamond-pro"/>
              </a:rPr>
            </a:br>
            <a:r>
              <a:rPr lang="en-US" altLang="en-US" sz="1200" b="1" dirty="0">
                <a:latin typeface="adobe-garamond-pro"/>
              </a:rPr>
              <a:t>Shriner's Hospital for Children - Boston</a:t>
            </a:r>
            <a:br>
              <a:rPr lang="en-US" altLang="en-US" sz="1200" b="1" dirty="0">
                <a:latin typeface="adobe-garamond-pro"/>
              </a:rPr>
            </a:br>
            <a:r>
              <a:rPr lang="en-US" altLang="en-US" sz="1200" b="1" dirty="0">
                <a:latin typeface="adobe-garamond-pro"/>
              </a:rPr>
              <a:t>Somerville Hospital (a campus of Cambridge Health Alliance)</a:t>
            </a:r>
            <a:br>
              <a:rPr lang="en-US" altLang="en-US" sz="1200" b="1" dirty="0">
                <a:latin typeface="adobe-garamond-pro"/>
              </a:rPr>
            </a:br>
            <a:r>
              <a:rPr lang="en-US" altLang="en-US" sz="1200" b="1" dirty="0">
                <a:latin typeface="adobe-garamond-pro"/>
              </a:rPr>
              <a:t>South Shore Hospital</a:t>
            </a:r>
            <a:br>
              <a:rPr lang="en-US" altLang="en-US" sz="1200" b="1" dirty="0">
                <a:latin typeface="adobe-garamond-pro"/>
              </a:rPr>
            </a:br>
            <a:r>
              <a:rPr lang="en-US" altLang="en-US" sz="1200" b="1" dirty="0">
                <a:latin typeface="adobe-garamond-pro"/>
              </a:rPr>
              <a:t>St. Elizabeth's Medical Center</a:t>
            </a:r>
            <a:br>
              <a:rPr lang="en-US" altLang="en-US" sz="1200" b="1" dirty="0">
                <a:latin typeface="adobe-garamond-pro"/>
              </a:rPr>
            </a:br>
            <a:r>
              <a:rPr lang="en-US" altLang="en-US" sz="1200" b="1" dirty="0">
                <a:latin typeface="adobe-garamond-pro"/>
              </a:rPr>
              <a:t>Steward Satellite ER Facility-Quincy (a satellite location of Carney Hospital)</a:t>
            </a:r>
            <a:br>
              <a:rPr lang="en-US" altLang="en-US" sz="1200" b="1" dirty="0">
                <a:latin typeface="adobe-garamond-pro"/>
              </a:rPr>
            </a:br>
            <a:r>
              <a:rPr lang="en-US" altLang="en-US" sz="1200" b="1" dirty="0">
                <a:latin typeface="adobe-garamond-pro"/>
              </a:rPr>
              <a:t>Tufts Medical Center</a:t>
            </a:r>
            <a:br>
              <a:rPr lang="en-US" altLang="en-US" sz="1200" b="1" dirty="0">
                <a:latin typeface="adobe-garamond-pro"/>
              </a:rPr>
            </a:br>
            <a:r>
              <a:rPr lang="en-US" altLang="en-US" sz="1200" b="1" dirty="0">
                <a:latin typeface="adobe-garamond-pro"/>
              </a:rPr>
              <a:t>UMASS/Memorial Medical Center - Marlborough Hospital Campus</a:t>
            </a:r>
            <a:br>
              <a:rPr lang="en-US" altLang="en-US" sz="1200" b="1" dirty="0">
                <a:latin typeface="adobe-garamond-pro"/>
              </a:rPr>
            </a:br>
            <a:r>
              <a:rPr lang="en-US" altLang="en-US" sz="1200" b="1" dirty="0">
                <a:latin typeface="adobe-garamond-pro"/>
              </a:rPr>
              <a:t>VA Boston Healthcare System</a:t>
            </a:r>
            <a:br>
              <a:rPr lang="en-US" altLang="en-US" sz="1200" b="1" dirty="0">
                <a:latin typeface="adobe-garamond-pro"/>
              </a:rPr>
            </a:br>
            <a:r>
              <a:rPr lang="en-US" altLang="en-US" sz="1200" b="1" dirty="0">
                <a:latin typeface="adobe-garamond-pro"/>
              </a:rPr>
              <a:t>Winchester Hospital</a:t>
            </a:r>
          </a:p>
        </p:txBody>
      </p:sp>
    </p:spTree>
    <p:extLst>
      <p:ext uri="{BB962C8B-B14F-4D97-AF65-F5344CB8AC3E}">
        <p14:creationId xmlns:p14="http://schemas.microsoft.com/office/powerpoint/2010/main" val="4202921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0832387-1BEF-4F33-BB97-EF3E98F75E53}"/>
              </a:ext>
            </a:extLst>
          </p:cNvPr>
          <p:cNvCxnSpPr/>
          <p:nvPr/>
        </p:nvCxnSpPr>
        <p:spPr>
          <a:xfrm>
            <a:off x="0" y="6201027"/>
            <a:ext cx="1216152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BAB0B3E-B9E2-4EAE-8BBD-3E858A78B6D1}"/>
              </a:ext>
            </a:extLst>
          </p:cNvPr>
          <p:cNvSpPr txBox="1"/>
          <p:nvPr/>
        </p:nvSpPr>
        <p:spPr>
          <a:xfrm>
            <a:off x="4700337" y="364584"/>
            <a:ext cx="1541384" cy="584775"/>
          </a:xfrm>
          <a:prstGeom prst="rect">
            <a:avLst/>
          </a:prstGeom>
          <a:noFill/>
        </p:spPr>
        <p:txBody>
          <a:bodyPr wrap="none" rtlCol="0">
            <a:spAutoFit/>
          </a:bodyPr>
          <a:lstStyle/>
          <a:p>
            <a:r>
              <a:rPr lang="en-US" sz="3200" dirty="0"/>
              <a:t>Services</a:t>
            </a:r>
          </a:p>
        </p:txBody>
      </p:sp>
      <p:sp>
        <p:nvSpPr>
          <p:cNvPr id="4" name="TextBox 3">
            <a:extLst>
              <a:ext uri="{FF2B5EF4-FFF2-40B4-BE49-F238E27FC236}">
                <a16:creationId xmlns:a16="http://schemas.microsoft.com/office/drawing/2014/main" id="{506A68A7-C4B5-4AB4-AD1C-7D81749B81D9}"/>
              </a:ext>
            </a:extLst>
          </p:cNvPr>
          <p:cNvSpPr txBox="1">
            <a:spLocks noChangeArrowheads="1"/>
          </p:cNvSpPr>
          <p:nvPr/>
        </p:nvSpPr>
        <p:spPr bwMode="auto">
          <a:xfrm>
            <a:off x="1156953" y="1313035"/>
            <a:ext cx="9888035"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2400" dirty="0"/>
              <a:t>There are 70 ambulance services that reside in Region IV with several others that operate in and around the area.</a:t>
            </a:r>
          </a:p>
          <a:p>
            <a:pPr>
              <a:spcBef>
                <a:spcPct val="0"/>
              </a:spcBef>
            </a:pPr>
            <a:endParaRPr lang="en-US" altLang="en-US" sz="2400" dirty="0"/>
          </a:p>
          <a:p>
            <a:pPr>
              <a:spcBef>
                <a:spcPct val="0"/>
              </a:spcBef>
            </a:pPr>
            <a:r>
              <a:rPr lang="en-US" altLang="en-US" sz="2400" dirty="0"/>
              <a:t>They consist of a mix of BLS and ALS services form several different areas:</a:t>
            </a:r>
          </a:p>
          <a:p>
            <a:pPr lvl="1">
              <a:spcBef>
                <a:spcPct val="0"/>
              </a:spcBef>
              <a:buFont typeface="Arial" panose="020B0604020202020204" pitchFamily="34" charset="0"/>
              <a:buChar char="•"/>
            </a:pPr>
            <a:r>
              <a:rPr lang="en-US" altLang="en-US" sz="2400" dirty="0"/>
              <a:t>Municipal</a:t>
            </a:r>
          </a:p>
          <a:p>
            <a:pPr lvl="1">
              <a:spcBef>
                <a:spcPct val="0"/>
              </a:spcBef>
              <a:buFont typeface="Arial" panose="020B0604020202020204" pitchFamily="34" charset="0"/>
              <a:buChar char="•"/>
            </a:pPr>
            <a:r>
              <a:rPr lang="en-US" altLang="en-US" sz="2400" dirty="0"/>
              <a:t>Private</a:t>
            </a:r>
          </a:p>
          <a:p>
            <a:pPr lvl="1">
              <a:spcBef>
                <a:spcPct val="0"/>
              </a:spcBef>
              <a:buFont typeface="Arial" panose="020B0604020202020204" pitchFamily="34" charset="0"/>
              <a:buChar char="•"/>
            </a:pPr>
            <a:r>
              <a:rPr lang="en-US" altLang="en-US" sz="2400" dirty="0"/>
              <a:t>3</a:t>
            </a:r>
            <a:r>
              <a:rPr lang="en-US" altLang="en-US" sz="2400" baseline="30000" dirty="0"/>
              <a:t>rd</a:t>
            </a:r>
            <a:r>
              <a:rPr lang="en-US" altLang="en-US" sz="2400" dirty="0"/>
              <a:t> Service</a:t>
            </a:r>
          </a:p>
          <a:p>
            <a:pPr lvl="1">
              <a:spcBef>
                <a:spcPct val="0"/>
              </a:spcBef>
              <a:buFont typeface="Arial" panose="020B0604020202020204" pitchFamily="34" charset="0"/>
              <a:buChar char="•"/>
            </a:pPr>
            <a:r>
              <a:rPr lang="en-US" altLang="en-US" sz="2400" dirty="0"/>
              <a:t>Air</a:t>
            </a:r>
          </a:p>
          <a:p>
            <a:pPr lvl="1">
              <a:spcBef>
                <a:spcPct val="0"/>
              </a:spcBef>
              <a:buFont typeface="Arial" panose="020B0604020202020204" pitchFamily="34" charset="0"/>
              <a:buChar char="•"/>
            </a:pPr>
            <a:r>
              <a:rPr lang="en-US" altLang="en-US" sz="2400" dirty="0"/>
              <a:t>Call/Volunteer</a:t>
            </a:r>
          </a:p>
          <a:p>
            <a:pPr lvl="1">
              <a:spcBef>
                <a:spcPct val="0"/>
              </a:spcBef>
              <a:buFont typeface="Arial" panose="020B0604020202020204" pitchFamily="34" charset="0"/>
              <a:buChar char="•"/>
            </a:pPr>
            <a:r>
              <a:rPr lang="en-US" altLang="en-US" sz="2400" dirty="0"/>
              <a:t>Hospital Based</a:t>
            </a:r>
          </a:p>
          <a:p>
            <a:pPr lvl="1">
              <a:spcBef>
                <a:spcPct val="0"/>
              </a:spcBef>
              <a:buFont typeface="Arial" panose="020B0604020202020204" pitchFamily="34" charset="0"/>
              <a:buChar char="•"/>
            </a:pPr>
            <a:r>
              <a:rPr lang="en-US" altLang="en-US" sz="2400" dirty="0"/>
              <a:t>College Based</a:t>
            </a:r>
          </a:p>
        </p:txBody>
      </p:sp>
    </p:spTree>
    <p:extLst>
      <p:ext uri="{BB962C8B-B14F-4D97-AF65-F5344CB8AC3E}">
        <p14:creationId xmlns:p14="http://schemas.microsoft.com/office/powerpoint/2010/main" val="239021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252E009-A094-4893-B3B9-454EA2697EEB}"/>
              </a:ext>
            </a:extLst>
          </p:cNvPr>
          <p:cNvCxnSpPr/>
          <p:nvPr/>
        </p:nvCxnSpPr>
        <p:spPr>
          <a:xfrm>
            <a:off x="0" y="6201027"/>
            <a:ext cx="1216152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22890C9-265F-4BE1-B3E8-FC74A12994A9}"/>
              </a:ext>
            </a:extLst>
          </p:cNvPr>
          <p:cNvPicPr>
            <a:picLocks noChangeAspect="1"/>
          </p:cNvPicPr>
          <p:nvPr/>
        </p:nvPicPr>
        <p:blipFill>
          <a:blip r:embed="rId2"/>
          <a:stretch>
            <a:fillRect/>
          </a:stretch>
        </p:blipFill>
        <p:spPr>
          <a:xfrm>
            <a:off x="1685925" y="313322"/>
            <a:ext cx="8820150" cy="5774656"/>
          </a:xfrm>
          <a:prstGeom prst="rect">
            <a:avLst/>
          </a:prstGeom>
        </p:spPr>
      </p:pic>
    </p:spTree>
    <p:extLst>
      <p:ext uri="{BB962C8B-B14F-4D97-AF65-F5344CB8AC3E}">
        <p14:creationId xmlns:p14="http://schemas.microsoft.com/office/powerpoint/2010/main" val="3817143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58E3A-41BF-4426-8E6E-57E69E5E6C13}"/>
              </a:ext>
            </a:extLst>
          </p:cNvPr>
          <p:cNvSpPr>
            <a:spLocks noGrp="1"/>
          </p:cNvSpPr>
          <p:nvPr>
            <p:ph type="title"/>
          </p:nvPr>
        </p:nvSpPr>
        <p:spPr>
          <a:xfrm>
            <a:off x="838200" y="365126"/>
            <a:ext cx="10515600" cy="878137"/>
          </a:xfrm>
        </p:spPr>
        <p:txBody>
          <a:bodyPr/>
          <a:lstStyle/>
          <a:p>
            <a:r>
              <a:rPr lang="en-US" b="1" dirty="0"/>
              <a:t>Region Overview</a:t>
            </a:r>
          </a:p>
        </p:txBody>
      </p:sp>
      <p:sp>
        <p:nvSpPr>
          <p:cNvPr id="3" name="Content Placeholder 2">
            <a:extLst>
              <a:ext uri="{FF2B5EF4-FFF2-40B4-BE49-F238E27FC236}">
                <a16:creationId xmlns:a16="http://schemas.microsoft.com/office/drawing/2014/main" id="{01AB788D-F9F6-49EA-AC1E-3614D311B66F}"/>
              </a:ext>
            </a:extLst>
          </p:cNvPr>
          <p:cNvSpPr>
            <a:spLocks noGrp="1"/>
          </p:cNvSpPr>
          <p:nvPr>
            <p:ph idx="1"/>
          </p:nvPr>
        </p:nvSpPr>
        <p:spPr>
          <a:xfrm>
            <a:off x="838200" y="1467853"/>
            <a:ext cx="10515600" cy="4660984"/>
          </a:xfrm>
        </p:spPr>
        <p:txBody>
          <a:bodyPr/>
          <a:lstStyle/>
          <a:p>
            <a:r>
              <a:rPr lang="en-US" dirty="0"/>
              <a:t>7 Adult Trauma Centers</a:t>
            </a:r>
          </a:p>
          <a:p>
            <a:pPr lvl="1">
              <a:buFont typeface="Wingdings" panose="05000000000000000000" pitchFamily="2" charset="2"/>
              <a:buChar char="Ø"/>
            </a:pPr>
            <a:r>
              <a:rPr lang="en-US" dirty="0"/>
              <a:t> 6 Level One Trauma Centers</a:t>
            </a:r>
          </a:p>
          <a:p>
            <a:pPr lvl="2">
              <a:buFont typeface="Wingdings" panose="05000000000000000000" pitchFamily="2" charset="2"/>
              <a:buChar char="v"/>
            </a:pPr>
            <a:r>
              <a:rPr lang="en-US" dirty="0"/>
              <a:t> BWH, MGH, BIDMC, BMC, Tufts, Lahey</a:t>
            </a:r>
          </a:p>
          <a:p>
            <a:pPr lvl="1">
              <a:buFont typeface="Wingdings" panose="05000000000000000000" pitchFamily="2" charset="2"/>
              <a:buChar char="Ø"/>
            </a:pPr>
            <a:r>
              <a:rPr lang="en-US" dirty="0"/>
              <a:t> 1 Level Two Trauma Center</a:t>
            </a:r>
          </a:p>
          <a:p>
            <a:pPr lvl="2">
              <a:buFont typeface="Wingdings" panose="05000000000000000000" pitchFamily="2" charset="2"/>
              <a:buChar char="v"/>
            </a:pPr>
            <a:r>
              <a:rPr lang="en-US" dirty="0"/>
              <a:t> SSH</a:t>
            </a:r>
          </a:p>
          <a:p>
            <a:pPr lvl="2">
              <a:buFont typeface="Wingdings" panose="05000000000000000000" pitchFamily="2" charset="2"/>
              <a:buChar char="v"/>
            </a:pPr>
            <a:endParaRPr lang="en-US" dirty="0"/>
          </a:p>
          <a:p>
            <a:r>
              <a:rPr lang="en-US" dirty="0"/>
              <a:t>4 Pediatric Trauma Centers</a:t>
            </a:r>
          </a:p>
          <a:p>
            <a:pPr lvl="1">
              <a:buFont typeface="Wingdings" panose="05000000000000000000" pitchFamily="2" charset="2"/>
              <a:buChar char="Ø"/>
            </a:pPr>
            <a:r>
              <a:rPr lang="en-US" dirty="0"/>
              <a:t>3 Level One Trauma Centers</a:t>
            </a:r>
          </a:p>
          <a:p>
            <a:pPr lvl="2">
              <a:buFont typeface="Wingdings" panose="05000000000000000000" pitchFamily="2" charset="2"/>
              <a:buChar char="v"/>
            </a:pPr>
            <a:r>
              <a:rPr lang="en-US" dirty="0"/>
              <a:t> BCH, MGH, Tufts</a:t>
            </a:r>
          </a:p>
          <a:p>
            <a:pPr lvl="1">
              <a:buFont typeface="Wingdings" panose="05000000000000000000" pitchFamily="2" charset="2"/>
              <a:buChar char="Ø"/>
            </a:pPr>
            <a:r>
              <a:rPr lang="en-US" dirty="0"/>
              <a:t> 1 Level Two Trauma Center</a:t>
            </a:r>
          </a:p>
          <a:p>
            <a:pPr lvl="2">
              <a:buFont typeface="Wingdings" panose="05000000000000000000" pitchFamily="2" charset="2"/>
              <a:buChar char="v"/>
            </a:pPr>
            <a:r>
              <a:rPr lang="en-US" dirty="0"/>
              <a:t> BMC</a:t>
            </a:r>
          </a:p>
          <a:p>
            <a:pPr lvl="1">
              <a:buFont typeface="Wingdings" panose="05000000000000000000" pitchFamily="2" charset="2"/>
              <a:buChar char="Ø"/>
            </a:pPr>
            <a:endParaRPr lang="en-US" dirty="0"/>
          </a:p>
        </p:txBody>
      </p:sp>
      <p:cxnSp>
        <p:nvCxnSpPr>
          <p:cNvPr id="5" name="Straight Connector 4">
            <a:extLst>
              <a:ext uri="{FF2B5EF4-FFF2-40B4-BE49-F238E27FC236}">
                <a16:creationId xmlns:a16="http://schemas.microsoft.com/office/drawing/2014/main" id="{0BEF01EA-89B3-48FD-A8CA-C1F3E044E5D6}"/>
              </a:ext>
            </a:extLst>
          </p:cNvPr>
          <p:cNvCxnSpPr/>
          <p:nvPr/>
        </p:nvCxnSpPr>
        <p:spPr>
          <a:xfrm>
            <a:off x="0" y="6201027"/>
            <a:ext cx="1216152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3949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252E009-A094-4893-B3B9-454EA2697EEB}"/>
              </a:ext>
            </a:extLst>
          </p:cNvPr>
          <p:cNvCxnSpPr/>
          <p:nvPr/>
        </p:nvCxnSpPr>
        <p:spPr>
          <a:xfrm>
            <a:off x="0" y="6201027"/>
            <a:ext cx="1216152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88C4CCF-A2D4-4189-8A62-CE7EBC72ADFE}"/>
              </a:ext>
            </a:extLst>
          </p:cNvPr>
          <p:cNvSpPr txBox="1"/>
          <p:nvPr/>
        </p:nvSpPr>
        <p:spPr>
          <a:xfrm>
            <a:off x="946485" y="192505"/>
            <a:ext cx="9304422" cy="584775"/>
          </a:xfrm>
          <a:prstGeom prst="rect">
            <a:avLst/>
          </a:prstGeom>
          <a:noFill/>
        </p:spPr>
        <p:txBody>
          <a:bodyPr wrap="square" rtlCol="0">
            <a:spAutoFit/>
          </a:bodyPr>
          <a:lstStyle/>
          <a:p>
            <a:pPr algn="ctr"/>
            <a:r>
              <a:rPr lang="en-US" sz="3200" dirty="0"/>
              <a:t>Massachusetts EMS Region IV</a:t>
            </a:r>
          </a:p>
        </p:txBody>
      </p:sp>
      <p:sp>
        <p:nvSpPr>
          <p:cNvPr id="4" name="TextBox 3">
            <a:extLst>
              <a:ext uri="{FF2B5EF4-FFF2-40B4-BE49-F238E27FC236}">
                <a16:creationId xmlns:a16="http://schemas.microsoft.com/office/drawing/2014/main" id="{8D96F76E-DAA2-4E4B-9CAE-FCCEDD341DC9}"/>
              </a:ext>
            </a:extLst>
          </p:cNvPr>
          <p:cNvSpPr txBox="1"/>
          <p:nvPr/>
        </p:nvSpPr>
        <p:spPr>
          <a:xfrm>
            <a:off x="617621" y="1130968"/>
            <a:ext cx="10587790" cy="3970318"/>
          </a:xfrm>
          <a:prstGeom prst="rect">
            <a:avLst/>
          </a:prstGeom>
          <a:noFill/>
        </p:spPr>
        <p:txBody>
          <a:bodyPr wrap="square" rtlCol="0">
            <a:spAutoFit/>
          </a:bodyPr>
          <a:lstStyle/>
          <a:p>
            <a:pPr marL="285750" indent="-285750">
              <a:buFont typeface="Arial" panose="020B0604020202020204" pitchFamily="34" charset="0"/>
              <a:buChar char="•"/>
            </a:pPr>
            <a:r>
              <a:rPr lang="en-US" sz="3600" dirty="0"/>
              <a:t>Region IV consists of 62 cities and towns surrounding and including the city of Boston</a:t>
            </a:r>
          </a:p>
          <a:p>
            <a:pPr marL="285750" indent="-285750">
              <a:buFont typeface="Arial" panose="020B0604020202020204" pitchFamily="34" charset="0"/>
              <a:buChar char="•"/>
            </a:pPr>
            <a:r>
              <a:rPr lang="en-US" sz="3600" dirty="0"/>
              <a:t>Region IV consists of 911 square miles and a population density of 2331 persons per square mile</a:t>
            </a:r>
          </a:p>
          <a:p>
            <a:pPr marL="285750" indent="-285750">
              <a:buFont typeface="Arial" panose="020B0604020202020204" pitchFamily="34" charset="0"/>
              <a:buChar char="•"/>
            </a:pPr>
            <a:r>
              <a:rPr lang="en-US" sz="3600" dirty="0"/>
              <a:t>CMED services approximately 100 ambulance services. They include municipal, private, hospital based, and aeromedical units</a:t>
            </a:r>
          </a:p>
        </p:txBody>
      </p:sp>
    </p:spTree>
    <p:extLst>
      <p:ext uri="{BB962C8B-B14F-4D97-AF65-F5344CB8AC3E}">
        <p14:creationId xmlns:p14="http://schemas.microsoft.com/office/powerpoint/2010/main" val="2782922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252E009-A094-4893-B3B9-454EA2697EEB}"/>
              </a:ext>
            </a:extLst>
          </p:cNvPr>
          <p:cNvCxnSpPr/>
          <p:nvPr/>
        </p:nvCxnSpPr>
        <p:spPr>
          <a:xfrm>
            <a:off x="0" y="6201027"/>
            <a:ext cx="1216152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1EB0143-DD8D-47E2-A3E5-7A16BA306A3F}"/>
              </a:ext>
            </a:extLst>
          </p:cNvPr>
          <p:cNvSpPr txBox="1"/>
          <p:nvPr/>
        </p:nvSpPr>
        <p:spPr>
          <a:xfrm>
            <a:off x="2463265" y="159303"/>
            <a:ext cx="6416842" cy="584775"/>
          </a:xfrm>
          <a:prstGeom prst="rect">
            <a:avLst/>
          </a:prstGeom>
          <a:noFill/>
        </p:spPr>
        <p:txBody>
          <a:bodyPr wrap="square" rtlCol="0">
            <a:spAutoFit/>
          </a:bodyPr>
          <a:lstStyle/>
          <a:p>
            <a:pPr algn="ctr"/>
            <a:r>
              <a:rPr lang="en-US" sz="3200" dirty="0"/>
              <a:t>CMED’s Responsibilities</a:t>
            </a:r>
          </a:p>
        </p:txBody>
      </p:sp>
      <p:sp>
        <p:nvSpPr>
          <p:cNvPr id="4" name="TextBox 3">
            <a:extLst>
              <a:ext uri="{FF2B5EF4-FFF2-40B4-BE49-F238E27FC236}">
                <a16:creationId xmlns:a16="http://schemas.microsoft.com/office/drawing/2014/main" id="{7435BBDD-D6B4-4CEE-9728-D07BAF80800E}"/>
              </a:ext>
            </a:extLst>
          </p:cNvPr>
          <p:cNvSpPr txBox="1"/>
          <p:nvPr/>
        </p:nvSpPr>
        <p:spPr>
          <a:xfrm>
            <a:off x="762000" y="1010886"/>
            <a:ext cx="10234863" cy="4031873"/>
          </a:xfrm>
          <a:prstGeom prst="rect">
            <a:avLst/>
          </a:prstGeom>
          <a:noFill/>
        </p:spPr>
        <p:txBody>
          <a:bodyPr wrap="square" rtlCol="0">
            <a:spAutoFit/>
          </a:bodyPr>
          <a:lstStyle/>
          <a:p>
            <a:pPr marL="285750" indent="-285750">
              <a:buFont typeface="Arial" panose="020B0604020202020204" pitchFamily="34" charset="0"/>
              <a:buChar char="•"/>
            </a:pPr>
            <a:r>
              <a:rPr lang="en-US" sz="3200" dirty="0"/>
              <a:t>Routine ambulance to hospital communications</a:t>
            </a:r>
          </a:p>
          <a:p>
            <a:pPr marL="285750" indent="-285750">
              <a:buFont typeface="Arial" panose="020B0604020202020204" pitchFamily="34" charset="0"/>
              <a:buChar char="•"/>
            </a:pPr>
            <a:r>
              <a:rPr lang="en-US" sz="3200" dirty="0"/>
              <a:t>Daily testing of system</a:t>
            </a:r>
          </a:p>
          <a:p>
            <a:pPr marL="285750" indent="-285750">
              <a:buFont typeface="Arial" panose="020B0604020202020204" pitchFamily="34" charset="0"/>
              <a:buChar char="•"/>
            </a:pPr>
            <a:r>
              <a:rPr lang="en-US" sz="3200" dirty="0"/>
              <a:t>Prompt notification of MCI/disaster with timely updates as available</a:t>
            </a:r>
          </a:p>
          <a:p>
            <a:pPr marL="285750" indent="-285750">
              <a:buFont typeface="Arial" panose="020B0604020202020204" pitchFamily="34" charset="0"/>
              <a:buChar char="•"/>
            </a:pPr>
            <a:r>
              <a:rPr lang="en-US" sz="3200" dirty="0"/>
              <a:t>Coordination of EMS resources</a:t>
            </a:r>
          </a:p>
          <a:p>
            <a:pPr marL="285750" indent="-285750">
              <a:buFont typeface="Arial" panose="020B0604020202020204" pitchFamily="34" charset="0"/>
              <a:buChar char="•"/>
            </a:pPr>
            <a:r>
              <a:rPr lang="en-US" sz="3200" dirty="0"/>
              <a:t>Appropriate distribution of patients from scene to hospital</a:t>
            </a:r>
          </a:p>
          <a:p>
            <a:pPr marL="285750" indent="-285750">
              <a:buFont typeface="Arial" panose="020B0604020202020204" pitchFamily="34" charset="0"/>
              <a:buChar char="•"/>
            </a:pPr>
            <a:r>
              <a:rPr lang="en-US" sz="3200" dirty="0"/>
              <a:t>Tracking care capabilities of individual hospitals: </a:t>
            </a:r>
            <a:r>
              <a:rPr lang="en-US" sz="3200" dirty="0">
                <a:solidFill>
                  <a:srgbClr val="FF0000"/>
                </a:solidFill>
              </a:rPr>
              <a:t>RED</a:t>
            </a:r>
            <a:r>
              <a:rPr lang="en-US" sz="3200" dirty="0"/>
              <a:t>/ </a:t>
            </a:r>
            <a:r>
              <a:rPr lang="en-US" sz="3200" dirty="0">
                <a:solidFill>
                  <a:srgbClr val="FFFF00"/>
                </a:solidFill>
              </a:rPr>
              <a:t>YELLOW</a:t>
            </a:r>
            <a:r>
              <a:rPr lang="en-US" sz="3200" dirty="0"/>
              <a:t>/ </a:t>
            </a:r>
            <a:r>
              <a:rPr lang="en-US" sz="3200" dirty="0">
                <a:solidFill>
                  <a:srgbClr val="00B050"/>
                </a:solidFill>
              </a:rPr>
              <a:t>GREEN</a:t>
            </a:r>
          </a:p>
        </p:txBody>
      </p:sp>
    </p:spTree>
    <p:extLst>
      <p:ext uri="{BB962C8B-B14F-4D97-AF65-F5344CB8AC3E}">
        <p14:creationId xmlns:p14="http://schemas.microsoft.com/office/powerpoint/2010/main" val="3469230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252E009-A094-4893-B3B9-454EA2697EEB}"/>
              </a:ext>
            </a:extLst>
          </p:cNvPr>
          <p:cNvCxnSpPr/>
          <p:nvPr/>
        </p:nvCxnSpPr>
        <p:spPr>
          <a:xfrm>
            <a:off x="0" y="6201027"/>
            <a:ext cx="1216152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C5969AFE-3136-40E5-A541-C2E7F52C119D}"/>
              </a:ext>
            </a:extLst>
          </p:cNvPr>
          <p:cNvSpPr>
            <a:spLocks noGrp="1"/>
          </p:cNvSpPr>
          <p:nvPr>
            <p:ph type="title"/>
          </p:nvPr>
        </p:nvSpPr>
        <p:spPr>
          <a:xfrm>
            <a:off x="762000" y="124495"/>
            <a:ext cx="10515600" cy="621460"/>
          </a:xfrm>
        </p:spPr>
        <p:txBody>
          <a:bodyPr>
            <a:normAutofit/>
          </a:bodyPr>
          <a:lstStyle/>
          <a:p>
            <a:pPr algn="ctr"/>
            <a:r>
              <a:rPr lang="en-US" sz="3200" dirty="0">
                <a:latin typeface="+mn-lt"/>
              </a:rPr>
              <a:t>Boston EMS Department Overview CY18</a:t>
            </a:r>
          </a:p>
        </p:txBody>
      </p:sp>
      <p:sp>
        <p:nvSpPr>
          <p:cNvPr id="4" name="Content Placeholder 3">
            <a:extLst>
              <a:ext uri="{FF2B5EF4-FFF2-40B4-BE49-F238E27FC236}">
                <a16:creationId xmlns:a16="http://schemas.microsoft.com/office/drawing/2014/main" id="{F8AD3B97-5B6D-4B28-94E7-12C71E017FAB}"/>
              </a:ext>
            </a:extLst>
          </p:cNvPr>
          <p:cNvSpPr>
            <a:spLocks noGrp="1"/>
          </p:cNvSpPr>
          <p:nvPr>
            <p:ph sz="half" idx="1"/>
          </p:nvPr>
        </p:nvSpPr>
        <p:spPr>
          <a:xfrm>
            <a:off x="762000" y="959351"/>
            <a:ext cx="5181600" cy="4351338"/>
          </a:xfrm>
        </p:spPr>
        <p:txBody>
          <a:bodyPr>
            <a:normAutofit/>
          </a:bodyPr>
          <a:lstStyle/>
          <a:p>
            <a:r>
              <a:rPr lang="en-US" sz="2400" dirty="0"/>
              <a:t>Bureau of the Boston Public Health Commission</a:t>
            </a:r>
          </a:p>
          <a:p>
            <a:r>
              <a:rPr lang="en-US" sz="2400" dirty="0"/>
              <a:t>401 FTE</a:t>
            </a:r>
          </a:p>
          <a:p>
            <a:r>
              <a:rPr lang="en-US" sz="2400" dirty="0"/>
              <a:t>Two tiered system</a:t>
            </a:r>
          </a:p>
          <a:p>
            <a:r>
              <a:rPr lang="en-US" sz="2400" dirty="0"/>
              <a:t>21 BLS/ 5 ALS (peak)</a:t>
            </a:r>
          </a:p>
          <a:p>
            <a:r>
              <a:rPr lang="en-US" sz="2400" dirty="0"/>
              <a:t>126,419 incidents</a:t>
            </a:r>
          </a:p>
          <a:p>
            <a:r>
              <a:rPr lang="en-US" sz="2400" dirty="0"/>
              <a:t>154,417 responses</a:t>
            </a:r>
          </a:p>
          <a:p>
            <a:r>
              <a:rPr lang="en-US" sz="2400" dirty="0"/>
              <a:t>&gt; 400 calls per day</a:t>
            </a:r>
          </a:p>
          <a:p>
            <a:r>
              <a:rPr lang="en-US" sz="2400" dirty="0"/>
              <a:t>&gt; 85, 897 transports annually</a:t>
            </a:r>
          </a:p>
        </p:txBody>
      </p:sp>
      <p:pic>
        <p:nvPicPr>
          <p:cNvPr id="6" name="Content Placeholder 5">
            <a:extLst>
              <a:ext uri="{FF2B5EF4-FFF2-40B4-BE49-F238E27FC236}">
                <a16:creationId xmlns:a16="http://schemas.microsoft.com/office/drawing/2014/main" id="{70235AAE-F87D-401C-B341-723A376126EB}"/>
              </a:ext>
            </a:extLst>
          </p:cNvPr>
          <p:cNvPicPr>
            <a:picLocks noGrp="1" noChangeAspect="1"/>
          </p:cNvPicPr>
          <p:nvPr>
            <p:ph sz="half" idx="2"/>
          </p:nvPr>
        </p:nvPicPr>
        <p:blipFill>
          <a:blip r:embed="rId2"/>
          <a:stretch>
            <a:fillRect/>
          </a:stretch>
        </p:blipFill>
        <p:spPr>
          <a:xfrm>
            <a:off x="5686926" y="576094"/>
            <a:ext cx="5590674" cy="3453176"/>
          </a:xfrm>
          <a:prstGeom prst="rect">
            <a:avLst/>
          </a:prstGeom>
        </p:spPr>
      </p:pic>
      <p:pic>
        <p:nvPicPr>
          <p:cNvPr id="7" name="http://www.cityofboston.gov/images_documents/Hooley_tcm3-33819.jpg" descr="http://www.cityofboston.gov/images_documents/Hooley_tcm3-33819.jpg">
            <a:extLst>
              <a:ext uri="{FF2B5EF4-FFF2-40B4-BE49-F238E27FC236}">
                <a16:creationId xmlns:a16="http://schemas.microsoft.com/office/drawing/2014/main" id="{0031C155-20F1-4DB7-9460-9098EED4E26F}"/>
              </a:ext>
            </a:extLst>
          </p:cNvPr>
          <p:cNvPicPr>
            <a:picLocks noChangeAspect="1"/>
          </p:cNvPicPr>
          <p:nvPr/>
        </p:nvPicPr>
        <p:blipFill>
          <a:blip r:embed="rId3">
            <a:extLst/>
          </a:blip>
          <a:stretch>
            <a:fillRect/>
          </a:stretch>
        </p:blipFill>
        <p:spPr>
          <a:xfrm>
            <a:off x="6263750" y="3474355"/>
            <a:ext cx="1404376" cy="1907769"/>
          </a:xfrm>
          <a:prstGeom prst="rect">
            <a:avLst/>
          </a:prstGeom>
          <a:ln w="12700">
            <a:miter lim="400000"/>
          </a:ln>
        </p:spPr>
      </p:pic>
      <p:pic>
        <p:nvPicPr>
          <p:cNvPr id="8" name="http://www.cityofboston.gov/images_documents/Dyer_tcm3-33821.jpg" descr="http://www.cityofboston.gov/images_documents/Dyer_tcm3-33821.jpg">
            <a:extLst>
              <a:ext uri="{FF2B5EF4-FFF2-40B4-BE49-F238E27FC236}">
                <a16:creationId xmlns:a16="http://schemas.microsoft.com/office/drawing/2014/main" id="{0CFE1B4C-DB2A-4290-8F9F-D1CA6DD6D502}"/>
              </a:ext>
            </a:extLst>
          </p:cNvPr>
          <p:cNvPicPr>
            <a:picLocks noChangeAspect="1"/>
          </p:cNvPicPr>
          <p:nvPr/>
        </p:nvPicPr>
        <p:blipFill>
          <a:blip r:embed="rId4">
            <a:extLst/>
          </a:blip>
          <a:stretch>
            <a:fillRect/>
          </a:stretch>
        </p:blipFill>
        <p:spPr>
          <a:xfrm>
            <a:off x="9280359" y="3474351"/>
            <a:ext cx="1404376" cy="1907773"/>
          </a:xfrm>
          <a:prstGeom prst="rect">
            <a:avLst/>
          </a:prstGeom>
          <a:ln w="12700">
            <a:miter lim="400000"/>
          </a:ln>
        </p:spPr>
      </p:pic>
      <p:pic>
        <p:nvPicPr>
          <p:cNvPr id="9" name="image1.tif" descr="image1.tif">
            <a:extLst>
              <a:ext uri="{FF2B5EF4-FFF2-40B4-BE49-F238E27FC236}">
                <a16:creationId xmlns:a16="http://schemas.microsoft.com/office/drawing/2014/main" id="{92A7FF47-E165-41DC-9019-D3A53D910364}"/>
              </a:ext>
            </a:extLst>
          </p:cNvPr>
          <p:cNvPicPr>
            <a:picLocks noChangeAspect="1"/>
          </p:cNvPicPr>
          <p:nvPr/>
        </p:nvPicPr>
        <p:blipFill>
          <a:blip r:embed="rId5">
            <a:extLst/>
          </a:blip>
          <a:stretch>
            <a:fillRect/>
          </a:stretch>
        </p:blipFill>
        <p:spPr>
          <a:xfrm>
            <a:off x="7668126" y="3474349"/>
            <a:ext cx="1612234" cy="1907774"/>
          </a:xfrm>
          <a:prstGeom prst="rect">
            <a:avLst/>
          </a:prstGeom>
          <a:ln w="12700">
            <a:miter lim="400000"/>
          </a:ln>
        </p:spPr>
      </p:pic>
      <p:sp>
        <p:nvSpPr>
          <p:cNvPr id="10" name="James Hooley…">
            <a:extLst>
              <a:ext uri="{FF2B5EF4-FFF2-40B4-BE49-F238E27FC236}">
                <a16:creationId xmlns:a16="http://schemas.microsoft.com/office/drawing/2014/main" id="{88ABD637-3D07-4D5F-BC0B-98E5B0BE9868}"/>
              </a:ext>
            </a:extLst>
          </p:cNvPr>
          <p:cNvSpPr txBox="1"/>
          <p:nvPr/>
        </p:nvSpPr>
        <p:spPr>
          <a:xfrm>
            <a:off x="6324336" y="5463264"/>
            <a:ext cx="3046291"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defTabSz="650240">
              <a:defRPr>
                <a:solidFill>
                  <a:srgbClr val="000000"/>
                </a:solidFill>
                <a:latin typeface="Avenir Roman"/>
                <a:ea typeface="Avenir Roman"/>
                <a:cs typeface="Avenir Roman"/>
                <a:sym typeface="Avenir Roman"/>
              </a:defRPr>
            </a:pPr>
            <a:r>
              <a:rPr sz="1200" dirty="0">
                <a:latin typeface="Cambria"/>
                <a:ea typeface="Cambria"/>
                <a:cs typeface="Cambria"/>
                <a:sym typeface="Cambria"/>
              </a:rPr>
              <a:t>James Hooley</a:t>
            </a:r>
          </a:p>
          <a:p>
            <a:pPr defTabSz="650240">
              <a:defRPr>
                <a:solidFill>
                  <a:srgbClr val="000000"/>
                </a:solidFill>
                <a:latin typeface="Avenir Roman"/>
                <a:ea typeface="Avenir Roman"/>
                <a:cs typeface="Avenir Roman"/>
                <a:sym typeface="Avenir Roman"/>
              </a:defRPr>
            </a:pPr>
            <a:r>
              <a:rPr sz="1200" dirty="0">
                <a:latin typeface="Cambria"/>
                <a:ea typeface="Cambria"/>
                <a:cs typeface="Cambria"/>
                <a:sym typeface="Cambria"/>
              </a:rPr>
              <a:t>Chief</a:t>
            </a:r>
          </a:p>
        </p:txBody>
      </p:sp>
      <p:sp>
        <p:nvSpPr>
          <p:cNvPr id="11" name="Sophia Dyer, MD…">
            <a:extLst>
              <a:ext uri="{FF2B5EF4-FFF2-40B4-BE49-F238E27FC236}">
                <a16:creationId xmlns:a16="http://schemas.microsoft.com/office/drawing/2014/main" id="{B14AFC3D-72F3-4478-939E-58DB07D2C56C}"/>
              </a:ext>
            </a:extLst>
          </p:cNvPr>
          <p:cNvSpPr txBox="1"/>
          <p:nvPr/>
        </p:nvSpPr>
        <p:spPr>
          <a:xfrm>
            <a:off x="9370627" y="5423645"/>
            <a:ext cx="1993226"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defTabSz="650240">
              <a:defRPr>
                <a:solidFill>
                  <a:srgbClr val="000000"/>
                </a:solidFill>
                <a:latin typeface="Avenir Roman"/>
                <a:ea typeface="Avenir Roman"/>
                <a:cs typeface="Avenir Roman"/>
                <a:sym typeface="Avenir Roman"/>
              </a:defRPr>
            </a:pPr>
            <a:r>
              <a:rPr sz="1200" dirty="0">
                <a:latin typeface="Cambria"/>
                <a:ea typeface="Cambria"/>
                <a:cs typeface="Cambria"/>
                <a:sym typeface="Cambria"/>
              </a:rPr>
              <a:t>Sophia Dyer, MD</a:t>
            </a:r>
          </a:p>
          <a:p>
            <a:pPr defTabSz="650240">
              <a:defRPr>
                <a:solidFill>
                  <a:srgbClr val="000000"/>
                </a:solidFill>
                <a:latin typeface="Avenir Roman"/>
                <a:ea typeface="Avenir Roman"/>
                <a:cs typeface="Avenir Roman"/>
                <a:sym typeface="Avenir Roman"/>
              </a:defRPr>
            </a:pPr>
            <a:r>
              <a:rPr sz="1200" dirty="0">
                <a:latin typeface="Cambria"/>
                <a:ea typeface="Cambria"/>
                <a:cs typeface="Cambria"/>
                <a:sym typeface="Cambria"/>
              </a:rPr>
              <a:t>Medical Director </a:t>
            </a:r>
          </a:p>
        </p:txBody>
      </p:sp>
    </p:spTree>
    <p:extLst>
      <p:ext uri="{BB962C8B-B14F-4D97-AF65-F5344CB8AC3E}">
        <p14:creationId xmlns:p14="http://schemas.microsoft.com/office/powerpoint/2010/main" val="58875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252E009-A094-4893-B3B9-454EA2697EEB}"/>
              </a:ext>
            </a:extLst>
          </p:cNvPr>
          <p:cNvCxnSpPr/>
          <p:nvPr/>
        </p:nvCxnSpPr>
        <p:spPr>
          <a:xfrm>
            <a:off x="0" y="6201027"/>
            <a:ext cx="1216152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DD99AC8-C041-46DA-9602-E8000102F4DE}"/>
              </a:ext>
            </a:extLst>
          </p:cNvPr>
          <p:cNvSpPr txBox="1"/>
          <p:nvPr/>
        </p:nvSpPr>
        <p:spPr>
          <a:xfrm>
            <a:off x="4275221" y="240632"/>
            <a:ext cx="2544927" cy="584775"/>
          </a:xfrm>
          <a:prstGeom prst="rect">
            <a:avLst/>
          </a:prstGeom>
          <a:noFill/>
        </p:spPr>
        <p:txBody>
          <a:bodyPr wrap="none" rtlCol="0">
            <a:spAutoFit/>
          </a:bodyPr>
          <a:lstStyle/>
          <a:p>
            <a:r>
              <a:rPr lang="en-US" sz="3200" dirty="0"/>
              <a:t>Trauma Stats*</a:t>
            </a:r>
            <a:endParaRPr lang="en-US" dirty="0"/>
          </a:p>
        </p:txBody>
      </p:sp>
      <p:graphicFrame>
        <p:nvGraphicFramePr>
          <p:cNvPr id="4" name="Table">
            <a:extLst>
              <a:ext uri="{FF2B5EF4-FFF2-40B4-BE49-F238E27FC236}">
                <a16:creationId xmlns:a16="http://schemas.microsoft.com/office/drawing/2014/main" id="{7C8CA854-0E66-4185-B36A-061072EA07F3}"/>
              </a:ext>
            </a:extLst>
          </p:cNvPr>
          <p:cNvGraphicFramePr/>
          <p:nvPr>
            <p:extLst>
              <p:ext uri="{D42A27DB-BD31-4B8C-83A1-F6EECF244321}">
                <p14:modId xmlns:p14="http://schemas.microsoft.com/office/powerpoint/2010/main" val="471775508"/>
              </p:ext>
            </p:extLst>
          </p:nvPr>
        </p:nvGraphicFramePr>
        <p:xfrm>
          <a:off x="483937" y="970547"/>
          <a:ext cx="10472820" cy="4404625"/>
        </p:xfrm>
        <a:graphic>
          <a:graphicData uri="http://schemas.openxmlformats.org/drawingml/2006/table">
            <a:tbl>
              <a:tblPr/>
              <a:tblGrid>
                <a:gridCol w="3490940">
                  <a:extLst>
                    <a:ext uri="{9D8B030D-6E8A-4147-A177-3AD203B41FA5}">
                      <a16:colId xmlns:a16="http://schemas.microsoft.com/office/drawing/2014/main" val="20000"/>
                    </a:ext>
                  </a:extLst>
                </a:gridCol>
                <a:gridCol w="3490940">
                  <a:extLst>
                    <a:ext uri="{9D8B030D-6E8A-4147-A177-3AD203B41FA5}">
                      <a16:colId xmlns:a16="http://schemas.microsoft.com/office/drawing/2014/main" val="20001"/>
                    </a:ext>
                  </a:extLst>
                </a:gridCol>
                <a:gridCol w="3490940">
                  <a:extLst>
                    <a:ext uri="{9D8B030D-6E8A-4147-A177-3AD203B41FA5}">
                      <a16:colId xmlns:a16="http://schemas.microsoft.com/office/drawing/2014/main" val="20002"/>
                    </a:ext>
                  </a:extLst>
                </a:gridCol>
              </a:tblGrid>
              <a:tr h="732589">
                <a:tc>
                  <a:txBody>
                    <a:bodyPr/>
                    <a:lstStyle/>
                    <a:p>
                      <a:pPr>
                        <a:lnSpc>
                          <a:spcPct val="90000"/>
                        </a:lnSpc>
                        <a:spcBef>
                          <a:spcPts val="1600"/>
                        </a:spcBef>
                        <a:defRPr>
                          <a:solidFill>
                            <a:srgbClr val="000000"/>
                          </a:solidFill>
                        </a:defRPr>
                      </a:pPr>
                      <a:r>
                        <a:rPr sz="2400">
                          <a:solidFill>
                            <a:srgbClr val="D93E2B"/>
                          </a:solidFill>
                          <a:latin typeface="Bodoni SvtyTwo ITC TT-Bold"/>
                          <a:ea typeface="Bodoni SvtyTwo ITC TT-Bold"/>
                          <a:cs typeface="Bodoni SvtyTwo ITC TT-Bold"/>
                          <a:sym typeface="Bodoni SvtyTwo ITC TT-Bold"/>
                        </a:rPr>
                        <a:t>Incidents By Type</a:t>
                      </a:r>
                    </a:p>
                  </a:txBody>
                  <a:tcPr marL="50800" marR="50800" marT="50800" marB="50800" anchor="ctr" horzOverflow="overflow">
                    <a:lnL w="12700">
                      <a:miter lim="400000"/>
                    </a:lnL>
                    <a:lnT w="12700">
                      <a:miter lim="400000"/>
                    </a:lnT>
                  </a:tcPr>
                </a:tc>
                <a:tc>
                  <a:txBody>
                    <a:bodyPr/>
                    <a:lstStyle/>
                    <a:p>
                      <a:pPr defTabSz="914400">
                        <a:defRPr>
                          <a:solidFill>
                            <a:srgbClr val="000000"/>
                          </a:solidFill>
                        </a:defRPr>
                      </a:pPr>
                      <a:r>
                        <a:rPr>
                          <a:solidFill>
                            <a:srgbClr val="414141"/>
                          </a:solidFill>
                        </a:rPr>
                        <a:t>Number</a:t>
                      </a:r>
                    </a:p>
                  </a:txBody>
                  <a:tcPr marL="50800" marR="50800" marT="50800" marB="50800" anchor="ctr" horzOverflow="overflow">
                    <a:lnT w="12700">
                      <a:miter lim="400000"/>
                    </a:lnT>
                  </a:tcPr>
                </a:tc>
                <a:tc>
                  <a:txBody>
                    <a:bodyPr/>
                    <a:lstStyle/>
                    <a:p>
                      <a:pPr defTabSz="914400">
                        <a:defRPr>
                          <a:solidFill>
                            <a:srgbClr val="000000"/>
                          </a:solidFill>
                        </a:defRPr>
                      </a:pPr>
                      <a:r>
                        <a:rPr>
                          <a:solidFill>
                            <a:srgbClr val="414141"/>
                          </a:solidFill>
                        </a:rPr>
                        <a:t>Percentage</a:t>
                      </a:r>
                    </a:p>
                  </a:txBody>
                  <a:tcPr marL="50800" marR="50800" marT="50800" marB="50800" anchor="ctr" horzOverflow="overflow">
                    <a:lnR w="12700">
                      <a:miter lim="400000"/>
                    </a:lnR>
                    <a:lnT w="12700">
                      <a:miter lim="400000"/>
                    </a:lnT>
                  </a:tcPr>
                </a:tc>
                <a:extLst>
                  <a:ext uri="{0D108BD9-81ED-4DB2-BD59-A6C34878D82A}">
                    <a16:rowId xmlns:a16="http://schemas.microsoft.com/office/drawing/2014/main" val="10000"/>
                  </a:ext>
                </a:extLst>
              </a:tr>
              <a:tr h="732589">
                <a:tc>
                  <a:txBody>
                    <a:bodyPr/>
                    <a:lstStyle/>
                    <a:p>
                      <a:pPr>
                        <a:defRPr b="1">
                          <a:solidFill>
                            <a:srgbClr val="D93E2B"/>
                          </a:solidFill>
                        </a:defRPr>
                      </a:pPr>
                      <a:r>
                        <a:t>Injury</a:t>
                      </a:r>
                    </a:p>
                    <a:p>
                      <a:pPr defTabSz="914400"/>
                      <a:r>
                        <a:t>(lacerations, fractures, etc.)</a:t>
                      </a:r>
                    </a:p>
                  </a:txBody>
                  <a:tcPr marL="50800" marR="50800" marT="50800" marB="50800" anchor="ctr" horzOverflow="overflow">
                    <a:lnL w="12700">
                      <a:miter lim="400000"/>
                    </a:lnL>
                  </a:tcPr>
                </a:tc>
                <a:tc>
                  <a:txBody>
                    <a:bodyPr/>
                    <a:lstStyle/>
                    <a:p>
                      <a:pPr defTabSz="914400">
                        <a:defRPr>
                          <a:solidFill>
                            <a:srgbClr val="000000"/>
                          </a:solidFill>
                        </a:defRPr>
                      </a:pPr>
                      <a:r>
                        <a:rPr>
                          <a:solidFill>
                            <a:srgbClr val="414141"/>
                          </a:solidFill>
                        </a:rPr>
                        <a:t>15,952</a:t>
                      </a:r>
                    </a:p>
                  </a:txBody>
                  <a:tcPr marL="50800" marR="50800" marT="50800" marB="50800" anchor="ctr" horzOverflow="overflow"/>
                </a:tc>
                <a:tc>
                  <a:txBody>
                    <a:bodyPr/>
                    <a:lstStyle/>
                    <a:p>
                      <a:pPr defTabSz="914400">
                        <a:defRPr>
                          <a:solidFill>
                            <a:srgbClr val="000000"/>
                          </a:solidFill>
                        </a:defRPr>
                      </a:pPr>
                      <a:r>
                        <a:rPr>
                          <a:solidFill>
                            <a:srgbClr val="414141"/>
                          </a:solidFill>
                        </a:rPr>
                        <a:t>12.62%</a:t>
                      </a:r>
                    </a:p>
                  </a:txBody>
                  <a:tcPr marL="50800" marR="50800" marT="50800" marB="50800" anchor="ctr" horzOverflow="overflow">
                    <a:lnR w="12700">
                      <a:miter lim="400000"/>
                    </a:lnR>
                  </a:tcPr>
                </a:tc>
                <a:extLst>
                  <a:ext uri="{0D108BD9-81ED-4DB2-BD59-A6C34878D82A}">
                    <a16:rowId xmlns:a16="http://schemas.microsoft.com/office/drawing/2014/main" val="10001"/>
                  </a:ext>
                </a:extLst>
              </a:tr>
              <a:tr h="732589">
                <a:tc>
                  <a:txBody>
                    <a:bodyPr/>
                    <a:lstStyle/>
                    <a:p>
                      <a:pPr>
                        <a:defRPr sz="2400" b="1">
                          <a:solidFill>
                            <a:srgbClr val="D93E2B"/>
                          </a:solidFill>
                        </a:defRPr>
                      </a:pPr>
                      <a:r>
                        <a:rPr sz="1800"/>
                        <a:t>Motor Vehicle Collision</a:t>
                      </a:r>
                      <a:r>
                        <a:t>  </a:t>
                      </a:r>
                    </a:p>
                    <a:p>
                      <a:pPr defTabSz="914400"/>
                      <a:r>
                        <a:t>(MVA, Ped, Bike/Scooter)</a:t>
                      </a:r>
                    </a:p>
                  </a:txBody>
                  <a:tcPr marL="50800" marR="50800" marT="50800" marB="50800" anchor="ctr" horzOverflow="overflow">
                    <a:lnL w="12700">
                      <a:miter lim="400000"/>
                    </a:lnL>
                  </a:tcPr>
                </a:tc>
                <a:tc>
                  <a:txBody>
                    <a:bodyPr/>
                    <a:lstStyle/>
                    <a:p>
                      <a:pPr defTabSz="914400">
                        <a:defRPr>
                          <a:solidFill>
                            <a:srgbClr val="000000"/>
                          </a:solidFill>
                        </a:defRPr>
                      </a:pPr>
                      <a:r>
                        <a:rPr>
                          <a:solidFill>
                            <a:srgbClr val="414141"/>
                          </a:solidFill>
                        </a:rPr>
                        <a:t>5,652</a:t>
                      </a:r>
                    </a:p>
                  </a:txBody>
                  <a:tcPr marL="50800" marR="50800" marT="50800" marB="50800" anchor="ctr" horzOverflow="overflow"/>
                </a:tc>
                <a:tc>
                  <a:txBody>
                    <a:bodyPr/>
                    <a:lstStyle/>
                    <a:p>
                      <a:pPr defTabSz="914400">
                        <a:defRPr>
                          <a:solidFill>
                            <a:srgbClr val="000000"/>
                          </a:solidFill>
                        </a:defRPr>
                      </a:pPr>
                      <a:r>
                        <a:rPr>
                          <a:solidFill>
                            <a:srgbClr val="414141"/>
                          </a:solidFill>
                        </a:rPr>
                        <a:t>4.27%</a:t>
                      </a:r>
                    </a:p>
                  </a:txBody>
                  <a:tcPr marL="50800" marR="50800" marT="50800" marB="50800" anchor="ctr" horzOverflow="overflow">
                    <a:lnR w="12700">
                      <a:miter lim="400000"/>
                    </a:lnR>
                  </a:tcPr>
                </a:tc>
                <a:extLst>
                  <a:ext uri="{0D108BD9-81ED-4DB2-BD59-A6C34878D82A}">
                    <a16:rowId xmlns:a16="http://schemas.microsoft.com/office/drawing/2014/main" val="10002"/>
                  </a:ext>
                </a:extLst>
              </a:tr>
              <a:tr h="732589">
                <a:tc>
                  <a:txBody>
                    <a:bodyPr/>
                    <a:lstStyle/>
                    <a:p>
                      <a:pPr>
                        <a:defRPr b="1">
                          <a:solidFill>
                            <a:srgbClr val="D93E2B"/>
                          </a:solidFill>
                        </a:defRPr>
                      </a:pPr>
                      <a:r>
                        <a:t>Trauma</a:t>
                      </a:r>
                    </a:p>
                    <a:p>
                      <a:pPr defTabSz="914400"/>
                      <a:r>
                        <a:t>(Penetrating, Long Fall, etc.)</a:t>
                      </a:r>
                    </a:p>
                  </a:txBody>
                  <a:tcPr marL="50800" marR="50800" marT="50800" marB="50800" anchor="ctr" horzOverflow="overflow">
                    <a:lnL w="12700">
                      <a:miter lim="400000"/>
                    </a:lnL>
                  </a:tcPr>
                </a:tc>
                <a:tc>
                  <a:txBody>
                    <a:bodyPr/>
                    <a:lstStyle/>
                    <a:p>
                      <a:pPr defTabSz="914400">
                        <a:defRPr>
                          <a:solidFill>
                            <a:srgbClr val="000000"/>
                          </a:solidFill>
                        </a:defRPr>
                      </a:pPr>
                      <a:r>
                        <a:rPr>
                          <a:solidFill>
                            <a:srgbClr val="414141"/>
                          </a:solidFill>
                        </a:rPr>
                        <a:t>1,096</a:t>
                      </a:r>
                    </a:p>
                  </a:txBody>
                  <a:tcPr marL="50800" marR="50800" marT="50800" marB="50800" anchor="ctr" horzOverflow="overflow"/>
                </a:tc>
                <a:tc>
                  <a:txBody>
                    <a:bodyPr/>
                    <a:lstStyle/>
                    <a:p>
                      <a:pPr defTabSz="914400">
                        <a:defRPr>
                          <a:solidFill>
                            <a:srgbClr val="000000"/>
                          </a:solidFill>
                        </a:defRPr>
                      </a:pPr>
                      <a:r>
                        <a:rPr>
                          <a:solidFill>
                            <a:srgbClr val="414141"/>
                          </a:solidFill>
                        </a:rPr>
                        <a:t>0.87%</a:t>
                      </a:r>
                    </a:p>
                  </a:txBody>
                  <a:tcPr marL="50800" marR="50800" marT="50800" marB="50800" anchor="ctr" horzOverflow="overflow">
                    <a:lnR w="12700">
                      <a:miter lim="400000"/>
                    </a:lnR>
                  </a:tcPr>
                </a:tc>
                <a:extLst>
                  <a:ext uri="{0D108BD9-81ED-4DB2-BD59-A6C34878D82A}">
                    <a16:rowId xmlns:a16="http://schemas.microsoft.com/office/drawing/2014/main" val="10003"/>
                  </a:ext>
                </a:extLst>
              </a:tr>
              <a:tr h="732589">
                <a:tc>
                  <a:txBody>
                    <a:bodyPr/>
                    <a:lstStyle/>
                    <a:p>
                      <a:pPr defTabSz="914400">
                        <a:defRPr>
                          <a:solidFill>
                            <a:srgbClr val="000000"/>
                          </a:solidFill>
                        </a:defRPr>
                      </a:pPr>
                      <a:r>
                        <a:rPr>
                          <a:solidFill>
                            <a:srgbClr val="414141"/>
                          </a:solidFill>
                        </a:rPr>
                        <a:t>Fire/Hazmat/Standby</a:t>
                      </a:r>
                    </a:p>
                  </a:txBody>
                  <a:tcPr marL="50800" marR="50800" marT="50800" marB="50800" anchor="ctr" horzOverflow="overflow">
                    <a:lnL w="12700">
                      <a:miter lim="400000"/>
                    </a:lnL>
                  </a:tcPr>
                </a:tc>
                <a:tc>
                  <a:txBody>
                    <a:bodyPr/>
                    <a:lstStyle/>
                    <a:p>
                      <a:pPr defTabSz="914400">
                        <a:defRPr>
                          <a:solidFill>
                            <a:srgbClr val="000000"/>
                          </a:solidFill>
                        </a:defRPr>
                      </a:pPr>
                      <a:r>
                        <a:rPr>
                          <a:solidFill>
                            <a:srgbClr val="414141"/>
                          </a:solidFill>
                        </a:rPr>
                        <a:t>2,237</a:t>
                      </a:r>
                    </a:p>
                  </a:txBody>
                  <a:tcPr marL="50800" marR="50800" marT="50800" marB="50800" anchor="ctr" horzOverflow="overflow"/>
                </a:tc>
                <a:tc>
                  <a:txBody>
                    <a:bodyPr/>
                    <a:lstStyle/>
                    <a:p>
                      <a:pPr defTabSz="914400">
                        <a:defRPr>
                          <a:solidFill>
                            <a:srgbClr val="000000"/>
                          </a:solidFill>
                        </a:defRPr>
                      </a:pPr>
                      <a:r>
                        <a:rPr>
                          <a:solidFill>
                            <a:srgbClr val="414141"/>
                          </a:solidFill>
                        </a:rPr>
                        <a:t>1.77%</a:t>
                      </a:r>
                    </a:p>
                  </a:txBody>
                  <a:tcPr marL="50800" marR="50800" marT="50800" marB="50800" anchor="ctr" horzOverflow="overflow">
                    <a:lnR w="12700">
                      <a:miter lim="400000"/>
                    </a:lnR>
                  </a:tcPr>
                </a:tc>
                <a:extLst>
                  <a:ext uri="{0D108BD9-81ED-4DB2-BD59-A6C34878D82A}">
                    <a16:rowId xmlns:a16="http://schemas.microsoft.com/office/drawing/2014/main" val="10004"/>
                  </a:ext>
                </a:extLst>
              </a:tr>
              <a:tr h="732589">
                <a:tc>
                  <a:txBody>
                    <a:bodyPr/>
                    <a:lstStyle/>
                    <a:p>
                      <a:pPr defTabSz="914400">
                        <a:defRPr>
                          <a:solidFill>
                            <a:srgbClr val="000000"/>
                          </a:solidFill>
                        </a:defRPr>
                      </a:pPr>
                      <a:r>
                        <a:rPr>
                          <a:solidFill>
                            <a:srgbClr val="414141"/>
                          </a:solidFill>
                        </a:rPr>
                        <a:t>TOTAL</a:t>
                      </a:r>
                    </a:p>
                  </a:txBody>
                  <a:tcPr marL="50800" marR="50800" marT="50800" marB="50800" anchor="ctr" horzOverflow="overflow">
                    <a:lnL w="12700">
                      <a:miter lim="400000"/>
                    </a:lnL>
                    <a:lnB w="12700">
                      <a:miter lim="400000"/>
                    </a:lnB>
                  </a:tcPr>
                </a:tc>
                <a:tc>
                  <a:txBody>
                    <a:bodyPr/>
                    <a:lstStyle/>
                    <a:p>
                      <a:pPr defTabSz="914400">
                        <a:defRPr>
                          <a:solidFill>
                            <a:srgbClr val="000000"/>
                          </a:solidFill>
                        </a:defRPr>
                      </a:pPr>
                      <a:r>
                        <a:rPr>
                          <a:solidFill>
                            <a:srgbClr val="414141"/>
                          </a:solidFill>
                        </a:rPr>
                        <a:t>24,937</a:t>
                      </a:r>
                    </a:p>
                  </a:txBody>
                  <a:tcPr marL="50800" marR="50800" marT="50800" marB="50800" anchor="ctr" horzOverflow="overflow">
                    <a:lnB w="12700">
                      <a:miter lim="400000"/>
                    </a:lnB>
                  </a:tcPr>
                </a:tc>
                <a:tc>
                  <a:txBody>
                    <a:bodyPr/>
                    <a:lstStyle/>
                    <a:p>
                      <a:pPr defTabSz="914400">
                        <a:defRPr>
                          <a:solidFill>
                            <a:srgbClr val="000000"/>
                          </a:solidFill>
                        </a:defRPr>
                      </a:pPr>
                      <a:r>
                        <a:rPr dirty="0">
                          <a:solidFill>
                            <a:srgbClr val="414141"/>
                          </a:solidFill>
                        </a:rPr>
                        <a:t>19.53%</a:t>
                      </a:r>
                    </a:p>
                  </a:txBody>
                  <a:tcPr marL="50800" marR="50800" marT="50800" marB="50800" anchor="ctr" horzOverflow="overflow">
                    <a:lnR w="12700">
                      <a:miter lim="400000"/>
                    </a:lnR>
                    <a:lnB w="12700">
                      <a:miter lim="400000"/>
                    </a:lnB>
                  </a:tcPr>
                </a:tc>
                <a:extLst>
                  <a:ext uri="{0D108BD9-81ED-4DB2-BD59-A6C34878D82A}">
                    <a16:rowId xmlns:a16="http://schemas.microsoft.com/office/drawing/2014/main" val="10005"/>
                  </a:ext>
                </a:extLst>
              </a:tr>
            </a:tbl>
          </a:graphicData>
        </a:graphic>
      </p:graphicFrame>
      <p:sp>
        <p:nvSpPr>
          <p:cNvPr id="5" name="*https://www.boston.gov/sites/default/files/document-file-04-2019/2018_boston_ems_vital_stats.pdf">
            <a:extLst>
              <a:ext uri="{FF2B5EF4-FFF2-40B4-BE49-F238E27FC236}">
                <a16:creationId xmlns:a16="http://schemas.microsoft.com/office/drawing/2014/main" id="{7CAE0042-1C58-4F52-8F1D-C39839B865E6}"/>
              </a:ext>
            </a:extLst>
          </p:cNvPr>
          <p:cNvSpPr txBox="1"/>
          <p:nvPr/>
        </p:nvSpPr>
        <p:spPr>
          <a:xfrm>
            <a:off x="5303259" y="5585554"/>
            <a:ext cx="6645981" cy="406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lnSpc>
                <a:spcPts val="3800"/>
              </a:lnSpc>
              <a:defRPr sz="1200" u="sng">
                <a:solidFill>
                  <a:schemeClr val="accent1">
                    <a:hueOff val="369196"/>
                    <a:satOff val="13972"/>
                    <a:lumOff val="-24493"/>
                  </a:schemeClr>
                </a:solidFill>
                <a:latin typeface="Times"/>
                <a:ea typeface="Times"/>
                <a:cs typeface="Times"/>
                <a:sym typeface="Times"/>
              </a:defRPr>
            </a:pPr>
            <a:r>
              <a:rPr sz="2000"/>
              <a:t>*</a:t>
            </a:r>
            <a:r>
              <a:rPr>
                <a:hlinkClick r:id="rId2"/>
              </a:rPr>
              <a:t>https://www.boston.gov/sites/default/files/document-file-04-2019/2018_boston_ems_vital_stats.pdf</a:t>
            </a:r>
          </a:p>
        </p:txBody>
      </p:sp>
    </p:spTree>
    <p:extLst>
      <p:ext uri="{BB962C8B-B14F-4D97-AF65-F5344CB8AC3E}">
        <p14:creationId xmlns:p14="http://schemas.microsoft.com/office/powerpoint/2010/main" val="3638619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252E009-A094-4893-B3B9-454EA2697EEB}"/>
              </a:ext>
            </a:extLst>
          </p:cNvPr>
          <p:cNvCxnSpPr/>
          <p:nvPr/>
        </p:nvCxnSpPr>
        <p:spPr>
          <a:xfrm>
            <a:off x="0" y="6201027"/>
            <a:ext cx="1216152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76D1603-1488-457F-9123-9F84BD0DB305}"/>
              </a:ext>
            </a:extLst>
          </p:cNvPr>
          <p:cNvSpPr txBox="1"/>
          <p:nvPr/>
        </p:nvSpPr>
        <p:spPr>
          <a:xfrm>
            <a:off x="2005263" y="264695"/>
            <a:ext cx="7620000" cy="584775"/>
          </a:xfrm>
          <a:prstGeom prst="rect">
            <a:avLst/>
          </a:prstGeom>
          <a:noFill/>
        </p:spPr>
        <p:txBody>
          <a:bodyPr wrap="square" rtlCol="0">
            <a:spAutoFit/>
          </a:bodyPr>
          <a:lstStyle/>
          <a:p>
            <a:pPr algn="ctr"/>
            <a:r>
              <a:rPr lang="en-US" sz="3200" dirty="0"/>
              <a:t>BEMS - System Assets</a:t>
            </a:r>
          </a:p>
        </p:txBody>
      </p:sp>
      <p:sp>
        <p:nvSpPr>
          <p:cNvPr id="4" name="BLS - Basic Life Support…">
            <a:extLst>
              <a:ext uri="{FF2B5EF4-FFF2-40B4-BE49-F238E27FC236}">
                <a16:creationId xmlns:a16="http://schemas.microsoft.com/office/drawing/2014/main" id="{C5F3E25B-14AE-4F87-B283-F46D6059D3E2}"/>
              </a:ext>
            </a:extLst>
          </p:cNvPr>
          <p:cNvSpPr txBox="1">
            <a:spLocks/>
          </p:cNvSpPr>
          <p:nvPr/>
        </p:nvSpPr>
        <p:spPr>
          <a:xfrm>
            <a:off x="497354" y="860495"/>
            <a:ext cx="11988801" cy="514286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24" indent="-357124" defTabSz="443991">
              <a:spcBef>
                <a:spcPts val="1800"/>
              </a:spcBef>
              <a:defRPr sz="1520"/>
            </a:pPr>
            <a:r>
              <a:rPr lang="en-US" sz="1520" dirty="0"/>
              <a:t>BLS - Basic Life Support</a:t>
            </a:r>
          </a:p>
          <a:p>
            <a:pPr marL="357124" indent="-357124" defTabSz="443991">
              <a:spcBef>
                <a:spcPts val="1800"/>
              </a:spcBef>
              <a:defRPr sz="1520"/>
            </a:pPr>
            <a:r>
              <a:rPr lang="en-US" sz="1520" dirty="0"/>
              <a:t>ALS - Advance Life Support</a:t>
            </a:r>
          </a:p>
          <a:p>
            <a:pPr marL="357124" indent="-357124" defTabSz="443991">
              <a:spcBef>
                <a:spcPts val="1800"/>
              </a:spcBef>
              <a:defRPr sz="1520"/>
            </a:pPr>
            <a:r>
              <a:rPr lang="en-US" sz="1520" dirty="0"/>
              <a:t>Tango Trucks - Logistics / Support</a:t>
            </a:r>
          </a:p>
          <a:p>
            <a:pPr marL="357123" indent="-357123" defTabSz="443991">
              <a:spcBef>
                <a:spcPts val="1800"/>
              </a:spcBef>
              <a:defRPr sz="1520"/>
            </a:pPr>
            <a:r>
              <a:rPr lang="en-US" sz="1520" dirty="0"/>
              <a:t>T10 MERV- Mobile Emergency Response Vehicle  - 15+ patient capacity</a:t>
            </a:r>
          </a:p>
          <a:p>
            <a:pPr marL="357123" indent="-357123" defTabSz="443991">
              <a:spcBef>
                <a:spcPts val="1800"/>
              </a:spcBef>
              <a:defRPr sz="1520"/>
            </a:pPr>
            <a:r>
              <a:rPr lang="en-US" sz="1520" dirty="0"/>
              <a:t>Jake Units - Gator (golf cart) Teams</a:t>
            </a:r>
          </a:p>
          <a:p>
            <a:pPr marL="357123" indent="-357123" defTabSz="443991">
              <a:spcBef>
                <a:spcPts val="1800"/>
              </a:spcBef>
              <a:defRPr sz="1520"/>
            </a:pPr>
            <a:r>
              <a:rPr lang="en-US" sz="1520" dirty="0"/>
              <a:t>X-Ray Units - Bicycle Teams</a:t>
            </a:r>
          </a:p>
          <a:p>
            <a:pPr marL="357123" indent="-357123" defTabSz="443991">
              <a:spcBef>
                <a:spcPts val="1800"/>
              </a:spcBef>
              <a:defRPr sz="1520"/>
            </a:pPr>
            <a:r>
              <a:rPr lang="en-US" sz="1520" dirty="0"/>
              <a:t>Harbor Unit - Marine unit in partnership with BPD marine boats</a:t>
            </a:r>
          </a:p>
          <a:p>
            <a:pPr marL="357123" indent="-357123" defTabSz="443991">
              <a:spcBef>
                <a:spcPts val="1800"/>
              </a:spcBef>
              <a:defRPr sz="1520"/>
            </a:pPr>
            <a:r>
              <a:rPr lang="en-US" sz="1520" dirty="0"/>
              <a:t>Squad 80 CAT unit - Community Assistance Teams </a:t>
            </a:r>
          </a:p>
          <a:p>
            <a:pPr marL="357123" indent="-357123" defTabSz="443991">
              <a:spcBef>
                <a:spcPts val="1800"/>
              </a:spcBef>
              <a:defRPr sz="1520"/>
            </a:pPr>
            <a:r>
              <a:rPr lang="en-US" sz="1520" dirty="0"/>
              <a:t>Critical Incident Support Management- Peer Support / CISM Teams</a:t>
            </a:r>
          </a:p>
          <a:p>
            <a:pPr marL="999947" indent="-999947" defTabSz="443991">
              <a:spcBef>
                <a:spcPts val="1200"/>
              </a:spcBef>
              <a:defRPr sz="2052">
                <a:solidFill>
                  <a:schemeClr val="accent1">
                    <a:hueOff val="369194"/>
                    <a:satOff val="6343"/>
                    <a:lumOff val="-13963"/>
                  </a:schemeClr>
                </a:solidFill>
                <a:latin typeface="+mn-lt"/>
                <a:ea typeface="+mn-ea"/>
                <a:cs typeface="+mn-cs"/>
                <a:sym typeface="Bodoni SvtyTwo ITC TT-Book"/>
              </a:defRPr>
            </a:pPr>
            <a:r>
              <a:rPr lang="en-US" sz="2052" dirty="0">
                <a:solidFill>
                  <a:schemeClr val="accent1">
                    <a:hueOff val="369194"/>
                    <a:satOff val="6343"/>
                    <a:lumOff val="-13963"/>
                  </a:schemeClr>
                </a:solidFill>
                <a:sym typeface="Bodoni SvtyTwo ITC TT-Book"/>
              </a:rPr>
              <a:t>Partnerships</a:t>
            </a:r>
          </a:p>
          <a:p>
            <a:pPr marL="1690386" lvl="1" indent="-1333262" defTabSz="443991">
              <a:spcBef>
                <a:spcPts val="1800"/>
              </a:spcBef>
              <a:defRPr sz="1520"/>
            </a:pPr>
            <a:r>
              <a:rPr lang="en-US" sz="1520" dirty="0"/>
              <a:t>BAMA- Boston Ambulance Mutual Aid</a:t>
            </a:r>
          </a:p>
          <a:p>
            <a:pPr marL="1690386" lvl="1" indent="-1333262" defTabSz="443991">
              <a:spcBef>
                <a:spcPts val="1800"/>
              </a:spcBef>
              <a:defRPr sz="1520"/>
            </a:pPr>
            <a:r>
              <a:rPr lang="en-US" sz="1520" dirty="0"/>
              <a:t>BFD</a:t>
            </a:r>
          </a:p>
          <a:p>
            <a:pPr marL="1690386" lvl="1" indent="-1333262" defTabSz="443991">
              <a:spcBef>
                <a:spcPts val="1800"/>
              </a:spcBef>
              <a:defRPr sz="1520"/>
            </a:pPr>
            <a:r>
              <a:rPr lang="en-US" sz="1520" dirty="0"/>
              <a:t>Law Enforcement Organizations (LEO)-  BPD/MSP/MBTA Transit/Park Rangers</a:t>
            </a:r>
          </a:p>
          <a:p>
            <a:pPr marL="1690386" lvl="1" indent="-1333262" defTabSz="443991">
              <a:spcBef>
                <a:spcPts val="1800"/>
              </a:spcBef>
              <a:defRPr sz="1520"/>
            </a:pPr>
            <a:r>
              <a:rPr lang="en-US" sz="1520" dirty="0"/>
              <a:t>Boston Trauma Response Team - SMART Team*</a:t>
            </a:r>
          </a:p>
          <a:p>
            <a:pPr marL="1071372" lvl="2" indent="-357123" defTabSz="443991">
              <a:spcBef>
                <a:spcPts val="1800"/>
              </a:spcBef>
              <a:defRPr sz="912"/>
            </a:pPr>
            <a:r>
              <a:rPr lang="en-US" sz="912" u="sng" dirty="0">
                <a:hlinkClick r:id="rId2"/>
              </a:rPr>
              <a:t>https://jri.org/services/behavioral-health-and-trauma/boston-trauma?gclid=Cj0KCQiAn8nuBRCzARIsAJcdIfNOWn9w4OoKjMMBF9nvbFsgjBFfQZSaOBBkTu8eDtsOOuDP-uxYPEgaAhwBEALw_wcB</a:t>
            </a:r>
          </a:p>
        </p:txBody>
      </p:sp>
    </p:spTree>
    <p:extLst>
      <p:ext uri="{BB962C8B-B14F-4D97-AF65-F5344CB8AC3E}">
        <p14:creationId xmlns:p14="http://schemas.microsoft.com/office/powerpoint/2010/main" val="21031779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252E009-A094-4893-B3B9-454EA2697EEB}"/>
              </a:ext>
            </a:extLst>
          </p:cNvPr>
          <p:cNvCxnSpPr/>
          <p:nvPr/>
        </p:nvCxnSpPr>
        <p:spPr>
          <a:xfrm>
            <a:off x="0" y="6201027"/>
            <a:ext cx="1216152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F02D4F0-1294-4AA6-9167-B57943849AC2}"/>
              </a:ext>
            </a:extLst>
          </p:cNvPr>
          <p:cNvSpPr txBox="1"/>
          <p:nvPr/>
        </p:nvSpPr>
        <p:spPr>
          <a:xfrm>
            <a:off x="2233402" y="218485"/>
            <a:ext cx="7007702" cy="584775"/>
          </a:xfrm>
          <a:prstGeom prst="rect">
            <a:avLst/>
          </a:prstGeom>
          <a:noFill/>
        </p:spPr>
        <p:txBody>
          <a:bodyPr wrap="square" rtlCol="0">
            <a:spAutoFit/>
          </a:bodyPr>
          <a:lstStyle/>
          <a:p>
            <a:pPr algn="ctr"/>
            <a:r>
              <a:rPr lang="en-US" sz="3200" dirty="0"/>
              <a:t>Prevention Programs</a:t>
            </a:r>
          </a:p>
        </p:txBody>
      </p:sp>
      <p:sp>
        <p:nvSpPr>
          <p:cNvPr id="5" name="Rectangle 4">
            <a:extLst>
              <a:ext uri="{FF2B5EF4-FFF2-40B4-BE49-F238E27FC236}">
                <a16:creationId xmlns:a16="http://schemas.microsoft.com/office/drawing/2014/main" id="{3E11A76A-61DF-42EB-B02B-4F0A26BFFF30}"/>
              </a:ext>
            </a:extLst>
          </p:cNvPr>
          <p:cNvSpPr/>
          <p:nvPr/>
        </p:nvSpPr>
        <p:spPr>
          <a:xfrm>
            <a:off x="906308" y="1586220"/>
            <a:ext cx="8261968" cy="3139321"/>
          </a:xfrm>
          <a:prstGeom prst="rect">
            <a:avLst/>
          </a:prstGeom>
        </p:spPr>
        <p:txBody>
          <a:bodyPr wrap="square">
            <a:spAutoFit/>
          </a:bodyPr>
          <a:lstStyle/>
          <a:p>
            <a:pPr marL="563880" indent="-563880">
              <a:defRPr sz="2000"/>
            </a:pPr>
            <a:r>
              <a:rPr lang="en-US" sz="2400" dirty="0"/>
              <a:t>Car Seat Program</a:t>
            </a:r>
            <a:r>
              <a:rPr lang="en-US" dirty="0"/>
              <a:t>  </a:t>
            </a:r>
          </a:p>
          <a:p>
            <a:pPr lvl="1">
              <a:defRPr sz="1400"/>
            </a:pPr>
            <a:r>
              <a:rPr lang="en-US" u="sng" dirty="0">
                <a:hlinkClick r:id="rId2"/>
              </a:rPr>
              <a:t>https://www.boston.gov/departments/emergency-medical-services/how-schedule-car-seat-check</a:t>
            </a:r>
          </a:p>
          <a:p>
            <a:pPr lvl="1">
              <a:defRPr sz="1400"/>
            </a:pPr>
            <a:endParaRPr lang="en-US" u="sng" dirty="0">
              <a:hlinkClick r:id="rId2"/>
            </a:endParaRPr>
          </a:p>
          <a:p>
            <a:pPr lvl="1">
              <a:defRPr sz="1400"/>
            </a:pPr>
            <a:endParaRPr lang="en-US" u="sng" dirty="0">
              <a:hlinkClick r:id="rId2"/>
            </a:endParaRPr>
          </a:p>
          <a:p>
            <a:pPr lvl="1">
              <a:defRPr sz="1400"/>
            </a:pPr>
            <a:endParaRPr lang="en-US" u="sng" dirty="0">
              <a:hlinkClick r:id="rId2"/>
            </a:endParaRPr>
          </a:p>
          <a:p>
            <a:pPr>
              <a:defRPr sz="2400"/>
            </a:pPr>
            <a:r>
              <a:rPr lang="en-US" dirty="0"/>
              <a:t>Senior Safety Presentations</a:t>
            </a:r>
          </a:p>
          <a:p>
            <a:pPr lvl="1">
              <a:defRPr sz="1400"/>
            </a:pPr>
            <a:r>
              <a:rPr lang="en-US" u="sng" dirty="0">
                <a:hlinkClick r:id="rId3"/>
              </a:rPr>
              <a:t>https://www.boston.gov/departments/emergency-medical-services</a:t>
            </a:r>
          </a:p>
          <a:p>
            <a:pPr lvl="1">
              <a:defRPr sz="1400"/>
            </a:pPr>
            <a:endParaRPr lang="en-US" u="sng" dirty="0">
              <a:hlinkClick r:id="rId3"/>
            </a:endParaRPr>
          </a:p>
          <a:p>
            <a:pPr lvl="1">
              <a:defRPr sz="1400"/>
            </a:pPr>
            <a:endParaRPr lang="en-US" u="sng" dirty="0">
              <a:hlinkClick r:id="rId3"/>
            </a:endParaRPr>
          </a:p>
          <a:p>
            <a:pPr lvl="1">
              <a:defRPr sz="1400"/>
            </a:pPr>
            <a:endParaRPr lang="en-US" u="sng" dirty="0">
              <a:hlinkClick r:id="rId3"/>
            </a:endParaRPr>
          </a:p>
          <a:p>
            <a:pPr>
              <a:defRPr sz="2400"/>
            </a:pPr>
            <a:r>
              <a:rPr lang="en-US" dirty="0"/>
              <a:t>CPR Training</a:t>
            </a:r>
          </a:p>
          <a:p>
            <a:pPr lvl="1">
              <a:defRPr sz="1400"/>
            </a:pPr>
            <a:r>
              <a:rPr lang="en-US" u="sng" dirty="0">
                <a:hlinkClick r:id="rId4"/>
              </a:rPr>
              <a:t>https://www.boston.gov/departments/emergency-medical-services/cpr-training</a:t>
            </a:r>
          </a:p>
        </p:txBody>
      </p:sp>
    </p:spTree>
    <p:extLst>
      <p:ext uri="{BB962C8B-B14F-4D97-AF65-F5344CB8AC3E}">
        <p14:creationId xmlns:p14="http://schemas.microsoft.com/office/powerpoint/2010/main" val="24646063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bg>
      <p:bgPr>
        <a:solidFill>
          <a:schemeClr val="accent1">
            <a:lumMod val="75000"/>
          </a:scheme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174631" y="272562"/>
            <a:ext cx="7772400" cy="1494692"/>
          </a:xfrm>
        </p:spPr>
        <p:txBody>
          <a:bodyPr>
            <a:normAutofit fontScale="90000"/>
          </a:bodyPr>
          <a:lstStyle/>
          <a:p>
            <a:pPr eaLnBrk="1" hangingPunct="1">
              <a:defRPr/>
            </a:pPr>
            <a:r>
              <a:rPr lang="en-US" dirty="0">
                <a:effectLst/>
                <a:latin typeface="Arial Black" pitchFamily="34" charset="0"/>
              </a:rPr>
              <a:t>BOSTON MEDFLIGHT</a:t>
            </a:r>
          </a:p>
        </p:txBody>
      </p:sp>
      <p:sp>
        <p:nvSpPr>
          <p:cNvPr id="2051" name="Rectangle 3"/>
          <p:cNvSpPr>
            <a:spLocks noGrp="1" noChangeArrowheads="1"/>
          </p:cNvSpPr>
          <p:nvPr>
            <p:ph type="subTitle" idx="1"/>
          </p:nvPr>
        </p:nvSpPr>
        <p:spPr>
          <a:xfrm>
            <a:off x="2314575" y="1624614"/>
            <a:ext cx="7505700" cy="692458"/>
          </a:xfrm>
        </p:spPr>
        <p:txBody>
          <a:bodyPr/>
          <a:lstStyle/>
          <a:p>
            <a:pPr eaLnBrk="1" hangingPunct="1">
              <a:defRPr/>
            </a:pPr>
            <a:r>
              <a:rPr lang="en-US" dirty="0">
                <a:effectLst/>
              </a:rPr>
              <a:t>Your Life.  Our Mission.</a:t>
            </a:r>
          </a:p>
          <a:p>
            <a:pPr eaLnBrk="1" hangingPunct="1">
              <a:defRPr/>
            </a:pPr>
            <a:endParaRPr lang="en-US" dirty="0">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1268" y="2765079"/>
            <a:ext cx="3404366" cy="226869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5816" y="4697360"/>
            <a:ext cx="3262184" cy="2160640"/>
          </a:xfrm>
          <a:prstGeom prst="rect">
            <a:avLst/>
          </a:prstGeom>
        </p:spPr>
      </p:pic>
      <p:pic>
        <p:nvPicPr>
          <p:cNvPr id="6" name="Picture 2" descr="P:\BMF Photos\2014_06_03 FW Jet Logistics Photo Shoot\IMG_6974.jpg"/>
          <p:cNvPicPr>
            <a:picLocks noChangeAspect="1" noChangeArrowheads="1"/>
          </p:cNvPicPr>
          <p:nvPr/>
        </p:nvPicPr>
        <p:blipFill>
          <a:blip r:embed="rId5" cstate="print"/>
          <a:srcRect/>
          <a:stretch>
            <a:fillRect/>
          </a:stretch>
        </p:blipFill>
        <p:spPr bwMode="auto">
          <a:xfrm>
            <a:off x="1524001" y="4693870"/>
            <a:ext cx="3246195" cy="2164130"/>
          </a:xfrm>
          <a:prstGeom prst="rect">
            <a:avLst/>
          </a:prstGeom>
          <a:noFill/>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3"/>
          <p:cNvSpPr>
            <a:spLocks noGrp="1" noChangeArrowheads="1"/>
          </p:cNvSpPr>
          <p:nvPr>
            <p:ph type="body" idx="1"/>
          </p:nvPr>
        </p:nvSpPr>
        <p:spPr>
          <a:xfrm>
            <a:off x="457200" y="562709"/>
            <a:ext cx="9744462" cy="5587441"/>
          </a:xfrm>
        </p:spPr>
        <p:txBody>
          <a:bodyPr/>
          <a:lstStyle/>
          <a:p>
            <a:pPr eaLnBrk="1" hangingPunct="1">
              <a:lnSpc>
                <a:spcPct val="90000"/>
              </a:lnSpc>
              <a:buClr>
                <a:schemeClr val="tx1"/>
              </a:buClr>
              <a:defRPr/>
            </a:pPr>
            <a:endParaRPr lang="en-US" sz="2400" dirty="0"/>
          </a:p>
          <a:p>
            <a:pPr eaLnBrk="1" hangingPunct="1">
              <a:lnSpc>
                <a:spcPct val="90000"/>
              </a:lnSpc>
              <a:buClr>
                <a:schemeClr val="tx1"/>
              </a:buClr>
              <a:defRPr/>
            </a:pPr>
            <a:endParaRPr lang="en-US" sz="2400" dirty="0"/>
          </a:p>
          <a:p>
            <a:pPr eaLnBrk="1" hangingPunct="1">
              <a:lnSpc>
                <a:spcPct val="90000"/>
              </a:lnSpc>
              <a:buClr>
                <a:schemeClr val="tx1"/>
              </a:buClr>
              <a:defRPr/>
            </a:pPr>
            <a:r>
              <a:rPr lang="en-US" sz="2400" dirty="0"/>
              <a:t>Nonprofit consortium formed in 1985</a:t>
            </a:r>
          </a:p>
          <a:p>
            <a:pPr eaLnBrk="1" hangingPunct="1">
              <a:lnSpc>
                <a:spcPct val="90000"/>
              </a:lnSpc>
              <a:buClr>
                <a:schemeClr val="tx1"/>
              </a:buClr>
              <a:defRPr/>
            </a:pPr>
            <a:endParaRPr lang="en-US" sz="2400" dirty="0"/>
          </a:p>
          <a:p>
            <a:pPr eaLnBrk="1" hangingPunct="1">
              <a:lnSpc>
                <a:spcPct val="90000"/>
              </a:lnSpc>
              <a:buClr>
                <a:schemeClr val="tx1"/>
              </a:buClr>
              <a:defRPr/>
            </a:pPr>
            <a:r>
              <a:rPr lang="en-US" sz="2400" dirty="0"/>
              <a:t>Founded by six academic medical centers, seventh added in 2017</a:t>
            </a:r>
          </a:p>
          <a:p>
            <a:pPr eaLnBrk="1" hangingPunct="1">
              <a:lnSpc>
                <a:spcPct val="90000"/>
              </a:lnSpc>
              <a:buClr>
                <a:schemeClr val="tx1"/>
              </a:buClr>
              <a:defRPr/>
            </a:pPr>
            <a:endParaRPr lang="en-US" sz="2400" dirty="0"/>
          </a:p>
          <a:p>
            <a:pPr lvl="1" eaLnBrk="1" hangingPunct="1">
              <a:lnSpc>
                <a:spcPct val="90000"/>
              </a:lnSpc>
              <a:defRPr/>
            </a:pPr>
            <a:r>
              <a:rPr lang="en-US" sz="2000" dirty="0"/>
              <a:t>Boston Medical Center</a:t>
            </a:r>
          </a:p>
          <a:p>
            <a:pPr lvl="1" eaLnBrk="1" hangingPunct="1">
              <a:lnSpc>
                <a:spcPct val="90000"/>
              </a:lnSpc>
              <a:defRPr/>
            </a:pPr>
            <a:r>
              <a:rPr lang="en-US" sz="2000" dirty="0"/>
              <a:t>Beth Israel Deaconess Medical Center</a:t>
            </a:r>
          </a:p>
          <a:p>
            <a:pPr lvl="1" eaLnBrk="1" hangingPunct="1">
              <a:lnSpc>
                <a:spcPct val="90000"/>
              </a:lnSpc>
              <a:defRPr/>
            </a:pPr>
            <a:r>
              <a:rPr lang="en-US" sz="2000" dirty="0"/>
              <a:t>Brigham &amp; Women’s Hospital</a:t>
            </a:r>
          </a:p>
          <a:p>
            <a:pPr lvl="1" eaLnBrk="1" hangingPunct="1">
              <a:lnSpc>
                <a:spcPct val="90000"/>
              </a:lnSpc>
              <a:defRPr/>
            </a:pPr>
            <a:r>
              <a:rPr lang="en-US" sz="2000" dirty="0"/>
              <a:t>Boston Children’s Hospital</a:t>
            </a:r>
          </a:p>
          <a:p>
            <a:pPr lvl="1" eaLnBrk="1" hangingPunct="1">
              <a:lnSpc>
                <a:spcPct val="90000"/>
              </a:lnSpc>
              <a:defRPr/>
            </a:pPr>
            <a:r>
              <a:rPr lang="en-US" sz="2000" dirty="0"/>
              <a:t>Lahey Hospital and Medical Center</a:t>
            </a:r>
          </a:p>
          <a:p>
            <a:pPr lvl="1" eaLnBrk="1" hangingPunct="1">
              <a:lnSpc>
                <a:spcPct val="90000"/>
              </a:lnSpc>
              <a:defRPr/>
            </a:pPr>
            <a:r>
              <a:rPr lang="en-US" sz="2000" dirty="0"/>
              <a:t>Massachusetts General Hospital</a:t>
            </a:r>
          </a:p>
          <a:p>
            <a:pPr lvl="1" eaLnBrk="1" hangingPunct="1">
              <a:lnSpc>
                <a:spcPct val="90000"/>
              </a:lnSpc>
              <a:defRPr/>
            </a:pPr>
            <a:r>
              <a:rPr lang="en-US" sz="2000" dirty="0"/>
              <a:t>Tufts Medical Center</a:t>
            </a:r>
          </a:p>
          <a:p>
            <a:pPr eaLnBrk="1" hangingPunct="1">
              <a:lnSpc>
                <a:spcPct val="90000"/>
              </a:lnSpc>
              <a:buClr>
                <a:schemeClr val="tx1"/>
              </a:buClr>
              <a:defRPr/>
            </a:pPr>
            <a:endParaRPr lang="en-US" sz="2400" dirty="0"/>
          </a:p>
          <a:p>
            <a:pPr marL="0" indent="0">
              <a:buClr>
                <a:schemeClr val="tx1"/>
              </a:buClr>
              <a:buNone/>
              <a:defRPr/>
            </a:pPr>
            <a:endParaRPr lang="en-US" sz="2400" dirty="0"/>
          </a:p>
          <a:p>
            <a:pPr eaLnBrk="1" hangingPunct="1">
              <a:lnSpc>
                <a:spcPct val="90000"/>
              </a:lnSpc>
              <a:buClr>
                <a:schemeClr val="tx1"/>
              </a:buClr>
              <a:defRPr/>
            </a:pPr>
            <a:endParaRPr lang="en-US" sz="2400" dirty="0"/>
          </a:p>
          <a:p>
            <a:pPr eaLnBrk="1" hangingPunct="1">
              <a:lnSpc>
                <a:spcPct val="90000"/>
              </a:lnSpc>
              <a:buClr>
                <a:schemeClr val="tx1"/>
              </a:buClr>
              <a:defRPr/>
            </a:pPr>
            <a:endParaRPr lang="en-US" sz="2400" dirty="0"/>
          </a:p>
          <a:p>
            <a:pPr marL="0" indent="0">
              <a:buClr>
                <a:schemeClr val="tx1"/>
              </a:buClr>
              <a:buNone/>
              <a:defRPr/>
            </a:pPr>
            <a:endParaRPr lang="en-US" sz="2400" dirty="0"/>
          </a:p>
          <a:p>
            <a:pPr eaLnBrk="1" hangingPunct="1">
              <a:lnSpc>
                <a:spcPct val="90000"/>
              </a:lnSpc>
              <a:buClr>
                <a:schemeClr val="tx1"/>
              </a:buClr>
              <a:defRPr/>
            </a:pPr>
            <a:endParaRPr lang="en-US" sz="2400" dirty="0"/>
          </a:p>
          <a:p>
            <a:pPr eaLnBrk="1" hangingPunct="1">
              <a:lnSpc>
                <a:spcPct val="90000"/>
              </a:lnSpc>
              <a:buClr>
                <a:schemeClr val="tx1"/>
              </a:buClr>
              <a:defRPr/>
            </a:pPr>
            <a:endParaRPr lang="en-US" sz="2400" dirty="0"/>
          </a:p>
          <a:p>
            <a:pPr eaLnBrk="1" hangingPunct="1">
              <a:lnSpc>
                <a:spcPct val="90000"/>
              </a:lnSpc>
              <a:buClr>
                <a:schemeClr val="tx1"/>
              </a:buClr>
              <a:defRPr/>
            </a:pPr>
            <a:endParaRPr lang="en-US" sz="2400" dirty="0"/>
          </a:p>
          <a:p>
            <a:pPr eaLnBrk="1" hangingPunct="1">
              <a:lnSpc>
                <a:spcPct val="90000"/>
              </a:lnSpc>
              <a:buClr>
                <a:schemeClr val="tx1"/>
              </a:buClr>
              <a:defRPr/>
            </a:pPr>
            <a:endParaRPr lang="en-US" sz="2400" dirty="0"/>
          </a:p>
          <a:p>
            <a:pPr eaLnBrk="1" hangingPunct="1">
              <a:lnSpc>
                <a:spcPct val="90000"/>
              </a:lnSpc>
              <a:buClr>
                <a:schemeClr val="tx1"/>
              </a:buClr>
              <a:defRPr/>
            </a:pPr>
            <a:endParaRPr lang="en-US" sz="2400" dirty="0"/>
          </a:p>
          <a:p>
            <a:pPr eaLnBrk="1" hangingPunct="1">
              <a:lnSpc>
                <a:spcPct val="90000"/>
              </a:lnSpc>
              <a:buClr>
                <a:schemeClr val="tx1"/>
              </a:buClr>
              <a:defRPr/>
            </a:pPr>
            <a:endParaRPr lang="en-US" dirty="0"/>
          </a:p>
          <a:p>
            <a:pPr eaLnBrk="1" hangingPunct="1">
              <a:lnSpc>
                <a:spcPct val="90000"/>
              </a:lnSpc>
              <a:buClr>
                <a:schemeClr val="tx1"/>
              </a:buClr>
              <a:defRPr/>
            </a:pPr>
            <a:endParaRPr lang="en-US" dirty="0"/>
          </a:p>
          <a:p>
            <a:pPr eaLnBrk="1" hangingPunct="1">
              <a:lnSpc>
                <a:spcPct val="90000"/>
              </a:lnSpc>
              <a:buClr>
                <a:schemeClr val="tx1"/>
              </a:buClr>
              <a:buNone/>
              <a:defRPr/>
            </a:pPr>
            <a:endParaRPr lang="en-US" dirty="0"/>
          </a:p>
        </p:txBody>
      </p:sp>
      <p:sp>
        <p:nvSpPr>
          <p:cNvPr id="4" name="Title 3"/>
          <p:cNvSpPr>
            <a:spLocks noGrp="1"/>
          </p:cNvSpPr>
          <p:nvPr>
            <p:ph type="title"/>
          </p:nvPr>
        </p:nvSpPr>
        <p:spPr>
          <a:xfrm>
            <a:off x="1981200" y="1"/>
            <a:ext cx="8229600" cy="963826"/>
          </a:xfrm>
        </p:spPr>
        <p:txBody>
          <a:bodyPr/>
          <a:lstStyle/>
          <a:p>
            <a:pPr algn="ctr"/>
            <a:r>
              <a:rPr lang="en-US" sz="3600" dirty="0">
                <a:latin typeface="+mn-lt"/>
              </a:rPr>
              <a:t>Boston MedFlight History</a:t>
            </a:r>
          </a:p>
        </p:txBody>
      </p:sp>
      <p:sp>
        <p:nvSpPr>
          <p:cNvPr id="5" name="Slide Number Placeholder 4"/>
          <p:cNvSpPr>
            <a:spLocks noGrp="1"/>
          </p:cNvSpPr>
          <p:nvPr>
            <p:ph type="sldNum" sz="quarter" idx="12"/>
          </p:nvPr>
        </p:nvSpPr>
        <p:spPr/>
        <p:txBody>
          <a:bodyPr/>
          <a:lstStyle/>
          <a:p>
            <a:pPr>
              <a:defRPr/>
            </a:pPr>
            <a:r>
              <a:rPr lang="en-US" dirty="0"/>
              <a:t> </a:t>
            </a:r>
            <a:fld id="{C4D9A673-9422-4B43-853B-073E420F5FA5}" type="slidenum">
              <a:rPr lang="en-US" smtClean="0"/>
              <a:pPr>
                <a:defRPr/>
              </a:pPr>
              <a:t>37</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3225" y="3133725"/>
            <a:ext cx="4324349" cy="2486025"/>
          </a:xfrm>
          <a:prstGeom prst="rect">
            <a:avLst/>
          </a:prstGeom>
        </p:spPr>
      </p:pic>
    </p:spTree>
    <p:extLst>
      <p:ext uri="{BB962C8B-B14F-4D97-AF65-F5344CB8AC3E}">
        <p14:creationId xmlns:p14="http://schemas.microsoft.com/office/powerpoint/2010/main" val="11303642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252E009-A094-4893-B3B9-454EA2697EEB}"/>
              </a:ext>
            </a:extLst>
          </p:cNvPr>
          <p:cNvCxnSpPr/>
          <p:nvPr/>
        </p:nvCxnSpPr>
        <p:spPr>
          <a:xfrm>
            <a:off x="0" y="6201027"/>
            <a:ext cx="1216152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E23EAB9D-E14A-4CF2-974B-DB7EFFB8C8DF}"/>
              </a:ext>
            </a:extLst>
          </p:cNvPr>
          <p:cNvSpPr txBox="1">
            <a:spLocks/>
          </p:cNvSpPr>
          <p:nvPr/>
        </p:nvSpPr>
        <p:spPr>
          <a:xfrm>
            <a:off x="2105412" y="261188"/>
            <a:ext cx="8229600" cy="3957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Boston </a:t>
            </a:r>
            <a:r>
              <a:rPr lang="en-US" sz="3600" dirty="0" err="1">
                <a:latin typeface="+mn-lt"/>
              </a:rPr>
              <a:t>MedFlight</a:t>
            </a:r>
            <a:r>
              <a:rPr lang="en-US" sz="3600" dirty="0">
                <a:latin typeface="+mn-lt"/>
              </a:rPr>
              <a:t> Philosophy </a:t>
            </a:r>
            <a:endParaRPr lang="en-US" sz="3600" dirty="0">
              <a:solidFill>
                <a:srgbClr val="FFFF00"/>
              </a:solidFill>
              <a:latin typeface="+mn-lt"/>
            </a:endParaRPr>
          </a:p>
        </p:txBody>
      </p:sp>
      <p:sp>
        <p:nvSpPr>
          <p:cNvPr id="5" name="Rectangle 3">
            <a:extLst>
              <a:ext uri="{FF2B5EF4-FFF2-40B4-BE49-F238E27FC236}">
                <a16:creationId xmlns:a16="http://schemas.microsoft.com/office/drawing/2014/main" id="{C5B943BF-3A92-4381-B883-6939D84BF3E4}"/>
              </a:ext>
            </a:extLst>
          </p:cNvPr>
          <p:cNvSpPr txBox="1">
            <a:spLocks noChangeArrowheads="1"/>
          </p:cNvSpPr>
          <p:nvPr/>
        </p:nvSpPr>
        <p:spPr>
          <a:xfrm>
            <a:off x="501850" y="1209677"/>
            <a:ext cx="8175812" cy="49404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defRPr/>
            </a:pPr>
            <a:r>
              <a:rPr lang="en-US" sz="2400"/>
              <a:t>Nonprofit, put patient needs first</a:t>
            </a:r>
          </a:p>
          <a:p>
            <a:pPr>
              <a:buClr>
                <a:schemeClr val="tx1"/>
              </a:buClr>
              <a:defRPr/>
            </a:pPr>
            <a:endParaRPr lang="en-US" sz="2400"/>
          </a:p>
          <a:p>
            <a:pPr>
              <a:buClr>
                <a:schemeClr val="tx1"/>
              </a:buClr>
              <a:defRPr/>
            </a:pPr>
            <a:r>
              <a:rPr lang="en-US" sz="2400"/>
              <a:t>Right patient, right vehicle, right time – using the most appropriate vehicle for patient needs</a:t>
            </a:r>
          </a:p>
          <a:p>
            <a:pPr>
              <a:buClr>
                <a:schemeClr val="tx1"/>
              </a:buClr>
              <a:defRPr/>
            </a:pPr>
            <a:endParaRPr lang="en-US" sz="2400"/>
          </a:p>
          <a:p>
            <a:pPr>
              <a:buClr>
                <a:schemeClr val="tx1"/>
              </a:buClr>
              <a:defRPr/>
            </a:pPr>
            <a:r>
              <a:rPr lang="en-US" sz="2400"/>
              <a:t>Consortium hospitals expect us to be an extension of their care – we are their transport team</a:t>
            </a:r>
          </a:p>
          <a:p>
            <a:pPr>
              <a:buClr>
                <a:schemeClr val="tx1"/>
              </a:buClr>
              <a:defRPr/>
            </a:pPr>
            <a:endParaRPr lang="en-US" sz="2400"/>
          </a:p>
          <a:p>
            <a:pPr>
              <a:buClr>
                <a:schemeClr val="tx1"/>
              </a:buClr>
              <a:defRPr/>
            </a:pPr>
            <a:r>
              <a:rPr lang="en-US" sz="2400"/>
              <a:t>“High end” critical care – we care for patients other services cannot (including other air services)</a:t>
            </a:r>
          </a:p>
          <a:p>
            <a:pPr>
              <a:buClr>
                <a:schemeClr val="tx1"/>
              </a:buClr>
              <a:defRPr/>
            </a:pPr>
            <a:endParaRPr lang="en-US" sz="2400"/>
          </a:p>
          <a:p>
            <a:pPr>
              <a:buClr>
                <a:schemeClr val="tx1"/>
              </a:buClr>
              <a:defRPr/>
            </a:pPr>
            <a:endParaRPr lang="en-US" sz="2400" dirty="0"/>
          </a:p>
        </p:txBody>
      </p:sp>
      <p:pic>
        <p:nvPicPr>
          <p:cNvPr id="6" name="Picture 5">
            <a:extLst>
              <a:ext uri="{FF2B5EF4-FFF2-40B4-BE49-F238E27FC236}">
                <a16:creationId xmlns:a16="http://schemas.microsoft.com/office/drawing/2014/main" id="{2631AC40-EBB8-4999-AAA2-C0030BEF2C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56320" y="3984813"/>
            <a:ext cx="2957384" cy="1958787"/>
          </a:xfrm>
          <a:prstGeom prst="rect">
            <a:avLst/>
          </a:prstGeom>
        </p:spPr>
      </p:pic>
    </p:spTree>
    <p:extLst>
      <p:ext uri="{BB962C8B-B14F-4D97-AF65-F5344CB8AC3E}">
        <p14:creationId xmlns:p14="http://schemas.microsoft.com/office/powerpoint/2010/main" val="29963081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252E009-A094-4893-B3B9-454EA2697EEB}"/>
              </a:ext>
            </a:extLst>
          </p:cNvPr>
          <p:cNvCxnSpPr/>
          <p:nvPr/>
        </p:nvCxnSpPr>
        <p:spPr>
          <a:xfrm>
            <a:off x="0" y="6201027"/>
            <a:ext cx="1216152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 name="Title 3">
            <a:extLst>
              <a:ext uri="{FF2B5EF4-FFF2-40B4-BE49-F238E27FC236}">
                <a16:creationId xmlns:a16="http://schemas.microsoft.com/office/drawing/2014/main" id="{BE2B0F06-3221-4F3E-B423-58897DA3D6C4}"/>
              </a:ext>
            </a:extLst>
          </p:cNvPr>
          <p:cNvSpPr txBox="1">
            <a:spLocks/>
          </p:cNvSpPr>
          <p:nvPr/>
        </p:nvSpPr>
        <p:spPr>
          <a:xfrm>
            <a:off x="3438525" y="266701"/>
            <a:ext cx="8229600" cy="9638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mn-lt"/>
              </a:rPr>
              <a:t>Boston </a:t>
            </a:r>
            <a:r>
              <a:rPr lang="en-US" sz="3600" dirty="0" err="1">
                <a:latin typeface="+mn-lt"/>
              </a:rPr>
              <a:t>MedFlight’s</a:t>
            </a:r>
            <a:r>
              <a:rPr lang="en-US" sz="3600" dirty="0">
                <a:latin typeface="+mn-lt"/>
              </a:rPr>
              <a:t> Operation</a:t>
            </a:r>
          </a:p>
        </p:txBody>
      </p:sp>
      <p:sp>
        <p:nvSpPr>
          <p:cNvPr id="4" name="Rectangle 3">
            <a:extLst>
              <a:ext uri="{FF2B5EF4-FFF2-40B4-BE49-F238E27FC236}">
                <a16:creationId xmlns:a16="http://schemas.microsoft.com/office/drawing/2014/main" id="{CCBC4B1F-810D-4BCD-9F49-E2D14E339C5C}"/>
              </a:ext>
            </a:extLst>
          </p:cNvPr>
          <p:cNvSpPr txBox="1">
            <a:spLocks noChangeArrowheads="1"/>
          </p:cNvSpPr>
          <p:nvPr/>
        </p:nvSpPr>
        <p:spPr>
          <a:xfrm>
            <a:off x="523875" y="686825"/>
            <a:ext cx="5572126" cy="54102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defRPr/>
            </a:pPr>
            <a:endParaRPr lang="en-US" sz="2400" dirty="0"/>
          </a:p>
          <a:p>
            <a:pPr>
              <a:buClr>
                <a:schemeClr val="tx1"/>
              </a:buClr>
              <a:defRPr/>
            </a:pPr>
            <a:r>
              <a:rPr lang="en-US" sz="2200" dirty="0"/>
              <a:t>4 Bases operating out of Lawrence (12hr), Bedford (24hr), Mansfield (12hr), and Plymouth (24hr).</a:t>
            </a:r>
          </a:p>
          <a:p>
            <a:pPr marL="0" indent="0">
              <a:buClr>
                <a:schemeClr val="tx1"/>
              </a:buClr>
              <a:buNone/>
              <a:defRPr/>
            </a:pPr>
            <a:endParaRPr lang="en-US" sz="2200" dirty="0"/>
          </a:p>
          <a:p>
            <a:pPr>
              <a:buClr>
                <a:schemeClr val="tx1"/>
              </a:buClr>
              <a:defRPr/>
            </a:pPr>
            <a:r>
              <a:rPr lang="en-US" sz="2200" dirty="0"/>
              <a:t>Lawrence to become a 24hr base in March 2020.</a:t>
            </a:r>
          </a:p>
          <a:p>
            <a:pPr>
              <a:buClr>
                <a:schemeClr val="tx1"/>
              </a:buClr>
              <a:defRPr/>
            </a:pPr>
            <a:endParaRPr lang="en-US" sz="2200" dirty="0"/>
          </a:p>
          <a:p>
            <a:pPr>
              <a:buClr>
                <a:schemeClr val="tx1"/>
              </a:buClr>
              <a:defRPr/>
            </a:pPr>
            <a:r>
              <a:rPr lang="en-US" sz="2200" dirty="0"/>
              <a:t>Helicopter/Ground services from all bases; Fixed Wing services from Bedford Base.</a:t>
            </a:r>
          </a:p>
          <a:p>
            <a:pPr marL="0" indent="0">
              <a:buClr>
                <a:schemeClr val="tx1"/>
              </a:buClr>
              <a:buNone/>
              <a:defRPr/>
            </a:pPr>
            <a:endParaRPr lang="en-US" sz="2200" dirty="0"/>
          </a:p>
          <a:p>
            <a:pPr>
              <a:buClr>
                <a:schemeClr val="tx1"/>
              </a:buClr>
              <a:defRPr/>
            </a:pPr>
            <a:r>
              <a:rPr lang="en-US" sz="2200" dirty="0"/>
              <a:t>Additional resources available from cooperative relationship with regional partners.</a:t>
            </a:r>
          </a:p>
          <a:p>
            <a:pPr marL="0" indent="0">
              <a:buClr>
                <a:schemeClr val="tx1"/>
              </a:buClr>
              <a:buFont typeface="Arial" panose="020B0604020202020204" pitchFamily="34" charset="0"/>
              <a:buNone/>
              <a:defRPr/>
            </a:pPr>
            <a:endParaRPr lang="en-US" sz="2400" dirty="0"/>
          </a:p>
        </p:txBody>
      </p:sp>
      <p:pic>
        <p:nvPicPr>
          <p:cNvPr id="5" name="Picture 4">
            <a:extLst>
              <a:ext uri="{FF2B5EF4-FFF2-40B4-BE49-F238E27FC236}">
                <a16:creationId xmlns:a16="http://schemas.microsoft.com/office/drawing/2014/main" id="{68AB436E-21FC-45DC-9F23-7F1EFC420B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1" y="1162051"/>
            <a:ext cx="4327454" cy="4943474"/>
          </a:xfrm>
          <a:prstGeom prst="rect">
            <a:avLst/>
          </a:prstGeom>
        </p:spPr>
      </p:pic>
    </p:spTree>
    <p:extLst>
      <p:ext uri="{BB962C8B-B14F-4D97-AF65-F5344CB8AC3E}">
        <p14:creationId xmlns:p14="http://schemas.microsoft.com/office/powerpoint/2010/main" val="1066963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B566B-D6E0-4827-B09D-47386BD43C01}"/>
              </a:ext>
            </a:extLst>
          </p:cNvPr>
          <p:cNvSpPr>
            <a:spLocks noGrp="1"/>
          </p:cNvSpPr>
          <p:nvPr>
            <p:ph type="title"/>
          </p:nvPr>
        </p:nvSpPr>
        <p:spPr/>
        <p:txBody>
          <a:bodyPr/>
          <a:lstStyle/>
          <a:p>
            <a:r>
              <a:rPr lang="en-US" b="1" dirty="0"/>
              <a:t>Region IV Overview</a:t>
            </a:r>
          </a:p>
        </p:txBody>
      </p:sp>
      <p:sp>
        <p:nvSpPr>
          <p:cNvPr id="3" name="Content Placeholder 2">
            <a:extLst>
              <a:ext uri="{FF2B5EF4-FFF2-40B4-BE49-F238E27FC236}">
                <a16:creationId xmlns:a16="http://schemas.microsoft.com/office/drawing/2014/main" id="{A49E04F9-61CE-4D79-945E-9440A9F4FAB8}"/>
              </a:ext>
            </a:extLst>
          </p:cNvPr>
          <p:cNvSpPr>
            <a:spLocks noGrp="1"/>
          </p:cNvSpPr>
          <p:nvPr>
            <p:ph idx="1"/>
          </p:nvPr>
        </p:nvSpPr>
        <p:spPr/>
        <p:txBody>
          <a:bodyPr/>
          <a:lstStyle/>
          <a:p>
            <a:r>
              <a:rPr lang="en-US" b="1" dirty="0"/>
              <a:t>Adult Trauma Centers</a:t>
            </a:r>
          </a:p>
        </p:txBody>
      </p:sp>
    </p:spTree>
    <p:extLst>
      <p:ext uri="{BB962C8B-B14F-4D97-AF65-F5344CB8AC3E}">
        <p14:creationId xmlns:p14="http://schemas.microsoft.com/office/powerpoint/2010/main" val="32157026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252E009-A094-4893-B3B9-454EA2697EEB}"/>
              </a:ext>
            </a:extLst>
          </p:cNvPr>
          <p:cNvCxnSpPr/>
          <p:nvPr/>
        </p:nvCxnSpPr>
        <p:spPr>
          <a:xfrm>
            <a:off x="0" y="6201027"/>
            <a:ext cx="1216152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 name="Title 3">
            <a:extLst>
              <a:ext uri="{FF2B5EF4-FFF2-40B4-BE49-F238E27FC236}">
                <a16:creationId xmlns:a16="http://schemas.microsoft.com/office/drawing/2014/main" id="{5CC411F9-5EE7-4A89-924F-DBB4D0510300}"/>
              </a:ext>
            </a:extLst>
          </p:cNvPr>
          <p:cNvSpPr txBox="1">
            <a:spLocks/>
          </p:cNvSpPr>
          <p:nvPr/>
        </p:nvSpPr>
        <p:spPr>
          <a:xfrm>
            <a:off x="3543300" y="175059"/>
            <a:ext cx="8229600" cy="9638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mn-lt"/>
              </a:rPr>
              <a:t>Boston </a:t>
            </a:r>
            <a:r>
              <a:rPr lang="en-US" sz="3200" dirty="0" err="1">
                <a:latin typeface="+mn-lt"/>
              </a:rPr>
              <a:t>MedFlight’s</a:t>
            </a:r>
            <a:r>
              <a:rPr lang="en-US" sz="3200" dirty="0">
                <a:latin typeface="+mn-lt"/>
              </a:rPr>
              <a:t> Volume </a:t>
            </a:r>
          </a:p>
        </p:txBody>
      </p:sp>
      <p:sp>
        <p:nvSpPr>
          <p:cNvPr id="5" name="Rectangle 3">
            <a:extLst>
              <a:ext uri="{FF2B5EF4-FFF2-40B4-BE49-F238E27FC236}">
                <a16:creationId xmlns:a16="http://schemas.microsoft.com/office/drawing/2014/main" id="{74745E14-EF22-4A9D-B0C1-DD2382C12E18}"/>
              </a:ext>
            </a:extLst>
          </p:cNvPr>
          <p:cNvSpPr txBox="1">
            <a:spLocks noChangeArrowheads="1"/>
          </p:cNvSpPr>
          <p:nvPr/>
        </p:nvSpPr>
        <p:spPr>
          <a:xfrm>
            <a:off x="539950" y="515083"/>
            <a:ext cx="8175812" cy="55874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defRPr/>
            </a:pPr>
            <a:endParaRPr lang="en-US" sz="2400" dirty="0"/>
          </a:p>
          <a:p>
            <a:pPr>
              <a:buClr>
                <a:schemeClr val="tx1"/>
              </a:buClr>
              <a:defRPr/>
            </a:pPr>
            <a:r>
              <a:rPr lang="en-US" sz="2200" dirty="0"/>
              <a:t>Total Transports in FY 2019 : 4780 patients</a:t>
            </a:r>
          </a:p>
          <a:p>
            <a:pPr lvl="1">
              <a:defRPr/>
            </a:pPr>
            <a:r>
              <a:rPr lang="en-US" sz="2000" dirty="0"/>
              <a:t>Trauma is 17% of the overall volume.</a:t>
            </a:r>
          </a:p>
          <a:p>
            <a:pPr lvl="1">
              <a:defRPr/>
            </a:pPr>
            <a:r>
              <a:rPr lang="en-US" sz="2000" dirty="0"/>
              <a:t>Transport requests consist of :</a:t>
            </a:r>
          </a:p>
          <a:p>
            <a:pPr lvl="2">
              <a:defRPr/>
            </a:pPr>
            <a:r>
              <a:rPr lang="en-US" sz="1600" dirty="0"/>
              <a:t>Scene		12%</a:t>
            </a:r>
          </a:p>
          <a:p>
            <a:pPr lvl="2">
              <a:defRPr/>
            </a:pPr>
            <a:r>
              <a:rPr lang="en-US" sz="1600" dirty="0"/>
              <a:t>Interfacility	88%</a:t>
            </a:r>
          </a:p>
          <a:p>
            <a:pPr lvl="2">
              <a:defRPr/>
            </a:pPr>
            <a:endParaRPr lang="en-US" sz="1600" dirty="0"/>
          </a:p>
          <a:p>
            <a:pPr lvl="2">
              <a:defRPr/>
            </a:pPr>
            <a:r>
              <a:rPr lang="en-US" sz="1600" dirty="0"/>
              <a:t>Adult		78%</a:t>
            </a:r>
          </a:p>
          <a:p>
            <a:pPr lvl="2">
              <a:defRPr/>
            </a:pPr>
            <a:r>
              <a:rPr lang="en-US" sz="1600" dirty="0"/>
              <a:t>Pediatric	12%</a:t>
            </a:r>
          </a:p>
          <a:p>
            <a:pPr lvl="2">
              <a:defRPr/>
            </a:pPr>
            <a:r>
              <a:rPr lang="en-US" sz="1600" dirty="0"/>
              <a:t>Neonate	10%</a:t>
            </a:r>
          </a:p>
          <a:p>
            <a:pPr marL="914400" lvl="2" indent="0">
              <a:buFont typeface="Arial" panose="020B0604020202020204" pitchFamily="34" charset="0"/>
              <a:buNone/>
              <a:defRPr/>
            </a:pPr>
            <a:r>
              <a:rPr lang="en-US" sz="1600" dirty="0"/>
              <a:t>	</a:t>
            </a:r>
          </a:p>
          <a:p>
            <a:pPr>
              <a:buClr>
                <a:schemeClr val="tx1"/>
              </a:buClr>
              <a:defRPr/>
            </a:pPr>
            <a:r>
              <a:rPr lang="en-US" sz="2200" dirty="0"/>
              <a:t>Significant increase this year in ECMO and </a:t>
            </a:r>
            <a:r>
              <a:rPr lang="en-US" sz="2200" dirty="0" err="1"/>
              <a:t>iEPO</a:t>
            </a:r>
            <a:r>
              <a:rPr lang="en-US" sz="2200" dirty="0"/>
              <a:t> transports and will soon be routinely carrying blood products on our vehicles.</a:t>
            </a:r>
          </a:p>
          <a:p>
            <a:pPr>
              <a:buClr>
                <a:schemeClr val="tx1"/>
              </a:buClr>
              <a:defRPr/>
            </a:pPr>
            <a:r>
              <a:rPr lang="en-US" sz="2200" dirty="0"/>
              <a:t>Natural evolution of our program</a:t>
            </a:r>
          </a:p>
          <a:p>
            <a:pPr>
              <a:buClr>
                <a:schemeClr val="tx1"/>
              </a:buClr>
              <a:defRPr/>
            </a:pPr>
            <a:endParaRPr lang="en-US" sz="2400" dirty="0"/>
          </a:p>
          <a:p>
            <a:pPr marL="0" indent="0">
              <a:buClr>
                <a:schemeClr val="tx1"/>
              </a:buClr>
              <a:buFont typeface="Arial" panose="020B0604020202020204" pitchFamily="34" charset="0"/>
              <a:buNone/>
              <a:defRPr/>
            </a:pPr>
            <a:endParaRPr lang="en-US" sz="2400" dirty="0"/>
          </a:p>
          <a:p>
            <a:pPr>
              <a:buClr>
                <a:schemeClr val="tx1"/>
              </a:buClr>
              <a:defRPr/>
            </a:pPr>
            <a:endParaRPr lang="en-US" sz="2400" dirty="0"/>
          </a:p>
          <a:p>
            <a:pPr marL="0" indent="0">
              <a:buClr>
                <a:schemeClr val="tx1"/>
              </a:buClr>
              <a:buFont typeface="Arial" panose="020B0604020202020204" pitchFamily="34" charset="0"/>
              <a:buNone/>
              <a:defRPr/>
            </a:pPr>
            <a:endParaRPr lang="en-US" sz="2400" dirty="0"/>
          </a:p>
          <a:p>
            <a:pPr>
              <a:buClr>
                <a:schemeClr val="tx1"/>
              </a:buClr>
              <a:defRPr/>
            </a:pPr>
            <a:endParaRPr lang="en-US" sz="2400" dirty="0"/>
          </a:p>
          <a:p>
            <a:pPr marL="0" indent="0">
              <a:buClr>
                <a:schemeClr val="tx1"/>
              </a:buClr>
              <a:buNone/>
              <a:defRPr/>
            </a:pPr>
            <a:endParaRPr lang="en-US" sz="2400" dirty="0"/>
          </a:p>
          <a:p>
            <a:pPr>
              <a:buClr>
                <a:schemeClr val="tx1"/>
              </a:buClr>
              <a:defRPr/>
            </a:pPr>
            <a:endParaRPr lang="en-US" sz="2400" dirty="0"/>
          </a:p>
        </p:txBody>
      </p:sp>
      <p:pic>
        <p:nvPicPr>
          <p:cNvPr id="6" name="Picture 5">
            <a:extLst>
              <a:ext uri="{FF2B5EF4-FFF2-40B4-BE49-F238E27FC236}">
                <a16:creationId xmlns:a16="http://schemas.microsoft.com/office/drawing/2014/main" id="{9D3CE16B-6919-4C80-A1AC-128D1854123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446" t="6040" r="25351" b="14492"/>
          <a:stretch/>
        </p:blipFill>
        <p:spPr>
          <a:xfrm>
            <a:off x="7258050" y="1730717"/>
            <a:ext cx="3657600" cy="1936406"/>
          </a:xfrm>
          <a:prstGeom prst="rect">
            <a:avLst/>
          </a:prstGeom>
        </p:spPr>
      </p:pic>
    </p:spTree>
    <p:extLst>
      <p:ext uri="{BB962C8B-B14F-4D97-AF65-F5344CB8AC3E}">
        <p14:creationId xmlns:p14="http://schemas.microsoft.com/office/powerpoint/2010/main" val="29222435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D746E-A367-4D6C-A2B6-83C58B00CDC1}"/>
              </a:ext>
            </a:extLst>
          </p:cNvPr>
          <p:cNvSpPr>
            <a:spLocks noGrp="1"/>
          </p:cNvSpPr>
          <p:nvPr>
            <p:ph type="title"/>
          </p:nvPr>
        </p:nvSpPr>
        <p:spPr/>
        <p:txBody>
          <a:bodyPr/>
          <a:lstStyle/>
          <a:p>
            <a:r>
              <a:rPr lang="en-US" b="1" dirty="0"/>
              <a:t>Transferring Hospital</a:t>
            </a:r>
            <a:endParaRPr lang="en-US" dirty="0"/>
          </a:p>
        </p:txBody>
      </p:sp>
      <p:sp>
        <p:nvSpPr>
          <p:cNvPr id="3" name="Content Placeholder 2">
            <a:extLst>
              <a:ext uri="{FF2B5EF4-FFF2-40B4-BE49-F238E27FC236}">
                <a16:creationId xmlns:a16="http://schemas.microsoft.com/office/drawing/2014/main" id="{D543EC51-9696-4EC3-A47D-D13660F02AE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945625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8F1B9-88BB-4C54-9D5D-4670CADC3A9B}"/>
              </a:ext>
            </a:extLst>
          </p:cNvPr>
          <p:cNvSpPr>
            <a:spLocks noGrp="1"/>
          </p:cNvSpPr>
          <p:nvPr>
            <p:ph type="title"/>
          </p:nvPr>
        </p:nvSpPr>
        <p:spPr>
          <a:xfrm>
            <a:off x="838200" y="245977"/>
            <a:ext cx="10515600" cy="836865"/>
          </a:xfrm>
        </p:spPr>
        <p:txBody>
          <a:bodyPr/>
          <a:lstStyle/>
          <a:p>
            <a:r>
              <a:rPr lang="en-US" b="1" dirty="0"/>
              <a:t>Transferring Hospital</a:t>
            </a:r>
          </a:p>
        </p:txBody>
      </p:sp>
      <p:sp>
        <p:nvSpPr>
          <p:cNvPr id="3" name="Content Placeholder 2">
            <a:extLst>
              <a:ext uri="{FF2B5EF4-FFF2-40B4-BE49-F238E27FC236}">
                <a16:creationId xmlns:a16="http://schemas.microsoft.com/office/drawing/2014/main" id="{DDC663FE-7610-4004-BE82-49C7A8430781}"/>
              </a:ext>
            </a:extLst>
          </p:cNvPr>
          <p:cNvSpPr>
            <a:spLocks noGrp="1"/>
          </p:cNvSpPr>
          <p:nvPr>
            <p:ph idx="1"/>
          </p:nvPr>
        </p:nvSpPr>
        <p:spPr>
          <a:xfrm>
            <a:off x="838200" y="1082842"/>
            <a:ext cx="10515600" cy="5005890"/>
          </a:xfrm>
        </p:spPr>
        <p:txBody>
          <a:bodyPr>
            <a:normAutofit lnSpcReduction="10000"/>
          </a:bodyPr>
          <a:lstStyle/>
          <a:p>
            <a:r>
              <a:rPr lang="en-US" dirty="0"/>
              <a:t>Criteria for transfer</a:t>
            </a:r>
          </a:p>
          <a:p>
            <a:pPr lvl="1"/>
            <a:r>
              <a:rPr lang="en-US" dirty="0"/>
              <a:t>Patient need outweighs sending facility’s ability, resources</a:t>
            </a:r>
          </a:p>
          <a:p>
            <a:pPr lvl="2"/>
            <a:r>
              <a:rPr lang="en-US" dirty="0"/>
              <a:t>In need of damage control surgery, neurosurgery, microvascular or reimplantation</a:t>
            </a:r>
          </a:p>
          <a:p>
            <a:pPr lvl="2"/>
            <a:r>
              <a:rPr lang="en-US" dirty="0"/>
              <a:t>High risk patients (pregnant, significant co-morbidities with high injury burden)</a:t>
            </a:r>
          </a:p>
          <a:p>
            <a:pPr lvl="1"/>
            <a:r>
              <a:rPr lang="en-US" dirty="0"/>
              <a:t>Formal/informal transfer agreements</a:t>
            </a:r>
          </a:p>
          <a:p>
            <a:pPr lvl="1"/>
            <a:r>
              <a:rPr lang="en-US" dirty="0"/>
              <a:t>ACS criteria for trauma transfer</a:t>
            </a:r>
          </a:p>
          <a:p>
            <a:pPr lvl="1"/>
            <a:endParaRPr lang="en-US" dirty="0"/>
          </a:p>
          <a:p>
            <a:r>
              <a:rPr lang="en-US" dirty="0"/>
              <a:t>Process for Notification</a:t>
            </a:r>
          </a:p>
          <a:p>
            <a:pPr lvl="1"/>
            <a:r>
              <a:rPr lang="en-US" dirty="0"/>
              <a:t>CMED – scene trauma, transfer update</a:t>
            </a:r>
          </a:p>
          <a:p>
            <a:pPr lvl="1"/>
            <a:r>
              <a:rPr lang="en-US" dirty="0"/>
              <a:t>Undesignated </a:t>
            </a:r>
            <a:r>
              <a:rPr lang="en-US" dirty="0" err="1"/>
              <a:t>MedFlight</a:t>
            </a:r>
            <a:endParaRPr lang="en-US" dirty="0"/>
          </a:p>
          <a:p>
            <a:pPr lvl="2"/>
            <a:r>
              <a:rPr lang="en-US" dirty="0"/>
              <a:t>BMF selects transfer destination based on rotation, ICU bed availability</a:t>
            </a:r>
          </a:p>
          <a:p>
            <a:pPr lvl="1"/>
            <a:r>
              <a:rPr lang="en-US" dirty="0"/>
              <a:t>Access Centers</a:t>
            </a:r>
          </a:p>
          <a:p>
            <a:pPr lvl="2"/>
            <a:r>
              <a:rPr lang="en-US" dirty="0"/>
              <a:t>Report called, information provided to ED and Trauma service</a:t>
            </a:r>
          </a:p>
        </p:txBody>
      </p:sp>
      <p:cxnSp>
        <p:nvCxnSpPr>
          <p:cNvPr id="4" name="Straight Connector 3">
            <a:extLst>
              <a:ext uri="{FF2B5EF4-FFF2-40B4-BE49-F238E27FC236}">
                <a16:creationId xmlns:a16="http://schemas.microsoft.com/office/drawing/2014/main" id="{069F25DA-6B5C-4463-913C-19F6355ADF26}"/>
              </a:ext>
            </a:extLst>
          </p:cNvPr>
          <p:cNvCxnSpPr/>
          <p:nvPr/>
        </p:nvCxnSpPr>
        <p:spPr>
          <a:xfrm>
            <a:off x="0" y="6201027"/>
            <a:ext cx="1216152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3639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269E6-B604-4903-B02C-CAF1280616B1}"/>
              </a:ext>
            </a:extLst>
          </p:cNvPr>
          <p:cNvSpPr>
            <a:spLocks noGrp="1"/>
          </p:cNvSpPr>
          <p:nvPr>
            <p:ph type="title"/>
          </p:nvPr>
        </p:nvSpPr>
        <p:spPr/>
        <p:txBody>
          <a:bodyPr/>
          <a:lstStyle/>
          <a:p>
            <a:r>
              <a:rPr lang="en-US" b="1" dirty="0"/>
              <a:t>Resources/Barriers for Post Trauma Care</a:t>
            </a:r>
            <a:endParaRPr lang="en-US" dirty="0"/>
          </a:p>
        </p:txBody>
      </p:sp>
      <p:sp>
        <p:nvSpPr>
          <p:cNvPr id="3" name="Content Placeholder 2">
            <a:extLst>
              <a:ext uri="{FF2B5EF4-FFF2-40B4-BE49-F238E27FC236}">
                <a16:creationId xmlns:a16="http://schemas.microsoft.com/office/drawing/2014/main" id="{3C957F2E-F541-4794-94A6-016EE0743D7E}"/>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5901618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B6161-78CE-4879-9203-2F65AAE3DAB4}"/>
              </a:ext>
            </a:extLst>
          </p:cNvPr>
          <p:cNvSpPr>
            <a:spLocks noGrp="1"/>
          </p:cNvSpPr>
          <p:nvPr>
            <p:ph type="title"/>
          </p:nvPr>
        </p:nvSpPr>
        <p:spPr>
          <a:xfrm>
            <a:off x="838200" y="365125"/>
            <a:ext cx="10515600" cy="838033"/>
          </a:xfrm>
        </p:spPr>
        <p:txBody>
          <a:bodyPr/>
          <a:lstStyle/>
          <a:p>
            <a:r>
              <a:rPr lang="en-US" b="1" dirty="0"/>
              <a:t>Resources/Barriers for Post Trauma Care</a:t>
            </a:r>
          </a:p>
        </p:txBody>
      </p:sp>
      <p:sp>
        <p:nvSpPr>
          <p:cNvPr id="3" name="Content Placeholder 2">
            <a:extLst>
              <a:ext uri="{FF2B5EF4-FFF2-40B4-BE49-F238E27FC236}">
                <a16:creationId xmlns:a16="http://schemas.microsoft.com/office/drawing/2014/main" id="{772C0398-414B-4811-A0E8-7FBB182D7833}"/>
              </a:ext>
            </a:extLst>
          </p:cNvPr>
          <p:cNvSpPr>
            <a:spLocks noGrp="1"/>
          </p:cNvSpPr>
          <p:nvPr>
            <p:ph idx="1"/>
          </p:nvPr>
        </p:nvSpPr>
        <p:spPr>
          <a:xfrm>
            <a:off x="838200" y="1259305"/>
            <a:ext cx="10515600" cy="4917658"/>
          </a:xfrm>
        </p:spPr>
        <p:txBody>
          <a:bodyPr/>
          <a:lstStyle/>
          <a:p>
            <a:r>
              <a:rPr lang="en-US" dirty="0"/>
              <a:t>Resources</a:t>
            </a:r>
          </a:p>
          <a:p>
            <a:pPr lvl="1">
              <a:buFont typeface="Wingdings" panose="05000000000000000000" pitchFamily="2" charset="2"/>
              <a:buChar char="Ø"/>
            </a:pPr>
            <a:r>
              <a:rPr lang="en-US" dirty="0"/>
              <a:t>Rehab facilities within enterprise (ex. Spaulding under Partners umbrella, Franciscan Children’s Hospital)</a:t>
            </a:r>
          </a:p>
          <a:p>
            <a:pPr lvl="1">
              <a:buFont typeface="Wingdings" panose="05000000000000000000" pitchFamily="2" charset="2"/>
              <a:buChar char="Ø"/>
            </a:pPr>
            <a:r>
              <a:rPr lang="en-US" dirty="0"/>
              <a:t>Value beds (beds “rented” by hospital to facilitate placement)</a:t>
            </a:r>
          </a:p>
          <a:p>
            <a:r>
              <a:rPr lang="en-US" dirty="0"/>
              <a:t>Barriers</a:t>
            </a:r>
          </a:p>
          <a:p>
            <a:pPr lvl="1">
              <a:buFont typeface="Wingdings" panose="05000000000000000000" pitchFamily="2" charset="2"/>
              <a:buChar char="Ø"/>
            </a:pPr>
            <a:r>
              <a:rPr lang="en-US" dirty="0"/>
              <a:t>Lack of mental health beds, facilities that have capability to care for concomitant injury and psychiatric illness</a:t>
            </a:r>
          </a:p>
          <a:p>
            <a:pPr lvl="1">
              <a:buFont typeface="Wingdings" panose="05000000000000000000" pitchFamily="2" charset="2"/>
              <a:buChar char="Ø"/>
            </a:pPr>
            <a:r>
              <a:rPr lang="en-US" dirty="0"/>
              <a:t>Under insured</a:t>
            </a:r>
          </a:p>
          <a:p>
            <a:pPr lvl="2">
              <a:buFont typeface="Wingdings" panose="05000000000000000000" pitchFamily="2" charset="2"/>
              <a:buChar char="v"/>
            </a:pPr>
            <a:r>
              <a:rPr lang="en-US" dirty="0"/>
              <a:t> Medicare/Medicaid limits to rehab days/care</a:t>
            </a:r>
          </a:p>
          <a:p>
            <a:pPr lvl="1">
              <a:buFont typeface="Wingdings" panose="05000000000000000000" pitchFamily="2" charset="2"/>
              <a:buChar char="Ø"/>
            </a:pPr>
            <a:r>
              <a:rPr lang="en-US" dirty="0"/>
              <a:t>Insurance approval</a:t>
            </a:r>
          </a:p>
          <a:p>
            <a:pPr lvl="1">
              <a:buFont typeface="Wingdings" panose="05000000000000000000" pitchFamily="2" charset="2"/>
              <a:buChar char="Ø"/>
            </a:pPr>
            <a:r>
              <a:rPr lang="en-US" dirty="0"/>
              <a:t>Repatriation for out of state patients</a:t>
            </a:r>
          </a:p>
          <a:p>
            <a:pPr lvl="2">
              <a:buFont typeface="Wingdings" panose="05000000000000000000" pitchFamily="2" charset="2"/>
              <a:buChar char="v"/>
            </a:pPr>
            <a:r>
              <a:rPr lang="en-US" dirty="0"/>
              <a:t> Uninsured and difficult to place</a:t>
            </a:r>
          </a:p>
        </p:txBody>
      </p:sp>
      <p:cxnSp>
        <p:nvCxnSpPr>
          <p:cNvPr id="4" name="Straight Connector 3">
            <a:extLst>
              <a:ext uri="{FF2B5EF4-FFF2-40B4-BE49-F238E27FC236}">
                <a16:creationId xmlns:a16="http://schemas.microsoft.com/office/drawing/2014/main" id="{2FCF0299-5511-419A-802F-F83F0F2DCA5E}"/>
              </a:ext>
            </a:extLst>
          </p:cNvPr>
          <p:cNvCxnSpPr/>
          <p:nvPr/>
        </p:nvCxnSpPr>
        <p:spPr>
          <a:xfrm>
            <a:off x="0" y="6201027"/>
            <a:ext cx="1216152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1590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88FBC6-043D-4058-AD45-55D922FA3C57}"/>
              </a:ext>
            </a:extLst>
          </p:cNvPr>
          <p:cNvSpPr>
            <a:spLocks noGrp="1"/>
          </p:cNvSpPr>
          <p:nvPr>
            <p:ph type="title"/>
          </p:nvPr>
        </p:nvSpPr>
        <p:spPr>
          <a:xfrm>
            <a:off x="838200" y="142705"/>
            <a:ext cx="10515600" cy="796410"/>
          </a:xfrm>
        </p:spPr>
        <p:txBody>
          <a:bodyPr>
            <a:normAutofit/>
          </a:bodyPr>
          <a:lstStyle/>
          <a:p>
            <a:pPr algn="ctr"/>
            <a:r>
              <a:rPr lang="en-US" sz="3200" b="1" dirty="0"/>
              <a:t>Beth Israel Deaconess </a:t>
            </a:r>
            <a:r>
              <a:rPr lang="en-US" sz="3200" b="1"/>
              <a:t>Medical Center Profile </a:t>
            </a:r>
            <a:r>
              <a:rPr lang="en-US" sz="3200" b="1" dirty="0"/>
              <a:t>CY18</a:t>
            </a:r>
          </a:p>
        </p:txBody>
      </p:sp>
      <p:sp>
        <p:nvSpPr>
          <p:cNvPr id="5" name="Content Placeholder 4">
            <a:extLst>
              <a:ext uri="{FF2B5EF4-FFF2-40B4-BE49-F238E27FC236}">
                <a16:creationId xmlns:a16="http://schemas.microsoft.com/office/drawing/2014/main" id="{E33790EF-5D7B-42F4-8FE5-7D6444B7AFAC}"/>
              </a:ext>
            </a:extLst>
          </p:cNvPr>
          <p:cNvSpPr>
            <a:spLocks noGrp="1"/>
          </p:cNvSpPr>
          <p:nvPr>
            <p:ph idx="1"/>
          </p:nvPr>
        </p:nvSpPr>
        <p:spPr>
          <a:xfrm>
            <a:off x="838200" y="939116"/>
            <a:ext cx="10515600" cy="4819124"/>
          </a:xfrm>
        </p:spPr>
        <p:txBody>
          <a:bodyPr>
            <a:normAutofit fontScale="92500" lnSpcReduction="20000"/>
          </a:bodyPr>
          <a:lstStyle/>
          <a:p>
            <a:pPr marL="0" indent="0">
              <a:buNone/>
            </a:pPr>
            <a:r>
              <a:rPr lang="en-US" dirty="0"/>
              <a:t>N = </a:t>
            </a:r>
            <a:r>
              <a:rPr lang="en-US" dirty="0">
                <a:solidFill>
                  <a:srgbClr val="FF0000"/>
                </a:solidFill>
              </a:rPr>
              <a:t>2242</a:t>
            </a:r>
          </a:p>
          <a:p>
            <a:pPr marL="0" indent="0">
              <a:buNone/>
            </a:pPr>
            <a:r>
              <a:rPr lang="en-US" dirty="0"/>
              <a:t>Percent of patients meeting activation criteria = </a:t>
            </a:r>
            <a:r>
              <a:rPr lang="en-US" dirty="0">
                <a:solidFill>
                  <a:srgbClr val="FF0000"/>
                </a:solidFill>
              </a:rPr>
              <a:t>36%(</a:t>
            </a:r>
            <a:r>
              <a:rPr lang="en-US" dirty="0"/>
              <a:t>Stat/Basic)</a:t>
            </a:r>
          </a:p>
          <a:p>
            <a:pPr marL="0" indent="0">
              <a:buNone/>
            </a:pPr>
            <a:r>
              <a:rPr lang="en-US" dirty="0">
                <a:solidFill>
                  <a:srgbClr val="FF0000"/>
                </a:solidFill>
              </a:rPr>
              <a:t>63%</a:t>
            </a:r>
            <a:r>
              <a:rPr lang="en-US" dirty="0"/>
              <a:t> (Stat/Basic/Consult)</a:t>
            </a:r>
          </a:p>
          <a:p>
            <a:pPr marL="0" indent="0">
              <a:buNone/>
            </a:pPr>
            <a:r>
              <a:rPr lang="en-US" dirty="0"/>
              <a:t>Percent of trauma transfers = </a:t>
            </a:r>
            <a:r>
              <a:rPr lang="en-US" dirty="0">
                <a:solidFill>
                  <a:srgbClr val="FF0000"/>
                </a:solidFill>
              </a:rPr>
              <a:t>56%</a:t>
            </a:r>
          </a:p>
          <a:p>
            <a:pPr marL="0" indent="0">
              <a:buNone/>
            </a:pPr>
            <a:r>
              <a:rPr lang="en-US" dirty="0"/>
              <a:t>Top 3 mechanisms of injury =</a:t>
            </a:r>
          </a:p>
          <a:p>
            <a:pPr marL="0" indent="0">
              <a:buNone/>
            </a:pPr>
            <a:r>
              <a:rPr lang="en-US" dirty="0"/>
              <a:t>	</a:t>
            </a:r>
            <a:r>
              <a:rPr lang="en-US" dirty="0">
                <a:solidFill>
                  <a:srgbClr val="FF0000"/>
                </a:solidFill>
              </a:rPr>
              <a:t>1. Falls</a:t>
            </a:r>
          </a:p>
          <a:p>
            <a:pPr marL="0" indent="0">
              <a:buNone/>
            </a:pPr>
            <a:r>
              <a:rPr lang="en-US" dirty="0">
                <a:solidFill>
                  <a:srgbClr val="FF0000"/>
                </a:solidFill>
              </a:rPr>
              <a:t>	2. MVC</a:t>
            </a:r>
          </a:p>
          <a:p>
            <a:pPr marL="0" indent="0">
              <a:buNone/>
            </a:pPr>
            <a:r>
              <a:rPr lang="en-US" dirty="0">
                <a:solidFill>
                  <a:srgbClr val="FF0000"/>
                </a:solidFill>
              </a:rPr>
              <a:t>	3. Pedal Cycle</a:t>
            </a:r>
            <a:r>
              <a:rPr lang="en-US" dirty="0"/>
              <a:t> </a:t>
            </a:r>
          </a:p>
          <a:p>
            <a:pPr marL="0" indent="0">
              <a:buNone/>
            </a:pPr>
            <a:r>
              <a:rPr lang="en-US" dirty="0"/>
              <a:t>Percent of patients 65yo and older = </a:t>
            </a:r>
            <a:r>
              <a:rPr lang="en-US" dirty="0">
                <a:solidFill>
                  <a:srgbClr val="FF0000"/>
                </a:solidFill>
              </a:rPr>
              <a:t>51%</a:t>
            </a:r>
          </a:p>
          <a:p>
            <a:pPr marL="0" indent="0">
              <a:buNone/>
            </a:pPr>
            <a:r>
              <a:rPr lang="en-US" dirty="0"/>
              <a:t>Percent of patients 70yo and older with ground level falls = </a:t>
            </a:r>
            <a:r>
              <a:rPr lang="en-US" dirty="0">
                <a:solidFill>
                  <a:srgbClr val="FF0000"/>
                </a:solidFill>
              </a:rPr>
              <a:t>27%</a:t>
            </a:r>
          </a:p>
          <a:p>
            <a:pPr marL="0" indent="0">
              <a:buNone/>
            </a:pPr>
            <a:r>
              <a:rPr lang="en-US" dirty="0"/>
              <a:t>Mortality rate = </a:t>
            </a:r>
            <a:r>
              <a:rPr lang="en-US" dirty="0">
                <a:solidFill>
                  <a:srgbClr val="FF0000"/>
                </a:solidFill>
              </a:rPr>
              <a:t>2.45%</a:t>
            </a:r>
          </a:p>
          <a:p>
            <a:pPr marL="0" indent="0">
              <a:buNone/>
            </a:pPr>
            <a:endParaRPr lang="en-US" dirty="0"/>
          </a:p>
        </p:txBody>
      </p:sp>
      <p:cxnSp>
        <p:nvCxnSpPr>
          <p:cNvPr id="7" name="Straight Connector 6">
            <a:extLst>
              <a:ext uri="{FF2B5EF4-FFF2-40B4-BE49-F238E27FC236}">
                <a16:creationId xmlns:a16="http://schemas.microsoft.com/office/drawing/2014/main" id="{3FF3004E-B2C0-4713-B672-AE7CF2F389E4}"/>
              </a:ext>
            </a:extLst>
          </p:cNvPr>
          <p:cNvCxnSpPr/>
          <p:nvPr/>
        </p:nvCxnSpPr>
        <p:spPr>
          <a:xfrm>
            <a:off x="0" y="6201027"/>
            <a:ext cx="1216152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1614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88FBC6-043D-4058-AD45-55D922FA3C57}"/>
              </a:ext>
            </a:extLst>
          </p:cNvPr>
          <p:cNvSpPr>
            <a:spLocks noGrp="1"/>
          </p:cNvSpPr>
          <p:nvPr>
            <p:ph type="title"/>
          </p:nvPr>
        </p:nvSpPr>
        <p:spPr>
          <a:xfrm>
            <a:off x="838200" y="142705"/>
            <a:ext cx="10515600" cy="796410"/>
          </a:xfrm>
        </p:spPr>
        <p:txBody>
          <a:bodyPr>
            <a:normAutofit/>
          </a:bodyPr>
          <a:lstStyle/>
          <a:p>
            <a:pPr algn="ctr"/>
            <a:r>
              <a:rPr lang="en-US" sz="3200" b="1"/>
              <a:t>Boston Medical Center </a:t>
            </a:r>
            <a:r>
              <a:rPr lang="en-US" sz="3200" b="1" dirty="0"/>
              <a:t>Profile CY18</a:t>
            </a:r>
          </a:p>
        </p:txBody>
      </p:sp>
      <p:sp>
        <p:nvSpPr>
          <p:cNvPr id="5" name="Content Placeholder 4">
            <a:extLst>
              <a:ext uri="{FF2B5EF4-FFF2-40B4-BE49-F238E27FC236}">
                <a16:creationId xmlns:a16="http://schemas.microsoft.com/office/drawing/2014/main" id="{E33790EF-5D7B-42F4-8FE5-7D6444B7AFAC}"/>
              </a:ext>
            </a:extLst>
          </p:cNvPr>
          <p:cNvSpPr>
            <a:spLocks noGrp="1"/>
          </p:cNvSpPr>
          <p:nvPr>
            <p:ph idx="1"/>
          </p:nvPr>
        </p:nvSpPr>
        <p:spPr>
          <a:xfrm>
            <a:off x="838200" y="939116"/>
            <a:ext cx="10515600" cy="4819124"/>
          </a:xfrm>
        </p:spPr>
        <p:txBody>
          <a:bodyPr>
            <a:normAutofit lnSpcReduction="10000"/>
          </a:bodyPr>
          <a:lstStyle/>
          <a:p>
            <a:pPr marL="0" indent="0">
              <a:buNone/>
            </a:pPr>
            <a:r>
              <a:rPr lang="en-US" dirty="0"/>
              <a:t>N = </a:t>
            </a:r>
            <a:r>
              <a:rPr lang="en-US" dirty="0">
                <a:solidFill>
                  <a:srgbClr val="FF0000"/>
                </a:solidFill>
              </a:rPr>
              <a:t> 1727</a:t>
            </a:r>
            <a:endParaRPr lang="en-US" dirty="0"/>
          </a:p>
          <a:p>
            <a:pPr marL="0" indent="0">
              <a:buNone/>
            </a:pPr>
            <a:r>
              <a:rPr lang="en-US" dirty="0"/>
              <a:t>Percent of patients meeting activation criteria = </a:t>
            </a:r>
            <a:r>
              <a:rPr lang="en-US" dirty="0">
                <a:solidFill>
                  <a:srgbClr val="FF0000"/>
                </a:solidFill>
              </a:rPr>
              <a:t>85%</a:t>
            </a:r>
            <a:endParaRPr lang="en-US" dirty="0"/>
          </a:p>
          <a:p>
            <a:pPr marL="0" indent="0">
              <a:buNone/>
            </a:pPr>
            <a:r>
              <a:rPr lang="en-US" dirty="0"/>
              <a:t>Percent of trauma transfers = </a:t>
            </a:r>
            <a:r>
              <a:rPr lang="en-US" dirty="0">
                <a:solidFill>
                  <a:srgbClr val="FF0000"/>
                </a:solidFill>
              </a:rPr>
              <a:t>22% (transfers into BMC), </a:t>
            </a:r>
            <a:endParaRPr lang="en-US" dirty="0"/>
          </a:p>
          <a:p>
            <a:pPr marL="0" indent="0">
              <a:buNone/>
            </a:pPr>
            <a:r>
              <a:rPr lang="en-US" dirty="0"/>
              <a:t>Top 3 mechanisms of injury =</a:t>
            </a:r>
          </a:p>
          <a:p>
            <a:pPr marL="0" indent="0">
              <a:buNone/>
            </a:pPr>
            <a:r>
              <a:rPr lang="en-US" dirty="0"/>
              <a:t>	1. </a:t>
            </a:r>
            <a:r>
              <a:rPr lang="en-US" dirty="0">
                <a:solidFill>
                  <a:srgbClr val="FF0000"/>
                </a:solidFill>
              </a:rPr>
              <a:t>Falls -&gt; 690/40%</a:t>
            </a:r>
            <a:endParaRPr lang="en-US" dirty="0"/>
          </a:p>
          <a:p>
            <a:pPr marL="0" indent="0">
              <a:buNone/>
            </a:pPr>
            <a:r>
              <a:rPr lang="en-US" dirty="0"/>
              <a:t>	2. </a:t>
            </a:r>
            <a:r>
              <a:rPr lang="en-US" dirty="0">
                <a:solidFill>
                  <a:srgbClr val="FF0000"/>
                </a:solidFill>
              </a:rPr>
              <a:t>Interpersonal Violence -&gt; 450/26%</a:t>
            </a:r>
            <a:endParaRPr lang="en-US" dirty="0"/>
          </a:p>
          <a:p>
            <a:pPr marL="0" indent="0">
              <a:buNone/>
            </a:pPr>
            <a:r>
              <a:rPr lang="en-US" dirty="0"/>
              <a:t>	3. </a:t>
            </a:r>
            <a:r>
              <a:rPr lang="en-US" dirty="0">
                <a:solidFill>
                  <a:srgbClr val="FF0000"/>
                </a:solidFill>
              </a:rPr>
              <a:t>MVC -&gt; 202/12%</a:t>
            </a:r>
            <a:endParaRPr lang="en-US" dirty="0"/>
          </a:p>
          <a:p>
            <a:pPr marL="0" indent="0">
              <a:buNone/>
            </a:pPr>
            <a:r>
              <a:rPr lang="en-US" dirty="0"/>
              <a:t>Percent of patients 65yo and older = </a:t>
            </a:r>
            <a:r>
              <a:rPr lang="en-US" dirty="0">
                <a:solidFill>
                  <a:srgbClr val="FF0000"/>
                </a:solidFill>
              </a:rPr>
              <a:t>23%</a:t>
            </a:r>
            <a:endParaRPr lang="en-US" dirty="0"/>
          </a:p>
          <a:p>
            <a:pPr marL="0" indent="0">
              <a:buNone/>
            </a:pPr>
            <a:r>
              <a:rPr lang="en-US" dirty="0"/>
              <a:t>Percent of patients 70yo and older with ground level falls = </a:t>
            </a:r>
            <a:r>
              <a:rPr lang="en-US" dirty="0">
                <a:solidFill>
                  <a:srgbClr val="FF0000"/>
                </a:solidFill>
              </a:rPr>
              <a:t>12%</a:t>
            </a:r>
            <a:endParaRPr lang="en-US" dirty="0"/>
          </a:p>
          <a:p>
            <a:pPr marL="0" indent="0">
              <a:buNone/>
            </a:pPr>
            <a:r>
              <a:rPr lang="en-US" dirty="0"/>
              <a:t>Mortality rate = </a:t>
            </a:r>
            <a:r>
              <a:rPr lang="en-US" dirty="0">
                <a:solidFill>
                  <a:srgbClr val="FF0000"/>
                </a:solidFill>
              </a:rPr>
              <a:t>2% (inpatient only) 4% (including DOA)</a:t>
            </a:r>
            <a:endParaRPr lang="en-US" dirty="0"/>
          </a:p>
          <a:p>
            <a:pPr marL="0" indent="0">
              <a:buNone/>
            </a:pPr>
            <a:endParaRPr lang="en-US" dirty="0"/>
          </a:p>
        </p:txBody>
      </p:sp>
      <p:cxnSp>
        <p:nvCxnSpPr>
          <p:cNvPr id="7" name="Straight Connector 6">
            <a:extLst>
              <a:ext uri="{FF2B5EF4-FFF2-40B4-BE49-F238E27FC236}">
                <a16:creationId xmlns:a16="http://schemas.microsoft.com/office/drawing/2014/main" id="{3FF3004E-B2C0-4713-B672-AE7CF2F389E4}"/>
              </a:ext>
            </a:extLst>
          </p:cNvPr>
          <p:cNvCxnSpPr/>
          <p:nvPr/>
        </p:nvCxnSpPr>
        <p:spPr>
          <a:xfrm>
            <a:off x="0" y="6201027"/>
            <a:ext cx="1216152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4926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88FBC6-043D-4058-AD45-55D922FA3C57}"/>
              </a:ext>
            </a:extLst>
          </p:cNvPr>
          <p:cNvSpPr>
            <a:spLocks noGrp="1"/>
          </p:cNvSpPr>
          <p:nvPr>
            <p:ph type="title"/>
          </p:nvPr>
        </p:nvSpPr>
        <p:spPr>
          <a:xfrm>
            <a:off x="838200" y="142705"/>
            <a:ext cx="10515600" cy="796410"/>
          </a:xfrm>
        </p:spPr>
        <p:txBody>
          <a:bodyPr>
            <a:normAutofit/>
          </a:bodyPr>
          <a:lstStyle/>
          <a:p>
            <a:pPr algn="ctr"/>
            <a:r>
              <a:rPr lang="en-US" sz="3200" b="1" dirty="0"/>
              <a:t>Brigham and Women’s Profile CY18</a:t>
            </a:r>
          </a:p>
        </p:txBody>
      </p:sp>
      <p:sp>
        <p:nvSpPr>
          <p:cNvPr id="5" name="Content Placeholder 4">
            <a:extLst>
              <a:ext uri="{FF2B5EF4-FFF2-40B4-BE49-F238E27FC236}">
                <a16:creationId xmlns:a16="http://schemas.microsoft.com/office/drawing/2014/main" id="{E33790EF-5D7B-42F4-8FE5-7D6444B7AFAC}"/>
              </a:ext>
            </a:extLst>
          </p:cNvPr>
          <p:cNvSpPr>
            <a:spLocks noGrp="1"/>
          </p:cNvSpPr>
          <p:nvPr>
            <p:ph idx="1"/>
          </p:nvPr>
        </p:nvSpPr>
        <p:spPr>
          <a:xfrm>
            <a:off x="838200" y="939116"/>
            <a:ext cx="10515600" cy="4819124"/>
          </a:xfrm>
        </p:spPr>
        <p:txBody>
          <a:bodyPr>
            <a:normAutofit lnSpcReduction="10000"/>
          </a:bodyPr>
          <a:lstStyle/>
          <a:p>
            <a:pPr marL="0" indent="0">
              <a:buNone/>
            </a:pPr>
            <a:r>
              <a:rPr lang="en-US" dirty="0"/>
              <a:t>N = </a:t>
            </a:r>
            <a:r>
              <a:rPr lang="en-US" dirty="0">
                <a:solidFill>
                  <a:srgbClr val="FF0000"/>
                </a:solidFill>
              </a:rPr>
              <a:t>1740</a:t>
            </a:r>
          </a:p>
          <a:p>
            <a:pPr marL="0" indent="0">
              <a:buNone/>
            </a:pPr>
            <a:r>
              <a:rPr lang="en-US" dirty="0"/>
              <a:t>Percent of patients meeting activation criteria =</a:t>
            </a:r>
          </a:p>
          <a:p>
            <a:pPr marL="0" indent="0">
              <a:buNone/>
            </a:pPr>
            <a:r>
              <a:rPr lang="en-US" dirty="0"/>
              <a:t>Percent of trauma transfers = </a:t>
            </a:r>
            <a:r>
              <a:rPr lang="en-US" dirty="0">
                <a:solidFill>
                  <a:srgbClr val="FF0000"/>
                </a:solidFill>
              </a:rPr>
              <a:t>63%</a:t>
            </a:r>
          </a:p>
          <a:p>
            <a:pPr marL="0" indent="0">
              <a:buNone/>
            </a:pPr>
            <a:r>
              <a:rPr lang="en-US" dirty="0"/>
              <a:t>Top 3 mechanisms of injury =</a:t>
            </a:r>
          </a:p>
          <a:p>
            <a:pPr marL="0" indent="0">
              <a:buNone/>
            </a:pPr>
            <a:r>
              <a:rPr lang="en-US" dirty="0"/>
              <a:t>	</a:t>
            </a:r>
            <a:r>
              <a:rPr lang="en-US" dirty="0">
                <a:solidFill>
                  <a:srgbClr val="FF0000"/>
                </a:solidFill>
              </a:rPr>
              <a:t>1. Falls</a:t>
            </a:r>
          </a:p>
          <a:p>
            <a:pPr marL="0" indent="0">
              <a:buNone/>
            </a:pPr>
            <a:r>
              <a:rPr lang="en-US" dirty="0">
                <a:solidFill>
                  <a:srgbClr val="FF0000"/>
                </a:solidFill>
              </a:rPr>
              <a:t>	2. MVC</a:t>
            </a:r>
          </a:p>
          <a:p>
            <a:pPr marL="0" indent="0">
              <a:buNone/>
            </a:pPr>
            <a:r>
              <a:rPr lang="en-US" dirty="0">
                <a:solidFill>
                  <a:srgbClr val="FF0000"/>
                </a:solidFill>
              </a:rPr>
              <a:t>	3. Assault</a:t>
            </a:r>
          </a:p>
          <a:p>
            <a:pPr marL="0" indent="0">
              <a:buNone/>
            </a:pPr>
            <a:r>
              <a:rPr lang="en-US" dirty="0"/>
              <a:t>Percent of patients 65yo and older = </a:t>
            </a:r>
            <a:r>
              <a:rPr lang="en-US" dirty="0">
                <a:solidFill>
                  <a:srgbClr val="FF0000"/>
                </a:solidFill>
              </a:rPr>
              <a:t>53%</a:t>
            </a:r>
          </a:p>
          <a:p>
            <a:pPr marL="0" indent="0">
              <a:buNone/>
            </a:pPr>
            <a:r>
              <a:rPr lang="en-US" dirty="0"/>
              <a:t>Percent of patients 70yo and older with ground level falls = </a:t>
            </a:r>
            <a:r>
              <a:rPr lang="en-US" dirty="0">
                <a:solidFill>
                  <a:srgbClr val="FF0000"/>
                </a:solidFill>
              </a:rPr>
              <a:t>45% </a:t>
            </a:r>
          </a:p>
          <a:p>
            <a:pPr marL="0" indent="0">
              <a:buNone/>
            </a:pPr>
            <a:r>
              <a:rPr lang="en-US" dirty="0"/>
              <a:t>Mortality rate = </a:t>
            </a:r>
            <a:r>
              <a:rPr lang="en-US" dirty="0">
                <a:solidFill>
                  <a:srgbClr val="FF0000"/>
                </a:solidFill>
              </a:rPr>
              <a:t>3.8%</a:t>
            </a:r>
          </a:p>
          <a:p>
            <a:pPr marL="0" indent="0">
              <a:buNone/>
            </a:pPr>
            <a:endParaRPr lang="en-US" dirty="0"/>
          </a:p>
        </p:txBody>
      </p:sp>
      <p:cxnSp>
        <p:nvCxnSpPr>
          <p:cNvPr id="7" name="Straight Connector 6">
            <a:extLst>
              <a:ext uri="{FF2B5EF4-FFF2-40B4-BE49-F238E27FC236}">
                <a16:creationId xmlns:a16="http://schemas.microsoft.com/office/drawing/2014/main" id="{3FF3004E-B2C0-4713-B672-AE7CF2F389E4}"/>
              </a:ext>
            </a:extLst>
          </p:cNvPr>
          <p:cNvCxnSpPr/>
          <p:nvPr/>
        </p:nvCxnSpPr>
        <p:spPr>
          <a:xfrm>
            <a:off x="0" y="6201027"/>
            <a:ext cx="1216152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223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88FBC6-043D-4058-AD45-55D922FA3C57}"/>
              </a:ext>
            </a:extLst>
          </p:cNvPr>
          <p:cNvSpPr>
            <a:spLocks noGrp="1"/>
          </p:cNvSpPr>
          <p:nvPr>
            <p:ph type="title"/>
          </p:nvPr>
        </p:nvSpPr>
        <p:spPr>
          <a:xfrm>
            <a:off x="838200" y="142705"/>
            <a:ext cx="10515600" cy="796410"/>
          </a:xfrm>
        </p:spPr>
        <p:txBody>
          <a:bodyPr>
            <a:normAutofit/>
          </a:bodyPr>
          <a:lstStyle/>
          <a:p>
            <a:pPr algn="ctr"/>
            <a:r>
              <a:rPr lang="en-US" sz="3200" b="1" dirty="0"/>
              <a:t>Lahey Hospital &amp; </a:t>
            </a:r>
            <a:r>
              <a:rPr lang="en-US" sz="3200" b="1"/>
              <a:t>Medical Center Profile </a:t>
            </a:r>
            <a:r>
              <a:rPr lang="en-US" sz="3200" b="1" dirty="0"/>
              <a:t>CY18</a:t>
            </a:r>
          </a:p>
        </p:txBody>
      </p:sp>
      <p:sp>
        <p:nvSpPr>
          <p:cNvPr id="5" name="Content Placeholder 4">
            <a:extLst>
              <a:ext uri="{FF2B5EF4-FFF2-40B4-BE49-F238E27FC236}">
                <a16:creationId xmlns:a16="http://schemas.microsoft.com/office/drawing/2014/main" id="{E33790EF-5D7B-42F4-8FE5-7D6444B7AFAC}"/>
              </a:ext>
            </a:extLst>
          </p:cNvPr>
          <p:cNvSpPr>
            <a:spLocks noGrp="1"/>
          </p:cNvSpPr>
          <p:nvPr>
            <p:ph idx="1"/>
          </p:nvPr>
        </p:nvSpPr>
        <p:spPr>
          <a:xfrm>
            <a:off x="838200" y="939116"/>
            <a:ext cx="10515600" cy="4819124"/>
          </a:xfrm>
        </p:spPr>
        <p:txBody>
          <a:bodyPr>
            <a:normAutofit lnSpcReduction="10000"/>
          </a:bodyPr>
          <a:lstStyle/>
          <a:p>
            <a:pPr marL="0" indent="0">
              <a:buNone/>
            </a:pPr>
            <a:r>
              <a:rPr lang="en-US" dirty="0"/>
              <a:t>N = </a:t>
            </a:r>
            <a:r>
              <a:rPr lang="en-US" dirty="0">
                <a:solidFill>
                  <a:srgbClr val="FF0000"/>
                </a:solidFill>
              </a:rPr>
              <a:t>1703</a:t>
            </a:r>
          </a:p>
          <a:p>
            <a:pPr marL="0" indent="0">
              <a:buNone/>
            </a:pPr>
            <a:r>
              <a:rPr lang="en-US" dirty="0"/>
              <a:t>Percent of patients meeting activation criteria = </a:t>
            </a:r>
            <a:r>
              <a:rPr lang="en-US" dirty="0">
                <a:solidFill>
                  <a:srgbClr val="FF0000"/>
                </a:solidFill>
              </a:rPr>
              <a:t>49%</a:t>
            </a:r>
          </a:p>
          <a:p>
            <a:pPr marL="0" indent="0">
              <a:buNone/>
            </a:pPr>
            <a:r>
              <a:rPr lang="en-US" dirty="0"/>
              <a:t>Percent of trauma transfers = </a:t>
            </a:r>
            <a:r>
              <a:rPr lang="en-US" dirty="0">
                <a:solidFill>
                  <a:srgbClr val="FF0000"/>
                </a:solidFill>
              </a:rPr>
              <a:t>35%</a:t>
            </a:r>
          </a:p>
          <a:p>
            <a:pPr marL="0" indent="0">
              <a:buNone/>
            </a:pPr>
            <a:r>
              <a:rPr lang="en-US" dirty="0"/>
              <a:t>Top 3 mechanisms of injury =</a:t>
            </a:r>
          </a:p>
          <a:p>
            <a:pPr marL="0" indent="0">
              <a:buNone/>
            </a:pPr>
            <a:r>
              <a:rPr lang="en-US" dirty="0"/>
              <a:t>	1. </a:t>
            </a:r>
            <a:r>
              <a:rPr lang="en-US" dirty="0">
                <a:solidFill>
                  <a:srgbClr val="FF0000"/>
                </a:solidFill>
              </a:rPr>
              <a:t>Ground level falls</a:t>
            </a:r>
          </a:p>
          <a:p>
            <a:pPr marL="0" indent="0">
              <a:buNone/>
            </a:pPr>
            <a:r>
              <a:rPr lang="en-US" dirty="0">
                <a:solidFill>
                  <a:srgbClr val="FF0000"/>
                </a:solidFill>
              </a:rPr>
              <a:t>	2. Fall from stairs</a:t>
            </a:r>
          </a:p>
          <a:p>
            <a:pPr marL="0" indent="0">
              <a:buNone/>
            </a:pPr>
            <a:r>
              <a:rPr lang="en-US" dirty="0">
                <a:solidFill>
                  <a:srgbClr val="FF0000"/>
                </a:solidFill>
              </a:rPr>
              <a:t>	3. MVC</a:t>
            </a:r>
          </a:p>
          <a:p>
            <a:pPr marL="0" indent="0">
              <a:buNone/>
            </a:pPr>
            <a:r>
              <a:rPr lang="en-US" dirty="0"/>
              <a:t>Percent of patients 65yo and older = </a:t>
            </a:r>
            <a:r>
              <a:rPr lang="en-US" dirty="0">
                <a:solidFill>
                  <a:srgbClr val="FF0000"/>
                </a:solidFill>
              </a:rPr>
              <a:t>70%</a:t>
            </a:r>
          </a:p>
          <a:p>
            <a:pPr marL="0" indent="0">
              <a:buNone/>
            </a:pPr>
            <a:r>
              <a:rPr lang="en-US" dirty="0"/>
              <a:t>Percent of patients 70yo and older with ground level falls = </a:t>
            </a:r>
            <a:r>
              <a:rPr lang="en-US" dirty="0">
                <a:solidFill>
                  <a:srgbClr val="FF0000"/>
                </a:solidFill>
              </a:rPr>
              <a:t>64%</a:t>
            </a:r>
          </a:p>
          <a:p>
            <a:pPr marL="0" indent="0">
              <a:buNone/>
            </a:pPr>
            <a:r>
              <a:rPr lang="en-US" dirty="0"/>
              <a:t>Mortality rate = </a:t>
            </a:r>
            <a:r>
              <a:rPr lang="en-US" dirty="0">
                <a:solidFill>
                  <a:srgbClr val="FF0000"/>
                </a:solidFill>
              </a:rPr>
              <a:t>3%</a:t>
            </a:r>
          </a:p>
          <a:p>
            <a:pPr marL="0" indent="0">
              <a:buNone/>
            </a:pPr>
            <a:endParaRPr lang="en-US" dirty="0"/>
          </a:p>
        </p:txBody>
      </p:sp>
      <p:cxnSp>
        <p:nvCxnSpPr>
          <p:cNvPr id="7" name="Straight Connector 6">
            <a:extLst>
              <a:ext uri="{FF2B5EF4-FFF2-40B4-BE49-F238E27FC236}">
                <a16:creationId xmlns:a16="http://schemas.microsoft.com/office/drawing/2014/main" id="{3FF3004E-B2C0-4713-B672-AE7CF2F389E4}"/>
              </a:ext>
            </a:extLst>
          </p:cNvPr>
          <p:cNvCxnSpPr/>
          <p:nvPr/>
        </p:nvCxnSpPr>
        <p:spPr>
          <a:xfrm>
            <a:off x="0" y="6201027"/>
            <a:ext cx="1216152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9475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88FBC6-043D-4058-AD45-55D922FA3C57}"/>
              </a:ext>
            </a:extLst>
          </p:cNvPr>
          <p:cNvSpPr>
            <a:spLocks noGrp="1"/>
          </p:cNvSpPr>
          <p:nvPr>
            <p:ph type="title"/>
          </p:nvPr>
        </p:nvSpPr>
        <p:spPr>
          <a:xfrm>
            <a:off x="838200" y="142705"/>
            <a:ext cx="10515600" cy="796410"/>
          </a:xfrm>
        </p:spPr>
        <p:txBody>
          <a:bodyPr>
            <a:normAutofit/>
          </a:bodyPr>
          <a:lstStyle/>
          <a:p>
            <a:pPr algn="ctr"/>
            <a:r>
              <a:rPr lang="en-US" sz="3200" b="1" dirty="0"/>
              <a:t>Massachusetts General Hospital Profile CY18</a:t>
            </a:r>
          </a:p>
        </p:txBody>
      </p:sp>
      <p:sp>
        <p:nvSpPr>
          <p:cNvPr id="5" name="Content Placeholder 4">
            <a:extLst>
              <a:ext uri="{FF2B5EF4-FFF2-40B4-BE49-F238E27FC236}">
                <a16:creationId xmlns:a16="http://schemas.microsoft.com/office/drawing/2014/main" id="{E33790EF-5D7B-42F4-8FE5-7D6444B7AFAC}"/>
              </a:ext>
            </a:extLst>
          </p:cNvPr>
          <p:cNvSpPr>
            <a:spLocks noGrp="1"/>
          </p:cNvSpPr>
          <p:nvPr>
            <p:ph idx="1"/>
          </p:nvPr>
        </p:nvSpPr>
        <p:spPr>
          <a:xfrm>
            <a:off x="838200" y="939116"/>
            <a:ext cx="10515600" cy="4819124"/>
          </a:xfrm>
        </p:spPr>
        <p:txBody>
          <a:bodyPr>
            <a:normAutofit lnSpcReduction="10000"/>
          </a:bodyPr>
          <a:lstStyle/>
          <a:p>
            <a:pPr marL="0" indent="0">
              <a:buNone/>
            </a:pPr>
            <a:r>
              <a:rPr lang="en-US" dirty="0"/>
              <a:t>N = </a:t>
            </a:r>
          </a:p>
          <a:p>
            <a:pPr marL="0" indent="0">
              <a:buNone/>
            </a:pPr>
            <a:r>
              <a:rPr lang="en-US" dirty="0"/>
              <a:t>Percent of patients meeting activation criteria = </a:t>
            </a:r>
            <a:r>
              <a:rPr lang="en-US" dirty="0">
                <a:solidFill>
                  <a:srgbClr val="FF0000"/>
                </a:solidFill>
              </a:rPr>
              <a:t>27%</a:t>
            </a:r>
          </a:p>
          <a:p>
            <a:pPr marL="0" indent="0">
              <a:buNone/>
            </a:pPr>
            <a:r>
              <a:rPr lang="en-US" dirty="0"/>
              <a:t>Percent of trauma transfers = </a:t>
            </a:r>
            <a:r>
              <a:rPr lang="en-US" dirty="0">
                <a:solidFill>
                  <a:srgbClr val="FF0000"/>
                </a:solidFill>
              </a:rPr>
              <a:t>40%</a:t>
            </a:r>
          </a:p>
          <a:p>
            <a:pPr marL="0" indent="0">
              <a:buNone/>
            </a:pPr>
            <a:r>
              <a:rPr lang="en-US" dirty="0"/>
              <a:t>Top 3 mechanisms of injury =</a:t>
            </a:r>
          </a:p>
          <a:p>
            <a:pPr marL="0" indent="0">
              <a:buNone/>
            </a:pPr>
            <a:r>
              <a:rPr lang="en-US" dirty="0"/>
              <a:t>	</a:t>
            </a:r>
            <a:r>
              <a:rPr lang="en-US" dirty="0">
                <a:solidFill>
                  <a:srgbClr val="FF0000"/>
                </a:solidFill>
              </a:rPr>
              <a:t>1. Falls</a:t>
            </a:r>
          </a:p>
          <a:p>
            <a:pPr marL="0" indent="0">
              <a:buNone/>
            </a:pPr>
            <a:r>
              <a:rPr lang="en-US" dirty="0">
                <a:solidFill>
                  <a:srgbClr val="FF0000"/>
                </a:solidFill>
              </a:rPr>
              <a:t>	2. MVC/ MCC</a:t>
            </a:r>
          </a:p>
          <a:p>
            <a:pPr marL="0" indent="0">
              <a:buNone/>
            </a:pPr>
            <a:r>
              <a:rPr lang="en-US" dirty="0">
                <a:solidFill>
                  <a:srgbClr val="FF0000"/>
                </a:solidFill>
              </a:rPr>
              <a:t>	3. Pedestrian Struck</a:t>
            </a:r>
          </a:p>
          <a:p>
            <a:pPr marL="0" indent="0">
              <a:buNone/>
            </a:pPr>
            <a:r>
              <a:rPr lang="en-US" dirty="0"/>
              <a:t>Percent of patients 65yo and older = </a:t>
            </a:r>
            <a:r>
              <a:rPr lang="en-US" dirty="0">
                <a:solidFill>
                  <a:srgbClr val="FF0000"/>
                </a:solidFill>
              </a:rPr>
              <a:t>48%</a:t>
            </a:r>
          </a:p>
          <a:p>
            <a:pPr marL="0" indent="0">
              <a:buNone/>
            </a:pPr>
            <a:r>
              <a:rPr lang="en-US" dirty="0"/>
              <a:t>Percent of patients 70yo and older with ground level falls = </a:t>
            </a:r>
            <a:r>
              <a:rPr lang="en-US" dirty="0">
                <a:solidFill>
                  <a:srgbClr val="FF0000"/>
                </a:solidFill>
              </a:rPr>
              <a:t>16%</a:t>
            </a:r>
          </a:p>
          <a:p>
            <a:pPr marL="0" indent="0">
              <a:buNone/>
            </a:pPr>
            <a:r>
              <a:rPr lang="en-US" dirty="0"/>
              <a:t>Mortality rate = </a:t>
            </a:r>
            <a:r>
              <a:rPr lang="en-US" dirty="0">
                <a:solidFill>
                  <a:srgbClr val="FF0000"/>
                </a:solidFill>
              </a:rPr>
              <a:t>4.3%</a:t>
            </a:r>
          </a:p>
          <a:p>
            <a:pPr marL="0" indent="0">
              <a:buNone/>
            </a:pPr>
            <a:endParaRPr lang="en-US" dirty="0"/>
          </a:p>
        </p:txBody>
      </p:sp>
      <p:cxnSp>
        <p:nvCxnSpPr>
          <p:cNvPr id="7" name="Straight Connector 6">
            <a:extLst>
              <a:ext uri="{FF2B5EF4-FFF2-40B4-BE49-F238E27FC236}">
                <a16:creationId xmlns:a16="http://schemas.microsoft.com/office/drawing/2014/main" id="{3FF3004E-B2C0-4713-B672-AE7CF2F389E4}"/>
              </a:ext>
            </a:extLst>
          </p:cNvPr>
          <p:cNvCxnSpPr/>
          <p:nvPr/>
        </p:nvCxnSpPr>
        <p:spPr>
          <a:xfrm>
            <a:off x="0" y="6201027"/>
            <a:ext cx="1216152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338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TotalTime>
  <Words>1814</Words>
  <Application>Microsoft Office PowerPoint</Application>
  <PresentationFormat>Widescreen</PresentationFormat>
  <Paragraphs>420</Paragraphs>
  <Slides>44</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adobe-garamond-pro</vt:lpstr>
      <vt:lpstr>Arial</vt:lpstr>
      <vt:lpstr>Arial Black</vt:lpstr>
      <vt:lpstr>Bodoni SvtyTwo ITC TT-Bold</vt:lpstr>
      <vt:lpstr>Calibri</vt:lpstr>
      <vt:lpstr>Calibri Light</vt:lpstr>
      <vt:lpstr>Cambria</vt:lpstr>
      <vt:lpstr>Times</vt:lpstr>
      <vt:lpstr>Times New Roman</vt:lpstr>
      <vt:lpstr>Wingdings</vt:lpstr>
      <vt:lpstr>Office Theme</vt:lpstr>
      <vt:lpstr>PowerPoint Presentation</vt:lpstr>
      <vt:lpstr>Region IV Report</vt:lpstr>
      <vt:lpstr>Region Overview</vt:lpstr>
      <vt:lpstr>Region IV Overview</vt:lpstr>
      <vt:lpstr>Beth Israel Deaconess Medical Center Profile CY18</vt:lpstr>
      <vt:lpstr>Boston Medical Center Profile CY18</vt:lpstr>
      <vt:lpstr>Brigham and Women’s Profile CY18</vt:lpstr>
      <vt:lpstr>Lahey Hospital &amp; Medical Center Profile CY18</vt:lpstr>
      <vt:lpstr>Massachusetts General Hospital Profile CY18</vt:lpstr>
      <vt:lpstr>Tufts Medical Center Profile CY18</vt:lpstr>
      <vt:lpstr>South Shore Hospital Profile CY18</vt:lpstr>
      <vt:lpstr>Region IV Overview</vt:lpstr>
      <vt:lpstr>Boston Children’s Hospital Profile CY18</vt:lpstr>
      <vt:lpstr>PowerPoint Presentation</vt:lpstr>
      <vt:lpstr>Tufts Medical Center Pediatric Profile CY18</vt:lpstr>
      <vt:lpstr>Prevention and Access</vt:lpstr>
      <vt:lpstr>Prevention and Access</vt:lpstr>
      <vt:lpstr>Prevention and Access (cont.)</vt:lpstr>
      <vt:lpstr>Pre-Hospital: Notification and EMS Feedback</vt:lpstr>
      <vt:lpstr>Pre-Hospital: Notification and EMS Feedback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Boston EMS Department Overview CY18</vt:lpstr>
      <vt:lpstr>PowerPoint Presentation</vt:lpstr>
      <vt:lpstr>PowerPoint Presentation</vt:lpstr>
      <vt:lpstr>PowerPoint Presentation</vt:lpstr>
      <vt:lpstr>BOSTON MEDFLIGHT</vt:lpstr>
      <vt:lpstr>Boston MedFlight History</vt:lpstr>
      <vt:lpstr>PowerPoint Presentation</vt:lpstr>
      <vt:lpstr>PowerPoint Presentation</vt:lpstr>
      <vt:lpstr>PowerPoint Presentation</vt:lpstr>
      <vt:lpstr>Transferring Hospital</vt:lpstr>
      <vt:lpstr>Transferring Hospital</vt:lpstr>
      <vt:lpstr>Resources/Barriers for Post Trauma Care</vt:lpstr>
      <vt:lpstr>Resources/Barriers for Post Trauma Care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McDonald, Meghan L.,R.N.</dc:creator>
  <cp:lastModifiedBy>Salim, Ali,M.D.</cp:lastModifiedBy>
  <cp:revision>38</cp:revision>
  <dcterms:created xsi:type="dcterms:W3CDTF">2019-08-15T11:59:48Z</dcterms:created>
  <dcterms:modified xsi:type="dcterms:W3CDTF">2019-11-20T03:18:43Z</dcterms:modified>
</cp:coreProperties>
</file>