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05" r:id="rId6"/>
    <p:sldId id="286" r:id="rId7"/>
    <p:sldId id="276" r:id="rId8"/>
    <p:sldId id="280" r:id="rId9"/>
    <p:sldId id="258" r:id="rId10"/>
    <p:sldId id="261" r:id="rId11"/>
    <p:sldId id="291" r:id="rId12"/>
    <p:sldId id="259" r:id="rId13"/>
    <p:sldId id="302" r:id="rId14"/>
    <p:sldId id="303" r:id="rId15"/>
    <p:sldId id="290" r:id="rId16"/>
    <p:sldId id="264" r:id="rId17"/>
    <p:sldId id="265" r:id="rId18"/>
    <p:sldId id="281" r:id="rId19"/>
    <p:sldId id="304" r:id="rId20"/>
  </p:sldIdLst>
  <p:sldSz cx="9144000" cy="6858000" type="screen4x3"/>
  <p:notesSz cx="7010400" cy="9296400"/>
  <p:defaultTextStyle>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D25D"/>
    <a:srgbClr val="FF6600"/>
    <a:srgbClr val="FFFF99"/>
    <a:srgbClr val="3399FF"/>
    <a:srgbClr val="095557"/>
    <a:srgbClr val="3366FF"/>
    <a:srgbClr val="FF6565"/>
    <a:srgbClr val="61B2BB"/>
    <a:srgbClr val="A9F272"/>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C7D72-A5F1-4FE5-AA6A-CB3ECF978F94}" v="39" dt="2024-04-05T17:41:16.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013" autoAdjust="0"/>
  </p:normalViewPr>
  <p:slideViewPr>
    <p:cSldViewPr snapToGrid="0">
      <p:cViewPr varScale="1">
        <p:scale>
          <a:sx n="60" d="100"/>
          <a:sy n="60" d="100"/>
        </p:scale>
        <p:origin x="156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US"/>
              <a:t>Conciliations Resolved v. Referred to Conference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Sheet1!$A$41:$A$47</c:f>
              <c:strCache>
                <c:ptCount val="7"/>
                <c:pt idx="0">
                  <c:v>Aug.</c:v>
                </c:pt>
                <c:pt idx="1">
                  <c:v>Sep.</c:v>
                </c:pt>
                <c:pt idx="2">
                  <c:v>Oct.</c:v>
                </c:pt>
                <c:pt idx="3">
                  <c:v>Nov.</c:v>
                </c:pt>
                <c:pt idx="4">
                  <c:v>Dec.</c:v>
                </c:pt>
                <c:pt idx="5">
                  <c:v>Jan. 2024</c:v>
                </c:pt>
                <c:pt idx="6">
                  <c:v>Feb. </c:v>
                </c:pt>
              </c:strCache>
            </c:strRef>
          </c:cat>
          <c:val>
            <c:numRef>
              <c:f>Sheet1!$B$41:$B$47</c:f>
              <c:numCache>
                <c:formatCode>General</c:formatCode>
                <c:ptCount val="7"/>
                <c:pt idx="0">
                  <c:v>503</c:v>
                </c:pt>
                <c:pt idx="1">
                  <c:v>486</c:v>
                </c:pt>
                <c:pt idx="2">
                  <c:v>497</c:v>
                </c:pt>
                <c:pt idx="3">
                  <c:v>482</c:v>
                </c:pt>
                <c:pt idx="4">
                  <c:v>443</c:v>
                </c:pt>
                <c:pt idx="5">
                  <c:v>498</c:v>
                </c:pt>
                <c:pt idx="6">
                  <c:v>479</c:v>
                </c:pt>
              </c:numCache>
            </c:numRef>
          </c:val>
          <c:extLst>
            <c:ext xmlns:c16="http://schemas.microsoft.com/office/drawing/2014/chart" uri="{C3380CC4-5D6E-409C-BE32-E72D297353CC}">
              <c16:uniqueId val="{00000000-DF71-4C7A-8921-122ACD80B7B1}"/>
            </c:ext>
          </c:extLst>
        </c:ser>
        <c:ser>
          <c:idx val="1"/>
          <c:order val="1"/>
          <c:tx>
            <c:strRef>
              <c:f>Sheet1!$C$1</c:f>
              <c:strCache>
                <c:ptCount val="1"/>
                <c:pt idx="0">
                  <c:v>Referred to Conf.</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Sheet1!$A$41:$A$47</c:f>
              <c:strCache>
                <c:ptCount val="7"/>
                <c:pt idx="0">
                  <c:v>Aug.</c:v>
                </c:pt>
                <c:pt idx="1">
                  <c:v>Sep.</c:v>
                </c:pt>
                <c:pt idx="2">
                  <c:v>Oct.</c:v>
                </c:pt>
                <c:pt idx="3">
                  <c:v>Nov.</c:v>
                </c:pt>
                <c:pt idx="4">
                  <c:v>Dec.</c:v>
                </c:pt>
                <c:pt idx="5">
                  <c:v>Jan. 2024</c:v>
                </c:pt>
                <c:pt idx="6">
                  <c:v>Feb. </c:v>
                </c:pt>
              </c:strCache>
            </c:strRef>
          </c:cat>
          <c:val>
            <c:numRef>
              <c:f>Sheet1!$C$41:$C$47</c:f>
              <c:numCache>
                <c:formatCode>General</c:formatCode>
                <c:ptCount val="7"/>
                <c:pt idx="0">
                  <c:v>574</c:v>
                </c:pt>
                <c:pt idx="1">
                  <c:v>486</c:v>
                </c:pt>
                <c:pt idx="2">
                  <c:v>541</c:v>
                </c:pt>
                <c:pt idx="3">
                  <c:v>471</c:v>
                </c:pt>
                <c:pt idx="4">
                  <c:v>415</c:v>
                </c:pt>
                <c:pt idx="5">
                  <c:v>539</c:v>
                </c:pt>
                <c:pt idx="6">
                  <c:v>477</c:v>
                </c:pt>
              </c:numCache>
            </c:numRef>
          </c:val>
          <c:extLst>
            <c:ext xmlns:c16="http://schemas.microsoft.com/office/drawing/2014/chart" uri="{C3380CC4-5D6E-409C-BE32-E72D297353CC}">
              <c16:uniqueId val="{00000001-DF71-4C7A-8921-122ACD80B7B1}"/>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2024</c:v>
                </c:pt>
              </c:strCache>
            </c:strRef>
          </c:tx>
          <c:spPr>
            <a:ln w="10312">
              <a:solidFill>
                <a:srgbClr val="FF0000"/>
              </a:solidFill>
              <a:prstDash val="solid"/>
            </a:ln>
          </c:spPr>
          <c:marker>
            <c:symbol val="diamond"/>
            <c:size val="9"/>
            <c:spPr>
              <a:solidFill>
                <a:srgbClr val="FF0000"/>
              </a:solidFill>
              <a:ln w="38100">
                <a:solidFill>
                  <a:srgbClr val="FF0000"/>
                </a:solidFill>
                <a:prstDash val="solid"/>
              </a:ln>
            </c:spPr>
          </c:marker>
          <c:dLbls>
            <c:dLbl>
              <c:idx val="0"/>
              <c:layout>
                <c:manualLayout>
                  <c:x val="-3.3811264520430144E-2"/>
                  <c:y val="6.6153742650466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E-49E8-9C8D-F2D89F78F9AB}"/>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E-49E8-9C8D-F2D89F78F9AB}"/>
                </c:ext>
              </c:extLst>
            </c:dLbl>
            <c:dLbl>
              <c:idx val="2"/>
              <c:layout>
                <c:manualLayout>
                  <c:x val="-2.5613660618996798E-2"/>
                  <c:y val="-4.4467976179370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E-49E8-9C8D-F2D89F78F9AB}"/>
                </c:ext>
              </c:extLst>
            </c:dLbl>
            <c:dLbl>
              <c:idx val="3"/>
              <c:layout>
                <c:manualLayout>
                  <c:x val="-2.5613660618996798E-2"/>
                  <c:y val="-6.0349396243431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EE-49E8-9C8D-F2D89F78F9AB}"/>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EE-49E8-9C8D-F2D89F78F9AB}"/>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E-49E8-9C8D-F2D89F78F9AB}"/>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E-49E8-9C8D-F2D89F78F9AB}"/>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EE-49E8-9C8D-F2D89F78F9AB}"/>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EE-49E8-9C8D-F2D89F78F9AB}"/>
                </c:ext>
              </c:extLst>
            </c:dLbl>
            <c:dLbl>
              <c:idx val="9"/>
              <c:layout>
                <c:manualLayout>
                  <c:x val="-1.1383849163998681E-2"/>
                  <c:y val="-4.764426019218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EE-49E8-9C8D-F2D89F78F9AB}"/>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EE-49E8-9C8D-F2D89F78F9AB}"/>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EE-49E8-9C8D-F2D89F78F9AB}"/>
                </c:ext>
              </c:extLst>
            </c:dLbl>
            <c:spPr>
              <a:noFill/>
              <a:ln w="20624">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136</c:v>
                </c:pt>
                <c:pt idx="2">
                  <c:v>116</c:v>
                </c:pt>
                <c:pt idx="3">
                  <c:v>110</c:v>
                </c:pt>
                <c:pt idx="4">
                  <c:v>96</c:v>
                </c:pt>
                <c:pt idx="5">
                  <c:v>99</c:v>
                </c:pt>
                <c:pt idx="6">
                  <c:v>118</c:v>
                </c:pt>
                <c:pt idx="7">
                  <c:v>117</c:v>
                </c:pt>
                <c:pt idx="8">
                  <c:v>127</c:v>
                </c:pt>
              </c:numCache>
            </c:numRef>
          </c:val>
          <c:smooth val="0"/>
          <c:extLst>
            <c:ext xmlns:c16="http://schemas.microsoft.com/office/drawing/2014/chart" uri="{C3380CC4-5D6E-409C-BE32-E72D297353CC}">
              <c16:uniqueId val="{0000000C-D6EE-49E8-9C8D-F2D89F78F9AB}"/>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accent3">
                  <a:lumMod val="75000"/>
                </a:schemeClr>
              </a:solidFill>
              <a:prstDash val="sysDot"/>
            </a:ln>
          </c:spPr>
        </c:majorGridlines>
        <c:numFmt formatCode="#,##0" sourceLinked="0"/>
        <c:majorTickMark val="out"/>
        <c:minorTickMark val="none"/>
        <c:tickLblPos val="nextTo"/>
        <c:spPr>
          <a:ln w="2578">
            <a:solidFill>
              <a:schemeClr val="tx1"/>
            </a:solidFill>
            <a:prstDash val="solid"/>
          </a:ln>
        </c:spPr>
        <c:txPr>
          <a:bodyPr rot="0" vert="horz"/>
          <a:lstStyle/>
          <a:p>
            <a:pPr>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r>
              <a:rPr lang="en-US" sz="2000" b="1" dirty="0">
                <a:solidFill>
                  <a:schemeClr val="tx1"/>
                </a:solidFill>
                <a:effectLst/>
                <a:latin typeface="Calibri" panose="020F0502020204030204" pitchFamily="34" charset="0"/>
                <a:cs typeface="Calibri" panose="020F0502020204030204" pitchFamily="34" charset="0"/>
              </a:rPr>
              <a:t>Workers’ Compensation Trust Fund (WCTF) Uninsured Claims</a:t>
            </a:r>
          </a:p>
        </c:rich>
      </c:tx>
      <c:layout>
        <c:manualLayout>
          <c:xMode val="edge"/>
          <c:yMode val="edge"/>
          <c:x val="0.11440557315331781"/>
          <c:y val="2.71117780181546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Uninsured Claims by Occupation &amp; Industry - FY 2023</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278-4386-8447-24CDB4A180AB}"/>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278-4386-8447-24CDB4A180AB}"/>
              </c:ext>
            </c:extLst>
          </c:dPt>
          <c:dPt>
            <c:idx val="2"/>
            <c:invertIfNegative val="0"/>
            <c:bubble3D val="0"/>
            <c:spPr>
              <a:solidFill>
                <a:srgbClr val="A9F272"/>
              </a:solidFill>
              <a:ln>
                <a:noFill/>
              </a:ln>
              <a:effectLst/>
            </c:spPr>
            <c:extLst>
              <c:ext xmlns:c16="http://schemas.microsoft.com/office/drawing/2014/chart" uri="{C3380CC4-5D6E-409C-BE32-E72D297353CC}">
                <c16:uniqueId val="{00000005-B278-4386-8447-24CDB4A180AB}"/>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278-4386-8447-24CDB4A180AB}"/>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278-4386-8447-24CDB4A180AB}"/>
              </c:ext>
            </c:extLst>
          </c:dPt>
          <c:dPt>
            <c:idx val="5"/>
            <c:invertIfNegative val="0"/>
            <c:bubble3D val="0"/>
            <c:spPr>
              <a:solidFill>
                <a:schemeClr val="accent5">
                  <a:lumMod val="50000"/>
                </a:schemeClr>
              </a:solidFill>
              <a:ln>
                <a:noFill/>
              </a:ln>
              <a:effectLst/>
            </c:spPr>
            <c:extLst>
              <c:ext xmlns:c16="http://schemas.microsoft.com/office/drawing/2014/chart" uri="{C3380CC4-5D6E-409C-BE32-E72D297353CC}">
                <c16:uniqueId val="{0000000B-B278-4386-8447-24CDB4A180AB}"/>
              </c:ext>
            </c:extLst>
          </c:dPt>
          <c:dPt>
            <c:idx val="6"/>
            <c:invertIfNegative val="0"/>
            <c:bubble3D val="0"/>
            <c:spPr>
              <a:solidFill>
                <a:srgbClr val="CC3399"/>
              </a:solidFill>
              <a:ln>
                <a:noFill/>
              </a:ln>
              <a:effectLst/>
            </c:spPr>
            <c:extLst>
              <c:ext xmlns:c16="http://schemas.microsoft.com/office/drawing/2014/chart" uri="{C3380CC4-5D6E-409C-BE32-E72D297353CC}">
                <c16:uniqueId val="{0000000D-B278-4386-8447-24CDB4A180AB}"/>
              </c:ext>
            </c:extLst>
          </c:dPt>
          <c:dPt>
            <c:idx val="7"/>
            <c:invertIfNegative val="0"/>
            <c:bubble3D val="0"/>
            <c:spPr>
              <a:solidFill>
                <a:srgbClr val="FFC000"/>
              </a:solidFill>
              <a:ln>
                <a:noFill/>
              </a:ln>
              <a:effectLst/>
            </c:spPr>
            <c:extLst>
              <c:ext xmlns:c16="http://schemas.microsoft.com/office/drawing/2014/chart" uri="{C3380CC4-5D6E-409C-BE32-E72D297353CC}">
                <c16:uniqueId val="{0000000F-B278-4386-8447-24CDB4A180AB}"/>
              </c:ext>
            </c:extLst>
          </c:dPt>
          <c:dPt>
            <c:idx val="8"/>
            <c:invertIfNegative val="0"/>
            <c:bubble3D val="0"/>
            <c:spPr>
              <a:solidFill>
                <a:srgbClr val="FF6565"/>
              </a:solidFill>
              <a:ln>
                <a:noFill/>
              </a:ln>
              <a:effectLst/>
            </c:spPr>
            <c:extLst>
              <c:ext xmlns:c16="http://schemas.microsoft.com/office/drawing/2014/chart" uri="{C3380CC4-5D6E-409C-BE32-E72D297353CC}">
                <c16:uniqueId val="{00000011-B278-4386-8447-24CDB4A180AB}"/>
              </c:ext>
            </c:extLst>
          </c:dPt>
          <c:dPt>
            <c:idx val="9"/>
            <c:invertIfNegative val="0"/>
            <c:bubble3D val="0"/>
            <c:spPr>
              <a:solidFill>
                <a:srgbClr val="3399FF"/>
              </a:solidFill>
              <a:ln>
                <a:noFill/>
              </a:ln>
              <a:effectLst/>
            </c:spPr>
            <c:extLst>
              <c:ext xmlns:c16="http://schemas.microsoft.com/office/drawing/2014/chart" uri="{C3380CC4-5D6E-409C-BE32-E72D297353CC}">
                <c16:uniqueId val="{00000013-B278-4386-8447-24CDB4A180AB}"/>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278-4386-8447-24CDB4A180AB}"/>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278-4386-8447-24CDB4A180AB}"/>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278-4386-8447-24CDB4A180AB}"/>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278-4386-8447-24CDB4A180AB}"/>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278-4386-8447-24CDB4A180A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 Uninsured Cases Filed</c:v>
                </c:pt>
                <c:pt idx="1">
                  <c:v>Laborer</c:v>
                </c:pt>
                <c:pt idx="2">
                  <c:v>Painter</c:v>
                </c:pt>
                <c:pt idx="3">
                  <c:v>Driver</c:v>
                </c:pt>
                <c:pt idx="4">
                  <c:v>Carpenter</c:v>
                </c:pt>
                <c:pt idx="5">
                  <c:v>All Other Occupations</c:v>
                </c:pt>
                <c:pt idx="6">
                  <c:v>Construction</c:v>
                </c:pt>
                <c:pt idx="7">
                  <c:v>Painting</c:v>
                </c:pt>
                <c:pt idx="8">
                  <c:v>Healthcare</c:v>
                </c:pt>
                <c:pt idx="9">
                  <c:v>Transportation</c:v>
                </c:pt>
                <c:pt idx="10">
                  <c:v>All Other Industries</c:v>
                </c:pt>
              </c:strCache>
            </c:strRef>
          </c:cat>
          <c:val>
            <c:numRef>
              <c:f>Sheet1!$B$2:$B$12</c:f>
              <c:numCache>
                <c:formatCode>General</c:formatCode>
                <c:ptCount val="11"/>
                <c:pt idx="0">
                  <c:v>85</c:v>
                </c:pt>
                <c:pt idx="1">
                  <c:v>27</c:v>
                </c:pt>
                <c:pt idx="2">
                  <c:v>9</c:v>
                </c:pt>
                <c:pt idx="3">
                  <c:v>11</c:v>
                </c:pt>
                <c:pt idx="4">
                  <c:v>9</c:v>
                </c:pt>
                <c:pt idx="5">
                  <c:v>29</c:v>
                </c:pt>
                <c:pt idx="6">
                  <c:v>34</c:v>
                </c:pt>
                <c:pt idx="7">
                  <c:v>8</c:v>
                </c:pt>
                <c:pt idx="8">
                  <c:v>3</c:v>
                </c:pt>
                <c:pt idx="9">
                  <c:v>5</c:v>
                </c:pt>
                <c:pt idx="10">
                  <c:v>30</c:v>
                </c:pt>
              </c:numCache>
            </c:numRef>
          </c:val>
          <c:extLst>
            <c:ext xmlns:c16="http://schemas.microsoft.com/office/drawing/2014/chart" uri="{C3380CC4-5D6E-409C-BE32-E72D297353CC}">
              <c16:uniqueId val="{0000001E-B278-4386-8447-24CDB4A180AB}"/>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0"/>
                  <c:y val="0.19209988041092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2F-4401-AE64-8ADBB7209C8C}"/>
                </c:ext>
              </c:extLst>
            </c:dLbl>
            <c:dLbl>
              <c:idx val="1"/>
              <c:layout>
                <c:manualLayout>
                  <c:x val="-2.6259818476635712E-4"/>
                  <c:y val="0.203254126185180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F-4401-AE64-8ADBB7209C8C}"/>
                </c:ext>
              </c:extLst>
            </c:dLbl>
            <c:dLbl>
              <c:idx val="2"/>
              <c:layout>
                <c:manualLayout>
                  <c:x val="2.2806241708256017E-3"/>
                  <c:y val="0.21786233619856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2F-4401-AE64-8ADBB7209C8C}"/>
                </c:ext>
              </c:extLst>
            </c:dLbl>
            <c:dLbl>
              <c:idx val="3"/>
              <c:layout>
                <c:manualLayout>
                  <c:x val="2.5431667512386424E-3"/>
                  <c:y val="0.210102199787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2F-4401-AE64-8ADBB7209C8C}"/>
                </c:ext>
              </c:extLst>
            </c:dLbl>
            <c:dLbl>
              <c:idx val="4"/>
              <c:layout>
                <c:manualLayout>
                  <c:x val="5.0863335024772848E-3"/>
                  <c:y val="0.2124495728702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2F-4401-AE64-8ADBB7209C8C}"/>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2F-4401-AE64-8ADBB7209C8C}"/>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2F-4401-AE64-8ADBB7209C8C}"/>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2F-4401-AE64-8ADBB7209C8C}"/>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2F-4401-AE64-8ADBB7209C8C}"/>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2F-4401-AE64-8ADBB7209C8C}"/>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2F-4401-AE64-8ADBB7209C8C}"/>
                </c:ext>
              </c:extLst>
            </c:dLbl>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Sheet1!$A$10:$A$14</c:f>
              <c:numCache>
                <c:formatCode>General</c:formatCode>
                <c:ptCount val="5"/>
                <c:pt idx="0">
                  <c:v>2020</c:v>
                </c:pt>
                <c:pt idx="1">
                  <c:v>2021</c:v>
                </c:pt>
                <c:pt idx="2">
                  <c:v>2022</c:v>
                </c:pt>
                <c:pt idx="3">
                  <c:v>2023</c:v>
                </c:pt>
                <c:pt idx="4">
                  <c:v>2024</c:v>
                </c:pt>
              </c:numCache>
            </c:numRef>
          </c:cat>
          <c:val>
            <c:numRef>
              <c:f>Sheet1!$B$10:$B$14</c:f>
              <c:numCache>
                <c:formatCode>"$"#,##0</c:formatCode>
                <c:ptCount val="5"/>
                <c:pt idx="0">
                  <c:v>10020000</c:v>
                </c:pt>
                <c:pt idx="1">
                  <c:v>8360000</c:v>
                </c:pt>
                <c:pt idx="2">
                  <c:v>7050000</c:v>
                </c:pt>
                <c:pt idx="3">
                  <c:v>8200000</c:v>
                </c:pt>
                <c:pt idx="4">
                  <c:v>7500000</c:v>
                </c:pt>
              </c:numCache>
            </c:numRef>
          </c:val>
          <c:extLst>
            <c:ext xmlns:c16="http://schemas.microsoft.com/office/drawing/2014/chart" uri="{C3380CC4-5D6E-409C-BE32-E72D297353CC}">
              <c16:uniqueId val="{0000000B-2D2F-4401-AE64-8ADBB7209C8C}"/>
            </c:ext>
          </c:extLst>
        </c:ser>
        <c:ser>
          <c:idx val="1"/>
          <c:order val="1"/>
          <c:tx>
            <c:strRef>
              <c:f>Sheet1!$C$1</c:f>
              <c:strCache>
                <c:ptCount val="1"/>
                <c:pt idx="0">
                  <c:v>Amount Paid</c:v>
                </c:pt>
              </c:strCache>
            </c:strRef>
          </c:tx>
          <c:spPr>
            <a:solidFill>
              <a:schemeClr val="accent1">
                <a:lumMod val="75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11014262596374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2F-4401-AE64-8ADBB7209C8C}"/>
                </c:ext>
              </c:extLst>
            </c:dLbl>
            <c:dLbl>
              <c:idx val="1"/>
              <c:layout>
                <c:manualLayout>
                  <c:x val="-9.3248370332285614E-17"/>
                  <c:y val="0.21316734868240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2F-4401-AE64-8ADBB7209C8C}"/>
                </c:ext>
              </c:extLst>
            </c:dLbl>
            <c:dLbl>
              <c:idx val="2"/>
              <c:layout>
                <c:manualLayout>
                  <c:x val="-5.0863335024772848E-3"/>
                  <c:y val="0.204883964806298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2F-4401-AE64-8ADBB7209C8C}"/>
                </c:ext>
              </c:extLst>
            </c:dLbl>
            <c:dLbl>
              <c:idx val="3"/>
              <c:layout>
                <c:manualLayout>
                  <c:x val="2.5431667512386424E-3"/>
                  <c:y val="0.206319275080218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D2F-4401-AE64-8ADBB7209C8C}"/>
                </c:ext>
              </c:extLst>
            </c:dLbl>
            <c:dLbl>
              <c:idx val="4"/>
              <c:layout>
                <c:manualLayout>
                  <c:x val="9.2303156653399873E-3"/>
                  <c:y val="0.20077401043357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2F-4401-AE64-8ADBB7209C8C}"/>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2F-4401-AE64-8ADBB7209C8C}"/>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2F-4401-AE64-8ADBB7209C8C}"/>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2F-4401-AE64-8ADBB7209C8C}"/>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2F-4401-AE64-8ADBB7209C8C}"/>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2F-4401-AE64-8ADBB7209C8C}"/>
                </c:ext>
              </c:extLst>
            </c:dLbl>
            <c:spPr>
              <a:noFill/>
              <a:ln>
                <a:noFill/>
              </a:ln>
              <a:effectLst/>
            </c:spPr>
            <c:txPr>
              <a:bodyPr rot="-5400000" spcFirstLastPara="1" vertOverflow="ellipsis"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Sheet1!$A$10:$A$14</c:f>
              <c:numCache>
                <c:formatCode>General</c:formatCode>
                <c:ptCount val="5"/>
                <c:pt idx="0">
                  <c:v>2020</c:v>
                </c:pt>
                <c:pt idx="1">
                  <c:v>2021</c:v>
                </c:pt>
                <c:pt idx="2">
                  <c:v>2022</c:v>
                </c:pt>
                <c:pt idx="3">
                  <c:v>2023</c:v>
                </c:pt>
                <c:pt idx="4">
                  <c:v>2024</c:v>
                </c:pt>
              </c:numCache>
            </c:numRef>
          </c:cat>
          <c:val>
            <c:numRef>
              <c:f>Sheet1!$C$10:$C$14</c:f>
              <c:numCache>
                <c:formatCode>"$"#,##0</c:formatCode>
                <c:ptCount val="5"/>
                <c:pt idx="0">
                  <c:v>7408179</c:v>
                </c:pt>
                <c:pt idx="1">
                  <c:v>5385046</c:v>
                </c:pt>
                <c:pt idx="2">
                  <c:v>6924993</c:v>
                </c:pt>
                <c:pt idx="3">
                  <c:v>7726621</c:v>
                </c:pt>
                <c:pt idx="4">
                  <c:v>4349950</c:v>
                </c:pt>
              </c:numCache>
            </c:numRef>
          </c:val>
          <c:extLst>
            <c:ext xmlns:c16="http://schemas.microsoft.com/office/drawing/2014/chart" uri="{C3380CC4-5D6E-409C-BE32-E72D297353CC}">
              <c16:uniqueId val="{00000016-2D2F-4401-AE64-8ADBB7209C8C}"/>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1">
                <a:lumMod val="75000"/>
              </a:schemeClr>
            </a:solidFill>
            <a:ln>
              <a:noFill/>
            </a:ln>
            <a:effectLst/>
            <a:sp3d/>
          </c:spPr>
          <c:invertIfNegative val="0"/>
          <c:dLbls>
            <c:dLbl>
              <c:idx val="0"/>
              <c:layout>
                <c:manualLayout>
                  <c:x val="3.0861947461787078E-3"/>
                  <c:y val="0.20513084793203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7-497B-A4C2-BE7AC20B4780}"/>
                </c:ext>
              </c:extLst>
            </c:dLbl>
            <c:dLbl>
              <c:idx val="1"/>
              <c:layout>
                <c:manualLayout>
                  <c:x val="-5.6579583401100738E-17"/>
                  <c:y val="0.22116843871663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7-497B-A4C2-BE7AC20B4780}"/>
                </c:ext>
              </c:extLst>
            </c:dLbl>
            <c:dLbl>
              <c:idx val="2"/>
              <c:layout>
                <c:manualLayout>
                  <c:x val="0"/>
                  <c:y val="0.149232718334310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7-497B-A4C2-BE7AC20B4780}"/>
                </c:ext>
              </c:extLst>
            </c:dLbl>
            <c:dLbl>
              <c:idx val="3"/>
              <c:layout>
                <c:manualLayout>
                  <c:x val="-8.2556924497582083E-3"/>
                  <c:y val="0.24557832490578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7-497B-A4C2-BE7AC20B4780}"/>
                </c:ext>
              </c:extLst>
            </c:dLbl>
            <c:dLbl>
              <c:idx val="4"/>
              <c:layout>
                <c:manualLayout>
                  <c:x val="-8.2556924497582083E-3"/>
                  <c:y val="0.20805784271582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7-497B-A4C2-BE7AC20B4780}"/>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7-497B-A4C2-BE7AC20B4780}"/>
                </c:ext>
              </c:extLst>
            </c:dLbl>
            <c:spPr>
              <a:noFill/>
              <a:ln>
                <a:noFill/>
              </a:ln>
              <a:effectLst/>
            </c:spPr>
            <c:txPr>
              <a:bodyPr rot="-540000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Sheet1!$A$4:$A$8</c:f>
              <c:numCache>
                <c:formatCode>0_);\(0\)</c:formatCode>
                <c:ptCount val="5"/>
                <c:pt idx="0">
                  <c:v>2020</c:v>
                </c:pt>
                <c:pt idx="1">
                  <c:v>2021</c:v>
                </c:pt>
                <c:pt idx="2">
                  <c:v>2022</c:v>
                </c:pt>
                <c:pt idx="3">
                  <c:v>2023</c:v>
                </c:pt>
                <c:pt idx="4">
                  <c:v>2024</c:v>
                </c:pt>
              </c:numCache>
            </c:numRef>
          </c:cat>
          <c:val>
            <c:numRef>
              <c:f>Sheet1!$B$4:$B$8</c:f>
              <c:numCache>
                <c:formatCode>_("$"* #,##0_);_("$"* \(#,##0\);_("$"* "-"_);_(@_)</c:formatCode>
                <c:ptCount val="5"/>
                <c:pt idx="0">
                  <c:v>984197</c:v>
                </c:pt>
                <c:pt idx="1">
                  <c:v>972368.36</c:v>
                </c:pt>
                <c:pt idx="2">
                  <c:v>1283640</c:v>
                </c:pt>
                <c:pt idx="3">
                  <c:v>1061271</c:v>
                </c:pt>
                <c:pt idx="4">
                  <c:v>475900</c:v>
                </c:pt>
              </c:numCache>
            </c:numRef>
          </c:val>
          <c:extLst>
            <c:ext xmlns:c16="http://schemas.microsoft.com/office/drawing/2014/chart" uri="{C3380CC4-5D6E-409C-BE32-E72D297353CC}">
              <c16:uniqueId val="{00000006-6DA7-497B-A4C2-BE7AC20B4780}"/>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40995590661153"/>
          <c:y val="3.76431479434053E-2"/>
          <c:w val="0.8745900764729296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4.6858590128547826E-4"/>
                  <c:y val="0.15966202886716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2-4F0F-9ABD-0A4C45B2BC18}"/>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2-4F0F-9ABD-0A4C45B2BC18}"/>
                </c:ext>
              </c:extLst>
            </c:dLbl>
            <c:dLbl>
              <c:idx val="2"/>
              <c:layout>
                <c:manualLayout>
                  <c:x val="1.3701142995435373E-4"/>
                  <c:y val="0.26459433716069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2-4F0F-9ABD-0A4C45B2BC18}"/>
                </c:ext>
              </c:extLst>
            </c:dLbl>
            <c:dLbl>
              <c:idx val="3"/>
              <c:layout>
                <c:manualLayout>
                  <c:x val="7.3341412504967021E-4"/>
                  <c:y val="0.245898959238100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2-4F0F-9ABD-0A4C45B2BC18}"/>
                </c:ext>
              </c:extLst>
            </c:dLbl>
            <c:dLbl>
              <c:idx val="4"/>
              <c:layout>
                <c:manualLayout>
                  <c:x val="1.9026085977340934E-3"/>
                  <c:y val="0.183271836482050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2-4F0F-9ABD-0A4C45B2BC18}"/>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2-4F0F-9ABD-0A4C45B2BC18}"/>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A2-4F0F-9ABD-0A4C45B2BC18}"/>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A2-4F0F-9ABD-0A4C45B2BC18}"/>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A2-4F0F-9ABD-0A4C45B2BC18}"/>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DA2-4F0F-9ABD-0A4C45B2BC18}"/>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DA2-4F0F-9ABD-0A4C45B2BC18}"/>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Sheet1!$O$1:$S$1</c:f>
              <c:strCache>
                <c:ptCount val="5"/>
                <c:pt idx="0">
                  <c:v>2020</c:v>
                </c:pt>
                <c:pt idx="1">
                  <c:v>2021</c:v>
                </c:pt>
                <c:pt idx="2">
                  <c:v>2022</c:v>
                </c:pt>
                <c:pt idx="3">
                  <c:v>2023</c:v>
                </c:pt>
                <c:pt idx="4">
                  <c:v>2024</c:v>
                </c:pt>
              </c:strCache>
            </c:strRef>
          </c:cat>
          <c:val>
            <c:numRef>
              <c:f>Sheet1!$O$2:$S$2</c:f>
              <c:numCache>
                <c:formatCode>"$"#,##0</c:formatCode>
                <c:ptCount val="5"/>
                <c:pt idx="0" formatCode="&quot;$&quot;#,##0_);[Red]\(&quot;$&quot;#,##0\)">
                  <c:v>32000000</c:v>
                </c:pt>
                <c:pt idx="1">
                  <c:v>27000000</c:v>
                </c:pt>
                <c:pt idx="2">
                  <c:v>27000000</c:v>
                </c:pt>
                <c:pt idx="3">
                  <c:v>28000000</c:v>
                </c:pt>
                <c:pt idx="4">
                  <c:v>31000000</c:v>
                </c:pt>
              </c:numCache>
            </c:numRef>
          </c:val>
          <c:extLst>
            <c:ext xmlns:c16="http://schemas.microsoft.com/office/drawing/2014/chart" uri="{C3380CC4-5D6E-409C-BE32-E72D297353CC}">
              <c16:uniqueId val="{0000000C-7DA2-4F0F-9ABD-0A4C45B2BC18}"/>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5.7012419796665121E-3"/>
                  <c:y val="0.280901281786326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DA2-4F0F-9ABD-0A4C45B2BC18}"/>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A2-4F0F-9ABD-0A4C45B2BC18}"/>
                </c:ext>
              </c:extLst>
            </c:dLbl>
            <c:dLbl>
              <c:idx val="2"/>
              <c:layout>
                <c:manualLayout>
                  <c:x val="1.7401700258483569E-4"/>
                  <c:y val="0.267284214244218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DA2-4F0F-9ABD-0A4C45B2BC18}"/>
                </c:ext>
              </c:extLst>
            </c:dLbl>
            <c:dLbl>
              <c:idx val="3"/>
              <c:layout>
                <c:manualLayout>
                  <c:x val="-2.3826594156933596E-4"/>
                  <c:y val="0.2361367621197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A2-4F0F-9ABD-0A4C45B2BC18}"/>
                </c:ext>
              </c:extLst>
            </c:dLbl>
            <c:dLbl>
              <c:idx val="4"/>
              <c:layout>
                <c:manualLayout>
                  <c:x val="2.0613012067448068E-3"/>
                  <c:y val="0.27721230205131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DA2-4F0F-9ABD-0A4C45B2BC18}"/>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DA2-4F0F-9ABD-0A4C45B2BC18}"/>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DA2-4F0F-9ABD-0A4C45B2BC18}"/>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DA2-4F0F-9ABD-0A4C45B2BC18}"/>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DA2-4F0F-9ABD-0A4C45B2BC18}"/>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A2-4F0F-9ABD-0A4C45B2BC18}"/>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DA2-4F0F-9ABD-0A4C45B2BC18}"/>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DA2-4F0F-9ABD-0A4C45B2BC18}"/>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Sheet1!$O$1:$S$1</c:f>
              <c:strCache>
                <c:ptCount val="5"/>
                <c:pt idx="0">
                  <c:v>2020</c:v>
                </c:pt>
                <c:pt idx="1">
                  <c:v>2021</c:v>
                </c:pt>
                <c:pt idx="2">
                  <c:v>2022</c:v>
                </c:pt>
                <c:pt idx="3">
                  <c:v>2023</c:v>
                </c:pt>
                <c:pt idx="4">
                  <c:v>2024</c:v>
                </c:pt>
              </c:strCache>
            </c:strRef>
          </c:cat>
          <c:val>
            <c:numRef>
              <c:f>Sheet1!$O$3:$S$3</c:f>
              <c:numCache>
                <c:formatCode>"$"#,##0</c:formatCode>
                <c:ptCount val="5"/>
                <c:pt idx="0" formatCode="&quot;$&quot;#,##0_);[Red]\(&quot;$&quot;#,##0\)">
                  <c:v>26524739</c:v>
                </c:pt>
                <c:pt idx="1">
                  <c:v>22075131</c:v>
                </c:pt>
                <c:pt idx="2">
                  <c:v>26832976</c:v>
                </c:pt>
                <c:pt idx="3">
                  <c:v>28933820.690000001</c:v>
                </c:pt>
                <c:pt idx="4" formatCode="_(&quot;$&quot;* #,##0_);_(&quot;$&quot;* \(#,##0\);_(&quot;$&quot;* &quot;-&quot;_);_(@_)">
                  <c:v>18649362</c:v>
                </c:pt>
              </c:numCache>
            </c:numRef>
          </c:val>
          <c:extLst>
            <c:ext xmlns:c16="http://schemas.microsoft.com/office/drawing/2014/chart" uri="{C3380CC4-5D6E-409C-BE32-E72D297353CC}">
              <c16:uniqueId val="{00000019-7DA2-4F0F-9ABD-0A4C45B2BC18}"/>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quot;$&quot;#,##0_);[Red]\(&quot;$&quot;#,##0\)"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9134051438200007"/>
          <c:y val="0.88271856152883454"/>
          <c:w val="0.29744728079911209"/>
          <c:h val="5.4009819967266774E-2"/>
        </c:manualLayout>
      </c:layout>
      <c:overlay val="0"/>
      <c:spPr>
        <a:solidFill>
          <a:schemeClr val="bg1"/>
        </a:solidFill>
        <a:ln w="590">
          <a:solidFill>
            <a:schemeClr val="tx1"/>
          </a:solid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50650381319E-3"/>
                  <c:y val="0.282974922447058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2-42EA-B9B8-69EA40FB4313}"/>
                </c:ext>
              </c:extLst>
            </c:dLbl>
            <c:dLbl>
              <c:idx val="1"/>
              <c:layout>
                <c:manualLayout>
                  <c:x val="-6.3743420699792687E-5"/>
                  <c:y val="0.18434775663928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2-42EA-B9B8-69EA40FB4313}"/>
                </c:ext>
              </c:extLst>
            </c:dLbl>
            <c:dLbl>
              <c:idx val="2"/>
              <c:layout>
                <c:manualLayout>
                  <c:x val="-2.2932271591516373E-3"/>
                  <c:y val="0.285756529999747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82-42EA-B9B8-69EA40FB4313}"/>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2-42EA-B9B8-69EA40FB4313}"/>
                </c:ext>
              </c:extLst>
            </c:dLbl>
            <c:dLbl>
              <c:idx val="4"/>
              <c:layout>
                <c:manualLayout>
                  <c:x val="-6.0876246756681393E-4"/>
                  <c:y val="0.26779577304940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82-42EA-B9B8-69EA40FB4313}"/>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2-42EA-B9B8-69EA40FB4313}"/>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82-42EA-B9B8-69EA40FB4313}"/>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2-42EA-B9B8-69EA40FB4313}"/>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82-42EA-B9B8-69EA40FB4313}"/>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82-42EA-B9B8-69EA40FB4313}"/>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Sheet1!$AF$1:$AJ$1</c:f>
              <c:strCache>
                <c:ptCount val="5"/>
                <c:pt idx="0">
                  <c:v>2020</c:v>
                </c:pt>
                <c:pt idx="1">
                  <c:v>2021</c:v>
                </c:pt>
                <c:pt idx="2">
                  <c:v>2022</c:v>
                </c:pt>
                <c:pt idx="3">
                  <c:v>2023</c:v>
                </c:pt>
                <c:pt idx="4">
                  <c:v>2024</c:v>
                </c:pt>
              </c:strCache>
            </c:strRef>
          </c:cat>
          <c:val>
            <c:numRef>
              <c:f>Sheet1!$AF$2:$AJ$2</c:f>
              <c:numCache>
                <c:formatCode>_("$"* #,##0_);_("$"* \(#,##0\);_("$"* "-"_);_(@_)</c:formatCode>
                <c:ptCount val="5"/>
                <c:pt idx="0">
                  <c:v>14400000</c:v>
                </c:pt>
                <c:pt idx="1">
                  <c:v>18000000</c:v>
                </c:pt>
                <c:pt idx="2">
                  <c:v>10900000</c:v>
                </c:pt>
                <c:pt idx="3">
                  <c:v>6000000</c:v>
                </c:pt>
                <c:pt idx="4">
                  <c:v>8700000</c:v>
                </c:pt>
              </c:numCache>
            </c:numRef>
          </c:val>
          <c:extLst>
            <c:ext xmlns:c16="http://schemas.microsoft.com/office/drawing/2014/chart" uri="{C3380CC4-5D6E-409C-BE32-E72D297353CC}">
              <c16:uniqueId val="{0000000B-7582-42EA-B9B8-69EA40FB4313}"/>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8.4077315905353046E-3"/>
                  <c:y val="0.274913409723331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82-42EA-B9B8-69EA40FB4313}"/>
                </c:ext>
              </c:extLst>
            </c:dLbl>
            <c:dLbl>
              <c:idx val="1"/>
              <c:layout>
                <c:manualLayout>
                  <c:x val="5.181264912664474E-3"/>
                  <c:y val="0.28123386940841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82-42EA-B9B8-69EA40FB4313}"/>
                </c:ext>
              </c:extLst>
            </c:dLbl>
            <c:dLbl>
              <c:idx val="2"/>
              <c:layout>
                <c:manualLayout>
                  <c:x val="1.107970730761987E-2"/>
                  <c:y val="-2.5630301552740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82-42EA-B9B8-69EA40FB4313}"/>
                </c:ext>
              </c:extLst>
            </c:dLbl>
            <c:dLbl>
              <c:idx val="3"/>
              <c:layout>
                <c:manualLayout>
                  <c:x val="2.8518140827136162E-4"/>
                  <c:y val="0.25523366764466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82-42EA-B9B8-69EA40FB4313}"/>
                </c:ext>
              </c:extLst>
            </c:dLbl>
            <c:dLbl>
              <c:idx val="4"/>
              <c:layout>
                <c:manualLayout>
                  <c:x val="-7.5608912866199874E-4"/>
                  <c:y val="0.236184857630452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82-42EA-B9B8-69EA40FB4313}"/>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82-42EA-B9B8-69EA40FB4313}"/>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582-42EA-B9B8-69EA40FB4313}"/>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582-42EA-B9B8-69EA40FB4313}"/>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582-42EA-B9B8-69EA40FB4313}"/>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82-42EA-B9B8-69EA40FB4313}"/>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B3-444F-841C-12EB81D7B0B6}"/>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582-42EA-B9B8-69EA40FB4313}"/>
                </c:ext>
              </c:extLst>
            </c:dLbl>
            <c:spPr>
              <a:noFill/>
              <a:ln w="515">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Sheet1!$AF$1:$AJ$1</c:f>
              <c:strCache>
                <c:ptCount val="5"/>
                <c:pt idx="0">
                  <c:v>2020</c:v>
                </c:pt>
                <c:pt idx="1">
                  <c:v>2021</c:v>
                </c:pt>
                <c:pt idx="2">
                  <c:v>2022</c:v>
                </c:pt>
                <c:pt idx="3">
                  <c:v>2023</c:v>
                </c:pt>
                <c:pt idx="4">
                  <c:v>2024</c:v>
                </c:pt>
              </c:strCache>
            </c:strRef>
          </c:cat>
          <c:val>
            <c:numRef>
              <c:f>Sheet1!$AF$3:$AJ$3</c:f>
              <c:numCache>
                <c:formatCode>_("$"* #,##0_);_("$"* \(#,##0\);_("$"* "-"_);_(@_)</c:formatCode>
                <c:ptCount val="5"/>
                <c:pt idx="0">
                  <c:v>10346362</c:v>
                </c:pt>
                <c:pt idx="1">
                  <c:v>10230874</c:v>
                </c:pt>
                <c:pt idx="2">
                  <c:v>4038424</c:v>
                </c:pt>
                <c:pt idx="3">
                  <c:v>7944669.4800000004</c:v>
                </c:pt>
                <c:pt idx="4">
                  <c:v>5880609</c:v>
                </c:pt>
              </c:numCache>
            </c:numRef>
          </c:val>
          <c:extLst>
            <c:ext xmlns:c16="http://schemas.microsoft.com/office/drawing/2014/chart" uri="{C3380CC4-5D6E-409C-BE32-E72D297353CC}">
              <c16:uniqueId val="{00000017-7582-42EA-B9B8-69EA40FB4313}"/>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27202875980263092"/>
          <c:y val="0.91052786441475897"/>
          <c:w val="0.45363696534725895"/>
          <c:h val="7.0376432078559745E-2"/>
        </c:manualLayout>
      </c:layout>
      <c:overlay val="0"/>
      <c:spPr>
        <a:solidFill>
          <a:schemeClr val="bg1"/>
        </a:solidFill>
        <a:ln w="64">
          <a:solidFill>
            <a:schemeClr val="tx1"/>
          </a:solidFill>
          <a:prstDash val="solid"/>
        </a:ln>
      </c:sp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1"/>
            </a:solidFill>
            <a:ln>
              <a:solidFill>
                <a:schemeClr val="bg2"/>
              </a:solidFill>
            </a:ln>
            <a:effectLst/>
            <a:sp3d>
              <a:contourClr>
                <a:schemeClr val="bg2"/>
              </a:contourClr>
            </a:sp3d>
          </c:spPr>
          <c:invertIfNegative val="0"/>
          <c:dLbls>
            <c:dLbl>
              <c:idx val="0"/>
              <c:layout>
                <c:manualLayout>
                  <c:x val="4.2495060088683922E-3"/>
                  <c:y val="0.309981696062802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4-42B5-A973-74F45E73E733}"/>
                </c:ext>
              </c:extLst>
            </c:dLbl>
            <c:dLbl>
              <c:idx val="1"/>
              <c:layout>
                <c:manualLayout>
                  <c:x val="-4.2495060088684183E-3"/>
                  <c:y val="0.317862586640670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1C-4A50-81F2-8914368EF980}"/>
                </c:ext>
              </c:extLst>
            </c:dLbl>
            <c:dLbl>
              <c:idx val="2"/>
              <c:layout>
                <c:manualLayout>
                  <c:x val="7.0825100147806968E-3"/>
                  <c:y val="0.244745917812446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F6D-477A-99C5-0DE06D64A0BA}"/>
                </c:ext>
              </c:extLst>
            </c:dLbl>
            <c:dLbl>
              <c:idx val="3"/>
              <c:layout>
                <c:manualLayout>
                  <c:x val="-2.8330040059122786E-3"/>
                  <c:y val="0.23686502723457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6D-477A-99C5-0DE06D64A0BA}"/>
                </c:ext>
              </c:extLst>
            </c:dLbl>
            <c:dLbl>
              <c:idx val="4"/>
              <c:layout>
                <c:manualLayout>
                  <c:x val="2.5057585825521752E-3"/>
                  <c:y val="8.2974814866296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6D-477A-99C5-0DE06D64A0B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6D-477A-99C5-0DE06D64A0B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6D-477A-99C5-0DE06D64A0B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6D-477A-99C5-0DE06D64A0B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6D-477A-99C5-0DE06D64A0B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6D-477A-99C5-0DE06D64A0B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5-475B-966A-7B9936091525}"/>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Sheet1!$A$11:$A$16</c:f>
              <c:strCache>
                <c:ptCount val="5"/>
                <c:pt idx="0">
                  <c:v>FY 2020</c:v>
                </c:pt>
                <c:pt idx="1">
                  <c:v>FY 2021</c:v>
                </c:pt>
                <c:pt idx="2">
                  <c:v>FY 2022</c:v>
                </c:pt>
                <c:pt idx="3">
                  <c:v>FY 2023</c:v>
                </c:pt>
                <c:pt idx="4">
                  <c:v>FY 2024</c:v>
                </c:pt>
              </c:strCache>
            </c:strRef>
          </c:cat>
          <c:val>
            <c:numRef>
              <c:f>Sheet1!$B$11:$B$16</c:f>
              <c:numCache>
                <c:formatCode>"$"#,##0</c:formatCode>
                <c:ptCount val="5"/>
                <c:pt idx="0">
                  <c:v>57985374</c:v>
                </c:pt>
                <c:pt idx="1">
                  <c:v>52887822</c:v>
                </c:pt>
                <c:pt idx="2">
                  <c:v>61157033</c:v>
                </c:pt>
                <c:pt idx="3">
                  <c:v>63500000</c:v>
                </c:pt>
                <c:pt idx="4">
                  <c:v>79500000</c:v>
                </c:pt>
              </c:numCache>
            </c:numRef>
          </c:val>
          <c:extLst>
            <c:ext xmlns:c16="http://schemas.microsoft.com/office/drawing/2014/chart" uri="{C3380CC4-5D6E-409C-BE32-E72D297353CC}">
              <c16:uniqueId val="{00000000-5F6D-477A-99C5-0DE06D64A0B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1.4165020029561393E-3"/>
                  <c:y val="0.255253771916270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6D-477A-99C5-0DE06D64A0BA}"/>
                </c:ext>
              </c:extLst>
            </c:dLbl>
            <c:dLbl>
              <c:idx val="1"/>
              <c:layout>
                <c:manualLayout>
                  <c:x val="8.4990120177368365E-3"/>
                  <c:y val="0.305716500164754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D-477A-99C5-0DE06D64A0BA}"/>
                </c:ext>
              </c:extLst>
            </c:dLbl>
            <c:dLbl>
              <c:idx val="2"/>
              <c:layout>
                <c:manualLayout>
                  <c:x val="0"/>
                  <c:y val="0.219393444464232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6D-477A-99C5-0DE06D64A0BA}"/>
                </c:ext>
              </c:extLst>
            </c:dLbl>
            <c:dLbl>
              <c:idx val="3"/>
              <c:layout>
                <c:manualLayout>
                  <c:x val="-2.6786387482673987E-3"/>
                  <c:y val="0.137407360751799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6D-477A-99C5-0DE06D64A0BA}"/>
                </c:ext>
              </c:extLst>
            </c:dLbl>
            <c:dLbl>
              <c:idx val="4"/>
              <c:layout>
                <c:manualLayout>
                  <c:x val="-5.6660080118245571E-3"/>
                  <c:y val="0.31574384747560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D-477A-99C5-0DE06D64A0B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F6D-477A-99C5-0DE06D64A0B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6D-477A-99C5-0DE06D64A0B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6D-477A-99C5-0DE06D64A0B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6D-477A-99C5-0DE06D64A0B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6D-477A-99C5-0DE06D64A0B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Sheet1!$A$11:$A$16</c:f>
              <c:strCache>
                <c:ptCount val="5"/>
                <c:pt idx="0">
                  <c:v>FY 2020</c:v>
                </c:pt>
                <c:pt idx="1">
                  <c:v>FY 2021</c:v>
                </c:pt>
                <c:pt idx="2">
                  <c:v>FY 2022</c:v>
                </c:pt>
                <c:pt idx="3">
                  <c:v>FY 2023</c:v>
                </c:pt>
                <c:pt idx="4">
                  <c:v>FY 2024</c:v>
                </c:pt>
              </c:strCache>
            </c:strRef>
          </c:cat>
          <c:val>
            <c:numRef>
              <c:f>Sheet1!$C$11:$C$16</c:f>
              <c:numCache>
                <c:formatCode>"$"#,##0</c:formatCode>
                <c:ptCount val="5"/>
                <c:pt idx="0">
                  <c:v>62238333</c:v>
                </c:pt>
                <c:pt idx="1">
                  <c:v>55171195.840000004</c:v>
                </c:pt>
                <c:pt idx="2">
                  <c:v>64743782</c:v>
                </c:pt>
                <c:pt idx="3">
                  <c:v>75030740</c:v>
                </c:pt>
                <c:pt idx="4">
                  <c:v>58853391</c:v>
                </c:pt>
              </c:numCache>
            </c:numRef>
          </c:val>
          <c:extLst>
            <c:ext xmlns:c16="http://schemas.microsoft.com/office/drawing/2014/chart" uri="{C3380CC4-5D6E-409C-BE32-E72D297353CC}">
              <c16:uniqueId val="{00000001-5F6D-477A-99C5-0DE06D64A0B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Dec. 2023</c:v>
                </c:pt>
                <c:pt idx="1">
                  <c:v>Jan. 2024</c:v>
                </c:pt>
                <c:pt idx="2">
                  <c:v>Feb. 2024</c:v>
                </c:pt>
                <c:pt idx="3">
                  <c:v>Mar. 2024</c:v>
                </c:pt>
              </c:strCache>
            </c:strRef>
          </c:cat>
          <c:val>
            <c:numRef>
              <c:f>Sheet1!$B$35:$B$38</c:f>
              <c:numCache>
                <c:formatCode>General</c:formatCode>
                <c:ptCount val="4"/>
                <c:pt idx="0">
                  <c:v>65</c:v>
                </c:pt>
                <c:pt idx="1">
                  <c:v>65</c:v>
                </c:pt>
                <c:pt idx="2">
                  <c:v>65</c:v>
                </c:pt>
                <c:pt idx="3">
                  <c:v>65</c:v>
                </c:pt>
              </c:numCache>
            </c:numRef>
          </c:val>
          <c:extLst>
            <c:ext xmlns:c16="http://schemas.microsoft.com/office/drawing/2014/chart" uri="{C3380CC4-5D6E-409C-BE32-E72D297353CC}">
              <c16:uniqueId val="{00000000-1C40-4EA1-A14B-ED2A03A916ED}"/>
            </c:ext>
          </c:extLst>
        </c:ser>
        <c:ser>
          <c:idx val="0"/>
          <c:order val="1"/>
          <c:tx>
            <c:strRef>
              <c:f>Sheet1!$C$1</c:f>
              <c:strCache>
                <c:ptCount val="1"/>
                <c:pt idx="0">
                  <c:v>Dispute</c:v>
                </c:pt>
              </c:strCache>
            </c:strRef>
          </c:tx>
          <c:spPr>
            <a:solidFill>
              <a:schemeClr val="accent1"/>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Dec. 2023</c:v>
                </c:pt>
                <c:pt idx="1">
                  <c:v>Jan. 2024</c:v>
                </c:pt>
                <c:pt idx="2">
                  <c:v>Feb. 2024</c:v>
                </c:pt>
                <c:pt idx="3">
                  <c:v>Mar. 2024</c:v>
                </c:pt>
              </c:strCache>
            </c:strRef>
          </c:cat>
          <c:val>
            <c:numRef>
              <c:f>Sheet1!$C$35:$C$38</c:f>
              <c:numCache>
                <c:formatCode>General</c:formatCode>
                <c:ptCount val="4"/>
                <c:pt idx="0">
                  <c:v>80</c:v>
                </c:pt>
                <c:pt idx="1">
                  <c:v>80</c:v>
                </c:pt>
                <c:pt idx="2">
                  <c:v>80</c:v>
                </c:pt>
                <c:pt idx="3">
                  <c:v>80</c:v>
                </c:pt>
              </c:numCache>
            </c:numRef>
          </c:val>
          <c:extLst>
            <c:ext xmlns:c16="http://schemas.microsoft.com/office/drawing/2014/chart" uri="{C3380CC4-5D6E-409C-BE32-E72D297353CC}">
              <c16:uniqueId val="{00000001-1C40-4EA1-A14B-ED2A03A916ED}"/>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Dec. 2023</c:v>
                </c:pt>
                <c:pt idx="1">
                  <c:v>Jan. 2024</c:v>
                </c:pt>
                <c:pt idx="2">
                  <c:v>Feb. 2024</c:v>
                </c:pt>
                <c:pt idx="3">
                  <c:v>Mar. 2024</c:v>
                </c:pt>
              </c:strCache>
            </c:strRef>
          </c:cat>
          <c:val>
            <c:numRef>
              <c:f>Sheet1!$D$35:$D$38</c:f>
              <c:numCache>
                <c:formatCode>General</c:formatCode>
                <c:ptCount val="4"/>
                <c:pt idx="0">
                  <c:v>15</c:v>
                </c:pt>
                <c:pt idx="1">
                  <c:v>14</c:v>
                </c:pt>
                <c:pt idx="2">
                  <c:v>14</c:v>
                </c:pt>
                <c:pt idx="3">
                  <c:v>14</c:v>
                </c:pt>
              </c:numCache>
            </c:numRef>
          </c:val>
          <c:extLst>
            <c:ext xmlns:c16="http://schemas.microsoft.com/office/drawing/2014/chart" uri="{C3380CC4-5D6E-409C-BE32-E72D297353CC}">
              <c16:uniqueId val="{00000002-1C40-4EA1-A14B-ED2A03A916ED}"/>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Dec. 2023</c:v>
                </c:pt>
                <c:pt idx="1">
                  <c:v>Jan. 2024</c:v>
                </c:pt>
                <c:pt idx="2">
                  <c:v>Feb. 2024</c:v>
                </c:pt>
                <c:pt idx="3">
                  <c:v>Mar. 2024</c:v>
                </c:pt>
              </c:strCache>
            </c:strRef>
          </c:cat>
          <c:val>
            <c:numRef>
              <c:f>Sheet1!$E$35:$E$38</c:f>
              <c:numCache>
                <c:formatCode>General</c:formatCode>
                <c:ptCount val="4"/>
                <c:pt idx="0">
                  <c:v>28</c:v>
                </c:pt>
                <c:pt idx="1">
                  <c:v>28</c:v>
                </c:pt>
                <c:pt idx="2">
                  <c:v>28</c:v>
                </c:pt>
                <c:pt idx="3">
                  <c:v>28</c:v>
                </c:pt>
              </c:numCache>
            </c:numRef>
          </c:val>
          <c:extLst>
            <c:ext xmlns:c16="http://schemas.microsoft.com/office/drawing/2014/chart" uri="{C3380CC4-5D6E-409C-BE32-E72D297353CC}">
              <c16:uniqueId val="{00000003-1C40-4EA1-A14B-ED2A03A916ED}"/>
            </c:ext>
          </c:extLst>
        </c:ser>
        <c:ser>
          <c:idx val="4"/>
          <c:order val="4"/>
          <c:tx>
            <c:strRef>
              <c:f>Sheet1!$F$1</c:f>
              <c:strCache>
                <c:ptCount val="1"/>
                <c:pt idx="0">
                  <c:v>Finance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Sheet1!$A$35:$A$38</c:f>
              <c:strCache>
                <c:ptCount val="4"/>
                <c:pt idx="0">
                  <c:v>Dec. 2023</c:v>
                </c:pt>
                <c:pt idx="1">
                  <c:v>Jan. 2024</c:v>
                </c:pt>
                <c:pt idx="2">
                  <c:v>Feb. 2024</c:v>
                </c:pt>
                <c:pt idx="3">
                  <c:v>Mar. 2024</c:v>
                </c:pt>
              </c:strCache>
            </c:strRef>
          </c:cat>
          <c:val>
            <c:numRef>
              <c:f>Sheet1!$F$35:$F$38</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4-1C40-4EA1-A14B-ED2A03A916ED}"/>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5C-4182-98CA-42920CE42CC8}"/>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5C-4182-98CA-42920CE42CC8}"/>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5C-4182-98CA-42920CE42CC8}"/>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5C-4182-98CA-42920CE42CC8}"/>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5C-4182-98CA-42920CE42CC8}"/>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5C-4182-98CA-42920CE42CC8}"/>
                </c:ext>
              </c:extLst>
            </c:dLbl>
            <c:dLbl>
              <c:idx val="6"/>
              <c:layout>
                <c:manualLayout>
                  <c:x val="-2.9379674802107116E-3"/>
                  <c:y val="0.132739590637785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5C-4182-98CA-42920CE42CC8}"/>
                </c:ext>
              </c:extLst>
            </c:dLbl>
            <c:dLbl>
              <c:idx val="7"/>
              <c:layout>
                <c:manualLayout>
                  <c:x val="-4.5202316682816457E-3"/>
                  <c:y val="0.12572731639712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5C-4182-98CA-42920CE42CC8}"/>
                </c:ext>
              </c:extLst>
            </c:dLbl>
            <c:dLbl>
              <c:idx val="8"/>
              <c:layout>
                <c:manualLayout>
                  <c:x val="3.1005639852647528E-3"/>
                  <c:y val="0.13952051504326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5C-4182-98CA-42920CE42CC8}"/>
                </c:ext>
              </c:extLst>
            </c:dLbl>
            <c:dLbl>
              <c:idx val="9"/>
              <c:layout>
                <c:manualLayout>
                  <c:x val="-1.2570711779628513E-3"/>
                  <c:y val="0.132276614893628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5C-4182-98CA-42920CE42CC8}"/>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4-48D3-8E67-1CC28D78A1A5}"/>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49-4818-A247-8747997BE55B}"/>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B-4200-B975-E96801DEF044}"/>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Sheet1!$A$71:$A$79</c:f>
              <c:strCache>
                <c:ptCount val="9"/>
                <c:pt idx="0">
                  <c:v>Aug.</c:v>
                </c:pt>
                <c:pt idx="1">
                  <c:v>Sep.</c:v>
                </c:pt>
                <c:pt idx="2">
                  <c:v>Oct.</c:v>
                </c:pt>
                <c:pt idx="3">
                  <c:v>Nov.</c:v>
                </c:pt>
                <c:pt idx="4">
                  <c:v>Dec. </c:v>
                </c:pt>
                <c:pt idx="5">
                  <c:v>Jan. 2024</c:v>
                </c:pt>
                <c:pt idx="6">
                  <c:v>Feb.</c:v>
                </c:pt>
                <c:pt idx="7">
                  <c:v>Mar.</c:v>
                </c:pt>
                <c:pt idx="8">
                  <c:v>Apr.</c:v>
                </c:pt>
              </c:strCache>
            </c:strRef>
          </c:cat>
          <c:val>
            <c:numRef>
              <c:f>Sheet1!$B$71:$B$79</c:f>
              <c:numCache>
                <c:formatCode>#,##0</c:formatCode>
                <c:ptCount val="9"/>
                <c:pt idx="0">
                  <c:v>1451</c:v>
                </c:pt>
                <c:pt idx="1">
                  <c:v>1532</c:v>
                </c:pt>
                <c:pt idx="2">
                  <c:v>1747</c:v>
                </c:pt>
                <c:pt idx="3">
                  <c:v>1680</c:v>
                </c:pt>
                <c:pt idx="4">
                  <c:v>1774</c:v>
                </c:pt>
                <c:pt idx="5">
                  <c:v>1793</c:v>
                </c:pt>
                <c:pt idx="6">
                  <c:v>1796</c:v>
                </c:pt>
                <c:pt idx="7">
                  <c:v>1751</c:v>
                </c:pt>
                <c:pt idx="8">
                  <c:v>1747</c:v>
                </c:pt>
              </c:numCache>
            </c:numRef>
          </c:val>
          <c:extLst>
            <c:ext xmlns:c16="http://schemas.microsoft.com/office/drawing/2014/chart" uri="{C3380CC4-5D6E-409C-BE32-E72D297353CC}">
              <c16:uniqueId val="{00000000-6255-4A20-A89F-CA90B122DC52}"/>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00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Sheet1!$A$71:$A$79</c:f>
              <c:strCache>
                <c:ptCount val="9"/>
                <c:pt idx="0">
                  <c:v>Aug.</c:v>
                </c:pt>
                <c:pt idx="1">
                  <c:v>Sep.</c:v>
                </c:pt>
                <c:pt idx="2">
                  <c:v>Oct.</c:v>
                </c:pt>
                <c:pt idx="3">
                  <c:v>Nov.</c:v>
                </c:pt>
                <c:pt idx="4">
                  <c:v>Dec.</c:v>
                </c:pt>
                <c:pt idx="5">
                  <c:v>Jan. 2024</c:v>
                </c:pt>
                <c:pt idx="6">
                  <c:v>Feb.</c:v>
                </c:pt>
                <c:pt idx="7">
                  <c:v>Mar.</c:v>
                </c:pt>
                <c:pt idx="8">
                  <c:v>Apr.</c:v>
                </c:pt>
              </c:strCache>
            </c:strRef>
          </c:cat>
          <c:val>
            <c:numRef>
              <c:f>Sheet1!$B$71:$B$79</c:f>
              <c:numCache>
                <c:formatCode>General</c:formatCode>
                <c:ptCount val="9"/>
                <c:pt idx="0">
                  <c:v>394</c:v>
                </c:pt>
                <c:pt idx="1">
                  <c:v>613</c:v>
                </c:pt>
                <c:pt idx="2">
                  <c:v>519</c:v>
                </c:pt>
                <c:pt idx="3">
                  <c:v>648</c:v>
                </c:pt>
                <c:pt idx="4">
                  <c:v>726</c:v>
                </c:pt>
                <c:pt idx="5">
                  <c:v>713</c:v>
                </c:pt>
                <c:pt idx="6">
                  <c:v>745</c:v>
                </c:pt>
                <c:pt idx="7">
                  <c:v>829</c:v>
                </c:pt>
                <c:pt idx="8">
                  <c:v>895</c:v>
                </c:pt>
              </c:numCache>
            </c:numRef>
          </c:val>
          <c:extLst>
            <c:ext xmlns:c16="http://schemas.microsoft.com/office/drawing/2014/chart" uri="{C3380CC4-5D6E-409C-BE32-E72D297353CC}">
              <c16:uniqueId val="{00000000-2D67-41E4-8969-A4ED081C534D}"/>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000"/>
          <c:min val="0"/>
        </c:scaling>
        <c:delete val="0"/>
        <c:axPos val="l"/>
        <c:majorGridlines>
          <c:spPr>
            <a:ln>
              <a:solidFill>
                <a:schemeClr val="bg1">
                  <a:lumMod val="85000"/>
                </a:schemeClr>
              </a:solidFill>
              <a:prstDash val="sysDot"/>
            </a:ln>
          </c:spPr>
        </c:majorGridlines>
        <c:numFmt formatCode="General"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Sheet1!$A$63:$A$72</c:f>
              <c:strCache>
                <c:ptCount val="10"/>
                <c:pt idx="0">
                  <c:v>Jul.</c:v>
                </c:pt>
                <c:pt idx="1">
                  <c:v>Aug.</c:v>
                </c:pt>
                <c:pt idx="2">
                  <c:v>Sep.</c:v>
                </c:pt>
                <c:pt idx="3">
                  <c:v>Oct.</c:v>
                </c:pt>
                <c:pt idx="4">
                  <c:v>Nov.</c:v>
                </c:pt>
                <c:pt idx="5">
                  <c:v>Dec.</c:v>
                </c:pt>
                <c:pt idx="6">
                  <c:v>Jan. 2024</c:v>
                </c:pt>
                <c:pt idx="7">
                  <c:v>Feb.</c:v>
                </c:pt>
                <c:pt idx="8">
                  <c:v>Mar.</c:v>
                </c:pt>
                <c:pt idx="9">
                  <c:v>Apr.</c:v>
                </c:pt>
              </c:strCache>
            </c:strRef>
          </c:cat>
          <c:val>
            <c:numRef>
              <c:f>Sheet1!$B$63:$B$72</c:f>
              <c:numCache>
                <c:formatCode>General</c:formatCode>
                <c:ptCount val="10"/>
                <c:pt idx="0">
                  <c:v>108</c:v>
                </c:pt>
                <c:pt idx="1">
                  <c:v>109</c:v>
                </c:pt>
                <c:pt idx="2">
                  <c:v>119</c:v>
                </c:pt>
                <c:pt idx="3">
                  <c:v>36</c:v>
                </c:pt>
                <c:pt idx="4">
                  <c:v>29</c:v>
                </c:pt>
                <c:pt idx="5">
                  <c:v>31</c:v>
                </c:pt>
                <c:pt idx="6">
                  <c:v>26</c:v>
                </c:pt>
                <c:pt idx="7">
                  <c:v>26</c:v>
                </c:pt>
                <c:pt idx="8">
                  <c:v>27</c:v>
                </c:pt>
                <c:pt idx="9">
                  <c:v>24</c:v>
                </c:pt>
              </c:numCache>
            </c:numRef>
          </c:val>
          <c:extLst>
            <c:ext xmlns:c16="http://schemas.microsoft.com/office/drawing/2014/chart" uri="{C3380CC4-5D6E-409C-BE32-E72D297353CC}">
              <c16:uniqueId val="{00000000-4734-4CF9-93D0-FE3328CCBAC7}"/>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crossAx val="124973056"/>
        <c:crosses val="autoZero"/>
        <c:auto val="1"/>
        <c:lblAlgn val="ctr"/>
        <c:lblOffset val="100"/>
        <c:noMultiLvlLbl val="0"/>
      </c:catAx>
      <c:valAx>
        <c:axId val="124973056"/>
        <c:scaling>
          <c:orientation val="minMax"/>
        </c:scaling>
        <c:delete val="0"/>
        <c:axPos val="l"/>
        <c:majorGridlines>
          <c:spPr>
            <a:ln>
              <a:noFill/>
            </a:ln>
          </c:spPr>
        </c:majorGridlines>
        <c:numFmt formatCode="General" sourceLinked="1"/>
        <c:majorTickMark val="out"/>
        <c:minorTickMark val="none"/>
        <c:tickLblPos val="nextTo"/>
        <c:crossAx val="124922112"/>
        <c:crosses val="autoZero"/>
        <c:crossBetween val="between"/>
      </c:valAx>
    </c:plotArea>
    <c:plotVisOnly val="1"/>
    <c:dispBlanksAs val="gap"/>
    <c:showDLblsOverMax val="0"/>
  </c:chart>
  <c:txPr>
    <a:bodyPr/>
    <a:lstStyle/>
    <a:p>
      <a:pPr>
        <a:defRPr sz="14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19108457308382E-2"/>
          <c:y val="5.7410992848202641E-2"/>
          <c:w val="0.91706026464180279"/>
          <c:h val="0.76560052498104048"/>
        </c:manualLayout>
      </c:layout>
      <c:barChart>
        <c:barDir val="col"/>
        <c:grouping val="clustered"/>
        <c:varyColors val="0"/>
        <c:ser>
          <c:idx val="0"/>
          <c:order val="0"/>
          <c:tx>
            <c:strRef>
              <c:f>Sheet1!$D$1</c:f>
              <c:strCache>
                <c:ptCount val="1"/>
                <c:pt idx="0">
                  <c:v>FRI - FY 2023</c:v>
                </c:pt>
              </c:strCache>
            </c:strRef>
          </c:tx>
          <c:spPr>
            <a:solidFill>
              <a:schemeClr val="accent1"/>
            </a:solidFill>
            <a:ln>
              <a:solidFill>
                <a:schemeClr val="accent5">
                  <a:lumMod val="50000"/>
                </a:schemeClr>
              </a:solidFill>
            </a:ln>
            <a:effectLst/>
          </c:spPr>
          <c:invertIfNegative val="0"/>
          <c:dLbls>
            <c:dLbl>
              <c:idx val="0"/>
              <c:layout>
                <c:manualLayout>
                  <c:x val="-1.1979691307767539E-3"/>
                  <c:y val="0.1562414163430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D1-49E4-9260-CCF8A14D4E96}"/>
                </c:ext>
              </c:extLst>
            </c:dLbl>
            <c:dLbl>
              <c:idx val="1"/>
              <c:layout>
                <c:manualLayout>
                  <c:x val="-2.4266093660434674E-3"/>
                  <c:y val="0.14644829212352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D1-49E4-9260-CCF8A14D4E96}"/>
                </c:ext>
              </c:extLst>
            </c:dLbl>
            <c:dLbl>
              <c:idx val="2"/>
              <c:layout>
                <c:manualLayout>
                  <c:x val="-3.4974730187537226E-3"/>
                  <c:y val="0.148875236919853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D1-49E4-9260-CCF8A14D4E96}"/>
                </c:ext>
              </c:extLst>
            </c:dLbl>
            <c:dLbl>
              <c:idx val="3"/>
              <c:layout>
                <c:manualLayout>
                  <c:x val="-3.7414602733900674E-3"/>
                  <c:y val="0.12615714613196202"/>
                </c:manualLayout>
              </c:layout>
              <c:spPr>
                <a:noFill/>
                <a:ln>
                  <a:noFill/>
                </a:ln>
                <a:effectLst/>
              </c:spPr>
              <c:txPr>
                <a:bodyPr rot="-5400000" spcFirstLastPara="1" vertOverflow="ellipsis" wrap="square" lIns="38100" tIns="19050" rIns="38100" bIns="19050" anchor="ctr" anchorCtr="1">
                  <a:noAutofit/>
                </a:bodyPr>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828937159305531"/>
                      <c:h val="6.5276564341089013E-2"/>
                    </c:manualLayout>
                  </c15:layout>
                </c:ext>
                <c:ext xmlns:c16="http://schemas.microsoft.com/office/drawing/2014/chart" uri="{C3380CC4-5D6E-409C-BE32-E72D297353CC}">
                  <c16:uniqueId val="{00000003-0DD1-49E4-9260-CCF8A14D4E96}"/>
                </c:ext>
              </c:extLst>
            </c:dLbl>
            <c:dLbl>
              <c:idx val="4"/>
              <c:layout>
                <c:manualLayout>
                  <c:x val="-7.0336303134407277E-4"/>
                  <c:y val="0.150761566072639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D1-49E4-9260-CCF8A14D4E96}"/>
                </c:ext>
              </c:extLst>
            </c:dLbl>
            <c:dLbl>
              <c:idx val="5"/>
              <c:layout>
                <c:manualLayout>
                  <c:x val="-1.4184004245322967E-3"/>
                  <c:y val="0.12326837692678067"/>
                </c:manualLayout>
              </c:layout>
              <c:spPr>
                <a:noFill/>
                <a:ln>
                  <a:noFill/>
                </a:ln>
                <a:effectLst/>
              </c:spPr>
              <c:txPr>
                <a:bodyPr rot="-5400000" spcFirstLastPara="1" vertOverflow="ellipsis" wrap="square" lIns="38100" tIns="19050" rIns="38100" bIns="19050" anchor="ctr" anchorCtr="1">
                  <a:noAutofit/>
                </a:bodyPr>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98080537517739"/>
                      <c:h val="5.0261210820265738E-2"/>
                    </c:manualLayout>
                  </c15:layout>
                </c:ext>
                <c:ext xmlns:c16="http://schemas.microsoft.com/office/drawing/2014/chart" uri="{C3380CC4-5D6E-409C-BE32-E72D297353CC}">
                  <c16:uniqueId val="{00000005-0DD1-49E4-9260-CCF8A14D4E96}"/>
                </c:ext>
              </c:extLst>
            </c:dLbl>
            <c:dLbl>
              <c:idx val="6"/>
              <c:layout>
                <c:manualLayout>
                  <c:x val="2.2750498992620649E-3"/>
                  <c:y val="0.160361862945195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1-49E4-9260-CCF8A14D4E96}"/>
                </c:ext>
              </c:extLst>
            </c:dLbl>
            <c:dLbl>
              <c:idx val="7"/>
              <c:layout>
                <c:manualLayout>
                  <c:x val="-2.6035899284382341E-4"/>
                  <c:y val="0.12408366959179733"/>
                </c:manualLayout>
              </c:layout>
              <c:spPr>
                <a:noFill/>
                <a:ln>
                  <a:noFill/>
                </a:ln>
                <a:effectLst/>
              </c:spPr>
              <c:txPr>
                <a:bodyPr rot="-5400000" spcFirstLastPara="1" vertOverflow="ellipsis" wrap="square" lIns="38100" tIns="19050" rIns="38100" bIns="19050" anchor="ctr" anchorCtr="1">
                  <a:noAutofit/>
                </a:bodyPr>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8787412253708E-2"/>
                      <c:h val="3.8059385079478383E-2"/>
                    </c:manualLayout>
                  </c15:layout>
                </c:ext>
                <c:ext xmlns:c16="http://schemas.microsoft.com/office/drawing/2014/chart" uri="{C3380CC4-5D6E-409C-BE32-E72D297353CC}">
                  <c16:uniqueId val="{00000007-0DD1-49E4-9260-CCF8A14D4E96}"/>
                </c:ext>
              </c:extLst>
            </c:dLbl>
            <c:dLbl>
              <c:idx val="8"/>
              <c:layout>
                <c:manualLayout>
                  <c:x val="2.5620043318099559E-3"/>
                  <c:y val="0.158302222204098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D1-49E4-9260-CCF8A14D4E96}"/>
                </c:ext>
              </c:extLst>
            </c:dLbl>
            <c:dLbl>
              <c:idx val="9"/>
              <c:layout>
                <c:manualLayout>
                  <c:x val="9.1971866031378751E-4"/>
                  <c:y val="0.14345014728572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D1-49E4-9260-CCF8A14D4E96}"/>
                </c:ext>
              </c:extLst>
            </c:dLbl>
            <c:dLbl>
              <c:idx val="10"/>
              <c:layout>
                <c:manualLayout>
                  <c:x val="-4.8327713290936288E-4"/>
                  <c:y val="0.1431410992265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D1-49E4-9260-CCF8A14D4E96}"/>
                </c:ext>
              </c:extLst>
            </c:dLbl>
            <c:dLbl>
              <c:idx val="11"/>
              <c:layout>
                <c:manualLayout>
                  <c:x val="2.7746296913146755E-3"/>
                  <c:y val="0.15467520388870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DD1-49E4-9260-CCF8A14D4E96}"/>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DD1-49E4-9260-CCF8A14D4E96}"/>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D1-49E4-9260-CCF8A14D4E96}"/>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D1-49E4-9260-CCF8A14D4E96}"/>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D1-49E4-9260-CCF8A14D4E96}"/>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D1-49E4-9260-CCF8A14D4E96}"/>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Cache>
                <c:formatCode>#,##0</c:formatCode>
                <c:ptCount val="12"/>
                <c:pt idx="0">
                  <c:v>2872</c:v>
                </c:pt>
                <c:pt idx="1">
                  <c:v>3151</c:v>
                </c:pt>
                <c:pt idx="2">
                  <c:v>2960</c:v>
                </c:pt>
                <c:pt idx="3">
                  <c:v>2722</c:v>
                </c:pt>
                <c:pt idx="4">
                  <c:v>2847</c:v>
                </c:pt>
                <c:pt idx="5">
                  <c:v>2548</c:v>
                </c:pt>
                <c:pt idx="6">
                  <c:v>2498</c:v>
                </c:pt>
                <c:pt idx="7">
                  <c:v>2546</c:v>
                </c:pt>
                <c:pt idx="8">
                  <c:v>2878</c:v>
                </c:pt>
                <c:pt idx="9">
                  <c:v>2329</c:v>
                </c:pt>
                <c:pt idx="10">
                  <c:v>2807</c:v>
                </c:pt>
                <c:pt idx="11">
                  <c:v>2645</c:v>
                </c:pt>
              </c:numCache>
            </c:numRef>
          </c:val>
          <c:extLst>
            <c:ext xmlns:c16="http://schemas.microsoft.com/office/drawing/2014/chart" uri="{C3380CC4-5D6E-409C-BE32-E72D297353CC}">
              <c16:uniqueId val="{00000011-0DD1-49E4-9260-CCF8A14D4E96}"/>
            </c:ext>
          </c:extLst>
        </c:ser>
        <c:ser>
          <c:idx val="1"/>
          <c:order val="1"/>
          <c:tx>
            <c:strRef>
              <c:f>Sheet1!$E$1</c:f>
              <c:strCache>
                <c:ptCount val="1"/>
                <c:pt idx="0">
                  <c:v>FRI - FY 2024</c:v>
                </c:pt>
              </c:strCache>
            </c:strRef>
          </c:tx>
          <c:spPr>
            <a:solidFill>
              <a:schemeClr val="accent2"/>
            </a:solidFill>
            <a:ln>
              <a:noFill/>
            </a:ln>
            <a:effectLst/>
          </c:spPr>
          <c:invertIfNegative val="0"/>
          <c:dLbls>
            <c:dLbl>
              <c:idx val="0"/>
              <c:layout>
                <c:manualLayout>
                  <c:x val="0"/>
                  <c:y val="0.13687246276932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DD1-49E4-9260-CCF8A14D4E96}"/>
                </c:ext>
              </c:extLst>
            </c:dLbl>
            <c:dLbl>
              <c:idx val="1"/>
              <c:layout>
                <c:manualLayout>
                  <c:x val="1.7546082298310203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DD1-49E4-9260-CCF8A14D4E96}"/>
                </c:ext>
              </c:extLst>
            </c:dLbl>
            <c:dLbl>
              <c:idx val="2"/>
              <c:layout>
                <c:manualLayout>
                  <c:x val="-4.820751571928677E-3"/>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DD1-49E4-9260-CCF8A14D4E96}"/>
                </c:ext>
              </c:extLst>
            </c:dLbl>
            <c:dLbl>
              <c:idx val="3"/>
              <c:layout>
                <c:manualLayout>
                  <c:x val="-1.7546082298310203E-3"/>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DD1-49E4-9260-CCF8A14D4E96}"/>
                </c:ext>
              </c:extLst>
            </c:dLbl>
            <c:dLbl>
              <c:idx val="4"/>
              <c:layout>
                <c:manualLayout>
                  <c:x val="-3.0661433420976244E-3"/>
                  <c:y val="0.13687246276932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DD1-49E4-9260-CCF8A14D4E96}"/>
                </c:ext>
              </c:extLst>
            </c:dLbl>
            <c:dLbl>
              <c:idx val="5"/>
              <c:layout>
                <c:manualLayout>
                  <c:x val="0"/>
                  <c:y val="0.1479702300208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D1-49E4-9260-CCF8A14D4E96}"/>
                </c:ext>
              </c:extLst>
            </c:dLbl>
            <c:dLbl>
              <c:idx val="6"/>
              <c:layout>
                <c:manualLayout>
                  <c:x val="4.4307311756435153E-4"/>
                  <c:y val="0.1442709742703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DD1-49E4-9260-CCF8A14D4E96}"/>
                </c:ext>
              </c:extLst>
            </c:dLbl>
            <c:dLbl>
              <c:idx val="7"/>
              <c:layout>
                <c:manualLayout>
                  <c:x val="-3.5092164596620405E-3"/>
                  <c:y val="0.15906799727245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5-4F52-AAB6-17134C4C33EC}"/>
                </c:ext>
              </c:extLst>
            </c:dLbl>
            <c:dLbl>
              <c:idx val="8"/>
              <c:layout>
                <c:manualLayout>
                  <c:x val="-1.7546082298311489E-3"/>
                  <c:y val="0.15536874152193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23-4C54-837B-171742D607B4}"/>
                </c:ext>
              </c:extLst>
            </c:dLbl>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2470</c:v>
                </c:pt>
                <c:pt idx="1">
                  <c:v>2949</c:v>
                </c:pt>
                <c:pt idx="2">
                  <c:v>2847</c:v>
                </c:pt>
                <c:pt idx="3">
                  <c:v>2814</c:v>
                </c:pt>
                <c:pt idx="4">
                  <c:v>2523</c:v>
                </c:pt>
                <c:pt idx="5">
                  <c:v>2269</c:v>
                </c:pt>
                <c:pt idx="6">
                  <c:v>2558</c:v>
                </c:pt>
                <c:pt idx="7">
                  <c:v>2419</c:v>
                </c:pt>
                <c:pt idx="8">
                  <c:v>3131</c:v>
                </c:pt>
              </c:numCache>
            </c:numRef>
          </c:val>
          <c:extLst>
            <c:ext xmlns:c16="http://schemas.microsoft.com/office/drawing/2014/chart" uri="{C3380CC4-5D6E-409C-BE32-E72D297353CC}">
              <c16:uniqueId val="{00000019-0DD1-49E4-9260-CCF8A14D4E96}"/>
            </c:ext>
          </c:extLst>
        </c:ser>
        <c:dLbls>
          <c:showLegendKey val="0"/>
          <c:showVal val="0"/>
          <c:showCatName val="0"/>
          <c:showSerName val="0"/>
          <c:showPercent val="0"/>
          <c:showBubbleSize val="0"/>
        </c:dLbls>
        <c:gapWidth val="25"/>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35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9897746406058066"/>
          <c:y val="2.8478152399433406E-2"/>
          <c:w val="0.30975756978746999"/>
          <c:h val="0.151402673309403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BA-49A9-A44B-5F2C8BB7C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BA-49A9-A44B-5F2C8BB7C8E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98BA-49A9-A44B-5F2C8BB7C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BA-49A9-A44B-5F2C8BB7C8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BA-49A9-A44B-5F2C8BB7C8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8BA-49A9-A44B-5F2C8BB7C8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8BA-49A9-A44B-5F2C8BB7C8E2}"/>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98BA-49A9-A44B-5F2C8BB7C8E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8BA-49A9-A44B-5F2C8BB7C8E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8BA-49A9-A44B-5F2C8BB7C8E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8BA-49A9-A44B-5F2C8BB7C8E2}"/>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98BA-49A9-A44B-5F2C8BB7C8E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8BA-49A9-A44B-5F2C8BB7C8E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98BA-49A9-A44B-5F2C8BB7C8E2}"/>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98BA-49A9-A44B-5F2C8BB7C8E2}"/>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98BA-49A9-A44B-5F2C8BB7C8E2}"/>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98BA-49A9-A44B-5F2C8BB7C8E2}"/>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98BA-49A9-A44B-5F2C8BB7C8E2}"/>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98BA-49A9-A44B-5F2C8BB7C8E2}"/>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98BA-49A9-A44B-5F2C8BB7C8E2}"/>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98BA-49A9-A44B-5F2C8BB7C8E2}"/>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98BA-49A9-A44B-5F2C8BB7C8E2}"/>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98BA-49A9-A44B-5F2C8BB7C8E2}"/>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98BA-49A9-A44B-5F2C8BB7C8E2}"/>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98BA-49A9-A44B-5F2C8BB7C8E2}"/>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98BA-49A9-A44B-5F2C8BB7C8E2}"/>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98BA-49A9-A44B-5F2C8BB7C8E2}"/>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98BA-49A9-A44B-5F2C8BB7C8E2}"/>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98BA-49A9-A44B-5F2C8BB7C8E2}"/>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98BA-49A9-A44B-5F2C8BB7C8E2}"/>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98BA-49A9-A44B-5F2C8BB7C8E2}"/>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98BA-49A9-A44B-5F2C8BB7C8E2}"/>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98BA-49A9-A44B-5F2C8BB7C8E2}"/>
              </c:ext>
            </c:extLst>
          </c:dPt>
          <c:dPt>
            <c:idx val="3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43-98BA-49A9-A44B-5F2C8BB7C8E2}"/>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98BA-49A9-A44B-5F2C8BB7C8E2}"/>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98BA-49A9-A44B-5F2C8BB7C8E2}"/>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98BA-49A9-A44B-5F2C8BB7C8E2}"/>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98BA-49A9-A44B-5F2C8BB7C8E2}"/>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98BA-49A9-A44B-5F2C8BB7C8E2}"/>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98BA-49A9-A44B-5F2C8BB7C8E2}"/>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98BA-49A9-A44B-5F2C8BB7C8E2}"/>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98BA-49A9-A44B-5F2C8BB7C8E2}"/>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98BA-49A9-A44B-5F2C8BB7C8E2}"/>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98BA-49A9-A44B-5F2C8BB7C8E2}"/>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98BA-49A9-A44B-5F2C8BB7C8E2}"/>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98BA-49A9-A44B-5F2C8BB7C8E2}"/>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98BA-49A9-A44B-5F2C8BB7C8E2}"/>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98BA-49A9-A44B-5F2C8BB7C8E2}"/>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98BA-49A9-A44B-5F2C8BB7C8E2}"/>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98BA-49A9-A44B-5F2C8BB7C8E2}"/>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98BA-49A9-A44B-5F2C8BB7C8E2}"/>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98BA-49A9-A44B-5F2C8BB7C8E2}"/>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98BA-49A9-A44B-5F2C8BB7C8E2}"/>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98BA-49A9-A44B-5F2C8BB7C8E2}"/>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98BA-49A9-A44B-5F2C8BB7C8E2}"/>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8BA-49A9-A44B-5F2C8BB7C8E2}"/>
                </c:ext>
              </c:extLst>
            </c:dLbl>
            <c:dLbl>
              <c:idx val="15"/>
              <c:layout>
                <c:manualLayout>
                  <c:x val="2.5892711225181896E-2"/>
                  <c:y val="-4.0001667426302654E-4"/>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98BA-49A9-A44B-5F2C8BB7C8E2}"/>
                </c:ext>
              </c:extLst>
            </c:dLbl>
            <c:dLbl>
              <c:idx val="32"/>
              <c:layout>
                <c:manualLayout>
                  <c:x val="0.17496802248800045"/>
                  <c:y val="-0.2162654675184528"/>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1-98BA-49A9-A44B-5F2C8BB7C8E2}"/>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98BA-49A9-A44B-5F2C8BB7C8E2}"/>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98BA-49A9-A44B-5F2C8BB7C8E2}"/>
                </c:ext>
              </c:extLst>
            </c:dLbl>
            <c:dLbl>
              <c:idx val="52"/>
              <c:layout>
                <c:manualLayout>
                  <c:x val="-0.17136276005327108"/>
                  <c:y val="4.7639005038926574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98BA-49A9-A44B-5F2C8BB7C8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Sheet1!$A$2:$A$55</c:f>
              <c:strCache>
                <c:ptCount val="54"/>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DERMATITIS, UNS</c:v>
                </c:pt>
                <c:pt idx="12">
                  <c:v>DERMATITIS, ALLERGENIC, OR CONTACT</c:v>
                </c:pt>
                <c:pt idx="13">
                  <c:v>DISLOCATION</c:v>
                </c:pt>
                <c:pt idx="14">
                  <c:v>ELECTRIC SHOCK, ELECTROCUTION</c:v>
                </c:pt>
                <c:pt idx="15">
                  <c:v>FRACTURE</c:v>
                </c:pt>
                <c:pt idx="16">
                  <c:v>HEARING LOSS</c:v>
                </c:pt>
                <c:pt idx="17">
                  <c:v>EFFECTS OF ENVIRONMENTAL HEAT</c:v>
                </c:pt>
                <c:pt idx="18">
                  <c:v>HERNIA, RUPTURE</c:v>
                </c:pt>
                <c:pt idx="19">
                  <c:v>INFLAMMATION OF JOINTS, ETC</c:v>
                </c:pt>
                <c:pt idx="20">
                  <c:v>OTHER DISEASES OF THE G-I TRACT</c:v>
                </c:pt>
                <c:pt idx="21">
                  <c:v>CARPAL TUNNEL SYNDROME</c:v>
                </c:pt>
                <c:pt idx="22">
                  <c:v>POISONING, SYSTEMIC, UNS</c:v>
                </c:pt>
                <c:pt idx="23">
                  <c:v>DUE TO TOXIC MATERIALS</c:v>
                </c:pt>
                <c:pt idx="24">
                  <c:v>DISEASES OF THE BLOOD AND BLOOD FORMING ORGANS</c:v>
                </c:pt>
                <c:pt idx="25">
                  <c:v>UPPER RESPIRATORY CONDITIONS</c:v>
                </c:pt>
                <c:pt idx="26">
                  <c:v>ASBESTOSIS</c:v>
                </c:pt>
                <c:pt idx="27">
                  <c:v>SILICOSIS</c:v>
                </c:pt>
                <c:pt idx="28">
                  <c:v>INFLUENZA, PNEUMONIA, ETC</c:v>
                </c:pt>
                <c:pt idx="29">
                  <c:v>OTHER PNEUMOCONIOSES</c:v>
                </c:pt>
                <c:pt idx="30">
                  <c:v>WELDER'S FLASH</c:v>
                </c:pt>
                <c:pt idx="31">
                  <c:v>SCRATCHES, ABRASIONS</c:v>
                </c:pt>
                <c:pt idx="32">
                  <c:v>SPRAINS, STRAINS</c:v>
                </c:pt>
                <c:pt idx="33">
                  <c:v>HEMORRHOIDS</c:v>
                </c:pt>
                <c:pt idx="34">
                  <c:v>HEPATITIS</c:v>
                </c:pt>
                <c:pt idx="35">
                  <c:v>ADVERSE REACTION TO A VACCINATION OR INOCULATION</c:v>
                </c:pt>
                <c:pt idx="36">
                  <c:v>MULTIPLE INJURIES</c:v>
                </c:pt>
                <c:pt idx="37">
                  <c:v>EFFECTS OF CHANGES IN ATMOS PRESSURE</c:v>
                </c:pt>
                <c:pt idx="38">
                  <c:v>CEREBROVASCULAR &amp; OTHER CIRCULATORY</c:v>
                </c:pt>
                <c:pt idx="39">
                  <c:v>COMPLICATIONS PECULIAR TO MED CARE</c:v>
                </c:pt>
                <c:pt idx="40">
                  <c:v>EYE, OTHER DISEASES OF THE EYE</c:v>
                </c:pt>
                <c:pt idx="41">
                  <c:v>MENTAL DISORDERS</c:v>
                </c:pt>
                <c:pt idx="42">
                  <c:v>BENIGN</c:v>
                </c:pt>
                <c:pt idx="43">
                  <c:v>NERVOUS SYSTEM, CONDITIONS OF, UNS</c:v>
                </c:pt>
                <c:pt idx="44">
                  <c:v>RESPIRATORY SYSTEM, COND. OF, UNS</c:v>
                </c:pt>
                <c:pt idx="45">
                  <c:v>ASTHMA, INFLUENZA, PNEUMONIA</c:v>
                </c:pt>
                <c:pt idx="46">
                  <c:v>COVID-19</c:v>
                </c:pt>
                <c:pt idx="47">
                  <c:v>SYMPTONS &amp; ILL-DEFINED CONDITIONS</c:v>
                </c:pt>
                <c:pt idx="48">
                  <c:v>NO INJURY OR ILLNESS</c:v>
                </c:pt>
                <c:pt idx="49">
                  <c:v>OCCUPATIONAL DISEASE, NEC</c:v>
                </c:pt>
                <c:pt idx="50">
                  <c:v>HEART CONDITION (INCL HEART ATTACK)</c:v>
                </c:pt>
                <c:pt idx="51">
                  <c:v>OTHER INJURY, NEC</c:v>
                </c:pt>
                <c:pt idx="52">
                  <c:v>NONCLASSIFIABLE</c:v>
                </c:pt>
                <c:pt idx="53">
                  <c:v>NO INJURY CODE</c:v>
                </c:pt>
              </c:strCache>
            </c:strRef>
          </c:cat>
          <c:val>
            <c:numRef>
              <c:f>Sheet1!$B$2:$B$55</c:f>
              <c:numCache>
                <c:formatCode>#,##0</c:formatCode>
                <c:ptCount val="54"/>
                <c:pt idx="0">
                  <c:v>61</c:v>
                </c:pt>
                <c:pt idx="1">
                  <c:v>2</c:v>
                </c:pt>
                <c:pt idx="2">
                  <c:v>187</c:v>
                </c:pt>
                <c:pt idx="3">
                  <c:v>3</c:v>
                </c:pt>
                <c:pt idx="4">
                  <c:v>410</c:v>
                </c:pt>
                <c:pt idx="5">
                  <c:v>29</c:v>
                </c:pt>
                <c:pt idx="6">
                  <c:v>0</c:v>
                </c:pt>
                <c:pt idx="7">
                  <c:v>1</c:v>
                </c:pt>
                <c:pt idx="8">
                  <c:v>1958</c:v>
                </c:pt>
                <c:pt idx="9">
                  <c:v>1096</c:v>
                </c:pt>
                <c:pt idx="10">
                  <c:v>1</c:v>
                </c:pt>
                <c:pt idx="11">
                  <c:v>7</c:v>
                </c:pt>
                <c:pt idx="12">
                  <c:v>17</c:v>
                </c:pt>
                <c:pt idx="13">
                  <c:v>93</c:v>
                </c:pt>
                <c:pt idx="14">
                  <c:v>7</c:v>
                </c:pt>
                <c:pt idx="15">
                  <c:v>1223</c:v>
                </c:pt>
                <c:pt idx="16">
                  <c:v>1</c:v>
                </c:pt>
                <c:pt idx="17">
                  <c:v>4</c:v>
                </c:pt>
                <c:pt idx="18">
                  <c:v>70</c:v>
                </c:pt>
                <c:pt idx="19">
                  <c:v>200</c:v>
                </c:pt>
                <c:pt idx="20">
                  <c:v>1</c:v>
                </c:pt>
                <c:pt idx="21">
                  <c:v>12</c:v>
                </c:pt>
                <c:pt idx="22">
                  <c:v>9</c:v>
                </c:pt>
                <c:pt idx="23">
                  <c:v>1</c:v>
                </c:pt>
                <c:pt idx="24">
                  <c:v>1</c:v>
                </c:pt>
                <c:pt idx="25">
                  <c:v>0</c:v>
                </c:pt>
                <c:pt idx="26">
                  <c:v>0</c:v>
                </c:pt>
                <c:pt idx="27">
                  <c:v>0</c:v>
                </c:pt>
                <c:pt idx="28">
                  <c:v>0</c:v>
                </c:pt>
                <c:pt idx="29">
                  <c:v>1</c:v>
                </c:pt>
                <c:pt idx="30">
                  <c:v>0</c:v>
                </c:pt>
                <c:pt idx="31">
                  <c:v>18</c:v>
                </c:pt>
                <c:pt idx="32">
                  <c:v>5209</c:v>
                </c:pt>
                <c:pt idx="33">
                  <c:v>0</c:v>
                </c:pt>
                <c:pt idx="34">
                  <c:v>0</c:v>
                </c:pt>
                <c:pt idx="35">
                  <c:v>2</c:v>
                </c:pt>
                <c:pt idx="36">
                  <c:v>426</c:v>
                </c:pt>
                <c:pt idx="37">
                  <c:v>0</c:v>
                </c:pt>
                <c:pt idx="38">
                  <c:v>13</c:v>
                </c:pt>
                <c:pt idx="39">
                  <c:v>0</c:v>
                </c:pt>
                <c:pt idx="40">
                  <c:v>7</c:v>
                </c:pt>
                <c:pt idx="41">
                  <c:v>34</c:v>
                </c:pt>
                <c:pt idx="42">
                  <c:v>1</c:v>
                </c:pt>
                <c:pt idx="43">
                  <c:v>3</c:v>
                </c:pt>
                <c:pt idx="44">
                  <c:v>8</c:v>
                </c:pt>
                <c:pt idx="45">
                  <c:v>0</c:v>
                </c:pt>
                <c:pt idx="46">
                  <c:v>332</c:v>
                </c:pt>
                <c:pt idx="47">
                  <c:v>42</c:v>
                </c:pt>
                <c:pt idx="48">
                  <c:v>93</c:v>
                </c:pt>
                <c:pt idx="49">
                  <c:v>22</c:v>
                </c:pt>
                <c:pt idx="50">
                  <c:v>11</c:v>
                </c:pt>
                <c:pt idx="51">
                  <c:v>597</c:v>
                </c:pt>
                <c:pt idx="52">
                  <c:v>727</c:v>
                </c:pt>
                <c:pt idx="53">
                  <c:v>54</c:v>
                </c:pt>
              </c:numCache>
            </c:numRef>
          </c:val>
          <c:extLst>
            <c:ext xmlns:c16="http://schemas.microsoft.com/office/drawing/2014/chart" uri="{C3380CC4-5D6E-409C-BE32-E72D297353CC}">
              <c16:uniqueId val="{0000006C-98BA-49A9-A44B-5F2C8BB7C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980419482963E-2"/>
          <c:y val="5.9890247917095553E-2"/>
          <c:w val="0.91706026464180279"/>
          <c:h val="0.76560052498104048"/>
        </c:manualLayout>
      </c:layout>
      <c:barChart>
        <c:barDir val="col"/>
        <c:grouping val="clustered"/>
        <c:varyColors val="0"/>
        <c:ser>
          <c:idx val="0"/>
          <c:order val="0"/>
          <c:tx>
            <c:strRef>
              <c:f>Sheet1!$D$1</c:f>
              <c:strCache>
                <c:ptCount val="1"/>
                <c:pt idx="0">
                  <c:v>Cases - FY 2023</c:v>
                </c:pt>
              </c:strCache>
            </c:strRef>
          </c:tx>
          <c:spPr>
            <a:solidFill>
              <a:srgbClr val="FFFF99"/>
            </a:solidFill>
            <a:ln>
              <a:solidFill>
                <a:schemeClr val="accent5">
                  <a:lumMod val="50000"/>
                </a:schemeClr>
              </a:solidFill>
            </a:ln>
            <a:effectLst/>
          </c:spPr>
          <c:invertIfNegative val="0"/>
          <c:dLbls>
            <c:dLbl>
              <c:idx val="0"/>
              <c:layout>
                <c:manualLayout>
                  <c:x val="-9.2286251829142452E-4"/>
                  <c:y val="0.164600340370194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A1-4264-8053-7E6D4DF6855B}"/>
                </c:ext>
              </c:extLst>
            </c:dLbl>
            <c:dLbl>
              <c:idx val="1"/>
              <c:layout>
                <c:manualLayout>
                  <c:x val="6.3953731447285902E-4"/>
                  <c:y val="0.193574316977110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1-4264-8053-7E6D4DF6855B}"/>
                </c:ext>
              </c:extLst>
            </c:dLbl>
            <c:dLbl>
              <c:idx val="2"/>
              <c:layout>
                <c:manualLayout>
                  <c:x val="-2.6367500522611663E-4"/>
                  <c:y val="0.199284188823819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A1-4264-8053-7E6D4DF6855B}"/>
                </c:ext>
              </c:extLst>
            </c:dLbl>
            <c:dLbl>
              <c:idx val="3"/>
              <c:layout>
                <c:manualLayout>
                  <c:x val="7.590411817991453E-4"/>
                  <c:y val="0.15885085689138539"/>
                </c:manualLayout>
              </c:layout>
              <c:spPr>
                <a:noFill/>
                <a:ln>
                  <a:noFill/>
                </a:ln>
                <a:effectLst/>
              </c:spPr>
              <c:txPr>
                <a:bodyPr rot="-5400000" spcFirstLastPara="1" vertOverflow="ellipsis" wrap="square" lIns="38100" tIns="19050" rIns="38100" bIns="19050" anchor="ctr" anchorCtr="1">
                  <a:noAutofit/>
                </a:bodyPr>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17790887856113E-2"/>
                      <c:h val="6.2558500157344224E-2"/>
                    </c:manualLayout>
                  </c15:layout>
                </c:ext>
                <c:ext xmlns:c16="http://schemas.microsoft.com/office/drawing/2014/chart" uri="{C3380CC4-5D6E-409C-BE32-E72D297353CC}">
                  <c16:uniqueId val="{00000003-8EA1-4264-8053-7E6D4DF6855B}"/>
                </c:ext>
              </c:extLst>
            </c:dLbl>
            <c:dLbl>
              <c:idx val="4"/>
              <c:layout>
                <c:manualLayout>
                  <c:x val="-2.473137760434813E-3"/>
                  <c:y val="0.17878855069250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A1-4264-8053-7E6D4DF6855B}"/>
                </c:ext>
              </c:extLst>
            </c:dLbl>
            <c:dLbl>
              <c:idx val="5"/>
              <c:layout>
                <c:manualLayout>
                  <c:x val="-1.4182983764197616E-3"/>
                  <c:y val="0.15810451577436635"/>
                </c:manualLayout>
              </c:layout>
              <c:spPr>
                <a:noFill/>
                <a:ln>
                  <a:noFill/>
                </a:ln>
                <a:effectLst/>
              </c:spPr>
              <c:txPr>
                <a:bodyPr rot="-5400000" spcFirstLastPara="1" vertOverflow="ellipsis" wrap="square" lIns="38100" tIns="19050" rIns="38100" bIns="19050" anchor="ctr" anchorCtr="1">
                  <a:noAutofit/>
                </a:bodyPr>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33401585754741"/>
                      <c:h val="5.0261461762269581E-2"/>
                    </c:manualLayout>
                  </c15:layout>
                </c:ext>
                <c:ext xmlns:c16="http://schemas.microsoft.com/office/drawing/2014/chart" uri="{C3380CC4-5D6E-409C-BE32-E72D297353CC}">
                  <c16:uniqueId val="{00000005-8EA1-4264-8053-7E6D4DF6855B}"/>
                </c:ext>
              </c:extLst>
            </c:dLbl>
            <c:dLbl>
              <c:idx val="6"/>
              <c:layout>
                <c:manualLayout>
                  <c:x val="-7.9102501567847978E-4"/>
                  <c:y val="0.21311492831985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A1-4264-8053-7E6D4DF6855B}"/>
                </c:ext>
              </c:extLst>
            </c:dLbl>
            <c:dLbl>
              <c:idx val="7"/>
              <c:layout>
                <c:manualLayout>
                  <c:x val="-3.937194105205561E-3"/>
                  <c:y val="0.19136990252524322"/>
                </c:manualLayout>
              </c:layout>
              <c:spPr>
                <a:noFill/>
                <a:ln>
                  <a:noFill/>
                </a:ln>
                <a:effectLst/>
              </c:spPr>
              <c:txPr>
                <a:bodyPr rot="-5400000" spcFirstLastPara="1" vertOverflow="ellipsis" wrap="square" lIns="38100" tIns="19050" rIns="38100" bIns="19050" anchor="ctr" anchorCtr="1">
                  <a:noAutofit/>
                </a:bodyPr>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05581492578913"/>
                      <c:h val="5.8005438387246214E-2"/>
                    </c:manualLayout>
                  </c15:layout>
                </c:ext>
                <c:ext xmlns:c16="http://schemas.microsoft.com/office/drawing/2014/chart" uri="{C3380CC4-5D6E-409C-BE32-E72D297353CC}">
                  <c16:uniqueId val="{00000007-8EA1-4264-8053-7E6D4DF6855B}"/>
                </c:ext>
              </c:extLst>
            </c:dLbl>
            <c:dLbl>
              <c:idx val="8"/>
              <c:layout>
                <c:manualLayout>
                  <c:x val="-1.1302348268413351E-3"/>
                  <c:y val="0.17129518926389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A1-4264-8053-7E6D4DF6855B}"/>
                </c:ext>
              </c:extLst>
            </c:dLbl>
            <c:dLbl>
              <c:idx val="9"/>
              <c:layout>
                <c:manualLayout>
                  <c:x val="-8.3492439551250785E-4"/>
                  <c:y val="0.1965722412309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A1-4264-8053-7E6D4DF6855B}"/>
                </c:ext>
              </c:extLst>
            </c:dLbl>
            <c:dLbl>
              <c:idx val="10"/>
              <c:layout>
                <c:manualLayout>
                  <c:x val="-4.0232736394676333E-3"/>
                  <c:y val="0.189850823559646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A1-4264-8053-7E6D4DF6855B}"/>
                </c:ext>
              </c:extLst>
            </c:dLbl>
            <c:dLbl>
              <c:idx val="11"/>
              <c:layout>
                <c:manualLayout>
                  <c:x val="-2.7607832206827837E-4"/>
                  <c:y val="0.178017090003908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A1-4264-8053-7E6D4DF6855B}"/>
                </c:ext>
              </c:extLst>
            </c:dLbl>
            <c:dLbl>
              <c:idx val="12"/>
              <c:layout>
                <c:manualLayout>
                  <c:x val="-2.0444376209236999E-2"/>
                  <c:y val="3.6776087736936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A1-4264-8053-7E6D4DF6855B}"/>
                </c:ext>
              </c:extLst>
            </c:dLbl>
            <c:dLbl>
              <c:idx val="13"/>
              <c:layout>
                <c:manualLayout>
                  <c:x val="-3.2724561290860266E-2"/>
                  <c:y val="-4.0739706135283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A1-4264-8053-7E6D4DF6855B}"/>
                </c:ext>
              </c:extLst>
            </c:dLbl>
            <c:dLbl>
              <c:idx val="14"/>
              <c:layout>
                <c:manualLayout>
                  <c:x val="-2.955568955483593E-2"/>
                  <c:y val="3.9119917997684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A1-4264-8053-7E6D4DF6855B}"/>
                </c:ext>
              </c:extLst>
            </c:dLbl>
            <c:dLbl>
              <c:idx val="15"/>
              <c:layout>
                <c:manualLayout>
                  <c:x val="-2.3349593799237223E-2"/>
                  <c:y val="5.3779678801177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A1-4264-8053-7E6D4DF6855B}"/>
                </c:ext>
              </c:extLst>
            </c:dLbl>
            <c:dLbl>
              <c:idx val="16"/>
              <c:layout>
                <c:manualLayout>
                  <c:x val="-3.3408148933862743E-2"/>
                  <c:y val="-4.764422261135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A1-4264-8053-7E6D4DF6855B}"/>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Sheet1!$D$2:$D$13</c:f>
              <c:numCache>
                <c:formatCode>#,##0</c:formatCode>
                <c:ptCount val="12"/>
                <c:pt idx="0">
                  <c:v>841</c:v>
                </c:pt>
                <c:pt idx="1">
                  <c:v>904</c:v>
                </c:pt>
                <c:pt idx="2">
                  <c:v>916</c:v>
                </c:pt>
                <c:pt idx="3">
                  <c:v>888</c:v>
                </c:pt>
                <c:pt idx="4">
                  <c:v>779</c:v>
                </c:pt>
                <c:pt idx="5">
                  <c:v>759</c:v>
                </c:pt>
                <c:pt idx="6">
                  <c:v>830</c:v>
                </c:pt>
                <c:pt idx="7">
                  <c:v>853</c:v>
                </c:pt>
                <c:pt idx="8">
                  <c:v>1091</c:v>
                </c:pt>
                <c:pt idx="9">
                  <c:v>853</c:v>
                </c:pt>
                <c:pt idx="10">
                  <c:v>982</c:v>
                </c:pt>
                <c:pt idx="11">
                  <c:v>864</c:v>
                </c:pt>
              </c:numCache>
            </c:numRef>
          </c:val>
          <c:extLst>
            <c:ext xmlns:c16="http://schemas.microsoft.com/office/drawing/2014/chart" uri="{C3380CC4-5D6E-409C-BE32-E72D297353CC}">
              <c16:uniqueId val="{00000011-8EA1-4264-8053-7E6D4DF6855B}"/>
            </c:ext>
          </c:extLst>
        </c:ser>
        <c:ser>
          <c:idx val="1"/>
          <c:order val="1"/>
          <c:tx>
            <c:strRef>
              <c:f>Sheet1!$E$1</c:f>
              <c:strCache>
                <c:ptCount val="1"/>
                <c:pt idx="0">
                  <c:v>Cases - FY 2024</c:v>
                </c:pt>
              </c:strCache>
            </c:strRef>
          </c:tx>
          <c:spPr>
            <a:solidFill>
              <a:schemeClr val="accent2"/>
            </a:solidFill>
            <a:ln>
              <a:noFill/>
            </a:ln>
            <a:effectLst/>
          </c:spPr>
          <c:invertIfNegative val="0"/>
          <c:dLbls>
            <c:dLbl>
              <c:idx val="0"/>
              <c:layout>
                <c:manualLayout>
                  <c:x val="-3.2339209811162984E-3"/>
                  <c:y val="0.2008923244733706"/>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A1-4264-8053-7E6D4DF6855B}"/>
                </c:ext>
              </c:extLst>
            </c:dLbl>
            <c:dLbl>
              <c:idx val="1"/>
              <c:layout>
                <c:manualLayout>
                  <c:x val="0"/>
                  <c:y val="0.20044645207789577"/>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EA1-4264-8053-7E6D4DF6855B}"/>
                </c:ext>
              </c:extLst>
            </c:dLbl>
            <c:dLbl>
              <c:idx val="2"/>
              <c:layout>
                <c:manualLayout>
                  <c:x val="1.7699115044247462E-3"/>
                  <c:y val="0.18549934085278047"/>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EA1-4264-8053-7E6D4DF6855B}"/>
                </c:ext>
              </c:extLst>
            </c:dLbl>
            <c:dLbl>
              <c:idx val="3"/>
              <c:layout>
                <c:manualLayout>
                  <c:x val="-3.2339209811162984E-3"/>
                  <c:y val="0.20089232447337063"/>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EA1-4264-8053-7E6D4DF6855B}"/>
                </c:ext>
              </c:extLst>
            </c:dLbl>
            <c:dLbl>
              <c:idx val="4"/>
              <c:layout>
                <c:manualLayout>
                  <c:x val="1.7699115044247787E-3"/>
                  <c:y val="0.20691570789609579"/>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EA1-4264-8053-7E6D4DF6855B}"/>
                </c:ext>
              </c:extLst>
            </c:dLbl>
            <c:dLbl>
              <c:idx val="5"/>
              <c:layout>
                <c:manualLayout>
                  <c:x val="-5.0038324855410776E-3"/>
                  <c:y val="0.20078073560733087"/>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EA1-4264-8053-7E6D4DF6855B}"/>
                </c:ext>
              </c:extLst>
            </c:dLbl>
            <c:dLbl>
              <c:idx val="6"/>
              <c:layout>
                <c:manualLayout>
                  <c:x val="-6.4896005478048818E-17"/>
                  <c:y val="0.21316226905090052"/>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EA1-4264-8053-7E6D4DF6855B}"/>
                </c:ext>
              </c:extLst>
            </c:dLbl>
            <c:dLbl>
              <c:idx val="7"/>
              <c:layout>
                <c:manualLayout>
                  <c:x val="0"/>
                  <c:y val="0.15520222432642108"/>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0F-40CD-8C10-512C81C74A5D}"/>
                </c:ext>
              </c:extLst>
            </c:dLbl>
            <c:dLbl>
              <c:idx val="8"/>
              <c:layout>
                <c:manualLayout>
                  <c:x val="-3.5398230088495575E-3"/>
                  <c:y val="0.1712576268429474"/>
                </c:manualLayout>
              </c:layout>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E5-4AF9-B48C-28899FC72A52}"/>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2024</c:v>
                </c:pt>
                <c:pt idx="7">
                  <c:v>Feb.</c:v>
                </c:pt>
                <c:pt idx="8">
                  <c:v>Mar.</c:v>
                </c:pt>
                <c:pt idx="9">
                  <c:v>Apr.</c:v>
                </c:pt>
                <c:pt idx="10">
                  <c:v>May</c:v>
                </c:pt>
                <c:pt idx="11">
                  <c:v>June</c:v>
                </c:pt>
              </c:strCache>
            </c:strRef>
          </c:cat>
          <c:val>
            <c:numRef>
              <c:f>Sheet1!$E$2:$E$13</c:f>
              <c:numCache>
                <c:formatCode>#,##0</c:formatCode>
                <c:ptCount val="12"/>
                <c:pt idx="0">
                  <c:v>860</c:v>
                </c:pt>
                <c:pt idx="1">
                  <c:v>1011</c:v>
                </c:pt>
                <c:pt idx="2">
                  <c:v>830</c:v>
                </c:pt>
                <c:pt idx="3">
                  <c:v>952</c:v>
                </c:pt>
                <c:pt idx="4">
                  <c:v>815</c:v>
                </c:pt>
                <c:pt idx="5">
                  <c:v>751</c:v>
                </c:pt>
                <c:pt idx="6">
                  <c:v>873</c:v>
                </c:pt>
                <c:pt idx="7">
                  <c:v>914</c:v>
                </c:pt>
                <c:pt idx="8">
                  <c:v>890</c:v>
                </c:pt>
              </c:numCache>
            </c:numRef>
          </c:val>
          <c:extLst>
            <c:ext xmlns:c16="http://schemas.microsoft.com/office/drawing/2014/chart" uri="{C3380CC4-5D6E-409C-BE32-E72D297353CC}">
              <c16:uniqueId val="{00000019-8EA1-4264-8053-7E6D4DF6855B}"/>
            </c:ext>
          </c:extLst>
        </c:ser>
        <c:dLbls>
          <c:showLegendKey val="0"/>
          <c:showVal val="0"/>
          <c:showCatName val="0"/>
          <c:showSerName val="0"/>
          <c:showPercent val="0"/>
          <c:showBubbleSize val="0"/>
        </c:dLbls>
        <c:gapWidth val="20"/>
        <c:axId val="781414224"/>
        <c:axId val="781412256"/>
      </c:barChart>
      <c:catAx>
        <c:axId val="78141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2256"/>
        <c:crosses val="autoZero"/>
        <c:auto val="1"/>
        <c:lblAlgn val="ctr"/>
        <c:lblOffset val="100"/>
        <c:noMultiLvlLbl val="0"/>
      </c:catAx>
      <c:valAx>
        <c:axId val="781412256"/>
        <c:scaling>
          <c:orientation val="minMax"/>
          <c:max val="12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1414224"/>
        <c:crosses val="autoZero"/>
        <c:crossBetween val="between"/>
      </c:valAx>
      <c:spPr>
        <a:noFill/>
        <a:ln>
          <a:noFill/>
        </a:ln>
        <a:effectLst/>
      </c:spPr>
    </c:plotArea>
    <c:legend>
      <c:legendPos val="r"/>
      <c:layout>
        <c:manualLayout>
          <c:xMode val="edge"/>
          <c:yMode val="edge"/>
          <c:x val="0.32043453417880285"/>
          <c:y val="0"/>
          <c:w val="0.35921148352031218"/>
          <c:h val="0.144713537485572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dirty="0">
                <a:solidFill>
                  <a:schemeClr val="tx1"/>
                </a:solidFill>
              </a:rPr>
              <a:t>Cases by Type and Fiscal Year</a:t>
            </a:r>
          </a:p>
        </c:rich>
      </c:tx>
      <c:layout>
        <c:manualLayout>
          <c:xMode val="edge"/>
          <c:yMode val="edge"/>
          <c:x val="0.35027489596088762"/>
          <c:y val="3.3344110946637823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7568825575693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8-4E80-828D-38D5FA78FC0E}"/>
                </c:ext>
              </c:extLst>
            </c:dLbl>
            <c:dLbl>
              <c:idx val="1"/>
              <c:layout>
                <c:manualLayout>
                  <c:x val="-1.79329088929154E-3"/>
                  <c:y val="0.275263336368692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8-4E80-828D-38D5FA78FC0E}"/>
                </c:ext>
              </c:extLst>
            </c:dLbl>
            <c:dLbl>
              <c:idx val="2"/>
              <c:layout>
                <c:manualLayout>
                  <c:x val="-1.544771836917345E-3"/>
                  <c:y val="0.28427060685075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8-4E80-828D-38D5FA78FC0E}"/>
                </c:ext>
              </c:extLst>
            </c:dLbl>
            <c:dLbl>
              <c:idx val="3"/>
              <c:layout>
                <c:manualLayout>
                  <c:x val="1.4234775948777964E-3"/>
                  <c:y val="0.293256538586252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8-4E80-828D-38D5FA78FC0E}"/>
                </c:ext>
              </c:extLst>
            </c:dLbl>
            <c:dLbl>
              <c:idx val="4"/>
              <c:layout>
                <c:manualLayout>
                  <c:x val="-9.8447433701894611E-4"/>
                  <c:y val="0.242670256524205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8-4E80-828D-38D5FA78FC0E}"/>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68-4E80-828D-38D5FA78FC0E}"/>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68-4E80-828D-38D5FA78FC0E}"/>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Sheet1!$A$6:$A$10</c:f>
              <c:numCache>
                <c:formatCode>General</c:formatCode>
                <c:ptCount val="5"/>
                <c:pt idx="0">
                  <c:v>2020</c:v>
                </c:pt>
                <c:pt idx="1">
                  <c:v>2021</c:v>
                </c:pt>
                <c:pt idx="2">
                  <c:v>2022</c:v>
                </c:pt>
                <c:pt idx="3">
                  <c:v>2023</c:v>
                </c:pt>
                <c:pt idx="4">
                  <c:v>2024</c:v>
                </c:pt>
              </c:numCache>
            </c:numRef>
          </c:cat>
          <c:val>
            <c:numRef>
              <c:f>Sheet1!$B$6:$B$10</c:f>
              <c:numCache>
                <c:formatCode>#,##0</c:formatCode>
                <c:ptCount val="5"/>
                <c:pt idx="0">
                  <c:v>11443</c:v>
                </c:pt>
                <c:pt idx="1">
                  <c:v>10650</c:v>
                </c:pt>
                <c:pt idx="2">
                  <c:v>10345</c:v>
                </c:pt>
                <c:pt idx="3">
                  <c:v>10560</c:v>
                </c:pt>
                <c:pt idx="4">
                  <c:v>7896</c:v>
                </c:pt>
              </c:numCache>
            </c:numRef>
          </c:val>
          <c:extLst>
            <c:ext xmlns:c16="http://schemas.microsoft.com/office/drawing/2014/chart" uri="{C3380CC4-5D6E-409C-BE32-E72D297353CC}">
              <c16:uniqueId val="{00000007-9C68-4E80-828D-38D5FA78FC0E}"/>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68-4E80-828D-38D5FA78FC0E}"/>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68-4E80-828D-38D5FA78FC0E}"/>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68-4E80-828D-38D5FA78FC0E}"/>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68-4E80-828D-38D5FA78FC0E}"/>
                </c:ext>
              </c:extLst>
            </c:dLbl>
            <c:dLbl>
              <c:idx val="4"/>
              <c:layout>
                <c:manualLayout>
                  <c:x val="5.2866780232342723E-4"/>
                  <c:y val="0.24286508855811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68-4E80-828D-38D5FA78FC0E}"/>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68-4E80-828D-38D5FA78FC0E}"/>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68-4E80-828D-38D5FA78FC0E}"/>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Sheet1!$A$6:$A$10</c:f>
              <c:numCache>
                <c:formatCode>General</c:formatCode>
                <c:ptCount val="5"/>
                <c:pt idx="0">
                  <c:v>2020</c:v>
                </c:pt>
                <c:pt idx="1">
                  <c:v>2021</c:v>
                </c:pt>
                <c:pt idx="2">
                  <c:v>2022</c:v>
                </c:pt>
                <c:pt idx="3">
                  <c:v>2023</c:v>
                </c:pt>
                <c:pt idx="4">
                  <c:v>2024</c:v>
                </c:pt>
              </c:numCache>
            </c:numRef>
          </c:cat>
          <c:val>
            <c:numRef>
              <c:f>Sheet1!$C$6:$C$10</c:f>
              <c:numCache>
                <c:formatCode>#,##0</c:formatCode>
                <c:ptCount val="5"/>
                <c:pt idx="0">
                  <c:v>9567</c:v>
                </c:pt>
                <c:pt idx="1">
                  <c:v>8508</c:v>
                </c:pt>
                <c:pt idx="2">
                  <c:v>8546</c:v>
                </c:pt>
                <c:pt idx="3">
                  <c:v>8545</c:v>
                </c:pt>
                <c:pt idx="4">
                  <c:v>6505</c:v>
                </c:pt>
              </c:numCache>
            </c:numRef>
          </c:val>
          <c:extLst>
            <c:ext xmlns:c16="http://schemas.microsoft.com/office/drawing/2014/chart" uri="{C3380CC4-5D6E-409C-BE32-E72D297353CC}">
              <c16:uniqueId val="{0000000F-9C68-4E80-828D-38D5FA78FC0E}"/>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68-4E80-828D-38D5FA78FC0E}"/>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68-4E80-828D-38D5FA78FC0E}"/>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C68-4E80-828D-38D5FA78FC0E}"/>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C68-4E80-828D-38D5FA78FC0E}"/>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C68-4E80-828D-38D5FA78FC0E}"/>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C68-4E80-828D-38D5FA78FC0E}"/>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Sheet1!$A$6:$A$10</c:f>
              <c:numCache>
                <c:formatCode>General</c:formatCode>
                <c:ptCount val="5"/>
                <c:pt idx="0">
                  <c:v>2020</c:v>
                </c:pt>
                <c:pt idx="1">
                  <c:v>2021</c:v>
                </c:pt>
                <c:pt idx="2">
                  <c:v>2022</c:v>
                </c:pt>
                <c:pt idx="3">
                  <c:v>2023</c:v>
                </c:pt>
                <c:pt idx="4">
                  <c:v>2024</c:v>
                </c:pt>
              </c:numCache>
            </c:numRef>
          </c:cat>
          <c:val>
            <c:numRef>
              <c:f>Sheet1!$D$6:$D$10</c:f>
              <c:numCache>
                <c:formatCode>#,##0</c:formatCode>
                <c:ptCount val="5"/>
                <c:pt idx="0">
                  <c:v>1840</c:v>
                </c:pt>
                <c:pt idx="1">
                  <c:v>2109</c:v>
                </c:pt>
                <c:pt idx="2">
                  <c:v>1762</c:v>
                </c:pt>
                <c:pt idx="3">
                  <c:v>1990</c:v>
                </c:pt>
                <c:pt idx="4">
                  <c:v>1362</c:v>
                </c:pt>
              </c:numCache>
            </c:numRef>
          </c:val>
          <c:extLst>
            <c:ext xmlns:c16="http://schemas.microsoft.com/office/drawing/2014/chart" uri="{C3380CC4-5D6E-409C-BE32-E72D297353CC}">
              <c16:uniqueId val="{00000016-9C68-4E80-828D-38D5FA78FC0E}"/>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Sheet1!$A$6:$A$10</c:f>
              <c:numCache>
                <c:formatCode>General</c:formatCode>
                <c:ptCount val="5"/>
                <c:pt idx="0">
                  <c:v>2020</c:v>
                </c:pt>
                <c:pt idx="1">
                  <c:v>2021</c:v>
                </c:pt>
                <c:pt idx="2">
                  <c:v>2022</c:v>
                </c:pt>
                <c:pt idx="3">
                  <c:v>2023</c:v>
                </c:pt>
                <c:pt idx="4">
                  <c:v>2024</c:v>
                </c:pt>
              </c:numCache>
            </c:numRef>
          </c:cat>
          <c:val>
            <c:numRef>
              <c:f>Sheet1!$E$6:$E$10</c:f>
              <c:numCache>
                <c:formatCode>General</c:formatCode>
                <c:ptCount val="5"/>
                <c:pt idx="0">
                  <c:v>36</c:v>
                </c:pt>
                <c:pt idx="1">
                  <c:v>33</c:v>
                </c:pt>
                <c:pt idx="2" formatCode="#,##0">
                  <c:v>37</c:v>
                </c:pt>
                <c:pt idx="3">
                  <c:v>25</c:v>
                </c:pt>
                <c:pt idx="4">
                  <c:v>29</c:v>
                </c:pt>
              </c:numCache>
            </c:numRef>
          </c:val>
          <c:extLst>
            <c:ext xmlns:c16="http://schemas.microsoft.com/office/drawing/2014/chart" uri="{C3380CC4-5D6E-409C-BE32-E72D297353CC}">
              <c16:uniqueId val="{00000017-9C68-4E80-828D-38D5FA78FC0E}"/>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b"/>
      <c:layout>
        <c:manualLayout>
          <c:xMode val="edge"/>
          <c:yMode val="edge"/>
          <c:x val="0.18509035362001888"/>
          <c:y val="0.14509744616953266"/>
          <c:w val="0.65977799650043745"/>
          <c:h val="6.64390839810670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latin typeface="Calibri" panose="020F050202020403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5-EA4B-43FB-A975-DC0469E8A76A}"/>
              </c:ext>
            </c:extLst>
          </c:dPt>
          <c:dPt>
            <c:idx val="1"/>
            <c:invertIfNegative val="0"/>
            <c:bubble3D val="0"/>
            <c:spPr>
              <a:solidFill>
                <a:srgbClr val="FFC000"/>
              </a:solidFill>
              <a:ln>
                <a:noFill/>
              </a:ln>
              <a:effectLst/>
            </c:spPr>
            <c:extLst>
              <c:ext xmlns:c16="http://schemas.microsoft.com/office/drawing/2014/chart" uri="{C3380CC4-5D6E-409C-BE32-E72D297353CC}">
                <c16:uniqueId val="{00000004-EA4B-43FB-A975-DC0469E8A76A}"/>
              </c:ext>
            </c:extLst>
          </c:dPt>
          <c:dPt>
            <c:idx val="3"/>
            <c:invertIfNegative val="0"/>
            <c:bubble3D val="0"/>
            <c:spPr>
              <a:solidFill>
                <a:srgbClr val="FFFF99"/>
              </a:solidFill>
              <a:ln>
                <a:noFill/>
              </a:ln>
              <a:effectLst/>
            </c:spPr>
            <c:extLst>
              <c:ext xmlns:c16="http://schemas.microsoft.com/office/drawing/2014/chart" uri="{C3380CC4-5D6E-409C-BE32-E72D297353CC}">
                <c16:uniqueId val="{00000003-EA4B-43FB-A975-DC0469E8A76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Employees Covered by WC</c:v>
                </c:pt>
                <c:pt idx="1">
                  <c:v>Office Check</c:v>
                </c:pt>
                <c:pt idx="2">
                  <c:v>Field Check</c:v>
                </c:pt>
                <c:pt idx="3">
                  <c:v>Compliance Letters</c:v>
                </c:pt>
              </c:strCache>
            </c:strRef>
          </c:cat>
          <c:val>
            <c:numRef>
              <c:f>Sheet1!$B$3:$B$6</c:f>
              <c:numCache>
                <c:formatCode>#,##0</c:formatCode>
                <c:ptCount val="4"/>
                <c:pt idx="0">
                  <c:v>2955</c:v>
                </c:pt>
                <c:pt idx="1">
                  <c:v>28951</c:v>
                </c:pt>
                <c:pt idx="2">
                  <c:v>28276</c:v>
                </c:pt>
                <c:pt idx="3">
                  <c:v>13751</c:v>
                </c:pt>
              </c:numCache>
            </c:numRef>
          </c:val>
          <c:extLst>
            <c:ext xmlns:c16="http://schemas.microsoft.com/office/drawing/2014/chart" uri="{C3380CC4-5D6E-409C-BE32-E72D297353CC}">
              <c16:uniqueId val="{00000000-EA4B-43FB-A975-DC0469E8A76A}"/>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0.37963</cdr:x>
      <cdr:y>0.0265</cdr:y>
    </cdr:from>
    <cdr:to>
      <cdr:x>0.44831</cdr:x>
      <cdr:y>0.11608</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3173794"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197</a:t>
          </a:r>
        </a:p>
      </cdr:txBody>
    </cdr:sp>
  </cdr:relSizeAnchor>
  <cdr:relSizeAnchor xmlns:cdr="http://schemas.openxmlformats.org/drawingml/2006/chartDrawing">
    <cdr:from>
      <cdr:x>0.61188</cdr:x>
      <cdr:y>0.02792</cdr:y>
    </cdr:from>
    <cdr:to>
      <cdr:x>0.68056</cdr:x>
      <cdr:y>0.1175</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5115457" y="12471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197</a:t>
          </a:r>
        </a:p>
      </cdr:txBody>
    </cdr:sp>
  </cdr:relSizeAnchor>
  <cdr:relSizeAnchor xmlns:cdr="http://schemas.openxmlformats.org/drawingml/2006/chartDrawing">
    <cdr:from>
      <cdr:x>0.14817</cdr:x>
      <cdr:y>0.0265</cdr:y>
    </cdr:from>
    <cdr:to>
      <cdr:x>0.21685</cdr:x>
      <cdr:y>0.11608</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238735" y="118367"/>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b="1" dirty="0">
              <a:solidFill>
                <a:schemeClr val="tx1"/>
              </a:solidFill>
              <a:latin typeface="Calibri" panose="020F0502020204030204" pitchFamily="34" charset="0"/>
              <a:cs typeface="Calibri" panose="020F0502020204030204" pitchFamily="34" charset="0"/>
            </a:rPr>
            <a:t>198</a:t>
          </a:r>
        </a:p>
      </cdr:txBody>
    </cdr:sp>
  </cdr:relSizeAnchor>
  <cdr:relSizeAnchor xmlns:cdr="http://schemas.openxmlformats.org/drawingml/2006/chartDrawing">
    <cdr:from>
      <cdr:x>0.84203</cdr:x>
      <cdr:y>0.03077</cdr:y>
    </cdr:from>
    <cdr:to>
      <cdr:x>0.91071</cdr:x>
      <cdr:y>0.12035</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7039564" y="137440"/>
          <a:ext cx="5741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1"/>
              </a:solidFill>
              <a:latin typeface="Calibri" panose="020F0502020204030204" pitchFamily="34" charset="0"/>
              <a:cs typeface="Calibri" panose="020F0502020204030204" pitchFamily="34" charset="0"/>
            </a:rPr>
            <a:t>197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CAC2F0AC-C814-4842-9D44-334E3930DFF0}" type="datetimeFigureOut">
              <a:rPr lang="en-US" smtClean="0"/>
              <a:pPr/>
              <a:t>4/10/2024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C14F52CA-1955-4F90-9350-2BC336A82313}" type="slidenum">
              <a:rPr lang="en-US" smtClean="0"/>
              <a:pPr/>
              <a:t>‹#›</a:t>
            </a:fld>
            <a:endParaRPr lang="en-US"/>
          </a:p>
        </p:txBody>
      </p:sp>
    </p:spTree>
    <p:extLst>
      <p:ext uri="{BB962C8B-B14F-4D97-AF65-F5344CB8AC3E}">
        <p14:creationId xmlns:p14="http://schemas.microsoft.com/office/powerpoint/2010/main" val="1835013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0342" y="0"/>
            <a:ext cx="3038475" cy="465138"/>
          </a:xfrm>
          <a:prstGeom prst="rect">
            <a:avLst/>
          </a:prstGeom>
          <a:noFill/>
          <a:ln>
            <a:noFill/>
          </a:ln>
        </p:spPr>
        <p:txBody>
          <a:bodyPr vert="horz" wrap="square" lIns="94572" tIns="47287" rIns="94572" bIns="47287" numCol="1" anchor="t" anchorCtr="0" compatLnSpc="1">
            <a:prstTxWarp prst="textNoShape">
              <a:avLst/>
            </a:prstTxWarp>
          </a:bodyPr>
          <a:lstStyle>
            <a:lvl1pPr algn="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79513" y="69373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33"/>
            <a:ext cx="5608638" cy="4183063"/>
          </a:xfrm>
          <a:prstGeom prst="rect">
            <a:avLst/>
          </a:prstGeom>
          <a:noFill/>
          <a:ln>
            <a:noFill/>
          </a:ln>
        </p:spPr>
        <p:txBody>
          <a:bodyPr vert="horz" wrap="square" lIns="94572" tIns="47287" rIns="94572" bIns="472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5"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defTabSz="928264">
              <a:defRPr sz="1200">
                <a:solidFill>
                  <a:schemeClr val="tx1"/>
                </a:solidFill>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42" y="8831263"/>
            <a:ext cx="3038475" cy="463550"/>
          </a:xfrm>
          <a:prstGeom prst="rect">
            <a:avLst/>
          </a:prstGeom>
          <a:noFill/>
          <a:ln>
            <a:noFill/>
          </a:ln>
        </p:spPr>
        <p:txBody>
          <a:bodyPr vert="horz" wrap="square" lIns="94572" tIns="47287" rIns="94572" bIns="47287" numCol="1" anchor="b" anchorCtr="0" compatLnSpc="1">
            <a:prstTxWarp prst="textNoShape">
              <a:avLst/>
            </a:prstTxWarp>
          </a:bodyPr>
          <a:lstStyle>
            <a:lvl1pPr algn="r" defTabSz="927100">
              <a:defRPr sz="1200">
                <a:solidFill>
                  <a:schemeClr val="tx1"/>
                </a:solidFill>
                <a:latin typeface="Arial" charset="0"/>
                <a:ea typeface="ＭＳ Ｐゴシック" charset="-128"/>
                <a:cs typeface="+mn-cs"/>
              </a:defRPr>
            </a:lvl1pPr>
          </a:lstStyle>
          <a:p>
            <a:pPr>
              <a:defRPr/>
            </a:pPr>
            <a:fld id="{48C8B375-D0B0-4FBA-9346-BBB8BA991440}" type="slidenum">
              <a:rPr lang="en-US" altLang="en-US"/>
              <a:pPr>
                <a:defRPr/>
              </a:pPr>
              <a:t>‹#›</a:t>
            </a:fld>
            <a:endParaRPr lang="en-US" altLang="en-US"/>
          </a:p>
        </p:txBody>
      </p:sp>
    </p:spTree>
    <p:extLst>
      <p:ext uri="{BB962C8B-B14F-4D97-AF65-F5344CB8AC3E}">
        <p14:creationId xmlns:p14="http://schemas.microsoft.com/office/powerpoint/2010/main" val="30049804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1</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0483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13</a:t>
            </a:fld>
            <a:endParaRPr lang="en-US" altLang="en-US"/>
          </a:p>
        </p:txBody>
      </p:sp>
    </p:spTree>
    <p:extLst>
      <p:ext uri="{BB962C8B-B14F-4D97-AF65-F5344CB8AC3E}">
        <p14:creationId xmlns:p14="http://schemas.microsoft.com/office/powerpoint/2010/main" val="354951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14</a:t>
            </a:fld>
            <a:endParaRPr lang="en-US" altLang="en-US"/>
          </a:p>
        </p:txBody>
      </p:sp>
    </p:spTree>
    <p:extLst>
      <p:ext uri="{BB962C8B-B14F-4D97-AF65-F5344CB8AC3E}">
        <p14:creationId xmlns:p14="http://schemas.microsoft.com/office/powerpoint/2010/main" val="411830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15</a:t>
            </a:fld>
            <a:endParaRPr lang="en-US" altLang="en-US"/>
          </a:p>
        </p:txBody>
      </p:sp>
    </p:spTree>
    <p:extLst>
      <p:ext uri="{BB962C8B-B14F-4D97-AF65-F5344CB8AC3E}">
        <p14:creationId xmlns:p14="http://schemas.microsoft.com/office/powerpoint/2010/main" val="102107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4</a:t>
            </a:fld>
            <a:endParaRPr lang="en-US" altLang="en-US"/>
          </a:p>
        </p:txBody>
      </p:sp>
    </p:spTree>
    <p:extLst>
      <p:ext uri="{BB962C8B-B14F-4D97-AF65-F5344CB8AC3E}">
        <p14:creationId xmlns:p14="http://schemas.microsoft.com/office/powerpoint/2010/main" val="6833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6</a:t>
            </a:fld>
            <a:endParaRPr lang="en-US" altLang="en-US"/>
          </a:p>
        </p:txBody>
      </p:sp>
    </p:spTree>
    <p:extLst>
      <p:ext uri="{BB962C8B-B14F-4D97-AF65-F5344CB8AC3E}">
        <p14:creationId xmlns:p14="http://schemas.microsoft.com/office/powerpoint/2010/main" val="295930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7</a:t>
            </a:fld>
            <a:endParaRPr lang="en-US" altLang="en-US"/>
          </a:p>
        </p:txBody>
      </p:sp>
    </p:spTree>
    <p:extLst>
      <p:ext uri="{BB962C8B-B14F-4D97-AF65-F5344CB8AC3E}">
        <p14:creationId xmlns:p14="http://schemas.microsoft.com/office/powerpoint/2010/main" val="240833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8</a:t>
            </a:fld>
            <a:endParaRPr lang="en-US" altLang="en-US"/>
          </a:p>
        </p:txBody>
      </p:sp>
    </p:spTree>
    <p:extLst>
      <p:ext uri="{BB962C8B-B14F-4D97-AF65-F5344CB8AC3E}">
        <p14:creationId xmlns:p14="http://schemas.microsoft.com/office/powerpoint/2010/main" val="304833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C8B375-D0B0-4FBA-9346-BBB8BA991440}" type="slidenum">
              <a:rPr lang="en-US" altLang="en-US" smtClean="0"/>
              <a:pPr>
                <a:defRPr/>
              </a:pPr>
              <a:t>9</a:t>
            </a:fld>
            <a:endParaRPr lang="en-US" alt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63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10</a:t>
            </a:fld>
            <a:endParaRPr lang="en-US" altLang="en-US"/>
          </a:p>
        </p:txBody>
      </p:sp>
    </p:spTree>
    <p:extLst>
      <p:ext uri="{BB962C8B-B14F-4D97-AF65-F5344CB8AC3E}">
        <p14:creationId xmlns:p14="http://schemas.microsoft.com/office/powerpoint/2010/main" val="247691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11</a:t>
            </a:fld>
            <a:endParaRPr lang="en-US" altLang="en-US"/>
          </a:p>
        </p:txBody>
      </p:sp>
    </p:spTree>
    <p:extLst>
      <p:ext uri="{BB962C8B-B14F-4D97-AF65-F5344CB8AC3E}">
        <p14:creationId xmlns:p14="http://schemas.microsoft.com/office/powerpoint/2010/main" val="71826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48C8B375-D0B0-4FBA-9346-BBB8BA991440}" type="slidenum">
              <a:rPr lang="en-US" altLang="en-US" smtClean="0"/>
              <a:pPr>
                <a:defRPr/>
              </a:pPr>
              <a:t>12</a:t>
            </a:fld>
            <a:endParaRPr lang="en-US" altLang="en-US"/>
          </a:p>
        </p:txBody>
      </p:sp>
    </p:spTree>
    <p:extLst>
      <p:ext uri="{BB962C8B-B14F-4D97-AF65-F5344CB8AC3E}">
        <p14:creationId xmlns:p14="http://schemas.microsoft.com/office/powerpoint/2010/main" val="141314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7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6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3810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1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15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87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1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9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0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8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350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3810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0" y="10668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bottom graphic 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6403975"/>
            <a:ext cx="9137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2"/>
          <p:cNvSpPr>
            <a:spLocks noChangeArrowheads="1"/>
          </p:cNvSpPr>
          <p:nvPr/>
        </p:nvSpPr>
        <p:spPr bwMode="auto">
          <a:xfrm>
            <a:off x="0" y="6858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0" name="Rectangle 13"/>
          <p:cNvSpPr>
            <a:spLocks noChangeArrowheads="1"/>
          </p:cNvSpPr>
          <p:nvPr/>
        </p:nvSpPr>
        <p:spPr bwMode="auto">
          <a:xfrm>
            <a:off x="533400" y="1219200"/>
            <a:ext cx="914400" cy="914400"/>
          </a:xfrm>
          <a:prstGeom prst="rect">
            <a:avLst/>
          </a:prstGeom>
          <a:noFill/>
          <a:ln>
            <a:noFill/>
          </a:ln>
        </p:spPr>
        <p:txBody>
          <a:bodyPr wrap="none" anchor="ct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eaLnBrk="1" hangingPunct="1">
              <a:defRPr/>
            </a:pPr>
            <a:endParaRPr lang="en-US" altLang="en-US" sz="3200">
              <a:latin typeface="Arial" charset="0"/>
              <a:cs typeface="+mn-cs"/>
            </a:endParaRPr>
          </a:p>
        </p:txBody>
      </p:sp>
      <p:sp>
        <p:nvSpPr>
          <p:cNvPr id="1031" name="Line 22"/>
          <p:cNvSpPr>
            <a:spLocks noChangeShapeType="1"/>
          </p:cNvSpPr>
          <p:nvPr/>
        </p:nvSpPr>
        <p:spPr bwMode="auto">
          <a:xfrm flipH="1">
            <a:off x="152400" y="914400"/>
            <a:ext cx="883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032" name="Picture 24" descr="Mass state seal-for printnot spot-wbk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accent2"/>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accent2"/>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accent2"/>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accent2"/>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accent2"/>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accent2"/>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accent2"/>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101485" y="4759982"/>
            <a:ext cx="3690937" cy="1761455"/>
          </a:xfrm>
        </p:spPr>
        <p:txBody>
          <a:bodyPr/>
          <a:lstStyle/>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Maura Healey,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Driscoll, Lieutenant Governor</a:t>
            </a:r>
          </a:p>
          <a:p>
            <a:pPr algn="l" eaLnBrk="1" hangingPunct="1">
              <a:lnSpc>
                <a:spcPct val="80000"/>
              </a:lnSpc>
            </a:pPr>
            <a:endPar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l" eaLnBrk="1" hangingPunct="1">
              <a:lnSpc>
                <a:spcPct val="80000"/>
              </a:lnSpc>
            </a:pP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Sheri Bowles, Director - DIA</a:t>
            </a:r>
          </a:p>
        </p:txBody>
      </p:sp>
      <p:sp>
        <p:nvSpPr>
          <p:cNvPr id="2053" name="Text Box 5"/>
          <p:cNvSpPr txBox="1">
            <a:spLocks noChangeArrowheads="1"/>
          </p:cNvSpPr>
          <p:nvPr/>
        </p:nvSpPr>
        <p:spPr bwMode="auto">
          <a:xfrm>
            <a:off x="457200" y="3333750"/>
            <a:ext cx="8229600" cy="1200329"/>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 Workers’ Compensation Advisory Council</a:t>
            </a:r>
          </a:p>
          <a:p>
            <a:pPr algn="ctr" eaLnBrk="1" hangingPunct="1">
              <a:spcBef>
                <a:spcPts val="0"/>
              </a:spcBef>
              <a:defRPr/>
            </a:pPr>
            <a:endParaRPr lang="en-US" altLang="en-US" sz="800" dirty="0">
              <a:effectLst>
                <a:outerShdw blurRad="38100" dist="38100" dir="2700000" algn="tl">
                  <a:srgbClr val="C0C0C0"/>
                </a:outerShdw>
              </a:effectLst>
              <a:latin typeface="Calibri" panose="020F0502020204030204" pitchFamily="34" charset="0"/>
              <a:cs typeface="Calibri" panose="020F0502020204030204" pitchFamily="34" charset="0"/>
            </a:endParaRPr>
          </a:p>
          <a:p>
            <a:pPr algn="ctr" eaLnBrk="1" hangingPunct="1">
              <a:spcBef>
                <a:spcPts val="0"/>
              </a:spcBef>
              <a:defRPr/>
            </a:pPr>
            <a:r>
              <a:rPr lang="en-US" altLang="en-US" sz="3200" dirty="0">
                <a:effectLst>
                  <a:outerShdw blurRad="38100" dist="38100" dir="2700000" algn="tl">
                    <a:srgbClr val="C0C0C0"/>
                  </a:outerShdw>
                </a:effectLst>
                <a:latin typeface="Calibri" panose="020F0502020204030204" pitchFamily="34" charset="0"/>
                <a:cs typeface="Calibri" panose="020F0502020204030204" pitchFamily="34" charset="0"/>
              </a:rPr>
              <a:t>April 10, 2024 Statistical Report</a:t>
            </a:r>
          </a:p>
        </p:txBody>
      </p:sp>
      <p:pic>
        <p:nvPicPr>
          <p:cNvPr id="2052" name="Picture 7" descr="top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a:t>
            </a:r>
          </a:p>
        </p:txBody>
      </p:sp>
      <p:pic>
        <p:nvPicPr>
          <p:cNvPr id="6" name="Picture 5" descr="A picture containing logo&#10;&#10;Description automatically generated">
            <a:extLst>
              <a:ext uri="{FF2B5EF4-FFF2-40B4-BE49-F238E27FC236}">
                <a16:creationId xmlns:a16="http://schemas.microsoft.com/office/drawing/2014/main" id="{B2FD6A91-5AC2-45E8-901F-E7A02987E350}"/>
              </a:ext>
            </a:extLst>
          </p:cNvPr>
          <p:cNvPicPr>
            <a:picLocks noChangeAspect="1"/>
          </p:cNvPicPr>
          <p:nvPr/>
        </p:nvPicPr>
        <p:blipFill>
          <a:blip r:embed="rId4"/>
          <a:stretch>
            <a:fillRect/>
          </a:stretch>
        </p:blipFill>
        <p:spPr>
          <a:xfrm>
            <a:off x="3571983" y="1421523"/>
            <a:ext cx="2000033" cy="1989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741609" y="1051593"/>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7" name="Text Box 4">
            <a:extLst>
              <a:ext uri="{FF2B5EF4-FFF2-40B4-BE49-F238E27FC236}">
                <a16:creationId xmlns:a16="http://schemas.microsoft.com/office/drawing/2014/main" id="{588D2EFB-07B6-4E89-88B3-6A408172E705}"/>
              </a:ext>
            </a:extLst>
          </p:cNvPr>
          <p:cNvSpPr txBox="1">
            <a:spLocks noChangeArrowheads="1"/>
          </p:cNvSpPr>
          <p:nvPr/>
        </p:nvSpPr>
        <p:spPr bwMode="auto">
          <a:xfrm>
            <a:off x="2741609" y="1585304"/>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Stop Work Orders for FY 2024 </a:t>
            </a:r>
          </a:p>
          <a:p>
            <a:pPr algn="ctr"/>
            <a:r>
              <a:rPr lang="en-US" altLang="en-US" sz="1600" dirty="0">
                <a:solidFill>
                  <a:schemeClr val="tx1"/>
                </a:solidFill>
                <a:latin typeface="Calibri" panose="020F0502020204030204" pitchFamily="34" charset="0"/>
                <a:cs typeface="Calibri" panose="020F0502020204030204" pitchFamily="34" charset="0"/>
              </a:rPr>
              <a:t>Month by Month</a:t>
            </a:r>
          </a:p>
        </p:txBody>
      </p:sp>
      <p:sp>
        <p:nvSpPr>
          <p:cNvPr id="8" name="TextBox 7">
            <a:extLst>
              <a:ext uri="{FF2B5EF4-FFF2-40B4-BE49-F238E27FC236}">
                <a16:creationId xmlns:a16="http://schemas.microsoft.com/office/drawing/2014/main" id="{94793461-3CAA-4A05-9D05-50E1AD1AE267}"/>
              </a:ext>
            </a:extLst>
          </p:cNvPr>
          <p:cNvSpPr txBox="1"/>
          <p:nvPr/>
        </p:nvSpPr>
        <p:spPr>
          <a:xfrm>
            <a:off x="8785675" y="6321095"/>
            <a:ext cx="248786" cy="246221"/>
          </a:xfrm>
          <a:prstGeom prst="rect">
            <a:avLst/>
          </a:prstGeom>
          <a:noFill/>
        </p:spPr>
        <p:txBody>
          <a:bodyPr wrap="none" rtlCol="0">
            <a:spAutoFit/>
          </a:bodyPr>
          <a:lstStyle/>
          <a:p>
            <a:r>
              <a:rPr lang="en-US" sz="1000" dirty="0"/>
              <a:t>9</a:t>
            </a:r>
          </a:p>
        </p:txBody>
      </p:sp>
      <p:graphicFrame>
        <p:nvGraphicFramePr>
          <p:cNvPr id="2" name="Object 1">
            <a:extLst>
              <a:ext uri="{FF2B5EF4-FFF2-40B4-BE49-F238E27FC236}">
                <a16:creationId xmlns:a16="http://schemas.microsoft.com/office/drawing/2014/main" id="{5BC3CAA4-4E57-0FE9-E7F0-B5520F12F499}"/>
              </a:ext>
            </a:extLst>
          </p:cNvPr>
          <p:cNvGraphicFramePr>
            <a:graphicFrameLocks noChangeAspect="1"/>
          </p:cNvGraphicFramePr>
          <p:nvPr>
            <p:extLst>
              <p:ext uri="{D42A27DB-BD31-4B8C-83A1-F6EECF244321}">
                <p14:modId xmlns:p14="http://schemas.microsoft.com/office/powerpoint/2010/main" val="2230403850"/>
              </p:ext>
            </p:extLst>
          </p:nvPr>
        </p:nvGraphicFramePr>
        <p:xfrm>
          <a:off x="109536" y="1513258"/>
          <a:ext cx="8924925"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6868A197-EB65-DCF3-8622-229CB3462A87}"/>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3" name="Text Box 6">
            <a:extLst>
              <a:ext uri="{FF2B5EF4-FFF2-40B4-BE49-F238E27FC236}">
                <a16:creationId xmlns:a16="http://schemas.microsoft.com/office/drawing/2014/main" id="{8ADE20FA-755B-A10F-88FC-49296EA8386A}"/>
              </a:ext>
            </a:extLst>
          </p:cNvPr>
          <p:cNvSpPr txBox="1">
            <a:spLocks noChangeArrowheads="1"/>
          </p:cNvSpPr>
          <p:nvPr/>
        </p:nvSpPr>
        <p:spPr bwMode="auto">
          <a:xfrm>
            <a:off x="58735" y="5705542"/>
            <a:ext cx="9026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200" dirty="0">
                <a:solidFill>
                  <a:schemeClr val="tx1"/>
                </a:solidFill>
                <a:latin typeface="Calibri" panose="020F0502020204030204" pitchFamily="34" charset="0"/>
                <a:ea typeface="ＭＳ Ｐゴシック"/>
                <a:cs typeface="Calibri" panose="020F0502020204030204" pitchFamily="34" charset="0"/>
              </a:rPr>
              <a:t>124 Stop Work Orders (SWO) were issued and 3 were in default. 1,024 SWOs have been issued year-to-date with total fine collections to date is $855,889. FY 2023 yielded a total of 1,375 SWOs  issued, with a total fine collection of $936,757.</a:t>
            </a:r>
            <a:endParaRPr lang="en-US" altLang="en-US" sz="12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9EFAF68-7C27-AE5C-044B-5F728E24DA68}"/>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2024</a:t>
            </a:r>
            <a:endParaRPr lang="en-US" sz="24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1979392-8FB8-3A00-3CF3-EFB65721B3BE}"/>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10</a:t>
            </a:r>
          </a:p>
        </p:txBody>
      </p:sp>
      <p:cxnSp>
        <p:nvCxnSpPr>
          <p:cNvPr id="4" name="Straight Connector 3">
            <a:extLst>
              <a:ext uri="{FF2B5EF4-FFF2-40B4-BE49-F238E27FC236}">
                <a16:creationId xmlns:a16="http://schemas.microsoft.com/office/drawing/2014/main" id="{CADD5763-6C78-926D-B443-EB039F1D2D8E}"/>
              </a:ext>
            </a:extLst>
          </p:cNvPr>
          <p:cNvCxnSpPr>
            <a:cxnSpLocks/>
          </p:cNvCxnSpPr>
          <p:nvPr/>
        </p:nvCxnSpPr>
        <p:spPr bwMode="auto">
          <a:xfrm>
            <a:off x="5033913" y="1670901"/>
            <a:ext cx="0" cy="351619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hart 2">
            <a:extLst>
              <a:ext uri="{FF2B5EF4-FFF2-40B4-BE49-F238E27FC236}">
                <a16:creationId xmlns:a16="http://schemas.microsoft.com/office/drawing/2014/main" id="{08AD9BF7-F23C-FC6D-01C8-6C15029928EB}"/>
              </a:ext>
            </a:extLst>
          </p:cNvPr>
          <p:cNvGraphicFramePr/>
          <p:nvPr>
            <p:extLst>
              <p:ext uri="{D42A27DB-BD31-4B8C-83A1-F6EECF244321}">
                <p14:modId xmlns:p14="http://schemas.microsoft.com/office/powerpoint/2010/main" val="4064716407"/>
              </p:ext>
            </p:extLst>
          </p:nvPr>
        </p:nvGraphicFramePr>
        <p:xfrm>
          <a:off x="376147" y="1086844"/>
          <a:ext cx="8449938"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326B8700-2010-A1D9-00D2-D2441E837180}"/>
              </a:ext>
            </a:extLst>
          </p:cNvPr>
          <p:cNvSpPr txBox="1">
            <a:spLocks noChangeArrowheads="1"/>
          </p:cNvSpPr>
          <p:nvPr/>
        </p:nvSpPr>
        <p:spPr bwMode="auto">
          <a:xfrm>
            <a:off x="393198" y="5771155"/>
            <a:ext cx="837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200" dirty="0">
                <a:solidFill>
                  <a:schemeClr val="tx1"/>
                </a:solidFill>
                <a:latin typeface="Calibri" panose="020F0502020204030204" pitchFamily="34" charset="0"/>
                <a:cs typeface="Calibri" panose="020F0502020204030204" pitchFamily="34" charset="0"/>
              </a:rPr>
              <a:t>As of </a:t>
            </a:r>
            <a:r>
              <a:rPr lang="en-US" altLang="en-US" sz="1200" dirty="0">
                <a:solidFill>
                  <a:schemeClr val="tx1"/>
                </a:solidFill>
                <a:latin typeface="Calibri" panose="020F0502020204030204" pitchFamily="34" charset="0"/>
                <a:ea typeface="ＭＳ Ｐゴシック"/>
                <a:cs typeface="Calibri" panose="020F0502020204030204" pitchFamily="34" charset="0"/>
              </a:rPr>
              <a:t>March 31</a:t>
            </a:r>
            <a:r>
              <a:rPr lang="en-US" altLang="en-US" sz="1200" baseline="30000" dirty="0">
                <a:solidFill>
                  <a:schemeClr val="tx1"/>
                </a:solidFill>
                <a:latin typeface="Calibri" panose="020F0502020204030204" pitchFamily="34" charset="0"/>
                <a:ea typeface="ＭＳ Ｐゴシック"/>
                <a:cs typeface="Calibri" panose="020F0502020204030204" pitchFamily="34" charset="0"/>
              </a:rPr>
              <a:t>st</a:t>
            </a:r>
            <a:r>
              <a:rPr lang="en-US" altLang="en-US" sz="1200" dirty="0">
                <a:solidFill>
                  <a:schemeClr val="tx1"/>
                </a:solidFill>
                <a:latin typeface="Calibri" panose="020F0502020204030204" pitchFamily="34" charset="0"/>
                <a:cs typeface="Calibri" panose="020F0502020204030204" pitchFamily="34" charset="0"/>
              </a:rPr>
              <a:t>, 85</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uninsured injuries have been reported to the WCTF.  Please note, claims may be determined to be insured or uninsured after filing. The WCTF received 95 newly reported claims in FY23.  </a:t>
            </a:r>
          </a:p>
        </p:txBody>
      </p:sp>
      <p:sp>
        <p:nvSpPr>
          <p:cNvPr id="6" name="TextBox 5">
            <a:extLst>
              <a:ext uri="{FF2B5EF4-FFF2-40B4-BE49-F238E27FC236}">
                <a16:creationId xmlns:a16="http://schemas.microsoft.com/office/drawing/2014/main" id="{E237F812-E4F7-2E24-ACB6-20F6E2756D2F}"/>
              </a:ext>
            </a:extLst>
          </p:cNvPr>
          <p:cNvSpPr txBox="1"/>
          <p:nvPr/>
        </p:nvSpPr>
        <p:spPr>
          <a:xfrm>
            <a:off x="2210299" y="1765967"/>
            <a:ext cx="1274195"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Occupation</a:t>
            </a:r>
            <a:endParaRPr lang="en-US" sz="1800" b="1" dirty="0">
              <a:solidFill>
                <a:schemeClr val="tx1"/>
              </a:solidFill>
            </a:endParaRPr>
          </a:p>
        </p:txBody>
      </p:sp>
      <p:sp>
        <p:nvSpPr>
          <p:cNvPr id="8" name="TextBox 7">
            <a:extLst>
              <a:ext uri="{FF2B5EF4-FFF2-40B4-BE49-F238E27FC236}">
                <a16:creationId xmlns:a16="http://schemas.microsoft.com/office/drawing/2014/main" id="{F9A0A2F8-46FE-2074-AA95-E559E26F9845}"/>
              </a:ext>
            </a:extLst>
          </p:cNvPr>
          <p:cNvSpPr txBox="1"/>
          <p:nvPr/>
        </p:nvSpPr>
        <p:spPr>
          <a:xfrm>
            <a:off x="6258749" y="1729934"/>
            <a:ext cx="976614" cy="369332"/>
          </a:xfrm>
          <a:prstGeom prst="rect">
            <a:avLst/>
          </a:prstGeom>
          <a:noFill/>
        </p:spPr>
        <p:txBody>
          <a:bodyPr wrap="none" rtlCol="0">
            <a:spAutoFit/>
          </a:bodyPr>
          <a:lstStyle/>
          <a:p>
            <a:r>
              <a:rPr lang="en-US" sz="1800" b="1" dirty="0">
                <a:solidFill>
                  <a:schemeClr val="tx1"/>
                </a:solidFill>
                <a:latin typeface="Calibri" panose="020F0502020204030204" pitchFamily="34" charset="0"/>
                <a:cs typeface="Calibri" panose="020F0502020204030204" pitchFamily="34" charset="0"/>
              </a:rPr>
              <a:t>Industry</a:t>
            </a:r>
            <a:endParaRPr lang="en-US" sz="1800" b="1" dirty="0">
              <a:solidFill>
                <a:schemeClr val="tx1"/>
              </a:solidFill>
            </a:endParaRPr>
          </a:p>
        </p:txBody>
      </p:sp>
    </p:spTree>
    <p:extLst>
      <p:ext uri="{BB962C8B-B14F-4D97-AF65-F5344CB8AC3E}">
        <p14:creationId xmlns:p14="http://schemas.microsoft.com/office/powerpoint/2010/main" val="22243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D6E703-1476-5A57-16AB-665D953FB800}"/>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2024</a:t>
            </a:r>
            <a:endParaRPr lang="en-US" sz="2400" dirty="0">
              <a:latin typeface="Calibri" panose="020F0502020204030204" pitchFamily="34" charset="0"/>
              <a:cs typeface="Calibri" panose="020F0502020204030204" pitchFamily="34" charset="0"/>
            </a:endParaRPr>
          </a:p>
        </p:txBody>
      </p:sp>
      <p:sp>
        <p:nvSpPr>
          <p:cNvPr id="7" name="Text Box 7">
            <a:extLst>
              <a:ext uri="{FF2B5EF4-FFF2-40B4-BE49-F238E27FC236}">
                <a16:creationId xmlns:a16="http://schemas.microsoft.com/office/drawing/2014/main" id="{C1A8EB4B-F8F3-B218-1F40-F020427E55B4}"/>
              </a:ext>
            </a:extLst>
          </p:cNvPr>
          <p:cNvSpPr txBox="1">
            <a:spLocks noChangeArrowheads="1"/>
          </p:cNvSpPr>
          <p:nvPr/>
        </p:nvSpPr>
        <p:spPr bwMode="auto">
          <a:xfrm>
            <a:off x="0" y="6246820"/>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2024 as of 3/31/2024</a:t>
            </a:r>
          </a:p>
        </p:txBody>
      </p:sp>
      <p:sp>
        <p:nvSpPr>
          <p:cNvPr id="13" name="TextBox 12">
            <a:extLst>
              <a:ext uri="{FF2B5EF4-FFF2-40B4-BE49-F238E27FC236}">
                <a16:creationId xmlns:a16="http://schemas.microsoft.com/office/drawing/2014/main" id="{FA92329D-B244-CA21-DC66-4177D9977BB5}"/>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11</a:t>
            </a:r>
          </a:p>
        </p:txBody>
      </p:sp>
      <p:graphicFrame>
        <p:nvGraphicFramePr>
          <p:cNvPr id="8" name="Content Placeholder 5">
            <a:extLst>
              <a:ext uri="{FF2B5EF4-FFF2-40B4-BE49-F238E27FC236}">
                <a16:creationId xmlns:a16="http://schemas.microsoft.com/office/drawing/2014/main" id="{40A8FABF-862B-72DD-6BDC-A37B12269C50}"/>
              </a:ext>
            </a:extLst>
          </p:cNvPr>
          <p:cNvGraphicFramePr>
            <a:graphicFrameLocks noGrp="1"/>
          </p:cNvGraphicFramePr>
          <p:nvPr>
            <p:ph idx="1"/>
            <p:extLst>
              <p:ext uri="{D42A27DB-BD31-4B8C-83A1-F6EECF244321}">
                <p14:modId xmlns:p14="http://schemas.microsoft.com/office/powerpoint/2010/main" val="247387551"/>
              </p:ext>
            </p:extLst>
          </p:nvPr>
        </p:nvGraphicFramePr>
        <p:xfrm>
          <a:off x="76200" y="1061696"/>
          <a:ext cx="4748700"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5">
            <a:extLst>
              <a:ext uri="{FF2B5EF4-FFF2-40B4-BE49-F238E27FC236}">
                <a16:creationId xmlns:a16="http://schemas.microsoft.com/office/drawing/2014/main" id="{5FD820A8-94C8-B138-3912-5EC13F8A649C}"/>
              </a:ext>
            </a:extLst>
          </p:cNvPr>
          <p:cNvSpPr txBox="1">
            <a:spLocks noChangeArrowheads="1"/>
          </p:cNvSpPr>
          <p:nvPr/>
        </p:nvSpPr>
        <p:spPr bwMode="auto">
          <a:xfrm>
            <a:off x="5060490" y="1248768"/>
            <a:ext cx="397851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400" b="1" dirty="0">
                <a:solidFill>
                  <a:schemeClr val="tx1"/>
                </a:solidFill>
                <a:latin typeface="Calibri" panose="020F0502020204030204" pitchFamily="34" charset="0"/>
                <a:cs typeface="Calibri" panose="020F0502020204030204" pitchFamily="34" charset="0"/>
              </a:rPr>
              <a:t>Civil Litigation Recovery</a:t>
            </a:r>
          </a:p>
          <a:p>
            <a:pPr algn="ctr"/>
            <a:endParaRPr lang="en-US" altLang="en-US" sz="1400" b="1" dirty="0">
              <a:solidFill>
                <a:schemeClr val="tx1"/>
              </a:solidFill>
              <a:latin typeface="Calibri" panose="020F0502020204030204" pitchFamily="34" charset="0"/>
              <a:cs typeface="Calibri" panose="020F0502020204030204" pitchFamily="34" charset="0"/>
            </a:endParaRPr>
          </a:p>
          <a:p>
            <a:pPr algn="ctr"/>
            <a:r>
              <a:rPr lang="en-US" altLang="en-US" sz="1200" dirty="0">
                <a:solidFill>
                  <a:schemeClr val="tx1"/>
                </a:solidFill>
                <a:latin typeface="Calibri" panose="020F0502020204030204" pitchFamily="34" charset="0"/>
                <a:cs typeface="Calibri" panose="020F0502020204030204" pitchFamily="34" charset="0"/>
              </a:rPr>
              <a:t>Every effort is made to recover money owed by the uninsured employer pursuant c. 152 §65 (8).  </a:t>
            </a:r>
          </a:p>
        </p:txBody>
      </p:sp>
      <p:graphicFrame>
        <p:nvGraphicFramePr>
          <p:cNvPr id="14" name="Chart 13">
            <a:extLst>
              <a:ext uri="{FF2B5EF4-FFF2-40B4-BE49-F238E27FC236}">
                <a16:creationId xmlns:a16="http://schemas.microsoft.com/office/drawing/2014/main" id="{B782F50B-AD18-4D8E-BC72-37B4A1CD192A}"/>
              </a:ext>
            </a:extLst>
          </p:cNvPr>
          <p:cNvGraphicFramePr/>
          <p:nvPr>
            <p:extLst>
              <p:ext uri="{D42A27DB-BD31-4B8C-83A1-F6EECF244321}">
                <p14:modId xmlns:p14="http://schemas.microsoft.com/office/powerpoint/2010/main" val="1383216653"/>
              </p:ext>
            </p:extLst>
          </p:nvPr>
        </p:nvGraphicFramePr>
        <p:xfrm>
          <a:off x="4923901" y="2093447"/>
          <a:ext cx="411510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4">
            <a:extLst>
              <a:ext uri="{FF2B5EF4-FFF2-40B4-BE49-F238E27FC236}">
                <a16:creationId xmlns:a16="http://schemas.microsoft.com/office/drawing/2014/main" id="{09C11477-2AF5-2147-CBDE-12C1BA49634B}"/>
              </a:ext>
            </a:extLst>
          </p:cNvPr>
          <p:cNvSpPr txBox="1">
            <a:spLocks noChangeArrowheads="1"/>
          </p:cNvSpPr>
          <p:nvPr/>
        </p:nvSpPr>
        <p:spPr bwMode="auto">
          <a:xfrm>
            <a:off x="300792" y="5155056"/>
            <a:ext cx="4299516"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200" dirty="0">
                <a:solidFill>
                  <a:schemeClr val="tx1"/>
                </a:solidFill>
                <a:latin typeface="Calibri" panose="020F0502020204030204" pitchFamily="34" charset="0"/>
                <a:ea typeface="ＭＳ Ｐゴシック"/>
                <a:cs typeface="Calibri" panose="020F0502020204030204" pitchFamily="34" charset="0"/>
              </a:rPr>
              <a:t>Represents payments on all open claims to include those made in prior years.  </a:t>
            </a:r>
          </a:p>
        </p:txBody>
      </p:sp>
      <p:sp>
        <p:nvSpPr>
          <p:cNvPr id="16" name="Text Box 3">
            <a:extLst>
              <a:ext uri="{FF2B5EF4-FFF2-40B4-BE49-F238E27FC236}">
                <a16:creationId xmlns:a16="http://schemas.microsoft.com/office/drawing/2014/main" id="{CA71B0A5-C102-9469-FB91-96F4D066CBE6}"/>
              </a:ext>
            </a:extLst>
          </p:cNvPr>
          <p:cNvSpPr txBox="1">
            <a:spLocks noChangeArrowheads="1"/>
          </p:cNvSpPr>
          <p:nvPr/>
        </p:nvSpPr>
        <p:spPr bwMode="auto">
          <a:xfrm>
            <a:off x="937782" y="1058679"/>
            <a:ext cx="33165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400" b="1" dirty="0">
                <a:solidFill>
                  <a:schemeClr val="tx1"/>
                </a:solidFill>
                <a:latin typeface="Calibri" panose="020F0502020204030204" pitchFamily="34" charset="0"/>
                <a:cs typeface="Calibri" panose="020F0502020204030204" pitchFamily="34" charset="0"/>
              </a:rPr>
              <a:t>WCTF Fiscal Year Payments</a:t>
            </a:r>
          </a:p>
        </p:txBody>
      </p:sp>
    </p:spTree>
    <p:extLst>
      <p:ext uri="{BB962C8B-B14F-4D97-AF65-F5344CB8AC3E}">
        <p14:creationId xmlns:p14="http://schemas.microsoft.com/office/powerpoint/2010/main" val="208801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9" name="Text Box 7"/>
          <p:cNvSpPr txBox="1">
            <a:spLocks noChangeArrowheads="1"/>
          </p:cNvSpPr>
          <p:nvPr/>
        </p:nvSpPr>
        <p:spPr bwMode="auto">
          <a:xfrm>
            <a:off x="76200" y="6361584"/>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2024 as of 3/31/2024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12</a:t>
            </a:r>
          </a:p>
        </p:txBody>
      </p:sp>
      <p:graphicFrame>
        <p:nvGraphicFramePr>
          <p:cNvPr id="8" name="Object 9">
            <a:extLst>
              <a:ext uri="{FF2B5EF4-FFF2-40B4-BE49-F238E27FC236}">
                <a16:creationId xmlns:a16="http://schemas.microsoft.com/office/drawing/2014/main" id="{A1F0E37D-38D7-48A8-8F64-8629E873823A}"/>
              </a:ext>
            </a:extLst>
          </p:cNvPr>
          <p:cNvGraphicFramePr>
            <a:graphicFrameLocks noChangeAspect="1"/>
          </p:cNvGraphicFramePr>
          <p:nvPr>
            <p:extLst>
              <p:ext uri="{D42A27DB-BD31-4B8C-83A1-F6EECF244321}">
                <p14:modId xmlns:p14="http://schemas.microsoft.com/office/powerpoint/2010/main" val="1301562802"/>
              </p:ext>
            </p:extLst>
          </p:nvPr>
        </p:nvGraphicFramePr>
        <p:xfrm>
          <a:off x="167258" y="1348353"/>
          <a:ext cx="8809484"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Box 4">
            <a:extLst>
              <a:ext uri="{FF2B5EF4-FFF2-40B4-BE49-F238E27FC236}">
                <a16:creationId xmlns:a16="http://schemas.microsoft.com/office/drawing/2014/main" id="{C891B21F-B579-A73D-DE94-64086B3AEF80}"/>
              </a:ext>
            </a:extLst>
          </p:cNvPr>
          <p:cNvSpPr txBox="1">
            <a:spLocks noChangeArrowheads="1"/>
          </p:cNvSpPr>
          <p:nvPr/>
        </p:nvSpPr>
        <p:spPr bwMode="auto">
          <a:xfrm>
            <a:off x="38101" y="5795023"/>
            <a:ext cx="90677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100" dirty="0">
                <a:solidFill>
                  <a:schemeClr val="tx1"/>
                </a:solidFill>
                <a:latin typeface="Calibri" panose="020F0502020204030204" pitchFamily="34" charset="0"/>
                <a:cs typeface="Calibri" panose="020F0502020204030204" pitchFamily="34" charset="0"/>
              </a:rPr>
              <a:t>Represents payments made by the WCTF to insurers seeking reimbursement for §37/37A to include quarterly payments and interest.  Additional payments may be in process but have not been registered in MMARS, the state accounting system as the time of this report.  </a:t>
            </a:r>
          </a:p>
        </p:txBody>
      </p:sp>
      <p:sp>
        <p:nvSpPr>
          <p:cNvPr id="3" name="Text Box 9">
            <a:extLst>
              <a:ext uri="{FF2B5EF4-FFF2-40B4-BE49-F238E27FC236}">
                <a16:creationId xmlns:a16="http://schemas.microsoft.com/office/drawing/2014/main" id="{F1ABE27D-D1FE-C48C-F2BB-CD1209FDC899}"/>
              </a:ext>
            </a:extLst>
          </p:cNvPr>
          <p:cNvSpPr txBox="1">
            <a:spLocks noChangeArrowheads="1"/>
          </p:cNvSpPr>
          <p:nvPr/>
        </p:nvSpPr>
        <p:spPr bwMode="auto">
          <a:xfrm>
            <a:off x="2384029" y="1046098"/>
            <a:ext cx="437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Second Injury Fund Budget &amp; Payments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138" y="358775"/>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8" name="Text Box 7"/>
          <p:cNvSpPr txBox="1">
            <a:spLocks noChangeArrowheads="1"/>
          </p:cNvSpPr>
          <p:nvPr/>
        </p:nvSpPr>
        <p:spPr bwMode="auto">
          <a:xfrm>
            <a:off x="84138" y="5847838"/>
            <a:ext cx="137772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2024 as of 3/31/2024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13</a:t>
            </a:r>
          </a:p>
        </p:txBody>
      </p:sp>
      <p:graphicFrame>
        <p:nvGraphicFramePr>
          <p:cNvPr id="9" name="Object 6">
            <a:extLst>
              <a:ext uri="{FF2B5EF4-FFF2-40B4-BE49-F238E27FC236}">
                <a16:creationId xmlns:a16="http://schemas.microsoft.com/office/drawing/2014/main" id="{1C0296D0-C3A5-474B-A2CB-9FCFB5276A21}"/>
              </a:ext>
            </a:extLst>
          </p:cNvPr>
          <p:cNvGraphicFramePr>
            <a:graphicFrameLocks noChangeAspect="1"/>
          </p:cNvGraphicFramePr>
          <p:nvPr>
            <p:extLst>
              <p:ext uri="{D42A27DB-BD31-4B8C-83A1-F6EECF244321}">
                <p14:modId xmlns:p14="http://schemas.microsoft.com/office/powerpoint/2010/main" val="1528012635"/>
              </p:ext>
            </p:extLst>
          </p:nvPr>
        </p:nvGraphicFramePr>
        <p:xfrm>
          <a:off x="665714" y="1336566"/>
          <a:ext cx="7812571"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a:extLst>
              <a:ext uri="{FF2B5EF4-FFF2-40B4-BE49-F238E27FC236}">
                <a16:creationId xmlns:a16="http://schemas.microsoft.com/office/drawing/2014/main" id="{D58A2D77-B897-D3D8-318D-A76501D3F71A}"/>
              </a:ext>
            </a:extLst>
          </p:cNvPr>
          <p:cNvSpPr txBox="1">
            <a:spLocks noChangeArrowheads="1"/>
          </p:cNvSpPr>
          <p:nvPr/>
        </p:nvSpPr>
        <p:spPr bwMode="auto">
          <a:xfrm>
            <a:off x="3315050" y="1054412"/>
            <a:ext cx="25138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Calibri" panose="020F0502020204030204" pitchFamily="34" charset="0"/>
                <a:cs typeface="Calibri" panose="020F0502020204030204" pitchFamily="34" charset="0"/>
              </a:rPr>
              <a:t>COLA Reimbursement</a:t>
            </a:r>
            <a:endParaRPr lang="en-US" altLang="en-US" b="1" i="1"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1F4EC02-27C0-FAD8-60FD-4189FC6798B5}"/>
              </a:ext>
            </a:extLst>
          </p:cNvPr>
          <p:cNvSpPr txBox="1"/>
          <p:nvPr/>
        </p:nvSpPr>
        <p:spPr>
          <a:xfrm>
            <a:off x="665712" y="6099129"/>
            <a:ext cx="7812571" cy="461665"/>
          </a:xfrm>
          <a:prstGeom prst="rect">
            <a:avLst/>
          </a:prstGeom>
          <a:noFill/>
        </p:spPr>
        <p:txBody>
          <a:bodyPr wrap="square" rtlCol="0">
            <a:spAutoFit/>
          </a:bodyPr>
          <a:lstStyle/>
          <a:p>
            <a:r>
              <a:rPr lang="en-US" altLang="en-US" sz="1200" dirty="0">
                <a:solidFill>
                  <a:schemeClr val="tx1"/>
                </a:solidFill>
                <a:latin typeface="Calibri" panose="020F0502020204030204" pitchFamily="34" charset="0"/>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2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16387" name="Text Box 5"/>
          <p:cNvSpPr txBox="1">
            <a:spLocks noChangeArrowheads="1"/>
          </p:cNvSpPr>
          <p:nvPr/>
        </p:nvSpPr>
        <p:spPr bwMode="auto">
          <a:xfrm>
            <a:off x="2990317" y="1019175"/>
            <a:ext cx="31633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Calibri" panose="020F0502020204030204" pitchFamily="34" charset="0"/>
                <a:cs typeface="Calibri" panose="020F0502020204030204" pitchFamily="34" charset="0"/>
              </a:rPr>
              <a:t>Assessment Collections</a:t>
            </a:r>
          </a:p>
        </p:txBody>
      </p:sp>
      <p:sp>
        <p:nvSpPr>
          <p:cNvPr id="7" name="Text Box 7"/>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2024 as of 3/31/2024</a:t>
            </a:r>
            <a:endParaRPr lang="en-US" altLang="en-US" sz="500" b="1" i="1" dirty="0">
              <a:solidFill>
                <a:schemeClr val="tx1"/>
              </a:solidFill>
              <a:latin typeface="Calibri" panose="020F0502020204030204" pitchFamily="34" charset="0"/>
              <a:cs typeface="Calibri" panose="020F0502020204030204" pitchFamily="34" charset="0"/>
            </a:endParaRPr>
          </a:p>
        </p:txBody>
      </p:sp>
      <p:sp>
        <p:nvSpPr>
          <p:cNvPr id="6" name="TextBox 5"/>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14</a:t>
            </a:r>
          </a:p>
        </p:txBody>
      </p:sp>
      <p:graphicFrame>
        <p:nvGraphicFramePr>
          <p:cNvPr id="4" name="Chart 3">
            <a:extLst>
              <a:ext uri="{FF2B5EF4-FFF2-40B4-BE49-F238E27FC236}">
                <a16:creationId xmlns:a16="http://schemas.microsoft.com/office/drawing/2014/main" id="{4B424A89-6CC2-499B-8025-D984F6D2AE00}"/>
              </a:ext>
            </a:extLst>
          </p:cNvPr>
          <p:cNvGraphicFramePr/>
          <p:nvPr>
            <p:extLst>
              <p:ext uri="{D42A27DB-BD31-4B8C-83A1-F6EECF244321}">
                <p14:modId xmlns:p14="http://schemas.microsoft.com/office/powerpoint/2010/main" val="3541020420"/>
              </p:ext>
            </p:extLst>
          </p:nvPr>
        </p:nvGraphicFramePr>
        <p:xfrm>
          <a:off x="89126" y="1412341"/>
          <a:ext cx="8965748" cy="48344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40035-CCFC-DF18-67DD-7BBF286936F2}"/>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8" name="Text Box 19">
            <a:extLst>
              <a:ext uri="{FF2B5EF4-FFF2-40B4-BE49-F238E27FC236}">
                <a16:creationId xmlns:a16="http://schemas.microsoft.com/office/drawing/2014/main" id="{0ED92233-00BB-44D5-66AC-64E23F194369}"/>
              </a:ext>
            </a:extLst>
          </p:cNvPr>
          <p:cNvSpPr txBox="1">
            <a:spLocks noChangeArrowheads="1"/>
          </p:cNvSpPr>
          <p:nvPr/>
        </p:nvSpPr>
        <p:spPr bwMode="auto">
          <a:xfrm>
            <a:off x="71609" y="5903940"/>
            <a:ext cx="9000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dirty="0">
                <a:solidFill>
                  <a:schemeClr val="tx1"/>
                </a:solidFill>
                <a:latin typeface="Calibri" panose="020F0502020204030204" pitchFamily="34" charset="0"/>
                <a:cs typeface="Calibri" panose="020F0502020204030204" pitchFamily="34" charset="0"/>
              </a:rPr>
              <a:t>Staff are paid from either the General Appropriation Account or the WCTF depending upon their job. These number while the Administrative Services Unit brought a new staff member on board. Count as of 3/31/2024 reflect full-time and part-time employees as of the close of the month. </a:t>
            </a:r>
          </a:p>
        </p:txBody>
      </p:sp>
      <p:sp>
        <p:nvSpPr>
          <p:cNvPr id="9" name="TextBox 8">
            <a:extLst>
              <a:ext uri="{FF2B5EF4-FFF2-40B4-BE49-F238E27FC236}">
                <a16:creationId xmlns:a16="http://schemas.microsoft.com/office/drawing/2014/main" id="{BE947E84-5738-F9C6-8ECA-64EB152EE547}"/>
              </a:ext>
            </a:extLst>
          </p:cNvPr>
          <p:cNvSpPr txBox="1"/>
          <p:nvPr/>
        </p:nvSpPr>
        <p:spPr>
          <a:xfrm>
            <a:off x="8668029" y="6246820"/>
            <a:ext cx="31611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15</a:t>
            </a:r>
          </a:p>
        </p:txBody>
      </p:sp>
      <p:graphicFrame>
        <p:nvGraphicFramePr>
          <p:cNvPr id="2" name="Chart 1">
            <a:extLst>
              <a:ext uri="{FF2B5EF4-FFF2-40B4-BE49-F238E27FC236}">
                <a16:creationId xmlns:a16="http://schemas.microsoft.com/office/drawing/2014/main" id="{AA71A245-E7FD-CE8F-8395-547A240FD9BA}"/>
              </a:ext>
            </a:extLst>
          </p:cNvPr>
          <p:cNvGraphicFramePr/>
          <p:nvPr>
            <p:extLst>
              <p:ext uri="{D42A27DB-BD31-4B8C-83A1-F6EECF244321}">
                <p14:modId xmlns:p14="http://schemas.microsoft.com/office/powerpoint/2010/main" val="3168171480"/>
              </p:ext>
            </p:extLst>
          </p:nvPr>
        </p:nvGraphicFramePr>
        <p:xfrm>
          <a:off x="391885" y="1437243"/>
          <a:ext cx="8360229" cy="4466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978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CBCD87-416F-5152-4E3B-B89E3D6CC4D5}"/>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2024</a:t>
            </a:r>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F7AE565-22BB-74AC-829D-EB551904EEAF}"/>
              </a:ext>
            </a:extLst>
          </p:cNvPr>
          <p:cNvSpPr txBox="1"/>
          <p:nvPr/>
        </p:nvSpPr>
        <p:spPr>
          <a:xfrm>
            <a:off x="440674" y="1072665"/>
            <a:ext cx="8262651" cy="5196294"/>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accent6"/>
                </a:solidFill>
                <a:effectLst/>
                <a:latin typeface="Calibri" panose="020F0502020204030204" pitchFamily="34" charset="0"/>
                <a:ea typeface="DengXian" panose="02010600030101010101" pitchFamily="2" charset="-122"/>
              </a:rPr>
              <a:t>Disclaimer:</a:t>
            </a:r>
            <a:r>
              <a:rPr lang="en-US" sz="4000" dirty="0">
                <a:solidFill>
                  <a:schemeClr val="accent6"/>
                </a:solidFill>
                <a:effectLst/>
                <a:latin typeface="Calibri" panose="020F0502020204030204" pitchFamily="34" charset="0"/>
                <a:ea typeface="DengXian" panose="02010600030101010101" pitchFamily="2" charset="-122"/>
              </a:rPr>
              <a:t>  </a:t>
            </a:r>
          </a:p>
          <a:p>
            <a:pPr marL="0" marR="0" algn="ctr" fontAlgn="base">
              <a:spcBef>
                <a:spcPts val="0"/>
              </a:spcBef>
              <a:spcAft>
                <a:spcPts val="0"/>
              </a:spcAft>
            </a:pPr>
            <a:endParaRPr lang="en-US" sz="1800" dirty="0">
              <a:solidFill>
                <a:schemeClr val="accent6"/>
              </a:solidFill>
              <a:effectLst/>
              <a:latin typeface="Calibri" panose="020F0502020204030204" pitchFamily="34" charset="0"/>
              <a:ea typeface="DengXian" panose="02010600030101010101" pitchFamily="2" charset="-122"/>
            </a:endParaRP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The Department of Industrial Accident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dirty="0">
                <a:solidFill>
                  <a:schemeClr val="accent6"/>
                </a:solidFill>
                <a:effectLst/>
                <a:latin typeface="Calibri" panose="020F0502020204030204" pitchFamily="34" charset="0"/>
                <a:ea typeface="DengXian" panose="02010600030101010101" pitchFamily="2" charset="-122"/>
              </a:rPr>
              <a:t> </a:t>
            </a:r>
          </a:p>
          <a:p>
            <a:pPr marL="0" marR="0">
              <a:lnSpc>
                <a:spcPct val="107000"/>
              </a:lnSpc>
              <a:spcBef>
                <a:spcPts val="0"/>
              </a:spcBef>
              <a:spcAft>
                <a:spcPts val="800"/>
              </a:spcAft>
            </a:pP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The DIA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makes no warrant</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ies,</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guarantees </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or representations that the materials contained within this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report/</a:t>
            </a:r>
            <a:r>
              <a:rPr lang="en-US" kern="0" dirty="0">
                <a:solidFill>
                  <a:schemeClr val="accent6"/>
                </a:solidFill>
                <a:effectLst/>
                <a:latin typeface="Calibri" panose="020F0502020204030204" pitchFamily="34" charset="0"/>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any loss or damage resulting from reliance on or </a:t>
            </a:r>
            <a:r>
              <a:rPr lang="en-US" kern="10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misuse of any </a:t>
            </a:r>
            <a:r>
              <a:rPr lang="en-US" kern="100" dirty="0">
                <a:solidFill>
                  <a:schemeClr val="accent6"/>
                </a:solidFill>
                <a:effectLst/>
                <a:latin typeface="Calibri" panose="020F0502020204030204" pitchFamily="34" charset="0"/>
                <a:ea typeface="DengXian" panose="02010600030101010101" pitchFamily="2" charset="-122"/>
                <a:cs typeface="Cordia New" panose="020B0304020202020204" pitchFamily="34" charset="-34"/>
              </a:rPr>
              <a:t>such information.  </a:t>
            </a:r>
          </a:p>
          <a:p>
            <a:pPr algn="ctr"/>
            <a:endParaRPr lang="en-US"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11F8E47-38B5-4CC4-A545-57C2A7D3588E}"/>
              </a:ext>
            </a:extLst>
          </p:cNvPr>
          <p:cNvGraphicFramePr>
            <a:graphicFrameLocks noGrp="1"/>
          </p:cNvGraphicFramePr>
          <p:nvPr>
            <p:ph idx="1"/>
            <p:extLst>
              <p:ext uri="{D42A27DB-BD31-4B8C-83A1-F6EECF244321}">
                <p14:modId xmlns:p14="http://schemas.microsoft.com/office/powerpoint/2010/main" val="1483311967"/>
              </p:ext>
            </p:extLst>
          </p:nvPr>
        </p:nvGraphicFramePr>
        <p:xfrm>
          <a:off x="457200" y="974893"/>
          <a:ext cx="8229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EE3FEA-625E-47EF-B908-E84AE4B4689A}"/>
              </a:ext>
            </a:extLst>
          </p:cNvPr>
          <p:cNvSpPr>
            <a:spLocks noGrp="1"/>
          </p:cNvSpPr>
          <p:nvPr>
            <p:ph type="title"/>
          </p:nvPr>
        </p:nvSpPr>
        <p:spPr>
          <a:xfrm>
            <a:off x="76200" y="381000"/>
            <a:ext cx="8001000" cy="533400"/>
          </a:xfrm>
        </p:spPr>
        <p:txBody>
          <a:bodyPr/>
          <a:lstStyle/>
          <a:p>
            <a:r>
              <a:rPr lang="en-US" altLang="en-US" sz="2400" dirty="0">
                <a:latin typeface="Calibri" panose="020F0502020204030204" pitchFamily="34" charset="0"/>
                <a:cs typeface="Calibri" panose="020F0502020204030204" pitchFamily="34" charset="0"/>
              </a:rPr>
              <a:t>Workers’ Compensation Advisory Council – April 2024</a:t>
            </a:r>
            <a:endParaRPr lang="en-US"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4EC70EE-D066-459A-93A3-42BB7D88E6FC}"/>
              </a:ext>
            </a:extLst>
          </p:cNvPr>
          <p:cNvSpPr txBox="1"/>
          <p:nvPr/>
        </p:nvSpPr>
        <p:spPr>
          <a:xfrm>
            <a:off x="36443" y="6361584"/>
            <a:ext cx="1451038" cy="230832"/>
          </a:xfrm>
          <a:prstGeom prst="rect">
            <a:avLst/>
          </a:prstGeom>
          <a:noFill/>
        </p:spPr>
        <p:txBody>
          <a:bodyPr wrap="none" rtlCol="0">
            <a:spAutoFit/>
          </a:bodyPr>
          <a:lstStyle/>
          <a:p>
            <a:r>
              <a:rPr lang="en-US" sz="900" i="1" dirty="0">
                <a:solidFill>
                  <a:schemeClr val="tx1"/>
                </a:solidFill>
                <a:latin typeface="Calibri" panose="020F0502020204030204" pitchFamily="34" charset="0"/>
                <a:cs typeface="Calibri" panose="020F0502020204030204" pitchFamily="34" charset="0"/>
              </a:rPr>
              <a:t>Percent resolved indicated.</a:t>
            </a:r>
          </a:p>
        </p:txBody>
      </p:sp>
      <p:sp>
        <p:nvSpPr>
          <p:cNvPr id="19" name="TextBox 18">
            <a:extLst>
              <a:ext uri="{FF2B5EF4-FFF2-40B4-BE49-F238E27FC236}">
                <a16:creationId xmlns:a16="http://schemas.microsoft.com/office/drawing/2014/main" id="{4AB7BEA6-9024-426B-BC0E-5D9F6FF067D6}"/>
              </a:ext>
            </a:extLst>
          </p:cNvPr>
          <p:cNvSpPr txBox="1"/>
          <p:nvPr/>
        </p:nvSpPr>
        <p:spPr>
          <a:xfrm>
            <a:off x="8668029" y="6246820"/>
            <a:ext cx="248786" cy="246221"/>
          </a:xfrm>
          <a:prstGeom prst="rect">
            <a:avLst/>
          </a:prstGeom>
          <a:noFill/>
        </p:spPr>
        <p:txBody>
          <a:bodyPr wrap="none" rtlCol="0">
            <a:spAutoFit/>
          </a:bodyPr>
          <a:lstStyle/>
          <a:p>
            <a:r>
              <a:rPr lang="en-US" sz="1000" dirty="0"/>
              <a:t>2</a:t>
            </a:r>
          </a:p>
        </p:txBody>
      </p:sp>
      <p:sp>
        <p:nvSpPr>
          <p:cNvPr id="3" name="TextBox 2">
            <a:extLst>
              <a:ext uri="{FF2B5EF4-FFF2-40B4-BE49-F238E27FC236}">
                <a16:creationId xmlns:a16="http://schemas.microsoft.com/office/drawing/2014/main" id="{5F6DA66B-56E8-D317-A423-0CAF04849AA2}"/>
              </a:ext>
            </a:extLst>
          </p:cNvPr>
          <p:cNvSpPr txBox="1"/>
          <p:nvPr/>
        </p:nvSpPr>
        <p:spPr>
          <a:xfrm>
            <a:off x="679432" y="1843339"/>
            <a:ext cx="950275"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46.7%</a:t>
            </a:r>
          </a:p>
        </p:txBody>
      </p:sp>
      <p:sp>
        <p:nvSpPr>
          <p:cNvPr id="2" name="TextBox 1">
            <a:extLst>
              <a:ext uri="{FF2B5EF4-FFF2-40B4-BE49-F238E27FC236}">
                <a16:creationId xmlns:a16="http://schemas.microsoft.com/office/drawing/2014/main" id="{3B5B098F-CDA2-878E-4879-C196D2BDB5B6}"/>
              </a:ext>
            </a:extLst>
          </p:cNvPr>
          <p:cNvSpPr txBox="1"/>
          <p:nvPr/>
        </p:nvSpPr>
        <p:spPr>
          <a:xfrm>
            <a:off x="1851939" y="1902298"/>
            <a:ext cx="863551"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50.0%</a:t>
            </a:r>
          </a:p>
        </p:txBody>
      </p:sp>
      <p:sp>
        <p:nvSpPr>
          <p:cNvPr id="5" name="TextBox 4">
            <a:extLst>
              <a:ext uri="{FF2B5EF4-FFF2-40B4-BE49-F238E27FC236}">
                <a16:creationId xmlns:a16="http://schemas.microsoft.com/office/drawing/2014/main" id="{C27F02AD-A7BE-74C7-3DED-31CBB8F44724}"/>
              </a:ext>
            </a:extLst>
          </p:cNvPr>
          <p:cNvSpPr txBox="1"/>
          <p:nvPr/>
        </p:nvSpPr>
        <p:spPr>
          <a:xfrm>
            <a:off x="2887460" y="184333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47.9%</a:t>
            </a:r>
          </a:p>
        </p:txBody>
      </p:sp>
      <p:sp>
        <p:nvSpPr>
          <p:cNvPr id="6" name="TextBox 5">
            <a:extLst>
              <a:ext uri="{FF2B5EF4-FFF2-40B4-BE49-F238E27FC236}">
                <a16:creationId xmlns:a16="http://schemas.microsoft.com/office/drawing/2014/main" id="{DF7CC12E-DDE0-9163-3ADD-A3107313401A}"/>
              </a:ext>
            </a:extLst>
          </p:cNvPr>
          <p:cNvSpPr txBox="1"/>
          <p:nvPr/>
        </p:nvSpPr>
        <p:spPr>
          <a:xfrm>
            <a:off x="4088026" y="192117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50.6%</a:t>
            </a:r>
          </a:p>
        </p:txBody>
      </p:sp>
      <p:sp>
        <p:nvSpPr>
          <p:cNvPr id="13" name="TextBox 12">
            <a:extLst>
              <a:ext uri="{FF2B5EF4-FFF2-40B4-BE49-F238E27FC236}">
                <a16:creationId xmlns:a16="http://schemas.microsoft.com/office/drawing/2014/main" id="{2343BE62-9486-2592-3F7E-B463BD13C909}"/>
              </a:ext>
            </a:extLst>
          </p:cNvPr>
          <p:cNvSpPr txBox="1"/>
          <p:nvPr/>
        </p:nvSpPr>
        <p:spPr>
          <a:xfrm>
            <a:off x="5218445" y="2271630"/>
            <a:ext cx="789354"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51.6%</a:t>
            </a:r>
          </a:p>
        </p:txBody>
      </p:sp>
      <p:sp>
        <p:nvSpPr>
          <p:cNvPr id="8" name="TextBox 7">
            <a:extLst>
              <a:ext uri="{FF2B5EF4-FFF2-40B4-BE49-F238E27FC236}">
                <a16:creationId xmlns:a16="http://schemas.microsoft.com/office/drawing/2014/main" id="{CE85B1DC-3D9E-9188-9C2E-0CD1487184DF}"/>
              </a:ext>
            </a:extLst>
          </p:cNvPr>
          <p:cNvSpPr txBox="1"/>
          <p:nvPr/>
        </p:nvSpPr>
        <p:spPr>
          <a:xfrm>
            <a:off x="6240371" y="1843339"/>
            <a:ext cx="779810"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48.0%</a:t>
            </a:r>
          </a:p>
        </p:txBody>
      </p:sp>
      <p:sp>
        <p:nvSpPr>
          <p:cNvPr id="9" name="TextBox 8">
            <a:extLst>
              <a:ext uri="{FF2B5EF4-FFF2-40B4-BE49-F238E27FC236}">
                <a16:creationId xmlns:a16="http://schemas.microsoft.com/office/drawing/2014/main" id="{9773BE0D-16F9-E573-C302-A292A00FEE28}"/>
              </a:ext>
            </a:extLst>
          </p:cNvPr>
          <p:cNvSpPr txBox="1"/>
          <p:nvPr/>
        </p:nvSpPr>
        <p:spPr>
          <a:xfrm>
            <a:off x="7337639" y="2028005"/>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50.1%</a:t>
            </a:r>
          </a:p>
        </p:txBody>
      </p:sp>
    </p:spTree>
    <p:extLst>
      <p:ext uri="{BB962C8B-B14F-4D97-AF65-F5344CB8AC3E}">
        <p14:creationId xmlns:p14="http://schemas.microsoft.com/office/powerpoint/2010/main" val="35566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latin typeface="Calibri" panose="020F0502020204030204" pitchFamily="34" charset="0"/>
                <a:cs typeface="Calibri" panose="020F0502020204030204" pitchFamily="34" charset="0"/>
              </a:rPr>
              <a:t>Workers’ Compensation Advisory Council – April 2024</a:t>
            </a:r>
            <a:endParaRPr lang="en-US" sz="2400" dirty="0">
              <a:latin typeface="Calibri" panose="020F0502020204030204" pitchFamily="34" charset="0"/>
              <a:cs typeface="Calibri" panose="020F0502020204030204" pitchFamily="34" charset="0"/>
            </a:endParaRPr>
          </a:p>
        </p:txBody>
      </p:sp>
      <p:sp>
        <p:nvSpPr>
          <p:cNvPr id="7" name="Text Box 9"/>
          <p:cNvSpPr txBox="1">
            <a:spLocks noChangeArrowheads="1"/>
          </p:cNvSpPr>
          <p:nvPr/>
        </p:nvSpPr>
        <p:spPr bwMode="auto">
          <a:xfrm>
            <a:off x="5043056" y="4604115"/>
            <a:ext cx="3769239" cy="1923604"/>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200" dirty="0">
                <a:solidFill>
                  <a:schemeClr val="tx1"/>
                </a:solidFill>
                <a:latin typeface="Calibri" panose="020F0502020204030204" pitchFamily="34" charset="0"/>
                <a:cs typeface="Calibri" panose="020F0502020204030204" pitchFamily="34" charset="0"/>
              </a:rPr>
              <a:t>Currently, the average waiting period for a conference is 10 to 16 weeks. </a:t>
            </a:r>
          </a:p>
          <a:p>
            <a:pPr algn="just">
              <a:defRPr/>
            </a:pPr>
            <a:endParaRPr lang="en-US" altLang="en-US" sz="400" dirty="0">
              <a:solidFill>
                <a:srgbClr val="FF0000"/>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March 2024 </a:t>
            </a:r>
            <a:r>
              <a:rPr lang="en-US" altLang="en-US" sz="1100" i="1" dirty="0">
                <a:solidFill>
                  <a:schemeClr val="tx1"/>
                </a:solidFill>
                <a:latin typeface="Calibri" panose="020F0502020204030204" pitchFamily="34" charset="0"/>
                <a:cs typeface="Calibri" panose="020F0502020204030204" pitchFamily="34" charset="0"/>
              </a:rPr>
              <a:t>Estimated</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Conf. Sched.:     816	Hear. Sched.:	        568</a:t>
            </a:r>
          </a:p>
          <a:p>
            <a:pPr algn="just">
              <a:defRPr/>
            </a:pPr>
            <a:r>
              <a:rPr lang="en-US" altLang="en-US" sz="1200" dirty="0">
                <a:solidFill>
                  <a:schemeClr val="tx1"/>
                </a:solidFill>
                <a:latin typeface="Calibri" panose="020F0502020204030204" pitchFamily="34" charset="0"/>
                <a:cs typeface="Calibri" panose="020F0502020204030204" pitchFamily="34" charset="0"/>
              </a:rPr>
              <a:t>Orders issued:   210</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Appeals to RB:             0</a:t>
            </a:r>
          </a:p>
          <a:p>
            <a:pPr algn="just">
              <a:defRPr/>
            </a:pPr>
            <a:r>
              <a:rPr lang="en-US" altLang="en-US" sz="1200" dirty="0">
                <a:solidFill>
                  <a:srgbClr val="FF0000"/>
                </a:solidFill>
                <a:latin typeface="Calibri" panose="020F0502020204030204" pitchFamily="34" charset="0"/>
                <a:cs typeface="Calibri" panose="020F0502020204030204" pitchFamily="34" charset="0"/>
              </a:rPr>
              <a:t>	</a:t>
            </a:r>
            <a:r>
              <a:rPr lang="en-US" altLang="en-US" sz="1100" dirty="0">
                <a:solidFill>
                  <a:schemeClr val="tx1"/>
                </a:solidFill>
                <a:latin typeface="Calibri" panose="020F0502020204030204" pitchFamily="34" charset="0"/>
                <a:cs typeface="Calibri" panose="020F0502020204030204" pitchFamily="34" charset="0"/>
              </a:rPr>
              <a:t>%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    % Claimants </a:t>
            </a:r>
            <a:r>
              <a:rPr lang="en-US" altLang="en-US" sz="1100" dirty="0" err="1">
                <a:solidFill>
                  <a:schemeClr val="tx1"/>
                </a:solidFill>
                <a:latin typeface="Calibri" panose="020F0502020204030204" pitchFamily="34" charset="0"/>
                <a:cs typeface="Calibri" panose="020F0502020204030204" pitchFamily="34" charset="0"/>
              </a:rPr>
              <a:t>recv</a:t>
            </a:r>
            <a:r>
              <a:rPr lang="en-US" altLang="en-US" sz="1100" dirty="0">
                <a:solidFill>
                  <a:schemeClr val="tx1"/>
                </a:solidFill>
                <a:latin typeface="Calibri" panose="020F0502020204030204" pitchFamily="34" charset="0"/>
                <a:cs typeface="Calibri" panose="020F0502020204030204" pitchFamily="34" charset="0"/>
              </a:rPr>
              <a:t>. WC.</a:t>
            </a:r>
            <a:r>
              <a:rPr lang="en-US" altLang="en-US" sz="1100" u="sng" dirty="0">
                <a:solidFill>
                  <a:schemeClr val="tx1"/>
                </a:solidFill>
                <a:latin typeface="Calibri" panose="020F0502020204030204" pitchFamily="34" charset="0"/>
                <a:cs typeface="Calibri" panose="020F0502020204030204" pitchFamily="34" charset="0"/>
              </a:rPr>
              <a:t> </a:t>
            </a:r>
            <a:endParaRPr lang="en-US" altLang="en-US" sz="1100" dirty="0">
              <a:solidFill>
                <a:schemeClr val="tx1"/>
              </a:solidFill>
              <a:latin typeface="Calibri" panose="020F0502020204030204" pitchFamily="34" charset="0"/>
              <a:cs typeface="Calibri" panose="020F0502020204030204" pitchFamily="34" charset="0"/>
            </a:endParaRPr>
          </a:p>
          <a:p>
            <a:pPr algn="just">
              <a:defRPr/>
            </a:pPr>
            <a:r>
              <a:rPr lang="en-US" altLang="en-US" sz="1100" dirty="0">
                <a:solidFill>
                  <a:schemeClr val="tx1"/>
                </a:solidFill>
                <a:latin typeface="Calibri" panose="020F0502020204030204" pitchFamily="34" charset="0"/>
                <a:cs typeface="Calibri" panose="020F0502020204030204" pitchFamily="34" charset="0"/>
              </a:rPr>
              <a:t>	</a:t>
            </a:r>
            <a:r>
              <a:rPr lang="en-US" altLang="en-US" sz="1100" u="sng" dirty="0">
                <a:solidFill>
                  <a:schemeClr val="tx1"/>
                </a:solidFill>
                <a:latin typeface="Calibri" panose="020F0502020204030204" pitchFamily="34" charset="0"/>
                <a:cs typeface="Calibri" panose="020F0502020204030204" pitchFamily="34" charset="0"/>
              </a:rPr>
              <a:t>– 110 filed 		– no 110 filed</a:t>
            </a:r>
          </a:p>
          <a:p>
            <a:pPr algn="just">
              <a:defRPr/>
            </a:pPr>
            <a:r>
              <a:rPr lang="en-US" altLang="en-US" sz="1100" dirty="0">
                <a:solidFill>
                  <a:schemeClr val="tx1"/>
                </a:solidFill>
                <a:latin typeface="Calibri" panose="020F0502020204030204" pitchFamily="34" charset="0"/>
                <a:cs typeface="Calibri" panose="020F0502020204030204" pitchFamily="34" charset="0"/>
              </a:rPr>
              <a:t>Conference 	51%		  90%</a:t>
            </a:r>
          </a:p>
          <a:p>
            <a:pPr algn="just">
              <a:defRPr/>
            </a:pPr>
            <a:r>
              <a:rPr lang="en-US" altLang="en-US" sz="1100" dirty="0">
                <a:solidFill>
                  <a:schemeClr val="tx1"/>
                </a:solidFill>
                <a:latin typeface="Calibri" panose="020F0502020204030204" pitchFamily="34" charset="0"/>
                <a:cs typeface="Calibri" panose="020F0502020204030204" pitchFamily="34" charset="0"/>
              </a:rPr>
              <a:t>Hearing	78%		  85%</a:t>
            </a:r>
          </a:p>
          <a:p>
            <a:pPr algn="just">
              <a:defRPr/>
            </a:pPr>
            <a:endParaRPr lang="en-US" altLang="en-US" sz="11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3</a:t>
            </a:r>
          </a:p>
        </p:txBody>
      </p:sp>
      <p:sp>
        <p:nvSpPr>
          <p:cNvPr id="13" name="TextBox 12"/>
          <p:cNvSpPr txBox="1"/>
          <p:nvPr/>
        </p:nvSpPr>
        <p:spPr>
          <a:xfrm>
            <a:off x="6210972" y="1022731"/>
            <a:ext cx="1433406" cy="338554"/>
          </a:xfrm>
          <a:prstGeom prst="rect">
            <a:avLst/>
          </a:prstGeom>
          <a:noFill/>
        </p:spPr>
        <p:txBody>
          <a:bodyPr wrap="none" rtlCol="0">
            <a:spAutoFit/>
          </a:bodyPr>
          <a:lstStyle/>
          <a:p>
            <a:r>
              <a:rPr lang="en-US" sz="1600" dirty="0">
                <a:solidFill>
                  <a:schemeClr val="tx1"/>
                </a:solidFill>
                <a:latin typeface="Calibri" panose="020F0502020204030204" pitchFamily="34" charset="0"/>
                <a:cs typeface="Calibri" panose="020F0502020204030204" pitchFamily="34" charset="0"/>
              </a:rPr>
              <a:t>Hearing Queue</a:t>
            </a:r>
          </a:p>
        </p:txBody>
      </p:sp>
      <p:sp>
        <p:nvSpPr>
          <p:cNvPr id="3" name="TextBox 2"/>
          <p:cNvSpPr txBox="1"/>
          <p:nvPr/>
        </p:nvSpPr>
        <p:spPr>
          <a:xfrm>
            <a:off x="1453220" y="2629741"/>
            <a:ext cx="1741759" cy="338554"/>
          </a:xfrm>
          <a:prstGeom prst="rect">
            <a:avLst/>
          </a:prstGeom>
          <a:noFill/>
        </p:spPr>
        <p:txBody>
          <a:bodyPr wrap="none" rtlCol="0">
            <a:spAutoFit/>
          </a:bodyPr>
          <a:lstStyle/>
          <a:p>
            <a:r>
              <a:rPr lang="en-US" sz="1600">
                <a:solidFill>
                  <a:schemeClr val="tx1"/>
                </a:solidFill>
                <a:latin typeface="Calibri" panose="020F0502020204030204" pitchFamily="34" charset="0"/>
                <a:cs typeface="Calibri" panose="020F0502020204030204" pitchFamily="34" charset="0"/>
              </a:rPr>
              <a:t>Conference Queue</a:t>
            </a:r>
          </a:p>
        </p:txBody>
      </p:sp>
      <p:graphicFrame>
        <p:nvGraphicFramePr>
          <p:cNvPr id="14" name="Chart 13"/>
          <p:cNvGraphicFramePr/>
          <p:nvPr>
            <p:extLst>
              <p:ext uri="{D42A27DB-BD31-4B8C-83A1-F6EECF244321}">
                <p14:modId xmlns:p14="http://schemas.microsoft.com/office/powerpoint/2010/main" val="1292781858"/>
              </p:ext>
            </p:extLst>
          </p:nvPr>
        </p:nvGraphicFramePr>
        <p:xfrm>
          <a:off x="4572000" y="948147"/>
          <a:ext cx="4096029"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594781928"/>
              </p:ext>
            </p:extLst>
          </p:nvPr>
        </p:nvGraphicFramePr>
        <p:xfrm>
          <a:off x="204233" y="2669945"/>
          <a:ext cx="4575893"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a:extLst>
              <a:ext uri="{FF2B5EF4-FFF2-40B4-BE49-F238E27FC236}">
                <a16:creationId xmlns:a16="http://schemas.microsoft.com/office/drawing/2014/main" id="{BB3D96EC-65F6-C799-D2E6-7AA02B48C66F}"/>
              </a:ext>
            </a:extLst>
          </p:cNvPr>
          <p:cNvSpPr txBox="1">
            <a:spLocks noChangeArrowheads="1"/>
          </p:cNvSpPr>
          <p:nvPr/>
        </p:nvSpPr>
        <p:spPr bwMode="auto">
          <a:xfrm>
            <a:off x="383597" y="988980"/>
            <a:ext cx="3881003" cy="1600438"/>
          </a:xfrm>
          <a:prstGeom prst="rect">
            <a:avLst/>
          </a:prstGeom>
          <a:noFill/>
          <a:ln w="9525">
            <a:noFill/>
            <a:miter lim="800000"/>
            <a:headEnd/>
            <a:tailEnd/>
          </a:ln>
          <a:effectLst/>
        </p:spPr>
        <p:txBody>
          <a:bodyPr wrap="square">
            <a:spAutoFit/>
          </a:bodyPr>
          <a:lstStyle/>
          <a:p>
            <a:pPr algn="just" eaLnBrk="0" hangingPunct="0">
              <a:defRPr/>
            </a:pPr>
            <a:r>
              <a:rPr lang="en-US" sz="1400" dirty="0">
                <a:solidFill>
                  <a:schemeClr val="tx1"/>
                </a:solidFill>
                <a:latin typeface="Calibri" panose="020F0502020204030204" pitchFamily="34" charset="0"/>
                <a:ea typeface="+mn-ea"/>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There have been 4,611 continuances as of March 31, 2024. 7,912 continuance requests were received in FY23.</a:t>
            </a:r>
          </a:p>
        </p:txBody>
      </p:sp>
    </p:spTree>
    <p:extLst>
      <p:ext uri="{BB962C8B-B14F-4D97-AF65-F5344CB8AC3E}">
        <p14:creationId xmlns:p14="http://schemas.microsoft.com/office/powerpoint/2010/main" val="37128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 y="381000"/>
            <a:ext cx="8213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accent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2pPr>
            <a:lvl3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3pPr>
            <a:lvl4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4pPr>
            <a:lvl5pPr algn="l" rtl="0" eaLnBrk="0" fontAlgn="base" hangingPunct="0">
              <a:spcBef>
                <a:spcPct val="0"/>
              </a:spcBef>
              <a:spcAft>
                <a:spcPct val="0"/>
              </a:spcAft>
              <a:defRPr sz="3200">
                <a:solidFill>
                  <a:schemeClr val="accent2"/>
                </a:solidFill>
                <a:latin typeface="Arial" pitchFamily="1" charset="0"/>
                <a:ea typeface="ＭＳ Ｐゴシック" pitchFamily="34" charset="-128"/>
                <a:cs typeface="ＭＳ Ｐゴシック" charset="-128"/>
              </a:defRPr>
            </a:lvl5pPr>
            <a:lvl6pPr marL="457200" algn="l" rtl="0" fontAlgn="base">
              <a:spcBef>
                <a:spcPct val="0"/>
              </a:spcBef>
              <a:spcAft>
                <a:spcPct val="0"/>
              </a:spcAft>
              <a:defRPr sz="3200">
                <a:solidFill>
                  <a:schemeClr val="accent2"/>
                </a:solidFill>
                <a:latin typeface="Arial" pitchFamily="1" charset="0"/>
              </a:defRPr>
            </a:lvl6pPr>
            <a:lvl7pPr marL="914400" algn="l" rtl="0" fontAlgn="base">
              <a:spcBef>
                <a:spcPct val="0"/>
              </a:spcBef>
              <a:spcAft>
                <a:spcPct val="0"/>
              </a:spcAft>
              <a:defRPr sz="3200">
                <a:solidFill>
                  <a:schemeClr val="accent2"/>
                </a:solidFill>
                <a:latin typeface="Arial" pitchFamily="1" charset="0"/>
              </a:defRPr>
            </a:lvl7pPr>
            <a:lvl8pPr marL="1371600" algn="l" rtl="0" fontAlgn="base">
              <a:spcBef>
                <a:spcPct val="0"/>
              </a:spcBef>
              <a:spcAft>
                <a:spcPct val="0"/>
              </a:spcAft>
              <a:defRPr sz="3200">
                <a:solidFill>
                  <a:schemeClr val="accent2"/>
                </a:solidFill>
                <a:latin typeface="Arial" pitchFamily="1" charset="0"/>
              </a:defRPr>
            </a:lvl8pPr>
            <a:lvl9pPr marL="1828800" algn="l" rtl="0" fontAlgn="base">
              <a:spcBef>
                <a:spcPct val="0"/>
              </a:spcBef>
              <a:spcAft>
                <a:spcPct val="0"/>
              </a:spcAft>
              <a:defRPr sz="3200">
                <a:solidFill>
                  <a:schemeClr val="accent2"/>
                </a:solidFill>
                <a:latin typeface="Arial" pitchFamily="1" charset="0"/>
              </a:defRPr>
            </a:lvl9pPr>
          </a:lstStyle>
          <a:p>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6" name="TextBox 5"/>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4</a:t>
            </a:r>
          </a:p>
        </p:txBody>
      </p:sp>
      <p:graphicFrame>
        <p:nvGraphicFramePr>
          <p:cNvPr id="2" name="Table 1">
            <a:extLst>
              <a:ext uri="{FF2B5EF4-FFF2-40B4-BE49-F238E27FC236}">
                <a16:creationId xmlns:a16="http://schemas.microsoft.com/office/drawing/2014/main" id="{8F984544-3FA4-C193-3F96-3BAE16A28400}"/>
              </a:ext>
            </a:extLst>
          </p:cNvPr>
          <p:cNvGraphicFramePr>
            <a:graphicFrameLocks noGrp="1"/>
          </p:cNvGraphicFramePr>
          <p:nvPr>
            <p:extLst>
              <p:ext uri="{D42A27DB-BD31-4B8C-83A1-F6EECF244321}">
                <p14:modId xmlns:p14="http://schemas.microsoft.com/office/powerpoint/2010/main" val="3404070611"/>
              </p:ext>
            </p:extLst>
          </p:nvPr>
        </p:nvGraphicFramePr>
        <p:xfrm>
          <a:off x="227184" y="1381100"/>
          <a:ext cx="8689631" cy="4518051"/>
        </p:xfrm>
        <a:graphic>
          <a:graphicData uri="http://schemas.openxmlformats.org/drawingml/2006/table">
            <a:tbl>
              <a:tblPr firstRow="1" bandRow="1">
                <a:tableStyleId>{5C22544A-7EE6-4342-B048-85BDC9FD1C3A}</a:tableStyleId>
              </a:tblPr>
              <a:tblGrid>
                <a:gridCol w="5264815">
                  <a:extLst>
                    <a:ext uri="{9D8B030D-6E8A-4147-A177-3AD203B41FA5}">
                      <a16:colId xmlns:a16="http://schemas.microsoft.com/office/drawing/2014/main" val="495266870"/>
                    </a:ext>
                  </a:extLst>
                </a:gridCol>
                <a:gridCol w="1343064">
                  <a:extLst>
                    <a:ext uri="{9D8B030D-6E8A-4147-A177-3AD203B41FA5}">
                      <a16:colId xmlns:a16="http://schemas.microsoft.com/office/drawing/2014/main" val="1672667187"/>
                    </a:ext>
                  </a:extLst>
                </a:gridCol>
                <a:gridCol w="1007300">
                  <a:extLst>
                    <a:ext uri="{9D8B030D-6E8A-4147-A177-3AD203B41FA5}">
                      <a16:colId xmlns:a16="http://schemas.microsoft.com/office/drawing/2014/main" val="45175685"/>
                    </a:ext>
                  </a:extLst>
                </a:gridCol>
                <a:gridCol w="1074452">
                  <a:extLst>
                    <a:ext uri="{9D8B030D-6E8A-4147-A177-3AD203B41FA5}">
                      <a16:colId xmlns:a16="http://schemas.microsoft.com/office/drawing/2014/main" val="1047775750"/>
                    </a:ext>
                  </a:extLst>
                </a:gridCol>
              </a:tblGrid>
              <a:tr h="627295">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Jan.</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Mar.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27295">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4</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1">
                        <a:lumMod val="75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1">
                        <a:lumMod val="75000"/>
                      </a:schemeClr>
                    </a:solidFill>
                  </a:tcPr>
                </a:tc>
                <a:extLst>
                  <a:ext uri="{0D108BD9-81ED-4DB2-BD59-A6C34878D82A}">
                    <a16:rowId xmlns:a16="http://schemas.microsoft.com/office/drawing/2014/main" val="2646513148"/>
                  </a:ext>
                </a:extLst>
              </a:tr>
              <a:tr h="754281">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27295">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5</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effectLst/>
                        </a:rPr>
                        <a:t>4</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27295">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27295">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effectLst/>
                        </a:rPr>
                        <a:t>0</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27295">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9</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effectLst/>
                        </a:rPr>
                        <a:t>6</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Tree>
    <p:extLst>
      <p:ext uri="{BB962C8B-B14F-4D97-AF65-F5344CB8AC3E}">
        <p14:creationId xmlns:p14="http://schemas.microsoft.com/office/powerpoint/2010/main" val="260746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4101" name="Text Box 5"/>
          <p:cNvSpPr txBox="1">
            <a:spLocks noChangeArrowheads="1"/>
          </p:cNvSpPr>
          <p:nvPr/>
        </p:nvSpPr>
        <p:spPr bwMode="auto">
          <a:xfrm>
            <a:off x="2749449" y="910684"/>
            <a:ext cx="3645100" cy="523220"/>
          </a:xfrm>
          <a:prstGeom prst="rect">
            <a:avLst/>
          </a:prstGeom>
          <a:noFill/>
          <a:ln w="9525">
            <a:noFill/>
            <a:miter lim="800000"/>
            <a:headEnd/>
            <a:tailEnd/>
          </a:ln>
          <a:effectLst/>
        </p:spPr>
        <p:txBody>
          <a:bodyPr wrap="none">
            <a:spAutoFit/>
          </a:bodyPr>
          <a:lstStyle/>
          <a:p>
            <a:pPr algn="ctr" eaLnBrk="0" hangingPunct="0">
              <a:defRPr/>
            </a:pPr>
            <a:r>
              <a:rPr lang="en-US" sz="2800" dirty="0">
                <a:solidFill>
                  <a:schemeClr val="tx1"/>
                </a:solidFill>
                <a:latin typeface="Calibri" panose="020F0502020204030204" pitchFamily="34" charset="0"/>
                <a:ea typeface="+mn-ea"/>
                <a:cs typeface="Calibri" panose="020F0502020204030204" pitchFamily="34" charset="0"/>
              </a:rPr>
              <a:t>Review Board Inventory</a:t>
            </a:r>
          </a:p>
        </p:txBody>
      </p:sp>
      <p:sp>
        <p:nvSpPr>
          <p:cNvPr id="5125" name="Text Box 6"/>
          <p:cNvSpPr txBox="1">
            <a:spLocks noChangeArrowheads="1"/>
          </p:cNvSpPr>
          <p:nvPr/>
        </p:nvSpPr>
        <p:spPr bwMode="auto">
          <a:xfrm>
            <a:off x="382520" y="4690350"/>
            <a:ext cx="84920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Calibri" panose="020F0502020204030204" pitchFamily="34" charset="0"/>
                <a:cs typeface="Calibri" panose="020F0502020204030204" pitchFamily="34" charset="0"/>
              </a:rPr>
              <a:t>Other Figures</a:t>
            </a:r>
            <a:r>
              <a:rPr lang="en-US" altLang="en-US" sz="1400" u="sng" dirty="0">
                <a:solidFill>
                  <a:schemeClr val="tx1"/>
                </a:solidFill>
                <a:latin typeface="Calibri" panose="020F0502020204030204" pitchFamily="34" charset="0"/>
                <a:cs typeface="Calibri" panose="020F0502020204030204" pitchFamily="34" charset="0"/>
              </a:rPr>
              <a:t>		            FY 2024	       FY 2023	 	        FY 2022	  	</a:t>
            </a:r>
          </a:p>
          <a:p>
            <a:r>
              <a:rPr lang="en-US" altLang="en-US" sz="1400" dirty="0">
                <a:solidFill>
                  <a:schemeClr val="tx1"/>
                </a:solidFill>
                <a:latin typeface="Calibri" panose="020F0502020204030204" pitchFamily="34" charset="0"/>
                <a:cs typeface="Calibri" panose="020F0502020204030204" pitchFamily="34" charset="0"/>
              </a:rPr>
              <a:t>Fee Waivers Granted:</a:t>
            </a:r>
            <a:r>
              <a:rPr lang="en-US" altLang="en-US" sz="1400" b="1"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54                 	                 78  	                  52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Exam Fees Collected:                                   $      </a:t>
            </a:r>
            <a:r>
              <a:rPr lang="en-US" altLang="en-US" sz="1400" dirty="0">
                <a:solidFill>
                  <a:srgbClr val="FF0000"/>
                </a:solidFill>
                <a:latin typeface="Calibri" panose="020F0502020204030204" pitchFamily="34" charset="0"/>
                <a:ea typeface="ＭＳ Ｐゴシック"/>
                <a:cs typeface="Calibri" panose="020F0502020204030204" pitchFamily="34" charset="0"/>
              </a:rPr>
              <a:t>788,500</a:t>
            </a:r>
            <a:r>
              <a:rPr lang="en-US" altLang="en-US" sz="1400" dirty="0">
                <a:solidFill>
                  <a:schemeClr val="tx1"/>
                </a:solidFill>
                <a:latin typeface="Calibri" panose="020F0502020204030204" pitchFamily="34" charset="0"/>
                <a:ea typeface="ＭＳ Ｐゴシック"/>
                <a:cs typeface="Calibri" panose="020F0502020204030204" pitchFamily="34" charset="0"/>
              </a:rPr>
              <a:t>	$  1,504,226		$  1,493,843</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Attorneys’ Fees (all proceedings)	    $67,616,593	$94</a:t>
            </a:r>
            <a:r>
              <a:rPr lang="en-US" sz="1400" dirty="0">
                <a:solidFill>
                  <a:schemeClr val="tx1"/>
                </a:solidFill>
                <a:latin typeface="Calibri" panose="020F0502020204030204" pitchFamily="34" charset="0"/>
                <a:cs typeface="Calibri" panose="020F0502020204030204" pitchFamily="34" charset="0"/>
              </a:rPr>
              <a:t>,666,107</a:t>
            </a:r>
            <a:r>
              <a:rPr lang="en-US" altLang="en-US" sz="1400" dirty="0">
                <a:solidFill>
                  <a:schemeClr val="tx1"/>
                </a:solidFill>
                <a:latin typeface="Calibri" panose="020F0502020204030204" pitchFamily="34" charset="0"/>
                <a:ea typeface="ＭＳ Ｐゴシック"/>
                <a:cs typeface="Calibri" panose="020F0502020204030204" pitchFamily="34" charset="0"/>
              </a:rPr>
              <a:t>		$89,590,462	     	</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Referral Fees		    $   </a:t>
            </a:r>
            <a:r>
              <a:rPr lang="en-US" sz="1400" b="0" i="0" u="none" strike="noStrike" dirty="0">
                <a:solidFill>
                  <a:srgbClr val="000000"/>
                </a:solidFill>
                <a:effectLst/>
                <a:latin typeface="Calibri" panose="020F0502020204030204" pitchFamily="34" charset="0"/>
              </a:rPr>
              <a:t>2,062,043</a:t>
            </a:r>
            <a:r>
              <a:rPr lang="en-US" sz="1200" dirty="0"/>
              <a:t> </a:t>
            </a:r>
            <a:r>
              <a:rPr lang="en-US" sz="1400" b="0" i="0" u="none" strike="noStrike" baseline="0" dirty="0">
                <a:solidFill>
                  <a:schemeClr val="tx1"/>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ea typeface="ＭＳ Ｐゴシック"/>
                <a:cs typeface="Calibri" panose="020F0502020204030204" pitchFamily="34" charset="0"/>
              </a:rPr>
              <a:t>$  3,964,110		$  4,143,382</a:t>
            </a:r>
          </a:p>
          <a:p>
            <a:r>
              <a:rPr lang="en-US" altLang="en-US" sz="1400" dirty="0">
                <a:solidFill>
                  <a:schemeClr val="tx1"/>
                </a:solidFill>
                <a:latin typeface="Calibri" panose="020F0502020204030204" pitchFamily="34" charset="0"/>
                <a:ea typeface="ＭＳ Ｐゴシック"/>
                <a:cs typeface="Calibri" panose="020F0502020204030204" pitchFamily="34" charset="0"/>
              </a:rPr>
              <a:t>Sec. 7 &amp; 8 Penalties		                       $0                                     $0                       $          3,274	</a:t>
            </a:r>
          </a:p>
        </p:txBody>
      </p:sp>
      <p:sp>
        <p:nvSpPr>
          <p:cNvPr id="8" name="TextBox 7"/>
          <p:cNvSpPr txBox="1"/>
          <p:nvPr/>
        </p:nvSpPr>
        <p:spPr>
          <a:xfrm>
            <a:off x="8668029" y="6246820"/>
            <a:ext cx="24878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5</a:t>
            </a:r>
          </a:p>
        </p:txBody>
      </p:sp>
      <p:graphicFrame>
        <p:nvGraphicFramePr>
          <p:cNvPr id="2" name="Chart 1"/>
          <p:cNvGraphicFramePr/>
          <p:nvPr>
            <p:extLst>
              <p:ext uri="{D42A27DB-BD31-4B8C-83A1-F6EECF244321}">
                <p14:modId xmlns:p14="http://schemas.microsoft.com/office/powerpoint/2010/main" val="2485087304"/>
              </p:ext>
            </p:extLst>
          </p:nvPr>
        </p:nvGraphicFramePr>
        <p:xfrm>
          <a:off x="762136" y="998099"/>
          <a:ext cx="7619719"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BF4C928-D9C9-AD1E-2BFE-3D381C076615}"/>
              </a:ext>
            </a:extLst>
          </p:cNvPr>
          <p:cNvSpPr txBox="1"/>
          <p:nvPr/>
        </p:nvSpPr>
        <p:spPr>
          <a:xfrm>
            <a:off x="3730077" y="2062046"/>
            <a:ext cx="2419251" cy="1061829"/>
          </a:xfrm>
          <a:prstGeom prst="rect">
            <a:avLst/>
          </a:prstGeom>
          <a:noFill/>
        </p:spPr>
        <p:txBody>
          <a:bodyPr wrap="square" rtlCol="0">
            <a:spAutoFit/>
          </a:bodyPr>
          <a:lstStyle/>
          <a:p>
            <a:r>
              <a:rPr lang="en-US" sz="1050" dirty="0">
                <a:solidFill>
                  <a:schemeClr val="tx1"/>
                </a:solidFill>
                <a:latin typeface="Calibri" panose="020F0502020204030204" pitchFamily="34" charset="0"/>
                <a:cs typeface="Calibri" panose="020F0502020204030204" pitchFamily="34" charset="0"/>
              </a:rPr>
              <a:t>Note: There was a grouped case consisting of 89 matters that were appealed individually in March 2023. Hence, the appearance of a large uptick in appealed matters. The decision in those matters has been filed.</a:t>
            </a:r>
          </a:p>
        </p:txBody>
      </p:sp>
      <p:sp>
        <p:nvSpPr>
          <p:cNvPr id="4" name="Text Box 7">
            <a:extLst>
              <a:ext uri="{FF2B5EF4-FFF2-40B4-BE49-F238E27FC236}">
                <a16:creationId xmlns:a16="http://schemas.microsoft.com/office/drawing/2014/main" id="{D7B1FF9E-BFF2-2268-5E83-03E1B0DEBE69}"/>
              </a:ext>
            </a:extLst>
          </p:cNvPr>
          <p:cNvSpPr txBox="1">
            <a:spLocks noChangeArrowheads="1"/>
          </p:cNvSpPr>
          <p:nvPr/>
        </p:nvSpPr>
        <p:spPr bwMode="auto">
          <a:xfrm>
            <a:off x="227185" y="6141179"/>
            <a:ext cx="5516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Calibri" panose="020F0502020204030204" pitchFamily="34" charset="0"/>
                <a:cs typeface="Calibri" panose="020F0502020204030204" pitchFamily="34" charset="0"/>
              </a:rPr>
              <a:t>Note: Attorneys Fees are not paid by the DIA. These fees are paid by the insurer to the injured worker’s counsel</a:t>
            </a:r>
          </a:p>
          <a:p>
            <a:r>
              <a:rPr lang="en-US" altLang="en-US" sz="900" i="1" dirty="0">
                <a:solidFill>
                  <a:schemeClr val="tx1"/>
                </a:solidFill>
                <a:latin typeface="Calibri" panose="020F0502020204030204" pitchFamily="34" charset="0"/>
                <a:cs typeface="Calibri" panose="020F0502020204030204" pitchFamily="34" charset="0"/>
              </a:rPr>
              <a:t>at certain stages of the dispute resolution process as outlined in c. 152. </a:t>
            </a:r>
            <a:endParaRPr lang="en-US" altLang="en-US" sz="500" i="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10" name="TextBox 9"/>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6</a:t>
            </a:r>
          </a:p>
        </p:txBody>
      </p:sp>
      <p:sp>
        <p:nvSpPr>
          <p:cNvPr id="5" name="Text Box 6">
            <a:extLst>
              <a:ext uri="{FF2B5EF4-FFF2-40B4-BE49-F238E27FC236}">
                <a16:creationId xmlns:a16="http://schemas.microsoft.com/office/drawing/2014/main" id="{769CE976-C4C9-9ED1-9B7E-FE84A388B478}"/>
              </a:ext>
            </a:extLst>
          </p:cNvPr>
          <p:cNvSpPr txBox="1">
            <a:spLocks noChangeArrowheads="1"/>
          </p:cNvSpPr>
          <p:nvPr/>
        </p:nvSpPr>
        <p:spPr bwMode="auto">
          <a:xfrm>
            <a:off x="188055" y="4108325"/>
            <a:ext cx="21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200" dirty="0">
                <a:solidFill>
                  <a:schemeClr val="tx1"/>
                </a:solidFill>
                <a:latin typeface="Calibri" panose="020F0502020204030204" pitchFamily="34" charset="0"/>
                <a:cs typeface="Calibri" panose="020F0502020204030204" pitchFamily="34" charset="0"/>
              </a:rPr>
              <a:t>Total FROIs filed in FY 2024 are 23,980. The total FROIs filed in FY 2023 were 32,803. </a:t>
            </a:r>
          </a:p>
        </p:txBody>
      </p:sp>
      <p:graphicFrame>
        <p:nvGraphicFramePr>
          <p:cNvPr id="6" name="Chart 5">
            <a:extLst>
              <a:ext uri="{FF2B5EF4-FFF2-40B4-BE49-F238E27FC236}">
                <a16:creationId xmlns:a16="http://schemas.microsoft.com/office/drawing/2014/main" id="{F182099D-BA49-E8A3-9708-5EBE301AD044}"/>
              </a:ext>
            </a:extLst>
          </p:cNvPr>
          <p:cNvGraphicFramePr/>
          <p:nvPr>
            <p:extLst>
              <p:ext uri="{D42A27DB-BD31-4B8C-83A1-F6EECF244321}">
                <p14:modId xmlns:p14="http://schemas.microsoft.com/office/powerpoint/2010/main" val="3873094529"/>
              </p:ext>
            </p:extLst>
          </p:nvPr>
        </p:nvGraphicFramePr>
        <p:xfrm>
          <a:off x="802967" y="983278"/>
          <a:ext cx="7238083" cy="3433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AED3E66-E9F4-479C-AC5B-2E07E454DDE2}"/>
              </a:ext>
            </a:extLst>
          </p:cNvPr>
          <p:cNvGraphicFramePr/>
          <p:nvPr>
            <p:extLst>
              <p:ext uri="{D42A27DB-BD31-4B8C-83A1-F6EECF244321}">
                <p14:modId xmlns:p14="http://schemas.microsoft.com/office/powerpoint/2010/main" val="1892311645"/>
              </p:ext>
            </p:extLst>
          </p:nvPr>
        </p:nvGraphicFramePr>
        <p:xfrm>
          <a:off x="2566469" y="4258394"/>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A1D0ECE-836D-C9D4-B35F-94954FF30934}"/>
              </a:ext>
            </a:extLst>
          </p:cNvPr>
          <p:cNvSpPr txBox="1"/>
          <p:nvPr/>
        </p:nvSpPr>
        <p:spPr>
          <a:xfrm>
            <a:off x="7427587" y="4965151"/>
            <a:ext cx="1186543" cy="461665"/>
          </a:xfrm>
          <a:prstGeom prst="rect">
            <a:avLst/>
          </a:prstGeom>
          <a:noFill/>
        </p:spPr>
        <p:txBody>
          <a:bodyPr wrap="none" rtlCol="0">
            <a:spAutoFit/>
          </a:bodyPr>
          <a:lstStyle/>
          <a:p>
            <a:pPr algn="ctr"/>
            <a:r>
              <a:rPr lang="en-US" sz="1200" dirty="0">
                <a:solidFill>
                  <a:schemeClr val="tx1"/>
                </a:solidFill>
                <a:latin typeface="Calibri" panose="020F0502020204030204" pitchFamily="34" charset="0"/>
                <a:cs typeface="Calibri" panose="020F0502020204030204" pitchFamily="34" charset="0"/>
              </a:rPr>
              <a:t>Injury Types</a:t>
            </a:r>
          </a:p>
          <a:p>
            <a:pPr algn="ctr"/>
            <a:r>
              <a:rPr lang="en-US" sz="1200" dirty="0">
                <a:solidFill>
                  <a:schemeClr val="tx1"/>
                </a:solidFill>
                <a:latin typeface="Calibri" panose="020F0502020204030204" pitchFamily="34" charset="0"/>
                <a:cs typeface="Calibri" panose="020F0502020204030204" pitchFamily="34" charset="0"/>
              </a:rPr>
              <a:t>as of 3/31/2024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C4B93D-0B54-9207-8A43-8F151BDD58D5}"/>
              </a:ext>
            </a:extLst>
          </p:cNvPr>
          <p:cNvSpPr>
            <a:spLocks noGrp="1" noChangeArrowheads="1"/>
          </p:cNvSpPr>
          <p:nvPr>
            <p:ph type="title"/>
          </p:nvPr>
        </p:nvSpPr>
        <p:spPr>
          <a:xfrm>
            <a:off x="76200" y="381000"/>
            <a:ext cx="8001000" cy="533400"/>
          </a:xfrm>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8" name="TextBox 7">
            <a:extLst>
              <a:ext uri="{FF2B5EF4-FFF2-40B4-BE49-F238E27FC236}">
                <a16:creationId xmlns:a16="http://schemas.microsoft.com/office/drawing/2014/main" id="{0EA3C2C0-DCB0-9D62-EB9C-88AF437688CF}"/>
              </a:ext>
            </a:extLst>
          </p:cNvPr>
          <p:cNvSpPr txBox="1"/>
          <p:nvPr/>
        </p:nvSpPr>
        <p:spPr>
          <a:xfrm>
            <a:off x="2986490" y="988196"/>
            <a:ext cx="3171019" cy="338554"/>
          </a:xfrm>
          <a:prstGeom prst="rect">
            <a:avLst/>
          </a:prstGeom>
          <a:noFill/>
        </p:spPr>
        <p:txBody>
          <a:bodyPr wrap="square">
            <a:spAutoFit/>
          </a:bodyPr>
          <a:lstStyle/>
          <a:p>
            <a:pPr algn="ctr"/>
            <a:r>
              <a:rPr lang="en-US" sz="1600" b="1" dirty="0">
                <a:solidFill>
                  <a:schemeClr val="tx1"/>
                </a:solidFill>
                <a:latin typeface="Calibri" panose="020F0502020204030204" pitchFamily="34" charset="0"/>
                <a:ea typeface="+mn-ea"/>
                <a:cs typeface="Calibri" panose="020F0502020204030204" pitchFamily="34" charset="0"/>
              </a:rPr>
              <a:t>Cases Filed by Month</a:t>
            </a:r>
            <a:endParaRPr lang="en-US" sz="1600" b="1"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0A61D2-5504-DCB2-0C84-3CF4C337755C}"/>
              </a:ext>
            </a:extLst>
          </p:cNvPr>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7</a:t>
            </a:r>
          </a:p>
        </p:txBody>
      </p:sp>
      <p:graphicFrame>
        <p:nvGraphicFramePr>
          <p:cNvPr id="6" name="Chart 5">
            <a:extLst>
              <a:ext uri="{FF2B5EF4-FFF2-40B4-BE49-F238E27FC236}">
                <a16:creationId xmlns:a16="http://schemas.microsoft.com/office/drawing/2014/main" id="{F939B6D0-C132-8041-140B-D2B487EC687D}"/>
              </a:ext>
            </a:extLst>
          </p:cNvPr>
          <p:cNvGraphicFramePr/>
          <p:nvPr>
            <p:extLst>
              <p:ext uri="{D42A27DB-BD31-4B8C-83A1-F6EECF244321}">
                <p14:modId xmlns:p14="http://schemas.microsoft.com/office/powerpoint/2010/main" val="218373055"/>
              </p:ext>
            </p:extLst>
          </p:nvPr>
        </p:nvGraphicFramePr>
        <p:xfrm>
          <a:off x="984250" y="1280259"/>
          <a:ext cx="7175500" cy="2373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FD06713-9929-0016-5221-CCC2EF145DC0}"/>
              </a:ext>
            </a:extLst>
          </p:cNvPr>
          <p:cNvGraphicFramePr/>
          <p:nvPr>
            <p:extLst>
              <p:ext uri="{D42A27DB-BD31-4B8C-83A1-F6EECF244321}">
                <p14:modId xmlns:p14="http://schemas.microsoft.com/office/powerpoint/2010/main" val="1889035449"/>
              </p:ext>
            </p:extLst>
          </p:nvPr>
        </p:nvGraphicFramePr>
        <p:xfrm>
          <a:off x="1031023" y="3606800"/>
          <a:ext cx="7081952" cy="23730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6">
            <a:extLst>
              <a:ext uri="{FF2B5EF4-FFF2-40B4-BE49-F238E27FC236}">
                <a16:creationId xmlns:a16="http://schemas.microsoft.com/office/drawing/2014/main" id="{F24CE612-DBAD-D93B-87C3-211DDF00D2A4}"/>
              </a:ext>
            </a:extLst>
          </p:cNvPr>
          <p:cNvSpPr txBox="1">
            <a:spLocks noChangeArrowheads="1"/>
          </p:cNvSpPr>
          <p:nvPr/>
        </p:nvSpPr>
        <p:spPr bwMode="auto">
          <a:xfrm>
            <a:off x="3076602" y="6128968"/>
            <a:ext cx="2990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200" dirty="0">
                <a:solidFill>
                  <a:schemeClr val="tx1"/>
                </a:solidFill>
                <a:latin typeface="Calibri" panose="020F0502020204030204" pitchFamily="34" charset="0"/>
                <a:cs typeface="Calibri" panose="020F0502020204030204" pitchFamily="34" charset="0"/>
              </a:rPr>
              <a:t>890 cases were filed in March.  </a:t>
            </a:r>
            <a:endParaRPr lang="en-US" altLang="en-US" sz="1200" b="1" strike="sngStrike"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81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400" dirty="0">
                <a:latin typeface="Calibri" panose="020F0502020204030204" pitchFamily="34" charset="0"/>
                <a:cs typeface="Calibri" panose="020F0502020204030204" pitchFamily="34" charset="0"/>
              </a:rPr>
              <a:t>Workers’ Compensation Advisory Council – April 2024</a:t>
            </a:r>
          </a:p>
        </p:txBody>
      </p:sp>
      <p:sp>
        <p:nvSpPr>
          <p:cNvPr id="7173" name="Text Box 5"/>
          <p:cNvSpPr txBox="1">
            <a:spLocks noChangeArrowheads="1"/>
          </p:cNvSpPr>
          <p:nvPr/>
        </p:nvSpPr>
        <p:spPr bwMode="auto">
          <a:xfrm>
            <a:off x="2741613" y="992804"/>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latin typeface="Calibri" panose="020F0502020204030204" pitchFamily="34" charset="0"/>
                <a:ea typeface="+mn-ea"/>
                <a:cs typeface="Calibri" panose="020F0502020204030204" pitchFamily="34" charset="0"/>
              </a:rPr>
              <a:t>Office of Investigations</a:t>
            </a:r>
          </a:p>
        </p:txBody>
      </p:sp>
      <p:sp>
        <p:nvSpPr>
          <p:cNvPr id="8" name="Text Box 7"/>
          <p:cNvSpPr txBox="1">
            <a:spLocks noChangeArrowheads="1"/>
          </p:cNvSpPr>
          <p:nvPr/>
        </p:nvSpPr>
        <p:spPr bwMode="auto">
          <a:xfrm>
            <a:off x="0" y="1615257"/>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Calibri" panose="020F0502020204030204" pitchFamily="34" charset="0"/>
                <a:cs typeface="Calibri" panose="020F0502020204030204" pitchFamily="34" charset="0"/>
              </a:rPr>
              <a:t>Total Figures FY 2024 as of 3/31/2024</a:t>
            </a:r>
            <a:endParaRPr lang="en-US" altLang="en-US" sz="9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8668029" y="6246820"/>
            <a:ext cx="25039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8</a:t>
            </a:r>
          </a:p>
        </p:txBody>
      </p:sp>
      <p:graphicFrame>
        <p:nvGraphicFramePr>
          <p:cNvPr id="5" name="Chart 4">
            <a:extLst>
              <a:ext uri="{FF2B5EF4-FFF2-40B4-BE49-F238E27FC236}">
                <a16:creationId xmlns:a16="http://schemas.microsoft.com/office/drawing/2014/main" id="{079A5195-8303-A60D-DA71-B0EC7F414DEA}"/>
              </a:ext>
            </a:extLst>
          </p:cNvPr>
          <p:cNvGraphicFramePr/>
          <p:nvPr>
            <p:extLst>
              <p:ext uri="{D42A27DB-BD31-4B8C-83A1-F6EECF244321}">
                <p14:modId xmlns:p14="http://schemas.microsoft.com/office/powerpoint/2010/main" val="3544400611"/>
              </p:ext>
            </p:extLst>
          </p:nvPr>
        </p:nvGraphicFramePr>
        <p:xfrm>
          <a:off x="343287" y="1322331"/>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6E3ED2F-6572-9081-435C-CCBD2EAF7E14}"/>
              </a:ext>
            </a:extLst>
          </p:cNvPr>
          <p:cNvSpPr txBox="1">
            <a:spLocks noChangeArrowheads="1"/>
          </p:cNvSpPr>
          <p:nvPr/>
        </p:nvSpPr>
        <p:spPr bwMode="auto">
          <a:xfrm>
            <a:off x="225581" y="5705836"/>
            <a:ext cx="8683625"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200" dirty="0">
                <a:solidFill>
                  <a:schemeClr val="tx1"/>
                </a:solidFill>
                <a:latin typeface="Calibri" panose="020F0502020204030204" pitchFamily="34" charset="0"/>
                <a:cs typeface="Calibri" panose="020F0502020204030204" pitchFamily="34" charset="0"/>
              </a:rPr>
              <a:t>7,231</a:t>
            </a:r>
            <a:r>
              <a:rPr lang="en-US" altLang="en-US" sz="1200" dirty="0">
                <a:solidFill>
                  <a:srgbClr val="FF0000"/>
                </a:solidFill>
                <a:latin typeface="Calibri" panose="020F0502020204030204" pitchFamily="34" charset="0"/>
                <a:cs typeface="Calibri" panose="020F0502020204030204" pitchFamily="34" charset="0"/>
              </a:rPr>
              <a:t> </a:t>
            </a:r>
            <a:r>
              <a:rPr lang="en-US" altLang="en-US" sz="1200" dirty="0">
                <a:solidFill>
                  <a:schemeClr val="tx1"/>
                </a:solidFill>
                <a:latin typeface="Calibri" panose="020F0502020204030204" pitchFamily="34" charset="0"/>
                <a:cs typeface="Calibri" panose="020F0502020204030204" pitchFamily="34" charset="0"/>
              </a:rPr>
              <a:t>compliance checks, 235 field investigations were conducted and 1,866 compliance letters were sent in </a:t>
            </a:r>
            <a:r>
              <a:rPr lang="en-US" altLang="en-US" sz="1200" dirty="0">
                <a:solidFill>
                  <a:schemeClr val="tx1"/>
                </a:solidFill>
                <a:latin typeface="Calibri" panose="020F0502020204030204" pitchFamily="34" charset="0"/>
                <a:ea typeface="ＭＳ Ｐゴシック"/>
                <a:cs typeface="Calibri" panose="020F0502020204030204" pitchFamily="34" charset="0"/>
              </a:rPr>
              <a:t>March</a:t>
            </a:r>
            <a:r>
              <a:rPr lang="en-US" altLang="en-US" sz="1200" dirty="0">
                <a:solidFill>
                  <a:schemeClr val="tx1"/>
                </a:solidFill>
                <a:latin typeface="Calibri" panose="020F0502020204030204" pitchFamily="34" charset="0"/>
                <a:cs typeface="Calibri" panose="020F0502020204030204" pitchFamily="34" charset="0"/>
              </a:rPr>
              <a:t>. FY 2023, yielded 64,506 compliance checks with 4,356 employees covered by WC insurance.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accent2"/>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2" ma:contentTypeDescription="Create a new document." ma:contentTypeScope="" ma:versionID="aa2a4d8f6373e43b0df61ccdeaa358a8">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69d9fea8dc3b91fd85a3bb9a34a72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51B722-007E-493C-9AC5-CEC4E4732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ab2f6-91f9-4f14-952a-3f3eb0d68341"/>
    <ds:schemaRef ds:uri="8f2fdac3-5421-455f-b4e4-df6141b31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2163E5-855C-4403-A3FA-051951FDBF76}">
  <ds:schemaRefs>
    <ds:schemaRef ds:uri="http://schemas.microsoft.com/sharepoint/v3/contenttype/forms"/>
  </ds:schemaRefs>
</ds:datastoreItem>
</file>

<file path=customXml/itemProps3.xml><?xml version="1.0" encoding="utf-8"?>
<ds:datastoreItem xmlns:ds="http://schemas.openxmlformats.org/officeDocument/2006/customXml" ds:itemID="{E111FE4B-DECD-4184-8DFC-A595727BE2A5}">
  <ds:schemaRefs>
    <ds:schemaRef ds:uri="6d1ab2f6-91f9-4f14-952a-3f3eb0d68341"/>
    <ds:schemaRef ds:uri="8f2fdac3-5421-455f-b4e4-df6141b3176a"/>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34434</TotalTime>
  <Words>1138</Words>
  <Application>Microsoft Office PowerPoint</Application>
  <PresentationFormat>On-screen Show (4:3)</PresentationFormat>
  <Paragraphs>153</Paragraphs>
  <Slides>16</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Default Design</vt:lpstr>
      <vt:lpstr>PowerPoint Presentation</vt:lpstr>
      <vt:lpstr>Workers’ Compensation Advisory Council – April 2024</vt:lpstr>
      <vt:lpstr>Workers’ Compensation Advisory Council – April 2024</vt:lpstr>
      <vt:lpstr>Workers’ Compensation Advisory Council – April 2024</vt:lpstr>
      <vt:lpstr>PowerPoint Presentation</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lpstr>Workers’ Compensation Advisory Council – April 2024</vt:lpstr>
    </vt:vector>
  </TitlesOfParts>
  <Company>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Gilgan, Lisa (DIA)</cp:lastModifiedBy>
  <cp:revision>93</cp:revision>
  <cp:lastPrinted>2020-03-10T13:54:35Z</cp:lastPrinted>
  <dcterms:created xsi:type="dcterms:W3CDTF">2018-01-10T13:59:06Z</dcterms:created>
  <dcterms:modified xsi:type="dcterms:W3CDTF">2024-04-10T15:32:38Z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0x010100D7ABE31071780243B2E68C5BEE851FF0</vt:lpwstr>
  </property>
</Properties>
</file>