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2BB"/>
    <a:srgbClr val="FFFF99"/>
    <a:srgbClr val="FF6565"/>
    <a:srgbClr val="FF6600"/>
    <a:srgbClr val="3399FF"/>
    <a:srgbClr val="CC3399"/>
    <a:srgbClr val="5AD25D"/>
    <a:srgbClr val="095557"/>
    <a:srgbClr val="3366FF"/>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A45A9-A83D-4435-A940-691134D636BC}" v="56" dt="2025-04-09T12:35:40.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7" autoAdjust="0"/>
    <p:restoredTop sz="90015" autoAdjust="0"/>
  </p:normalViewPr>
  <p:slideViewPr>
    <p:cSldViewPr snapToGrid="0">
      <p:cViewPr varScale="1">
        <p:scale>
          <a:sx n="57" d="100"/>
          <a:sy n="57" d="100"/>
        </p:scale>
        <p:origin x="1640" y="3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US"/>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Sheet1!$A$53:$A$59</c:f>
              <c:strCache>
                <c:ptCount val="7"/>
                <c:pt idx="0">
                  <c:v>Aug.</c:v>
                </c:pt>
                <c:pt idx="1">
                  <c:v>Sep.</c:v>
                </c:pt>
                <c:pt idx="2">
                  <c:v>Oct.</c:v>
                </c:pt>
                <c:pt idx="3">
                  <c:v>Nov.</c:v>
                </c:pt>
                <c:pt idx="4">
                  <c:v>Dec.</c:v>
                </c:pt>
                <c:pt idx="5">
                  <c:v>Jan. 2025</c:v>
                </c:pt>
                <c:pt idx="6">
                  <c:v>Feb.</c:v>
                </c:pt>
              </c:strCache>
            </c:strRef>
          </c:cat>
          <c:val>
            <c:numRef>
              <c:f>Sheet1!$B$53:$B$59</c:f>
              <c:numCache>
                <c:formatCode>General</c:formatCode>
                <c:ptCount val="7"/>
                <c:pt idx="0">
                  <c:v>492</c:v>
                </c:pt>
                <c:pt idx="1">
                  <c:v>482</c:v>
                </c:pt>
                <c:pt idx="2">
                  <c:v>567</c:v>
                </c:pt>
                <c:pt idx="3">
                  <c:v>440</c:v>
                </c:pt>
                <c:pt idx="4">
                  <c:v>515</c:v>
                </c:pt>
                <c:pt idx="5">
                  <c:v>537</c:v>
                </c:pt>
                <c:pt idx="6">
                  <c:v>449</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Sheet1!$A$53:$A$59</c:f>
              <c:strCache>
                <c:ptCount val="7"/>
                <c:pt idx="0">
                  <c:v>Aug.</c:v>
                </c:pt>
                <c:pt idx="1">
                  <c:v>Sep.</c:v>
                </c:pt>
                <c:pt idx="2">
                  <c:v>Oct.</c:v>
                </c:pt>
                <c:pt idx="3">
                  <c:v>Nov.</c:v>
                </c:pt>
                <c:pt idx="4">
                  <c:v>Dec.</c:v>
                </c:pt>
                <c:pt idx="5">
                  <c:v>Jan. 2025</c:v>
                </c:pt>
                <c:pt idx="6">
                  <c:v>Feb.</c:v>
                </c:pt>
              </c:strCache>
            </c:strRef>
          </c:cat>
          <c:val>
            <c:numRef>
              <c:f>Sheet1!$C$53:$C$59</c:f>
              <c:numCache>
                <c:formatCode>General</c:formatCode>
                <c:ptCount val="7"/>
                <c:pt idx="0">
                  <c:v>476</c:v>
                </c:pt>
                <c:pt idx="1">
                  <c:v>471</c:v>
                </c:pt>
                <c:pt idx="2">
                  <c:v>469</c:v>
                </c:pt>
                <c:pt idx="3">
                  <c:v>421</c:v>
                </c:pt>
                <c:pt idx="4">
                  <c:v>472</c:v>
                </c:pt>
                <c:pt idx="5">
                  <c:v>516</c:v>
                </c:pt>
                <c:pt idx="6">
                  <c:v>409</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2025</c:v>
                </c:pt>
              </c:strCache>
            </c:strRef>
          </c:tx>
          <c:spPr>
            <a:ln w="10312">
              <a:solidFill>
                <a:srgbClr val="00B050">
                  <a:alpha val="97000"/>
                </a:srgbClr>
              </a:solidFill>
              <a:prstDash val="solid"/>
            </a:ln>
          </c:spPr>
          <c:marker>
            <c:symbol val="square"/>
            <c:size val="9"/>
            <c:spPr>
              <a:solidFill>
                <a:srgbClr val="00B050"/>
              </a:solidFill>
              <a:ln w="38100">
                <a:solidFill>
                  <a:srgbClr val="00B050"/>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4.446797617937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39624343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120</c:v>
                </c:pt>
                <c:pt idx="1">
                  <c:v>110</c:v>
                </c:pt>
                <c:pt idx="2">
                  <c:v>94</c:v>
                </c:pt>
                <c:pt idx="3">
                  <c:v>126</c:v>
                </c:pt>
                <c:pt idx="4">
                  <c:v>82</c:v>
                </c:pt>
                <c:pt idx="5">
                  <c:v>85</c:v>
                </c:pt>
                <c:pt idx="6">
                  <c:v>92</c:v>
                </c:pt>
                <c:pt idx="7">
                  <c:v>119</c:v>
                </c:pt>
                <c:pt idx="8">
                  <c:v>120</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accent3">
                  <a:lumMod val="75000"/>
                </a:schemeClr>
              </a:solidFill>
              <a:prstDash val="sysDot"/>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2025</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rgbClr val="61B2BB"/>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1.5029696075876532E-3"/>
                  <c:y val="-0.30365191380333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0"/>
                  <c:y val="-5.1512378234493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0"/>
                  <c:y val="-6.235708944175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9906E-3"/>
                  <c:y val="-6.7779445045386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4.8801200432678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1021649799270462E-16"/>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4.0526027996501453E-3"/>
                  <c:y val="-5.693473383812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0"/>
                  <c:y val="-6.235708944175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4.1666666666666666E-3"/>
                  <c:y val="-0.103024756468987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2.7777777777777779E-3"/>
                  <c:y val="-8.1335334054463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Total Uninsured Injuries Reported</c:v>
                </c:pt>
                <c:pt idx="1">
                  <c:v>Roofer</c:v>
                </c:pt>
                <c:pt idx="2">
                  <c:v>Cleaner</c:v>
                </c:pt>
                <c:pt idx="3">
                  <c:v>Delivery Driver</c:v>
                </c:pt>
                <c:pt idx="4">
                  <c:v>Carpenter</c:v>
                </c:pt>
                <c:pt idx="5">
                  <c:v>Laborer</c:v>
                </c:pt>
                <c:pt idx="6">
                  <c:v>All Other Occupations</c:v>
                </c:pt>
                <c:pt idx="7">
                  <c:v>Painting</c:v>
                </c:pt>
                <c:pt idx="8">
                  <c:v>Home Cleaning</c:v>
                </c:pt>
                <c:pt idx="9">
                  <c:v>Auto Repair</c:v>
                </c:pt>
                <c:pt idx="10">
                  <c:v>Tree Service</c:v>
                </c:pt>
                <c:pt idx="11">
                  <c:v>Delivery Services</c:v>
                </c:pt>
                <c:pt idx="12">
                  <c:v>Construction</c:v>
                </c:pt>
                <c:pt idx="13">
                  <c:v>All Other Occupations</c:v>
                </c:pt>
              </c:strCache>
            </c:strRef>
          </c:cat>
          <c:val>
            <c:numRef>
              <c:f>Sheet1!$B$2:$B$15</c:f>
              <c:numCache>
                <c:formatCode>General</c:formatCode>
                <c:ptCount val="14"/>
                <c:pt idx="0">
                  <c:v>85</c:v>
                </c:pt>
                <c:pt idx="1">
                  <c:v>3</c:v>
                </c:pt>
                <c:pt idx="2">
                  <c:v>4</c:v>
                </c:pt>
                <c:pt idx="3">
                  <c:v>4</c:v>
                </c:pt>
                <c:pt idx="4">
                  <c:v>10</c:v>
                </c:pt>
                <c:pt idx="5">
                  <c:v>37</c:v>
                </c:pt>
                <c:pt idx="6">
                  <c:v>27</c:v>
                </c:pt>
                <c:pt idx="7">
                  <c:v>3</c:v>
                </c:pt>
                <c:pt idx="8">
                  <c:v>3</c:v>
                </c:pt>
                <c:pt idx="9">
                  <c:v>3</c:v>
                </c:pt>
                <c:pt idx="10">
                  <c:v>4</c:v>
                </c:pt>
                <c:pt idx="11">
                  <c:v>4</c:v>
                </c:pt>
                <c:pt idx="12">
                  <c:v>37</c:v>
                </c:pt>
                <c:pt idx="13">
                  <c:v>31</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19516502930596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5431667512386424E-3"/>
                  <c:y val="0.210102199787370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7.4517872593586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Sheet1!$B$11:$B$15</c:f>
              <c:numCache>
                <c:formatCode>"$"#,##0</c:formatCode>
                <c:ptCount val="5"/>
                <c:pt idx="0">
                  <c:v>8360000</c:v>
                </c:pt>
                <c:pt idx="1">
                  <c:v>7050000</c:v>
                </c:pt>
                <c:pt idx="2">
                  <c:v>8200000</c:v>
                </c:pt>
                <c:pt idx="3">
                  <c:v>7500000</c:v>
                </c:pt>
                <c:pt idx="4">
                  <c:v>9800000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2.5432223555919586E-3"/>
                  <c:y val="0.22777531734548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1.4673489586623707E-3"/>
                  <c:y val="0.20077401043357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Sheet1!$C$11:$C$15</c:f>
              <c:numCache>
                <c:formatCode>"$"#,##0</c:formatCode>
                <c:ptCount val="5"/>
                <c:pt idx="0">
                  <c:v>5385046</c:v>
                </c:pt>
                <c:pt idx="1">
                  <c:v>6924993</c:v>
                </c:pt>
                <c:pt idx="2">
                  <c:v>7726621</c:v>
                </c:pt>
                <c:pt idx="3">
                  <c:v>6246527</c:v>
                </c:pt>
                <c:pt idx="4">
                  <c:v>5026232</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078E-3"/>
                  <c:y val="0.205130847932038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0"/>
                  <c:y val="0.143422094522748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1.1315916680220148E-16"/>
                  <c:y val="0.26078196261197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8.2556924497583211E-3"/>
                  <c:y val="0.20478881899131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Sheet1!$A$5:$A$9</c:f>
              <c:numCache>
                <c:formatCode>0_);\(0\)</c:formatCode>
                <c:ptCount val="5"/>
                <c:pt idx="0">
                  <c:v>2021</c:v>
                </c:pt>
                <c:pt idx="1">
                  <c:v>2022</c:v>
                </c:pt>
                <c:pt idx="2">
                  <c:v>2023</c:v>
                </c:pt>
                <c:pt idx="3">
                  <c:v>2024</c:v>
                </c:pt>
                <c:pt idx="4">
                  <c:v>2025</c:v>
                </c:pt>
              </c:numCache>
            </c:numRef>
          </c:cat>
          <c:val>
            <c:numRef>
              <c:f>Sheet1!$B$5:$B$9</c:f>
              <c:numCache>
                <c:formatCode>_("$"* #,##0_);_("$"* \(#,##0\);_("$"* "-"_);_(@_)</c:formatCode>
                <c:ptCount val="5"/>
                <c:pt idx="0">
                  <c:v>972368.36</c:v>
                </c:pt>
                <c:pt idx="1">
                  <c:v>1283640</c:v>
                </c:pt>
                <c:pt idx="2">
                  <c:v>1061271</c:v>
                </c:pt>
                <c:pt idx="3">
                  <c:v>1173808</c:v>
                </c:pt>
                <c:pt idx="4">
                  <c:v>448955.6</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23683660663274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1.9026085977340934E-3"/>
                  <c:y val="0.18327183648205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Sheet1!$P$2:$T$2</c:f>
              <c:numCache>
                <c:formatCode>_("$"* #,##0_);_("$"* \(#,##0\);_("$"* "-"_);_(@_)</c:formatCode>
                <c:ptCount val="5"/>
                <c:pt idx="0">
                  <c:v>27000000</c:v>
                </c:pt>
                <c:pt idx="1">
                  <c:v>27000000</c:v>
                </c:pt>
                <c:pt idx="2">
                  <c:v>28000000</c:v>
                </c:pt>
                <c:pt idx="3">
                  <c:v>31000000</c:v>
                </c:pt>
                <c:pt idx="4">
                  <c:v>30700000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173202992939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2.6449903308751192E-3"/>
                  <c:y val="0.25834294654210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3.5029293429670876E-3"/>
                  <c:y val="0.271660755945727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Sheet1!$P$3:$T$3</c:f>
              <c:numCache>
                <c:formatCode>_("$"* #,##0_);_("$"* \(#,##0\);_("$"* "-"_);_(@_)</c:formatCode>
                <c:ptCount val="5"/>
                <c:pt idx="0">
                  <c:v>22075131</c:v>
                </c:pt>
                <c:pt idx="1">
                  <c:v>26832976</c:v>
                </c:pt>
                <c:pt idx="2">
                  <c:v>28933820.690000001</c:v>
                </c:pt>
                <c:pt idx="3">
                  <c:v>27136542</c:v>
                </c:pt>
                <c:pt idx="4">
                  <c:v>19385549.18</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186884935813906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6442274550024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Sheet1!$AG$2:$AK$2</c:f>
              <c:numCache>
                <c:formatCode>_("$"* #,##0_);_("$"* \(#,##0\);_("$"* "-"_);_(@_)</c:formatCode>
                <c:ptCount val="5"/>
                <c:pt idx="0">
                  <c:v>18000000</c:v>
                </c:pt>
                <c:pt idx="1">
                  <c:v>10900000</c:v>
                </c:pt>
                <c:pt idx="2">
                  <c:v>6000000</c:v>
                </c:pt>
                <c:pt idx="3">
                  <c:v>8700000</c:v>
                </c:pt>
                <c:pt idx="4" formatCode="&quot;$&quot;#,##0">
                  <c:v>16000000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8.4077315905353046E-3"/>
                  <c:y val="0.274913409723331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1.23744230817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2.8518140827136162E-4"/>
                  <c:y val="0.25523366764466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Sheet1!$AG$3:$AK$3</c:f>
              <c:numCache>
                <c:formatCode>_("$"* #,##0_);_("$"* \(#,##0\);_("$"* "-"_);_(@_)</c:formatCode>
                <c:ptCount val="5"/>
                <c:pt idx="0">
                  <c:v>10230874</c:v>
                </c:pt>
                <c:pt idx="1">
                  <c:v>4038424</c:v>
                </c:pt>
                <c:pt idx="2">
                  <c:v>7944669.4800000004</c:v>
                </c:pt>
                <c:pt idx="3">
                  <c:v>9214740</c:v>
                </c:pt>
                <c:pt idx="4">
                  <c:v>5139978.0599999996</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5.666008011824453E-3"/>
                  <c:y val="0.29203126127965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64410684170931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Sheet1!$B$12:$B$17</c:f>
              <c:numCache>
                <c:formatCode>"$"#,##0</c:formatCode>
                <c:ptCount val="5"/>
                <c:pt idx="0">
                  <c:v>52887822</c:v>
                </c:pt>
                <c:pt idx="1">
                  <c:v>61157033</c:v>
                </c:pt>
                <c:pt idx="2">
                  <c:v>63500000</c:v>
                </c:pt>
                <c:pt idx="3">
                  <c:v>79500000</c:v>
                </c:pt>
                <c:pt idx="4">
                  <c:v>79000000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1.4165020029561393E-3"/>
                  <c:y val="0.32355482359112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274192937853282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9312380920467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3478039722584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2.8330040059121749E-3"/>
                  <c:y val="0.30523599337177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Sheet1!$C$12:$C$17</c:f>
              <c:numCache>
                <c:formatCode>"$"#,##0</c:formatCode>
                <c:ptCount val="5"/>
                <c:pt idx="0">
                  <c:v>55171195.840000004</c:v>
                </c:pt>
                <c:pt idx="1">
                  <c:v>64743782</c:v>
                </c:pt>
                <c:pt idx="2">
                  <c:v>75030740</c:v>
                </c:pt>
                <c:pt idx="3">
                  <c:v>81506154</c:v>
                </c:pt>
                <c:pt idx="4">
                  <c:v>40405652</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Sheet1!$A$47:$A$50</c:f>
              <c:strCache>
                <c:ptCount val="4"/>
                <c:pt idx="0">
                  <c:v>Dec. 2024</c:v>
                </c:pt>
                <c:pt idx="1">
                  <c:v>Jan. 2025</c:v>
                </c:pt>
                <c:pt idx="2">
                  <c:v>Feb. 2025</c:v>
                </c:pt>
                <c:pt idx="3">
                  <c:v>Mar. 2025</c:v>
                </c:pt>
              </c:strCache>
            </c:strRef>
          </c:cat>
          <c:val>
            <c:numRef>
              <c:f>Sheet1!$B$47:$B$50</c:f>
              <c:numCache>
                <c:formatCode>General</c:formatCode>
                <c:ptCount val="4"/>
                <c:pt idx="0">
                  <c:v>68</c:v>
                </c:pt>
                <c:pt idx="1">
                  <c:v>67</c:v>
                </c:pt>
                <c:pt idx="2">
                  <c:v>67</c:v>
                </c:pt>
                <c:pt idx="3">
                  <c:v>67</c:v>
                </c:pt>
              </c:numCache>
            </c:numRef>
          </c:val>
          <c:extLst>
            <c:ext xmlns:c16="http://schemas.microsoft.com/office/drawing/2014/chart" uri="{C3380CC4-5D6E-409C-BE32-E72D297353CC}">
              <c16:uniqueId val="{00000000-1C40-4EA1-A14B-ED2A03A916ED}"/>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Sheet1!$A$47:$A$50</c:f>
              <c:strCache>
                <c:ptCount val="4"/>
                <c:pt idx="0">
                  <c:v>Dec. 2024</c:v>
                </c:pt>
                <c:pt idx="1">
                  <c:v>Jan. 2025</c:v>
                </c:pt>
                <c:pt idx="2">
                  <c:v>Feb. 2025</c:v>
                </c:pt>
                <c:pt idx="3">
                  <c:v>Mar. 2025</c:v>
                </c:pt>
              </c:strCache>
            </c:strRef>
          </c:cat>
          <c:val>
            <c:numRef>
              <c:f>Sheet1!$C$47:$C$50</c:f>
              <c:numCache>
                <c:formatCode>General</c:formatCode>
                <c:ptCount val="4"/>
                <c:pt idx="0">
                  <c:v>78</c:v>
                </c:pt>
                <c:pt idx="1">
                  <c:v>78</c:v>
                </c:pt>
                <c:pt idx="2">
                  <c:v>78</c:v>
                </c:pt>
                <c:pt idx="3">
                  <c:v>77</c:v>
                </c:pt>
              </c:numCache>
            </c:numRef>
          </c:val>
          <c:extLst>
            <c:ext xmlns:c16="http://schemas.microsoft.com/office/drawing/2014/chart" uri="{C3380CC4-5D6E-409C-BE32-E72D297353CC}">
              <c16:uniqueId val="{00000001-1C40-4EA1-A14B-ED2A03A916ED}"/>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Sheet1!$A$47:$A$50</c:f>
              <c:strCache>
                <c:ptCount val="4"/>
                <c:pt idx="0">
                  <c:v>Dec. 2024</c:v>
                </c:pt>
                <c:pt idx="1">
                  <c:v>Jan. 2025</c:v>
                </c:pt>
                <c:pt idx="2">
                  <c:v>Feb. 2025</c:v>
                </c:pt>
                <c:pt idx="3">
                  <c:v>Mar. 2025</c:v>
                </c:pt>
              </c:strCache>
            </c:strRef>
          </c:cat>
          <c:val>
            <c:numRef>
              <c:f>Sheet1!$D$47:$D$50</c:f>
              <c:numCache>
                <c:formatCode>General</c:formatCode>
                <c:ptCount val="4"/>
                <c:pt idx="0">
                  <c:v>16</c:v>
                </c:pt>
                <c:pt idx="1">
                  <c:v>16</c:v>
                </c:pt>
                <c:pt idx="2">
                  <c:v>16</c:v>
                </c:pt>
                <c:pt idx="3">
                  <c:v>15</c:v>
                </c:pt>
              </c:numCache>
            </c:numRef>
          </c:val>
          <c:extLst>
            <c:ext xmlns:c16="http://schemas.microsoft.com/office/drawing/2014/chart" uri="{C3380CC4-5D6E-409C-BE32-E72D297353CC}">
              <c16:uniqueId val="{00000002-1C40-4EA1-A14B-ED2A03A916ED}"/>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Sheet1!$A$47:$A$50</c:f>
              <c:strCache>
                <c:ptCount val="4"/>
                <c:pt idx="0">
                  <c:v>Dec. 2024</c:v>
                </c:pt>
                <c:pt idx="1">
                  <c:v>Jan. 2025</c:v>
                </c:pt>
                <c:pt idx="2">
                  <c:v>Feb. 2025</c:v>
                </c:pt>
                <c:pt idx="3">
                  <c:v>Mar. 2025</c:v>
                </c:pt>
              </c:strCache>
            </c:strRef>
          </c:cat>
          <c:val>
            <c:numRef>
              <c:f>Sheet1!$E$47:$E$50</c:f>
              <c:numCache>
                <c:formatCode>General</c:formatCode>
                <c:ptCount val="4"/>
                <c:pt idx="0">
                  <c:v>27</c:v>
                </c:pt>
                <c:pt idx="1">
                  <c:v>28</c:v>
                </c:pt>
                <c:pt idx="2">
                  <c:v>29</c:v>
                </c:pt>
                <c:pt idx="3">
                  <c:v>29</c:v>
                </c:pt>
              </c:numCache>
            </c:numRef>
          </c:val>
          <c:extLst>
            <c:ext xmlns:c16="http://schemas.microsoft.com/office/drawing/2014/chart" uri="{C3380CC4-5D6E-409C-BE32-E72D297353CC}">
              <c16:uniqueId val="{00000003-1C40-4EA1-A14B-ED2A03A916ED}"/>
            </c:ext>
          </c:extLst>
        </c:ser>
        <c:ser>
          <c:idx val="4"/>
          <c:order val="4"/>
          <c:tx>
            <c:strRef>
              <c:f>Sheet1!$F$1</c:f>
              <c:strCache>
                <c:ptCount val="1"/>
                <c:pt idx="0">
                  <c:v>Finance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Sheet1!$A$47:$A$50</c:f>
              <c:strCache>
                <c:ptCount val="4"/>
                <c:pt idx="0">
                  <c:v>Dec. 2024</c:v>
                </c:pt>
                <c:pt idx="1">
                  <c:v>Jan. 2025</c:v>
                </c:pt>
                <c:pt idx="2">
                  <c:v>Feb. 2025</c:v>
                </c:pt>
                <c:pt idx="3">
                  <c:v>Mar. 2025</c:v>
                </c:pt>
              </c:strCache>
            </c:strRef>
          </c:cat>
          <c:val>
            <c:numRef>
              <c:f>Sheet1!$F$47:$F$50</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4-1C40-4EA1-A14B-ED2A03A916ED}"/>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4196676830168927E-3"/>
                  <c:y val="0.14676413911910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6.2011279705295056E-3"/>
                  <c:y val="0.13250824080260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Sheet1!$A$83:$A$91</c:f>
              <c:strCache>
                <c:ptCount val="9"/>
                <c:pt idx="0">
                  <c:v>Aug.</c:v>
                </c:pt>
                <c:pt idx="1">
                  <c:v>Sep.</c:v>
                </c:pt>
                <c:pt idx="2">
                  <c:v>Oct.</c:v>
                </c:pt>
                <c:pt idx="3">
                  <c:v>Nov.</c:v>
                </c:pt>
                <c:pt idx="4">
                  <c:v>Dec.</c:v>
                </c:pt>
                <c:pt idx="5">
                  <c:v>Jan. 2025</c:v>
                </c:pt>
                <c:pt idx="6">
                  <c:v>Feb.</c:v>
                </c:pt>
                <c:pt idx="7">
                  <c:v>Mar.</c:v>
                </c:pt>
                <c:pt idx="8">
                  <c:v>Apr.</c:v>
                </c:pt>
              </c:strCache>
            </c:strRef>
          </c:cat>
          <c:val>
            <c:numRef>
              <c:f>Sheet1!$B$83:$B$91</c:f>
              <c:numCache>
                <c:formatCode>#,##0</c:formatCode>
                <c:ptCount val="9"/>
                <c:pt idx="0">
                  <c:v>1816</c:v>
                </c:pt>
                <c:pt idx="1">
                  <c:v>1941</c:v>
                </c:pt>
                <c:pt idx="2">
                  <c:v>1847</c:v>
                </c:pt>
                <c:pt idx="3">
                  <c:v>1972</c:v>
                </c:pt>
                <c:pt idx="4">
                  <c:v>1989</c:v>
                </c:pt>
                <c:pt idx="5">
                  <c:v>2005</c:v>
                </c:pt>
                <c:pt idx="6">
                  <c:v>1985</c:v>
                </c:pt>
                <c:pt idx="7">
                  <c:v>1973</c:v>
                </c:pt>
                <c:pt idx="8">
                  <c:v>1992</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20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Sheet1!$A$83:$A$91</c:f>
              <c:strCache>
                <c:ptCount val="9"/>
                <c:pt idx="0">
                  <c:v>Aug.</c:v>
                </c:pt>
                <c:pt idx="1">
                  <c:v>Sep.</c:v>
                </c:pt>
                <c:pt idx="2">
                  <c:v>Oct.</c:v>
                </c:pt>
                <c:pt idx="3">
                  <c:v>Nov.</c:v>
                </c:pt>
                <c:pt idx="4">
                  <c:v>Dec.</c:v>
                </c:pt>
                <c:pt idx="5">
                  <c:v>Jan. 2025</c:v>
                </c:pt>
                <c:pt idx="6">
                  <c:v>Feb.</c:v>
                </c:pt>
                <c:pt idx="7">
                  <c:v>Mar.</c:v>
                </c:pt>
                <c:pt idx="8">
                  <c:v>Apr.</c:v>
                </c:pt>
              </c:strCache>
            </c:strRef>
          </c:cat>
          <c:val>
            <c:numRef>
              <c:f>Sheet1!$B$83:$B$91</c:f>
              <c:numCache>
                <c:formatCode>#,##0</c:formatCode>
                <c:ptCount val="9"/>
                <c:pt idx="0">
                  <c:v>1171</c:v>
                </c:pt>
                <c:pt idx="1">
                  <c:v>1075</c:v>
                </c:pt>
                <c:pt idx="2">
                  <c:v>1102</c:v>
                </c:pt>
                <c:pt idx="3">
                  <c:v>1080</c:v>
                </c:pt>
                <c:pt idx="4">
                  <c:v>1152</c:v>
                </c:pt>
                <c:pt idx="5">
                  <c:v>1130</c:v>
                </c:pt>
                <c:pt idx="6">
                  <c:v>1212</c:v>
                </c:pt>
                <c:pt idx="7">
                  <c:v>1272</c:v>
                </c:pt>
                <c:pt idx="8">
                  <c:v>1239</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4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Sheet1!$A$73:$A$83</c:f>
              <c:strCache>
                <c:ptCount val="11"/>
                <c:pt idx="0">
                  <c:v>May</c:v>
                </c:pt>
                <c:pt idx="1">
                  <c:v>Jun.</c:v>
                </c:pt>
                <c:pt idx="2">
                  <c:v>Jul. </c:v>
                </c:pt>
                <c:pt idx="3">
                  <c:v>Aug.</c:v>
                </c:pt>
                <c:pt idx="4">
                  <c:v>Sep.</c:v>
                </c:pt>
                <c:pt idx="5">
                  <c:v>Oct.</c:v>
                </c:pt>
                <c:pt idx="6">
                  <c:v>Nov.</c:v>
                </c:pt>
                <c:pt idx="7">
                  <c:v>Dec.</c:v>
                </c:pt>
                <c:pt idx="8">
                  <c:v>Jan. 2025</c:v>
                </c:pt>
                <c:pt idx="9">
                  <c:v>Feb. </c:v>
                </c:pt>
                <c:pt idx="10">
                  <c:v>Mar.</c:v>
                </c:pt>
              </c:strCache>
            </c:strRef>
          </c:cat>
          <c:val>
            <c:numRef>
              <c:f>Sheet1!$B$73:$B$83</c:f>
              <c:numCache>
                <c:formatCode>General</c:formatCode>
                <c:ptCount val="11"/>
                <c:pt idx="0">
                  <c:v>24</c:v>
                </c:pt>
                <c:pt idx="1">
                  <c:v>22</c:v>
                </c:pt>
                <c:pt idx="2">
                  <c:v>22</c:v>
                </c:pt>
                <c:pt idx="3">
                  <c:v>24</c:v>
                </c:pt>
                <c:pt idx="4">
                  <c:v>23</c:v>
                </c:pt>
                <c:pt idx="5">
                  <c:v>27</c:v>
                </c:pt>
                <c:pt idx="6">
                  <c:v>27</c:v>
                </c:pt>
                <c:pt idx="7">
                  <c:v>14</c:v>
                </c:pt>
                <c:pt idx="8">
                  <c:v>23</c:v>
                </c:pt>
                <c:pt idx="9">
                  <c:v>21</c:v>
                </c:pt>
                <c:pt idx="10">
                  <c:v>25</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19108457308382E-2"/>
          <c:y val="5.7410992848202641E-2"/>
          <c:w val="0.91706026464180279"/>
          <c:h val="0.76560052498104048"/>
        </c:manualLayout>
      </c:layout>
      <c:barChart>
        <c:barDir val="col"/>
        <c:grouping val="clustered"/>
        <c:varyColors val="0"/>
        <c:ser>
          <c:idx val="0"/>
          <c:order val="0"/>
          <c:tx>
            <c:strRef>
              <c:f>Sheet1!$D$1</c:f>
              <c:strCache>
                <c:ptCount val="1"/>
                <c:pt idx="0">
                  <c:v>FRI - FY 2023</c:v>
                </c:pt>
              </c:strCache>
            </c:strRef>
          </c:tx>
          <c:spPr>
            <a:solidFill>
              <a:schemeClr val="accent1"/>
            </a:solidFill>
            <a:ln>
              <a:solidFill>
                <a:schemeClr val="accent5">
                  <a:lumMod val="50000"/>
                </a:schemeClr>
              </a:solidFill>
            </a:ln>
            <a:effectLst/>
          </c:spPr>
          <c:invertIfNegative val="0"/>
          <c:dLbls>
            <c:dLbl>
              <c:idx val="0"/>
              <c:layout>
                <c:manualLayout>
                  <c:x val="-1.1979691307767539E-3"/>
                  <c:y val="0.15624141634307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1-49E4-9260-CCF8A14D4E96}"/>
                </c:ext>
              </c:extLst>
            </c:dLbl>
            <c:dLbl>
              <c:idx val="1"/>
              <c:layout>
                <c:manualLayout>
                  <c:x val="-2.4266093660434674E-3"/>
                  <c:y val="0.14644829212352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1-49E4-9260-CCF8A14D4E96}"/>
                </c:ext>
              </c:extLst>
            </c:dLbl>
            <c:dLbl>
              <c:idx val="2"/>
              <c:layout>
                <c:manualLayout>
                  <c:x val="-3.4974730187537226E-3"/>
                  <c:y val="0.14887523691985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D1-49E4-9260-CCF8A14D4E96}"/>
                </c:ext>
              </c:extLst>
            </c:dLbl>
            <c:dLbl>
              <c:idx val="3"/>
              <c:layout>
                <c:manualLayout>
                  <c:x val="-3.7414602733900674E-3"/>
                  <c:y val="0.1261571461319620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828937159305531"/>
                      <c:h val="6.5276564341089013E-2"/>
                    </c:manualLayout>
                  </c15:layout>
                </c:ext>
                <c:ext xmlns:c16="http://schemas.microsoft.com/office/drawing/2014/chart" uri="{C3380CC4-5D6E-409C-BE32-E72D297353CC}">
                  <c16:uniqueId val="{00000003-0DD1-49E4-9260-CCF8A14D4E96}"/>
                </c:ext>
              </c:extLst>
            </c:dLbl>
            <c:dLbl>
              <c:idx val="4"/>
              <c:layout>
                <c:manualLayout>
                  <c:x val="-7.0336303134407277E-4"/>
                  <c:y val="0.15076156607263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D1-49E4-9260-CCF8A14D4E96}"/>
                </c:ext>
              </c:extLst>
            </c:dLbl>
            <c:dLbl>
              <c:idx val="5"/>
              <c:layout>
                <c:manualLayout>
                  <c:x val="-1.4184004245322967E-3"/>
                  <c:y val="0.12326837692678067"/>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98080537517739"/>
                      <c:h val="5.0261210820265738E-2"/>
                    </c:manualLayout>
                  </c15:layout>
                </c:ext>
                <c:ext xmlns:c16="http://schemas.microsoft.com/office/drawing/2014/chart" uri="{C3380CC4-5D6E-409C-BE32-E72D297353CC}">
                  <c16:uniqueId val="{00000005-0DD1-49E4-9260-CCF8A14D4E96}"/>
                </c:ext>
              </c:extLst>
            </c:dLbl>
            <c:dLbl>
              <c:idx val="6"/>
              <c:layout>
                <c:manualLayout>
                  <c:x val="2.2750498992620649E-3"/>
                  <c:y val="0.16036186294519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D1-49E4-9260-CCF8A14D4E96}"/>
                </c:ext>
              </c:extLst>
            </c:dLbl>
            <c:dLbl>
              <c:idx val="7"/>
              <c:layout>
                <c:manualLayout>
                  <c:x val="-2.6035899284382341E-4"/>
                  <c:y val="0.12408366959179733"/>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58787412253708E-2"/>
                      <c:h val="3.8059385079478383E-2"/>
                    </c:manualLayout>
                  </c15:layout>
                </c:ext>
                <c:ext xmlns:c16="http://schemas.microsoft.com/office/drawing/2014/chart" uri="{C3380CC4-5D6E-409C-BE32-E72D297353CC}">
                  <c16:uniqueId val="{00000007-0DD1-49E4-9260-CCF8A14D4E96}"/>
                </c:ext>
              </c:extLst>
            </c:dLbl>
            <c:dLbl>
              <c:idx val="8"/>
              <c:layout>
                <c:manualLayout>
                  <c:x val="2.5620043318099559E-3"/>
                  <c:y val="0.158302222204098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D1-49E4-9260-CCF8A14D4E96}"/>
                </c:ext>
              </c:extLst>
            </c:dLbl>
            <c:dLbl>
              <c:idx val="9"/>
              <c:layout>
                <c:manualLayout>
                  <c:x val="9.1971866031378751E-4"/>
                  <c:y val="0.143450147285722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D1-49E4-9260-CCF8A14D4E96}"/>
                </c:ext>
              </c:extLst>
            </c:dLbl>
            <c:dLbl>
              <c:idx val="10"/>
              <c:layout>
                <c:manualLayout>
                  <c:x val="-4.8327713290936288E-4"/>
                  <c:y val="0.14314109922656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D1-49E4-9260-CCF8A14D4E96}"/>
                </c:ext>
              </c:extLst>
            </c:dLbl>
            <c:dLbl>
              <c:idx val="11"/>
              <c:layout>
                <c:manualLayout>
                  <c:x val="2.7746296913146755E-3"/>
                  <c:y val="0.15467520388870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D1-49E4-9260-CCF8A14D4E96}"/>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D1-49E4-9260-CCF8A14D4E96}"/>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D1-49E4-9260-CCF8A14D4E96}"/>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D1-49E4-9260-CCF8A14D4E96}"/>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D1-49E4-9260-CCF8A14D4E96}"/>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DD1-49E4-9260-CCF8A14D4E96}"/>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Sheet1!$D$2:$D$13</c:f>
            </c:numRef>
          </c:val>
          <c:extLst>
            <c:ext xmlns:c16="http://schemas.microsoft.com/office/drawing/2014/chart" uri="{C3380CC4-5D6E-409C-BE32-E72D297353CC}">
              <c16:uniqueId val="{00000011-0DD1-49E4-9260-CCF8A14D4E96}"/>
            </c:ext>
          </c:extLst>
        </c:ser>
        <c:ser>
          <c:idx val="1"/>
          <c:order val="1"/>
          <c:tx>
            <c:strRef>
              <c:f>Sheet1!$E$1</c:f>
              <c:strCache>
                <c:ptCount val="1"/>
                <c:pt idx="0">
                  <c:v>FRI - FY 2024</c:v>
                </c:pt>
              </c:strCache>
            </c:strRef>
          </c:tx>
          <c:spPr>
            <a:solidFill>
              <a:schemeClr val="accent2"/>
            </a:solidFill>
            <a:ln>
              <a:noFill/>
            </a:ln>
            <a:effectLst/>
          </c:spPr>
          <c:invertIfNegative val="0"/>
          <c:dLbls>
            <c:dLbl>
              <c:idx val="0"/>
              <c:layout>
                <c:manualLayout>
                  <c:x val="0"/>
                  <c:y val="0.17016576452402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DD1-49E4-9260-CCF8A14D4E96}"/>
                </c:ext>
              </c:extLst>
            </c:dLbl>
            <c:dLbl>
              <c:idx val="1"/>
              <c:layout>
                <c:manualLayout>
                  <c:x val="1.7546082298310203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DD1-49E4-9260-CCF8A14D4E96}"/>
                </c:ext>
              </c:extLst>
            </c:dLbl>
            <c:dLbl>
              <c:idx val="2"/>
              <c:layout>
                <c:manualLayout>
                  <c:x val="-4.820751571928677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DD1-49E4-9260-CCF8A14D4E96}"/>
                </c:ext>
              </c:extLst>
            </c:dLbl>
            <c:dLbl>
              <c:idx val="3"/>
              <c:layout>
                <c:manualLayout>
                  <c:x val="-1.7546082298310203E-3"/>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DD1-49E4-9260-CCF8A14D4E96}"/>
                </c:ext>
              </c:extLst>
            </c:dLbl>
            <c:dLbl>
              <c:idx val="4"/>
              <c:layout>
                <c:manualLayout>
                  <c:x val="-3.0661433420976244E-3"/>
                  <c:y val="0.13687246276932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DD1-49E4-9260-CCF8A14D4E96}"/>
                </c:ext>
              </c:extLst>
            </c:dLbl>
            <c:dLbl>
              <c:idx val="5"/>
              <c:layout>
                <c:manualLayout>
                  <c:x val="0"/>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DD1-49E4-9260-CCF8A14D4E96}"/>
                </c:ext>
              </c:extLst>
            </c:dLbl>
            <c:dLbl>
              <c:idx val="6"/>
              <c:layout>
                <c:manualLayout>
                  <c:x val="4.4307311756435153E-4"/>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DD1-49E4-9260-CCF8A14D4E96}"/>
                </c:ext>
              </c:extLst>
            </c:dLbl>
            <c:dLbl>
              <c:idx val="7"/>
              <c:layout>
                <c:manualLayout>
                  <c:x val="-3.5092164596620405E-3"/>
                  <c:y val="0.15906799727245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75-4F52-AAB6-17134C4C33EC}"/>
                </c:ext>
              </c:extLst>
            </c:dLbl>
            <c:dLbl>
              <c:idx val="8"/>
              <c:layout>
                <c:manualLayout>
                  <c:x val="-1.7546082298311489E-3"/>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23-4C54-837B-171742D607B4}"/>
                </c:ext>
              </c:extLst>
            </c:dLbl>
            <c:dLbl>
              <c:idx val="9"/>
              <c:layout>
                <c:manualLayout>
                  <c:x val="8.7744227304384326E-4"/>
                  <c:y val="0.131323724783528"/>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8343257461955057E-2"/>
                      <c:h val="6.7752014710804123E-2"/>
                    </c:manualLayout>
                  </c15:layout>
                </c:ext>
                <c:ext xmlns:c16="http://schemas.microsoft.com/office/drawing/2014/chart" uri="{C3380CC4-5D6E-409C-BE32-E72D297353CC}">
                  <c16:uniqueId val="{00000000-1211-467F-B406-40717FA3E407}"/>
                </c:ext>
              </c:extLst>
            </c:dLbl>
            <c:dLbl>
              <c:idx val="10"/>
              <c:layout>
                <c:manualLayout>
                  <c:x val="0"/>
                  <c:y val="0.15166948577140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1B-441C-B467-F8C78C5F530B}"/>
                </c:ext>
              </c:extLst>
            </c:dLbl>
            <c:dLbl>
              <c:idx val="11"/>
              <c:layout>
                <c:manualLayout>
                  <c:x val="0"/>
                  <c:y val="0.144270974270365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11-4170-A394-B59A8BA63427}"/>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Sheet1!$E$2:$E$13</c:f>
              <c:numCache>
                <c:formatCode>#,##0</c:formatCode>
                <c:ptCount val="12"/>
                <c:pt idx="0">
                  <c:v>2470</c:v>
                </c:pt>
                <c:pt idx="1">
                  <c:v>2949</c:v>
                </c:pt>
                <c:pt idx="2">
                  <c:v>2847</c:v>
                </c:pt>
                <c:pt idx="3">
                  <c:v>2814</c:v>
                </c:pt>
                <c:pt idx="4">
                  <c:v>2523</c:v>
                </c:pt>
                <c:pt idx="5">
                  <c:v>2269</c:v>
                </c:pt>
                <c:pt idx="6">
                  <c:v>2558</c:v>
                </c:pt>
                <c:pt idx="7">
                  <c:v>2419</c:v>
                </c:pt>
                <c:pt idx="8">
                  <c:v>3131</c:v>
                </c:pt>
                <c:pt idx="9">
                  <c:v>2485</c:v>
                </c:pt>
                <c:pt idx="10">
                  <c:v>2660</c:v>
                </c:pt>
                <c:pt idx="11">
                  <c:v>2348</c:v>
                </c:pt>
              </c:numCache>
            </c:numRef>
          </c:val>
          <c:extLst>
            <c:ext xmlns:c16="http://schemas.microsoft.com/office/drawing/2014/chart" uri="{C3380CC4-5D6E-409C-BE32-E72D297353CC}">
              <c16:uniqueId val="{00000019-0DD1-49E4-9260-CCF8A14D4E96}"/>
            </c:ext>
          </c:extLst>
        </c:ser>
        <c:ser>
          <c:idx val="2"/>
          <c:order val="2"/>
          <c:tx>
            <c:strRef>
              <c:f>Sheet1!$F$1</c:f>
              <c:strCache>
                <c:ptCount val="1"/>
                <c:pt idx="0">
                  <c:v>FRI - FY 2025</c:v>
                </c:pt>
              </c:strCache>
            </c:strRef>
          </c:tx>
          <c:spPr>
            <a:solidFill>
              <a:srgbClr val="92D050"/>
            </a:solidFill>
            <a:ln>
              <a:noFill/>
            </a:ln>
            <a:effectLst/>
          </c:spPr>
          <c:invertIfNegative val="0"/>
          <c:dLbls>
            <c:dLbl>
              <c:idx val="0"/>
              <c:layout>
                <c:manualLayout>
                  <c:x val="0"/>
                  <c:y val="0.166466508773498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8E-4FF4-A069-D084D19B077C}"/>
                </c:ext>
              </c:extLst>
            </c:dLbl>
            <c:dLbl>
              <c:idx val="1"/>
              <c:layout>
                <c:manualLayout>
                  <c:x val="-1.7546082298310524E-3"/>
                  <c:y val="0.15166948577140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6-4C08-8A10-4C0DBE626E8A}"/>
                </c:ext>
              </c:extLst>
            </c:dLbl>
            <c:dLbl>
              <c:idx val="2"/>
              <c:layout>
                <c:manualLayout>
                  <c:x val="-3.2167445945821513E-17"/>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34-4F98-BB9C-5F603309003C}"/>
                </c:ext>
              </c:extLst>
            </c:dLbl>
            <c:dLbl>
              <c:idx val="3"/>
              <c:layout>
                <c:manualLayout>
                  <c:x val="-6.4334891891643026E-17"/>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A6-47C4-87D5-D7A256588C37}"/>
                </c:ext>
              </c:extLst>
            </c:dLbl>
            <c:dLbl>
              <c:idx val="4"/>
              <c:layout>
                <c:manualLayout>
                  <c:x val="-6.4334891891643026E-17"/>
                  <c:y val="0.136872462769321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E8-4360-B014-AE8B829A80B7}"/>
                </c:ext>
              </c:extLst>
            </c:dLbl>
            <c:dLbl>
              <c:idx val="5"/>
              <c:layout>
                <c:manualLayout>
                  <c:x val="-1.7546082298310845E-3"/>
                  <c:y val="0.15166948577140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4E-4CDB-8944-B1768B3763DC}"/>
                </c:ext>
              </c:extLst>
            </c:dLbl>
            <c:dLbl>
              <c:idx val="6"/>
              <c:layout>
                <c:manualLayout>
                  <c:x val="-1.7546082298310203E-3"/>
                  <c:y val="0.155368741521932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D0-43FC-B1C2-5D7187B44866}"/>
                </c:ext>
              </c:extLst>
            </c:dLbl>
            <c:dLbl>
              <c:idx val="7"/>
              <c:layout>
                <c:manualLayout>
                  <c:x val="0"/>
                  <c:y val="0.144270974270365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EB-43E7-8443-8E8A613077EB}"/>
                </c:ext>
              </c:extLst>
            </c:dLbl>
            <c:dLbl>
              <c:idx val="8"/>
              <c:layout>
                <c:manualLayout>
                  <c:x val="-1.7546082298310203E-3"/>
                  <c:y val="0.14057171851984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EB-4B43-8AC8-4D9AC18E391D}"/>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Sheet1!$F$2:$F$13</c:f>
              <c:numCache>
                <c:formatCode>#,##0</c:formatCode>
                <c:ptCount val="12"/>
                <c:pt idx="0">
                  <c:v>2448</c:v>
                </c:pt>
                <c:pt idx="1">
                  <c:v>2943</c:v>
                </c:pt>
                <c:pt idx="2">
                  <c:v>2575</c:v>
                </c:pt>
                <c:pt idx="3">
                  <c:v>2859</c:v>
                </c:pt>
                <c:pt idx="4">
                  <c:v>2377</c:v>
                </c:pt>
                <c:pt idx="5">
                  <c:v>2440</c:v>
                </c:pt>
                <c:pt idx="6">
                  <c:v>2679</c:v>
                </c:pt>
                <c:pt idx="7">
                  <c:v>2850</c:v>
                </c:pt>
                <c:pt idx="8">
                  <c:v>2727</c:v>
                </c:pt>
              </c:numCache>
            </c:numRef>
          </c:val>
          <c:extLst>
            <c:ext xmlns:c16="http://schemas.microsoft.com/office/drawing/2014/chart" uri="{C3380CC4-5D6E-409C-BE32-E72D297353CC}">
              <c16:uniqueId val="{00000000-1A8E-4FF4-A069-D084D19B077C}"/>
            </c:ext>
          </c:extLst>
        </c:ser>
        <c:dLbls>
          <c:showLegendKey val="0"/>
          <c:showVal val="0"/>
          <c:showCatName val="0"/>
          <c:showSerName val="0"/>
          <c:showPercent val="0"/>
          <c:showBubbleSize val="0"/>
        </c:dLbls>
        <c:gapWidth val="25"/>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35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41827815458872192"/>
          <c:y val="7.6568477156221906E-2"/>
          <c:w val="0.16555847729295173"/>
          <c:h val="0.16956631032444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68</c:v>
                </c:pt>
                <c:pt idx="1">
                  <c:v>2</c:v>
                </c:pt>
                <c:pt idx="2">
                  <c:v>176</c:v>
                </c:pt>
                <c:pt idx="3">
                  <c:v>8</c:v>
                </c:pt>
                <c:pt idx="4">
                  <c:v>414</c:v>
                </c:pt>
                <c:pt idx="5">
                  <c:v>18</c:v>
                </c:pt>
                <c:pt idx="6">
                  <c:v>0</c:v>
                </c:pt>
                <c:pt idx="7">
                  <c:v>1</c:v>
                </c:pt>
                <c:pt idx="8">
                  <c:v>2113</c:v>
                </c:pt>
                <c:pt idx="9">
                  <c:v>1055</c:v>
                </c:pt>
                <c:pt idx="10">
                  <c:v>1</c:v>
                </c:pt>
                <c:pt idx="11">
                  <c:v>1</c:v>
                </c:pt>
                <c:pt idx="12">
                  <c:v>1</c:v>
                </c:pt>
                <c:pt idx="13">
                  <c:v>10</c:v>
                </c:pt>
                <c:pt idx="14">
                  <c:v>97</c:v>
                </c:pt>
                <c:pt idx="15">
                  <c:v>7</c:v>
                </c:pt>
                <c:pt idx="16">
                  <c:v>1197</c:v>
                </c:pt>
                <c:pt idx="17">
                  <c:v>2</c:v>
                </c:pt>
                <c:pt idx="18">
                  <c:v>5</c:v>
                </c:pt>
                <c:pt idx="19">
                  <c:v>1</c:v>
                </c:pt>
                <c:pt idx="20">
                  <c:v>76</c:v>
                </c:pt>
                <c:pt idx="21">
                  <c:v>189</c:v>
                </c:pt>
                <c:pt idx="22">
                  <c:v>0</c:v>
                </c:pt>
                <c:pt idx="23">
                  <c:v>6</c:v>
                </c:pt>
                <c:pt idx="24">
                  <c:v>9</c:v>
                </c:pt>
                <c:pt idx="25">
                  <c:v>2</c:v>
                </c:pt>
                <c:pt idx="26">
                  <c:v>0</c:v>
                </c:pt>
                <c:pt idx="27">
                  <c:v>1</c:v>
                </c:pt>
                <c:pt idx="28">
                  <c:v>1</c:v>
                </c:pt>
                <c:pt idx="29">
                  <c:v>0</c:v>
                </c:pt>
                <c:pt idx="30">
                  <c:v>0</c:v>
                </c:pt>
                <c:pt idx="31">
                  <c:v>5</c:v>
                </c:pt>
                <c:pt idx="32">
                  <c:v>0</c:v>
                </c:pt>
                <c:pt idx="33">
                  <c:v>0</c:v>
                </c:pt>
                <c:pt idx="34">
                  <c:v>6</c:v>
                </c:pt>
                <c:pt idx="35">
                  <c:v>5353</c:v>
                </c:pt>
                <c:pt idx="36">
                  <c:v>0</c:v>
                </c:pt>
                <c:pt idx="37">
                  <c:v>1</c:v>
                </c:pt>
                <c:pt idx="38">
                  <c:v>2</c:v>
                </c:pt>
                <c:pt idx="39">
                  <c:v>376</c:v>
                </c:pt>
                <c:pt idx="40">
                  <c:v>0</c:v>
                </c:pt>
                <c:pt idx="41">
                  <c:v>4</c:v>
                </c:pt>
                <c:pt idx="42">
                  <c:v>0</c:v>
                </c:pt>
                <c:pt idx="43">
                  <c:v>6</c:v>
                </c:pt>
                <c:pt idx="44">
                  <c:v>29</c:v>
                </c:pt>
                <c:pt idx="45">
                  <c:v>1</c:v>
                </c:pt>
                <c:pt idx="46">
                  <c:v>1</c:v>
                </c:pt>
                <c:pt idx="47">
                  <c:v>1</c:v>
                </c:pt>
                <c:pt idx="48">
                  <c:v>12</c:v>
                </c:pt>
                <c:pt idx="49">
                  <c:v>2</c:v>
                </c:pt>
                <c:pt idx="50">
                  <c:v>130</c:v>
                </c:pt>
                <c:pt idx="51">
                  <c:v>61</c:v>
                </c:pt>
                <c:pt idx="52">
                  <c:v>95</c:v>
                </c:pt>
                <c:pt idx="53">
                  <c:v>6</c:v>
                </c:pt>
                <c:pt idx="54">
                  <c:v>32</c:v>
                </c:pt>
                <c:pt idx="55">
                  <c:v>578</c:v>
                </c:pt>
                <c:pt idx="56">
                  <c:v>638</c:v>
                </c:pt>
                <c:pt idx="57">
                  <c:v>0</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0980419482963E-2"/>
          <c:y val="5.9890247917095553E-2"/>
          <c:w val="0.91706026464180279"/>
          <c:h val="0.76560052498104048"/>
        </c:manualLayout>
      </c:layout>
      <c:barChart>
        <c:barDir val="col"/>
        <c:grouping val="clustered"/>
        <c:varyColors val="0"/>
        <c:ser>
          <c:idx val="0"/>
          <c:order val="0"/>
          <c:tx>
            <c:strRef>
              <c:f>Sheet1!$E$1</c:f>
              <c:strCache>
                <c:ptCount val="1"/>
                <c:pt idx="0">
                  <c:v>Cases - FY 2024</c:v>
                </c:pt>
              </c:strCache>
            </c:strRef>
          </c:tx>
          <c:spPr>
            <a:solidFill>
              <a:srgbClr val="FFFF99"/>
            </a:solidFill>
            <a:ln>
              <a:solidFill>
                <a:schemeClr val="accent5">
                  <a:lumMod val="50000"/>
                </a:schemeClr>
              </a:solidFill>
            </a:ln>
            <a:effectLst/>
          </c:spPr>
          <c:invertIfNegative val="0"/>
          <c:dLbls>
            <c:dLbl>
              <c:idx val="0"/>
              <c:layout>
                <c:manualLayout>
                  <c:x val="-9.2286251829142452E-4"/>
                  <c:y val="0.164600340370194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A1-4264-8053-7E6D4DF6855B}"/>
                </c:ext>
              </c:extLst>
            </c:dLbl>
            <c:dLbl>
              <c:idx val="1"/>
              <c:layout>
                <c:manualLayout>
                  <c:x val="6.3953731447285902E-4"/>
                  <c:y val="0.19357431697711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A1-4264-8053-7E6D4DF6855B}"/>
                </c:ext>
              </c:extLst>
            </c:dLbl>
            <c:dLbl>
              <c:idx val="2"/>
              <c:layout>
                <c:manualLayout>
                  <c:x val="-2.636750052261491E-4"/>
                  <c:y val="0.19393240633400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A1-4264-8053-7E6D4DF6855B}"/>
                </c:ext>
              </c:extLst>
            </c:dLbl>
            <c:dLbl>
              <c:idx val="3"/>
              <c:layout>
                <c:manualLayout>
                  <c:x val="7.590411817991453E-4"/>
                  <c:y val="0.15885085689138539"/>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417790887856113E-2"/>
                      <c:h val="6.2558500157344224E-2"/>
                    </c:manualLayout>
                  </c15:layout>
                </c:ext>
                <c:ext xmlns:c16="http://schemas.microsoft.com/office/drawing/2014/chart" uri="{C3380CC4-5D6E-409C-BE32-E72D297353CC}">
                  <c16:uniqueId val="{00000003-8EA1-4264-8053-7E6D4DF6855B}"/>
                </c:ext>
              </c:extLst>
            </c:dLbl>
            <c:dLbl>
              <c:idx val="4"/>
              <c:layout>
                <c:manualLayout>
                  <c:x val="-2.473137760434813E-3"/>
                  <c:y val="0.17878855069250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A1-4264-8053-7E6D4DF6855B}"/>
                </c:ext>
              </c:extLst>
            </c:dLbl>
            <c:dLbl>
              <c:idx val="5"/>
              <c:layout>
                <c:manualLayout>
                  <c:x val="-1.4182983764197616E-3"/>
                  <c:y val="0.15810451577436635"/>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33401585754741"/>
                      <c:h val="5.0261461762269581E-2"/>
                    </c:manualLayout>
                  </c15:layout>
                </c:ext>
                <c:ext xmlns:c16="http://schemas.microsoft.com/office/drawing/2014/chart" uri="{C3380CC4-5D6E-409C-BE32-E72D297353CC}">
                  <c16:uniqueId val="{00000005-8EA1-4264-8053-7E6D4DF6855B}"/>
                </c:ext>
              </c:extLst>
            </c:dLbl>
            <c:dLbl>
              <c:idx val="6"/>
              <c:layout>
                <c:manualLayout>
                  <c:x val="-7.9102501567847978E-4"/>
                  <c:y val="0.21311492831985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A1-4264-8053-7E6D4DF6855B}"/>
                </c:ext>
              </c:extLst>
            </c:dLbl>
            <c:dLbl>
              <c:idx val="7"/>
              <c:layout>
                <c:manualLayout>
                  <c:x val="-3.937194105205561E-3"/>
                  <c:y val="0.1913699025252432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105581492578913"/>
                      <c:h val="5.8005438387246214E-2"/>
                    </c:manualLayout>
                  </c15:layout>
                </c:ext>
                <c:ext xmlns:c16="http://schemas.microsoft.com/office/drawing/2014/chart" uri="{C3380CC4-5D6E-409C-BE32-E72D297353CC}">
                  <c16:uniqueId val="{00000007-8EA1-4264-8053-7E6D4DF6855B}"/>
                </c:ext>
              </c:extLst>
            </c:dLbl>
            <c:dLbl>
              <c:idx val="8"/>
              <c:layout>
                <c:manualLayout>
                  <c:x val="-1.1302348268413351E-3"/>
                  <c:y val="0.171295189263895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A1-4264-8053-7E6D4DF6855B}"/>
                </c:ext>
              </c:extLst>
            </c:dLbl>
            <c:dLbl>
              <c:idx val="9"/>
              <c:layout>
                <c:manualLayout>
                  <c:x val="-8.3492439551250785E-4"/>
                  <c:y val="0.196572241230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A1-4264-8053-7E6D4DF6855B}"/>
                </c:ext>
              </c:extLst>
            </c:dLbl>
            <c:dLbl>
              <c:idx val="10"/>
              <c:layout>
                <c:manualLayout>
                  <c:x val="-4.0232736394676333E-3"/>
                  <c:y val="0.189850823559646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A1-4264-8053-7E6D4DF6855B}"/>
                </c:ext>
              </c:extLst>
            </c:dLbl>
            <c:dLbl>
              <c:idx val="11"/>
              <c:layout>
                <c:manualLayout>
                  <c:x val="-2.7607832206827837E-4"/>
                  <c:y val="0.178017090003908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A1-4264-8053-7E6D4DF6855B}"/>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A1-4264-8053-7E6D4DF6855B}"/>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A1-4264-8053-7E6D4DF6855B}"/>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A1-4264-8053-7E6D4DF6855B}"/>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A1-4264-8053-7E6D4DF6855B}"/>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A1-4264-8053-7E6D4DF6855B}"/>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Sheet1!$E$2:$E$13</c:f>
              <c:numCache>
                <c:formatCode>#,##0</c:formatCode>
                <c:ptCount val="12"/>
                <c:pt idx="0">
                  <c:v>860</c:v>
                </c:pt>
                <c:pt idx="1">
                  <c:v>1011</c:v>
                </c:pt>
                <c:pt idx="2">
                  <c:v>830</c:v>
                </c:pt>
                <c:pt idx="3">
                  <c:v>952</c:v>
                </c:pt>
                <c:pt idx="4">
                  <c:v>815</c:v>
                </c:pt>
                <c:pt idx="5">
                  <c:v>751</c:v>
                </c:pt>
                <c:pt idx="6">
                  <c:v>873</c:v>
                </c:pt>
                <c:pt idx="7">
                  <c:v>914</c:v>
                </c:pt>
                <c:pt idx="8">
                  <c:v>890</c:v>
                </c:pt>
                <c:pt idx="9">
                  <c:v>914</c:v>
                </c:pt>
                <c:pt idx="10">
                  <c:v>886</c:v>
                </c:pt>
                <c:pt idx="11">
                  <c:v>786</c:v>
                </c:pt>
              </c:numCache>
            </c:numRef>
          </c:val>
          <c:extLst>
            <c:ext xmlns:c16="http://schemas.microsoft.com/office/drawing/2014/chart" uri="{C3380CC4-5D6E-409C-BE32-E72D297353CC}">
              <c16:uniqueId val="{00000011-8EA1-4264-8053-7E6D4DF6855B}"/>
            </c:ext>
          </c:extLst>
        </c:ser>
        <c:ser>
          <c:idx val="1"/>
          <c:order val="1"/>
          <c:tx>
            <c:strRef>
              <c:f>Sheet1!$F$1</c:f>
              <c:strCache>
                <c:ptCount val="1"/>
                <c:pt idx="0">
                  <c:v>Cases - FY 2025</c:v>
                </c:pt>
              </c:strCache>
            </c:strRef>
          </c:tx>
          <c:spPr>
            <a:solidFill>
              <a:schemeClr val="accent5">
                <a:lumMod val="50000"/>
              </a:schemeClr>
            </a:solidFill>
            <a:ln>
              <a:noFill/>
            </a:ln>
            <a:effectLst/>
          </c:spPr>
          <c:invertIfNegative val="0"/>
          <c:dLbls>
            <c:dLbl>
              <c:idx val="0"/>
              <c:layout>
                <c:manualLayout>
                  <c:x val="-3.2339209811162984E-3"/>
                  <c:y val="0.2008923244733706"/>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EA1-4264-8053-7E6D4DF6855B}"/>
                </c:ext>
              </c:extLst>
            </c:dLbl>
            <c:dLbl>
              <c:idx val="1"/>
              <c:layout>
                <c:manualLayout>
                  <c:x val="0"/>
                  <c:y val="0.2004464520778957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EA1-4264-8053-7E6D4DF6855B}"/>
                </c:ext>
              </c:extLst>
            </c:dLbl>
            <c:dLbl>
              <c:idx val="2"/>
              <c:layout>
                <c:manualLayout>
                  <c:x val="1.7699115044247462E-3"/>
                  <c:y val="0.1854993408527804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EA1-4264-8053-7E6D4DF6855B}"/>
                </c:ext>
              </c:extLst>
            </c:dLbl>
            <c:dLbl>
              <c:idx val="3"/>
              <c:layout>
                <c:manualLayout>
                  <c:x val="-3.2339209811162984E-3"/>
                  <c:y val="0.20089232447337063"/>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A1-4264-8053-7E6D4DF6855B}"/>
                </c:ext>
              </c:extLst>
            </c:dLbl>
            <c:dLbl>
              <c:idx val="4"/>
              <c:layout>
                <c:manualLayout>
                  <c:x val="1.7699115044247787E-3"/>
                  <c:y val="0.20691570789609579"/>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A1-4264-8053-7E6D4DF6855B}"/>
                </c:ext>
              </c:extLst>
            </c:dLbl>
            <c:dLbl>
              <c:idx val="5"/>
              <c:layout>
                <c:manualLayout>
                  <c:x val="-5.0038324855410776E-3"/>
                  <c:y val="0.2007807356073308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A1-4264-8053-7E6D4DF6855B}"/>
                </c:ext>
              </c:extLst>
            </c:dLbl>
            <c:dLbl>
              <c:idx val="6"/>
              <c:layout>
                <c:manualLayout>
                  <c:x val="-6.4896005478048818E-17"/>
                  <c:y val="0.2131622690509005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A1-4264-8053-7E6D4DF6855B}"/>
                </c:ext>
              </c:extLst>
            </c:dLbl>
            <c:dLbl>
              <c:idx val="7"/>
              <c:layout>
                <c:manualLayout>
                  <c:x val="0"/>
                  <c:y val="0.15520222432642108"/>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F-40CD-8C10-512C81C74A5D}"/>
                </c:ext>
              </c:extLst>
            </c:dLbl>
            <c:dLbl>
              <c:idx val="8"/>
              <c:layout>
                <c:manualLayout>
                  <c:x val="-3.5398230088495575E-3"/>
                  <c:y val="0.1712576268429474"/>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E5-4AF9-B48C-28899FC72A52}"/>
                </c:ext>
              </c:extLst>
            </c:dLbl>
            <c:dLbl>
              <c:idx val="9"/>
              <c:layout>
                <c:manualLayout>
                  <c:x val="0"/>
                  <c:y val="0.1819612285206316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8B-49A1-AA50-661FF9DDD418}"/>
                </c:ext>
              </c:extLst>
            </c:dLbl>
            <c:dLbl>
              <c:idx val="10"/>
              <c:layout>
                <c:manualLayout>
                  <c:x val="0"/>
                  <c:y val="0.16590582600410531"/>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38-487A-9325-A37D333215D2}"/>
                </c:ext>
              </c:extLst>
            </c:dLbl>
            <c:dLbl>
              <c:idx val="11"/>
              <c:layout>
                <c:manualLayout>
                  <c:x val="3.5398230088495575E-3"/>
                  <c:y val="0.16590582600410525"/>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09-407F-A193-8801E3BADB7E}"/>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Sheet1!$F$2:$F$13</c:f>
              <c:numCache>
                <c:formatCode>#,##0</c:formatCode>
                <c:ptCount val="12"/>
                <c:pt idx="0">
                  <c:v>879</c:v>
                </c:pt>
                <c:pt idx="1">
                  <c:v>875</c:v>
                </c:pt>
                <c:pt idx="2">
                  <c:v>830</c:v>
                </c:pt>
                <c:pt idx="3">
                  <c:v>872</c:v>
                </c:pt>
                <c:pt idx="4">
                  <c:v>826</c:v>
                </c:pt>
                <c:pt idx="5">
                  <c:v>761</c:v>
                </c:pt>
                <c:pt idx="6">
                  <c:v>895</c:v>
                </c:pt>
                <c:pt idx="7">
                  <c:v>772</c:v>
                </c:pt>
                <c:pt idx="8">
                  <c:v>881</c:v>
                </c:pt>
              </c:numCache>
            </c:numRef>
          </c:val>
          <c:extLst>
            <c:ext xmlns:c16="http://schemas.microsoft.com/office/drawing/2014/chart" uri="{C3380CC4-5D6E-409C-BE32-E72D297353CC}">
              <c16:uniqueId val="{00000019-8EA1-4264-8053-7E6D4DF6855B}"/>
            </c:ext>
          </c:extLst>
        </c:ser>
        <c:dLbls>
          <c:showLegendKey val="0"/>
          <c:showVal val="0"/>
          <c:showCatName val="0"/>
          <c:showSerName val="0"/>
          <c:showPercent val="0"/>
          <c:showBubbleSize val="0"/>
        </c:dLbls>
        <c:gapWidth val="20"/>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12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32043453417880285"/>
          <c:y val="4.8166207549578954E-2"/>
          <c:w val="0.35744157201588739"/>
          <c:h val="0.144112618745714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5027489596088762"/>
          <c:y val="3.334411094663782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1540827458694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4280511973454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1442904649033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0.212761583881365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Sheet1!$A$7:$A$11</c:f>
              <c:numCache>
                <c:formatCode>General</c:formatCode>
                <c:ptCount val="5"/>
                <c:pt idx="0">
                  <c:v>2021</c:v>
                </c:pt>
                <c:pt idx="1">
                  <c:v>2022</c:v>
                </c:pt>
                <c:pt idx="2">
                  <c:v>2023</c:v>
                </c:pt>
                <c:pt idx="3">
                  <c:v>2024</c:v>
                </c:pt>
                <c:pt idx="4">
                  <c:v>2025</c:v>
                </c:pt>
              </c:numCache>
            </c:numRef>
          </c:cat>
          <c:val>
            <c:numRef>
              <c:f>Sheet1!$B$7:$B$11</c:f>
              <c:numCache>
                <c:formatCode>#,##0</c:formatCode>
                <c:ptCount val="5"/>
                <c:pt idx="0">
                  <c:v>10650</c:v>
                </c:pt>
                <c:pt idx="1">
                  <c:v>10345</c:v>
                </c:pt>
                <c:pt idx="2">
                  <c:v>10560</c:v>
                </c:pt>
                <c:pt idx="3">
                  <c:v>10462</c:v>
                </c:pt>
                <c:pt idx="4">
                  <c:v>7591</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0.205678427626938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Sheet1!$C$7:$C$11</c:f>
              <c:numCache>
                <c:formatCode>#,##0</c:formatCode>
                <c:ptCount val="5"/>
                <c:pt idx="0">
                  <c:v>8508</c:v>
                </c:pt>
                <c:pt idx="1">
                  <c:v>8546</c:v>
                </c:pt>
                <c:pt idx="2">
                  <c:v>8545</c:v>
                </c:pt>
                <c:pt idx="3">
                  <c:v>8538</c:v>
                </c:pt>
                <c:pt idx="4">
                  <c:v>6128</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Sheet1!$D$7:$D$11</c:f>
              <c:numCache>
                <c:formatCode>#,##0</c:formatCode>
                <c:ptCount val="5"/>
                <c:pt idx="0">
                  <c:v>2109</c:v>
                </c:pt>
                <c:pt idx="1">
                  <c:v>1762</c:v>
                </c:pt>
                <c:pt idx="2">
                  <c:v>1990</c:v>
                </c:pt>
                <c:pt idx="3">
                  <c:v>1880</c:v>
                </c:pt>
                <c:pt idx="4">
                  <c:v>1331</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Sheet1!$E$7:$E$11</c:f>
              <c:numCache>
                <c:formatCode>#,##0</c:formatCode>
                <c:ptCount val="5"/>
                <c:pt idx="0" formatCode="General">
                  <c:v>33</c:v>
                </c:pt>
                <c:pt idx="1">
                  <c:v>37</c:v>
                </c:pt>
                <c:pt idx="2" formatCode="General">
                  <c:v>25</c:v>
                </c:pt>
                <c:pt idx="3" formatCode="General">
                  <c:v>44</c:v>
                </c:pt>
                <c:pt idx="4" formatCode="General">
                  <c:v>132</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217405526218717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1272273390914039"/>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27232</c:v>
                </c:pt>
                <c:pt idx="1">
                  <c:v>34790</c:v>
                </c:pt>
                <c:pt idx="2">
                  <c:v>13677</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199</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200</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199</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198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4/9/2025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April 9, 2025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5810"/>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2025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4067278849"/>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120 Stop Work Orders (SWO) were issued and 2 employers defaulted on an SWOs that were previously issued. 948 SWOs have been issued year-to-date with total fine collections to date of $533,315. FY 2024 yielded a total of 1,342 SWOs  issued, with a total fine collection of $1,158,659.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0771" y="3623651"/>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2025, 4,825 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April 2025</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255877603"/>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a:t>
            </a:r>
            <a:r>
              <a:rPr lang="en-US" altLang="en-US" sz="1400" dirty="0">
                <a:solidFill>
                  <a:schemeClr val="tx1"/>
                </a:solidFill>
                <a:latin typeface="Calibri" panose="020F0502020204030204" pitchFamily="34" charset="0"/>
                <a:ea typeface="ＭＳ Ｐゴシック"/>
                <a:cs typeface="Calibri" panose="020F0502020204030204" pitchFamily="34" charset="0"/>
              </a:rPr>
              <a:t>March 31</a:t>
            </a:r>
            <a:r>
              <a:rPr lang="en-US" altLang="en-US" sz="1400" baseline="30000" dirty="0">
                <a:solidFill>
                  <a:schemeClr val="tx1"/>
                </a:solidFill>
                <a:latin typeface="Calibri" panose="020F0502020204030204" pitchFamily="34" charset="0"/>
                <a:ea typeface="ＭＳ Ｐゴシック"/>
                <a:cs typeface="Calibri" panose="020F0502020204030204" pitchFamily="34" charset="0"/>
              </a:rPr>
              <a:t>st</a:t>
            </a:r>
            <a:r>
              <a:rPr lang="en-US" altLang="en-US" sz="1400" dirty="0">
                <a:solidFill>
                  <a:schemeClr val="tx1"/>
                </a:solidFill>
                <a:latin typeface="Calibri" panose="020F0502020204030204" pitchFamily="34" charset="0"/>
                <a:cs typeface="Calibri" panose="020F0502020204030204" pitchFamily="34" charset="0"/>
              </a:rPr>
              <a:t>, 85 uninsured injuries have been reported to the WCTF for FY25.  Please note, claims may be determined to be insured or uninsured after filing. The WCTF received 104 newly reported claims in FY24.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99179"/>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99179"/>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4773572" y="1681448"/>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April 2025</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3/31/2025</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3507380468"/>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2218039163"/>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3/31/2025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1919416402"/>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8" name="Text Box 7"/>
          <p:cNvSpPr txBox="1">
            <a:spLocks noChangeArrowheads="1"/>
          </p:cNvSpPr>
          <p:nvPr/>
        </p:nvSpPr>
        <p:spPr bwMode="auto">
          <a:xfrm>
            <a:off x="84137" y="5847838"/>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3/31/2025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1094280181"/>
              </p:ext>
            </p:extLst>
          </p:nvPr>
        </p:nvGraphicFramePr>
        <p:xfrm>
          <a:off x="665714" y="1336566"/>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65712" y="6099129"/>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3/31/2025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3036241738"/>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C2E496F-DC01-7739-3F68-03BA38B5B925}"/>
              </a:ext>
            </a:extLst>
          </p:cNvPr>
          <p:cNvSpPr txBox="1"/>
          <p:nvPr/>
        </p:nvSpPr>
        <p:spPr>
          <a:xfrm>
            <a:off x="1565343" y="6124146"/>
            <a:ext cx="6013313" cy="369332"/>
          </a:xfrm>
          <a:prstGeom prst="rect">
            <a:avLst/>
          </a:prstGeom>
          <a:noFill/>
        </p:spPr>
        <p:txBody>
          <a:bodyPr wrap="none" rtlCol="0">
            <a:spAutoFit/>
          </a:bodyPr>
          <a:lstStyle/>
          <a:p>
            <a:pPr algn="ctr"/>
            <a:r>
              <a:rPr lang="en-US" sz="1800" dirty="0">
                <a:solidFill>
                  <a:schemeClr val="tx1"/>
                </a:solidFill>
                <a:latin typeface="Calibri" panose="020F0502020204030204" pitchFamily="34" charset="0"/>
                <a:cs typeface="Calibri" panose="020F0502020204030204" pitchFamily="34" charset="0"/>
              </a:rPr>
              <a:t>Assessments represent 90%-92% of all DIA Revenue Annually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2" name="Chart 1">
            <a:extLst>
              <a:ext uri="{FF2B5EF4-FFF2-40B4-BE49-F238E27FC236}">
                <a16:creationId xmlns:a16="http://schemas.microsoft.com/office/drawing/2014/main" id="{AA71A245-E7FD-CE8F-8395-547A240FD9BA}"/>
              </a:ext>
            </a:extLst>
          </p:cNvPr>
          <p:cNvGraphicFramePr/>
          <p:nvPr>
            <p:extLst>
              <p:ext uri="{D42A27DB-BD31-4B8C-83A1-F6EECF244321}">
                <p14:modId xmlns:p14="http://schemas.microsoft.com/office/powerpoint/2010/main" val="4164521696"/>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April 2025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1403819120"/>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April 2025</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10" name="TextBox 9">
            <a:extLst>
              <a:ext uri="{FF2B5EF4-FFF2-40B4-BE49-F238E27FC236}">
                <a16:creationId xmlns:a16="http://schemas.microsoft.com/office/drawing/2014/main" id="{4F17DD79-718B-E4CB-7D6D-DFF4C8B961BC}"/>
              </a:ext>
            </a:extLst>
          </p:cNvPr>
          <p:cNvSpPr txBox="1"/>
          <p:nvPr/>
        </p:nvSpPr>
        <p:spPr>
          <a:xfrm>
            <a:off x="802146" y="194003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50.8%</a:t>
            </a:r>
          </a:p>
        </p:txBody>
      </p:sp>
      <p:sp>
        <p:nvSpPr>
          <p:cNvPr id="11" name="TextBox 10">
            <a:extLst>
              <a:ext uri="{FF2B5EF4-FFF2-40B4-BE49-F238E27FC236}">
                <a16:creationId xmlns:a16="http://schemas.microsoft.com/office/drawing/2014/main" id="{249E14C6-0883-993E-B6EC-4784C6C00456}"/>
              </a:ext>
            </a:extLst>
          </p:cNvPr>
          <p:cNvSpPr txBox="1"/>
          <p:nvPr/>
        </p:nvSpPr>
        <p:spPr>
          <a:xfrm>
            <a:off x="1895463" y="2005532"/>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50.6%</a:t>
            </a:r>
          </a:p>
        </p:txBody>
      </p:sp>
      <p:sp>
        <p:nvSpPr>
          <p:cNvPr id="3" name="TextBox 2">
            <a:extLst>
              <a:ext uri="{FF2B5EF4-FFF2-40B4-BE49-F238E27FC236}">
                <a16:creationId xmlns:a16="http://schemas.microsoft.com/office/drawing/2014/main" id="{8D464775-435D-8927-5AD6-3315B62399EA}"/>
              </a:ext>
            </a:extLst>
          </p:cNvPr>
          <p:cNvSpPr txBox="1"/>
          <p:nvPr/>
        </p:nvSpPr>
        <p:spPr>
          <a:xfrm>
            <a:off x="2971126" y="1417649"/>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54.7%</a:t>
            </a:r>
          </a:p>
        </p:txBody>
      </p:sp>
      <p:sp>
        <p:nvSpPr>
          <p:cNvPr id="2" name="TextBox 1">
            <a:extLst>
              <a:ext uri="{FF2B5EF4-FFF2-40B4-BE49-F238E27FC236}">
                <a16:creationId xmlns:a16="http://schemas.microsoft.com/office/drawing/2014/main" id="{D90EC4D7-5880-92D3-1425-D7774A9D75DA}"/>
              </a:ext>
            </a:extLst>
          </p:cNvPr>
          <p:cNvSpPr txBox="1"/>
          <p:nvPr/>
        </p:nvSpPr>
        <p:spPr>
          <a:xfrm>
            <a:off x="4082097" y="2309367"/>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51.1%</a:t>
            </a:r>
          </a:p>
        </p:txBody>
      </p:sp>
      <p:sp>
        <p:nvSpPr>
          <p:cNvPr id="5" name="TextBox 4">
            <a:extLst>
              <a:ext uri="{FF2B5EF4-FFF2-40B4-BE49-F238E27FC236}">
                <a16:creationId xmlns:a16="http://schemas.microsoft.com/office/drawing/2014/main" id="{699849AA-C983-9B76-185F-63DE3751770E}"/>
              </a:ext>
            </a:extLst>
          </p:cNvPr>
          <p:cNvSpPr txBox="1"/>
          <p:nvPr/>
        </p:nvSpPr>
        <p:spPr>
          <a:xfrm>
            <a:off x="5195476" y="174827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6" name="TextBox 5">
            <a:extLst>
              <a:ext uri="{FF2B5EF4-FFF2-40B4-BE49-F238E27FC236}">
                <a16:creationId xmlns:a16="http://schemas.microsoft.com/office/drawing/2014/main" id="{B6BE0ED4-841F-6472-7A99-426DB16EE7B5}"/>
              </a:ext>
            </a:extLst>
          </p:cNvPr>
          <p:cNvSpPr txBox="1"/>
          <p:nvPr/>
        </p:nvSpPr>
        <p:spPr>
          <a:xfrm>
            <a:off x="6271139" y="160231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51.0%</a:t>
            </a:r>
          </a:p>
        </p:txBody>
      </p:sp>
      <p:sp>
        <p:nvSpPr>
          <p:cNvPr id="8" name="TextBox 7">
            <a:extLst>
              <a:ext uri="{FF2B5EF4-FFF2-40B4-BE49-F238E27FC236}">
                <a16:creationId xmlns:a16="http://schemas.microsoft.com/office/drawing/2014/main" id="{152C95C6-AA58-96F4-1B26-6ADD5F61C242}"/>
              </a:ext>
            </a:extLst>
          </p:cNvPr>
          <p:cNvSpPr txBox="1"/>
          <p:nvPr/>
        </p:nvSpPr>
        <p:spPr>
          <a:xfrm>
            <a:off x="7323289" y="218148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52.3%</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April 2025</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12 to 24 weeks. </a:t>
            </a:r>
          </a:p>
          <a:p>
            <a:pPr algn="just">
              <a:defRPr/>
            </a:pPr>
            <a:endParaRPr lang="en-US" altLang="en-US" sz="4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Mar. 2025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427	Hear. Sched.:	        402</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261	Appeals to RB:             3</a:t>
            </a:r>
          </a:p>
          <a:p>
            <a:pPr algn="just">
              <a:defRPr/>
            </a:pPr>
            <a:r>
              <a:rPr lang="en-US" altLang="en-US" sz="1200" dirty="0">
                <a:solidFill>
                  <a:srgbClr val="FF0000"/>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51%		  87%</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79%		  83%</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184045" y="1104396"/>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93266" y="2669944"/>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704512270"/>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031592288"/>
              </p:ext>
            </p:extLst>
          </p:nvPr>
        </p:nvGraphicFramePr>
        <p:xfrm>
          <a:off x="76200" y="231005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258807" y="991953"/>
            <a:ext cx="4188400"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There have been 5,175 continuances as of March 31, 2025. 6,730 continuance requests were received in FY24.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3669459506"/>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Jan.</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Feb.</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Mar.</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effectLst/>
                        </a:rPr>
                        <a:t>5</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effectLst/>
                        </a:rPr>
                        <a:t>2</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effectLst/>
                        </a:rPr>
                        <a:t>2</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5</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effectLst/>
                        </a:rPr>
                        <a:t>9</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9</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6</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2025 	   FY 2024	       	FY 2023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49</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78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939,500	$  1,776,947 	$  1,504,226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$ 66,893,207	$90,947,160		$94</a:t>
            </a:r>
            <a:r>
              <a:rPr lang="en-US" sz="1400" dirty="0">
                <a:solidFill>
                  <a:schemeClr val="tx1"/>
                </a:solidFill>
                <a:latin typeface="Calibri" panose="020F0502020204030204" pitchFamily="34" charset="0"/>
                <a:cs typeface="Calibri" panose="020F0502020204030204" pitchFamily="34" charset="0"/>
              </a:rPr>
              <a:t>,666,107</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2,526,153	$  </a:t>
            </a:r>
            <a:r>
              <a:rPr lang="en-US" sz="1400" i="0" u="none" strike="noStrike" dirty="0">
                <a:solidFill>
                  <a:schemeClr val="tx1"/>
                </a:solidFill>
                <a:effectLst/>
                <a:latin typeface="Calibri" panose="020F0502020204030204" pitchFamily="34" charset="0"/>
              </a:rPr>
              <a:t>4,416,932		</a:t>
            </a:r>
            <a:r>
              <a:rPr lang="en-US" altLang="en-US" sz="1400" dirty="0">
                <a:solidFill>
                  <a:schemeClr val="tx1"/>
                </a:solidFill>
                <a:latin typeface="Calibri" panose="020F0502020204030204" pitchFamily="34" charset="0"/>
                <a:ea typeface="ＭＳ Ｐゴシック"/>
                <a:cs typeface="Calibri" panose="020F0502020204030204" pitchFamily="34" charset="0"/>
              </a:rPr>
              <a:t>$  3,964,110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0	$             200                  	$                  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3927775298"/>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5516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a:t>
            </a:r>
          </a:p>
          <a:p>
            <a:r>
              <a:rPr lang="en-US" altLang="en-US" sz="900" i="1" dirty="0">
                <a:solidFill>
                  <a:schemeClr val="tx1"/>
                </a:solidFill>
                <a:latin typeface="Calibri" panose="020F0502020204030204" pitchFamily="34" charset="0"/>
                <a:cs typeface="Calibri" panose="020F0502020204030204" pitchFamily="34" charset="0"/>
              </a:rPr>
              <a:t>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101184" y="4258394"/>
            <a:ext cx="2470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2025 are 23,898. The total FROIs filed in FY 2024 were 31,473. This represented 0.85% of the working population in MA. </a:t>
            </a:r>
          </a:p>
        </p:txBody>
      </p:sp>
      <p:graphicFrame>
        <p:nvGraphicFramePr>
          <p:cNvPr id="6" name="Chart 5">
            <a:extLst>
              <a:ext uri="{FF2B5EF4-FFF2-40B4-BE49-F238E27FC236}">
                <a16:creationId xmlns:a16="http://schemas.microsoft.com/office/drawing/2014/main" id="{F182099D-BA49-E8A3-9708-5EBE301AD044}"/>
              </a:ext>
            </a:extLst>
          </p:cNvPr>
          <p:cNvGraphicFramePr/>
          <p:nvPr>
            <p:extLst>
              <p:ext uri="{D42A27DB-BD31-4B8C-83A1-F6EECF244321}">
                <p14:modId xmlns:p14="http://schemas.microsoft.com/office/powerpoint/2010/main" val="4027704542"/>
              </p:ext>
            </p:extLst>
          </p:nvPr>
        </p:nvGraphicFramePr>
        <p:xfrm>
          <a:off x="802967" y="983278"/>
          <a:ext cx="7238083" cy="3433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1022570078"/>
              </p:ext>
            </p:extLst>
          </p:nvPr>
        </p:nvGraphicFramePr>
        <p:xfrm>
          <a:off x="2453833" y="4339157"/>
          <a:ext cx="4492493" cy="25888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156950" y="4108324"/>
            <a:ext cx="1204176"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3/31/2025</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6" name="Chart 5">
            <a:extLst>
              <a:ext uri="{FF2B5EF4-FFF2-40B4-BE49-F238E27FC236}">
                <a16:creationId xmlns:a16="http://schemas.microsoft.com/office/drawing/2014/main" id="{F939B6D0-C132-8041-140B-D2B487EC687D}"/>
              </a:ext>
            </a:extLst>
          </p:cNvPr>
          <p:cNvGraphicFramePr/>
          <p:nvPr>
            <p:extLst>
              <p:ext uri="{D42A27DB-BD31-4B8C-83A1-F6EECF244321}">
                <p14:modId xmlns:p14="http://schemas.microsoft.com/office/powerpoint/2010/main" val="3597744511"/>
              </p:ext>
            </p:extLst>
          </p:nvPr>
        </p:nvGraphicFramePr>
        <p:xfrm>
          <a:off x="984250" y="1280259"/>
          <a:ext cx="7175500" cy="2373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1309957014"/>
              </p:ext>
            </p:extLst>
          </p:nvPr>
        </p:nvGraphicFramePr>
        <p:xfrm>
          <a:off x="1031023" y="3507928"/>
          <a:ext cx="7081952" cy="273889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881 cases were filed in March.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2025</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2025 as of 3/31/2025</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1136752742"/>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705836"/>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6,170 compliance checks, 294 field investigations were conducted, 459 more employees are newly covered by WC insurance and 1,393 compliance letters were sent in March. FY 2024, yielded 79,550 compliance checks with 4,124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2163E5-855C-4403-A3FA-051951FDBF76}">
  <ds:schemaRefs>
    <ds:schemaRef ds:uri="http://schemas.microsoft.com/sharepoint/v3/contenttype/forms"/>
  </ds:schemaRefs>
</ds:datastoreItem>
</file>

<file path=customXml/itemProps3.xml><?xml version="1.0" encoding="utf-8"?>
<ds:datastoreItem xmlns:ds="http://schemas.openxmlformats.org/officeDocument/2006/customXml" ds:itemID="{E111FE4B-DECD-4184-8DFC-A595727BE2A5}">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8f2fdac3-5421-455f-b4e4-df6141b3176a"/>
    <ds:schemaRef ds:uri="http://purl.org/dc/elements/1.1/"/>
    <ds:schemaRef ds:uri="http://schemas.openxmlformats.org/package/2006/metadata/core-properties"/>
    <ds:schemaRef ds:uri="6d1ab2f6-91f9-4f14-952a-3f3eb0d68341"/>
    <ds:schemaRef ds:uri="http://www.w3.org/XML/1998/namespace"/>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41374</TotalTime>
  <Words>1169</Words>
  <Application>Microsoft Office PowerPoint</Application>
  <PresentationFormat>On-screen Show (4:3)</PresentationFormat>
  <Paragraphs>156</Paragraphs>
  <Slides>16</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April 2025</vt:lpstr>
      <vt:lpstr>Workers’ Compensation Advisory Council – April 2025</vt:lpstr>
      <vt:lpstr>Workers’ Compensation Advisory Council – April 2025</vt:lpstr>
      <vt:lpstr>PowerPoint Presentation</vt:lpstr>
      <vt:lpstr>Workers’ Compensation Advisory Council – April 2025</vt:lpstr>
      <vt:lpstr>Workers’ Compensation Advisory Council – April 2025</vt:lpstr>
      <vt:lpstr>Workers’ Compensation Advisory Council – April 2025</vt:lpstr>
      <vt:lpstr>Workers’ Compensation Advisory Council – April 2025</vt:lpstr>
      <vt:lpstr>Workers’ Compensation Advisory Council – April 2025</vt:lpstr>
      <vt:lpstr>Workers’ Compensation Advisory Council – April 2025</vt:lpstr>
      <vt:lpstr>Workers’ Compensation Advisory Council – April 2025</vt:lpstr>
      <vt:lpstr>Workers’ Compensation Advisory Council – April 2025</vt:lpstr>
      <vt:lpstr>Workers’ Compensation Advisory Council – April 2025</vt:lpstr>
      <vt:lpstr>Workers’ Compensation Advisory Council – April 2025</vt:lpstr>
      <vt:lpstr>Workers’ Compensation Advisory Council – April 2025</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106</cp:revision>
  <cp:lastPrinted>2020-03-10T13:54:35Z</cp:lastPrinted>
  <dcterms:created xsi:type="dcterms:W3CDTF">2018-01-10T13:59:06Z</dcterms:created>
  <dcterms:modified xsi:type="dcterms:W3CDTF">2025-04-09T13:35:03Z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