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charts/chart8.xml" ContentType="application/vnd.openxmlformats-officedocument.drawingml.chart+xml"/>
  <Override PartName="/ppt/charts/style5.xml" ContentType="application/vnd.ms-office.chartstyle+xml"/>
  <Override PartName="/ppt/charts/colors5.xml" ContentType="application/vnd.ms-office.chartcolorstyle+xml"/>
  <Override PartName="/ppt/charts/chart9.xml" ContentType="application/vnd.openxmlformats-officedocument.drawingml.chart+xml"/>
  <Override PartName="/ppt/charts/style6.xml" ContentType="application/vnd.ms-office.chartstyle+xml"/>
  <Override PartName="/ppt/charts/colors6.xml" ContentType="application/vnd.ms-office.chartcolorstyle+xml"/>
  <Override PartName="/ppt/charts/chart10.xml" ContentType="application/vnd.openxmlformats-officedocument.drawingml.chart+xml"/>
  <Override PartName="/ppt/charts/chart11.xml" ContentType="application/vnd.openxmlformats-officedocument.drawingml.chart+xml"/>
  <Override PartName="/ppt/charts/style7.xml" ContentType="application/vnd.ms-office.chartstyle+xml"/>
  <Override PartName="/ppt/charts/colors7.xml" ContentType="application/vnd.ms-office.chartcolorstyle+xml"/>
  <Override PartName="/ppt/charts/chart12.xml" ContentType="application/vnd.openxmlformats-officedocument.drawingml.chart+xml"/>
  <Override PartName="/ppt/charts/style8.xml" ContentType="application/vnd.ms-office.chartstyle+xml"/>
  <Override PartName="/ppt/charts/colors8.xml" ContentType="application/vnd.ms-office.chartcolorstyle+xml"/>
  <Override PartName="/ppt/charts/chart13.xml" ContentType="application/vnd.openxmlformats-officedocument.drawingml.chart+xml"/>
  <Override PartName="/ppt/charts/style9.xml" ContentType="application/vnd.ms-office.chartstyle+xml"/>
  <Override PartName="/ppt/charts/colors9.xml" ContentType="application/vnd.ms-office.chartcolorstyl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7.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2.xml" ContentType="application/vnd.openxmlformats-officedocument.drawingml.chartshap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E74746-F2D2-4324-827B-CB05C5F2441C}" v="16" dt="2026-04-07T19:44:04.8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59" d="100"/>
          <a:sy n="59" d="100"/>
        </p:scale>
        <p:origin x="96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7.xml"/><Relationship Id="rId1" Type="http://schemas.microsoft.com/office/2011/relationships/chartStyle" Target="style7.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8.xml"/><Relationship Id="rId1" Type="http://schemas.microsoft.com/office/2011/relationships/chartStyle" Target="style8.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9.xml"/><Relationship Id="rId1" Type="http://schemas.microsoft.com/office/2011/relationships/chartStyle" Target="style9.xml"/></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0.xml"/><Relationship Id="rId1" Type="http://schemas.microsoft.com/office/2011/relationships/chartStyle" Target="style10.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2.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2.xml"/><Relationship Id="rId1" Type="http://schemas.microsoft.com/office/2011/relationships/chartStyle" Target="style2.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3.xml"/><Relationship Id="rId1" Type="http://schemas.microsoft.com/office/2011/relationships/chartStyle" Target="style3.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4.xml"/><Relationship Id="rId1" Type="http://schemas.microsoft.com/office/2011/relationships/chartStyle" Target="style4.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5.xml"/><Relationship Id="rId1" Type="http://schemas.microsoft.com/office/2011/relationships/chartStyle" Target="style5.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solidFill>
                <a:latin typeface="Calibri" panose="020F0502020204030204" pitchFamily="34" charset="0"/>
                <a:ea typeface="+mn-ea"/>
                <a:cs typeface="+mn-cs"/>
              </a:defRPr>
            </a:pPr>
            <a:r>
              <a:rPr lang="en-US" sz="2400" dirty="0">
                <a:solidFill>
                  <a:schemeClr val="tx1"/>
                </a:solidFill>
              </a:rPr>
              <a:t>Conciliations Resolved v. Referred to Conference</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solidFill>
              <a:latin typeface="Calibri" panose="020F0502020204030204" pitchFamily="34" charset="0"/>
              <a:ea typeface="+mn-ea"/>
              <a:cs typeface="+mn-cs"/>
            </a:defRPr>
          </a:pPr>
          <a:endParaRPr lang="en-US"/>
        </a:p>
      </c:txPr>
    </c:title>
    <c:autoTitleDeleted val="0"/>
    <c:plotArea>
      <c:layout>
        <c:manualLayout>
          <c:layoutTarget val="inner"/>
          <c:xMode val="edge"/>
          <c:yMode val="edge"/>
          <c:x val="4.5736973850490914E-2"/>
          <c:y val="9.399652508225205E-2"/>
          <c:w val="0.92957166812481773"/>
          <c:h val="0.77927248530553395"/>
        </c:manualLayout>
      </c:layout>
      <c:barChart>
        <c:barDir val="col"/>
        <c:grouping val="clustered"/>
        <c:varyColors val="0"/>
        <c:ser>
          <c:idx val="0"/>
          <c:order val="0"/>
          <c:tx>
            <c:strRef>
              <c:f>Sheet1!$B$1</c:f>
              <c:strCache>
                <c:ptCount val="1"/>
                <c:pt idx="0">
                  <c:v>Resolved</c:v>
                </c:pt>
              </c:strCache>
            </c:strRef>
          </c:tx>
          <c:spPr>
            <a:solidFill>
              <a:schemeClr val="tx2">
                <a:lumMod val="25000"/>
                <a:lumOff val="75000"/>
              </a:schemeClr>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Calibri" panose="020F050202020403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Sheet1!$A$65:$A$71</c:f>
              <c:strCache>
                <c:ptCount val="7"/>
                <c:pt idx="0">
                  <c:v>Aug.</c:v>
                </c:pt>
                <c:pt idx="1">
                  <c:v>Sep.</c:v>
                </c:pt>
                <c:pt idx="2">
                  <c:v>Oct.</c:v>
                </c:pt>
                <c:pt idx="3">
                  <c:v>Nov.</c:v>
                </c:pt>
                <c:pt idx="4">
                  <c:v>Dec.</c:v>
                </c:pt>
                <c:pt idx="5">
                  <c:v>Jan. 2026</c:v>
                </c:pt>
                <c:pt idx="6">
                  <c:v>Feb. </c:v>
                </c:pt>
              </c:strCache>
            </c:strRef>
          </c:cat>
          <c:val>
            <c:numRef>
              <c:f>Sheet1!$B$65:$B$71</c:f>
              <c:numCache>
                <c:formatCode>General</c:formatCode>
                <c:ptCount val="7"/>
                <c:pt idx="0">
                  <c:v>479</c:v>
                </c:pt>
                <c:pt idx="1">
                  <c:v>505</c:v>
                </c:pt>
                <c:pt idx="2">
                  <c:v>547</c:v>
                </c:pt>
                <c:pt idx="3">
                  <c:v>458</c:v>
                </c:pt>
                <c:pt idx="4">
                  <c:v>510</c:v>
                </c:pt>
                <c:pt idx="5">
                  <c:v>518</c:v>
                </c:pt>
                <c:pt idx="6">
                  <c:v>497</c:v>
                </c:pt>
              </c:numCache>
            </c:numRef>
          </c:val>
          <c:extLst>
            <c:ext xmlns:c16="http://schemas.microsoft.com/office/drawing/2014/chart" uri="{C3380CC4-5D6E-409C-BE32-E72D297353CC}">
              <c16:uniqueId val="{00000000-35C2-4160-96C8-A9DA7DB545AA}"/>
            </c:ext>
          </c:extLst>
        </c:ser>
        <c:ser>
          <c:idx val="1"/>
          <c:order val="1"/>
          <c:tx>
            <c:strRef>
              <c:f>Sheet1!$C$1</c:f>
              <c:strCache>
                <c:ptCount val="1"/>
                <c:pt idx="0">
                  <c:v>Referred to Conf.</c:v>
                </c:pt>
              </c:strCache>
            </c:strRef>
          </c:tx>
          <c:spPr>
            <a:solidFill>
              <a:schemeClr val="tx2">
                <a:lumMod val="75000"/>
                <a:lumOff val="25000"/>
              </a:schemeClr>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Calibri" panose="020F050202020403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Sheet1!$A$65:$A$71</c:f>
              <c:strCache>
                <c:ptCount val="7"/>
                <c:pt idx="0">
                  <c:v>Aug.</c:v>
                </c:pt>
                <c:pt idx="1">
                  <c:v>Sep.</c:v>
                </c:pt>
                <c:pt idx="2">
                  <c:v>Oct.</c:v>
                </c:pt>
                <c:pt idx="3">
                  <c:v>Nov.</c:v>
                </c:pt>
                <c:pt idx="4">
                  <c:v>Dec.</c:v>
                </c:pt>
                <c:pt idx="5">
                  <c:v>Jan. 2026</c:v>
                </c:pt>
                <c:pt idx="6">
                  <c:v>Feb. </c:v>
                </c:pt>
              </c:strCache>
            </c:strRef>
          </c:cat>
          <c:val>
            <c:numRef>
              <c:f>Sheet1!$C$65:$C$71</c:f>
              <c:numCache>
                <c:formatCode>General</c:formatCode>
                <c:ptCount val="7"/>
                <c:pt idx="0">
                  <c:v>428</c:v>
                </c:pt>
                <c:pt idx="1">
                  <c:v>460</c:v>
                </c:pt>
                <c:pt idx="2">
                  <c:v>501</c:v>
                </c:pt>
                <c:pt idx="3">
                  <c:v>378</c:v>
                </c:pt>
                <c:pt idx="4">
                  <c:v>464</c:v>
                </c:pt>
                <c:pt idx="5">
                  <c:v>417</c:v>
                </c:pt>
                <c:pt idx="6">
                  <c:v>394</c:v>
                </c:pt>
              </c:numCache>
            </c:numRef>
          </c:val>
          <c:extLst>
            <c:ext xmlns:c16="http://schemas.microsoft.com/office/drawing/2014/chart" uri="{C3380CC4-5D6E-409C-BE32-E72D297353CC}">
              <c16:uniqueId val="{00000001-35C2-4160-96C8-A9DA7DB545AA}"/>
            </c:ext>
          </c:extLst>
        </c:ser>
        <c:dLbls>
          <c:showLegendKey val="0"/>
          <c:showVal val="0"/>
          <c:showCatName val="0"/>
          <c:showSerName val="0"/>
          <c:showPercent val="0"/>
          <c:showBubbleSize val="0"/>
        </c:dLbls>
        <c:gapWidth val="45"/>
        <c:overlap val="-27"/>
        <c:axId val="350945720"/>
        <c:axId val="350943752"/>
      </c:barChart>
      <c:catAx>
        <c:axId val="350945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crossAx val="350943752"/>
        <c:crosses val="autoZero"/>
        <c:auto val="1"/>
        <c:lblAlgn val="ctr"/>
        <c:lblOffset val="100"/>
        <c:noMultiLvlLbl val="0"/>
      </c:catAx>
      <c:valAx>
        <c:axId val="350943752"/>
        <c:scaling>
          <c:orientation val="minMax"/>
          <c:max val="600"/>
        </c:scaling>
        <c:delete val="0"/>
        <c:axPos val="l"/>
        <c:majorGridlines>
          <c:spPr>
            <a:ln w="9525" cap="flat" cmpd="sng" algn="ctr">
              <a:solidFill>
                <a:schemeClr val="tx1">
                  <a:lumMod val="15000"/>
                  <a:lumOff val="85000"/>
                </a:scheme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crossAx val="350945720"/>
        <c:crosses val="autoZero"/>
        <c:crossBetween val="between"/>
      </c:valAx>
      <c:spPr>
        <a:noFill/>
        <a:ln>
          <a:noFill/>
        </a:ln>
        <a:effectLst/>
      </c:spPr>
    </c:plotArea>
    <c:legend>
      <c:legendPos val="b"/>
      <c:layout>
        <c:manualLayout>
          <c:xMode val="edge"/>
          <c:yMode val="edge"/>
          <c:x val="0.3121604578663944"/>
          <c:y val="0.93011839824728582"/>
          <c:w val="0.3279463873698365"/>
          <c:h val="6.0352718732883649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aseline="0">
          <a:latin typeface="Calibri" panose="020F0502020204030204" pitchFamily="34" charset="0"/>
        </a:defRPr>
      </a:pPr>
      <a:endParaRPr lang="en-US"/>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521301299450694E-2"/>
          <c:y val="3.8461548080811668E-2"/>
          <c:w val="0.93847874720357938"/>
          <c:h val="0.78653846153846152"/>
        </c:manualLayout>
      </c:layout>
      <c:lineChart>
        <c:grouping val="standard"/>
        <c:varyColors val="0"/>
        <c:ser>
          <c:idx val="17"/>
          <c:order val="0"/>
          <c:tx>
            <c:strRef>
              <c:f>Sheet1!$A$2</c:f>
              <c:strCache>
                <c:ptCount val="1"/>
                <c:pt idx="0">
                  <c:v>FY 2026</c:v>
                </c:pt>
              </c:strCache>
            </c:strRef>
          </c:tx>
          <c:spPr>
            <a:ln w="10312" cap="sq">
              <a:solidFill>
                <a:schemeClr val="accent6">
                  <a:alpha val="97000"/>
                </a:schemeClr>
              </a:solidFill>
              <a:prstDash val="solid"/>
            </a:ln>
          </c:spPr>
          <c:marker>
            <c:symbol val="square"/>
            <c:size val="9"/>
            <c:spPr>
              <a:solidFill>
                <a:srgbClr val="7030A0"/>
              </a:solidFill>
              <a:ln w="38100">
                <a:solidFill>
                  <a:schemeClr val="accent6"/>
                </a:solidFill>
                <a:prstDash val="solid"/>
              </a:ln>
            </c:spPr>
          </c:marker>
          <c:dLbls>
            <c:dLbl>
              <c:idx val="0"/>
              <c:layout>
                <c:manualLayout>
                  <c:x val="-3.8080207956929624E-2"/>
                  <c:y val="-6.3557167223537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CF0-4BE6-AAA5-2F6B62327F09}"/>
                </c:ext>
              </c:extLst>
            </c:dLbl>
            <c:dLbl>
              <c:idx val="1"/>
              <c:layout>
                <c:manualLayout>
                  <c:x val="-2.8939402852124808E-2"/>
                  <c:y val="-5.651634673316688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CF0-4BE6-AAA5-2F6B62327F09}"/>
                </c:ext>
              </c:extLst>
            </c:dLbl>
            <c:dLbl>
              <c:idx val="2"/>
              <c:layout>
                <c:manualLayout>
                  <c:x val="-2.5613660618996798E-2"/>
                  <c:y val="-5.95506410608126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CF0-4BE6-AAA5-2F6B62327F09}"/>
                </c:ext>
              </c:extLst>
            </c:dLbl>
            <c:dLbl>
              <c:idx val="3"/>
              <c:layout>
                <c:manualLayout>
                  <c:x val="-2.5613660618996798E-2"/>
                  <c:y val="-6.03494285569736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CF0-4BE6-AAA5-2F6B62327F09}"/>
                </c:ext>
              </c:extLst>
            </c:dLbl>
            <c:dLbl>
              <c:idx val="4"/>
              <c:layout>
                <c:manualLayout>
                  <c:x val="-2.4190679473496977E-2"/>
                  <c:y val="-5.39968282178071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CF0-4BE6-AAA5-2F6B62327F09}"/>
                </c:ext>
              </c:extLst>
            </c:dLbl>
            <c:dLbl>
              <c:idx val="5"/>
              <c:layout>
                <c:manualLayout>
                  <c:x val="-2.1344717182497228E-2"/>
                  <c:y val="-5.39970783189105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CF0-4BE6-AAA5-2F6B62327F09}"/>
                </c:ext>
              </c:extLst>
            </c:dLbl>
            <c:dLbl>
              <c:idx val="6"/>
              <c:layout>
                <c:manualLayout>
                  <c:x val="-3.1305585200996085E-2"/>
                  <c:y val="-5.49177685919987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CF0-4BE6-AAA5-2F6B62327F09}"/>
                </c:ext>
              </c:extLst>
            </c:dLbl>
            <c:dLbl>
              <c:idx val="7"/>
              <c:layout>
                <c:manualLayout>
                  <c:x val="-3.6997509782995375E-2"/>
                  <c:y val="-4.25321682389455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CF0-4BE6-AAA5-2F6B62327F09}"/>
                </c:ext>
              </c:extLst>
            </c:dLbl>
            <c:dLbl>
              <c:idx val="8"/>
              <c:layout>
                <c:manualLayout>
                  <c:x val="-3.1305585200996085E-2"/>
                  <c:y val="-4.27592395581040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CF0-4BE6-AAA5-2F6B62327F09}"/>
                </c:ext>
              </c:extLst>
            </c:dLbl>
            <c:dLbl>
              <c:idx val="9"/>
              <c:layout>
                <c:manualLayout>
                  <c:x val="-2.7036641764496619E-2"/>
                  <c:y val="-6.27270267837271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CF0-4BE6-AAA5-2F6B62327F09}"/>
                </c:ext>
              </c:extLst>
            </c:dLbl>
            <c:dLbl>
              <c:idx val="10"/>
              <c:layout>
                <c:manualLayout>
                  <c:x val="-2.988260405549616E-2"/>
                  <c:y val="-3.81154081537462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CF0-4BE6-AAA5-2F6B62327F09}"/>
                </c:ext>
              </c:extLst>
            </c:dLbl>
            <c:dLbl>
              <c:idx val="11"/>
              <c:layout>
                <c:manualLayout>
                  <c:x val="-2.1344717182497332E-2"/>
                  <c:y val="-5.7173112230619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CF0-4BE6-AAA5-2F6B62327F09}"/>
                </c:ext>
              </c:extLst>
            </c:dLbl>
            <c:spPr>
              <a:noFill/>
              <a:ln w="20624">
                <a:noFill/>
              </a:ln>
            </c:spPr>
            <c:txPr>
              <a:bodyPr wrap="square" lIns="38100" tIns="19050" rIns="38100" bIns="19050" anchor="ctr">
                <a:spAutoFit/>
              </a:bodyPr>
              <a:lstStyle/>
              <a:p>
                <a:pPr>
                  <a:defRPr sz="1600">
                    <a:latin typeface="Aptos" panose="020B00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Sheet1!$B$1:$M$1</c:f>
              <c:strCache>
                <c:ptCount val="12"/>
                <c:pt idx="0">
                  <c:v>July</c:v>
                </c:pt>
                <c:pt idx="1">
                  <c:v>Aug.</c:v>
                </c:pt>
                <c:pt idx="2">
                  <c:v>Sept.</c:v>
                </c:pt>
                <c:pt idx="3">
                  <c:v>Oct.</c:v>
                </c:pt>
                <c:pt idx="4">
                  <c:v>Nov.</c:v>
                </c:pt>
                <c:pt idx="5">
                  <c:v>Dec.</c:v>
                </c:pt>
                <c:pt idx="6">
                  <c:v>Jan.</c:v>
                </c:pt>
                <c:pt idx="7">
                  <c:v>Feb.</c:v>
                </c:pt>
                <c:pt idx="8">
                  <c:v>March</c:v>
                </c:pt>
                <c:pt idx="9">
                  <c:v>April</c:v>
                </c:pt>
                <c:pt idx="10">
                  <c:v>May</c:v>
                </c:pt>
                <c:pt idx="11">
                  <c:v>June</c:v>
                </c:pt>
              </c:strCache>
            </c:strRef>
          </c:cat>
          <c:val>
            <c:numRef>
              <c:f>Sheet1!$B$2:$M$2</c:f>
              <c:numCache>
                <c:formatCode>#,##0</c:formatCode>
                <c:ptCount val="12"/>
                <c:pt idx="0">
                  <c:v>105</c:v>
                </c:pt>
                <c:pt idx="1">
                  <c:v>102</c:v>
                </c:pt>
                <c:pt idx="2">
                  <c:v>103</c:v>
                </c:pt>
                <c:pt idx="3">
                  <c:v>103</c:v>
                </c:pt>
                <c:pt idx="4">
                  <c:v>75</c:v>
                </c:pt>
                <c:pt idx="5">
                  <c:v>81</c:v>
                </c:pt>
                <c:pt idx="6">
                  <c:v>73</c:v>
                </c:pt>
                <c:pt idx="7">
                  <c:v>77</c:v>
                </c:pt>
                <c:pt idx="8">
                  <c:v>124</c:v>
                </c:pt>
              </c:numCache>
            </c:numRef>
          </c:val>
          <c:smooth val="0"/>
          <c:extLst>
            <c:ext xmlns:c16="http://schemas.microsoft.com/office/drawing/2014/chart" uri="{C3380CC4-5D6E-409C-BE32-E72D297353CC}">
              <c16:uniqueId val="{0000000C-DCF0-4BE6-AAA5-2F6B62327F09}"/>
            </c:ext>
          </c:extLst>
        </c:ser>
        <c:dLbls>
          <c:showLegendKey val="0"/>
          <c:showVal val="1"/>
          <c:showCatName val="0"/>
          <c:showSerName val="0"/>
          <c:showPercent val="0"/>
          <c:showBubbleSize val="0"/>
        </c:dLbls>
        <c:marker val="1"/>
        <c:smooth val="0"/>
        <c:axId val="73049216"/>
        <c:axId val="73050752"/>
      </c:lineChart>
      <c:catAx>
        <c:axId val="73049216"/>
        <c:scaling>
          <c:orientation val="minMax"/>
        </c:scaling>
        <c:delete val="0"/>
        <c:axPos val="b"/>
        <c:numFmt formatCode="General" sourceLinked="1"/>
        <c:majorTickMark val="out"/>
        <c:minorTickMark val="none"/>
        <c:tickLblPos val="nextTo"/>
        <c:spPr>
          <a:ln w="2578">
            <a:solidFill>
              <a:schemeClr val="tx1"/>
            </a:solidFill>
            <a:prstDash val="solid"/>
          </a:ln>
        </c:spPr>
        <c:txPr>
          <a:bodyPr rot="0" vert="horz"/>
          <a:lstStyle/>
          <a:p>
            <a:pPr>
              <a:defRPr>
                <a:latin typeface="Aptos" panose="020B0004020202020204" pitchFamily="34" charset="0"/>
              </a:defRPr>
            </a:pPr>
            <a:endParaRPr lang="en-US"/>
          </a:p>
        </c:txPr>
        <c:crossAx val="73050752"/>
        <c:crosses val="autoZero"/>
        <c:auto val="1"/>
        <c:lblAlgn val="ctr"/>
        <c:lblOffset val="100"/>
        <c:tickLblSkip val="1"/>
        <c:tickMarkSkip val="1"/>
        <c:noMultiLvlLbl val="0"/>
      </c:catAx>
      <c:valAx>
        <c:axId val="73050752"/>
        <c:scaling>
          <c:orientation val="minMax"/>
          <c:max val="160"/>
          <c:min val="0"/>
        </c:scaling>
        <c:delete val="0"/>
        <c:axPos val="l"/>
        <c:majorGridlines>
          <c:spPr>
            <a:ln w="10312">
              <a:solidFill>
                <a:schemeClr val="bg1">
                  <a:lumMod val="95000"/>
                </a:schemeClr>
              </a:solidFill>
              <a:prstDash val="sysDash"/>
            </a:ln>
          </c:spPr>
        </c:majorGridlines>
        <c:numFmt formatCode="#,##0" sourceLinked="0"/>
        <c:majorTickMark val="out"/>
        <c:minorTickMark val="none"/>
        <c:tickLblPos val="nextTo"/>
        <c:spPr>
          <a:ln w="2578">
            <a:solidFill>
              <a:schemeClr val="tx1"/>
            </a:solidFill>
            <a:prstDash val="solid"/>
          </a:ln>
        </c:spPr>
        <c:txPr>
          <a:bodyPr rot="0" vert="horz"/>
          <a:lstStyle/>
          <a:p>
            <a:pPr>
              <a:defRPr>
                <a:latin typeface="+mn-lt"/>
              </a:defRPr>
            </a:pPr>
            <a:endParaRPr lang="en-US"/>
          </a:p>
        </c:txPr>
        <c:crossAx val="73049216"/>
        <c:crosses val="autoZero"/>
        <c:crossBetween val="between"/>
        <c:majorUnit val="25"/>
        <c:minorUnit val="1"/>
      </c:valAx>
      <c:spPr>
        <a:noFill/>
        <a:ln w="20624">
          <a:noFill/>
        </a:ln>
      </c:spPr>
    </c:plotArea>
    <c:plotVisOnly val="1"/>
    <c:dispBlanksAs val="gap"/>
    <c:showDLblsOverMax val="0"/>
  </c:chart>
  <c:spPr>
    <a:noFill/>
    <a:ln>
      <a:noFill/>
    </a:ln>
  </c:spPr>
  <c:txPr>
    <a:bodyPr/>
    <a:lstStyle/>
    <a:p>
      <a:pPr>
        <a:defRPr sz="1462" b="0" i="0" u="none" strike="noStrike" baseline="0">
          <a:solidFill>
            <a:schemeClr val="tx1"/>
          </a:solidFill>
          <a:latin typeface="Calibri" panose="020F0502020204030204" pitchFamily="34" charset="0"/>
          <a:ea typeface="Times New Roman"/>
          <a:cs typeface="Calibri" panose="020F0502020204030204" pitchFamily="34" charset="0"/>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effectLst/>
                <a:latin typeface="Aptos" panose="020B0004020202020204" pitchFamily="34" charset="0"/>
                <a:ea typeface="+mn-ea"/>
                <a:cs typeface="Calibri" panose="020F0502020204030204" pitchFamily="34" charset="0"/>
              </a:defRPr>
            </a:pPr>
            <a:r>
              <a:rPr lang="en-US" sz="2000" b="1" dirty="0">
                <a:solidFill>
                  <a:schemeClr val="tx1"/>
                </a:solidFill>
                <a:effectLst/>
                <a:latin typeface="Aptos" panose="020B0004020202020204" pitchFamily="34" charset="0"/>
                <a:cs typeface="Calibri" panose="020F0502020204030204" pitchFamily="34" charset="0"/>
              </a:rPr>
              <a:t>Workers’ Compensation Trust Fund (WCTF) Uninsured Claims</a:t>
            </a:r>
          </a:p>
        </c:rich>
      </c:tx>
      <c:layout>
        <c:manualLayout>
          <c:xMode val="edge"/>
          <c:yMode val="edge"/>
          <c:x val="0.22757951069799454"/>
          <c:y val="2.4400600216339181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effectLst/>
              <a:latin typeface="Aptos" panose="020B0004020202020204" pitchFamily="34" charset="0"/>
              <a:ea typeface="+mn-ea"/>
              <a:cs typeface="Calibri" panose="020F0502020204030204" pitchFamily="34" charset="0"/>
            </a:defRPr>
          </a:pPr>
          <a:endParaRPr lang="en-US"/>
        </a:p>
      </c:txPr>
    </c:title>
    <c:autoTitleDeleted val="0"/>
    <c:plotArea>
      <c:layout>
        <c:manualLayout>
          <c:layoutTarget val="inner"/>
          <c:xMode val="edge"/>
          <c:yMode val="edge"/>
          <c:x val="5.0179303090744573E-2"/>
          <c:y val="1.9805260581545504E-2"/>
          <c:w val="0.93877884074415696"/>
          <c:h val="0.78336771405656025"/>
        </c:manualLayout>
      </c:layout>
      <c:barChart>
        <c:barDir val="col"/>
        <c:grouping val="stacked"/>
        <c:varyColors val="0"/>
        <c:ser>
          <c:idx val="0"/>
          <c:order val="0"/>
          <c:tx>
            <c:strRef>
              <c:f>Sheet1!$B$1</c:f>
              <c:strCache>
                <c:ptCount val="1"/>
                <c:pt idx="0">
                  <c:v>Uninsured Claims by Occupation &amp; Industry - FY 2026</c:v>
                </c:pt>
              </c:strCache>
            </c:strRef>
          </c:tx>
          <c:spPr>
            <a:solidFill>
              <a:schemeClr val="accent1"/>
            </a:solidFill>
            <a:ln>
              <a:noFill/>
            </a:ln>
            <a:effectLst/>
          </c:spPr>
          <c:invertIfNegative val="0"/>
          <c:dPt>
            <c:idx val="0"/>
            <c:invertIfNegative val="0"/>
            <c:bubble3D val="0"/>
            <c:spPr>
              <a:solidFill>
                <a:srgbClr val="FFFF99"/>
              </a:solidFill>
              <a:ln>
                <a:noFill/>
              </a:ln>
              <a:effectLst/>
            </c:spPr>
            <c:extLst>
              <c:ext xmlns:c16="http://schemas.microsoft.com/office/drawing/2014/chart" uri="{C3380CC4-5D6E-409C-BE32-E72D297353CC}">
                <c16:uniqueId val="{00000001-BD16-43F3-8A7D-38FCB89D5753}"/>
              </c:ext>
            </c:extLst>
          </c:dPt>
          <c:dPt>
            <c:idx val="1"/>
            <c:invertIfNegative val="0"/>
            <c:bubble3D val="0"/>
            <c:spPr>
              <a:solidFill>
                <a:schemeClr val="bg2">
                  <a:lumMod val="40000"/>
                  <a:lumOff val="60000"/>
                </a:schemeClr>
              </a:solidFill>
              <a:ln>
                <a:noFill/>
              </a:ln>
              <a:effectLst/>
            </c:spPr>
            <c:extLst>
              <c:ext xmlns:c16="http://schemas.microsoft.com/office/drawing/2014/chart" uri="{C3380CC4-5D6E-409C-BE32-E72D297353CC}">
                <c16:uniqueId val="{00000003-BD16-43F3-8A7D-38FCB89D5753}"/>
              </c:ext>
            </c:extLst>
          </c:dPt>
          <c:dPt>
            <c:idx val="2"/>
            <c:invertIfNegative val="0"/>
            <c:bubble3D val="0"/>
            <c:spPr>
              <a:solidFill>
                <a:srgbClr val="A9F272"/>
              </a:solidFill>
              <a:ln>
                <a:noFill/>
              </a:ln>
              <a:effectLst/>
            </c:spPr>
            <c:extLst>
              <c:ext xmlns:c16="http://schemas.microsoft.com/office/drawing/2014/chart" uri="{C3380CC4-5D6E-409C-BE32-E72D297353CC}">
                <c16:uniqueId val="{00000005-BD16-43F3-8A7D-38FCB89D5753}"/>
              </c:ext>
            </c:extLst>
          </c:dPt>
          <c:dPt>
            <c:idx val="3"/>
            <c:invertIfNegative val="0"/>
            <c:bubble3D val="0"/>
            <c:spPr>
              <a:solidFill>
                <a:schemeClr val="accent5">
                  <a:lumMod val="90000"/>
                </a:schemeClr>
              </a:solidFill>
              <a:ln>
                <a:noFill/>
              </a:ln>
              <a:effectLst/>
            </c:spPr>
            <c:extLst>
              <c:ext xmlns:c16="http://schemas.microsoft.com/office/drawing/2014/chart" uri="{C3380CC4-5D6E-409C-BE32-E72D297353CC}">
                <c16:uniqueId val="{00000007-BD16-43F3-8A7D-38FCB89D5753}"/>
              </c:ext>
            </c:extLst>
          </c:dPt>
          <c:dPt>
            <c:idx val="4"/>
            <c:invertIfNegative val="0"/>
            <c:bubble3D val="0"/>
            <c:spPr>
              <a:solidFill>
                <a:schemeClr val="accent2">
                  <a:lumMod val="20000"/>
                  <a:lumOff val="80000"/>
                </a:schemeClr>
              </a:solidFill>
              <a:ln>
                <a:noFill/>
              </a:ln>
              <a:effectLst/>
            </c:spPr>
            <c:extLst>
              <c:ext xmlns:c16="http://schemas.microsoft.com/office/drawing/2014/chart" uri="{C3380CC4-5D6E-409C-BE32-E72D297353CC}">
                <c16:uniqueId val="{00000009-BD16-43F3-8A7D-38FCB89D5753}"/>
              </c:ext>
            </c:extLst>
          </c:dPt>
          <c:dPt>
            <c:idx val="5"/>
            <c:invertIfNegative val="0"/>
            <c:bubble3D val="0"/>
            <c:spPr>
              <a:solidFill>
                <a:srgbClr val="61B2BB"/>
              </a:solidFill>
              <a:ln>
                <a:noFill/>
              </a:ln>
              <a:effectLst/>
            </c:spPr>
            <c:extLst>
              <c:ext xmlns:c16="http://schemas.microsoft.com/office/drawing/2014/chart" uri="{C3380CC4-5D6E-409C-BE32-E72D297353CC}">
                <c16:uniqueId val="{0000000B-BD16-43F3-8A7D-38FCB89D5753}"/>
              </c:ext>
            </c:extLst>
          </c:dPt>
          <c:dPt>
            <c:idx val="6"/>
            <c:invertIfNegative val="0"/>
            <c:bubble3D val="0"/>
            <c:spPr>
              <a:solidFill>
                <a:schemeClr val="accent6">
                  <a:lumMod val="40000"/>
                  <a:lumOff val="60000"/>
                </a:schemeClr>
              </a:solidFill>
              <a:ln>
                <a:noFill/>
              </a:ln>
              <a:effectLst/>
            </c:spPr>
            <c:extLst>
              <c:ext xmlns:c16="http://schemas.microsoft.com/office/drawing/2014/chart" uri="{C3380CC4-5D6E-409C-BE32-E72D297353CC}">
                <c16:uniqueId val="{0000000D-BD16-43F3-8A7D-38FCB89D5753}"/>
              </c:ext>
            </c:extLst>
          </c:dPt>
          <c:dPt>
            <c:idx val="7"/>
            <c:invertIfNegative val="0"/>
            <c:bubble3D val="0"/>
            <c:spPr>
              <a:solidFill>
                <a:srgbClr val="FFC000"/>
              </a:solidFill>
              <a:ln>
                <a:noFill/>
              </a:ln>
              <a:effectLst/>
            </c:spPr>
            <c:extLst>
              <c:ext xmlns:c16="http://schemas.microsoft.com/office/drawing/2014/chart" uri="{C3380CC4-5D6E-409C-BE32-E72D297353CC}">
                <c16:uniqueId val="{0000000F-BD16-43F3-8A7D-38FCB89D5753}"/>
              </c:ext>
            </c:extLst>
          </c:dPt>
          <c:dPt>
            <c:idx val="8"/>
            <c:invertIfNegative val="0"/>
            <c:bubble3D val="0"/>
            <c:spPr>
              <a:solidFill>
                <a:srgbClr val="FF6565"/>
              </a:solidFill>
              <a:ln>
                <a:noFill/>
              </a:ln>
              <a:effectLst/>
            </c:spPr>
            <c:extLst>
              <c:ext xmlns:c16="http://schemas.microsoft.com/office/drawing/2014/chart" uri="{C3380CC4-5D6E-409C-BE32-E72D297353CC}">
                <c16:uniqueId val="{00000011-BD16-43F3-8A7D-38FCB89D5753}"/>
              </c:ext>
            </c:extLst>
          </c:dPt>
          <c:dPt>
            <c:idx val="9"/>
            <c:invertIfNegative val="0"/>
            <c:bubble3D val="0"/>
            <c:spPr>
              <a:solidFill>
                <a:srgbClr val="3399FF"/>
              </a:solidFill>
              <a:ln>
                <a:noFill/>
              </a:ln>
              <a:effectLst/>
            </c:spPr>
            <c:extLst>
              <c:ext xmlns:c16="http://schemas.microsoft.com/office/drawing/2014/chart" uri="{C3380CC4-5D6E-409C-BE32-E72D297353CC}">
                <c16:uniqueId val="{00000013-BD16-43F3-8A7D-38FCB89D5753}"/>
              </c:ext>
            </c:extLst>
          </c:dPt>
          <c:dPt>
            <c:idx val="10"/>
            <c:invertIfNegative val="0"/>
            <c:bubble3D val="0"/>
            <c:spPr>
              <a:solidFill>
                <a:srgbClr val="FF99CC"/>
              </a:solidFill>
              <a:ln>
                <a:noFill/>
              </a:ln>
              <a:effectLst/>
            </c:spPr>
            <c:extLst>
              <c:ext xmlns:c16="http://schemas.microsoft.com/office/drawing/2014/chart" uri="{C3380CC4-5D6E-409C-BE32-E72D297353CC}">
                <c16:uniqueId val="{00000015-BD16-43F3-8A7D-38FCB89D5753}"/>
              </c:ext>
            </c:extLst>
          </c:dPt>
          <c:dPt>
            <c:idx val="11"/>
            <c:invertIfNegative val="0"/>
            <c:bubble3D val="0"/>
            <c:spPr>
              <a:solidFill>
                <a:srgbClr val="00B050"/>
              </a:solidFill>
              <a:ln>
                <a:noFill/>
              </a:ln>
              <a:effectLst/>
            </c:spPr>
            <c:extLst>
              <c:ext xmlns:c16="http://schemas.microsoft.com/office/drawing/2014/chart" uri="{C3380CC4-5D6E-409C-BE32-E72D297353CC}">
                <c16:uniqueId val="{00000017-BD16-43F3-8A7D-38FCB89D5753}"/>
              </c:ext>
            </c:extLst>
          </c:dPt>
          <c:dPt>
            <c:idx val="12"/>
            <c:invertIfNegative val="0"/>
            <c:bubble3D val="0"/>
            <c:spPr>
              <a:solidFill>
                <a:srgbClr val="FF6600"/>
              </a:solidFill>
              <a:ln>
                <a:noFill/>
              </a:ln>
              <a:effectLst/>
            </c:spPr>
            <c:extLst>
              <c:ext xmlns:c16="http://schemas.microsoft.com/office/drawing/2014/chart" uri="{C3380CC4-5D6E-409C-BE32-E72D297353CC}">
                <c16:uniqueId val="{00000019-BD16-43F3-8A7D-38FCB89D5753}"/>
              </c:ext>
            </c:extLst>
          </c:dPt>
          <c:dPt>
            <c:idx val="13"/>
            <c:invertIfNegative val="0"/>
            <c:bubble3D val="0"/>
            <c:spPr>
              <a:solidFill>
                <a:srgbClr val="00B0F0"/>
              </a:solidFill>
              <a:ln>
                <a:noFill/>
              </a:ln>
              <a:effectLst/>
            </c:spPr>
            <c:extLst>
              <c:ext xmlns:c16="http://schemas.microsoft.com/office/drawing/2014/chart" uri="{C3380CC4-5D6E-409C-BE32-E72D297353CC}">
                <c16:uniqueId val="{0000001B-BD16-43F3-8A7D-38FCB89D5753}"/>
              </c:ext>
            </c:extLst>
          </c:dPt>
          <c:dPt>
            <c:idx val="14"/>
            <c:invertIfNegative val="0"/>
            <c:bubble3D val="0"/>
            <c:spPr>
              <a:solidFill>
                <a:srgbClr val="3366FF"/>
              </a:solidFill>
              <a:ln>
                <a:noFill/>
              </a:ln>
              <a:effectLst/>
            </c:spPr>
            <c:extLst>
              <c:ext xmlns:c16="http://schemas.microsoft.com/office/drawing/2014/chart" uri="{C3380CC4-5D6E-409C-BE32-E72D297353CC}">
                <c16:uniqueId val="{0000001D-BD16-43F3-8A7D-38FCB89D5753}"/>
              </c:ext>
            </c:extLst>
          </c:dPt>
          <c:dLbls>
            <c:dLbl>
              <c:idx val="0"/>
              <c:layout>
                <c:manualLayout>
                  <c:x val="-2.8918416447944006E-3"/>
                  <c:y val="-0.2846736691906237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D16-43F3-8A7D-38FCB89D5753}"/>
                </c:ext>
              </c:extLst>
            </c:dLbl>
            <c:dLbl>
              <c:idx val="1"/>
              <c:layout>
                <c:manualLayout>
                  <c:x val="-2.7554124498176155E-17"/>
                  <c:y val="-5.42235560363092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D16-43F3-8A7D-38FCB89D5753}"/>
                </c:ext>
              </c:extLst>
            </c:dLbl>
            <c:dLbl>
              <c:idx val="2"/>
              <c:layout>
                <c:manualLayout>
                  <c:x val="-1.3888888888888889E-3"/>
                  <c:y val="-7.86241562526485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D16-43F3-8A7D-38FCB89D5753}"/>
                </c:ext>
              </c:extLst>
            </c:dLbl>
            <c:dLbl>
              <c:idx val="3"/>
              <c:layout>
                <c:manualLayout>
                  <c:x val="0"/>
                  <c:y val="-0.1003135786671722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D16-43F3-8A7D-38FCB89D5753}"/>
                </c:ext>
              </c:extLst>
            </c:dLbl>
            <c:dLbl>
              <c:idx val="4"/>
              <c:layout>
                <c:manualLayout>
                  <c:x val="-2.7777777777777779E-3"/>
                  <c:y val="-0.1084471120726185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D16-43F3-8A7D-38FCB89D5753}"/>
                </c:ext>
              </c:extLst>
            </c:dLbl>
            <c:dLbl>
              <c:idx val="5"/>
              <c:layout>
                <c:manualLayout>
                  <c:x val="-1.274825021872266E-3"/>
                  <c:y val="-4.33788448290474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D16-43F3-8A7D-38FCB89D5753}"/>
                </c:ext>
              </c:extLst>
            </c:dLbl>
            <c:dLbl>
              <c:idx val="6"/>
              <c:layout>
                <c:manualLayout>
                  <c:x val="-1.3888888888888889E-3"/>
                  <c:y val="-7.86241562526484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BD16-43F3-8A7D-38FCB89D5753}"/>
                </c:ext>
              </c:extLst>
            </c:dLbl>
            <c:dLbl>
              <c:idx val="7"/>
              <c:layout>
                <c:manualLayout>
                  <c:x val="-1.3888888888888889E-3"/>
                  <c:y val="-7.59129784508330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BD16-43F3-8A7D-38FCB89D5753}"/>
                </c:ext>
              </c:extLst>
            </c:dLbl>
            <c:dLbl>
              <c:idx val="8"/>
              <c:layout>
                <c:manualLayout>
                  <c:x val="-1.3888888888889906E-3"/>
                  <c:y val="-7.32018006490175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BD16-43F3-8A7D-38FCB89D5753}"/>
                </c:ext>
              </c:extLst>
            </c:dLbl>
            <c:dLbl>
              <c:idx val="9"/>
              <c:layout>
                <c:manualLayout>
                  <c:x val="0"/>
                  <c:y val="-9.48912230635412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BD16-43F3-8A7D-38FCB89D5753}"/>
                </c:ext>
              </c:extLst>
            </c:dLbl>
            <c:dLbl>
              <c:idx val="10"/>
              <c:layout>
                <c:manualLayout>
                  <c:x val="2.8918416447944006E-3"/>
                  <c:y val="-0.1084471120726185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BD16-43F3-8A7D-38FCB89D5753}"/>
                </c:ext>
              </c:extLst>
            </c:dLbl>
            <c:dLbl>
              <c:idx val="11"/>
              <c:layout>
                <c:manualLayout>
                  <c:x val="-1.3888888888888889E-3"/>
                  <c:y val="-5.15123782344939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BD16-43F3-8A7D-38FCB89D5753}"/>
                </c:ext>
              </c:extLst>
            </c:dLbl>
            <c:dLbl>
              <c:idx val="12"/>
              <c:layout>
                <c:manualLayout>
                  <c:x val="-4.1666666666666666E-3"/>
                  <c:y val="-0.1545371347034815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BD16-43F3-8A7D-38FCB89D5753}"/>
                </c:ext>
              </c:extLst>
            </c:dLbl>
            <c:dLbl>
              <c:idx val="13"/>
              <c:layout>
                <c:manualLayout>
                  <c:x val="2.7777777777777779E-3"/>
                  <c:y val="-0.130136534487142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BD16-43F3-8A7D-38FCB89D5753}"/>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Aptos" panose="020B000402020202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Total Uninsured Injuries Reported</c:v>
                </c:pt>
                <c:pt idx="1">
                  <c:v>Carpenter</c:v>
                </c:pt>
                <c:pt idx="2">
                  <c:v>Truck Driver</c:v>
                </c:pt>
                <c:pt idx="3">
                  <c:v>Driver</c:v>
                </c:pt>
                <c:pt idx="4">
                  <c:v>Laborer</c:v>
                </c:pt>
                <c:pt idx="5">
                  <c:v>All Other Occupations</c:v>
                </c:pt>
                <c:pt idx="6">
                  <c:v>Hospitality</c:v>
                </c:pt>
                <c:pt idx="7">
                  <c:v>Trucking &amp; Warehousing</c:v>
                </c:pt>
                <c:pt idx="8">
                  <c:v>Home Health Care</c:v>
                </c:pt>
                <c:pt idx="9">
                  <c:v>Transportation</c:v>
                </c:pt>
                <c:pt idx="10">
                  <c:v>Construction</c:v>
                </c:pt>
                <c:pt idx="11">
                  <c:v>All Other Industries</c:v>
                </c:pt>
              </c:strCache>
            </c:strRef>
          </c:cat>
          <c:val>
            <c:numRef>
              <c:f>Sheet1!$B$2:$B$13</c:f>
              <c:numCache>
                <c:formatCode>General</c:formatCode>
                <c:ptCount val="12"/>
                <c:pt idx="0">
                  <c:v>79</c:v>
                </c:pt>
                <c:pt idx="1">
                  <c:v>6</c:v>
                </c:pt>
                <c:pt idx="2">
                  <c:v>6</c:v>
                </c:pt>
                <c:pt idx="3">
                  <c:v>8</c:v>
                </c:pt>
                <c:pt idx="4">
                  <c:v>33</c:v>
                </c:pt>
                <c:pt idx="5">
                  <c:v>26</c:v>
                </c:pt>
                <c:pt idx="6">
                  <c:v>3</c:v>
                </c:pt>
                <c:pt idx="7">
                  <c:v>3</c:v>
                </c:pt>
                <c:pt idx="8">
                  <c:v>3</c:v>
                </c:pt>
                <c:pt idx="9">
                  <c:v>12</c:v>
                </c:pt>
                <c:pt idx="10">
                  <c:v>35</c:v>
                </c:pt>
                <c:pt idx="11">
                  <c:v>23</c:v>
                </c:pt>
              </c:numCache>
            </c:numRef>
          </c:val>
          <c:extLst>
            <c:ext xmlns:c16="http://schemas.microsoft.com/office/drawing/2014/chart" uri="{C3380CC4-5D6E-409C-BE32-E72D297353CC}">
              <c16:uniqueId val="{0000001E-BD16-43F3-8A7D-38FCB89D5753}"/>
            </c:ext>
          </c:extLst>
        </c:ser>
        <c:dLbls>
          <c:showLegendKey val="0"/>
          <c:showVal val="0"/>
          <c:showCatName val="0"/>
          <c:showSerName val="0"/>
          <c:showPercent val="0"/>
          <c:showBubbleSize val="0"/>
        </c:dLbls>
        <c:gapWidth val="50"/>
        <c:overlap val="100"/>
        <c:axId val="1800060687"/>
        <c:axId val="1800067343"/>
      </c:barChart>
      <c:catAx>
        <c:axId val="18000606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ptos" panose="020B0004020202020204" pitchFamily="34" charset="0"/>
                <a:ea typeface="+mn-ea"/>
                <a:cs typeface="Calibri" panose="020F0502020204030204" pitchFamily="34" charset="0"/>
              </a:defRPr>
            </a:pPr>
            <a:endParaRPr lang="en-US"/>
          </a:p>
        </c:txPr>
        <c:crossAx val="1800067343"/>
        <c:crosses val="autoZero"/>
        <c:auto val="1"/>
        <c:lblAlgn val="ctr"/>
        <c:lblOffset val="100"/>
        <c:noMultiLvlLbl val="0"/>
      </c:catAx>
      <c:valAx>
        <c:axId val="1800067343"/>
        <c:scaling>
          <c:orientation val="minMax"/>
        </c:scaling>
        <c:delete val="0"/>
        <c:axPos val="l"/>
        <c:majorGridlines>
          <c:spPr>
            <a:ln w="9525" cap="flat" cmpd="sng" algn="ctr">
              <a:solidFill>
                <a:schemeClr val="tx1">
                  <a:lumMod val="15000"/>
                  <a:lumOff val="85000"/>
                </a:schemeClr>
              </a:solidFill>
              <a:prstDash val="sysDash"/>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ptos" panose="020B0004020202020204" pitchFamily="34" charset="0"/>
                <a:ea typeface="+mn-ea"/>
                <a:cs typeface="Calibri" panose="020F0502020204030204" pitchFamily="34" charset="0"/>
              </a:defRPr>
            </a:pPr>
            <a:endParaRPr lang="en-US"/>
          </a:p>
        </c:txPr>
        <c:crossAx val="180006068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0"/>
      <c:perspective val="2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8231765745475614"/>
          <c:y val="3.4651628933557464E-2"/>
          <c:w val="0.79202312378672024"/>
          <c:h val="0.79317678547940018"/>
        </c:manualLayout>
      </c:layout>
      <c:bar3DChart>
        <c:barDir val="col"/>
        <c:grouping val="clustered"/>
        <c:varyColors val="0"/>
        <c:ser>
          <c:idx val="0"/>
          <c:order val="0"/>
          <c:tx>
            <c:strRef>
              <c:f>Sheet1!$B$1</c:f>
              <c:strCache>
                <c:ptCount val="1"/>
                <c:pt idx="0">
                  <c:v>Budget</c:v>
                </c:pt>
              </c:strCache>
            </c:strRef>
          </c:tx>
          <c:spPr>
            <a:solidFill>
              <a:srgbClr val="FFC000"/>
            </a:solidFill>
            <a:ln>
              <a:solidFill>
                <a:schemeClr val="bg1">
                  <a:lumMod val="65000"/>
                </a:schemeClr>
              </a:solidFill>
            </a:ln>
            <a:effectLst/>
            <a:sp3d>
              <a:contourClr>
                <a:schemeClr val="bg1">
                  <a:lumMod val="65000"/>
                </a:schemeClr>
              </a:contourClr>
            </a:sp3d>
          </c:spPr>
          <c:invertIfNegative val="0"/>
          <c:dLbls>
            <c:dLbl>
              <c:idx val="0"/>
              <c:layout>
                <c:manualLayout>
                  <c:x val="-2.6744730446876326E-3"/>
                  <c:y val="0.2350119649414544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7AE-4BC3-B570-B5245C9CA3E8}"/>
                </c:ext>
              </c:extLst>
            </c:dLbl>
            <c:dLbl>
              <c:idx val="1"/>
              <c:layout>
                <c:manualLayout>
                  <c:x val="-2.9369427913299821E-3"/>
                  <c:y val="0.2093844239752567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7AE-4BC3-B570-B5245C9CA3E8}"/>
                </c:ext>
              </c:extLst>
            </c:dLbl>
            <c:dLbl>
              <c:idx val="2"/>
              <c:layout>
                <c:manualLayout>
                  <c:x val="-7.3561325073657124E-4"/>
                  <c:y val="0.2454486762539053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7AE-4BC3-B570-B5245C9CA3E8}"/>
                </c:ext>
              </c:extLst>
            </c:dLbl>
            <c:dLbl>
              <c:idx val="3"/>
              <c:layout>
                <c:manualLayout>
                  <c:x val="-2.8056099564091226E-3"/>
                  <c:y val="8.74962439858520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7AE-4BC3-B570-B5245C9CA3E8}"/>
                </c:ext>
              </c:extLst>
            </c:dLbl>
            <c:dLbl>
              <c:idx val="4"/>
              <c:layout>
                <c:manualLayout>
                  <c:x val="5.0862341272347239E-3"/>
                  <c:y val="0.224710168450446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7AE-4BC3-B570-B5245C9CA3E8}"/>
                </c:ext>
              </c:extLst>
            </c:dLbl>
            <c:dLbl>
              <c:idx val="5"/>
              <c:layout>
                <c:manualLayout>
                  <c:x val="-2.4600632707847811E-3"/>
                  <c:y val="0.1977419265305531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7AE-4BC3-B570-B5245C9CA3E8}"/>
                </c:ext>
              </c:extLst>
            </c:dLbl>
            <c:dLbl>
              <c:idx val="6"/>
              <c:layout>
                <c:manualLayout>
                  <c:x val="5.0863335024772848E-3"/>
                  <c:y val="0.2079491137013361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7AE-4BC3-B570-B5245C9CA3E8}"/>
                </c:ext>
              </c:extLst>
            </c:dLbl>
            <c:dLbl>
              <c:idx val="7"/>
              <c:layout>
                <c:manualLayout>
                  <c:x val="4.0032542057702241E-3"/>
                  <c:y val="0.1656909762853950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7AE-4BC3-B570-B5245C9CA3E8}"/>
                </c:ext>
              </c:extLst>
            </c:dLbl>
            <c:dLbl>
              <c:idx val="8"/>
              <c:layout>
                <c:manualLayout>
                  <c:x val="0"/>
                  <c:y val="0.1737089201877934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7AE-4BC3-B570-B5245C9CA3E8}"/>
                </c:ext>
              </c:extLst>
            </c:dLbl>
            <c:dLbl>
              <c:idx val="9"/>
              <c:layout>
                <c:manualLayout>
                  <c:x val="0"/>
                  <c:y val="0.1572769953051642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7AE-4BC3-B570-B5245C9CA3E8}"/>
                </c:ext>
              </c:extLst>
            </c:dLbl>
            <c:dLbl>
              <c:idx val="10"/>
              <c:layout>
                <c:manualLayout>
                  <c:x val="-2.2633483392035544E-16"/>
                  <c:y val="0.161971830985915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7AE-4BC3-B570-B5245C9CA3E8}"/>
                </c:ext>
              </c:extLst>
            </c:dLbl>
            <c:spPr>
              <a:noFill/>
              <a:ln>
                <a:noFill/>
              </a:ln>
              <a:effectLst/>
            </c:spPr>
            <c:txPr>
              <a:bodyPr rot="-5400000" spcFirstLastPara="1" vertOverflow="ellipsis" wrap="square" anchor="ctr" anchorCtr="1"/>
              <a:lstStyle/>
              <a:p>
                <a:pPr>
                  <a:defRPr sz="1400" b="0" i="0" u="none" strike="noStrike" kern="1200" baseline="0">
                    <a:solidFill>
                      <a:schemeClr val="tx1">
                        <a:lumMod val="75000"/>
                        <a:lumOff val="25000"/>
                      </a:schemeClr>
                    </a:solidFill>
                    <a:latin typeface="Aptos" panose="020B000402020202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Sheet1!$A$12:$A$16</c:f>
              <c:numCache>
                <c:formatCode>General</c:formatCode>
                <c:ptCount val="5"/>
                <c:pt idx="0">
                  <c:v>2022</c:v>
                </c:pt>
                <c:pt idx="1">
                  <c:v>2023</c:v>
                </c:pt>
                <c:pt idx="2">
                  <c:v>2024</c:v>
                </c:pt>
                <c:pt idx="3">
                  <c:v>2025</c:v>
                </c:pt>
                <c:pt idx="4">
                  <c:v>2026</c:v>
                </c:pt>
              </c:numCache>
            </c:numRef>
          </c:cat>
          <c:val>
            <c:numRef>
              <c:f>Sheet1!$B$12:$B$16</c:f>
              <c:numCache>
                <c:formatCode>"$"#,##0</c:formatCode>
                <c:ptCount val="5"/>
                <c:pt idx="0">
                  <c:v>7050000</c:v>
                </c:pt>
                <c:pt idx="1">
                  <c:v>8200000</c:v>
                </c:pt>
                <c:pt idx="2">
                  <c:v>7500000</c:v>
                </c:pt>
                <c:pt idx="3">
                  <c:v>9800000</c:v>
                </c:pt>
                <c:pt idx="4">
                  <c:v>8000000</c:v>
                </c:pt>
              </c:numCache>
            </c:numRef>
          </c:val>
          <c:extLst>
            <c:ext xmlns:c16="http://schemas.microsoft.com/office/drawing/2014/chart" uri="{C3380CC4-5D6E-409C-BE32-E72D297353CC}">
              <c16:uniqueId val="{0000000B-87AE-4BC3-B570-B5245C9CA3E8}"/>
            </c:ext>
          </c:extLst>
        </c:ser>
        <c:ser>
          <c:idx val="1"/>
          <c:order val="1"/>
          <c:tx>
            <c:strRef>
              <c:f>Sheet1!$C$1</c:f>
              <c:strCache>
                <c:ptCount val="1"/>
                <c:pt idx="0">
                  <c:v>Amount Paid</c:v>
                </c:pt>
              </c:strCache>
            </c:strRef>
          </c:tx>
          <c:spPr>
            <a:solidFill>
              <a:schemeClr val="accent1">
                <a:lumMod val="40000"/>
                <a:lumOff val="60000"/>
              </a:schemeClr>
            </a:solidFill>
            <a:ln>
              <a:solidFill>
                <a:schemeClr val="bg1">
                  <a:lumMod val="65000"/>
                </a:schemeClr>
              </a:solidFill>
            </a:ln>
            <a:effectLst/>
            <a:sp3d>
              <a:contourClr>
                <a:schemeClr val="bg1">
                  <a:lumMod val="65000"/>
                </a:schemeClr>
              </a:contourClr>
            </a:sp3d>
          </c:spPr>
          <c:invertIfNegative val="0"/>
          <c:dLbls>
            <c:dLbl>
              <c:idx val="0"/>
              <c:layout>
                <c:manualLayout>
                  <c:x val="0"/>
                  <c:y val="0.2324703048616399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87AE-4BC3-B570-B5245C9CA3E8}"/>
                </c:ext>
              </c:extLst>
            </c:dLbl>
            <c:dLbl>
              <c:idx val="1"/>
              <c:layout>
                <c:manualLayout>
                  <c:x val="0"/>
                  <c:y val="0.2438188376327878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87AE-4BC3-B570-B5245C9CA3E8}"/>
                </c:ext>
              </c:extLst>
            </c:dLbl>
            <c:dLbl>
              <c:idx val="2"/>
              <c:layout>
                <c:manualLayout>
                  <c:x val="-2.4118196243248778E-3"/>
                  <c:y val="0.2263400070715640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87AE-4BC3-B570-B5245C9CA3E8}"/>
                </c:ext>
              </c:extLst>
            </c:dLbl>
            <c:dLbl>
              <c:idx val="3"/>
              <c:layout>
                <c:manualLayout>
                  <c:x val="-1.311430364608866E-4"/>
                  <c:y val="0.2461662107157122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87AE-4BC3-B570-B5245C9CA3E8}"/>
                </c:ext>
              </c:extLst>
            </c:dLbl>
            <c:dLbl>
              <c:idx val="4"/>
              <c:layout>
                <c:manualLayout>
                  <c:x val="-1.0028585141126622E-4"/>
                  <c:y val="0.249816392754181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87AE-4BC3-B570-B5245C9CA3E8}"/>
                </c:ext>
              </c:extLst>
            </c:dLbl>
            <c:dLbl>
              <c:idx val="5"/>
              <c:layout>
                <c:manualLayout>
                  <c:x val="7.6295002537158339E-3"/>
                  <c:y val="0.20651356207710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87AE-4BC3-B570-B5245C9CA3E8}"/>
                </c:ext>
              </c:extLst>
            </c:dLbl>
            <c:dLbl>
              <c:idx val="6"/>
              <c:layout>
                <c:manualLayout>
                  <c:x val="0"/>
                  <c:y val="0.201101040099146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87AE-4BC3-B570-B5245C9CA3E8}"/>
                </c:ext>
              </c:extLst>
            </c:dLbl>
            <c:dLbl>
              <c:idx val="7"/>
              <c:layout>
                <c:manualLayout>
                  <c:x val="-4.9200492004921855E-3"/>
                  <c:y val="-5.954369053994195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87AE-4BC3-B570-B5245C9CA3E8}"/>
                </c:ext>
              </c:extLst>
            </c:dLbl>
            <c:dLbl>
              <c:idx val="8"/>
              <c:layout>
                <c:manualLayout>
                  <c:x val="0"/>
                  <c:y val="0.1596244131455399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87AE-4BC3-B570-B5245C9CA3E8}"/>
                </c:ext>
              </c:extLst>
            </c:dLbl>
            <c:dLbl>
              <c:idx val="9"/>
              <c:layout>
                <c:manualLayout>
                  <c:x val="-1.1316741696017772E-16"/>
                  <c:y val="0.1549295774647887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87AE-4BC3-B570-B5245C9CA3E8}"/>
                </c:ext>
              </c:extLst>
            </c:dLbl>
            <c:spPr>
              <a:noFill/>
              <a:ln>
                <a:noFill/>
              </a:ln>
              <a:effectLst/>
            </c:spPr>
            <c:txPr>
              <a:bodyPr rot="-5400000" spcFirstLastPara="1" vertOverflow="ellipsis" wrap="square" anchor="ctr" anchorCtr="1"/>
              <a:lstStyle/>
              <a:p>
                <a:pPr>
                  <a:defRPr sz="14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Sheet1!$A$12:$A$16</c:f>
              <c:numCache>
                <c:formatCode>General</c:formatCode>
                <c:ptCount val="5"/>
                <c:pt idx="0">
                  <c:v>2022</c:v>
                </c:pt>
                <c:pt idx="1">
                  <c:v>2023</c:v>
                </c:pt>
                <c:pt idx="2">
                  <c:v>2024</c:v>
                </c:pt>
                <c:pt idx="3">
                  <c:v>2025</c:v>
                </c:pt>
                <c:pt idx="4">
                  <c:v>2026</c:v>
                </c:pt>
              </c:numCache>
            </c:numRef>
          </c:cat>
          <c:val>
            <c:numRef>
              <c:f>Sheet1!$C$12:$C$16</c:f>
              <c:numCache>
                <c:formatCode>"$"#,##0</c:formatCode>
                <c:ptCount val="5"/>
                <c:pt idx="0">
                  <c:v>6924993</c:v>
                </c:pt>
                <c:pt idx="1">
                  <c:v>7726621</c:v>
                </c:pt>
                <c:pt idx="2">
                  <c:v>6246527</c:v>
                </c:pt>
                <c:pt idx="3">
                  <c:v>6687770</c:v>
                </c:pt>
                <c:pt idx="4">
                  <c:v>3777457</c:v>
                </c:pt>
              </c:numCache>
            </c:numRef>
          </c:val>
          <c:extLst>
            <c:ext xmlns:c16="http://schemas.microsoft.com/office/drawing/2014/chart" uri="{C3380CC4-5D6E-409C-BE32-E72D297353CC}">
              <c16:uniqueId val="{00000016-87AE-4BC3-B570-B5245C9CA3E8}"/>
            </c:ext>
          </c:extLst>
        </c:ser>
        <c:dLbls>
          <c:showLegendKey val="0"/>
          <c:showVal val="0"/>
          <c:showCatName val="0"/>
          <c:showSerName val="0"/>
          <c:showPercent val="0"/>
          <c:showBubbleSize val="0"/>
        </c:dLbls>
        <c:gapWidth val="35"/>
        <c:shape val="box"/>
        <c:axId val="1147327584"/>
        <c:axId val="1147333488"/>
        <c:axId val="0"/>
      </c:bar3DChart>
      <c:catAx>
        <c:axId val="1147327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ptos" panose="020B0004020202020204" pitchFamily="34" charset="0"/>
                <a:ea typeface="+mn-ea"/>
                <a:cs typeface="Calibri" panose="020F0502020204030204" pitchFamily="34" charset="0"/>
              </a:defRPr>
            </a:pPr>
            <a:endParaRPr lang="en-US"/>
          </a:p>
        </c:txPr>
        <c:crossAx val="1147333488"/>
        <c:crosses val="autoZero"/>
        <c:auto val="1"/>
        <c:lblAlgn val="ctr"/>
        <c:lblOffset val="100"/>
        <c:noMultiLvlLbl val="0"/>
      </c:catAx>
      <c:valAx>
        <c:axId val="1147333488"/>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ptos" panose="020B0004020202020204" pitchFamily="34" charset="0"/>
                <a:ea typeface="+mn-ea"/>
                <a:cs typeface="Calibri" panose="020F0502020204030204" pitchFamily="34" charset="0"/>
              </a:defRPr>
            </a:pPr>
            <a:endParaRPr lang="en-US"/>
          </a:p>
        </c:txPr>
        <c:crossAx val="11473275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ptos" panose="020B0004020202020204" pitchFamily="34" charset="0"/>
              <a:ea typeface="+mn-ea"/>
              <a:cs typeface="Calibri" panose="020F050202020403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 Civil Recovery </c:v>
                </c:pt>
              </c:strCache>
            </c:strRef>
          </c:tx>
          <c:spPr>
            <a:solidFill>
              <a:schemeClr val="accent4">
                <a:lumMod val="60000"/>
                <a:lumOff val="40000"/>
              </a:schemeClr>
            </a:solidFill>
            <a:ln>
              <a:noFill/>
            </a:ln>
            <a:effectLst/>
            <a:sp3d/>
          </c:spPr>
          <c:invertIfNegative val="0"/>
          <c:dLbls>
            <c:dLbl>
              <c:idx val="0"/>
              <c:layout>
                <c:manualLayout>
                  <c:x val="-3.0861947461787642E-3"/>
                  <c:y val="0.1578069167985286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6FF-40B9-9C25-7906F0E97465}"/>
                </c:ext>
              </c:extLst>
            </c:dLbl>
            <c:dLbl>
              <c:idx val="1"/>
              <c:layout>
                <c:manualLayout>
                  <c:x val="4.9905816007768718E-3"/>
                  <c:y val="0.3022952634821942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6FF-40B9-9C25-7906F0E97465}"/>
                </c:ext>
              </c:extLst>
            </c:dLbl>
            <c:dLbl>
              <c:idx val="2"/>
              <c:layout>
                <c:manualLayout>
                  <c:x val="3.0861947461787078E-3"/>
                  <c:y val="0.2235988805150801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6FF-40B9-9C25-7906F0E97465}"/>
                </c:ext>
              </c:extLst>
            </c:dLbl>
            <c:dLbl>
              <c:idx val="3"/>
              <c:layout>
                <c:manualLayout>
                  <c:x val="-2.0833577080725234E-3"/>
                  <c:y val="0.2489587006948205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6FF-40B9-9C25-7906F0E97465}"/>
                </c:ext>
              </c:extLst>
            </c:dLbl>
            <c:dLbl>
              <c:idx val="4"/>
              <c:layout>
                <c:manualLayout>
                  <c:x val="4.1267408438729709E-3"/>
                  <c:y val="0.253479758908834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6FF-40B9-9C25-7906F0E97465}"/>
                </c:ext>
              </c:extLst>
            </c:dLbl>
            <c:dLbl>
              <c:idx val="5"/>
              <c:layout>
                <c:manualLayout>
                  <c:x val="9.2585842385361234E-3"/>
                  <c:y val="0.2511827904271416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6FF-40B9-9C25-7906F0E97465}"/>
                </c:ext>
              </c:extLst>
            </c:dLbl>
            <c:spPr>
              <a:noFill/>
              <a:ln>
                <a:noFill/>
              </a:ln>
              <a:effectLst/>
            </c:spPr>
            <c:txPr>
              <a:bodyPr rot="-5400000" spcFirstLastPara="1" vertOverflow="clip" horzOverflow="clip" vert="horz" wrap="square" lIns="36576" tIns="18288" rIns="36576" bIns="18288" anchor="ctr" anchorCtr="1">
                <a:spAutoFit/>
              </a:bodyPr>
              <a:lstStyle/>
              <a:p>
                <a:pPr>
                  <a:defRPr sz="1400" b="0" i="0" u="none" strike="noStrike" kern="1200" baseline="0">
                    <a:solidFill>
                      <a:schemeClr val="dk1">
                        <a:lumMod val="65000"/>
                        <a:lumOff val="35000"/>
                      </a:schemeClr>
                    </a:solidFill>
                    <a:latin typeface="Aptos" panose="020B000402020202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numRef>
              <c:f>Sheet1!$A$6:$A$10</c:f>
              <c:numCache>
                <c:formatCode>0_);\(0\)</c:formatCode>
                <c:ptCount val="5"/>
                <c:pt idx="0">
                  <c:v>2022</c:v>
                </c:pt>
                <c:pt idx="1">
                  <c:v>2023</c:v>
                </c:pt>
                <c:pt idx="2">
                  <c:v>2024</c:v>
                </c:pt>
                <c:pt idx="3">
                  <c:v>2025</c:v>
                </c:pt>
                <c:pt idx="4">
                  <c:v>2026</c:v>
                </c:pt>
              </c:numCache>
            </c:numRef>
          </c:cat>
          <c:val>
            <c:numRef>
              <c:f>Sheet1!$B$6:$B$10</c:f>
              <c:numCache>
                <c:formatCode>_("$"* #,##0_);_("$"* \(#,##0\);_("$"* "-"_);_(@_)</c:formatCode>
                <c:ptCount val="5"/>
                <c:pt idx="0">
                  <c:v>1283640</c:v>
                </c:pt>
                <c:pt idx="1">
                  <c:v>1061271</c:v>
                </c:pt>
                <c:pt idx="2">
                  <c:v>1173808</c:v>
                </c:pt>
                <c:pt idx="3">
                  <c:v>590436.62</c:v>
                </c:pt>
                <c:pt idx="4">
                  <c:v>744754</c:v>
                </c:pt>
              </c:numCache>
            </c:numRef>
          </c:val>
          <c:extLst>
            <c:ext xmlns:c16="http://schemas.microsoft.com/office/drawing/2014/chart" uri="{C3380CC4-5D6E-409C-BE32-E72D297353CC}">
              <c16:uniqueId val="{00000006-D6FF-40B9-9C25-7906F0E97465}"/>
            </c:ext>
          </c:extLst>
        </c:ser>
        <c:dLbls>
          <c:showLegendKey val="0"/>
          <c:showVal val="0"/>
          <c:showCatName val="0"/>
          <c:showSerName val="0"/>
          <c:showPercent val="0"/>
          <c:showBubbleSize val="0"/>
        </c:dLbls>
        <c:gapWidth val="75"/>
        <c:gapDepth val="75"/>
        <c:shape val="box"/>
        <c:axId val="859169184"/>
        <c:axId val="859170168"/>
        <c:axId val="0"/>
      </c:bar3DChart>
      <c:catAx>
        <c:axId val="859169184"/>
        <c:scaling>
          <c:orientation val="minMax"/>
        </c:scaling>
        <c:delete val="0"/>
        <c:axPos val="b"/>
        <c:numFmt formatCode="0_);\(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Calibri" panose="020F0502020204030204" pitchFamily="34" charset="0"/>
              </a:defRPr>
            </a:pPr>
            <a:endParaRPr lang="en-US"/>
          </a:p>
        </c:txPr>
        <c:crossAx val="859170168"/>
        <c:crosses val="autoZero"/>
        <c:auto val="1"/>
        <c:lblAlgn val="ctr"/>
        <c:lblOffset val="100"/>
        <c:noMultiLvlLbl val="0"/>
      </c:catAx>
      <c:valAx>
        <c:axId val="859170168"/>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ptos" panose="020B0004020202020204" pitchFamily="34" charset="0"/>
                <a:ea typeface="+mn-ea"/>
                <a:cs typeface="Calibri" panose="020F0502020204030204" pitchFamily="34" charset="0"/>
              </a:defRPr>
            </a:pPr>
            <a:endParaRPr lang="en-US"/>
          </a:p>
        </c:txPr>
        <c:crossAx val="85916918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63"/>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0.11184471807838671"/>
          <c:y val="3.76431479434053E-2"/>
          <c:w val="0.8881552819216133"/>
          <c:h val="0.7774796068106542"/>
        </c:manualLayout>
      </c:layout>
      <c:bar3DChart>
        <c:barDir val="col"/>
        <c:grouping val="clustered"/>
        <c:varyColors val="0"/>
        <c:ser>
          <c:idx val="1"/>
          <c:order val="0"/>
          <c:tx>
            <c:strRef>
              <c:f>Sheet1!$A$2</c:f>
              <c:strCache>
                <c:ptCount val="1"/>
                <c:pt idx="0">
                  <c:v>Budget</c:v>
                </c:pt>
              </c:strCache>
            </c:strRef>
          </c:tx>
          <c:spPr>
            <a:solidFill>
              <a:srgbClr val="99CCFF"/>
            </a:solidFill>
            <a:ln w="2359">
              <a:solidFill>
                <a:schemeClr val="tx1"/>
              </a:solidFill>
              <a:prstDash val="solid"/>
            </a:ln>
          </c:spPr>
          <c:invertIfNegative val="0"/>
          <c:dLbls>
            <c:dLbl>
              <c:idx val="0"/>
              <c:layout>
                <c:manualLayout>
                  <c:x val="-3.3518421737300393E-3"/>
                  <c:y val="0.2595898587677927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D5B-4959-B19B-706FDDB9FBE1}"/>
                </c:ext>
              </c:extLst>
            </c:dLbl>
            <c:dLbl>
              <c:idx val="1"/>
              <c:layout>
                <c:manualLayout>
                  <c:x val="2.4094487259412696E-3"/>
                  <c:y val="0.2609598229799912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D5B-4959-B19B-706FDDB9FBE1}"/>
                </c:ext>
              </c:extLst>
            </c:dLbl>
            <c:dLbl>
              <c:idx val="2"/>
              <c:layout>
                <c:manualLayout>
                  <c:x val="1.3701142995435373E-4"/>
                  <c:y val="0.1785453725240432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D5B-4959-B19B-706FDDB9FBE1}"/>
                </c:ext>
              </c:extLst>
            </c:dLbl>
            <c:dLbl>
              <c:idx val="3"/>
              <c:layout>
                <c:manualLayout>
                  <c:x val="-3.5914702836170654E-3"/>
                  <c:y val="0.1792804059710156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D5B-4959-B19B-706FDDB9FBE1}"/>
                </c:ext>
              </c:extLst>
            </c:dLbl>
            <c:dLbl>
              <c:idx val="4"/>
              <c:layout>
                <c:manualLayout>
                  <c:x val="7.6691211426231096E-3"/>
                  <c:y val="0.1693929712180747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D5B-4959-B19B-706FDDB9FBE1}"/>
                </c:ext>
              </c:extLst>
            </c:dLbl>
            <c:dLbl>
              <c:idx val="5"/>
              <c:layout>
                <c:manualLayout>
                  <c:x val="6.92659232415465E-4"/>
                  <c:y val="0.2631748932617018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D5B-4959-B19B-706FDDB9FBE1}"/>
                </c:ext>
              </c:extLst>
            </c:dLbl>
            <c:dLbl>
              <c:idx val="6"/>
              <c:layout>
                <c:manualLayout>
                  <c:x val="2.2292313606869394E-3"/>
                  <c:y val="0.2660237192099280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D5B-4959-B19B-706FDDB9FBE1}"/>
                </c:ext>
              </c:extLst>
            </c:dLbl>
            <c:dLbl>
              <c:idx val="7"/>
              <c:layout>
                <c:manualLayout>
                  <c:x val="-2.5856364616985301E-5"/>
                  <c:y val="7.54857785756055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D5B-4959-B19B-706FDDB9FBE1}"/>
                </c:ext>
              </c:extLst>
            </c:dLbl>
            <c:dLbl>
              <c:idx val="8"/>
              <c:layout>
                <c:manualLayout>
                  <c:x val="-5.4043443790994627E-4"/>
                  <c:y val="0.1452572237755562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D5B-4959-B19B-706FDDB9FBE1}"/>
                </c:ext>
              </c:extLst>
            </c:dLbl>
            <c:dLbl>
              <c:idx val="9"/>
              <c:layout>
                <c:manualLayout>
                  <c:x val="3.293105442861865E-3"/>
                  <c:y val="0.1825373178590989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D5B-4959-B19B-706FDDB9FBE1}"/>
                </c:ext>
              </c:extLst>
            </c:dLbl>
            <c:dLbl>
              <c:idx val="10"/>
              <c:layout>
                <c:manualLayout>
                  <c:x val="3.3054031178237674E-3"/>
                  <c:y val="0.1992044324543738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D5B-4959-B19B-706FDDB9FBE1}"/>
                </c:ext>
              </c:extLst>
            </c:dLbl>
            <c:dLbl>
              <c:idx val="11"/>
              <c:layout>
                <c:manualLayout>
                  <c:xMode val="edge"/>
                  <c:yMode val="edge"/>
                  <c:x val="0.90344062153163152"/>
                  <c:y val="0.4189852700490998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D5B-4959-B19B-706FDDB9FBE1}"/>
                </c:ext>
              </c:extLst>
            </c:dLbl>
            <c:spPr>
              <a:noFill/>
              <a:ln w="4718">
                <a:noFill/>
              </a:ln>
            </c:spPr>
            <c:txPr>
              <a:bodyPr rot="-5400000" vert="horz"/>
              <a:lstStyle/>
              <a:p>
                <a:pPr algn="ct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Sheet1!$Q$1:$U$1</c:f>
              <c:strCache>
                <c:ptCount val="5"/>
                <c:pt idx="0">
                  <c:v>2022</c:v>
                </c:pt>
                <c:pt idx="1">
                  <c:v>2023</c:v>
                </c:pt>
                <c:pt idx="2">
                  <c:v>2024</c:v>
                </c:pt>
                <c:pt idx="3">
                  <c:v>2025</c:v>
                </c:pt>
                <c:pt idx="4">
                  <c:v>2026</c:v>
                </c:pt>
              </c:strCache>
            </c:strRef>
          </c:cat>
          <c:val>
            <c:numRef>
              <c:f>Sheet1!$Q$2:$U$2</c:f>
              <c:numCache>
                <c:formatCode>_("$"* #,##0_);_("$"* \(#,##0\);_("$"* "-"_);_(@_)</c:formatCode>
                <c:ptCount val="5"/>
                <c:pt idx="0">
                  <c:v>27000000</c:v>
                </c:pt>
                <c:pt idx="1">
                  <c:v>28000000</c:v>
                </c:pt>
                <c:pt idx="2">
                  <c:v>31000000</c:v>
                </c:pt>
                <c:pt idx="3">
                  <c:v>30700000</c:v>
                </c:pt>
                <c:pt idx="4">
                  <c:v>31000000</c:v>
                </c:pt>
              </c:numCache>
            </c:numRef>
          </c:val>
          <c:extLst>
            <c:ext xmlns:c16="http://schemas.microsoft.com/office/drawing/2014/chart" uri="{C3380CC4-5D6E-409C-BE32-E72D297353CC}">
              <c16:uniqueId val="{0000000C-DD5B-4959-B19B-706FDDB9FBE1}"/>
            </c:ext>
          </c:extLst>
        </c:ser>
        <c:ser>
          <c:idx val="0"/>
          <c:order val="1"/>
          <c:tx>
            <c:strRef>
              <c:f>Sheet1!$A$3</c:f>
              <c:strCache>
                <c:ptCount val="1"/>
                <c:pt idx="0">
                  <c:v>Amount Paid</c:v>
                </c:pt>
              </c:strCache>
            </c:strRef>
          </c:tx>
          <c:spPr>
            <a:solidFill>
              <a:srgbClr val="FFFF99"/>
            </a:solidFill>
            <a:ln w="2359">
              <a:solidFill>
                <a:schemeClr val="tx1"/>
              </a:solidFill>
              <a:prstDash val="solid"/>
            </a:ln>
          </c:spPr>
          <c:invertIfNegative val="0"/>
          <c:dLbls>
            <c:dLbl>
              <c:idx val="0"/>
              <c:layout>
                <c:manualLayout>
                  <c:x val="6.5270565222609443E-5"/>
                  <c:y val="0.2725739197106551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DD5B-4959-B19B-706FDDB9FBE1}"/>
                </c:ext>
              </c:extLst>
            </c:dLbl>
            <c:dLbl>
              <c:idx val="1"/>
              <c:layout>
                <c:manualLayout>
                  <c:x val="1.1267402267828627E-3"/>
                  <c:y val="0.2666879694498854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DD5B-4959-B19B-706FDDB9FBE1}"/>
                </c:ext>
              </c:extLst>
            </c:dLbl>
            <c:dLbl>
              <c:idx val="2"/>
              <c:layout>
                <c:manualLayout>
                  <c:x val="1.7401700258483569E-4"/>
                  <c:y val="0.25062957592744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DD5B-4959-B19B-706FDDB9FBE1}"/>
                </c:ext>
              </c:extLst>
            </c:dLbl>
            <c:dLbl>
              <c:idx val="3"/>
              <c:layout>
                <c:manualLayout>
                  <c:x val="1.2033621946528387E-3"/>
                  <c:y val="0.205603258538999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DD5B-4959-B19B-706FDDB9FBE1}"/>
                </c:ext>
              </c:extLst>
            </c:dLbl>
            <c:dLbl>
              <c:idx val="4"/>
              <c:layout>
                <c:manualLayout>
                  <c:x val="2.0612850696659587E-3"/>
                  <c:y val="0.2966427134208845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DD5B-4959-B19B-706FDDB9FBE1}"/>
                </c:ext>
              </c:extLst>
            </c:dLbl>
            <c:dLbl>
              <c:idx val="5"/>
              <c:layout>
                <c:manualLayout>
                  <c:x val="5.0862229842292689E-3"/>
                  <c:y val="0.2301925969448797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DD5B-4959-B19B-706FDDB9FBE1}"/>
                </c:ext>
              </c:extLst>
            </c:dLbl>
            <c:dLbl>
              <c:idx val="6"/>
              <c:layout>
                <c:manualLayout>
                  <c:x val="2.9740674936133455E-5"/>
                  <c:y val="0.2705335107748453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DD5B-4959-B19B-706FDDB9FBE1}"/>
                </c:ext>
              </c:extLst>
            </c:dLbl>
            <c:dLbl>
              <c:idx val="7"/>
              <c:layout>
                <c:manualLayout>
                  <c:x val="1.2221998672577628E-3"/>
                  <c:y val="0.1865737724516491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DD5B-4959-B19B-706FDDB9FBE1}"/>
                </c:ext>
              </c:extLst>
            </c:dLbl>
            <c:dLbl>
              <c:idx val="8"/>
              <c:layout>
                <c:manualLayout>
                  <c:x val="-1.4043157415180255E-3"/>
                  <c:y val="0.1826174816341547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DD5B-4959-B19B-706FDDB9FBE1}"/>
                </c:ext>
              </c:extLst>
            </c:dLbl>
            <c:dLbl>
              <c:idx val="9"/>
              <c:layout>
                <c:manualLayout>
                  <c:x val="-7.0114611590214588E-4"/>
                  <c:y val="0.1928633851725745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DD5B-4959-B19B-706FDDB9FBE1}"/>
                </c:ext>
              </c:extLst>
            </c:dLbl>
            <c:dLbl>
              <c:idx val="10"/>
              <c:layout>
                <c:manualLayout>
                  <c:x val="1.2429992071928651E-2"/>
                  <c:y val="-1.48838181310997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DD5B-4959-B19B-706FDDB9FBE1}"/>
                </c:ext>
              </c:extLst>
            </c:dLbl>
            <c:dLbl>
              <c:idx val="11"/>
              <c:layout>
                <c:manualLayout>
                  <c:xMode val="edge"/>
                  <c:yMode val="edge"/>
                  <c:x val="0.92674805771365154"/>
                  <c:y val="0.7037643207855973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DD5B-4959-B19B-706FDDB9FBE1}"/>
                </c:ext>
              </c:extLst>
            </c:dLbl>
            <c:spPr>
              <a:noFill/>
              <a:ln w="4718">
                <a:noFill/>
              </a:ln>
            </c:spPr>
            <c:txPr>
              <a:bodyPr rot="-5400000" vert="horz"/>
              <a:lstStyle/>
              <a:p>
                <a:pPr algn="ct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Sheet1!$Q$1:$U$1</c:f>
              <c:strCache>
                <c:ptCount val="5"/>
                <c:pt idx="0">
                  <c:v>2022</c:v>
                </c:pt>
                <c:pt idx="1">
                  <c:v>2023</c:v>
                </c:pt>
                <c:pt idx="2">
                  <c:v>2024</c:v>
                </c:pt>
                <c:pt idx="3">
                  <c:v>2025</c:v>
                </c:pt>
                <c:pt idx="4">
                  <c:v>2026</c:v>
                </c:pt>
              </c:strCache>
            </c:strRef>
          </c:cat>
          <c:val>
            <c:numRef>
              <c:f>Sheet1!$Q$3:$U$3</c:f>
              <c:numCache>
                <c:formatCode>_("$"* #,##0_);_("$"* \(#,##0\);_("$"* "-"_);_(@_)</c:formatCode>
                <c:ptCount val="5"/>
                <c:pt idx="0">
                  <c:v>26832976</c:v>
                </c:pt>
                <c:pt idx="1">
                  <c:v>28933820.690000001</c:v>
                </c:pt>
                <c:pt idx="2">
                  <c:v>27136542</c:v>
                </c:pt>
                <c:pt idx="3">
                  <c:v>29961083.620000001</c:v>
                </c:pt>
                <c:pt idx="4">
                  <c:v>24644795.579999998</c:v>
                </c:pt>
              </c:numCache>
            </c:numRef>
          </c:val>
          <c:extLst>
            <c:ext xmlns:c16="http://schemas.microsoft.com/office/drawing/2014/chart" uri="{C3380CC4-5D6E-409C-BE32-E72D297353CC}">
              <c16:uniqueId val="{00000019-DD5B-4959-B19B-706FDDB9FBE1}"/>
            </c:ext>
          </c:extLst>
        </c:ser>
        <c:dLbls>
          <c:showLegendKey val="0"/>
          <c:showVal val="0"/>
          <c:showCatName val="0"/>
          <c:showSerName val="0"/>
          <c:showPercent val="0"/>
          <c:showBubbleSize val="0"/>
        </c:dLbls>
        <c:gapWidth val="30"/>
        <c:gapDepth val="0"/>
        <c:shape val="box"/>
        <c:axId val="95547808"/>
        <c:axId val="1"/>
        <c:axId val="0"/>
      </c:bar3DChart>
      <c:catAx>
        <c:axId val="95547808"/>
        <c:scaling>
          <c:orientation val="minMax"/>
        </c:scaling>
        <c:delete val="0"/>
        <c:axPos val="b"/>
        <c:numFmt formatCode="General" sourceLinked="1"/>
        <c:majorTickMark val="out"/>
        <c:minorTickMark val="none"/>
        <c:tickLblPos val="low"/>
        <c:spPr>
          <a:ln w="590">
            <a:solidFill>
              <a:schemeClr val="tx1"/>
            </a:solidFill>
            <a:prstDash val="solid"/>
          </a:ln>
        </c:spPr>
        <c:txPr>
          <a:bodyPr rot="0" vert="horz"/>
          <a:lstStyle/>
          <a:p>
            <a:pPr>
              <a:defRPr/>
            </a:pPr>
            <a:endParaRPr lang="en-US"/>
          </a:p>
        </c:txPr>
        <c:crossAx val="1"/>
        <c:crosses val="autoZero"/>
        <c:auto val="1"/>
        <c:lblAlgn val="ctr"/>
        <c:lblOffset val="100"/>
        <c:tickLblSkip val="1"/>
        <c:tickMarkSkip val="1"/>
        <c:noMultiLvlLbl val="0"/>
      </c:catAx>
      <c:valAx>
        <c:axId val="1"/>
        <c:scaling>
          <c:orientation val="minMax"/>
          <c:max val="35000000"/>
          <c:min val="0"/>
        </c:scaling>
        <c:delete val="0"/>
        <c:axPos val="l"/>
        <c:majorGridlines>
          <c:spPr>
            <a:ln w="2359">
              <a:solidFill>
                <a:srgbClr val="C0C0C0"/>
              </a:solidFill>
              <a:prstDash val="sysDash"/>
            </a:ln>
          </c:spPr>
        </c:majorGridlines>
        <c:numFmt formatCode="_(&quot;$&quot;* #,##0_);_(&quot;$&quot;* \(#,##0\);_(&quot;$&quot;* &quot;-&quot;_);_(@_)" sourceLinked="1"/>
        <c:majorTickMark val="out"/>
        <c:minorTickMark val="none"/>
        <c:tickLblPos val="nextTo"/>
        <c:spPr>
          <a:ln w="590">
            <a:solidFill>
              <a:schemeClr val="tx1"/>
            </a:solidFill>
            <a:prstDash val="solid"/>
          </a:ln>
        </c:spPr>
        <c:txPr>
          <a:bodyPr rot="0" vert="horz"/>
          <a:lstStyle/>
          <a:p>
            <a:pPr>
              <a:defRPr/>
            </a:pPr>
            <a:endParaRPr lang="en-US"/>
          </a:p>
        </c:txPr>
        <c:crossAx val="95547808"/>
        <c:crosses val="autoZero"/>
        <c:crossBetween val="between"/>
      </c:valAx>
      <c:spPr>
        <a:noFill/>
        <a:ln w="4718">
          <a:noFill/>
        </a:ln>
      </c:spPr>
    </c:plotArea>
    <c:legend>
      <c:legendPos val="r"/>
      <c:layout>
        <c:manualLayout>
          <c:xMode val="edge"/>
          <c:yMode val="edge"/>
          <c:x val="0.38989888624577779"/>
          <c:y val="0.91325206510958179"/>
          <c:w val="0.29744728079911209"/>
          <c:h val="5.4009819967266774E-2"/>
        </c:manualLayout>
      </c:layout>
      <c:overlay val="0"/>
      <c:spPr>
        <a:solidFill>
          <a:schemeClr val="bg1"/>
        </a:solidFill>
        <a:ln w="590">
          <a:solidFill>
            <a:schemeClr val="tx1"/>
          </a:solidFill>
          <a:prstDash val="solid"/>
        </a:ln>
      </c:spPr>
      <c:txPr>
        <a:bodyPr/>
        <a:lstStyle/>
        <a:p>
          <a:pPr>
            <a:defRPr sz="1600"/>
          </a:pPr>
          <a:endParaRPr lang="en-US"/>
        </a:p>
      </c:txPr>
    </c:legend>
    <c:plotVisOnly val="1"/>
    <c:dispBlanksAs val="gap"/>
    <c:showDLblsOverMax val="0"/>
  </c:chart>
  <c:spPr>
    <a:noFill/>
    <a:ln>
      <a:noFill/>
    </a:ln>
  </c:spPr>
  <c:txPr>
    <a:bodyPr/>
    <a:lstStyle/>
    <a:p>
      <a:pPr>
        <a:defRPr sz="1400" b="0" i="0" u="none" strike="noStrike" baseline="0">
          <a:solidFill>
            <a:schemeClr val="tx1"/>
          </a:solidFill>
          <a:latin typeface="Calibri" panose="020F0502020204030204" pitchFamily="34" charset="0"/>
          <a:ea typeface="Times New Roman"/>
          <a:cs typeface="Calibri" panose="020F0502020204030204" pitchFamily="34" charset="0"/>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61"/>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0.13871720333805607"/>
          <c:y val="4.8671511798976053E-2"/>
          <c:w val="0.84905660377358494"/>
          <c:h val="0.78887070376432078"/>
        </c:manualLayout>
      </c:layout>
      <c:bar3DChart>
        <c:barDir val="col"/>
        <c:grouping val="clustered"/>
        <c:varyColors val="0"/>
        <c:ser>
          <c:idx val="3"/>
          <c:order val="0"/>
          <c:tx>
            <c:strRef>
              <c:f>Sheet1!$A$2</c:f>
              <c:strCache>
                <c:ptCount val="1"/>
                <c:pt idx="0">
                  <c:v>Budget</c:v>
                </c:pt>
              </c:strCache>
            </c:strRef>
          </c:tx>
          <c:spPr>
            <a:solidFill>
              <a:srgbClr val="99CCFF"/>
            </a:solidFill>
            <a:ln w="258">
              <a:solidFill>
                <a:schemeClr val="tx1"/>
              </a:solidFill>
              <a:prstDash val="solid"/>
            </a:ln>
          </c:spPr>
          <c:invertIfNegative val="0"/>
          <c:dLbls>
            <c:dLbl>
              <c:idx val="0"/>
              <c:layout>
                <c:manualLayout>
                  <c:x val="-2.7893976774163148E-3"/>
                  <c:y val="0.317674084286807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94F-4557-931F-97C8D61325DC}"/>
                </c:ext>
              </c:extLst>
            </c:dLbl>
            <c:dLbl>
              <c:idx val="1"/>
              <c:layout>
                <c:manualLayout>
                  <c:x val="-2.5573160208009565E-3"/>
                  <c:y val="0.253746080318786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94F-4557-931F-97C8D61325DC}"/>
                </c:ext>
              </c:extLst>
            </c:dLbl>
            <c:dLbl>
              <c:idx val="2"/>
              <c:layout>
                <c:manualLayout>
                  <c:x val="3.9407740178498676E-3"/>
                  <c:y val="0.2804181974090171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94F-4557-931F-97C8D61325DC}"/>
                </c:ext>
              </c:extLst>
            </c:dLbl>
            <c:dLbl>
              <c:idx val="3"/>
              <c:layout>
                <c:manualLayout>
                  <c:x val="-5.9890655713732799E-4"/>
                  <c:y val="0.2468602617884674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94F-4557-931F-97C8D61325DC}"/>
                </c:ext>
              </c:extLst>
            </c:dLbl>
            <c:dLbl>
              <c:idx val="4"/>
              <c:layout>
                <c:manualLayout>
                  <c:x val="-6.0877256881211302E-4"/>
                  <c:y val="0.3024949348891559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94F-4557-931F-97C8D61325DC}"/>
                </c:ext>
              </c:extLst>
            </c:dLbl>
            <c:dLbl>
              <c:idx val="5"/>
              <c:layout>
                <c:manualLayout>
                  <c:x val="4.9151553310671588E-4"/>
                  <c:y val="0.2273938428428512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94F-4557-931F-97C8D61325DC}"/>
                </c:ext>
              </c:extLst>
            </c:dLbl>
            <c:dLbl>
              <c:idx val="6"/>
              <c:layout>
                <c:manualLayout>
                  <c:x val="-1.1238297866348991E-4"/>
                  <c:y val="0.2514058309724171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94F-4557-931F-97C8D61325DC}"/>
                </c:ext>
              </c:extLst>
            </c:dLbl>
            <c:dLbl>
              <c:idx val="7"/>
              <c:layout>
                <c:manualLayout>
                  <c:x val="1.5818096245140132E-3"/>
                  <c:y val="0.2068477776563458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94F-4557-931F-97C8D61325DC}"/>
                </c:ext>
              </c:extLst>
            </c:dLbl>
            <c:dLbl>
              <c:idx val="8"/>
              <c:layout>
                <c:manualLayout>
                  <c:x val="-1.163381427189709E-3"/>
                  <c:y val="0.2006237862649325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94F-4557-931F-97C8D61325DC}"/>
                </c:ext>
              </c:extLst>
            </c:dLbl>
            <c:dLbl>
              <c:idx val="9"/>
              <c:layout>
                <c:manualLayout>
                  <c:x val="4.5247588789913077E-4"/>
                  <c:y val="0.2067002379130903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94F-4557-931F-97C8D61325DC}"/>
                </c:ext>
              </c:extLst>
            </c:dLbl>
            <c:dLbl>
              <c:idx val="10"/>
              <c:layout>
                <c:manualLayout>
                  <c:x val="1.5283061107539463E-3"/>
                  <c:y val="0.2123880841691116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94F-4557-931F-97C8D61325DC}"/>
                </c:ext>
              </c:extLst>
            </c:dLbl>
            <c:spPr>
              <a:noFill/>
              <a:ln w="515">
                <a:noFill/>
              </a:ln>
            </c:spPr>
            <c:txPr>
              <a:bodyPr rot="-5400000" vert="horz"/>
              <a:lstStyle/>
              <a:p>
                <a:pPr algn="ctr">
                  <a:defRPr sz="1800">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Sheet1!$AH$1:$AL$1</c:f>
              <c:strCache>
                <c:ptCount val="5"/>
                <c:pt idx="0">
                  <c:v>2022</c:v>
                </c:pt>
                <c:pt idx="1">
                  <c:v>2023</c:v>
                </c:pt>
                <c:pt idx="2">
                  <c:v>2024</c:v>
                </c:pt>
                <c:pt idx="3">
                  <c:v>2025</c:v>
                </c:pt>
                <c:pt idx="4">
                  <c:v>2026</c:v>
                </c:pt>
              </c:strCache>
            </c:strRef>
          </c:cat>
          <c:val>
            <c:numRef>
              <c:f>Sheet1!$AH$2:$AL$2</c:f>
              <c:numCache>
                <c:formatCode>_("$"* #,##0_);_("$"* \(#,##0\);_("$"* "-"_);_(@_)</c:formatCode>
                <c:ptCount val="5"/>
                <c:pt idx="0">
                  <c:v>10900000</c:v>
                </c:pt>
                <c:pt idx="1">
                  <c:v>6000000</c:v>
                </c:pt>
                <c:pt idx="2">
                  <c:v>8700000</c:v>
                </c:pt>
                <c:pt idx="3">
                  <c:v>16000000</c:v>
                </c:pt>
                <c:pt idx="4">
                  <c:v>11000000</c:v>
                </c:pt>
              </c:numCache>
            </c:numRef>
          </c:val>
          <c:extLst>
            <c:ext xmlns:c16="http://schemas.microsoft.com/office/drawing/2014/chart" uri="{C3380CC4-5D6E-409C-BE32-E72D297353CC}">
              <c16:uniqueId val="{0000000B-694F-4557-931F-97C8D61325DC}"/>
            </c:ext>
          </c:extLst>
        </c:ser>
        <c:ser>
          <c:idx val="1"/>
          <c:order val="1"/>
          <c:tx>
            <c:strRef>
              <c:f>Sheet1!$A$3</c:f>
              <c:strCache>
                <c:ptCount val="1"/>
                <c:pt idx="0">
                  <c:v>Sec. 34 B COLA Payments</c:v>
                </c:pt>
              </c:strCache>
            </c:strRef>
          </c:tx>
          <c:spPr>
            <a:solidFill>
              <a:srgbClr val="FFCC99"/>
            </a:solidFill>
            <a:ln w="258">
              <a:solidFill>
                <a:schemeClr val="tx1"/>
              </a:solidFill>
              <a:prstDash val="solid"/>
            </a:ln>
          </c:spPr>
          <c:invertIfNegative val="0"/>
          <c:dLbls>
            <c:dLbl>
              <c:idx val="0"/>
              <c:layout>
                <c:manualLayout>
                  <c:x val="6.2225354495978342E-3"/>
                  <c:y val="-1.06873838807576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694F-4557-931F-97C8D61325DC}"/>
                </c:ext>
              </c:extLst>
            </c:dLbl>
            <c:dLbl>
              <c:idx val="1"/>
              <c:layout>
                <c:manualLayout>
                  <c:x val="1.4408893714650565E-3"/>
                  <c:y val="0.283903035703777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94F-4557-931F-97C8D61325DC}"/>
                </c:ext>
              </c:extLst>
            </c:dLbl>
            <c:dLbl>
              <c:idx val="2"/>
              <c:layout>
                <c:manualLayout>
                  <c:x val="-2.9942853328123603E-4"/>
                  <c:y val="0.2813238224142713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694F-4557-931F-97C8D61325DC}"/>
                </c:ext>
              </c:extLst>
            </c:dLbl>
            <c:dLbl>
              <c:idx val="3"/>
              <c:layout>
                <c:manualLayout>
                  <c:x val="-4.3232571541331382E-3"/>
                  <c:y val="0.2674950189573858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694F-4557-931F-97C8D61325DC}"/>
                </c:ext>
              </c:extLst>
            </c:dLbl>
            <c:dLbl>
              <c:idx val="4"/>
              <c:layout>
                <c:manualLayout>
                  <c:x val="1.7125348364834061E-2"/>
                  <c:y val="-3.82434784070752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694F-4557-931F-97C8D61325DC}"/>
                </c:ext>
              </c:extLst>
            </c:dLbl>
            <c:dLbl>
              <c:idx val="5"/>
              <c:layout>
                <c:manualLayout>
                  <c:x val="1.3754754996786588E-3"/>
                  <c:y val="0.2447745290077426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694F-4557-931F-97C8D61325DC}"/>
                </c:ext>
              </c:extLst>
            </c:dLbl>
            <c:dLbl>
              <c:idx val="6"/>
              <c:layout>
                <c:manualLayout>
                  <c:x val="1.3339014775033724E-2"/>
                  <c:y val="-2.21229750065152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694F-4557-931F-97C8D61325DC}"/>
                </c:ext>
              </c:extLst>
            </c:dLbl>
            <c:dLbl>
              <c:idx val="7"/>
              <c:layout>
                <c:manualLayout>
                  <c:x val="2.4658256290900349E-3"/>
                  <c:y val="0.17353585807894728"/>
                </c:manualLayout>
              </c:layout>
              <c:numFmt formatCode="\$#,##0_);[Red]\(\$#,##0\)" sourceLinked="0"/>
              <c:spPr>
                <a:noFill/>
                <a:ln w="515">
                  <a:noFill/>
                </a:ln>
              </c:spPr>
              <c:txPr>
                <a:bodyPr rot="-5400000" vert="horz"/>
                <a:lstStyle/>
                <a:p>
                  <a:pPr algn="ctr">
                    <a:defRPr sz="1800">
                      <a:latin typeface="+mn-lt"/>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694F-4557-931F-97C8D61325DC}"/>
                </c:ext>
              </c:extLst>
            </c:dLbl>
            <c:dLbl>
              <c:idx val="8"/>
              <c:layout>
                <c:manualLayout>
                  <c:x val="-1.3892993740472887E-3"/>
                  <c:y val="0.2051975183058570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694F-4557-931F-97C8D61325DC}"/>
                </c:ext>
              </c:extLst>
            </c:dLbl>
            <c:dLbl>
              <c:idx val="9"/>
              <c:layout>
                <c:manualLayout>
                  <c:x val="-2.350826635687535E-3"/>
                  <c:y val="0.1741193852931038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694F-4557-931F-97C8D61325DC}"/>
                </c:ext>
              </c:extLst>
            </c:dLbl>
            <c:dLbl>
              <c:idx val="10"/>
              <c:layout>
                <c:manualLayout>
                  <c:x val="7.8360887856249971E-3"/>
                  <c:y val="-1.4073442005531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694F-4557-931F-97C8D61325DC}"/>
                </c:ext>
              </c:extLst>
            </c:dLbl>
            <c:dLbl>
              <c:idx val="11"/>
              <c:layout>
                <c:manualLayout>
                  <c:xMode val="edge"/>
                  <c:yMode val="edge"/>
                  <c:x val="0.95338512763596006"/>
                  <c:y val="0.3289689034369885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694F-4557-931F-97C8D61325DC}"/>
                </c:ext>
              </c:extLst>
            </c:dLbl>
            <c:spPr>
              <a:noFill/>
              <a:ln w="515">
                <a:noFill/>
              </a:ln>
            </c:spPr>
            <c:txPr>
              <a:bodyPr rot="-5400000" vert="horz"/>
              <a:lstStyle/>
              <a:p>
                <a:pPr algn="ctr">
                  <a:defRPr sz="1800">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Sheet1!$AH$1:$AL$1</c:f>
              <c:strCache>
                <c:ptCount val="5"/>
                <c:pt idx="0">
                  <c:v>2022</c:v>
                </c:pt>
                <c:pt idx="1">
                  <c:v>2023</c:v>
                </c:pt>
                <c:pt idx="2">
                  <c:v>2024</c:v>
                </c:pt>
                <c:pt idx="3">
                  <c:v>2025</c:v>
                </c:pt>
                <c:pt idx="4">
                  <c:v>2026</c:v>
                </c:pt>
              </c:strCache>
            </c:strRef>
          </c:cat>
          <c:val>
            <c:numRef>
              <c:f>Sheet1!$AH$3:$AL$3</c:f>
              <c:numCache>
                <c:formatCode>_("$"* #,##0_);_("$"* \(#,##0\);_("$"* "-"_);_(@_)</c:formatCode>
                <c:ptCount val="5"/>
                <c:pt idx="0">
                  <c:v>4038424</c:v>
                </c:pt>
                <c:pt idx="1">
                  <c:v>7944669.4800000004</c:v>
                </c:pt>
                <c:pt idx="2">
                  <c:v>9214740</c:v>
                </c:pt>
                <c:pt idx="3">
                  <c:v>6747955.1900000004</c:v>
                </c:pt>
                <c:pt idx="4">
                  <c:v>5276637.58</c:v>
                </c:pt>
              </c:numCache>
            </c:numRef>
          </c:val>
          <c:extLst>
            <c:ext xmlns:c16="http://schemas.microsoft.com/office/drawing/2014/chart" uri="{C3380CC4-5D6E-409C-BE32-E72D297353CC}">
              <c16:uniqueId val="{00000018-694F-4557-931F-97C8D61325DC}"/>
            </c:ext>
          </c:extLst>
        </c:ser>
        <c:dLbls>
          <c:showLegendKey val="0"/>
          <c:showVal val="0"/>
          <c:showCatName val="0"/>
          <c:showSerName val="0"/>
          <c:showPercent val="0"/>
          <c:showBubbleSize val="0"/>
        </c:dLbls>
        <c:gapWidth val="50"/>
        <c:gapDepth val="0"/>
        <c:shape val="box"/>
        <c:axId val="189693440"/>
        <c:axId val="1"/>
        <c:axId val="0"/>
      </c:bar3DChart>
      <c:catAx>
        <c:axId val="189693440"/>
        <c:scaling>
          <c:orientation val="minMax"/>
        </c:scaling>
        <c:delete val="0"/>
        <c:axPos val="b"/>
        <c:numFmt formatCode="General" sourceLinked="1"/>
        <c:majorTickMark val="out"/>
        <c:minorTickMark val="none"/>
        <c:tickLblPos val="low"/>
        <c:spPr>
          <a:ln w="64">
            <a:solidFill>
              <a:schemeClr val="tx1"/>
            </a:solidFill>
            <a:prstDash val="solid"/>
          </a:ln>
        </c:spPr>
        <c:txPr>
          <a:bodyPr rot="0" vert="horz"/>
          <a:lstStyle/>
          <a:p>
            <a:pPr>
              <a:defRPr/>
            </a:pPr>
            <a:endParaRPr lang="en-US"/>
          </a:p>
        </c:txPr>
        <c:crossAx val="1"/>
        <c:crosses val="autoZero"/>
        <c:auto val="1"/>
        <c:lblAlgn val="ctr"/>
        <c:lblOffset val="100"/>
        <c:tickLblSkip val="1"/>
        <c:tickMarkSkip val="1"/>
        <c:noMultiLvlLbl val="0"/>
      </c:catAx>
      <c:valAx>
        <c:axId val="1"/>
        <c:scaling>
          <c:orientation val="minMax"/>
        </c:scaling>
        <c:delete val="0"/>
        <c:axPos val="l"/>
        <c:majorGridlines>
          <c:spPr>
            <a:ln w="258">
              <a:solidFill>
                <a:srgbClr val="C0C0C0"/>
              </a:solidFill>
              <a:prstDash val="sysDash"/>
            </a:ln>
          </c:spPr>
        </c:majorGridlines>
        <c:numFmt formatCode="\$#,##0" sourceLinked="0"/>
        <c:majorTickMark val="out"/>
        <c:minorTickMark val="none"/>
        <c:tickLblPos val="nextTo"/>
        <c:spPr>
          <a:ln w="64">
            <a:solidFill>
              <a:schemeClr val="tx1"/>
            </a:solidFill>
            <a:prstDash val="solid"/>
          </a:ln>
        </c:spPr>
        <c:txPr>
          <a:bodyPr rot="0" vert="horz"/>
          <a:lstStyle/>
          <a:p>
            <a:pPr>
              <a:defRPr>
                <a:latin typeface="+mn-lt"/>
              </a:defRPr>
            </a:pPr>
            <a:endParaRPr lang="en-US"/>
          </a:p>
        </c:txPr>
        <c:crossAx val="189693440"/>
        <c:crosses val="autoZero"/>
        <c:crossBetween val="between"/>
        <c:majorUnit val="5000000"/>
        <c:minorUnit val="132932.41200000001"/>
      </c:valAx>
      <c:spPr>
        <a:noFill/>
        <a:ln w="515">
          <a:noFill/>
        </a:ln>
      </c:spPr>
    </c:plotArea>
    <c:legend>
      <c:legendPos val="r"/>
      <c:layout>
        <c:manualLayout>
          <c:xMode val="edge"/>
          <c:yMode val="edge"/>
          <c:x val="0.33935600285487927"/>
          <c:y val="0.91052786441475897"/>
          <c:w val="0.45363696534725895"/>
          <c:h val="7.0376432078559745E-2"/>
        </c:manualLayout>
      </c:layout>
      <c:overlay val="0"/>
      <c:spPr>
        <a:solidFill>
          <a:schemeClr val="bg1"/>
        </a:solidFill>
        <a:ln w="64">
          <a:solidFill>
            <a:schemeClr val="tx1"/>
          </a:solidFill>
          <a:prstDash val="solid"/>
        </a:ln>
      </c:spPr>
      <c:txPr>
        <a:bodyPr/>
        <a:lstStyle/>
        <a:p>
          <a:pPr>
            <a:defRPr>
              <a:latin typeface="+mn-lt"/>
            </a:defRPr>
          </a:pPr>
          <a:endParaRPr lang="en-US"/>
        </a:p>
      </c:txPr>
    </c:legend>
    <c:plotVisOnly val="1"/>
    <c:dispBlanksAs val="gap"/>
    <c:showDLblsOverMax val="0"/>
  </c:chart>
  <c:spPr>
    <a:noFill/>
    <a:ln>
      <a:noFill/>
    </a:ln>
  </c:spPr>
  <c:txPr>
    <a:bodyPr/>
    <a:lstStyle/>
    <a:p>
      <a:pPr>
        <a:defRPr sz="1400" b="0" i="0" u="none" strike="noStrike" baseline="0">
          <a:solidFill>
            <a:schemeClr val="tx1"/>
          </a:solidFill>
          <a:latin typeface="Calibri" panose="020F0502020204030204" pitchFamily="34" charset="0"/>
          <a:ea typeface="Times New Roman"/>
          <a:cs typeface="Calibri" panose="020F0502020204030204" pitchFamily="34" charset="0"/>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0"/>
      <c:perspective val="1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3784460593806563"/>
          <c:y val="2.5652402254720728E-2"/>
          <c:w val="0.90500820137646898"/>
          <c:h val="0.82121765816108294"/>
        </c:manualLayout>
      </c:layout>
      <c:bar3DChart>
        <c:barDir val="col"/>
        <c:grouping val="clustered"/>
        <c:varyColors val="0"/>
        <c:ser>
          <c:idx val="0"/>
          <c:order val="0"/>
          <c:tx>
            <c:strRef>
              <c:f>Sheet1!$B$1</c:f>
              <c:strCache>
                <c:ptCount val="1"/>
                <c:pt idx="0">
                  <c:v>Budget</c:v>
                </c:pt>
              </c:strCache>
            </c:strRef>
          </c:tx>
          <c:spPr>
            <a:solidFill>
              <a:schemeClr val="accent6">
                <a:lumMod val="40000"/>
                <a:lumOff val="60000"/>
              </a:schemeClr>
            </a:solidFill>
            <a:ln>
              <a:solidFill>
                <a:schemeClr val="bg2"/>
              </a:solidFill>
            </a:ln>
            <a:effectLst/>
            <a:sp3d>
              <a:contourClr>
                <a:schemeClr val="bg2"/>
              </a:contourClr>
            </a:sp3d>
          </c:spPr>
          <c:invertIfNegative val="0"/>
          <c:dLbls>
            <c:dLbl>
              <c:idx val="0"/>
              <c:layout>
                <c:manualLayout>
                  <c:x val="0"/>
                  <c:y val="0.3362513313223616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09C-4608-98C2-329BA299C78A}"/>
                </c:ext>
              </c:extLst>
            </c:dLbl>
            <c:dLbl>
              <c:idx val="1"/>
              <c:layout>
                <c:manualLayout>
                  <c:x val="0"/>
                  <c:y val="0.3021008054849343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09C-4608-98C2-329BA299C78A}"/>
                </c:ext>
              </c:extLst>
            </c:dLbl>
            <c:dLbl>
              <c:idx val="2"/>
              <c:layout>
                <c:manualLayout>
                  <c:x val="1.4165020029560354E-3"/>
                  <c:y val="0.1685639755597241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09C-4608-98C2-329BA299C78A}"/>
                </c:ext>
              </c:extLst>
            </c:dLbl>
            <c:dLbl>
              <c:idx val="3"/>
              <c:layout>
                <c:manualLayout>
                  <c:x val="4.2495060088684183E-3"/>
                  <c:y val="0.1659370120337682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09C-4608-98C2-329BA299C78A}"/>
                </c:ext>
              </c:extLst>
            </c:dLbl>
            <c:dLbl>
              <c:idx val="4"/>
              <c:layout>
                <c:manualLayout>
                  <c:x val="2.5057585825521752E-3"/>
                  <c:y val="0.1381410489113718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09C-4608-98C2-329BA299C78A}"/>
                </c:ext>
              </c:extLst>
            </c:dLbl>
            <c:dLbl>
              <c:idx val="5"/>
              <c:layout>
                <c:manualLayout>
                  <c:x val="-1.4165020029561393E-3"/>
                  <c:y val="0.2794468649051945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09C-4608-98C2-329BA299C78A}"/>
                </c:ext>
              </c:extLst>
            </c:dLbl>
            <c:dLbl>
              <c:idx val="6"/>
              <c:layout>
                <c:manualLayout>
                  <c:x val="-2.8330040059124863E-3"/>
                  <c:y val="0.2774290673307299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09C-4608-98C2-329BA299C78A}"/>
                </c:ext>
              </c:extLst>
            </c:dLbl>
            <c:dLbl>
              <c:idx val="7"/>
              <c:layout>
                <c:manualLayout>
                  <c:x val="1.4165020029561393E-3"/>
                  <c:y val="0.2244638977643712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09C-4608-98C2-329BA299C78A}"/>
                </c:ext>
              </c:extLst>
            </c:dLbl>
            <c:dLbl>
              <c:idx val="8"/>
              <c:layout>
                <c:manualLayout>
                  <c:x val="1.0387561357016487E-16"/>
                  <c:y val="0.2398589382640817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09C-4608-98C2-329BA299C78A}"/>
                </c:ext>
              </c:extLst>
            </c:dLbl>
            <c:dLbl>
              <c:idx val="9"/>
              <c:layout>
                <c:manualLayout>
                  <c:x val="0"/>
                  <c:y val="0.2316111001826670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09C-4608-98C2-329BA299C78A}"/>
                </c:ext>
              </c:extLst>
            </c:dLbl>
            <c:dLbl>
              <c:idx val="10"/>
              <c:layout>
                <c:manualLayout>
                  <c:x val="0"/>
                  <c:y val="0.2180379726543439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09C-4608-98C2-329BA299C78A}"/>
                </c:ext>
              </c:extLst>
            </c:dLbl>
            <c:spPr>
              <a:noFill/>
              <a:ln>
                <a:noFill/>
              </a:ln>
              <a:effectLst/>
            </c:spPr>
            <c:txPr>
              <a:bodyPr rot="-5400000" spcFirstLastPara="1" vertOverflow="ellipsis" wrap="square" anchor="ctr" anchorCtr="1"/>
              <a:lstStyle/>
              <a:p>
                <a:pPr>
                  <a:defRPr sz="2000" b="0" i="0" u="none" strike="noStrike" kern="1200" baseline="0">
                    <a:solidFill>
                      <a:schemeClr val="tx1">
                        <a:lumMod val="75000"/>
                        <a:lumOff val="25000"/>
                      </a:schemeClr>
                    </a:solidFill>
                    <a:latin typeface="+mn-lt"/>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Sheet1!$A$13:$A$18</c:f>
              <c:strCache>
                <c:ptCount val="5"/>
                <c:pt idx="0">
                  <c:v>FY 2022</c:v>
                </c:pt>
                <c:pt idx="1">
                  <c:v>FY 2023</c:v>
                </c:pt>
                <c:pt idx="2">
                  <c:v>FY 2024</c:v>
                </c:pt>
                <c:pt idx="3">
                  <c:v>FY 2025</c:v>
                </c:pt>
                <c:pt idx="4">
                  <c:v>F 2026</c:v>
                </c:pt>
              </c:strCache>
            </c:strRef>
          </c:cat>
          <c:val>
            <c:numRef>
              <c:f>Sheet1!$B$13:$B$18</c:f>
              <c:numCache>
                <c:formatCode>"$"#,##0</c:formatCode>
                <c:ptCount val="5"/>
                <c:pt idx="0">
                  <c:v>61157033</c:v>
                </c:pt>
                <c:pt idx="1">
                  <c:v>63500000</c:v>
                </c:pt>
                <c:pt idx="2">
                  <c:v>79500000</c:v>
                </c:pt>
                <c:pt idx="3">
                  <c:v>79000000</c:v>
                </c:pt>
                <c:pt idx="4">
                  <c:v>81000000</c:v>
                </c:pt>
              </c:numCache>
            </c:numRef>
          </c:val>
          <c:extLst>
            <c:ext xmlns:c16="http://schemas.microsoft.com/office/drawing/2014/chart" uri="{C3380CC4-5D6E-409C-BE32-E72D297353CC}">
              <c16:uniqueId val="{0000000B-509C-4608-98C2-329BA299C78A}"/>
            </c:ext>
          </c:extLst>
        </c:ser>
        <c:ser>
          <c:idx val="1"/>
          <c:order val="1"/>
          <c:tx>
            <c:strRef>
              <c:f>Sheet1!$C$1</c:f>
              <c:strCache>
                <c:ptCount val="1"/>
                <c:pt idx="0">
                  <c:v>Assessment Collections</c:v>
                </c:pt>
              </c:strCache>
            </c:strRef>
          </c:tx>
          <c:spPr>
            <a:solidFill>
              <a:srgbClr val="FFFF99"/>
            </a:solidFill>
            <a:ln>
              <a:solidFill>
                <a:schemeClr val="bg2"/>
              </a:solidFill>
            </a:ln>
            <a:effectLst/>
            <a:sp3d>
              <a:contourClr>
                <a:schemeClr val="bg2"/>
              </a:contourClr>
            </a:sp3d>
          </c:spPr>
          <c:invertIfNegative val="0"/>
          <c:dLbls>
            <c:dLbl>
              <c:idx val="0"/>
              <c:layout>
                <c:manualLayout>
                  <c:x val="-5.1937806785082435E-17"/>
                  <c:y val="0.2972851883315658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509C-4608-98C2-329BA299C78A}"/>
                </c:ext>
              </c:extLst>
            </c:dLbl>
            <c:dLbl>
              <c:idx val="1"/>
              <c:layout>
                <c:manualLayout>
                  <c:x val="-5.1937806785082435E-17"/>
                  <c:y val="0.1953840320746041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509C-4608-98C2-329BA299C78A}"/>
                </c:ext>
              </c:extLst>
            </c:dLbl>
            <c:dLbl>
              <c:idx val="2"/>
              <c:layout>
                <c:manualLayout>
                  <c:x val="0"/>
                  <c:y val="0.1458384657374662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509C-4608-98C2-329BA299C78A}"/>
                </c:ext>
              </c:extLst>
            </c:dLbl>
            <c:dLbl>
              <c:idx val="3"/>
              <c:layout>
                <c:manualLayout>
                  <c:x val="-2.6786387482673987E-3"/>
                  <c:y val="0.1531691419075354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509C-4608-98C2-329BA299C78A}"/>
                </c:ext>
              </c:extLst>
            </c:dLbl>
            <c:dLbl>
              <c:idx val="4"/>
              <c:layout>
                <c:manualLayout>
                  <c:x val="-1.632855579049234E-3"/>
                  <c:y val="0.3315056286313376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509C-4608-98C2-329BA299C78A}"/>
                </c:ext>
              </c:extLst>
            </c:dLbl>
            <c:dLbl>
              <c:idx val="5"/>
              <c:layout>
                <c:manualLayout>
                  <c:x val="-1.0387561357016487E-16"/>
                  <c:y val="0.1984886065282318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509C-4608-98C2-329BA299C78A}"/>
                </c:ext>
              </c:extLst>
            </c:dLbl>
            <c:dLbl>
              <c:idx val="6"/>
              <c:layout>
                <c:manualLayout>
                  <c:x val="1.5708672606010194E-3"/>
                  <c:y val="0.2703410233036485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509C-4608-98C2-329BA299C78A}"/>
                </c:ext>
              </c:extLst>
            </c:dLbl>
            <c:dLbl>
              <c:idx val="7"/>
              <c:layout>
                <c:manualLayout>
                  <c:x val="1.4165020029560354E-3"/>
                  <c:y val="0.2222628332856549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509C-4608-98C2-329BA299C78A}"/>
                </c:ext>
              </c:extLst>
            </c:dLbl>
            <c:dLbl>
              <c:idx val="8"/>
              <c:layout>
                <c:manualLayout>
                  <c:x val="2.8330040059123826E-3"/>
                  <c:y val="0.242669375541811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509C-4608-98C2-329BA299C78A}"/>
                </c:ext>
              </c:extLst>
            </c:dLbl>
            <c:dLbl>
              <c:idx val="9"/>
              <c:layout>
                <c:manualLayout>
                  <c:x val="-5.2023545609356852E-3"/>
                  <c:y val="0.2214819838911286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509C-4608-98C2-329BA299C78A}"/>
                </c:ext>
              </c:extLst>
            </c:dLbl>
            <c:spPr>
              <a:noFill/>
              <a:ln>
                <a:noFill/>
              </a:ln>
              <a:effectLst/>
            </c:spPr>
            <c:txPr>
              <a:bodyPr rot="-5400000" spcFirstLastPara="1" vertOverflow="ellipsis" wrap="square" anchor="ctr" anchorCtr="1"/>
              <a:lstStyle/>
              <a:p>
                <a:pPr>
                  <a:defRPr sz="2000" b="0" i="0" u="none" strike="noStrike" kern="1200" baseline="0">
                    <a:solidFill>
                      <a:schemeClr val="tx1">
                        <a:lumMod val="75000"/>
                        <a:lumOff val="25000"/>
                      </a:schemeClr>
                    </a:solidFill>
                    <a:latin typeface="+mn-lt"/>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Sheet1!$A$13:$A$18</c:f>
              <c:strCache>
                <c:ptCount val="5"/>
                <c:pt idx="0">
                  <c:v>FY 2022</c:v>
                </c:pt>
                <c:pt idx="1">
                  <c:v>FY 2023</c:v>
                </c:pt>
                <c:pt idx="2">
                  <c:v>FY 2024</c:v>
                </c:pt>
                <c:pt idx="3">
                  <c:v>FY 2025</c:v>
                </c:pt>
                <c:pt idx="4">
                  <c:v>F 2026</c:v>
                </c:pt>
              </c:strCache>
            </c:strRef>
          </c:cat>
          <c:val>
            <c:numRef>
              <c:f>Sheet1!$C$13:$C$18</c:f>
              <c:numCache>
                <c:formatCode>"$"#,##0</c:formatCode>
                <c:ptCount val="5"/>
                <c:pt idx="0">
                  <c:v>64825013</c:v>
                </c:pt>
                <c:pt idx="1">
                  <c:v>75030740</c:v>
                </c:pt>
                <c:pt idx="2">
                  <c:v>81506154</c:v>
                </c:pt>
                <c:pt idx="3">
                  <c:v>79458103.060000002</c:v>
                </c:pt>
                <c:pt idx="4">
                  <c:v>39523588</c:v>
                </c:pt>
              </c:numCache>
            </c:numRef>
          </c:val>
          <c:extLst>
            <c:ext xmlns:c16="http://schemas.microsoft.com/office/drawing/2014/chart" uri="{C3380CC4-5D6E-409C-BE32-E72D297353CC}">
              <c16:uniqueId val="{00000016-509C-4608-98C2-329BA299C78A}"/>
            </c:ext>
          </c:extLst>
        </c:ser>
        <c:dLbls>
          <c:showLegendKey val="0"/>
          <c:showVal val="0"/>
          <c:showCatName val="0"/>
          <c:showSerName val="0"/>
          <c:showPercent val="0"/>
          <c:showBubbleSize val="0"/>
        </c:dLbls>
        <c:gapWidth val="50"/>
        <c:shape val="box"/>
        <c:axId val="993722664"/>
        <c:axId val="993715776"/>
        <c:axId val="0"/>
      </c:bar3DChart>
      <c:catAx>
        <c:axId val="993722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Calibri" panose="020F0502020204030204" pitchFamily="34" charset="0"/>
              </a:defRPr>
            </a:pPr>
            <a:endParaRPr lang="en-US"/>
          </a:p>
        </c:txPr>
        <c:crossAx val="993715776"/>
        <c:crosses val="autoZero"/>
        <c:auto val="1"/>
        <c:lblAlgn val="ctr"/>
        <c:lblOffset val="100"/>
        <c:noMultiLvlLbl val="0"/>
      </c:catAx>
      <c:valAx>
        <c:axId val="993715776"/>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Calibri" panose="020F0502020204030204" pitchFamily="34" charset="0"/>
              </a:defRPr>
            </a:pPr>
            <a:endParaRPr lang="en-US"/>
          </a:p>
        </c:txPr>
        <c:crossAx val="9937226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Calibri" panose="020F050202020403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baseline="0">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251497058274361E-2"/>
          <c:y val="4.1589792188724689E-2"/>
          <c:w val="0.93067211436433139"/>
          <c:h val="0.79672966400004297"/>
        </c:manualLayout>
      </c:layout>
      <c:barChart>
        <c:barDir val="col"/>
        <c:grouping val="stacked"/>
        <c:varyColors val="0"/>
        <c:ser>
          <c:idx val="1"/>
          <c:order val="0"/>
          <c:tx>
            <c:strRef>
              <c:f>Sheet1!$B$1</c:f>
              <c:strCache>
                <c:ptCount val="1"/>
                <c:pt idx="0">
                  <c:v>Administration</c:v>
                </c:pt>
              </c:strCache>
            </c:strRef>
          </c:tx>
          <c:spPr>
            <a:solidFill>
              <a:srgbClr val="FFFF99"/>
            </a:solidFill>
            <a:ln>
              <a:solidFill>
                <a:schemeClr val="bg1">
                  <a:lumMod val="6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Sheet1!$A$59:$A$62</c:f>
              <c:strCache>
                <c:ptCount val="4"/>
                <c:pt idx="0">
                  <c:v>Dec.</c:v>
                </c:pt>
                <c:pt idx="1">
                  <c:v>Jan. 2026</c:v>
                </c:pt>
                <c:pt idx="2">
                  <c:v>Feb.</c:v>
                </c:pt>
                <c:pt idx="3">
                  <c:v>Mar.</c:v>
                </c:pt>
              </c:strCache>
            </c:strRef>
          </c:cat>
          <c:val>
            <c:numRef>
              <c:f>Sheet1!$B$59:$B$62</c:f>
              <c:numCache>
                <c:formatCode>General</c:formatCode>
                <c:ptCount val="4"/>
                <c:pt idx="0">
                  <c:v>61</c:v>
                </c:pt>
                <c:pt idx="1">
                  <c:v>61</c:v>
                </c:pt>
                <c:pt idx="2">
                  <c:v>59</c:v>
                </c:pt>
                <c:pt idx="3">
                  <c:v>57</c:v>
                </c:pt>
              </c:numCache>
            </c:numRef>
          </c:val>
          <c:extLst>
            <c:ext xmlns:c16="http://schemas.microsoft.com/office/drawing/2014/chart" uri="{C3380CC4-5D6E-409C-BE32-E72D297353CC}">
              <c16:uniqueId val="{00000000-4A1D-4950-8F4D-6515C264BF3F}"/>
            </c:ext>
          </c:extLst>
        </c:ser>
        <c:ser>
          <c:idx val="0"/>
          <c:order val="1"/>
          <c:tx>
            <c:strRef>
              <c:f>Sheet1!$C$1</c:f>
              <c:strCache>
                <c:ptCount val="1"/>
                <c:pt idx="0">
                  <c:v>Dispute</c:v>
                </c:pt>
              </c:strCache>
            </c:strRef>
          </c:tx>
          <c:spPr>
            <a:solidFill>
              <a:schemeClr val="accent4">
                <a:lumMod val="40000"/>
                <a:lumOff val="60000"/>
              </a:schemeClr>
            </a:solidFill>
            <a:ln>
              <a:solidFill>
                <a:schemeClr val="bg1">
                  <a:lumMod val="7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Sheet1!$A$59:$A$62</c:f>
              <c:strCache>
                <c:ptCount val="4"/>
                <c:pt idx="0">
                  <c:v>Dec.</c:v>
                </c:pt>
                <c:pt idx="1">
                  <c:v>Jan. 2026</c:v>
                </c:pt>
                <c:pt idx="2">
                  <c:v>Feb.</c:v>
                </c:pt>
                <c:pt idx="3">
                  <c:v>Mar.</c:v>
                </c:pt>
              </c:strCache>
            </c:strRef>
          </c:cat>
          <c:val>
            <c:numRef>
              <c:f>Sheet1!$C$59:$C$62</c:f>
              <c:numCache>
                <c:formatCode>General</c:formatCode>
                <c:ptCount val="4"/>
                <c:pt idx="0">
                  <c:v>79</c:v>
                </c:pt>
                <c:pt idx="1">
                  <c:v>78</c:v>
                </c:pt>
                <c:pt idx="2">
                  <c:v>78</c:v>
                </c:pt>
                <c:pt idx="3">
                  <c:v>79</c:v>
                </c:pt>
              </c:numCache>
            </c:numRef>
          </c:val>
          <c:extLst>
            <c:ext xmlns:c16="http://schemas.microsoft.com/office/drawing/2014/chart" uri="{C3380CC4-5D6E-409C-BE32-E72D297353CC}">
              <c16:uniqueId val="{00000001-4A1D-4950-8F4D-6515C264BF3F}"/>
            </c:ext>
          </c:extLst>
        </c:ser>
        <c:ser>
          <c:idx val="2"/>
          <c:order val="2"/>
          <c:tx>
            <c:strRef>
              <c:f>Sheet1!$D$1</c:f>
              <c:strCache>
                <c:ptCount val="1"/>
                <c:pt idx="0">
                  <c:v>Legal</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Sheet1!$A$59:$A$62</c:f>
              <c:strCache>
                <c:ptCount val="4"/>
                <c:pt idx="0">
                  <c:v>Dec.</c:v>
                </c:pt>
                <c:pt idx="1">
                  <c:v>Jan. 2026</c:v>
                </c:pt>
                <c:pt idx="2">
                  <c:v>Feb.</c:v>
                </c:pt>
                <c:pt idx="3">
                  <c:v>Mar.</c:v>
                </c:pt>
              </c:strCache>
            </c:strRef>
          </c:cat>
          <c:val>
            <c:numRef>
              <c:f>Sheet1!$D$59:$D$62</c:f>
              <c:numCache>
                <c:formatCode>General</c:formatCode>
                <c:ptCount val="4"/>
                <c:pt idx="0">
                  <c:v>15</c:v>
                </c:pt>
                <c:pt idx="1">
                  <c:v>15</c:v>
                </c:pt>
                <c:pt idx="2">
                  <c:v>15</c:v>
                </c:pt>
                <c:pt idx="3">
                  <c:v>15</c:v>
                </c:pt>
              </c:numCache>
            </c:numRef>
          </c:val>
          <c:extLst>
            <c:ext xmlns:c16="http://schemas.microsoft.com/office/drawing/2014/chart" uri="{C3380CC4-5D6E-409C-BE32-E72D297353CC}">
              <c16:uniqueId val="{00000002-4A1D-4950-8F4D-6515C264BF3F}"/>
            </c:ext>
          </c:extLst>
        </c:ser>
        <c:ser>
          <c:idx val="3"/>
          <c:order val="3"/>
          <c:tx>
            <c:strRef>
              <c:f>Sheet1!$E$1</c:f>
              <c:strCache>
                <c:ptCount val="1"/>
                <c:pt idx="0">
                  <c:v>WCTF</c:v>
                </c:pt>
              </c:strCache>
            </c:strRef>
          </c:tx>
          <c:spPr>
            <a:solidFill>
              <a:srgbClr val="A9F27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Sheet1!$A$59:$A$62</c:f>
              <c:strCache>
                <c:ptCount val="4"/>
                <c:pt idx="0">
                  <c:v>Dec.</c:v>
                </c:pt>
                <c:pt idx="1">
                  <c:v>Jan. 2026</c:v>
                </c:pt>
                <c:pt idx="2">
                  <c:v>Feb.</c:v>
                </c:pt>
                <c:pt idx="3">
                  <c:v>Mar.</c:v>
                </c:pt>
              </c:strCache>
            </c:strRef>
          </c:cat>
          <c:val>
            <c:numRef>
              <c:f>Sheet1!$E$59:$E$62</c:f>
              <c:numCache>
                <c:formatCode>General</c:formatCode>
                <c:ptCount val="4"/>
                <c:pt idx="0">
                  <c:v>39</c:v>
                </c:pt>
                <c:pt idx="1">
                  <c:v>39</c:v>
                </c:pt>
                <c:pt idx="2">
                  <c:v>38</c:v>
                </c:pt>
                <c:pt idx="3">
                  <c:v>36</c:v>
                </c:pt>
              </c:numCache>
            </c:numRef>
          </c:val>
          <c:extLst>
            <c:ext xmlns:c16="http://schemas.microsoft.com/office/drawing/2014/chart" uri="{C3380CC4-5D6E-409C-BE32-E72D297353CC}">
              <c16:uniqueId val="{00000003-4A1D-4950-8F4D-6515C264BF3F}"/>
            </c:ext>
          </c:extLst>
        </c:ser>
        <c:dLbls>
          <c:showLegendKey val="0"/>
          <c:showVal val="0"/>
          <c:showCatName val="0"/>
          <c:showSerName val="0"/>
          <c:showPercent val="0"/>
          <c:showBubbleSize val="0"/>
        </c:dLbls>
        <c:gapWidth val="50"/>
        <c:overlap val="100"/>
        <c:axId val="820433192"/>
        <c:axId val="820431552"/>
      </c:barChart>
      <c:catAx>
        <c:axId val="820433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820431552"/>
        <c:crosses val="autoZero"/>
        <c:auto val="1"/>
        <c:lblAlgn val="ctr"/>
        <c:lblOffset val="100"/>
        <c:noMultiLvlLbl val="0"/>
      </c:catAx>
      <c:valAx>
        <c:axId val="820431552"/>
        <c:scaling>
          <c:orientation val="minMax"/>
          <c:max val="225"/>
          <c:min val="0"/>
        </c:scaling>
        <c:delete val="0"/>
        <c:axPos val="l"/>
        <c:majorGridlines>
          <c:spPr>
            <a:ln w="9525" cap="flat" cmpd="sng" algn="ctr">
              <a:solidFill>
                <a:schemeClr val="tx1">
                  <a:lumMod val="15000"/>
                  <a:lumOff val="85000"/>
                </a:schemeClr>
              </a:solidFill>
              <a:prstDash val="dash"/>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Calibri" panose="020F0502020204030204" pitchFamily="34" charset="0"/>
              </a:defRPr>
            </a:pPr>
            <a:endParaRPr lang="en-US"/>
          </a:p>
        </c:txPr>
        <c:crossAx val="820433192"/>
        <c:crosses val="autoZero"/>
        <c:crossBetween val="between"/>
      </c:valAx>
      <c:spPr>
        <a:noFill/>
        <a:ln>
          <a:noFill/>
        </a:ln>
        <a:effectLst/>
      </c:spPr>
    </c:plotArea>
    <c:legend>
      <c:legendPos val="b"/>
      <c:layout>
        <c:manualLayout>
          <c:xMode val="edge"/>
          <c:yMode val="edge"/>
          <c:x val="0.1751557283897367"/>
          <c:y val="0.92796690709040708"/>
          <c:w val="0.6496885432205266"/>
          <c:h val="7.2033092909592922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Calibri" panose="020F050202020403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95158579199514"/>
          <c:y val="6.9957926354556055E-2"/>
          <c:w val="0.88655243137545348"/>
          <c:h val="0.78875343953955412"/>
        </c:manualLayout>
      </c:layout>
      <c:barChart>
        <c:barDir val="col"/>
        <c:grouping val="clustered"/>
        <c:varyColors val="0"/>
        <c:ser>
          <c:idx val="0"/>
          <c:order val="0"/>
          <c:tx>
            <c:strRef>
              <c:f>Sheet1!$B$1</c:f>
              <c:strCache>
                <c:ptCount val="1"/>
                <c:pt idx="0">
                  <c:v>Hearing Queue</c:v>
                </c:pt>
              </c:strCache>
            </c:strRef>
          </c:tx>
          <c:spPr>
            <a:solidFill>
              <a:srgbClr val="A9F272"/>
            </a:solidFill>
            <a:ln>
              <a:solidFill>
                <a:schemeClr val="bg1">
                  <a:lumMod val="50000"/>
                </a:schemeClr>
              </a:solidFill>
            </a:ln>
          </c:spPr>
          <c:invertIfNegative val="0"/>
          <c:dLbls>
            <c:dLbl>
              <c:idx val="0"/>
              <c:layout>
                <c:manualLayout>
                  <c:x val="-6.3493202806913862E-3"/>
                  <c:y val="0.1471465013168719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81B-42DB-BDD5-4B72DB4994FE}"/>
                </c:ext>
              </c:extLst>
            </c:dLbl>
            <c:dLbl>
              <c:idx val="1"/>
              <c:layout>
                <c:manualLayout>
                  <c:x val="-3.1005639852647528E-3"/>
                  <c:y val="0.136234408732766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81B-42DB-BDD5-4B72DB4994FE}"/>
                </c:ext>
              </c:extLst>
            </c:dLbl>
            <c:dLbl>
              <c:idx val="2"/>
              <c:layout>
                <c:manualLayout>
                  <c:x val="0"/>
                  <c:y val="0.139358459729116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81B-42DB-BDD5-4B72DB4994FE}"/>
                </c:ext>
              </c:extLst>
            </c:dLbl>
            <c:dLbl>
              <c:idx val="3"/>
              <c:layout>
                <c:manualLayout>
                  <c:x val="4.7314118137347174E-4"/>
                  <c:y val="0.1360143779229312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81B-42DB-BDD5-4B72DB4994FE}"/>
                </c:ext>
              </c:extLst>
            </c:dLbl>
            <c:dLbl>
              <c:idx val="4"/>
              <c:layout>
                <c:manualLayout>
                  <c:x val="0"/>
                  <c:y val="0.1428761919485839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81B-42DB-BDD5-4B72DB4994FE}"/>
                </c:ext>
              </c:extLst>
            </c:dLbl>
            <c:dLbl>
              <c:idx val="5"/>
              <c:layout>
                <c:manualLayout>
                  <c:x val="-2.7897751700489016E-3"/>
                  <c:y val="0.1424825107254666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81B-42DB-BDD5-4B72DB4994FE}"/>
                </c:ext>
              </c:extLst>
            </c:dLbl>
            <c:dLbl>
              <c:idx val="6"/>
              <c:layout>
                <c:manualLayout>
                  <c:x val="1.6259650505404135E-4"/>
                  <c:y val="0.1502702762394332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81B-42DB-BDD5-4B72DB4994FE}"/>
                </c:ext>
              </c:extLst>
            </c:dLbl>
            <c:dLbl>
              <c:idx val="7"/>
              <c:layout>
                <c:manualLayout>
                  <c:x val="-1.4196676830168927E-3"/>
                  <c:y val="0.1467641391191037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81B-42DB-BDD5-4B72DB4994FE}"/>
                </c:ext>
              </c:extLst>
            </c:dLbl>
            <c:dLbl>
              <c:idx val="8"/>
              <c:layout>
                <c:manualLayout>
                  <c:x val="-6.2011279705295056E-3"/>
                  <c:y val="0.1395205150432607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81B-42DB-BDD5-4B72DB4994FE}"/>
                </c:ext>
              </c:extLst>
            </c:dLbl>
            <c:dLbl>
              <c:idx val="9"/>
              <c:layout>
                <c:manualLayout>
                  <c:x val="1.8434928073019015E-3"/>
                  <c:y val="0.1568195747359354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81B-42DB-BDD5-4B72DB4994FE}"/>
                </c:ext>
              </c:extLst>
            </c:dLbl>
            <c:dLbl>
              <c:idx val="10"/>
              <c:layout>
                <c:manualLayout>
                  <c:x val="-3.107888152159079E-4"/>
                  <c:y val="0.122767529305232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81B-42DB-BDD5-4B72DB4994FE}"/>
                </c:ext>
              </c:extLst>
            </c:dLbl>
            <c:dLbl>
              <c:idx val="11"/>
              <c:layout>
                <c:manualLayout>
                  <c:x val="-6.038531465475578E-3"/>
                  <c:y val="0.1200255644328615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81B-42DB-BDD5-4B72DB4994FE}"/>
                </c:ext>
              </c:extLst>
            </c:dLbl>
            <c:dLbl>
              <c:idx val="12"/>
              <c:layout>
                <c:manualLayout>
                  <c:x val="-2.9380336319254599E-3"/>
                  <c:y val="0.1149659691176059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81B-42DB-BDD5-4B72DB4994FE}"/>
                </c:ext>
              </c:extLst>
            </c:dLbl>
            <c:spPr>
              <a:noFill/>
              <a:ln>
                <a:noFill/>
              </a:ln>
              <a:effectLst/>
            </c:spPr>
            <c:txPr>
              <a:bodyPr rot="-5400000" vert="horz"/>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Sheet1!$A$95:$A$103</c:f>
              <c:strCache>
                <c:ptCount val="9"/>
                <c:pt idx="0">
                  <c:v>Aug.</c:v>
                </c:pt>
                <c:pt idx="1">
                  <c:v>Sep.</c:v>
                </c:pt>
                <c:pt idx="2">
                  <c:v>Oct.</c:v>
                </c:pt>
                <c:pt idx="3">
                  <c:v>Nov.</c:v>
                </c:pt>
                <c:pt idx="4">
                  <c:v>Dec.</c:v>
                </c:pt>
                <c:pt idx="5">
                  <c:v>Jan. 2026</c:v>
                </c:pt>
                <c:pt idx="6">
                  <c:v>Feb.</c:v>
                </c:pt>
                <c:pt idx="7">
                  <c:v>Mar.</c:v>
                </c:pt>
                <c:pt idx="8">
                  <c:v>Apr.</c:v>
                </c:pt>
              </c:strCache>
            </c:strRef>
          </c:cat>
          <c:val>
            <c:numRef>
              <c:f>Sheet1!$B$95:$B$103</c:f>
              <c:numCache>
                <c:formatCode>#,##0</c:formatCode>
                <c:ptCount val="9"/>
                <c:pt idx="0">
                  <c:v>1909</c:v>
                </c:pt>
                <c:pt idx="1">
                  <c:v>1725</c:v>
                </c:pt>
                <c:pt idx="2">
                  <c:v>1819</c:v>
                </c:pt>
                <c:pt idx="3">
                  <c:v>1853</c:v>
                </c:pt>
                <c:pt idx="4">
                  <c:v>1857</c:v>
                </c:pt>
                <c:pt idx="5">
                  <c:v>1762</c:v>
                </c:pt>
                <c:pt idx="6">
                  <c:v>1735</c:v>
                </c:pt>
                <c:pt idx="7">
                  <c:v>1793</c:v>
                </c:pt>
                <c:pt idx="8">
                  <c:v>1739</c:v>
                </c:pt>
              </c:numCache>
            </c:numRef>
          </c:val>
          <c:extLst>
            <c:ext xmlns:c16="http://schemas.microsoft.com/office/drawing/2014/chart" uri="{C3380CC4-5D6E-409C-BE32-E72D297353CC}">
              <c16:uniqueId val="{0000000D-D81B-42DB-BDD5-4B72DB4994FE}"/>
            </c:ext>
          </c:extLst>
        </c:ser>
        <c:dLbls>
          <c:showLegendKey val="0"/>
          <c:showVal val="0"/>
          <c:showCatName val="0"/>
          <c:showSerName val="0"/>
          <c:showPercent val="0"/>
          <c:showBubbleSize val="0"/>
        </c:dLbls>
        <c:gapWidth val="60"/>
        <c:axId val="36591872"/>
        <c:axId val="61976576"/>
      </c:barChart>
      <c:catAx>
        <c:axId val="36591872"/>
        <c:scaling>
          <c:orientation val="minMax"/>
        </c:scaling>
        <c:delete val="0"/>
        <c:axPos val="b"/>
        <c:numFmt formatCode="General" sourceLinked="0"/>
        <c:majorTickMark val="out"/>
        <c:minorTickMark val="none"/>
        <c:tickLblPos val="nextTo"/>
        <c:txPr>
          <a:bodyPr rot="0" vert="horz"/>
          <a:lstStyle/>
          <a:p>
            <a:pPr>
              <a:defRPr/>
            </a:pPr>
            <a:endParaRPr lang="en-US"/>
          </a:p>
        </c:txPr>
        <c:crossAx val="61976576"/>
        <c:crosses val="autoZero"/>
        <c:auto val="0"/>
        <c:lblAlgn val="ctr"/>
        <c:lblOffset val="100"/>
        <c:noMultiLvlLbl val="0"/>
      </c:catAx>
      <c:valAx>
        <c:axId val="61976576"/>
        <c:scaling>
          <c:orientation val="minMax"/>
          <c:max val="2500"/>
          <c:min val="0"/>
        </c:scaling>
        <c:delete val="0"/>
        <c:axPos val="l"/>
        <c:majorGridlines>
          <c:spPr>
            <a:ln>
              <a:solidFill>
                <a:schemeClr val="bg1">
                  <a:lumMod val="85000"/>
                </a:schemeClr>
              </a:solidFill>
              <a:prstDash val="sysDot"/>
            </a:ln>
          </c:spPr>
        </c:majorGridlines>
        <c:numFmt formatCode="#,##0" sourceLinked="0"/>
        <c:majorTickMark val="out"/>
        <c:minorTickMark val="none"/>
        <c:tickLblPos val="nextTo"/>
        <c:crossAx val="36591872"/>
        <c:crosses val="autoZero"/>
        <c:crossBetween val="between"/>
        <c:majorUnit val="200"/>
      </c:valAx>
    </c:plotArea>
    <c:plotVisOnly val="1"/>
    <c:dispBlanksAs val="gap"/>
    <c:showDLblsOverMax val="0"/>
  </c:chart>
  <c:txPr>
    <a:bodyPr/>
    <a:lstStyle/>
    <a:p>
      <a:pPr>
        <a:defRPr sz="1100" baseline="0">
          <a:latin typeface="Calibri" panose="020F050202020403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73690170327055"/>
          <c:y val="0.1145870255879823"/>
          <c:w val="0.87152746857695063"/>
          <c:h val="0.72691828728619179"/>
        </c:manualLayout>
      </c:layout>
      <c:barChart>
        <c:barDir val="col"/>
        <c:grouping val="clustered"/>
        <c:varyColors val="0"/>
        <c:ser>
          <c:idx val="0"/>
          <c:order val="0"/>
          <c:tx>
            <c:strRef>
              <c:f>Sheet1!$B$1</c:f>
              <c:strCache>
                <c:ptCount val="1"/>
                <c:pt idx="0">
                  <c:v>Conference Queue</c:v>
                </c:pt>
              </c:strCache>
            </c:strRef>
          </c:tx>
          <c:spPr>
            <a:solidFill>
              <a:srgbClr val="3366FF"/>
            </a:solidFill>
            <a:ln>
              <a:solidFill>
                <a:schemeClr val="bg1">
                  <a:lumMod val="65000"/>
                </a:schemeClr>
              </a:solidFill>
            </a:ln>
          </c:spPr>
          <c:invertIfNegative val="0"/>
          <c:dLbls>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Sheet1!$A$95:$A$103</c:f>
              <c:strCache>
                <c:ptCount val="9"/>
                <c:pt idx="0">
                  <c:v>Aug.</c:v>
                </c:pt>
                <c:pt idx="1">
                  <c:v>Sep.</c:v>
                </c:pt>
                <c:pt idx="2">
                  <c:v>Oct.</c:v>
                </c:pt>
                <c:pt idx="3">
                  <c:v>Nov.</c:v>
                </c:pt>
                <c:pt idx="4">
                  <c:v>Dec. </c:v>
                </c:pt>
                <c:pt idx="5">
                  <c:v>Jan. 2026</c:v>
                </c:pt>
                <c:pt idx="6">
                  <c:v>Feb.</c:v>
                </c:pt>
                <c:pt idx="7">
                  <c:v>Mar.</c:v>
                </c:pt>
                <c:pt idx="8">
                  <c:v>Apr.</c:v>
                </c:pt>
              </c:strCache>
            </c:strRef>
          </c:cat>
          <c:val>
            <c:numRef>
              <c:f>Sheet1!$B$95:$B$103</c:f>
              <c:numCache>
                <c:formatCode>#,##0</c:formatCode>
                <c:ptCount val="9"/>
                <c:pt idx="0">
                  <c:v>1263</c:v>
                </c:pt>
                <c:pt idx="1">
                  <c:v>1339</c:v>
                </c:pt>
                <c:pt idx="2">
                  <c:v>1313</c:v>
                </c:pt>
                <c:pt idx="3">
                  <c:v>1424</c:v>
                </c:pt>
                <c:pt idx="4">
                  <c:v>1522</c:v>
                </c:pt>
                <c:pt idx="5">
                  <c:v>1372</c:v>
                </c:pt>
                <c:pt idx="6">
                  <c:v>1108</c:v>
                </c:pt>
                <c:pt idx="7">
                  <c:v>973</c:v>
                </c:pt>
                <c:pt idx="8">
                  <c:v>712</c:v>
                </c:pt>
              </c:numCache>
            </c:numRef>
          </c:val>
          <c:extLst>
            <c:ext xmlns:c16="http://schemas.microsoft.com/office/drawing/2014/chart" uri="{C3380CC4-5D6E-409C-BE32-E72D297353CC}">
              <c16:uniqueId val="{00000000-0D8B-464A-8376-BF99BBF56FC1}"/>
            </c:ext>
          </c:extLst>
        </c:ser>
        <c:dLbls>
          <c:showLegendKey val="0"/>
          <c:showVal val="0"/>
          <c:showCatName val="0"/>
          <c:showSerName val="0"/>
          <c:showPercent val="0"/>
          <c:showBubbleSize val="0"/>
        </c:dLbls>
        <c:gapWidth val="42"/>
        <c:axId val="36663296"/>
        <c:axId val="36664832"/>
      </c:barChart>
      <c:catAx>
        <c:axId val="36663296"/>
        <c:scaling>
          <c:orientation val="minMax"/>
        </c:scaling>
        <c:delete val="0"/>
        <c:axPos val="b"/>
        <c:numFmt formatCode="General" sourceLinked="0"/>
        <c:majorTickMark val="out"/>
        <c:minorTickMark val="none"/>
        <c:tickLblPos val="nextTo"/>
        <c:crossAx val="36664832"/>
        <c:crosses val="autoZero"/>
        <c:auto val="1"/>
        <c:lblAlgn val="ctr"/>
        <c:lblOffset val="100"/>
        <c:noMultiLvlLbl val="0"/>
      </c:catAx>
      <c:valAx>
        <c:axId val="36664832"/>
        <c:scaling>
          <c:orientation val="minMax"/>
          <c:max val="1600"/>
          <c:min val="0"/>
        </c:scaling>
        <c:delete val="0"/>
        <c:axPos val="l"/>
        <c:majorGridlines>
          <c:spPr>
            <a:ln>
              <a:solidFill>
                <a:schemeClr val="bg1">
                  <a:lumMod val="85000"/>
                </a:schemeClr>
              </a:solidFill>
              <a:prstDash val="sysDot"/>
            </a:ln>
          </c:spPr>
        </c:majorGridlines>
        <c:numFmt formatCode="#,##0" sourceLinked="1"/>
        <c:majorTickMark val="out"/>
        <c:minorTickMark val="none"/>
        <c:tickLblPos val="nextTo"/>
        <c:crossAx val="36663296"/>
        <c:crosses val="autoZero"/>
        <c:crossBetween val="between"/>
      </c:valAx>
    </c:plotArea>
    <c:plotVisOnly val="1"/>
    <c:dispBlanksAs val="gap"/>
    <c:showDLblsOverMax val="0"/>
  </c:chart>
  <c:txPr>
    <a:bodyPr/>
    <a:lstStyle/>
    <a:p>
      <a:pPr>
        <a:defRPr sz="1000" baseline="0">
          <a:solidFill>
            <a:schemeClr val="tx1"/>
          </a:solidFill>
          <a:latin typeface="Calibri" panose="020F0502020204030204"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624508462844887E-2"/>
          <c:y val="0.1569029786286561"/>
          <c:w val="0.92498441601049863"/>
          <c:h val="0.74741077632562491"/>
        </c:manualLayout>
      </c:layout>
      <c:barChart>
        <c:barDir val="col"/>
        <c:grouping val="clustered"/>
        <c:varyColors val="0"/>
        <c:ser>
          <c:idx val="0"/>
          <c:order val="0"/>
          <c:tx>
            <c:strRef>
              <c:f>Sheet1!$B$1</c:f>
              <c:strCache>
                <c:ptCount val="1"/>
                <c:pt idx="0">
                  <c:v>Review Board Inventory</c:v>
                </c:pt>
              </c:strCache>
            </c:strRef>
          </c:tx>
          <c:spPr>
            <a:solidFill>
              <a:srgbClr val="095557"/>
            </a:solidFill>
            <a:ln>
              <a:solidFill>
                <a:schemeClr val="bg1">
                  <a:lumMod val="75000"/>
                </a:schemeClr>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Sheet1!$A$86:$A$96</c:f>
              <c:strCache>
                <c:ptCount val="11"/>
                <c:pt idx="0">
                  <c:v>Jun.</c:v>
                </c:pt>
                <c:pt idx="1">
                  <c:v>Jul. </c:v>
                </c:pt>
                <c:pt idx="2">
                  <c:v>Aug.</c:v>
                </c:pt>
                <c:pt idx="3">
                  <c:v>Sep.</c:v>
                </c:pt>
                <c:pt idx="4">
                  <c:v>Oct.</c:v>
                </c:pt>
                <c:pt idx="5">
                  <c:v>Nov.</c:v>
                </c:pt>
                <c:pt idx="6">
                  <c:v>Dec.</c:v>
                </c:pt>
                <c:pt idx="7">
                  <c:v>Jan. 2026</c:v>
                </c:pt>
                <c:pt idx="8">
                  <c:v>Feb. </c:v>
                </c:pt>
                <c:pt idx="9">
                  <c:v>Mar.</c:v>
                </c:pt>
                <c:pt idx="10">
                  <c:v>Apr.</c:v>
                </c:pt>
              </c:strCache>
            </c:strRef>
          </c:cat>
          <c:val>
            <c:numRef>
              <c:f>Sheet1!$B$86:$B$96</c:f>
              <c:numCache>
                <c:formatCode>General</c:formatCode>
                <c:ptCount val="11"/>
                <c:pt idx="0">
                  <c:v>26</c:v>
                </c:pt>
                <c:pt idx="1">
                  <c:v>28</c:v>
                </c:pt>
                <c:pt idx="2">
                  <c:v>32</c:v>
                </c:pt>
                <c:pt idx="3">
                  <c:v>25</c:v>
                </c:pt>
                <c:pt idx="4">
                  <c:v>24</c:v>
                </c:pt>
                <c:pt idx="5">
                  <c:v>22</c:v>
                </c:pt>
                <c:pt idx="6">
                  <c:v>17</c:v>
                </c:pt>
                <c:pt idx="7">
                  <c:v>15</c:v>
                </c:pt>
                <c:pt idx="8">
                  <c:v>14</c:v>
                </c:pt>
              </c:numCache>
            </c:numRef>
          </c:val>
          <c:extLst>
            <c:ext xmlns:c16="http://schemas.microsoft.com/office/drawing/2014/chart" uri="{C3380CC4-5D6E-409C-BE32-E72D297353CC}">
              <c16:uniqueId val="{00000000-233C-496A-BD5A-99B07B1FA5E3}"/>
            </c:ext>
          </c:extLst>
        </c:ser>
        <c:dLbls>
          <c:showLegendKey val="0"/>
          <c:showVal val="0"/>
          <c:showCatName val="0"/>
          <c:showSerName val="0"/>
          <c:showPercent val="0"/>
          <c:showBubbleSize val="0"/>
        </c:dLbls>
        <c:gapWidth val="54"/>
        <c:axId val="124922112"/>
        <c:axId val="124973056"/>
      </c:barChart>
      <c:catAx>
        <c:axId val="124922112"/>
        <c:scaling>
          <c:orientation val="minMax"/>
        </c:scaling>
        <c:delete val="0"/>
        <c:axPos val="b"/>
        <c:numFmt formatCode="General" sourceLinked="0"/>
        <c:majorTickMark val="out"/>
        <c:minorTickMark val="none"/>
        <c:tickLblPos val="nextTo"/>
        <c:txPr>
          <a:bodyPr/>
          <a:lstStyle/>
          <a:p>
            <a:pPr>
              <a:defRPr sz="1600"/>
            </a:pPr>
            <a:endParaRPr lang="en-US"/>
          </a:p>
        </c:txPr>
        <c:crossAx val="124973056"/>
        <c:crosses val="autoZero"/>
        <c:auto val="1"/>
        <c:lblAlgn val="ctr"/>
        <c:lblOffset val="100"/>
        <c:noMultiLvlLbl val="0"/>
      </c:catAx>
      <c:valAx>
        <c:axId val="124973056"/>
        <c:scaling>
          <c:orientation val="minMax"/>
          <c:min val="0"/>
        </c:scaling>
        <c:delete val="0"/>
        <c:axPos val="l"/>
        <c:majorGridlines>
          <c:spPr>
            <a:ln>
              <a:noFill/>
            </a:ln>
          </c:spPr>
        </c:majorGridlines>
        <c:numFmt formatCode="General" sourceLinked="1"/>
        <c:majorTickMark val="out"/>
        <c:minorTickMark val="none"/>
        <c:tickLblPos val="nextTo"/>
        <c:txPr>
          <a:bodyPr/>
          <a:lstStyle/>
          <a:p>
            <a:pPr>
              <a:defRPr sz="1600"/>
            </a:pPr>
            <a:endParaRPr lang="en-US"/>
          </a:p>
        </c:txPr>
        <c:crossAx val="124922112"/>
        <c:crosses val="autoZero"/>
        <c:crossBetween val="between"/>
      </c:valAx>
    </c:plotArea>
    <c:plotVisOnly val="1"/>
    <c:dispBlanksAs val="gap"/>
    <c:showDLblsOverMax val="0"/>
  </c:chart>
  <c:txPr>
    <a:bodyPr/>
    <a:lstStyle/>
    <a:p>
      <a:pPr>
        <a:defRPr sz="1400" baseline="0">
          <a:latin typeface="Aptos" panose="020B0004020202020204" pitchFamily="34" charset="0"/>
          <a:cs typeface="Calibri" panose="020F0502020204030204" pitchFamily="34"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FRI - FY 2025</c:v>
                </c:pt>
              </c:strCache>
            </c:strRef>
          </c:tx>
          <c:spPr>
            <a:solidFill>
              <a:srgbClr val="00B0F0"/>
            </a:solidFill>
            <a:ln>
              <a:noFill/>
            </a:ln>
            <a:effectLst/>
          </c:spPr>
          <c:invertIfNegative val="0"/>
          <c:dLbls>
            <c:dLbl>
              <c:idx val="0"/>
              <c:layout>
                <c:manualLayout>
                  <c:x val="-4.537911851989501E-3"/>
                  <c:y val="0.190851032748373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DE9-4E4A-BB07-892DE2DD19F1}"/>
                </c:ext>
              </c:extLst>
            </c:dLbl>
            <c:dLbl>
              <c:idx val="1"/>
              <c:layout>
                <c:manualLayout>
                  <c:x val="0"/>
                  <c:y val="0.190851032748373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DE9-4E4A-BB07-892DE2DD19F1}"/>
                </c:ext>
              </c:extLst>
            </c:dLbl>
            <c:dLbl>
              <c:idx val="2"/>
              <c:layout>
                <c:manualLayout>
                  <c:x val="0"/>
                  <c:y val="0.1730974483066645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DE9-4E4A-BB07-892DE2DD19F1}"/>
                </c:ext>
              </c:extLst>
            </c:dLbl>
            <c:dLbl>
              <c:idx val="3"/>
              <c:layout>
                <c:manualLayout>
                  <c:x val="0"/>
                  <c:y val="0.1864126366379464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DE9-4E4A-BB07-892DE2DD19F1}"/>
                </c:ext>
              </c:extLst>
            </c:dLbl>
            <c:dLbl>
              <c:idx val="4"/>
              <c:layout>
                <c:manualLayout>
                  <c:x val="0"/>
                  <c:y val="0.1952894288588009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DE9-4E4A-BB07-892DE2DD19F1}"/>
                </c:ext>
              </c:extLst>
            </c:dLbl>
            <c:dLbl>
              <c:idx val="5"/>
              <c:layout>
                <c:manualLayout>
                  <c:x val="-1.5126421749650019E-3"/>
                  <c:y val="0.177535844417091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DE9-4E4A-BB07-892DE2DD19F1}"/>
                </c:ext>
              </c:extLst>
            </c:dLbl>
            <c:dLbl>
              <c:idx val="6"/>
              <c:layout>
                <c:manualLayout>
                  <c:x val="-1.1092581140633184E-16"/>
                  <c:y val="0.1819742405275190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DE9-4E4A-BB07-892DE2DD19F1}"/>
                </c:ext>
              </c:extLst>
            </c:dLbl>
            <c:dLbl>
              <c:idx val="7"/>
              <c:layout>
                <c:manualLayout>
                  <c:x val="0"/>
                  <c:y val="0.1819742405275190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DE9-4E4A-BB07-892DE2DD19F1}"/>
                </c:ext>
              </c:extLst>
            </c:dLbl>
            <c:dLbl>
              <c:idx val="8"/>
              <c:layout>
                <c:manualLayout>
                  <c:x val="0"/>
                  <c:y val="0.1952894288588009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DE9-4E4A-BB07-892DE2DD19F1}"/>
                </c:ext>
              </c:extLst>
            </c:dLbl>
            <c:dLbl>
              <c:idx val="9"/>
              <c:layout>
                <c:manualLayout>
                  <c:x val="1.5126421749650574E-3"/>
                  <c:y val="0.1730974483066645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DE9-4E4A-BB07-892DE2DD19F1}"/>
                </c:ext>
              </c:extLst>
            </c:dLbl>
            <c:dLbl>
              <c:idx val="10"/>
              <c:layout>
                <c:manualLayout>
                  <c:x val="-1.5126421749650574E-3"/>
                  <c:y val="0.177535844417091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DE9-4E4A-BB07-892DE2DD19F1}"/>
                </c:ext>
              </c:extLst>
            </c:dLbl>
            <c:dLbl>
              <c:idx val="11"/>
              <c:layout>
                <c:manualLayout>
                  <c:x val="-1.1092581140633184E-16"/>
                  <c:y val="0.1864126366379464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DE9-4E4A-BB07-892DE2DD19F1}"/>
                </c:ext>
              </c:extLst>
            </c:dLbl>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July</c:v>
                </c:pt>
                <c:pt idx="1">
                  <c:v>Aug.</c:v>
                </c:pt>
                <c:pt idx="2">
                  <c:v>Sept.</c:v>
                </c:pt>
                <c:pt idx="3">
                  <c:v>Oct. </c:v>
                </c:pt>
                <c:pt idx="4">
                  <c:v>Nov.</c:v>
                </c:pt>
                <c:pt idx="5">
                  <c:v>Dec.</c:v>
                </c:pt>
                <c:pt idx="6">
                  <c:v>Jan. </c:v>
                </c:pt>
                <c:pt idx="7">
                  <c:v>Feb.</c:v>
                </c:pt>
                <c:pt idx="8">
                  <c:v>Mar.</c:v>
                </c:pt>
                <c:pt idx="9">
                  <c:v>Apr.</c:v>
                </c:pt>
                <c:pt idx="10">
                  <c:v>May</c:v>
                </c:pt>
                <c:pt idx="11">
                  <c:v>June</c:v>
                </c:pt>
              </c:strCache>
            </c:strRef>
          </c:cat>
          <c:val>
            <c:numRef>
              <c:f>Sheet1!$B$2:$B$13</c:f>
              <c:numCache>
                <c:formatCode>#,##0</c:formatCode>
                <c:ptCount val="12"/>
                <c:pt idx="0">
                  <c:v>2448</c:v>
                </c:pt>
                <c:pt idx="1">
                  <c:v>2943</c:v>
                </c:pt>
                <c:pt idx="2">
                  <c:v>2575</c:v>
                </c:pt>
                <c:pt idx="3">
                  <c:v>2859</c:v>
                </c:pt>
                <c:pt idx="4">
                  <c:v>2377</c:v>
                </c:pt>
                <c:pt idx="5">
                  <c:v>2440</c:v>
                </c:pt>
                <c:pt idx="6">
                  <c:v>2679</c:v>
                </c:pt>
                <c:pt idx="7">
                  <c:v>2850</c:v>
                </c:pt>
                <c:pt idx="8">
                  <c:v>2727</c:v>
                </c:pt>
                <c:pt idx="9">
                  <c:v>2443</c:v>
                </c:pt>
                <c:pt idx="10">
                  <c:v>2460</c:v>
                </c:pt>
                <c:pt idx="11">
                  <c:v>2410</c:v>
                </c:pt>
              </c:numCache>
            </c:numRef>
          </c:val>
          <c:extLst>
            <c:ext xmlns:c16="http://schemas.microsoft.com/office/drawing/2014/chart" uri="{C3380CC4-5D6E-409C-BE32-E72D297353CC}">
              <c16:uniqueId val="{0000000C-3DE9-4E4A-BB07-892DE2DD19F1}"/>
            </c:ext>
          </c:extLst>
        </c:ser>
        <c:ser>
          <c:idx val="1"/>
          <c:order val="1"/>
          <c:tx>
            <c:strRef>
              <c:f>Sheet1!$C$1</c:f>
              <c:strCache>
                <c:ptCount val="1"/>
                <c:pt idx="0">
                  <c:v>FRI - FY 2026</c:v>
                </c:pt>
              </c:strCache>
            </c:strRef>
          </c:tx>
          <c:spPr>
            <a:solidFill>
              <a:srgbClr val="FF6600"/>
            </a:solidFill>
            <a:ln>
              <a:solidFill>
                <a:srgbClr val="FF6565"/>
              </a:solidFill>
            </a:ln>
            <a:effectLst/>
          </c:spPr>
          <c:invertIfNegative val="0"/>
          <c:dLbls>
            <c:dLbl>
              <c:idx val="0"/>
              <c:layout>
                <c:manualLayout>
                  <c:x val="1.3865726425791481E-17"/>
                  <c:y val="0.1997278249692282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3DE9-4E4A-BB07-892DE2DD19F1}"/>
                </c:ext>
              </c:extLst>
            </c:dLbl>
            <c:dLbl>
              <c:idx val="1"/>
              <c:layout>
                <c:manualLayout>
                  <c:x val="-2.7731452851582961E-17"/>
                  <c:y val="0.1997278249692282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3DE9-4E4A-BB07-892DE2DD19F1}"/>
                </c:ext>
              </c:extLst>
            </c:dLbl>
            <c:dLbl>
              <c:idx val="2"/>
              <c:layout>
                <c:manualLayout>
                  <c:x val="4.5379265248951719E-3"/>
                  <c:y val="0.190851032748373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3DE9-4E4A-BB07-892DE2DD19F1}"/>
                </c:ext>
              </c:extLst>
            </c:dLbl>
            <c:dLbl>
              <c:idx val="3"/>
              <c:layout>
                <c:manualLayout>
                  <c:x val="-4.296201916574784E-17"/>
                  <c:y val="0.1864126366379464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3DE9-4E4A-BB07-892DE2DD19F1}"/>
                </c:ext>
              </c:extLst>
            </c:dLbl>
            <c:dLbl>
              <c:idx val="4"/>
              <c:layout>
                <c:manualLayout>
                  <c:x val="-3.0252843499301704E-3"/>
                  <c:y val="0.1997278249692282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3DE9-4E4A-BB07-892DE2DD19F1}"/>
                </c:ext>
              </c:extLst>
            </c:dLbl>
            <c:dLbl>
              <c:idx val="5"/>
              <c:layout>
                <c:manualLayout>
                  <c:x val="5.5462905703165922E-17"/>
                  <c:y val="0.1864126366379464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3DE9-4E4A-BB07-892DE2DD19F1}"/>
                </c:ext>
              </c:extLst>
            </c:dLbl>
            <c:dLbl>
              <c:idx val="6"/>
              <c:layout>
                <c:manualLayout>
                  <c:x val="-3.0252843499301149E-3"/>
                  <c:y val="0.1775358444170917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3DE9-4E4A-BB07-892DE2DD19F1}"/>
                </c:ext>
              </c:extLst>
            </c:dLbl>
            <c:dLbl>
              <c:idx val="7"/>
              <c:layout>
                <c:manualLayout>
                  <c:x val="-1.1717049672726133E-3"/>
                  <c:y val="0.1864126366379463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3DE9-4E4A-BB07-892DE2DD19F1}"/>
                </c:ext>
              </c:extLst>
            </c:dLbl>
            <c:dLbl>
              <c:idx val="8"/>
              <c:layout>
                <c:manualLayout>
                  <c:x val="-2.3434099345450545E-3"/>
                  <c:y val="0.1730974483066644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0F4-482E-AB87-947E155FB058}"/>
                </c:ext>
              </c:extLst>
            </c:dLbl>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July</c:v>
                </c:pt>
                <c:pt idx="1">
                  <c:v>Aug.</c:v>
                </c:pt>
                <c:pt idx="2">
                  <c:v>Sept.</c:v>
                </c:pt>
                <c:pt idx="3">
                  <c:v>Oct. </c:v>
                </c:pt>
                <c:pt idx="4">
                  <c:v>Nov.</c:v>
                </c:pt>
                <c:pt idx="5">
                  <c:v>Dec.</c:v>
                </c:pt>
                <c:pt idx="6">
                  <c:v>Jan. </c:v>
                </c:pt>
                <c:pt idx="7">
                  <c:v>Feb.</c:v>
                </c:pt>
                <c:pt idx="8">
                  <c:v>Mar.</c:v>
                </c:pt>
                <c:pt idx="9">
                  <c:v>Apr.</c:v>
                </c:pt>
                <c:pt idx="10">
                  <c:v>May</c:v>
                </c:pt>
                <c:pt idx="11">
                  <c:v>June</c:v>
                </c:pt>
              </c:strCache>
            </c:strRef>
          </c:cat>
          <c:val>
            <c:numRef>
              <c:f>Sheet1!$C$2:$C$13</c:f>
              <c:numCache>
                <c:formatCode>#,##0</c:formatCode>
                <c:ptCount val="12"/>
                <c:pt idx="0">
                  <c:v>2570</c:v>
                </c:pt>
                <c:pt idx="1">
                  <c:v>2563</c:v>
                </c:pt>
                <c:pt idx="2">
                  <c:v>2583</c:v>
                </c:pt>
                <c:pt idx="3">
                  <c:v>2595</c:v>
                </c:pt>
                <c:pt idx="4">
                  <c:v>2363</c:v>
                </c:pt>
                <c:pt idx="5">
                  <c:v>2511</c:v>
                </c:pt>
                <c:pt idx="6">
                  <c:v>2467</c:v>
                </c:pt>
                <c:pt idx="7">
                  <c:v>2552</c:v>
                </c:pt>
                <c:pt idx="8">
                  <c:v>2988</c:v>
                </c:pt>
              </c:numCache>
            </c:numRef>
          </c:val>
          <c:extLst>
            <c:ext xmlns:c16="http://schemas.microsoft.com/office/drawing/2014/chart" uri="{C3380CC4-5D6E-409C-BE32-E72D297353CC}">
              <c16:uniqueId val="{00000015-3DE9-4E4A-BB07-892DE2DD19F1}"/>
            </c:ext>
          </c:extLst>
        </c:ser>
        <c:dLbls>
          <c:showLegendKey val="0"/>
          <c:showVal val="0"/>
          <c:showCatName val="0"/>
          <c:showSerName val="0"/>
          <c:showPercent val="0"/>
          <c:showBubbleSize val="0"/>
        </c:dLbls>
        <c:gapWidth val="30"/>
        <c:axId val="1513568784"/>
        <c:axId val="1513569744"/>
      </c:barChart>
      <c:catAx>
        <c:axId val="1513568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13569744"/>
        <c:crosses val="autoZero"/>
        <c:auto val="1"/>
        <c:lblAlgn val="ctr"/>
        <c:lblOffset val="100"/>
        <c:noMultiLvlLbl val="0"/>
      </c:catAx>
      <c:valAx>
        <c:axId val="15135697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135687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Injury Types</c:v>
                </c:pt>
              </c:strCache>
            </c:strRef>
          </c:tx>
          <c:explosion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EE7-49EE-A93E-531730342A4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EE7-49EE-A93E-531730342A47}"/>
              </c:ext>
            </c:extLst>
          </c:dPt>
          <c:dPt>
            <c:idx val="2"/>
            <c:bubble3D val="0"/>
            <c:spPr>
              <a:solidFill>
                <a:srgbClr val="FF0000"/>
              </a:solidFill>
              <a:ln w="19050">
                <a:solidFill>
                  <a:schemeClr val="lt1"/>
                </a:solidFill>
              </a:ln>
              <a:effectLst/>
            </c:spPr>
            <c:extLst>
              <c:ext xmlns:c16="http://schemas.microsoft.com/office/drawing/2014/chart" uri="{C3380CC4-5D6E-409C-BE32-E72D297353CC}">
                <c16:uniqueId val="{00000005-BEE7-49EE-A93E-531730342A4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EE7-49EE-A93E-531730342A47}"/>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BEE7-49EE-A93E-531730342A47}"/>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BEE7-49EE-A93E-531730342A47}"/>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BEE7-49EE-A93E-531730342A47}"/>
              </c:ext>
            </c:extLst>
          </c:dPt>
          <c:dPt>
            <c:idx val="7"/>
            <c:bubble3D val="0"/>
            <c:spPr>
              <a:solidFill>
                <a:srgbClr val="FF99CC"/>
              </a:solidFill>
              <a:ln w="19050">
                <a:solidFill>
                  <a:schemeClr val="lt1"/>
                </a:solidFill>
              </a:ln>
              <a:effectLst/>
            </c:spPr>
            <c:extLst>
              <c:ext xmlns:c16="http://schemas.microsoft.com/office/drawing/2014/chart" uri="{C3380CC4-5D6E-409C-BE32-E72D297353CC}">
                <c16:uniqueId val="{0000000F-BEE7-49EE-A93E-531730342A47}"/>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BEE7-49EE-A93E-531730342A47}"/>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BEE7-49EE-A93E-531730342A47}"/>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BEE7-49EE-A93E-531730342A47}"/>
              </c:ext>
            </c:extLst>
          </c:dPt>
          <c:dPt>
            <c:idx val="11"/>
            <c:bubble3D val="0"/>
            <c:spPr>
              <a:solidFill>
                <a:srgbClr val="A9F272"/>
              </a:solidFill>
              <a:ln w="19050">
                <a:solidFill>
                  <a:schemeClr val="lt1"/>
                </a:solidFill>
              </a:ln>
              <a:effectLst/>
            </c:spPr>
            <c:extLst>
              <c:ext xmlns:c16="http://schemas.microsoft.com/office/drawing/2014/chart" uri="{C3380CC4-5D6E-409C-BE32-E72D297353CC}">
                <c16:uniqueId val="{00000017-BEE7-49EE-A93E-531730342A47}"/>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19-BEE7-49EE-A93E-531730342A47}"/>
              </c:ext>
            </c:extLst>
          </c:dPt>
          <c:dPt>
            <c:idx val="13"/>
            <c:bubble3D val="0"/>
            <c:spPr>
              <a:solidFill>
                <a:schemeClr val="accent2">
                  <a:lumMod val="80000"/>
                  <a:lumOff val="20000"/>
                </a:schemeClr>
              </a:solidFill>
              <a:ln w="19050">
                <a:solidFill>
                  <a:schemeClr val="lt1"/>
                </a:solidFill>
              </a:ln>
              <a:effectLst/>
            </c:spPr>
            <c:extLst>
              <c:ext xmlns:c16="http://schemas.microsoft.com/office/drawing/2014/chart" uri="{C3380CC4-5D6E-409C-BE32-E72D297353CC}">
                <c16:uniqueId val="{0000001B-BEE7-49EE-A93E-531730342A47}"/>
              </c:ext>
            </c:extLst>
          </c:dPt>
          <c:dPt>
            <c:idx val="14"/>
            <c:bubble3D val="0"/>
            <c:spPr>
              <a:solidFill>
                <a:srgbClr val="A9F272"/>
              </a:solidFill>
              <a:ln w="19050">
                <a:solidFill>
                  <a:schemeClr val="lt1"/>
                </a:solidFill>
              </a:ln>
              <a:effectLst/>
            </c:spPr>
            <c:extLst>
              <c:ext xmlns:c16="http://schemas.microsoft.com/office/drawing/2014/chart" uri="{C3380CC4-5D6E-409C-BE32-E72D297353CC}">
                <c16:uniqueId val="{0000001D-BEE7-49EE-A93E-531730342A47}"/>
              </c:ext>
            </c:extLst>
          </c:dPt>
          <c:dPt>
            <c:idx val="15"/>
            <c:bubble3D val="0"/>
            <c:spPr>
              <a:solidFill>
                <a:srgbClr val="C00000"/>
              </a:solidFill>
              <a:ln w="19050">
                <a:solidFill>
                  <a:schemeClr val="lt1"/>
                </a:solidFill>
              </a:ln>
              <a:effectLst/>
            </c:spPr>
            <c:extLst>
              <c:ext xmlns:c16="http://schemas.microsoft.com/office/drawing/2014/chart" uri="{C3380CC4-5D6E-409C-BE32-E72D297353CC}">
                <c16:uniqueId val="{0000001F-BEE7-49EE-A93E-531730342A47}"/>
              </c:ext>
            </c:extLst>
          </c:dPt>
          <c:dPt>
            <c:idx val="16"/>
            <c:bubble3D val="0"/>
            <c:spPr>
              <a:solidFill>
                <a:srgbClr val="3399FF"/>
              </a:solidFill>
              <a:ln w="19050">
                <a:solidFill>
                  <a:schemeClr val="lt1"/>
                </a:solidFill>
              </a:ln>
              <a:effectLst/>
            </c:spPr>
            <c:extLst>
              <c:ext xmlns:c16="http://schemas.microsoft.com/office/drawing/2014/chart" uri="{C3380CC4-5D6E-409C-BE32-E72D297353CC}">
                <c16:uniqueId val="{00000021-BEE7-49EE-A93E-531730342A47}"/>
              </c:ext>
            </c:extLst>
          </c:dPt>
          <c:dPt>
            <c:idx val="17"/>
            <c:bubble3D val="0"/>
            <c:spPr>
              <a:solidFill>
                <a:schemeClr val="accent6">
                  <a:lumMod val="80000"/>
                  <a:lumOff val="20000"/>
                </a:schemeClr>
              </a:solidFill>
              <a:ln w="19050">
                <a:solidFill>
                  <a:schemeClr val="lt1"/>
                </a:solidFill>
              </a:ln>
              <a:effectLst/>
            </c:spPr>
            <c:extLst>
              <c:ext xmlns:c16="http://schemas.microsoft.com/office/drawing/2014/chart" uri="{C3380CC4-5D6E-409C-BE32-E72D297353CC}">
                <c16:uniqueId val="{00000023-BEE7-49EE-A93E-531730342A47}"/>
              </c:ext>
            </c:extLst>
          </c:dPt>
          <c:dPt>
            <c:idx val="18"/>
            <c:bubble3D val="0"/>
            <c:spPr>
              <a:solidFill>
                <a:schemeClr val="accent1">
                  <a:lumMod val="80000"/>
                </a:schemeClr>
              </a:solidFill>
              <a:ln w="19050">
                <a:solidFill>
                  <a:schemeClr val="lt1"/>
                </a:solidFill>
              </a:ln>
              <a:effectLst/>
            </c:spPr>
            <c:extLst>
              <c:ext xmlns:c16="http://schemas.microsoft.com/office/drawing/2014/chart" uri="{C3380CC4-5D6E-409C-BE32-E72D297353CC}">
                <c16:uniqueId val="{00000025-BEE7-49EE-A93E-531730342A47}"/>
              </c:ext>
            </c:extLst>
          </c:dPt>
          <c:dPt>
            <c:idx val="19"/>
            <c:bubble3D val="0"/>
            <c:spPr>
              <a:solidFill>
                <a:srgbClr val="FF9999"/>
              </a:solidFill>
              <a:ln w="19050">
                <a:solidFill>
                  <a:schemeClr val="lt1"/>
                </a:solidFill>
              </a:ln>
              <a:effectLst/>
            </c:spPr>
            <c:extLst>
              <c:ext xmlns:c16="http://schemas.microsoft.com/office/drawing/2014/chart" uri="{C3380CC4-5D6E-409C-BE32-E72D297353CC}">
                <c16:uniqueId val="{00000027-BEE7-49EE-A93E-531730342A47}"/>
              </c:ext>
            </c:extLst>
          </c:dPt>
          <c:dPt>
            <c:idx val="20"/>
            <c:bubble3D val="0"/>
            <c:spPr>
              <a:solidFill>
                <a:schemeClr val="accent3">
                  <a:lumMod val="80000"/>
                </a:schemeClr>
              </a:solidFill>
              <a:ln w="19050">
                <a:solidFill>
                  <a:schemeClr val="lt1"/>
                </a:solidFill>
              </a:ln>
              <a:effectLst/>
            </c:spPr>
            <c:extLst>
              <c:ext xmlns:c16="http://schemas.microsoft.com/office/drawing/2014/chart" uri="{C3380CC4-5D6E-409C-BE32-E72D297353CC}">
                <c16:uniqueId val="{00000029-BEE7-49EE-A93E-531730342A47}"/>
              </c:ext>
            </c:extLst>
          </c:dPt>
          <c:dPt>
            <c:idx val="21"/>
            <c:bubble3D val="0"/>
            <c:spPr>
              <a:solidFill>
                <a:schemeClr val="accent4">
                  <a:lumMod val="80000"/>
                </a:schemeClr>
              </a:solidFill>
              <a:ln w="19050">
                <a:solidFill>
                  <a:schemeClr val="lt1"/>
                </a:solidFill>
              </a:ln>
              <a:effectLst/>
            </c:spPr>
            <c:extLst>
              <c:ext xmlns:c16="http://schemas.microsoft.com/office/drawing/2014/chart" uri="{C3380CC4-5D6E-409C-BE32-E72D297353CC}">
                <c16:uniqueId val="{0000002B-BEE7-49EE-A93E-531730342A47}"/>
              </c:ext>
            </c:extLst>
          </c:dPt>
          <c:dPt>
            <c:idx val="22"/>
            <c:bubble3D val="0"/>
            <c:spPr>
              <a:solidFill>
                <a:schemeClr val="accent5">
                  <a:lumMod val="80000"/>
                </a:schemeClr>
              </a:solidFill>
              <a:ln w="19050">
                <a:solidFill>
                  <a:schemeClr val="lt1"/>
                </a:solidFill>
              </a:ln>
              <a:effectLst/>
            </c:spPr>
            <c:extLst>
              <c:ext xmlns:c16="http://schemas.microsoft.com/office/drawing/2014/chart" uri="{C3380CC4-5D6E-409C-BE32-E72D297353CC}">
                <c16:uniqueId val="{0000002D-BEE7-49EE-A93E-531730342A47}"/>
              </c:ext>
            </c:extLst>
          </c:dPt>
          <c:dPt>
            <c:idx val="23"/>
            <c:bubble3D val="0"/>
            <c:spPr>
              <a:solidFill>
                <a:schemeClr val="accent6">
                  <a:lumMod val="80000"/>
                </a:schemeClr>
              </a:solidFill>
              <a:ln w="19050">
                <a:solidFill>
                  <a:schemeClr val="lt1"/>
                </a:solidFill>
              </a:ln>
              <a:effectLst/>
            </c:spPr>
            <c:extLst>
              <c:ext xmlns:c16="http://schemas.microsoft.com/office/drawing/2014/chart" uri="{C3380CC4-5D6E-409C-BE32-E72D297353CC}">
                <c16:uniqueId val="{0000002F-BEE7-49EE-A93E-531730342A47}"/>
              </c:ext>
            </c:extLst>
          </c:dPt>
          <c:dPt>
            <c:idx val="24"/>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31-BEE7-49EE-A93E-531730342A47}"/>
              </c:ext>
            </c:extLst>
          </c:dPt>
          <c:dPt>
            <c:idx val="25"/>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33-BEE7-49EE-A93E-531730342A47}"/>
              </c:ext>
            </c:extLst>
          </c:dPt>
          <c:dPt>
            <c:idx val="26"/>
            <c:bubble3D val="0"/>
            <c:spPr>
              <a:solidFill>
                <a:schemeClr val="accent3">
                  <a:lumMod val="60000"/>
                  <a:lumOff val="40000"/>
                </a:schemeClr>
              </a:solidFill>
              <a:ln w="19050">
                <a:solidFill>
                  <a:schemeClr val="lt1"/>
                </a:solidFill>
              </a:ln>
              <a:effectLst/>
            </c:spPr>
            <c:extLst>
              <c:ext xmlns:c16="http://schemas.microsoft.com/office/drawing/2014/chart" uri="{C3380CC4-5D6E-409C-BE32-E72D297353CC}">
                <c16:uniqueId val="{00000035-BEE7-49EE-A93E-531730342A47}"/>
              </c:ext>
            </c:extLst>
          </c:dPt>
          <c:dPt>
            <c:idx val="27"/>
            <c:bubble3D val="0"/>
            <c:spPr>
              <a:solidFill>
                <a:schemeClr val="accent1">
                  <a:lumMod val="90000"/>
                </a:schemeClr>
              </a:solidFill>
              <a:ln w="19050">
                <a:solidFill>
                  <a:schemeClr val="lt1"/>
                </a:solidFill>
              </a:ln>
              <a:effectLst/>
            </c:spPr>
            <c:extLst>
              <c:ext xmlns:c16="http://schemas.microsoft.com/office/drawing/2014/chart" uri="{C3380CC4-5D6E-409C-BE32-E72D297353CC}">
                <c16:uniqueId val="{00000037-BEE7-49EE-A93E-531730342A47}"/>
              </c:ext>
            </c:extLst>
          </c:dPt>
          <c:dPt>
            <c:idx val="28"/>
            <c:bubble3D val="0"/>
            <c:spPr>
              <a:solidFill>
                <a:schemeClr val="accent5">
                  <a:lumMod val="60000"/>
                  <a:lumOff val="40000"/>
                </a:schemeClr>
              </a:solidFill>
              <a:ln w="19050">
                <a:solidFill>
                  <a:schemeClr val="lt1"/>
                </a:solidFill>
              </a:ln>
              <a:effectLst/>
            </c:spPr>
            <c:extLst>
              <c:ext xmlns:c16="http://schemas.microsoft.com/office/drawing/2014/chart" uri="{C3380CC4-5D6E-409C-BE32-E72D297353CC}">
                <c16:uniqueId val="{00000039-BEE7-49EE-A93E-531730342A47}"/>
              </c:ext>
            </c:extLst>
          </c:dPt>
          <c:dPt>
            <c:idx val="29"/>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3B-BEE7-49EE-A93E-531730342A47}"/>
              </c:ext>
            </c:extLst>
          </c:dPt>
          <c:dPt>
            <c:idx val="30"/>
            <c:bubble3D val="0"/>
            <c:spPr>
              <a:solidFill>
                <a:srgbClr val="FF9999"/>
              </a:solidFill>
              <a:ln w="19050">
                <a:solidFill>
                  <a:schemeClr val="lt1"/>
                </a:solidFill>
              </a:ln>
              <a:effectLst/>
            </c:spPr>
            <c:extLst>
              <c:ext xmlns:c16="http://schemas.microsoft.com/office/drawing/2014/chart" uri="{C3380CC4-5D6E-409C-BE32-E72D297353CC}">
                <c16:uniqueId val="{0000003D-BEE7-49EE-A93E-531730342A47}"/>
              </c:ext>
            </c:extLst>
          </c:dPt>
          <c:dPt>
            <c:idx val="31"/>
            <c:bubble3D val="0"/>
            <c:spPr>
              <a:solidFill>
                <a:schemeClr val="accent2">
                  <a:lumMod val="50000"/>
                </a:schemeClr>
              </a:solidFill>
              <a:ln w="19050">
                <a:solidFill>
                  <a:schemeClr val="lt1"/>
                </a:solidFill>
              </a:ln>
              <a:effectLst/>
            </c:spPr>
            <c:extLst>
              <c:ext xmlns:c16="http://schemas.microsoft.com/office/drawing/2014/chart" uri="{C3380CC4-5D6E-409C-BE32-E72D297353CC}">
                <c16:uniqueId val="{0000003F-BEE7-49EE-A93E-531730342A47}"/>
              </c:ext>
            </c:extLst>
          </c:dPt>
          <c:dPt>
            <c:idx val="32"/>
            <c:bubble3D val="0"/>
            <c:spPr>
              <a:solidFill>
                <a:srgbClr val="5AD25D"/>
              </a:solidFill>
              <a:ln w="19050">
                <a:solidFill>
                  <a:schemeClr val="lt1"/>
                </a:solidFill>
              </a:ln>
              <a:effectLst/>
            </c:spPr>
            <c:extLst>
              <c:ext xmlns:c16="http://schemas.microsoft.com/office/drawing/2014/chart" uri="{C3380CC4-5D6E-409C-BE32-E72D297353CC}">
                <c16:uniqueId val="{00000041-BEE7-49EE-A93E-531730342A47}"/>
              </c:ext>
            </c:extLst>
          </c:dPt>
          <c:dPt>
            <c:idx val="33"/>
            <c:bubble3D val="0"/>
            <c:spPr>
              <a:solidFill>
                <a:srgbClr val="FFFF99"/>
              </a:solidFill>
              <a:ln w="19050">
                <a:solidFill>
                  <a:schemeClr val="lt1"/>
                </a:solidFill>
              </a:ln>
              <a:effectLst/>
            </c:spPr>
            <c:extLst>
              <c:ext xmlns:c16="http://schemas.microsoft.com/office/drawing/2014/chart" uri="{C3380CC4-5D6E-409C-BE32-E72D297353CC}">
                <c16:uniqueId val="{00000043-BEE7-49EE-A93E-531730342A47}"/>
              </c:ext>
            </c:extLst>
          </c:dPt>
          <c:dPt>
            <c:idx val="34"/>
            <c:bubble3D val="0"/>
            <c:spPr>
              <a:solidFill>
                <a:srgbClr val="FFC000"/>
              </a:solidFill>
              <a:ln w="19050">
                <a:solidFill>
                  <a:schemeClr val="lt1"/>
                </a:solidFill>
              </a:ln>
              <a:effectLst/>
            </c:spPr>
            <c:extLst>
              <c:ext xmlns:c16="http://schemas.microsoft.com/office/drawing/2014/chart" uri="{C3380CC4-5D6E-409C-BE32-E72D297353CC}">
                <c16:uniqueId val="{00000045-BEE7-49EE-A93E-531730342A47}"/>
              </c:ext>
            </c:extLst>
          </c:dPt>
          <c:dPt>
            <c:idx val="35"/>
            <c:bubble3D val="0"/>
            <c:spPr>
              <a:solidFill>
                <a:srgbClr val="FF6565"/>
              </a:solidFill>
              <a:ln w="19050">
                <a:solidFill>
                  <a:schemeClr val="lt1"/>
                </a:solidFill>
              </a:ln>
              <a:effectLst/>
            </c:spPr>
            <c:extLst>
              <c:ext xmlns:c16="http://schemas.microsoft.com/office/drawing/2014/chart" uri="{C3380CC4-5D6E-409C-BE32-E72D297353CC}">
                <c16:uniqueId val="{00000047-BEE7-49EE-A93E-531730342A47}"/>
              </c:ext>
            </c:extLst>
          </c:dPt>
          <c:dPt>
            <c:idx val="36"/>
            <c:bubble3D val="0"/>
            <c:spPr>
              <a:solidFill>
                <a:schemeClr val="accent1">
                  <a:lumMod val="70000"/>
                  <a:lumOff val="30000"/>
                </a:schemeClr>
              </a:solidFill>
              <a:ln w="19050">
                <a:solidFill>
                  <a:schemeClr val="lt1"/>
                </a:solidFill>
              </a:ln>
              <a:effectLst/>
            </c:spPr>
            <c:extLst>
              <c:ext xmlns:c16="http://schemas.microsoft.com/office/drawing/2014/chart" uri="{C3380CC4-5D6E-409C-BE32-E72D297353CC}">
                <c16:uniqueId val="{00000049-BEE7-49EE-A93E-531730342A47}"/>
              </c:ext>
            </c:extLst>
          </c:dPt>
          <c:dPt>
            <c:idx val="37"/>
            <c:bubble3D val="0"/>
            <c:spPr>
              <a:solidFill>
                <a:schemeClr val="accent2">
                  <a:lumMod val="70000"/>
                  <a:lumOff val="30000"/>
                </a:schemeClr>
              </a:solidFill>
              <a:ln w="19050">
                <a:solidFill>
                  <a:schemeClr val="lt1"/>
                </a:solidFill>
              </a:ln>
              <a:effectLst/>
            </c:spPr>
            <c:extLst>
              <c:ext xmlns:c16="http://schemas.microsoft.com/office/drawing/2014/chart" uri="{C3380CC4-5D6E-409C-BE32-E72D297353CC}">
                <c16:uniqueId val="{0000004B-BEE7-49EE-A93E-531730342A47}"/>
              </c:ext>
            </c:extLst>
          </c:dPt>
          <c:dPt>
            <c:idx val="38"/>
            <c:bubble3D val="0"/>
            <c:spPr>
              <a:solidFill>
                <a:srgbClr val="CC3399"/>
              </a:solidFill>
              <a:ln w="19050">
                <a:solidFill>
                  <a:schemeClr val="lt1"/>
                </a:solidFill>
              </a:ln>
              <a:effectLst/>
            </c:spPr>
            <c:extLst>
              <c:ext xmlns:c16="http://schemas.microsoft.com/office/drawing/2014/chart" uri="{C3380CC4-5D6E-409C-BE32-E72D297353CC}">
                <c16:uniqueId val="{0000004D-BEE7-49EE-A93E-531730342A47}"/>
              </c:ext>
            </c:extLst>
          </c:dPt>
          <c:dPt>
            <c:idx val="39"/>
            <c:bubble3D val="0"/>
            <c:spPr>
              <a:solidFill>
                <a:schemeClr val="accent4">
                  <a:lumMod val="70000"/>
                  <a:lumOff val="30000"/>
                </a:schemeClr>
              </a:solidFill>
              <a:ln w="19050">
                <a:solidFill>
                  <a:schemeClr val="lt1"/>
                </a:solidFill>
              </a:ln>
              <a:effectLst/>
            </c:spPr>
            <c:extLst>
              <c:ext xmlns:c16="http://schemas.microsoft.com/office/drawing/2014/chart" uri="{C3380CC4-5D6E-409C-BE32-E72D297353CC}">
                <c16:uniqueId val="{0000004F-BEE7-49EE-A93E-531730342A47}"/>
              </c:ext>
            </c:extLst>
          </c:dPt>
          <c:dPt>
            <c:idx val="40"/>
            <c:bubble3D val="0"/>
            <c:spPr>
              <a:solidFill>
                <a:schemeClr val="accent5">
                  <a:lumMod val="70000"/>
                  <a:lumOff val="30000"/>
                </a:schemeClr>
              </a:solidFill>
              <a:ln w="19050">
                <a:solidFill>
                  <a:schemeClr val="lt1"/>
                </a:solidFill>
              </a:ln>
              <a:effectLst/>
            </c:spPr>
            <c:extLst>
              <c:ext xmlns:c16="http://schemas.microsoft.com/office/drawing/2014/chart" uri="{C3380CC4-5D6E-409C-BE32-E72D297353CC}">
                <c16:uniqueId val="{00000051-BEE7-49EE-A93E-531730342A47}"/>
              </c:ext>
            </c:extLst>
          </c:dPt>
          <c:dPt>
            <c:idx val="41"/>
            <c:bubble3D val="0"/>
            <c:spPr>
              <a:solidFill>
                <a:schemeClr val="accent6">
                  <a:lumMod val="70000"/>
                  <a:lumOff val="30000"/>
                </a:schemeClr>
              </a:solidFill>
              <a:ln w="19050">
                <a:solidFill>
                  <a:schemeClr val="lt1"/>
                </a:solidFill>
              </a:ln>
              <a:effectLst/>
            </c:spPr>
            <c:extLst>
              <c:ext xmlns:c16="http://schemas.microsoft.com/office/drawing/2014/chart" uri="{C3380CC4-5D6E-409C-BE32-E72D297353CC}">
                <c16:uniqueId val="{00000053-BEE7-49EE-A93E-531730342A47}"/>
              </c:ext>
            </c:extLst>
          </c:dPt>
          <c:dPt>
            <c:idx val="42"/>
            <c:bubble3D val="0"/>
            <c:spPr>
              <a:solidFill>
                <a:schemeClr val="accent1">
                  <a:lumMod val="70000"/>
                </a:schemeClr>
              </a:solidFill>
              <a:ln w="19050">
                <a:solidFill>
                  <a:schemeClr val="lt1"/>
                </a:solidFill>
              </a:ln>
              <a:effectLst/>
            </c:spPr>
            <c:extLst>
              <c:ext xmlns:c16="http://schemas.microsoft.com/office/drawing/2014/chart" uri="{C3380CC4-5D6E-409C-BE32-E72D297353CC}">
                <c16:uniqueId val="{00000055-BEE7-49EE-A93E-531730342A47}"/>
              </c:ext>
            </c:extLst>
          </c:dPt>
          <c:dPt>
            <c:idx val="43"/>
            <c:bubble3D val="0"/>
            <c:spPr>
              <a:solidFill>
                <a:schemeClr val="accent2">
                  <a:lumMod val="70000"/>
                </a:schemeClr>
              </a:solidFill>
              <a:ln w="19050">
                <a:solidFill>
                  <a:schemeClr val="lt1"/>
                </a:solidFill>
              </a:ln>
              <a:effectLst/>
            </c:spPr>
            <c:extLst>
              <c:ext xmlns:c16="http://schemas.microsoft.com/office/drawing/2014/chart" uri="{C3380CC4-5D6E-409C-BE32-E72D297353CC}">
                <c16:uniqueId val="{00000057-BEE7-49EE-A93E-531730342A47}"/>
              </c:ext>
            </c:extLst>
          </c:dPt>
          <c:dPt>
            <c:idx val="44"/>
            <c:bubble3D val="0"/>
            <c:spPr>
              <a:solidFill>
                <a:srgbClr val="C00000"/>
              </a:solidFill>
              <a:ln w="19050">
                <a:solidFill>
                  <a:schemeClr val="lt1"/>
                </a:solidFill>
              </a:ln>
              <a:effectLst/>
            </c:spPr>
            <c:extLst>
              <c:ext xmlns:c16="http://schemas.microsoft.com/office/drawing/2014/chart" uri="{C3380CC4-5D6E-409C-BE32-E72D297353CC}">
                <c16:uniqueId val="{00000059-BEE7-49EE-A93E-531730342A47}"/>
              </c:ext>
            </c:extLst>
          </c:dPt>
          <c:dPt>
            <c:idx val="45"/>
            <c:bubble3D val="0"/>
            <c:spPr>
              <a:solidFill>
                <a:schemeClr val="accent4">
                  <a:lumMod val="70000"/>
                </a:schemeClr>
              </a:solidFill>
              <a:ln w="19050">
                <a:solidFill>
                  <a:schemeClr val="lt1"/>
                </a:solidFill>
              </a:ln>
              <a:effectLst/>
            </c:spPr>
            <c:extLst>
              <c:ext xmlns:c16="http://schemas.microsoft.com/office/drawing/2014/chart" uri="{C3380CC4-5D6E-409C-BE32-E72D297353CC}">
                <c16:uniqueId val="{0000005B-BEE7-49EE-A93E-531730342A47}"/>
              </c:ext>
            </c:extLst>
          </c:dPt>
          <c:dPt>
            <c:idx val="46"/>
            <c:bubble3D val="0"/>
            <c:spPr>
              <a:solidFill>
                <a:schemeClr val="accent2">
                  <a:lumMod val="40000"/>
                  <a:lumOff val="60000"/>
                </a:schemeClr>
              </a:solidFill>
              <a:ln w="19050">
                <a:solidFill>
                  <a:schemeClr val="lt1"/>
                </a:solidFill>
              </a:ln>
              <a:effectLst/>
            </c:spPr>
            <c:extLst>
              <c:ext xmlns:c16="http://schemas.microsoft.com/office/drawing/2014/chart" uri="{C3380CC4-5D6E-409C-BE32-E72D297353CC}">
                <c16:uniqueId val="{0000005D-BEE7-49EE-A93E-531730342A47}"/>
              </c:ext>
            </c:extLst>
          </c:dPt>
          <c:dPt>
            <c:idx val="47"/>
            <c:bubble3D val="0"/>
            <c:spPr>
              <a:solidFill>
                <a:schemeClr val="accent6">
                  <a:lumMod val="70000"/>
                </a:schemeClr>
              </a:solidFill>
              <a:ln w="19050">
                <a:solidFill>
                  <a:schemeClr val="lt1"/>
                </a:solidFill>
              </a:ln>
              <a:effectLst/>
            </c:spPr>
            <c:extLst>
              <c:ext xmlns:c16="http://schemas.microsoft.com/office/drawing/2014/chart" uri="{C3380CC4-5D6E-409C-BE32-E72D297353CC}">
                <c16:uniqueId val="{0000005F-BEE7-49EE-A93E-531730342A47}"/>
              </c:ext>
            </c:extLst>
          </c:dPt>
          <c:dPt>
            <c:idx val="48"/>
            <c:bubble3D val="0"/>
            <c:spPr>
              <a:solidFill>
                <a:schemeClr val="accent1">
                  <a:lumMod val="50000"/>
                  <a:lumOff val="50000"/>
                </a:schemeClr>
              </a:solidFill>
              <a:ln w="19050">
                <a:solidFill>
                  <a:schemeClr val="lt1"/>
                </a:solidFill>
              </a:ln>
              <a:effectLst/>
            </c:spPr>
            <c:extLst>
              <c:ext xmlns:c16="http://schemas.microsoft.com/office/drawing/2014/chart" uri="{C3380CC4-5D6E-409C-BE32-E72D297353CC}">
                <c16:uniqueId val="{00000061-BEE7-49EE-A93E-531730342A47}"/>
              </c:ext>
            </c:extLst>
          </c:dPt>
          <c:dPt>
            <c:idx val="49"/>
            <c:bubble3D val="0"/>
            <c:spPr>
              <a:solidFill>
                <a:schemeClr val="accent2">
                  <a:lumMod val="50000"/>
                  <a:lumOff val="50000"/>
                </a:schemeClr>
              </a:solidFill>
              <a:ln w="19050">
                <a:solidFill>
                  <a:schemeClr val="lt1"/>
                </a:solidFill>
              </a:ln>
              <a:effectLst/>
            </c:spPr>
            <c:extLst>
              <c:ext xmlns:c16="http://schemas.microsoft.com/office/drawing/2014/chart" uri="{C3380CC4-5D6E-409C-BE32-E72D297353CC}">
                <c16:uniqueId val="{00000063-BEE7-49EE-A93E-531730342A47}"/>
              </c:ext>
            </c:extLst>
          </c:dPt>
          <c:dPt>
            <c:idx val="50"/>
            <c:bubble3D val="0"/>
            <c:spPr>
              <a:solidFill>
                <a:srgbClr val="00B050"/>
              </a:solidFill>
              <a:ln w="19050">
                <a:solidFill>
                  <a:schemeClr val="lt1"/>
                </a:solidFill>
              </a:ln>
              <a:effectLst/>
            </c:spPr>
            <c:extLst>
              <c:ext xmlns:c16="http://schemas.microsoft.com/office/drawing/2014/chart" uri="{C3380CC4-5D6E-409C-BE32-E72D297353CC}">
                <c16:uniqueId val="{00000065-BEE7-49EE-A93E-531730342A47}"/>
              </c:ext>
            </c:extLst>
          </c:dPt>
          <c:dPt>
            <c:idx val="51"/>
            <c:bubble3D val="0"/>
            <c:spPr>
              <a:solidFill>
                <a:srgbClr val="FFFF99"/>
              </a:solidFill>
              <a:ln w="19050">
                <a:solidFill>
                  <a:schemeClr val="lt1"/>
                </a:solidFill>
              </a:ln>
              <a:effectLst/>
            </c:spPr>
            <c:extLst>
              <c:ext xmlns:c16="http://schemas.microsoft.com/office/drawing/2014/chart" uri="{C3380CC4-5D6E-409C-BE32-E72D297353CC}">
                <c16:uniqueId val="{00000067-BEE7-49EE-A93E-531730342A47}"/>
              </c:ext>
            </c:extLst>
          </c:dPt>
          <c:dPt>
            <c:idx val="52"/>
            <c:bubble3D val="0"/>
            <c:spPr>
              <a:solidFill>
                <a:srgbClr val="3366FF"/>
              </a:solidFill>
              <a:ln w="19050">
                <a:solidFill>
                  <a:schemeClr val="lt1"/>
                </a:solidFill>
              </a:ln>
              <a:effectLst/>
            </c:spPr>
            <c:extLst>
              <c:ext xmlns:c16="http://schemas.microsoft.com/office/drawing/2014/chart" uri="{C3380CC4-5D6E-409C-BE32-E72D297353CC}">
                <c16:uniqueId val="{00000069-BEE7-49EE-A93E-531730342A47}"/>
              </c:ext>
            </c:extLst>
          </c:dPt>
          <c:dPt>
            <c:idx val="53"/>
            <c:bubble3D val="0"/>
            <c:spPr>
              <a:solidFill>
                <a:schemeClr val="accent6">
                  <a:lumMod val="50000"/>
                  <a:lumOff val="50000"/>
                </a:schemeClr>
              </a:solidFill>
              <a:ln w="19050">
                <a:solidFill>
                  <a:schemeClr val="lt1"/>
                </a:solidFill>
              </a:ln>
              <a:effectLst/>
            </c:spPr>
            <c:extLst>
              <c:ext xmlns:c16="http://schemas.microsoft.com/office/drawing/2014/chart" uri="{C3380CC4-5D6E-409C-BE32-E72D297353CC}">
                <c16:uniqueId val="{0000006B-BEE7-49EE-A93E-531730342A47}"/>
              </c:ext>
            </c:extLst>
          </c:dPt>
          <c:dPt>
            <c:idx val="54"/>
            <c:bubble3D val="0"/>
            <c:spPr>
              <a:solidFill>
                <a:srgbClr val="FF6565"/>
              </a:solidFill>
              <a:ln w="19050">
                <a:solidFill>
                  <a:schemeClr val="lt1"/>
                </a:solidFill>
              </a:ln>
              <a:effectLst/>
            </c:spPr>
            <c:extLst>
              <c:ext xmlns:c16="http://schemas.microsoft.com/office/drawing/2014/chart" uri="{C3380CC4-5D6E-409C-BE32-E72D297353CC}">
                <c16:uniqueId val="{0000006D-BEE7-49EE-A93E-531730342A47}"/>
              </c:ext>
            </c:extLst>
          </c:dPt>
          <c:dPt>
            <c:idx val="55"/>
            <c:bubble3D val="0"/>
            <c:spPr>
              <a:solidFill>
                <a:schemeClr val="accent2"/>
              </a:solidFill>
              <a:ln w="19050">
                <a:solidFill>
                  <a:schemeClr val="lt1"/>
                </a:solidFill>
              </a:ln>
              <a:effectLst/>
            </c:spPr>
            <c:extLst>
              <c:ext xmlns:c16="http://schemas.microsoft.com/office/drawing/2014/chart" uri="{C3380CC4-5D6E-409C-BE32-E72D297353CC}">
                <c16:uniqueId val="{0000006F-BEE7-49EE-A93E-531730342A47}"/>
              </c:ext>
            </c:extLst>
          </c:dPt>
          <c:dPt>
            <c:idx val="56"/>
            <c:bubble3D val="0"/>
            <c:spPr>
              <a:solidFill>
                <a:srgbClr val="FFFF99"/>
              </a:solidFill>
              <a:ln w="19050">
                <a:solidFill>
                  <a:schemeClr val="lt1"/>
                </a:solidFill>
              </a:ln>
              <a:effectLst/>
            </c:spPr>
            <c:extLst>
              <c:ext xmlns:c16="http://schemas.microsoft.com/office/drawing/2014/chart" uri="{C3380CC4-5D6E-409C-BE32-E72D297353CC}">
                <c16:uniqueId val="{00000071-BEE7-49EE-A93E-531730342A47}"/>
              </c:ext>
            </c:extLst>
          </c:dPt>
          <c:dPt>
            <c:idx val="57"/>
            <c:bubble3D val="0"/>
            <c:spPr>
              <a:solidFill>
                <a:schemeClr val="accent4"/>
              </a:solidFill>
              <a:ln w="19050">
                <a:solidFill>
                  <a:schemeClr val="lt1"/>
                </a:solidFill>
              </a:ln>
              <a:effectLst/>
            </c:spPr>
            <c:extLst>
              <c:ext xmlns:c16="http://schemas.microsoft.com/office/drawing/2014/chart" uri="{C3380CC4-5D6E-409C-BE32-E72D297353CC}">
                <c16:uniqueId val="{00000073-BEE7-49EE-A93E-531730342A47}"/>
              </c:ext>
            </c:extLst>
          </c:dPt>
          <c:dPt>
            <c:idx val="58"/>
            <c:bubble3D val="0"/>
            <c:spPr>
              <a:solidFill>
                <a:schemeClr val="accent5"/>
              </a:solidFill>
              <a:ln w="19050">
                <a:solidFill>
                  <a:schemeClr val="lt1"/>
                </a:solidFill>
              </a:ln>
              <a:effectLst/>
            </c:spPr>
            <c:extLst>
              <c:ext xmlns:c16="http://schemas.microsoft.com/office/drawing/2014/chart" uri="{C3380CC4-5D6E-409C-BE32-E72D297353CC}">
                <c16:uniqueId val="{00000075-D966-4CC5-90C9-1D33494985C5}"/>
              </c:ext>
            </c:extLst>
          </c:dPt>
          <c:dLbls>
            <c:dLbl>
              <c:idx val="8"/>
              <c:layout>
                <c:manualLayout>
                  <c:x val="5.8852048753092169E-2"/>
                  <c:y val="-1.5665056071083532E-2"/>
                </c:manualLayout>
              </c:layout>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1-BEE7-49EE-A93E-531730342A47}"/>
                </c:ext>
              </c:extLst>
            </c:dLbl>
            <c:dLbl>
              <c:idx val="9"/>
              <c:layout>
                <c:manualLayout>
                  <c:x val="4.4505647699601768E-2"/>
                  <c:y val="-3.4454192950474964E-2"/>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3-BEE7-49EE-A93E-531730342A47}"/>
                </c:ext>
              </c:extLst>
            </c:dLbl>
            <c:dLbl>
              <c:idx val="16"/>
              <c:layout>
                <c:manualLayout>
                  <c:x val="8.4829514481157692E-2"/>
                  <c:y val="-1.6126110292427703E-2"/>
                </c:manualLayout>
              </c:layout>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21-BEE7-49EE-A93E-531730342A47}"/>
                </c:ext>
              </c:extLst>
            </c:dLbl>
            <c:dLbl>
              <c:idx val="35"/>
              <c:layout>
                <c:manualLayout>
                  <c:x val="-6.1975945204589079E-2"/>
                  <c:y val="-0.18531739057378871"/>
                </c:manualLayout>
              </c:layout>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47-BEE7-49EE-A93E-531730342A47}"/>
                </c:ext>
              </c:extLst>
            </c:dLbl>
            <c:dLbl>
              <c:idx val="50"/>
              <c:delete val="1"/>
              <c:extLst>
                <c:ext xmlns:c15="http://schemas.microsoft.com/office/drawing/2012/chart" uri="{CE6537A1-D6FC-4f65-9D91-7224C49458BB}">
                  <c15:layout>
                    <c:manualLayout>
                      <c:w val="0.23153250167676079"/>
                      <c:h val="0.10869709124813975"/>
                    </c:manualLayout>
                  </c15:layout>
                </c:ext>
                <c:ext xmlns:c16="http://schemas.microsoft.com/office/drawing/2014/chart" uri="{C3380CC4-5D6E-409C-BE32-E72D297353CC}">
                  <c16:uniqueId val="{00000065-BEE7-49EE-A93E-531730342A47}"/>
                </c:ext>
              </c:extLst>
            </c:dLbl>
            <c:dLbl>
              <c:idx val="51"/>
              <c:delete val="1"/>
              <c:extLst>
                <c:ext xmlns:c15="http://schemas.microsoft.com/office/drawing/2012/chart" uri="{CE6537A1-D6FC-4f65-9D91-7224C49458BB}">
                  <c15:layout>
                    <c:manualLayout>
                      <c:w val="0.25966809681722791"/>
                      <c:h val="8.4824180291780737E-2"/>
                    </c:manualLayout>
                  </c15:layout>
                </c:ext>
                <c:ext xmlns:c16="http://schemas.microsoft.com/office/drawing/2014/chart" uri="{C3380CC4-5D6E-409C-BE32-E72D297353CC}">
                  <c16:uniqueId val="{00000067-BEE7-49EE-A93E-531730342A47}"/>
                </c:ext>
              </c:extLst>
            </c:dLbl>
            <c:dLbl>
              <c:idx val="52"/>
              <c:delete val="1"/>
              <c:extLst>
                <c:ext xmlns:c15="http://schemas.microsoft.com/office/drawing/2012/chart" uri="{CE6537A1-D6FC-4f65-9D91-7224C49458BB}">
                  <c15:layout>
                    <c:manualLayout>
                      <c:w val="0.3277064649850317"/>
                      <c:h val="0.21261411942391298"/>
                    </c:manualLayout>
                  </c15:layout>
                </c:ext>
                <c:ext xmlns:c16="http://schemas.microsoft.com/office/drawing/2014/chart" uri="{C3380CC4-5D6E-409C-BE32-E72D297353CC}">
                  <c16:uniqueId val="{00000069-BEE7-49EE-A93E-531730342A47}"/>
                </c:ext>
              </c:extLst>
            </c:dLbl>
            <c:dLbl>
              <c:idx val="53"/>
              <c:delete val="1"/>
              <c:extLst>
                <c:ext xmlns:c15="http://schemas.microsoft.com/office/drawing/2012/chart" uri="{CE6537A1-D6FC-4f65-9D91-7224C49458BB}">
                  <c15:layout>
                    <c:manualLayout>
                      <c:w val="0.26847431926994653"/>
                      <c:h val="0.14648308415528932"/>
                    </c:manualLayout>
                  </c15:layout>
                </c:ext>
                <c:ext xmlns:c16="http://schemas.microsoft.com/office/drawing/2014/chart" uri="{C3380CC4-5D6E-409C-BE32-E72D297353CC}">
                  <c16:uniqueId val="{0000006B-BEE7-49EE-A93E-531730342A47}"/>
                </c:ext>
              </c:extLst>
            </c:dLbl>
            <c:dLbl>
              <c:idx val="55"/>
              <c:delete val="1"/>
              <c:extLst>
                <c:ext xmlns:c15="http://schemas.microsoft.com/office/drawing/2012/chart" uri="{CE6537A1-D6FC-4f65-9D91-7224C49458BB}">
                  <c15:layout>
                    <c:manualLayout>
                      <c:w val="0.24436053656622281"/>
                      <c:h val="0.14049817582744425"/>
                    </c:manualLayout>
                  </c15:layout>
                </c:ext>
                <c:ext xmlns:c16="http://schemas.microsoft.com/office/drawing/2014/chart" uri="{C3380CC4-5D6E-409C-BE32-E72D297353CC}">
                  <c16:uniqueId val="{0000006F-BEE7-49EE-A93E-531730342A47}"/>
                </c:ext>
              </c:extLst>
            </c:dLbl>
            <c:dLbl>
              <c:idx val="56"/>
              <c:layout>
                <c:manualLayout>
                  <c:x val="-0.17504679473067628"/>
                  <c:y val="1.226415640951853E-3"/>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1"/>
              <c:showBubbleSize val="0"/>
              <c:extLst>
                <c:ext xmlns:c15="http://schemas.microsoft.com/office/drawing/2012/chart" uri="{CE6537A1-D6FC-4f65-9D91-7224C49458BB}">
                  <c15:layout>
                    <c:manualLayout>
                      <c:w val="0.29089193906367794"/>
                      <c:h val="0.18396234614277798"/>
                    </c:manualLayout>
                  </c15:layout>
                </c:ext>
                <c:ext xmlns:c16="http://schemas.microsoft.com/office/drawing/2014/chart" uri="{C3380CC4-5D6E-409C-BE32-E72D297353CC}">
                  <c16:uniqueId val="{00000071-BEE7-49EE-A93E-531730342A4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Sheet1!$A$2:$A$60</c:f>
              <c:strCache>
                <c:ptCount val="59"/>
                <c:pt idx="0">
                  <c:v>AMPUTATION OR ENUCLEATION</c:v>
                </c:pt>
                <c:pt idx="1">
                  <c:v>ASPHYXIA, STRANGULATION, ETC</c:v>
                </c:pt>
                <c:pt idx="2">
                  <c:v>BURN (HEAT)</c:v>
                </c:pt>
                <c:pt idx="3">
                  <c:v>BURN (CHEMICAL)</c:v>
                </c:pt>
                <c:pt idx="4">
                  <c:v>CONCUSSION</c:v>
                </c:pt>
                <c:pt idx="5">
                  <c:v>INFECTIVE OR PARASITIC DISEASE, UNS</c:v>
                </c:pt>
                <c:pt idx="6">
                  <c:v>AMEBIASIS</c:v>
                </c:pt>
                <c:pt idx="7">
                  <c:v>CONJUNCTIVITIS AND OPHTHALMIA</c:v>
                </c:pt>
                <c:pt idx="8">
                  <c:v>CONTUSION, CRUSHING, BRUISE</c:v>
                </c:pt>
                <c:pt idx="9">
                  <c:v>CUT, LACERATION, PUNCTURE</c:v>
                </c:pt>
                <c:pt idx="10">
                  <c:v>PRIMARY INFECTIONS OF THE SKIN</c:v>
                </c:pt>
                <c:pt idx="11">
                  <c:v>OTHER SKIN CONDITIONS</c:v>
                </c:pt>
                <c:pt idx="12">
                  <c:v>DERMATITIS, UNS</c:v>
                </c:pt>
                <c:pt idx="13">
                  <c:v>DERMATITIS, ALLERGENIC, OR CONTACT</c:v>
                </c:pt>
                <c:pt idx="14">
                  <c:v>DISLOCATION</c:v>
                </c:pt>
                <c:pt idx="15">
                  <c:v>ELECTRIC SHOCK, ELECTROCUTION</c:v>
                </c:pt>
                <c:pt idx="16">
                  <c:v>FRACTURE</c:v>
                </c:pt>
                <c:pt idx="17">
                  <c:v>HEARING LOSS</c:v>
                </c:pt>
                <c:pt idx="18">
                  <c:v>EFFECTS OF ENVIRONMENTAL HEAT</c:v>
                </c:pt>
                <c:pt idx="19">
                  <c:v>EFFECTS OF ENVIRONMENTAL LOW TEMP</c:v>
                </c:pt>
                <c:pt idx="20">
                  <c:v>HERNIA, RUPTURE</c:v>
                </c:pt>
                <c:pt idx="21">
                  <c:v>INFLAMMATION OF JOINTS, ETC</c:v>
                </c:pt>
                <c:pt idx="22">
                  <c:v>OTHER DISEASES OF THE G-I TRACT</c:v>
                </c:pt>
                <c:pt idx="23">
                  <c:v>CARPAL TUNNEL SYNDROME</c:v>
                </c:pt>
                <c:pt idx="24">
                  <c:v>POISONING, SYSTEMIC, UNS</c:v>
                </c:pt>
                <c:pt idx="25">
                  <c:v>DUE TO TOXIC MATERIALS</c:v>
                </c:pt>
                <c:pt idx="26">
                  <c:v>DISEASES OF THE BLOOD AND BLOOD FORMING ORGANS</c:v>
                </c:pt>
                <c:pt idx="27">
                  <c:v>OTHER TOX EFFECTS OF ONE SYSTEM ONLY</c:v>
                </c:pt>
                <c:pt idx="28">
                  <c:v>ASBESTOSIS</c:v>
                </c:pt>
                <c:pt idx="29">
                  <c:v>SILICOSIS</c:v>
                </c:pt>
                <c:pt idx="30">
                  <c:v>INFLUENZA, PNEUMONIA, ETC</c:v>
                </c:pt>
                <c:pt idx="31">
                  <c:v>OTHER PNEUMOCONIOSES</c:v>
                </c:pt>
                <c:pt idx="32">
                  <c:v>RADIATION EFFECTS, UNS</c:v>
                </c:pt>
                <c:pt idx="33">
                  <c:v>WELDER'S FLASH</c:v>
                </c:pt>
                <c:pt idx="34">
                  <c:v>SCRATCHES, ABRASIONS</c:v>
                </c:pt>
                <c:pt idx="35">
                  <c:v>SPRAINS, STRAINS</c:v>
                </c:pt>
                <c:pt idx="36">
                  <c:v>HEMORRHOIDS</c:v>
                </c:pt>
                <c:pt idx="37">
                  <c:v>HEPATITIS</c:v>
                </c:pt>
                <c:pt idx="38">
                  <c:v>ADVERSE REACTION TO A VACCINATION OR INOCULATION</c:v>
                </c:pt>
                <c:pt idx="39">
                  <c:v>MULTIPLE INJURIES</c:v>
                </c:pt>
                <c:pt idx="40">
                  <c:v>EFFECTS OF CHANGES IN ATMOS PRESSURE</c:v>
                </c:pt>
                <c:pt idx="41">
                  <c:v>CEREBROVASCULAR &amp; OTHER CIRCULATORY</c:v>
                </c:pt>
                <c:pt idx="42">
                  <c:v>COMPLICATIONS PECULIAR TO MED CARE</c:v>
                </c:pt>
                <c:pt idx="43">
                  <c:v>EYE, OTHER DISEASES OF THE EYE</c:v>
                </c:pt>
                <c:pt idx="44">
                  <c:v>MENTAL DISORDERS</c:v>
                </c:pt>
                <c:pt idx="45">
                  <c:v>MALIGNANT</c:v>
                </c:pt>
                <c:pt idx="46">
                  <c:v>BENIGN</c:v>
                </c:pt>
                <c:pt idx="47">
                  <c:v>NERVOUS SYSTEM, CONDITIONS OF, UNS</c:v>
                </c:pt>
                <c:pt idx="48">
                  <c:v>RESPIRATORY SYSTEM, COND. OF, UNS</c:v>
                </c:pt>
                <c:pt idx="49">
                  <c:v>ASTHMA, INFLUENZA, PNEUMONIA</c:v>
                </c:pt>
                <c:pt idx="50">
                  <c:v>UPPER RESPIRATORY CONDITIONS</c:v>
                </c:pt>
                <c:pt idx="51">
                  <c:v>COVID-19</c:v>
                </c:pt>
                <c:pt idx="52">
                  <c:v>SYMPTONS &amp; ILL-DEFINED CONDITIONS</c:v>
                </c:pt>
                <c:pt idx="53">
                  <c:v>NO INJURY OR ILLNESS</c:v>
                </c:pt>
                <c:pt idx="54">
                  <c:v>OCCUPATIONAL DISEASE, NEC</c:v>
                </c:pt>
                <c:pt idx="55">
                  <c:v>HEART CONDITION (INCL HEART ATTACK)</c:v>
                </c:pt>
                <c:pt idx="56">
                  <c:v>OTHER INJURY, NEC</c:v>
                </c:pt>
                <c:pt idx="57">
                  <c:v>NONCLASSIFIABLE</c:v>
                </c:pt>
                <c:pt idx="58">
                  <c:v>NO INJURY CODE</c:v>
                </c:pt>
              </c:strCache>
            </c:strRef>
          </c:cat>
          <c:val>
            <c:numRef>
              <c:f>Sheet1!$B$2:$B$60</c:f>
              <c:numCache>
                <c:formatCode>#,##0</c:formatCode>
                <c:ptCount val="59"/>
                <c:pt idx="0">
                  <c:v>44</c:v>
                </c:pt>
                <c:pt idx="1">
                  <c:v>1</c:v>
                </c:pt>
                <c:pt idx="2">
                  <c:v>171</c:v>
                </c:pt>
                <c:pt idx="3">
                  <c:v>5</c:v>
                </c:pt>
                <c:pt idx="4">
                  <c:v>382</c:v>
                </c:pt>
                <c:pt idx="5">
                  <c:v>24</c:v>
                </c:pt>
                <c:pt idx="6">
                  <c:v>0</c:v>
                </c:pt>
                <c:pt idx="7">
                  <c:v>1</c:v>
                </c:pt>
                <c:pt idx="8">
                  <c:v>2107</c:v>
                </c:pt>
                <c:pt idx="9">
                  <c:v>1007</c:v>
                </c:pt>
                <c:pt idx="10">
                  <c:v>3</c:v>
                </c:pt>
                <c:pt idx="11">
                  <c:v>2</c:v>
                </c:pt>
                <c:pt idx="12">
                  <c:v>0</c:v>
                </c:pt>
                <c:pt idx="13">
                  <c:v>3</c:v>
                </c:pt>
                <c:pt idx="14">
                  <c:v>109</c:v>
                </c:pt>
                <c:pt idx="15">
                  <c:v>10</c:v>
                </c:pt>
                <c:pt idx="16">
                  <c:v>1110</c:v>
                </c:pt>
                <c:pt idx="17">
                  <c:v>1</c:v>
                </c:pt>
                <c:pt idx="18">
                  <c:v>18</c:v>
                </c:pt>
                <c:pt idx="19">
                  <c:v>0</c:v>
                </c:pt>
                <c:pt idx="20">
                  <c:v>69</c:v>
                </c:pt>
                <c:pt idx="21">
                  <c:v>164</c:v>
                </c:pt>
                <c:pt idx="22">
                  <c:v>1</c:v>
                </c:pt>
                <c:pt idx="23">
                  <c:v>6</c:v>
                </c:pt>
                <c:pt idx="24">
                  <c:v>6</c:v>
                </c:pt>
                <c:pt idx="25">
                  <c:v>0</c:v>
                </c:pt>
                <c:pt idx="26">
                  <c:v>0</c:v>
                </c:pt>
                <c:pt idx="27">
                  <c:v>1</c:v>
                </c:pt>
                <c:pt idx="28">
                  <c:v>0</c:v>
                </c:pt>
                <c:pt idx="29">
                  <c:v>0</c:v>
                </c:pt>
                <c:pt idx="30">
                  <c:v>0</c:v>
                </c:pt>
                <c:pt idx="31">
                  <c:v>4</c:v>
                </c:pt>
                <c:pt idx="32">
                  <c:v>1</c:v>
                </c:pt>
                <c:pt idx="33">
                  <c:v>0</c:v>
                </c:pt>
                <c:pt idx="34">
                  <c:v>7</c:v>
                </c:pt>
                <c:pt idx="35">
                  <c:v>4772</c:v>
                </c:pt>
                <c:pt idx="36">
                  <c:v>0</c:v>
                </c:pt>
                <c:pt idx="37">
                  <c:v>0</c:v>
                </c:pt>
                <c:pt idx="38">
                  <c:v>1</c:v>
                </c:pt>
                <c:pt idx="39">
                  <c:v>330</c:v>
                </c:pt>
                <c:pt idx="40">
                  <c:v>0</c:v>
                </c:pt>
                <c:pt idx="41">
                  <c:v>13</c:v>
                </c:pt>
                <c:pt idx="42">
                  <c:v>0</c:v>
                </c:pt>
                <c:pt idx="43">
                  <c:v>4</c:v>
                </c:pt>
                <c:pt idx="44">
                  <c:v>29</c:v>
                </c:pt>
                <c:pt idx="45">
                  <c:v>1</c:v>
                </c:pt>
                <c:pt idx="46">
                  <c:v>0</c:v>
                </c:pt>
                <c:pt idx="47">
                  <c:v>3</c:v>
                </c:pt>
                <c:pt idx="48">
                  <c:v>12</c:v>
                </c:pt>
                <c:pt idx="49">
                  <c:v>0</c:v>
                </c:pt>
                <c:pt idx="50">
                  <c:v>1</c:v>
                </c:pt>
                <c:pt idx="51">
                  <c:v>19</c:v>
                </c:pt>
                <c:pt idx="52">
                  <c:v>44</c:v>
                </c:pt>
                <c:pt idx="53">
                  <c:v>84</c:v>
                </c:pt>
                <c:pt idx="54">
                  <c:v>5</c:v>
                </c:pt>
                <c:pt idx="55">
                  <c:v>23</c:v>
                </c:pt>
                <c:pt idx="56">
                  <c:v>677</c:v>
                </c:pt>
                <c:pt idx="57">
                  <c:v>676</c:v>
                </c:pt>
                <c:pt idx="58">
                  <c:v>1</c:v>
                </c:pt>
              </c:numCache>
            </c:numRef>
          </c:val>
          <c:extLst>
            <c:ext xmlns:c16="http://schemas.microsoft.com/office/drawing/2014/chart" uri="{C3380CC4-5D6E-409C-BE32-E72D297353CC}">
              <c16:uniqueId val="{00000074-BEE7-49EE-A93E-531730342A4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solidFill>
                <a:latin typeface="Calibri" panose="020F0502020204030204" pitchFamily="34" charset="0"/>
                <a:ea typeface="+mn-ea"/>
                <a:cs typeface="Calibri" panose="020F0502020204030204" pitchFamily="34" charset="0"/>
              </a:defRPr>
            </a:pPr>
            <a:r>
              <a:rPr lang="en-US" sz="1600" b="1" dirty="0">
                <a:solidFill>
                  <a:schemeClr val="tx1"/>
                </a:solidFill>
              </a:rPr>
              <a:t>Cases by Type and Fiscal Year</a:t>
            </a:r>
          </a:p>
        </c:rich>
      </c:tx>
      <c:layout>
        <c:manualLayout>
          <c:xMode val="edge"/>
          <c:yMode val="edge"/>
          <c:x val="0.38479229959374095"/>
          <c:y val="3.3345601067877092E-3"/>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solidFill>
              <a:latin typeface="Calibri" panose="020F0502020204030204" pitchFamily="34" charset="0"/>
              <a:ea typeface="+mn-ea"/>
              <a:cs typeface="Calibri" panose="020F0502020204030204" pitchFamily="34" charset="0"/>
            </a:defRPr>
          </a:pPr>
          <a:endParaRPr lang="en-US"/>
        </a:p>
      </c:txPr>
    </c:title>
    <c:autoTitleDeleted val="0"/>
    <c:plotArea>
      <c:layout>
        <c:manualLayout>
          <c:layoutTarget val="inner"/>
          <c:xMode val="edge"/>
          <c:yMode val="edge"/>
          <c:x val="0.11239807524059492"/>
          <c:y val="9.3049656954666604E-2"/>
          <c:w val="0.91011264561874272"/>
          <c:h val="0.79909126897136273"/>
        </c:manualLayout>
      </c:layout>
      <c:barChart>
        <c:barDir val="col"/>
        <c:grouping val="clustered"/>
        <c:varyColors val="0"/>
        <c:ser>
          <c:idx val="0"/>
          <c:order val="0"/>
          <c:tx>
            <c:strRef>
              <c:f>Sheet1!$B$1</c:f>
              <c:strCache>
                <c:ptCount val="1"/>
                <c:pt idx="0">
                  <c:v>Total Cases</c:v>
                </c:pt>
              </c:strCache>
            </c:strRef>
          </c:tx>
          <c:spPr>
            <a:solidFill>
              <a:srgbClr val="00B0F0"/>
            </a:solidFill>
            <a:ln>
              <a:solidFill>
                <a:schemeClr val="bg1">
                  <a:lumMod val="65000"/>
                </a:schemeClr>
              </a:solidFill>
            </a:ln>
            <a:effectLst/>
          </c:spPr>
          <c:invertIfNegative val="0"/>
          <c:dLbls>
            <c:dLbl>
              <c:idx val="0"/>
              <c:layout>
                <c:manualLayout>
                  <c:x val="-1.3691140521709269E-3"/>
                  <c:y val="0.2246820977241892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7E8-4D2A-9979-C42424BF2C75}"/>
                </c:ext>
              </c:extLst>
            </c:dLbl>
            <c:dLbl>
              <c:idx val="1"/>
              <c:layout>
                <c:manualLayout>
                  <c:x val="-1.79329088929154E-3"/>
                  <c:y val="0.2196205618914509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7E8-4D2A-9979-C42424BF2C75}"/>
                </c:ext>
              </c:extLst>
            </c:dLbl>
            <c:dLbl>
              <c:idx val="2"/>
              <c:layout>
                <c:manualLayout>
                  <c:x val="2.0418099416658008E-3"/>
                  <c:y val="0.2147167540742752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7E8-4D2A-9979-C42424BF2C75}"/>
                </c:ext>
              </c:extLst>
            </c:dLbl>
            <c:dLbl>
              <c:idx val="3"/>
              <c:layout>
                <c:manualLayout>
                  <c:x val="1.4234775948777964E-3"/>
                  <c:y val="0.2329766927648114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7E8-4D2A-9979-C42424BF2C75}"/>
                </c:ext>
              </c:extLst>
            </c:dLbl>
            <c:dLbl>
              <c:idx val="4"/>
              <c:layout>
                <c:manualLayout>
                  <c:x val="-9.8447433701894611E-4"/>
                  <c:y val="-1.2606922799438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7E8-4D2A-9979-C42424BF2C75}"/>
                </c:ext>
              </c:extLst>
            </c:dLbl>
            <c:dLbl>
              <c:idx val="5"/>
              <c:layout>
                <c:manualLayout>
                  <c:x val="0"/>
                  <c:y val="0.1359201168402336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7E8-4D2A-9979-C42424BF2C75}"/>
                </c:ext>
              </c:extLst>
            </c:dLbl>
            <c:dLbl>
              <c:idx val="6"/>
              <c:layout>
                <c:manualLayout>
                  <c:x val="1.1096280383155872E-16"/>
                  <c:y val="0.1209677419354837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7E8-4D2A-9979-C42424BF2C75}"/>
                </c:ext>
              </c:extLst>
            </c:dLbl>
            <c:spPr>
              <a:noFill/>
              <a:ln>
                <a:noFill/>
              </a:ln>
              <a:effectLst/>
            </c:spPr>
            <c:txPr>
              <a:bodyPr rot="-5400000" spcFirstLastPara="1" vertOverflow="ellipsis" wrap="square" anchor="ctr" anchorCtr="1"/>
              <a:lstStyle/>
              <a:p>
                <a:pPr>
                  <a:defRPr sz="14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Sheet1!$A$8:$A$12</c:f>
              <c:numCache>
                <c:formatCode>General</c:formatCode>
                <c:ptCount val="5"/>
                <c:pt idx="0">
                  <c:v>2022</c:v>
                </c:pt>
                <c:pt idx="1">
                  <c:v>2023</c:v>
                </c:pt>
                <c:pt idx="2">
                  <c:v>2024</c:v>
                </c:pt>
                <c:pt idx="3">
                  <c:v>2025</c:v>
                </c:pt>
                <c:pt idx="4">
                  <c:v>2026</c:v>
                </c:pt>
              </c:numCache>
            </c:numRef>
          </c:cat>
          <c:val>
            <c:numRef>
              <c:f>Sheet1!$B$8:$B$12</c:f>
              <c:numCache>
                <c:formatCode>#,##0</c:formatCode>
                <c:ptCount val="5"/>
                <c:pt idx="0">
                  <c:v>10345</c:v>
                </c:pt>
                <c:pt idx="1">
                  <c:v>10560</c:v>
                </c:pt>
                <c:pt idx="2">
                  <c:v>10462</c:v>
                </c:pt>
                <c:pt idx="3">
                  <c:v>10121</c:v>
                </c:pt>
                <c:pt idx="4">
                  <c:v>7401</c:v>
                </c:pt>
              </c:numCache>
            </c:numRef>
          </c:val>
          <c:extLst>
            <c:ext xmlns:c16="http://schemas.microsoft.com/office/drawing/2014/chart" uri="{C3380CC4-5D6E-409C-BE32-E72D297353CC}">
              <c16:uniqueId val="{00000007-F7E8-4D2A-9979-C42424BF2C75}"/>
            </c:ext>
          </c:extLst>
        </c:ser>
        <c:ser>
          <c:idx val="1"/>
          <c:order val="1"/>
          <c:tx>
            <c:strRef>
              <c:f>Sheet1!$C$1</c:f>
              <c:strCache>
                <c:ptCount val="1"/>
                <c:pt idx="0">
                  <c:v>EE Claims</c:v>
                </c:pt>
              </c:strCache>
            </c:strRef>
          </c:tx>
          <c:spPr>
            <a:solidFill>
              <a:schemeClr val="accent1">
                <a:lumMod val="75000"/>
              </a:schemeClr>
            </a:solidFill>
            <a:ln>
              <a:solidFill>
                <a:schemeClr val="bg1">
                  <a:lumMod val="65000"/>
                </a:schemeClr>
              </a:solidFill>
            </a:ln>
            <a:effectLst/>
          </c:spPr>
          <c:invertIfNegative val="0"/>
          <c:dLbls>
            <c:dLbl>
              <c:idx val="0"/>
              <c:layout>
                <c:manualLayout>
                  <c:x val="2.7777652263104697E-3"/>
                  <c:y val="0.2251446511880347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7E8-4D2A-9979-C42424BF2C75}"/>
                </c:ext>
              </c:extLst>
            </c:dLbl>
            <c:dLbl>
              <c:idx val="1"/>
              <c:layout>
                <c:manualLayout>
                  <c:x val="-1.5131421393423734E-3"/>
                  <c:y val="0.2393298149142065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7E8-4D2A-9979-C42424BF2C75}"/>
                </c:ext>
              </c:extLst>
            </c:dLbl>
            <c:dLbl>
              <c:idx val="2"/>
              <c:layout>
                <c:manualLayout>
                  <c:x val="1.79329088929154E-3"/>
                  <c:y val="0.2355097153921481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7E8-4D2A-9979-C42424BF2C75}"/>
                </c:ext>
              </c:extLst>
            </c:dLbl>
            <c:dLbl>
              <c:idx val="3"/>
              <c:layout>
                <c:manualLayout>
                  <c:x val="5.3798726678746201E-3"/>
                  <c:y val="0.2342094435086836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7E8-4D2A-9979-C42424BF2C75}"/>
                </c:ext>
              </c:extLst>
            </c:dLbl>
            <c:dLbl>
              <c:idx val="4"/>
              <c:layout>
                <c:manualLayout>
                  <c:x val="-2.0453304739445084E-3"/>
                  <c:y val="0.1964046044896987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F7E8-4D2A-9979-C42424BF2C75}"/>
                </c:ext>
              </c:extLst>
            </c:dLbl>
            <c:dLbl>
              <c:idx val="5"/>
              <c:layout>
                <c:manualLayout>
                  <c:x val="0"/>
                  <c:y val="0.1155177377021420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7E8-4D2A-9979-C42424BF2C75}"/>
                </c:ext>
              </c:extLst>
            </c:dLbl>
            <c:dLbl>
              <c:idx val="6"/>
              <c:layout>
                <c:manualLayout>
                  <c:x val="-1.1096280383155872E-16"/>
                  <c:y val="0.1182795698924730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F7E8-4D2A-9979-C42424BF2C75}"/>
                </c:ext>
              </c:extLst>
            </c:dLbl>
            <c:spPr>
              <a:noFill/>
              <a:ln>
                <a:noFill/>
              </a:ln>
              <a:effectLst/>
            </c:spPr>
            <c:txPr>
              <a:bodyPr rot="-5400000" spcFirstLastPara="1" vertOverflow="ellipsis" wrap="square" anchor="ctr" anchorCtr="1"/>
              <a:lstStyle/>
              <a:p>
                <a:pPr>
                  <a:defRPr sz="14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Sheet1!$A$8:$A$12</c:f>
              <c:numCache>
                <c:formatCode>General</c:formatCode>
                <c:ptCount val="5"/>
                <c:pt idx="0">
                  <c:v>2022</c:v>
                </c:pt>
                <c:pt idx="1">
                  <c:v>2023</c:v>
                </c:pt>
                <c:pt idx="2">
                  <c:v>2024</c:v>
                </c:pt>
                <c:pt idx="3">
                  <c:v>2025</c:v>
                </c:pt>
                <c:pt idx="4">
                  <c:v>2026</c:v>
                </c:pt>
              </c:numCache>
            </c:numRef>
          </c:cat>
          <c:val>
            <c:numRef>
              <c:f>Sheet1!$C$8:$C$12</c:f>
              <c:numCache>
                <c:formatCode>#,##0</c:formatCode>
                <c:ptCount val="5"/>
                <c:pt idx="0">
                  <c:v>8546</c:v>
                </c:pt>
                <c:pt idx="1">
                  <c:v>8545</c:v>
                </c:pt>
                <c:pt idx="2">
                  <c:v>8538</c:v>
                </c:pt>
                <c:pt idx="3">
                  <c:v>8235</c:v>
                </c:pt>
                <c:pt idx="4">
                  <c:v>6086</c:v>
                </c:pt>
              </c:numCache>
            </c:numRef>
          </c:val>
          <c:extLst>
            <c:ext xmlns:c16="http://schemas.microsoft.com/office/drawing/2014/chart" uri="{C3380CC4-5D6E-409C-BE32-E72D297353CC}">
              <c16:uniqueId val="{0000000F-F7E8-4D2A-9979-C42424BF2C75}"/>
            </c:ext>
          </c:extLst>
        </c:ser>
        <c:ser>
          <c:idx val="2"/>
          <c:order val="2"/>
          <c:tx>
            <c:strRef>
              <c:f>Sheet1!$D$1</c:f>
              <c:strCache>
                <c:ptCount val="1"/>
                <c:pt idx="0">
                  <c:v>Ins. Disc.</c:v>
                </c:pt>
              </c:strCache>
            </c:strRef>
          </c:tx>
          <c:spPr>
            <a:solidFill>
              <a:srgbClr val="A9F272"/>
            </a:solidFill>
            <a:ln>
              <a:solidFill>
                <a:schemeClr val="bg1">
                  <a:lumMod val="65000"/>
                </a:schemeClr>
              </a:solidFill>
            </a:ln>
            <a:effectLst/>
          </c:spPr>
          <c:invertIfNegative val="0"/>
          <c:dLbls>
            <c:dLbl>
              <c:idx val="0"/>
              <c:layout>
                <c:manualLayout>
                  <c:x val="0"/>
                  <c:y val="-5.728731956135956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F7E8-4D2A-9979-C42424BF2C75}"/>
                </c:ext>
              </c:extLst>
            </c:dLbl>
            <c:dLbl>
              <c:idx val="1"/>
              <c:layout>
                <c:manualLayout>
                  <c:x val="-1.4832411267056559E-3"/>
                  <c:y val="4.14369261304762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F7E8-4D2A-9979-C42424BF2C75}"/>
                </c:ext>
              </c:extLst>
            </c:dLbl>
            <c:dLbl>
              <c:idx val="2"/>
              <c:layout>
                <c:manualLayout>
                  <c:x val="-1.5131233595801544E-3"/>
                  <c:y val="-7.494929056199295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F7E8-4D2A-9979-C42424BF2C75}"/>
                </c:ext>
              </c:extLst>
            </c:dLbl>
            <c:dLbl>
              <c:idx val="3"/>
              <c:layout>
                <c:manualLayout>
                  <c:x val="-1.4234301342078762E-3"/>
                  <c:y val="5.798320056529394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F7E8-4D2A-9979-C42424BF2C75}"/>
                </c:ext>
              </c:extLst>
            </c:dLbl>
            <c:dLbl>
              <c:idx val="4"/>
              <c:layout>
                <c:manualLayout>
                  <c:x val="-4.5095343726149692E-3"/>
                  <c:y val="1.586897779003790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F7E8-4D2A-9979-C42424BF2C75}"/>
                </c:ext>
              </c:extLst>
            </c:dLbl>
            <c:dLbl>
              <c:idx val="5"/>
              <c:layout>
                <c:manualLayout>
                  <c:x val="0"/>
                  <c:y val="0.1102110320887308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F7E8-4D2A-9979-C42424BF2C75}"/>
                </c:ext>
              </c:extLst>
            </c:dLbl>
            <c:spPr>
              <a:noFill/>
              <a:ln>
                <a:noFill/>
              </a:ln>
              <a:effectLst/>
            </c:spPr>
            <c:txPr>
              <a:bodyPr rot="-5400000" spcFirstLastPara="1" vertOverflow="ellipsis" wrap="square" anchor="ctr" anchorCtr="1"/>
              <a:lstStyle/>
              <a:p>
                <a:pPr>
                  <a:defRPr sz="14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Sheet1!$A$8:$A$12</c:f>
              <c:numCache>
                <c:formatCode>General</c:formatCode>
                <c:ptCount val="5"/>
                <c:pt idx="0">
                  <c:v>2022</c:v>
                </c:pt>
                <c:pt idx="1">
                  <c:v>2023</c:v>
                </c:pt>
                <c:pt idx="2">
                  <c:v>2024</c:v>
                </c:pt>
                <c:pt idx="3">
                  <c:v>2025</c:v>
                </c:pt>
                <c:pt idx="4">
                  <c:v>2026</c:v>
                </c:pt>
              </c:numCache>
            </c:numRef>
          </c:cat>
          <c:val>
            <c:numRef>
              <c:f>Sheet1!$D$8:$D$12</c:f>
              <c:numCache>
                <c:formatCode>#,##0</c:formatCode>
                <c:ptCount val="5"/>
                <c:pt idx="0">
                  <c:v>1762</c:v>
                </c:pt>
                <c:pt idx="1">
                  <c:v>1990</c:v>
                </c:pt>
                <c:pt idx="2">
                  <c:v>1880</c:v>
                </c:pt>
                <c:pt idx="3">
                  <c:v>1746</c:v>
                </c:pt>
                <c:pt idx="4">
                  <c:v>1239</c:v>
                </c:pt>
              </c:numCache>
            </c:numRef>
          </c:val>
          <c:extLst>
            <c:ext xmlns:c16="http://schemas.microsoft.com/office/drawing/2014/chart" uri="{C3380CC4-5D6E-409C-BE32-E72D297353CC}">
              <c16:uniqueId val="{00000016-F7E8-4D2A-9979-C42424BF2C75}"/>
            </c:ext>
          </c:extLst>
        </c:ser>
        <c:ser>
          <c:idx val="3"/>
          <c:order val="3"/>
          <c:tx>
            <c:strRef>
              <c:f>Sheet1!$E$1</c:f>
              <c:strCache>
                <c:ptCount val="1"/>
                <c:pt idx="0">
                  <c:v>TPC</c:v>
                </c:pt>
              </c:strCache>
            </c:strRef>
          </c:tx>
          <c:spPr>
            <a:solidFill>
              <a:schemeClr val="accent4"/>
            </a:solidFill>
            <a:ln>
              <a:solidFill>
                <a:schemeClr val="bg1">
                  <a:lumMod val="65000"/>
                </a:schemeClr>
              </a:solidFill>
            </a:ln>
            <a:effectLst/>
          </c:spPr>
          <c:invertIfNegative val="0"/>
          <c:dLbls>
            <c:spPr>
              <a:noFill/>
              <a:ln>
                <a:noFill/>
              </a:ln>
              <a:effectLst/>
            </c:spPr>
            <c:txPr>
              <a:bodyPr rot="-5400000" spcFirstLastPara="1" vertOverflow="ellipsis"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Sheet1!$A$8:$A$12</c:f>
              <c:numCache>
                <c:formatCode>General</c:formatCode>
                <c:ptCount val="5"/>
                <c:pt idx="0">
                  <c:v>2022</c:v>
                </c:pt>
                <c:pt idx="1">
                  <c:v>2023</c:v>
                </c:pt>
                <c:pt idx="2">
                  <c:v>2024</c:v>
                </c:pt>
                <c:pt idx="3">
                  <c:v>2025</c:v>
                </c:pt>
                <c:pt idx="4">
                  <c:v>2026</c:v>
                </c:pt>
              </c:numCache>
            </c:numRef>
          </c:cat>
          <c:val>
            <c:numRef>
              <c:f>Sheet1!$E$8:$E$12</c:f>
              <c:numCache>
                <c:formatCode>General</c:formatCode>
                <c:ptCount val="5"/>
                <c:pt idx="0" formatCode="#,##0">
                  <c:v>37</c:v>
                </c:pt>
                <c:pt idx="1">
                  <c:v>25</c:v>
                </c:pt>
                <c:pt idx="2">
                  <c:v>44</c:v>
                </c:pt>
                <c:pt idx="3">
                  <c:v>140</c:v>
                </c:pt>
                <c:pt idx="4" formatCode="#,##0">
                  <c:v>76</c:v>
                </c:pt>
              </c:numCache>
            </c:numRef>
          </c:val>
          <c:extLst>
            <c:ext xmlns:c16="http://schemas.microsoft.com/office/drawing/2014/chart" uri="{C3380CC4-5D6E-409C-BE32-E72D297353CC}">
              <c16:uniqueId val="{00000017-F7E8-4D2A-9979-C42424BF2C75}"/>
            </c:ext>
          </c:extLst>
        </c:ser>
        <c:dLbls>
          <c:showLegendKey val="0"/>
          <c:showVal val="0"/>
          <c:showCatName val="0"/>
          <c:showSerName val="0"/>
          <c:showPercent val="0"/>
          <c:showBubbleSize val="0"/>
        </c:dLbls>
        <c:gapWidth val="10"/>
        <c:axId val="787284424"/>
        <c:axId val="787275896"/>
      </c:barChart>
      <c:catAx>
        <c:axId val="787284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787275896"/>
        <c:crosses val="autoZero"/>
        <c:auto val="1"/>
        <c:lblAlgn val="ctr"/>
        <c:lblOffset val="100"/>
        <c:noMultiLvlLbl val="0"/>
      </c:catAx>
      <c:valAx>
        <c:axId val="787275896"/>
        <c:scaling>
          <c:orientation val="minMax"/>
        </c:scaling>
        <c:delete val="0"/>
        <c:axPos val="l"/>
        <c:majorGridlines>
          <c:spPr>
            <a:ln w="9525" cap="flat" cmpd="sng" algn="ctr">
              <a:solidFill>
                <a:schemeClr val="bg1">
                  <a:lumMod val="9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787284424"/>
        <c:crosses val="autoZero"/>
        <c:crossBetween val="between"/>
      </c:valAx>
      <c:spPr>
        <a:noFill/>
        <a:ln>
          <a:noFill/>
        </a:ln>
        <a:effectLst/>
      </c:spPr>
    </c:plotArea>
    <c:legend>
      <c:legendPos val="t"/>
      <c:layout>
        <c:manualLayout>
          <c:xMode val="edge"/>
          <c:yMode val="edge"/>
          <c:x val="0.26844406739836701"/>
          <c:y val="9.3155553413570166E-2"/>
          <c:w val="0.46311186520326597"/>
          <c:h val="9.5073117158325338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FY 2025</c:v>
                </c:pt>
              </c:strCache>
            </c:strRef>
          </c:tx>
          <c:spPr>
            <a:solidFill>
              <a:schemeClr val="accent3">
                <a:lumMod val="40000"/>
                <a:lumOff val="60000"/>
              </a:schemeClr>
            </a:solidFill>
            <a:ln>
              <a:noFill/>
            </a:ln>
            <a:effectLst/>
          </c:spPr>
          <c:invertIfNegative val="0"/>
          <c:dLbls>
            <c:dLbl>
              <c:idx val="0"/>
              <c:layout>
                <c:manualLayout>
                  <c:x val="0"/>
                  <c:y val="0.1702188401374272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B7D-4ECE-B6FF-65199B82262C}"/>
                </c:ext>
              </c:extLst>
            </c:dLbl>
            <c:dLbl>
              <c:idx val="1"/>
              <c:layout>
                <c:manualLayout>
                  <c:x val="-2.3594887317711646E-17"/>
                  <c:y val="0.1751787571822814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B7D-4ECE-B6FF-65199B82262C}"/>
                </c:ext>
              </c:extLst>
            </c:dLbl>
            <c:dLbl>
              <c:idx val="2"/>
              <c:layout>
                <c:manualLayout>
                  <c:x val="0"/>
                  <c:y val="0.1687220871357176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B7D-4ECE-B6FF-65199B82262C}"/>
                </c:ext>
              </c:extLst>
            </c:dLbl>
            <c:dLbl>
              <c:idx val="3"/>
              <c:layout>
                <c:manualLayout>
                  <c:x val="0"/>
                  <c:y val="0.1801385919532078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B7D-4ECE-B6FF-65199B82262C}"/>
                </c:ext>
              </c:extLst>
            </c:dLbl>
            <c:dLbl>
              <c:idx val="4"/>
              <c:layout>
                <c:manualLayout>
                  <c:x val="0"/>
                  <c:y val="0.1692211015318012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B7D-4ECE-B6FF-65199B82262C}"/>
                </c:ext>
              </c:extLst>
            </c:dLbl>
            <c:dLbl>
              <c:idx val="5"/>
              <c:layout>
                <c:manualLayout>
                  <c:x val="-6.4395826121480688E-17"/>
                  <c:y val="0.1692211015318012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B7D-4ECE-B6FF-65199B82262C}"/>
                </c:ext>
              </c:extLst>
            </c:dLbl>
            <c:dLbl>
              <c:idx val="6"/>
              <c:layout>
                <c:manualLayout>
                  <c:x val="-6.4395826121480688E-17"/>
                  <c:y val="0.1583036111103947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B7D-4ECE-B6FF-65199B82262C}"/>
                </c:ext>
              </c:extLst>
            </c:dLbl>
            <c:dLbl>
              <c:idx val="7"/>
              <c:layout>
                <c:manualLayout>
                  <c:x val="0"/>
                  <c:y val="0.1583036111103946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B7D-4ECE-B6FF-65199B82262C}"/>
                </c:ext>
              </c:extLst>
            </c:dLbl>
            <c:dLbl>
              <c:idx val="8"/>
              <c:layout>
                <c:manualLayout>
                  <c:x val="-2.2255116949063741E-3"/>
                  <c:y val="0.169470668727419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B7D-4ECE-B6FF-65199B82262C}"/>
                </c:ext>
              </c:extLst>
            </c:dLbl>
            <c:dLbl>
              <c:idx val="9"/>
              <c:layout>
                <c:manualLayout>
                  <c:x val="0"/>
                  <c:y val="0.1533435550611498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B7D-4ECE-B6FF-65199B82262C}"/>
                </c:ext>
              </c:extLst>
            </c:dLbl>
            <c:dLbl>
              <c:idx val="10"/>
              <c:layout>
                <c:manualLayout>
                  <c:x val="3.4850574740608774E-4"/>
                  <c:y val="0.17418078512057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B7D-4ECE-B6FF-65199B82262C}"/>
                </c:ext>
              </c:extLst>
            </c:dLbl>
            <c:dLbl>
              <c:idx val="11"/>
              <c:layout>
                <c:manualLayout>
                  <c:x val="0"/>
                  <c:y val="0.1910560823746143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B7D-4ECE-B6FF-65199B82262C}"/>
                </c:ext>
              </c:extLst>
            </c:dLbl>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July</c:v>
                </c:pt>
                <c:pt idx="1">
                  <c:v>Aug.</c:v>
                </c:pt>
                <c:pt idx="2">
                  <c:v>Sept.</c:v>
                </c:pt>
                <c:pt idx="3">
                  <c:v>Oct. </c:v>
                </c:pt>
                <c:pt idx="4">
                  <c:v>Nov.</c:v>
                </c:pt>
                <c:pt idx="5">
                  <c:v>Dec.</c:v>
                </c:pt>
                <c:pt idx="6">
                  <c:v>Jan. </c:v>
                </c:pt>
                <c:pt idx="7">
                  <c:v>Feb.</c:v>
                </c:pt>
                <c:pt idx="8">
                  <c:v>Mar.</c:v>
                </c:pt>
                <c:pt idx="9">
                  <c:v>Apr.</c:v>
                </c:pt>
                <c:pt idx="10">
                  <c:v>May</c:v>
                </c:pt>
                <c:pt idx="11">
                  <c:v>June</c:v>
                </c:pt>
              </c:strCache>
            </c:strRef>
          </c:cat>
          <c:val>
            <c:numRef>
              <c:f>Sheet1!$B$2:$B$13</c:f>
              <c:numCache>
                <c:formatCode>#,##0</c:formatCode>
                <c:ptCount val="12"/>
                <c:pt idx="0">
                  <c:v>879</c:v>
                </c:pt>
                <c:pt idx="1">
                  <c:v>875</c:v>
                </c:pt>
                <c:pt idx="2">
                  <c:v>830</c:v>
                </c:pt>
                <c:pt idx="3">
                  <c:v>872</c:v>
                </c:pt>
                <c:pt idx="4">
                  <c:v>826</c:v>
                </c:pt>
                <c:pt idx="5">
                  <c:v>761</c:v>
                </c:pt>
                <c:pt idx="6">
                  <c:v>895</c:v>
                </c:pt>
                <c:pt idx="7">
                  <c:v>772</c:v>
                </c:pt>
                <c:pt idx="8">
                  <c:v>881</c:v>
                </c:pt>
                <c:pt idx="9">
                  <c:v>913</c:v>
                </c:pt>
                <c:pt idx="10">
                  <c:v>770</c:v>
                </c:pt>
                <c:pt idx="11">
                  <c:v>847</c:v>
                </c:pt>
              </c:numCache>
            </c:numRef>
          </c:val>
          <c:extLst>
            <c:ext xmlns:c16="http://schemas.microsoft.com/office/drawing/2014/chart" uri="{C3380CC4-5D6E-409C-BE32-E72D297353CC}">
              <c16:uniqueId val="{0000000C-2B7D-4ECE-B6FF-65199B82262C}"/>
            </c:ext>
          </c:extLst>
        </c:ser>
        <c:ser>
          <c:idx val="1"/>
          <c:order val="1"/>
          <c:tx>
            <c:strRef>
              <c:f>Sheet1!$C$1</c:f>
              <c:strCache>
                <c:ptCount val="1"/>
                <c:pt idx="0">
                  <c:v>FY 2026</c:v>
                </c:pt>
              </c:strCache>
            </c:strRef>
          </c:tx>
          <c:spPr>
            <a:solidFill>
              <a:schemeClr val="accent2"/>
            </a:solidFill>
            <a:ln>
              <a:noFill/>
            </a:ln>
            <a:effectLst/>
          </c:spPr>
          <c:invertIfNegative val="0"/>
          <c:dLbls>
            <c:dLbl>
              <c:idx val="0"/>
              <c:layout>
                <c:manualLayout>
                  <c:x val="0"/>
                  <c:y val="0.1692211015318012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2B7D-4ECE-B6FF-65199B82262C}"/>
                </c:ext>
              </c:extLst>
            </c:dLbl>
            <c:dLbl>
              <c:idx val="1"/>
              <c:layout>
                <c:manualLayout>
                  <c:x val="0"/>
                  <c:y val="0.1791407021654312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2B7D-4ECE-B6FF-65199B82262C}"/>
                </c:ext>
              </c:extLst>
            </c:dLbl>
            <c:dLbl>
              <c:idx val="2"/>
              <c:layout>
                <c:manualLayout>
                  <c:x val="-5.2688102749821122E-3"/>
                  <c:y val="0.1637623563210980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2B7D-4ECE-B6FF-65199B82262C}"/>
                </c:ext>
              </c:extLst>
            </c:dLbl>
            <c:dLbl>
              <c:idx val="3"/>
              <c:layout>
                <c:manualLayout>
                  <c:x val="0"/>
                  <c:y val="0.1473861206889882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2B7D-4ECE-B6FF-65199B82262C}"/>
                </c:ext>
              </c:extLst>
            </c:dLbl>
            <c:dLbl>
              <c:idx val="4"/>
              <c:layout>
                <c:manualLayout>
                  <c:x val="-1.7562700916607041E-3"/>
                  <c:y val="0.1801385919532078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2B7D-4ECE-B6FF-65199B82262C}"/>
                </c:ext>
              </c:extLst>
            </c:dLbl>
            <c:dLbl>
              <c:idx val="5"/>
              <c:layout>
                <c:manualLayout>
                  <c:x val="-6.4395826121480688E-17"/>
                  <c:y val="0.16922110153180128"/>
                </c:manualLayout>
              </c:layout>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2B7D-4ECE-B6FF-65199B82262C}"/>
                </c:ext>
              </c:extLst>
            </c:dLbl>
            <c:dLbl>
              <c:idx val="6"/>
              <c:layout>
                <c:manualLayout>
                  <c:x val="-2.2255116949063741E-3"/>
                  <c:y val="0.1684726966657150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2B7D-4ECE-B6FF-65199B82262C}"/>
                </c:ext>
              </c:extLst>
            </c:dLbl>
            <c:dLbl>
              <c:idx val="7"/>
              <c:layout>
                <c:manualLayout>
                  <c:x val="0"/>
                  <c:y val="0.1630139986808556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2B7D-4ECE-B6FF-65199B82262C}"/>
                </c:ext>
              </c:extLst>
            </c:dLbl>
            <c:dLbl>
              <c:idx val="8"/>
              <c:layout>
                <c:manualLayout>
                  <c:x val="-9.4379549270846583E-17"/>
                  <c:y val="0.1666978404754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B14-4212-8FAF-A3FBC05232E3}"/>
                </c:ext>
              </c:extLst>
            </c:dLbl>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July</c:v>
                </c:pt>
                <c:pt idx="1">
                  <c:v>Aug.</c:v>
                </c:pt>
                <c:pt idx="2">
                  <c:v>Sept.</c:v>
                </c:pt>
                <c:pt idx="3">
                  <c:v>Oct. </c:v>
                </c:pt>
                <c:pt idx="4">
                  <c:v>Nov.</c:v>
                </c:pt>
                <c:pt idx="5">
                  <c:v>Dec.</c:v>
                </c:pt>
                <c:pt idx="6">
                  <c:v>Jan. </c:v>
                </c:pt>
                <c:pt idx="7">
                  <c:v>Feb.</c:v>
                </c:pt>
                <c:pt idx="8">
                  <c:v>Mar.</c:v>
                </c:pt>
                <c:pt idx="9">
                  <c:v>Apr.</c:v>
                </c:pt>
                <c:pt idx="10">
                  <c:v>May</c:v>
                </c:pt>
                <c:pt idx="11">
                  <c:v>June</c:v>
                </c:pt>
              </c:strCache>
            </c:strRef>
          </c:cat>
          <c:val>
            <c:numRef>
              <c:f>Sheet1!$C$2:$C$13</c:f>
              <c:numCache>
                <c:formatCode>General</c:formatCode>
                <c:ptCount val="12"/>
                <c:pt idx="0">
                  <c:v>837</c:v>
                </c:pt>
                <c:pt idx="1">
                  <c:v>820</c:v>
                </c:pt>
                <c:pt idx="2">
                  <c:v>851</c:v>
                </c:pt>
                <c:pt idx="3">
                  <c:v>889</c:v>
                </c:pt>
                <c:pt idx="4">
                  <c:v>743</c:v>
                </c:pt>
                <c:pt idx="5">
                  <c:v>785</c:v>
                </c:pt>
                <c:pt idx="6">
                  <c:v>802</c:v>
                </c:pt>
                <c:pt idx="7">
                  <c:v>792</c:v>
                </c:pt>
                <c:pt idx="8">
                  <c:v>882</c:v>
                </c:pt>
              </c:numCache>
            </c:numRef>
          </c:val>
          <c:extLst>
            <c:ext xmlns:c16="http://schemas.microsoft.com/office/drawing/2014/chart" uri="{C3380CC4-5D6E-409C-BE32-E72D297353CC}">
              <c16:uniqueId val="{00000015-2B7D-4ECE-B6FF-65199B82262C}"/>
            </c:ext>
          </c:extLst>
        </c:ser>
        <c:dLbls>
          <c:showLegendKey val="0"/>
          <c:showVal val="0"/>
          <c:showCatName val="0"/>
          <c:showSerName val="0"/>
          <c:showPercent val="0"/>
          <c:showBubbleSize val="0"/>
        </c:dLbls>
        <c:gapWidth val="30"/>
        <c:axId val="1973735632"/>
        <c:axId val="1973737072"/>
      </c:barChart>
      <c:catAx>
        <c:axId val="1973735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crossAx val="1973737072"/>
        <c:crosses val="autoZero"/>
        <c:auto val="1"/>
        <c:lblAlgn val="ctr"/>
        <c:lblOffset val="100"/>
        <c:noMultiLvlLbl val="0"/>
      </c:catAx>
      <c:valAx>
        <c:axId val="19737370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crossAx val="19737356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Aptos" panose="020B0004020202020204" pitchFamily="34" charset="0"/>
                <a:ea typeface="+mn-ea"/>
                <a:cs typeface="Calibri" panose="020F0502020204030204" pitchFamily="34" charset="0"/>
              </a:defRPr>
            </a:pPr>
            <a:r>
              <a:rPr lang="en-US" sz="1800" dirty="0">
                <a:latin typeface="Aptos" panose="020B0004020202020204" pitchFamily="34" charset="0"/>
                <a:cs typeface="Calibri" panose="020F0502020204030204" pitchFamily="34" charset="0"/>
              </a:rPr>
              <a:t>Compliance &amp; Enforcement</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Aptos" panose="020B0004020202020204" pitchFamily="34" charset="0"/>
              <a:ea typeface="+mn-ea"/>
              <a:cs typeface="Calibri" panose="020F0502020204030204" pitchFamily="34" charset="0"/>
            </a:defRPr>
          </a:pPr>
          <a:endParaRPr lang="en-US"/>
        </a:p>
      </c:txPr>
    </c:title>
    <c:autoTitleDeleted val="0"/>
    <c:plotArea>
      <c:layout/>
      <c:barChart>
        <c:barDir val="bar"/>
        <c:grouping val="clustered"/>
        <c:varyColors val="0"/>
        <c:ser>
          <c:idx val="0"/>
          <c:order val="0"/>
          <c:tx>
            <c:strRef>
              <c:f>Sheet1!$B$1</c:f>
              <c:strCache>
                <c:ptCount val="1"/>
                <c:pt idx="0">
                  <c:v>Enforcement</c:v>
                </c:pt>
              </c:strCache>
            </c:strRef>
          </c:tx>
          <c:spPr>
            <a:solidFill>
              <a:schemeClr val="accent1"/>
            </a:solidFill>
            <a:ln>
              <a:noFill/>
            </a:ln>
            <a:effectLst/>
          </c:spPr>
          <c:invertIfNegative val="0"/>
          <c:dPt>
            <c:idx val="0"/>
            <c:invertIfNegative val="0"/>
            <c:bubble3D val="0"/>
            <c:spPr>
              <a:solidFill>
                <a:srgbClr val="FF6600"/>
              </a:solidFill>
              <a:ln>
                <a:noFill/>
              </a:ln>
              <a:effectLst/>
            </c:spPr>
            <c:extLst>
              <c:ext xmlns:c16="http://schemas.microsoft.com/office/drawing/2014/chart" uri="{C3380CC4-5D6E-409C-BE32-E72D297353CC}">
                <c16:uniqueId val="{00000001-E74D-4CE4-BBE3-8C5192C91895}"/>
              </c:ext>
            </c:extLst>
          </c:dPt>
          <c:dPt>
            <c:idx val="1"/>
            <c:invertIfNegative val="0"/>
            <c:bubble3D val="0"/>
            <c:spPr>
              <a:solidFill>
                <a:srgbClr val="FFC000"/>
              </a:solidFill>
              <a:ln>
                <a:noFill/>
              </a:ln>
              <a:effectLst/>
            </c:spPr>
            <c:extLst>
              <c:ext xmlns:c16="http://schemas.microsoft.com/office/drawing/2014/chart" uri="{C3380CC4-5D6E-409C-BE32-E72D297353CC}">
                <c16:uniqueId val="{00000003-E74D-4CE4-BBE3-8C5192C91895}"/>
              </c:ext>
            </c:extLst>
          </c:dPt>
          <c:dPt>
            <c:idx val="2"/>
            <c:invertIfNegative val="0"/>
            <c:bubble3D val="0"/>
            <c:spPr>
              <a:solidFill>
                <a:schemeClr val="tx2">
                  <a:lumMod val="25000"/>
                  <a:lumOff val="75000"/>
                </a:schemeClr>
              </a:solidFill>
              <a:ln>
                <a:noFill/>
              </a:ln>
              <a:effectLst/>
            </c:spPr>
            <c:extLst>
              <c:ext xmlns:c16="http://schemas.microsoft.com/office/drawing/2014/chart" uri="{C3380CC4-5D6E-409C-BE32-E72D297353CC}">
                <c16:uniqueId val="{00000006-E74D-4CE4-BBE3-8C5192C91895}"/>
              </c:ext>
            </c:extLst>
          </c:dPt>
          <c:dPt>
            <c:idx val="3"/>
            <c:invertIfNegative val="0"/>
            <c:bubble3D val="0"/>
            <c:spPr>
              <a:solidFill>
                <a:srgbClr val="FFFF99"/>
              </a:solidFill>
              <a:ln>
                <a:noFill/>
              </a:ln>
              <a:effectLst/>
            </c:spPr>
            <c:extLst>
              <c:ext xmlns:c16="http://schemas.microsoft.com/office/drawing/2014/chart" uri="{C3380CC4-5D6E-409C-BE32-E72D297353CC}">
                <c16:uniqueId val="{00000005-E74D-4CE4-BBE3-8C5192C91895}"/>
              </c:ext>
            </c:extLst>
          </c:dPt>
          <c:dLbls>
            <c:dLbl>
              <c:idx val="0"/>
              <c:layout>
                <c:manualLayout>
                  <c:x val="-0.12023758283641642"/>
                  <c:y val="0"/>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Aptos" panose="020B000402020202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74D-4CE4-BBE3-8C5192C91895}"/>
                </c:ext>
              </c:extLst>
            </c:dLbl>
            <c:dLbl>
              <c:idx val="1"/>
              <c:layout>
                <c:manualLayout>
                  <c:x val="-0.10821382455277477"/>
                  <c:y val="-2.9260272659662016E-3"/>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Aptos" panose="020B000402020202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74D-4CE4-BBE3-8C5192C91895}"/>
                </c:ext>
              </c:extLst>
            </c:dLbl>
            <c:dLbl>
              <c:idx val="2"/>
              <c:layout>
                <c:manualLayout>
                  <c:x val="-0.10069897562549875"/>
                  <c:y val="-2.9260272659662285E-3"/>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Aptos" panose="020B000402020202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74D-4CE4-BBE3-8C5192C91895}"/>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Aptos" panose="020B000402020202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Office Check</c:v>
                </c:pt>
                <c:pt idx="1">
                  <c:v>Field Check</c:v>
                </c:pt>
                <c:pt idx="2">
                  <c:v>Compliance Letters</c:v>
                </c:pt>
              </c:strCache>
            </c:strRef>
          </c:cat>
          <c:val>
            <c:numRef>
              <c:f>Sheet1!$B$2:$B$4</c:f>
              <c:numCache>
                <c:formatCode>#,##0</c:formatCode>
                <c:ptCount val="3"/>
                <c:pt idx="0">
                  <c:v>22693</c:v>
                </c:pt>
                <c:pt idx="1">
                  <c:v>30432</c:v>
                </c:pt>
                <c:pt idx="2">
                  <c:v>10976</c:v>
                </c:pt>
              </c:numCache>
            </c:numRef>
          </c:val>
          <c:extLst>
            <c:ext xmlns:c16="http://schemas.microsoft.com/office/drawing/2014/chart" uri="{C3380CC4-5D6E-409C-BE32-E72D297353CC}">
              <c16:uniqueId val="{00000007-E74D-4CE4-BBE3-8C5192C91895}"/>
            </c:ext>
          </c:extLst>
        </c:ser>
        <c:dLbls>
          <c:showLegendKey val="0"/>
          <c:showVal val="0"/>
          <c:showCatName val="0"/>
          <c:showSerName val="0"/>
          <c:showPercent val="0"/>
          <c:showBubbleSize val="0"/>
        </c:dLbls>
        <c:gapWidth val="52"/>
        <c:axId val="1344515295"/>
        <c:axId val="1344499903"/>
      </c:barChart>
      <c:catAx>
        <c:axId val="134451529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ptos" panose="020B0004020202020204" pitchFamily="34" charset="0"/>
                <a:ea typeface="+mn-ea"/>
                <a:cs typeface="Calibri" panose="020F0502020204030204" pitchFamily="34" charset="0"/>
              </a:defRPr>
            </a:pPr>
            <a:endParaRPr lang="en-US"/>
          </a:p>
        </c:txPr>
        <c:crossAx val="1344499903"/>
        <c:crosses val="autoZero"/>
        <c:auto val="1"/>
        <c:lblAlgn val="ctr"/>
        <c:lblOffset val="100"/>
        <c:noMultiLvlLbl val="0"/>
      </c:catAx>
      <c:valAx>
        <c:axId val="1344499903"/>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ptos" panose="020B0004020202020204" pitchFamily="34" charset="0"/>
                <a:ea typeface="+mn-ea"/>
                <a:cs typeface="Calibri" panose="020F0502020204030204" pitchFamily="34" charset="0"/>
              </a:defRPr>
            </a:pPr>
            <a:endParaRPr lang="en-US"/>
          </a:p>
        </c:txPr>
        <c:crossAx val="1344515295"/>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0.84073</cdr:x>
      <cdr:y>0.16588</cdr:y>
    </cdr:from>
    <cdr:to>
      <cdr:x>0.92214</cdr:x>
      <cdr:y>0.23516</cdr:y>
    </cdr:to>
    <cdr:sp macro="" textlink="">
      <cdr:nvSpPr>
        <cdr:cNvPr id="2" name="TextBox 15">
          <a:extLst xmlns:a="http://schemas.openxmlformats.org/drawingml/2006/main">
            <a:ext uri="{FF2B5EF4-FFF2-40B4-BE49-F238E27FC236}">
              <a16:creationId xmlns:a16="http://schemas.microsoft.com/office/drawing/2014/main" id="{CA2F957A-088F-6A19-85EC-A073CE8BBFDC}"/>
            </a:ext>
          </a:extLst>
        </cdr:cNvPr>
        <cdr:cNvSpPr txBox="1"/>
      </cdr:nvSpPr>
      <cdr:spPr>
        <a:xfrm xmlns:a="http://schemas.openxmlformats.org/drawingml/2006/main">
          <a:off x="8052755" y="884343"/>
          <a:ext cx="779809"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800" i="1">
              <a:solidFill>
                <a:schemeClr val="tx1"/>
              </a:solidFill>
              <a:latin typeface="Calibri" panose="020F0502020204030204" pitchFamily="34" charset="0"/>
              <a:cs typeface="Calibri" panose="020F0502020204030204" pitchFamily="34" charset="0"/>
            </a:rPr>
            <a:t>55.8%</a:t>
          </a:r>
          <a:endParaRPr lang="en-US" sz="1800" i="1" dirty="0">
            <a:solidFill>
              <a:schemeClr val="tx1"/>
            </a:solidFill>
            <a:latin typeface="Calibri" panose="020F0502020204030204" pitchFamily="34" charset="0"/>
            <a:cs typeface="Calibri" panose="020F050202020403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0.38068</cdr:x>
      <cdr:y>0.02718</cdr:y>
    </cdr:from>
    <cdr:to>
      <cdr:x>0.44326</cdr:x>
      <cdr:y>0.13054</cdr:y>
    </cdr:to>
    <cdr:sp macro="" textlink="">
      <cdr:nvSpPr>
        <cdr:cNvPr id="2" name="TextBox 10">
          <a:extLst xmlns:a="http://schemas.openxmlformats.org/drawingml/2006/main">
            <a:ext uri="{FF2B5EF4-FFF2-40B4-BE49-F238E27FC236}">
              <a16:creationId xmlns:a16="http://schemas.microsoft.com/office/drawing/2014/main" id="{8E88C810-C072-46E8-B621-FB15C7DAE91B}"/>
            </a:ext>
          </a:extLst>
        </cdr:cNvPr>
        <cdr:cNvSpPr txBox="1"/>
      </cdr:nvSpPr>
      <cdr:spPr>
        <a:xfrm xmlns:a="http://schemas.openxmlformats.org/drawingml/2006/main">
          <a:off x="4136722" y="121405"/>
          <a:ext cx="679994" cy="461665"/>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1pPr>
          <a:lvl2pPr marL="4572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2pPr>
          <a:lvl3pPr marL="9144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3pPr>
          <a:lvl4pPr marL="13716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4pPr>
          <a:lvl5pPr marL="18288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5pPr>
          <a:lvl6pPr marL="22860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6pPr>
          <a:lvl7pPr marL="27432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7pPr>
          <a:lvl8pPr marL="32004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8pPr>
          <a:lvl9pPr marL="36576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9pPr>
        </a:lstStyle>
        <a:p xmlns:a="http://schemas.openxmlformats.org/drawingml/2006/main">
          <a:r>
            <a:rPr lang="en-US" sz="2400" b="1" dirty="0">
              <a:solidFill>
                <a:schemeClr val="tx1"/>
              </a:solidFill>
              <a:latin typeface="Aptos" panose="020B0004020202020204" pitchFamily="34" charset="0"/>
              <a:cs typeface="Calibri" panose="020F0502020204030204" pitchFamily="34" charset="0"/>
            </a:rPr>
            <a:t>193</a:t>
          </a:r>
        </a:p>
      </cdr:txBody>
    </cdr:sp>
  </cdr:relSizeAnchor>
  <cdr:relSizeAnchor xmlns:cdr="http://schemas.openxmlformats.org/drawingml/2006/chartDrawing">
    <cdr:from>
      <cdr:x>0.61188</cdr:x>
      <cdr:y>0.02792</cdr:y>
    </cdr:from>
    <cdr:to>
      <cdr:x>0.67446</cdr:x>
      <cdr:y>0.13128</cdr:y>
    </cdr:to>
    <cdr:sp macro="" textlink="">
      <cdr:nvSpPr>
        <cdr:cNvPr id="3" name="TextBox 1">
          <a:extLst xmlns:a="http://schemas.openxmlformats.org/drawingml/2006/main">
            <a:ext uri="{FF2B5EF4-FFF2-40B4-BE49-F238E27FC236}">
              <a16:creationId xmlns:a16="http://schemas.microsoft.com/office/drawing/2014/main" id="{9D0320D4-85EC-6411-C35A-5C922FFE7A24}"/>
            </a:ext>
          </a:extLst>
        </cdr:cNvPr>
        <cdr:cNvSpPr txBox="1"/>
      </cdr:nvSpPr>
      <cdr:spPr>
        <a:xfrm xmlns:a="http://schemas.openxmlformats.org/drawingml/2006/main">
          <a:off x="6649095" y="124710"/>
          <a:ext cx="679994" cy="461665"/>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1pPr>
          <a:lvl2pPr marL="4572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2pPr>
          <a:lvl3pPr marL="9144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3pPr>
          <a:lvl4pPr marL="13716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4pPr>
          <a:lvl5pPr marL="18288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5pPr>
          <a:lvl6pPr marL="22860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6pPr>
          <a:lvl7pPr marL="27432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7pPr>
          <a:lvl8pPr marL="32004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8pPr>
          <a:lvl9pPr marL="36576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9pPr>
        </a:lstStyle>
        <a:p xmlns:a="http://schemas.openxmlformats.org/drawingml/2006/main">
          <a:r>
            <a:rPr lang="en-US" sz="2400" b="1" dirty="0">
              <a:solidFill>
                <a:schemeClr val="tx1"/>
              </a:solidFill>
              <a:latin typeface="+mn-lt"/>
              <a:cs typeface="Calibri" panose="020F0502020204030204" pitchFamily="34" charset="0"/>
            </a:rPr>
            <a:t>190</a:t>
          </a:r>
        </a:p>
      </cdr:txBody>
    </cdr:sp>
  </cdr:relSizeAnchor>
  <cdr:relSizeAnchor xmlns:cdr="http://schemas.openxmlformats.org/drawingml/2006/chartDrawing">
    <cdr:from>
      <cdr:x>0.15027</cdr:x>
      <cdr:y>0.02718</cdr:y>
    </cdr:from>
    <cdr:to>
      <cdr:x>0.21285</cdr:x>
      <cdr:y>0.13054</cdr:y>
    </cdr:to>
    <cdr:sp macro="" textlink="">
      <cdr:nvSpPr>
        <cdr:cNvPr id="4" name="TextBox 2">
          <a:extLst xmlns:a="http://schemas.openxmlformats.org/drawingml/2006/main">
            <a:ext uri="{FF2B5EF4-FFF2-40B4-BE49-F238E27FC236}">
              <a16:creationId xmlns:a16="http://schemas.microsoft.com/office/drawing/2014/main" id="{D9F5F95A-4487-7CAB-EC2D-D9FF77F4CA1B}"/>
            </a:ext>
          </a:extLst>
        </cdr:cNvPr>
        <cdr:cNvSpPr txBox="1"/>
      </cdr:nvSpPr>
      <cdr:spPr>
        <a:xfrm xmlns:a="http://schemas.openxmlformats.org/drawingml/2006/main">
          <a:off x="1632934" y="121405"/>
          <a:ext cx="679994" cy="461665"/>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1pPr>
          <a:lvl2pPr marL="4572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2pPr>
          <a:lvl3pPr marL="9144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3pPr>
          <a:lvl4pPr marL="13716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4pPr>
          <a:lvl5pPr marL="1828800" algn="l" rtl="0" fontAlgn="base">
            <a:spcBef>
              <a:spcPct val="0"/>
            </a:spcBef>
            <a:spcAft>
              <a:spcPct val="0"/>
            </a:spcAft>
            <a:defRPr sz="2000" kern="1200">
              <a:solidFill>
                <a:schemeClr val="accent2"/>
              </a:solidFill>
              <a:latin typeface="Times New Roman" pitchFamily="18" charset="0"/>
              <a:ea typeface="ＭＳ Ｐゴシック" pitchFamily="34" charset="-128"/>
              <a:cs typeface="Arial" charset="0"/>
            </a:defRPr>
          </a:lvl5pPr>
          <a:lvl6pPr marL="22860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6pPr>
          <a:lvl7pPr marL="27432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7pPr>
          <a:lvl8pPr marL="32004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8pPr>
          <a:lvl9pPr marL="3657600" algn="l" defTabSz="914400" rtl="0" eaLnBrk="1" latinLnBrk="0" hangingPunct="1">
            <a:defRPr sz="2000" kern="1200">
              <a:solidFill>
                <a:schemeClr val="accent2"/>
              </a:solidFill>
              <a:latin typeface="Times New Roman" pitchFamily="18" charset="0"/>
              <a:ea typeface="ＭＳ Ｐゴシック" pitchFamily="34" charset="-128"/>
              <a:cs typeface="Arial" charset="0"/>
            </a:defRPr>
          </a:lvl9pPr>
        </a:lstStyle>
        <a:p xmlns:a="http://schemas.openxmlformats.org/drawingml/2006/main">
          <a:r>
            <a:rPr lang="en-US" sz="2400" b="1" dirty="0">
              <a:solidFill>
                <a:schemeClr val="tx1"/>
              </a:solidFill>
              <a:latin typeface="+mn-lt"/>
              <a:cs typeface="Calibri" panose="020F0502020204030204" pitchFamily="34" charset="0"/>
            </a:rPr>
            <a:t>194</a:t>
          </a:r>
        </a:p>
      </cdr:txBody>
    </cdr:sp>
  </cdr:relSizeAnchor>
  <cdr:relSizeAnchor xmlns:cdr="http://schemas.openxmlformats.org/drawingml/2006/chartDrawing">
    <cdr:from>
      <cdr:x>0.84892</cdr:x>
      <cdr:y>0.02718</cdr:y>
    </cdr:from>
    <cdr:to>
      <cdr:x>0.9115</cdr:x>
      <cdr:y>0.13054</cdr:y>
    </cdr:to>
    <cdr:sp macro="" textlink="">
      <cdr:nvSpPr>
        <cdr:cNvPr id="5" name="TextBox 1">
          <a:extLst xmlns:a="http://schemas.openxmlformats.org/drawingml/2006/main">
            <a:ext uri="{FF2B5EF4-FFF2-40B4-BE49-F238E27FC236}">
              <a16:creationId xmlns:a16="http://schemas.microsoft.com/office/drawing/2014/main" id="{9366AAD0-DAF6-6884-4AD1-F3C057F5508D}"/>
            </a:ext>
          </a:extLst>
        </cdr:cNvPr>
        <cdr:cNvSpPr txBox="1"/>
      </cdr:nvSpPr>
      <cdr:spPr>
        <a:xfrm xmlns:a="http://schemas.openxmlformats.org/drawingml/2006/main">
          <a:off x="9224929" y="121405"/>
          <a:ext cx="679994" cy="461665"/>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400" b="1" dirty="0">
              <a:solidFill>
                <a:schemeClr val="tx1"/>
              </a:solidFill>
              <a:latin typeface="+mn-lt"/>
              <a:cs typeface="Calibri" panose="020F0502020204030204" pitchFamily="34" charset="0"/>
            </a:rPr>
            <a:t>18</a:t>
          </a:r>
          <a:r>
            <a:rPr lang="en-US" sz="2400" b="1" dirty="0">
              <a:solidFill>
                <a:schemeClr val="tx1"/>
              </a:solidFill>
              <a:cs typeface="Calibri" panose="020F0502020204030204" pitchFamily="34" charset="0"/>
            </a:rPr>
            <a:t>7</a:t>
          </a:r>
          <a:endParaRPr lang="en-US" sz="2400" b="1" dirty="0">
            <a:solidFill>
              <a:schemeClr val="tx1"/>
            </a:solidFill>
            <a:latin typeface="+mn-lt"/>
            <a:cs typeface="Calibri" panose="020F0502020204030204"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478F77-FE3F-409E-A782-A973D4F36988}" type="datetimeFigureOut">
              <a:rPr lang="en-US" smtClean="0"/>
              <a:t>5/4/2026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5D35FA-C5B6-42EC-9F1D-90B0BD63D757}" type="slidenum">
              <a:rPr lang="en-US" smtClean="0"/>
              <a:t>‹#›</a:t>
            </a:fld>
            <a:endParaRPr lang="en-US"/>
          </a:p>
        </p:txBody>
      </p:sp>
    </p:spTree>
    <p:extLst>
      <p:ext uri="{BB962C8B-B14F-4D97-AF65-F5344CB8AC3E}">
        <p14:creationId xmlns:p14="http://schemas.microsoft.com/office/powerpoint/2010/main" val="874760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5D35FA-C5B6-42EC-9F1D-90B0BD63D757}" type="slidenum">
              <a:rPr lang="en-US" smtClean="0"/>
              <a:t>2</a:t>
            </a:fld>
            <a:endParaRPr lang="en-US"/>
          </a:p>
        </p:txBody>
      </p:sp>
    </p:spTree>
    <p:extLst>
      <p:ext uri="{BB962C8B-B14F-4D97-AF65-F5344CB8AC3E}">
        <p14:creationId xmlns:p14="http://schemas.microsoft.com/office/powerpoint/2010/main" val="955206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58D5E-98C9-AA42-6081-29468E11C23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8127809-29C3-64B6-620F-E28A25F7FEC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C1B943B-23FB-B601-9F2F-D11F0D6EF7E2}"/>
              </a:ext>
            </a:extLst>
          </p:cNvPr>
          <p:cNvSpPr>
            <a:spLocks noGrp="1"/>
          </p:cNvSpPr>
          <p:nvPr>
            <p:ph type="dt" sz="half" idx="10"/>
          </p:nvPr>
        </p:nvSpPr>
        <p:spPr/>
        <p:txBody>
          <a:bodyPr/>
          <a:lstStyle/>
          <a:p>
            <a:fld id="{112BFCE9-60B3-45CF-A5ED-BE533184D314}" type="datetimeFigureOut">
              <a:rPr lang="en-US" smtClean="0"/>
              <a:t>5/4/2026</a:t>
            </a:fld>
            <a:endParaRPr lang="en-US"/>
          </a:p>
        </p:txBody>
      </p:sp>
      <p:sp>
        <p:nvSpPr>
          <p:cNvPr id="5" name="Footer Placeholder 4">
            <a:extLst>
              <a:ext uri="{FF2B5EF4-FFF2-40B4-BE49-F238E27FC236}">
                <a16:creationId xmlns:a16="http://schemas.microsoft.com/office/drawing/2014/main" id="{7DDC4572-AE00-0BE1-A0A9-EE296281DB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237396-5427-E755-FF51-760B93EF8997}"/>
              </a:ext>
            </a:extLst>
          </p:cNvPr>
          <p:cNvSpPr>
            <a:spLocks noGrp="1"/>
          </p:cNvSpPr>
          <p:nvPr>
            <p:ph type="sldNum" sz="quarter" idx="12"/>
          </p:nvPr>
        </p:nvSpPr>
        <p:spPr/>
        <p:txBody>
          <a:bodyPr/>
          <a:lstStyle/>
          <a:p>
            <a:fld id="{367B60D0-C861-45B3-86D0-730D57C89554}" type="slidenum">
              <a:rPr lang="en-US" smtClean="0"/>
              <a:t>‹#›</a:t>
            </a:fld>
            <a:endParaRPr lang="en-US"/>
          </a:p>
        </p:txBody>
      </p:sp>
    </p:spTree>
    <p:extLst>
      <p:ext uri="{BB962C8B-B14F-4D97-AF65-F5344CB8AC3E}">
        <p14:creationId xmlns:p14="http://schemas.microsoft.com/office/powerpoint/2010/main" val="3250543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88908-4E04-0DDF-771E-6EB6CE3A5C3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3CB3007-3BCA-A98E-3E03-C92A1D7275A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6D0EC2-8B9F-54CE-B946-F1B7757D0D6E}"/>
              </a:ext>
            </a:extLst>
          </p:cNvPr>
          <p:cNvSpPr>
            <a:spLocks noGrp="1"/>
          </p:cNvSpPr>
          <p:nvPr>
            <p:ph type="dt" sz="half" idx="10"/>
          </p:nvPr>
        </p:nvSpPr>
        <p:spPr/>
        <p:txBody>
          <a:bodyPr/>
          <a:lstStyle/>
          <a:p>
            <a:fld id="{112BFCE9-60B3-45CF-A5ED-BE533184D314}" type="datetimeFigureOut">
              <a:rPr lang="en-US" smtClean="0"/>
              <a:t>5/4/2026</a:t>
            </a:fld>
            <a:endParaRPr lang="en-US"/>
          </a:p>
        </p:txBody>
      </p:sp>
      <p:sp>
        <p:nvSpPr>
          <p:cNvPr id="5" name="Footer Placeholder 4">
            <a:extLst>
              <a:ext uri="{FF2B5EF4-FFF2-40B4-BE49-F238E27FC236}">
                <a16:creationId xmlns:a16="http://schemas.microsoft.com/office/drawing/2014/main" id="{93AC3F9B-545A-EF21-6596-4FE4F97DDE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0AEB9A-EC3A-67A3-055C-C011C2E6BD74}"/>
              </a:ext>
            </a:extLst>
          </p:cNvPr>
          <p:cNvSpPr>
            <a:spLocks noGrp="1"/>
          </p:cNvSpPr>
          <p:nvPr>
            <p:ph type="sldNum" sz="quarter" idx="12"/>
          </p:nvPr>
        </p:nvSpPr>
        <p:spPr/>
        <p:txBody>
          <a:bodyPr/>
          <a:lstStyle/>
          <a:p>
            <a:fld id="{367B60D0-C861-45B3-86D0-730D57C89554}" type="slidenum">
              <a:rPr lang="en-US" smtClean="0"/>
              <a:t>‹#›</a:t>
            </a:fld>
            <a:endParaRPr lang="en-US"/>
          </a:p>
        </p:txBody>
      </p:sp>
    </p:spTree>
    <p:extLst>
      <p:ext uri="{BB962C8B-B14F-4D97-AF65-F5344CB8AC3E}">
        <p14:creationId xmlns:p14="http://schemas.microsoft.com/office/powerpoint/2010/main" val="1279741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F8B6DA-C583-B32D-5E41-9E3C7A95184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095D2DF-D7E6-BBF2-6B15-A199633C9E9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8F0B3B-91EF-3FB4-B066-871C51C1EC06}"/>
              </a:ext>
            </a:extLst>
          </p:cNvPr>
          <p:cNvSpPr>
            <a:spLocks noGrp="1"/>
          </p:cNvSpPr>
          <p:nvPr>
            <p:ph type="dt" sz="half" idx="10"/>
          </p:nvPr>
        </p:nvSpPr>
        <p:spPr/>
        <p:txBody>
          <a:bodyPr/>
          <a:lstStyle/>
          <a:p>
            <a:fld id="{112BFCE9-60B3-45CF-A5ED-BE533184D314}" type="datetimeFigureOut">
              <a:rPr lang="en-US" smtClean="0"/>
              <a:t>5/4/2026</a:t>
            </a:fld>
            <a:endParaRPr lang="en-US"/>
          </a:p>
        </p:txBody>
      </p:sp>
      <p:sp>
        <p:nvSpPr>
          <p:cNvPr id="5" name="Footer Placeholder 4">
            <a:extLst>
              <a:ext uri="{FF2B5EF4-FFF2-40B4-BE49-F238E27FC236}">
                <a16:creationId xmlns:a16="http://schemas.microsoft.com/office/drawing/2014/main" id="{A0F6F82D-FBA3-94D1-AE37-6ED4F1A6C1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C27A9A-A5E8-FABC-7C55-4D18895519B0}"/>
              </a:ext>
            </a:extLst>
          </p:cNvPr>
          <p:cNvSpPr>
            <a:spLocks noGrp="1"/>
          </p:cNvSpPr>
          <p:nvPr>
            <p:ph type="sldNum" sz="quarter" idx="12"/>
          </p:nvPr>
        </p:nvSpPr>
        <p:spPr/>
        <p:txBody>
          <a:bodyPr/>
          <a:lstStyle/>
          <a:p>
            <a:fld id="{367B60D0-C861-45B3-86D0-730D57C89554}" type="slidenum">
              <a:rPr lang="en-US" smtClean="0"/>
              <a:t>‹#›</a:t>
            </a:fld>
            <a:endParaRPr lang="en-US"/>
          </a:p>
        </p:txBody>
      </p:sp>
    </p:spTree>
    <p:extLst>
      <p:ext uri="{BB962C8B-B14F-4D97-AF65-F5344CB8AC3E}">
        <p14:creationId xmlns:p14="http://schemas.microsoft.com/office/powerpoint/2010/main" val="1011279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EDE95-82CE-6368-2FF1-9446F755D5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D65689-FC11-0566-187C-35CE81A3B31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1215DA-F658-7306-798A-49C1A6517CA5}"/>
              </a:ext>
            </a:extLst>
          </p:cNvPr>
          <p:cNvSpPr>
            <a:spLocks noGrp="1"/>
          </p:cNvSpPr>
          <p:nvPr>
            <p:ph type="dt" sz="half" idx="10"/>
          </p:nvPr>
        </p:nvSpPr>
        <p:spPr/>
        <p:txBody>
          <a:bodyPr/>
          <a:lstStyle/>
          <a:p>
            <a:fld id="{112BFCE9-60B3-45CF-A5ED-BE533184D314}" type="datetimeFigureOut">
              <a:rPr lang="en-US" smtClean="0"/>
              <a:t>5/4/2026</a:t>
            </a:fld>
            <a:endParaRPr lang="en-US"/>
          </a:p>
        </p:txBody>
      </p:sp>
      <p:sp>
        <p:nvSpPr>
          <p:cNvPr id="5" name="Footer Placeholder 4">
            <a:extLst>
              <a:ext uri="{FF2B5EF4-FFF2-40B4-BE49-F238E27FC236}">
                <a16:creationId xmlns:a16="http://schemas.microsoft.com/office/drawing/2014/main" id="{CDFC2C94-6414-58BE-704F-1330A4C942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49A987-E8DC-3569-95E6-6096D9BD57E1}"/>
              </a:ext>
            </a:extLst>
          </p:cNvPr>
          <p:cNvSpPr>
            <a:spLocks noGrp="1"/>
          </p:cNvSpPr>
          <p:nvPr>
            <p:ph type="sldNum" sz="quarter" idx="12"/>
          </p:nvPr>
        </p:nvSpPr>
        <p:spPr/>
        <p:txBody>
          <a:bodyPr/>
          <a:lstStyle/>
          <a:p>
            <a:fld id="{367B60D0-C861-45B3-86D0-730D57C89554}" type="slidenum">
              <a:rPr lang="en-US" smtClean="0"/>
              <a:t>‹#›</a:t>
            </a:fld>
            <a:endParaRPr lang="en-US"/>
          </a:p>
        </p:txBody>
      </p:sp>
    </p:spTree>
    <p:extLst>
      <p:ext uri="{BB962C8B-B14F-4D97-AF65-F5344CB8AC3E}">
        <p14:creationId xmlns:p14="http://schemas.microsoft.com/office/powerpoint/2010/main" val="885767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E9256-3F0B-9563-33B3-D2BAD26DCB1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F32FDBE-F478-3C3F-9CBF-54F3AE169D1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8E54D16-4A46-D8C7-25F5-BE6C7C2D3C66}"/>
              </a:ext>
            </a:extLst>
          </p:cNvPr>
          <p:cNvSpPr>
            <a:spLocks noGrp="1"/>
          </p:cNvSpPr>
          <p:nvPr>
            <p:ph type="dt" sz="half" idx="10"/>
          </p:nvPr>
        </p:nvSpPr>
        <p:spPr/>
        <p:txBody>
          <a:bodyPr/>
          <a:lstStyle/>
          <a:p>
            <a:fld id="{112BFCE9-60B3-45CF-A5ED-BE533184D314}" type="datetimeFigureOut">
              <a:rPr lang="en-US" smtClean="0"/>
              <a:t>5/4/2026</a:t>
            </a:fld>
            <a:endParaRPr lang="en-US"/>
          </a:p>
        </p:txBody>
      </p:sp>
      <p:sp>
        <p:nvSpPr>
          <p:cNvPr id="5" name="Footer Placeholder 4">
            <a:extLst>
              <a:ext uri="{FF2B5EF4-FFF2-40B4-BE49-F238E27FC236}">
                <a16:creationId xmlns:a16="http://schemas.microsoft.com/office/drawing/2014/main" id="{E0849641-1006-79BF-D58E-EC9A65FA69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77F22E-640E-2332-19CE-2E23758B0302}"/>
              </a:ext>
            </a:extLst>
          </p:cNvPr>
          <p:cNvSpPr>
            <a:spLocks noGrp="1"/>
          </p:cNvSpPr>
          <p:nvPr>
            <p:ph type="sldNum" sz="quarter" idx="12"/>
          </p:nvPr>
        </p:nvSpPr>
        <p:spPr/>
        <p:txBody>
          <a:bodyPr/>
          <a:lstStyle/>
          <a:p>
            <a:fld id="{367B60D0-C861-45B3-86D0-730D57C89554}" type="slidenum">
              <a:rPr lang="en-US" smtClean="0"/>
              <a:t>‹#›</a:t>
            </a:fld>
            <a:endParaRPr lang="en-US"/>
          </a:p>
        </p:txBody>
      </p:sp>
    </p:spTree>
    <p:extLst>
      <p:ext uri="{BB962C8B-B14F-4D97-AF65-F5344CB8AC3E}">
        <p14:creationId xmlns:p14="http://schemas.microsoft.com/office/powerpoint/2010/main" val="3976473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10673-35F7-114A-70B0-42477AF525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1B9C18-F54B-2D29-0906-B01E8411A72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F09473A-E4EA-1C94-101B-ED4A2499CBE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3734419-FCB2-E868-38B1-C9CE24EB9F34}"/>
              </a:ext>
            </a:extLst>
          </p:cNvPr>
          <p:cNvSpPr>
            <a:spLocks noGrp="1"/>
          </p:cNvSpPr>
          <p:nvPr>
            <p:ph type="dt" sz="half" idx="10"/>
          </p:nvPr>
        </p:nvSpPr>
        <p:spPr/>
        <p:txBody>
          <a:bodyPr/>
          <a:lstStyle/>
          <a:p>
            <a:fld id="{112BFCE9-60B3-45CF-A5ED-BE533184D314}" type="datetimeFigureOut">
              <a:rPr lang="en-US" smtClean="0"/>
              <a:t>5/4/2026</a:t>
            </a:fld>
            <a:endParaRPr lang="en-US"/>
          </a:p>
        </p:txBody>
      </p:sp>
      <p:sp>
        <p:nvSpPr>
          <p:cNvPr id="6" name="Footer Placeholder 5">
            <a:extLst>
              <a:ext uri="{FF2B5EF4-FFF2-40B4-BE49-F238E27FC236}">
                <a16:creationId xmlns:a16="http://schemas.microsoft.com/office/drawing/2014/main" id="{FC09FEE8-E608-E53C-7CFB-3F43215903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D28628-F9E7-3F5C-AA92-959ABB094541}"/>
              </a:ext>
            </a:extLst>
          </p:cNvPr>
          <p:cNvSpPr>
            <a:spLocks noGrp="1"/>
          </p:cNvSpPr>
          <p:nvPr>
            <p:ph type="sldNum" sz="quarter" idx="12"/>
          </p:nvPr>
        </p:nvSpPr>
        <p:spPr/>
        <p:txBody>
          <a:bodyPr/>
          <a:lstStyle/>
          <a:p>
            <a:fld id="{367B60D0-C861-45B3-86D0-730D57C89554}" type="slidenum">
              <a:rPr lang="en-US" smtClean="0"/>
              <a:t>‹#›</a:t>
            </a:fld>
            <a:endParaRPr lang="en-US"/>
          </a:p>
        </p:txBody>
      </p:sp>
    </p:spTree>
    <p:extLst>
      <p:ext uri="{BB962C8B-B14F-4D97-AF65-F5344CB8AC3E}">
        <p14:creationId xmlns:p14="http://schemas.microsoft.com/office/powerpoint/2010/main" val="4200409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9F868-1EE8-6DB4-BDF1-10121E23D27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279EDAD-74FC-F9AF-7825-4273CEEDE9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11C8F8F-A026-E470-A5C1-27B1F43C3BD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76EAD00-F2BA-A42D-C99C-894F9D7F3D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A52E4E1-4F7D-33F1-C9A0-7D1105B5A00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8B7633-DB27-B339-0548-AD400BD7607E}"/>
              </a:ext>
            </a:extLst>
          </p:cNvPr>
          <p:cNvSpPr>
            <a:spLocks noGrp="1"/>
          </p:cNvSpPr>
          <p:nvPr>
            <p:ph type="dt" sz="half" idx="10"/>
          </p:nvPr>
        </p:nvSpPr>
        <p:spPr/>
        <p:txBody>
          <a:bodyPr/>
          <a:lstStyle/>
          <a:p>
            <a:fld id="{112BFCE9-60B3-45CF-A5ED-BE533184D314}" type="datetimeFigureOut">
              <a:rPr lang="en-US" smtClean="0"/>
              <a:t>5/4/2026</a:t>
            </a:fld>
            <a:endParaRPr lang="en-US"/>
          </a:p>
        </p:txBody>
      </p:sp>
      <p:sp>
        <p:nvSpPr>
          <p:cNvPr id="8" name="Footer Placeholder 7">
            <a:extLst>
              <a:ext uri="{FF2B5EF4-FFF2-40B4-BE49-F238E27FC236}">
                <a16:creationId xmlns:a16="http://schemas.microsoft.com/office/drawing/2014/main" id="{5FB3AAD4-F03F-7E19-308F-CBFF87A94AB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A1B2807-A10B-B4C0-581C-7A5001F5052A}"/>
              </a:ext>
            </a:extLst>
          </p:cNvPr>
          <p:cNvSpPr>
            <a:spLocks noGrp="1"/>
          </p:cNvSpPr>
          <p:nvPr>
            <p:ph type="sldNum" sz="quarter" idx="12"/>
          </p:nvPr>
        </p:nvSpPr>
        <p:spPr/>
        <p:txBody>
          <a:bodyPr/>
          <a:lstStyle/>
          <a:p>
            <a:fld id="{367B60D0-C861-45B3-86D0-730D57C89554}" type="slidenum">
              <a:rPr lang="en-US" smtClean="0"/>
              <a:t>‹#›</a:t>
            </a:fld>
            <a:endParaRPr lang="en-US"/>
          </a:p>
        </p:txBody>
      </p:sp>
    </p:spTree>
    <p:extLst>
      <p:ext uri="{BB962C8B-B14F-4D97-AF65-F5344CB8AC3E}">
        <p14:creationId xmlns:p14="http://schemas.microsoft.com/office/powerpoint/2010/main" val="984654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834B6-7589-8FA6-4A43-D445F6AB95E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E2A21A5-95DB-9B73-ECCA-B58A69873A6D}"/>
              </a:ext>
            </a:extLst>
          </p:cNvPr>
          <p:cNvSpPr>
            <a:spLocks noGrp="1"/>
          </p:cNvSpPr>
          <p:nvPr>
            <p:ph type="dt" sz="half" idx="10"/>
          </p:nvPr>
        </p:nvSpPr>
        <p:spPr/>
        <p:txBody>
          <a:bodyPr/>
          <a:lstStyle/>
          <a:p>
            <a:fld id="{112BFCE9-60B3-45CF-A5ED-BE533184D314}" type="datetimeFigureOut">
              <a:rPr lang="en-US" smtClean="0"/>
              <a:t>5/4/2026</a:t>
            </a:fld>
            <a:endParaRPr lang="en-US"/>
          </a:p>
        </p:txBody>
      </p:sp>
      <p:sp>
        <p:nvSpPr>
          <p:cNvPr id="4" name="Footer Placeholder 3">
            <a:extLst>
              <a:ext uri="{FF2B5EF4-FFF2-40B4-BE49-F238E27FC236}">
                <a16:creationId xmlns:a16="http://schemas.microsoft.com/office/drawing/2014/main" id="{9447CF12-58D5-7E17-18EE-D852D560023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F85DE75-C25C-88A3-E85D-B42DB146C669}"/>
              </a:ext>
            </a:extLst>
          </p:cNvPr>
          <p:cNvSpPr>
            <a:spLocks noGrp="1"/>
          </p:cNvSpPr>
          <p:nvPr>
            <p:ph type="sldNum" sz="quarter" idx="12"/>
          </p:nvPr>
        </p:nvSpPr>
        <p:spPr/>
        <p:txBody>
          <a:bodyPr/>
          <a:lstStyle/>
          <a:p>
            <a:fld id="{367B60D0-C861-45B3-86D0-730D57C89554}" type="slidenum">
              <a:rPr lang="en-US" smtClean="0"/>
              <a:t>‹#›</a:t>
            </a:fld>
            <a:endParaRPr lang="en-US"/>
          </a:p>
        </p:txBody>
      </p:sp>
    </p:spTree>
    <p:extLst>
      <p:ext uri="{BB962C8B-B14F-4D97-AF65-F5344CB8AC3E}">
        <p14:creationId xmlns:p14="http://schemas.microsoft.com/office/powerpoint/2010/main" val="1279098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0FD97A-1F62-2E16-7B13-38CC9CEEAB40}"/>
              </a:ext>
            </a:extLst>
          </p:cNvPr>
          <p:cNvSpPr>
            <a:spLocks noGrp="1"/>
          </p:cNvSpPr>
          <p:nvPr>
            <p:ph type="dt" sz="half" idx="10"/>
          </p:nvPr>
        </p:nvSpPr>
        <p:spPr/>
        <p:txBody>
          <a:bodyPr/>
          <a:lstStyle/>
          <a:p>
            <a:fld id="{112BFCE9-60B3-45CF-A5ED-BE533184D314}" type="datetimeFigureOut">
              <a:rPr lang="en-US" smtClean="0"/>
              <a:t>5/4/2026</a:t>
            </a:fld>
            <a:endParaRPr lang="en-US"/>
          </a:p>
        </p:txBody>
      </p:sp>
      <p:sp>
        <p:nvSpPr>
          <p:cNvPr id="3" name="Footer Placeholder 2">
            <a:extLst>
              <a:ext uri="{FF2B5EF4-FFF2-40B4-BE49-F238E27FC236}">
                <a16:creationId xmlns:a16="http://schemas.microsoft.com/office/drawing/2014/main" id="{0A668445-D856-7C42-5279-CE91B1B5271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7FD9AA5-E1E9-1401-AE39-7912E29758A0}"/>
              </a:ext>
            </a:extLst>
          </p:cNvPr>
          <p:cNvSpPr>
            <a:spLocks noGrp="1"/>
          </p:cNvSpPr>
          <p:nvPr>
            <p:ph type="sldNum" sz="quarter" idx="12"/>
          </p:nvPr>
        </p:nvSpPr>
        <p:spPr/>
        <p:txBody>
          <a:bodyPr/>
          <a:lstStyle/>
          <a:p>
            <a:fld id="{367B60D0-C861-45B3-86D0-730D57C89554}" type="slidenum">
              <a:rPr lang="en-US" smtClean="0"/>
              <a:t>‹#›</a:t>
            </a:fld>
            <a:endParaRPr lang="en-US"/>
          </a:p>
        </p:txBody>
      </p:sp>
    </p:spTree>
    <p:extLst>
      <p:ext uri="{BB962C8B-B14F-4D97-AF65-F5344CB8AC3E}">
        <p14:creationId xmlns:p14="http://schemas.microsoft.com/office/powerpoint/2010/main" val="1295364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A7678-EDC7-D9AB-8113-D433B32687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366A7A5-64AF-3C2F-4175-0AE0F2A061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C6A5347-5E03-B309-3998-ABDFDA8323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DA67D5-DA22-A346-F122-060BD9984E85}"/>
              </a:ext>
            </a:extLst>
          </p:cNvPr>
          <p:cNvSpPr>
            <a:spLocks noGrp="1"/>
          </p:cNvSpPr>
          <p:nvPr>
            <p:ph type="dt" sz="half" idx="10"/>
          </p:nvPr>
        </p:nvSpPr>
        <p:spPr/>
        <p:txBody>
          <a:bodyPr/>
          <a:lstStyle/>
          <a:p>
            <a:fld id="{112BFCE9-60B3-45CF-A5ED-BE533184D314}" type="datetimeFigureOut">
              <a:rPr lang="en-US" smtClean="0"/>
              <a:t>5/4/2026</a:t>
            </a:fld>
            <a:endParaRPr lang="en-US"/>
          </a:p>
        </p:txBody>
      </p:sp>
      <p:sp>
        <p:nvSpPr>
          <p:cNvPr id="6" name="Footer Placeholder 5">
            <a:extLst>
              <a:ext uri="{FF2B5EF4-FFF2-40B4-BE49-F238E27FC236}">
                <a16:creationId xmlns:a16="http://schemas.microsoft.com/office/drawing/2014/main" id="{150CF55B-4E24-9F79-D24B-6322C80306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C33D0B-4246-E481-F879-C567BB035127}"/>
              </a:ext>
            </a:extLst>
          </p:cNvPr>
          <p:cNvSpPr>
            <a:spLocks noGrp="1"/>
          </p:cNvSpPr>
          <p:nvPr>
            <p:ph type="sldNum" sz="quarter" idx="12"/>
          </p:nvPr>
        </p:nvSpPr>
        <p:spPr/>
        <p:txBody>
          <a:bodyPr/>
          <a:lstStyle/>
          <a:p>
            <a:fld id="{367B60D0-C861-45B3-86D0-730D57C89554}" type="slidenum">
              <a:rPr lang="en-US" smtClean="0"/>
              <a:t>‹#›</a:t>
            </a:fld>
            <a:endParaRPr lang="en-US"/>
          </a:p>
        </p:txBody>
      </p:sp>
    </p:spTree>
    <p:extLst>
      <p:ext uri="{BB962C8B-B14F-4D97-AF65-F5344CB8AC3E}">
        <p14:creationId xmlns:p14="http://schemas.microsoft.com/office/powerpoint/2010/main" val="639668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D7A25-E726-44E4-8526-1F781A0F98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4065CD0-3CA4-D4AC-D548-675B41EF7D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F95F641-8E36-FD58-5FB9-578F606581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6C25B2-4C36-7689-6A6F-0F911B342608}"/>
              </a:ext>
            </a:extLst>
          </p:cNvPr>
          <p:cNvSpPr>
            <a:spLocks noGrp="1"/>
          </p:cNvSpPr>
          <p:nvPr>
            <p:ph type="dt" sz="half" idx="10"/>
          </p:nvPr>
        </p:nvSpPr>
        <p:spPr/>
        <p:txBody>
          <a:bodyPr/>
          <a:lstStyle/>
          <a:p>
            <a:fld id="{112BFCE9-60B3-45CF-A5ED-BE533184D314}" type="datetimeFigureOut">
              <a:rPr lang="en-US" smtClean="0"/>
              <a:t>5/4/2026</a:t>
            </a:fld>
            <a:endParaRPr lang="en-US"/>
          </a:p>
        </p:txBody>
      </p:sp>
      <p:sp>
        <p:nvSpPr>
          <p:cNvPr id="6" name="Footer Placeholder 5">
            <a:extLst>
              <a:ext uri="{FF2B5EF4-FFF2-40B4-BE49-F238E27FC236}">
                <a16:creationId xmlns:a16="http://schemas.microsoft.com/office/drawing/2014/main" id="{E34D38FC-BCAC-5228-FDD0-AA8539DB46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C07FF0-36A1-430A-3814-E0E3AD565EED}"/>
              </a:ext>
            </a:extLst>
          </p:cNvPr>
          <p:cNvSpPr>
            <a:spLocks noGrp="1"/>
          </p:cNvSpPr>
          <p:nvPr>
            <p:ph type="sldNum" sz="quarter" idx="12"/>
          </p:nvPr>
        </p:nvSpPr>
        <p:spPr/>
        <p:txBody>
          <a:bodyPr/>
          <a:lstStyle/>
          <a:p>
            <a:fld id="{367B60D0-C861-45B3-86D0-730D57C89554}" type="slidenum">
              <a:rPr lang="en-US" smtClean="0"/>
              <a:t>‹#›</a:t>
            </a:fld>
            <a:endParaRPr lang="en-US"/>
          </a:p>
        </p:txBody>
      </p:sp>
    </p:spTree>
    <p:extLst>
      <p:ext uri="{BB962C8B-B14F-4D97-AF65-F5344CB8AC3E}">
        <p14:creationId xmlns:p14="http://schemas.microsoft.com/office/powerpoint/2010/main" val="3643239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265185-5B8C-E1ED-B11A-A09E5F8361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AC3B4AE-448C-E5D8-216D-951ECD59C9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016F35-6A45-8974-7FB1-80126AF6B7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12BFCE9-60B3-45CF-A5ED-BE533184D314}" type="datetimeFigureOut">
              <a:rPr lang="en-US" smtClean="0"/>
              <a:t>5/4/2026</a:t>
            </a:fld>
            <a:endParaRPr lang="en-US"/>
          </a:p>
        </p:txBody>
      </p:sp>
      <p:sp>
        <p:nvSpPr>
          <p:cNvPr id="5" name="Footer Placeholder 4">
            <a:extLst>
              <a:ext uri="{FF2B5EF4-FFF2-40B4-BE49-F238E27FC236}">
                <a16:creationId xmlns:a16="http://schemas.microsoft.com/office/drawing/2014/main" id="{640187BA-D81F-AB5C-E08C-4746BA83A1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BD51119-EAFE-666E-668C-F9F949D24C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7B60D0-C861-45B3-86D0-730D57C89554}" type="slidenum">
              <a:rPr lang="en-US" smtClean="0"/>
              <a:t>‹#›</a:t>
            </a:fld>
            <a:endParaRPr lang="en-US"/>
          </a:p>
        </p:txBody>
      </p:sp>
    </p:spTree>
    <p:extLst>
      <p:ext uri="{BB962C8B-B14F-4D97-AF65-F5344CB8AC3E}">
        <p14:creationId xmlns:p14="http://schemas.microsoft.com/office/powerpoint/2010/main" val="2453226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4.png"/><Relationship Id="rId4" Type="http://schemas.openxmlformats.org/officeDocument/2006/relationships/chart" Target="../charts/chart13.xml"/></Relationships>
</file>

<file path=ppt/slides/_rels/slide1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4.png"/><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4.png"/><Relationship Id="rId4" Type="http://schemas.openxmlformats.org/officeDocument/2006/relationships/chart" Target="../charts/chart6.xml"/></Relationships>
</file>

<file path=ppt/slides/_rels/slide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4.png"/><Relationship Id="rId4" Type="http://schemas.openxmlformats.org/officeDocument/2006/relationships/chart" Target="../charts/chart8.xml"/></Relationships>
</file>

<file path=ppt/slides/_rels/slide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FE05B2E-44B6-FD70-C4FB-05FAF8409813}"/>
              </a:ext>
            </a:extLst>
          </p:cNvPr>
          <p:cNvSpPr>
            <a:spLocks noGrp="1" noChangeArrowheads="1"/>
          </p:cNvSpPr>
          <p:nvPr>
            <p:ph type="subTitle" idx="1"/>
          </p:nvPr>
        </p:nvSpPr>
        <p:spPr>
          <a:xfrm>
            <a:off x="8365330" y="4981706"/>
            <a:ext cx="3690937" cy="1761455"/>
          </a:xfrm>
        </p:spPr>
        <p:txBody>
          <a:bodyPr>
            <a:normAutofit/>
          </a:bodyPr>
          <a:lstStyle/>
          <a:p>
            <a:pPr algn="l" eaLnBrk="1" hangingPunct="1">
              <a:lnSpc>
                <a:spcPct val="80000"/>
              </a:lnSpc>
            </a:pPr>
            <a:r>
              <a:rPr lang="en-US" altLang="en-US" sz="1800" dirty="0">
                <a:solidFill>
                  <a:schemeClr val="tx2">
                    <a:lumMod val="90000"/>
                    <a:lumOff val="10000"/>
                  </a:schemeClr>
                </a:solidFill>
                <a:effectLst>
                  <a:outerShdw blurRad="38100" dist="38100" dir="2700000" algn="tl">
                    <a:srgbClr val="000000">
                      <a:alpha val="43137"/>
                    </a:srgbClr>
                  </a:outerShdw>
                </a:effectLst>
                <a:latin typeface="Aptos" panose="020B0004020202020204" pitchFamily="34" charset="0"/>
                <a:cs typeface="Calibri" panose="020F0502020204030204" pitchFamily="34" charset="0"/>
              </a:rPr>
              <a:t>Maura Healey, Governor</a:t>
            </a:r>
          </a:p>
          <a:p>
            <a:pPr algn="l" eaLnBrk="1" hangingPunct="1">
              <a:lnSpc>
                <a:spcPct val="80000"/>
              </a:lnSpc>
            </a:pPr>
            <a:r>
              <a:rPr lang="en-US" altLang="en-US" sz="1800" dirty="0">
                <a:solidFill>
                  <a:schemeClr val="tx2">
                    <a:lumMod val="90000"/>
                    <a:lumOff val="10000"/>
                  </a:schemeClr>
                </a:solidFill>
                <a:effectLst>
                  <a:outerShdw blurRad="38100" dist="38100" dir="2700000" algn="tl">
                    <a:srgbClr val="000000">
                      <a:alpha val="43137"/>
                    </a:srgbClr>
                  </a:outerShdw>
                </a:effectLst>
                <a:latin typeface="Aptos" panose="020B0004020202020204" pitchFamily="34" charset="0"/>
                <a:cs typeface="Calibri" panose="020F0502020204030204" pitchFamily="34" charset="0"/>
              </a:rPr>
              <a:t>Kim Driscoll, Lieutenant Governor</a:t>
            </a:r>
          </a:p>
          <a:p>
            <a:pPr algn="l" eaLnBrk="1" hangingPunct="1">
              <a:lnSpc>
                <a:spcPct val="80000"/>
              </a:lnSpc>
            </a:pPr>
            <a:r>
              <a:rPr lang="en-US" altLang="en-US" sz="1800" dirty="0">
                <a:solidFill>
                  <a:schemeClr val="tx2">
                    <a:lumMod val="90000"/>
                    <a:lumOff val="10000"/>
                  </a:schemeClr>
                </a:solidFill>
                <a:effectLst>
                  <a:outerShdw blurRad="38100" dist="38100" dir="2700000" algn="tl">
                    <a:srgbClr val="000000">
                      <a:alpha val="43137"/>
                    </a:srgbClr>
                  </a:outerShdw>
                </a:effectLst>
                <a:latin typeface="Aptos" panose="020B0004020202020204" pitchFamily="34" charset="0"/>
                <a:cs typeface="Calibri" panose="020F0502020204030204" pitchFamily="34" charset="0"/>
              </a:rPr>
              <a:t>Lauren E. Jones, Secretary of Labor &amp; Workforce Development</a:t>
            </a:r>
          </a:p>
          <a:p>
            <a:pPr algn="l" eaLnBrk="1" hangingPunct="1">
              <a:lnSpc>
                <a:spcPct val="80000"/>
              </a:lnSpc>
            </a:pPr>
            <a:r>
              <a:rPr lang="en-US" altLang="en-US" sz="900" dirty="0">
                <a:solidFill>
                  <a:schemeClr val="tx2">
                    <a:lumMod val="90000"/>
                    <a:lumOff val="10000"/>
                  </a:schemeClr>
                </a:solidFill>
                <a:effectLst>
                  <a:outerShdw blurRad="38100" dist="38100" dir="2700000" algn="tl">
                    <a:srgbClr val="000000">
                      <a:alpha val="43137"/>
                    </a:srgbClr>
                  </a:outerShdw>
                </a:effectLst>
                <a:latin typeface="Aptos" panose="020B0004020202020204" pitchFamily="34" charset="0"/>
                <a:cs typeface="Calibri" panose="020F0502020204030204" pitchFamily="34" charset="0"/>
              </a:rPr>
              <a:t> </a:t>
            </a:r>
            <a:r>
              <a:rPr lang="en-US" altLang="en-US" sz="1800" dirty="0">
                <a:solidFill>
                  <a:schemeClr val="tx2">
                    <a:lumMod val="90000"/>
                    <a:lumOff val="10000"/>
                  </a:schemeClr>
                </a:solidFill>
                <a:effectLst>
                  <a:outerShdw blurRad="38100" dist="38100" dir="2700000" algn="tl">
                    <a:srgbClr val="000000">
                      <a:alpha val="43137"/>
                    </a:srgbClr>
                  </a:outerShdw>
                </a:effectLst>
                <a:latin typeface="Aptos" panose="020B0004020202020204" pitchFamily="34" charset="0"/>
                <a:cs typeface="Calibri" panose="020F0502020204030204" pitchFamily="34" charset="0"/>
              </a:rPr>
              <a:t>Sheri Bowles, Director - DIA</a:t>
            </a:r>
          </a:p>
        </p:txBody>
      </p:sp>
      <p:sp>
        <p:nvSpPr>
          <p:cNvPr id="5" name="Text Box 5">
            <a:extLst>
              <a:ext uri="{FF2B5EF4-FFF2-40B4-BE49-F238E27FC236}">
                <a16:creationId xmlns:a16="http://schemas.microsoft.com/office/drawing/2014/main" id="{B2682DB1-ABC7-02BC-7F81-843B8A3B8E7B}"/>
              </a:ext>
            </a:extLst>
          </p:cNvPr>
          <p:cNvSpPr txBox="1">
            <a:spLocks noChangeArrowheads="1"/>
          </p:cNvSpPr>
          <p:nvPr/>
        </p:nvSpPr>
        <p:spPr bwMode="auto">
          <a:xfrm>
            <a:off x="1981198" y="3904488"/>
            <a:ext cx="8229600" cy="1077218"/>
          </a:xfrm>
          <a:prstGeom prst="rect">
            <a:avLst/>
          </a:prstGeom>
          <a:noFill/>
          <a:ln w="9525">
            <a:noFill/>
            <a:miter lim="800000"/>
            <a:headEnd/>
            <a:tailEnd/>
          </a:ln>
          <a:effectLst/>
        </p:spPr>
        <p:txBody>
          <a:bodyPr>
            <a:spAutoFit/>
          </a:bodyPr>
          <a:lstStyle>
            <a:lvl1pPr eaLnBrk="0" hangingPunct="0">
              <a:defRPr sz="2000">
                <a:solidFill>
                  <a:schemeClr val="accent2"/>
                </a:solidFill>
                <a:latin typeface="Times New Roman" charset="0"/>
                <a:ea typeface="ＭＳ Ｐゴシック" charset="-128"/>
              </a:defRPr>
            </a:lvl1pPr>
            <a:lvl2pPr marL="37931725" indent="-37474525" eaLnBrk="0" hangingPunct="0">
              <a:defRPr sz="2000">
                <a:solidFill>
                  <a:schemeClr val="accent2"/>
                </a:solidFill>
                <a:latin typeface="Times New Roman" charset="0"/>
                <a:ea typeface="ＭＳ Ｐゴシック" charset="-128"/>
              </a:defRPr>
            </a:lvl2pPr>
            <a:lvl3pPr eaLnBrk="0" hangingPunct="0">
              <a:defRPr sz="2000">
                <a:solidFill>
                  <a:schemeClr val="accent2"/>
                </a:solidFill>
                <a:latin typeface="Times New Roman" charset="0"/>
                <a:ea typeface="ＭＳ Ｐゴシック" charset="-128"/>
              </a:defRPr>
            </a:lvl3pPr>
            <a:lvl4pPr eaLnBrk="0" hangingPunct="0">
              <a:defRPr sz="2000">
                <a:solidFill>
                  <a:schemeClr val="accent2"/>
                </a:solidFill>
                <a:latin typeface="Times New Roman" charset="0"/>
                <a:ea typeface="ＭＳ Ｐゴシック" charset="-128"/>
              </a:defRPr>
            </a:lvl4pPr>
            <a:lvl5pPr eaLnBrk="0" hangingPunct="0">
              <a:defRPr sz="2000">
                <a:solidFill>
                  <a:schemeClr val="accent2"/>
                </a:solidFill>
                <a:latin typeface="Times New Roman" charset="0"/>
                <a:ea typeface="ＭＳ Ｐゴシック" charset="-128"/>
              </a:defRPr>
            </a:lvl5pPr>
            <a:lvl6pPr marL="457200" eaLnBrk="0" fontAlgn="base" hangingPunct="0">
              <a:spcBef>
                <a:spcPct val="0"/>
              </a:spcBef>
              <a:spcAft>
                <a:spcPct val="0"/>
              </a:spcAft>
              <a:defRPr sz="2000">
                <a:solidFill>
                  <a:schemeClr val="accent2"/>
                </a:solidFill>
                <a:latin typeface="Times New Roman" charset="0"/>
                <a:ea typeface="ＭＳ Ｐゴシック" charset="-128"/>
              </a:defRPr>
            </a:lvl6pPr>
            <a:lvl7pPr marL="914400" eaLnBrk="0" fontAlgn="base" hangingPunct="0">
              <a:spcBef>
                <a:spcPct val="0"/>
              </a:spcBef>
              <a:spcAft>
                <a:spcPct val="0"/>
              </a:spcAft>
              <a:defRPr sz="2000">
                <a:solidFill>
                  <a:schemeClr val="accent2"/>
                </a:solidFill>
                <a:latin typeface="Times New Roman" charset="0"/>
                <a:ea typeface="ＭＳ Ｐゴシック" charset="-128"/>
              </a:defRPr>
            </a:lvl7pPr>
            <a:lvl8pPr marL="1371600" eaLnBrk="0" fontAlgn="base" hangingPunct="0">
              <a:spcBef>
                <a:spcPct val="0"/>
              </a:spcBef>
              <a:spcAft>
                <a:spcPct val="0"/>
              </a:spcAft>
              <a:defRPr sz="2000">
                <a:solidFill>
                  <a:schemeClr val="accent2"/>
                </a:solidFill>
                <a:latin typeface="Times New Roman" charset="0"/>
                <a:ea typeface="ＭＳ Ｐゴシック" charset="-128"/>
              </a:defRPr>
            </a:lvl8pPr>
            <a:lvl9pPr marL="1828800" eaLnBrk="0" fontAlgn="base" hangingPunct="0">
              <a:spcBef>
                <a:spcPct val="0"/>
              </a:spcBef>
              <a:spcAft>
                <a:spcPct val="0"/>
              </a:spcAft>
              <a:defRPr sz="2000">
                <a:solidFill>
                  <a:schemeClr val="accent2"/>
                </a:solidFill>
                <a:latin typeface="Times New Roman" charset="0"/>
                <a:ea typeface="ＭＳ Ｐゴシック" charset="-128"/>
              </a:defRPr>
            </a:lvl9pPr>
          </a:lstStyle>
          <a:p>
            <a:pPr algn="ctr" eaLnBrk="1" hangingPunct="1">
              <a:spcBef>
                <a:spcPts val="300"/>
              </a:spcBef>
              <a:defRPr/>
            </a:pPr>
            <a:r>
              <a:rPr lang="en-US" altLang="en-US" sz="3200" dirty="0">
                <a:solidFill>
                  <a:schemeClr val="tx2">
                    <a:lumMod val="90000"/>
                    <a:lumOff val="10000"/>
                  </a:schemeClr>
                </a:solidFill>
                <a:effectLst>
                  <a:outerShdw blurRad="38100" dist="38100" dir="2700000" algn="tl">
                    <a:srgbClr val="C0C0C0"/>
                  </a:outerShdw>
                </a:effectLst>
                <a:latin typeface="Aptos" panose="020B0004020202020204" pitchFamily="34" charset="0"/>
                <a:cs typeface="Calibri" panose="020F0502020204030204" pitchFamily="34" charset="0"/>
              </a:rPr>
              <a:t> Workers’ Compensation Advisory Council</a:t>
            </a:r>
          </a:p>
          <a:p>
            <a:pPr algn="ctr" eaLnBrk="1" hangingPunct="1">
              <a:spcBef>
                <a:spcPts val="0"/>
              </a:spcBef>
              <a:defRPr/>
            </a:pPr>
            <a:r>
              <a:rPr lang="en-US" altLang="en-US" sz="3200" dirty="0">
                <a:solidFill>
                  <a:schemeClr val="tx2">
                    <a:lumMod val="90000"/>
                    <a:lumOff val="10000"/>
                  </a:schemeClr>
                </a:solidFill>
                <a:effectLst>
                  <a:outerShdw blurRad="38100" dist="38100" dir="2700000" algn="tl">
                    <a:srgbClr val="C0C0C0"/>
                  </a:outerShdw>
                </a:effectLst>
                <a:latin typeface="Aptos" panose="020B0004020202020204" pitchFamily="34" charset="0"/>
                <a:cs typeface="Calibri" panose="020F0502020204030204" pitchFamily="34" charset="0"/>
              </a:rPr>
              <a:t>April 8, 2026 Statistical Report</a:t>
            </a:r>
          </a:p>
        </p:txBody>
      </p:sp>
      <p:pic>
        <p:nvPicPr>
          <p:cNvPr id="6" name="Picture 5" descr="A picture containing logo&#10;&#10;Description automatically generated">
            <a:extLst>
              <a:ext uri="{FF2B5EF4-FFF2-40B4-BE49-F238E27FC236}">
                <a16:creationId xmlns:a16="http://schemas.microsoft.com/office/drawing/2014/main" id="{C21FB907-64BA-5723-BB9C-08C64D3E4AD5}"/>
              </a:ext>
            </a:extLst>
          </p:cNvPr>
          <p:cNvPicPr>
            <a:picLocks noChangeAspect="1"/>
          </p:cNvPicPr>
          <p:nvPr/>
        </p:nvPicPr>
        <p:blipFill>
          <a:blip r:embed="rId2"/>
          <a:stretch>
            <a:fillRect/>
          </a:stretch>
        </p:blipFill>
        <p:spPr>
          <a:xfrm>
            <a:off x="4830977" y="1388263"/>
            <a:ext cx="2530045" cy="2516225"/>
          </a:xfrm>
          <a:prstGeom prst="rect">
            <a:avLst/>
          </a:prstGeom>
        </p:spPr>
      </p:pic>
      <p:sp>
        <p:nvSpPr>
          <p:cNvPr id="7" name="TextBox 6">
            <a:extLst>
              <a:ext uri="{FF2B5EF4-FFF2-40B4-BE49-F238E27FC236}">
                <a16:creationId xmlns:a16="http://schemas.microsoft.com/office/drawing/2014/main" id="{F5F50AF6-3C9C-5454-D525-25DB718E229C}"/>
              </a:ext>
            </a:extLst>
          </p:cNvPr>
          <p:cNvSpPr txBox="1"/>
          <p:nvPr/>
        </p:nvSpPr>
        <p:spPr>
          <a:xfrm>
            <a:off x="135732" y="6122369"/>
            <a:ext cx="2571473" cy="369332"/>
          </a:xfrm>
          <a:prstGeom prst="rect">
            <a:avLst/>
          </a:prstGeom>
          <a:noFill/>
        </p:spPr>
        <p:txBody>
          <a:bodyPr wrap="none" rtlCol="0">
            <a:spAutoFit/>
          </a:bodyPr>
          <a:lstStyle/>
          <a:p>
            <a:r>
              <a:rPr lang="en-US" dirty="0">
                <a:solidFill>
                  <a:schemeClr val="tx2">
                    <a:lumMod val="90000"/>
                    <a:lumOff val="10000"/>
                  </a:schemeClr>
                </a:solidFill>
                <a:latin typeface="Aptos" panose="020B0004020202020204" pitchFamily="34" charset="0"/>
              </a:rPr>
              <a:t>Fiscal Year 2026 Update</a:t>
            </a:r>
          </a:p>
        </p:txBody>
      </p:sp>
      <p:pic>
        <p:nvPicPr>
          <p:cNvPr id="8" name="Picture 7">
            <a:extLst>
              <a:ext uri="{FF2B5EF4-FFF2-40B4-BE49-F238E27FC236}">
                <a16:creationId xmlns:a16="http://schemas.microsoft.com/office/drawing/2014/main" id="{CE255BB6-AEFA-CC14-A701-66702726D5D8}"/>
              </a:ext>
            </a:extLst>
          </p:cNvPr>
          <p:cNvPicPr>
            <a:picLocks noChangeAspect="1"/>
          </p:cNvPicPr>
          <p:nvPr/>
        </p:nvPicPr>
        <p:blipFill>
          <a:blip r:embed="rId3"/>
          <a:stretch>
            <a:fillRect/>
          </a:stretch>
        </p:blipFill>
        <p:spPr>
          <a:xfrm>
            <a:off x="377190" y="114839"/>
            <a:ext cx="11087099" cy="1200328"/>
          </a:xfrm>
          <a:prstGeom prst="rect">
            <a:avLst/>
          </a:prstGeom>
        </p:spPr>
      </p:pic>
      <p:pic>
        <p:nvPicPr>
          <p:cNvPr id="10" name="Picture 9">
            <a:extLst>
              <a:ext uri="{FF2B5EF4-FFF2-40B4-BE49-F238E27FC236}">
                <a16:creationId xmlns:a16="http://schemas.microsoft.com/office/drawing/2014/main" id="{A072EF3D-CEAF-44F8-E78E-95EC2A5316B7}"/>
              </a:ext>
            </a:extLst>
          </p:cNvPr>
          <p:cNvPicPr>
            <a:picLocks noChangeAspect="1"/>
          </p:cNvPicPr>
          <p:nvPr/>
        </p:nvPicPr>
        <p:blipFill>
          <a:blip r:embed="rId4"/>
          <a:stretch>
            <a:fillRect/>
          </a:stretch>
        </p:blipFill>
        <p:spPr>
          <a:xfrm>
            <a:off x="0" y="6576179"/>
            <a:ext cx="12192000" cy="360244"/>
          </a:xfrm>
          <a:prstGeom prst="rect">
            <a:avLst/>
          </a:prstGeom>
        </p:spPr>
      </p:pic>
      <p:sp>
        <p:nvSpPr>
          <p:cNvPr id="11" name="TextBox 10">
            <a:extLst>
              <a:ext uri="{FF2B5EF4-FFF2-40B4-BE49-F238E27FC236}">
                <a16:creationId xmlns:a16="http://schemas.microsoft.com/office/drawing/2014/main" id="{37CC2A5A-8C1C-DF28-C149-D283D95E352F}"/>
              </a:ext>
            </a:extLst>
          </p:cNvPr>
          <p:cNvSpPr txBox="1"/>
          <p:nvPr/>
        </p:nvSpPr>
        <p:spPr>
          <a:xfrm>
            <a:off x="11856999" y="6329958"/>
            <a:ext cx="253596" cy="246221"/>
          </a:xfrm>
          <a:prstGeom prst="rect">
            <a:avLst/>
          </a:prstGeom>
          <a:noFill/>
        </p:spPr>
        <p:txBody>
          <a:bodyPr wrap="none" rtlCol="0">
            <a:spAutoFit/>
          </a:bodyPr>
          <a:lstStyle/>
          <a:p>
            <a:r>
              <a:rPr lang="en-US" sz="1000" dirty="0"/>
              <a:t>1</a:t>
            </a:r>
          </a:p>
        </p:txBody>
      </p:sp>
    </p:spTree>
    <p:extLst>
      <p:ext uri="{BB962C8B-B14F-4D97-AF65-F5344CB8AC3E}">
        <p14:creationId xmlns:p14="http://schemas.microsoft.com/office/powerpoint/2010/main" val="7591045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D24D41-BFB0-11BF-C44F-C276DC3D514D}"/>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2C786417-D0B2-9AD1-DE10-54E920ACF7C3}"/>
              </a:ext>
            </a:extLst>
          </p:cNvPr>
          <p:cNvPicPr>
            <a:picLocks noChangeAspect="1"/>
          </p:cNvPicPr>
          <p:nvPr/>
        </p:nvPicPr>
        <p:blipFill>
          <a:blip r:embed="rId2"/>
          <a:stretch>
            <a:fillRect/>
          </a:stretch>
        </p:blipFill>
        <p:spPr>
          <a:xfrm>
            <a:off x="0" y="6566336"/>
            <a:ext cx="12192000" cy="360244"/>
          </a:xfrm>
          <a:prstGeom prst="rect">
            <a:avLst/>
          </a:prstGeom>
        </p:spPr>
      </p:pic>
      <p:cxnSp>
        <p:nvCxnSpPr>
          <p:cNvPr id="5" name="Straight Connector 4">
            <a:extLst>
              <a:ext uri="{FF2B5EF4-FFF2-40B4-BE49-F238E27FC236}">
                <a16:creationId xmlns:a16="http://schemas.microsoft.com/office/drawing/2014/main" id="{D4A3962B-9441-E138-89CA-E099AAA8B038}"/>
              </a:ext>
            </a:extLst>
          </p:cNvPr>
          <p:cNvCxnSpPr/>
          <p:nvPr/>
        </p:nvCxnSpPr>
        <p:spPr>
          <a:xfrm>
            <a:off x="605790" y="1015479"/>
            <a:ext cx="10984230" cy="0"/>
          </a:xfrm>
          <a:prstGeom prst="line">
            <a:avLst/>
          </a:prstGeom>
          <a:ln>
            <a:solidFill>
              <a:schemeClr val="tx2">
                <a:lumMod val="90000"/>
                <a:lumOff val="10000"/>
              </a:schemeClr>
            </a:solidFill>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50B5FF79-FFD9-86B3-E306-A3901D95E2A4}"/>
              </a:ext>
            </a:extLst>
          </p:cNvPr>
          <p:cNvSpPr txBox="1"/>
          <p:nvPr/>
        </p:nvSpPr>
        <p:spPr>
          <a:xfrm>
            <a:off x="11856999" y="6329958"/>
            <a:ext cx="253596" cy="246221"/>
          </a:xfrm>
          <a:prstGeom prst="rect">
            <a:avLst/>
          </a:prstGeom>
          <a:noFill/>
        </p:spPr>
        <p:txBody>
          <a:bodyPr wrap="none" rtlCol="0">
            <a:spAutoFit/>
          </a:bodyPr>
          <a:lstStyle/>
          <a:p>
            <a:r>
              <a:rPr lang="en-US" sz="1000" dirty="0"/>
              <a:t>9</a:t>
            </a:r>
          </a:p>
        </p:txBody>
      </p:sp>
      <p:sp>
        <p:nvSpPr>
          <p:cNvPr id="11" name="Text Box 5">
            <a:extLst>
              <a:ext uri="{FF2B5EF4-FFF2-40B4-BE49-F238E27FC236}">
                <a16:creationId xmlns:a16="http://schemas.microsoft.com/office/drawing/2014/main" id="{F0E0673E-69A5-556A-092A-D0D4A15C24B4}"/>
              </a:ext>
            </a:extLst>
          </p:cNvPr>
          <p:cNvSpPr txBox="1">
            <a:spLocks noChangeArrowheads="1"/>
          </p:cNvSpPr>
          <p:nvPr/>
        </p:nvSpPr>
        <p:spPr bwMode="auto">
          <a:xfrm>
            <a:off x="4265613" y="1061199"/>
            <a:ext cx="3660775" cy="461665"/>
          </a:xfrm>
          <a:prstGeom prst="rect">
            <a:avLst/>
          </a:prstGeom>
          <a:noFill/>
          <a:ln w="9525">
            <a:noFill/>
            <a:miter lim="800000"/>
            <a:headEnd/>
            <a:tailEnd/>
          </a:ln>
          <a:effectLst/>
        </p:spPr>
        <p:txBody>
          <a:bodyPr>
            <a:spAutoFit/>
          </a:bodyPr>
          <a:lstStyle/>
          <a:p>
            <a:pPr algn="ctr" eaLnBrk="0" hangingPunct="0">
              <a:defRPr/>
            </a:pPr>
            <a:r>
              <a:rPr lang="en-US" sz="2400" b="1" dirty="0">
                <a:solidFill>
                  <a:schemeClr val="tx1"/>
                </a:solidFill>
                <a:ea typeface="+mn-ea"/>
                <a:cs typeface="Calibri" panose="020F0502020204030204" pitchFamily="34" charset="0"/>
              </a:rPr>
              <a:t>Office of Investigations</a:t>
            </a:r>
          </a:p>
        </p:txBody>
      </p:sp>
      <p:sp>
        <p:nvSpPr>
          <p:cNvPr id="12" name="Text Box 4">
            <a:extLst>
              <a:ext uri="{FF2B5EF4-FFF2-40B4-BE49-F238E27FC236}">
                <a16:creationId xmlns:a16="http://schemas.microsoft.com/office/drawing/2014/main" id="{E068845C-E597-8F90-DDF3-5C7C9592D610}"/>
              </a:ext>
            </a:extLst>
          </p:cNvPr>
          <p:cNvSpPr txBox="1">
            <a:spLocks noChangeArrowheads="1"/>
          </p:cNvSpPr>
          <p:nvPr/>
        </p:nvSpPr>
        <p:spPr bwMode="auto">
          <a:xfrm>
            <a:off x="4172140" y="1590885"/>
            <a:ext cx="38477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pPr algn="ctr"/>
            <a:r>
              <a:rPr lang="en-US" altLang="en-US" sz="1600" dirty="0">
                <a:solidFill>
                  <a:schemeClr val="tx1"/>
                </a:solidFill>
                <a:latin typeface="+mn-lt"/>
                <a:cs typeface="Calibri" panose="020F0502020204030204" pitchFamily="34" charset="0"/>
              </a:rPr>
              <a:t>Stop Work Orders for FY 2026 </a:t>
            </a:r>
          </a:p>
          <a:p>
            <a:pPr algn="ctr"/>
            <a:r>
              <a:rPr lang="en-US" altLang="en-US" sz="1600" dirty="0">
                <a:solidFill>
                  <a:schemeClr val="tx1"/>
                </a:solidFill>
                <a:latin typeface="+mn-lt"/>
                <a:cs typeface="Calibri" panose="020F0502020204030204" pitchFamily="34" charset="0"/>
              </a:rPr>
              <a:t>Month by Month</a:t>
            </a:r>
          </a:p>
        </p:txBody>
      </p:sp>
      <p:graphicFrame>
        <p:nvGraphicFramePr>
          <p:cNvPr id="13" name="Object 1">
            <a:extLst>
              <a:ext uri="{FF2B5EF4-FFF2-40B4-BE49-F238E27FC236}">
                <a16:creationId xmlns:a16="http://schemas.microsoft.com/office/drawing/2014/main" id="{A62D1B87-F37B-B871-ABCD-B537E1D26B0E}"/>
              </a:ext>
            </a:extLst>
          </p:cNvPr>
          <p:cNvGraphicFramePr>
            <a:graphicFrameLocks noChangeAspect="1"/>
          </p:cNvGraphicFramePr>
          <p:nvPr>
            <p:extLst>
              <p:ext uri="{D42A27DB-BD31-4B8C-83A1-F6EECF244321}">
                <p14:modId xmlns:p14="http://schemas.microsoft.com/office/powerpoint/2010/main" val="3306067589"/>
              </p:ext>
            </p:extLst>
          </p:nvPr>
        </p:nvGraphicFramePr>
        <p:xfrm>
          <a:off x="769620" y="1522864"/>
          <a:ext cx="10652760" cy="4210131"/>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 Box 6">
            <a:extLst>
              <a:ext uri="{FF2B5EF4-FFF2-40B4-BE49-F238E27FC236}">
                <a16:creationId xmlns:a16="http://schemas.microsoft.com/office/drawing/2014/main" id="{53BB3BB5-8933-384C-264C-E6A503623953}"/>
              </a:ext>
            </a:extLst>
          </p:cNvPr>
          <p:cNvSpPr txBox="1">
            <a:spLocks noChangeArrowheads="1"/>
          </p:cNvSpPr>
          <p:nvPr/>
        </p:nvSpPr>
        <p:spPr bwMode="auto">
          <a:xfrm>
            <a:off x="726513" y="5715148"/>
            <a:ext cx="1073897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pPr algn="just"/>
            <a:r>
              <a:rPr lang="en-US" altLang="en-US" sz="1400" dirty="0">
                <a:solidFill>
                  <a:schemeClr val="tx1"/>
                </a:solidFill>
                <a:latin typeface="+mn-lt"/>
                <a:ea typeface="ＭＳ Ｐゴシック"/>
                <a:cs typeface="Calibri" panose="020F0502020204030204" pitchFamily="34" charset="0"/>
              </a:rPr>
              <a:t>Last month 124 Stop Work Orders (SWO) were issued and 4 employers defaulted on an SWOs that were previously issued. 843 SWOs have been issued year-to-date with total fine collections to date of $448,148. FY 2025 yielded a total of 1,299 SWOs  issued, with a total fine collection of $821,049.</a:t>
            </a:r>
            <a:endParaRPr lang="en-US" altLang="en-US" sz="1400" i="1" dirty="0">
              <a:solidFill>
                <a:schemeClr val="tx1"/>
              </a:solidFill>
              <a:latin typeface="+mn-lt"/>
              <a:cs typeface="Calibri" panose="020F0502020204030204" pitchFamily="34" charset="0"/>
            </a:endParaRPr>
          </a:p>
        </p:txBody>
      </p:sp>
      <p:sp>
        <p:nvSpPr>
          <p:cNvPr id="15" name="TextBox 14">
            <a:extLst>
              <a:ext uri="{FF2B5EF4-FFF2-40B4-BE49-F238E27FC236}">
                <a16:creationId xmlns:a16="http://schemas.microsoft.com/office/drawing/2014/main" id="{17E46AEB-A476-564D-4F1D-A7CE5729CCB9}"/>
              </a:ext>
            </a:extLst>
          </p:cNvPr>
          <p:cNvSpPr txBox="1"/>
          <p:nvPr/>
        </p:nvSpPr>
        <p:spPr>
          <a:xfrm>
            <a:off x="2389738" y="3681359"/>
            <a:ext cx="8279213" cy="923330"/>
          </a:xfrm>
          <a:prstGeom prst="rect">
            <a:avLst/>
          </a:prstGeom>
          <a:noFill/>
        </p:spPr>
        <p:txBody>
          <a:bodyPr wrap="square" rtlCol="0">
            <a:spAutoFit/>
          </a:bodyPr>
          <a:lstStyle/>
          <a:p>
            <a:pPr algn="ctr"/>
            <a:r>
              <a:rPr lang="en-US" dirty="0">
                <a:solidFill>
                  <a:schemeClr val="tx1"/>
                </a:solidFill>
                <a:cs typeface="Calibri" panose="020F0502020204030204" pitchFamily="34" charset="0"/>
              </a:rPr>
              <a:t>As a result of these efforts in FY 2026, </a:t>
            </a:r>
            <a:r>
              <a:rPr lang="en-US" dirty="0">
                <a:cs typeface="Calibri" panose="020F0502020204030204" pitchFamily="34" charset="0"/>
              </a:rPr>
              <a:t>4,026</a:t>
            </a:r>
            <a:r>
              <a:rPr lang="en-US" dirty="0">
                <a:solidFill>
                  <a:srgbClr val="FF0000"/>
                </a:solidFill>
                <a:cs typeface="Calibri" panose="020F0502020204030204" pitchFamily="34" charset="0"/>
              </a:rPr>
              <a:t> </a:t>
            </a:r>
            <a:r>
              <a:rPr lang="en-US" dirty="0">
                <a:solidFill>
                  <a:schemeClr val="tx1"/>
                </a:solidFill>
                <a:cs typeface="Calibri" panose="020F0502020204030204" pitchFamily="34" charset="0"/>
              </a:rPr>
              <a:t>workers are now covered </a:t>
            </a:r>
          </a:p>
          <a:p>
            <a:pPr algn="ctr"/>
            <a:r>
              <a:rPr lang="en-US" dirty="0">
                <a:solidFill>
                  <a:schemeClr val="tx1"/>
                </a:solidFill>
                <a:cs typeface="Calibri" panose="020F0502020204030204" pitchFamily="34" charset="0"/>
              </a:rPr>
              <a:t>by workers’ compensation insurance who were not previously </a:t>
            </a:r>
          </a:p>
          <a:p>
            <a:pPr algn="ctr"/>
            <a:r>
              <a:rPr lang="en-US" dirty="0">
                <a:solidFill>
                  <a:schemeClr val="tx1"/>
                </a:solidFill>
                <a:cs typeface="Calibri" panose="020F0502020204030204" pitchFamily="34" charset="0"/>
              </a:rPr>
              <a:t>covered by a policy.</a:t>
            </a:r>
          </a:p>
        </p:txBody>
      </p:sp>
      <p:sp>
        <p:nvSpPr>
          <p:cNvPr id="8" name="Title 1">
            <a:extLst>
              <a:ext uri="{FF2B5EF4-FFF2-40B4-BE49-F238E27FC236}">
                <a16:creationId xmlns:a16="http://schemas.microsoft.com/office/drawing/2014/main" id="{C782B3D0-CBD0-82E7-DFF3-CA1122E60EEE}"/>
              </a:ext>
            </a:extLst>
          </p:cNvPr>
          <p:cNvSpPr>
            <a:spLocks noGrp="1"/>
          </p:cNvSpPr>
          <p:nvPr>
            <p:ph type="title"/>
          </p:nvPr>
        </p:nvSpPr>
        <p:spPr>
          <a:xfrm>
            <a:off x="1190825" y="255143"/>
            <a:ext cx="9818370" cy="533400"/>
          </a:xfrm>
        </p:spPr>
        <p:txBody>
          <a:bodyPr>
            <a:normAutofit/>
          </a:bodyPr>
          <a:lstStyle/>
          <a:p>
            <a:r>
              <a:rPr lang="en-US" altLang="en-US" sz="3200" dirty="0">
                <a:solidFill>
                  <a:schemeClr val="tx2">
                    <a:lumMod val="90000"/>
                    <a:lumOff val="10000"/>
                  </a:schemeClr>
                </a:solidFill>
                <a:latin typeface="Aptos" panose="020B0004020202020204" pitchFamily="34" charset="0"/>
                <a:cs typeface="Calibri" panose="020F0502020204030204" pitchFamily="34" charset="0"/>
              </a:rPr>
              <a:t>Workers’ Compensation Advisory Council – April 2026</a:t>
            </a:r>
            <a:endParaRPr lang="en-US" sz="3200" dirty="0">
              <a:solidFill>
                <a:schemeClr val="tx2">
                  <a:lumMod val="90000"/>
                  <a:lumOff val="10000"/>
                </a:schemeClr>
              </a:solidFill>
              <a:latin typeface="Aptos" panose="020B000402020202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E8400417-A7CC-9815-7762-5DC182FE57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48446" y="65527"/>
            <a:ext cx="883147" cy="883147"/>
          </a:xfrm>
          <a:prstGeom prst="rect">
            <a:avLst/>
          </a:prstGeom>
        </p:spPr>
      </p:pic>
      <p:pic>
        <p:nvPicPr>
          <p:cNvPr id="16" name="Picture 15" descr="A picture containing logo&#10;&#10;Description automatically generated">
            <a:extLst>
              <a:ext uri="{FF2B5EF4-FFF2-40B4-BE49-F238E27FC236}">
                <a16:creationId xmlns:a16="http://schemas.microsoft.com/office/drawing/2014/main" id="{4004F5F8-6F2E-0713-21B1-6D6C1D2C106F}"/>
              </a:ext>
            </a:extLst>
          </p:cNvPr>
          <p:cNvPicPr>
            <a:picLocks noChangeAspect="1"/>
          </p:cNvPicPr>
          <p:nvPr/>
        </p:nvPicPr>
        <p:blipFill>
          <a:blip r:embed="rId5"/>
          <a:stretch>
            <a:fillRect/>
          </a:stretch>
        </p:blipFill>
        <p:spPr>
          <a:xfrm>
            <a:off x="97691" y="40013"/>
            <a:ext cx="953884" cy="948674"/>
          </a:xfrm>
          <a:prstGeom prst="rect">
            <a:avLst/>
          </a:prstGeom>
        </p:spPr>
      </p:pic>
    </p:spTree>
    <p:extLst>
      <p:ext uri="{BB962C8B-B14F-4D97-AF65-F5344CB8AC3E}">
        <p14:creationId xmlns:p14="http://schemas.microsoft.com/office/powerpoint/2010/main" val="418322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A9AA1C-4084-13DF-4E46-D7EBF1DC78CD}"/>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045DBFA7-7ED2-8F91-C31F-3D7369EC9DA6}"/>
              </a:ext>
            </a:extLst>
          </p:cNvPr>
          <p:cNvPicPr>
            <a:picLocks noChangeAspect="1"/>
          </p:cNvPicPr>
          <p:nvPr/>
        </p:nvPicPr>
        <p:blipFill>
          <a:blip r:embed="rId2"/>
          <a:stretch>
            <a:fillRect/>
          </a:stretch>
        </p:blipFill>
        <p:spPr>
          <a:xfrm>
            <a:off x="0" y="6566336"/>
            <a:ext cx="12192000" cy="360244"/>
          </a:xfrm>
          <a:prstGeom prst="rect">
            <a:avLst/>
          </a:prstGeom>
        </p:spPr>
      </p:pic>
      <p:cxnSp>
        <p:nvCxnSpPr>
          <p:cNvPr id="5" name="Straight Connector 4">
            <a:extLst>
              <a:ext uri="{FF2B5EF4-FFF2-40B4-BE49-F238E27FC236}">
                <a16:creationId xmlns:a16="http://schemas.microsoft.com/office/drawing/2014/main" id="{216A8C07-3CFE-E4A9-350A-EF5CF0760E9F}"/>
              </a:ext>
            </a:extLst>
          </p:cNvPr>
          <p:cNvCxnSpPr/>
          <p:nvPr/>
        </p:nvCxnSpPr>
        <p:spPr>
          <a:xfrm>
            <a:off x="605790" y="1015479"/>
            <a:ext cx="10984230" cy="0"/>
          </a:xfrm>
          <a:prstGeom prst="line">
            <a:avLst/>
          </a:prstGeom>
          <a:ln>
            <a:solidFill>
              <a:schemeClr val="tx2">
                <a:lumMod val="90000"/>
                <a:lumOff val="10000"/>
              </a:schemeClr>
            </a:solidFill>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FD4BDF65-F50E-9ED6-A32C-83E71F40B056}"/>
              </a:ext>
            </a:extLst>
          </p:cNvPr>
          <p:cNvSpPr txBox="1"/>
          <p:nvPr/>
        </p:nvSpPr>
        <p:spPr>
          <a:xfrm>
            <a:off x="11856999" y="6329958"/>
            <a:ext cx="322524" cy="246221"/>
          </a:xfrm>
          <a:prstGeom prst="rect">
            <a:avLst/>
          </a:prstGeom>
          <a:noFill/>
        </p:spPr>
        <p:txBody>
          <a:bodyPr wrap="none" rtlCol="0">
            <a:spAutoFit/>
          </a:bodyPr>
          <a:lstStyle/>
          <a:p>
            <a:r>
              <a:rPr lang="en-US" sz="1000" dirty="0"/>
              <a:t>10</a:t>
            </a:r>
          </a:p>
        </p:txBody>
      </p:sp>
      <p:graphicFrame>
        <p:nvGraphicFramePr>
          <p:cNvPr id="3" name="Chart 2">
            <a:extLst>
              <a:ext uri="{FF2B5EF4-FFF2-40B4-BE49-F238E27FC236}">
                <a16:creationId xmlns:a16="http://schemas.microsoft.com/office/drawing/2014/main" id="{7D361300-A227-10A6-7318-D093CDADFC8A}"/>
              </a:ext>
            </a:extLst>
          </p:cNvPr>
          <p:cNvGraphicFramePr/>
          <p:nvPr>
            <p:extLst>
              <p:ext uri="{D42A27DB-BD31-4B8C-83A1-F6EECF244321}">
                <p14:modId xmlns:p14="http://schemas.microsoft.com/office/powerpoint/2010/main" val="2605482904"/>
              </p:ext>
            </p:extLst>
          </p:nvPr>
        </p:nvGraphicFramePr>
        <p:xfrm>
          <a:off x="267672" y="1100845"/>
          <a:ext cx="11390920" cy="4684311"/>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Box 3">
            <a:extLst>
              <a:ext uri="{FF2B5EF4-FFF2-40B4-BE49-F238E27FC236}">
                <a16:creationId xmlns:a16="http://schemas.microsoft.com/office/drawing/2014/main" id="{131F9530-9990-5F64-D3D7-986EC499997A}"/>
              </a:ext>
            </a:extLst>
          </p:cNvPr>
          <p:cNvSpPr txBox="1">
            <a:spLocks noChangeArrowheads="1"/>
          </p:cNvSpPr>
          <p:nvPr/>
        </p:nvSpPr>
        <p:spPr bwMode="auto">
          <a:xfrm>
            <a:off x="400539" y="5578205"/>
            <a:ext cx="1139092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pPr algn="just"/>
            <a:r>
              <a:rPr lang="en-US" altLang="en-US" sz="1600" dirty="0">
                <a:solidFill>
                  <a:schemeClr val="tx1"/>
                </a:solidFill>
                <a:latin typeface="Aptos" panose="020B0004020202020204" pitchFamily="34" charset="0"/>
                <a:cs typeface="Calibri" panose="020F0502020204030204" pitchFamily="34" charset="0"/>
              </a:rPr>
              <a:t>As of March 31st</a:t>
            </a:r>
            <a:r>
              <a:rPr lang="en-US" altLang="en-US" sz="1600">
                <a:solidFill>
                  <a:schemeClr val="tx1"/>
                </a:solidFill>
                <a:latin typeface="Aptos" panose="020B0004020202020204" pitchFamily="34" charset="0"/>
                <a:cs typeface="Calibri" panose="020F0502020204030204" pitchFamily="34" charset="0"/>
              </a:rPr>
              <a:t>, 79 </a:t>
            </a:r>
            <a:r>
              <a:rPr lang="en-US" altLang="en-US" sz="1600" dirty="0">
                <a:solidFill>
                  <a:schemeClr val="tx1"/>
                </a:solidFill>
                <a:latin typeface="Aptos" panose="020B0004020202020204" pitchFamily="34" charset="0"/>
                <a:cs typeface="Calibri" panose="020F0502020204030204" pitchFamily="34" charset="0"/>
              </a:rPr>
              <a:t>uninsured injuries have been reported to the WCTF for FY26.  Note that one additional claim was refiled from a previous fiscal year and is not counted as a new claim. Please note, claims may be determined to be insured or uninsured after filing. The WCTF received 110 newly reported claims in FY25.  </a:t>
            </a:r>
          </a:p>
        </p:txBody>
      </p:sp>
      <p:sp>
        <p:nvSpPr>
          <p:cNvPr id="8" name="TextBox 7">
            <a:extLst>
              <a:ext uri="{FF2B5EF4-FFF2-40B4-BE49-F238E27FC236}">
                <a16:creationId xmlns:a16="http://schemas.microsoft.com/office/drawing/2014/main" id="{DC3B3B01-69FD-2683-19A3-97BBC0F7814E}"/>
              </a:ext>
            </a:extLst>
          </p:cNvPr>
          <p:cNvSpPr txBox="1"/>
          <p:nvPr/>
        </p:nvSpPr>
        <p:spPr>
          <a:xfrm>
            <a:off x="3031249" y="1736786"/>
            <a:ext cx="1412694" cy="369332"/>
          </a:xfrm>
          <a:prstGeom prst="rect">
            <a:avLst/>
          </a:prstGeom>
          <a:noFill/>
        </p:spPr>
        <p:txBody>
          <a:bodyPr wrap="none" rtlCol="0">
            <a:spAutoFit/>
          </a:bodyPr>
          <a:lstStyle/>
          <a:p>
            <a:r>
              <a:rPr lang="en-US" sz="1800" b="1" dirty="0">
                <a:solidFill>
                  <a:schemeClr val="tx1"/>
                </a:solidFill>
                <a:latin typeface="Aptos" panose="020B0004020202020204" pitchFamily="34" charset="0"/>
                <a:cs typeface="Calibri" panose="020F0502020204030204" pitchFamily="34" charset="0"/>
              </a:rPr>
              <a:t>Occupation</a:t>
            </a:r>
            <a:endParaRPr lang="en-US" sz="1800" b="1" dirty="0">
              <a:solidFill>
                <a:schemeClr val="tx1"/>
              </a:solidFill>
              <a:latin typeface="Aptos" panose="020B0004020202020204" pitchFamily="34" charset="0"/>
            </a:endParaRPr>
          </a:p>
        </p:txBody>
      </p:sp>
      <p:sp>
        <p:nvSpPr>
          <p:cNvPr id="9" name="TextBox 8">
            <a:extLst>
              <a:ext uri="{FF2B5EF4-FFF2-40B4-BE49-F238E27FC236}">
                <a16:creationId xmlns:a16="http://schemas.microsoft.com/office/drawing/2014/main" id="{0DAF8AAE-9F20-11B0-CB38-3F52A0041CFB}"/>
              </a:ext>
            </a:extLst>
          </p:cNvPr>
          <p:cNvSpPr txBox="1"/>
          <p:nvPr/>
        </p:nvSpPr>
        <p:spPr>
          <a:xfrm>
            <a:off x="7992272" y="1736786"/>
            <a:ext cx="1055032" cy="369332"/>
          </a:xfrm>
          <a:prstGeom prst="rect">
            <a:avLst/>
          </a:prstGeom>
          <a:noFill/>
        </p:spPr>
        <p:txBody>
          <a:bodyPr wrap="none" rtlCol="0">
            <a:spAutoFit/>
          </a:bodyPr>
          <a:lstStyle/>
          <a:p>
            <a:r>
              <a:rPr lang="en-US" sz="1800" b="1" dirty="0">
                <a:solidFill>
                  <a:schemeClr val="tx1"/>
                </a:solidFill>
                <a:latin typeface="Aptos" panose="020B0004020202020204" pitchFamily="34" charset="0"/>
                <a:cs typeface="Calibri" panose="020F0502020204030204" pitchFamily="34" charset="0"/>
              </a:rPr>
              <a:t>Industry</a:t>
            </a:r>
            <a:endParaRPr lang="en-US" sz="1800" b="1" dirty="0">
              <a:solidFill>
                <a:schemeClr val="tx1"/>
              </a:solidFill>
              <a:latin typeface="Aptos" panose="020B0004020202020204" pitchFamily="34" charset="0"/>
            </a:endParaRPr>
          </a:p>
        </p:txBody>
      </p:sp>
      <p:cxnSp>
        <p:nvCxnSpPr>
          <p:cNvPr id="16" name="Straight Connector 15">
            <a:extLst>
              <a:ext uri="{FF2B5EF4-FFF2-40B4-BE49-F238E27FC236}">
                <a16:creationId xmlns:a16="http://schemas.microsoft.com/office/drawing/2014/main" id="{CCBE27E2-9657-5D1B-D70C-3C0C1C6B3BB8}"/>
              </a:ext>
            </a:extLst>
          </p:cNvPr>
          <p:cNvCxnSpPr>
            <a:cxnSpLocks/>
          </p:cNvCxnSpPr>
          <p:nvPr/>
        </p:nvCxnSpPr>
        <p:spPr bwMode="auto">
          <a:xfrm>
            <a:off x="6134582" y="1665206"/>
            <a:ext cx="0" cy="3168343"/>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3" name="Title 1">
            <a:extLst>
              <a:ext uri="{FF2B5EF4-FFF2-40B4-BE49-F238E27FC236}">
                <a16:creationId xmlns:a16="http://schemas.microsoft.com/office/drawing/2014/main" id="{158A217A-1946-0517-4D35-A4920124EE8F}"/>
              </a:ext>
            </a:extLst>
          </p:cNvPr>
          <p:cNvSpPr>
            <a:spLocks noGrp="1"/>
          </p:cNvSpPr>
          <p:nvPr>
            <p:ph type="title"/>
          </p:nvPr>
        </p:nvSpPr>
        <p:spPr>
          <a:xfrm>
            <a:off x="1190825" y="255143"/>
            <a:ext cx="9818370" cy="533400"/>
          </a:xfrm>
        </p:spPr>
        <p:txBody>
          <a:bodyPr>
            <a:normAutofit/>
          </a:bodyPr>
          <a:lstStyle/>
          <a:p>
            <a:r>
              <a:rPr lang="en-US" altLang="en-US" sz="3200" dirty="0">
                <a:solidFill>
                  <a:schemeClr val="tx2">
                    <a:lumMod val="90000"/>
                    <a:lumOff val="10000"/>
                  </a:schemeClr>
                </a:solidFill>
                <a:latin typeface="Aptos" panose="020B0004020202020204" pitchFamily="34" charset="0"/>
                <a:cs typeface="Calibri" panose="020F0502020204030204" pitchFamily="34" charset="0"/>
              </a:rPr>
              <a:t>Workers’ Compensation Advisory Council – April 2026</a:t>
            </a:r>
            <a:endParaRPr lang="en-US" sz="3200" dirty="0">
              <a:solidFill>
                <a:schemeClr val="tx2">
                  <a:lumMod val="90000"/>
                  <a:lumOff val="10000"/>
                </a:schemeClr>
              </a:solidFill>
              <a:latin typeface="Aptos" panose="020B0004020202020204" pitchFamily="34" charset="0"/>
              <a:cs typeface="Calibri" panose="020F0502020204030204" pitchFamily="34" charset="0"/>
            </a:endParaRPr>
          </a:p>
        </p:txBody>
      </p:sp>
      <p:pic>
        <p:nvPicPr>
          <p:cNvPr id="14" name="Picture 13">
            <a:extLst>
              <a:ext uri="{FF2B5EF4-FFF2-40B4-BE49-F238E27FC236}">
                <a16:creationId xmlns:a16="http://schemas.microsoft.com/office/drawing/2014/main" id="{3CB15F80-8B49-1DF5-C744-EB2F88F7E9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48446" y="65527"/>
            <a:ext cx="883147" cy="883147"/>
          </a:xfrm>
          <a:prstGeom prst="rect">
            <a:avLst/>
          </a:prstGeom>
        </p:spPr>
      </p:pic>
      <p:pic>
        <p:nvPicPr>
          <p:cNvPr id="15" name="Picture 14" descr="A picture containing logo&#10;&#10;Description automatically generated">
            <a:extLst>
              <a:ext uri="{FF2B5EF4-FFF2-40B4-BE49-F238E27FC236}">
                <a16:creationId xmlns:a16="http://schemas.microsoft.com/office/drawing/2014/main" id="{CD5DC42A-7299-7A38-C1D3-8E4DDF621437}"/>
              </a:ext>
            </a:extLst>
          </p:cNvPr>
          <p:cNvPicPr>
            <a:picLocks noChangeAspect="1"/>
          </p:cNvPicPr>
          <p:nvPr/>
        </p:nvPicPr>
        <p:blipFill>
          <a:blip r:embed="rId5"/>
          <a:stretch>
            <a:fillRect/>
          </a:stretch>
        </p:blipFill>
        <p:spPr>
          <a:xfrm>
            <a:off x="97691" y="40013"/>
            <a:ext cx="953884" cy="948674"/>
          </a:xfrm>
          <a:prstGeom prst="rect">
            <a:avLst/>
          </a:prstGeom>
        </p:spPr>
      </p:pic>
    </p:spTree>
    <p:extLst>
      <p:ext uri="{BB962C8B-B14F-4D97-AF65-F5344CB8AC3E}">
        <p14:creationId xmlns:p14="http://schemas.microsoft.com/office/powerpoint/2010/main" val="31545738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685D83-86EF-B6AF-C0EB-E71511C8F52B}"/>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98085AF1-3B2F-A73C-4CC7-49011A602E2F}"/>
              </a:ext>
            </a:extLst>
          </p:cNvPr>
          <p:cNvPicPr>
            <a:picLocks noChangeAspect="1"/>
          </p:cNvPicPr>
          <p:nvPr/>
        </p:nvPicPr>
        <p:blipFill>
          <a:blip r:embed="rId2"/>
          <a:stretch>
            <a:fillRect/>
          </a:stretch>
        </p:blipFill>
        <p:spPr>
          <a:xfrm>
            <a:off x="0" y="6566336"/>
            <a:ext cx="12192000" cy="360244"/>
          </a:xfrm>
          <a:prstGeom prst="rect">
            <a:avLst/>
          </a:prstGeom>
        </p:spPr>
      </p:pic>
      <p:cxnSp>
        <p:nvCxnSpPr>
          <p:cNvPr id="5" name="Straight Connector 4">
            <a:extLst>
              <a:ext uri="{FF2B5EF4-FFF2-40B4-BE49-F238E27FC236}">
                <a16:creationId xmlns:a16="http://schemas.microsoft.com/office/drawing/2014/main" id="{F7E18368-D76F-B036-998D-3834BE3ED120}"/>
              </a:ext>
            </a:extLst>
          </p:cNvPr>
          <p:cNvCxnSpPr/>
          <p:nvPr/>
        </p:nvCxnSpPr>
        <p:spPr>
          <a:xfrm>
            <a:off x="605790" y="1015479"/>
            <a:ext cx="10984230" cy="0"/>
          </a:xfrm>
          <a:prstGeom prst="line">
            <a:avLst/>
          </a:prstGeom>
          <a:ln>
            <a:solidFill>
              <a:schemeClr val="tx2">
                <a:lumMod val="90000"/>
                <a:lumOff val="10000"/>
              </a:schemeClr>
            </a:solidFill>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909A00E9-45D3-368E-5BCA-F7B967DD647E}"/>
              </a:ext>
            </a:extLst>
          </p:cNvPr>
          <p:cNvSpPr txBox="1"/>
          <p:nvPr/>
        </p:nvSpPr>
        <p:spPr>
          <a:xfrm>
            <a:off x="11856999" y="6329958"/>
            <a:ext cx="322524" cy="246221"/>
          </a:xfrm>
          <a:prstGeom prst="rect">
            <a:avLst/>
          </a:prstGeom>
          <a:noFill/>
        </p:spPr>
        <p:txBody>
          <a:bodyPr wrap="none" rtlCol="0">
            <a:spAutoFit/>
          </a:bodyPr>
          <a:lstStyle/>
          <a:p>
            <a:r>
              <a:rPr lang="en-US" sz="1000" dirty="0"/>
              <a:t>11</a:t>
            </a:r>
          </a:p>
        </p:txBody>
      </p:sp>
      <p:sp>
        <p:nvSpPr>
          <p:cNvPr id="3" name="Text Box 7">
            <a:extLst>
              <a:ext uri="{FF2B5EF4-FFF2-40B4-BE49-F238E27FC236}">
                <a16:creationId xmlns:a16="http://schemas.microsoft.com/office/drawing/2014/main" id="{3D73F50B-1813-2F76-24AF-D8E50731BBAD}"/>
              </a:ext>
            </a:extLst>
          </p:cNvPr>
          <p:cNvSpPr txBox="1">
            <a:spLocks noChangeArrowheads="1"/>
          </p:cNvSpPr>
          <p:nvPr/>
        </p:nvSpPr>
        <p:spPr bwMode="auto">
          <a:xfrm>
            <a:off x="166724" y="6305236"/>
            <a:ext cx="162626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r>
              <a:rPr lang="en-US" altLang="en-US" sz="900" b="1" i="1" dirty="0">
                <a:solidFill>
                  <a:schemeClr val="tx1"/>
                </a:solidFill>
                <a:latin typeface="+mn-lt"/>
                <a:cs typeface="Calibri" panose="020F0502020204030204" pitchFamily="34" charset="0"/>
              </a:rPr>
              <a:t>FY 2026 as of 3/31/2026</a:t>
            </a:r>
          </a:p>
        </p:txBody>
      </p:sp>
      <p:graphicFrame>
        <p:nvGraphicFramePr>
          <p:cNvPr id="6" name="Content Placeholder 5">
            <a:extLst>
              <a:ext uri="{FF2B5EF4-FFF2-40B4-BE49-F238E27FC236}">
                <a16:creationId xmlns:a16="http://schemas.microsoft.com/office/drawing/2014/main" id="{2A01923F-23E3-47AD-1DB6-252043705053}"/>
              </a:ext>
            </a:extLst>
          </p:cNvPr>
          <p:cNvGraphicFramePr>
            <a:graphicFrameLocks noGrp="1"/>
          </p:cNvGraphicFramePr>
          <p:nvPr>
            <p:ph idx="1"/>
            <p:extLst>
              <p:ext uri="{D42A27DB-BD31-4B8C-83A1-F6EECF244321}">
                <p14:modId xmlns:p14="http://schemas.microsoft.com/office/powerpoint/2010/main" val="459970943"/>
              </p:ext>
            </p:extLst>
          </p:nvPr>
        </p:nvGraphicFramePr>
        <p:xfrm>
          <a:off x="605790" y="1520643"/>
          <a:ext cx="5444437" cy="4143355"/>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5">
            <a:extLst>
              <a:ext uri="{FF2B5EF4-FFF2-40B4-BE49-F238E27FC236}">
                <a16:creationId xmlns:a16="http://schemas.microsoft.com/office/drawing/2014/main" id="{E15310C3-5DA9-AD6E-9C07-3C44524990B6}"/>
              </a:ext>
            </a:extLst>
          </p:cNvPr>
          <p:cNvSpPr txBox="1">
            <a:spLocks noChangeArrowheads="1"/>
          </p:cNvSpPr>
          <p:nvPr/>
        </p:nvSpPr>
        <p:spPr bwMode="auto">
          <a:xfrm>
            <a:off x="6670874" y="1236469"/>
            <a:ext cx="397851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en-US" sz="1600" b="1" dirty="0">
                <a:cs typeface="Calibri" panose="020F0502020204030204" pitchFamily="34" charset="0"/>
              </a:rPr>
              <a:t>Civil Litigation Recovery</a:t>
            </a:r>
          </a:p>
        </p:txBody>
      </p:sp>
      <p:graphicFrame>
        <p:nvGraphicFramePr>
          <p:cNvPr id="9" name="Chart 8">
            <a:extLst>
              <a:ext uri="{FF2B5EF4-FFF2-40B4-BE49-F238E27FC236}">
                <a16:creationId xmlns:a16="http://schemas.microsoft.com/office/drawing/2014/main" id="{F0976013-63CB-ACF7-7BA9-8BD91CCB0644}"/>
              </a:ext>
            </a:extLst>
          </p:cNvPr>
          <p:cNvGraphicFramePr/>
          <p:nvPr>
            <p:extLst>
              <p:ext uri="{D42A27DB-BD31-4B8C-83A1-F6EECF244321}">
                <p14:modId xmlns:p14="http://schemas.microsoft.com/office/powerpoint/2010/main" val="2819545286"/>
              </p:ext>
            </p:extLst>
          </p:nvPr>
        </p:nvGraphicFramePr>
        <p:xfrm>
          <a:off x="6096000" y="1640039"/>
          <a:ext cx="5128260" cy="3757085"/>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 Box 4">
            <a:extLst>
              <a:ext uri="{FF2B5EF4-FFF2-40B4-BE49-F238E27FC236}">
                <a16:creationId xmlns:a16="http://schemas.microsoft.com/office/drawing/2014/main" id="{7EA77438-D695-92F9-F17C-66C163839B35}"/>
              </a:ext>
            </a:extLst>
          </p:cNvPr>
          <p:cNvSpPr txBox="1">
            <a:spLocks noChangeArrowheads="1"/>
          </p:cNvSpPr>
          <p:nvPr/>
        </p:nvSpPr>
        <p:spPr bwMode="auto">
          <a:xfrm>
            <a:off x="1301527" y="5614924"/>
            <a:ext cx="4299516" cy="5232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pPr algn="just"/>
            <a:r>
              <a:rPr lang="en-US" altLang="en-US" sz="1400" dirty="0">
                <a:solidFill>
                  <a:schemeClr val="tx1"/>
                </a:solidFill>
                <a:latin typeface="+mn-lt"/>
                <a:ea typeface="ＭＳ Ｐゴシック"/>
                <a:cs typeface="Calibri" panose="020F0502020204030204" pitchFamily="34" charset="0"/>
              </a:rPr>
              <a:t>Represents payments on all open claims to include those made in prior years.  </a:t>
            </a:r>
          </a:p>
        </p:txBody>
      </p:sp>
      <p:sp>
        <p:nvSpPr>
          <p:cNvPr id="17" name="Text Box 3">
            <a:extLst>
              <a:ext uri="{FF2B5EF4-FFF2-40B4-BE49-F238E27FC236}">
                <a16:creationId xmlns:a16="http://schemas.microsoft.com/office/drawing/2014/main" id="{6AD2B337-9CCC-FE55-495E-58B6E1904095}"/>
              </a:ext>
            </a:extLst>
          </p:cNvPr>
          <p:cNvSpPr txBox="1">
            <a:spLocks noChangeArrowheads="1"/>
          </p:cNvSpPr>
          <p:nvPr/>
        </p:nvSpPr>
        <p:spPr bwMode="auto">
          <a:xfrm>
            <a:off x="1792993" y="1240872"/>
            <a:ext cx="331658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pPr algn="ctr"/>
            <a:r>
              <a:rPr lang="en-US" altLang="en-US" sz="1600" b="1" dirty="0">
                <a:solidFill>
                  <a:schemeClr val="tx1"/>
                </a:solidFill>
                <a:latin typeface="+mn-lt"/>
                <a:cs typeface="Calibri" panose="020F0502020204030204" pitchFamily="34" charset="0"/>
              </a:rPr>
              <a:t>WCTF Fiscal Year Payments</a:t>
            </a:r>
          </a:p>
        </p:txBody>
      </p:sp>
      <p:sp>
        <p:nvSpPr>
          <p:cNvPr id="18" name="TextBox 17">
            <a:extLst>
              <a:ext uri="{FF2B5EF4-FFF2-40B4-BE49-F238E27FC236}">
                <a16:creationId xmlns:a16="http://schemas.microsoft.com/office/drawing/2014/main" id="{7A6E520E-6969-0B16-B6B0-9072F70878E2}"/>
              </a:ext>
            </a:extLst>
          </p:cNvPr>
          <p:cNvSpPr txBox="1"/>
          <p:nvPr/>
        </p:nvSpPr>
        <p:spPr>
          <a:xfrm>
            <a:off x="6500041" y="5614924"/>
            <a:ext cx="5207332" cy="523220"/>
          </a:xfrm>
          <a:prstGeom prst="rect">
            <a:avLst/>
          </a:prstGeom>
          <a:noFill/>
        </p:spPr>
        <p:txBody>
          <a:bodyPr wrap="square">
            <a:spAutoFit/>
          </a:bodyPr>
          <a:lstStyle/>
          <a:p>
            <a:r>
              <a:rPr lang="en-US" altLang="en-US" sz="1400" dirty="0">
                <a:solidFill>
                  <a:schemeClr val="tx1"/>
                </a:solidFill>
                <a:cs typeface="Calibri" panose="020F0502020204030204" pitchFamily="34" charset="0"/>
              </a:rPr>
              <a:t>Every effort is made to recover money owed by the uninsured employer pursuant c. 152 §65 (8).  </a:t>
            </a:r>
          </a:p>
        </p:txBody>
      </p:sp>
      <p:sp>
        <p:nvSpPr>
          <p:cNvPr id="13" name="Title 1">
            <a:extLst>
              <a:ext uri="{FF2B5EF4-FFF2-40B4-BE49-F238E27FC236}">
                <a16:creationId xmlns:a16="http://schemas.microsoft.com/office/drawing/2014/main" id="{1223A459-C26A-E6D2-FAFC-8D3AC8F9A7DE}"/>
              </a:ext>
            </a:extLst>
          </p:cNvPr>
          <p:cNvSpPr>
            <a:spLocks noGrp="1"/>
          </p:cNvSpPr>
          <p:nvPr>
            <p:ph type="title"/>
          </p:nvPr>
        </p:nvSpPr>
        <p:spPr>
          <a:xfrm>
            <a:off x="1190825" y="255143"/>
            <a:ext cx="9818370" cy="533400"/>
          </a:xfrm>
        </p:spPr>
        <p:txBody>
          <a:bodyPr>
            <a:normAutofit/>
          </a:bodyPr>
          <a:lstStyle/>
          <a:p>
            <a:r>
              <a:rPr lang="en-US" altLang="en-US" sz="3200" dirty="0">
                <a:solidFill>
                  <a:schemeClr val="tx2">
                    <a:lumMod val="90000"/>
                    <a:lumOff val="10000"/>
                  </a:schemeClr>
                </a:solidFill>
                <a:latin typeface="Aptos" panose="020B0004020202020204" pitchFamily="34" charset="0"/>
                <a:cs typeface="Calibri" panose="020F0502020204030204" pitchFamily="34" charset="0"/>
              </a:rPr>
              <a:t>Workers’ Compensation Advisory Council – April 2026</a:t>
            </a:r>
            <a:endParaRPr lang="en-US" sz="3200" dirty="0">
              <a:solidFill>
                <a:schemeClr val="tx2">
                  <a:lumMod val="90000"/>
                  <a:lumOff val="10000"/>
                </a:schemeClr>
              </a:solidFill>
              <a:latin typeface="Aptos" panose="020B0004020202020204" pitchFamily="34" charset="0"/>
              <a:cs typeface="Calibri" panose="020F0502020204030204" pitchFamily="34" charset="0"/>
            </a:endParaRPr>
          </a:p>
        </p:txBody>
      </p:sp>
      <p:pic>
        <p:nvPicPr>
          <p:cNvPr id="14" name="Picture 13">
            <a:extLst>
              <a:ext uri="{FF2B5EF4-FFF2-40B4-BE49-F238E27FC236}">
                <a16:creationId xmlns:a16="http://schemas.microsoft.com/office/drawing/2014/main" id="{D8839B93-903B-96D9-9DB5-C241949C3E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48446" y="65527"/>
            <a:ext cx="883147" cy="883147"/>
          </a:xfrm>
          <a:prstGeom prst="rect">
            <a:avLst/>
          </a:prstGeom>
        </p:spPr>
      </p:pic>
      <p:pic>
        <p:nvPicPr>
          <p:cNvPr id="15" name="Picture 14" descr="A picture containing logo&#10;&#10;Description automatically generated">
            <a:extLst>
              <a:ext uri="{FF2B5EF4-FFF2-40B4-BE49-F238E27FC236}">
                <a16:creationId xmlns:a16="http://schemas.microsoft.com/office/drawing/2014/main" id="{47E5B011-33A4-11C7-51CE-54779AA29CFE}"/>
              </a:ext>
            </a:extLst>
          </p:cNvPr>
          <p:cNvPicPr>
            <a:picLocks noChangeAspect="1"/>
          </p:cNvPicPr>
          <p:nvPr/>
        </p:nvPicPr>
        <p:blipFill>
          <a:blip r:embed="rId6"/>
          <a:stretch>
            <a:fillRect/>
          </a:stretch>
        </p:blipFill>
        <p:spPr>
          <a:xfrm>
            <a:off x="97691" y="40013"/>
            <a:ext cx="953884" cy="948674"/>
          </a:xfrm>
          <a:prstGeom prst="rect">
            <a:avLst/>
          </a:prstGeom>
        </p:spPr>
      </p:pic>
    </p:spTree>
    <p:extLst>
      <p:ext uri="{BB962C8B-B14F-4D97-AF65-F5344CB8AC3E}">
        <p14:creationId xmlns:p14="http://schemas.microsoft.com/office/powerpoint/2010/main" val="980409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EA15A5-E073-05D6-5CE6-46318823BA24}"/>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27963A77-F77F-87F6-A0A3-FFD1902B4D5B}"/>
              </a:ext>
            </a:extLst>
          </p:cNvPr>
          <p:cNvPicPr>
            <a:picLocks noChangeAspect="1"/>
          </p:cNvPicPr>
          <p:nvPr/>
        </p:nvPicPr>
        <p:blipFill>
          <a:blip r:embed="rId2"/>
          <a:stretch>
            <a:fillRect/>
          </a:stretch>
        </p:blipFill>
        <p:spPr>
          <a:xfrm>
            <a:off x="0" y="6566336"/>
            <a:ext cx="12192000" cy="360244"/>
          </a:xfrm>
          <a:prstGeom prst="rect">
            <a:avLst/>
          </a:prstGeom>
        </p:spPr>
      </p:pic>
      <p:cxnSp>
        <p:nvCxnSpPr>
          <p:cNvPr id="5" name="Straight Connector 4">
            <a:extLst>
              <a:ext uri="{FF2B5EF4-FFF2-40B4-BE49-F238E27FC236}">
                <a16:creationId xmlns:a16="http://schemas.microsoft.com/office/drawing/2014/main" id="{8D03D0F0-EF5E-095D-FCC7-D497CBD310EB}"/>
              </a:ext>
            </a:extLst>
          </p:cNvPr>
          <p:cNvCxnSpPr/>
          <p:nvPr/>
        </p:nvCxnSpPr>
        <p:spPr>
          <a:xfrm>
            <a:off x="605790" y="1015479"/>
            <a:ext cx="10984230" cy="0"/>
          </a:xfrm>
          <a:prstGeom prst="line">
            <a:avLst/>
          </a:prstGeom>
          <a:ln>
            <a:solidFill>
              <a:schemeClr val="tx2">
                <a:lumMod val="90000"/>
                <a:lumOff val="10000"/>
              </a:schemeClr>
            </a:solidFill>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847B9AA2-0477-60F3-1A1D-681784D47526}"/>
              </a:ext>
            </a:extLst>
          </p:cNvPr>
          <p:cNvSpPr txBox="1"/>
          <p:nvPr/>
        </p:nvSpPr>
        <p:spPr>
          <a:xfrm>
            <a:off x="11856999" y="6329958"/>
            <a:ext cx="322524" cy="246221"/>
          </a:xfrm>
          <a:prstGeom prst="rect">
            <a:avLst/>
          </a:prstGeom>
          <a:noFill/>
        </p:spPr>
        <p:txBody>
          <a:bodyPr wrap="none" rtlCol="0">
            <a:spAutoFit/>
          </a:bodyPr>
          <a:lstStyle/>
          <a:p>
            <a:r>
              <a:rPr lang="en-US" sz="1000" dirty="0"/>
              <a:t>12</a:t>
            </a:r>
          </a:p>
        </p:txBody>
      </p:sp>
      <p:sp>
        <p:nvSpPr>
          <p:cNvPr id="3" name="Text Box 7">
            <a:extLst>
              <a:ext uri="{FF2B5EF4-FFF2-40B4-BE49-F238E27FC236}">
                <a16:creationId xmlns:a16="http://schemas.microsoft.com/office/drawing/2014/main" id="{04A72B83-705E-A798-C6A3-6ECC2A40EDCE}"/>
              </a:ext>
            </a:extLst>
          </p:cNvPr>
          <p:cNvSpPr txBox="1">
            <a:spLocks noChangeArrowheads="1"/>
          </p:cNvSpPr>
          <p:nvPr/>
        </p:nvSpPr>
        <p:spPr bwMode="auto">
          <a:xfrm>
            <a:off x="199693" y="6329958"/>
            <a:ext cx="149418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r>
              <a:rPr lang="en-US" altLang="en-US" sz="900" b="1" i="1" dirty="0">
                <a:solidFill>
                  <a:schemeClr val="tx1"/>
                </a:solidFill>
                <a:latin typeface="+mn-lt"/>
                <a:cs typeface="Calibri" panose="020F0502020204030204" pitchFamily="34" charset="0"/>
              </a:rPr>
              <a:t>FY 2026 as of 3/31/2026</a:t>
            </a:r>
            <a:endParaRPr lang="en-US" altLang="en-US" sz="500" b="1" i="1" dirty="0">
              <a:solidFill>
                <a:schemeClr val="tx1"/>
              </a:solidFill>
              <a:latin typeface="+mn-lt"/>
              <a:cs typeface="Calibri" panose="020F0502020204030204" pitchFamily="34" charset="0"/>
            </a:endParaRPr>
          </a:p>
        </p:txBody>
      </p:sp>
      <p:graphicFrame>
        <p:nvGraphicFramePr>
          <p:cNvPr id="6" name="Object 9">
            <a:extLst>
              <a:ext uri="{FF2B5EF4-FFF2-40B4-BE49-F238E27FC236}">
                <a16:creationId xmlns:a16="http://schemas.microsoft.com/office/drawing/2014/main" id="{6DEFF8D5-AB63-54F9-F02C-431F7AC13CC9}"/>
              </a:ext>
            </a:extLst>
          </p:cNvPr>
          <p:cNvGraphicFramePr>
            <a:graphicFrameLocks noChangeAspect="1"/>
          </p:cNvGraphicFramePr>
          <p:nvPr>
            <p:extLst>
              <p:ext uri="{D42A27DB-BD31-4B8C-83A1-F6EECF244321}">
                <p14:modId xmlns:p14="http://schemas.microsoft.com/office/powerpoint/2010/main" val="44751238"/>
              </p:ext>
            </p:extLst>
          </p:nvPr>
        </p:nvGraphicFramePr>
        <p:xfrm>
          <a:off x="946785" y="1322273"/>
          <a:ext cx="10298430" cy="4575302"/>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4">
            <a:extLst>
              <a:ext uri="{FF2B5EF4-FFF2-40B4-BE49-F238E27FC236}">
                <a16:creationId xmlns:a16="http://schemas.microsoft.com/office/drawing/2014/main" id="{8479E58B-6872-75A4-FACE-81C75553B2C0}"/>
              </a:ext>
            </a:extLst>
          </p:cNvPr>
          <p:cNvSpPr txBox="1">
            <a:spLocks noChangeArrowheads="1"/>
          </p:cNvSpPr>
          <p:nvPr/>
        </p:nvSpPr>
        <p:spPr bwMode="auto">
          <a:xfrm>
            <a:off x="880897" y="5812718"/>
            <a:ext cx="1043020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r>
              <a:rPr lang="en-US" altLang="en-US" sz="1400" dirty="0">
                <a:solidFill>
                  <a:schemeClr val="tx1"/>
                </a:solidFill>
                <a:latin typeface="+mn-lt"/>
                <a:cs typeface="Calibri" panose="020F0502020204030204" pitchFamily="34" charset="0"/>
              </a:rPr>
              <a:t>Represents payments made by the WCTF to insurers seeking reimbursement for§37/37A to include quarterly payments and interest.  Additional payments may be in process but have not been registered in MMARS, the state accounting system as the time of this report.  </a:t>
            </a:r>
          </a:p>
        </p:txBody>
      </p:sp>
      <p:sp>
        <p:nvSpPr>
          <p:cNvPr id="9" name="Text Box 9">
            <a:extLst>
              <a:ext uri="{FF2B5EF4-FFF2-40B4-BE49-F238E27FC236}">
                <a16:creationId xmlns:a16="http://schemas.microsoft.com/office/drawing/2014/main" id="{0E8CE8EE-C0A6-E048-DFA6-57EA3CF34FD3}"/>
              </a:ext>
            </a:extLst>
          </p:cNvPr>
          <p:cNvSpPr txBox="1">
            <a:spLocks noChangeArrowheads="1"/>
          </p:cNvSpPr>
          <p:nvPr/>
        </p:nvSpPr>
        <p:spPr bwMode="auto">
          <a:xfrm>
            <a:off x="3726698" y="1020018"/>
            <a:ext cx="473860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pPr algn="ctr"/>
            <a:r>
              <a:rPr lang="en-US" altLang="en-US" b="1" dirty="0">
                <a:solidFill>
                  <a:schemeClr val="tx1"/>
                </a:solidFill>
                <a:latin typeface="Aptos" panose="020B0004020202020204" pitchFamily="34" charset="0"/>
                <a:cs typeface="Calibri" panose="020F0502020204030204" pitchFamily="34" charset="0"/>
              </a:rPr>
              <a:t>Second Injury Fund Budget &amp; Payments</a:t>
            </a:r>
          </a:p>
        </p:txBody>
      </p:sp>
      <p:sp>
        <p:nvSpPr>
          <p:cNvPr id="13" name="Title 1">
            <a:extLst>
              <a:ext uri="{FF2B5EF4-FFF2-40B4-BE49-F238E27FC236}">
                <a16:creationId xmlns:a16="http://schemas.microsoft.com/office/drawing/2014/main" id="{1FD3EEA3-D709-ED18-1522-8DF36B460FE1}"/>
              </a:ext>
            </a:extLst>
          </p:cNvPr>
          <p:cNvSpPr>
            <a:spLocks noGrp="1"/>
          </p:cNvSpPr>
          <p:nvPr>
            <p:ph type="title"/>
          </p:nvPr>
        </p:nvSpPr>
        <p:spPr>
          <a:xfrm>
            <a:off x="1190825" y="255143"/>
            <a:ext cx="9818370" cy="533400"/>
          </a:xfrm>
        </p:spPr>
        <p:txBody>
          <a:bodyPr>
            <a:normAutofit/>
          </a:bodyPr>
          <a:lstStyle/>
          <a:p>
            <a:r>
              <a:rPr lang="en-US" altLang="en-US" sz="3200" dirty="0">
                <a:solidFill>
                  <a:schemeClr val="tx2">
                    <a:lumMod val="90000"/>
                    <a:lumOff val="10000"/>
                  </a:schemeClr>
                </a:solidFill>
                <a:latin typeface="Aptos" panose="020B0004020202020204" pitchFamily="34" charset="0"/>
                <a:cs typeface="Calibri" panose="020F0502020204030204" pitchFamily="34" charset="0"/>
              </a:rPr>
              <a:t>Workers’ Compensation Advisory Council – April 2026</a:t>
            </a:r>
            <a:endParaRPr lang="en-US" sz="3200" dirty="0">
              <a:solidFill>
                <a:schemeClr val="tx2">
                  <a:lumMod val="90000"/>
                  <a:lumOff val="10000"/>
                </a:schemeClr>
              </a:solidFill>
              <a:latin typeface="Aptos" panose="020B0004020202020204" pitchFamily="34" charset="0"/>
              <a:cs typeface="Calibri" panose="020F0502020204030204" pitchFamily="34" charset="0"/>
            </a:endParaRPr>
          </a:p>
        </p:txBody>
      </p:sp>
      <p:pic>
        <p:nvPicPr>
          <p:cNvPr id="14" name="Picture 13">
            <a:extLst>
              <a:ext uri="{FF2B5EF4-FFF2-40B4-BE49-F238E27FC236}">
                <a16:creationId xmlns:a16="http://schemas.microsoft.com/office/drawing/2014/main" id="{D08FF54C-0F5E-C61D-9694-FF84BCFFA3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48446" y="65527"/>
            <a:ext cx="883147" cy="883147"/>
          </a:xfrm>
          <a:prstGeom prst="rect">
            <a:avLst/>
          </a:prstGeom>
        </p:spPr>
      </p:pic>
      <p:pic>
        <p:nvPicPr>
          <p:cNvPr id="15" name="Picture 14" descr="A picture containing logo&#10;&#10;Description automatically generated">
            <a:extLst>
              <a:ext uri="{FF2B5EF4-FFF2-40B4-BE49-F238E27FC236}">
                <a16:creationId xmlns:a16="http://schemas.microsoft.com/office/drawing/2014/main" id="{60E54A17-EA3D-EDDE-7E40-BC52F6EC2170}"/>
              </a:ext>
            </a:extLst>
          </p:cNvPr>
          <p:cNvPicPr>
            <a:picLocks noChangeAspect="1"/>
          </p:cNvPicPr>
          <p:nvPr/>
        </p:nvPicPr>
        <p:blipFill>
          <a:blip r:embed="rId5"/>
          <a:stretch>
            <a:fillRect/>
          </a:stretch>
        </p:blipFill>
        <p:spPr>
          <a:xfrm>
            <a:off x="97691" y="40013"/>
            <a:ext cx="953884" cy="948674"/>
          </a:xfrm>
          <a:prstGeom prst="rect">
            <a:avLst/>
          </a:prstGeom>
        </p:spPr>
      </p:pic>
    </p:spTree>
    <p:extLst>
      <p:ext uri="{BB962C8B-B14F-4D97-AF65-F5344CB8AC3E}">
        <p14:creationId xmlns:p14="http://schemas.microsoft.com/office/powerpoint/2010/main" val="3725902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F0057F-659E-1C4F-3FDA-0D8CA63E56A9}"/>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5E5FC13E-281A-C541-133F-5DFF478CF9F7}"/>
              </a:ext>
            </a:extLst>
          </p:cNvPr>
          <p:cNvPicPr>
            <a:picLocks noChangeAspect="1"/>
          </p:cNvPicPr>
          <p:nvPr/>
        </p:nvPicPr>
        <p:blipFill>
          <a:blip r:embed="rId2"/>
          <a:stretch>
            <a:fillRect/>
          </a:stretch>
        </p:blipFill>
        <p:spPr>
          <a:xfrm>
            <a:off x="0" y="6566336"/>
            <a:ext cx="12192000" cy="360244"/>
          </a:xfrm>
          <a:prstGeom prst="rect">
            <a:avLst/>
          </a:prstGeom>
        </p:spPr>
      </p:pic>
      <p:cxnSp>
        <p:nvCxnSpPr>
          <p:cNvPr id="5" name="Straight Connector 4">
            <a:extLst>
              <a:ext uri="{FF2B5EF4-FFF2-40B4-BE49-F238E27FC236}">
                <a16:creationId xmlns:a16="http://schemas.microsoft.com/office/drawing/2014/main" id="{AF440680-8EE5-198B-BE5A-73FBF7C65D60}"/>
              </a:ext>
            </a:extLst>
          </p:cNvPr>
          <p:cNvCxnSpPr/>
          <p:nvPr/>
        </p:nvCxnSpPr>
        <p:spPr>
          <a:xfrm>
            <a:off x="605790" y="1015479"/>
            <a:ext cx="10984230" cy="0"/>
          </a:xfrm>
          <a:prstGeom prst="line">
            <a:avLst/>
          </a:prstGeom>
          <a:ln>
            <a:solidFill>
              <a:schemeClr val="tx2">
                <a:lumMod val="90000"/>
                <a:lumOff val="10000"/>
              </a:schemeClr>
            </a:solidFill>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4BD9FE82-D2F9-5B0D-D7CE-1C2F22C0C746}"/>
              </a:ext>
            </a:extLst>
          </p:cNvPr>
          <p:cNvSpPr txBox="1"/>
          <p:nvPr/>
        </p:nvSpPr>
        <p:spPr>
          <a:xfrm>
            <a:off x="11856999" y="6329958"/>
            <a:ext cx="322524" cy="246221"/>
          </a:xfrm>
          <a:prstGeom prst="rect">
            <a:avLst/>
          </a:prstGeom>
          <a:noFill/>
        </p:spPr>
        <p:txBody>
          <a:bodyPr wrap="none" rtlCol="0">
            <a:spAutoFit/>
          </a:bodyPr>
          <a:lstStyle/>
          <a:p>
            <a:r>
              <a:rPr lang="en-US" sz="1000" dirty="0"/>
              <a:t>13</a:t>
            </a:r>
          </a:p>
        </p:txBody>
      </p:sp>
      <p:sp>
        <p:nvSpPr>
          <p:cNvPr id="3" name="Text Box 7">
            <a:extLst>
              <a:ext uri="{FF2B5EF4-FFF2-40B4-BE49-F238E27FC236}">
                <a16:creationId xmlns:a16="http://schemas.microsoft.com/office/drawing/2014/main" id="{D34CE793-46C7-5648-0544-B32B668267AC}"/>
              </a:ext>
            </a:extLst>
          </p:cNvPr>
          <p:cNvSpPr txBox="1">
            <a:spLocks noChangeArrowheads="1"/>
          </p:cNvSpPr>
          <p:nvPr/>
        </p:nvSpPr>
        <p:spPr bwMode="auto">
          <a:xfrm>
            <a:off x="26966" y="6402295"/>
            <a:ext cx="149001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r>
              <a:rPr lang="en-US" altLang="en-US" sz="900" b="1" i="1" dirty="0">
                <a:solidFill>
                  <a:schemeClr val="tx1"/>
                </a:solidFill>
                <a:latin typeface="+mn-lt"/>
                <a:cs typeface="Calibri" panose="020F0502020204030204" pitchFamily="34" charset="0"/>
              </a:rPr>
              <a:t>FY 2026 as of 3/31/2026</a:t>
            </a:r>
            <a:endParaRPr lang="en-US" altLang="en-US" sz="500" b="1" i="1" dirty="0">
              <a:solidFill>
                <a:schemeClr val="tx1"/>
              </a:solidFill>
              <a:latin typeface="+mn-lt"/>
              <a:cs typeface="Calibri" panose="020F0502020204030204" pitchFamily="34" charset="0"/>
            </a:endParaRPr>
          </a:p>
        </p:txBody>
      </p:sp>
      <p:graphicFrame>
        <p:nvGraphicFramePr>
          <p:cNvPr id="6" name="Object 6">
            <a:extLst>
              <a:ext uri="{FF2B5EF4-FFF2-40B4-BE49-F238E27FC236}">
                <a16:creationId xmlns:a16="http://schemas.microsoft.com/office/drawing/2014/main" id="{C86FBB26-F468-483B-AA8E-2AD7ADFCBBAA}"/>
              </a:ext>
            </a:extLst>
          </p:cNvPr>
          <p:cNvGraphicFramePr>
            <a:graphicFrameLocks noChangeAspect="1"/>
          </p:cNvGraphicFramePr>
          <p:nvPr>
            <p:extLst>
              <p:ext uri="{D42A27DB-BD31-4B8C-83A1-F6EECF244321}">
                <p14:modId xmlns:p14="http://schemas.microsoft.com/office/powerpoint/2010/main" val="2920997160"/>
              </p:ext>
            </p:extLst>
          </p:nvPr>
        </p:nvGraphicFramePr>
        <p:xfrm>
          <a:off x="638141" y="1146515"/>
          <a:ext cx="10186070" cy="475804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3">
            <a:extLst>
              <a:ext uri="{FF2B5EF4-FFF2-40B4-BE49-F238E27FC236}">
                <a16:creationId xmlns:a16="http://schemas.microsoft.com/office/drawing/2014/main" id="{FDF96EC4-4064-33D3-493E-B79E06298932}"/>
              </a:ext>
            </a:extLst>
          </p:cNvPr>
          <p:cNvSpPr txBox="1">
            <a:spLocks noChangeArrowheads="1"/>
          </p:cNvSpPr>
          <p:nvPr/>
        </p:nvSpPr>
        <p:spPr bwMode="auto">
          <a:xfrm>
            <a:off x="4705747" y="1030930"/>
            <a:ext cx="278050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pPr algn="ctr"/>
            <a:r>
              <a:rPr lang="en-US" altLang="en-US" b="1" dirty="0">
                <a:solidFill>
                  <a:schemeClr val="tx1"/>
                </a:solidFill>
                <a:latin typeface="+mn-lt"/>
                <a:cs typeface="Calibri" panose="020F0502020204030204" pitchFamily="34" charset="0"/>
              </a:rPr>
              <a:t>COLA Reimbursement</a:t>
            </a:r>
            <a:endParaRPr lang="en-US" altLang="en-US" b="1" i="1" dirty="0">
              <a:solidFill>
                <a:schemeClr val="tx1"/>
              </a:solidFill>
              <a:latin typeface="+mn-lt"/>
              <a:cs typeface="Calibri" panose="020F0502020204030204" pitchFamily="34" charset="0"/>
            </a:endParaRPr>
          </a:p>
        </p:txBody>
      </p:sp>
      <p:sp>
        <p:nvSpPr>
          <p:cNvPr id="9" name="TextBox 8">
            <a:extLst>
              <a:ext uri="{FF2B5EF4-FFF2-40B4-BE49-F238E27FC236}">
                <a16:creationId xmlns:a16="http://schemas.microsoft.com/office/drawing/2014/main" id="{AD22A555-0FF8-1BE1-EF2D-83A7C46572B0}"/>
              </a:ext>
            </a:extLst>
          </p:cNvPr>
          <p:cNvSpPr txBox="1"/>
          <p:nvPr/>
        </p:nvSpPr>
        <p:spPr>
          <a:xfrm>
            <a:off x="905809" y="5879323"/>
            <a:ext cx="10380380" cy="523220"/>
          </a:xfrm>
          <a:prstGeom prst="rect">
            <a:avLst/>
          </a:prstGeom>
          <a:noFill/>
        </p:spPr>
        <p:txBody>
          <a:bodyPr wrap="square" rtlCol="0">
            <a:spAutoFit/>
          </a:bodyPr>
          <a:lstStyle/>
          <a:p>
            <a:r>
              <a:rPr lang="en-US" altLang="en-US" sz="1400" dirty="0">
                <a:solidFill>
                  <a:schemeClr val="tx1"/>
                </a:solidFill>
                <a:cs typeface="Calibri" panose="020F0502020204030204" pitchFamily="34" charset="0"/>
              </a:rPr>
              <a:t>Represents payments made by the WCTF to insurers seeking reimbursement for §34B, Cost of Living Adjustment benefits.  Additional payments may be in process that have not yet registered in MMARS at the time of this publication.</a:t>
            </a:r>
            <a:endParaRPr lang="en-US" sz="1400" dirty="0">
              <a:solidFill>
                <a:schemeClr val="tx1"/>
              </a:solidFill>
              <a:cs typeface="Calibri" panose="020F0502020204030204" pitchFamily="34" charset="0"/>
            </a:endParaRPr>
          </a:p>
        </p:txBody>
      </p:sp>
      <p:sp>
        <p:nvSpPr>
          <p:cNvPr id="13" name="Title 1">
            <a:extLst>
              <a:ext uri="{FF2B5EF4-FFF2-40B4-BE49-F238E27FC236}">
                <a16:creationId xmlns:a16="http://schemas.microsoft.com/office/drawing/2014/main" id="{3044C14F-24A3-6892-4720-0F3DC0D8472D}"/>
              </a:ext>
            </a:extLst>
          </p:cNvPr>
          <p:cNvSpPr>
            <a:spLocks noGrp="1"/>
          </p:cNvSpPr>
          <p:nvPr>
            <p:ph type="title"/>
          </p:nvPr>
        </p:nvSpPr>
        <p:spPr>
          <a:xfrm>
            <a:off x="1190825" y="255143"/>
            <a:ext cx="9818370" cy="533400"/>
          </a:xfrm>
        </p:spPr>
        <p:txBody>
          <a:bodyPr>
            <a:normAutofit/>
          </a:bodyPr>
          <a:lstStyle/>
          <a:p>
            <a:r>
              <a:rPr lang="en-US" altLang="en-US" sz="3200" dirty="0">
                <a:solidFill>
                  <a:schemeClr val="tx2">
                    <a:lumMod val="90000"/>
                    <a:lumOff val="10000"/>
                  </a:schemeClr>
                </a:solidFill>
                <a:latin typeface="Aptos" panose="020B0004020202020204" pitchFamily="34" charset="0"/>
                <a:cs typeface="Calibri" panose="020F0502020204030204" pitchFamily="34" charset="0"/>
              </a:rPr>
              <a:t>Workers’ Compensation Advisory Council – April 2026</a:t>
            </a:r>
            <a:endParaRPr lang="en-US" sz="3200" dirty="0">
              <a:solidFill>
                <a:schemeClr val="tx2">
                  <a:lumMod val="90000"/>
                  <a:lumOff val="10000"/>
                </a:schemeClr>
              </a:solidFill>
              <a:latin typeface="Aptos" panose="020B0004020202020204" pitchFamily="34" charset="0"/>
              <a:cs typeface="Calibri" panose="020F0502020204030204" pitchFamily="34" charset="0"/>
            </a:endParaRPr>
          </a:p>
        </p:txBody>
      </p:sp>
      <p:pic>
        <p:nvPicPr>
          <p:cNvPr id="14" name="Picture 13">
            <a:extLst>
              <a:ext uri="{FF2B5EF4-FFF2-40B4-BE49-F238E27FC236}">
                <a16:creationId xmlns:a16="http://schemas.microsoft.com/office/drawing/2014/main" id="{BFD447A4-FD13-2C6D-E979-BD804009C4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48446" y="65527"/>
            <a:ext cx="883147" cy="883147"/>
          </a:xfrm>
          <a:prstGeom prst="rect">
            <a:avLst/>
          </a:prstGeom>
        </p:spPr>
      </p:pic>
      <p:pic>
        <p:nvPicPr>
          <p:cNvPr id="15" name="Picture 14" descr="A picture containing logo&#10;&#10;Description automatically generated">
            <a:extLst>
              <a:ext uri="{FF2B5EF4-FFF2-40B4-BE49-F238E27FC236}">
                <a16:creationId xmlns:a16="http://schemas.microsoft.com/office/drawing/2014/main" id="{4051283B-133E-E72D-6EE2-ABA49CB56DA1}"/>
              </a:ext>
            </a:extLst>
          </p:cNvPr>
          <p:cNvPicPr>
            <a:picLocks noChangeAspect="1"/>
          </p:cNvPicPr>
          <p:nvPr/>
        </p:nvPicPr>
        <p:blipFill>
          <a:blip r:embed="rId5"/>
          <a:stretch>
            <a:fillRect/>
          </a:stretch>
        </p:blipFill>
        <p:spPr>
          <a:xfrm>
            <a:off x="97691" y="40013"/>
            <a:ext cx="953884" cy="948674"/>
          </a:xfrm>
          <a:prstGeom prst="rect">
            <a:avLst/>
          </a:prstGeom>
        </p:spPr>
      </p:pic>
    </p:spTree>
    <p:extLst>
      <p:ext uri="{BB962C8B-B14F-4D97-AF65-F5344CB8AC3E}">
        <p14:creationId xmlns:p14="http://schemas.microsoft.com/office/powerpoint/2010/main" val="8499192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D0532A-9801-FBA8-0F7D-2CD345A17345}"/>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00794F61-B925-5DD5-9661-48540CAFA6E5}"/>
              </a:ext>
            </a:extLst>
          </p:cNvPr>
          <p:cNvPicPr>
            <a:picLocks noChangeAspect="1"/>
          </p:cNvPicPr>
          <p:nvPr/>
        </p:nvPicPr>
        <p:blipFill>
          <a:blip r:embed="rId2"/>
          <a:stretch>
            <a:fillRect/>
          </a:stretch>
        </p:blipFill>
        <p:spPr>
          <a:xfrm>
            <a:off x="0" y="6566336"/>
            <a:ext cx="12192000" cy="360244"/>
          </a:xfrm>
          <a:prstGeom prst="rect">
            <a:avLst/>
          </a:prstGeom>
        </p:spPr>
      </p:pic>
      <p:cxnSp>
        <p:nvCxnSpPr>
          <p:cNvPr id="5" name="Straight Connector 4">
            <a:extLst>
              <a:ext uri="{FF2B5EF4-FFF2-40B4-BE49-F238E27FC236}">
                <a16:creationId xmlns:a16="http://schemas.microsoft.com/office/drawing/2014/main" id="{D24B0E76-5857-3A0D-4CD3-07C8CC0D8EE1}"/>
              </a:ext>
            </a:extLst>
          </p:cNvPr>
          <p:cNvCxnSpPr/>
          <p:nvPr/>
        </p:nvCxnSpPr>
        <p:spPr>
          <a:xfrm>
            <a:off x="605790" y="1015479"/>
            <a:ext cx="10984230" cy="0"/>
          </a:xfrm>
          <a:prstGeom prst="line">
            <a:avLst/>
          </a:prstGeom>
          <a:ln>
            <a:solidFill>
              <a:schemeClr val="tx2">
                <a:lumMod val="90000"/>
                <a:lumOff val="10000"/>
              </a:schemeClr>
            </a:solidFill>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7BF411A8-CB8E-9E64-5CB3-8E8978B88407}"/>
              </a:ext>
            </a:extLst>
          </p:cNvPr>
          <p:cNvSpPr txBox="1"/>
          <p:nvPr/>
        </p:nvSpPr>
        <p:spPr>
          <a:xfrm>
            <a:off x="11856999" y="6329958"/>
            <a:ext cx="322524" cy="246221"/>
          </a:xfrm>
          <a:prstGeom prst="rect">
            <a:avLst/>
          </a:prstGeom>
          <a:noFill/>
        </p:spPr>
        <p:txBody>
          <a:bodyPr wrap="none" rtlCol="0">
            <a:spAutoFit/>
          </a:bodyPr>
          <a:lstStyle/>
          <a:p>
            <a:r>
              <a:rPr lang="en-US" sz="1000" dirty="0"/>
              <a:t>14</a:t>
            </a:r>
          </a:p>
        </p:txBody>
      </p:sp>
      <p:sp>
        <p:nvSpPr>
          <p:cNvPr id="3" name="Text Box 5">
            <a:extLst>
              <a:ext uri="{FF2B5EF4-FFF2-40B4-BE49-F238E27FC236}">
                <a16:creationId xmlns:a16="http://schemas.microsoft.com/office/drawing/2014/main" id="{2143107D-9472-8722-E88F-D1AA039D0A14}"/>
              </a:ext>
            </a:extLst>
          </p:cNvPr>
          <p:cNvSpPr txBox="1">
            <a:spLocks noChangeArrowheads="1"/>
          </p:cNvSpPr>
          <p:nvPr/>
        </p:nvSpPr>
        <p:spPr bwMode="auto">
          <a:xfrm>
            <a:off x="4295539" y="1045746"/>
            <a:ext cx="36009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pPr algn="ctr"/>
            <a:r>
              <a:rPr lang="en-US" altLang="en-US" sz="2400" b="1" dirty="0">
                <a:solidFill>
                  <a:schemeClr val="tx1"/>
                </a:solidFill>
                <a:latin typeface="+mn-lt"/>
                <a:cs typeface="Calibri" panose="020F0502020204030204" pitchFamily="34" charset="0"/>
              </a:rPr>
              <a:t>Assessment Collections</a:t>
            </a:r>
          </a:p>
        </p:txBody>
      </p:sp>
      <p:sp>
        <p:nvSpPr>
          <p:cNvPr id="6" name="Text Box 7">
            <a:extLst>
              <a:ext uri="{FF2B5EF4-FFF2-40B4-BE49-F238E27FC236}">
                <a16:creationId xmlns:a16="http://schemas.microsoft.com/office/drawing/2014/main" id="{D88174C5-611E-1381-DE75-ED3C23C3C8F8}"/>
              </a:ext>
            </a:extLst>
          </p:cNvPr>
          <p:cNvSpPr txBox="1">
            <a:spLocks noChangeArrowheads="1"/>
          </p:cNvSpPr>
          <p:nvPr/>
        </p:nvSpPr>
        <p:spPr bwMode="auto">
          <a:xfrm>
            <a:off x="76200" y="6246820"/>
            <a:ext cx="157633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r>
              <a:rPr lang="en-US" altLang="en-US" sz="900" b="1" i="1" dirty="0">
                <a:solidFill>
                  <a:schemeClr val="tx1"/>
                </a:solidFill>
                <a:latin typeface="Calibri" panose="020F0502020204030204" pitchFamily="34" charset="0"/>
                <a:cs typeface="Calibri" panose="020F0502020204030204" pitchFamily="34" charset="0"/>
              </a:rPr>
              <a:t>FY 2026 as of 3/31/2026</a:t>
            </a:r>
            <a:endParaRPr lang="en-US" altLang="en-US" sz="500" b="1" i="1" dirty="0">
              <a:solidFill>
                <a:schemeClr val="tx1"/>
              </a:solidFill>
              <a:latin typeface="Calibri" panose="020F0502020204030204" pitchFamily="34" charset="0"/>
              <a:cs typeface="Calibri" panose="020F0502020204030204" pitchFamily="34" charset="0"/>
            </a:endParaRPr>
          </a:p>
        </p:txBody>
      </p:sp>
      <p:graphicFrame>
        <p:nvGraphicFramePr>
          <p:cNvPr id="8" name="Chart 7">
            <a:extLst>
              <a:ext uri="{FF2B5EF4-FFF2-40B4-BE49-F238E27FC236}">
                <a16:creationId xmlns:a16="http://schemas.microsoft.com/office/drawing/2014/main" id="{4428B046-29A2-BDA7-0296-6039B249C91D}"/>
              </a:ext>
            </a:extLst>
          </p:cNvPr>
          <p:cNvGraphicFramePr/>
          <p:nvPr>
            <p:extLst>
              <p:ext uri="{D42A27DB-BD31-4B8C-83A1-F6EECF244321}">
                <p14:modId xmlns:p14="http://schemas.microsoft.com/office/powerpoint/2010/main" val="1395740084"/>
              </p:ext>
            </p:extLst>
          </p:nvPr>
        </p:nvGraphicFramePr>
        <p:xfrm>
          <a:off x="408418" y="1367999"/>
          <a:ext cx="11375164" cy="4834479"/>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46DF8DA3-F843-5689-0236-A3FFD072B418}"/>
              </a:ext>
            </a:extLst>
          </p:cNvPr>
          <p:cNvSpPr txBox="1"/>
          <p:nvPr/>
        </p:nvSpPr>
        <p:spPr>
          <a:xfrm>
            <a:off x="2955621" y="6116592"/>
            <a:ext cx="6280758" cy="369332"/>
          </a:xfrm>
          <a:prstGeom prst="rect">
            <a:avLst/>
          </a:prstGeom>
          <a:noFill/>
        </p:spPr>
        <p:txBody>
          <a:bodyPr wrap="none" rtlCol="0">
            <a:spAutoFit/>
          </a:bodyPr>
          <a:lstStyle/>
          <a:p>
            <a:pPr algn="ctr"/>
            <a:r>
              <a:rPr lang="en-US" sz="1800" dirty="0">
                <a:solidFill>
                  <a:schemeClr val="tx1"/>
                </a:solidFill>
                <a:latin typeface="Aptos" panose="020B0004020202020204" pitchFamily="34" charset="0"/>
                <a:cs typeface="Calibri" panose="020F0502020204030204" pitchFamily="34" charset="0"/>
              </a:rPr>
              <a:t>Assessments represent 90%-92% of all DIA Revenue Annually</a:t>
            </a:r>
          </a:p>
        </p:txBody>
      </p:sp>
      <p:sp>
        <p:nvSpPr>
          <p:cNvPr id="13" name="Title 1">
            <a:extLst>
              <a:ext uri="{FF2B5EF4-FFF2-40B4-BE49-F238E27FC236}">
                <a16:creationId xmlns:a16="http://schemas.microsoft.com/office/drawing/2014/main" id="{989BF219-7B58-5E0D-F840-A045148FEF67}"/>
              </a:ext>
            </a:extLst>
          </p:cNvPr>
          <p:cNvSpPr>
            <a:spLocks noGrp="1"/>
          </p:cNvSpPr>
          <p:nvPr>
            <p:ph type="title"/>
          </p:nvPr>
        </p:nvSpPr>
        <p:spPr>
          <a:xfrm>
            <a:off x="1190825" y="255143"/>
            <a:ext cx="9818370" cy="533400"/>
          </a:xfrm>
        </p:spPr>
        <p:txBody>
          <a:bodyPr>
            <a:normAutofit/>
          </a:bodyPr>
          <a:lstStyle/>
          <a:p>
            <a:r>
              <a:rPr lang="en-US" altLang="en-US" sz="3200" dirty="0">
                <a:solidFill>
                  <a:schemeClr val="tx2">
                    <a:lumMod val="90000"/>
                    <a:lumOff val="10000"/>
                  </a:schemeClr>
                </a:solidFill>
                <a:latin typeface="Aptos" panose="020B0004020202020204" pitchFamily="34" charset="0"/>
                <a:cs typeface="Calibri" panose="020F0502020204030204" pitchFamily="34" charset="0"/>
              </a:rPr>
              <a:t>Workers’ Compensation Advisory Council – April 2026</a:t>
            </a:r>
            <a:endParaRPr lang="en-US" sz="3200" dirty="0">
              <a:solidFill>
                <a:schemeClr val="tx2">
                  <a:lumMod val="90000"/>
                  <a:lumOff val="10000"/>
                </a:schemeClr>
              </a:solidFill>
              <a:latin typeface="Aptos" panose="020B0004020202020204" pitchFamily="34" charset="0"/>
              <a:cs typeface="Calibri" panose="020F0502020204030204" pitchFamily="34" charset="0"/>
            </a:endParaRPr>
          </a:p>
        </p:txBody>
      </p:sp>
      <p:pic>
        <p:nvPicPr>
          <p:cNvPr id="14" name="Picture 13">
            <a:extLst>
              <a:ext uri="{FF2B5EF4-FFF2-40B4-BE49-F238E27FC236}">
                <a16:creationId xmlns:a16="http://schemas.microsoft.com/office/drawing/2014/main" id="{32AF265D-E79D-B92A-E558-CCB2E0A89B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48446" y="65527"/>
            <a:ext cx="883147" cy="883147"/>
          </a:xfrm>
          <a:prstGeom prst="rect">
            <a:avLst/>
          </a:prstGeom>
        </p:spPr>
      </p:pic>
      <p:pic>
        <p:nvPicPr>
          <p:cNvPr id="15" name="Picture 14" descr="A picture containing logo&#10;&#10;Description automatically generated">
            <a:extLst>
              <a:ext uri="{FF2B5EF4-FFF2-40B4-BE49-F238E27FC236}">
                <a16:creationId xmlns:a16="http://schemas.microsoft.com/office/drawing/2014/main" id="{8F2435B9-2111-42AC-2B17-B21E519CD1C0}"/>
              </a:ext>
            </a:extLst>
          </p:cNvPr>
          <p:cNvPicPr>
            <a:picLocks noChangeAspect="1"/>
          </p:cNvPicPr>
          <p:nvPr/>
        </p:nvPicPr>
        <p:blipFill>
          <a:blip r:embed="rId5"/>
          <a:stretch>
            <a:fillRect/>
          </a:stretch>
        </p:blipFill>
        <p:spPr>
          <a:xfrm>
            <a:off x="97691" y="40013"/>
            <a:ext cx="953884" cy="948674"/>
          </a:xfrm>
          <a:prstGeom prst="rect">
            <a:avLst/>
          </a:prstGeom>
        </p:spPr>
      </p:pic>
    </p:spTree>
    <p:extLst>
      <p:ext uri="{BB962C8B-B14F-4D97-AF65-F5344CB8AC3E}">
        <p14:creationId xmlns:p14="http://schemas.microsoft.com/office/powerpoint/2010/main" val="33943064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B294A2-E441-BBA2-4B27-7DDE721DF066}"/>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954207C7-5786-8EDE-6E19-F100110EE7E5}"/>
              </a:ext>
            </a:extLst>
          </p:cNvPr>
          <p:cNvPicPr>
            <a:picLocks noChangeAspect="1"/>
          </p:cNvPicPr>
          <p:nvPr/>
        </p:nvPicPr>
        <p:blipFill>
          <a:blip r:embed="rId2"/>
          <a:stretch>
            <a:fillRect/>
          </a:stretch>
        </p:blipFill>
        <p:spPr>
          <a:xfrm>
            <a:off x="0" y="6566336"/>
            <a:ext cx="12192000" cy="360244"/>
          </a:xfrm>
          <a:prstGeom prst="rect">
            <a:avLst/>
          </a:prstGeom>
        </p:spPr>
      </p:pic>
      <p:cxnSp>
        <p:nvCxnSpPr>
          <p:cNvPr id="5" name="Straight Connector 4">
            <a:extLst>
              <a:ext uri="{FF2B5EF4-FFF2-40B4-BE49-F238E27FC236}">
                <a16:creationId xmlns:a16="http://schemas.microsoft.com/office/drawing/2014/main" id="{DFD319A0-195E-216F-E4F0-4909DFD58EEB}"/>
              </a:ext>
            </a:extLst>
          </p:cNvPr>
          <p:cNvCxnSpPr/>
          <p:nvPr/>
        </p:nvCxnSpPr>
        <p:spPr>
          <a:xfrm>
            <a:off x="605790" y="1015479"/>
            <a:ext cx="10984230" cy="0"/>
          </a:xfrm>
          <a:prstGeom prst="line">
            <a:avLst/>
          </a:prstGeom>
          <a:ln>
            <a:solidFill>
              <a:schemeClr val="tx2">
                <a:lumMod val="90000"/>
                <a:lumOff val="10000"/>
              </a:schemeClr>
            </a:solidFill>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C16AB430-5087-58C8-41E4-FED87DE2B0E8}"/>
              </a:ext>
            </a:extLst>
          </p:cNvPr>
          <p:cNvSpPr txBox="1"/>
          <p:nvPr/>
        </p:nvSpPr>
        <p:spPr>
          <a:xfrm>
            <a:off x="11856999" y="6329958"/>
            <a:ext cx="322524" cy="246221"/>
          </a:xfrm>
          <a:prstGeom prst="rect">
            <a:avLst/>
          </a:prstGeom>
          <a:noFill/>
        </p:spPr>
        <p:txBody>
          <a:bodyPr wrap="none" rtlCol="0">
            <a:spAutoFit/>
          </a:bodyPr>
          <a:lstStyle/>
          <a:p>
            <a:r>
              <a:rPr lang="en-US" sz="1000" dirty="0"/>
              <a:t>15</a:t>
            </a:r>
          </a:p>
        </p:txBody>
      </p:sp>
      <p:sp>
        <p:nvSpPr>
          <p:cNvPr id="3" name="Text Box 19">
            <a:extLst>
              <a:ext uri="{FF2B5EF4-FFF2-40B4-BE49-F238E27FC236}">
                <a16:creationId xmlns:a16="http://schemas.microsoft.com/office/drawing/2014/main" id="{9D577AAB-01ED-7A0D-42D2-2915B5FA00A7}"/>
              </a:ext>
            </a:extLst>
          </p:cNvPr>
          <p:cNvSpPr txBox="1">
            <a:spLocks noChangeArrowheads="1"/>
          </p:cNvSpPr>
          <p:nvPr/>
        </p:nvSpPr>
        <p:spPr bwMode="auto">
          <a:xfrm>
            <a:off x="285513" y="5914770"/>
            <a:ext cx="1169925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r>
              <a:rPr lang="en-US" altLang="en-US" sz="1600" dirty="0">
                <a:solidFill>
                  <a:schemeClr val="tx1"/>
                </a:solidFill>
                <a:latin typeface="+mn-lt"/>
                <a:cs typeface="Calibri" panose="020F0502020204030204" pitchFamily="34" charset="0"/>
              </a:rPr>
              <a:t>Staff are paid from either the General Appropriation Account or the WCTF depending upon their job. These numbers reflect full-time and part-time employees as of the close of the month. </a:t>
            </a:r>
          </a:p>
        </p:txBody>
      </p:sp>
      <p:graphicFrame>
        <p:nvGraphicFramePr>
          <p:cNvPr id="6" name="Chart 5">
            <a:extLst>
              <a:ext uri="{FF2B5EF4-FFF2-40B4-BE49-F238E27FC236}">
                <a16:creationId xmlns:a16="http://schemas.microsoft.com/office/drawing/2014/main" id="{AA38180A-A616-A294-D7AC-AC6482598A8E}"/>
              </a:ext>
            </a:extLst>
          </p:cNvPr>
          <p:cNvGraphicFramePr/>
          <p:nvPr>
            <p:extLst>
              <p:ext uri="{D42A27DB-BD31-4B8C-83A1-F6EECF244321}">
                <p14:modId xmlns:p14="http://schemas.microsoft.com/office/powerpoint/2010/main" val="3045257822"/>
              </p:ext>
            </p:extLst>
          </p:nvPr>
        </p:nvGraphicFramePr>
        <p:xfrm>
          <a:off x="605790" y="1448073"/>
          <a:ext cx="10866665" cy="4466697"/>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8DD5C55E-59D3-4252-1352-AFBA8A8F9F85}"/>
              </a:ext>
            </a:extLst>
          </p:cNvPr>
          <p:cNvSpPr txBox="1"/>
          <p:nvPr/>
        </p:nvSpPr>
        <p:spPr>
          <a:xfrm>
            <a:off x="4955684" y="1046257"/>
            <a:ext cx="2358915" cy="523220"/>
          </a:xfrm>
          <a:prstGeom prst="rect">
            <a:avLst/>
          </a:prstGeom>
          <a:noFill/>
        </p:spPr>
        <p:txBody>
          <a:bodyPr wrap="none" rtlCol="0">
            <a:spAutoFit/>
          </a:bodyPr>
          <a:lstStyle/>
          <a:p>
            <a:pPr algn="ctr"/>
            <a:r>
              <a:rPr lang="en-US" sz="2800" dirty="0"/>
              <a:t>DIA Personnel</a:t>
            </a:r>
          </a:p>
        </p:txBody>
      </p:sp>
      <p:sp>
        <p:nvSpPr>
          <p:cNvPr id="12" name="Title 1">
            <a:extLst>
              <a:ext uri="{FF2B5EF4-FFF2-40B4-BE49-F238E27FC236}">
                <a16:creationId xmlns:a16="http://schemas.microsoft.com/office/drawing/2014/main" id="{FDE0A3B0-7E79-7569-3E56-AD7AA318D2EC}"/>
              </a:ext>
            </a:extLst>
          </p:cNvPr>
          <p:cNvSpPr>
            <a:spLocks noGrp="1"/>
          </p:cNvSpPr>
          <p:nvPr>
            <p:ph type="title"/>
          </p:nvPr>
        </p:nvSpPr>
        <p:spPr>
          <a:xfrm>
            <a:off x="1190825" y="255143"/>
            <a:ext cx="9818370" cy="533400"/>
          </a:xfrm>
        </p:spPr>
        <p:txBody>
          <a:bodyPr>
            <a:normAutofit/>
          </a:bodyPr>
          <a:lstStyle/>
          <a:p>
            <a:r>
              <a:rPr lang="en-US" altLang="en-US" sz="3200" dirty="0">
                <a:solidFill>
                  <a:schemeClr val="tx2">
                    <a:lumMod val="90000"/>
                    <a:lumOff val="10000"/>
                  </a:schemeClr>
                </a:solidFill>
                <a:latin typeface="Aptos" panose="020B0004020202020204" pitchFamily="34" charset="0"/>
                <a:cs typeface="Calibri" panose="020F0502020204030204" pitchFamily="34" charset="0"/>
              </a:rPr>
              <a:t>Workers’ Compensation Advisory Council – April 2026</a:t>
            </a:r>
            <a:endParaRPr lang="en-US" sz="3200" dirty="0">
              <a:solidFill>
                <a:schemeClr val="tx2">
                  <a:lumMod val="90000"/>
                  <a:lumOff val="10000"/>
                </a:schemeClr>
              </a:solidFill>
              <a:latin typeface="Aptos" panose="020B0004020202020204" pitchFamily="34" charset="0"/>
              <a:cs typeface="Calibri" panose="020F0502020204030204" pitchFamily="34" charset="0"/>
            </a:endParaRPr>
          </a:p>
        </p:txBody>
      </p:sp>
      <p:pic>
        <p:nvPicPr>
          <p:cNvPr id="13" name="Picture 12">
            <a:extLst>
              <a:ext uri="{FF2B5EF4-FFF2-40B4-BE49-F238E27FC236}">
                <a16:creationId xmlns:a16="http://schemas.microsoft.com/office/drawing/2014/main" id="{A90CB745-F11F-16A9-3CEE-ACFA313705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48446" y="65527"/>
            <a:ext cx="883147" cy="883147"/>
          </a:xfrm>
          <a:prstGeom prst="rect">
            <a:avLst/>
          </a:prstGeom>
        </p:spPr>
      </p:pic>
      <p:pic>
        <p:nvPicPr>
          <p:cNvPr id="14" name="Picture 13" descr="A picture containing logo&#10;&#10;Description automatically generated">
            <a:extLst>
              <a:ext uri="{FF2B5EF4-FFF2-40B4-BE49-F238E27FC236}">
                <a16:creationId xmlns:a16="http://schemas.microsoft.com/office/drawing/2014/main" id="{D3DFD8DA-63A5-D027-03DE-F6D52D1D4355}"/>
              </a:ext>
            </a:extLst>
          </p:cNvPr>
          <p:cNvPicPr>
            <a:picLocks noChangeAspect="1"/>
          </p:cNvPicPr>
          <p:nvPr/>
        </p:nvPicPr>
        <p:blipFill>
          <a:blip r:embed="rId5"/>
          <a:stretch>
            <a:fillRect/>
          </a:stretch>
        </p:blipFill>
        <p:spPr>
          <a:xfrm>
            <a:off x="97691" y="40013"/>
            <a:ext cx="953884" cy="948674"/>
          </a:xfrm>
          <a:prstGeom prst="rect">
            <a:avLst/>
          </a:prstGeom>
        </p:spPr>
      </p:pic>
    </p:spTree>
    <p:extLst>
      <p:ext uri="{BB962C8B-B14F-4D97-AF65-F5344CB8AC3E}">
        <p14:creationId xmlns:p14="http://schemas.microsoft.com/office/powerpoint/2010/main" val="3982673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CDDCEBB-590B-E5BE-0518-3FDD812F47B1}"/>
              </a:ext>
            </a:extLst>
          </p:cNvPr>
          <p:cNvCxnSpPr/>
          <p:nvPr/>
        </p:nvCxnSpPr>
        <p:spPr>
          <a:xfrm>
            <a:off x="605790" y="1028700"/>
            <a:ext cx="10984230" cy="0"/>
          </a:xfrm>
          <a:prstGeom prst="line">
            <a:avLst/>
          </a:prstGeom>
          <a:ln>
            <a:solidFill>
              <a:schemeClr val="tx2">
                <a:lumMod val="90000"/>
                <a:lumOff val="10000"/>
              </a:schemeClr>
            </a:solidFill>
          </a:ln>
        </p:spPr>
        <p:style>
          <a:lnRef idx="2">
            <a:schemeClr val="accent1"/>
          </a:lnRef>
          <a:fillRef idx="0">
            <a:schemeClr val="accent1"/>
          </a:fillRef>
          <a:effectRef idx="1">
            <a:schemeClr val="accent1"/>
          </a:effectRef>
          <a:fontRef idx="minor">
            <a:schemeClr val="tx1"/>
          </a:fontRef>
        </p:style>
      </p:cxnSp>
      <p:sp>
        <p:nvSpPr>
          <p:cNvPr id="6" name="Title 1">
            <a:extLst>
              <a:ext uri="{FF2B5EF4-FFF2-40B4-BE49-F238E27FC236}">
                <a16:creationId xmlns:a16="http://schemas.microsoft.com/office/drawing/2014/main" id="{91A91EE0-906E-AA8B-CDE7-94FC36D22ACF}"/>
              </a:ext>
            </a:extLst>
          </p:cNvPr>
          <p:cNvSpPr>
            <a:spLocks noGrp="1"/>
          </p:cNvSpPr>
          <p:nvPr>
            <p:ph type="title"/>
          </p:nvPr>
        </p:nvSpPr>
        <p:spPr>
          <a:xfrm>
            <a:off x="1186815" y="247650"/>
            <a:ext cx="9818370" cy="533400"/>
          </a:xfrm>
        </p:spPr>
        <p:txBody>
          <a:bodyPr>
            <a:normAutofit/>
          </a:bodyPr>
          <a:lstStyle/>
          <a:p>
            <a:r>
              <a:rPr lang="en-US" altLang="en-US" sz="3200" dirty="0">
                <a:solidFill>
                  <a:schemeClr val="tx2">
                    <a:lumMod val="90000"/>
                    <a:lumOff val="10000"/>
                  </a:schemeClr>
                </a:solidFill>
                <a:latin typeface="Aptos" panose="020B0004020202020204" pitchFamily="34" charset="0"/>
                <a:cs typeface="Calibri" panose="020F0502020204030204" pitchFamily="34" charset="0"/>
              </a:rPr>
              <a:t>Workers’ Compensation Advisory Council – April 2026</a:t>
            </a:r>
            <a:endParaRPr lang="en-US" sz="3200" dirty="0">
              <a:solidFill>
                <a:schemeClr val="tx2">
                  <a:lumMod val="90000"/>
                  <a:lumOff val="10000"/>
                </a:schemeClr>
              </a:solidFill>
              <a:latin typeface="Aptos" panose="020B000402020202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E6842AFB-FA8A-6763-E7CC-2510789E6AF4}"/>
              </a:ext>
            </a:extLst>
          </p:cNvPr>
          <p:cNvSpPr txBox="1"/>
          <p:nvPr/>
        </p:nvSpPr>
        <p:spPr>
          <a:xfrm>
            <a:off x="742307" y="1108727"/>
            <a:ext cx="10707385" cy="5378652"/>
          </a:xfrm>
          <a:prstGeom prst="rect">
            <a:avLst/>
          </a:prstGeom>
          <a:noFill/>
        </p:spPr>
        <p:txBody>
          <a:bodyPr wrap="square" rtlCol="0">
            <a:spAutoFit/>
          </a:bodyPr>
          <a:lstStyle/>
          <a:p>
            <a:pPr marL="0" marR="0" algn="ctr" fontAlgn="base">
              <a:spcBef>
                <a:spcPts val="0"/>
              </a:spcBef>
              <a:spcAft>
                <a:spcPts val="0"/>
              </a:spcAft>
            </a:pPr>
            <a:r>
              <a:rPr lang="en-US" sz="4000" b="1" dirty="0">
                <a:solidFill>
                  <a:schemeClr val="tx2">
                    <a:lumMod val="90000"/>
                    <a:lumOff val="10000"/>
                  </a:schemeClr>
                </a:solidFill>
                <a:effectLst/>
                <a:ea typeface="DengXian" panose="02010600030101010101" pitchFamily="2" charset="-122"/>
              </a:rPr>
              <a:t>Disclaimer:</a:t>
            </a:r>
            <a:r>
              <a:rPr lang="en-US" sz="4000" dirty="0">
                <a:solidFill>
                  <a:schemeClr val="tx2">
                    <a:lumMod val="90000"/>
                    <a:lumOff val="10000"/>
                  </a:schemeClr>
                </a:solidFill>
                <a:effectLst/>
                <a:ea typeface="DengXian" panose="02010600030101010101" pitchFamily="2" charset="-122"/>
              </a:rPr>
              <a:t>  </a:t>
            </a:r>
          </a:p>
          <a:p>
            <a:pPr marL="0" marR="0" algn="ctr" fontAlgn="base">
              <a:spcBef>
                <a:spcPts val="0"/>
              </a:spcBef>
              <a:spcAft>
                <a:spcPts val="0"/>
              </a:spcAft>
            </a:pPr>
            <a:endParaRPr lang="en-US" sz="800" dirty="0">
              <a:solidFill>
                <a:schemeClr val="tx2">
                  <a:lumMod val="90000"/>
                  <a:lumOff val="10000"/>
                </a:schemeClr>
              </a:solidFill>
              <a:effectLst/>
              <a:ea typeface="DengXian" panose="02010600030101010101" pitchFamily="2" charset="-122"/>
            </a:endParaRPr>
          </a:p>
          <a:p>
            <a:pPr marL="0" marR="0" fontAlgn="base">
              <a:spcBef>
                <a:spcPts val="0"/>
              </a:spcBef>
              <a:spcAft>
                <a:spcPts val="0"/>
              </a:spcAft>
            </a:pPr>
            <a:r>
              <a:rPr lang="en-US" sz="2400" dirty="0">
                <a:solidFill>
                  <a:schemeClr val="tx2">
                    <a:lumMod val="90000"/>
                    <a:lumOff val="10000"/>
                  </a:schemeClr>
                </a:solidFill>
                <a:effectLst/>
                <a:ea typeface="DengXian" panose="02010600030101010101" pitchFamily="2" charset="-122"/>
              </a:rPr>
              <a:t>The Department of Industrial Accidents (DIA) reports monthly vital statistics to the Workers’ Compensation Advisory Council based on our fiscal year cycle (July 1 to June 30). The data presented in this report is gathered for the time-period from the start of the fiscal year up to the month prior to the report date. This information is based on available data from that period and is provided for informational purposes only. </a:t>
            </a:r>
          </a:p>
          <a:p>
            <a:pPr marL="0" marR="0" fontAlgn="base">
              <a:spcBef>
                <a:spcPts val="0"/>
              </a:spcBef>
              <a:spcAft>
                <a:spcPts val="0"/>
              </a:spcAft>
            </a:pPr>
            <a:r>
              <a:rPr lang="en-US" sz="2400" dirty="0">
                <a:solidFill>
                  <a:schemeClr val="tx2">
                    <a:lumMod val="90000"/>
                    <a:lumOff val="10000"/>
                  </a:schemeClr>
                </a:solidFill>
                <a:effectLst/>
                <a:ea typeface="DengXian" panose="02010600030101010101" pitchFamily="2" charset="-122"/>
              </a:rPr>
              <a:t> </a:t>
            </a:r>
          </a:p>
          <a:p>
            <a:pPr marL="0" marR="0">
              <a:lnSpc>
                <a:spcPct val="107000"/>
              </a:lnSpc>
              <a:spcBef>
                <a:spcPts val="0"/>
              </a:spcBef>
              <a:spcAft>
                <a:spcPts val="800"/>
              </a:spcAft>
            </a:pPr>
            <a:r>
              <a:rPr lang="en-US" sz="2400" kern="100" dirty="0">
                <a:solidFill>
                  <a:schemeClr val="tx2">
                    <a:lumMod val="90000"/>
                    <a:lumOff val="10000"/>
                  </a:schemeClr>
                </a:solidFill>
                <a:effectLst/>
                <a:ea typeface="DengXian" panose="02010600030101010101" pitchFamily="2" charset="-122"/>
                <a:cs typeface="Cordia New" panose="020B0304020202020204" pitchFamily="34" charset="-34"/>
              </a:rPr>
              <a:t>The DIA </a:t>
            </a:r>
            <a:r>
              <a:rPr lang="en-US" sz="2400" kern="0" dirty="0">
                <a:solidFill>
                  <a:schemeClr val="tx2">
                    <a:lumMod val="90000"/>
                    <a:lumOff val="10000"/>
                  </a:schemeClr>
                </a:solidFill>
                <a:effectLst/>
                <a:ea typeface="DengXian" panose="02010600030101010101" pitchFamily="2" charset="-122"/>
                <a:cs typeface="Calibri" panose="020F0502020204030204" pitchFamily="34" charset="0"/>
              </a:rPr>
              <a:t>makes no warrant</a:t>
            </a:r>
            <a:r>
              <a:rPr lang="en-US" sz="2400" kern="100" dirty="0">
                <a:solidFill>
                  <a:schemeClr val="tx2">
                    <a:lumMod val="90000"/>
                    <a:lumOff val="10000"/>
                  </a:schemeClr>
                </a:solidFill>
                <a:effectLst/>
                <a:ea typeface="DengXian" panose="02010600030101010101" pitchFamily="2" charset="-122"/>
                <a:cs typeface="Cordia New" panose="020B0304020202020204" pitchFamily="34" charset="-34"/>
              </a:rPr>
              <a:t>ies,</a:t>
            </a:r>
            <a:r>
              <a:rPr lang="en-US" sz="2400" kern="0" dirty="0">
                <a:solidFill>
                  <a:schemeClr val="tx2">
                    <a:lumMod val="90000"/>
                    <a:lumOff val="10000"/>
                  </a:schemeClr>
                </a:solidFill>
                <a:effectLst/>
                <a:ea typeface="DengXian" panose="02010600030101010101" pitchFamily="2" charset="-122"/>
                <a:cs typeface="Calibri" panose="020F0502020204030204" pitchFamily="34" charset="0"/>
              </a:rPr>
              <a:t> </a:t>
            </a:r>
            <a:r>
              <a:rPr lang="en-US" sz="2400" kern="100" dirty="0">
                <a:solidFill>
                  <a:schemeClr val="tx2">
                    <a:lumMod val="90000"/>
                    <a:lumOff val="10000"/>
                  </a:schemeClr>
                </a:solidFill>
                <a:effectLst/>
                <a:ea typeface="DengXian" panose="02010600030101010101" pitchFamily="2" charset="-122"/>
                <a:cs typeface="Cordia New" panose="020B0304020202020204" pitchFamily="34" charset="-34"/>
              </a:rPr>
              <a:t>guarantees </a:t>
            </a:r>
            <a:r>
              <a:rPr lang="en-US" sz="2400" kern="0" dirty="0">
                <a:solidFill>
                  <a:schemeClr val="tx2">
                    <a:lumMod val="90000"/>
                    <a:lumOff val="10000"/>
                  </a:schemeClr>
                </a:solidFill>
                <a:effectLst/>
                <a:ea typeface="DengXian" panose="02010600030101010101" pitchFamily="2" charset="-122"/>
                <a:cs typeface="Calibri" panose="020F0502020204030204" pitchFamily="34" charset="0"/>
              </a:rPr>
              <a:t>or representations that the materials contained within this </a:t>
            </a:r>
            <a:r>
              <a:rPr lang="en-US" sz="2400" kern="100" dirty="0">
                <a:solidFill>
                  <a:schemeClr val="tx2">
                    <a:lumMod val="90000"/>
                    <a:lumOff val="10000"/>
                  </a:schemeClr>
                </a:solidFill>
                <a:effectLst/>
                <a:ea typeface="DengXian" panose="02010600030101010101" pitchFamily="2" charset="-122"/>
                <a:cs typeface="Cordia New" panose="020B0304020202020204" pitchFamily="34" charset="-34"/>
              </a:rPr>
              <a:t>report/</a:t>
            </a:r>
            <a:r>
              <a:rPr lang="en-US" sz="2400" kern="0" dirty="0">
                <a:solidFill>
                  <a:schemeClr val="tx2">
                    <a:lumMod val="90000"/>
                    <a:lumOff val="10000"/>
                  </a:schemeClr>
                </a:solidFill>
                <a:effectLst/>
                <a:ea typeface="DengXian" panose="02010600030101010101" pitchFamily="2" charset="-122"/>
                <a:cs typeface="Calibri" panose="020F0502020204030204" pitchFamily="34" charset="0"/>
              </a:rPr>
              <a:t>presentation are free from copyright claims, or other restrictions or limitations on free use or display. The Commonwealth disclaims any liability for </a:t>
            </a:r>
            <a:r>
              <a:rPr lang="en-US" sz="2400" kern="100" dirty="0">
                <a:solidFill>
                  <a:schemeClr val="tx2">
                    <a:lumMod val="90000"/>
                    <a:lumOff val="10000"/>
                  </a:schemeClr>
                </a:solidFill>
                <a:effectLst/>
                <a:ea typeface="DengXian" panose="02010600030101010101" pitchFamily="2" charset="-122"/>
                <a:cs typeface="Cordia New" panose="020B0304020202020204" pitchFamily="34" charset="-34"/>
              </a:rPr>
              <a:t>any loss or damage resulting from reliance on or misuse of any such information.  </a:t>
            </a:r>
            <a:endParaRPr lang="en-US" dirty="0">
              <a:solidFill>
                <a:schemeClr val="tx2">
                  <a:lumMod val="90000"/>
                  <a:lumOff val="10000"/>
                </a:schemeClr>
              </a:solidFill>
              <a:cs typeface="Calibri" panose="020F0502020204030204" pitchFamily="34" charset="0"/>
            </a:endParaRPr>
          </a:p>
        </p:txBody>
      </p:sp>
      <p:pic>
        <p:nvPicPr>
          <p:cNvPr id="11" name="Picture 10">
            <a:extLst>
              <a:ext uri="{FF2B5EF4-FFF2-40B4-BE49-F238E27FC236}">
                <a16:creationId xmlns:a16="http://schemas.microsoft.com/office/drawing/2014/main" id="{FF4584FC-E5F4-4303-ADDA-8B39D1BC58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48446" y="72777"/>
            <a:ext cx="883147" cy="883147"/>
          </a:xfrm>
          <a:prstGeom prst="rect">
            <a:avLst/>
          </a:prstGeom>
        </p:spPr>
      </p:pic>
      <p:pic>
        <p:nvPicPr>
          <p:cNvPr id="12" name="Picture 11">
            <a:extLst>
              <a:ext uri="{FF2B5EF4-FFF2-40B4-BE49-F238E27FC236}">
                <a16:creationId xmlns:a16="http://schemas.microsoft.com/office/drawing/2014/main" id="{F1FFE3D6-A612-FF6A-58BE-D9C2215A39BC}"/>
              </a:ext>
            </a:extLst>
          </p:cNvPr>
          <p:cNvPicPr>
            <a:picLocks noChangeAspect="1"/>
          </p:cNvPicPr>
          <p:nvPr/>
        </p:nvPicPr>
        <p:blipFill>
          <a:blip r:embed="rId4"/>
          <a:stretch>
            <a:fillRect/>
          </a:stretch>
        </p:blipFill>
        <p:spPr>
          <a:xfrm>
            <a:off x="0" y="6566336"/>
            <a:ext cx="12192000" cy="360244"/>
          </a:xfrm>
          <a:prstGeom prst="rect">
            <a:avLst/>
          </a:prstGeom>
        </p:spPr>
      </p:pic>
      <p:pic>
        <p:nvPicPr>
          <p:cNvPr id="2" name="Picture 1" descr="A picture containing logo&#10;&#10;Description automatically generated">
            <a:extLst>
              <a:ext uri="{FF2B5EF4-FFF2-40B4-BE49-F238E27FC236}">
                <a16:creationId xmlns:a16="http://schemas.microsoft.com/office/drawing/2014/main" id="{1DC5725E-9DD4-C19B-DD5E-E046E114CABB}"/>
              </a:ext>
            </a:extLst>
          </p:cNvPr>
          <p:cNvPicPr>
            <a:picLocks noChangeAspect="1"/>
          </p:cNvPicPr>
          <p:nvPr/>
        </p:nvPicPr>
        <p:blipFill>
          <a:blip r:embed="rId5"/>
          <a:stretch>
            <a:fillRect/>
          </a:stretch>
        </p:blipFill>
        <p:spPr>
          <a:xfrm>
            <a:off x="97691" y="40013"/>
            <a:ext cx="953884" cy="948674"/>
          </a:xfrm>
          <a:prstGeom prst="rect">
            <a:avLst/>
          </a:prstGeom>
        </p:spPr>
      </p:pic>
    </p:spTree>
    <p:extLst>
      <p:ext uri="{BB962C8B-B14F-4D97-AF65-F5344CB8AC3E}">
        <p14:creationId xmlns:p14="http://schemas.microsoft.com/office/powerpoint/2010/main" val="4407250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C23D6D-8D95-F96C-B1DD-9934EE1E99B5}"/>
              </a:ext>
            </a:extLst>
          </p:cNvPr>
          <p:cNvPicPr>
            <a:picLocks noChangeAspect="1"/>
          </p:cNvPicPr>
          <p:nvPr/>
        </p:nvPicPr>
        <p:blipFill>
          <a:blip r:embed="rId2"/>
          <a:stretch>
            <a:fillRect/>
          </a:stretch>
        </p:blipFill>
        <p:spPr>
          <a:xfrm>
            <a:off x="0" y="6566336"/>
            <a:ext cx="12192000" cy="360244"/>
          </a:xfrm>
          <a:prstGeom prst="rect">
            <a:avLst/>
          </a:prstGeom>
        </p:spPr>
      </p:pic>
      <p:cxnSp>
        <p:nvCxnSpPr>
          <p:cNvPr id="5" name="Straight Connector 4">
            <a:extLst>
              <a:ext uri="{FF2B5EF4-FFF2-40B4-BE49-F238E27FC236}">
                <a16:creationId xmlns:a16="http://schemas.microsoft.com/office/drawing/2014/main" id="{E7EADC62-FF4C-995F-F9AE-A463F15FF3AC}"/>
              </a:ext>
            </a:extLst>
          </p:cNvPr>
          <p:cNvCxnSpPr/>
          <p:nvPr/>
        </p:nvCxnSpPr>
        <p:spPr>
          <a:xfrm>
            <a:off x="605790" y="1008954"/>
            <a:ext cx="10984230" cy="0"/>
          </a:xfrm>
          <a:prstGeom prst="line">
            <a:avLst/>
          </a:prstGeom>
          <a:ln>
            <a:solidFill>
              <a:schemeClr val="tx2">
                <a:lumMod val="90000"/>
                <a:lumOff val="10000"/>
              </a:schemeClr>
            </a:solidFill>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D60767DE-60ED-B952-29B8-09CA0E0CE9A0}"/>
              </a:ext>
            </a:extLst>
          </p:cNvPr>
          <p:cNvSpPr txBox="1"/>
          <p:nvPr/>
        </p:nvSpPr>
        <p:spPr>
          <a:xfrm>
            <a:off x="291751" y="6178522"/>
            <a:ext cx="1718740" cy="261610"/>
          </a:xfrm>
          <a:prstGeom prst="rect">
            <a:avLst/>
          </a:prstGeom>
          <a:noFill/>
        </p:spPr>
        <p:txBody>
          <a:bodyPr wrap="none" rtlCol="0">
            <a:spAutoFit/>
          </a:bodyPr>
          <a:lstStyle/>
          <a:p>
            <a:r>
              <a:rPr lang="en-US" sz="1100" i="1" dirty="0">
                <a:solidFill>
                  <a:schemeClr val="tx1"/>
                </a:solidFill>
                <a:latin typeface="Calibri" panose="020F0502020204030204" pitchFamily="34" charset="0"/>
                <a:cs typeface="Calibri" panose="020F0502020204030204" pitchFamily="34" charset="0"/>
              </a:rPr>
              <a:t>Percent resolved indicated.</a:t>
            </a:r>
          </a:p>
        </p:txBody>
      </p:sp>
      <p:sp>
        <p:nvSpPr>
          <p:cNvPr id="9" name="TextBox 8">
            <a:extLst>
              <a:ext uri="{FF2B5EF4-FFF2-40B4-BE49-F238E27FC236}">
                <a16:creationId xmlns:a16="http://schemas.microsoft.com/office/drawing/2014/main" id="{241AB3C5-48A2-55E4-F99B-8F2AB19FEF0B}"/>
              </a:ext>
            </a:extLst>
          </p:cNvPr>
          <p:cNvSpPr txBox="1"/>
          <p:nvPr/>
        </p:nvSpPr>
        <p:spPr>
          <a:xfrm>
            <a:off x="11856999" y="6329958"/>
            <a:ext cx="248786" cy="246221"/>
          </a:xfrm>
          <a:prstGeom prst="rect">
            <a:avLst/>
          </a:prstGeom>
          <a:noFill/>
        </p:spPr>
        <p:txBody>
          <a:bodyPr wrap="none" rtlCol="0">
            <a:spAutoFit/>
          </a:bodyPr>
          <a:lstStyle/>
          <a:p>
            <a:r>
              <a:rPr lang="en-US" sz="1000" dirty="0"/>
              <a:t>2</a:t>
            </a:r>
          </a:p>
        </p:txBody>
      </p:sp>
      <p:graphicFrame>
        <p:nvGraphicFramePr>
          <p:cNvPr id="10" name="Content Placeholder 6">
            <a:extLst>
              <a:ext uri="{FF2B5EF4-FFF2-40B4-BE49-F238E27FC236}">
                <a16:creationId xmlns:a16="http://schemas.microsoft.com/office/drawing/2014/main" id="{C0C680F5-7BFB-26D1-6F2D-5B85B2C618BF}"/>
              </a:ext>
            </a:extLst>
          </p:cNvPr>
          <p:cNvGraphicFramePr>
            <a:graphicFrameLocks/>
          </p:cNvGraphicFramePr>
          <p:nvPr>
            <p:extLst>
              <p:ext uri="{D42A27DB-BD31-4B8C-83A1-F6EECF244321}">
                <p14:modId xmlns:p14="http://schemas.microsoft.com/office/powerpoint/2010/main" val="2601943725"/>
              </p:ext>
            </p:extLst>
          </p:nvPr>
        </p:nvGraphicFramePr>
        <p:xfrm>
          <a:off x="1428750" y="995967"/>
          <a:ext cx="9578340" cy="533116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F176459C-CD69-142A-3D18-DAE06103589E}"/>
              </a:ext>
            </a:extLst>
          </p:cNvPr>
          <p:cNvSpPr txBox="1"/>
          <p:nvPr/>
        </p:nvSpPr>
        <p:spPr>
          <a:xfrm>
            <a:off x="1872055" y="1910289"/>
            <a:ext cx="779809" cy="369332"/>
          </a:xfrm>
          <a:prstGeom prst="rect">
            <a:avLst/>
          </a:prstGeom>
          <a:noFill/>
        </p:spPr>
        <p:txBody>
          <a:bodyPr wrap="square" rtlCol="0">
            <a:spAutoFit/>
          </a:bodyPr>
          <a:lstStyle/>
          <a:p>
            <a:r>
              <a:rPr lang="en-US" sz="1800" i="1" dirty="0">
                <a:solidFill>
                  <a:schemeClr val="tx1"/>
                </a:solidFill>
                <a:latin typeface="Calibri" panose="020F0502020204030204" pitchFamily="34" charset="0"/>
                <a:cs typeface="Calibri" panose="020F0502020204030204" pitchFamily="34" charset="0"/>
              </a:rPr>
              <a:t>52.8%</a:t>
            </a:r>
          </a:p>
        </p:txBody>
      </p:sp>
      <p:sp>
        <p:nvSpPr>
          <p:cNvPr id="12" name="TextBox 11">
            <a:extLst>
              <a:ext uri="{FF2B5EF4-FFF2-40B4-BE49-F238E27FC236}">
                <a16:creationId xmlns:a16="http://schemas.microsoft.com/office/drawing/2014/main" id="{1213C1F3-7630-CECA-4669-26F2A6915169}"/>
              </a:ext>
            </a:extLst>
          </p:cNvPr>
          <p:cNvSpPr txBox="1"/>
          <p:nvPr/>
        </p:nvSpPr>
        <p:spPr>
          <a:xfrm>
            <a:off x="3084716" y="1781678"/>
            <a:ext cx="779809" cy="369332"/>
          </a:xfrm>
          <a:prstGeom prst="rect">
            <a:avLst/>
          </a:prstGeom>
          <a:noFill/>
        </p:spPr>
        <p:txBody>
          <a:bodyPr wrap="square" rtlCol="0">
            <a:spAutoFit/>
          </a:bodyPr>
          <a:lstStyle/>
          <a:p>
            <a:r>
              <a:rPr lang="en-US" sz="1800" i="1" dirty="0">
                <a:solidFill>
                  <a:schemeClr val="tx1"/>
                </a:solidFill>
                <a:latin typeface="Calibri" panose="020F0502020204030204" pitchFamily="34" charset="0"/>
                <a:cs typeface="Calibri" panose="020F0502020204030204" pitchFamily="34" charset="0"/>
              </a:rPr>
              <a:t>52.3%</a:t>
            </a:r>
          </a:p>
        </p:txBody>
      </p:sp>
      <p:sp>
        <p:nvSpPr>
          <p:cNvPr id="13" name="TextBox 12">
            <a:extLst>
              <a:ext uri="{FF2B5EF4-FFF2-40B4-BE49-F238E27FC236}">
                <a16:creationId xmlns:a16="http://schemas.microsoft.com/office/drawing/2014/main" id="{713FBCEE-5540-C4B5-3E45-964E6540EAF7}"/>
              </a:ext>
            </a:extLst>
          </p:cNvPr>
          <p:cNvSpPr txBox="1"/>
          <p:nvPr/>
        </p:nvSpPr>
        <p:spPr>
          <a:xfrm>
            <a:off x="4320926" y="1510978"/>
            <a:ext cx="779809" cy="369332"/>
          </a:xfrm>
          <a:prstGeom prst="rect">
            <a:avLst/>
          </a:prstGeom>
          <a:noFill/>
        </p:spPr>
        <p:txBody>
          <a:bodyPr wrap="square" rtlCol="0">
            <a:spAutoFit/>
          </a:bodyPr>
          <a:lstStyle/>
          <a:p>
            <a:r>
              <a:rPr lang="en-US" sz="1800" i="1" dirty="0">
                <a:solidFill>
                  <a:schemeClr val="tx1"/>
                </a:solidFill>
                <a:latin typeface="Calibri" panose="020F0502020204030204" pitchFamily="34" charset="0"/>
                <a:cs typeface="Calibri" panose="020F0502020204030204" pitchFamily="34" charset="0"/>
              </a:rPr>
              <a:t>52.2%</a:t>
            </a:r>
          </a:p>
        </p:txBody>
      </p:sp>
      <p:sp>
        <p:nvSpPr>
          <p:cNvPr id="14" name="TextBox 13">
            <a:extLst>
              <a:ext uri="{FF2B5EF4-FFF2-40B4-BE49-F238E27FC236}">
                <a16:creationId xmlns:a16="http://schemas.microsoft.com/office/drawing/2014/main" id="{D0030C6E-A2AF-F092-0390-E3FB940FA91B}"/>
              </a:ext>
            </a:extLst>
          </p:cNvPr>
          <p:cNvSpPr txBox="1"/>
          <p:nvPr/>
        </p:nvSpPr>
        <p:spPr>
          <a:xfrm>
            <a:off x="5680816" y="2064976"/>
            <a:ext cx="771737" cy="369332"/>
          </a:xfrm>
          <a:prstGeom prst="rect">
            <a:avLst/>
          </a:prstGeom>
          <a:noFill/>
        </p:spPr>
        <p:txBody>
          <a:bodyPr wrap="square" rtlCol="0">
            <a:spAutoFit/>
          </a:bodyPr>
          <a:lstStyle/>
          <a:p>
            <a:r>
              <a:rPr lang="en-US" sz="1800" i="1" dirty="0">
                <a:solidFill>
                  <a:schemeClr val="tx1"/>
                </a:solidFill>
                <a:latin typeface="Calibri" panose="020F0502020204030204" pitchFamily="34" charset="0"/>
                <a:cs typeface="Calibri" panose="020F0502020204030204" pitchFamily="34" charset="0"/>
              </a:rPr>
              <a:t>54.8%</a:t>
            </a:r>
          </a:p>
        </p:txBody>
      </p:sp>
      <p:sp>
        <p:nvSpPr>
          <p:cNvPr id="15" name="TextBox 14">
            <a:extLst>
              <a:ext uri="{FF2B5EF4-FFF2-40B4-BE49-F238E27FC236}">
                <a16:creationId xmlns:a16="http://schemas.microsoft.com/office/drawing/2014/main" id="{9C95E1F6-63D1-62D3-E71E-D135D3BCC1F7}"/>
              </a:ext>
            </a:extLst>
          </p:cNvPr>
          <p:cNvSpPr txBox="1"/>
          <p:nvPr/>
        </p:nvSpPr>
        <p:spPr>
          <a:xfrm>
            <a:off x="6977026" y="1765553"/>
            <a:ext cx="779809" cy="369332"/>
          </a:xfrm>
          <a:prstGeom prst="rect">
            <a:avLst/>
          </a:prstGeom>
          <a:noFill/>
        </p:spPr>
        <p:txBody>
          <a:bodyPr wrap="square" rtlCol="0">
            <a:spAutoFit/>
          </a:bodyPr>
          <a:lstStyle/>
          <a:p>
            <a:r>
              <a:rPr lang="en-US" sz="1800" i="1" dirty="0">
                <a:solidFill>
                  <a:schemeClr val="tx1"/>
                </a:solidFill>
                <a:latin typeface="Calibri" panose="020F0502020204030204" pitchFamily="34" charset="0"/>
                <a:cs typeface="Calibri" panose="020F0502020204030204" pitchFamily="34" charset="0"/>
              </a:rPr>
              <a:t>52.4%</a:t>
            </a:r>
          </a:p>
        </p:txBody>
      </p:sp>
      <p:sp>
        <p:nvSpPr>
          <p:cNvPr id="16" name="TextBox 15">
            <a:extLst>
              <a:ext uri="{FF2B5EF4-FFF2-40B4-BE49-F238E27FC236}">
                <a16:creationId xmlns:a16="http://schemas.microsoft.com/office/drawing/2014/main" id="{CA2F957A-088F-6A19-85EC-A073CE8BBFDC}"/>
              </a:ext>
            </a:extLst>
          </p:cNvPr>
          <p:cNvSpPr txBox="1"/>
          <p:nvPr/>
        </p:nvSpPr>
        <p:spPr>
          <a:xfrm>
            <a:off x="8168315" y="1695644"/>
            <a:ext cx="779809" cy="369332"/>
          </a:xfrm>
          <a:prstGeom prst="rect">
            <a:avLst/>
          </a:prstGeom>
          <a:noFill/>
        </p:spPr>
        <p:txBody>
          <a:bodyPr wrap="square" rtlCol="0">
            <a:spAutoFit/>
          </a:bodyPr>
          <a:lstStyle/>
          <a:p>
            <a:r>
              <a:rPr lang="en-US" sz="1800" i="1" dirty="0">
                <a:solidFill>
                  <a:schemeClr val="tx1"/>
                </a:solidFill>
                <a:latin typeface="Calibri" panose="020F0502020204030204" pitchFamily="34" charset="0"/>
                <a:cs typeface="Calibri" panose="020F0502020204030204" pitchFamily="34" charset="0"/>
              </a:rPr>
              <a:t>55.4%</a:t>
            </a:r>
          </a:p>
        </p:txBody>
      </p:sp>
      <p:sp>
        <p:nvSpPr>
          <p:cNvPr id="6" name="Title 1">
            <a:extLst>
              <a:ext uri="{FF2B5EF4-FFF2-40B4-BE49-F238E27FC236}">
                <a16:creationId xmlns:a16="http://schemas.microsoft.com/office/drawing/2014/main" id="{A2CEA751-93D3-E0DF-E16A-4BDD2E2559BE}"/>
              </a:ext>
            </a:extLst>
          </p:cNvPr>
          <p:cNvSpPr>
            <a:spLocks noGrp="1"/>
          </p:cNvSpPr>
          <p:nvPr>
            <p:ph type="title"/>
          </p:nvPr>
        </p:nvSpPr>
        <p:spPr>
          <a:xfrm>
            <a:off x="1190825" y="247650"/>
            <a:ext cx="9818370" cy="533400"/>
          </a:xfrm>
        </p:spPr>
        <p:txBody>
          <a:bodyPr>
            <a:normAutofit/>
          </a:bodyPr>
          <a:lstStyle/>
          <a:p>
            <a:r>
              <a:rPr lang="en-US" altLang="en-US" sz="3200" dirty="0">
                <a:solidFill>
                  <a:schemeClr val="tx2">
                    <a:lumMod val="90000"/>
                    <a:lumOff val="10000"/>
                  </a:schemeClr>
                </a:solidFill>
                <a:latin typeface="Aptos" panose="020B0004020202020204" pitchFamily="34" charset="0"/>
                <a:cs typeface="Calibri" panose="020F0502020204030204" pitchFamily="34" charset="0"/>
              </a:rPr>
              <a:t>Workers’ Compensation Advisory Council – April 2026</a:t>
            </a:r>
            <a:endParaRPr lang="en-US" sz="3200" dirty="0">
              <a:solidFill>
                <a:schemeClr val="tx2">
                  <a:lumMod val="90000"/>
                  <a:lumOff val="10000"/>
                </a:schemeClr>
              </a:solidFill>
              <a:latin typeface="Aptos" panose="020B0004020202020204" pitchFamily="34" charset="0"/>
              <a:cs typeface="Calibri" panose="020F0502020204030204" pitchFamily="34" charset="0"/>
            </a:endParaRPr>
          </a:p>
        </p:txBody>
      </p:sp>
      <p:pic>
        <p:nvPicPr>
          <p:cNvPr id="17" name="Picture 16">
            <a:extLst>
              <a:ext uri="{FF2B5EF4-FFF2-40B4-BE49-F238E27FC236}">
                <a16:creationId xmlns:a16="http://schemas.microsoft.com/office/drawing/2014/main" id="{9994297C-94DB-2926-D8EB-1FB1624849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48446" y="72777"/>
            <a:ext cx="883147" cy="883147"/>
          </a:xfrm>
          <a:prstGeom prst="rect">
            <a:avLst/>
          </a:prstGeom>
        </p:spPr>
      </p:pic>
      <p:pic>
        <p:nvPicPr>
          <p:cNvPr id="18" name="Picture 17" descr="A picture containing logo&#10;&#10;Description automatically generated">
            <a:extLst>
              <a:ext uri="{FF2B5EF4-FFF2-40B4-BE49-F238E27FC236}">
                <a16:creationId xmlns:a16="http://schemas.microsoft.com/office/drawing/2014/main" id="{F471715D-7D34-9220-2E76-F3AE993A39EF}"/>
              </a:ext>
            </a:extLst>
          </p:cNvPr>
          <p:cNvPicPr>
            <a:picLocks noChangeAspect="1"/>
          </p:cNvPicPr>
          <p:nvPr/>
        </p:nvPicPr>
        <p:blipFill>
          <a:blip r:embed="rId5"/>
          <a:stretch>
            <a:fillRect/>
          </a:stretch>
        </p:blipFill>
        <p:spPr>
          <a:xfrm>
            <a:off x="97691" y="40013"/>
            <a:ext cx="953884" cy="948674"/>
          </a:xfrm>
          <a:prstGeom prst="rect">
            <a:avLst/>
          </a:prstGeom>
        </p:spPr>
      </p:pic>
    </p:spTree>
    <p:extLst>
      <p:ext uri="{BB962C8B-B14F-4D97-AF65-F5344CB8AC3E}">
        <p14:creationId xmlns:p14="http://schemas.microsoft.com/office/powerpoint/2010/main" val="2064816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F2500E-CC82-0D99-3D51-DCC950CC2517}"/>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F6449E3C-1A11-2450-8A53-72CB2FD70EB3}"/>
              </a:ext>
            </a:extLst>
          </p:cNvPr>
          <p:cNvPicPr>
            <a:picLocks noChangeAspect="1"/>
          </p:cNvPicPr>
          <p:nvPr/>
        </p:nvPicPr>
        <p:blipFill>
          <a:blip r:embed="rId2"/>
          <a:stretch>
            <a:fillRect/>
          </a:stretch>
        </p:blipFill>
        <p:spPr>
          <a:xfrm>
            <a:off x="0" y="6566336"/>
            <a:ext cx="12192000" cy="360244"/>
          </a:xfrm>
          <a:prstGeom prst="rect">
            <a:avLst/>
          </a:prstGeom>
        </p:spPr>
      </p:pic>
      <p:cxnSp>
        <p:nvCxnSpPr>
          <p:cNvPr id="5" name="Straight Connector 4">
            <a:extLst>
              <a:ext uri="{FF2B5EF4-FFF2-40B4-BE49-F238E27FC236}">
                <a16:creationId xmlns:a16="http://schemas.microsoft.com/office/drawing/2014/main" id="{03E71791-41F1-D7E8-72FB-772CDBEF06ED}"/>
              </a:ext>
            </a:extLst>
          </p:cNvPr>
          <p:cNvCxnSpPr/>
          <p:nvPr/>
        </p:nvCxnSpPr>
        <p:spPr>
          <a:xfrm>
            <a:off x="603885" y="1036770"/>
            <a:ext cx="10984230" cy="0"/>
          </a:xfrm>
          <a:prstGeom prst="line">
            <a:avLst/>
          </a:prstGeom>
          <a:ln>
            <a:solidFill>
              <a:schemeClr val="tx2">
                <a:lumMod val="90000"/>
                <a:lumOff val="10000"/>
              </a:schemeClr>
            </a:solidFill>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007B2B1F-F5AE-361C-72C4-7D16E53DE94C}"/>
              </a:ext>
            </a:extLst>
          </p:cNvPr>
          <p:cNvSpPr txBox="1"/>
          <p:nvPr/>
        </p:nvSpPr>
        <p:spPr>
          <a:xfrm>
            <a:off x="11856999" y="6329958"/>
            <a:ext cx="253596" cy="246221"/>
          </a:xfrm>
          <a:prstGeom prst="rect">
            <a:avLst/>
          </a:prstGeom>
          <a:noFill/>
        </p:spPr>
        <p:txBody>
          <a:bodyPr wrap="none" rtlCol="0">
            <a:spAutoFit/>
          </a:bodyPr>
          <a:lstStyle/>
          <a:p>
            <a:r>
              <a:rPr lang="en-US" sz="1000" dirty="0"/>
              <a:t>3</a:t>
            </a:r>
          </a:p>
        </p:txBody>
      </p:sp>
      <p:sp>
        <p:nvSpPr>
          <p:cNvPr id="10" name="Text Box 9">
            <a:extLst>
              <a:ext uri="{FF2B5EF4-FFF2-40B4-BE49-F238E27FC236}">
                <a16:creationId xmlns:a16="http://schemas.microsoft.com/office/drawing/2014/main" id="{6C4D800F-DF52-0920-BD26-F3FB37F03BAA}"/>
              </a:ext>
            </a:extLst>
          </p:cNvPr>
          <p:cNvSpPr txBox="1">
            <a:spLocks noChangeArrowheads="1"/>
          </p:cNvSpPr>
          <p:nvPr/>
        </p:nvSpPr>
        <p:spPr bwMode="auto">
          <a:xfrm>
            <a:off x="6585318" y="4396494"/>
            <a:ext cx="5122054" cy="2477601"/>
          </a:xfrm>
          <a:prstGeom prst="rect">
            <a:avLst/>
          </a:prstGeom>
          <a:noFill/>
          <a:ln w="9525">
            <a:noFill/>
            <a:miter lim="800000"/>
            <a:headEnd/>
            <a:tailEnd/>
          </a:ln>
          <a:effectLst/>
        </p:spPr>
        <p:txBody>
          <a:bodyPr wrap="square">
            <a:spAutoFit/>
          </a:bodyPr>
          <a:lstStyle>
            <a:lvl1pPr eaLnBrk="0" hangingPunct="0">
              <a:defRPr sz="2000">
                <a:solidFill>
                  <a:schemeClr val="accent2"/>
                </a:solidFill>
                <a:latin typeface="Times New Roman" charset="0"/>
                <a:ea typeface="ＭＳ Ｐゴシック" charset="-128"/>
              </a:defRPr>
            </a:lvl1pPr>
            <a:lvl2pPr marL="37931725" indent="-37474525" eaLnBrk="0" hangingPunct="0">
              <a:defRPr sz="2000">
                <a:solidFill>
                  <a:schemeClr val="accent2"/>
                </a:solidFill>
                <a:latin typeface="Times New Roman" charset="0"/>
                <a:ea typeface="ＭＳ Ｐゴシック" charset="-128"/>
              </a:defRPr>
            </a:lvl2pPr>
            <a:lvl3pPr eaLnBrk="0" hangingPunct="0">
              <a:defRPr sz="2000">
                <a:solidFill>
                  <a:schemeClr val="accent2"/>
                </a:solidFill>
                <a:latin typeface="Times New Roman" charset="0"/>
                <a:ea typeface="ＭＳ Ｐゴシック" charset="-128"/>
              </a:defRPr>
            </a:lvl3pPr>
            <a:lvl4pPr eaLnBrk="0" hangingPunct="0">
              <a:defRPr sz="2000">
                <a:solidFill>
                  <a:schemeClr val="accent2"/>
                </a:solidFill>
                <a:latin typeface="Times New Roman" charset="0"/>
                <a:ea typeface="ＭＳ Ｐゴシック" charset="-128"/>
              </a:defRPr>
            </a:lvl4pPr>
            <a:lvl5pPr eaLnBrk="0" hangingPunct="0">
              <a:defRPr sz="2000">
                <a:solidFill>
                  <a:schemeClr val="accent2"/>
                </a:solidFill>
                <a:latin typeface="Times New Roman" charset="0"/>
                <a:ea typeface="ＭＳ Ｐゴシック" charset="-128"/>
              </a:defRPr>
            </a:lvl5pPr>
            <a:lvl6pPr marL="457200" eaLnBrk="0" fontAlgn="base" hangingPunct="0">
              <a:spcBef>
                <a:spcPct val="0"/>
              </a:spcBef>
              <a:spcAft>
                <a:spcPct val="0"/>
              </a:spcAft>
              <a:defRPr sz="2000">
                <a:solidFill>
                  <a:schemeClr val="accent2"/>
                </a:solidFill>
                <a:latin typeface="Times New Roman" charset="0"/>
                <a:ea typeface="ＭＳ Ｐゴシック" charset="-128"/>
              </a:defRPr>
            </a:lvl6pPr>
            <a:lvl7pPr marL="914400" eaLnBrk="0" fontAlgn="base" hangingPunct="0">
              <a:spcBef>
                <a:spcPct val="0"/>
              </a:spcBef>
              <a:spcAft>
                <a:spcPct val="0"/>
              </a:spcAft>
              <a:defRPr sz="2000">
                <a:solidFill>
                  <a:schemeClr val="accent2"/>
                </a:solidFill>
                <a:latin typeface="Times New Roman" charset="0"/>
                <a:ea typeface="ＭＳ Ｐゴシック" charset="-128"/>
              </a:defRPr>
            </a:lvl7pPr>
            <a:lvl8pPr marL="1371600" eaLnBrk="0" fontAlgn="base" hangingPunct="0">
              <a:spcBef>
                <a:spcPct val="0"/>
              </a:spcBef>
              <a:spcAft>
                <a:spcPct val="0"/>
              </a:spcAft>
              <a:defRPr sz="2000">
                <a:solidFill>
                  <a:schemeClr val="accent2"/>
                </a:solidFill>
                <a:latin typeface="Times New Roman" charset="0"/>
                <a:ea typeface="ＭＳ Ｐゴシック" charset="-128"/>
              </a:defRPr>
            </a:lvl8pPr>
            <a:lvl9pPr marL="1828800" eaLnBrk="0" fontAlgn="base" hangingPunct="0">
              <a:spcBef>
                <a:spcPct val="0"/>
              </a:spcBef>
              <a:spcAft>
                <a:spcPct val="0"/>
              </a:spcAft>
              <a:defRPr sz="2000">
                <a:solidFill>
                  <a:schemeClr val="accent2"/>
                </a:solidFill>
                <a:latin typeface="Times New Roman" charset="0"/>
                <a:ea typeface="ＭＳ Ｐゴシック" charset="-128"/>
              </a:defRPr>
            </a:lvl9pPr>
          </a:lstStyle>
          <a:p>
            <a:pPr algn="just">
              <a:defRPr/>
            </a:pPr>
            <a:r>
              <a:rPr lang="en-US" altLang="en-US" sz="1400" dirty="0">
                <a:solidFill>
                  <a:schemeClr val="tx1"/>
                </a:solidFill>
                <a:latin typeface="Calibri" panose="020F0502020204030204" pitchFamily="34" charset="0"/>
                <a:cs typeface="Calibri" panose="020F0502020204030204" pitchFamily="34" charset="0"/>
              </a:rPr>
              <a:t>Currently, the average waiting period for a conference is 8 to 28 weeks. </a:t>
            </a:r>
          </a:p>
          <a:p>
            <a:pPr algn="just">
              <a:defRPr/>
            </a:pPr>
            <a:endParaRPr lang="en-US" altLang="en-US" sz="500" dirty="0">
              <a:solidFill>
                <a:schemeClr val="tx1"/>
              </a:solidFill>
              <a:latin typeface="Calibri" panose="020F0502020204030204" pitchFamily="34" charset="0"/>
              <a:cs typeface="Calibri" panose="020F0502020204030204" pitchFamily="34" charset="0"/>
            </a:endParaRPr>
          </a:p>
          <a:p>
            <a:pPr algn="just">
              <a:defRPr/>
            </a:pPr>
            <a:r>
              <a:rPr lang="en-US" altLang="en-US" sz="1200" dirty="0">
                <a:solidFill>
                  <a:schemeClr val="tx1"/>
                </a:solidFill>
                <a:latin typeface="Calibri" panose="020F0502020204030204" pitchFamily="34" charset="0"/>
                <a:cs typeface="Calibri" panose="020F0502020204030204" pitchFamily="34" charset="0"/>
              </a:rPr>
              <a:t>March 2026 </a:t>
            </a:r>
            <a:r>
              <a:rPr lang="en-US" altLang="en-US" sz="1200" i="1" dirty="0">
                <a:solidFill>
                  <a:schemeClr val="tx1"/>
                </a:solidFill>
                <a:latin typeface="Calibri" panose="020F0502020204030204" pitchFamily="34" charset="0"/>
                <a:cs typeface="Calibri" panose="020F0502020204030204" pitchFamily="34" charset="0"/>
              </a:rPr>
              <a:t>Estimated</a:t>
            </a:r>
            <a:endParaRPr lang="en-US" altLang="en-US" sz="1200" dirty="0">
              <a:solidFill>
                <a:schemeClr val="tx1"/>
              </a:solidFill>
              <a:latin typeface="Calibri" panose="020F0502020204030204" pitchFamily="34" charset="0"/>
              <a:cs typeface="Calibri" panose="020F0502020204030204" pitchFamily="34" charset="0"/>
            </a:endParaRPr>
          </a:p>
          <a:p>
            <a:pPr algn="just">
              <a:defRPr/>
            </a:pPr>
            <a:r>
              <a:rPr lang="en-US" altLang="en-US" sz="1400" dirty="0">
                <a:solidFill>
                  <a:schemeClr val="tx1"/>
                </a:solidFill>
                <a:latin typeface="Calibri" panose="020F0502020204030204" pitchFamily="34" charset="0"/>
                <a:cs typeface="Calibri" panose="020F0502020204030204" pitchFamily="34" charset="0"/>
              </a:rPr>
              <a:t>Conf. Sched.:     1,051	Hear. Held:	        125</a:t>
            </a:r>
          </a:p>
          <a:p>
            <a:pPr algn="just">
              <a:defRPr/>
            </a:pPr>
            <a:r>
              <a:rPr lang="en-US" altLang="en-US" sz="1400" dirty="0">
                <a:solidFill>
                  <a:schemeClr val="tx1"/>
                </a:solidFill>
                <a:latin typeface="Calibri" panose="020F0502020204030204" pitchFamily="34" charset="0"/>
                <a:cs typeface="Calibri" panose="020F0502020204030204" pitchFamily="34" charset="0"/>
              </a:rPr>
              <a:t>Orders issued:     370	Appeals to RB          2</a:t>
            </a:r>
          </a:p>
          <a:p>
            <a:pPr algn="just">
              <a:defRPr/>
            </a:pPr>
            <a:endParaRPr lang="en-US" altLang="en-US" sz="800" dirty="0">
              <a:solidFill>
                <a:srgbClr val="FF0000"/>
              </a:solidFill>
              <a:latin typeface="Calibri" panose="020F0502020204030204" pitchFamily="34" charset="0"/>
              <a:cs typeface="Calibri" panose="020F0502020204030204" pitchFamily="34" charset="0"/>
            </a:endParaRPr>
          </a:p>
          <a:p>
            <a:pPr algn="just">
              <a:defRPr/>
            </a:pPr>
            <a:r>
              <a:rPr lang="en-US" altLang="en-US" sz="1400" dirty="0">
                <a:solidFill>
                  <a:srgbClr val="FF0000"/>
                </a:solidFill>
                <a:latin typeface="Calibri" panose="020F0502020204030204" pitchFamily="34" charset="0"/>
                <a:cs typeface="Calibri" panose="020F0502020204030204" pitchFamily="34" charset="0"/>
              </a:rPr>
              <a:t>	</a:t>
            </a:r>
            <a:r>
              <a:rPr lang="en-US" altLang="en-US" sz="1400" dirty="0">
                <a:solidFill>
                  <a:schemeClr val="tx1"/>
                </a:solidFill>
                <a:latin typeface="Calibri" panose="020F0502020204030204" pitchFamily="34" charset="0"/>
                <a:cs typeface="Calibri" panose="020F0502020204030204" pitchFamily="34" charset="0"/>
              </a:rPr>
              <a:t>% Claimants </a:t>
            </a:r>
            <a:r>
              <a:rPr lang="en-US" altLang="en-US" sz="1400" dirty="0" err="1">
                <a:solidFill>
                  <a:schemeClr val="tx1"/>
                </a:solidFill>
                <a:latin typeface="Calibri" panose="020F0502020204030204" pitchFamily="34" charset="0"/>
                <a:cs typeface="Calibri" panose="020F0502020204030204" pitchFamily="34" charset="0"/>
              </a:rPr>
              <a:t>recv</a:t>
            </a:r>
            <a:r>
              <a:rPr lang="en-US" altLang="en-US" sz="1400" dirty="0">
                <a:solidFill>
                  <a:schemeClr val="tx1"/>
                </a:solidFill>
                <a:latin typeface="Calibri" panose="020F0502020204030204" pitchFamily="34" charset="0"/>
                <a:cs typeface="Calibri" panose="020F0502020204030204" pitchFamily="34" charset="0"/>
              </a:rPr>
              <a:t>. WC    % Claimants </a:t>
            </a:r>
            <a:r>
              <a:rPr lang="en-US" altLang="en-US" sz="1400" dirty="0" err="1">
                <a:solidFill>
                  <a:schemeClr val="tx1"/>
                </a:solidFill>
                <a:latin typeface="Calibri" panose="020F0502020204030204" pitchFamily="34" charset="0"/>
                <a:cs typeface="Calibri" panose="020F0502020204030204" pitchFamily="34" charset="0"/>
              </a:rPr>
              <a:t>recv</a:t>
            </a:r>
            <a:r>
              <a:rPr lang="en-US" altLang="en-US" sz="1400" dirty="0">
                <a:solidFill>
                  <a:schemeClr val="tx1"/>
                </a:solidFill>
                <a:latin typeface="Calibri" panose="020F0502020204030204" pitchFamily="34" charset="0"/>
                <a:cs typeface="Calibri" panose="020F0502020204030204" pitchFamily="34" charset="0"/>
              </a:rPr>
              <a:t>. WC.</a:t>
            </a:r>
            <a:r>
              <a:rPr lang="en-US" altLang="en-US" sz="1400" u="sng" dirty="0">
                <a:solidFill>
                  <a:schemeClr val="tx1"/>
                </a:solidFill>
                <a:latin typeface="Calibri" panose="020F0502020204030204" pitchFamily="34" charset="0"/>
                <a:cs typeface="Calibri" panose="020F0502020204030204" pitchFamily="34" charset="0"/>
              </a:rPr>
              <a:t> </a:t>
            </a:r>
            <a:endParaRPr lang="en-US" altLang="en-US" sz="1400" dirty="0">
              <a:solidFill>
                <a:schemeClr val="tx1"/>
              </a:solidFill>
              <a:latin typeface="Calibri" panose="020F0502020204030204" pitchFamily="34" charset="0"/>
              <a:cs typeface="Calibri" panose="020F0502020204030204" pitchFamily="34" charset="0"/>
            </a:endParaRPr>
          </a:p>
          <a:p>
            <a:pPr algn="just">
              <a:defRPr/>
            </a:pPr>
            <a:r>
              <a:rPr lang="en-US" altLang="en-US" sz="1400" dirty="0">
                <a:solidFill>
                  <a:schemeClr val="tx1"/>
                </a:solidFill>
                <a:latin typeface="Calibri" panose="020F0502020204030204" pitchFamily="34" charset="0"/>
                <a:cs typeface="Calibri" panose="020F0502020204030204" pitchFamily="34" charset="0"/>
              </a:rPr>
              <a:t>	</a:t>
            </a:r>
            <a:r>
              <a:rPr lang="en-US" altLang="en-US" sz="1400" u="sng" dirty="0">
                <a:solidFill>
                  <a:schemeClr val="tx1"/>
                </a:solidFill>
                <a:latin typeface="Calibri" panose="020F0502020204030204" pitchFamily="34" charset="0"/>
                <a:cs typeface="Calibri" panose="020F0502020204030204" pitchFamily="34" charset="0"/>
              </a:rPr>
              <a:t>benefits– 110 filed          benefits– no 110 filed</a:t>
            </a:r>
          </a:p>
          <a:p>
            <a:pPr algn="just">
              <a:defRPr/>
            </a:pPr>
            <a:r>
              <a:rPr lang="en-US" altLang="en-US" sz="1400" dirty="0">
                <a:solidFill>
                  <a:schemeClr val="tx1"/>
                </a:solidFill>
                <a:latin typeface="Calibri" panose="020F0502020204030204" pitchFamily="34" charset="0"/>
                <a:cs typeface="Calibri" panose="020F0502020204030204" pitchFamily="34" charset="0"/>
              </a:rPr>
              <a:t>Conference 	47%		  84%</a:t>
            </a:r>
          </a:p>
          <a:p>
            <a:pPr algn="just">
              <a:defRPr/>
            </a:pPr>
            <a:r>
              <a:rPr lang="en-US" altLang="en-US" sz="1400" dirty="0">
                <a:solidFill>
                  <a:schemeClr val="tx1"/>
                </a:solidFill>
                <a:latin typeface="Calibri" panose="020F0502020204030204" pitchFamily="34" charset="0"/>
                <a:cs typeface="Calibri" panose="020F0502020204030204" pitchFamily="34" charset="0"/>
              </a:rPr>
              <a:t>Hearing	82%		  84%</a:t>
            </a:r>
          </a:p>
          <a:p>
            <a:pPr algn="just">
              <a:defRPr/>
            </a:pPr>
            <a:endParaRPr lang="en-US" altLang="en-US" sz="1200" dirty="0">
              <a:solidFill>
                <a:srgbClr val="FF0000"/>
              </a:solidFill>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46A4E3D1-7D79-540B-7A40-B209B0676960}"/>
              </a:ext>
            </a:extLst>
          </p:cNvPr>
          <p:cNvSpPr txBox="1"/>
          <p:nvPr/>
        </p:nvSpPr>
        <p:spPr>
          <a:xfrm>
            <a:off x="8429642" y="1244261"/>
            <a:ext cx="1433406" cy="338554"/>
          </a:xfrm>
          <a:prstGeom prst="rect">
            <a:avLst/>
          </a:prstGeom>
          <a:noFill/>
        </p:spPr>
        <p:txBody>
          <a:bodyPr wrap="none" rtlCol="0">
            <a:spAutoFit/>
          </a:bodyPr>
          <a:lstStyle/>
          <a:p>
            <a:r>
              <a:rPr lang="en-US" sz="1600" dirty="0">
                <a:solidFill>
                  <a:schemeClr val="tx2">
                    <a:lumMod val="90000"/>
                    <a:lumOff val="10000"/>
                  </a:schemeClr>
                </a:solidFill>
                <a:latin typeface="Calibri" panose="020F0502020204030204" pitchFamily="34" charset="0"/>
                <a:cs typeface="Calibri" panose="020F0502020204030204" pitchFamily="34" charset="0"/>
              </a:rPr>
              <a:t>Hearing Queue</a:t>
            </a:r>
          </a:p>
        </p:txBody>
      </p:sp>
      <p:sp>
        <p:nvSpPr>
          <p:cNvPr id="12" name="TextBox 11">
            <a:extLst>
              <a:ext uri="{FF2B5EF4-FFF2-40B4-BE49-F238E27FC236}">
                <a16:creationId xmlns:a16="http://schemas.microsoft.com/office/drawing/2014/main" id="{7DD9EC19-C8DB-5513-0A44-AE9191CC84CC}"/>
              </a:ext>
            </a:extLst>
          </p:cNvPr>
          <p:cNvSpPr txBox="1"/>
          <p:nvPr/>
        </p:nvSpPr>
        <p:spPr>
          <a:xfrm>
            <a:off x="2264870" y="2856707"/>
            <a:ext cx="1741759" cy="338554"/>
          </a:xfrm>
          <a:prstGeom prst="rect">
            <a:avLst/>
          </a:prstGeom>
          <a:noFill/>
        </p:spPr>
        <p:txBody>
          <a:bodyPr wrap="none" rtlCol="0">
            <a:spAutoFit/>
          </a:bodyPr>
          <a:lstStyle/>
          <a:p>
            <a:r>
              <a:rPr lang="en-US" sz="1600">
                <a:solidFill>
                  <a:schemeClr val="tx2">
                    <a:lumMod val="90000"/>
                    <a:lumOff val="10000"/>
                  </a:schemeClr>
                </a:solidFill>
                <a:latin typeface="Calibri" panose="020F0502020204030204" pitchFamily="34" charset="0"/>
                <a:cs typeface="Calibri" panose="020F0502020204030204" pitchFamily="34" charset="0"/>
              </a:rPr>
              <a:t>Conference Queue</a:t>
            </a:r>
          </a:p>
        </p:txBody>
      </p:sp>
      <p:graphicFrame>
        <p:nvGraphicFramePr>
          <p:cNvPr id="13" name="Chart 12">
            <a:extLst>
              <a:ext uri="{FF2B5EF4-FFF2-40B4-BE49-F238E27FC236}">
                <a16:creationId xmlns:a16="http://schemas.microsoft.com/office/drawing/2014/main" id="{238CCCFD-0F6B-C9C3-9E02-7BF31DAE04D6}"/>
              </a:ext>
            </a:extLst>
          </p:cNvPr>
          <p:cNvGraphicFramePr/>
          <p:nvPr>
            <p:extLst>
              <p:ext uri="{D42A27DB-BD31-4B8C-83A1-F6EECF244321}">
                <p14:modId xmlns:p14="http://schemas.microsoft.com/office/powerpoint/2010/main" val="285594015"/>
              </p:ext>
            </p:extLst>
          </p:nvPr>
        </p:nvGraphicFramePr>
        <p:xfrm>
          <a:off x="5796043" y="987015"/>
          <a:ext cx="6395957" cy="36222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a:extLst>
              <a:ext uri="{FF2B5EF4-FFF2-40B4-BE49-F238E27FC236}">
                <a16:creationId xmlns:a16="http://schemas.microsoft.com/office/drawing/2014/main" id="{A18079A6-0B10-EB63-B190-25EEF5C7DD17}"/>
              </a:ext>
            </a:extLst>
          </p:cNvPr>
          <p:cNvGraphicFramePr/>
          <p:nvPr>
            <p:extLst>
              <p:ext uri="{D42A27DB-BD31-4B8C-83A1-F6EECF244321}">
                <p14:modId xmlns:p14="http://schemas.microsoft.com/office/powerpoint/2010/main" val="1691408108"/>
              </p:ext>
            </p:extLst>
          </p:nvPr>
        </p:nvGraphicFramePr>
        <p:xfrm>
          <a:off x="0" y="2798125"/>
          <a:ext cx="6271501" cy="4059875"/>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 Box 6">
            <a:extLst>
              <a:ext uri="{FF2B5EF4-FFF2-40B4-BE49-F238E27FC236}">
                <a16:creationId xmlns:a16="http://schemas.microsoft.com/office/drawing/2014/main" id="{E9C80789-7881-3D38-9B9F-D69AF27FBEF3}"/>
              </a:ext>
            </a:extLst>
          </p:cNvPr>
          <p:cNvSpPr txBox="1">
            <a:spLocks noChangeArrowheads="1"/>
          </p:cNvSpPr>
          <p:nvPr/>
        </p:nvSpPr>
        <p:spPr bwMode="auto">
          <a:xfrm>
            <a:off x="181847" y="1086526"/>
            <a:ext cx="5614196" cy="1815882"/>
          </a:xfrm>
          <a:prstGeom prst="rect">
            <a:avLst/>
          </a:prstGeom>
          <a:noFill/>
          <a:ln w="9525">
            <a:noFill/>
            <a:miter lim="800000"/>
            <a:headEnd/>
            <a:tailEnd/>
          </a:ln>
          <a:effectLst/>
        </p:spPr>
        <p:txBody>
          <a:bodyPr wrap="square">
            <a:spAutoFit/>
          </a:bodyPr>
          <a:lstStyle/>
          <a:p>
            <a:pPr algn="just" eaLnBrk="0" hangingPunct="0">
              <a:defRPr/>
            </a:pPr>
            <a:r>
              <a:rPr lang="en-US" sz="1600" dirty="0">
                <a:solidFill>
                  <a:schemeClr val="tx2">
                    <a:lumMod val="90000"/>
                    <a:lumOff val="10000"/>
                  </a:schemeClr>
                </a:solidFill>
                <a:latin typeface="Aptos" panose="020B0004020202020204" pitchFamily="34" charset="0"/>
                <a:cs typeface="Calibri" panose="020F0502020204030204" pitchFamily="34" charset="0"/>
              </a:rPr>
              <a:t>Fluctuations in the conference and hearing queues may vary by region and depend on the number of cases being referred from conciliation, conference order appeals, judicial schedules, and continuance requests. For the current fiscal year, there have been 4,888 continuances as of March 31st. 6,806 continuance requests were received in FY25. These are a rolling total, not a cumulative total.</a:t>
            </a:r>
          </a:p>
        </p:txBody>
      </p:sp>
      <p:sp>
        <p:nvSpPr>
          <p:cNvPr id="8" name="Title 1">
            <a:extLst>
              <a:ext uri="{FF2B5EF4-FFF2-40B4-BE49-F238E27FC236}">
                <a16:creationId xmlns:a16="http://schemas.microsoft.com/office/drawing/2014/main" id="{E57190EC-B7A3-8FB3-1741-C8A384CA0C65}"/>
              </a:ext>
            </a:extLst>
          </p:cNvPr>
          <p:cNvSpPr>
            <a:spLocks noGrp="1"/>
          </p:cNvSpPr>
          <p:nvPr>
            <p:ph type="title"/>
          </p:nvPr>
        </p:nvSpPr>
        <p:spPr>
          <a:xfrm>
            <a:off x="1186815" y="247650"/>
            <a:ext cx="9818370" cy="533400"/>
          </a:xfrm>
        </p:spPr>
        <p:txBody>
          <a:bodyPr>
            <a:normAutofit/>
          </a:bodyPr>
          <a:lstStyle/>
          <a:p>
            <a:r>
              <a:rPr lang="en-US" altLang="en-US" sz="3200" dirty="0">
                <a:solidFill>
                  <a:schemeClr val="tx2">
                    <a:lumMod val="90000"/>
                    <a:lumOff val="10000"/>
                  </a:schemeClr>
                </a:solidFill>
                <a:latin typeface="Aptos" panose="020B0004020202020204" pitchFamily="34" charset="0"/>
                <a:cs typeface="Calibri" panose="020F0502020204030204" pitchFamily="34" charset="0"/>
              </a:rPr>
              <a:t>Workers’ Compensation Advisory Council – April 2026</a:t>
            </a:r>
            <a:endParaRPr lang="en-US" sz="3200" dirty="0">
              <a:solidFill>
                <a:schemeClr val="tx2">
                  <a:lumMod val="90000"/>
                  <a:lumOff val="10000"/>
                </a:schemeClr>
              </a:solidFill>
              <a:latin typeface="Aptos" panose="020B0004020202020204" pitchFamily="34" charset="0"/>
              <a:cs typeface="Calibri" panose="020F0502020204030204" pitchFamily="34" charset="0"/>
            </a:endParaRPr>
          </a:p>
        </p:txBody>
      </p:sp>
      <p:pic>
        <p:nvPicPr>
          <p:cNvPr id="16" name="Picture 15">
            <a:extLst>
              <a:ext uri="{FF2B5EF4-FFF2-40B4-BE49-F238E27FC236}">
                <a16:creationId xmlns:a16="http://schemas.microsoft.com/office/drawing/2014/main" id="{C71BDD34-FEB9-43A2-E9E1-EDB273ACC6B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48446" y="72777"/>
            <a:ext cx="883147" cy="883147"/>
          </a:xfrm>
          <a:prstGeom prst="rect">
            <a:avLst/>
          </a:prstGeom>
        </p:spPr>
      </p:pic>
      <p:pic>
        <p:nvPicPr>
          <p:cNvPr id="17" name="Picture 16" descr="A picture containing logo&#10;&#10;Description automatically generated">
            <a:extLst>
              <a:ext uri="{FF2B5EF4-FFF2-40B4-BE49-F238E27FC236}">
                <a16:creationId xmlns:a16="http://schemas.microsoft.com/office/drawing/2014/main" id="{5A0F5ACE-284D-882C-1EFF-58ABEDF69655}"/>
              </a:ext>
            </a:extLst>
          </p:cNvPr>
          <p:cNvPicPr>
            <a:picLocks noChangeAspect="1"/>
          </p:cNvPicPr>
          <p:nvPr/>
        </p:nvPicPr>
        <p:blipFill>
          <a:blip r:embed="rId6"/>
          <a:stretch>
            <a:fillRect/>
          </a:stretch>
        </p:blipFill>
        <p:spPr>
          <a:xfrm>
            <a:off x="97691" y="40013"/>
            <a:ext cx="953884" cy="948674"/>
          </a:xfrm>
          <a:prstGeom prst="rect">
            <a:avLst/>
          </a:prstGeom>
        </p:spPr>
      </p:pic>
    </p:spTree>
    <p:extLst>
      <p:ext uri="{BB962C8B-B14F-4D97-AF65-F5344CB8AC3E}">
        <p14:creationId xmlns:p14="http://schemas.microsoft.com/office/powerpoint/2010/main" val="2587718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94BBC6-4C72-D006-B289-A7A441401F82}"/>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086E1E90-A235-EF48-AFF6-0EF230FEACF7}"/>
              </a:ext>
            </a:extLst>
          </p:cNvPr>
          <p:cNvPicPr>
            <a:picLocks noChangeAspect="1"/>
          </p:cNvPicPr>
          <p:nvPr/>
        </p:nvPicPr>
        <p:blipFill>
          <a:blip r:embed="rId2"/>
          <a:stretch>
            <a:fillRect/>
          </a:stretch>
        </p:blipFill>
        <p:spPr>
          <a:xfrm>
            <a:off x="0" y="6566336"/>
            <a:ext cx="12192000" cy="360244"/>
          </a:xfrm>
          <a:prstGeom prst="rect">
            <a:avLst/>
          </a:prstGeom>
        </p:spPr>
      </p:pic>
      <p:cxnSp>
        <p:nvCxnSpPr>
          <p:cNvPr id="5" name="Straight Connector 4">
            <a:extLst>
              <a:ext uri="{FF2B5EF4-FFF2-40B4-BE49-F238E27FC236}">
                <a16:creationId xmlns:a16="http://schemas.microsoft.com/office/drawing/2014/main" id="{6011D098-D26C-DA34-1F57-AD6274DEBBB8}"/>
              </a:ext>
            </a:extLst>
          </p:cNvPr>
          <p:cNvCxnSpPr/>
          <p:nvPr/>
        </p:nvCxnSpPr>
        <p:spPr>
          <a:xfrm>
            <a:off x="603885" y="1028684"/>
            <a:ext cx="10984230" cy="0"/>
          </a:xfrm>
          <a:prstGeom prst="line">
            <a:avLst/>
          </a:prstGeom>
          <a:ln>
            <a:solidFill>
              <a:schemeClr val="tx2">
                <a:lumMod val="90000"/>
                <a:lumOff val="10000"/>
              </a:schemeClr>
            </a:solidFill>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DAC92331-85CA-E3C6-C245-AC1E69913B0E}"/>
              </a:ext>
            </a:extLst>
          </p:cNvPr>
          <p:cNvSpPr txBox="1"/>
          <p:nvPr/>
        </p:nvSpPr>
        <p:spPr>
          <a:xfrm>
            <a:off x="11856999" y="6329958"/>
            <a:ext cx="253596" cy="246221"/>
          </a:xfrm>
          <a:prstGeom prst="rect">
            <a:avLst/>
          </a:prstGeom>
          <a:noFill/>
        </p:spPr>
        <p:txBody>
          <a:bodyPr wrap="none" rtlCol="0">
            <a:spAutoFit/>
          </a:bodyPr>
          <a:lstStyle/>
          <a:p>
            <a:r>
              <a:rPr lang="en-US" sz="1000" dirty="0"/>
              <a:t>4</a:t>
            </a:r>
          </a:p>
        </p:txBody>
      </p:sp>
      <p:graphicFrame>
        <p:nvGraphicFramePr>
          <p:cNvPr id="10" name="Table 9">
            <a:extLst>
              <a:ext uri="{FF2B5EF4-FFF2-40B4-BE49-F238E27FC236}">
                <a16:creationId xmlns:a16="http://schemas.microsoft.com/office/drawing/2014/main" id="{E46713ED-9F4A-5CFD-150F-9B72E977D82D}"/>
              </a:ext>
            </a:extLst>
          </p:cNvPr>
          <p:cNvGraphicFramePr>
            <a:graphicFrameLocks noGrp="1"/>
          </p:cNvGraphicFramePr>
          <p:nvPr>
            <p:extLst>
              <p:ext uri="{D42A27DB-BD31-4B8C-83A1-F6EECF244321}">
                <p14:modId xmlns:p14="http://schemas.microsoft.com/office/powerpoint/2010/main" val="655784481"/>
              </p:ext>
            </p:extLst>
          </p:nvPr>
        </p:nvGraphicFramePr>
        <p:xfrm>
          <a:off x="605790" y="1304176"/>
          <a:ext cx="10835640" cy="4890878"/>
        </p:xfrm>
        <a:graphic>
          <a:graphicData uri="http://schemas.openxmlformats.org/drawingml/2006/table">
            <a:tbl>
              <a:tblPr firstRow="1" bandRow="1">
                <a:tableStyleId>{5C22544A-7EE6-4342-B048-85BDC9FD1C3A}</a:tableStyleId>
              </a:tblPr>
              <a:tblGrid>
                <a:gridCol w="6565024">
                  <a:extLst>
                    <a:ext uri="{9D8B030D-6E8A-4147-A177-3AD203B41FA5}">
                      <a16:colId xmlns:a16="http://schemas.microsoft.com/office/drawing/2014/main" val="495266870"/>
                    </a:ext>
                  </a:extLst>
                </a:gridCol>
                <a:gridCol w="1674750">
                  <a:extLst>
                    <a:ext uri="{9D8B030D-6E8A-4147-A177-3AD203B41FA5}">
                      <a16:colId xmlns:a16="http://schemas.microsoft.com/office/drawing/2014/main" val="1672667187"/>
                    </a:ext>
                  </a:extLst>
                </a:gridCol>
                <a:gridCol w="1256065">
                  <a:extLst>
                    <a:ext uri="{9D8B030D-6E8A-4147-A177-3AD203B41FA5}">
                      <a16:colId xmlns:a16="http://schemas.microsoft.com/office/drawing/2014/main" val="45175685"/>
                    </a:ext>
                  </a:extLst>
                </a:gridCol>
                <a:gridCol w="1339801">
                  <a:extLst>
                    <a:ext uri="{9D8B030D-6E8A-4147-A177-3AD203B41FA5}">
                      <a16:colId xmlns:a16="http://schemas.microsoft.com/office/drawing/2014/main" val="1047775750"/>
                    </a:ext>
                  </a:extLst>
                </a:gridCol>
              </a:tblGrid>
              <a:tr h="679059">
                <a:tc>
                  <a:txBody>
                    <a:bodyPr/>
                    <a:lstStyle/>
                    <a:p>
                      <a:pPr algn="l" rtl="0" fontAlgn="ctr"/>
                      <a:r>
                        <a:rPr lang="en-US" sz="2800" u="none" strike="noStrike" dirty="0">
                          <a:solidFill>
                            <a:schemeClr val="tx1"/>
                          </a:solidFill>
                          <a:effectLst/>
                        </a:rPr>
                        <a:t>Pending Hearing Decisions</a:t>
                      </a:r>
                      <a:endParaRPr lang="en-US" sz="2800" b="1" i="0" u="none" strike="noStrike" dirty="0">
                        <a:solidFill>
                          <a:schemeClr val="tx1"/>
                        </a:solidFill>
                        <a:effectLst/>
                        <a:latin typeface="Calibri" panose="020F0502020204030204" pitchFamily="34" charset="0"/>
                      </a:endParaRPr>
                    </a:p>
                  </a:txBody>
                  <a:tcPr marL="6350" marR="6350" marT="6350" marB="0" anchor="ctr">
                    <a:solidFill>
                      <a:schemeClr val="bg1">
                        <a:lumMod val="85000"/>
                      </a:schemeClr>
                    </a:solidFill>
                  </a:tcPr>
                </a:tc>
                <a:tc>
                  <a:txBody>
                    <a:bodyPr/>
                    <a:lstStyle/>
                    <a:p>
                      <a:pPr algn="ctr" rtl="0" fontAlgn="ctr"/>
                      <a:r>
                        <a:rPr lang="en-US" sz="2800" b="1" i="0" u="none" strike="noStrike" dirty="0">
                          <a:solidFill>
                            <a:schemeClr val="tx1"/>
                          </a:solidFill>
                          <a:effectLst/>
                          <a:latin typeface="Calibri" panose="020F0502020204030204" pitchFamily="34" charset="0"/>
                        </a:rPr>
                        <a:t>Jan.</a:t>
                      </a:r>
                    </a:p>
                  </a:txBody>
                  <a:tcPr marL="6350" marR="6350" marT="6350" marB="0" anchor="ctr">
                    <a:solidFill>
                      <a:schemeClr val="bg1">
                        <a:lumMod val="85000"/>
                      </a:schemeClr>
                    </a:solidFill>
                  </a:tcPr>
                </a:tc>
                <a:tc>
                  <a:txBody>
                    <a:bodyPr/>
                    <a:lstStyle/>
                    <a:p>
                      <a:pPr algn="ctr" rtl="0" fontAlgn="ctr"/>
                      <a:r>
                        <a:rPr lang="en-US" sz="2800" u="none" strike="noStrike" dirty="0">
                          <a:solidFill>
                            <a:schemeClr val="tx1"/>
                          </a:solidFill>
                          <a:effectLst/>
                        </a:rPr>
                        <a:t>Feb.</a:t>
                      </a:r>
                      <a:endParaRPr lang="en-US" sz="2800" b="1" i="0" u="none" strike="noStrike" dirty="0">
                        <a:solidFill>
                          <a:schemeClr val="tx1"/>
                        </a:solidFill>
                        <a:effectLst/>
                        <a:latin typeface="Calibri" panose="020F0502020204030204" pitchFamily="34" charset="0"/>
                      </a:endParaRPr>
                    </a:p>
                  </a:txBody>
                  <a:tcPr marL="6350" marR="6350" marT="6350" marB="0" anchor="ctr">
                    <a:solidFill>
                      <a:schemeClr val="bg1">
                        <a:lumMod val="85000"/>
                      </a:schemeClr>
                    </a:solidFill>
                  </a:tcPr>
                </a:tc>
                <a:tc>
                  <a:txBody>
                    <a:bodyPr/>
                    <a:lstStyle/>
                    <a:p>
                      <a:pPr algn="ctr" rtl="0" fontAlgn="ctr"/>
                      <a:r>
                        <a:rPr lang="en-US" sz="2800" u="none" strike="noStrike" dirty="0">
                          <a:solidFill>
                            <a:schemeClr val="tx1"/>
                          </a:solidFill>
                          <a:effectLst/>
                        </a:rPr>
                        <a:t>Mar.</a:t>
                      </a:r>
                      <a:endParaRPr lang="en-US" sz="2800" b="1" i="0" u="none" strike="noStrike" dirty="0">
                        <a:solidFill>
                          <a:schemeClr val="tx1"/>
                        </a:solidFill>
                        <a:effectLst/>
                        <a:latin typeface="Calibri" panose="020F0502020204030204" pitchFamily="34" charset="0"/>
                      </a:endParaRPr>
                    </a:p>
                  </a:txBody>
                  <a:tcPr marL="6350" marR="6350" marT="6350" marB="0" anchor="ctr">
                    <a:solidFill>
                      <a:schemeClr val="bg1">
                        <a:lumMod val="85000"/>
                      </a:schemeClr>
                    </a:solidFill>
                  </a:tcPr>
                </a:tc>
                <a:extLst>
                  <a:ext uri="{0D108BD9-81ED-4DB2-BD59-A6C34878D82A}">
                    <a16:rowId xmlns:a16="http://schemas.microsoft.com/office/drawing/2014/main" val="3341764739"/>
                  </a:ext>
                </a:extLst>
              </a:tr>
              <a:tr h="679059">
                <a:tc>
                  <a:txBody>
                    <a:bodyPr/>
                    <a:lstStyle/>
                    <a:p>
                      <a:pPr algn="l" rtl="0" fontAlgn="ctr"/>
                      <a:r>
                        <a:rPr lang="en-US" sz="3200" u="none" strike="noStrike" dirty="0">
                          <a:effectLst/>
                        </a:rPr>
                        <a:t> 6 to 9 months post hearing</a:t>
                      </a:r>
                      <a:endParaRPr lang="en-US" sz="3200" b="0" i="0" u="none" strike="noStrike" dirty="0">
                        <a:solidFill>
                          <a:srgbClr val="000000"/>
                        </a:solidFill>
                        <a:effectLst/>
                        <a:latin typeface="Calibri" panose="020F0502020204030204" pitchFamily="34" charset="0"/>
                      </a:endParaRPr>
                    </a:p>
                  </a:txBody>
                  <a:tcPr marL="6350" marR="6350" marT="6350" marB="0" anchor="ctr">
                    <a:solidFill>
                      <a:schemeClr val="accent6">
                        <a:lumMod val="40000"/>
                        <a:lumOff val="60000"/>
                      </a:schemeClr>
                    </a:solidFill>
                  </a:tcPr>
                </a:tc>
                <a:tc>
                  <a:txBody>
                    <a:bodyPr/>
                    <a:lstStyle/>
                    <a:p>
                      <a:pPr algn="ctr" rtl="0" fontAlgn="ctr"/>
                      <a:r>
                        <a:rPr lang="en-US" sz="3200" u="none" strike="noStrike" dirty="0">
                          <a:solidFill>
                            <a:schemeClr val="tx1"/>
                          </a:solidFill>
                          <a:effectLst/>
                        </a:rPr>
                        <a:t>4</a:t>
                      </a:r>
                      <a:endParaRPr lang="en-US" sz="3200" b="0" i="0" u="none" strike="noStrike" dirty="0">
                        <a:solidFill>
                          <a:schemeClr val="tx1"/>
                        </a:solidFill>
                        <a:effectLst/>
                        <a:latin typeface="Calibri" panose="020F0502020204030204" pitchFamily="34" charset="0"/>
                      </a:endParaRPr>
                    </a:p>
                  </a:txBody>
                  <a:tcPr marL="6350" marR="6350" marT="6350" marB="0" anchor="ctr">
                    <a:solidFill>
                      <a:schemeClr val="accent6">
                        <a:lumMod val="40000"/>
                        <a:lumOff val="60000"/>
                      </a:schemeClr>
                    </a:solidFill>
                  </a:tcPr>
                </a:tc>
                <a:tc>
                  <a:txBody>
                    <a:bodyPr/>
                    <a:lstStyle/>
                    <a:p>
                      <a:pPr algn="ctr" rtl="0" fontAlgn="ctr"/>
                      <a:r>
                        <a:rPr lang="en-US" sz="3200" u="none" strike="noStrike" dirty="0">
                          <a:solidFill>
                            <a:schemeClr val="tx1"/>
                          </a:solidFill>
                          <a:effectLst/>
                        </a:rPr>
                        <a:t>4</a:t>
                      </a:r>
                      <a:endParaRPr lang="en-US" sz="3200" b="0" i="0" u="none" strike="noStrike" dirty="0">
                        <a:solidFill>
                          <a:schemeClr val="tx1"/>
                        </a:solidFill>
                        <a:effectLst/>
                        <a:latin typeface="Calibri" panose="020F0502020204030204" pitchFamily="34" charset="0"/>
                      </a:endParaRPr>
                    </a:p>
                  </a:txBody>
                  <a:tcPr marL="6350" marR="6350" marT="6350" marB="0" anchor="ctr">
                    <a:solidFill>
                      <a:schemeClr val="accent6">
                        <a:lumMod val="40000"/>
                        <a:lumOff val="60000"/>
                      </a:schemeClr>
                    </a:solidFill>
                  </a:tcPr>
                </a:tc>
                <a:tc>
                  <a:txBody>
                    <a:bodyPr/>
                    <a:lstStyle/>
                    <a:p>
                      <a:pPr algn="ctr" rtl="0" fontAlgn="ctr"/>
                      <a:r>
                        <a:rPr lang="en-US" sz="3200" u="none" strike="noStrike" dirty="0">
                          <a:solidFill>
                            <a:schemeClr val="tx1"/>
                          </a:solidFill>
                          <a:effectLst/>
                        </a:rPr>
                        <a:t>2</a:t>
                      </a:r>
                      <a:endParaRPr lang="en-US" sz="3200" b="0" i="0" u="none" strike="noStrike" dirty="0">
                        <a:solidFill>
                          <a:schemeClr val="tx1"/>
                        </a:solidFill>
                        <a:effectLst/>
                        <a:latin typeface="Calibri" panose="020F0502020204030204" pitchFamily="34" charset="0"/>
                      </a:endParaRPr>
                    </a:p>
                  </a:txBody>
                  <a:tcPr marL="6350" marR="6350" marT="6350" marB="0" anchor="ctr">
                    <a:solidFill>
                      <a:schemeClr val="accent6">
                        <a:lumMod val="40000"/>
                        <a:lumOff val="60000"/>
                      </a:schemeClr>
                    </a:solidFill>
                  </a:tcPr>
                </a:tc>
                <a:extLst>
                  <a:ext uri="{0D108BD9-81ED-4DB2-BD59-A6C34878D82A}">
                    <a16:rowId xmlns:a16="http://schemas.microsoft.com/office/drawing/2014/main" val="2646513148"/>
                  </a:ext>
                </a:extLst>
              </a:tr>
              <a:tr h="816524">
                <a:tc>
                  <a:txBody>
                    <a:bodyPr/>
                    <a:lstStyle/>
                    <a:p>
                      <a:pPr algn="l" rtl="0" fontAlgn="ctr"/>
                      <a:r>
                        <a:rPr lang="en-US" sz="3200" u="none" strike="noStrike" dirty="0">
                          <a:effectLst/>
                        </a:rPr>
                        <a:t> 9 to 12 months post hearing</a:t>
                      </a:r>
                      <a:endParaRPr lang="en-US" sz="3200" b="0" i="0" u="none" strike="noStrike" dirty="0">
                        <a:solidFill>
                          <a:srgbClr val="000000"/>
                        </a:solidFill>
                        <a:effectLst/>
                        <a:latin typeface="Calibri" panose="020F0502020204030204" pitchFamily="34" charset="0"/>
                      </a:endParaRPr>
                    </a:p>
                  </a:txBody>
                  <a:tcPr marL="6350" marR="6350" marT="6350" marB="0" anchor="ctr">
                    <a:solidFill>
                      <a:srgbClr val="00B0F0"/>
                    </a:solidFill>
                  </a:tcPr>
                </a:tc>
                <a:tc>
                  <a:txBody>
                    <a:bodyPr/>
                    <a:lstStyle/>
                    <a:p>
                      <a:pPr algn="ctr" rtl="0" fontAlgn="ctr"/>
                      <a:r>
                        <a:rPr lang="en-US" sz="3200" b="0" i="0" u="none" strike="noStrike" dirty="0">
                          <a:solidFill>
                            <a:schemeClr val="tx1"/>
                          </a:solidFill>
                          <a:effectLst/>
                          <a:latin typeface="Calibri" panose="020F0502020204030204" pitchFamily="34" charset="0"/>
                        </a:rPr>
                        <a:t>1</a:t>
                      </a:r>
                    </a:p>
                  </a:txBody>
                  <a:tcPr marL="6350" marR="6350" marT="6350" marB="0" anchor="ctr">
                    <a:solidFill>
                      <a:srgbClr val="00B0F0"/>
                    </a:solidFill>
                  </a:tcPr>
                </a:tc>
                <a:tc>
                  <a:txBody>
                    <a:bodyPr/>
                    <a:lstStyle/>
                    <a:p>
                      <a:pPr algn="ctr" rtl="0" fontAlgn="ctr"/>
                      <a:r>
                        <a:rPr lang="en-US" sz="3200" u="none" strike="noStrike" dirty="0">
                          <a:solidFill>
                            <a:schemeClr val="tx1"/>
                          </a:solidFill>
                          <a:effectLst/>
                        </a:rPr>
                        <a:t>1</a:t>
                      </a:r>
                      <a:endParaRPr lang="en-US" sz="3200" b="0" i="0" u="none" strike="noStrike" dirty="0">
                        <a:solidFill>
                          <a:schemeClr val="tx1"/>
                        </a:solidFill>
                        <a:effectLst/>
                        <a:latin typeface="Calibri" panose="020F0502020204030204" pitchFamily="34" charset="0"/>
                      </a:endParaRPr>
                    </a:p>
                  </a:txBody>
                  <a:tcPr marL="6350" marR="6350" marT="6350" marB="0" anchor="ctr">
                    <a:solidFill>
                      <a:srgbClr val="00B0F0"/>
                    </a:solidFill>
                  </a:tcPr>
                </a:tc>
                <a:tc>
                  <a:txBody>
                    <a:bodyPr/>
                    <a:lstStyle/>
                    <a:p>
                      <a:pPr algn="ctr" rtl="0" fontAlgn="ctr"/>
                      <a:r>
                        <a:rPr lang="en-US" sz="3200" u="none" strike="noStrike" dirty="0">
                          <a:solidFill>
                            <a:schemeClr val="tx1"/>
                          </a:solidFill>
                          <a:effectLst/>
                        </a:rPr>
                        <a:t>4</a:t>
                      </a:r>
                      <a:endParaRPr lang="en-US" sz="3200" b="0" i="0" u="none" strike="noStrike" dirty="0">
                        <a:solidFill>
                          <a:schemeClr val="tx1"/>
                        </a:solidFill>
                        <a:effectLst/>
                        <a:latin typeface="Calibri" panose="020F0502020204030204" pitchFamily="34" charset="0"/>
                      </a:endParaRPr>
                    </a:p>
                  </a:txBody>
                  <a:tcPr marL="6350" marR="6350" marT="6350" marB="0" anchor="ctr">
                    <a:solidFill>
                      <a:srgbClr val="00B0F0"/>
                    </a:solidFill>
                  </a:tcPr>
                </a:tc>
                <a:extLst>
                  <a:ext uri="{0D108BD9-81ED-4DB2-BD59-A6C34878D82A}">
                    <a16:rowId xmlns:a16="http://schemas.microsoft.com/office/drawing/2014/main" val="3820707716"/>
                  </a:ext>
                </a:extLst>
              </a:tr>
              <a:tr h="679059">
                <a:tc>
                  <a:txBody>
                    <a:bodyPr/>
                    <a:lstStyle/>
                    <a:p>
                      <a:pPr algn="l" rtl="0" fontAlgn="ctr"/>
                      <a:r>
                        <a:rPr lang="en-US" sz="3200" u="none" strike="noStrike" dirty="0">
                          <a:effectLst/>
                        </a:rPr>
                        <a:t> 1 year post hearing</a:t>
                      </a:r>
                      <a:endParaRPr lang="en-US" sz="3200" b="0" i="0" u="none" strike="noStrike" dirty="0">
                        <a:solidFill>
                          <a:srgbClr val="000000"/>
                        </a:solidFill>
                        <a:effectLst/>
                        <a:latin typeface="Calibri" panose="020F0502020204030204" pitchFamily="34" charset="0"/>
                      </a:endParaRPr>
                    </a:p>
                  </a:txBody>
                  <a:tcPr marL="6350" marR="6350" marT="6350" marB="0" anchor="ctr">
                    <a:solidFill>
                      <a:srgbClr val="FFFF99"/>
                    </a:solidFill>
                  </a:tcPr>
                </a:tc>
                <a:tc>
                  <a:txBody>
                    <a:bodyPr/>
                    <a:lstStyle/>
                    <a:p>
                      <a:pPr algn="ctr" rtl="0" fontAlgn="ctr"/>
                      <a:r>
                        <a:rPr lang="en-US" sz="3200" b="0" i="0" u="none" strike="noStrike" dirty="0">
                          <a:solidFill>
                            <a:schemeClr val="tx1"/>
                          </a:solidFill>
                          <a:effectLst/>
                          <a:latin typeface="Calibri" panose="020F0502020204030204" pitchFamily="34" charset="0"/>
                        </a:rPr>
                        <a:t>5</a:t>
                      </a:r>
                    </a:p>
                  </a:txBody>
                  <a:tcPr marL="6350" marR="6350" marT="6350" marB="0" anchor="ctr">
                    <a:solidFill>
                      <a:srgbClr val="FFFF99"/>
                    </a:solidFill>
                  </a:tcPr>
                </a:tc>
                <a:tc>
                  <a:txBody>
                    <a:bodyPr/>
                    <a:lstStyle/>
                    <a:p>
                      <a:pPr algn="ctr" rtl="0" fontAlgn="ctr"/>
                      <a:r>
                        <a:rPr lang="en-US" sz="3200" b="0" i="0" u="none" strike="noStrike" dirty="0">
                          <a:solidFill>
                            <a:schemeClr val="tx1"/>
                          </a:solidFill>
                          <a:effectLst/>
                          <a:latin typeface="Calibri" panose="020F0502020204030204" pitchFamily="34" charset="0"/>
                        </a:rPr>
                        <a:t>6</a:t>
                      </a:r>
                    </a:p>
                  </a:txBody>
                  <a:tcPr marL="6350" marR="6350" marT="6350" marB="0" anchor="ctr">
                    <a:solidFill>
                      <a:srgbClr val="FFFF99"/>
                    </a:solidFill>
                  </a:tcPr>
                </a:tc>
                <a:tc>
                  <a:txBody>
                    <a:bodyPr/>
                    <a:lstStyle/>
                    <a:p>
                      <a:pPr algn="ctr" rtl="0" fontAlgn="ctr"/>
                      <a:r>
                        <a:rPr lang="en-US" sz="3200" u="none" strike="noStrike" dirty="0">
                          <a:solidFill>
                            <a:schemeClr val="tx1"/>
                          </a:solidFill>
                          <a:effectLst/>
                        </a:rPr>
                        <a:t>5</a:t>
                      </a:r>
                      <a:endParaRPr lang="en-US" sz="3200" b="0" i="0" u="none" strike="noStrike" dirty="0">
                        <a:solidFill>
                          <a:schemeClr val="tx1"/>
                        </a:solidFill>
                        <a:effectLst/>
                        <a:latin typeface="Calibri" panose="020F0502020204030204" pitchFamily="34" charset="0"/>
                      </a:endParaRPr>
                    </a:p>
                  </a:txBody>
                  <a:tcPr marL="6350" marR="6350" marT="6350" marB="0" anchor="ctr">
                    <a:solidFill>
                      <a:srgbClr val="FFFF99"/>
                    </a:solidFill>
                  </a:tcPr>
                </a:tc>
                <a:extLst>
                  <a:ext uri="{0D108BD9-81ED-4DB2-BD59-A6C34878D82A}">
                    <a16:rowId xmlns:a16="http://schemas.microsoft.com/office/drawing/2014/main" val="697107438"/>
                  </a:ext>
                </a:extLst>
              </a:tr>
              <a:tr h="679059">
                <a:tc>
                  <a:txBody>
                    <a:bodyPr/>
                    <a:lstStyle/>
                    <a:p>
                      <a:pPr algn="l" rtl="0" fontAlgn="ctr"/>
                      <a:r>
                        <a:rPr lang="en-US" sz="3200" u="none" strike="noStrike" dirty="0">
                          <a:effectLst/>
                        </a:rPr>
                        <a:t> 2 years post hearing</a:t>
                      </a:r>
                      <a:endParaRPr lang="en-US" sz="3200" b="0" i="0" u="none" strike="noStrike" dirty="0">
                        <a:solidFill>
                          <a:srgbClr val="000000"/>
                        </a:solidFill>
                        <a:effectLst/>
                        <a:latin typeface="Calibri" panose="020F0502020204030204" pitchFamily="34" charset="0"/>
                      </a:endParaRPr>
                    </a:p>
                  </a:txBody>
                  <a:tcPr marL="6350" marR="6350" marT="6350" marB="0" anchor="ctr">
                    <a:solidFill>
                      <a:srgbClr val="FFC000"/>
                    </a:solidFill>
                  </a:tcPr>
                </a:tc>
                <a:tc>
                  <a:txBody>
                    <a:bodyPr/>
                    <a:lstStyle/>
                    <a:p>
                      <a:pPr algn="ctr" rtl="0" fontAlgn="ctr"/>
                      <a:r>
                        <a:rPr lang="en-US" sz="3200" b="0" i="0" u="none" strike="noStrike" dirty="0">
                          <a:solidFill>
                            <a:schemeClr val="tx1"/>
                          </a:solidFill>
                          <a:effectLst/>
                          <a:latin typeface="Calibri" panose="020F0502020204030204" pitchFamily="34" charset="0"/>
                        </a:rPr>
                        <a:t>0</a:t>
                      </a:r>
                    </a:p>
                  </a:txBody>
                  <a:tcPr marL="6350" marR="6350" marT="6350" marB="0" anchor="ctr">
                    <a:solidFill>
                      <a:srgbClr val="FFC000"/>
                    </a:solidFill>
                  </a:tcPr>
                </a:tc>
                <a:tc>
                  <a:txBody>
                    <a:bodyPr/>
                    <a:lstStyle/>
                    <a:p>
                      <a:pPr algn="ctr" rtl="0" fontAlgn="ctr"/>
                      <a:r>
                        <a:rPr lang="en-US" sz="3200" u="none" strike="noStrike" dirty="0">
                          <a:solidFill>
                            <a:schemeClr val="tx1"/>
                          </a:solidFill>
                          <a:effectLst/>
                        </a:rPr>
                        <a:t>1</a:t>
                      </a:r>
                      <a:endParaRPr lang="en-US" sz="3200" b="0" i="0" u="none" strike="noStrike" dirty="0">
                        <a:solidFill>
                          <a:schemeClr val="tx1"/>
                        </a:solidFill>
                        <a:effectLst/>
                        <a:latin typeface="Calibri" panose="020F0502020204030204" pitchFamily="34" charset="0"/>
                      </a:endParaRPr>
                    </a:p>
                  </a:txBody>
                  <a:tcPr marL="6350" marR="6350" marT="6350" marB="0" anchor="ctr">
                    <a:solidFill>
                      <a:srgbClr val="FFC000"/>
                    </a:solidFill>
                  </a:tcPr>
                </a:tc>
                <a:tc>
                  <a:txBody>
                    <a:bodyPr/>
                    <a:lstStyle/>
                    <a:p>
                      <a:pPr algn="ctr" rtl="0" fontAlgn="ctr"/>
                      <a:r>
                        <a:rPr lang="en-US" sz="3200" u="none" strike="noStrike" dirty="0">
                          <a:solidFill>
                            <a:schemeClr val="tx1"/>
                          </a:solidFill>
                          <a:effectLst/>
                        </a:rPr>
                        <a:t>1</a:t>
                      </a:r>
                      <a:endParaRPr lang="en-US" sz="3200" b="0" i="0" u="none" strike="noStrike" dirty="0">
                        <a:solidFill>
                          <a:schemeClr val="tx1"/>
                        </a:solidFill>
                        <a:effectLst/>
                        <a:latin typeface="Calibri" panose="020F0502020204030204" pitchFamily="34" charset="0"/>
                      </a:endParaRPr>
                    </a:p>
                  </a:txBody>
                  <a:tcPr marL="6350" marR="6350" marT="6350" marB="0" anchor="ctr">
                    <a:solidFill>
                      <a:srgbClr val="FFC000"/>
                    </a:solidFill>
                  </a:tcPr>
                </a:tc>
                <a:extLst>
                  <a:ext uri="{0D108BD9-81ED-4DB2-BD59-A6C34878D82A}">
                    <a16:rowId xmlns:a16="http://schemas.microsoft.com/office/drawing/2014/main" val="918855437"/>
                  </a:ext>
                </a:extLst>
              </a:tr>
              <a:tr h="679059">
                <a:tc>
                  <a:txBody>
                    <a:bodyPr/>
                    <a:lstStyle/>
                    <a:p>
                      <a:pPr algn="l" rtl="0" fontAlgn="ctr"/>
                      <a:r>
                        <a:rPr lang="en-US" sz="3200" u="none" strike="noStrike" dirty="0">
                          <a:effectLst/>
                        </a:rPr>
                        <a:t> 3+ years post hearing</a:t>
                      </a:r>
                      <a:endParaRPr lang="en-US" sz="3200" b="0" i="0" u="none" strike="noStrike" dirty="0">
                        <a:solidFill>
                          <a:srgbClr val="000000"/>
                        </a:solidFill>
                        <a:effectLst/>
                        <a:latin typeface="Calibri" panose="020F0502020204030204" pitchFamily="34" charset="0"/>
                      </a:endParaRPr>
                    </a:p>
                  </a:txBody>
                  <a:tcPr marL="6350" marR="6350" marT="6350" marB="0" anchor="ctr">
                    <a:solidFill>
                      <a:srgbClr val="FF6600"/>
                    </a:solidFill>
                  </a:tcPr>
                </a:tc>
                <a:tc>
                  <a:txBody>
                    <a:bodyPr/>
                    <a:lstStyle/>
                    <a:p>
                      <a:pPr algn="ctr" rtl="0" fontAlgn="ctr"/>
                      <a:r>
                        <a:rPr lang="en-US" sz="3200" u="none" strike="noStrike" dirty="0">
                          <a:solidFill>
                            <a:schemeClr val="tx1"/>
                          </a:solidFill>
                          <a:effectLst/>
                        </a:rPr>
                        <a:t>0</a:t>
                      </a:r>
                      <a:endParaRPr lang="en-US" sz="3200" b="0" i="0" u="none" strike="noStrike" dirty="0">
                        <a:solidFill>
                          <a:schemeClr val="tx1"/>
                        </a:solidFill>
                        <a:effectLst/>
                        <a:latin typeface="Calibri" panose="020F0502020204030204" pitchFamily="34" charset="0"/>
                      </a:endParaRPr>
                    </a:p>
                  </a:txBody>
                  <a:tcPr marL="6350" marR="6350" marT="6350" marB="0" anchor="ctr">
                    <a:solidFill>
                      <a:srgbClr val="FF6600"/>
                    </a:solidFill>
                  </a:tcPr>
                </a:tc>
                <a:tc>
                  <a:txBody>
                    <a:bodyPr/>
                    <a:lstStyle/>
                    <a:p>
                      <a:pPr algn="ctr" rtl="0" fontAlgn="ctr"/>
                      <a:r>
                        <a:rPr lang="en-US" sz="3200" u="none" strike="noStrike" dirty="0">
                          <a:solidFill>
                            <a:schemeClr val="tx1"/>
                          </a:solidFill>
                          <a:effectLst/>
                        </a:rPr>
                        <a:t>0</a:t>
                      </a:r>
                      <a:endParaRPr lang="en-US" sz="3200" b="0" i="0" u="none" strike="noStrike" dirty="0">
                        <a:solidFill>
                          <a:schemeClr val="tx1"/>
                        </a:solidFill>
                        <a:effectLst/>
                        <a:latin typeface="Calibri" panose="020F0502020204030204" pitchFamily="34" charset="0"/>
                      </a:endParaRPr>
                    </a:p>
                  </a:txBody>
                  <a:tcPr marL="6350" marR="6350" marT="6350" marB="0" anchor="ctr">
                    <a:solidFill>
                      <a:srgbClr val="FF6600"/>
                    </a:solidFill>
                  </a:tcPr>
                </a:tc>
                <a:tc>
                  <a:txBody>
                    <a:bodyPr/>
                    <a:lstStyle/>
                    <a:p>
                      <a:pPr algn="ctr" rtl="0" fontAlgn="ctr"/>
                      <a:r>
                        <a:rPr lang="en-US" sz="3200" u="none" strike="noStrike" dirty="0">
                          <a:solidFill>
                            <a:schemeClr val="tx1"/>
                          </a:solidFill>
                          <a:effectLst/>
                        </a:rPr>
                        <a:t>0</a:t>
                      </a:r>
                      <a:endParaRPr lang="en-US" sz="3200" b="0" i="0" u="none" strike="noStrike" dirty="0">
                        <a:solidFill>
                          <a:schemeClr val="tx1"/>
                        </a:solidFill>
                        <a:effectLst/>
                        <a:latin typeface="Calibri" panose="020F0502020204030204" pitchFamily="34" charset="0"/>
                      </a:endParaRPr>
                    </a:p>
                  </a:txBody>
                  <a:tcPr marL="6350" marR="6350" marT="6350" marB="0" anchor="ctr">
                    <a:solidFill>
                      <a:srgbClr val="FF6600"/>
                    </a:solidFill>
                  </a:tcPr>
                </a:tc>
                <a:extLst>
                  <a:ext uri="{0D108BD9-81ED-4DB2-BD59-A6C34878D82A}">
                    <a16:rowId xmlns:a16="http://schemas.microsoft.com/office/drawing/2014/main" val="4056770723"/>
                  </a:ext>
                </a:extLst>
              </a:tr>
              <a:tr h="679059">
                <a:tc>
                  <a:txBody>
                    <a:bodyPr/>
                    <a:lstStyle/>
                    <a:p>
                      <a:pPr algn="l" rtl="0" fontAlgn="ctr"/>
                      <a:r>
                        <a:rPr lang="en-US" sz="3200" u="none" strike="noStrike" dirty="0">
                          <a:effectLst/>
                        </a:rPr>
                        <a:t> Total</a:t>
                      </a:r>
                      <a:endParaRPr lang="en-US" sz="3200" b="0" i="0" u="none" strike="noStrike" dirty="0">
                        <a:solidFill>
                          <a:srgbClr val="000000"/>
                        </a:solidFill>
                        <a:effectLst/>
                        <a:latin typeface="Calibri" panose="020F0502020204030204" pitchFamily="34" charset="0"/>
                      </a:endParaRPr>
                    </a:p>
                  </a:txBody>
                  <a:tcPr marL="6350" marR="6350" marT="6350" marB="0" anchor="ctr">
                    <a:solidFill>
                      <a:srgbClr val="92D050"/>
                    </a:solidFill>
                  </a:tcPr>
                </a:tc>
                <a:tc>
                  <a:txBody>
                    <a:bodyPr/>
                    <a:lstStyle/>
                    <a:p>
                      <a:pPr algn="ctr" rtl="0" fontAlgn="ctr"/>
                      <a:r>
                        <a:rPr lang="en-US" sz="3200" b="0" i="0" u="none" strike="noStrike" dirty="0">
                          <a:solidFill>
                            <a:schemeClr val="tx1"/>
                          </a:solidFill>
                          <a:effectLst/>
                          <a:latin typeface="Calibri" panose="020F0502020204030204" pitchFamily="34" charset="0"/>
                        </a:rPr>
                        <a:t>10</a:t>
                      </a:r>
                    </a:p>
                  </a:txBody>
                  <a:tcPr marL="6350" marR="6350" marT="6350" marB="0" anchor="ctr">
                    <a:solidFill>
                      <a:srgbClr val="92D050"/>
                    </a:solidFill>
                  </a:tcPr>
                </a:tc>
                <a:tc>
                  <a:txBody>
                    <a:bodyPr/>
                    <a:lstStyle/>
                    <a:p>
                      <a:pPr algn="ctr" rtl="0" fontAlgn="ctr"/>
                      <a:r>
                        <a:rPr lang="en-US" sz="3200" u="none" strike="noStrike" dirty="0">
                          <a:solidFill>
                            <a:schemeClr val="tx1"/>
                          </a:solidFill>
                          <a:effectLst/>
                        </a:rPr>
                        <a:t>12</a:t>
                      </a:r>
                      <a:endParaRPr lang="en-US" sz="3200" b="0" i="0" u="none" strike="noStrike" dirty="0">
                        <a:solidFill>
                          <a:schemeClr val="tx1"/>
                        </a:solidFill>
                        <a:effectLst/>
                        <a:latin typeface="Calibri" panose="020F0502020204030204" pitchFamily="34" charset="0"/>
                      </a:endParaRPr>
                    </a:p>
                  </a:txBody>
                  <a:tcPr marL="6350" marR="6350" marT="6350" marB="0" anchor="ctr">
                    <a:solidFill>
                      <a:srgbClr val="92D050"/>
                    </a:solidFill>
                  </a:tcPr>
                </a:tc>
                <a:tc>
                  <a:txBody>
                    <a:bodyPr/>
                    <a:lstStyle/>
                    <a:p>
                      <a:pPr algn="ctr" rtl="0" fontAlgn="ctr"/>
                      <a:r>
                        <a:rPr lang="en-US" sz="3200" u="none" strike="noStrike" dirty="0">
                          <a:solidFill>
                            <a:schemeClr val="tx1"/>
                          </a:solidFill>
                          <a:effectLst/>
                        </a:rPr>
                        <a:t>12</a:t>
                      </a:r>
                      <a:endParaRPr lang="en-US" sz="3200" b="0" i="0" u="none" strike="noStrike" dirty="0">
                        <a:solidFill>
                          <a:schemeClr val="tx1"/>
                        </a:solidFill>
                        <a:effectLst/>
                        <a:latin typeface="Calibri" panose="020F0502020204030204" pitchFamily="34" charset="0"/>
                      </a:endParaRPr>
                    </a:p>
                  </a:txBody>
                  <a:tcPr marL="6350" marR="6350" marT="6350" marB="0" anchor="ctr">
                    <a:solidFill>
                      <a:srgbClr val="92D050"/>
                    </a:solidFill>
                  </a:tcPr>
                </a:tc>
                <a:extLst>
                  <a:ext uri="{0D108BD9-81ED-4DB2-BD59-A6C34878D82A}">
                    <a16:rowId xmlns:a16="http://schemas.microsoft.com/office/drawing/2014/main" val="885866136"/>
                  </a:ext>
                </a:extLst>
              </a:tr>
            </a:tbl>
          </a:graphicData>
        </a:graphic>
      </p:graphicFrame>
      <p:sp>
        <p:nvSpPr>
          <p:cNvPr id="8" name="Title 1">
            <a:extLst>
              <a:ext uri="{FF2B5EF4-FFF2-40B4-BE49-F238E27FC236}">
                <a16:creationId xmlns:a16="http://schemas.microsoft.com/office/drawing/2014/main" id="{7506E400-F2F3-DBAE-91A1-F5D00767C50C}"/>
              </a:ext>
            </a:extLst>
          </p:cNvPr>
          <p:cNvSpPr>
            <a:spLocks noGrp="1"/>
          </p:cNvSpPr>
          <p:nvPr>
            <p:ph type="title"/>
          </p:nvPr>
        </p:nvSpPr>
        <p:spPr>
          <a:xfrm>
            <a:off x="1190825" y="247650"/>
            <a:ext cx="9818370" cy="533400"/>
          </a:xfrm>
        </p:spPr>
        <p:txBody>
          <a:bodyPr>
            <a:normAutofit/>
          </a:bodyPr>
          <a:lstStyle/>
          <a:p>
            <a:r>
              <a:rPr lang="en-US" altLang="en-US" sz="3200" dirty="0">
                <a:solidFill>
                  <a:schemeClr val="tx2">
                    <a:lumMod val="90000"/>
                    <a:lumOff val="10000"/>
                  </a:schemeClr>
                </a:solidFill>
                <a:latin typeface="Aptos" panose="020B0004020202020204" pitchFamily="34" charset="0"/>
                <a:cs typeface="Calibri" panose="020F0502020204030204" pitchFamily="34" charset="0"/>
              </a:rPr>
              <a:t>Workers’ Compensation Advisory Council – April 2026</a:t>
            </a:r>
            <a:endParaRPr lang="en-US" sz="3200" dirty="0">
              <a:solidFill>
                <a:schemeClr val="tx2">
                  <a:lumMod val="90000"/>
                  <a:lumOff val="10000"/>
                </a:schemeClr>
              </a:solidFill>
              <a:latin typeface="Aptos" panose="020B0004020202020204" pitchFamily="34" charset="0"/>
              <a:cs typeface="Calibri" panose="020F0502020204030204" pitchFamily="34" charset="0"/>
            </a:endParaRPr>
          </a:p>
        </p:txBody>
      </p:sp>
      <p:pic>
        <p:nvPicPr>
          <p:cNvPr id="11" name="Picture 10">
            <a:extLst>
              <a:ext uri="{FF2B5EF4-FFF2-40B4-BE49-F238E27FC236}">
                <a16:creationId xmlns:a16="http://schemas.microsoft.com/office/drawing/2014/main" id="{0962F78A-71EB-96A4-4191-E4DB148FBC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48446" y="65527"/>
            <a:ext cx="883147" cy="883147"/>
          </a:xfrm>
          <a:prstGeom prst="rect">
            <a:avLst/>
          </a:prstGeom>
        </p:spPr>
      </p:pic>
      <p:pic>
        <p:nvPicPr>
          <p:cNvPr id="12" name="Picture 11" descr="A picture containing logo&#10;&#10;Description automatically generated">
            <a:extLst>
              <a:ext uri="{FF2B5EF4-FFF2-40B4-BE49-F238E27FC236}">
                <a16:creationId xmlns:a16="http://schemas.microsoft.com/office/drawing/2014/main" id="{099C89EA-5DE9-E06B-B6DB-9A27A62AC165}"/>
              </a:ext>
            </a:extLst>
          </p:cNvPr>
          <p:cNvPicPr>
            <a:picLocks noChangeAspect="1"/>
          </p:cNvPicPr>
          <p:nvPr/>
        </p:nvPicPr>
        <p:blipFill>
          <a:blip r:embed="rId4"/>
          <a:stretch>
            <a:fillRect/>
          </a:stretch>
        </p:blipFill>
        <p:spPr>
          <a:xfrm>
            <a:off x="97691" y="40013"/>
            <a:ext cx="953884" cy="948674"/>
          </a:xfrm>
          <a:prstGeom prst="rect">
            <a:avLst/>
          </a:prstGeom>
        </p:spPr>
      </p:pic>
    </p:spTree>
    <p:extLst>
      <p:ext uri="{BB962C8B-B14F-4D97-AF65-F5344CB8AC3E}">
        <p14:creationId xmlns:p14="http://schemas.microsoft.com/office/powerpoint/2010/main" val="1636047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1E472E-1C0C-7A50-D6C9-D1C784910E06}"/>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0CCFDB8B-45E8-C376-62E3-5AE6EB3EA9E8}"/>
              </a:ext>
            </a:extLst>
          </p:cNvPr>
          <p:cNvPicPr>
            <a:picLocks noChangeAspect="1"/>
          </p:cNvPicPr>
          <p:nvPr/>
        </p:nvPicPr>
        <p:blipFill>
          <a:blip r:embed="rId2"/>
          <a:stretch>
            <a:fillRect/>
          </a:stretch>
        </p:blipFill>
        <p:spPr>
          <a:xfrm>
            <a:off x="0" y="6566336"/>
            <a:ext cx="12192000" cy="360244"/>
          </a:xfrm>
          <a:prstGeom prst="rect">
            <a:avLst/>
          </a:prstGeom>
        </p:spPr>
      </p:pic>
      <p:cxnSp>
        <p:nvCxnSpPr>
          <p:cNvPr id="5" name="Straight Connector 4">
            <a:extLst>
              <a:ext uri="{FF2B5EF4-FFF2-40B4-BE49-F238E27FC236}">
                <a16:creationId xmlns:a16="http://schemas.microsoft.com/office/drawing/2014/main" id="{B44EB712-4871-3CB3-63D7-AFEBB097E3B4}"/>
              </a:ext>
            </a:extLst>
          </p:cNvPr>
          <p:cNvCxnSpPr/>
          <p:nvPr/>
        </p:nvCxnSpPr>
        <p:spPr>
          <a:xfrm>
            <a:off x="603885" y="1043487"/>
            <a:ext cx="10984230" cy="0"/>
          </a:xfrm>
          <a:prstGeom prst="line">
            <a:avLst/>
          </a:prstGeom>
          <a:ln>
            <a:solidFill>
              <a:schemeClr val="tx2">
                <a:lumMod val="90000"/>
                <a:lumOff val="10000"/>
              </a:schemeClr>
            </a:solidFill>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B48E7FB4-12E2-56C5-0E2E-A6444A072920}"/>
              </a:ext>
            </a:extLst>
          </p:cNvPr>
          <p:cNvSpPr txBox="1"/>
          <p:nvPr/>
        </p:nvSpPr>
        <p:spPr>
          <a:xfrm>
            <a:off x="11856999" y="6329958"/>
            <a:ext cx="253596" cy="246221"/>
          </a:xfrm>
          <a:prstGeom prst="rect">
            <a:avLst/>
          </a:prstGeom>
          <a:noFill/>
        </p:spPr>
        <p:txBody>
          <a:bodyPr wrap="none" rtlCol="0">
            <a:spAutoFit/>
          </a:bodyPr>
          <a:lstStyle/>
          <a:p>
            <a:r>
              <a:rPr lang="en-US" sz="1000" dirty="0"/>
              <a:t>5</a:t>
            </a:r>
          </a:p>
        </p:txBody>
      </p:sp>
      <p:sp>
        <p:nvSpPr>
          <p:cNvPr id="11" name="Text Box 6">
            <a:extLst>
              <a:ext uri="{FF2B5EF4-FFF2-40B4-BE49-F238E27FC236}">
                <a16:creationId xmlns:a16="http://schemas.microsoft.com/office/drawing/2014/main" id="{53401B0B-AA3B-CB56-915B-C514870D086E}"/>
              </a:ext>
            </a:extLst>
          </p:cNvPr>
          <p:cNvSpPr txBox="1">
            <a:spLocks noChangeArrowheads="1"/>
          </p:cNvSpPr>
          <p:nvPr/>
        </p:nvSpPr>
        <p:spPr bwMode="auto">
          <a:xfrm>
            <a:off x="1565910" y="4819854"/>
            <a:ext cx="8776123"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r>
              <a:rPr lang="en-US" altLang="en-US" sz="1400" i="1" u="sng" dirty="0">
                <a:solidFill>
                  <a:schemeClr val="tx1"/>
                </a:solidFill>
                <a:latin typeface="Aptos" panose="020B0004020202020204" pitchFamily="34" charset="0"/>
                <a:cs typeface="Calibri" panose="020F0502020204030204" pitchFamily="34" charset="0"/>
              </a:rPr>
              <a:t>Other Figures</a:t>
            </a:r>
            <a:r>
              <a:rPr lang="en-US" altLang="en-US" sz="1400" u="sng" dirty="0">
                <a:solidFill>
                  <a:schemeClr val="tx1"/>
                </a:solidFill>
                <a:latin typeface="Aptos" panose="020B0004020202020204" pitchFamily="34" charset="0"/>
                <a:cs typeface="Calibri" panose="020F0502020204030204" pitchFamily="34" charset="0"/>
              </a:rPr>
              <a:t>		        FY 2026	                         FY 2025 	   	FY 2024	       	</a:t>
            </a:r>
          </a:p>
          <a:p>
            <a:r>
              <a:rPr lang="en-US" altLang="en-US" sz="1400" dirty="0">
                <a:solidFill>
                  <a:schemeClr val="tx1"/>
                </a:solidFill>
                <a:latin typeface="Aptos" panose="020B0004020202020204" pitchFamily="34" charset="0"/>
                <a:cs typeface="Calibri" panose="020F0502020204030204" pitchFamily="34" charset="0"/>
              </a:rPr>
              <a:t>Fee Waivers Granted:</a:t>
            </a:r>
            <a:r>
              <a:rPr lang="en-US" altLang="en-US" sz="1400" b="1" dirty="0">
                <a:solidFill>
                  <a:schemeClr val="tx1"/>
                </a:solidFill>
                <a:latin typeface="Aptos" panose="020B0004020202020204" pitchFamily="34" charset="0"/>
                <a:cs typeface="Calibri" panose="020F0502020204030204" pitchFamily="34" charset="0"/>
              </a:rPr>
              <a:t>		</a:t>
            </a:r>
            <a:r>
              <a:rPr lang="en-US" altLang="en-US" sz="1400" dirty="0">
                <a:solidFill>
                  <a:schemeClr val="tx1"/>
                </a:solidFill>
                <a:latin typeface="Aptos" panose="020B0004020202020204" pitchFamily="34" charset="0"/>
                <a:cs typeface="Calibri" panose="020F0502020204030204" pitchFamily="34" charset="0"/>
              </a:rPr>
              <a:t>                             46	                     66</a:t>
            </a:r>
            <a:r>
              <a:rPr lang="en-US" altLang="en-US" sz="1400" dirty="0">
                <a:solidFill>
                  <a:srgbClr val="FF0000"/>
                </a:solidFill>
                <a:latin typeface="Aptos" panose="020B0004020202020204" pitchFamily="34" charset="0"/>
                <a:cs typeface="Calibri" panose="020F0502020204030204" pitchFamily="34" charset="0"/>
              </a:rPr>
              <a:t>	                    </a:t>
            </a:r>
            <a:r>
              <a:rPr lang="en-US" altLang="en-US" sz="1400" dirty="0">
                <a:solidFill>
                  <a:schemeClr val="tx1"/>
                </a:solidFill>
                <a:latin typeface="Aptos" panose="020B0004020202020204" pitchFamily="34" charset="0"/>
                <a:cs typeface="Calibri" panose="020F0502020204030204" pitchFamily="34" charset="0"/>
              </a:rPr>
              <a:t>77</a:t>
            </a:r>
            <a:r>
              <a:rPr lang="en-US" altLang="en-US" sz="1400" dirty="0">
                <a:solidFill>
                  <a:srgbClr val="FF0000"/>
                </a:solidFill>
                <a:latin typeface="Aptos" panose="020B0004020202020204" pitchFamily="34" charset="0"/>
                <a:cs typeface="Calibri" panose="020F0502020204030204" pitchFamily="34" charset="0"/>
              </a:rPr>
              <a:t>                                    </a:t>
            </a:r>
            <a:r>
              <a:rPr lang="en-US" altLang="en-US" sz="1400" dirty="0">
                <a:solidFill>
                  <a:schemeClr val="tx1"/>
                </a:solidFill>
                <a:latin typeface="Aptos" panose="020B0004020202020204" pitchFamily="34" charset="0"/>
                <a:cs typeface="Calibri" panose="020F0502020204030204" pitchFamily="34" charset="0"/>
              </a:rPr>
              <a:t>E</a:t>
            </a:r>
            <a:r>
              <a:rPr lang="en-US" altLang="en-US" sz="1400" dirty="0">
                <a:solidFill>
                  <a:schemeClr val="tx1"/>
                </a:solidFill>
                <a:latin typeface="Aptos" panose="020B0004020202020204" pitchFamily="34" charset="0"/>
                <a:ea typeface="ＭＳ Ｐゴシック"/>
                <a:cs typeface="Calibri" panose="020F0502020204030204" pitchFamily="34" charset="0"/>
              </a:rPr>
              <a:t>xam Fees Collected:                                     $        708,330	$    1,579,064	$  1,776,947 </a:t>
            </a:r>
          </a:p>
          <a:p>
            <a:r>
              <a:rPr lang="en-US" altLang="en-US" sz="1400" dirty="0">
                <a:solidFill>
                  <a:schemeClr val="tx1"/>
                </a:solidFill>
                <a:latin typeface="Aptos" panose="020B0004020202020204" pitchFamily="34" charset="0"/>
                <a:ea typeface="ＭＳ Ｐゴシック"/>
                <a:cs typeface="Calibri" panose="020F0502020204030204" pitchFamily="34" charset="0"/>
              </a:rPr>
              <a:t>Attorneys’ Fees (all proceedings)	       $  73,004,626	$  94,204,883	$90,947,160	</a:t>
            </a:r>
            <a:endParaRPr lang="en-US" sz="1400" dirty="0">
              <a:solidFill>
                <a:schemeClr val="tx1"/>
              </a:solidFill>
              <a:latin typeface="Aptos" panose="020B0004020202020204" pitchFamily="34" charset="0"/>
              <a:ea typeface="ＭＳ Ｐゴシック"/>
              <a:cs typeface="Calibri" panose="020F0502020204030204" pitchFamily="34" charset="0"/>
            </a:endParaRPr>
          </a:p>
          <a:p>
            <a:r>
              <a:rPr lang="en-US" altLang="en-US" sz="1400" dirty="0">
                <a:solidFill>
                  <a:schemeClr val="tx1"/>
                </a:solidFill>
                <a:latin typeface="Aptos" panose="020B0004020202020204" pitchFamily="34" charset="0"/>
                <a:ea typeface="ＭＳ Ｐゴシック"/>
                <a:cs typeface="Calibri" panose="020F0502020204030204" pitchFamily="34" charset="0"/>
              </a:rPr>
              <a:t>Referral Fees		       $     2,043,971	$     3,840,216	$   </a:t>
            </a:r>
            <a:r>
              <a:rPr lang="en-US" sz="1400" i="0" u="none" strike="noStrike" dirty="0">
                <a:solidFill>
                  <a:schemeClr val="tx1"/>
                </a:solidFill>
                <a:effectLst/>
                <a:latin typeface="Aptos" panose="020B0004020202020204" pitchFamily="34" charset="0"/>
              </a:rPr>
              <a:t>4,416,932	</a:t>
            </a:r>
            <a:endParaRPr lang="en-US" altLang="en-US" sz="1400" dirty="0">
              <a:solidFill>
                <a:schemeClr val="tx1"/>
              </a:solidFill>
              <a:latin typeface="Aptos" panose="020B0004020202020204" pitchFamily="34" charset="0"/>
              <a:ea typeface="ＭＳ Ｐゴシック"/>
              <a:cs typeface="Calibri" panose="020F0502020204030204" pitchFamily="34" charset="0"/>
            </a:endParaRPr>
          </a:p>
          <a:p>
            <a:r>
              <a:rPr lang="en-US" altLang="en-US" sz="1400" dirty="0">
                <a:solidFill>
                  <a:schemeClr val="tx1"/>
                </a:solidFill>
                <a:latin typeface="Aptos" panose="020B0004020202020204" pitchFamily="34" charset="0"/>
                <a:ea typeface="ＭＳ Ｐゴシック"/>
                <a:cs typeface="Calibri" panose="020F0502020204030204" pitchFamily="34" charset="0"/>
              </a:rPr>
              <a:t>Sec. 7 &amp; 8 Penalties		       $           10,000	$                        0	$                200                  	                      	</a:t>
            </a:r>
          </a:p>
        </p:txBody>
      </p:sp>
      <p:graphicFrame>
        <p:nvGraphicFramePr>
          <p:cNvPr id="12" name="Chart 11">
            <a:extLst>
              <a:ext uri="{FF2B5EF4-FFF2-40B4-BE49-F238E27FC236}">
                <a16:creationId xmlns:a16="http://schemas.microsoft.com/office/drawing/2014/main" id="{5211E378-7E7B-CB06-039F-001BD1BCE518}"/>
              </a:ext>
            </a:extLst>
          </p:cNvPr>
          <p:cNvGraphicFramePr/>
          <p:nvPr>
            <p:extLst>
              <p:ext uri="{D42A27DB-BD31-4B8C-83A1-F6EECF244321}">
                <p14:modId xmlns:p14="http://schemas.microsoft.com/office/powerpoint/2010/main" val="3986698949"/>
              </p:ext>
            </p:extLst>
          </p:nvPr>
        </p:nvGraphicFramePr>
        <p:xfrm>
          <a:off x="1019243" y="1043487"/>
          <a:ext cx="10153514" cy="3646846"/>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 Box 7">
            <a:extLst>
              <a:ext uri="{FF2B5EF4-FFF2-40B4-BE49-F238E27FC236}">
                <a16:creationId xmlns:a16="http://schemas.microsoft.com/office/drawing/2014/main" id="{1DECEC4A-24EC-0E71-CCD8-0CDBAB35CD3E}"/>
              </a:ext>
            </a:extLst>
          </p:cNvPr>
          <p:cNvSpPr txBox="1">
            <a:spLocks noChangeArrowheads="1"/>
          </p:cNvSpPr>
          <p:nvPr/>
        </p:nvSpPr>
        <p:spPr bwMode="auto">
          <a:xfrm>
            <a:off x="81405" y="6372025"/>
            <a:ext cx="1136283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r>
              <a:rPr lang="en-US" altLang="en-US" sz="900" i="1" dirty="0">
                <a:solidFill>
                  <a:schemeClr val="tx1"/>
                </a:solidFill>
                <a:latin typeface="Aptos" panose="020B0004020202020204" pitchFamily="34" charset="0"/>
                <a:cs typeface="Calibri" panose="020F0502020204030204" pitchFamily="34" charset="0"/>
              </a:rPr>
              <a:t>Note: Attorneys Fees are not paid by the DIA. These fees are paid by the insurer to the injured worker’s counsel at certain stages of the dispute resolution process as outlined in c. 152.  </a:t>
            </a:r>
            <a:endParaRPr lang="en-US" altLang="en-US" sz="500" i="1" dirty="0">
              <a:solidFill>
                <a:schemeClr val="tx1"/>
              </a:solidFill>
              <a:latin typeface="Aptos" panose="020B0004020202020204" pitchFamily="34" charset="0"/>
              <a:cs typeface="Calibri" panose="020F0502020204030204" pitchFamily="34" charset="0"/>
            </a:endParaRPr>
          </a:p>
        </p:txBody>
      </p:sp>
      <p:sp>
        <p:nvSpPr>
          <p:cNvPr id="8" name="Title 1">
            <a:extLst>
              <a:ext uri="{FF2B5EF4-FFF2-40B4-BE49-F238E27FC236}">
                <a16:creationId xmlns:a16="http://schemas.microsoft.com/office/drawing/2014/main" id="{600F2FFF-85C4-CF76-DD02-8AD9DCBC314D}"/>
              </a:ext>
            </a:extLst>
          </p:cNvPr>
          <p:cNvSpPr>
            <a:spLocks noGrp="1"/>
          </p:cNvSpPr>
          <p:nvPr>
            <p:ph type="title"/>
          </p:nvPr>
        </p:nvSpPr>
        <p:spPr>
          <a:xfrm>
            <a:off x="1190825" y="255143"/>
            <a:ext cx="9818370" cy="533400"/>
          </a:xfrm>
        </p:spPr>
        <p:txBody>
          <a:bodyPr>
            <a:normAutofit/>
          </a:bodyPr>
          <a:lstStyle/>
          <a:p>
            <a:r>
              <a:rPr lang="en-US" altLang="en-US" sz="3200" dirty="0">
                <a:solidFill>
                  <a:schemeClr val="tx2">
                    <a:lumMod val="90000"/>
                    <a:lumOff val="10000"/>
                  </a:schemeClr>
                </a:solidFill>
                <a:latin typeface="Aptos" panose="020B0004020202020204" pitchFamily="34" charset="0"/>
                <a:cs typeface="Calibri" panose="020F0502020204030204" pitchFamily="34" charset="0"/>
              </a:rPr>
              <a:t>Workers’ Compensation Advisory Council – April 2026</a:t>
            </a:r>
            <a:endParaRPr lang="en-US" sz="3200" dirty="0">
              <a:solidFill>
                <a:schemeClr val="tx2">
                  <a:lumMod val="90000"/>
                  <a:lumOff val="10000"/>
                </a:schemeClr>
              </a:solidFill>
              <a:latin typeface="Aptos" panose="020B000402020202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DDB4ADAE-0622-6241-988A-CC68652063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48446" y="65527"/>
            <a:ext cx="883147" cy="883147"/>
          </a:xfrm>
          <a:prstGeom prst="rect">
            <a:avLst/>
          </a:prstGeom>
        </p:spPr>
      </p:pic>
      <p:pic>
        <p:nvPicPr>
          <p:cNvPr id="14" name="Picture 13" descr="A picture containing logo&#10;&#10;Description automatically generated">
            <a:extLst>
              <a:ext uri="{FF2B5EF4-FFF2-40B4-BE49-F238E27FC236}">
                <a16:creationId xmlns:a16="http://schemas.microsoft.com/office/drawing/2014/main" id="{573EECF9-0208-A29F-18FB-C8D9F58F1649}"/>
              </a:ext>
            </a:extLst>
          </p:cNvPr>
          <p:cNvPicPr>
            <a:picLocks noChangeAspect="1"/>
          </p:cNvPicPr>
          <p:nvPr/>
        </p:nvPicPr>
        <p:blipFill>
          <a:blip r:embed="rId5"/>
          <a:stretch>
            <a:fillRect/>
          </a:stretch>
        </p:blipFill>
        <p:spPr>
          <a:xfrm>
            <a:off x="97691" y="40013"/>
            <a:ext cx="953884" cy="948674"/>
          </a:xfrm>
          <a:prstGeom prst="rect">
            <a:avLst/>
          </a:prstGeom>
        </p:spPr>
      </p:pic>
      <p:sp>
        <p:nvSpPr>
          <p:cNvPr id="15" name="TextBox 14">
            <a:extLst>
              <a:ext uri="{FF2B5EF4-FFF2-40B4-BE49-F238E27FC236}">
                <a16:creationId xmlns:a16="http://schemas.microsoft.com/office/drawing/2014/main" id="{9CBF38EC-E719-28B2-9740-88AF854E74DD}"/>
              </a:ext>
            </a:extLst>
          </p:cNvPr>
          <p:cNvSpPr txBox="1"/>
          <p:nvPr/>
        </p:nvSpPr>
        <p:spPr>
          <a:xfrm>
            <a:off x="4585057" y="1049453"/>
            <a:ext cx="3171019" cy="646331"/>
          </a:xfrm>
          <a:prstGeom prst="rect">
            <a:avLst/>
          </a:prstGeom>
          <a:noFill/>
        </p:spPr>
        <p:txBody>
          <a:bodyPr wrap="square">
            <a:spAutoFit/>
          </a:bodyPr>
          <a:lstStyle/>
          <a:p>
            <a:pPr algn="ctr"/>
            <a:r>
              <a:rPr lang="en-US" b="1" dirty="0">
                <a:solidFill>
                  <a:schemeClr val="tx1"/>
                </a:solidFill>
                <a:latin typeface="Calibri" panose="020F0502020204030204" pitchFamily="34" charset="0"/>
                <a:ea typeface="+mn-ea"/>
                <a:cs typeface="Calibri" panose="020F0502020204030204" pitchFamily="34" charset="0"/>
              </a:rPr>
              <a:t>Reviewing Board Case Inventory by Month</a:t>
            </a:r>
            <a:endParaRPr lang="en-US"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48539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0BE13A-B6D2-9015-32FB-6768265D865F}"/>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7C98F86F-32E4-6A54-B74B-F7E9F0BE966B}"/>
              </a:ext>
            </a:extLst>
          </p:cNvPr>
          <p:cNvPicPr>
            <a:picLocks noChangeAspect="1"/>
          </p:cNvPicPr>
          <p:nvPr/>
        </p:nvPicPr>
        <p:blipFill>
          <a:blip r:embed="rId2"/>
          <a:stretch>
            <a:fillRect/>
          </a:stretch>
        </p:blipFill>
        <p:spPr>
          <a:xfrm>
            <a:off x="0" y="6566336"/>
            <a:ext cx="12192000" cy="360244"/>
          </a:xfrm>
          <a:prstGeom prst="rect">
            <a:avLst/>
          </a:prstGeom>
        </p:spPr>
      </p:pic>
      <p:cxnSp>
        <p:nvCxnSpPr>
          <p:cNvPr id="5" name="Straight Connector 4">
            <a:extLst>
              <a:ext uri="{FF2B5EF4-FFF2-40B4-BE49-F238E27FC236}">
                <a16:creationId xmlns:a16="http://schemas.microsoft.com/office/drawing/2014/main" id="{C0FD780D-7302-8BC5-1D79-BBCA90AC2F3C}"/>
              </a:ext>
            </a:extLst>
          </p:cNvPr>
          <p:cNvCxnSpPr/>
          <p:nvPr/>
        </p:nvCxnSpPr>
        <p:spPr>
          <a:xfrm>
            <a:off x="603885" y="1047330"/>
            <a:ext cx="10984230" cy="0"/>
          </a:xfrm>
          <a:prstGeom prst="line">
            <a:avLst/>
          </a:prstGeom>
          <a:ln>
            <a:solidFill>
              <a:schemeClr val="tx2">
                <a:lumMod val="90000"/>
                <a:lumOff val="10000"/>
              </a:schemeClr>
            </a:solidFill>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51F0D4F2-00BE-DB7F-E7BA-9BFE27F00FC8}"/>
              </a:ext>
            </a:extLst>
          </p:cNvPr>
          <p:cNvSpPr txBox="1"/>
          <p:nvPr/>
        </p:nvSpPr>
        <p:spPr>
          <a:xfrm>
            <a:off x="11856999" y="6329958"/>
            <a:ext cx="253596" cy="246221"/>
          </a:xfrm>
          <a:prstGeom prst="rect">
            <a:avLst/>
          </a:prstGeom>
          <a:noFill/>
        </p:spPr>
        <p:txBody>
          <a:bodyPr wrap="none" rtlCol="0">
            <a:spAutoFit/>
          </a:bodyPr>
          <a:lstStyle/>
          <a:p>
            <a:r>
              <a:rPr lang="en-US" sz="1000" dirty="0"/>
              <a:t>6</a:t>
            </a:r>
          </a:p>
        </p:txBody>
      </p:sp>
      <p:sp>
        <p:nvSpPr>
          <p:cNvPr id="10" name="Text Box 6">
            <a:extLst>
              <a:ext uri="{FF2B5EF4-FFF2-40B4-BE49-F238E27FC236}">
                <a16:creationId xmlns:a16="http://schemas.microsoft.com/office/drawing/2014/main" id="{2EE52ADF-1DC8-A3C4-6918-A35F5BF6F651}"/>
              </a:ext>
            </a:extLst>
          </p:cNvPr>
          <p:cNvSpPr txBox="1">
            <a:spLocks noChangeArrowheads="1"/>
          </p:cNvSpPr>
          <p:nvPr/>
        </p:nvSpPr>
        <p:spPr bwMode="auto">
          <a:xfrm>
            <a:off x="244925" y="4430386"/>
            <a:ext cx="335990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pPr algn="just"/>
            <a:r>
              <a:rPr lang="en-US" altLang="en-US" sz="1800" dirty="0">
                <a:solidFill>
                  <a:schemeClr val="tx1"/>
                </a:solidFill>
                <a:latin typeface="Aptos" panose="020B0004020202020204" pitchFamily="34" charset="0"/>
                <a:cs typeface="Calibri" panose="020F0502020204030204" pitchFamily="34" charset="0"/>
              </a:rPr>
              <a:t>Total FROIs filed in FY 2026 are 23,192. The total FROIs filed in FY 2025 were 31,211. This represented 0.85% of the working population in MA. </a:t>
            </a:r>
          </a:p>
        </p:txBody>
      </p:sp>
      <p:sp>
        <p:nvSpPr>
          <p:cNvPr id="11" name="TextBox 10">
            <a:extLst>
              <a:ext uri="{FF2B5EF4-FFF2-40B4-BE49-F238E27FC236}">
                <a16:creationId xmlns:a16="http://schemas.microsoft.com/office/drawing/2014/main" id="{FD9453EF-B26E-031E-7716-0D4F51FD35AA}"/>
              </a:ext>
            </a:extLst>
          </p:cNvPr>
          <p:cNvSpPr txBox="1"/>
          <p:nvPr/>
        </p:nvSpPr>
        <p:spPr>
          <a:xfrm>
            <a:off x="5493912" y="3997247"/>
            <a:ext cx="1204176" cy="461665"/>
          </a:xfrm>
          <a:prstGeom prst="rect">
            <a:avLst/>
          </a:prstGeom>
          <a:noFill/>
        </p:spPr>
        <p:txBody>
          <a:bodyPr wrap="none" rtlCol="0">
            <a:spAutoFit/>
          </a:bodyPr>
          <a:lstStyle/>
          <a:p>
            <a:pPr algn="ctr"/>
            <a:r>
              <a:rPr lang="en-US" sz="1200" b="1" dirty="0">
                <a:latin typeface="Calibri" panose="020F0502020204030204" pitchFamily="34" charset="0"/>
                <a:cs typeface="Calibri" panose="020F0502020204030204" pitchFamily="34" charset="0"/>
              </a:rPr>
              <a:t>Injury Types</a:t>
            </a:r>
          </a:p>
          <a:p>
            <a:pPr algn="ctr"/>
            <a:r>
              <a:rPr lang="en-US" sz="1200" b="1" dirty="0">
                <a:latin typeface="Calibri" panose="020F0502020204030204" pitchFamily="34" charset="0"/>
                <a:cs typeface="Calibri" panose="020F0502020204030204" pitchFamily="34" charset="0"/>
              </a:rPr>
              <a:t>as of 3/31/2026</a:t>
            </a:r>
          </a:p>
        </p:txBody>
      </p:sp>
      <p:sp>
        <p:nvSpPr>
          <p:cNvPr id="12" name="TextBox 11">
            <a:extLst>
              <a:ext uri="{FF2B5EF4-FFF2-40B4-BE49-F238E27FC236}">
                <a16:creationId xmlns:a16="http://schemas.microsoft.com/office/drawing/2014/main" id="{38DF010E-DFDB-E9C1-DD38-9D2C396C205F}"/>
              </a:ext>
            </a:extLst>
          </p:cNvPr>
          <p:cNvSpPr txBox="1"/>
          <p:nvPr/>
        </p:nvSpPr>
        <p:spPr>
          <a:xfrm>
            <a:off x="4585057" y="1049453"/>
            <a:ext cx="3171019" cy="369332"/>
          </a:xfrm>
          <a:prstGeom prst="rect">
            <a:avLst/>
          </a:prstGeom>
          <a:noFill/>
        </p:spPr>
        <p:txBody>
          <a:bodyPr wrap="square">
            <a:spAutoFit/>
          </a:bodyPr>
          <a:lstStyle/>
          <a:p>
            <a:pPr algn="ctr"/>
            <a:r>
              <a:rPr lang="en-US" b="1" dirty="0">
                <a:solidFill>
                  <a:schemeClr val="tx1"/>
                </a:solidFill>
                <a:latin typeface="Calibri" panose="020F0502020204030204" pitchFamily="34" charset="0"/>
                <a:ea typeface="+mn-ea"/>
                <a:cs typeface="Calibri" panose="020F0502020204030204" pitchFamily="34" charset="0"/>
              </a:rPr>
              <a:t>First Reports Filed by Month</a:t>
            </a:r>
            <a:endParaRPr lang="en-US" b="1" dirty="0">
              <a:solidFill>
                <a:schemeClr val="tx1"/>
              </a:solidFill>
              <a:latin typeface="Calibri" panose="020F0502020204030204" pitchFamily="34" charset="0"/>
              <a:cs typeface="Calibri" panose="020F0502020204030204" pitchFamily="34" charset="0"/>
            </a:endParaRPr>
          </a:p>
        </p:txBody>
      </p:sp>
      <p:graphicFrame>
        <p:nvGraphicFramePr>
          <p:cNvPr id="13" name="Chart 12">
            <a:extLst>
              <a:ext uri="{FF2B5EF4-FFF2-40B4-BE49-F238E27FC236}">
                <a16:creationId xmlns:a16="http://schemas.microsoft.com/office/drawing/2014/main" id="{81384A81-9A0A-6F0A-2B71-9498668ABA35}"/>
              </a:ext>
            </a:extLst>
          </p:cNvPr>
          <p:cNvGraphicFramePr/>
          <p:nvPr>
            <p:extLst>
              <p:ext uri="{D42A27DB-BD31-4B8C-83A1-F6EECF244321}">
                <p14:modId xmlns:p14="http://schemas.microsoft.com/office/powerpoint/2010/main" val="2623383682"/>
              </p:ext>
            </p:extLst>
          </p:nvPr>
        </p:nvGraphicFramePr>
        <p:xfrm>
          <a:off x="751114" y="1213450"/>
          <a:ext cx="10838906" cy="286139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a:extLst>
              <a:ext uri="{FF2B5EF4-FFF2-40B4-BE49-F238E27FC236}">
                <a16:creationId xmlns:a16="http://schemas.microsoft.com/office/drawing/2014/main" id="{7F9B0F5D-2A24-21D9-F40C-85B8463E418D}"/>
              </a:ext>
            </a:extLst>
          </p:cNvPr>
          <p:cNvGraphicFramePr/>
          <p:nvPr>
            <p:extLst>
              <p:ext uri="{D42A27DB-BD31-4B8C-83A1-F6EECF244321}">
                <p14:modId xmlns:p14="http://schemas.microsoft.com/office/powerpoint/2010/main" val="186550768"/>
              </p:ext>
            </p:extLst>
          </p:nvPr>
        </p:nvGraphicFramePr>
        <p:xfrm>
          <a:off x="3849754" y="4238841"/>
          <a:ext cx="4492493" cy="2588845"/>
        </p:xfrm>
        <a:graphic>
          <a:graphicData uri="http://schemas.openxmlformats.org/drawingml/2006/chart">
            <c:chart xmlns:c="http://schemas.openxmlformats.org/drawingml/2006/chart" xmlns:r="http://schemas.openxmlformats.org/officeDocument/2006/relationships" r:id="rId4"/>
          </a:graphicData>
        </a:graphic>
      </p:graphicFrame>
      <p:sp>
        <p:nvSpPr>
          <p:cNvPr id="8" name="Title 1">
            <a:extLst>
              <a:ext uri="{FF2B5EF4-FFF2-40B4-BE49-F238E27FC236}">
                <a16:creationId xmlns:a16="http://schemas.microsoft.com/office/drawing/2014/main" id="{F7E07C29-6FDB-E6CE-E1D1-24AFC52D1A9D}"/>
              </a:ext>
            </a:extLst>
          </p:cNvPr>
          <p:cNvSpPr>
            <a:spLocks noGrp="1"/>
          </p:cNvSpPr>
          <p:nvPr>
            <p:ph type="title"/>
          </p:nvPr>
        </p:nvSpPr>
        <p:spPr>
          <a:xfrm>
            <a:off x="1190825" y="255143"/>
            <a:ext cx="9818370" cy="533400"/>
          </a:xfrm>
        </p:spPr>
        <p:txBody>
          <a:bodyPr>
            <a:normAutofit/>
          </a:bodyPr>
          <a:lstStyle/>
          <a:p>
            <a:r>
              <a:rPr lang="en-US" altLang="en-US" sz="3200" dirty="0">
                <a:solidFill>
                  <a:schemeClr val="tx2">
                    <a:lumMod val="90000"/>
                    <a:lumOff val="10000"/>
                  </a:schemeClr>
                </a:solidFill>
                <a:latin typeface="Aptos" panose="020B0004020202020204" pitchFamily="34" charset="0"/>
                <a:cs typeface="Calibri" panose="020F0502020204030204" pitchFamily="34" charset="0"/>
              </a:rPr>
              <a:t>Workers’ Compensation Advisory Council – April 2026</a:t>
            </a:r>
            <a:endParaRPr lang="en-US" sz="3200" dirty="0">
              <a:solidFill>
                <a:schemeClr val="tx2">
                  <a:lumMod val="90000"/>
                  <a:lumOff val="10000"/>
                </a:schemeClr>
              </a:solidFill>
              <a:latin typeface="Aptos" panose="020B0004020202020204" pitchFamily="34" charset="0"/>
              <a:cs typeface="Calibri" panose="020F0502020204030204" pitchFamily="34" charset="0"/>
            </a:endParaRPr>
          </a:p>
        </p:txBody>
      </p:sp>
      <p:pic>
        <p:nvPicPr>
          <p:cNvPr id="15" name="Picture 14">
            <a:extLst>
              <a:ext uri="{FF2B5EF4-FFF2-40B4-BE49-F238E27FC236}">
                <a16:creationId xmlns:a16="http://schemas.microsoft.com/office/drawing/2014/main" id="{6BBADCBF-A00A-FFF6-C710-915DC87CF26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48446" y="65527"/>
            <a:ext cx="883147" cy="883147"/>
          </a:xfrm>
          <a:prstGeom prst="rect">
            <a:avLst/>
          </a:prstGeom>
        </p:spPr>
      </p:pic>
      <p:pic>
        <p:nvPicPr>
          <p:cNvPr id="16" name="Picture 15" descr="A picture containing logo&#10;&#10;Description automatically generated">
            <a:extLst>
              <a:ext uri="{FF2B5EF4-FFF2-40B4-BE49-F238E27FC236}">
                <a16:creationId xmlns:a16="http://schemas.microsoft.com/office/drawing/2014/main" id="{7CEBE2C6-69EA-479A-8F79-884DD76DB244}"/>
              </a:ext>
            </a:extLst>
          </p:cNvPr>
          <p:cNvPicPr>
            <a:picLocks noChangeAspect="1"/>
          </p:cNvPicPr>
          <p:nvPr/>
        </p:nvPicPr>
        <p:blipFill>
          <a:blip r:embed="rId6"/>
          <a:stretch>
            <a:fillRect/>
          </a:stretch>
        </p:blipFill>
        <p:spPr>
          <a:xfrm>
            <a:off x="97691" y="40013"/>
            <a:ext cx="953884" cy="948674"/>
          </a:xfrm>
          <a:prstGeom prst="rect">
            <a:avLst/>
          </a:prstGeom>
        </p:spPr>
      </p:pic>
    </p:spTree>
    <p:extLst>
      <p:ext uri="{BB962C8B-B14F-4D97-AF65-F5344CB8AC3E}">
        <p14:creationId xmlns:p14="http://schemas.microsoft.com/office/powerpoint/2010/main" val="3987942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E1F56-DD6D-77F0-FEB9-FBB3749F73CB}"/>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F73ABF3D-BEAA-18C9-4FBD-94CEF062C7A9}"/>
              </a:ext>
            </a:extLst>
          </p:cNvPr>
          <p:cNvPicPr>
            <a:picLocks noChangeAspect="1"/>
          </p:cNvPicPr>
          <p:nvPr/>
        </p:nvPicPr>
        <p:blipFill>
          <a:blip r:embed="rId2"/>
          <a:stretch>
            <a:fillRect/>
          </a:stretch>
        </p:blipFill>
        <p:spPr>
          <a:xfrm>
            <a:off x="0" y="6566336"/>
            <a:ext cx="12192000" cy="360244"/>
          </a:xfrm>
          <a:prstGeom prst="rect">
            <a:avLst/>
          </a:prstGeom>
        </p:spPr>
      </p:pic>
      <p:cxnSp>
        <p:nvCxnSpPr>
          <p:cNvPr id="5" name="Straight Connector 4">
            <a:extLst>
              <a:ext uri="{FF2B5EF4-FFF2-40B4-BE49-F238E27FC236}">
                <a16:creationId xmlns:a16="http://schemas.microsoft.com/office/drawing/2014/main" id="{A4E131A6-2E91-1C64-0DA4-4443CC4AD838}"/>
              </a:ext>
            </a:extLst>
          </p:cNvPr>
          <p:cNvCxnSpPr/>
          <p:nvPr/>
        </p:nvCxnSpPr>
        <p:spPr>
          <a:xfrm>
            <a:off x="605790" y="1011926"/>
            <a:ext cx="10984230" cy="0"/>
          </a:xfrm>
          <a:prstGeom prst="line">
            <a:avLst/>
          </a:prstGeom>
          <a:ln>
            <a:solidFill>
              <a:schemeClr val="tx2">
                <a:lumMod val="90000"/>
                <a:lumOff val="10000"/>
              </a:schemeClr>
            </a:solidFill>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A1E28928-DBE9-0A4B-3750-DE0F30879E43}"/>
              </a:ext>
            </a:extLst>
          </p:cNvPr>
          <p:cNvSpPr txBox="1"/>
          <p:nvPr/>
        </p:nvSpPr>
        <p:spPr>
          <a:xfrm>
            <a:off x="11856999" y="6329958"/>
            <a:ext cx="253596" cy="246221"/>
          </a:xfrm>
          <a:prstGeom prst="rect">
            <a:avLst/>
          </a:prstGeom>
          <a:noFill/>
        </p:spPr>
        <p:txBody>
          <a:bodyPr wrap="none" rtlCol="0">
            <a:spAutoFit/>
          </a:bodyPr>
          <a:lstStyle/>
          <a:p>
            <a:r>
              <a:rPr lang="en-US" sz="1000" dirty="0"/>
              <a:t>7</a:t>
            </a:r>
          </a:p>
        </p:txBody>
      </p:sp>
      <p:sp>
        <p:nvSpPr>
          <p:cNvPr id="10" name="TextBox 9">
            <a:extLst>
              <a:ext uri="{FF2B5EF4-FFF2-40B4-BE49-F238E27FC236}">
                <a16:creationId xmlns:a16="http://schemas.microsoft.com/office/drawing/2014/main" id="{5F2C97D8-2C97-6453-96FD-A99A9F060242}"/>
              </a:ext>
            </a:extLst>
          </p:cNvPr>
          <p:cNvSpPr txBox="1"/>
          <p:nvPr/>
        </p:nvSpPr>
        <p:spPr>
          <a:xfrm>
            <a:off x="4613864" y="1011926"/>
            <a:ext cx="3171019" cy="369332"/>
          </a:xfrm>
          <a:prstGeom prst="rect">
            <a:avLst/>
          </a:prstGeom>
          <a:noFill/>
        </p:spPr>
        <p:txBody>
          <a:bodyPr wrap="square">
            <a:spAutoFit/>
          </a:bodyPr>
          <a:lstStyle/>
          <a:p>
            <a:pPr algn="ctr"/>
            <a:r>
              <a:rPr lang="en-US" b="1" dirty="0">
                <a:latin typeface="Calibri" panose="020F0502020204030204" pitchFamily="34" charset="0"/>
                <a:ea typeface="+mn-ea"/>
                <a:cs typeface="Calibri" panose="020F0502020204030204" pitchFamily="34" charset="0"/>
              </a:rPr>
              <a:t>Cases Filed by Month</a:t>
            </a:r>
            <a:endParaRPr lang="en-US" b="1" dirty="0">
              <a:latin typeface="Calibri" panose="020F0502020204030204" pitchFamily="34" charset="0"/>
              <a:cs typeface="Calibri" panose="020F0502020204030204" pitchFamily="34" charset="0"/>
            </a:endParaRPr>
          </a:p>
        </p:txBody>
      </p:sp>
      <p:graphicFrame>
        <p:nvGraphicFramePr>
          <p:cNvPr id="12" name="Chart 11">
            <a:extLst>
              <a:ext uri="{FF2B5EF4-FFF2-40B4-BE49-F238E27FC236}">
                <a16:creationId xmlns:a16="http://schemas.microsoft.com/office/drawing/2014/main" id="{5DCCDB7C-A800-751E-216F-2DAA5267EAE2}"/>
              </a:ext>
            </a:extLst>
          </p:cNvPr>
          <p:cNvGraphicFramePr/>
          <p:nvPr>
            <p:extLst>
              <p:ext uri="{D42A27DB-BD31-4B8C-83A1-F6EECF244321}">
                <p14:modId xmlns:p14="http://schemas.microsoft.com/office/powerpoint/2010/main" val="3603321695"/>
              </p:ext>
            </p:extLst>
          </p:nvPr>
        </p:nvGraphicFramePr>
        <p:xfrm>
          <a:off x="1188720" y="3560770"/>
          <a:ext cx="9867843" cy="2738892"/>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 Box 6">
            <a:extLst>
              <a:ext uri="{FF2B5EF4-FFF2-40B4-BE49-F238E27FC236}">
                <a16:creationId xmlns:a16="http://schemas.microsoft.com/office/drawing/2014/main" id="{92039DFA-C8EB-9343-A8D2-424FCA8F6405}"/>
              </a:ext>
            </a:extLst>
          </p:cNvPr>
          <p:cNvSpPr txBox="1">
            <a:spLocks noChangeArrowheads="1"/>
          </p:cNvSpPr>
          <p:nvPr/>
        </p:nvSpPr>
        <p:spPr bwMode="auto">
          <a:xfrm>
            <a:off x="4571999" y="6215297"/>
            <a:ext cx="325474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pPr algn="ctr"/>
            <a:r>
              <a:rPr lang="en-US" altLang="en-US" sz="1600" dirty="0">
                <a:solidFill>
                  <a:schemeClr val="tx1"/>
                </a:solidFill>
                <a:latin typeface="Calibri" panose="020F0502020204030204" pitchFamily="34" charset="0"/>
                <a:cs typeface="Calibri" panose="020F0502020204030204" pitchFamily="34" charset="0"/>
              </a:rPr>
              <a:t>882 cases were filed in March.  </a:t>
            </a:r>
            <a:endParaRPr lang="en-US" altLang="en-US" sz="1600" b="1" strike="sngStrike" dirty="0">
              <a:solidFill>
                <a:schemeClr val="tx1"/>
              </a:solidFill>
              <a:latin typeface="Calibri" panose="020F0502020204030204" pitchFamily="34" charset="0"/>
              <a:cs typeface="Calibri" panose="020F0502020204030204" pitchFamily="34" charset="0"/>
            </a:endParaRPr>
          </a:p>
        </p:txBody>
      </p:sp>
      <p:graphicFrame>
        <p:nvGraphicFramePr>
          <p:cNvPr id="14" name="Chart 13">
            <a:extLst>
              <a:ext uri="{FF2B5EF4-FFF2-40B4-BE49-F238E27FC236}">
                <a16:creationId xmlns:a16="http://schemas.microsoft.com/office/drawing/2014/main" id="{D807D749-0763-B113-091E-67C465ED6C25}"/>
              </a:ext>
            </a:extLst>
          </p:cNvPr>
          <p:cNvGraphicFramePr/>
          <p:nvPr>
            <p:extLst>
              <p:ext uri="{D42A27DB-BD31-4B8C-83A1-F6EECF244321}">
                <p14:modId xmlns:p14="http://schemas.microsoft.com/office/powerpoint/2010/main" val="1031078925"/>
              </p:ext>
            </p:extLst>
          </p:nvPr>
        </p:nvGraphicFramePr>
        <p:xfrm>
          <a:off x="956381" y="1215348"/>
          <a:ext cx="9867843" cy="2437944"/>
        </p:xfrm>
        <a:graphic>
          <a:graphicData uri="http://schemas.openxmlformats.org/drawingml/2006/chart">
            <c:chart xmlns:c="http://schemas.openxmlformats.org/drawingml/2006/chart" xmlns:r="http://schemas.openxmlformats.org/officeDocument/2006/relationships" r:id="rId4"/>
          </a:graphicData>
        </a:graphic>
      </p:graphicFrame>
      <p:sp>
        <p:nvSpPr>
          <p:cNvPr id="8" name="Title 1">
            <a:extLst>
              <a:ext uri="{FF2B5EF4-FFF2-40B4-BE49-F238E27FC236}">
                <a16:creationId xmlns:a16="http://schemas.microsoft.com/office/drawing/2014/main" id="{DFF70CD7-3DA4-D945-FBA6-C2743009B084}"/>
              </a:ext>
            </a:extLst>
          </p:cNvPr>
          <p:cNvSpPr>
            <a:spLocks noGrp="1"/>
          </p:cNvSpPr>
          <p:nvPr>
            <p:ph type="title"/>
          </p:nvPr>
        </p:nvSpPr>
        <p:spPr>
          <a:xfrm>
            <a:off x="1190825" y="255143"/>
            <a:ext cx="9818370" cy="533400"/>
          </a:xfrm>
        </p:spPr>
        <p:txBody>
          <a:bodyPr>
            <a:normAutofit/>
          </a:bodyPr>
          <a:lstStyle/>
          <a:p>
            <a:r>
              <a:rPr lang="en-US" altLang="en-US" sz="3200" dirty="0">
                <a:solidFill>
                  <a:schemeClr val="tx2">
                    <a:lumMod val="90000"/>
                    <a:lumOff val="10000"/>
                  </a:schemeClr>
                </a:solidFill>
                <a:latin typeface="Aptos" panose="020B0004020202020204" pitchFamily="34" charset="0"/>
                <a:cs typeface="Calibri" panose="020F0502020204030204" pitchFamily="34" charset="0"/>
              </a:rPr>
              <a:t>Workers’ Compensation Advisory Council – April 2026</a:t>
            </a:r>
            <a:endParaRPr lang="en-US" sz="3200" dirty="0">
              <a:solidFill>
                <a:schemeClr val="tx2">
                  <a:lumMod val="90000"/>
                  <a:lumOff val="10000"/>
                </a:schemeClr>
              </a:solidFill>
              <a:latin typeface="Aptos" panose="020B0004020202020204" pitchFamily="34" charset="0"/>
              <a:cs typeface="Calibri" panose="020F0502020204030204" pitchFamily="34" charset="0"/>
            </a:endParaRPr>
          </a:p>
        </p:txBody>
      </p:sp>
      <p:pic>
        <p:nvPicPr>
          <p:cNvPr id="11" name="Picture 10">
            <a:extLst>
              <a:ext uri="{FF2B5EF4-FFF2-40B4-BE49-F238E27FC236}">
                <a16:creationId xmlns:a16="http://schemas.microsoft.com/office/drawing/2014/main" id="{CBA94DEE-40A0-97C3-70E3-240F9F82CE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48446" y="65527"/>
            <a:ext cx="883147" cy="883147"/>
          </a:xfrm>
          <a:prstGeom prst="rect">
            <a:avLst/>
          </a:prstGeom>
        </p:spPr>
      </p:pic>
      <p:pic>
        <p:nvPicPr>
          <p:cNvPr id="15" name="Picture 14" descr="A picture containing logo&#10;&#10;Description automatically generated">
            <a:extLst>
              <a:ext uri="{FF2B5EF4-FFF2-40B4-BE49-F238E27FC236}">
                <a16:creationId xmlns:a16="http://schemas.microsoft.com/office/drawing/2014/main" id="{EC6FF482-5389-CB39-742A-3CAA70ED2BC6}"/>
              </a:ext>
            </a:extLst>
          </p:cNvPr>
          <p:cNvPicPr>
            <a:picLocks noChangeAspect="1"/>
          </p:cNvPicPr>
          <p:nvPr/>
        </p:nvPicPr>
        <p:blipFill>
          <a:blip r:embed="rId6"/>
          <a:stretch>
            <a:fillRect/>
          </a:stretch>
        </p:blipFill>
        <p:spPr>
          <a:xfrm>
            <a:off x="97691" y="40013"/>
            <a:ext cx="953884" cy="948674"/>
          </a:xfrm>
          <a:prstGeom prst="rect">
            <a:avLst/>
          </a:prstGeom>
        </p:spPr>
      </p:pic>
    </p:spTree>
    <p:extLst>
      <p:ext uri="{BB962C8B-B14F-4D97-AF65-F5344CB8AC3E}">
        <p14:creationId xmlns:p14="http://schemas.microsoft.com/office/powerpoint/2010/main" val="18715646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580D66-EE65-ADFD-6FBD-9498634F59EE}"/>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27C16EB8-9B05-4576-B9D2-1434DA901AA9}"/>
              </a:ext>
            </a:extLst>
          </p:cNvPr>
          <p:cNvPicPr>
            <a:picLocks noChangeAspect="1"/>
          </p:cNvPicPr>
          <p:nvPr/>
        </p:nvPicPr>
        <p:blipFill>
          <a:blip r:embed="rId2"/>
          <a:stretch>
            <a:fillRect/>
          </a:stretch>
        </p:blipFill>
        <p:spPr>
          <a:xfrm>
            <a:off x="0" y="6566336"/>
            <a:ext cx="12192000" cy="360244"/>
          </a:xfrm>
          <a:prstGeom prst="rect">
            <a:avLst/>
          </a:prstGeom>
        </p:spPr>
      </p:pic>
      <p:cxnSp>
        <p:nvCxnSpPr>
          <p:cNvPr id="5" name="Straight Connector 4">
            <a:extLst>
              <a:ext uri="{FF2B5EF4-FFF2-40B4-BE49-F238E27FC236}">
                <a16:creationId xmlns:a16="http://schemas.microsoft.com/office/drawing/2014/main" id="{44547A15-3856-F121-0E97-DC3D99F628A4}"/>
              </a:ext>
            </a:extLst>
          </p:cNvPr>
          <p:cNvCxnSpPr/>
          <p:nvPr/>
        </p:nvCxnSpPr>
        <p:spPr>
          <a:xfrm>
            <a:off x="605790" y="994378"/>
            <a:ext cx="10984230" cy="0"/>
          </a:xfrm>
          <a:prstGeom prst="line">
            <a:avLst/>
          </a:prstGeom>
          <a:ln>
            <a:solidFill>
              <a:schemeClr val="tx2">
                <a:lumMod val="90000"/>
                <a:lumOff val="10000"/>
              </a:schemeClr>
            </a:solidFill>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1C55A674-ED14-604D-3E23-6B13A04F5974}"/>
              </a:ext>
            </a:extLst>
          </p:cNvPr>
          <p:cNvSpPr txBox="1"/>
          <p:nvPr/>
        </p:nvSpPr>
        <p:spPr>
          <a:xfrm>
            <a:off x="11856999" y="6329958"/>
            <a:ext cx="253596" cy="246221"/>
          </a:xfrm>
          <a:prstGeom prst="rect">
            <a:avLst/>
          </a:prstGeom>
          <a:noFill/>
        </p:spPr>
        <p:txBody>
          <a:bodyPr wrap="none" rtlCol="0">
            <a:spAutoFit/>
          </a:bodyPr>
          <a:lstStyle/>
          <a:p>
            <a:r>
              <a:rPr lang="en-US" sz="1000" dirty="0"/>
              <a:t>8</a:t>
            </a:r>
          </a:p>
        </p:txBody>
      </p:sp>
      <p:sp>
        <p:nvSpPr>
          <p:cNvPr id="10" name="Text Box 5">
            <a:extLst>
              <a:ext uri="{FF2B5EF4-FFF2-40B4-BE49-F238E27FC236}">
                <a16:creationId xmlns:a16="http://schemas.microsoft.com/office/drawing/2014/main" id="{28A07F4E-DEF1-D29D-E8C2-1DEE877D0030}"/>
              </a:ext>
            </a:extLst>
          </p:cNvPr>
          <p:cNvSpPr txBox="1">
            <a:spLocks noChangeArrowheads="1"/>
          </p:cNvSpPr>
          <p:nvPr/>
        </p:nvSpPr>
        <p:spPr bwMode="auto">
          <a:xfrm>
            <a:off x="4265613" y="994378"/>
            <a:ext cx="3660775" cy="461665"/>
          </a:xfrm>
          <a:prstGeom prst="rect">
            <a:avLst/>
          </a:prstGeom>
          <a:noFill/>
          <a:ln w="9525">
            <a:noFill/>
            <a:miter lim="800000"/>
            <a:headEnd/>
            <a:tailEnd/>
          </a:ln>
          <a:effectLst/>
        </p:spPr>
        <p:txBody>
          <a:bodyPr>
            <a:spAutoFit/>
          </a:bodyPr>
          <a:lstStyle/>
          <a:p>
            <a:pPr algn="ctr" eaLnBrk="0" hangingPunct="0">
              <a:defRPr/>
            </a:pPr>
            <a:r>
              <a:rPr lang="en-US" sz="2400" b="1" dirty="0">
                <a:solidFill>
                  <a:schemeClr val="tx1"/>
                </a:solidFill>
                <a:ea typeface="+mn-ea"/>
                <a:cs typeface="Calibri" panose="020F0502020204030204" pitchFamily="34" charset="0"/>
              </a:rPr>
              <a:t>Office of Investigations</a:t>
            </a:r>
          </a:p>
        </p:txBody>
      </p:sp>
      <p:sp>
        <p:nvSpPr>
          <p:cNvPr id="11" name="Text Box 7">
            <a:extLst>
              <a:ext uri="{FF2B5EF4-FFF2-40B4-BE49-F238E27FC236}">
                <a16:creationId xmlns:a16="http://schemas.microsoft.com/office/drawing/2014/main" id="{F48C653D-79E6-910E-7E11-CB1949C1CBC8}"/>
              </a:ext>
            </a:extLst>
          </p:cNvPr>
          <p:cNvSpPr txBox="1">
            <a:spLocks noChangeArrowheads="1"/>
          </p:cNvSpPr>
          <p:nvPr/>
        </p:nvSpPr>
        <p:spPr bwMode="auto">
          <a:xfrm>
            <a:off x="1360170" y="1613211"/>
            <a:ext cx="264893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r>
              <a:rPr lang="en-US" altLang="en-US" sz="1200" i="1" dirty="0">
                <a:solidFill>
                  <a:schemeClr val="tx1"/>
                </a:solidFill>
                <a:latin typeface="+mn-lt"/>
                <a:cs typeface="Calibri" panose="020F0502020204030204" pitchFamily="34" charset="0"/>
              </a:rPr>
              <a:t>Total Figures FY 2026 as of 3/31/2026</a:t>
            </a:r>
            <a:endParaRPr lang="en-US" altLang="en-US" sz="900" i="1" dirty="0">
              <a:solidFill>
                <a:schemeClr val="tx1"/>
              </a:solidFill>
              <a:latin typeface="+mn-lt"/>
              <a:cs typeface="Calibri" panose="020F0502020204030204" pitchFamily="34" charset="0"/>
            </a:endParaRPr>
          </a:p>
        </p:txBody>
      </p:sp>
      <p:graphicFrame>
        <p:nvGraphicFramePr>
          <p:cNvPr id="12" name="Chart 11">
            <a:extLst>
              <a:ext uri="{FF2B5EF4-FFF2-40B4-BE49-F238E27FC236}">
                <a16:creationId xmlns:a16="http://schemas.microsoft.com/office/drawing/2014/main" id="{4C0A5F99-CB07-FD65-BD7E-52C354FDC19D}"/>
              </a:ext>
            </a:extLst>
          </p:cNvPr>
          <p:cNvGraphicFramePr/>
          <p:nvPr>
            <p:extLst>
              <p:ext uri="{D42A27DB-BD31-4B8C-83A1-F6EECF244321}">
                <p14:modId xmlns:p14="http://schemas.microsoft.com/office/powerpoint/2010/main" val="1821821604"/>
              </p:ext>
            </p:extLst>
          </p:nvPr>
        </p:nvGraphicFramePr>
        <p:xfrm>
          <a:off x="1871032" y="1386354"/>
          <a:ext cx="8449937" cy="4340356"/>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 Box 4">
            <a:extLst>
              <a:ext uri="{FF2B5EF4-FFF2-40B4-BE49-F238E27FC236}">
                <a16:creationId xmlns:a16="http://schemas.microsoft.com/office/drawing/2014/main" id="{F7CB0501-A3A4-6F0B-177F-DF29072AF6DC}"/>
              </a:ext>
            </a:extLst>
          </p:cNvPr>
          <p:cNvSpPr txBox="1">
            <a:spLocks noChangeArrowheads="1"/>
          </p:cNvSpPr>
          <p:nvPr/>
        </p:nvSpPr>
        <p:spPr bwMode="auto">
          <a:xfrm>
            <a:off x="1012151" y="5709483"/>
            <a:ext cx="10167698" cy="83099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000">
                <a:solidFill>
                  <a:schemeClr val="accent2"/>
                </a:solidFill>
                <a:latin typeface="Times New Roman" pitchFamily="18" charset="0"/>
                <a:ea typeface="ＭＳ Ｐゴシック" pitchFamily="34" charset="-128"/>
              </a:defRPr>
            </a:lvl1pPr>
            <a:lvl2pPr marL="742950" indent="-285750" eaLnBrk="0" hangingPunct="0">
              <a:defRPr sz="2000">
                <a:solidFill>
                  <a:schemeClr val="accent2"/>
                </a:solidFill>
                <a:latin typeface="Times New Roman" pitchFamily="18" charset="0"/>
                <a:ea typeface="ＭＳ Ｐゴシック" pitchFamily="34" charset="-128"/>
              </a:defRPr>
            </a:lvl2pPr>
            <a:lvl3pPr marL="1143000" indent="-228600" eaLnBrk="0" hangingPunct="0">
              <a:defRPr sz="2000">
                <a:solidFill>
                  <a:schemeClr val="accent2"/>
                </a:solidFill>
                <a:latin typeface="Times New Roman" pitchFamily="18" charset="0"/>
                <a:ea typeface="ＭＳ Ｐゴシック" pitchFamily="34" charset="-128"/>
              </a:defRPr>
            </a:lvl3pPr>
            <a:lvl4pPr marL="1600200" indent="-228600" eaLnBrk="0" hangingPunct="0">
              <a:defRPr sz="2000">
                <a:solidFill>
                  <a:schemeClr val="accent2"/>
                </a:solidFill>
                <a:latin typeface="Times New Roman" pitchFamily="18" charset="0"/>
                <a:ea typeface="ＭＳ Ｐゴシック" pitchFamily="34" charset="-128"/>
              </a:defRPr>
            </a:lvl4pPr>
            <a:lvl5pPr marL="2057400" indent="-228600" eaLnBrk="0" hangingPunct="0">
              <a:defRPr sz="2000">
                <a:solidFill>
                  <a:schemeClr val="accent2"/>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accent2"/>
                </a:solidFill>
                <a:latin typeface="Times New Roman" pitchFamily="18" charset="0"/>
                <a:ea typeface="ＭＳ Ｐゴシック" pitchFamily="34" charset="-128"/>
              </a:defRPr>
            </a:lvl9pPr>
          </a:lstStyle>
          <a:p>
            <a:pPr algn="just"/>
            <a:r>
              <a:rPr lang="en-US" altLang="en-US" sz="1600" dirty="0">
                <a:solidFill>
                  <a:schemeClr val="tx1"/>
                </a:solidFill>
                <a:latin typeface="+mn-lt"/>
                <a:cs typeface="Calibri" panose="020F0502020204030204" pitchFamily="34" charset="0"/>
              </a:rPr>
              <a:t>6,217 compliance checks, 243 field investigations were conducted, 480 more employees are newly covered by WC insurance, and 1,256 compliance letters were sent in March. FY 2025, yielded 81,165 compliance checks with 7,082 employees covered by WC insurance.  </a:t>
            </a:r>
          </a:p>
        </p:txBody>
      </p:sp>
      <p:sp>
        <p:nvSpPr>
          <p:cNvPr id="8" name="Title 1">
            <a:extLst>
              <a:ext uri="{FF2B5EF4-FFF2-40B4-BE49-F238E27FC236}">
                <a16:creationId xmlns:a16="http://schemas.microsoft.com/office/drawing/2014/main" id="{1DC7DE19-DFAA-A013-D070-0E441253F099}"/>
              </a:ext>
            </a:extLst>
          </p:cNvPr>
          <p:cNvSpPr>
            <a:spLocks noGrp="1"/>
          </p:cNvSpPr>
          <p:nvPr>
            <p:ph type="title"/>
          </p:nvPr>
        </p:nvSpPr>
        <p:spPr>
          <a:xfrm>
            <a:off x="1190825" y="255143"/>
            <a:ext cx="9818370" cy="533400"/>
          </a:xfrm>
        </p:spPr>
        <p:txBody>
          <a:bodyPr>
            <a:normAutofit/>
          </a:bodyPr>
          <a:lstStyle/>
          <a:p>
            <a:r>
              <a:rPr lang="en-US" altLang="en-US" sz="3200" dirty="0">
                <a:solidFill>
                  <a:schemeClr val="tx2">
                    <a:lumMod val="90000"/>
                    <a:lumOff val="10000"/>
                  </a:schemeClr>
                </a:solidFill>
                <a:latin typeface="Aptos" panose="020B0004020202020204" pitchFamily="34" charset="0"/>
                <a:cs typeface="Calibri" panose="020F0502020204030204" pitchFamily="34" charset="0"/>
              </a:rPr>
              <a:t>Workers’ Compensation Advisory Council – April 2026</a:t>
            </a:r>
            <a:endParaRPr lang="en-US" sz="3200" dirty="0">
              <a:solidFill>
                <a:schemeClr val="tx2">
                  <a:lumMod val="90000"/>
                  <a:lumOff val="10000"/>
                </a:schemeClr>
              </a:solidFill>
              <a:latin typeface="Aptos" panose="020B0004020202020204" pitchFamily="34" charset="0"/>
              <a:cs typeface="Calibri" panose="020F0502020204030204" pitchFamily="34" charset="0"/>
            </a:endParaRPr>
          </a:p>
        </p:txBody>
      </p:sp>
      <p:pic>
        <p:nvPicPr>
          <p:cNvPr id="14" name="Picture 13">
            <a:extLst>
              <a:ext uri="{FF2B5EF4-FFF2-40B4-BE49-F238E27FC236}">
                <a16:creationId xmlns:a16="http://schemas.microsoft.com/office/drawing/2014/main" id="{9EFF7D68-5867-FF99-A04B-053E43DBFC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48446" y="65527"/>
            <a:ext cx="883147" cy="883147"/>
          </a:xfrm>
          <a:prstGeom prst="rect">
            <a:avLst/>
          </a:prstGeom>
        </p:spPr>
      </p:pic>
      <p:pic>
        <p:nvPicPr>
          <p:cNvPr id="15" name="Picture 14" descr="A picture containing logo&#10;&#10;Description automatically generated">
            <a:extLst>
              <a:ext uri="{FF2B5EF4-FFF2-40B4-BE49-F238E27FC236}">
                <a16:creationId xmlns:a16="http://schemas.microsoft.com/office/drawing/2014/main" id="{8DDC7AA8-9AD3-94BD-2B7B-DDFC0EDBD5CA}"/>
              </a:ext>
            </a:extLst>
          </p:cNvPr>
          <p:cNvPicPr>
            <a:picLocks noChangeAspect="1"/>
          </p:cNvPicPr>
          <p:nvPr/>
        </p:nvPicPr>
        <p:blipFill>
          <a:blip r:embed="rId5"/>
          <a:stretch>
            <a:fillRect/>
          </a:stretch>
        </p:blipFill>
        <p:spPr>
          <a:xfrm>
            <a:off x="97691" y="40013"/>
            <a:ext cx="953884" cy="948674"/>
          </a:xfrm>
          <a:prstGeom prst="rect">
            <a:avLst/>
          </a:prstGeom>
        </p:spPr>
      </p:pic>
    </p:spTree>
    <p:extLst>
      <p:ext uri="{BB962C8B-B14F-4D97-AF65-F5344CB8AC3E}">
        <p14:creationId xmlns:p14="http://schemas.microsoft.com/office/powerpoint/2010/main" val="2351130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otalTime>937</TotalTime>
  <Words>1188</Words>
  <Application>Microsoft Office PowerPoint</Application>
  <PresentationFormat>Widescreen</PresentationFormat>
  <Paragraphs>142</Paragraphs>
  <Slides>16</Slides>
  <Notes>1</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DengXian</vt:lpstr>
      <vt:lpstr>Aptos</vt:lpstr>
      <vt:lpstr>Aptos Display</vt:lpstr>
      <vt:lpstr>Arial</vt:lpstr>
      <vt:lpstr>Calibri</vt:lpstr>
      <vt:lpstr>Office Theme</vt:lpstr>
      <vt:lpstr>PowerPoint Presentation</vt:lpstr>
      <vt:lpstr>Workers’ Compensation Advisory Council – April 2026</vt:lpstr>
      <vt:lpstr>Workers’ Compensation Advisory Council – April 2026</vt:lpstr>
      <vt:lpstr>Workers’ Compensation Advisory Council – April 2026</vt:lpstr>
      <vt:lpstr>Workers’ Compensation Advisory Council – April 2026</vt:lpstr>
      <vt:lpstr>Workers’ Compensation Advisory Council – April 2026</vt:lpstr>
      <vt:lpstr>Workers’ Compensation Advisory Council – April 2026</vt:lpstr>
      <vt:lpstr>Workers’ Compensation Advisory Council – April 2026</vt:lpstr>
      <vt:lpstr>Workers’ Compensation Advisory Council – April 2026</vt:lpstr>
      <vt:lpstr>Workers’ Compensation Advisory Council – April 2026</vt:lpstr>
      <vt:lpstr>Workers’ Compensation Advisory Council – April 2026</vt:lpstr>
      <vt:lpstr>Workers’ Compensation Advisory Council – April 2026</vt:lpstr>
      <vt:lpstr>Workers’ Compensation Advisory Council – April 2026</vt:lpstr>
      <vt:lpstr>Workers’ Compensation Advisory Council – April 2026</vt:lpstr>
      <vt:lpstr>Workers’ Compensation Advisory Council – April 2026</vt:lpstr>
      <vt:lpstr>Workers’ Compensation Advisory Council – April 2026</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Taupier, Bill (DIA)</dc:creator>
  <cp:lastModifiedBy>Gilgan, Lisa (DIA)</cp:lastModifiedBy>
  <cp:revision>2</cp:revision>
  <dcterms:created xsi:type="dcterms:W3CDTF">2026-03-12T14:35:38Z</dcterms:created>
  <dcterms:modified xsi:type="dcterms:W3CDTF">2026-05-04T16:13:30Z</dcterms:modified>
</cp:coreProperties>
</file>