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565"/>
    <a:srgbClr val="CC3399"/>
    <a:srgbClr val="61B2BB"/>
    <a:srgbClr val="FFFF99"/>
    <a:srgbClr val="3399FF"/>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9DC8D-D024-459C-97A8-7F4845FCC332}" v="51" dt="2025-12-08T14:00: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57" d="100"/>
          <a:sy n="57" d="100"/>
        </p:scale>
        <p:origin x="1640"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r>
              <a:rPr lang="en-US" dirty="0">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Sheet1!$A$61:$A$67</c:f>
              <c:strCache>
                <c:ptCount val="7"/>
                <c:pt idx="0">
                  <c:v>Apr.</c:v>
                </c:pt>
                <c:pt idx="1">
                  <c:v>May</c:v>
                </c:pt>
                <c:pt idx="2">
                  <c:v>Jun.</c:v>
                </c:pt>
                <c:pt idx="3">
                  <c:v>Jul.</c:v>
                </c:pt>
                <c:pt idx="4">
                  <c:v>Aug.</c:v>
                </c:pt>
                <c:pt idx="5">
                  <c:v>Sep.</c:v>
                </c:pt>
                <c:pt idx="6">
                  <c:v>Oct.</c:v>
                </c:pt>
              </c:strCache>
            </c:strRef>
          </c:cat>
          <c:val>
            <c:numRef>
              <c:f>Sheet1!$B$61:$B$67</c:f>
              <c:numCache>
                <c:formatCode>General</c:formatCode>
                <c:ptCount val="7"/>
                <c:pt idx="0">
                  <c:v>539</c:v>
                </c:pt>
                <c:pt idx="1">
                  <c:v>542</c:v>
                </c:pt>
                <c:pt idx="2">
                  <c:v>536</c:v>
                </c:pt>
                <c:pt idx="3">
                  <c:v>580</c:v>
                </c:pt>
                <c:pt idx="4">
                  <c:v>479</c:v>
                </c:pt>
                <c:pt idx="5">
                  <c:v>505</c:v>
                </c:pt>
                <c:pt idx="6">
                  <c:v>547</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Sheet1!$A$61:$A$67</c:f>
              <c:strCache>
                <c:ptCount val="7"/>
                <c:pt idx="0">
                  <c:v>Apr.</c:v>
                </c:pt>
                <c:pt idx="1">
                  <c:v>May</c:v>
                </c:pt>
                <c:pt idx="2">
                  <c:v>Jun.</c:v>
                </c:pt>
                <c:pt idx="3">
                  <c:v>Jul.</c:v>
                </c:pt>
                <c:pt idx="4">
                  <c:v>Aug.</c:v>
                </c:pt>
                <c:pt idx="5">
                  <c:v>Sep.</c:v>
                </c:pt>
                <c:pt idx="6">
                  <c:v>Oct.</c:v>
                </c:pt>
              </c:strCache>
            </c:strRef>
          </c:cat>
          <c:val>
            <c:numRef>
              <c:f>Sheet1!$C$61:$C$67</c:f>
              <c:numCache>
                <c:formatCode>General</c:formatCode>
                <c:ptCount val="7"/>
                <c:pt idx="0">
                  <c:v>494</c:v>
                </c:pt>
                <c:pt idx="1">
                  <c:v>462</c:v>
                </c:pt>
                <c:pt idx="2">
                  <c:v>468</c:v>
                </c:pt>
                <c:pt idx="3">
                  <c:v>489</c:v>
                </c:pt>
                <c:pt idx="4">
                  <c:v>428</c:v>
                </c:pt>
                <c:pt idx="5">
                  <c:v>460</c:v>
                </c:pt>
                <c:pt idx="6">
                  <c:v>501</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5.9550641060812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42855697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102</c:v>
                </c:pt>
                <c:pt idx="2">
                  <c:v>103</c:v>
                </c:pt>
                <c:pt idx="3">
                  <c:v>103</c:v>
                </c:pt>
                <c:pt idx="4">
                  <c:v>75</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bg1">
                  <a:lumMod val="95000"/>
                </a:schemeClr>
              </a:solidFill>
              <a:prstDash val="sysDash"/>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2025</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1.3888888888888889E-3"/>
                  <c:y val="-7.8624156252648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0.10031357866717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2.7777777777777779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4.337884482904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9.489122306354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2.891841644794400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1.3888888888888889E-3"/>
                  <c:y val="-5.1512378234493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Roofer</c:v>
                </c:pt>
                <c:pt idx="2">
                  <c:v>Carpenter</c:v>
                </c:pt>
                <c:pt idx="3">
                  <c:v>Driver</c:v>
                </c:pt>
                <c:pt idx="4">
                  <c:v>Laborer</c:v>
                </c:pt>
                <c:pt idx="5">
                  <c:v>All Other Occupations</c:v>
                </c:pt>
                <c:pt idx="6">
                  <c:v>Delivery Services</c:v>
                </c:pt>
                <c:pt idx="7">
                  <c:v>Trucking &amp; Warehousing</c:v>
                </c:pt>
                <c:pt idx="8">
                  <c:v>Home Health Care</c:v>
                </c:pt>
                <c:pt idx="9">
                  <c:v>Transportation</c:v>
                </c:pt>
                <c:pt idx="10">
                  <c:v>Construction</c:v>
                </c:pt>
                <c:pt idx="11">
                  <c:v>All Other Industries</c:v>
                </c:pt>
              </c:strCache>
            </c:strRef>
          </c:cat>
          <c:val>
            <c:numRef>
              <c:f>Sheet1!$B$2:$B$13</c:f>
              <c:numCache>
                <c:formatCode>General</c:formatCode>
                <c:ptCount val="12"/>
                <c:pt idx="0">
                  <c:v>43</c:v>
                </c:pt>
                <c:pt idx="1">
                  <c:v>1</c:v>
                </c:pt>
                <c:pt idx="2">
                  <c:v>4</c:v>
                </c:pt>
                <c:pt idx="3">
                  <c:v>5</c:v>
                </c:pt>
                <c:pt idx="4">
                  <c:v>20</c:v>
                </c:pt>
                <c:pt idx="5">
                  <c:v>13</c:v>
                </c:pt>
                <c:pt idx="6">
                  <c:v>1</c:v>
                </c:pt>
                <c:pt idx="7">
                  <c:v>2</c:v>
                </c:pt>
                <c:pt idx="8">
                  <c:v>3</c:v>
                </c:pt>
                <c:pt idx="9">
                  <c:v>5</c:v>
                </c:pt>
                <c:pt idx="10">
                  <c:v>20</c:v>
                </c:pt>
                <c:pt idx="11">
                  <c:v>12</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213555922676188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1.3119380040863091E-4"/>
                  <c:y val="0.2185798706603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1.3786412219083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2954875</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1.2344778984714831E-2"/>
                  <c:y val="0.24821078043217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0.20953611643069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591497</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7.6691211426231096E-3"/>
                  <c:y val="0.16939297121807478"/>
                </c:manualLayout>
              </c:layout>
              <c:spPr>
                <a:noFill/>
                <a:ln w="4718">
                  <a:noFill/>
                </a:ln>
              </c:spPr>
              <c:txPr>
                <a:bodyPr rot="-5400000" vert="horz"/>
                <a:lstStyle/>
                <a:p>
                  <a:pPr algn="ctr">
                    <a:defRPr sz="1600" b="0" i="0" baseline="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31000000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1.2152698160300769E-2"/>
                  <c:y val="-4.47773720729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10338331</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26429075837950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3239274995586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11000000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0.2598805390454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1.9107666349528216E-3"/>
                  <c:y val="0.246141688594463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2318601</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3.10153379505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64825013</c:v>
                </c:pt>
                <c:pt idx="1">
                  <c:v>75030740</c:v>
                </c:pt>
                <c:pt idx="2">
                  <c:v>81506154</c:v>
                </c:pt>
                <c:pt idx="3">
                  <c:v>79458103.060000002</c:v>
                </c:pt>
                <c:pt idx="4">
                  <c:v>24850169</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Sheet1!$A$55:$A$58</c:f>
              <c:strCache>
                <c:ptCount val="4"/>
                <c:pt idx="0">
                  <c:v>Aug.</c:v>
                </c:pt>
                <c:pt idx="1">
                  <c:v>Sep.</c:v>
                </c:pt>
                <c:pt idx="2">
                  <c:v>Oct.</c:v>
                </c:pt>
                <c:pt idx="3">
                  <c:v>Nov.</c:v>
                </c:pt>
              </c:strCache>
            </c:strRef>
          </c:cat>
          <c:val>
            <c:numRef>
              <c:f>Sheet1!$B$55:$B$58</c:f>
              <c:numCache>
                <c:formatCode>General</c:formatCode>
                <c:ptCount val="4"/>
                <c:pt idx="0">
                  <c:v>62</c:v>
                </c:pt>
                <c:pt idx="1">
                  <c:v>62</c:v>
                </c:pt>
                <c:pt idx="2">
                  <c:v>62</c:v>
                </c:pt>
                <c:pt idx="3">
                  <c:v>61</c:v>
                </c:pt>
              </c:numCache>
            </c:numRef>
          </c:val>
          <c:extLst>
            <c:ext xmlns:c16="http://schemas.microsoft.com/office/drawing/2014/chart" uri="{C3380CC4-5D6E-409C-BE32-E72D297353CC}">
              <c16:uniqueId val="{00000000-3084-4560-A0F7-C0773B7522DB}"/>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Sheet1!$A$55:$A$58</c:f>
              <c:strCache>
                <c:ptCount val="4"/>
                <c:pt idx="0">
                  <c:v>Aug.</c:v>
                </c:pt>
                <c:pt idx="1">
                  <c:v>Sep.</c:v>
                </c:pt>
                <c:pt idx="2">
                  <c:v>Oct.</c:v>
                </c:pt>
                <c:pt idx="3">
                  <c:v>Nov.</c:v>
                </c:pt>
              </c:strCache>
            </c:strRef>
          </c:cat>
          <c:val>
            <c:numRef>
              <c:f>Sheet1!$C$55:$C$58</c:f>
              <c:numCache>
                <c:formatCode>General</c:formatCode>
                <c:ptCount val="4"/>
                <c:pt idx="0">
                  <c:v>80</c:v>
                </c:pt>
                <c:pt idx="1">
                  <c:v>79</c:v>
                </c:pt>
                <c:pt idx="2">
                  <c:v>79</c:v>
                </c:pt>
                <c:pt idx="3">
                  <c:v>79</c:v>
                </c:pt>
              </c:numCache>
            </c:numRef>
          </c:val>
          <c:extLst>
            <c:ext xmlns:c16="http://schemas.microsoft.com/office/drawing/2014/chart" uri="{C3380CC4-5D6E-409C-BE32-E72D297353CC}">
              <c16:uniqueId val="{00000001-3084-4560-A0F7-C0773B7522DB}"/>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Sheet1!$A$55:$A$58</c:f>
              <c:strCache>
                <c:ptCount val="4"/>
                <c:pt idx="0">
                  <c:v>Aug.</c:v>
                </c:pt>
                <c:pt idx="1">
                  <c:v>Sep.</c:v>
                </c:pt>
                <c:pt idx="2">
                  <c:v>Oct.</c:v>
                </c:pt>
                <c:pt idx="3">
                  <c:v>Nov.</c:v>
                </c:pt>
              </c:strCache>
            </c:strRef>
          </c:cat>
          <c:val>
            <c:numRef>
              <c:f>Sheet1!$D$55:$D$58</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2-3084-4560-A0F7-C0773B7522DB}"/>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Sheet1!$A$55:$A$58</c:f>
              <c:strCache>
                <c:ptCount val="4"/>
                <c:pt idx="0">
                  <c:v>Aug.</c:v>
                </c:pt>
                <c:pt idx="1">
                  <c:v>Sep.</c:v>
                </c:pt>
                <c:pt idx="2">
                  <c:v>Oct.</c:v>
                </c:pt>
                <c:pt idx="3">
                  <c:v>Nov.</c:v>
                </c:pt>
              </c:strCache>
            </c:strRef>
          </c:cat>
          <c:val>
            <c:numRef>
              <c:f>Sheet1!$E$55:$E$58</c:f>
              <c:numCache>
                <c:formatCode>General</c:formatCode>
                <c:ptCount val="4"/>
                <c:pt idx="0">
                  <c:v>37</c:v>
                </c:pt>
                <c:pt idx="1">
                  <c:v>37</c:v>
                </c:pt>
                <c:pt idx="2">
                  <c:v>38</c:v>
                </c:pt>
                <c:pt idx="3">
                  <c:v>38</c:v>
                </c:pt>
              </c:numCache>
            </c:numRef>
          </c:val>
          <c:extLst>
            <c:ext xmlns:c16="http://schemas.microsoft.com/office/drawing/2014/chart" uri="{C3380CC4-5D6E-409C-BE32-E72D297353CC}">
              <c16:uniqueId val="{00000003-3084-4560-A0F7-C0773B7522DB}"/>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250824080260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Sheet1!$A$91:$A$99</c:f>
              <c:strCache>
                <c:ptCount val="9"/>
                <c:pt idx="0">
                  <c:v>Apr.</c:v>
                </c:pt>
                <c:pt idx="1">
                  <c:v>May</c:v>
                </c:pt>
                <c:pt idx="2">
                  <c:v>Jun.</c:v>
                </c:pt>
                <c:pt idx="3">
                  <c:v>Jul.</c:v>
                </c:pt>
                <c:pt idx="4">
                  <c:v>Aug.</c:v>
                </c:pt>
                <c:pt idx="5">
                  <c:v>Sep.</c:v>
                </c:pt>
                <c:pt idx="6">
                  <c:v>Oct.</c:v>
                </c:pt>
                <c:pt idx="7">
                  <c:v>Nov.</c:v>
                </c:pt>
                <c:pt idx="8">
                  <c:v>Dec.</c:v>
                </c:pt>
              </c:strCache>
            </c:strRef>
          </c:cat>
          <c:val>
            <c:numRef>
              <c:f>Sheet1!$B$91:$B$99</c:f>
              <c:numCache>
                <c:formatCode>#,##0</c:formatCode>
                <c:ptCount val="9"/>
                <c:pt idx="0">
                  <c:v>1992</c:v>
                </c:pt>
                <c:pt idx="1">
                  <c:v>1887</c:v>
                </c:pt>
                <c:pt idx="2">
                  <c:v>1975</c:v>
                </c:pt>
                <c:pt idx="3">
                  <c:v>1883</c:v>
                </c:pt>
                <c:pt idx="4">
                  <c:v>1909</c:v>
                </c:pt>
                <c:pt idx="5">
                  <c:v>1725</c:v>
                </c:pt>
                <c:pt idx="6">
                  <c:v>1819</c:v>
                </c:pt>
                <c:pt idx="7">
                  <c:v>1853</c:v>
                </c:pt>
                <c:pt idx="8">
                  <c:v>1857</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500"/>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2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Sheet1!$A$91:$A$99</c:f>
              <c:strCache>
                <c:ptCount val="9"/>
                <c:pt idx="0">
                  <c:v>Apr.</c:v>
                </c:pt>
                <c:pt idx="1">
                  <c:v>May</c:v>
                </c:pt>
                <c:pt idx="2">
                  <c:v>Jun.</c:v>
                </c:pt>
                <c:pt idx="3">
                  <c:v>Jul.</c:v>
                </c:pt>
                <c:pt idx="4">
                  <c:v>Aug.</c:v>
                </c:pt>
                <c:pt idx="5">
                  <c:v>Sep.</c:v>
                </c:pt>
                <c:pt idx="6">
                  <c:v>Oct.</c:v>
                </c:pt>
                <c:pt idx="7">
                  <c:v>Nov.</c:v>
                </c:pt>
                <c:pt idx="8">
                  <c:v>Dec. </c:v>
                </c:pt>
              </c:strCache>
            </c:strRef>
          </c:cat>
          <c:val>
            <c:numRef>
              <c:f>Sheet1!$B$91:$B$99</c:f>
              <c:numCache>
                <c:formatCode>#,##0</c:formatCode>
                <c:ptCount val="9"/>
                <c:pt idx="0">
                  <c:v>1239</c:v>
                </c:pt>
                <c:pt idx="1">
                  <c:v>1214</c:v>
                </c:pt>
                <c:pt idx="2">
                  <c:v>1253</c:v>
                </c:pt>
                <c:pt idx="3">
                  <c:v>1379</c:v>
                </c:pt>
                <c:pt idx="4">
                  <c:v>1263</c:v>
                </c:pt>
                <c:pt idx="5">
                  <c:v>1339</c:v>
                </c:pt>
                <c:pt idx="6">
                  <c:v>1313</c:v>
                </c:pt>
                <c:pt idx="7">
                  <c:v>1424</c:v>
                </c:pt>
                <c:pt idx="8">
                  <c:v>1522</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6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26</c:v>
                </c:pt>
                <c:pt idx="1">
                  <c:v>28</c:v>
                </c:pt>
                <c:pt idx="2">
                  <c:v>32</c:v>
                </c:pt>
                <c:pt idx="3">
                  <c:v>25</c:v>
                </c:pt>
                <c:pt idx="4">
                  <c:v>24</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25</c:v>
                </c:pt>
                <c:pt idx="1">
                  <c:v>1</c:v>
                </c:pt>
                <c:pt idx="2">
                  <c:v>109</c:v>
                </c:pt>
                <c:pt idx="3">
                  <c:v>2</c:v>
                </c:pt>
                <c:pt idx="4">
                  <c:v>211</c:v>
                </c:pt>
                <c:pt idx="5">
                  <c:v>15</c:v>
                </c:pt>
                <c:pt idx="6">
                  <c:v>0</c:v>
                </c:pt>
                <c:pt idx="7">
                  <c:v>0</c:v>
                </c:pt>
                <c:pt idx="8">
                  <c:v>1152</c:v>
                </c:pt>
                <c:pt idx="9">
                  <c:v>647</c:v>
                </c:pt>
                <c:pt idx="10">
                  <c:v>2</c:v>
                </c:pt>
                <c:pt idx="11">
                  <c:v>1</c:v>
                </c:pt>
                <c:pt idx="12">
                  <c:v>0</c:v>
                </c:pt>
                <c:pt idx="13">
                  <c:v>3</c:v>
                </c:pt>
                <c:pt idx="14">
                  <c:v>59</c:v>
                </c:pt>
                <c:pt idx="15">
                  <c:v>7</c:v>
                </c:pt>
                <c:pt idx="16">
                  <c:v>596</c:v>
                </c:pt>
                <c:pt idx="17">
                  <c:v>0</c:v>
                </c:pt>
                <c:pt idx="18">
                  <c:v>18</c:v>
                </c:pt>
                <c:pt idx="19">
                  <c:v>0</c:v>
                </c:pt>
                <c:pt idx="20">
                  <c:v>43</c:v>
                </c:pt>
                <c:pt idx="21">
                  <c:v>89</c:v>
                </c:pt>
                <c:pt idx="22">
                  <c:v>0</c:v>
                </c:pt>
                <c:pt idx="23">
                  <c:v>5</c:v>
                </c:pt>
                <c:pt idx="24">
                  <c:v>4</c:v>
                </c:pt>
                <c:pt idx="25">
                  <c:v>0</c:v>
                </c:pt>
                <c:pt idx="26">
                  <c:v>0</c:v>
                </c:pt>
                <c:pt idx="27">
                  <c:v>0</c:v>
                </c:pt>
                <c:pt idx="28">
                  <c:v>1</c:v>
                </c:pt>
                <c:pt idx="29">
                  <c:v>0</c:v>
                </c:pt>
                <c:pt idx="30">
                  <c:v>0</c:v>
                </c:pt>
                <c:pt idx="31">
                  <c:v>0</c:v>
                </c:pt>
                <c:pt idx="32">
                  <c:v>2</c:v>
                </c:pt>
                <c:pt idx="33">
                  <c:v>0</c:v>
                </c:pt>
                <c:pt idx="34">
                  <c:v>5</c:v>
                </c:pt>
                <c:pt idx="35">
                  <c:v>2743</c:v>
                </c:pt>
                <c:pt idx="36">
                  <c:v>0</c:v>
                </c:pt>
                <c:pt idx="37">
                  <c:v>0</c:v>
                </c:pt>
                <c:pt idx="38">
                  <c:v>1</c:v>
                </c:pt>
                <c:pt idx="39">
                  <c:v>179</c:v>
                </c:pt>
                <c:pt idx="40">
                  <c:v>0</c:v>
                </c:pt>
                <c:pt idx="41">
                  <c:v>8</c:v>
                </c:pt>
                <c:pt idx="42">
                  <c:v>0</c:v>
                </c:pt>
                <c:pt idx="43">
                  <c:v>1</c:v>
                </c:pt>
                <c:pt idx="44">
                  <c:v>19</c:v>
                </c:pt>
                <c:pt idx="45">
                  <c:v>1</c:v>
                </c:pt>
                <c:pt idx="46">
                  <c:v>0</c:v>
                </c:pt>
                <c:pt idx="47">
                  <c:v>0</c:v>
                </c:pt>
                <c:pt idx="48">
                  <c:v>5</c:v>
                </c:pt>
                <c:pt idx="49">
                  <c:v>0</c:v>
                </c:pt>
                <c:pt idx="50">
                  <c:v>15</c:v>
                </c:pt>
                <c:pt idx="51">
                  <c:v>24</c:v>
                </c:pt>
                <c:pt idx="52">
                  <c:v>53</c:v>
                </c:pt>
                <c:pt idx="53">
                  <c:v>2</c:v>
                </c:pt>
                <c:pt idx="54">
                  <c:v>11</c:v>
                </c:pt>
                <c:pt idx="55">
                  <c:v>315</c:v>
                </c:pt>
                <c:pt idx="56">
                  <c:v>391</c:v>
                </c:pt>
                <c:pt idx="57">
                  <c:v>1</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2652489517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04-4F13-94B3-ACD8C9AE3846}"/>
                </c:ext>
              </c:extLst>
            </c:dLbl>
            <c:dLbl>
              <c:idx val="1"/>
              <c:layout>
                <c:manualLayout>
                  <c:x val="0"/>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04-4F13-94B3-ACD8C9AE3846}"/>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04-4F13-94B3-ACD8C9AE3846}"/>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04-4F13-94B3-ACD8C9AE3846}"/>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04-4F13-94B3-ACD8C9AE3846}"/>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4-4F13-94B3-ACD8C9AE3846}"/>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04-4F13-94B3-ACD8C9AE3846}"/>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04-4F13-94B3-ACD8C9AE3846}"/>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04-4F13-94B3-ACD8C9AE3846}"/>
                </c:ext>
              </c:extLst>
            </c:dLbl>
            <c:dLbl>
              <c:idx val="9"/>
              <c:layout>
                <c:manualLayout>
                  <c:x val="1.5126421749650574E-3"/>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04-4F13-94B3-ACD8C9AE3846}"/>
                </c:ext>
              </c:extLst>
            </c:dLbl>
            <c:dLbl>
              <c:idx val="10"/>
              <c:layout>
                <c:manualLayout>
                  <c:x val="-1.5126421749650574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04-4F13-94B3-ACD8C9AE3846}"/>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04-4F13-94B3-ACD8C9AE38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0-7304-4F13-94B3-ACD8C9AE3846}"/>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04-4F13-94B3-ACD8C9AE3846}"/>
                </c:ext>
              </c:extLst>
            </c:dLbl>
            <c:dLbl>
              <c:idx val="1"/>
              <c:layout>
                <c:manualLayout>
                  <c:x val="-2.7731452851582961E-17"/>
                  <c:y val="0.1997278249692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F-4B90-8F1D-5C4AB9F474A7}"/>
                </c:ext>
              </c:extLst>
            </c:dLbl>
            <c:dLbl>
              <c:idx val="2"/>
              <c:layout>
                <c:manualLayout>
                  <c:x val="4.5379265248951719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FB-4F3F-AC19-9FFE9B6D3530}"/>
                </c:ext>
              </c:extLst>
            </c:dLbl>
            <c:dLbl>
              <c:idx val="3"/>
              <c:layout>
                <c:manualLayout>
                  <c:x val="-5.5462905703165922E-17"/>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04-4431-9F57-82FFBB9BD4A6}"/>
                </c:ext>
              </c:extLst>
            </c:dLbl>
            <c:dLbl>
              <c:idx val="4"/>
              <c:layout>
                <c:manualLayout>
                  <c:x val="-3.0252843499301704E-3"/>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1D-4DE5-8ED9-CB492B94E72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#,##0</c:formatCode>
                <c:ptCount val="12"/>
                <c:pt idx="0">
                  <c:v>2570</c:v>
                </c:pt>
                <c:pt idx="1">
                  <c:v>2563</c:v>
                </c:pt>
                <c:pt idx="2">
                  <c:v>2583</c:v>
                </c:pt>
                <c:pt idx="3">
                  <c:v>2595</c:v>
                </c:pt>
                <c:pt idx="4">
                  <c:v>2363</c:v>
                </c:pt>
              </c:numCache>
            </c:numRef>
          </c:val>
          <c:extLst>
            <c:ext xmlns:c16="http://schemas.microsoft.com/office/drawing/2014/chart" uri="{C3380CC4-5D6E-409C-BE32-E72D297353CC}">
              <c16:uniqueId val="{00000001-7304-4F13-94B3-ACD8C9AE3846}"/>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4489502329301303"/>
          <c:y val="3.334560106787709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1.26069227994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4140</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1.0928141744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3372</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722</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46</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1"/>
            </a:solidFill>
            <a:ln>
              <a:noFill/>
            </a:ln>
            <a:effectLst/>
          </c:spPr>
          <c:invertIfNegative val="0"/>
          <c:dLbls>
            <c:dLbl>
              <c:idx val="0"/>
              <c:layout>
                <c:manualLayout>
                  <c:x val="-8.049478265185086E-18"/>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FA-4E4B-9316-083311B3F5AB}"/>
                </c:ext>
              </c:extLst>
            </c:dLbl>
            <c:dLbl>
              <c:idx val="1"/>
              <c:layout>
                <c:manualLayout>
                  <c:x val="0"/>
                  <c:y val="0.18559733716391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FA-4E4B-9316-083311B3F5AB}"/>
                </c:ext>
              </c:extLst>
            </c:dLbl>
            <c:dLbl>
              <c:idx val="2"/>
              <c:layout>
                <c:manualLayout>
                  <c:x val="0"/>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A-4E4B-9316-083311B3F5AB}"/>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A-4E4B-9316-083311B3F5AB}"/>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FA-4E4B-9316-083311B3F5AB}"/>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A-4E4B-9316-083311B3F5AB}"/>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FA-4E4B-9316-083311B3F5AB}"/>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FA-4E4B-9316-083311B3F5AB}"/>
                </c:ext>
              </c:extLst>
            </c:dLbl>
            <c:dLbl>
              <c:idx val="8"/>
              <c:layout>
                <c:manualLayout>
                  <c:x val="-3.512540183321537E-3"/>
                  <c:y val="0.1746798467425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FA-4E4B-9316-083311B3F5AB}"/>
                </c:ext>
              </c:extLst>
            </c:dLbl>
            <c:dLbl>
              <c:idx val="9"/>
              <c:layout>
                <c:manualLayout>
                  <c:x val="0"/>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FA-4E4B-9316-083311B3F5AB}"/>
                </c:ext>
              </c:extLst>
            </c:dLbl>
            <c:dLbl>
              <c:idx val="10"/>
              <c:layout>
                <c:manualLayout>
                  <c:x val="-3.512540183321537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FA-4E4B-9316-083311B3F5AB}"/>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FA-4E4B-9316-083311B3F5AB}"/>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0-E2FA-4E4B-9316-083311B3F5AB}"/>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10-4489-BFB7-925633CD89FF}"/>
                </c:ext>
              </c:extLst>
            </c:dLbl>
            <c:dLbl>
              <c:idx val="1"/>
              <c:layout>
                <c:manualLayout>
                  <c:x val="-3.2197913060740344E-17"/>
                  <c:y val="0.15830361111039473"/>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70-4214-BCB9-0A101C1CA121}"/>
                </c:ext>
              </c:extLst>
            </c:dLbl>
            <c:dLbl>
              <c:idx val="2"/>
              <c:layout>
                <c:manualLayout>
                  <c:x val="-5.2688102749821122E-3"/>
                  <c:y val="0.16376235632109801"/>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33-4134-B6F4-A560B95E3676}"/>
                </c:ext>
              </c:extLst>
            </c:dLbl>
            <c:dLbl>
              <c:idx val="3"/>
              <c:layout>
                <c:manualLayout>
                  <c:x val="0"/>
                  <c:y val="0.14738612068898821"/>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68-4C60-8C0B-136E58E07225}"/>
                </c:ext>
              </c:extLst>
            </c:dLbl>
            <c:dLbl>
              <c:idx val="4"/>
              <c:layout>
                <c:manualLayout>
                  <c:x val="-1.7562700916607041E-3"/>
                  <c:y val="0.18013859195320781"/>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00-4E26-B768-40B0DBCBEAEC}"/>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pt idx="1">
                  <c:v>820</c:v>
                </c:pt>
                <c:pt idx="2">
                  <c:v>851</c:v>
                </c:pt>
                <c:pt idx="3">
                  <c:v>889</c:v>
                </c:pt>
                <c:pt idx="4">
                  <c:v>743</c:v>
                </c:pt>
              </c:numCache>
            </c:numRef>
          </c:val>
          <c:extLst>
            <c:ext xmlns:c16="http://schemas.microsoft.com/office/drawing/2014/chart" uri="{C3380CC4-5D6E-409C-BE32-E72D297353CC}">
              <c16:uniqueId val="{00000001-E2FA-4E4B-9316-083311B3F5AB}"/>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13537</c:v>
                </c:pt>
                <c:pt idx="1">
                  <c:v>17146</c:v>
                </c:pt>
                <c:pt idx="2">
                  <c:v>6295</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193</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194</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194</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12/10/2025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16</a:t>
            </a:fld>
            <a:endParaRPr lang="en-US" altLang="en-US"/>
          </a:p>
        </p:txBody>
      </p:sp>
    </p:spTree>
    <p:extLst>
      <p:ext uri="{BB962C8B-B14F-4D97-AF65-F5344CB8AC3E}">
        <p14:creationId xmlns:p14="http://schemas.microsoft.com/office/powerpoint/2010/main" val="3393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a:t>
            </a:r>
            <a:r>
              <a:rPr lang="en-US"/>
              <a:t>Penalty against </a:t>
            </a: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uninsured injuries represents 0.0031% of the MA workforce.</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December 10,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
        <p:nvSpPr>
          <p:cNvPr id="3" name="TextBox 2">
            <a:extLst>
              <a:ext uri="{FF2B5EF4-FFF2-40B4-BE49-F238E27FC236}">
                <a16:creationId xmlns:a16="http://schemas.microsoft.com/office/drawing/2014/main" id="{FF7CB992-DC1E-55BF-F5A3-9C5457BBF42F}"/>
              </a:ext>
            </a:extLst>
          </p:cNvPr>
          <p:cNvSpPr txBox="1"/>
          <p:nvPr/>
        </p:nvSpPr>
        <p:spPr>
          <a:xfrm>
            <a:off x="1080654" y="5240599"/>
            <a:ext cx="2661306" cy="400110"/>
          </a:xfrm>
          <a:prstGeom prst="rect">
            <a:avLst/>
          </a:prstGeom>
          <a:noFill/>
        </p:spPr>
        <p:txBody>
          <a:bodyPr wrap="none" rtlCol="0">
            <a:spAutoFit/>
          </a:bodyPr>
          <a:lstStyle/>
          <a:p>
            <a:r>
              <a:rPr lang="en-US" dirty="0">
                <a:latin typeface="+mj-lt"/>
              </a:rPr>
              <a:t>Fiscal Year 2026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1666042626"/>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75 Stop Work Orders (SWO) were issued and 3 employers defaulted on an SWOs that were previously issued. 504 SWOs have been issued year-to-date with total fine collections to date of $244,268. FY 2025 yielded a total of 1,299 SWOs  issued, with a total fine collection of $821,049.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5248" y="3528648"/>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2026, 2,741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December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2309987317"/>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November 30th, 43 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19666"/>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19666"/>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4751552" y="163853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December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11/30/2025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3202168078"/>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2837780224"/>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11/30/2025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103914223"/>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8" name="Text Box 7"/>
          <p:cNvSpPr txBox="1">
            <a:spLocks noChangeArrowheads="1"/>
          </p:cNvSpPr>
          <p:nvPr/>
        </p:nvSpPr>
        <p:spPr bwMode="auto">
          <a:xfrm>
            <a:off x="84138" y="6342869"/>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11/30/2025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263581637"/>
              </p:ext>
            </p:extLst>
          </p:nvPr>
        </p:nvGraphicFramePr>
        <p:xfrm>
          <a:off x="638141" y="1146515"/>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38140" y="5904555"/>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11/30/2025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525878786"/>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6" name="Chart 5">
            <a:extLst>
              <a:ext uri="{FF2B5EF4-FFF2-40B4-BE49-F238E27FC236}">
                <a16:creationId xmlns:a16="http://schemas.microsoft.com/office/drawing/2014/main" id="{C5D6FDE9-67AB-7128-FE1D-54D8DC0F8296}"/>
              </a:ext>
            </a:extLst>
          </p:cNvPr>
          <p:cNvGraphicFramePr/>
          <p:nvPr>
            <p:extLst>
              <p:ext uri="{D42A27DB-BD31-4B8C-83A1-F6EECF244321}">
                <p14:modId xmlns:p14="http://schemas.microsoft.com/office/powerpoint/2010/main" val="3358422949"/>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December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697695845"/>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December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10" name="TextBox 9">
            <a:extLst>
              <a:ext uri="{FF2B5EF4-FFF2-40B4-BE49-F238E27FC236}">
                <a16:creationId xmlns:a16="http://schemas.microsoft.com/office/drawing/2014/main" id="{075F2316-9F60-B0DF-F100-D0D8E98DF4CE}"/>
              </a:ext>
            </a:extLst>
          </p:cNvPr>
          <p:cNvSpPr txBox="1"/>
          <p:nvPr/>
        </p:nvSpPr>
        <p:spPr>
          <a:xfrm>
            <a:off x="791521" y="1583711"/>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3" name="TextBox 2">
            <a:extLst>
              <a:ext uri="{FF2B5EF4-FFF2-40B4-BE49-F238E27FC236}">
                <a16:creationId xmlns:a16="http://schemas.microsoft.com/office/drawing/2014/main" id="{B8158703-C8A1-9908-2258-1829F8D4AE70}"/>
              </a:ext>
            </a:extLst>
          </p:cNvPr>
          <p:cNvSpPr txBox="1"/>
          <p:nvPr/>
        </p:nvSpPr>
        <p:spPr>
          <a:xfrm>
            <a:off x="1899200" y="1583711"/>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54.0%</a:t>
            </a:r>
          </a:p>
        </p:txBody>
      </p:sp>
      <p:sp>
        <p:nvSpPr>
          <p:cNvPr id="2" name="TextBox 1">
            <a:extLst>
              <a:ext uri="{FF2B5EF4-FFF2-40B4-BE49-F238E27FC236}">
                <a16:creationId xmlns:a16="http://schemas.microsoft.com/office/drawing/2014/main" id="{68C87D22-8AD3-55A1-054C-644897E7AFDB}"/>
              </a:ext>
            </a:extLst>
          </p:cNvPr>
          <p:cNvSpPr txBox="1"/>
          <p:nvPr/>
        </p:nvSpPr>
        <p:spPr>
          <a:xfrm>
            <a:off x="2960250" y="1640062"/>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53.4%</a:t>
            </a:r>
          </a:p>
        </p:txBody>
      </p:sp>
      <p:sp>
        <p:nvSpPr>
          <p:cNvPr id="11" name="TextBox 10">
            <a:extLst>
              <a:ext uri="{FF2B5EF4-FFF2-40B4-BE49-F238E27FC236}">
                <a16:creationId xmlns:a16="http://schemas.microsoft.com/office/drawing/2014/main" id="{0DB1C79A-930C-A285-3EC6-1C8F07DF5E01}"/>
              </a:ext>
            </a:extLst>
          </p:cNvPr>
          <p:cNvSpPr txBox="1"/>
          <p:nvPr/>
        </p:nvSpPr>
        <p:spPr>
          <a:xfrm>
            <a:off x="4067929" y="1270730"/>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54.3%</a:t>
            </a:r>
          </a:p>
        </p:txBody>
      </p:sp>
      <p:sp>
        <p:nvSpPr>
          <p:cNvPr id="5" name="TextBox 4">
            <a:extLst>
              <a:ext uri="{FF2B5EF4-FFF2-40B4-BE49-F238E27FC236}">
                <a16:creationId xmlns:a16="http://schemas.microsoft.com/office/drawing/2014/main" id="{981AC932-5488-427C-2587-69451EE119E7}"/>
              </a:ext>
            </a:extLst>
          </p:cNvPr>
          <p:cNvSpPr txBox="1"/>
          <p:nvPr/>
        </p:nvSpPr>
        <p:spPr>
          <a:xfrm>
            <a:off x="5176689" y="200939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52.8%</a:t>
            </a:r>
          </a:p>
        </p:txBody>
      </p:sp>
      <p:sp>
        <p:nvSpPr>
          <p:cNvPr id="6" name="TextBox 5">
            <a:extLst>
              <a:ext uri="{FF2B5EF4-FFF2-40B4-BE49-F238E27FC236}">
                <a16:creationId xmlns:a16="http://schemas.microsoft.com/office/drawing/2014/main" id="{EAF6FCEB-C00C-5C13-E6B1-032523059F1E}"/>
              </a:ext>
            </a:extLst>
          </p:cNvPr>
          <p:cNvSpPr txBox="1"/>
          <p:nvPr/>
        </p:nvSpPr>
        <p:spPr>
          <a:xfrm>
            <a:off x="6235546" y="182472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
        <p:nvSpPr>
          <p:cNvPr id="8" name="TextBox 7">
            <a:extLst>
              <a:ext uri="{FF2B5EF4-FFF2-40B4-BE49-F238E27FC236}">
                <a16:creationId xmlns:a16="http://schemas.microsoft.com/office/drawing/2014/main" id="{039907E7-288E-7B6C-6EF3-51DF129B75BE}"/>
              </a:ext>
            </a:extLst>
          </p:cNvPr>
          <p:cNvSpPr txBox="1"/>
          <p:nvPr/>
        </p:nvSpPr>
        <p:spPr>
          <a:xfrm>
            <a:off x="7336265" y="151492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December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14 to 32 weeks. </a:t>
            </a:r>
          </a:p>
          <a:p>
            <a:pPr algn="just">
              <a:defRPr/>
            </a:pPr>
            <a:endParaRPr lang="en-US" altLang="en-US" sz="4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October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326	Hear. Held:	        161</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191	Appeals to RB	             3</a:t>
            </a:r>
          </a:p>
          <a:p>
            <a:pPr algn="just">
              <a:defRPr/>
            </a:pPr>
            <a:r>
              <a:rPr lang="en-US" altLang="en-US" sz="1200" dirty="0">
                <a:solidFill>
                  <a:schemeClr val="tx1"/>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50%		  84%</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81%		  83%</a:t>
            </a:r>
          </a:p>
          <a:p>
            <a:pPr algn="just">
              <a:defRPr/>
            </a:pPr>
            <a:endParaRPr lang="en-US" altLang="en-US" sz="1100"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52871" y="1336744"/>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500667"/>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948683288"/>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270950560"/>
              </p:ext>
            </p:extLst>
          </p:nvPr>
        </p:nvGraphicFramePr>
        <p:xfrm>
          <a:off x="42016" y="253649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76200" y="936057"/>
            <a:ext cx="4495800" cy="1815882"/>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been 2,572 continuances as of November 30th. 6,806 continuance requests were received in FY25.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3461172786"/>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Sep.</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Oct.</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Nov.</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5</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0</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8</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2026	FY 2025 	   	FY 2024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27	                   66</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567,650	$    1,579,064	$  1,776,947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39,881,711	$ 94,204,883	$90,947,160		</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1,580,752	$   3,840,216	$  </a:t>
            </a:r>
            <a:r>
              <a:rPr lang="en-US" sz="1400" i="0" u="none" strike="noStrike" dirty="0">
                <a:solidFill>
                  <a:schemeClr val="tx1"/>
                </a:solidFill>
                <a:effectLst/>
                <a:latin typeface="Calibri" panose="020F0502020204030204" pitchFamily="34" charset="0"/>
              </a:rPr>
              <a:t>4,416,932		</a:t>
            </a:r>
            <a:endParaRPr lang="en-US" alt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10,000	$                   0	$             200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4071897700"/>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8154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 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3653" y="4269155"/>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2026 are 12,674. The total FROIs filed in FY 2025 were 31,211. This represented 0.85% of the working population in MA. </a:t>
            </a:r>
          </a:p>
        </p:txBody>
      </p:sp>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501306511"/>
              </p:ext>
            </p:extLst>
          </p:nvPr>
        </p:nvGraphicFramePr>
        <p:xfrm>
          <a:off x="2474219" y="4269155"/>
          <a:ext cx="4492493" cy="2588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17677" y="4027561"/>
            <a:ext cx="1282723"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11/30/2025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3D39032E-EE22-6074-49DD-938939F67DDB}"/>
              </a:ext>
            </a:extLst>
          </p:cNvPr>
          <p:cNvGraphicFramePr/>
          <p:nvPr>
            <p:extLst>
              <p:ext uri="{D42A27DB-BD31-4B8C-83A1-F6EECF244321}">
                <p14:modId xmlns:p14="http://schemas.microsoft.com/office/powerpoint/2010/main" val="2335401175"/>
              </p:ext>
            </p:extLst>
          </p:nvPr>
        </p:nvGraphicFramePr>
        <p:xfrm>
          <a:off x="522514" y="1246930"/>
          <a:ext cx="8395905" cy="2861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323965197"/>
              </p:ext>
            </p:extLst>
          </p:nvPr>
        </p:nvGraphicFramePr>
        <p:xfrm>
          <a:off x="1031023" y="3580610"/>
          <a:ext cx="7081952"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743 cases were filed in November.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2D677D5D-3119-8330-1919-F26731B9AB51}"/>
              </a:ext>
            </a:extLst>
          </p:cNvPr>
          <p:cNvGraphicFramePr/>
          <p:nvPr>
            <p:extLst>
              <p:ext uri="{D42A27DB-BD31-4B8C-83A1-F6EECF244321}">
                <p14:modId xmlns:p14="http://schemas.microsoft.com/office/powerpoint/2010/main" val="3746382187"/>
              </p:ext>
            </p:extLst>
          </p:nvPr>
        </p:nvGraphicFramePr>
        <p:xfrm>
          <a:off x="956382" y="1326750"/>
          <a:ext cx="7231234" cy="232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December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2026 as of 11/30/2025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820664188"/>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662687"/>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5,790 compliance checks, 290 field investigations were conducted, 221 more employees are newly covered by WC insurance, and 1,185 compliance letters were sent in November. FY 2025, yielded 81,165 compliance checks with 7,082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163E5-855C-4403-A3FA-051951FDBF76}">
  <ds:schemaRefs>
    <ds:schemaRef ds:uri="http://schemas.microsoft.com/sharepoint/v3/contenttype/forms"/>
  </ds:schemaRefs>
</ds:datastoreItem>
</file>

<file path=customXml/itemProps3.xml><?xml version="1.0" encoding="utf-8"?>
<ds:datastoreItem xmlns:ds="http://schemas.openxmlformats.org/officeDocument/2006/customXml" ds:itemID="{E111FE4B-DECD-4184-8DFC-A595727BE2A5}">
  <ds:schemaRefs>
    <ds:schemaRef ds:uri="8f2fdac3-5421-455f-b4e4-df6141b3176a"/>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6d1ab2f6-91f9-4f14-952a-3f3eb0d68341"/>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45870</TotalTime>
  <Words>1224</Words>
  <Application>Microsoft Office PowerPoint</Application>
  <PresentationFormat>On-screen Show (4:3)</PresentationFormat>
  <Paragraphs>168</Paragraphs>
  <Slides>16</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December 2025</vt:lpstr>
      <vt:lpstr>Workers’ Compensation Advisory Council – December 2025</vt:lpstr>
      <vt:lpstr>Workers’ Compensation Advisory Council – December 2025</vt:lpstr>
      <vt:lpstr>PowerPoint Presentation</vt:lpstr>
      <vt:lpstr>Workers’ Compensation Advisory Council – December 2025</vt:lpstr>
      <vt:lpstr>Workers’ Compensation Advisory Council – December 2025</vt:lpstr>
      <vt:lpstr>Workers’ Compensation Advisory Council – December 2025</vt:lpstr>
      <vt:lpstr>Workers’ Compensation Advisory Council – December 2025</vt:lpstr>
      <vt:lpstr>Workers’ Compensation Advisory Council – December 2025</vt:lpstr>
      <vt:lpstr>Workers’ Compensation Advisory Council – December 2025</vt:lpstr>
      <vt:lpstr>Workers’ Compensation Advisory Council – December 2025</vt:lpstr>
      <vt:lpstr>Workers’ Compensation Advisory Council – December 2025</vt:lpstr>
      <vt:lpstr>Workers’ Compensation Advisory Council – December 2025</vt:lpstr>
      <vt:lpstr>Workers’ Compensation Advisory Council – December 2025</vt:lpstr>
      <vt:lpstr>Workers’ Compensation Advisory Council – December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113</cp:revision>
  <cp:lastPrinted>2020-03-10T13:54:35Z</cp:lastPrinted>
  <dcterms:created xsi:type="dcterms:W3CDTF">2018-01-10T13:59:06Z</dcterms:created>
  <dcterms:modified xsi:type="dcterms:W3CDTF">2025-12-10T14:34:46Z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