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3.xml" ContentType="application/vnd.openxmlformats-officedocument.presentationml.notesSlide+xml"/>
  <Override PartName="/ppt/charts/chart4.xml" ContentType="application/vnd.openxmlformats-officedocument.drawingml.chart+xml"/>
  <Override PartName="/ppt/notesSlides/notesSlide4.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charts/chart10.xml" ContentType="application/vnd.openxmlformats-officedocument.drawingml.chart+xml"/>
  <Override PartName="/ppt/notesSlides/notesSlide8.xml" ContentType="application/vnd.openxmlformats-officedocument.presentationml.notesSlid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0.xml" ContentType="application/vnd.openxmlformats-officedocument.presentationml.notesSlide+xml"/>
  <Override PartName="/ppt/charts/chart14.xml" ContentType="application/vnd.openxmlformats-officedocument.drawingml.chart+xml"/>
  <Override PartName="/ppt/notesSlides/notesSlide11.xml" ContentType="application/vnd.openxmlformats-officedocument.presentationml.notesSlide+xml"/>
  <Override PartName="/ppt/charts/chart15.xml" ContentType="application/vnd.openxmlformats-officedocument.drawingml.chart+xml"/>
  <Override PartName="/ppt/notesSlides/notesSlide12.xml" ContentType="application/vnd.openxmlformats-officedocument.presentationml.notesSlide+xml"/>
  <Override PartName="/ppt/charts/chart16.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3.xml" ContentType="application/vnd.openxmlformats-officedocument.presentationml.notesSlide+xml"/>
  <Override PartName="/ppt/charts/chart17.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xml" ContentType="application/vnd.openxmlformats-officedocument.drawingml.chartshap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256" r:id="rId5"/>
    <p:sldId id="305" r:id="rId6"/>
    <p:sldId id="286" r:id="rId7"/>
    <p:sldId id="276" r:id="rId8"/>
    <p:sldId id="280" r:id="rId9"/>
    <p:sldId id="258" r:id="rId10"/>
    <p:sldId id="261" r:id="rId11"/>
    <p:sldId id="291" r:id="rId12"/>
    <p:sldId id="259" r:id="rId13"/>
    <p:sldId id="302" r:id="rId14"/>
    <p:sldId id="303" r:id="rId15"/>
    <p:sldId id="290" r:id="rId16"/>
    <p:sldId id="264" r:id="rId17"/>
    <p:sldId id="265" r:id="rId18"/>
    <p:sldId id="281" r:id="rId19"/>
    <p:sldId id="304" r:id="rId20"/>
  </p:sldIdLst>
  <p:sldSz cx="9144000" cy="6858000" type="screen4x3"/>
  <p:notesSz cx="7010400" cy="9296400"/>
  <p:defaultTextStyle>
    <a:defPPr>
      <a:defRPr lang="en-US"/>
    </a:defPPr>
    <a:lvl1pPr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1pPr>
    <a:lvl2pPr marL="4572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2pPr>
    <a:lvl3pPr marL="9144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3pPr>
    <a:lvl4pPr marL="13716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4pPr>
    <a:lvl5pPr marL="18288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5pPr>
    <a:lvl6pPr marL="22860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6pPr>
    <a:lvl7pPr marL="27432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7pPr>
    <a:lvl8pPr marL="32004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8pPr>
    <a:lvl9pPr marL="36576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6565"/>
    <a:srgbClr val="CC3399"/>
    <a:srgbClr val="61B2BB"/>
    <a:srgbClr val="FFFF99"/>
    <a:srgbClr val="3399FF"/>
    <a:srgbClr val="5AD25D"/>
    <a:srgbClr val="095557"/>
    <a:srgbClr val="3366FF"/>
    <a:srgbClr val="A9F2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9906F0-347D-4C70-8421-2232B24ABD48}" v="7" dt="2026-02-10T19:18:59.2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09" autoAdjust="0"/>
    <p:restoredTop sz="90013" autoAdjust="0"/>
  </p:normalViewPr>
  <p:slideViewPr>
    <p:cSldViewPr snapToGrid="0">
      <p:cViewPr varScale="1">
        <p:scale>
          <a:sx n="54" d="100"/>
          <a:sy n="54" d="100"/>
        </p:scale>
        <p:origin x="924" y="40"/>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upier, Bill (DIA)" userId="9d0898de-f597-4bae-99e9-41aac7f76b76" providerId="ADAL" clId="{CED701A4-0C74-4080-A87A-EFA24B1A76F2}"/>
    <pc:docChg chg="custSel modSld">
      <pc:chgData name="Taupier, Bill (DIA)" userId="9d0898de-f597-4bae-99e9-41aac7f76b76" providerId="ADAL" clId="{CED701A4-0C74-4080-A87A-EFA24B1A76F2}" dt="2026-02-10T19:20:13.404" v="304" actId="478"/>
      <pc:docMkLst>
        <pc:docMk/>
      </pc:docMkLst>
      <pc:sldChg chg="addSp delSp modSp mod">
        <pc:chgData name="Taupier, Bill (DIA)" userId="9d0898de-f597-4bae-99e9-41aac7f76b76" providerId="ADAL" clId="{CED701A4-0C74-4080-A87A-EFA24B1A76F2}" dt="2026-02-10T19:20:13.404" v="304" actId="478"/>
        <pc:sldMkLst>
          <pc:docMk/>
          <pc:sldMk cId="0" sldId="256"/>
        </pc:sldMkLst>
        <pc:spChg chg="add del mod">
          <ac:chgData name="Taupier, Bill (DIA)" userId="9d0898de-f597-4bae-99e9-41aac7f76b76" providerId="ADAL" clId="{CED701A4-0C74-4080-A87A-EFA24B1A76F2}" dt="2026-02-10T19:20:13.404" v="304" actId="478"/>
          <ac:spMkLst>
            <pc:docMk/>
            <pc:sldMk cId="0" sldId="256"/>
            <ac:spMk id="2" creationId="{26C6659F-E029-754C-54F0-89A5C5D49165}"/>
          </ac:spMkLst>
        </pc:spChg>
        <pc:spChg chg="mod">
          <ac:chgData name="Taupier, Bill (DIA)" userId="9d0898de-f597-4bae-99e9-41aac7f76b76" providerId="ADAL" clId="{CED701A4-0C74-4080-A87A-EFA24B1A76F2}" dt="2026-02-02T13:15:10.699" v="4" actId="20577"/>
          <ac:spMkLst>
            <pc:docMk/>
            <pc:sldMk cId="0" sldId="256"/>
            <ac:spMk id="2053" creationId="{00000000-0000-0000-0000-000000000000}"/>
          </ac:spMkLst>
        </pc:spChg>
      </pc:sldChg>
      <pc:sldChg chg="modSp mod">
        <pc:chgData name="Taupier, Bill (DIA)" userId="9d0898de-f597-4bae-99e9-41aac7f76b76" providerId="ADAL" clId="{CED701A4-0C74-4080-A87A-EFA24B1A76F2}" dt="2026-02-09T16:37:39.787" v="267" actId="207"/>
        <pc:sldMkLst>
          <pc:docMk/>
          <pc:sldMk cId="0" sldId="258"/>
        </pc:sldMkLst>
        <pc:spChg chg="mod">
          <ac:chgData name="Taupier, Bill (DIA)" userId="9d0898de-f597-4bae-99e9-41aac7f76b76" providerId="ADAL" clId="{CED701A4-0C74-4080-A87A-EFA24B1A76F2}" dt="2026-02-02T13:15:56.148" v="5"/>
          <ac:spMkLst>
            <pc:docMk/>
            <pc:sldMk cId="0" sldId="258"/>
            <ac:spMk id="5123" creationId="{00000000-0000-0000-0000-000000000000}"/>
          </ac:spMkLst>
        </pc:spChg>
        <pc:spChg chg="mod">
          <ac:chgData name="Taupier, Bill (DIA)" userId="9d0898de-f597-4bae-99e9-41aac7f76b76" providerId="ADAL" clId="{CED701A4-0C74-4080-A87A-EFA24B1A76F2}" dt="2026-02-09T16:37:39.787" v="267" actId="207"/>
          <ac:spMkLst>
            <pc:docMk/>
            <pc:sldMk cId="0" sldId="258"/>
            <ac:spMk id="5125" creationId="{00000000-0000-0000-0000-000000000000}"/>
          </ac:spMkLst>
        </pc:spChg>
      </pc:sldChg>
      <pc:sldChg chg="modSp mod">
        <pc:chgData name="Taupier, Bill (DIA)" userId="9d0898de-f597-4bae-99e9-41aac7f76b76" providerId="ADAL" clId="{CED701A4-0C74-4080-A87A-EFA24B1A76F2}" dt="2026-02-06T17:03:40.389" v="228" actId="207"/>
        <pc:sldMkLst>
          <pc:docMk/>
          <pc:sldMk cId="0" sldId="259"/>
        </pc:sldMkLst>
        <pc:spChg chg="mod">
          <ac:chgData name="Taupier, Bill (DIA)" userId="9d0898de-f597-4bae-99e9-41aac7f76b76" providerId="ADAL" clId="{CED701A4-0C74-4080-A87A-EFA24B1A76F2}" dt="2026-02-06T17:03:40.389" v="228" actId="207"/>
          <ac:spMkLst>
            <pc:docMk/>
            <pc:sldMk cId="0" sldId="259"/>
            <ac:spMk id="3" creationId="{96E3ED2F-6572-9081-435C-CCBD2EAF7E14}"/>
          </ac:spMkLst>
        </pc:spChg>
        <pc:spChg chg="mod">
          <ac:chgData name="Taupier, Bill (DIA)" userId="9d0898de-f597-4bae-99e9-41aac7f76b76" providerId="ADAL" clId="{CED701A4-0C74-4080-A87A-EFA24B1A76F2}" dt="2026-02-02T13:16:35.402" v="6"/>
          <ac:spMkLst>
            <pc:docMk/>
            <pc:sldMk cId="0" sldId="259"/>
            <ac:spMk id="8" creationId="{00000000-0000-0000-0000-000000000000}"/>
          </ac:spMkLst>
        </pc:spChg>
        <pc:spChg chg="mod">
          <ac:chgData name="Taupier, Bill (DIA)" userId="9d0898de-f597-4bae-99e9-41aac7f76b76" providerId="ADAL" clId="{CED701A4-0C74-4080-A87A-EFA24B1A76F2}" dt="2026-02-02T13:15:56.148" v="5"/>
          <ac:spMkLst>
            <pc:docMk/>
            <pc:sldMk cId="0" sldId="259"/>
            <ac:spMk id="6146" creationId="{00000000-0000-0000-0000-000000000000}"/>
          </ac:spMkLst>
        </pc:spChg>
      </pc:sldChg>
      <pc:sldChg chg="modSp mod">
        <pc:chgData name="Taupier, Bill (DIA)" userId="9d0898de-f597-4bae-99e9-41aac7f76b76" providerId="ADAL" clId="{CED701A4-0C74-4080-A87A-EFA24B1A76F2}" dt="2026-02-09T16:45:35.459" v="281" actId="207"/>
        <pc:sldMkLst>
          <pc:docMk/>
          <pc:sldMk cId="0" sldId="261"/>
        </pc:sldMkLst>
        <pc:spChg chg="mod">
          <ac:chgData name="Taupier, Bill (DIA)" userId="9d0898de-f597-4bae-99e9-41aac7f76b76" providerId="ADAL" clId="{CED701A4-0C74-4080-A87A-EFA24B1A76F2}" dt="2026-02-03T19:14:00.432" v="174" actId="207"/>
          <ac:spMkLst>
            <pc:docMk/>
            <pc:sldMk cId="0" sldId="261"/>
            <ac:spMk id="2" creationId="{251652F0-68EB-8D7C-417D-30F21CFFE9AC}"/>
          </ac:spMkLst>
        </pc:spChg>
        <pc:spChg chg="mod">
          <ac:chgData name="Taupier, Bill (DIA)" userId="9d0898de-f597-4bae-99e9-41aac7f76b76" providerId="ADAL" clId="{CED701A4-0C74-4080-A87A-EFA24B1A76F2}" dt="2026-02-09T16:45:35.459" v="281" actId="207"/>
          <ac:spMkLst>
            <pc:docMk/>
            <pc:sldMk cId="0" sldId="261"/>
            <ac:spMk id="5" creationId="{769CE976-C4C9-9ED1-9B7E-FE84A388B478}"/>
          </ac:spMkLst>
        </pc:spChg>
        <pc:spChg chg="mod">
          <ac:chgData name="Taupier, Bill (DIA)" userId="9d0898de-f597-4bae-99e9-41aac7f76b76" providerId="ADAL" clId="{CED701A4-0C74-4080-A87A-EFA24B1A76F2}" dt="2026-02-02T13:32:45.329" v="103" actId="207"/>
          <ac:spMkLst>
            <pc:docMk/>
            <pc:sldMk cId="0" sldId="261"/>
            <ac:spMk id="8" creationId="{0A1D0ECE-836D-C9D4-B35F-94954FF30934}"/>
          </ac:spMkLst>
        </pc:spChg>
        <pc:spChg chg="mod">
          <ac:chgData name="Taupier, Bill (DIA)" userId="9d0898de-f597-4bae-99e9-41aac7f76b76" providerId="ADAL" clId="{CED701A4-0C74-4080-A87A-EFA24B1A76F2}" dt="2026-02-02T13:15:56.148" v="5"/>
          <ac:spMkLst>
            <pc:docMk/>
            <pc:sldMk cId="0" sldId="261"/>
            <ac:spMk id="8195" creationId="{00000000-0000-0000-0000-000000000000}"/>
          </ac:spMkLst>
        </pc:spChg>
        <pc:graphicFrameChg chg="mod">
          <ac:chgData name="Taupier, Bill (DIA)" userId="9d0898de-f597-4bae-99e9-41aac7f76b76" providerId="ADAL" clId="{CED701A4-0C74-4080-A87A-EFA24B1A76F2}" dt="2026-02-03T19:13:50.958" v="173"/>
          <ac:graphicFrameMkLst>
            <pc:docMk/>
            <pc:sldMk cId="0" sldId="261"/>
            <ac:graphicFrameMk id="9" creationId="{3D39032E-EE22-6074-49DD-938939F67DDB}"/>
          </ac:graphicFrameMkLst>
        </pc:graphicFrameChg>
      </pc:sldChg>
      <pc:sldChg chg="modSp mod">
        <pc:chgData name="Taupier, Bill (DIA)" userId="9d0898de-f597-4bae-99e9-41aac7f76b76" providerId="ADAL" clId="{CED701A4-0C74-4080-A87A-EFA24B1A76F2}" dt="2026-02-02T13:21:54.575" v="90"/>
        <pc:sldMkLst>
          <pc:docMk/>
          <pc:sldMk cId="0" sldId="264"/>
        </pc:sldMkLst>
        <pc:spChg chg="mod">
          <ac:chgData name="Taupier, Bill (DIA)" userId="9d0898de-f597-4bae-99e9-41aac7f76b76" providerId="ADAL" clId="{CED701A4-0C74-4080-A87A-EFA24B1A76F2}" dt="2026-02-02T13:16:35.402" v="6"/>
          <ac:spMkLst>
            <pc:docMk/>
            <pc:sldMk cId="0" sldId="264"/>
            <ac:spMk id="9" creationId="{00000000-0000-0000-0000-000000000000}"/>
          </ac:spMkLst>
        </pc:spChg>
        <pc:spChg chg="mod">
          <ac:chgData name="Taupier, Bill (DIA)" userId="9d0898de-f597-4bae-99e9-41aac7f76b76" providerId="ADAL" clId="{CED701A4-0C74-4080-A87A-EFA24B1A76F2}" dt="2026-02-02T13:15:56.148" v="5"/>
          <ac:spMkLst>
            <pc:docMk/>
            <pc:sldMk cId="0" sldId="264"/>
            <ac:spMk id="12291" creationId="{00000000-0000-0000-0000-000000000000}"/>
          </ac:spMkLst>
        </pc:spChg>
        <pc:graphicFrameChg chg="mod">
          <ac:chgData name="Taupier, Bill (DIA)" userId="9d0898de-f597-4bae-99e9-41aac7f76b76" providerId="ADAL" clId="{CED701A4-0C74-4080-A87A-EFA24B1A76F2}" dt="2026-02-02T13:21:54.575" v="90"/>
          <ac:graphicFrameMkLst>
            <pc:docMk/>
            <pc:sldMk cId="0" sldId="264"/>
            <ac:graphicFrameMk id="8" creationId="{A1F0E37D-38D7-48A8-8F64-8629E873823A}"/>
          </ac:graphicFrameMkLst>
        </pc:graphicFrameChg>
      </pc:sldChg>
      <pc:sldChg chg="modSp mod">
        <pc:chgData name="Taupier, Bill (DIA)" userId="9d0898de-f597-4bae-99e9-41aac7f76b76" providerId="ADAL" clId="{CED701A4-0C74-4080-A87A-EFA24B1A76F2}" dt="2026-02-02T13:22:16.477" v="93" actId="27918"/>
        <pc:sldMkLst>
          <pc:docMk/>
          <pc:sldMk cId="0" sldId="265"/>
        </pc:sldMkLst>
        <pc:spChg chg="mod">
          <ac:chgData name="Taupier, Bill (DIA)" userId="9d0898de-f597-4bae-99e9-41aac7f76b76" providerId="ADAL" clId="{CED701A4-0C74-4080-A87A-EFA24B1A76F2}" dt="2026-02-02T13:16:35.402" v="6"/>
          <ac:spMkLst>
            <pc:docMk/>
            <pc:sldMk cId="0" sldId="265"/>
            <ac:spMk id="8" creationId="{00000000-0000-0000-0000-000000000000}"/>
          </ac:spMkLst>
        </pc:spChg>
        <pc:spChg chg="mod">
          <ac:chgData name="Taupier, Bill (DIA)" userId="9d0898de-f597-4bae-99e9-41aac7f76b76" providerId="ADAL" clId="{CED701A4-0C74-4080-A87A-EFA24B1A76F2}" dt="2026-02-02T13:15:56.148" v="5"/>
          <ac:spMkLst>
            <pc:docMk/>
            <pc:sldMk cId="0" sldId="265"/>
            <ac:spMk id="13314" creationId="{00000000-0000-0000-0000-000000000000}"/>
          </ac:spMkLst>
        </pc:spChg>
      </pc:sldChg>
      <pc:sldChg chg="modSp mod">
        <pc:chgData name="Taupier, Bill (DIA)" userId="9d0898de-f597-4bae-99e9-41aac7f76b76" providerId="ADAL" clId="{CED701A4-0C74-4080-A87A-EFA24B1A76F2}" dt="2026-02-09T12:57:57.793" v="252" actId="207"/>
        <pc:sldMkLst>
          <pc:docMk/>
          <pc:sldMk cId="3712862408" sldId="276"/>
        </pc:sldMkLst>
        <pc:spChg chg="mod">
          <ac:chgData name="Taupier, Bill (DIA)" userId="9d0898de-f597-4bae-99e9-41aac7f76b76" providerId="ADAL" clId="{CED701A4-0C74-4080-A87A-EFA24B1A76F2}" dt="2026-02-02T13:15:56.148" v="5"/>
          <ac:spMkLst>
            <pc:docMk/>
            <pc:sldMk cId="3712862408" sldId="276"/>
            <ac:spMk id="2" creationId="{00000000-0000-0000-0000-000000000000}"/>
          </ac:spMkLst>
        </pc:spChg>
        <pc:spChg chg="mod">
          <ac:chgData name="Taupier, Bill (DIA)" userId="9d0898de-f597-4bae-99e9-41aac7f76b76" providerId="ADAL" clId="{CED701A4-0C74-4080-A87A-EFA24B1A76F2}" dt="2026-02-02T15:39:29.354" v="157" actId="207"/>
          <ac:spMkLst>
            <pc:docMk/>
            <pc:sldMk cId="3712862408" sldId="276"/>
            <ac:spMk id="4" creationId="{BB3D96EC-65F6-C799-D2E6-7AA02B48C66F}"/>
          </ac:spMkLst>
        </pc:spChg>
        <pc:spChg chg="mod">
          <ac:chgData name="Taupier, Bill (DIA)" userId="9d0898de-f597-4bae-99e9-41aac7f76b76" providerId="ADAL" clId="{CED701A4-0C74-4080-A87A-EFA24B1A76F2}" dt="2026-02-09T12:57:57.793" v="252" actId="207"/>
          <ac:spMkLst>
            <pc:docMk/>
            <pc:sldMk cId="3712862408" sldId="276"/>
            <ac:spMk id="7" creationId="{00000000-0000-0000-0000-000000000000}"/>
          </ac:spMkLst>
        </pc:spChg>
        <pc:graphicFrameChg chg="mod">
          <ac:chgData name="Taupier, Bill (DIA)" userId="9d0898de-f597-4bae-99e9-41aac7f76b76" providerId="ADAL" clId="{CED701A4-0C74-4080-A87A-EFA24B1A76F2}" dt="2026-02-02T15:39:41.764" v="159"/>
          <ac:graphicFrameMkLst>
            <pc:docMk/>
            <pc:sldMk cId="3712862408" sldId="276"/>
            <ac:graphicFrameMk id="14" creationId="{00000000-0000-0000-0000-000000000000}"/>
          </ac:graphicFrameMkLst>
        </pc:graphicFrameChg>
      </pc:sldChg>
      <pc:sldChg chg="modSp mod">
        <pc:chgData name="Taupier, Bill (DIA)" userId="9d0898de-f597-4bae-99e9-41aac7f76b76" providerId="ADAL" clId="{CED701A4-0C74-4080-A87A-EFA24B1A76F2}" dt="2026-02-06T20:58:44.204" v="251" actId="207"/>
        <pc:sldMkLst>
          <pc:docMk/>
          <pc:sldMk cId="2607465014" sldId="280"/>
        </pc:sldMkLst>
        <pc:spChg chg="mod">
          <ac:chgData name="Taupier, Bill (DIA)" userId="9d0898de-f597-4bae-99e9-41aac7f76b76" providerId="ADAL" clId="{CED701A4-0C74-4080-A87A-EFA24B1A76F2}" dt="2026-02-02T13:15:56.148" v="5"/>
          <ac:spMkLst>
            <pc:docMk/>
            <pc:sldMk cId="2607465014" sldId="280"/>
            <ac:spMk id="4" creationId="{00000000-0000-0000-0000-000000000000}"/>
          </ac:spMkLst>
        </pc:spChg>
        <pc:graphicFrameChg chg="modGraphic">
          <ac:chgData name="Taupier, Bill (DIA)" userId="9d0898de-f597-4bae-99e9-41aac7f76b76" providerId="ADAL" clId="{CED701A4-0C74-4080-A87A-EFA24B1A76F2}" dt="2026-02-06T20:58:44.204" v="251" actId="207"/>
          <ac:graphicFrameMkLst>
            <pc:docMk/>
            <pc:sldMk cId="2607465014" sldId="280"/>
            <ac:graphicFrameMk id="2" creationId="{8F984544-3FA4-C193-3F96-3BAE16A28400}"/>
          </ac:graphicFrameMkLst>
        </pc:graphicFrameChg>
      </pc:sldChg>
      <pc:sldChg chg="modSp mod">
        <pc:chgData name="Taupier, Bill (DIA)" userId="9d0898de-f597-4bae-99e9-41aac7f76b76" providerId="ADAL" clId="{CED701A4-0C74-4080-A87A-EFA24B1A76F2}" dt="2026-02-09T16:38:40.134" v="270" actId="207"/>
        <pc:sldMkLst>
          <pc:docMk/>
          <pc:sldMk cId="0" sldId="281"/>
        </pc:sldMkLst>
        <pc:spChg chg="mod">
          <ac:chgData name="Taupier, Bill (DIA)" userId="9d0898de-f597-4bae-99e9-41aac7f76b76" providerId="ADAL" clId="{CED701A4-0C74-4080-A87A-EFA24B1A76F2}" dt="2026-02-02T13:16:35.402" v="6"/>
          <ac:spMkLst>
            <pc:docMk/>
            <pc:sldMk cId="0" sldId="281"/>
            <ac:spMk id="7" creationId="{00000000-0000-0000-0000-000000000000}"/>
          </ac:spMkLst>
        </pc:spChg>
        <pc:spChg chg="mod">
          <ac:chgData name="Taupier, Bill (DIA)" userId="9d0898de-f597-4bae-99e9-41aac7f76b76" providerId="ADAL" clId="{CED701A4-0C74-4080-A87A-EFA24B1A76F2}" dt="2026-02-02T13:15:56.148" v="5"/>
          <ac:spMkLst>
            <pc:docMk/>
            <pc:sldMk cId="0" sldId="281"/>
            <ac:spMk id="16386" creationId="{00000000-0000-0000-0000-000000000000}"/>
          </ac:spMkLst>
        </pc:spChg>
        <pc:spChg chg="mod">
          <ac:chgData name="Taupier, Bill (DIA)" userId="9d0898de-f597-4bae-99e9-41aac7f76b76" providerId="ADAL" clId="{CED701A4-0C74-4080-A87A-EFA24B1A76F2}" dt="2026-02-09T16:38:40.134" v="270" actId="207"/>
          <ac:spMkLst>
            <pc:docMk/>
            <pc:sldMk cId="0" sldId="281"/>
            <ac:spMk id="16387" creationId="{00000000-0000-0000-0000-000000000000}"/>
          </ac:spMkLst>
        </pc:spChg>
      </pc:sldChg>
      <pc:sldChg chg="modSp">
        <pc:chgData name="Taupier, Bill (DIA)" userId="9d0898de-f597-4bae-99e9-41aac7f76b76" providerId="ADAL" clId="{CED701A4-0C74-4080-A87A-EFA24B1A76F2}" dt="2026-02-02T13:15:56.148" v="5"/>
        <pc:sldMkLst>
          <pc:docMk/>
          <pc:sldMk cId="3556655372" sldId="286"/>
        </pc:sldMkLst>
        <pc:spChg chg="mod">
          <ac:chgData name="Taupier, Bill (DIA)" userId="9d0898de-f597-4bae-99e9-41aac7f76b76" providerId="ADAL" clId="{CED701A4-0C74-4080-A87A-EFA24B1A76F2}" dt="2026-02-02T13:15:56.148" v="5"/>
          <ac:spMkLst>
            <pc:docMk/>
            <pc:sldMk cId="3556655372" sldId="286"/>
            <ac:spMk id="4" creationId="{00EE3FEA-625E-47EF-B908-E84AE4B4689A}"/>
          </ac:spMkLst>
        </pc:spChg>
      </pc:sldChg>
      <pc:sldChg chg="modSp mod">
        <pc:chgData name="Taupier, Bill (DIA)" userId="9d0898de-f597-4bae-99e9-41aac7f76b76" providerId="ADAL" clId="{CED701A4-0C74-4080-A87A-EFA24B1A76F2}" dt="2026-02-09T16:39:26.425" v="274" actId="207"/>
        <pc:sldMkLst>
          <pc:docMk/>
          <pc:sldMk cId="2088010761" sldId="290"/>
        </pc:sldMkLst>
        <pc:spChg chg="mod">
          <ac:chgData name="Taupier, Bill (DIA)" userId="9d0898de-f597-4bae-99e9-41aac7f76b76" providerId="ADAL" clId="{CED701A4-0C74-4080-A87A-EFA24B1A76F2}" dt="2026-02-02T13:15:56.148" v="5"/>
          <ac:spMkLst>
            <pc:docMk/>
            <pc:sldMk cId="2088010761" sldId="290"/>
            <ac:spMk id="4" creationId="{E7D6E703-1476-5A57-16AB-665D953FB800}"/>
          </ac:spMkLst>
        </pc:spChg>
        <pc:spChg chg="mod">
          <ac:chgData name="Taupier, Bill (DIA)" userId="9d0898de-f597-4bae-99e9-41aac7f76b76" providerId="ADAL" clId="{CED701A4-0C74-4080-A87A-EFA24B1A76F2}" dt="2026-02-02T13:16:35.402" v="6"/>
          <ac:spMkLst>
            <pc:docMk/>
            <pc:sldMk cId="2088010761" sldId="290"/>
            <ac:spMk id="7" creationId="{C1A8EB4B-F8F3-B218-1F40-F020427E55B4}"/>
          </ac:spMkLst>
        </pc:spChg>
        <pc:spChg chg="mod">
          <ac:chgData name="Taupier, Bill (DIA)" userId="9d0898de-f597-4bae-99e9-41aac7f76b76" providerId="ADAL" clId="{CED701A4-0C74-4080-A87A-EFA24B1A76F2}" dt="2026-02-09T16:39:26.425" v="274" actId="207"/>
          <ac:spMkLst>
            <pc:docMk/>
            <pc:sldMk cId="2088010761" sldId="290"/>
            <ac:spMk id="16" creationId="{CA71B0A5-C102-9469-FB91-96F4D066CBE6}"/>
          </ac:spMkLst>
        </pc:spChg>
      </pc:sldChg>
      <pc:sldChg chg="modSp mod">
        <pc:chgData name="Taupier, Bill (DIA)" userId="9d0898de-f597-4bae-99e9-41aac7f76b76" providerId="ADAL" clId="{CED701A4-0C74-4080-A87A-EFA24B1A76F2}" dt="2026-02-03T19:16:57.945" v="191" actId="207"/>
        <pc:sldMkLst>
          <pc:docMk/>
          <pc:sldMk cId="921811389" sldId="291"/>
        </pc:sldMkLst>
        <pc:spChg chg="mod">
          <ac:chgData name="Taupier, Bill (DIA)" userId="9d0898de-f597-4bae-99e9-41aac7f76b76" providerId="ADAL" clId="{CED701A4-0C74-4080-A87A-EFA24B1A76F2}" dt="2026-02-02T13:15:56.148" v="5"/>
          <ac:spMkLst>
            <pc:docMk/>
            <pc:sldMk cId="921811389" sldId="291"/>
            <ac:spMk id="4" creationId="{84C4B93D-0B54-9207-8A43-8F151BDD58D5}"/>
          </ac:spMkLst>
        </pc:spChg>
        <pc:spChg chg="mod">
          <ac:chgData name="Taupier, Bill (DIA)" userId="9d0898de-f597-4bae-99e9-41aac7f76b76" providerId="ADAL" clId="{CED701A4-0C74-4080-A87A-EFA24B1A76F2}" dt="2026-02-03T19:16:57.945" v="191" actId="207"/>
          <ac:spMkLst>
            <pc:docMk/>
            <pc:sldMk cId="921811389" sldId="291"/>
            <ac:spMk id="8" creationId="{0EA3C2C0-DCB0-9D62-EB9C-88AF437688CF}"/>
          </ac:spMkLst>
        </pc:spChg>
        <pc:spChg chg="mod">
          <ac:chgData name="Taupier, Bill (DIA)" userId="9d0898de-f597-4bae-99e9-41aac7f76b76" providerId="ADAL" clId="{CED701A4-0C74-4080-A87A-EFA24B1A76F2}" dt="2026-02-03T19:16:53.143" v="190" actId="207"/>
          <ac:spMkLst>
            <pc:docMk/>
            <pc:sldMk cId="921811389" sldId="291"/>
            <ac:spMk id="10" creationId="{F24CE612-DBAD-D93B-87C3-211DDF00D2A4}"/>
          </ac:spMkLst>
        </pc:spChg>
        <pc:graphicFrameChg chg="mod">
          <ac:chgData name="Taupier, Bill (DIA)" userId="9d0898de-f597-4bae-99e9-41aac7f76b76" providerId="ADAL" clId="{CED701A4-0C74-4080-A87A-EFA24B1A76F2}" dt="2026-02-03T19:15:23.694" v="180"/>
          <ac:graphicFrameMkLst>
            <pc:docMk/>
            <pc:sldMk cId="921811389" sldId="291"/>
            <ac:graphicFrameMk id="9" creationId="{2D677D5D-3119-8330-1919-F26731B9AB51}"/>
          </ac:graphicFrameMkLst>
        </pc:graphicFrameChg>
      </pc:sldChg>
      <pc:sldChg chg="modSp mod">
        <pc:chgData name="Taupier, Bill (DIA)" userId="9d0898de-f597-4bae-99e9-41aac7f76b76" providerId="ADAL" clId="{CED701A4-0C74-4080-A87A-EFA24B1A76F2}" dt="2026-02-10T19:18:59.244" v="303" actId="1076"/>
        <pc:sldMkLst>
          <pc:docMk/>
          <pc:sldMk cId="0" sldId="302"/>
        </pc:sldMkLst>
        <pc:spChg chg="mod">
          <ac:chgData name="Taupier, Bill (DIA)" userId="9d0898de-f597-4bae-99e9-41aac7f76b76" providerId="ADAL" clId="{CED701A4-0C74-4080-A87A-EFA24B1A76F2}" dt="2026-02-09T16:46:59.618" v="284" actId="20577"/>
          <ac:spMkLst>
            <pc:docMk/>
            <pc:sldMk cId="0" sldId="302"/>
            <ac:spMk id="3" creationId="{8ADE20FA-755B-A10F-88FC-49296EA8386A}"/>
          </ac:spMkLst>
        </pc:spChg>
        <pc:spChg chg="mod">
          <ac:chgData name="Taupier, Bill (DIA)" userId="9d0898de-f597-4bae-99e9-41aac7f76b76" providerId="ADAL" clId="{CED701A4-0C74-4080-A87A-EFA24B1A76F2}" dt="2026-02-02T13:15:56.148" v="5"/>
          <ac:spMkLst>
            <pc:docMk/>
            <pc:sldMk cId="0" sldId="302"/>
            <ac:spMk id="4" creationId="{6868A197-EB65-DCF3-8622-229CB3462A87}"/>
          </ac:spMkLst>
        </pc:spChg>
        <pc:spChg chg="mod">
          <ac:chgData name="Taupier, Bill (DIA)" userId="9d0898de-f597-4bae-99e9-41aac7f76b76" providerId="ADAL" clId="{CED701A4-0C74-4080-A87A-EFA24B1A76F2}" dt="2026-02-09T16:46:16.288" v="282" actId="1076"/>
          <ac:spMkLst>
            <pc:docMk/>
            <pc:sldMk cId="0" sldId="302"/>
            <ac:spMk id="5" creationId="{BAB078A9-BBF2-2EE6-B2A5-DC601DD0E86F}"/>
          </ac:spMkLst>
        </pc:spChg>
        <pc:spChg chg="mod">
          <ac:chgData name="Taupier, Bill (DIA)" userId="9d0898de-f597-4bae-99e9-41aac7f76b76" providerId="ADAL" clId="{CED701A4-0C74-4080-A87A-EFA24B1A76F2}" dt="2026-02-10T19:18:59.244" v="303" actId="1076"/>
          <ac:spMkLst>
            <pc:docMk/>
            <pc:sldMk cId="0" sldId="302"/>
            <ac:spMk id="7" creationId="{588D2EFB-07B6-4E89-88B3-6A408172E705}"/>
          </ac:spMkLst>
        </pc:spChg>
      </pc:sldChg>
      <pc:sldChg chg="modSp mod">
        <pc:chgData name="Taupier, Bill (DIA)" userId="9d0898de-f597-4bae-99e9-41aac7f76b76" providerId="ADAL" clId="{CED701A4-0C74-4080-A87A-EFA24B1A76F2}" dt="2026-02-02T15:10:03.145" v="126" actId="6549"/>
        <pc:sldMkLst>
          <pc:docMk/>
          <pc:sldMk cId="2224382935" sldId="303"/>
        </pc:sldMkLst>
        <pc:spChg chg="mod">
          <ac:chgData name="Taupier, Bill (DIA)" userId="9d0898de-f597-4bae-99e9-41aac7f76b76" providerId="ADAL" clId="{CED701A4-0C74-4080-A87A-EFA24B1A76F2}" dt="2026-02-02T15:10:03.145" v="126" actId="6549"/>
          <ac:spMkLst>
            <pc:docMk/>
            <pc:sldMk cId="2224382935" sldId="303"/>
            <ac:spMk id="5" creationId="{326B8700-2010-A1D9-00D2-D2441E837180}"/>
          </ac:spMkLst>
        </pc:spChg>
        <pc:spChg chg="mod">
          <ac:chgData name="Taupier, Bill (DIA)" userId="9d0898de-f597-4bae-99e9-41aac7f76b76" providerId="ADAL" clId="{CED701A4-0C74-4080-A87A-EFA24B1A76F2}" dt="2026-02-02T13:15:56.148" v="5"/>
          <ac:spMkLst>
            <pc:docMk/>
            <pc:sldMk cId="2224382935" sldId="303"/>
            <ac:spMk id="11" creationId="{A9EFAF68-7C27-AE5C-044B-5F728E24DA68}"/>
          </ac:spMkLst>
        </pc:spChg>
        <pc:graphicFrameChg chg="mod">
          <ac:chgData name="Taupier, Bill (DIA)" userId="9d0898de-f597-4bae-99e9-41aac7f76b76" providerId="ADAL" clId="{CED701A4-0C74-4080-A87A-EFA24B1A76F2}" dt="2026-02-02T15:06:34.650" v="115" actId="207"/>
          <ac:graphicFrameMkLst>
            <pc:docMk/>
            <pc:sldMk cId="2224382935" sldId="303"/>
            <ac:graphicFrameMk id="3" creationId="{08AD9BF7-F23C-FC6D-01C8-6C15029928EB}"/>
          </ac:graphicFrameMkLst>
        </pc:graphicFrameChg>
      </pc:sldChg>
      <pc:sldChg chg="modSp mod">
        <pc:chgData name="Taupier, Bill (DIA)" userId="9d0898de-f597-4bae-99e9-41aac7f76b76" providerId="ADAL" clId="{CED701A4-0C74-4080-A87A-EFA24B1A76F2}" dt="2026-02-10T19:16:35.528" v="300" actId="27918"/>
        <pc:sldMkLst>
          <pc:docMk/>
          <pc:sldMk cId="1359785237" sldId="304"/>
        </pc:sldMkLst>
        <pc:spChg chg="mod">
          <ac:chgData name="Taupier, Bill (DIA)" userId="9d0898de-f597-4bae-99e9-41aac7f76b76" providerId="ADAL" clId="{CED701A4-0C74-4080-A87A-EFA24B1A76F2}" dt="2026-02-02T13:15:56.148" v="5"/>
          <ac:spMkLst>
            <pc:docMk/>
            <pc:sldMk cId="1359785237" sldId="304"/>
            <ac:spMk id="4" creationId="{DC340035-CCFC-DF18-67DD-7BBF286936F2}"/>
          </ac:spMkLst>
        </pc:spChg>
      </pc:sldChg>
      <pc:sldChg chg="modSp">
        <pc:chgData name="Taupier, Bill (DIA)" userId="9d0898de-f597-4bae-99e9-41aac7f76b76" providerId="ADAL" clId="{CED701A4-0C74-4080-A87A-EFA24B1A76F2}" dt="2026-02-02T13:15:56.148" v="5"/>
        <pc:sldMkLst>
          <pc:docMk/>
          <pc:sldMk cId="134656082" sldId="305"/>
        </pc:sldMkLst>
        <pc:spChg chg="mod">
          <ac:chgData name="Taupier, Bill (DIA)" userId="9d0898de-f597-4bae-99e9-41aac7f76b76" providerId="ADAL" clId="{CED701A4-0C74-4080-A87A-EFA24B1A76F2}" dt="2026-02-02T13:15:56.148" v="5"/>
          <ac:spMkLst>
            <pc:docMk/>
            <pc:sldMk cId="134656082" sldId="305"/>
            <ac:spMk id="5" creationId="{6ECBCD87-416F-5152-4E3B-B89E3D6CC4D5}"/>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9.xml"/><Relationship Id="rId1" Type="http://schemas.microsoft.com/office/2011/relationships/chartStyle" Target="style9.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0.xml"/><Relationship Id="rId1" Type="http://schemas.microsoft.com/office/2011/relationships/chartStyle" Target="style10.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Calibri" panose="020F0502020204030204" pitchFamily="34" charset="0"/>
                <a:ea typeface="+mn-ea"/>
                <a:cs typeface="+mn-cs"/>
              </a:defRPr>
            </a:pPr>
            <a:r>
              <a:rPr lang="en-US" dirty="0">
                <a:solidFill>
                  <a:schemeClr val="tx1"/>
                </a:solidFill>
              </a:rPr>
              <a:t>Conciliations Resolved v. Referred to Conference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Calibri" panose="020F0502020204030204" pitchFamily="34" charset="0"/>
              <a:ea typeface="+mn-ea"/>
              <a:cs typeface="+mn-cs"/>
            </a:defRPr>
          </a:pPr>
          <a:endParaRPr lang="en-US"/>
        </a:p>
      </c:txPr>
    </c:title>
    <c:autoTitleDeleted val="0"/>
    <c:plotArea>
      <c:layout>
        <c:manualLayout>
          <c:layoutTarget val="inner"/>
          <c:xMode val="edge"/>
          <c:yMode val="edge"/>
          <c:x val="4.5736973850490914E-2"/>
          <c:y val="9.399652508225205E-2"/>
          <c:w val="0.92957166812481773"/>
          <c:h val="0.77927248530553395"/>
        </c:manualLayout>
      </c:layout>
      <c:barChart>
        <c:barDir val="col"/>
        <c:grouping val="clustered"/>
        <c:varyColors val="0"/>
        <c:ser>
          <c:idx val="0"/>
          <c:order val="0"/>
          <c:tx>
            <c:strRef>
              <c:f>Sheet1!$B$1</c:f>
              <c:strCache>
                <c:ptCount val="1"/>
                <c:pt idx="0">
                  <c:v>Resolved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Calibri" panose="020F050202020403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Sheet1!$A$63:$A$69</c:f>
              <c:strCache>
                <c:ptCount val="7"/>
                <c:pt idx="0">
                  <c:v>Jun.</c:v>
                </c:pt>
                <c:pt idx="1">
                  <c:v>Jul.</c:v>
                </c:pt>
                <c:pt idx="2">
                  <c:v>Aug.</c:v>
                </c:pt>
                <c:pt idx="3">
                  <c:v>Sep.</c:v>
                </c:pt>
                <c:pt idx="4">
                  <c:v>Oct.</c:v>
                </c:pt>
                <c:pt idx="5">
                  <c:v>Nov.</c:v>
                </c:pt>
                <c:pt idx="6">
                  <c:v>Dec.</c:v>
                </c:pt>
              </c:strCache>
            </c:strRef>
          </c:cat>
          <c:val>
            <c:numRef>
              <c:f>Sheet1!$B$63:$B$69</c:f>
              <c:numCache>
                <c:formatCode>General</c:formatCode>
                <c:ptCount val="7"/>
                <c:pt idx="0">
                  <c:v>536</c:v>
                </c:pt>
                <c:pt idx="1">
                  <c:v>580</c:v>
                </c:pt>
                <c:pt idx="2">
                  <c:v>479</c:v>
                </c:pt>
                <c:pt idx="3">
                  <c:v>505</c:v>
                </c:pt>
                <c:pt idx="4">
                  <c:v>547</c:v>
                </c:pt>
                <c:pt idx="5">
                  <c:v>458</c:v>
                </c:pt>
                <c:pt idx="6">
                  <c:v>510</c:v>
                </c:pt>
              </c:numCache>
            </c:numRef>
          </c:val>
          <c:extLst>
            <c:ext xmlns:c16="http://schemas.microsoft.com/office/drawing/2014/chart" uri="{C3380CC4-5D6E-409C-BE32-E72D297353CC}">
              <c16:uniqueId val="{00000000-604C-4EA0-BFE1-F603DEFE5429}"/>
            </c:ext>
          </c:extLst>
        </c:ser>
        <c:ser>
          <c:idx val="1"/>
          <c:order val="1"/>
          <c:tx>
            <c:strRef>
              <c:f>Sheet1!$C$1</c:f>
              <c:strCache>
                <c:ptCount val="1"/>
                <c:pt idx="0">
                  <c:v>Referred to Conf.</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Calibri" panose="020F050202020403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Sheet1!$A$63:$A$69</c:f>
              <c:strCache>
                <c:ptCount val="7"/>
                <c:pt idx="0">
                  <c:v>Jun.</c:v>
                </c:pt>
                <c:pt idx="1">
                  <c:v>Jul.</c:v>
                </c:pt>
                <c:pt idx="2">
                  <c:v>Aug.</c:v>
                </c:pt>
                <c:pt idx="3">
                  <c:v>Sep.</c:v>
                </c:pt>
                <c:pt idx="4">
                  <c:v>Oct.</c:v>
                </c:pt>
                <c:pt idx="5">
                  <c:v>Nov.</c:v>
                </c:pt>
                <c:pt idx="6">
                  <c:v>Dec.</c:v>
                </c:pt>
              </c:strCache>
            </c:strRef>
          </c:cat>
          <c:val>
            <c:numRef>
              <c:f>Sheet1!$C$63:$C$69</c:f>
              <c:numCache>
                <c:formatCode>General</c:formatCode>
                <c:ptCount val="7"/>
                <c:pt idx="0">
                  <c:v>468</c:v>
                </c:pt>
                <c:pt idx="1">
                  <c:v>489</c:v>
                </c:pt>
                <c:pt idx="2">
                  <c:v>428</c:v>
                </c:pt>
                <c:pt idx="3">
                  <c:v>460</c:v>
                </c:pt>
                <c:pt idx="4">
                  <c:v>501</c:v>
                </c:pt>
                <c:pt idx="5">
                  <c:v>378</c:v>
                </c:pt>
                <c:pt idx="6">
                  <c:v>464</c:v>
                </c:pt>
              </c:numCache>
            </c:numRef>
          </c:val>
          <c:extLst>
            <c:ext xmlns:c16="http://schemas.microsoft.com/office/drawing/2014/chart" uri="{C3380CC4-5D6E-409C-BE32-E72D297353CC}">
              <c16:uniqueId val="{00000001-604C-4EA0-BFE1-F603DEFE5429}"/>
            </c:ext>
          </c:extLst>
        </c:ser>
        <c:dLbls>
          <c:showLegendKey val="0"/>
          <c:showVal val="0"/>
          <c:showCatName val="0"/>
          <c:showSerName val="0"/>
          <c:showPercent val="0"/>
          <c:showBubbleSize val="0"/>
        </c:dLbls>
        <c:gapWidth val="45"/>
        <c:overlap val="-27"/>
        <c:axId val="350945720"/>
        <c:axId val="350943752"/>
      </c:barChart>
      <c:catAx>
        <c:axId val="350945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350943752"/>
        <c:crosses val="autoZero"/>
        <c:auto val="1"/>
        <c:lblAlgn val="ctr"/>
        <c:lblOffset val="100"/>
        <c:noMultiLvlLbl val="0"/>
      </c:catAx>
      <c:valAx>
        <c:axId val="350943752"/>
        <c:scaling>
          <c:orientation val="minMax"/>
          <c:max val="600"/>
        </c:scaling>
        <c:delete val="0"/>
        <c:axPos val="l"/>
        <c:majorGridlines>
          <c:spPr>
            <a:ln w="952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350945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aseline="0">
          <a:latin typeface="Calibri" panose="020F050202020403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521301299450694E-2"/>
          <c:y val="3.8461548080811668E-2"/>
          <c:w val="0.93847874720357938"/>
          <c:h val="0.78653846153846152"/>
        </c:manualLayout>
      </c:layout>
      <c:lineChart>
        <c:grouping val="standard"/>
        <c:varyColors val="0"/>
        <c:ser>
          <c:idx val="17"/>
          <c:order val="0"/>
          <c:tx>
            <c:strRef>
              <c:f>Sheet1!$A$2</c:f>
              <c:strCache>
                <c:ptCount val="1"/>
                <c:pt idx="0">
                  <c:v>FY 2026</c:v>
                </c:pt>
              </c:strCache>
            </c:strRef>
          </c:tx>
          <c:spPr>
            <a:ln w="10312" cap="sq">
              <a:solidFill>
                <a:schemeClr val="accent6">
                  <a:alpha val="97000"/>
                </a:schemeClr>
              </a:solidFill>
              <a:prstDash val="solid"/>
            </a:ln>
          </c:spPr>
          <c:marker>
            <c:symbol val="square"/>
            <c:size val="9"/>
            <c:spPr>
              <a:solidFill>
                <a:srgbClr val="7030A0"/>
              </a:solidFill>
              <a:ln w="38100">
                <a:solidFill>
                  <a:schemeClr val="accent6"/>
                </a:solidFill>
                <a:prstDash val="solid"/>
              </a:ln>
            </c:spPr>
          </c:marker>
          <c:dLbls>
            <c:dLbl>
              <c:idx val="0"/>
              <c:layout>
                <c:manualLayout>
                  <c:x val="-3.8080207956929624E-2"/>
                  <c:y val="-6.355716722353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6EE-49E8-9C8D-F2D89F78F9AB}"/>
                </c:ext>
              </c:extLst>
            </c:dLbl>
            <c:dLbl>
              <c:idx val="1"/>
              <c:layout>
                <c:manualLayout>
                  <c:x val="-2.8939402852124808E-2"/>
                  <c:y val="-5.65163467331668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6EE-49E8-9C8D-F2D89F78F9AB}"/>
                </c:ext>
              </c:extLst>
            </c:dLbl>
            <c:dLbl>
              <c:idx val="2"/>
              <c:layout>
                <c:manualLayout>
                  <c:x val="-2.5613660618996798E-2"/>
                  <c:y val="-5.95506410608126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6EE-49E8-9C8D-F2D89F78F9AB}"/>
                </c:ext>
              </c:extLst>
            </c:dLbl>
            <c:dLbl>
              <c:idx val="3"/>
              <c:layout>
                <c:manualLayout>
                  <c:x val="-2.5613660618996798E-2"/>
                  <c:y val="-6.03494285569736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6EE-49E8-9C8D-F2D89F78F9AB}"/>
                </c:ext>
              </c:extLst>
            </c:dLbl>
            <c:dLbl>
              <c:idx val="4"/>
              <c:layout>
                <c:manualLayout>
                  <c:x val="-2.4190679473496977E-2"/>
                  <c:y val="-5.39968282178071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6EE-49E8-9C8D-F2D89F78F9AB}"/>
                </c:ext>
              </c:extLst>
            </c:dLbl>
            <c:dLbl>
              <c:idx val="5"/>
              <c:layout>
                <c:manualLayout>
                  <c:x val="-2.1344717182497228E-2"/>
                  <c:y val="-5.39970783189105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6EE-49E8-9C8D-F2D89F78F9AB}"/>
                </c:ext>
              </c:extLst>
            </c:dLbl>
            <c:dLbl>
              <c:idx val="6"/>
              <c:layout>
                <c:manualLayout>
                  <c:x val="-3.1305585200996085E-2"/>
                  <c:y val="-5.49177685919987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6EE-49E8-9C8D-F2D89F78F9AB}"/>
                </c:ext>
              </c:extLst>
            </c:dLbl>
            <c:dLbl>
              <c:idx val="7"/>
              <c:layout>
                <c:manualLayout>
                  <c:x val="-3.6997509782995375E-2"/>
                  <c:y val="-4.25321682389455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6EE-49E8-9C8D-F2D89F78F9AB}"/>
                </c:ext>
              </c:extLst>
            </c:dLbl>
            <c:dLbl>
              <c:idx val="8"/>
              <c:layout>
                <c:manualLayout>
                  <c:x val="-3.1305585200996085E-2"/>
                  <c:y val="-4.27592395581040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6EE-49E8-9C8D-F2D89F78F9AB}"/>
                </c:ext>
              </c:extLst>
            </c:dLbl>
            <c:dLbl>
              <c:idx val="9"/>
              <c:layout>
                <c:manualLayout>
                  <c:x val="-2.7036641764496619E-2"/>
                  <c:y val="-6.27270267837271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6EE-49E8-9C8D-F2D89F78F9AB}"/>
                </c:ext>
              </c:extLst>
            </c:dLbl>
            <c:dLbl>
              <c:idx val="10"/>
              <c:layout>
                <c:manualLayout>
                  <c:x val="-2.988260405549616E-2"/>
                  <c:y val="-3.81154081537462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6EE-49E8-9C8D-F2D89F78F9AB}"/>
                </c:ext>
              </c:extLst>
            </c:dLbl>
            <c:dLbl>
              <c:idx val="11"/>
              <c:layout>
                <c:manualLayout>
                  <c:x val="-2.1344717182497332E-2"/>
                  <c:y val="-5.717311223061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6EE-49E8-9C8D-F2D89F78F9AB}"/>
                </c:ext>
              </c:extLst>
            </c:dLbl>
            <c:spPr>
              <a:noFill/>
              <a:ln w="20624">
                <a:noFill/>
              </a:ln>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Sheet1!$B$1:$M$1</c:f>
              <c:strCache>
                <c:ptCount val="12"/>
                <c:pt idx="0">
                  <c:v>July</c:v>
                </c:pt>
                <c:pt idx="1">
                  <c:v>Aug.</c:v>
                </c:pt>
                <c:pt idx="2">
                  <c:v>Sept.</c:v>
                </c:pt>
                <c:pt idx="3">
                  <c:v>Oct.</c:v>
                </c:pt>
                <c:pt idx="4">
                  <c:v>Nov.</c:v>
                </c:pt>
                <c:pt idx="5">
                  <c:v>Dec.</c:v>
                </c:pt>
                <c:pt idx="6">
                  <c:v>Jan.</c:v>
                </c:pt>
                <c:pt idx="7">
                  <c:v>Feb.</c:v>
                </c:pt>
                <c:pt idx="8">
                  <c:v>March</c:v>
                </c:pt>
                <c:pt idx="9">
                  <c:v>April</c:v>
                </c:pt>
                <c:pt idx="10">
                  <c:v>May</c:v>
                </c:pt>
                <c:pt idx="11">
                  <c:v>June</c:v>
                </c:pt>
              </c:strCache>
            </c:strRef>
          </c:cat>
          <c:val>
            <c:numRef>
              <c:f>Sheet1!$B$2:$M$2</c:f>
              <c:numCache>
                <c:formatCode>#,##0</c:formatCode>
                <c:ptCount val="12"/>
                <c:pt idx="0">
                  <c:v>105</c:v>
                </c:pt>
                <c:pt idx="1">
                  <c:v>102</c:v>
                </c:pt>
                <c:pt idx="2">
                  <c:v>103</c:v>
                </c:pt>
                <c:pt idx="3">
                  <c:v>103</c:v>
                </c:pt>
                <c:pt idx="4">
                  <c:v>75</c:v>
                </c:pt>
                <c:pt idx="5">
                  <c:v>81</c:v>
                </c:pt>
                <c:pt idx="6">
                  <c:v>73</c:v>
                </c:pt>
              </c:numCache>
            </c:numRef>
          </c:val>
          <c:smooth val="0"/>
          <c:extLst>
            <c:ext xmlns:c16="http://schemas.microsoft.com/office/drawing/2014/chart" uri="{C3380CC4-5D6E-409C-BE32-E72D297353CC}">
              <c16:uniqueId val="{0000000C-D6EE-49E8-9C8D-F2D89F78F9AB}"/>
            </c:ext>
          </c:extLst>
        </c:ser>
        <c:dLbls>
          <c:showLegendKey val="0"/>
          <c:showVal val="1"/>
          <c:showCatName val="0"/>
          <c:showSerName val="0"/>
          <c:showPercent val="0"/>
          <c:showBubbleSize val="0"/>
        </c:dLbls>
        <c:marker val="1"/>
        <c:smooth val="0"/>
        <c:axId val="73049216"/>
        <c:axId val="73050752"/>
      </c:lineChart>
      <c:catAx>
        <c:axId val="73049216"/>
        <c:scaling>
          <c:orientation val="minMax"/>
        </c:scaling>
        <c:delete val="0"/>
        <c:axPos val="b"/>
        <c:numFmt formatCode="General" sourceLinked="1"/>
        <c:majorTickMark val="out"/>
        <c:minorTickMark val="none"/>
        <c:tickLblPos val="nextTo"/>
        <c:spPr>
          <a:ln w="2578">
            <a:solidFill>
              <a:schemeClr val="tx1"/>
            </a:solidFill>
            <a:prstDash val="solid"/>
          </a:ln>
        </c:spPr>
        <c:txPr>
          <a:bodyPr rot="0" vert="horz"/>
          <a:lstStyle/>
          <a:p>
            <a:pPr>
              <a:defRPr/>
            </a:pPr>
            <a:endParaRPr lang="en-US"/>
          </a:p>
        </c:txPr>
        <c:crossAx val="73050752"/>
        <c:crosses val="autoZero"/>
        <c:auto val="1"/>
        <c:lblAlgn val="ctr"/>
        <c:lblOffset val="100"/>
        <c:tickLblSkip val="1"/>
        <c:tickMarkSkip val="1"/>
        <c:noMultiLvlLbl val="0"/>
      </c:catAx>
      <c:valAx>
        <c:axId val="73050752"/>
        <c:scaling>
          <c:orientation val="minMax"/>
          <c:max val="160"/>
          <c:min val="0"/>
        </c:scaling>
        <c:delete val="0"/>
        <c:axPos val="l"/>
        <c:majorGridlines>
          <c:spPr>
            <a:ln w="10312">
              <a:solidFill>
                <a:schemeClr val="bg1">
                  <a:lumMod val="95000"/>
                </a:schemeClr>
              </a:solidFill>
              <a:prstDash val="sysDash"/>
            </a:ln>
          </c:spPr>
        </c:majorGridlines>
        <c:numFmt formatCode="#,##0" sourceLinked="0"/>
        <c:majorTickMark val="out"/>
        <c:minorTickMark val="none"/>
        <c:tickLblPos val="nextTo"/>
        <c:spPr>
          <a:ln w="2578">
            <a:solidFill>
              <a:schemeClr val="tx1"/>
            </a:solidFill>
            <a:prstDash val="solid"/>
          </a:ln>
        </c:spPr>
        <c:txPr>
          <a:bodyPr rot="0" vert="horz"/>
          <a:lstStyle/>
          <a:p>
            <a:pPr>
              <a:defRPr/>
            </a:pPr>
            <a:endParaRPr lang="en-US"/>
          </a:p>
        </c:txPr>
        <c:crossAx val="73049216"/>
        <c:crosses val="autoZero"/>
        <c:crossBetween val="between"/>
        <c:majorUnit val="25"/>
        <c:minorUnit val="1"/>
      </c:valAx>
      <c:spPr>
        <a:noFill/>
        <a:ln w="20624">
          <a:noFill/>
        </a:ln>
      </c:spPr>
    </c:plotArea>
    <c:plotVisOnly val="1"/>
    <c:dispBlanksAs val="gap"/>
    <c:showDLblsOverMax val="0"/>
  </c:chart>
  <c:spPr>
    <a:noFill/>
    <a:ln>
      <a:noFill/>
    </a:ln>
  </c:spPr>
  <c:txPr>
    <a:bodyPr/>
    <a:lstStyle/>
    <a:p>
      <a:pPr>
        <a:defRPr sz="1462" b="0" i="0" u="none" strike="noStrike" baseline="0">
          <a:solidFill>
            <a:schemeClr val="tx1"/>
          </a:solidFill>
          <a:latin typeface="Calibri" panose="020F0502020204030204" pitchFamily="34" charset="0"/>
          <a:ea typeface="Times New Roman"/>
          <a:cs typeface="Calibri" panose="020F0502020204030204"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effectLst/>
                <a:latin typeface="Calibri" panose="020F0502020204030204" pitchFamily="34" charset="0"/>
                <a:ea typeface="+mn-ea"/>
                <a:cs typeface="Calibri" panose="020F0502020204030204" pitchFamily="34" charset="0"/>
              </a:defRPr>
            </a:pPr>
            <a:r>
              <a:rPr lang="en-US" sz="2000" b="1" dirty="0">
                <a:solidFill>
                  <a:schemeClr val="tx1"/>
                </a:solidFill>
                <a:effectLst/>
                <a:latin typeface="Calibri" panose="020F0502020204030204" pitchFamily="34" charset="0"/>
                <a:cs typeface="Calibri" panose="020F0502020204030204" pitchFamily="34" charset="0"/>
              </a:rPr>
              <a:t>Workers’ Compensation Trust Fund (WCTF) Uninsured Claims</a:t>
            </a:r>
          </a:p>
        </c:rich>
      </c:tx>
      <c:layout>
        <c:manualLayout>
          <c:xMode val="edge"/>
          <c:yMode val="edge"/>
          <c:x val="0.14507524059492566"/>
          <c:y val="2.440060021633918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effectLst/>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5.0179303090744573E-2"/>
          <c:y val="1.9805260581545504E-2"/>
          <c:w val="0.93877884074415696"/>
          <c:h val="0.78336771405656025"/>
        </c:manualLayout>
      </c:layout>
      <c:barChart>
        <c:barDir val="col"/>
        <c:grouping val="stacked"/>
        <c:varyColors val="0"/>
        <c:ser>
          <c:idx val="0"/>
          <c:order val="0"/>
          <c:tx>
            <c:strRef>
              <c:f>Sheet1!$B$1</c:f>
              <c:strCache>
                <c:ptCount val="1"/>
                <c:pt idx="0">
                  <c:v>Uninsured Claims by Occupation &amp; Industry - FY 2026</c:v>
                </c:pt>
              </c:strCache>
            </c:strRef>
          </c:tx>
          <c:spPr>
            <a:solidFill>
              <a:schemeClr val="accent1"/>
            </a:solidFill>
            <a:ln>
              <a:noFill/>
            </a:ln>
            <a:effectLst/>
          </c:spPr>
          <c:invertIfNegative val="0"/>
          <c:dPt>
            <c:idx val="0"/>
            <c:invertIfNegative val="0"/>
            <c:bubble3D val="0"/>
            <c:spPr>
              <a:solidFill>
                <a:srgbClr val="FFFF99"/>
              </a:solidFill>
              <a:ln>
                <a:noFill/>
              </a:ln>
              <a:effectLst/>
            </c:spPr>
            <c:extLst>
              <c:ext xmlns:c16="http://schemas.microsoft.com/office/drawing/2014/chart" uri="{C3380CC4-5D6E-409C-BE32-E72D297353CC}">
                <c16:uniqueId val="{00000001-B278-4386-8447-24CDB4A180AB}"/>
              </c:ext>
            </c:extLst>
          </c:dPt>
          <c:dPt>
            <c:idx val="1"/>
            <c:invertIfNegative val="0"/>
            <c:bubble3D val="0"/>
            <c:spPr>
              <a:solidFill>
                <a:schemeClr val="bg2">
                  <a:lumMod val="40000"/>
                  <a:lumOff val="60000"/>
                </a:schemeClr>
              </a:solidFill>
              <a:ln>
                <a:noFill/>
              </a:ln>
              <a:effectLst/>
            </c:spPr>
            <c:extLst>
              <c:ext xmlns:c16="http://schemas.microsoft.com/office/drawing/2014/chart" uri="{C3380CC4-5D6E-409C-BE32-E72D297353CC}">
                <c16:uniqueId val="{00000003-B278-4386-8447-24CDB4A180AB}"/>
              </c:ext>
            </c:extLst>
          </c:dPt>
          <c:dPt>
            <c:idx val="2"/>
            <c:invertIfNegative val="0"/>
            <c:bubble3D val="0"/>
            <c:spPr>
              <a:solidFill>
                <a:srgbClr val="A9F272"/>
              </a:solidFill>
              <a:ln>
                <a:noFill/>
              </a:ln>
              <a:effectLst/>
            </c:spPr>
            <c:extLst>
              <c:ext xmlns:c16="http://schemas.microsoft.com/office/drawing/2014/chart" uri="{C3380CC4-5D6E-409C-BE32-E72D297353CC}">
                <c16:uniqueId val="{00000005-B278-4386-8447-24CDB4A180AB}"/>
              </c:ext>
            </c:extLst>
          </c:dPt>
          <c:dPt>
            <c:idx val="3"/>
            <c:invertIfNegative val="0"/>
            <c:bubble3D val="0"/>
            <c:spPr>
              <a:solidFill>
                <a:schemeClr val="accent5">
                  <a:lumMod val="90000"/>
                </a:schemeClr>
              </a:solidFill>
              <a:ln>
                <a:noFill/>
              </a:ln>
              <a:effectLst/>
            </c:spPr>
            <c:extLst>
              <c:ext xmlns:c16="http://schemas.microsoft.com/office/drawing/2014/chart" uri="{C3380CC4-5D6E-409C-BE32-E72D297353CC}">
                <c16:uniqueId val="{00000007-B278-4386-8447-24CDB4A180AB}"/>
              </c:ext>
            </c:extLst>
          </c:dPt>
          <c:dPt>
            <c:idx val="4"/>
            <c:invertIfNegative val="0"/>
            <c:bubble3D val="0"/>
            <c:spPr>
              <a:solidFill>
                <a:schemeClr val="accent2">
                  <a:lumMod val="20000"/>
                  <a:lumOff val="80000"/>
                </a:schemeClr>
              </a:solidFill>
              <a:ln>
                <a:noFill/>
              </a:ln>
              <a:effectLst/>
            </c:spPr>
            <c:extLst>
              <c:ext xmlns:c16="http://schemas.microsoft.com/office/drawing/2014/chart" uri="{C3380CC4-5D6E-409C-BE32-E72D297353CC}">
                <c16:uniqueId val="{00000009-B278-4386-8447-24CDB4A180AB}"/>
              </c:ext>
            </c:extLst>
          </c:dPt>
          <c:dPt>
            <c:idx val="5"/>
            <c:invertIfNegative val="0"/>
            <c:bubble3D val="0"/>
            <c:spPr>
              <a:solidFill>
                <a:srgbClr val="61B2BB"/>
              </a:solidFill>
              <a:ln>
                <a:noFill/>
              </a:ln>
              <a:effectLst/>
            </c:spPr>
            <c:extLst>
              <c:ext xmlns:c16="http://schemas.microsoft.com/office/drawing/2014/chart" uri="{C3380CC4-5D6E-409C-BE32-E72D297353CC}">
                <c16:uniqueId val="{0000000B-B278-4386-8447-24CDB4A180AB}"/>
              </c:ext>
            </c:extLst>
          </c:dPt>
          <c:dPt>
            <c:idx val="6"/>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D-B278-4386-8447-24CDB4A180AB}"/>
              </c:ext>
            </c:extLst>
          </c:dPt>
          <c:dPt>
            <c:idx val="7"/>
            <c:invertIfNegative val="0"/>
            <c:bubble3D val="0"/>
            <c:spPr>
              <a:solidFill>
                <a:srgbClr val="FFC000"/>
              </a:solidFill>
              <a:ln>
                <a:noFill/>
              </a:ln>
              <a:effectLst/>
            </c:spPr>
            <c:extLst>
              <c:ext xmlns:c16="http://schemas.microsoft.com/office/drawing/2014/chart" uri="{C3380CC4-5D6E-409C-BE32-E72D297353CC}">
                <c16:uniqueId val="{0000000F-B278-4386-8447-24CDB4A180AB}"/>
              </c:ext>
            </c:extLst>
          </c:dPt>
          <c:dPt>
            <c:idx val="8"/>
            <c:invertIfNegative val="0"/>
            <c:bubble3D val="0"/>
            <c:spPr>
              <a:solidFill>
                <a:srgbClr val="FF6565"/>
              </a:solidFill>
              <a:ln>
                <a:noFill/>
              </a:ln>
              <a:effectLst/>
            </c:spPr>
            <c:extLst>
              <c:ext xmlns:c16="http://schemas.microsoft.com/office/drawing/2014/chart" uri="{C3380CC4-5D6E-409C-BE32-E72D297353CC}">
                <c16:uniqueId val="{00000011-B278-4386-8447-24CDB4A180AB}"/>
              </c:ext>
            </c:extLst>
          </c:dPt>
          <c:dPt>
            <c:idx val="9"/>
            <c:invertIfNegative val="0"/>
            <c:bubble3D val="0"/>
            <c:spPr>
              <a:solidFill>
                <a:srgbClr val="3399FF"/>
              </a:solidFill>
              <a:ln>
                <a:noFill/>
              </a:ln>
              <a:effectLst/>
            </c:spPr>
            <c:extLst>
              <c:ext xmlns:c16="http://schemas.microsoft.com/office/drawing/2014/chart" uri="{C3380CC4-5D6E-409C-BE32-E72D297353CC}">
                <c16:uniqueId val="{00000013-B278-4386-8447-24CDB4A180AB}"/>
              </c:ext>
            </c:extLst>
          </c:dPt>
          <c:dPt>
            <c:idx val="10"/>
            <c:invertIfNegative val="0"/>
            <c:bubble3D val="0"/>
            <c:spPr>
              <a:solidFill>
                <a:srgbClr val="FF99CC"/>
              </a:solidFill>
              <a:ln>
                <a:noFill/>
              </a:ln>
              <a:effectLst/>
            </c:spPr>
            <c:extLst>
              <c:ext xmlns:c16="http://schemas.microsoft.com/office/drawing/2014/chart" uri="{C3380CC4-5D6E-409C-BE32-E72D297353CC}">
                <c16:uniqueId val="{00000015-B278-4386-8447-24CDB4A180AB}"/>
              </c:ext>
            </c:extLst>
          </c:dPt>
          <c:dPt>
            <c:idx val="11"/>
            <c:invertIfNegative val="0"/>
            <c:bubble3D val="0"/>
            <c:spPr>
              <a:solidFill>
                <a:srgbClr val="00B050"/>
              </a:solidFill>
              <a:ln>
                <a:noFill/>
              </a:ln>
              <a:effectLst/>
            </c:spPr>
            <c:extLst>
              <c:ext xmlns:c16="http://schemas.microsoft.com/office/drawing/2014/chart" uri="{C3380CC4-5D6E-409C-BE32-E72D297353CC}">
                <c16:uniqueId val="{00000017-B278-4386-8447-24CDB4A180AB}"/>
              </c:ext>
            </c:extLst>
          </c:dPt>
          <c:dPt>
            <c:idx val="12"/>
            <c:invertIfNegative val="0"/>
            <c:bubble3D val="0"/>
            <c:spPr>
              <a:solidFill>
                <a:srgbClr val="FF6600"/>
              </a:solidFill>
              <a:ln>
                <a:noFill/>
              </a:ln>
              <a:effectLst/>
            </c:spPr>
            <c:extLst>
              <c:ext xmlns:c16="http://schemas.microsoft.com/office/drawing/2014/chart" uri="{C3380CC4-5D6E-409C-BE32-E72D297353CC}">
                <c16:uniqueId val="{00000019-B278-4386-8447-24CDB4A180AB}"/>
              </c:ext>
            </c:extLst>
          </c:dPt>
          <c:dPt>
            <c:idx val="13"/>
            <c:invertIfNegative val="0"/>
            <c:bubble3D val="0"/>
            <c:spPr>
              <a:solidFill>
                <a:srgbClr val="00B0F0"/>
              </a:solidFill>
              <a:ln>
                <a:noFill/>
              </a:ln>
              <a:effectLst/>
            </c:spPr>
            <c:extLst>
              <c:ext xmlns:c16="http://schemas.microsoft.com/office/drawing/2014/chart" uri="{C3380CC4-5D6E-409C-BE32-E72D297353CC}">
                <c16:uniqueId val="{0000001B-B278-4386-8447-24CDB4A180AB}"/>
              </c:ext>
            </c:extLst>
          </c:dPt>
          <c:dPt>
            <c:idx val="14"/>
            <c:invertIfNegative val="0"/>
            <c:bubble3D val="0"/>
            <c:spPr>
              <a:solidFill>
                <a:srgbClr val="3366FF"/>
              </a:solidFill>
              <a:ln>
                <a:noFill/>
              </a:ln>
              <a:effectLst/>
            </c:spPr>
            <c:extLst>
              <c:ext xmlns:c16="http://schemas.microsoft.com/office/drawing/2014/chart" uri="{C3380CC4-5D6E-409C-BE32-E72D297353CC}">
                <c16:uniqueId val="{0000001D-B278-4386-8447-24CDB4A180AB}"/>
              </c:ext>
            </c:extLst>
          </c:dPt>
          <c:dLbls>
            <c:dLbl>
              <c:idx val="0"/>
              <c:layout>
                <c:manualLayout>
                  <c:x val="-2.8918416447944006E-3"/>
                  <c:y val="-0.2846736691906237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278-4386-8447-24CDB4A180AB}"/>
                </c:ext>
              </c:extLst>
            </c:dLbl>
            <c:dLbl>
              <c:idx val="1"/>
              <c:layout>
                <c:manualLayout>
                  <c:x val="-2.7554124498176155E-17"/>
                  <c:y val="-5.42235560363092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278-4386-8447-24CDB4A180AB}"/>
                </c:ext>
              </c:extLst>
            </c:dLbl>
            <c:dLbl>
              <c:idx val="2"/>
              <c:layout>
                <c:manualLayout>
                  <c:x val="-1.3888888888888889E-3"/>
                  <c:y val="-7.86241562526485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278-4386-8447-24CDB4A180AB}"/>
                </c:ext>
              </c:extLst>
            </c:dLbl>
            <c:dLbl>
              <c:idx val="3"/>
              <c:layout>
                <c:manualLayout>
                  <c:x val="0"/>
                  <c:y val="-0.100313578667172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278-4386-8447-24CDB4A180AB}"/>
                </c:ext>
              </c:extLst>
            </c:dLbl>
            <c:dLbl>
              <c:idx val="4"/>
              <c:layout>
                <c:manualLayout>
                  <c:x val="-2.7777777777777779E-3"/>
                  <c:y val="-0.1084471120726185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278-4386-8447-24CDB4A180AB}"/>
                </c:ext>
              </c:extLst>
            </c:dLbl>
            <c:dLbl>
              <c:idx val="5"/>
              <c:layout>
                <c:manualLayout>
                  <c:x val="-1.274825021872266E-3"/>
                  <c:y val="-4.33788448290474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278-4386-8447-24CDB4A180AB}"/>
                </c:ext>
              </c:extLst>
            </c:dLbl>
            <c:dLbl>
              <c:idx val="6"/>
              <c:layout>
                <c:manualLayout>
                  <c:x val="-1.3888888888888889E-3"/>
                  <c:y val="-7.86241562526484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278-4386-8447-24CDB4A180AB}"/>
                </c:ext>
              </c:extLst>
            </c:dLbl>
            <c:dLbl>
              <c:idx val="7"/>
              <c:layout>
                <c:manualLayout>
                  <c:x val="-1.3888888888888889E-3"/>
                  <c:y val="-7.59129784508330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278-4386-8447-24CDB4A180AB}"/>
                </c:ext>
              </c:extLst>
            </c:dLbl>
            <c:dLbl>
              <c:idx val="8"/>
              <c:layout>
                <c:manualLayout>
                  <c:x val="-1.3888888888889906E-3"/>
                  <c:y val="-7.32018006490175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278-4386-8447-24CDB4A180AB}"/>
                </c:ext>
              </c:extLst>
            </c:dLbl>
            <c:dLbl>
              <c:idx val="9"/>
              <c:layout>
                <c:manualLayout>
                  <c:x val="0"/>
                  <c:y val="-9.48912230635412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278-4386-8447-24CDB4A180AB}"/>
                </c:ext>
              </c:extLst>
            </c:dLbl>
            <c:dLbl>
              <c:idx val="10"/>
              <c:layout>
                <c:manualLayout>
                  <c:x val="2.8918416447944006E-3"/>
                  <c:y val="-0.1084471120726185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B278-4386-8447-24CDB4A180AB}"/>
                </c:ext>
              </c:extLst>
            </c:dLbl>
            <c:dLbl>
              <c:idx val="11"/>
              <c:layout>
                <c:manualLayout>
                  <c:x val="-1.3888888888888889E-3"/>
                  <c:y val="-5.15123782344939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B278-4386-8447-24CDB4A180AB}"/>
                </c:ext>
              </c:extLst>
            </c:dLbl>
            <c:dLbl>
              <c:idx val="12"/>
              <c:layout>
                <c:manualLayout>
                  <c:x val="-4.1666666666666666E-3"/>
                  <c:y val="-0.1545371347034815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B278-4386-8447-24CDB4A180AB}"/>
                </c:ext>
              </c:extLst>
            </c:dLbl>
            <c:dLbl>
              <c:idx val="13"/>
              <c:layout>
                <c:manualLayout>
                  <c:x val="2.7777777777777779E-3"/>
                  <c:y val="-0.130136534487142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B278-4386-8447-24CDB4A180AB}"/>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Total Uninsured Injuries Reported</c:v>
                </c:pt>
                <c:pt idx="1">
                  <c:v>Painter</c:v>
                </c:pt>
                <c:pt idx="2">
                  <c:v>Carpenter</c:v>
                </c:pt>
                <c:pt idx="3">
                  <c:v>Driver</c:v>
                </c:pt>
                <c:pt idx="4">
                  <c:v>Laborer</c:v>
                </c:pt>
                <c:pt idx="5">
                  <c:v>All Other Occupations</c:v>
                </c:pt>
                <c:pt idx="6">
                  <c:v>Delivery Services</c:v>
                </c:pt>
                <c:pt idx="7">
                  <c:v>Trucking &amp; Warehousing</c:v>
                </c:pt>
                <c:pt idx="8">
                  <c:v>Home Health Care</c:v>
                </c:pt>
                <c:pt idx="9">
                  <c:v>Transportation</c:v>
                </c:pt>
                <c:pt idx="10">
                  <c:v>Construction</c:v>
                </c:pt>
                <c:pt idx="11">
                  <c:v>All Other Industries</c:v>
                </c:pt>
              </c:strCache>
            </c:strRef>
          </c:cat>
          <c:val>
            <c:numRef>
              <c:f>Sheet1!$B$2:$B$13</c:f>
              <c:numCache>
                <c:formatCode>General</c:formatCode>
                <c:ptCount val="12"/>
                <c:pt idx="0">
                  <c:v>65</c:v>
                </c:pt>
                <c:pt idx="1">
                  <c:v>4</c:v>
                </c:pt>
                <c:pt idx="2">
                  <c:v>4</c:v>
                </c:pt>
                <c:pt idx="3">
                  <c:v>8</c:v>
                </c:pt>
                <c:pt idx="4">
                  <c:v>26</c:v>
                </c:pt>
                <c:pt idx="5">
                  <c:v>23</c:v>
                </c:pt>
                <c:pt idx="6">
                  <c:v>2</c:v>
                </c:pt>
                <c:pt idx="7">
                  <c:v>3</c:v>
                </c:pt>
                <c:pt idx="8">
                  <c:v>3</c:v>
                </c:pt>
                <c:pt idx="9">
                  <c:v>10</c:v>
                </c:pt>
                <c:pt idx="10">
                  <c:v>26</c:v>
                </c:pt>
                <c:pt idx="11">
                  <c:v>21</c:v>
                </c:pt>
              </c:numCache>
            </c:numRef>
          </c:val>
          <c:extLst>
            <c:ext xmlns:c16="http://schemas.microsoft.com/office/drawing/2014/chart" uri="{C3380CC4-5D6E-409C-BE32-E72D297353CC}">
              <c16:uniqueId val="{0000001E-B278-4386-8447-24CDB4A180AB}"/>
            </c:ext>
          </c:extLst>
        </c:ser>
        <c:dLbls>
          <c:showLegendKey val="0"/>
          <c:showVal val="0"/>
          <c:showCatName val="0"/>
          <c:showSerName val="0"/>
          <c:showPercent val="0"/>
          <c:showBubbleSize val="0"/>
        </c:dLbls>
        <c:gapWidth val="50"/>
        <c:overlap val="100"/>
        <c:axId val="1800060687"/>
        <c:axId val="1800067343"/>
      </c:barChart>
      <c:catAx>
        <c:axId val="1800060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800067343"/>
        <c:crosses val="autoZero"/>
        <c:auto val="1"/>
        <c:lblAlgn val="ctr"/>
        <c:lblOffset val="100"/>
        <c:noMultiLvlLbl val="0"/>
      </c:catAx>
      <c:valAx>
        <c:axId val="1800067343"/>
        <c:scaling>
          <c:orientation val="minMax"/>
        </c:scaling>
        <c:delete val="0"/>
        <c:axPos val="l"/>
        <c:majorGridlines>
          <c:spPr>
            <a:ln w="9525" cap="flat" cmpd="sng" algn="ctr">
              <a:solidFill>
                <a:schemeClr val="tx1">
                  <a:lumMod val="15000"/>
                  <a:lumOff val="85000"/>
                </a:schemeClr>
              </a:solidFill>
              <a:prstDash val="sys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80006068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2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Budget</c:v>
                </c:pt>
              </c:strCache>
            </c:strRef>
          </c:tx>
          <c:spPr>
            <a:solidFill>
              <a:srgbClr val="FFC000"/>
            </a:solidFill>
            <a:ln>
              <a:solidFill>
                <a:schemeClr val="bg1">
                  <a:lumMod val="65000"/>
                </a:schemeClr>
              </a:solidFill>
            </a:ln>
            <a:effectLst/>
            <a:sp3d>
              <a:contourClr>
                <a:schemeClr val="bg1">
                  <a:lumMod val="65000"/>
                </a:schemeClr>
              </a:contourClr>
            </a:sp3d>
          </c:spPr>
          <c:invertIfNegative val="0"/>
          <c:dLbls>
            <c:dLbl>
              <c:idx val="0"/>
              <c:layout>
                <c:manualLayout>
                  <c:x val="-2.6744161560005898E-3"/>
                  <c:y val="0.2135559226761887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D2F-4401-AE64-8ADBB7209C8C}"/>
                </c:ext>
              </c:extLst>
            </c:dLbl>
            <c:dLbl>
              <c:idx val="1"/>
              <c:layout>
                <c:manualLayout>
                  <c:x val="-2.9370143407669467E-3"/>
                  <c:y val="0.2277753173454844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D2F-4401-AE64-8ADBB7209C8C}"/>
                </c:ext>
              </c:extLst>
            </c:dLbl>
            <c:dLbl>
              <c:idx val="2"/>
              <c:layout>
                <c:manualLayout>
                  <c:x val="-3.0682081411754795E-3"/>
                  <c:y val="0.211732038408487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D2F-4401-AE64-8ADBB7209C8C}"/>
                </c:ext>
              </c:extLst>
            </c:dLbl>
            <c:dLbl>
              <c:idx val="3"/>
              <c:layout>
                <c:manualLayout>
                  <c:x val="-2.8056099564091226E-3"/>
                  <c:y val="8.74962439858520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D2F-4401-AE64-8ADBB7209C8C}"/>
                </c:ext>
              </c:extLst>
            </c:dLbl>
            <c:dLbl>
              <c:idx val="4"/>
              <c:layout>
                <c:manualLayout>
                  <c:x val="5.0862341272347239E-3"/>
                  <c:y val="0.224710168450446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D2F-4401-AE64-8ADBB7209C8C}"/>
                </c:ext>
              </c:extLst>
            </c:dLbl>
            <c:dLbl>
              <c:idx val="5"/>
              <c:layout>
                <c:manualLayout>
                  <c:x val="-2.4600632707847811E-3"/>
                  <c:y val="0.1977419265305531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D2F-4401-AE64-8ADBB7209C8C}"/>
                </c:ext>
              </c:extLst>
            </c:dLbl>
            <c:dLbl>
              <c:idx val="6"/>
              <c:layout>
                <c:manualLayout>
                  <c:x val="5.0863335024772848E-3"/>
                  <c:y val="0.2079491137013361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D2F-4401-AE64-8ADBB7209C8C}"/>
                </c:ext>
              </c:extLst>
            </c:dLbl>
            <c:dLbl>
              <c:idx val="7"/>
              <c:layout>
                <c:manualLayout>
                  <c:x val="4.0032542057702241E-3"/>
                  <c:y val="0.1656909762853950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D2F-4401-AE64-8ADBB7209C8C}"/>
                </c:ext>
              </c:extLst>
            </c:dLbl>
            <c:dLbl>
              <c:idx val="8"/>
              <c:layout>
                <c:manualLayout>
                  <c:x val="0"/>
                  <c:y val="0.173708920187793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D2F-4401-AE64-8ADBB7209C8C}"/>
                </c:ext>
              </c:extLst>
            </c:dLbl>
            <c:dLbl>
              <c:idx val="9"/>
              <c:layout>
                <c:manualLayout>
                  <c:x val="0"/>
                  <c:y val="0.157276995305164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D2F-4401-AE64-8ADBB7209C8C}"/>
                </c:ext>
              </c:extLst>
            </c:dLbl>
            <c:dLbl>
              <c:idx val="10"/>
              <c:layout>
                <c:manualLayout>
                  <c:x val="-2.2633483392035544E-16"/>
                  <c:y val="0.16197183098591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D2F-4401-AE64-8ADBB7209C8C}"/>
                </c:ext>
              </c:extLst>
            </c:dLbl>
            <c:spPr>
              <a:noFill/>
              <a:ln>
                <a:noFill/>
              </a:ln>
              <a:effectLst/>
            </c:spPr>
            <c:txPr>
              <a:bodyPr rot="-5400000" spcFirstLastPara="1" vertOverflow="ellipsis"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Sheet1!$A$12:$A$16</c:f>
              <c:numCache>
                <c:formatCode>General</c:formatCode>
                <c:ptCount val="5"/>
                <c:pt idx="0">
                  <c:v>2022</c:v>
                </c:pt>
                <c:pt idx="1">
                  <c:v>2023</c:v>
                </c:pt>
                <c:pt idx="2">
                  <c:v>2024</c:v>
                </c:pt>
                <c:pt idx="3">
                  <c:v>2025</c:v>
                </c:pt>
                <c:pt idx="4">
                  <c:v>2026</c:v>
                </c:pt>
              </c:numCache>
            </c:numRef>
          </c:cat>
          <c:val>
            <c:numRef>
              <c:f>Sheet1!$B$12:$B$16</c:f>
              <c:numCache>
                <c:formatCode>"$"#,##0</c:formatCode>
                <c:ptCount val="5"/>
                <c:pt idx="0">
                  <c:v>7050000</c:v>
                </c:pt>
                <c:pt idx="1">
                  <c:v>8200000</c:v>
                </c:pt>
                <c:pt idx="2">
                  <c:v>7500000</c:v>
                </c:pt>
                <c:pt idx="3">
                  <c:v>9800000</c:v>
                </c:pt>
                <c:pt idx="4">
                  <c:v>8000000</c:v>
                </c:pt>
              </c:numCache>
            </c:numRef>
          </c:val>
          <c:extLst>
            <c:ext xmlns:c16="http://schemas.microsoft.com/office/drawing/2014/chart" uri="{C3380CC4-5D6E-409C-BE32-E72D297353CC}">
              <c16:uniqueId val="{0000000B-2D2F-4401-AE64-8ADBB7209C8C}"/>
            </c:ext>
          </c:extLst>
        </c:ser>
        <c:ser>
          <c:idx val="1"/>
          <c:order val="1"/>
          <c:tx>
            <c:strRef>
              <c:f>Sheet1!$C$1</c:f>
              <c:strCache>
                <c:ptCount val="1"/>
                <c:pt idx="0">
                  <c:v>Amount Paid</c:v>
                </c:pt>
              </c:strCache>
            </c:strRef>
          </c:tx>
          <c:spPr>
            <a:solidFill>
              <a:schemeClr val="accent1">
                <a:lumMod val="75000"/>
              </a:schemeClr>
            </a:solidFill>
            <a:ln>
              <a:solidFill>
                <a:schemeClr val="bg1">
                  <a:lumMod val="65000"/>
                </a:schemeClr>
              </a:solidFill>
            </a:ln>
            <a:effectLst/>
            <a:sp3d>
              <a:contourClr>
                <a:schemeClr val="bg1">
                  <a:lumMod val="65000"/>
                </a:schemeClr>
              </a:contourClr>
            </a:sp3d>
          </c:spPr>
          <c:invertIfNegative val="0"/>
          <c:dLbls>
            <c:dLbl>
              <c:idx val="0"/>
              <c:layout>
                <c:manualLayout>
                  <c:x val="0"/>
                  <c:y val="0.2110142625963741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D2F-4401-AE64-8ADBB7209C8C}"/>
                </c:ext>
              </c:extLst>
            </c:dLbl>
            <c:dLbl>
              <c:idx val="1"/>
              <c:layout>
                <c:manualLayout>
                  <c:x val="-4.9030396456687013E-17"/>
                  <c:y val="0.225427944262560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D2F-4401-AE64-8ADBB7209C8C}"/>
                </c:ext>
              </c:extLst>
            </c:dLbl>
            <c:dLbl>
              <c:idx val="2"/>
              <c:layout>
                <c:manualLayout>
                  <c:x val="-2.4118179712342325E-3"/>
                  <c:y val="0.1987536670162223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D2F-4401-AE64-8ADBB7209C8C}"/>
                </c:ext>
              </c:extLst>
            </c:dLbl>
            <c:dLbl>
              <c:idx val="3"/>
              <c:layout>
                <c:manualLayout>
                  <c:x val="-1.3119380040863091E-4"/>
                  <c:y val="0.218579870660370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D2F-4401-AE64-8ADBB7209C8C}"/>
                </c:ext>
              </c:extLst>
            </c:dLbl>
            <c:dLbl>
              <c:idx val="4"/>
              <c:layout>
                <c:manualLayout>
                  <c:x val="9.2303156653399873E-3"/>
                  <c:y val="-1.37864122190833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D2F-4401-AE64-8ADBB7209C8C}"/>
                </c:ext>
              </c:extLst>
            </c:dLbl>
            <c:dLbl>
              <c:idx val="5"/>
              <c:layout>
                <c:manualLayout>
                  <c:x val="7.6295002537158339E-3"/>
                  <c:y val="0.20651356207710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D2F-4401-AE64-8ADBB7209C8C}"/>
                </c:ext>
              </c:extLst>
            </c:dLbl>
            <c:dLbl>
              <c:idx val="6"/>
              <c:layout>
                <c:manualLayout>
                  <c:x val="0"/>
                  <c:y val="0.20110104009914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2D2F-4401-AE64-8ADBB7209C8C}"/>
                </c:ext>
              </c:extLst>
            </c:dLbl>
            <c:dLbl>
              <c:idx val="7"/>
              <c:layout>
                <c:manualLayout>
                  <c:x val="-4.9200492004921855E-3"/>
                  <c:y val="-5.95436905399419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2D2F-4401-AE64-8ADBB7209C8C}"/>
                </c:ext>
              </c:extLst>
            </c:dLbl>
            <c:dLbl>
              <c:idx val="8"/>
              <c:layout>
                <c:manualLayout>
                  <c:x val="0"/>
                  <c:y val="0.1596244131455399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D2F-4401-AE64-8ADBB7209C8C}"/>
                </c:ext>
              </c:extLst>
            </c:dLbl>
            <c:dLbl>
              <c:idx val="9"/>
              <c:layout>
                <c:manualLayout>
                  <c:x val="-1.1316741696017772E-16"/>
                  <c:y val="0.1549295774647887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D2F-4401-AE64-8ADBB7209C8C}"/>
                </c:ext>
              </c:extLst>
            </c:dLbl>
            <c:spPr>
              <a:noFill/>
              <a:ln>
                <a:noFill/>
              </a:ln>
              <a:effectLst/>
            </c:spPr>
            <c:txPr>
              <a:bodyPr rot="-5400000" spcFirstLastPara="1" vertOverflow="ellipsis"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Sheet1!$A$12:$A$16</c:f>
              <c:numCache>
                <c:formatCode>General</c:formatCode>
                <c:ptCount val="5"/>
                <c:pt idx="0">
                  <c:v>2022</c:v>
                </c:pt>
                <c:pt idx="1">
                  <c:v>2023</c:v>
                </c:pt>
                <c:pt idx="2">
                  <c:v>2024</c:v>
                </c:pt>
                <c:pt idx="3">
                  <c:v>2025</c:v>
                </c:pt>
                <c:pt idx="4">
                  <c:v>2026</c:v>
                </c:pt>
              </c:numCache>
            </c:numRef>
          </c:cat>
          <c:val>
            <c:numRef>
              <c:f>Sheet1!$C$12:$C$16</c:f>
              <c:numCache>
                <c:formatCode>"$"#,##0</c:formatCode>
                <c:ptCount val="5"/>
                <c:pt idx="0">
                  <c:v>6924993</c:v>
                </c:pt>
                <c:pt idx="1">
                  <c:v>7726621</c:v>
                </c:pt>
                <c:pt idx="2">
                  <c:v>6246527</c:v>
                </c:pt>
                <c:pt idx="3">
                  <c:v>6687770</c:v>
                </c:pt>
                <c:pt idx="4">
                  <c:v>3777457</c:v>
                </c:pt>
              </c:numCache>
            </c:numRef>
          </c:val>
          <c:extLst>
            <c:ext xmlns:c16="http://schemas.microsoft.com/office/drawing/2014/chart" uri="{C3380CC4-5D6E-409C-BE32-E72D297353CC}">
              <c16:uniqueId val="{00000016-2D2F-4401-AE64-8ADBB7209C8C}"/>
            </c:ext>
          </c:extLst>
        </c:ser>
        <c:dLbls>
          <c:showLegendKey val="0"/>
          <c:showVal val="0"/>
          <c:showCatName val="0"/>
          <c:showSerName val="0"/>
          <c:showPercent val="0"/>
          <c:showBubbleSize val="0"/>
        </c:dLbls>
        <c:gapWidth val="35"/>
        <c:shape val="box"/>
        <c:axId val="1147327584"/>
        <c:axId val="1147333488"/>
        <c:axId val="0"/>
      </c:bar3DChart>
      <c:catAx>
        <c:axId val="114732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147333488"/>
        <c:crosses val="autoZero"/>
        <c:auto val="1"/>
        <c:lblAlgn val="ctr"/>
        <c:lblOffset val="100"/>
        <c:noMultiLvlLbl val="0"/>
      </c:catAx>
      <c:valAx>
        <c:axId val="114733348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147327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 Civil Recovery </c:v>
                </c:pt>
              </c:strCache>
            </c:strRef>
          </c:tx>
          <c:spPr>
            <a:solidFill>
              <a:schemeClr val="accent1">
                <a:lumMod val="75000"/>
              </a:schemeClr>
            </a:solidFill>
            <a:ln>
              <a:noFill/>
            </a:ln>
            <a:effectLst/>
            <a:sp3d/>
          </c:spPr>
          <c:invertIfNegative val="0"/>
          <c:dLbls>
            <c:dLbl>
              <c:idx val="0"/>
              <c:layout>
                <c:manualLayout>
                  <c:x val="-3.0861947461787642E-3"/>
                  <c:y val="0.1578069167985286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DA7-497B-A4C2-BE7AC20B4780}"/>
                </c:ext>
              </c:extLst>
            </c:dLbl>
            <c:dLbl>
              <c:idx val="1"/>
              <c:layout>
                <c:manualLayout>
                  <c:x val="-1.2344778984714831E-2"/>
                  <c:y val="0.2482107804321701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DA7-497B-A4C2-BE7AC20B4780}"/>
                </c:ext>
              </c:extLst>
            </c:dLbl>
            <c:dLbl>
              <c:idx val="2"/>
              <c:layout>
                <c:manualLayout>
                  <c:x val="3.0861947461787078E-3"/>
                  <c:y val="0.2235988805150801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DA7-497B-A4C2-BE7AC20B4780}"/>
                </c:ext>
              </c:extLst>
            </c:dLbl>
            <c:dLbl>
              <c:idx val="3"/>
              <c:layout>
                <c:manualLayout>
                  <c:x val="-2.0833029574009055E-3"/>
                  <c:y val="0.2151558987885554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DA7-497B-A4C2-BE7AC20B4780}"/>
                </c:ext>
              </c:extLst>
            </c:dLbl>
            <c:dLbl>
              <c:idx val="4"/>
              <c:layout>
                <c:manualLayout>
                  <c:x val="-8.2556924497583211E-3"/>
                  <c:y val="0.2095361164306903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DA7-497B-A4C2-BE7AC20B4780}"/>
                </c:ext>
              </c:extLst>
            </c:dLbl>
            <c:dLbl>
              <c:idx val="5"/>
              <c:layout>
                <c:manualLayout>
                  <c:x val="9.2585842385361234E-3"/>
                  <c:y val="0.2511827904271416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DA7-497B-A4C2-BE7AC20B4780}"/>
                </c:ext>
              </c:extLst>
            </c:dLbl>
            <c:spPr>
              <a:noFill/>
              <a:ln>
                <a:noFill/>
              </a:ln>
              <a:effectLst/>
            </c:spPr>
            <c:txPr>
              <a:bodyPr rot="-540000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numRef>
              <c:f>Sheet1!$A$6:$A$10</c:f>
              <c:numCache>
                <c:formatCode>0_);\(0\)</c:formatCode>
                <c:ptCount val="5"/>
                <c:pt idx="0">
                  <c:v>2022</c:v>
                </c:pt>
                <c:pt idx="1">
                  <c:v>2023</c:v>
                </c:pt>
                <c:pt idx="2">
                  <c:v>2024</c:v>
                </c:pt>
                <c:pt idx="3">
                  <c:v>2025</c:v>
                </c:pt>
                <c:pt idx="4">
                  <c:v>2026</c:v>
                </c:pt>
              </c:numCache>
            </c:numRef>
          </c:cat>
          <c:val>
            <c:numRef>
              <c:f>Sheet1!$B$6:$B$10</c:f>
              <c:numCache>
                <c:formatCode>_("$"* #,##0_);_("$"* \(#,##0\);_("$"* "-"_);_(@_)</c:formatCode>
                <c:ptCount val="5"/>
                <c:pt idx="0">
                  <c:v>1283640</c:v>
                </c:pt>
                <c:pt idx="1">
                  <c:v>1061271</c:v>
                </c:pt>
                <c:pt idx="2">
                  <c:v>1173808</c:v>
                </c:pt>
                <c:pt idx="3">
                  <c:v>590436.62</c:v>
                </c:pt>
                <c:pt idx="4">
                  <c:v>618743</c:v>
                </c:pt>
              </c:numCache>
            </c:numRef>
          </c:val>
          <c:extLst>
            <c:ext xmlns:c16="http://schemas.microsoft.com/office/drawing/2014/chart" uri="{C3380CC4-5D6E-409C-BE32-E72D297353CC}">
              <c16:uniqueId val="{00000006-6DA7-497B-A4C2-BE7AC20B4780}"/>
            </c:ext>
          </c:extLst>
        </c:ser>
        <c:dLbls>
          <c:showLegendKey val="0"/>
          <c:showVal val="0"/>
          <c:showCatName val="0"/>
          <c:showSerName val="0"/>
          <c:showPercent val="0"/>
          <c:showBubbleSize val="0"/>
        </c:dLbls>
        <c:gapWidth val="75"/>
        <c:gapDepth val="75"/>
        <c:shape val="box"/>
        <c:axId val="859169184"/>
        <c:axId val="859170168"/>
        <c:axId val="0"/>
      </c:bar3DChart>
      <c:catAx>
        <c:axId val="859169184"/>
        <c:scaling>
          <c:orientation val="minMax"/>
        </c:scaling>
        <c:delete val="0"/>
        <c:axPos val="b"/>
        <c:numFmt formatCode="0_);\(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59170168"/>
        <c:crosses val="autoZero"/>
        <c:auto val="1"/>
        <c:lblAlgn val="ctr"/>
        <c:lblOffset val="100"/>
        <c:noMultiLvlLbl val="0"/>
      </c:catAx>
      <c:valAx>
        <c:axId val="85917016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5916918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3"/>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2540995590661153"/>
          <c:y val="3.76431479434053E-2"/>
          <c:w val="0.87459007647292963"/>
          <c:h val="0.7774796068106542"/>
        </c:manualLayout>
      </c:layout>
      <c:bar3DChart>
        <c:barDir val="col"/>
        <c:grouping val="clustered"/>
        <c:varyColors val="0"/>
        <c:ser>
          <c:idx val="1"/>
          <c:order val="0"/>
          <c:tx>
            <c:strRef>
              <c:f>Sheet1!$A$2</c:f>
              <c:strCache>
                <c:ptCount val="1"/>
                <c:pt idx="0">
                  <c:v>Budget</c:v>
                </c:pt>
              </c:strCache>
            </c:strRef>
          </c:tx>
          <c:spPr>
            <a:solidFill>
              <a:srgbClr val="99CCFF"/>
            </a:solidFill>
            <a:ln w="2359">
              <a:solidFill>
                <a:schemeClr val="tx1"/>
              </a:solidFill>
              <a:prstDash val="solid"/>
            </a:ln>
          </c:spPr>
          <c:invertIfNegative val="0"/>
          <c:dLbls>
            <c:dLbl>
              <c:idx val="0"/>
              <c:layout>
                <c:manualLayout>
                  <c:x val="-3.3518421737300393E-3"/>
                  <c:y val="0.259589858767792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DA2-4F0F-9ABD-0A4C45B2BC18}"/>
                </c:ext>
              </c:extLst>
            </c:dLbl>
            <c:dLbl>
              <c:idx val="1"/>
              <c:layout>
                <c:manualLayout>
                  <c:x val="2.4094487259412696E-3"/>
                  <c:y val="0.2609598229799912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DA2-4F0F-9ABD-0A4C45B2BC18}"/>
                </c:ext>
              </c:extLst>
            </c:dLbl>
            <c:dLbl>
              <c:idx val="2"/>
              <c:layout>
                <c:manualLayout>
                  <c:x val="1.3701142995435373E-4"/>
                  <c:y val="0.1785453725240432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DA2-4F0F-9ABD-0A4C45B2BC18}"/>
                </c:ext>
              </c:extLst>
            </c:dLbl>
            <c:dLbl>
              <c:idx val="3"/>
              <c:layout>
                <c:manualLayout>
                  <c:x val="-3.5914702836170654E-3"/>
                  <c:y val="0.179280405971015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DA2-4F0F-9ABD-0A4C45B2BC18}"/>
                </c:ext>
              </c:extLst>
            </c:dLbl>
            <c:dLbl>
              <c:idx val="4"/>
              <c:layout>
                <c:manualLayout>
                  <c:x val="7.6691211426231096E-3"/>
                  <c:y val="0.16939297121807478"/>
                </c:manualLayout>
              </c:layout>
              <c:spPr>
                <a:noFill/>
                <a:ln w="4718">
                  <a:noFill/>
                </a:ln>
              </c:spPr>
              <c:txPr>
                <a:bodyPr rot="-5400000" vert="horz"/>
                <a:lstStyle/>
                <a:p>
                  <a:pPr algn="ctr">
                    <a:defRPr sz="1600" b="0" i="0" baseline="0"/>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DA2-4F0F-9ABD-0A4C45B2BC18}"/>
                </c:ext>
              </c:extLst>
            </c:dLbl>
            <c:dLbl>
              <c:idx val="5"/>
              <c:layout>
                <c:manualLayout>
                  <c:x val="6.92659232415465E-4"/>
                  <c:y val="0.263174893261701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DA2-4F0F-9ABD-0A4C45B2BC18}"/>
                </c:ext>
              </c:extLst>
            </c:dLbl>
            <c:dLbl>
              <c:idx val="6"/>
              <c:layout>
                <c:manualLayout>
                  <c:x val="2.2292313606869394E-3"/>
                  <c:y val="0.2660237192099280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DA2-4F0F-9ABD-0A4C45B2BC18}"/>
                </c:ext>
              </c:extLst>
            </c:dLbl>
            <c:dLbl>
              <c:idx val="7"/>
              <c:layout>
                <c:manualLayout>
                  <c:x val="-2.5856364616985301E-5"/>
                  <c:y val="7.54857785756055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DA2-4F0F-9ABD-0A4C45B2BC18}"/>
                </c:ext>
              </c:extLst>
            </c:dLbl>
            <c:dLbl>
              <c:idx val="8"/>
              <c:layout>
                <c:manualLayout>
                  <c:x val="-5.4043443790994627E-4"/>
                  <c:y val="0.145257223775556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DA2-4F0F-9ABD-0A4C45B2BC18}"/>
                </c:ext>
              </c:extLst>
            </c:dLbl>
            <c:dLbl>
              <c:idx val="9"/>
              <c:layout>
                <c:manualLayout>
                  <c:x val="3.293105442861865E-3"/>
                  <c:y val="0.1825373178590989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DA2-4F0F-9ABD-0A4C45B2BC18}"/>
                </c:ext>
              </c:extLst>
            </c:dLbl>
            <c:dLbl>
              <c:idx val="10"/>
              <c:layout>
                <c:manualLayout>
                  <c:x val="3.3054031178237674E-3"/>
                  <c:y val="0.1992044324543738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DA2-4F0F-9ABD-0A4C45B2BC18}"/>
                </c:ext>
              </c:extLst>
            </c:dLbl>
            <c:dLbl>
              <c:idx val="11"/>
              <c:layout>
                <c:manualLayout>
                  <c:xMode val="edge"/>
                  <c:yMode val="edge"/>
                  <c:x val="0.90344062153163152"/>
                  <c:y val="0.4189852700490998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DA2-4F0F-9ABD-0A4C45B2BC18}"/>
                </c:ext>
              </c:extLst>
            </c:dLbl>
            <c:spPr>
              <a:noFill/>
              <a:ln w="4718">
                <a:noFill/>
              </a:ln>
            </c:spPr>
            <c:txPr>
              <a:bodyPr rot="-5400000" vert="horz"/>
              <a:lstStyle/>
              <a:p>
                <a:pPr algn="ct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Sheet1!$Q$1:$U$1</c:f>
              <c:strCache>
                <c:ptCount val="5"/>
                <c:pt idx="0">
                  <c:v>2022</c:v>
                </c:pt>
                <c:pt idx="1">
                  <c:v>2023</c:v>
                </c:pt>
                <c:pt idx="2">
                  <c:v>2024</c:v>
                </c:pt>
                <c:pt idx="3">
                  <c:v>2025</c:v>
                </c:pt>
                <c:pt idx="4">
                  <c:v>2026</c:v>
                </c:pt>
              </c:strCache>
            </c:strRef>
          </c:cat>
          <c:val>
            <c:numRef>
              <c:f>Sheet1!$Q$2:$U$2</c:f>
              <c:numCache>
                <c:formatCode>_("$"* #,##0_);_("$"* \(#,##0\);_("$"* "-"_);_(@_)</c:formatCode>
                <c:ptCount val="5"/>
                <c:pt idx="0">
                  <c:v>27000000</c:v>
                </c:pt>
                <c:pt idx="1">
                  <c:v>28000000</c:v>
                </c:pt>
                <c:pt idx="2">
                  <c:v>31000000</c:v>
                </c:pt>
                <c:pt idx="3">
                  <c:v>30700000</c:v>
                </c:pt>
                <c:pt idx="4">
                  <c:v>31000000</c:v>
                </c:pt>
              </c:numCache>
            </c:numRef>
          </c:val>
          <c:extLst>
            <c:ext xmlns:c16="http://schemas.microsoft.com/office/drawing/2014/chart" uri="{C3380CC4-5D6E-409C-BE32-E72D297353CC}">
              <c16:uniqueId val="{0000000C-7DA2-4F0F-9ABD-0A4C45B2BC18}"/>
            </c:ext>
          </c:extLst>
        </c:ser>
        <c:ser>
          <c:idx val="0"/>
          <c:order val="1"/>
          <c:tx>
            <c:strRef>
              <c:f>Sheet1!$A$3</c:f>
              <c:strCache>
                <c:ptCount val="1"/>
                <c:pt idx="0">
                  <c:v>Amount Paid</c:v>
                </c:pt>
              </c:strCache>
            </c:strRef>
          </c:tx>
          <c:spPr>
            <a:solidFill>
              <a:srgbClr val="FFFF99"/>
            </a:solidFill>
            <a:ln w="2359">
              <a:solidFill>
                <a:schemeClr val="tx1"/>
              </a:solidFill>
              <a:prstDash val="solid"/>
            </a:ln>
          </c:spPr>
          <c:invertIfNegative val="0"/>
          <c:dLbls>
            <c:dLbl>
              <c:idx val="0"/>
              <c:layout>
                <c:manualLayout>
                  <c:x val="6.5270565222609443E-5"/>
                  <c:y val="0.2725739197106551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DA2-4F0F-9ABD-0A4C45B2BC18}"/>
                </c:ext>
              </c:extLst>
            </c:dLbl>
            <c:dLbl>
              <c:idx val="1"/>
              <c:layout>
                <c:manualLayout>
                  <c:x val="1.1267402267828627E-3"/>
                  <c:y val="0.2666879694498854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DA2-4F0F-9ABD-0A4C45B2BC18}"/>
                </c:ext>
              </c:extLst>
            </c:dLbl>
            <c:dLbl>
              <c:idx val="2"/>
              <c:layout>
                <c:manualLayout>
                  <c:x val="1.7401700258483569E-4"/>
                  <c:y val="0.25062957592744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DA2-4F0F-9ABD-0A4C45B2BC18}"/>
                </c:ext>
              </c:extLst>
            </c:dLbl>
            <c:dLbl>
              <c:idx val="3"/>
              <c:layout>
                <c:manualLayout>
                  <c:x val="1.2033621946528387E-3"/>
                  <c:y val="0.205603258538999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DA2-4F0F-9ABD-0A4C45B2BC18}"/>
                </c:ext>
              </c:extLst>
            </c:dLbl>
            <c:dLbl>
              <c:idx val="4"/>
              <c:layout>
                <c:manualLayout>
                  <c:x val="2.0613012067448068E-3"/>
                  <c:y val="0.2716607559457277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DA2-4F0F-9ABD-0A4C45B2BC18}"/>
                </c:ext>
              </c:extLst>
            </c:dLbl>
            <c:dLbl>
              <c:idx val="5"/>
              <c:layout>
                <c:manualLayout>
                  <c:x val="5.0862229842292689E-3"/>
                  <c:y val="0.230192596944879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DA2-4F0F-9ABD-0A4C45B2BC18}"/>
                </c:ext>
              </c:extLst>
            </c:dLbl>
            <c:dLbl>
              <c:idx val="6"/>
              <c:layout>
                <c:manualLayout>
                  <c:x val="2.9740674936133455E-5"/>
                  <c:y val="0.2705335107748453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DA2-4F0F-9ABD-0A4C45B2BC18}"/>
                </c:ext>
              </c:extLst>
            </c:dLbl>
            <c:dLbl>
              <c:idx val="7"/>
              <c:layout>
                <c:manualLayout>
                  <c:x val="1.2221998672577628E-3"/>
                  <c:y val="0.1865737724516491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DA2-4F0F-9ABD-0A4C45B2BC18}"/>
                </c:ext>
              </c:extLst>
            </c:dLbl>
            <c:dLbl>
              <c:idx val="8"/>
              <c:layout>
                <c:manualLayout>
                  <c:x val="-1.4043157415180255E-3"/>
                  <c:y val="0.182617481634154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DA2-4F0F-9ABD-0A4C45B2BC18}"/>
                </c:ext>
              </c:extLst>
            </c:dLbl>
            <c:dLbl>
              <c:idx val="9"/>
              <c:layout>
                <c:manualLayout>
                  <c:x val="-7.0114611590214588E-4"/>
                  <c:y val="0.1928633851725745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DA2-4F0F-9ABD-0A4C45B2BC18}"/>
                </c:ext>
              </c:extLst>
            </c:dLbl>
            <c:dLbl>
              <c:idx val="10"/>
              <c:layout>
                <c:manualLayout>
                  <c:x val="1.2429992071928651E-2"/>
                  <c:y val="-1.48838181310997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7DA2-4F0F-9ABD-0A4C45B2BC18}"/>
                </c:ext>
              </c:extLst>
            </c:dLbl>
            <c:dLbl>
              <c:idx val="11"/>
              <c:layout>
                <c:manualLayout>
                  <c:xMode val="edge"/>
                  <c:yMode val="edge"/>
                  <c:x val="0.92674805771365154"/>
                  <c:y val="0.7037643207855973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7DA2-4F0F-9ABD-0A4C45B2BC18}"/>
                </c:ext>
              </c:extLst>
            </c:dLbl>
            <c:spPr>
              <a:noFill/>
              <a:ln w="4718">
                <a:noFill/>
              </a:ln>
            </c:spPr>
            <c:txPr>
              <a:bodyPr rot="-5400000" vert="horz"/>
              <a:lstStyle/>
              <a:p>
                <a:pPr algn="ct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Sheet1!$Q$1:$U$1</c:f>
              <c:strCache>
                <c:ptCount val="5"/>
                <c:pt idx="0">
                  <c:v>2022</c:v>
                </c:pt>
                <c:pt idx="1">
                  <c:v>2023</c:v>
                </c:pt>
                <c:pt idx="2">
                  <c:v>2024</c:v>
                </c:pt>
                <c:pt idx="3">
                  <c:v>2025</c:v>
                </c:pt>
                <c:pt idx="4">
                  <c:v>2026</c:v>
                </c:pt>
              </c:strCache>
            </c:strRef>
          </c:cat>
          <c:val>
            <c:numRef>
              <c:f>Sheet1!$Q$3:$U$3</c:f>
              <c:numCache>
                <c:formatCode>_("$"* #,##0_);_("$"* \(#,##0\);_("$"* "-"_);_(@_)</c:formatCode>
                <c:ptCount val="5"/>
                <c:pt idx="0">
                  <c:v>26832976</c:v>
                </c:pt>
                <c:pt idx="1">
                  <c:v>28933820.690000001</c:v>
                </c:pt>
                <c:pt idx="2">
                  <c:v>27136542</c:v>
                </c:pt>
                <c:pt idx="3">
                  <c:v>29961083.620000001</c:v>
                </c:pt>
                <c:pt idx="4">
                  <c:v>16629209</c:v>
                </c:pt>
              </c:numCache>
            </c:numRef>
          </c:val>
          <c:extLst>
            <c:ext xmlns:c16="http://schemas.microsoft.com/office/drawing/2014/chart" uri="{C3380CC4-5D6E-409C-BE32-E72D297353CC}">
              <c16:uniqueId val="{00000019-7DA2-4F0F-9ABD-0A4C45B2BC18}"/>
            </c:ext>
          </c:extLst>
        </c:ser>
        <c:dLbls>
          <c:showLegendKey val="0"/>
          <c:showVal val="0"/>
          <c:showCatName val="0"/>
          <c:showSerName val="0"/>
          <c:showPercent val="0"/>
          <c:showBubbleSize val="0"/>
        </c:dLbls>
        <c:gapWidth val="30"/>
        <c:gapDepth val="0"/>
        <c:shape val="box"/>
        <c:axId val="95547808"/>
        <c:axId val="1"/>
        <c:axId val="0"/>
      </c:bar3DChart>
      <c:catAx>
        <c:axId val="95547808"/>
        <c:scaling>
          <c:orientation val="minMax"/>
        </c:scaling>
        <c:delete val="0"/>
        <c:axPos val="b"/>
        <c:numFmt formatCode="General" sourceLinked="1"/>
        <c:majorTickMark val="out"/>
        <c:minorTickMark val="none"/>
        <c:tickLblPos val="low"/>
        <c:spPr>
          <a:ln w="590">
            <a:solidFill>
              <a:schemeClr val="tx1"/>
            </a:solidFill>
            <a:prstDash val="solid"/>
          </a:ln>
        </c:spPr>
        <c:txPr>
          <a:bodyPr rot="0" vert="horz"/>
          <a:lstStyle/>
          <a:p>
            <a:pPr>
              <a:defRPr/>
            </a:pPr>
            <a:endParaRPr lang="en-US"/>
          </a:p>
        </c:txPr>
        <c:crossAx val="1"/>
        <c:crosses val="autoZero"/>
        <c:auto val="1"/>
        <c:lblAlgn val="ctr"/>
        <c:lblOffset val="100"/>
        <c:tickLblSkip val="1"/>
        <c:tickMarkSkip val="1"/>
        <c:noMultiLvlLbl val="0"/>
      </c:catAx>
      <c:valAx>
        <c:axId val="1"/>
        <c:scaling>
          <c:orientation val="minMax"/>
          <c:max val="35000000"/>
          <c:min val="0"/>
        </c:scaling>
        <c:delete val="0"/>
        <c:axPos val="l"/>
        <c:majorGridlines>
          <c:spPr>
            <a:ln w="2359">
              <a:solidFill>
                <a:srgbClr val="C0C0C0"/>
              </a:solidFill>
              <a:prstDash val="sysDash"/>
            </a:ln>
          </c:spPr>
        </c:majorGridlines>
        <c:numFmt formatCode="_(&quot;$&quot;* #,##0_);_(&quot;$&quot;* \(#,##0\);_(&quot;$&quot;* &quot;-&quot;_);_(@_)" sourceLinked="1"/>
        <c:majorTickMark val="out"/>
        <c:minorTickMark val="none"/>
        <c:tickLblPos val="nextTo"/>
        <c:spPr>
          <a:ln w="590">
            <a:solidFill>
              <a:schemeClr val="tx1"/>
            </a:solidFill>
            <a:prstDash val="solid"/>
          </a:ln>
        </c:spPr>
        <c:txPr>
          <a:bodyPr rot="0" vert="horz"/>
          <a:lstStyle/>
          <a:p>
            <a:pPr>
              <a:defRPr/>
            </a:pPr>
            <a:endParaRPr lang="en-US"/>
          </a:p>
        </c:txPr>
        <c:crossAx val="95547808"/>
        <c:crosses val="autoZero"/>
        <c:crossBetween val="between"/>
      </c:valAx>
      <c:spPr>
        <a:noFill/>
        <a:ln w="4718">
          <a:noFill/>
        </a:ln>
      </c:spPr>
    </c:plotArea>
    <c:legend>
      <c:legendPos val="r"/>
      <c:layout>
        <c:manualLayout>
          <c:xMode val="edge"/>
          <c:yMode val="edge"/>
          <c:x val="0.38989888624577779"/>
          <c:y val="0.91325206510958179"/>
          <c:w val="0.29744728079911209"/>
          <c:h val="5.4009819967266774E-2"/>
        </c:manualLayout>
      </c:layout>
      <c:overlay val="0"/>
      <c:spPr>
        <a:solidFill>
          <a:schemeClr val="bg1"/>
        </a:solidFill>
        <a:ln w="590">
          <a:solidFill>
            <a:schemeClr val="tx1"/>
          </a:solidFill>
          <a:prstDash val="solid"/>
        </a:ln>
      </c:spPr>
    </c:legend>
    <c:plotVisOnly val="1"/>
    <c:dispBlanksAs val="gap"/>
    <c:showDLblsOverMax val="0"/>
  </c:chart>
  <c:spPr>
    <a:noFill/>
    <a:ln>
      <a:noFill/>
    </a:ln>
  </c:spPr>
  <c:txPr>
    <a:bodyPr/>
    <a:lstStyle/>
    <a:p>
      <a:pPr>
        <a:defRPr sz="1200" b="0" i="0" u="none" strike="noStrike" baseline="0">
          <a:solidFill>
            <a:schemeClr val="tx1"/>
          </a:solidFill>
          <a:latin typeface="Calibri" panose="020F0502020204030204" pitchFamily="34" charset="0"/>
          <a:ea typeface="Times New Roman"/>
          <a:cs typeface="Calibri" panose="020F0502020204030204"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1"/>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3871720333805607"/>
          <c:y val="4.8671511798976053E-2"/>
          <c:w val="0.84905660377358494"/>
          <c:h val="0.78887070376432078"/>
        </c:manualLayout>
      </c:layout>
      <c:bar3DChart>
        <c:barDir val="col"/>
        <c:grouping val="clustered"/>
        <c:varyColors val="0"/>
        <c:ser>
          <c:idx val="3"/>
          <c:order val="0"/>
          <c:tx>
            <c:strRef>
              <c:f>Sheet1!$A$2</c:f>
              <c:strCache>
                <c:ptCount val="1"/>
                <c:pt idx="0">
                  <c:v>Budget</c:v>
                </c:pt>
              </c:strCache>
            </c:strRef>
          </c:tx>
          <c:spPr>
            <a:solidFill>
              <a:srgbClr val="99CCFF"/>
            </a:solidFill>
            <a:ln w="258">
              <a:solidFill>
                <a:schemeClr val="tx1"/>
              </a:solidFill>
              <a:prstDash val="solid"/>
            </a:ln>
          </c:spPr>
          <c:invertIfNegative val="0"/>
          <c:dLbls>
            <c:dLbl>
              <c:idx val="0"/>
              <c:layout>
                <c:manualLayout>
                  <c:x val="-2.789350650381319E-3"/>
                  <c:y val="0.264290758379500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582-42EA-B9B8-69EA40FB4313}"/>
                </c:ext>
              </c:extLst>
            </c:dLbl>
            <c:dLbl>
              <c:idx val="1"/>
              <c:layout>
                <c:manualLayout>
                  <c:x val="-6.3743420699792687E-5"/>
                  <c:y val="0.232392749955864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582-42EA-B9B8-69EA40FB4313}"/>
                </c:ext>
              </c:extLst>
            </c:dLbl>
            <c:dLbl>
              <c:idx val="2"/>
              <c:layout>
                <c:manualLayout>
                  <c:x val="-2.2932271591516373E-3"/>
                  <c:y val="0.229704037797076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582-42EA-B9B8-69EA40FB4313}"/>
                </c:ext>
              </c:extLst>
            </c:dLbl>
            <c:dLbl>
              <c:idx val="3"/>
              <c:layout>
                <c:manualLayout>
                  <c:x val="-5.9890655713732799E-4"/>
                  <c:y val="0.2468602617884674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582-42EA-B9B8-69EA40FB4313}"/>
                </c:ext>
              </c:extLst>
            </c:dLbl>
            <c:dLbl>
              <c:idx val="4"/>
              <c:layout>
                <c:manualLayout>
                  <c:x val="-6.0876246756681393E-4"/>
                  <c:y val="0.2677957730494068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582-42EA-B9B8-69EA40FB4313}"/>
                </c:ext>
              </c:extLst>
            </c:dLbl>
            <c:dLbl>
              <c:idx val="5"/>
              <c:layout>
                <c:manualLayout>
                  <c:x val="4.9151553310671588E-4"/>
                  <c:y val="0.2273938428428512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582-42EA-B9B8-69EA40FB4313}"/>
                </c:ext>
              </c:extLst>
            </c:dLbl>
            <c:dLbl>
              <c:idx val="6"/>
              <c:layout>
                <c:manualLayout>
                  <c:x val="-1.1238297866348991E-4"/>
                  <c:y val="0.2514058309724171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582-42EA-B9B8-69EA40FB4313}"/>
                </c:ext>
              </c:extLst>
            </c:dLbl>
            <c:dLbl>
              <c:idx val="7"/>
              <c:layout>
                <c:manualLayout>
                  <c:x val="1.5818096245140132E-3"/>
                  <c:y val="0.206847777656345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582-42EA-B9B8-69EA40FB4313}"/>
                </c:ext>
              </c:extLst>
            </c:dLbl>
            <c:dLbl>
              <c:idx val="8"/>
              <c:layout>
                <c:manualLayout>
                  <c:x val="-1.163381427189709E-3"/>
                  <c:y val="0.2006237862649325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582-42EA-B9B8-69EA40FB4313}"/>
                </c:ext>
              </c:extLst>
            </c:dLbl>
            <c:dLbl>
              <c:idx val="9"/>
              <c:layout>
                <c:manualLayout>
                  <c:x val="4.5247588789913077E-4"/>
                  <c:y val="0.2067002379130903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582-42EA-B9B8-69EA40FB4313}"/>
                </c:ext>
              </c:extLst>
            </c:dLbl>
            <c:dLbl>
              <c:idx val="10"/>
              <c:layout>
                <c:manualLayout>
                  <c:x val="1.5283061107539463E-3"/>
                  <c:y val="0.2123880841691116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7582-42EA-B9B8-69EA40FB4313}"/>
                </c:ext>
              </c:extLst>
            </c:dLbl>
            <c:spPr>
              <a:noFill/>
              <a:ln w="515">
                <a:noFill/>
              </a:ln>
            </c:spPr>
            <c:txPr>
              <a:bodyPr rot="-5400000" vert="horz"/>
              <a:lstStyle/>
              <a:p>
                <a:pPr algn="ct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Sheet1!$AH$1:$AL$1</c:f>
              <c:strCache>
                <c:ptCount val="5"/>
                <c:pt idx="0">
                  <c:v>2022</c:v>
                </c:pt>
                <c:pt idx="1">
                  <c:v>2023</c:v>
                </c:pt>
                <c:pt idx="2">
                  <c:v>2024</c:v>
                </c:pt>
                <c:pt idx="3">
                  <c:v>2025</c:v>
                </c:pt>
                <c:pt idx="4">
                  <c:v>2026</c:v>
                </c:pt>
              </c:strCache>
            </c:strRef>
          </c:cat>
          <c:val>
            <c:numRef>
              <c:f>Sheet1!$AH$2:$AL$2</c:f>
              <c:numCache>
                <c:formatCode>_("$"* #,##0_);_("$"* \(#,##0\);_("$"* "-"_);_(@_)</c:formatCode>
                <c:ptCount val="5"/>
                <c:pt idx="0">
                  <c:v>10900000</c:v>
                </c:pt>
                <c:pt idx="1">
                  <c:v>6000000</c:v>
                </c:pt>
                <c:pt idx="2">
                  <c:v>8700000</c:v>
                </c:pt>
                <c:pt idx="3">
                  <c:v>16000000</c:v>
                </c:pt>
                <c:pt idx="4">
                  <c:v>11000000</c:v>
                </c:pt>
              </c:numCache>
            </c:numRef>
          </c:val>
          <c:extLst>
            <c:ext xmlns:c16="http://schemas.microsoft.com/office/drawing/2014/chart" uri="{C3380CC4-5D6E-409C-BE32-E72D297353CC}">
              <c16:uniqueId val="{0000000B-7582-42EA-B9B8-69EA40FB4313}"/>
            </c:ext>
          </c:extLst>
        </c:ser>
        <c:ser>
          <c:idx val="1"/>
          <c:order val="1"/>
          <c:tx>
            <c:strRef>
              <c:f>Sheet1!$A$3</c:f>
              <c:strCache>
                <c:ptCount val="1"/>
                <c:pt idx="0">
                  <c:v>Sec. 34 B COLA Payments</c:v>
                </c:pt>
              </c:strCache>
            </c:strRef>
          </c:tx>
          <c:spPr>
            <a:solidFill>
              <a:srgbClr val="FFCC99"/>
            </a:solidFill>
            <a:ln w="258">
              <a:solidFill>
                <a:schemeClr val="tx1"/>
              </a:solidFill>
              <a:prstDash val="solid"/>
            </a:ln>
          </c:spPr>
          <c:invertIfNegative val="0"/>
          <c:dLbls>
            <c:dLbl>
              <c:idx val="0"/>
              <c:layout>
                <c:manualLayout>
                  <c:x val="6.2225354495978342E-3"/>
                  <c:y val="-1.06873838807576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582-42EA-B9B8-69EA40FB4313}"/>
                </c:ext>
              </c:extLst>
            </c:dLbl>
            <c:dLbl>
              <c:idx val="1"/>
              <c:layout>
                <c:manualLayout>
                  <c:x val="5.181264912664474E-3"/>
                  <c:y val="0.259880539045489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582-42EA-B9B8-69EA40FB4313}"/>
                </c:ext>
              </c:extLst>
            </c:dLbl>
            <c:dLbl>
              <c:idx val="2"/>
              <c:layout>
                <c:manualLayout>
                  <c:x val="-2.993892791503503E-4"/>
                  <c:y val="0.2439554942791569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582-42EA-B9B8-69EA40FB4313}"/>
                </c:ext>
              </c:extLst>
            </c:dLbl>
            <c:dLbl>
              <c:idx val="3"/>
              <c:layout>
                <c:manualLayout>
                  <c:x val="1.9107666349528216E-3"/>
                  <c:y val="0.2461416885944632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582-42EA-B9B8-69EA40FB4313}"/>
                </c:ext>
              </c:extLst>
            </c:dLbl>
            <c:dLbl>
              <c:idx val="4"/>
              <c:layout>
                <c:manualLayout>
                  <c:x val="1.7125348364834061E-2"/>
                  <c:y val="-3.82434784070752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582-42EA-B9B8-69EA40FB4313}"/>
                </c:ext>
              </c:extLst>
            </c:dLbl>
            <c:dLbl>
              <c:idx val="5"/>
              <c:layout>
                <c:manualLayout>
                  <c:x val="1.3754754996786588E-3"/>
                  <c:y val="0.244774529007742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582-42EA-B9B8-69EA40FB4313}"/>
                </c:ext>
              </c:extLst>
            </c:dLbl>
            <c:dLbl>
              <c:idx val="6"/>
              <c:layout>
                <c:manualLayout>
                  <c:x val="1.3339014775033724E-2"/>
                  <c:y val="-2.21229750065152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582-42EA-B9B8-69EA40FB4313}"/>
                </c:ext>
              </c:extLst>
            </c:dLbl>
            <c:dLbl>
              <c:idx val="7"/>
              <c:layout>
                <c:manualLayout>
                  <c:x val="2.4658256290900349E-3"/>
                  <c:y val="0.17353585807894728"/>
                </c:manualLayout>
              </c:layout>
              <c:numFmt formatCode="\$#,##0_);[Red]\(\$#,##0\)" sourceLinked="0"/>
              <c:spPr>
                <a:noFill/>
                <a:ln w="515">
                  <a:noFill/>
                </a:ln>
              </c:spPr>
              <c:txPr>
                <a:bodyPr rot="-5400000" vert="horz"/>
                <a:lstStyle/>
                <a:p>
                  <a:pPr algn="ctr">
                    <a:defRPr sz="1600"/>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582-42EA-B9B8-69EA40FB4313}"/>
                </c:ext>
              </c:extLst>
            </c:dLbl>
            <c:dLbl>
              <c:idx val="8"/>
              <c:layout>
                <c:manualLayout>
                  <c:x val="-1.3892993740472887E-3"/>
                  <c:y val="0.2051975183058570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582-42EA-B9B8-69EA40FB4313}"/>
                </c:ext>
              </c:extLst>
            </c:dLbl>
            <c:dLbl>
              <c:idx val="9"/>
              <c:layout>
                <c:manualLayout>
                  <c:x val="-2.350826635687535E-3"/>
                  <c:y val="0.1741193852931038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582-42EA-B9B8-69EA40FB4313}"/>
                </c:ext>
              </c:extLst>
            </c:dLbl>
            <c:dLbl>
              <c:idx val="10"/>
              <c:layout>
                <c:manualLayout>
                  <c:x val="7.8360887856249971E-3"/>
                  <c:y val="-1.4073442005531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1B3-444F-841C-12EB81D7B0B6}"/>
                </c:ext>
              </c:extLst>
            </c:dLbl>
            <c:dLbl>
              <c:idx val="11"/>
              <c:layout>
                <c:manualLayout>
                  <c:xMode val="edge"/>
                  <c:yMode val="edge"/>
                  <c:x val="0.95338512763596006"/>
                  <c:y val="0.3289689034369885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582-42EA-B9B8-69EA40FB4313}"/>
                </c:ext>
              </c:extLst>
            </c:dLbl>
            <c:spPr>
              <a:noFill/>
              <a:ln w="515">
                <a:noFill/>
              </a:ln>
            </c:spPr>
            <c:txPr>
              <a:bodyPr rot="-5400000" vert="horz"/>
              <a:lstStyle/>
              <a:p>
                <a:pPr algn="ct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Sheet1!$AH$1:$AL$1</c:f>
              <c:strCache>
                <c:ptCount val="5"/>
                <c:pt idx="0">
                  <c:v>2022</c:v>
                </c:pt>
                <c:pt idx="1">
                  <c:v>2023</c:v>
                </c:pt>
                <c:pt idx="2">
                  <c:v>2024</c:v>
                </c:pt>
                <c:pt idx="3">
                  <c:v>2025</c:v>
                </c:pt>
                <c:pt idx="4">
                  <c:v>2026</c:v>
                </c:pt>
              </c:strCache>
            </c:strRef>
          </c:cat>
          <c:val>
            <c:numRef>
              <c:f>Sheet1!$AH$3:$AL$3</c:f>
              <c:numCache>
                <c:formatCode>_("$"* #,##0_);_("$"* \(#,##0\);_("$"* "-"_);_(@_)</c:formatCode>
                <c:ptCount val="5"/>
                <c:pt idx="0">
                  <c:v>4038424</c:v>
                </c:pt>
                <c:pt idx="1">
                  <c:v>7944669.4800000004</c:v>
                </c:pt>
                <c:pt idx="2">
                  <c:v>9214740</c:v>
                </c:pt>
                <c:pt idx="3">
                  <c:v>6747955.1900000004</c:v>
                </c:pt>
                <c:pt idx="4">
                  <c:v>2707006</c:v>
                </c:pt>
              </c:numCache>
            </c:numRef>
          </c:val>
          <c:extLst>
            <c:ext xmlns:c16="http://schemas.microsoft.com/office/drawing/2014/chart" uri="{C3380CC4-5D6E-409C-BE32-E72D297353CC}">
              <c16:uniqueId val="{00000017-7582-42EA-B9B8-69EA40FB4313}"/>
            </c:ext>
          </c:extLst>
        </c:ser>
        <c:dLbls>
          <c:showLegendKey val="0"/>
          <c:showVal val="0"/>
          <c:showCatName val="0"/>
          <c:showSerName val="0"/>
          <c:showPercent val="0"/>
          <c:showBubbleSize val="0"/>
        </c:dLbls>
        <c:gapWidth val="50"/>
        <c:gapDepth val="0"/>
        <c:shape val="box"/>
        <c:axId val="189693440"/>
        <c:axId val="1"/>
        <c:axId val="0"/>
      </c:bar3DChart>
      <c:catAx>
        <c:axId val="189693440"/>
        <c:scaling>
          <c:orientation val="minMax"/>
        </c:scaling>
        <c:delete val="0"/>
        <c:axPos val="b"/>
        <c:numFmt formatCode="General" sourceLinked="1"/>
        <c:majorTickMark val="out"/>
        <c:minorTickMark val="none"/>
        <c:tickLblPos val="low"/>
        <c:spPr>
          <a:ln w="64">
            <a:solidFill>
              <a:schemeClr val="tx1"/>
            </a:solidFill>
            <a:prstDash val="solid"/>
          </a:ln>
        </c:spPr>
        <c:txPr>
          <a:bodyPr rot="0" vert="horz"/>
          <a:lstStyle/>
          <a:p>
            <a:pPr>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w="258">
              <a:solidFill>
                <a:srgbClr val="C0C0C0"/>
              </a:solidFill>
              <a:prstDash val="sysDash"/>
            </a:ln>
          </c:spPr>
        </c:majorGridlines>
        <c:numFmt formatCode="\$#,##0" sourceLinked="0"/>
        <c:majorTickMark val="out"/>
        <c:minorTickMark val="none"/>
        <c:tickLblPos val="nextTo"/>
        <c:spPr>
          <a:ln w="64">
            <a:solidFill>
              <a:schemeClr val="tx1"/>
            </a:solidFill>
            <a:prstDash val="solid"/>
          </a:ln>
        </c:spPr>
        <c:txPr>
          <a:bodyPr rot="0" vert="horz"/>
          <a:lstStyle/>
          <a:p>
            <a:pPr>
              <a:defRPr/>
            </a:pPr>
            <a:endParaRPr lang="en-US"/>
          </a:p>
        </c:txPr>
        <c:crossAx val="189693440"/>
        <c:crosses val="autoZero"/>
        <c:crossBetween val="between"/>
        <c:majorUnit val="5000000"/>
        <c:minorUnit val="132932.41200000001"/>
      </c:valAx>
      <c:spPr>
        <a:noFill/>
        <a:ln w="515">
          <a:noFill/>
        </a:ln>
      </c:spPr>
    </c:plotArea>
    <c:legend>
      <c:legendPos val="r"/>
      <c:layout>
        <c:manualLayout>
          <c:xMode val="edge"/>
          <c:yMode val="edge"/>
          <c:x val="0.27202875980263092"/>
          <c:y val="0.91052786441475897"/>
          <c:w val="0.45363696534725895"/>
          <c:h val="7.0376432078559745E-2"/>
        </c:manualLayout>
      </c:layout>
      <c:overlay val="0"/>
      <c:spPr>
        <a:solidFill>
          <a:schemeClr val="bg1"/>
        </a:solidFill>
        <a:ln w="64">
          <a:solidFill>
            <a:schemeClr val="tx1"/>
          </a:solidFill>
          <a:prstDash val="solid"/>
        </a:ln>
      </c:spPr>
    </c:legend>
    <c:plotVisOnly val="1"/>
    <c:dispBlanksAs val="gap"/>
    <c:showDLblsOverMax val="0"/>
  </c:chart>
  <c:spPr>
    <a:noFill/>
    <a:ln>
      <a:noFill/>
    </a:ln>
  </c:spPr>
  <c:txPr>
    <a:bodyPr/>
    <a:lstStyle/>
    <a:p>
      <a:pPr>
        <a:defRPr sz="1400" b="0" i="0" u="none" strike="noStrike" baseline="0">
          <a:solidFill>
            <a:schemeClr val="tx1"/>
          </a:solidFill>
          <a:latin typeface="Calibri" panose="020F0502020204030204" pitchFamily="34" charset="0"/>
          <a:ea typeface="Times New Roman"/>
          <a:cs typeface="Calibri" panose="020F0502020204030204"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1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3784460593806563"/>
          <c:y val="2.5652402254720728E-2"/>
          <c:w val="0.90500820137646898"/>
          <c:h val="0.82121765816108294"/>
        </c:manualLayout>
      </c:layout>
      <c:bar3DChart>
        <c:barDir val="col"/>
        <c:grouping val="clustered"/>
        <c:varyColors val="0"/>
        <c:ser>
          <c:idx val="0"/>
          <c:order val="0"/>
          <c:tx>
            <c:strRef>
              <c:f>Sheet1!$B$1</c:f>
              <c:strCache>
                <c:ptCount val="1"/>
                <c:pt idx="0">
                  <c:v>Budget</c:v>
                </c:pt>
              </c:strCache>
            </c:strRef>
          </c:tx>
          <c:spPr>
            <a:solidFill>
              <a:schemeClr val="accent1"/>
            </a:solidFill>
            <a:ln>
              <a:solidFill>
                <a:schemeClr val="bg2"/>
              </a:solidFill>
            </a:ln>
            <a:effectLst/>
            <a:sp3d>
              <a:contourClr>
                <a:schemeClr val="bg2"/>
              </a:contourClr>
            </a:sp3d>
          </c:spPr>
          <c:invertIfNegative val="0"/>
          <c:dLbls>
            <c:dLbl>
              <c:idx val="0"/>
              <c:layout>
                <c:manualLayout>
                  <c:x val="0"/>
                  <c:y val="0.3362513313223616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444-42B5-A973-74F45E73E733}"/>
                </c:ext>
              </c:extLst>
            </c:dLbl>
            <c:dLbl>
              <c:idx val="1"/>
              <c:layout>
                <c:manualLayout>
                  <c:x val="0"/>
                  <c:y val="0.3021008054849343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B1C-4A50-81F2-8914368EF980}"/>
                </c:ext>
              </c:extLst>
            </c:dLbl>
            <c:dLbl>
              <c:idx val="2"/>
              <c:layout>
                <c:manualLayout>
                  <c:x val="1.4165020029560354E-3"/>
                  <c:y val="0.1685639755597241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F6D-477A-99C5-0DE06D64A0BA}"/>
                </c:ext>
              </c:extLst>
            </c:dLbl>
            <c:dLbl>
              <c:idx val="3"/>
              <c:layout>
                <c:manualLayout>
                  <c:x val="4.2495060088684183E-3"/>
                  <c:y val="0.1659370120337682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F6D-477A-99C5-0DE06D64A0BA}"/>
                </c:ext>
              </c:extLst>
            </c:dLbl>
            <c:dLbl>
              <c:idx val="4"/>
              <c:layout>
                <c:manualLayout>
                  <c:x val="2.5057585825521752E-3"/>
                  <c:y val="0.1381410489113718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F6D-477A-99C5-0DE06D64A0BA}"/>
                </c:ext>
              </c:extLst>
            </c:dLbl>
            <c:dLbl>
              <c:idx val="5"/>
              <c:layout>
                <c:manualLayout>
                  <c:x val="-1.4165020029561393E-3"/>
                  <c:y val="0.279446864905194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F6D-477A-99C5-0DE06D64A0BA}"/>
                </c:ext>
              </c:extLst>
            </c:dLbl>
            <c:dLbl>
              <c:idx val="6"/>
              <c:layout>
                <c:manualLayout>
                  <c:x val="-2.8330040059124863E-3"/>
                  <c:y val="0.2774290673307299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F6D-477A-99C5-0DE06D64A0BA}"/>
                </c:ext>
              </c:extLst>
            </c:dLbl>
            <c:dLbl>
              <c:idx val="7"/>
              <c:layout>
                <c:manualLayout>
                  <c:x val="1.4165020029561393E-3"/>
                  <c:y val="0.2244638977643712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5F6D-477A-99C5-0DE06D64A0BA}"/>
                </c:ext>
              </c:extLst>
            </c:dLbl>
            <c:dLbl>
              <c:idx val="8"/>
              <c:layout>
                <c:manualLayout>
                  <c:x val="1.0387561357016487E-16"/>
                  <c:y val="0.239858938264081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5F6D-477A-99C5-0DE06D64A0BA}"/>
                </c:ext>
              </c:extLst>
            </c:dLbl>
            <c:dLbl>
              <c:idx val="9"/>
              <c:layout>
                <c:manualLayout>
                  <c:x val="0"/>
                  <c:y val="0.231611100182667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5F6D-477A-99C5-0DE06D64A0BA}"/>
                </c:ext>
              </c:extLst>
            </c:dLbl>
            <c:dLbl>
              <c:idx val="10"/>
              <c:layout>
                <c:manualLayout>
                  <c:x val="0"/>
                  <c:y val="0.2180379726543439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3B5-475B-966A-7B9936091525}"/>
                </c:ext>
              </c:extLst>
            </c:dLbl>
            <c:spPr>
              <a:noFill/>
              <a:ln>
                <a:noFill/>
              </a:ln>
              <a:effectLst/>
            </c:spPr>
            <c:txPr>
              <a:bodyPr rot="-5400000" spcFirstLastPara="1" vertOverflow="ellipsis" wrap="square" anchor="ctr" anchorCtr="1"/>
              <a:lstStyle/>
              <a:p>
                <a:pPr>
                  <a:defRPr sz="2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Sheet1!$A$13:$A$18</c:f>
              <c:strCache>
                <c:ptCount val="5"/>
                <c:pt idx="0">
                  <c:v>FY 2022</c:v>
                </c:pt>
                <c:pt idx="1">
                  <c:v>FY 2023</c:v>
                </c:pt>
                <c:pt idx="2">
                  <c:v>FY 2024</c:v>
                </c:pt>
                <c:pt idx="3">
                  <c:v>FY 2025</c:v>
                </c:pt>
                <c:pt idx="4">
                  <c:v>F 2026</c:v>
                </c:pt>
              </c:strCache>
            </c:strRef>
          </c:cat>
          <c:val>
            <c:numRef>
              <c:f>Sheet1!$B$13:$B$18</c:f>
              <c:numCache>
                <c:formatCode>"$"#,##0</c:formatCode>
                <c:ptCount val="5"/>
                <c:pt idx="0">
                  <c:v>61157033</c:v>
                </c:pt>
                <c:pt idx="1">
                  <c:v>63500000</c:v>
                </c:pt>
                <c:pt idx="2">
                  <c:v>79500000</c:v>
                </c:pt>
                <c:pt idx="3">
                  <c:v>79000000</c:v>
                </c:pt>
                <c:pt idx="4">
                  <c:v>81000000</c:v>
                </c:pt>
              </c:numCache>
            </c:numRef>
          </c:val>
          <c:extLst>
            <c:ext xmlns:c16="http://schemas.microsoft.com/office/drawing/2014/chart" uri="{C3380CC4-5D6E-409C-BE32-E72D297353CC}">
              <c16:uniqueId val="{00000000-5F6D-477A-99C5-0DE06D64A0BA}"/>
            </c:ext>
          </c:extLst>
        </c:ser>
        <c:ser>
          <c:idx val="1"/>
          <c:order val="1"/>
          <c:tx>
            <c:strRef>
              <c:f>Sheet1!$C$1</c:f>
              <c:strCache>
                <c:ptCount val="1"/>
                <c:pt idx="0">
                  <c:v>Assessment Collections</c:v>
                </c:pt>
              </c:strCache>
            </c:strRef>
          </c:tx>
          <c:spPr>
            <a:solidFill>
              <a:srgbClr val="FFFF99"/>
            </a:solidFill>
            <a:ln>
              <a:solidFill>
                <a:schemeClr val="bg2"/>
              </a:solidFill>
            </a:ln>
            <a:effectLst/>
            <a:sp3d>
              <a:contourClr>
                <a:schemeClr val="bg2"/>
              </a:contourClr>
            </a:sp3d>
          </c:spPr>
          <c:invertIfNegative val="0"/>
          <c:dLbls>
            <c:dLbl>
              <c:idx val="0"/>
              <c:layout>
                <c:manualLayout>
                  <c:x val="-5.1937806785082435E-17"/>
                  <c:y val="0.2972851883315658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F6D-477A-99C5-0DE06D64A0BA}"/>
                </c:ext>
              </c:extLst>
            </c:dLbl>
            <c:dLbl>
              <c:idx val="1"/>
              <c:layout>
                <c:manualLayout>
                  <c:x val="-5.1937806785082435E-17"/>
                  <c:y val="0.1953840320746041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F6D-477A-99C5-0DE06D64A0BA}"/>
                </c:ext>
              </c:extLst>
            </c:dLbl>
            <c:dLbl>
              <c:idx val="2"/>
              <c:layout>
                <c:manualLayout>
                  <c:x val="0"/>
                  <c:y val="0.1458384657374662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F6D-477A-99C5-0DE06D64A0BA}"/>
                </c:ext>
              </c:extLst>
            </c:dLbl>
            <c:dLbl>
              <c:idx val="3"/>
              <c:layout>
                <c:manualLayout>
                  <c:x val="-2.6786387482673987E-3"/>
                  <c:y val="0.1531691419075354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F6D-477A-99C5-0DE06D64A0BA}"/>
                </c:ext>
              </c:extLst>
            </c:dLbl>
            <c:dLbl>
              <c:idx val="4"/>
              <c:layout>
                <c:manualLayout>
                  <c:x val="2.8330040059121749E-3"/>
                  <c:y val="-3.1015337950583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F6D-477A-99C5-0DE06D64A0BA}"/>
                </c:ext>
              </c:extLst>
            </c:dLbl>
            <c:dLbl>
              <c:idx val="5"/>
              <c:layout>
                <c:manualLayout>
                  <c:x val="-1.0387561357016487E-16"/>
                  <c:y val="0.1984886065282318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F6D-477A-99C5-0DE06D64A0BA}"/>
                </c:ext>
              </c:extLst>
            </c:dLbl>
            <c:dLbl>
              <c:idx val="6"/>
              <c:layout>
                <c:manualLayout>
                  <c:x val="1.5708672606010194E-3"/>
                  <c:y val="0.2703410233036485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F6D-477A-99C5-0DE06D64A0BA}"/>
                </c:ext>
              </c:extLst>
            </c:dLbl>
            <c:dLbl>
              <c:idx val="7"/>
              <c:layout>
                <c:manualLayout>
                  <c:x val="1.4165020029560354E-3"/>
                  <c:y val="0.222262833285654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F6D-477A-99C5-0DE06D64A0BA}"/>
                </c:ext>
              </c:extLst>
            </c:dLbl>
            <c:dLbl>
              <c:idx val="8"/>
              <c:layout>
                <c:manualLayout>
                  <c:x val="2.8330040059123826E-3"/>
                  <c:y val="0.242669375541811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F6D-477A-99C5-0DE06D64A0BA}"/>
                </c:ext>
              </c:extLst>
            </c:dLbl>
            <c:dLbl>
              <c:idx val="9"/>
              <c:layout>
                <c:manualLayout>
                  <c:x val="-5.2023545609356852E-3"/>
                  <c:y val="0.221481983891128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F6D-477A-99C5-0DE06D64A0BA}"/>
                </c:ext>
              </c:extLst>
            </c:dLbl>
            <c:spPr>
              <a:noFill/>
              <a:ln>
                <a:noFill/>
              </a:ln>
              <a:effectLst/>
            </c:spPr>
            <c:txPr>
              <a:bodyPr rot="-5400000" spcFirstLastPara="1" vertOverflow="ellipsis" wrap="square" anchor="ctr" anchorCtr="1"/>
              <a:lstStyle/>
              <a:p>
                <a:pPr>
                  <a:defRPr sz="2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Sheet1!$A$13:$A$18</c:f>
              <c:strCache>
                <c:ptCount val="5"/>
                <c:pt idx="0">
                  <c:v>FY 2022</c:v>
                </c:pt>
                <c:pt idx="1">
                  <c:v>FY 2023</c:v>
                </c:pt>
                <c:pt idx="2">
                  <c:v>FY 2024</c:v>
                </c:pt>
                <c:pt idx="3">
                  <c:v>FY 2025</c:v>
                </c:pt>
                <c:pt idx="4">
                  <c:v>F 2026</c:v>
                </c:pt>
              </c:strCache>
            </c:strRef>
          </c:cat>
          <c:val>
            <c:numRef>
              <c:f>Sheet1!$C$13:$C$18</c:f>
              <c:numCache>
                <c:formatCode>"$"#,##0</c:formatCode>
                <c:ptCount val="5"/>
                <c:pt idx="0">
                  <c:v>64825013</c:v>
                </c:pt>
                <c:pt idx="1">
                  <c:v>75030740</c:v>
                </c:pt>
                <c:pt idx="2">
                  <c:v>81506154</c:v>
                </c:pt>
                <c:pt idx="3">
                  <c:v>79458103.060000002</c:v>
                </c:pt>
                <c:pt idx="4">
                  <c:v>39523588</c:v>
                </c:pt>
              </c:numCache>
            </c:numRef>
          </c:val>
          <c:extLst>
            <c:ext xmlns:c16="http://schemas.microsoft.com/office/drawing/2014/chart" uri="{C3380CC4-5D6E-409C-BE32-E72D297353CC}">
              <c16:uniqueId val="{00000001-5F6D-477A-99C5-0DE06D64A0BA}"/>
            </c:ext>
          </c:extLst>
        </c:ser>
        <c:dLbls>
          <c:showLegendKey val="0"/>
          <c:showVal val="0"/>
          <c:showCatName val="0"/>
          <c:showSerName val="0"/>
          <c:showPercent val="0"/>
          <c:showBubbleSize val="0"/>
        </c:dLbls>
        <c:gapWidth val="50"/>
        <c:shape val="box"/>
        <c:axId val="993722664"/>
        <c:axId val="993715776"/>
        <c:axId val="0"/>
      </c:bar3DChart>
      <c:catAx>
        <c:axId val="993722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993715776"/>
        <c:crosses val="autoZero"/>
        <c:auto val="1"/>
        <c:lblAlgn val="ctr"/>
        <c:lblOffset val="100"/>
        <c:noMultiLvlLbl val="0"/>
      </c:catAx>
      <c:valAx>
        <c:axId val="99371577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993722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baseline="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251497058274361E-2"/>
          <c:y val="4.1589792188724689E-2"/>
          <c:w val="0.93067211436433139"/>
          <c:h val="0.79672966400004297"/>
        </c:manualLayout>
      </c:layout>
      <c:barChart>
        <c:barDir val="col"/>
        <c:grouping val="stacked"/>
        <c:varyColors val="0"/>
        <c:ser>
          <c:idx val="1"/>
          <c:order val="0"/>
          <c:tx>
            <c:strRef>
              <c:f>Sheet1!$B$1</c:f>
              <c:strCache>
                <c:ptCount val="1"/>
                <c:pt idx="0">
                  <c:v>Administration</c:v>
                </c:pt>
              </c:strCache>
            </c:strRef>
          </c:tx>
          <c:spPr>
            <a:solidFill>
              <a:srgbClr val="FFFF99"/>
            </a:solidFill>
            <a:ln>
              <a:solidFill>
                <a:schemeClr val="bg1">
                  <a:lumMod val="6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Sheet1!$A$57:$A$60</c:f>
              <c:strCache>
                <c:ptCount val="4"/>
                <c:pt idx="0">
                  <c:v>Oct.</c:v>
                </c:pt>
                <c:pt idx="1">
                  <c:v>Nov.</c:v>
                </c:pt>
                <c:pt idx="2">
                  <c:v>Dec.</c:v>
                </c:pt>
                <c:pt idx="3">
                  <c:v>Jan. 2026</c:v>
                </c:pt>
              </c:strCache>
            </c:strRef>
          </c:cat>
          <c:val>
            <c:numRef>
              <c:f>Sheet1!$B$57:$B$60</c:f>
              <c:numCache>
                <c:formatCode>General</c:formatCode>
                <c:ptCount val="4"/>
                <c:pt idx="0">
                  <c:v>62</c:v>
                </c:pt>
                <c:pt idx="1">
                  <c:v>61</c:v>
                </c:pt>
                <c:pt idx="2">
                  <c:v>61</c:v>
                </c:pt>
                <c:pt idx="3">
                  <c:v>61</c:v>
                </c:pt>
              </c:numCache>
            </c:numRef>
          </c:val>
          <c:extLst>
            <c:ext xmlns:c16="http://schemas.microsoft.com/office/drawing/2014/chart" uri="{C3380CC4-5D6E-409C-BE32-E72D297353CC}">
              <c16:uniqueId val="{00000000-3084-4560-A0F7-C0773B7522DB}"/>
            </c:ext>
          </c:extLst>
        </c:ser>
        <c:ser>
          <c:idx val="0"/>
          <c:order val="1"/>
          <c:tx>
            <c:strRef>
              <c:f>Sheet1!$C$1</c:f>
              <c:strCache>
                <c:ptCount val="1"/>
                <c:pt idx="0">
                  <c:v>Dispute</c:v>
                </c:pt>
              </c:strCache>
            </c:strRef>
          </c:tx>
          <c:spPr>
            <a:solidFill>
              <a:schemeClr val="accent1"/>
            </a:solidFill>
            <a:ln>
              <a:solidFill>
                <a:schemeClr val="bg1">
                  <a:lumMod val="7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Sheet1!$A$57:$A$60</c:f>
              <c:strCache>
                <c:ptCount val="4"/>
                <c:pt idx="0">
                  <c:v>Oct.</c:v>
                </c:pt>
                <c:pt idx="1">
                  <c:v>Nov.</c:v>
                </c:pt>
                <c:pt idx="2">
                  <c:v>Dec.</c:v>
                </c:pt>
                <c:pt idx="3">
                  <c:v>Jan. 2026</c:v>
                </c:pt>
              </c:strCache>
            </c:strRef>
          </c:cat>
          <c:val>
            <c:numRef>
              <c:f>Sheet1!$C$57:$C$60</c:f>
              <c:numCache>
                <c:formatCode>General</c:formatCode>
                <c:ptCount val="4"/>
                <c:pt idx="0">
                  <c:v>79</c:v>
                </c:pt>
                <c:pt idx="1">
                  <c:v>79</c:v>
                </c:pt>
                <c:pt idx="2">
                  <c:v>79</c:v>
                </c:pt>
                <c:pt idx="3">
                  <c:v>78</c:v>
                </c:pt>
              </c:numCache>
            </c:numRef>
          </c:val>
          <c:extLst>
            <c:ext xmlns:c16="http://schemas.microsoft.com/office/drawing/2014/chart" uri="{C3380CC4-5D6E-409C-BE32-E72D297353CC}">
              <c16:uniqueId val="{00000001-3084-4560-A0F7-C0773B7522DB}"/>
            </c:ext>
          </c:extLst>
        </c:ser>
        <c:ser>
          <c:idx val="2"/>
          <c:order val="2"/>
          <c:tx>
            <c:strRef>
              <c:f>Sheet1!$D$1</c:f>
              <c:strCache>
                <c:ptCount val="1"/>
                <c:pt idx="0">
                  <c:v>Legal</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Sheet1!$A$57:$A$60</c:f>
              <c:strCache>
                <c:ptCount val="4"/>
                <c:pt idx="0">
                  <c:v>Oct.</c:v>
                </c:pt>
                <c:pt idx="1">
                  <c:v>Nov.</c:v>
                </c:pt>
                <c:pt idx="2">
                  <c:v>Dec.</c:v>
                </c:pt>
                <c:pt idx="3">
                  <c:v>Jan. 2026</c:v>
                </c:pt>
              </c:strCache>
            </c:strRef>
          </c:cat>
          <c:val>
            <c:numRef>
              <c:f>Sheet1!$D$57:$D$60</c:f>
              <c:numCache>
                <c:formatCode>General</c:formatCode>
                <c:ptCount val="4"/>
                <c:pt idx="0">
                  <c:v>15</c:v>
                </c:pt>
                <c:pt idx="1">
                  <c:v>15</c:v>
                </c:pt>
                <c:pt idx="2">
                  <c:v>15</c:v>
                </c:pt>
                <c:pt idx="3">
                  <c:v>15</c:v>
                </c:pt>
              </c:numCache>
            </c:numRef>
          </c:val>
          <c:extLst>
            <c:ext xmlns:c16="http://schemas.microsoft.com/office/drawing/2014/chart" uri="{C3380CC4-5D6E-409C-BE32-E72D297353CC}">
              <c16:uniqueId val="{00000002-3084-4560-A0F7-C0773B7522DB}"/>
            </c:ext>
          </c:extLst>
        </c:ser>
        <c:ser>
          <c:idx val="3"/>
          <c:order val="3"/>
          <c:tx>
            <c:strRef>
              <c:f>Sheet1!$E$1</c:f>
              <c:strCache>
                <c:ptCount val="1"/>
                <c:pt idx="0">
                  <c:v>WCTF</c:v>
                </c:pt>
              </c:strCache>
            </c:strRef>
          </c:tx>
          <c:spPr>
            <a:solidFill>
              <a:srgbClr val="A9F27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Sheet1!$A$57:$A$60</c:f>
              <c:strCache>
                <c:ptCount val="4"/>
                <c:pt idx="0">
                  <c:v>Oct.</c:v>
                </c:pt>
                <c:pt idx="1">
                  <c:v>Nov.</c:v>
                </c:pt>
                <c:pt idx="2">
                  <c:v>Dec.</c:v>
                </c:pt>
                <c:pt idx="3">
                  <c:v>Jan. 2026</c:v>
                </c:pt>
              </c:strCache>
            </c:strRef>
          </c:cat>
          <c:val>
            <c:numRef>
              <c:f>Sheet1!$E$57:$E$60</c:f>
              <c:numCache>
                <c:formatCode>General</c:formatCode>
                <c:ptCount val="4"/>
                <c:pt idx="0">
                  <c:v>38</c:v>
                </c:pt>
                <c:pt idx="1">
                  <c:v>38</c:v>
                </c:pt>
                <c:pt idx="2">
                  <c:v>38</c:v>
                </c:pt>
                <c:pt idx="3">
                  <c:v>38</c:v>
                </c:pt>
              </c:numCache>
            </c:numRef>
          </c:val>
          <c:extLst>
            <c:ext xmlns:c16="http://schemas.microsoft.com/office/drawing/2014/chart" uri="{C3380CC4-5D6E-409C-BE32-E72D297353CC}">
              <c16:uniqueId val="{00000003-3084-4560-A0F7-C0773B7522DB}"/>
            </c:ext>
          </c:extLst>
        </c:ser>
        <c:dLbls>
          <c:showLegendKey val="0"/>
          <c:showVal val="0"/>
          <c:showCatName val="0"/>
          <c:showSerName val="0"/>
          <c:showPercent val="0"/>
          <c:showBubbleSize val="0"/>
        </c:dLbls>
        <c:gapWidth val="50"/>
        <c:overlap val="100"/>
        <c:axId val="820433192"/>
        <c:axId val="820431552"/>
      </c:barChart>
      <c:catAx>
        <c:axId val="820433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20431552"/>
        <c:crosses val="autoZero"/>
        <c:auto val="1"/>
        <c:lblAlgn val="ctr"/>
        <c:lblOffset val="100"/>
        <c:noMultiLvlLbl val="0"/>
      </c:catAx>
      <c:valAx>
        <c:axId val="820431552"/>
        <c:scaling>
          <c:orientation val="minMax"/>
          <c:max val="225"/>
          <c:min val="0"/>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20433192"/>
        <c:crosses val="autoZero"/>
        <c:crossBetween val="between"/>
      </c:valAx>
      <c:spPr>
        <a:noFill/>
        <a:ln>
          <a:noFill/>
        </a:ln>
        <a:effectLst/>
      </c:spPr>
    </c:plotArea>
    <c:legend>
      <c:legendPos val="b"/>
      <c:layout>
        <c:manualLayout>
          <c:xMode val="edge"/>
          <c:yMode val="edge"/>
          <c:x val="0.1751557283897367"/>
          <c:y val="0.92796690709040708"/>
          <c:w val="0.6496885432205266"/>
          <c:h val="7.203309290959292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95158579199514"/>
          <c:y val="6.9957926354556055E-2"/>
          <c:w val="0.88655243137545348"/>
          <c:h val="0.78875343953955412"/>
        </c:manualLayout>
      </c:layout>
      <c:barChart>
        <c:barDir val="col"/>
        <c:grouping val="clustered"/>
        <c:varyColors val="0"/>
        <c:ser>
          <c:idx val="0"/>
          <c:order val="0"/>
          <c:tx>
            <c:strRef>
              <c:f>Sheet1!$B$1</c:f>
              <c:strCache>
                <c:ptCount val="1"/>
                <c:pt idx="0">
                  <c:v>Hearing Queue</c:v>
                </c:pt>
              </c:strCache>
            </c:strRef>
          </c:tx>
          <c:spPr>
            <a:solidFill>
              <a:srgbClr val="A9F272"/>
            </a:solidFill>
            <a:ln>
              <a:solidFill>
                <a:schemeClr val="bg1">
                  <a:lumMod val="50000"/>
                </a:schemeClr>
              </a:solidFill>
            </a:ln>
          </c:spPr>
          <c:invertIfNegative val="0"/>
          <c:dLbls>
            <c:dLbl>
              <c:idx val="0"/>
              <c:layout>
                <c:manualLayout>
                  <c:x val="-6.3493202806913862E-3"/>
                  <c:y val="0.147146501316871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05C-4182-98CA-42920CE42CC8}"/>
                </c:ext>
              </c:extLst>
            </c:dLbl>
            <c:dLbl>
              <c:idx val="1"/>
              <c:layout>
                <c:manualLayout>
                  <c:x val="-3.1005639852647528E-3"/>
                  <c:y val="0.136234408732766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05C-4182-98CA-42920CE42CC8}"/>
                </c:ext>
              </c:extLst>
            </c:dLbl>
            <c:dLbl>
              <c:idx val="2"/>
              <c:layout>
                <c:manualLayout>
                  <c:x val="0"/>
                  <c:y val="0.139358459729116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05C-4182-98CA-42920CE42CC8}"/>
                </c:ext>
              </c:extLst>
            </c:dLbl>
            <c:dLbl>
              <c:idx val="3"/>
              <c:layout>
                <c:manualLayout>
                  <c:x val="4.7314118137347174E-4"/>
                  <c:y val="0.136014377922931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05C-4182-98CA-42920CE42CC8}"/>
                </c:ext>
              </c:extLst>
            </c:dLbl>
            <c:dLbl>
              <c:idx val="4"/>
              <c:layout>
                <c:manualLayout>
                  <c:x val="0"/>
                  <c:y val="0.1428761919485839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05C-4182-98CA-42920CE42CC8}"/>
                </c:ext>
              </c:extLst>
            </c:dLbl>
            <c:dLbl>
              <c:idx val="5"/>
              <c:layout>
                <c:manualLayout>
                  <c:x val="-2.7897751700489016E-3"/>
                  <c:y val="0.142482510725466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05C-4182-98CA-42920CE42CC8}"/>
                </c:ext>
              </c:extLst>
            </c:dLbl>
            <c:dLbl>
              <c:idx val="6"/>
              <c:layout>
                <c:manualLayout>
                  <c:x val="1.6259650505404135E-4"/>
                  <c:y val="0.150270276239433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05C-4182-98CA-42920CE42CC8}"/>
                </c:ext>
              </c:extLst>
            </c:dLbl>
            <c:dLbl>
              <c:idx val="7"/>
              <c:layout>
                <c:manualLayout>
                  <c:x val="-1.4196676830168927E-3"/>
                  <c:y val="0.1467641391191037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05C-4182-98CA-42920CE42CC8}"/>
                </c:ext>
              </c:extLst>
            </c:dLbl>
            <c:dLbl>
              <c:idx val="8"/>
              <c:layout>
                <c:manualLayout>
                  <c:x val="-6.2011279705295056E-3"/>
                  <c:y val="0.1395205150432607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05C-4182-98CA-42920CE42CC8}"/>
                </c:ext>
              </c:extLst>
            </c:dLbl>
            <c:dLbl>
              <c:idx val="9"/>
              <c:layout>
                <c:manualLayout>
                  <c:x val="1.8434928073019015E-3"/>
                  <c:y val="0.156819574735935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05C-4182-98CA-42920CE42CC8}"/>
                </c:ext>
              </c:extLst>
            </c:dLbl>
            <c:dLbl>
              <c:idx val="10"/>
              <c:layout>
                <c:manualLayout>
                  <c:x val="-3.107888152159079E-4"/>
                  <c:y val="0.122767529305232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264-48D3-8E67-1CC28D78A1A5}"/>
                </c:ext>
              </c:extLst>
            </c:dLbl>
            <c:dLbl>
              <c:idx val="11"/>
              <c:layout>
                <c:manualLayout>
                  <c:x val="-6.038531465475578E-3"/>
                  <c:y val="0.1200255644328615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A49-4818-A247-8747997BE55B}"/>
                </c:ext>
              </c:extLst>
            </c:dLbl>
            <c:dLbl>
              <c:idx val="12"/>
              <c:layout>
                <c:manualLayout>
                  <c:x val="-2.9380336319254599E-3"/>
                  <c:y val="0.1149659691176059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22B-4200-B975-E96801DEF044}"/>
                </c:ext>
              </c:extLst>
            </c:dLbl>
            <c:spPr>
              <a:noFill/>
              <a:ln>
                <a:noFill/>
              </a:ln>
              <a:effectLst/>
            </c:spPr>
            <c:txPr>
              <a:bodyPr rot="-5400000" vert="horz"/>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Sheet1!$A$93:$A$101</c:f>
              <c:strCache>
                <c:ptCount val="9"/>
                <c:pt idx="0">
                  <c:v>Jun.</c:v>
                </c:pt>
                <c:pt idx="1">
                  <c:v>Jul.</c:v>
                </c:pt>
                <c:pt idx="2">
                  <c:v>Aug.</c:v>
                </c:pt>
                <c:pt idx="3">
                  <c:v>Sep.</c:v>
                </c:pt>
                <c:pt idx="4">
                  <c:v>Oct.</c:v>
                </c:pt>
                <c:pt idx="5">
                  <c:v>Nov.</c:v>
                </c:pt>
                <c:pt idx="6">
                  <c:v>Dec.</c:v>
                </c:pt>
                <c:pt idx="7">
                  <c:v>Jan. 2026</c:v>
                </c:pt>
                <c:pt idx="8">
                  <c:v>Feb.</c:v>
                </c:pt>
              </c:strCache>
            </c:strRef>
          </c:cat>
          <c:val>
            <c:numRef>
              <c:f>Sheet1!$B$93:$B$101</c:f>
              <c:numCache>
                <c:formatCode>#,##0</c:formatCode>
                <c:ptCount val="9"/>
                <c:pt idx="0">
                  <c:v>1975</c:v>
                </c:pt>
                <c:pt idx="1">
                  <c:v>1883</c:v>
                </c:pt>
                <c:pt idx="2">
                  <c:v>1909</c:v>
                </c:pt>
                <c:pt idx="3">
                  <c:v>1725</c:v>
                </c:pt>
                <c:pt idx="4">
                  <c:v>1819</c:v>
                </c:pt>
                <c:pt idx="5">
                  <c:v>1853</c:v>
                </c:pt>
                <c:pt idx="6">
                  <c:v>1857</c:v>
                </c:pt>
                <c:pt idx="7">
                  <c:v>1762</c:v>
                </c:pt>
                <c:pt idx="8">
                  <c:v>1735</c:v>
                </c:pt>
              </c:numCache>
            </c:numRef>
          </c:val>
          <c:extLst>
            <c:ext xmlns:c16="http://schemas.microsoft.com/office/drawing/2014/chart" uri="{C3380CC4-5D6E-409C-BE32-E72D297353CC}">
              <c16:uniqueId val="{00000000-6255-4A20-A89F-CA90B122DC52}"/>
            </c:ext>
          </c:extLst>
        </c:ser>
        <c:dLbls>
          <c:showLegendKey val="0"/>
          <c:showVal val="0"/>
          <c:showCatName val="0"/>
          <c:showSerName val="0"/>
          <c:showPercent val="0"/>
          <c:showBubbleSize val="0"/>
        </c:dLbls>
        <c:gapWidth val="60"/>
        <c:axId val="36591872"/>
        <c:axId val="61976576"/>
      </c:barChart>
      <c:catAx>
        <c:axId val="36591872"/>
        <c:scaling>
          <c:orientation val="minMax"/>
        </c:scaling>
        <c:delete val="0"/>
        <c:axPos val="b"/>
        <c:numFmt formatCode="General" sourceLinked="0"/>
        <c:majorTickMark val="out"/>
        <c:minorTickMark val="none"/>
        <c:tickLblPos val="nextTo"/>
        <c:txPr>
          <a:bodyPr rot="0" vert="horz"/>
          <a:lstStyle/>
          <a:p>
            <a:pPr>
              <a:defRPr/>
            </a:pPr>
            <a:endParaRPr lang="en-US"/>
          </a:p>
        </c:txPr>
        <c:crossAx val="61976576"/>
        <c:crosses val="autoZero"/>
        <c:auto val="0"/>
        <c:lblAlgn val="ctr"/>
        <c:lblOffset val="100"/>
        <c:noMultiLvlLbl val="0"/>
      </c:catAx>
      <c:valAx>
        <c:axId val="61976576"/>
        <c:scaling>
          <c:orientation val="minMax"/>
          <c:max val="2500"/>
          <c:min val="0"/>
        </c:scaling>
        <c:delete val="0"/>
        <c:axPos val="l"/>
        <c:majorGridlines>
          <c:spPr>
            <a:ln>
              <a:solidFill>
                <a:schemeClr val="bg1">
                  <a:lumMod val="85000"/>
                </a:schemeClr>
              </a:solidFill>
              <a:prstDash val="sysDot"/>
            </a:ln>
          </c:spPr>
        </c:majorGridlines>
        <c:numFmt formatCode="#,##0" sourceLinked="0"/>
        <c:majorTickMark val="out"/>
        <c:minorTickMark val="none"/>
        <c:tickLblPos val="nextTo"/>
        <c:crossAx val="36591872"/>
        <c:crosses val="autoZero"/>
        <c:crossBetween val="between"/>
        <c:majorUnit val="200"/>
      </c:valAx>
    </c:plotArea>
    <c:plotVisOnly val="1"/>
    <c:dispBlanksAs val="gap"/>
    <c:showDLblsOverMax val="0"/>
  </c:chart>
  <c:txPr>
    <a:bodyPr/>
    <a:lstStyle/>
    <a:p>
      <a:pPr>
        <a:defRPr sz="1100" baseline="0">
          <a:latin typeface="Calibri" panose="020F050202020403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73690170327055"/>
          <c:y val="0.1145870255879823"/>
          <c:w val="0.87152746857695063"/>
          <c:h val="0.72691828728619179"/>
        </c:manualLayout>
      </c:layout>
      <c:barChart>
        <c:barDir val="col"/>
        <c:grouping val="clustered"/>
        <c:varyColors val="0"/>
        <c:ser>
          <c:idx val="0"/>
          <c:order val="0"/>
          <c:tx>
            <c:strRef>
              <c:f>Sheet1!$B$1</c:f>
              <c:strCache>
                <c:ptCount val="1"/>
                <c:pt idx="0">
                  <c:v>Conference Queue</c:v>
                </c:pt>
              </c:strCache>
            </c:strRef>
          </c:tx>
          <c:spPr>
            <a:solidFill>
              <a:srgbClr val="3366FF"/>
            </a:solidFill>
            <a:ln>
              <a:solidFill>
                <a:schemeClr val="bg1">
                  <a:lumMod val="65000"/>
                </a:schemeClr>
              </a:solidFill>
            </a:ln>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Sheet1!$A$93:$A$101</c:f>
              <c:strCache>
                <c:ptCount val="9"/>
                <c:pt idx="0">
                  <c:v>Jun.</c:v>
                </c:pt>
                <c:pt idx="1">
                  <c:v>Jul.</c:v>
                </c:pt>
                <c:pt idx="2">
                  <c:v>Aug.</c:v>
                </c:pt>
                <c:pt idx="3">
                  <c:v>Sep.</c:v>
                </c:pt>
                <c:pt idx="4">
                  <c:v>Oct.</c:v>
                </c:pt>
                <c:pt idx="5">
                  <c:v>Nov.</c:v>
                </c:pt>
                <c:pt idx="6">
                  <c:v>Dec. </c:v>
                </c:pt>
                <c:pt idx="7">
                  <c:v>Jan. 2026</c:v>
                </c:pt>
                <c:pt idx="8">
                  <c:v>Feb.</c:v>
                </c:pt>
              </c:strCache>
            </c:strRef>
          </c:cat>
          <c:val>
            <c:numRef>
              <c:f>Sheet1!$B$93:$B$101</c:f>
              <c:numCache>
                <c:formatCode>#,##0</c:formatCode>
                <c:ptCount val="9"/>
                <c:pt idx="0">
                  <c:v>1253</c:v>
                </c:pt>
                <c:pt idx="1">
                  <c:v>1379</c:v>
                </c:pt>
                <c:pt idx="2">
                  <c:v>1263</c:v>
                </c:pt>
                <c:pt idx="3">
                  <c:v>1339</c:v>
                </c:pt>
                <c:pt idx="4">
                  <c:v>1313</c:v>
                </c:pt>
                <c:pt idx="5">
                  <c:v>1424</c:v>
                </c:pt>
                <c:pt idx="6">
                  <c:v>1522</c:v>
                </c:pt>
                <c:pt idx="7">
                  <c:v>1372</c:v>
                </c:pt>
                <c:pt idx="8">
                  <c:v>1108</c:v>
                </c:pt>
              </c:numCache>
            </c:numRef>
          </c:val>
          <c:extLst>
            <c:ext xmlns:c16="http://schemas.microsoft.com/office/drawing/2014/chart" uri="{C3380CC4-5D6E-409C-BE32-E72D297353CC}">
              <c16:uniqueId val="{00000000-2D67-41E4-8969-A4ED081C534D}"/>
            </c:ext>
          </c:extLst>
        </c:ser>
        <c:dLbls>
          <c:showLegendKey val="0"/>
          <c:showVal val="0"/>
          <c:showCatName val="0"/>
          <c:showSerName val="0"/>
          <c:showPercent val="0"/>
          <c:showBubbleSize val="0"/>
        </c:dLbls>
        <c:gapWidth val="42"/>
        <c:axId val="36663296"/>
        <c:axId val="36664832"/>
      </c:barChart>
      <c:catAx>
        <c:axId val="36663296"/>
        <c:scaling>
          <c:orientation val="minMax"/>
        </c:scaling>
        <c:delete val="0"/>
        <c:axPos val="b"/>
        <c:numFmt formatCode="General" sourceLinked="0"/>
        <c:majorTickMark val="out"/>
        <c:minorTickMark val="none"/>
        <c:tickLblPos val="nextTo"/>
        <c:crossAx val="36664832"/>
        <c:crosses val="autoZero"/>
        <c:auto val="1"/>
        <c:lblAlgn val="ctr"/>
        <c:lblOffset val="100"/>
        <c:noMultiLvlLbl val="0"/>
      </c:catAx>
      <c:valAx>
        <c:axId val="36664832"/>
        <c:scaling>
          <c:orientation val="minMax"/>
          <c:max val="1600"/>
          <c:min val="0"/>
        </c:scaling>
        <c:delete val="0"/>
        <c:axPos val="l"/>
        <c:majorGridlines>
          <c:spPr>
            <a:ln>
              <a:solidFill>
                <a:schemeClr val="bg1">
                  <a:lumMod val="85000"/>
                </a:schemeClr>
              </a:solidFill>
              <a:prstDash val="sysDot"/>
            </a:ln>
          </c:spPr>
        </c:majorGridlines>
        <c:numFmt formatCode="#,##0" sourceLinked="1"/>
        <c:majorTickMark val="out"/>
        <c:minorTickMark val="none"/>
        <c:tickLblPos val="nextTo"/>
        <c:crossAx val="36663296"/>
        <c:crosses val="autoZero"/>
        <c:crossBetween val="between"/>
      </c:valAx>
    </c:plotArea>
    <c:plotVisOnly val="1"/>
    <c:dispBlanksAs val="gap"/>
    <c:showDLblsOverMax val="0"/>
  </c:chart>
  <c:txPr>
    <a:bodyPr/>
    <a:lstStyle/>
    <a:p>
      <a:pPr>
        <a:defRPr sz="1000" baseline="0">
          <a:solidFill>
            <a:schemeClr val="tx1"/>
          </a:solidFill>
          <a:latin typeface="Calibri" panose="020F050202020403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624508462844887E-2"/>
          <c:y val="0.1569029786286561"/>
          <c:w val="0.92498441601049863"/>
          <c:h val="0.74741077632562491"/>
        </c:manualLayout>
      </c:layout>
      <c:barChart>
        <c:barDir val="col"/>
        <c:grouping val="clustered"/>
        <c:varyColors val="0"/>
        <c:ser>
          <c:idx val="0"/>
          <c:order val="0"/>
          <c:tx>
            <c:strRef>
              <c:f>Sheet1!$B$1</c:f>
              <c:strCache>
                <c:ptCount val="1"/>
                <c:pt idx="0">
                  <c:v>Review Board Inventory</c:v>
                </c:pt>
              </c:strCache>
            </c:strRef>
          </c:tx>
          <c:spPr>
            <a:solidFill>
              <a:srgbClr val="095557"/>
            </a:solidFill>
            <a:ln>
              <a:solidFill>
                <a:schemeClr val="bg1">
                  <a:lumMod val="75000"/>
                </a:schemeClr>
              </a:solidFill>
            </a:ln>
          </c:spPr>
          <c:invertIfNegative val="0"/>
          <c:dLbls>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Sheet1!$A$86:$A$96</c:f>
              <c:strCache>
                <c:ptCount val="11"/>
                <c:pt idx="0">
                  <c:v>Jun.</c:v>
                </c:pt>
                <c:pt idx="1">
                  <c:v>Jul. </c:v>
                </c:pt>
                <c:pt idx="2">
                  <c:v>Aug.</c:v>
                </c:pt>
                <c:pt idx="3">
                  <c:v>Sep.</c:v>
                </c:pt>
                <c:pt idx="4">
                  <c:v>Oct.</c:v>
                </c:pt>
                <c:pt idx="5">
                  <c:v>Nov.</c:v>
                </c:pt>
                <c:pt idx="6">
                  <c:v>Dec.</c:v>
                </c:pt>
                <c:pt idx="7">
                  <c:v>Jan. 2026</c:v>
                </c:pt>
                <c:pt idx="8">
                  <c:v>Feb. </c:v>
                </c:pt>
                <c:pt idx="9">
                  <c:v>Mar.</c:v>
                </c:pt>
                <c:pt idx="10">
                  <c:v>Apr.</c:v>
                </c:pt>
              </c:strCache>
            </c:strRef>
          </c:cat>
          <c:val>
            <c:numRef>
              <c:f>Sheet1!$B$86:$B$96</c:f>
              <c:numCache>
                <c:formatCode>General</c:formatCode>
                <c:ptCount val="11"/>
                <c:pt idx="0">
                  <c:v>26</c:v>
                </c:pt>
                <c:pt idx="1">
                  <c:v>28</c:v>
                </c:pt>
                <c:pt idx="2">
                  <c:v>32</c:v>
                </c:pt>
                <c:pt idx="3">
                  <c:v>25</c:v>
                </c:pt>
                <c:pt idx="4">
                  <c:v>24</c:v>
                </c:pt>
                <c:pt idx="5">
                  <c:v>22</c:v>
                </c:pt>
                <c:pt idx="6">
                  <c:v>17</c:v>
                </c:pt>
              </c:numCache>
            </c:numRef>
          </c:val>
          <c:extLst>
            <c:ext xmlns:c16="http://schemas.microsoft.com/office/drawing/2014/chart" uri="{C3380CC4-5D6E-409C-BE32-E72D297353CC}">
              <c16:uniqueId val="{00000000-4734-4CF9-93D0-FE3328CCBAC7}"/>
            </c:ext>
          </c:extLst>
        </c:ser>
        <c:dLbls>
          <c:showLegendKey val="0"/>
          <c:showVal val="0"/>
          <c:showCatName val="0"/>
          <c:showSerName val="0"/>
          <c:showPercent val="0"/>
          <c:showBubbleSize val="0"/>
        </c:dLbls>
        <c:gapWidth val="54"/>
        <c:axId val="124922112"/>
        <c:axId val="124973056"/>
      </c:barChart>
      <c:catAx>
        <c:axId val="124922112"/>
        <c:scaling>
          <c:orientation val="minMax"/>
        </c:scaling>
        <c:delete val="0"/>
        <c:axPos val="b"/>
        <c:numFmt formatCode="General" sourceLinked="0"/>
        <c:majorTickMark val="out"/>
        <c:minorTickMark val="none"/>
        <c:tickLblPos val="nextTo"/>
        <c:crossAx val="124973056"/>
        <c:crosses val="autoZero"/>
        <c:auto val="1"/>
        <c:lblAlgn val="ctr"/>
        <c:lblOffset val="100"/>
        <c:noMultiLvlLbl val="0"/>
      </c:catAx>
      <c:valAx>
        <c:axId val="124973056"/>
        <c:scaling>
          <c:orientation val="minMax"/>
          <c:min val="0"/>
        </c:scaling>
        <c:delete val="0"/>
        <c:axPos val="l"/>
        <c:majorGridlines>
          <c:spPr>
            <a:ln>
              <a:noFill/>
            </a:ln>
          </c:spPr>
        </c:majorGridlines>
        <c:numFmt formatCode="General" sourceLinked="1"/>
        <c:majorTickMark val="out"/>
        <c:minorTickMark val="none"/>
        <c:tickLblPos val="nextTo"/>
        <c:crossAx val="124922112"/>
        <c:crosses val="autoZero"/>
        <c:crossBetween val="between"/>
      </c:valAx>
    </c:plotArea>
    <c:plotVisOnly val="1"/>
    <c:dispBlanksAs val="gap"/>
    <c:showDLblsOverMax val="0"/>
  </c:chart>
  <c:txPr>
    <a:bodyPr/>
    <a:lstStyle/>
    <a:p>
      <a:pPr>
        <a:defRPr sz="1400" baseline="0">
          <a:latin typeface="Calibri" panose="020F0502020204030204" pitchFamily="34" charset="0"/>
          <a:cs typeface="Calibri" panose="020F050202020403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Injury Types</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8BA-49A9-A44B-5F2C8BB7C8E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8BA-49A9-A44B-5F2C8BB7C8E2}"/>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5-98BA-49A9-A44B-5F2C8BB7C8E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8BA-49A9-A44B-5F2C8BB7C8E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8BA-49A9-A44B-5F2C8BB7C8E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98BA-49A9-A44B-5F2C8BB7C8E2}"/>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98BA-49A9-A44B-5F2C8BB7C8E2}"/>
              </c:ext>
            </c:extLst>
          </c:dPt>
          <c:dPt>
            <c:idx val="7"/>
            <c:bubble3D val="0"/>
            <c:spPr>
              <a:solidFill>
                <a:srgbClr val="FF99CC"/>
              </a:solidFill>
              <a:ln w="19050">
                <a:solidFill>
                  <a:schemeClr val="lt1"/>
                </a:solidFill>
              </a:ln>
              <a:effectLst/>
            </c:spPr>
            <c:extLst>
              <c:ext xmlns:c16="http://schemas.microsoft.com/office/drawing/2014/chart" uri="{C3380CC4-5D6E-409C-BE32-E72D297353CC}">
                <c16:uniqueId val="{0000000F-98BA-49A9-A44B-5F2C8BB7C8E2}"/>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98BA-49A9-A44B-5F2C8BB7C8E2}"/>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98BA-49A9-A44B-5F2C8BB7C8E2}"/>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98BA-49A9-A44B-5F2C8BB7C8E2}"/>
              </c:ext>
            </c:extLst>
          </c:dPt>
          <c:dPt>
            <c:idx val="11"/>
            <c:bubble3D val="0"/>
            <c:spPr>
              <a:solidFill>
                <a:srgbClr val="A9F272"/>
              </a:solidFill>
              <a:ln w="19050">
                <a:solidFill>
                  <a:schemeClr val="lt1"/>
                </a:solidFill>
              </a:ln>
              <a:effectLst/>
            </c:spPr>
            <c:extLst>
              <c:ext xmlns:c16="http://schemas.microsoft.com/office/drawing/2014/chart" uri="{C3380CC4-5D6E-409C-BE32-E72D297353CC}">
                <c16:uniqueId val="{00000017-98BA-49A9-A44B-5F2C8BB7C8E2}"/>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98BA-49A9-A44B-5F2C8BB7C8E2}"/>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98BA-49A9-A44B-5F2C8BB7C8E2}"/>
              </c:ext>
            </c:extLst>
          </c:dPt>
          <c:dPt>
            <c:idx val="14"/>
            <c:bubble3D val="0"/>
            <c:spPr>
              <a:solidFill>
                <a:srgbClr val="A9F272"/>
              </a:solidFill>
              <a:ln w="19050">
                <a:solidFill>
                  <a:schemeClr val="lt1"/>
                </a:solidFill>
              </a:ln>
              <a:effectLst/>
            </c:spPr>
            <c:extLst>
              <c:ext xmlns:c16="http://schemas.microsoft.com/office/drawing/2014/chart" uri="{C3380CC4-5D6E-409C-BE32-E72D297353CC}">
                <c16:uniqueId val="{0000001D-98BA-49A9-A44B-5F2C8BB7C8E2}"/>
              </c:ext>
            </c:extLst>
          </c:dPt>
          <c:dPt>
            <c:idx val="15"/>
            <c:bubble3D val="0"/>
            <c:spPr>
              <a:solidFill>
                <a:srgbClr val="C00000"/>
              </a:solidFill>
              <a:ln w="19050">
                <a:solidFill>
                  <a:schemeClr val="lt1"/>
                </a:solidFill>
              </a:ln>
              <a:effectLst/>
            </c:spPr>
            <c:extLst>
              <c:ext xmlns:c16="http://schemas.microsoft.com/office/drawing/2014/chart" uri="{C3380CC4-5D6E-409C-BE32-E72D297353CC}">
                <c16:uniqueId val="{0000001F-98BA-49A9-A44B-5F2C8BB7C8E2}"/>
              </c:ext>
            </c:extLst>
          </c:dPt>
          <c:dPt>
            <c:idx val="16"/>
            <c:bubble3D val="0"/>
            <c:spPr>
              <a:solidFill>
                <a:srgbClr val="3399FF"/>
              </a:solidFill>
              <a:ln w="19050">
                <a:solidFill>
                  <a:schemeClr val="lt1"/>
                </a:solidFill>
              </a:ln>
              <a:effectLst/>
            </c:spPr>
            <c:extLst>
              <c:ext xmlns:c16="http://schemas.microsoft.com/office/drawing/2014/chart" uri="{C3380CC4-5D6E-409C-BE32-E72D297353CC}">
                <c16:uniqueId val="{00000021-98BA-49A9-A44B-5F2C8BB7C8E2}"/>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23-98BA-49A9-A44B-5F2C8BB7C8E2}"/>
              </c:ext>
            </c:extLst>
          </c:dPt>
          <c:dPt>
            <c:idx val="18"/>
            <c:bubble3D val="0"/>
            <c:spPr>
              <a:solidFill>
                <a:schemeClr val="accent1">
                  <a:lumMod val="80000"/>
                </a:schemeClr>
              </a:solidFill>
              <a:ln w="19050">
                <a:solidFill>
                  <a:schemeClr val="lt1"/>
                </a:solidFill>
              </a:ln>
              <a:effectLst/>
            </c:spPr>
            <c:extLst>
              <c:ext xmlns:c16="http://schemas.microsoft.com/office/drawing/2014/chart" uri="{C3380CC4-5D6E-409C-BE32-E72D297353CC}">
                <c16:uniqueId val="{00000025-98BA-49A9-A44B-5F2C8BB7C8E2}"/>
              </c:ext>
            </c:extLst>
          </c:dPt>
          <c:dPt>
            <c:idx val="19"/>
            <c:bubble3D val="0"/>
            <c:spPr>
              <a:solidFill>
                <a:srgbClr val="FF9999"/>
              </a:solidFill>
              <a:ln w="19050">
                <a:solidFill>
                  <a:schemeClr val="lt1"/>
                </a:solidFill>
              </a:ln>
              <a:effectLst/>
            </c:spPr>
            <c:extLst>
              <c:ext xmlns:c16="http://schemas.microsoft.com/office/drawing/2014/chart" uri="{C3380CC4-5D6E-409C-BE32-E72D297353CC}">
                <c16:uniqueId val="{00000027-98BA-49A9-A44B-5F2C8BB7C8E2}"/>
              </c:ext>
            </c:extLst>
          </c:dPt>
          <c:dPt>
            <c:idx val="20"/>
            <c:bubble3D val="0"/>
            <c:spPr>
              <a:solidFill>
                <a:schemeClr val="accent3">
                  <a:lumMod val="80000"/>
                </a:schemeClr>
              </a:solidFill>
              <a:ln w="19050">
                <a:solidFill>
                  <a:schemeClr val="lt1"/>
                </a:solidFill>
              </a:ln>
              <a:effectLst/>
            </c:spPr>
            <c:extLst>
              <c:ext xmlns:c16="http://schemas.microsoft.com/office/drawing/2014/chart" uri="{C3380CC4-5D6E-409C-BE32-E72D297353CC}">
                <c16:uniqueId val="{00000029-98BA-49A9-A44B-5F2C8BB7C8E2}"/>
              </c:ext>
            </c:extLst>
          </c:dPt>
          <c:dPt>
            <c:idx val="21"/>
            <c:bubble3D val="0"/>
            <c:spPr>
              <a:solidFill>
                <a:schemeClr val="accent4">
                  <a:lumMod val="80000"/>
                </a:schemeClr>
              </a:solidFill>
              <a:ln w="19050">
                <a:solidFill>
                  <a:schemeClr val="lt1"/>
                </a:solidFill>
              </a:ln>
              <a:effectLst/>
            </c:spPr>
            <c:extLst>
              <c:ext xmlns:c16="http://schemas.microsoft.com/office/drawing/2014/chart" uri="{C3380CC4-5D6E-409C-BE32-E72D297353CC}">
                <c16:uniqueId val="{0000002B-98BA-49A9-A44B-5F2C8BB7C8E2}"/>
              </c:ext>
            </c:extLst>
          </c:dPt>
          <c:dPt>
            <c:idx val="22"/>
            <c:bubble3D val="0"/>
            <c:spPr>
              <a:solidFill>
                <a:schemeClr val="accent5">
                  <a:lumMod val="80000"/>
                </a:schemeClr>
              </a:solidFill>
              <a:ln w="19050">
                <a:solidFill>
                  <a:schemeClr val="lt1"/>
                </a:solidFill>
              </a:ln>
              <a:effectLst/>
            </c:spPr>
            <c:extLst>
              <c:ext xmlns:c16="http://schemas.microsoft.com/office/drawing/2014/chart" uri="{C3380CC4-5D6E-409C-BE32-E72D297353CC}">
                <c16:uniqueId val="{0000002D-98BA-49A9-A44B-5F2C8BB7C8E2}"/>
              </c:ext>
            </c:extLst>
          </c:dPt>
          <c:dPt>
            <c:idx val="23"/>
            <c:bubble3D val="0"/>
            <c:spPr>
              <a:solidFill>
                <a:schemeClr val="accent6">
                  <a:lumMod val="80000"/>
                </a:schemeClr>
              </a:solidFill>
              <a:ln w="19050">
                <a:solidFill>
                  <a:schemeClr val="lt1"/>
                </a:solidFill>
              </a:ln>
              <a:effectLst/>
            </c:spPr>
            <c:extLst>
              <c:ext xmlns:c16="http://schemas.microsoft.com/office/drawing/2014/chart" uri="{C3380CC4-5D6E-409C-BE32-E72D297353CC}">
                <c16:uniqueId val="{0000002F-98BA-49A9-A44B-5F2C8BB7C8E2}"/>
              </c:ext>
            </c:extLst>
          </c:dPt>
          <c:dPt>
            <c:idx val="24"/>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31-98BA-49A9-A44B-5F2C8BB7C8E2}"/>
              </c:ext>
            </c:extLst>
          </c:dPt>
          <c:dPt>
            <c:idx val="25"/>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33-98BA-49A9-A44B-5F2C8BB7C8E2}"/>
              </c:ext>
            </c:extLst>
          </c:dPt>
          <c:dPt>
            <c:idx val="26"/>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35-98BA-49A9-A44B-5F2C8BB7C8E2}"/>
              </c:ext>
            </c:extLst>
          </c:dPt>
          <c:dPt>
            <c:idx val="27"/>
            <c:bubble3D val="0"/>
            <c:spPr>
              <a:solidFill>
                <a:schemeClr val="accent1">
                  <a:lumMod val="90000"/>
                </a:schemeClr>
              </a:solidFill>
              <a:ln w="19050">
                <a:solidFill>
                  <a:schemeClr val="lt1"/>
                </a:solidFill>
              </a:ln>
              <a:effectLst/>
            </c:spPr>
            <c:extLst>
              <c:ext xmlns:c16="http://schemas.microsoft.com/office/drawing/2014/chart" uri="{C3380CC4-5D6E-409C-BE32-E72D297353CC}">
                <c16:uniqueId val="{00000037-98BA-49A9-A44B-5F2C8BB7C8E2}"/>
              </c:ext>
            </c:extLst>
          </c:dPt>
          <c:dPt>
            <c:idx val="28"/>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39-98BA-49A9-A44B-5F2C8BB7C8E2}"/>
              </c:ext>
            </c:extLst>
          </c:dPt>
          <c:dPt>
            <c:idx val="29"/>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3B-98BA-49A9-A44B-5F2C8BB7C8E2}"/>
              </c:ext>
            </c:extLst>
          </c:dPt>
          <c:dPt>
            <c:idx val="30"/>
            <c:bubble3D val="0"/>
            <c:spPr>
              <a:solidFill>
                <a:srgbClr val="FF9999"/>
              </a:solidFill>
              <a:ln w="19050">
                <a:solidFill>
                  <a:schemeClr val="lt1"/>
                </a:solidFill>
              </a:ln>
              <a:effectLst/>
            </c:spPr>
            <c:extLst>
              <c:ext xmlns:c16="http://schemas.microsoft.com/office/drawing/2014/chart" uri="{C3380CC4-5D6E-409C-BE32-E72D297353CC}">
                <c16:uniqueId val="{0000003D-98BA-49A9-A44B-5F2C8BB7C8E2}"/>
              </c:ext>
            </c:extLst>
          </c:dPt>
          <c:dPt>
            <c:idx val="31"/>
            <c:bubble3D val="0"/>
            <c:spPr>
              <a:solidFill>
                <a:schemeClr val="accent2">
                  <a:lumMod val="50000"/>
                </a:schemeClr>
              </a:solidFill>
              <a:ln w="19050">
                <a:solidFill>
                  <a:schemeClr val="lt1"/>
                </a:solidFill>
              </a:ln>
              <a:effectLst/>
            </c:spPr>
            <c:extLst>
              <c:ext xmlns:c16="http://schemas.microsoft.com/office/drawing/2014/chart" uri="{C3380CC4-5D6E-409C-BE32-E72D297353CC}">
                <c16:uniqueId val="{0000003F-98BA-49A9-A44B-5F2C8BB7C8E2}"/>
              </c:ext>
            </c:extLst>
          </c:dPt>
          <c:dPt>
            <c:idx val="32"/>
            <c:bubble3D val="0"/>
            <c:spPr>
              <a:solidFill>
                <a:srgbClr val="5AD25D"/>
              </a:solidFill>
              <a:ln w="19050">
                <a:solidFill>
                  <a:schemeClr val="lt1"/>
                </a:solidFill>
              </a:ln>
              <a:effectLst/>
            </c:spPr>
            <c:extLst>
              <c:ext xmlns:c16="http://schemas.microsoft.com/office/drawing/2014/chart" uri="{C3380CC4-5D6E-409C-BE32-E72D297353CC}">
                <c16:uniqueId val="{00000041-98BA-49A9-A44B-5F2C8BB7C8E2}"/>
              </c:ext>
            </c:extLst>
          </c:dPt>
          <c:dPt>
            <c:idx val="33"/>
            <c:bubble3D val="0"/>
            <c:spPr>
              <a:solidFill>
                <a:srgbClr val="FFFF99"/>
              </a:solidFill>
              <a:ln w="19050">
                <a:solidFill>
                  <a:schemeClr val="lt1"/>
                </a:solidFill>
              </a:ln>
              <a:effectLst/>
            </c:spPr>
            <c:extLst>
              <c:ext xmlns:c16="http://schemas.microsoft.com/office/drawing/2014/chart" uri="{C3380CC4-5D6E-409C-BE32-E72D297353CC}">
                <c16:uniqueId val="{00000043-98BA-49A9-A44B-5F2C8BB7C8E2}"/>
              </c:ext>
            </c:extLst>
          </c:dPt>
          <c:dPt>
            <c:idx val="34"/>
            <c:bubble3D val="0"/>
            <c:spPr>
              <a:solidFill>
                <a:srgbClr val="FFC000"/>
              </a:solidFill>
              <a:ln w="19050">
                <a:solidFill>
                  <a:schemeClr val="lt1"/>
                </a:solidFill>
              </a:ln>
              <a:effectLst/>
            </c:spPr>
            <c:extLst>
              <c:ext xmlns:c16="http://schemas.microsoft.com/office/drawing/2014/chart" uri="{C3380CC4-5D6E-409C-BE32-E72D297353CC}">
                <c16:uniqueId val="{00000045-98BA-49A9-A44B-5F2C8BB7C8E2}"/>
              </c:ext>
            </c:extLst>
          </c:dPt>
          <c:dPt>
            <c:idx val="35"/>
            <c:bubble3D val="0"/>
            <c:spPr>
              <a:solidFill>
                <a:srgbClr val="FF6565"/>
              </a:solidFill>
              <a:ln w="19050">
                <a:solidFill>
                  <a:schemeClr val="lt1"/>
                </a:solidFill>
              </a:ln>
              <a:effectLst/>
            </c:spPr>
            <c:extLst>
              <c:ext xmlns:c16="http://schemas.microsoft.com/office/drawing/2014/chart" uri="{C3380CC4-5D6E-409C-BE32-E72D297353CC}">
                <c16:uniqueId val="{00000047-98BA-49A9-A44B-5F2C8BB7C8E2}"/>
              </c:ext>
            </c:extLst>
          </c:dPt>
          <c:dPt>
            <c:idx val="36"/>
            <c:bubble3D val="0"/>
            <c:spPr>
              <a:solidFill>
                <a:schemeClr val="accent1">
                  <a:lumMod val="70000"/>
                  <a:lumOff val="30000"/>
                </a:schemeClr>
              </a:solidFill>
              <a:ln w="19050">
                <a:solidFill>
                  <a:schemeClr val="lt1"/>
                </a:solidFill>
              </a:ln>
              <a:effectLst/>
            </c:spPr>
            <c:extLst>
              <c:ext xmlns:c16="http://schemas.microsoft.com/office/drawing/2014/chart" uri="{C3380CC4-5D6E-409C-BE32-E72D297353CC}">
                <c16:uniqueId val="{00000049-98BA-49A9-A44B-5F2C8BB7C8E2}"/>
              </c:ext>
            </c:extLst>
          </c:dPt>
          <c:dPt>
            <c:idx val="37"/>
            <c:bubble3D val="0"/>
            <c:spPr>
              <a:solidFill>
                <a:schemeClr val="accent2">
                  <a:lumMod val="70000"/>
                  <a:lumOff val="30000"/>
                </a:schemeClr>
              </a:solidFill>
              <a:ln w="19050">
                <a:solidFill>
                  <a:schemeClr val="lt1"/>
                </a:solidFill>
              </a:ln>
              <a:effectLst/>
            </c:spPr>
            <c:extLst>
              <c:ext xmlns:c16="http://schemas.microsoft.com/office/drawing/2014/chart" uri="{C3380CC4-5D6E-409C-BE32-E72D297353CC}">
                <c16:uniqueId val="{0000004B-98BA-49A9-A44B-5F2C8BB7C8E2}"/>
              </c:ext>
            </c:extLst>
          </c:dPt>
          <c:dPt>
            <c:idx val="38"/>
            <c:bubble3D val="0"/>
            <c:spPr>
              <a:solidFill>
                <a:srgbClr val="CC3399"/>
              </a:solidFill>
              <a:ln w="19050">
                <a:solidFill>
                  <a:schemeClr val="lt1"/>
                </a:solidFill>
              </a:ln>
              <a:effectLst/>
            </c:spPr>
            <c:extLst>
              <c:ext xmlns:c16="http://schemas.microsoft.com/office/drawing/2014/chart" uri="{C3380CC4-5D6E-409C-BE32-E72D297353CC}">
                <c16:uniqueId val="{0000004D-98BA-49A9-A44B-5F2C8BB7C8E2}"/>
              </c:ext>
            </c:extLst>
          </c:dPt>
          <c:dPt>
            <c:idx val="39"/>
            <c:bubble3D val="0"/>
            <c:spPr>
              <a:solidFill>
                <a:schemeClr val="accent4">
                  <a:lumMod val="70000"/>
                  <a:lumOff val="30000"/>
                </a:schemeClr>
              </a:solidFill>
              <a:ln w="19050">
                <a:solidFill>
                  <a:schemeClr val="lt1"/>
                </a:solidFill>
              </a:ln>
              <a:effectLst/>
            </c:spPr>
            <c:extLst>
              <c:ext xmlns:c16="http://schemas.microsoft.com/office/drawing/2014/chart" uri="{C3380CC4-5D6E-409C-BE32-E72D297353CC}">
                <c16:uniqueId val="{0000004F-98BA-49A9-A44B-5F2C8BB7C8E2}"/>
              </c:ext>
            </c:extLst>
          </c:dPt>
          <c:dPt>
            <c:idx val="40"/>
            <c:bubble3D val="0"/>
            <c:spPr>
              <a:solidFill>
                <a:schemeClr val="accent5">
                  <a:lumMod val="70000"/>
                  <a:lumOff val="30000"/>
                </a:schemeClr>
              </a:solidFill>
              <a:ln w="19050">
                <a:solidFill>
                  <a:schemeClr val="lt1"/>
                </a:solidFill>
              </a:ln>
              <a:effectLst/>
            </c:spPr>
            <c:extLst>
              <c:ext xmlns:c16="http://schemas.microsoft.com/office/drawing/2014/chart" uri="{C3380CC4-5D6E-409C-BE32-E72D297353CC}">
                <c16:uniqueId val="{00000051-98BA-49A9-A44B-5F2C8BB7C8E2}"/>
              </c:ext>
            </c:extLst>
          </c:dPt>
          <c:dPt>
            <c:idx val="41"/>
            <c:bubble3D val="0"/>
            <c:spPr>
              <a:solidFill>
                <a:schemeClr val="accent6">
                  <a:lumMod val="70000"/>
                  <a:lumOff val="30000"/>
                </a:schemeClr>
              </a:solidFill>
              <a:ln w="19050">
                <a:solidFill>
                  <a:schemeClr val="lt1"/>
                </a:solidFill>
              </a:ln>
              <a:effectLst/>
            </c:spPr>
            <c:extLst>
              <c:ext xmlns:c16="http://schemas.microsoft.com/office/drawing/2014/chart" uri="{C3380CC4-5D6E-409C-BE32-E72D297353CC}">
                <c16:uniqueId val="{00000053-98BA-49A9-A44B-5F2C8BB7C8E2}"/>
              </c:ext>
            </c:extLst>
          </c:dPt>
          <c:dPt>
            <c:idx val="42"/>
            <c:bubble3D val="0"/>
            <c:spPr>
              <a:solidFill>
                <a:schemeClr val="accent1">
                  <a:lumMod val="70000"/>
                </a:schemeClr>
              </a:solidFill>
              <a:ln w="19050">
                <a:solidFill>
                  <a:schemeClr val="lt1"/>
                </a:solidFill>
              </a:ln>
              <a:effectLst/>
            </c:spPr>
            <c:extLst>
              <c:ext xmlns:c16="http://schemas.microsoft.com/office/drawing/2014/chart" uri="{C3380CC4-5D6E-409C-BE32-E72D297353CC}">
                <c16:uniqueId val="{00000055-98BA-49A9-A44B-5F2C8BB7C8E2}"/>
              </c:ext>
            </c:extLst>
          </c:dPt>
          <c:dPt>
            <c:idx val="43"/>
            <c:bubble3D val="0"/>
            <c:spPr>
              <a:solidFill>
                <a:schemeClr val="accent2">
                  <a:lumMod val="70000"/>
                </a:schemeClr>
              </a:solidFill>
              <a:ln w="19050">
                <a:solidFill>
                  <a:schemeClr val="lt1"/>
                </a:solidFill>
              </a:ln>
              <a:effectLst/>
            </c:spPr>
            <c:extLst>
              <c:ext xmlns:c16="http://schemas.microsoft.com/office/drawing/2014/chart" uri="{C3380CC4-5D6E-409C-BE32-E72D297353CC}">
                <c16:uniqueId val="{00000057-98BA-49A9-A44B-5F2C8BB7C8E2}"/>
              </c:ext>
            </c:extLst>
          </c:dPt>
          <c:dPt>
            <c:idx val="44"/>
            <c:bubble3D val="0"/>
            <c:spPr>
              <a:solidFill>
                <a:srgbClr val="C00000"/>
              </a:solidFill>
              <a:ln w="19050">
                <a:solidFill>
                  <a:schemeClr val="lt1"/>
                </a:solidFill>
              </a:ln>
              <a:effectLst/>
            </c:spPr>
            <c:extLst>
              <c:ext xmlns:c16="http://schemas.microsoft.com/office/drawing/2014/chart" uri="{C3380CC4-5D6E-409C-BE32-E72D297353CC}">
                <c16:uniqueId val="{00000059-98BA-49A9-A44B-5F2C8BB7C8E2}"/>
              </c:ext>
            </c:extLst>
          </c:dPt>
          <c:dPt>
            <c:idx val="45"/>
            <c:bubble3D val="0"/>
            <c:spPr>
              <a:solidFill>
                <a:schemeClr val="accent4">
                  <a:lumMod val="70000"/>
                </a:schemeClr>
              </a:solidFill>
              <a:ln w="19050">
                <a:solidFill>
                  <a:schemeClr val="lt1"/>
                </a:solidFill>
              </a:ln>
              <a:effectLst/>
            </c:spPr>
            <c:extLst>
              <c:ext xmlns:c16="http://schemas.microsoft.com/office/drawing/2014/chart" uri="{C3380CC4-5D6E-409C-BE32-E72D297353CC}">
                <c16:uniqueId val="{0000005B-98BA-49A9-A44B-5F2C8BB7C8E2}"/>
              </c:ext>
            </c:extLst>
          </c:dPt>
          <c:dPt>
            <c:idx val="46"/>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5D-98BA-49A9-A44B-5F2C8BB7C8E2}"/>
              </c:ext>
            </c:extLst>
          </c:dPt>
          <c:dPt>
            <c:idx val="47"/>
            <c:bubble3D val="0"/>
            <c:spPr>
              <a:solidFill>
                <a:schemeClr val="accent6">
                  <a:lumMod val="70000"/>
                </a:schemeClr>
              </a:solidFill>
              <a:ln w="19050">
                <a:solidFill>
                  <a:schemeClr val="lt1"/>
                </a:solidFill>
              </a:ln>
              <a:effectLst/>
            </c:spPr>
            <c:extLst>
              <c:ext xmlns:c16="http://schemas.microsoft.com/office/drawing/2014/chart" uri="{C3380CC4-5D6E-409C-BE32-E72D297353CC}">
                <c16:uniqueId val="{0000005F-98BA-49A9-A44B-5F2C8BB7C8E2}"/>
              </c:ext>
            </c:extLst>
          </c:dPt>
          <c:dPt>
            <c:idx val="48"/>
            <c:bubble3D val="0"/>
            <c:spPr>
              <a:solidFill>
                <a:schemeClr val="accent1">
                  <a:lumMod val="50000"/>
                  <a:lumOff val="50000"/>
                </a:schemeClr>
              </a:solidFill>
              <a:ln w="19050">
                <a:solidFill>
                  <a:schemeClr val="lt1"/>
                </a:solidFill>
              </a:ln>
              <a:effectLst/>
            </c:spPr>
            <c:extLst>
              <c:ext xmlns:c16="http://schemas.microsoft.com/office/drawing/2014/chart" uri="{C3380CC4-5D6E-409C-BE32-E72D297353CC}">
                <c16:uniqueId val="{00000061-98BA-49A9-A44B-5F2C8BB7C8E2}"/>
              </c:ext>
            </c:extLst>
          </c:dPt>
          <c:dPt>
            <c:idx val="49"/>
            <c:bubble3D val="0"/>
            <c:spPr>
              <a:solidFill>
                <a:schemeClr val="accent2">
                  <a:lumMod val="50000"/>
                  <a:lumOff val="50000"/>
                </a:schemeClr>
              </a:solidFill>
              <a:ln w="19050">
                <a:solidFill>
                  <a:schemeClr val="lt1"/>
                </a:solidFill>
              </a:ln>
              <a:effectLst/>
            </c:spPr>
            <c:extLst>
              <c:ext xmlns:c16="http://schemas.microsoft.com/office/drawing/2014/chart" uri="{C3380CC4-5D6E-409C-BE32-E72D297353CC}">
                <c16:uniqueId val="{00000063-98BA-49A9-A44B-5F2C8BB7C8E2}"/>
              </c:ext>
            </c:extLst>
          </c:dPt>
          <c:dPt>
            <c:idx val="50"/>
            <c:bubble3D val="0"/>
            <c:spPr>
              <a:solidFill>
                <a:srgbClr val="00B050"/>
              </a:solidFill>
              <a:ln w="19050">
                <a:solidFill>
                  <a:schemeClr val="lt1"/>
                </a:solidFill>
              </a:ln>
              <a:effectLst/>
            </c:spPr>
            <c:extLst>
              <c:ext xmlns:c16="http://schemas.microsoft.com/office/drawing/2014/chart" uri="{C3380CC4-5D6E-409C-BE32-E72D297353CC}">
                <c16:uniqueId val="{00000065-98BA-49A9-A44B-5F2C8BB7C8E2}"/>
              </c:ext>
            </c:extLst>
          </c:dPt>
          <c:dPt>
            <c:idx val="51"/>
            <c:bubble3D val="0"/>
            <c:spPr>
              <a:solidFill>
                <a:srgbClr val="FFFF99"/>
              </a:solidFill>
              <a:ln w="19050">
                <a:solidFill>
                  <a:schemeClr val="lt1"/>
                </a:solidFill>
              </a:ln>
              <a:effectLst/>
            </c:spPr>
            <c:extLst>
              <c:ext xmlns:c16="http://schemas.microsoft.com/office/drawing/2014/chart" uri="{C3380CC4-5D6E-409C-BE32-E72D297353CC}">
                <c16:uniqueId val="{00000067-98BA-49A9-A44B-5F2C8BB7C8E2}"/>
              </c:ext>
            </c:extLst>
          </c:dPt>
          <c:dPt>
            <c:idx val="52"/>
            <c:bubble3D val="0"/>
            <c:spPr>
              <a:solidFill>
                <a:srgbClr val="3366FF"/>
              </a:solidFill>
              <a:ln w="19050">
                <a:solidFill>
                  <a:schemeClr val="lt1"/>
                </a:solidFill>
              </a:ln>
              <a:effectLst/>
            </c:spPr>
            <c:extLst>
              <c:ext xmlns:c16="http://schemas.microsoft.com/office/drawing/2014/chart" uri="{C3380CC4-5D6E-409C-BE32-E72D297353CC}">
                <c16:uniqueId val="{00000069-98BA-49A9-A44B-5F2C8BB7C8E2}"/>
              </c:ext>
            </c:extLst>
          </c:dPt>
          <c:dPt>
            <c:idx val="53"/>
            <c:bubble3D val="0"/>
            <c:spPr>
              <a:solidFill>
                <a:schemeClr val="accent6">
                  <a:lumMod val="50000"/>
                  <a:lumOff val="50000"/>
                </a:schemeClr>
              </a:solidFill>
              <a:ln w="19050">
                <a:solidFill>
                  <a:schemeClr val="lt1"/>
                </a:solidFill>
              </a:ln>
              <a:effectLst/>
            </c:spPr>
            <c:extLst>
              <c:ext xmlns:c16="http://schemas.microsoft.com/office/drawing/2014/chart" uri="{C3380CC4-5D6E-409C-BE32-E72D297353CC}">
                <c16:uniqueId val="{0000006B-98BA-49A9-A44B-5F2C8BB7C8E2}"/>
              </c:ext>
            </c:extLst>
          </c:dPt>
          <c:dPt>
            <c:idx val="54"/>
            <c:bubble3D val="0"/>
            <c:spPr>
              <a:solidFill>
                <a:srgbClr val="FF6565"/>
              </a:solidFill>
              <a:ln w="19050">
                <a:solidFill>
                  <a:schemeClr val="lt1"/>
                </a:solidFill>
              </a:ln>
              <a:effectLst/>
            </c:spPr>
            <c:extLst>
              <c:ext xmlns:c16="http://schemas.microsoft.com/office/drawing/2014/chart" uri="{C3380CC4-5D6E-409C-BE32-E72D297353CC}">
                <c16:uniqueId val="{0000006D-4B6F-49FD-A34B-94406EFA3E7A}"/>
              </c:ext>
            </c:extLst>
          </c:dPt>
          <c:dPt>
            <c:idx val="55"/>
            <c:bubble3D val="0"/>
            <c:spPr>
              <a:solidFill>
                <a:schemeClr val="accent2"/>
              </a:solidFill>
              <a:ln w="19050">
                <a:solidFill>
                  <a:schemeClr val="lt1"/>
                </a:solidFill>
              </a:ln>
              <a:effectLst/>
            </c:spPr>
            <c:extLst>
              <c:ext xmlns:c16="http://schemas.microsoft.com/office/drawing/2014/chart" uri="{C3380CC4-5D6E-409C-BE32-E72D297353CC}">
                <c16:uniqueId val="{0000006F-32B4-4FBC-93A3-509D90FF7777}"/>
              </c:ext>
            </c:extLst>
          </c:dPt>
          <c:dPt>
            <c:idx val="56"/>
            <c:bubble3D val="0"/>
            <c:spPr>
              <a:solidFill>
                <a:srgbClr val="FFFF99"/>
              </a:solidFill>
              <a:ln w="19050">
                <a:solidFill>
                  <a:schemeClr val="lt1"/>
                </a:solidFill>
              </a:ln>
              <a:effectLst/>
            </c:spPr>
            <c:extLst>
              <c:ext xmlns:c16="http://schemas.microsoft.com/office/drawing/2014/chart" uri="{C3380CC4-5D6E-409C-BE32-E72D297353CC}">
                <c16:uniqueId val="{00000071-32B4-4FBC-93A3-509D90FF7777}"/>
              </c:ext>
            </c:extLst>
          </c:dPt>
          <c:dPt>
            <c:idx val="57"/>
            <c:bubble3D val="0"/>
            <c:spPr>
              <a:solidFill>
                <a:schemeClr val="accent4"/>
              </a:solidFill>
              <a:ln w="19050">
                <a:solidFill>
                  <a:schemeClr val="lt1"/>
                </a:solidFill>
              </a:ln>
              <a:effectLst/>
            </c:spPr>
            <c:extLst>
              <c:ext xmlns:c16="http://schemas.microsoft.com/office/drawing/2014/chart" uri="{C3380CC4-5D6E-409C-BE32-E72D297353CC}">
                <c16:uniqueId val="{00000073-265B-4D13-ADCA-2FBACE6084FD}"/>
              </c:ext>
            </c:extLst>
          </c:dPt>
          <c:dLbls>
            <c:dLbl>
              <c:idx val="8"/>
              <c:layout>
                <c:manualLayout>
                  <c:x val="5.8852048753092169E-2"/>
                  <c:y val="-1.5665056071083532E-2"/>
                </c:manualLayout>
              </c:layout>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98BA-49A9-A44B-5F2C8BB7C8E2}"/>
                </c:ext>
              </c:extLst>
            </c:dLbl>
            <c:dLbl>
              <c:idx val="9"/>
              <c:layout>
                <c:manualLayout>
                  <c:x val="4.4505647699601768E-2"/>
                  <c:y val="-3.4454192950474964E-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98BA-49A9-A44B-5F2C8BB7C8E2}"/>
                </c:ext>
              </c:extLst>
            </c:dLbl>
            <c:dLbl>
              <c:idx val="16"/>
              <c:layout>
                <c:manualLayout>
                  <c:x val="8.4829514481157692E-2"/>
                  <c:y val="-1.6126110292427703E-2"/>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21-98BA-49A9-A44B-5F2C8BB7C8E2}"/>
                </c:ext>
              </c:extLst>
            </c:dLbl>
            <c:dLbl>
              <c:idx val="35"/>
              <c:layout>
                <c:manualLayout>
                  <c:x val="-6.1975945204589079E-2"/>
                  <c:y val="-0.18531739057378871"/>
                </c:manualLayout>
              </c:layout>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47-98BA-49A9-A44B-5F2C8BB7C8E2}"/>
                </c:ext>
              </c:extLst>
            </c:dLbl>
            <c:dLbl>
              <c:idx val="50"/>
              <c:delete val="1"/>
              <c:extLst>
                <c:ext xmlns:c15="http://schemas.microsoft.com/office/drawing/2012/chart" uri="{CE6537A1-D6FC-4f65-9D91-7224C49458BB}">
                  <c15:layout>
                    <c:manualLayout>
                      <c:w val="0.23153250167676079"/>
                      <c:h val="0.10869709124813975"/>
                    </c:manualLayout>
                  </c15:layout>
                </c:ext>
                <c:ext xmlns:c16="http://schemas.microsoft.com/office/drawing/2014/chart" uri="{C3380CC4-5D6E-409C-BE32-E72D297353CC}">
                  <c16:uniqueId val="{00000065-98BA-49A9-A44B-5F2C8BB7C8E2}"/>
                </c:ext>
              </c:extLst>
            </c:dLbl>
            <c:dLbl>
              <c:idx val="51"/>
              <c:delete val="1"/>
              <c:extLst>
                <c:ext xmlns:c15="http://schemas.microsoft.com/office/drawing/2012/chart" uri="{CE6537A1-D6FC-4f65-9D91-7224C49458BB}">
                  <c15:layout>
                    <c:manualLayout>
                      <c:w val="0.25966809681722791"/>
                      <c:h val="8.4824180291780737E-2"/>
                    </c:manualLayout>
                  </c15:layout>
                </c:ext>
                <c:ext xmlns:c16="http://schemas.microsoft.com/office/drawing/2014/chart" uri="{C3380CC4-5D6E-409C-BE32-E72D297353CC}">
                  <c16:uniqueId val="{00000067-98BA-49A9-A44B-5F2C8BB7C8E2}"/>
                </c:ext>
              </c:extLst>
            </c:dLbl>
            <c:dLbl>
              <c:idx val="52"/>
              <c:delete val="1"/>
              <c:extLst>
                <c:ext xmlns:c15="http://schemas.microsoft.com/office/drawing/2012/chart" uri="{CE6537A1-D6FC-4f65-9D91-7224C49458BB}">
                  <c15:layout>
                    <c:manualLayout>
                      <c:w val="0.3277064649850317"/>
                      <c:h val="0.21261411942391298"/>
                    </c:manualLayout>
                  </c15:layout>
                </c:ext>
                <c:ext xmlns:c16="http://schemas.microsoft.com/office/drawing/2014/chart" uri="{C3380CC4-5D6E-409C-BE32-E72D297353CC}">
                  <c16:uniqueId val="{00000069-98BA-49A9-A44B-5F2C8BB7C8E2}"/>
                </c:ext>
              </c:extLst>
            </c:dLbl>
            <c:dLbl>
              <c:idx val="53"/>
              <c:delete val="1"/>
              <c:extLst>
                <c:ext xmlns:c15="http://schemas.microsoft.com/office/drawing/2012/chart" uri="{CE6537A1-D6FC-4f65-9D91-7224C49458BB}">
                  <c15:layout>
                    <c:manualLayout>
                      <c:w val="0.26847431926994653"/>
                      <c:h val="0.14648308415528932"/>
                    </c:manualLayout>
                  </c15:layout>
                </c:ext>
                <c:ext xmlns:c16="http://schemas.microsoft.com/office/drawing/2014/chart" uri="{C3380CC4-5D6E-409C-BE32-E72D297353CC}">
                  <c16:uniqueId val="{0000006B-98BA-49A9-A44B-5F2C8BB7C8E2}"/>
                </c:ext>
              </c:extLst>
            </c:dLbl>
            <c:dLbl>
              <c:idx val="55"/>
              <c:delete val="1"/>
              <c:extLst>
                <c:ext xmlns:c15="http://schemas.microsoft.com/office/drawing/2012/chart" uri="{CE6537A1-D6FC-4f65-9D91-7224C49458BB}">
                  <c15:layout>
                    <c:manualLayout>
                      <c:w val="0.24436053656622281"/>
                      <c:h val="0.14049817582744425"/>
                    </c:manualLayout>
                  </c15:layout>
                </c:ext>
                <c:ext xmlns:c16="http://schemas.microsoft.com/office/drawing/2014/chart" uri="{C3380CC4-5D6E-409C-BE32-E72D297353CC}">
                  <c16:uniqueId val="{0000006F-32B4-4FBC-93A3-509D90FF7777}"/>
                </c:ext>
              </c:extLst>
            </c:dLbl>
            <c:dLbl>
              <c:idx val="56"/>
              <c:layout>
                <c:manualLayout>
                  <c:x val="-0.17504679473067628"/>
                  <c:y val="1.226415640951853E-3"/>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15:layout>
                    <c:manualLayout>
                      <c:w val="0.29089193906367794"/>
                      <c:h val="0.18396234614277798"/>
                    </c:manualLayout>
                  </c15:layout>
                </c:ext>
                <c:ext xmlns:c16="http://schemas.microsoft.com/office/drawing/2014/chart" uri="{C3380CC4-5D6E-409C-BE32-E72D297353CC}">
                  <c16:uniqueId val="{00000071-32B4-4FBC-93A3-509D90FF777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Sheet1!$A$2:$A$59</c:f>
              <c:strCache>
                <c:ptCount val="58"/>
                <c:pt idx="0">
                  <c:v>AMPUTATION OR ENUCLEATION</c:v>
                </c:pt>
                <c:pt idx="1">
                  <c:v>ASPHYXIA, STRANGULATION, ETC</c:v>
                </c:pt>
                <c:pt idx="2">
                  <c:v>BURN (HEAT)</c:v>
                </c:pt>
                <c:pt idx="3">
                  <c:v>BURN (CHEMICAL)</c:v>
                </c:pt>
                <c:pt idx="4">
                  <c:v>CONCUSSION</c:v>
                </c:pt>
                <c:pt idx="5">
                  <c:v>INFECTIVE OR PARASITIC DISEASE, UNS</c:v>
                </c:pt>
                <c:pt idx="6">
                  <c:v>AMEBIASIS</c:v>
                </c:pt>
                <c:pt idx="7">
                  <c:v>CONJUNCTIVITIS AND OPHTHALMIA</c:v>
                </c:pt>
                <c:pt idx="8">
                  <c:v>CONTUSION, CRUSHING, BRUISE</c:v>
                </c:pt>
                <c:pt idx="9">
                  <c:v>CUT, LACERATION, PUNCTURE</c:v>
                </c:pt>
                <c:pt idx="10">
                  <c:v>PRIMARY INFECTIONS OF THE SKIN</c:v>
                </c:pt>
                <c:pt idx="11">
                  <c:v>OTHER SKIN CONDITIONS</c:v>
                </c:pt>
                <c:pt idx="12">
                  <c:v>DERMATITIS, UNS</c:v>
                </c:pt>
                <c:pt idx="13">
                  <c:v>DERMATITIS, ALLERGENIC, OR CONTACT</c:v>
                </c:pt>
                <c:pt idx="14">
                  <c:v>DISLOCATION</c:v>
                </c:pt>
                <c:pt idx="15">
                  <c:v>ELECTRIC SHOCK, ELECTROCUTION</c:v>
                </c:pt>
                <c:pt idx="16">
                  <c:v>FRACTURE</c:v>
                </c:pt>
                <c:pt idx="17">
                  <c:v>HEARING LOSS</c:v>
                </c:pt>
                <c:pt idx="18">
                  <c:v>EFFECTS OF ENVIRONMENTAL HEAT</c:v>
                </c:pt>
                <c:pt idx="19">
                  <c:v>EFFECTS OF ENVIRONMENTAL LOW TEMP</c:v>
                </c:pt>
                <c:pt idx="20">
                  <c:v>HERNIA, RUPTURE</c:v>
                </c:pt>
                <c:pt idx="21">
                  <c:v>INFLAMMATION OF JOINTS, ETC</c:v>
                </c:pt>
                <c:pt idx="22">
                  <c:v>OTHER DISEASES OF THE G-I TRACT</c:v>
                </c:pt>
                <c:pt idx="23">
                  <c:v>CARPAL TUNNEL SYNDROME</c:v>
                </c:pt>
                <c:pt idx="24">
                  <c:v>POISONING, SYSTEMIC, UNS</c:v>
                </c:pt>
                <c:pt idx="25">
                  <c:v>DUE TO TOXIC MATERIALS</c:v>
                </c:pt>
                <c:pt idx="26">
                  <c:v>DISEASES OF THE BLOOD AND BLOOD FORMING ORGANS</c:v>
                </c:pt>
                <c:pt idx="27">
                  <c:v>UPPER RESPIRATORY CONDITIONS</c:v>
                </c:pt>
                <c:pt idx="28">
                  <c:v>OTHER TOX EFFECTS OF ONE SYSTEM ONLY</c:v>
                </c:pt>
                <c:pt idx="29">
                  <c:v>ASBESTOSIS</c:v>
                </c:pt>
                <c:pt idx="30">
                  <c:v>SILICOSIS</c:v>
                </c:pt>
                <c:pt idx="31">
                  <c:v>INFLUENZA, PNEUMONIA, ETC</c:v>
                </c:pt>
                <c:pt idx="32">
                  <c:v>OTHER PNEUMOCONIOSES</c:v>
                </c:pt>
                <c:pt idx="33">
                  <c:v>WELDER'S FLASH</c:v>
                </c:pt>
                <c:pt idx="34">
                  <c:v>SCRATCHES, ABRASIONS</c:v>
                </c:pt>
                <c:pt idx="35">
                  <c:v>SPRAINS, STRAINS</c:v>
                </c:pt>
                <c:pt idx="36">
                  <c:v>HEMORRHOIDS</c:v>
                </c:pt>
                <c:pt idx="37">
                  <c:v>HEPATITIS</c:v>
                </c:pt>
                <c:pt idx="38">
                  <c:v>ADVERSE REACTION TO A VACCINATION OR INOCULATION</c:v>
                </c:pt>
                <c:pt idx="39">
                  <c:v>MULTIPLE INJURIES</c:v>
                </c:pt>
                <c:pt idx="40">
                  <c:v>EFFECTS OF CHANGES IN ATMOS PRESSURE</c:v>
                </c:pt>
                <c:pt idx="41">
                  <c:v>CEREBROVASCULAR &amp; OTHER CIRCULATORY</c:v>
                </c:pt>
                <c:pt idx="42">
                  <c:v>COMPLICATIONS PECULIAR TO MED CARE</c:v>
                </c:pt>
                <c:pt idx="43">
                  <c:v>EYE, OTHER DISEASES OF THE EYE</c:v>
                </c:pt>
                <c:pt idx="44">
                  <c:v>MENTAL DISORDERS</c:v>
                </c:pt>
                <c:pt idx="45">
                  <c:v>MALIGNANT</c:v>
                </c:pt>
                <c:pt idx="46">
                  <c:v>BENIGN</c:v>
                </c:pt>
                <c:pt idx="47">
                  <c:v>NERVOUS SYSTEM, CONDITIONS OF, UNS</c:v>
                </c:pt>
                <c:pt idx="48">
                  <c:v>RESPIRATORY SYSTEM, COND. OF, UNS</c:v>
                </c:pt>
                <c:pt idx="49">
                  <c:v>ASTHMA, INFLUENZA, PNEUMONIA</c:v>
                </c:pt>
                <c:pt idx="50">
                  <c:v>COVID-19</c:v>
                </c:pt>
                <c:pt idx="51">
                  <c:v>SYMPTONS &amp; ILL-DEFINED CONDITIONS</c:v>
                </c:pt>
                <c:pt idx="52">
                  <c:v>NO INJURY OR ILLNESS</c:v>
                </c:pt>
                <c:pt idx="53">
                  <c:v>OCCUPATIONAL DISEASE, NEC</c:v>
                </c:pt>
                <c:pt idx="54">
                  <c:v>HEART CONDITION (INCL HEART ATTACK)</c:v>
                </c:pt>
                <c:pt idx="55">
                  <c:v>OTHER INJURY, NEC</c:v>
                </c:pt>
                <c:pt idx="56">
                  <c:v>NONCLASSIFIABLE</c:v>
                </c:pt>
                <c:pt idx="57">
                  <c:v>NO INJURY CODE</c:v>
                </c:pt>
              </c:strCache>
            </c:strRef>
          </c:cat>
          <c:val>
            <c:numRef>
              <c:f>Sheet1!$B$2:$B$59</c:f>
              <c:numCache>
                <c:formatCode>#,##0</c:formatCode>
                <c:ptCount val="58"/>
                <c:pt idx="0">
                  <c:v>35</c:v>
                </c:pt>
                <c:pt idx="1">
                  <c:v>1</c:v>
                </c:pt>
                <c:pt idx="2">
                  <c:v>144</c:v>
                </c:pt>
                <c:pt idx="3">
                  <c:v>5</c:v>
                </c:pt>
                <c:pt idx="4">
                  <c:v>297</c:v>
                </c:pt>
                <c:pt idx="5">
                  <c:v>20</c:v>
                </c:pt>
                <c:pt idx="6">
                  <c:v>0</c:v>
                </c:pt>
                <c:pt idx="7">
                  <c:v>1</c:v>
                </c:pt>
                <c:pt idx="8">
                  <c:v>1653</c:v>
                </c:pt>
                <c:pt idx="9">
                  <c:v>831</c:v>
                </c:pt>
                <c:pt idx="10">
                  <c:v>2</c:v>
                </c:pt>
                <c:pt idx="11">
                  <c:v>1</c:v>
                </c:pt>
                <c:pt idx="12">
                  <c:v>0</c:v>
                </c:pt>
                <c:pt idx="13">
                  <c:v>3</c:v>
                </c:pt>
                <c:pt idx="14">
                  <c:v>87</c:v>
                </c:pt>
                <c:pt idx="15">
                  <c:v>9</c:v>
                </c:pt>
                <c:pt idx="16">
                  <c:v>863</c:v>
                </c:pt>
                <c:pt idx="17">
                  <c:v>1</c:v>
                </c:pt>
                <c:pt idx="18">
                  <c:v>18</c:v>
                </c:pt>
                <c:pt idx="19">
                  <c:v>0</c:v>
                </c:pt>
                <c:pt idx="20">
                  <c:v>56</c:v>
                </c:pt>
                <c:pt idx="21">
                  <c:v>124</c:v>
                </c:pt>
                <c:pt idx="22">
                  <c:v>0</c:v>
                </c:pt>
                <c:pt idx="23">
                  <c:v>6</c:v>
                </c:pt>
                <c:pt idx="24">
                  <c:v>5</c:v>
                </c:pt>
                <c:pt idx="25">
                  <c:v>0</c:v>
                </c:pt>
                <c:pt idx="26">
                  <c:v>0</c:v>
                </c:pt>
                <c:pt idx="27">
                  <c:v>0</c:v>
                </c:pt>
                <c:pt idx="28">
                  <c:v>1</c:v>
                </c:pt>
                <c:pt idx="29">
                  <c:v>0</c:v>
                </c:pt>
                <c:pt idx="30">
                  <c:v>0</c:v>
                </c:pt>
                <c:pt idx="31">
                  <c:v>0</c:v>
                </c:pt>
                <c:pt idx="32">
                  <c:v>2</c:v>
                </c:pt>
                <c:pt idx="33">
                  <c:v>0</c:v>
                </c:pt>
                <c:pt idx="34">
                  <c:v>6</c:v>
                </c:pt>
                <c:pt idx="35">
                  <c:v>3774</c:v>
                </c:pt>
                <c:pt idx="36">
                  <c:v>0</c:v>
                </c:pt>
                <c:pt idx="37">
                  <c:v>0</c:v>
                </c:pt>
                <c:pt idx="38">
                  <c:v>1</c:v>
                </c:pt>
                <c:pt idx="39">
                  <c:v>248</c:v>
                </c:pt>
                <c:pt idx="40">
                  <c:v>0</c:v>
                </c:pt>
                <c:pt idx="41">
                  <c:v>11</c:v>
                </c:pt>
                <c:pt idx="42">
                  <c:v>0</c:v>
                </c:pt>
                <c:pt idx="43">
                  <c:v>2</c:v>
                </c:pt>
                <c:pt idx="44">
                  <c:v>22</c:v>
                </c:pt>
                <c:pt idx="45">
                  <c:v>1</c:v>
                </c:pt>
                <c:pt idx="46">
                  <c:v>0</c:v>
                </c:pt>
                <c:pt idx="47">
                  <c:v>2</c:v>
                </c:pt>
                <c:pt idx="48">
                  <c:v>8</c:v>
                </c:pt>
                <c:pt idx="49">
                  <c:v>0</c:v>
                </c:pt>
                <c:pt idx="50">
                  <c:v>16</c:v>
                </c:pt>
                <c:pt idx="51">
                  <c:v>37</c:v>
                </c:pt>
                <c:pt idx="52">
                  <c:v>70</c:v>
                </c:pt>
                <c:pt idx="53">
                  <c:v>3</c:v>
                </c:pt>
                <c:pt idx="54">
                  <c:v>17</c:v>
                </c:pt>
                <c:pt idx="55">
                  <c:v>471</c:v>
                </c:pt>
                <c:pt idx="56">
                  <c:v>551</c:v>
                </c:pt>
                <c:pt idx="57">
                  <c:v>1</c:v>
                </c:pt>
              </c:numCache>
            </c:numRef>
          </c:val>
          <c:extLst>
            <c:ext xmlns:c16="http://schemas.microsoft.com/office/drawing/2014/chart" uri="{C3380CC4-5D6E-409C-BE32-E72D297353CC}">
              <c16:uniqueId val="{0000006C-98BA-49A9-A44B-5F2C8BB7C8E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FRI - FY 2025</c:v>
                </c:pt>
              </c:strCache>
            </c:strRef>
          </c:tx>
          <c:spPr>
            <a:solidFill>
              <a:srgbClr val="00B0F0"/>
            </a:solidFill>
            <a:ln>
              <a:noFill/>
            </a:ln>
            <a:effectLst/>
          </c:spPr>
          <c:invertIfNegative val="0"/>
          <c:dLbls>
            <c:dLbl>
              <c:idx val="0"/>
              <c:layout>
                <c:manualLayout>
                  <c:x val="-4.5379265248951719E-3"/>
                  <c:y val="0.17753584441709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304-4F13-94B3-ACD8C9AE3846}"/>
                </c:ext>
              </c:extLst>
            </c:dLbl>
            <c:dLbl>
              <c:idx val="1"/>
              <c:layout>
                <c:manualLayout>
                  <c:x val="0"/>
                  <c:y val="0.190851032748373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304-4F13-94B3-ACD8C9AE3846}"/>
                </c:ext>
              </c:extLst>
            </c:dLbl>
            <c:dLbl>
              <c:idx val="2"/>
              <c:layout>
                <c:manualLayout>
                  <c:x val="0"/>
                  <c:y val="0.1730974483066645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304-4F13-94B3-ACD8C9AE3846}"/>
                </c:ext>
              </c:extLst>
            </c:dLbl>
            <c:dLbl>
              <c:idx val="3"/>
              <c:layout>
                <c:manualLayout>
                  <c:x val="0"/>
                  <c:y val="0.186412636637946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304-4F13-94B3-ACD8C9AE3846}"/>
                </c:ext>
              </c:extLst>
            </c:dLbl>
            <c:dLbl>
              <c:idx val="4"/>
              <c:layout>
                <c:manualLayout>
                  <c:x val="0"/>
                  <c:y val="0.1952894288588009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304-4F13-94B3-ACD8C9AE3846}"/>
                </c:ext>
              </c:extLst>
            </c:dLbl>
            <c:dLbl>
              <c:idx val="5"/>
              <c:layout>
                <c:manualLayout>
                  <c:x val="-1.5126421749650019E-3"/>
                  <c:y val="0.17753584441709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304-4F13-94B3-ACD8C9AE3846}"/>
                </c:ext>
              </c:extLst>
            </c:dLbl>
            <c:dLbl>
              <c:idx val="6"/>
              <c:layout>
                <c:manualLayout>
                  <c:x val="-1.1092581140633184E-16"/>
                  <c:y val="0.1819742405275190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304-4F13-94B3-ACD8C9AE3846}"/>
                </c:ext>
              </c:extLst>
            </c:dLbl>
            <c:dLbl>
              <c:idx val="7"/>
              <c:layout>
                <c:manualLayout>
                  <c:x val="0"/>
                  <c:y val="0.1819742405275190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304-4F13-94B3-ACD8C9AE3846}"/>
                </c:ext>
              </c:extLst>
            </c:dLbl>
            <c:dLbl>
              <c:idx val="8"/>
              <c:layout>
                <c:manualLayout>
                  <c:x val="0"/>
                  <c:y val="0.195289428858800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304-4F13-94B3-ACD8C9AE3846}"/>
                </c:ext>
              </c:extLst>
            </c:dLbl>
            <c:dLbl>
              <c:idx val="9"/>
              <c:layout>
                <c:manualLayout>
                  <c:x val="1.5126421749650574E-3"/>
                  <c:y val="0.1730974483066645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304-4F13-94B3-ACD8C9AE3846}"/>
                </c:ext>
              </c:extLst>
            </c:dLbl>
            <c:dLbl>
              <c:idx val="10"/>
              <c:layout>
                <c:manualLayout>
                  <c:x val="-1.5126421749650574E-3"/>
                  <c:y val="0.17753584441709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304-4F13-94B3-ACD8C9AE3846}"/>
                </c:ext>
              </c:extLst>
            </c:dLbl>
            <c:dLbl>
              <c:idx val="11"/>
              <c:layout>
                <c:manualLayout>
                  <c:x val="-1.1092581140633184E-16"/>
                  <c:y val="0.186412636637946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304-4F13-94B3-ACD8C9AE3846}"/>
                </c:ext>
              </c:extLst>
            </c:dLbl>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July</c:v>
                </c:pt>
                <c:pt idx="1">
                  <c:v>Aug.</c:v>
                </c:pt>
                <c:pt idx="2">
                  <c:v>Sept.</c:v>
                </c:pt>
                <c:pt idx="3">
                  <c:v>Oct. </c:v>
                </c:pt>
                <c:pt idx="4">
                  <c:v>Nov.</c:v>
                </c:pt>
                <c:pt idx="5">
                  <c:v>Dec.</c:v>
                </c:pt>
                <c:pt idx="6">
                  <c:v>Jan. </c:v>
                </c:pt>
                <c:pt idx="7">
                  <c:v>Feb.</c:v>
                </c:pt>
                <c:pt idx="8">
                  <c:v>Mar.</c:v>
                </c:pt>
                <c:pt idx="9">
                  <c:v>Apr.</c:v>
                </c:pt>
                <c:pt idx="10">
                  <c:v>May</c:v>
                </c:pt>
                <c:pt idx="11">
                  <c:v>June</c:v>
                </c:pt>
              </c:strCache>
            </c:strRef>
          </c:cat>
          <c:val>
            <c:numRef>
              <c:f>Sheet1!$B$2:$B$13</c:f>
              <c:numCache>
                <c:formatCode>#,##0</c:formatCode>
                <c:ptCount val="12"/>
                <c:pt idx="0">
                  <c:v>2448</c:v>
                </c:pt>
                <c:pt idx="1">
                  <c:v>2943</c:v>
                </c:pt>
                <c:pt idx="2">
                  <c:v>2575</c:v>
                </c:pt>
                <c:pt idx="3">
                  <c:v>2859</c:v>
                </c:pt>
                <c:pt idx="4">
                  <c:v>2377</c:v>
                </c:pt>
                <c:pt idx="5">
                  <c:v>2440</c:v>
                </c:pt>
                <c:pt idx="6">
                  <c:v>2679</c:v>
                </c:pt>
                <c:pt idx="7">
                  <c:v>2850</c:v>
                </c:pt>
                <c:pt idx="8">
                  <c:v>2727</c:v>
                </c:pt>
                <c:pt idx="9">
                  <c:v>2443</c:v>
                </c:pt>
                <c:pt idx="10">
                  <c:v>2460</c:v>
                </c:pt>
                <c:pt idx="11">
                  <c:v>2410</c:v>
                </c:pt>
              </c:numCache>
            </c:numRef>
          </c:val>
          <c:extLst>
            <c:ext xmlns:c16="http://schemas.microsoft.com/office/drawing/2014/chart" uri="{C3380CC4-5D6E-409C-BE32-E72D297353CC}">
              <c16:uniqueId val="{00000000-7304-4F13-94B3-ACD8C9AE3846}"/>
            </c:ext>
          </c:extLst>
        </c:ser>
        <c:ser>
          <c:idx val="1"/>
          <c:order val="1"/>
          <c:tx>
            <c:strRef>
              <c:f>Sheet1!$C$1</c:f>
              <c:strCache>
                <c:ptCount val="1"/>
                <c:pt idx="0">
                  <c:v>FRI - FY 2026</c:v>
                </c:pt>
              </c:strCache>
            </c:strRef>
          </c:tx>
          <c:spPr>
            <a:solidFill>
              <a:srgbClr val="FF6600"/>
            </a:solidFill>
            <a:ln>
              <a:solidFill>
                <a:srgbClr val="FF6565"/>
              </a:solidFill>
            </a:ln>
            <a:effectLst/>
          </c:spPr>
          <c:invertIfNegative val="0"/>
          <c:dLbls>
            <c:dLbl>
              <c:idx val="0"/>
              <c:layout>
                <c:manualLayout>
                  <c:x val="1.3865726425791481E-17"/>
                  <c:y val="0.199727824969228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304-4F13-94B3-ACD8C9AE3846}"/>
                </c:ext>
              </c:extLst>
            </c:dLbl>
            <c:dLbl>
              <c:idx val="1"/>
              <c:layout>
                <c:manualLayout>
                  <c:x val="-2.7731452851582961E-17"/>
                  <c:y val="0.1997278249692282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B4F-4B90-8F1D-5C4AB9F474A7}"/>
                </c:ext>
              </c:extLst>
            </c:dLbl>
            <c:dLbl>
              <c:idx val="2"/>
              <c:layout>
                <c:manualLayout>
                  <c:x val="4.5379265248951719E-3"/>
                  <c:y val="0.190851032748373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3FB-4F3F-AC19-9FFE9B6D3530}"/>
                </c:ext>
              </c:extLst>
            </c:dLbl>
            <c:dLbl>
              <c:idx val="3"/>
              <c:layout>
                <c:manualLayout>
                  <c:x val="-5.5462905703165922E-17"/>
                  <c:y val="0.1730974483066645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C04-4431-9F57-82FFBB9BD4A6}"/>
                </c:ext>
              </c:extLst>
            </c:dLbl>
            <c:dLbl>
              <c:idx val="4"/>
              <c:layout>
                <c:manualLayout>
                  <c:x val="-3.0252843499301704E-3"/>
                  <c:y val="0.199727824969228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11D-4DE5-8ED9-CB492B94E726}"/>
                </c:ext>
              </c:extLst>
            </c:dLbl>
            <c:dLbl>
              <c:idx val="5"/>
              <c:layout>
                <c:manualLayout>
                  <c:x val="5.5462905703165922E-17"/>
                  <c:y val="0.186412636637946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D03-4170-A56D-A7B859F08E1C}"/>
                </c:ext>
              </c:extLst>
            </c:dLbl>
            <c:dLbl>
              <c:idx val="6"/>
              <c:layout>
                <c:manualLayout>
                  <c:x val="-3.0252843499301149E-3"/>
                  <c:y val="0.177535844417091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8FB-47F5-80F0-690A24A259A0}"/>
                </c:ext>
              </c:extLst>
            </c:dLbl>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July</c:v>
                </c:pt>
                <c:pt idx="1">
                  <c:v>Aug.</c:v>
                </c:pt>
                <c:pt idx="2">
                  <c:v>Sept.</c:v>
                </c:pt>
                <c:pt idx="3">
                  <c:v>Oct. </c:v>
                </c:pt>
                <c:pt idx="4">
                  <c:v>Nov.</c:v>
                </c:pt>
                <c:pt idx="5">
                  <c:v>Dec.</c:v>
                </c:pt>
                <c:pt idx="6">
                  <c:v>Jan. </c:v>
                </c:pt>
                <c:pt idx="7">
                  <c:v>Feb.</c:v>
                </c:pt>
                <c:pt idx="8">
                  <c:v>Mar.</c:v>
                </c:pt>
                <c:pt idx="9">
                  <c:v>Apr.</c:v>
                </c:pt>
                <c:pt idx="10">
                  <c:v>May</c:v>
                </c:pt>
                <c:pt idx="11">
                  <c:v>June</c:v>
                </c:pt>
              </c:strCache>
            </c:strRef>
          </c:cat>
          <c:val>
            <c:numRef>
              <c:f>Sheet1!$C$2:$C$13</c:f>
              <c:numCache>
                <c:formatCode>#,##0</c:formatCode>
                <c:ptCount val="12"/>
                <c:pt idx="0">
                  <c:v>2570</c:v>
                </c:pt>
                <c:pt idx="1">
                  <c:v>2563</c:v>
                </c:pt>
                <c:pt idx="2">
                  <c:v>2583</c:v>
                </c:pt>
                <c:pt idx="3">
                  <c:v>2595</c:v>
                </c:pt>
                <c:pt idx="4">
                  <c:v>2363</c:v>
                </c:pt>
                <c:pt idx="5">
                  <c:v>2511</c:v>
                </c:pt>
                <c:pt idx="6">
                  <c:v>2467</c:v>
                </c:pt>
              </c:numCache>
            </c:numRef>
          </c:val>
          <c:extLst>
            <c:ext xmlns:c16="http://schemas.microsoft.com/office/drawing/2014/chart" uri="{C3380CC4-5D6E-409C-BE32-E72D297353CC}">
              <c16:uniqueId val="{00000001-7304-4F13-94B3-ACD8C9AE3846}"/>
            </c:ext>
          </c:extLst>
        </c:ser>
        <c:dLbls>
          <c:showLegendKey val="0"/>
          <c:showVal val="0"/>
          <c:showCatName val="0"/>
          <c:showSerName val="0"/>
          <c:showPercent val="0"/>
          <c:showBubbleSize val="0"/>
        </c:dLbls>
        <c:gapWidth val="30"/>
        <c:axId val="1513568784"/>
        <c:axId val="1513569744"/>
      </c:barChart>
      <c:catAx>
        <c:axId val="1513568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13569744"/>
        <c:crosses val="autoZero"/>
        <c:auto val="1"/>
        <c:lblAlgn val="ctr"/>
        <c:lblOffset val="100"/>
        <c:noMultiLvlLbl val="0"/>
      </c:catAx>
      <c:valAx>
        <c:axId val="15135697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13568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Calibri" panose="020F0502020204030204" pitchFamily="34" charset="0"/>
                <a:ea typeface="+mn-ea"/>
                <a:cs typeface="Calibri" panose="020F0502020204030204" pitchFamily="34" charset="0"/>
              </a:defRPr>
            </a:pPr>
            <a:r>
              <a:rPr lang="en-US" sz="1400" b="1" dirty="0">
                <a:solidFill>
                  <a:schemeClr val="tx1"/>
                </a:solidFill>
              </a:rPr>
              <a:t>Cases by Type and Fiscal Year</a:t>
            </a:r>
          </a:p>
        </c:rich>
      </c:tx>
      <c:layout>
        <c:manualLayout>
          <c:xMode val="edge"/>
          <c:yMode val="edge"/>
          <c:x val="0.34489502329301303"/>
          <c:y val="3.3345601067877092E-3"/>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11239807524059492"/>
          <c:y val="9.3049656954666604E-2"/>
          <c:w val="0.91011264561874272"/>
          <c:h val="0.79909126897136273"/>
        </c:manualLayout>
      </c:layout>
      <c:barChart>
        <c:barDir val="col"/>
        <c:grouping val="clustered"/>
        <c:varyColors val="0"/>
        <c:ser>
          <c:idx val="0"/>
          <c:order val="0"/>
          <c:tx>
            <c:strRef>
              <c:f>Sheet1!$B$1</c:f>
              <c:strCache>
                <c:ptCount val="1"/>
                <c:pt idx="0">
                  <c:v>Total Cases</c:v>
                </c:pt>
              </c:strCache>
            </c:strRef>
          </c:tx>
          <c:spPr>
            <a:solidFill>
              <a:srgbClr val="00B0F0"/>
            </a:solidFill>
            <a:ln>
              <a:solidFill>
                <a:schemeClr val="bg1">
                  <a:lumMod val="65000"/>
                </a:schemeClr>
              </a:solidFill>
            </a:ln>
            <a:effectLst/>
          </c:spPr>
          <c:invertIfNegative val="0"/>
          <c:dLbls>
            <c:dLbl>
              <c:idx val="0"/>
              <c:layout>
                <c:manualLayout>
                  <c:x val="-1.3691140521709269E-3"/>
                  <c:y val="0.2246820977241892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C68-4E80-828D-38D5FA78FC0E}"/>
                </c:ext>
              </c:extLst>
            </c:dLbl>
            <c:dLbl>
              <c:idx val="1"/>
              <c:layout>
                <c:manualLayout>
                  <c:x val="-1.79329088929154E-3"/>
                  <c:y val="0.2196205618914509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68-4E80-828D-38D5FA78FC0E}"/>
                </c:ext>
              </c:extLst>
            </c:dLbl>
            <c:dLbl>
              <c:idx val="2"/>
              <c:layout>
                <c:manualLayout>
                  <c:x val="2.0418099416658008E-3"/>
                  <c:y val="0.214716754074275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C68-4E80-828D-38D5FA78FC0E}"/>
                </c:ext>
              </c:extLst>
            </c:dLbl>
            <c:dLbl>
              <c:idx val="3"/>
              <c:layout>
                <c:manualLayout>
                  <c:x val="1.4234775948777964E-3"/>
                  <c:y val="0.2329766927648114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C68-4E80-828D-38D5FA78FC0E}"/>
                </c:ext>
              </c:extLst>
            </c:dLbl>
            <c:dLbl>
              <c:idx val="4"/>
              <c:layout>
                <c:manualLayout>
                  <c:x val="-9.8447433701894611E-4"/>
                  <c:y val="-1.2606922799438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C68-4E80-828D-38D5FA78FC0E}"/>
                </c:ext>
              </c:extLst>
            </c:dLbl>
            <c:dLbl>
              <c:idx val="5"/>
              <c:layout>
                <c:manualLayout>
                  <c:x val="0"/>
                  <c:y val="0.135920116840233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C68-4E80-828D-38D5FA78FC0E}"/>
                </c:ext>
              </c:extLst>
            </c:dLbl>
            <c:dLbl>
              <c:idx val="6"/>
              <c:layout>
                <c:manualLayout>
                  <c:x val="1.1096280383155872E-16"/>
                  <c:y val="0.120967741935483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C68-4E80-828D-38D5FA78FC0E}"/>
                </c:ext>
              </c:extLst>
            </c:dLbl>
            <c:spPr>
              <a:noFill/>
              <a:ln>
                <a:noFill/>
              </a:ln>
              <a:effectLst/>
            </c:spPr>
            <c:txPr>
              <a:bodyPr rot="-5400000" spcFirstLastPara="1" vertOverflow="ellipsis" wrap="square" anchor="ctr" anchorCtr="1"/>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Sheet1!$A$8:$A$12</c:f>
              <c:numCache>
                <c:formatCode>General</c:formatCode>
                <c:ptCount val="5"/>
                <c:pt idx="0">
                  <c:v>2022</c:v>
                </c:pt>
                <c:pt idx="1">
                  <c:v>2023</c:v>
                </c:pt>
                <c:pt idx="2">
                  <c:v>2024</c:v>
                </c:pt>
                <c:pt idx="3">
                  <c:v>2025</c:v>
                </c:pt>
                <c:pt idx="4">
                  <c:v>2026</c:v>
                </c:pt>
              </c:numCache>
            </c:numRef>
          </c:cat>
          <c:val>
            <c:numRef>
              <c:f>Sheet1!$B$8:$B$12</c:f>
              <c:numCache>
                <c:formatCode>#,##0</c:formatCode>
                <c:ptCount val="5"/>
                <c:pt idx="0">
                  <c:v>10345</c:v>
                </c:pt>
                <c:pt idx="1">
                  <c:v>10560</c:v>
                </c:pt>
                <c:pt idx="2">
                  <c:v>10462</c:v>
                </c:pt>
                <c:pt idx="3">
                  <c:v>10121</c:v>
                </c:pt>
                <c:pt idx="4">
                  <c:v>5727</c:v>
                </c:pt>
              </c:numCache>
            </c:numRef>
          </c:val>
          <c:extLst>
            <c:ext xmlns:c16="http://schemas.microsoft.com/office/drawing/2014/chart" uri="{C3380CC4-5D6E-409C-BE32-E72D297353CC}">
              <c16:uniqueId val="{00000007-9C68-4E80-828D-38D5FA78FC0E}"/>
            </c:ext>
          </c:extLst>
        </c:ser>
        <c:ser>
          <c:idx val="1"/>
          <c:order val="1"/>
          <c:tx>
            <c:strRef>
              <c:f>Sheet1!$C$1</c:f>
              <c:strCache>
                <c:ptCount val="1"/>
                <c:pt idx="0">
                  <c:v>EE Claims</c:v>
                </c:pt>
              </c:strCache>
            </c:strRef>
          </c:tx>
          <c:spPr>
            <a:solidFill>
              <a:schemeClr val="accent1">
                <a:lumMod val="75000"/>
              </a:schemeClr>
            </a:solidFill>
            <a:ln>
              <a:solidFill>
                <a:schemeClr val="bg1">
                  <a:lumMod val="65000"/>
                </a:schemeClr>
              </a:solidFill>
            </a:ln>
            <a:effectLst/>
          </c:spPr>
          <c:invertIfNegative val="0"/>
          <c:dLbls>
            <c:dLbl>
              <c:idx val="0"/>
              <c:layout>
                <c:manualLayout>
                  <c:x val="2.7777652263104697E-3"/>
                  <c:y val="0.225144651188034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C68-4E80-828D-38D5FA78FC0E}"/>
                </c:ext>
              </c:extLst>
            </c:dLbl>
            <c:dLbl>
              <c:idx val="1"/>
              <c:layout>
                <c:manualLayout>
                  <c:x val="-1.5131421393423734E-3"/>
                  <c:y val="0.239329814914206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C68-4E80-828D-38D5FA78FC0E}"/>
                </c:ext>
              </c:extLst>
            </c:dLbl>
            <c:dLbl>
              <c:idx val="2"/>
              <c:layout>
                <c:manualLayout>
                  <c:x val="1.79329088929154E-3"/>
                  <c:y val="0.235509715392148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C68-4E80-828D-38D5FA78FC0E}"/>
                </c:ext>
              </c:extLst>
            </c:dLbl>
            <c:dLbl>
              <c:idx val="3"/>
              <c:layout>
                <c:manualLayout>
                  <c:x val="5.3798726678746201E-3"/>
                  <c:y val="0.234209443508683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C68-4E80-828D-38D5FA78FC0E}"/>
                </c:ext>
              </c:extLst>
            </c:dLbl>
            <c:dLbl>
              <c:idx val="4"/>
              <c:layout>
                <c:manualLayout>
                  <c:x val="5.2866780232342723E-4"/>
                  <c:y val="1.092814174490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C68-4E80-828D-38D5FA78FC0E}"/>
                </c:ext>
              </c:extLst>
            </c:dLbl>
            <c:dLbl>
              <c:idx val="5"/>
              <c:layout>
                <c:manualLayout>
                  <c:x val="0"/>
                  <c:y val="0.1155177377021420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C68-4E80-828D-38D5FA78FC0E}"/>
                </c:ext>
              </c:extLst>
            </c:dLbl>
            <c:dLbl>
              <c:idx val="6"/>
              <c:layout>
                <c:manualLayout>
                  <c:x val="-1.1096280383155872E-16"/>
                  <c:y val="0.118279569892473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C68-4E80-828D-38D5FA78FC0E}"/>
                </c:ext>
              </c:extLst>
            </c:dLbl>
            <c:spPr>
              <a:noFill/>
              <a:ln>
                <a:noFill/>
              </a:ln>
              <a:effectLst/>
            </c:spPr>
            <c:txPr>
              <a:bodyPr rot="-5400000" spcFirstLastPara="1" vertOverflow="ellipsis" wrap="square" anchor="ctr" anchorCtr="1"/>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Sheet1!$A$8:$A$12</c:f>
              <c:numCache>
                <c:formatCode>General</c:formatCode>
                <c:ptCount val="5"/>
                <c:pt idx="0">
                  <c:v>2022</c:v>
                </c:pt>
                <c:pt idx="1">
                  <c:v>2023</c:v>
                </c:pt>
                <c:pt idx="2">
                  <c:v>2024</c:v>
                </c:pt>
                <c:pt idx="3">
                  <c:v>2025</c:v>
                </c:pt>
                <c:pt idx="4">
                  <c:v>2026</c:v>
                </c:pt>
              </c:numCache>
            </c:numRef>
          </c:cat>
          <c:val>
            <c:numRef>
              <c:f>Sheet1!$C$8:$C$12</c:f>
              <c:numCache>
                <c:formatCode>#,##0</c:formatCode>
                <c:ptCount val="5"/>
                <c:pt idx="0">
                  <c:v>8546</c:v>
                </c:pt>
                <c:pt idx="1">
                  <c:v>8545</c:v>
                </c:pt>
                <c:pt idx="2">
                  <c:v>8538</c:v>
                </c:pt>
                <c:pt idx="3">
                  <c:v>8235</c:v>
                </c:pt>
                <c:pt idx="4">
                  <c:v>4684</c:v>
                </c:pt>
              </c:numCache>
            </c:numRef>
          </c:val>
          <c:extLst>
            <c:ext xmlns:c16="http://schemas.microsoft.com/office/drawing/2014/chart" uri="{C3380CC4-5D6E-409C-BE32-E72D297353CC}">
              <c16:uniqueId val="{0000000F-9C68-4E80-828D-38D5FA78FC0E}"/>
            </c:ext>
          </c:extLst>
        </c:ser>
        <c:ser>
          <c:idx val="2"/>
          <c:order val="2"/>
          <c:tx>
            <c:strRef>
              <c:f>Sheet1!$D$1</c:f>
              <c:strCache>
                <c:ptCount val="1"/>
                <c:pt idx="0">
                  <c:v>Ins. Disc.</c:v>
                </c:pt>
              </c:strCache>
            </c:strRef>
          </c:tx>
          <c:spPr>
            <a:solidFill>
              <a:srgbClr val="A9F272"/>
            </a:solidFill>
            <a:ln>
              <a:solidFill>
                <a:schemeClr val="bg1">
                  <a:lumMod val="65000"/>
                </a:schemeClr>
              </a:solidFill>
            </a:ln>
            <a:effectLst/>
          </c:spPr>
          <c:invertIfNegative val="0"/>
          <c:dLbls>
            <c:dLbl>
              <c:idx val="0"/>
              <c:layout>
                <c:manualLayout>
                  <c:x val="0"/>
                  <c:y val="-5.728731956135956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C68-4E80-828D-38D5FA78FC0E}"/>
                </c:ext>
              </c:extLst>
            </c:dLbl>
            <c:dLbl>
              <c:idx val="1"/>
              <c:layout>
                <c:manualLayout>
                  <c:x val="-1.4832411267056559E-3"/>
                  <c:y val="4.1436926130476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C68-4E80-828D-38D5FA78FC0E}"/>
                </c:ext>
              </c:extLst>
            </c:dLbl>
            <c:dLbl>
              <c:idx val="2"/>
              <c:layout>
                <c:manualLayout>
                  <c:x val="-1.5131233595801544E-3"/>
                  <c:y val="-7.49492905619929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9C68-4E80-828D-38D5FA78FC0E}"/>
                </c:ext>
              </c:extLst>
            </c:dLbl>
            <c:dLbl>
              <c:idx val="3"/>
              <c:layout>
                <c:manualLayout>
                  <c:x val="-1.4234301342078762E-3"/>
                  <c:y val="5.798320056529394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9C68-4E80-828D-38D5FA78FC0E}"/>
                </c:ext>
              </c:extLst>
            </c:dLbl>
            <c:dLbl>
              <c:idx val="4"/>
              <c:layout>
                <c:manualLayout>
                  <c:x val="-4.5095343726149692E-3"/>
                  <c:y val="1.586897779003790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9C68-4E80-828D-38D5FA78FC0E}"/>
                </c:ext>
              </c:extLst>
            </c:dLbl>
            <c:dLbl>
              <c:idx val="5"/>
              <c:layout>
                <c:manualLayout>
                  <c:x val="0"/>
                  <c:y val="0.1102110320887308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9C68-4E80-828D-38D5FA78FC0E}"/>
                </c:ext>
              </c:extLst>
            </c:dLbl>
            <c:spPr>
              <a:noFill/>
              <a:ln>
                <a:noFill/>
              </a:ln>
              <a:effectLst/>
            </c:spPr>
            <c:txPr>
              <a:bodyPr rot="-5400000" spcFirstLastPara="1" vertOverflow="ellipsis" wrap="square" anchor="ctr" anchorCtr="1"/>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Sheet1!$A$8:$A$12</c:f>
              <c:numCache>
                <c:formatCode>General</c:formatCode>
                <c:ptCount val="5"/>
                <c:pt idx="0">
                  <c:v>2022</c:v>
                </c:pt>
                <c:pt idx="1">
                  <c:v>2023</c:v>
                </c:pt>
                <c:pt idx="2">
                  <c:v>2024</c:v>
                </c:pt>
                <c:pt idx="3">
                  <c:v>2025</c:v>
                </c:pt>
                <c:pt idx="4">
                  <c:v>2026</c:v>
                </c:pt>
              </c:numCache>
            </c:numRef>
          </c:cat>
          <c:val>
            <c:numRef>
              <c:f>Sheet1!$D$8:$D$12</c:f>
              <c:numCache>
                <c:formatCode>#,##0</c:formatCode>
                <c:ptCount val="5"/>
                <c:pt idx="0">
                  <c:v>1762</c:v>
                </c:pt>
                <c:pt idx="1">
                  <c:v>1990</c:v>
                </c:pt>
                <c:pt idx="2">
                  <c:v>1880</c:v>
                </c:pt>
                <c:pt idx="3">
                  <c:v>1746</c:v>
                </c:pt>
                <c:pt idx="4">
                  <c:v>983</c:v>
                </c:pt>
              </c:numCache>
            </c:numRef>
          </c:val>
          <c:extLst>
            <c:ext xmlns:c16="http://schemas.microsoft.com/office/drawing/2014/chart" uri="{C3380CC4-5D6E-409C-BE32-E72D297353CC}">
              <c16:uniqueId val="{00000016-9C68-4E80-828D-38D5FA78FC0E}"/>
            </c:ext>
          </c:extLst>
        </c:ser>
        <c:ser>
          <c:idx val="3"/>
          <c:order val="3"/>
          <c:tx>
            <c:strRef>
              <c:f>Sheet1!$E$1</c:f>
              <c:strCache>
                <c:ptCount val="1"/>
                <c:pt idx="0">
                  <c:v>TPC</c:v>
                </c:pt>
              </c:strCache>
            </c:strRef>
          </c:tx>
          <c:spPr>
            <a:solidFill>
              <a:schemeClr val="accent4"/>
            </a:solidFill>
            <a:ln>
              <a:solidFill>
                <a:schemeClr val="bg1">
                  <a:lumMod val="65000"/>
                </a:schemeClr>
              </a:solidFill>
            </a:ln>
            <a:effectLst/>
          </c:spPr>
          <c:invertIfNegative val="0"/>
          <c:dLbls>
            <c:spPr>
              <a:noFill/>
              <a:ln>
                <a:noFill/>
              </a:ln>
              <a:effectLst/>
            </c:spPr>
            <c:txPr>
              <a:bodyPr rot="-5400000" spcFirstLastPara="1" vertOverflow="ellipsis"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Sheet1!$A$8:$A$12</c:f>
              <c:numCache>
                <c:formatCode>General</c:formatCode>
                <c:ptCount val="5"/>
                <c:pt idx="0">
                  <c:v>2022</c:v>
                </c:pt>
                <c:pt idx="1">
                  <c:v>2023</c:v>
                </c:pt>
                <c:pt idx="2">
                  <c:v>2024</c:v>
                </c:pt>
                <c:pt idx="3">
                  <c:v>2025</c:v>
                </c:pt>
                <c:pt idx="4">
                  <c:v>2026</c:v>
                </c:pt>
              </c:numCache>
            </c:numRef>
          </c:cat>
          <c:val>
            <c:numRef>
              <c:f>Sheet1!$E$8:$E$12</c:f>
              <c:numCache>
                <c:formatCode>General</c:formatCode>
                <c:ptCount val="5"/>
                <c:pt idx="0" formatCode="#,##0">
                  <c:v>37</c:v>
                </c:pt>
                <c:pt idx="1">
                  <c:v>25</c:v>
                </c:pt>
                <c:pt idx="2">
                  <c:v>44</c:v>
                </c:pt>
                <c:pt idx="3">
                  <c:v>140</c:v>
                </c:pt>
                <c:pt idx="4" formatCode="#,##0">
                  <c:v>60</c:v>
                </c:pt>
              </c:numCache>
            </c:numRef>
          </c:val>
          <c:extLst>
            <c:ext xmlns:c16="http://schemas.microsoft.com/office/drawing/2014/chart" uri="{C3380CC4-5D6E-409C-BE32-E72D297353CC}">
              <c16:uniqueId val="{00000017-9C68-4E80-828D-38D5FA78FC0E}"/>
            </c:ext>
          </c:extLst>
        </c:ser>
        <c:dLbls>
          <c:showLegendKey val="0"/>
          <c:showVal val="0"/>
          <c:showCatName val="0"/>
          <c:showSerName val="0"/>
          <c:showPercent val="0"/>
          <c:showBubbleSize val="0"/>
        </c:dLbls>
        <c:gapWidth val="10"/>
        <c:axId val="787284424"/>
        <c:axId val="787275896"/>
      </c:barChart>
      <c:catAx>
        <c:axId val="787284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87275896"/>
        <c:crosses val="autoZero"/>
        <c:auto val="1"/>
        <c:lblAlgn val="ctr"/>
        <c:lblOffset val="100"/>
        <c:noMultiLvlLbl val="0"/>
      </c:catAx>
      <c:valAx>
        <c:axId val="787275896"/>
        <c:scaling>
          <c:orientation val="minMax"/>
        </c:scaling>
        <c:delete val="0"/>
        <c:axPos val="l"/>
        <c:majorGridlines>
          <c:spPr>
            <a:ln w="9525" cap="flat" cmpd="sng" algn="ctr">
              <a:solidFill>
                <a:schemeClr val="bg1">
                  <a:lumMod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87284424"/>
        <c:crosses val="autoZero"/>
        <c:crossBetween val="between"/>
      </c:valAx>
      <c:spPr>
        <a:noFill/>
        <a:ln>
          <a:noFill/>
        </a:ln>
        <a:effectLst/>
      </c:spPr>
    </c:plotArea>
    <c:legend>
      <c:legendPos val="t"/>
      <c:layout>
        <c:manualLayout>
          <c:xMode val="edge"/>
          <c:yMode val="edge"/>
          <c:x val="0.26844406739836701"/>
          <c:y val="9.3155553413570166E-2"/>
          <c:w val="0.46311186520326597"/>
          <c:h val="9.507311715832533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FY 2025</c:v>
                </c:pt>
              </c:strCache>
            </c:strRef>
          </c:tx>
          <c:spPr>
            <a:solidFill>
              <a:schemeClr val="accent1"/>
            </a:solidFill>
            <a:ln>
              <a:noFill/>
            </a:ln>
            <a:effectLst/>
          </c:spPr>
          <c:invertIfNegative val="0"/>
          <c:dLbls>
            <c:dLbl>
              <c:idx val="0"/>
              <c:layout>
                <c:manualLayout>
                  <c:x val="-8.049478265185086E-18"/>
                  <c:y val="0.1910560823746143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2FA-4E4B-9316-083311B3F5AB}"/>
                </c:ext>
              </c:extLst>
            </c:dLbl>
            <c:dLbl>
              <c:idx val="1"/>
              <c:layout>
                <c:manualLayout>
                  <c:x val="0"/>
                  <c:y val="0.1855973371639110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2FA-4E4B-9316-083311B3F5AB}"/>
                </c:ext>
              </c:extLst>
            </c:dLbl>
            <c:dLbl>
              <c:idx val="2"/>
              <c:layout>
                <c:manualLayout>
                  <c:x val="0"/>
                  <c:y val="0.158303611110394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2FA-4E4B-9316-083311B3F5AB}"/>
                </c:ext>
              </c:extLst>
            </c:dLbl>
            <c:dLbl>
              <c:idx val="3"/>
              <c:layout>
                <c:manualLayout>
                  <c:x val="0"/>
                  <c:y val="0.1801385919532078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2FA-4E4B-9316-083311B3F5AB}"/>
                </c:ext>
              </c:extLst>
            </c:dLbl>
            <c:dLbl>
              <c:idx val="4"/>
              <c:layout>
                <c:manualLayout>
                  <c:x val="0"/>
                  <c:y val="0.169221101531801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2FA-4E4B-9316-083311B3F5AB}"/>
                </c:ext>
              </c:extLst>
            </c:dLbl>
            <c:dLbl>
              <c:idx val="5"/>
              <c:layout>
                <c:manualLayout>
                  <c:x val="-6.4395826121480688E-17"/>
                  <c:y val="0.169221101531801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2FA-4E4B-9316-083311B3F5AB}"/>
                </c:ext>
              </c:extLst>
            </c:dLbl>
            <c:dLbl>
              <c:idx val="6"/>
              <c:layout>
                <c:manualLayout>
                  <c:x val="-6.4395826121480688E-17"/>
                  <c:y val="0.158303611110394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2FA-4E4B-9316-083311B3F5AB}"/>
                </c:ext>
              </c:extLst>
            </c:dLbl>
            <c:dLbl>
              <c:idx val="7"/>
              <c:layout>
                <c:manualLayout>
                  <c:x val="0"/>
                  <c:y val="0.1583036111103946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2FA-4E4B-9316-083311B3F5AB}"/>
                </c:ext>
              </c:extLst>
            </c:dLbl>
            <c:dLbl>
              <c:idx val="8"/>
              <c:layout>
                <c:manualLayout>
                  <c:x val="-3.512540183321537E-3"/>
                  <c:y val="0.1746798467425045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2FA-4E4B-9316-083311B3F5AB}"/>
                </c:ext>
              </c:extLst>
            </c:dLbl>
            <c:dLbl>
              <c:idx val="9"/>
              <c:layout>
                <c:manualLayout>
                  <c:x val="0"/>
                  <c:y val="0.163762356321098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2FA-4E4B-9316-083311B3F5AB}"/>
                </c:ext>
              </c:extLst>
            </c:dLbl>
            <c:dLbl>
              <c:idx val="10"/>
              <c:layout>
                <c:manualLayout>
                  <c:x val="-3.512540183321537E-3"/>
                  <c:y val="0.163762356321098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2FA-4E4B-9316-083311B3F5AB}"/>
                </c:ext>
              </c:extLst>
            </c:dLbl>
            <c:dLbl>
              <c:idx val="11"/>
              <c:layout>
                <c:manualLayout>
                  <c:x val="0"/>
                  <c:y val="0.1910560823746143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2FA-4E4B-9316-083311B3F5AB}"/>
                </c:ext>
              </c:extLst>
            </c:dLbl>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July</c:v>
                </c:pt>
                <c:pt idx="1">
                  <c:v>Aug.</c:v>
                </c:pt>
                <c:pt idx="2">
                  <c:v>Sept.</c:v>
                </c:pt>
                <c:pt idx="3">
                  <c:v>Oct. </c:v>
                </c:pt>
                <c:pt idx="4">
                  <c:v>Nov.</c:v>
                </c:pt>
                <c:pt idx="5">
                  <c:v>Dec.</c:v>
                </c:pt>
                <c:pt idx="6">
                  <c:v>Jan. </c:v>
                </c:pt>
                <c:pt idx="7">
                  <c:v>Feb.</c:v>
                </c:pt>
                <c:pt idx="8">
                  <c:v>Mar.</c:v>
                </c:pt>
                <c:pt idx="9">
                  <c:v>Apr.</c:v>
                </c:pt>
                <c:pt idx="10">
                  <c:v>May</c:v>
                </c:pt>
                <c:pt idx="11">
                  <c:v>June</c:v>
                </c:pt>
              </c:strCache>
            </c:strRef>
          </c:cat>
          <c:val>
            <c:numRef>
              <c:f>Sheet1!$B$2:$B$13</c:f>
              <c:numCache>
                <c:formatCode>#,##0</c:formatCode>
                <c:ptCount val="12"/>
                <c:pt idx="0">
                  <c:v>879</c:v>
                </c:pt>
                <c:pt idx="1">
                  <c:v>875</c:v>
                </c:pt>
                <c:pt idx="2">
                  <c:v>830</c:v>
                </c:pt>
                <c:pt idx="3">
                  <c:v>872</c:v>
                </c:pt>
                <c:pt idx="4">
                  <c:v>826</c:v>
                </c:pt>
                <c:pt idx="5">
                  <c:v>761</c:v>
                </c:pt>
                <c:pt idx="6">
                  <c:v>895</c:v>
                </c:pt>
                <c:pt idx="7">
                  <c:v>772</c:v>
                </c:pt>
                <c:pt idx="8">
                  <c:v>881</c:v>
                </c:pt>
                <c:pt idx="9">
                  <c:v>913</c:v>
                </c:pt>
                <c:pt idx="10">
                  <c:v>770</c:v>
                </c:pt>
                <c:pt idx="11">
                  <c:v>847</c:v>
                </c:pt>
              </c:numCache>
            </c:numRef>
          </c:val>
          <c:extLst>
            <c:ext xmlns:c16="http://schemas.microsoft.com/office/drawing/2014/chart" uri="{C3380CC4-5D6E-409C-BE32-E72D297353CC}">
              <c16:uniqueId val="{00000000-E2FA-4E4B-9316-083311B3F5AB}"/>
            </c:ext>
          </c:extLst>
        </c:ser>
        <c:ser>
          <c:idx val="1"/>
          <c:order val="1"/>
          <c:tx>
            <c:strRef>
              <c:f>Sheet1!$C$1</c:f>
              <c:strCache>
                <c:ptCount val="1"/>
                <c:pt idx="0">
                  <c:v>FY 2026</c:v>
                </c:pt>
              </c:strCache>
            </c:strRef>
          </c:tx>
          <c:spPr>
            <a:solidFill>
              <a:schemeClr val="accent2"/>
            </a:solidFill>
            <a:ln>
              <a:noFill/>
            </a:ln>
            <a:effectLst/>
          </c:spPr>
          <c:invertIfNegative val="0"/>
          <c:dLbls>
            <c:dLbl>
              <c:idx val="0"/>
              <c:layout>
                <c:manualLayout>
                  <c:x val="0"/>
                  <c:y val="0.169221101531801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B10-4489-BFB7-925633CD89FF}"/>
                </c:ext>
              </c:extLst>
            </c:dLbl>
            <c:dLbl>
              <c:idx val="1"/>
              <c:layout>
                <c:manualLayout>
                  <c:x val="-3.2197913060740344E-17"/>
                  <c:y val="0.158303611110394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C70-4214-BCB9-0A101C1CA121}"/>
                </c:ext>
              </c:extLst>
            </c:dLbl>
            <c:dLbl>
              <c:idx val="2"/>
              <c:layout>
                <c:manualLayout>
                  <c:x val="-5.2688102749821122E-3"/>
                  <c:y val="0.163762356321098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F33-4134-B6F4-A560B95E3676}"/>
                </c:ext>
              </c:extLst>
            </c:dLbl>
            <c:dLbl>
              <c:idx val="3"/>
              <c:layout>
                <c:manualLayout>
                  <c:x val="0"/>
                  <c:y val="0.1473861206889882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668-4C60-8C0B-136E58E07225}"/>
                </c:ext>
              </c:extLst>
            </c:dLbl>
            <c:dLbl>
              <c:idx val="4"/>
              <c:layout>
                <c:manualLayout>
                  <c:x val="-1.7562700916607041E-3"/>
                  <c:y val="0.1801385919532078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900-4E26-B768-40B0DBCBEAEC}"/>
                </c:ext>
              </c:extLst>
            </c:dLbl>
            <c:dLbl>
              <c:idx val="5"/>
              <c:layout>
                <c:manualLayout>
                  <c:x val="-6.4395826121480688E-17"/>
                  <c:y val="0.16922110153180128"/>
                </c:manualLayout>
              </c:layout>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C5E-4242-AF3E-4D48862873FC}"/>
                </c:ext>
              </c:extLst>
            </c:dLbl>
            <c:dLbl>
              <c:idx val="6"/>
              <c:layout>
                <c:manualLayout>
                  <c:x val="-3.5125401833214728E-3"/>
                  <c:y val="0.1528448658996914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675-461D-88ED-5E32BDE6E5DC}"/>
                </c:ext>
              </c:extLst>
            </c:dLbl>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July</c:v>
                </c:pt>
                <c:pt idx="1">
                  <c:v>Aug.</c:v>
                </c:pt>
                <c:pt idx="2">
                  <c:v>Sept.</c:v>
                </c:pt>
                <c:pt idx="3">
                  <c:v>Oct. </c:v>
                </c:pt>
                <c:pt idx="4">
                  <c:v>Nov.</c:v>
                </c:pt>
                <c:pt idx="5">
                  <c:v>Dec.</c:v>
                </c:pt>
                <c:pt idx="6">
                  <c:v>Jan. </c:v>
                </c:pt>
                <c:pt idx="7">
                  <c:v>Feb.</c:v>
                </c:pt>
                <c:pt idx="8">
                  <c:v>Mar.</c:v>
                </c:pt>
                <c:pt idx="9">
                  <c:v>Apr.</c:v>
                </c:pt>
                <c:pt idx="10">
                  <c:v>May</c:v>
                </c:pt>
                <c:pt idx="11">
                  <c:v>June</c:v>
                </c:pt>
              </c:strCache>
            </c:strRef>
          </c:cat>
          <c:val>
            <c:numRef>
              <c:f>Sheet1!$C$2:$C$13</c:f>
              <c:numCache>
                <c:formatCode>General</c:formatCode>
                <c:ptCount val="12"/>
                <c:pt idx="0">
                  <c:v>837</c:v>
                </c:pt>
                <c:pt idx="1">
                  <c:v>820</c:v>
                </c:pt>
                <c:pt idx="2">
                  <c:v>851</c:v>
                </c:pt>
                <c:pt idx="3">
                  <c:v>889</c:v>
                </c:pt>
                <c:pt idx="4">
                  <c:v>743</c:v>
                </c:pt>
                <c:pt idx="5">
                  <c:v>785</c:v>
                </c:pt>
                <c:pt idx="6">
                  <c:v>802</c:v>
                </c:pt>
              </c:numCache>
            </c:numRef>
          </c:val>
          <c:extLst>
            <c:ext xmlns:c16="http://schemas.microsoft.com/office/drawing/2014/chart" uri="{C3380CC4-5D6E-409C-BE32-E72D297353CC}">
              <c16:uniqueId val="{00000001-E2FA-4E4B-9316-083311B3F5AB}"/>
            </c:ext>
          </c:extLst>
        </c:ser>
        <c:dLbls>
          <c:showLegendKey val="0"/>
          <c:showVal val="0"/>
          <c:showCatName val="0"/>
          <c:showSerName val="0"/>
          <c:showPercent val="0"/>
          <c:showBubbleSize val="0"/>
        </c:dLbls>
        <c:gapWidth val="30"/>
        <c:axId val="1973735632"/>
        <c:axId val="1973737072"/>
      </c:barChart>
      <c:catAx>
        <c:axId val="1973735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1973737072"/>
        <c:crosses val="autoZero"/>
        <c:auto val="1"/>
        <c:lblAlgn val="ctr"/>
        <c:lblOffset val="100"/>
        <c:noMultiLvlLbl val="0"/>
      </c:catAx>
      <c:valAx>
        <c:axId val="19737370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1973735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800" dirty="0">
                <a:latin typeface="Calibri" panose="020F0502020204030204" pitchFamily="34" charset="0"/>
                <a:cs typeface="Calibri" panose="020F0502020204030204" pitchFamily="34" charset="0"/>
              </a:rPr>
              <a:t>Compliance &amp; Enforcement</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bar"/>
        <c:grouping val="clustered"/>
        <c:varyColors val="0"/>
        <c:ser>
          <c:idx val="0"/>
          <c:order val="0"/>
          <c:tx>
            <c:strRef>
              <c:f>Sheet1!$B$1</c:f>
              <c:strCache>
                <c:ptCount val="1"/>
                <c:pt idx="0">
                  <c:v>Enforcement</c:v>
                </c:pt>
              </c:strCache>
            </c:strRef>
          </c:tx>
          <c:spPr>
            <a:solidFill>
              <a:schemeClr val="accent1"/>
            </a:solidFill>
            <a:ln>
              <a:noFill/>
            </a:ln>
            <a:effectLst/>
          </c:spPr>
          <c:invertIfNegative val="0"/>
          <c:dPt>
            <c:idx val="0"/>
            <c:invertIfNegative val="0"/>
            <c:bubble3D val="0"/>
            <c:spPr>
              <a:solidFill>
                <a:srgbClr val="FF6600"/>
              </a:solidFill>
              <a:ln>
                <a:noFill/>
              </a:ln>
              <a:effectLst/>
            </c:spPr>
            <c:extLst>
              <c:ext xmlns:c16="http://schemas.microsoft.com/office/drawing/2014/chart" uri="{C3380CC4-5D6E-409C-BE32-E72D297353CC}">
                <c16:uniqueId val="{00000005-EA4B-43FB-A975-DC0469E8A76A}"/>
              </c:ext>
            </c:extLst>
          </c:dPt>
          <c:dPt>
            <c:idx val="1"/>
            <c:invertIfNegative val="0"/>
            <c:bubble3D val="0"/>
            <c:spPr>
              <a:solidFill>
                <a:srgbClr val="FFC000"/>
              </a:solidFill>
              <a:ln>
                <a:noFill/>
              </a:ln>
              <a:effectLst/>
            </c:spPr>
            <c:extLst>
              <c:ext xmlns:c16="http://schemas.microsoft.com/office/drawing/2014/chart" uri="{C3380CC4-5D6E-409C-BE32-E72D297353CC}">
                <c16:uniqueId val="{00000004-EA4B-43FB-A975-DC0469E8A76A}"/>
              </c:ext>
            </c:extLst>
          </c:dPt>
          <c:dPt>
            <c:idx val="3"/>
            <c:invertIfNegative val="0"/>
            <c:bubble3D val="0"/>
            <c:spPr>
              <a:solidFill>
                <a:srgbClr val="FFFF99"/>
              </a:solidFill>
              <a:ln>
                <a:noFill/>
              </a:ln>
              <a:effectLst/>
            </c:spPr>
            <c:extLst>
              <c:ext xmlns:c16="http://schemas.microsoft.com/office/drawing/2014/chart" uri="{C3380CC4-5D6E-409C-BE32-E72D297353CC}">
                <c16:uniqueId val="{00000003-EA4B-43FB-A975-DC0469E8A76A}"/>
              </c:ext>
            </c:extLst>
          </c:dPt>
          <c:dLbls>
            <c:dLbl>
              <c:idx val="0"/>
              <c:layout>
                <c:manualLayout>
                  <c:x val="-0.12023758283641642"/>
                  <c:y val="0"/>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A4B-43FB-A975-DC0469E8A76A}"/>
                </c:ext>
              </c:extLst>
            </c:dLbl>
            <c:dLbl>
              <c:idx val="1"/>
              <c:layout>
                <c:manualLayout>
                  <c:x val="-0.10821382455277477"/>
                  <c:y val="-2.9260272659662016E-3"/>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A4B-43FB-A975-DC0469E8A76A}"/>
                </c:ext>
              </c:extLst>
            </c:dLbl>
            <c:dLbl>
              <c:idx val="2"/>
              <c:layout>
                <c:manualLayout>
                  <c:x val="-0.10069897562549875"/>
                  <c:y val="-2.9260272659662285E-3"/>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988-4514-8255-B9F11E46365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Office Check</c:v>
                </c:pt>
                <c:pt idx="1">
                  <c:v>Field Check</c:v>
                </c:pt>
                <c:pt idx="2">
                  <c:v>Compliance Letters</c:v>
                </c:pt>
              </c:strCache>
            </c:strRef>
          </c:cat>
          <c:val>
            <c:numRef>
              <c:f>Sheet1!$B$2:$B$4</c:f>
              <c:numCache>
                <c:formatCode>#,##0</c:formatCode>
                <c:ptCount val="3"/>
                <c:pt idx="0">
                  <c:v>18103</c:v>
                </c:pt>
                <c:pt idx="1">
                  <c:v>23446</c:v>
                </c:pt>
                <c:pt idx="2">
                  <c:v>8690</c:v>
                </c:pt>
              </c:numCache>
            </c:numRef>
          </c:val>
          <c:extLst>
            <c:ext xmlns:c16="http://schemas.microsoft.com/office/drawing/2014/chart" uri="{C3380CC4-5D6E-409C-BE32-E72D297353CC}">
              <c16:uniqueId val="{00000000-EA4B-43FB-A975-DC0469E8A76A}"/>
            </c:ext>
          </c:extLst>
        </c:ser>
        <c:dLbls>
          <c:showLegendKey val="0"/>
          <c:showVal val="0"/>
          <c:showCatName val="0"/>
          <c:showSerName val="0"/>
          <c:showPercent val="0"/>
          <c:showBubbleSize val="0"/>
        </c:dLbls>
        <c:gapWidth val="52"/>
        <c:axId val="1344515295"/>
        <c:axId val="1344499903"/>
      </c:barChart>
      <c:catAx>
        <c:axId val="13445152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344499903"/>
        <c:crosses val="autoZero"/>
        <c:auto val="1"/>
        <c:lblAlgn val="ctr"/>
        <c:lblOffset val="100"/>
        <c:noMultiLvlLbl val="0"/>
      </c:catAx>
      <c:valAx>
        <c:axId val="1344499903"/>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34451529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0.37963</cdr:x>
      <cdr:y>0.0265</cdr:y>
    </cdr:from>
    <cdr:to>
      <cdr:x>0.44831</cdr:x>
      <cdr:y>0.11608</cdr:y>
    </cdr:to>
    <cdr:sp macro="" textlink="">
      <cdr:nvSpPr>
        <cdr:cNvPr id="2" name="TextBox 10">
          <a:extLst xmlns:a="http://schemas.openxmlformats.org/drawingml/2006/main">
            <a:ext uri="{FF2B5EF4-FFF2-40B4-BE49-F238E27FC236}">
              <a16:creationId xmlns:a16="http://schemas.microsoft.com/office/drawing/2014/main" id="{8E88C810-C072-46E8-B621-FB15C7DAE91B}"/>
            </a:ext>
          </a:extLst>
        </cdr:cNvPr>
        <cdr:cNvSpPr txBox="1"/>
      </cdr:nvSpPr>
      <cdr:spPr>
        <a:xfrm xmlns:a="http://schemas.openxmlformats.org/drawingml/2006/main">
          <a:off x="3173794" y="118367"/>
          <a:ext cx="574196"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1pPr>
          <a:lvl2pPr marL="4572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2pPr>
          <a:lvl3pPr marL="9144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3pPr>
          <a:lvl4pPr marL="13716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4pPr>
          <a:lvl5pPr marL="18288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5pPr>
          <a:lvl6pPr marL="22860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6pPr>
          <a:lvl7pPr marL="27432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7pPr>
          <a:lvl8pPr marL="32004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8pPr>
          <a:lvl9pPr marL="36576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9pPr>
        </a:lstStyle>
        <a:p xmlns:a="http://schemas.openxmlformats.org/drawingml/2006/main">
          <a:r>
            <a:rPr lang="en-US" b="1" dirty="0">
              <a:solidFill>
                <a:schemeClr val="tx1"/>
              </a:solidFill>
              <a:latin typeface="Calibri" panose="020F0502020204030204" pitchFamily="34" charset="0"/>
              <a:cs typeface="Calibri" panose="020F0502020204030204" pitchFamily="34" charset="0"/>
            </a:rPr>
            <a:t>193</a:t>
          </a:r>
        </a:p>
      </cdr:txBody>
    </cdr:sp>
  </cdr:relSizeAnchor>
  <cdr:relSizeAnchor xmlns:cdr="http://schemas.openxmlformats.org/drawingml/2006/chartDrawing">
    <cdr:from>
      <cdr:x>0.61188</cdr:x>
      <cdr:y>0.02792</cdr:y>
    </cdr:from>
    <cdr:to>
      <cdr:x>0.68056</cdr:x>
      <cdr:y>0.1175</cdr:y>
    </cdr:to>
    <cdr:sp macro="" textlink="">
      <cdr:nvSpPr>
        <cdr:cNvPr id="3" name="TextBox 1">
          <a:extLst xmlns:a="http://schemas.openxmlformats.org/drawingml/2006/main">
            <a:ext uri="{FF2B5EF4-FFF2-40B4-BE49-F238E27FC236}">
              <a16:creationId xmlns:a16="http://schemas.microsoft.com/office/drawing/2014/main" id="{9D0320D4-85EC-6411-C35A-5C922FFE7A24}"/>
            </a:ext>
          </a:extLst>
        </cdr:cNvPr>
        <cdr:cNvSpPr txBox="1"/>
      </cdr:nvSpPr>
      <cdr:spPr>
        <a:xfrm xmlns:a="http://schemas.openxmlformats.org/drawingml/2006/main">
          <a:off x="5115457" y="124710"/>
          <a:ext cx="574196"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1pPr>
          <a:lvl2pPr marL="4572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2pPr>
          <a:lvl3pPr marL="9144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3pPr>
          <a:lvl4pPr marL="13716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4pPr>
          <a:lvl5pPr marL="18288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5pPr>
          <a:lvl6pPr marL="22860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6pPr>
          <a:lvl7pPr marL="27432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7pPr>
          <a:lvl8pPr marL="32004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8pPr>
          <a:lvl9pPr marL="36576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9pPr>
        </a:lstStyle>
        <a:p xmlns:a="http://schemas.openxmlformats.org/drawingml/2006/main">
          <a:r>
            <a:rPr lang="en-US" b="1" dirty="0">
              <a:solidFill>
                <a:schemeClr val="tx1"/>
              </a:solidFill>
              <a:latin typeface="Calibri" panose="020F0502020204030204" pitchFamily="34" charset="0"/>
              <a:cs typeface="Calibri" panose="020F0502020204030204" pitchFamily="34" charset="0"/>
            </a:rPr>
            <a:t>193</a:t>
          </a:r>
        </a:p>
      </cdr:txBody>
    </cdr:sp>
  </cdr:relSizeAnchor>
  <cdr:relSizeAnchor xmlns:cdr="http://schemas.openxmlformats.org/drawingml/2006/chartDrawing">
    <cdr:from>
      <cdr:x>0.14817</cdr:x>
      <cdr:y>0.0265</cdr:y>
    </cdr:from>
    <cdr:to>
      <cdr:x>0.21685</cdr:x>
      <cdr:y>0.11608</cdr:y>
    </cdr:to>
    <cdr:sp macro="" textlink="">
      <cdr:nvSpPr>
        <cdr:cNvPr id="4" name="TextBox 2">
          <a:extLst xmlns:a="http://schemas.openxmlformats.org/drawingml/2006/main">
            <a:ext uri="{FF2B5EF4-FFF2-40B4-BE49-F238E27FC236}">
              <a16:creationId xmlns:a16="http://schemas.microsoft.com/office/drawing/2014/main" id="{D9F5F95A-4487-7CAB-EC2D-D9FF77F4CA1B}"/>
            </a:ext>
          </a:extLst>
        </cdr:cNvPr>
        <cdr:cNvSpPr txBox="1"/>
      </cdr:nvSpPr>
      <cdr:spPr>
        <a:xfrm xmlns:a="http://schemas.openxmlformats.org/drawingml/2006/main">
          <a:off x="1238735" y="118367"/>
          <a:ext cx="574196"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1pPr>
          <a:lvl2pPr marL="4572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2pPr>
          <a:lvl3pPr marL="9144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3pPr>
          <a:lvl4pPr marL="13716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4pPr>
          <a:lvl5pPr marL="18288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5pPr>
          <a:lvl6pPr marL="22860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6pPr>
          <a:lvl7pPr marL="27432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7pPr>
          <a:lvl8pPr marL="32004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8pPr>
          <a:lvl9pPr marL="36576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9pPr>
        </a:lstStyle>
        <a:p xmlns:a="http://schemas.openxmlformats.org/drawingml/2006/main">
          <a:r>
            <a:rPr lang="en-US" b="1" dirty="0">
              <a:solidFill>
                <a:schemeClr val="tx1"/>
              </a:solidFill>
              <a:latin typeface="Calibri" panose="020F0502020204030204" pitchFamily="34" charset="0"/>
              <a:cs typeface="Calibri" panose="020F0502020204030204" pitchFamily="34" charset="0"/>
            </a:rPr>
            <a:t>194</a:t>
          </a:r>
        </a:p>
      </cdr:txBody>
    </cdr:sp>
  </cdr:relSizeAnchor>
  <cdr:relSizeAnchor xmlns:cdr="http://schemas.openxmlformats.org/drawingml/2006/chartDrawing">
    <cdr:from>
      <cdr:x>0.84203</cdr:x>
      <cdr:y>0.03077</cdr:y>
    </cdr:from>
    <cdr:to>
      <cdr:x>0.91071</cdr:x>
      <cdr:y>0.12035</cdr:y>
    </cdr:to>
    <cdr:sp macro="" textlink="">
      <cdr:nvSpPr>
        <cdr:cNvPr id="5" name="TextBox 1">
          <a:extLst xmlns:a="http://schemas.openxmlformats.org/drawingml/2006/main">
            <a:ext uri="{FF2B5EF4-FFF2-40B4-BE49-F238E27FC236}">
              <a16:creationId xmlns:a16="http://schemas.microsoft.com/office/drawing/2014/main" id="{9366AAD0-DAF6-6884-4AD1-F3C057F5508D}"/>
            </a:ext>
          </a:extLst>
        </cdr:cNvPr>
        <cdr:cNvSpPr txBox="1"/>
      </cdr:nvSpPr>
      <cdr:spPr>
        <a:xfrm xmlns:a="http://schemas.openxmlformats.org/drawingml/2006/main">
          <a:off x="7039564" y="137440"/>
          <a:ext cx="574196"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a:solidFill>
                <a:schemeClr val="tx1"/>
              </a:solidFill>
              <a:latin typeface="Calibri" panose="020F0502020204030204" pitchFamily="34" charset="0"/>
              <a:cs typeface="Calibri" panose="020F0502020204030204" pitchFamily="34" charset="0"/>
            </a:rPr>
            <a:t>192</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5138"/>
          </a:xfrm>
          <a:prstGeom prst="rect">
            <a:avLst/>
          </a:prstGeom>
        </p:spPr>
        <p:txBody>
          <a:bodyPr vert="horz" lIns="91440" tIns="45720" rIns="91440" bIns="45720" rtlCol="0"/>
          <a:lstStyle>
            <a:lvl1pPr algn="r">
              <a:defRPr sz="1200"/>
            </a:lvl1pPr>
          </a:lstStyle>
          <a:p>
            <a:fld id="{CAC2F0AC-C814-4842-9D44-334E3930DFF0}" type="datetimeFigureOut">
              <a:rPr lang="en-US" smtClean="0"/>
              <a:pPr/>
              <a:t>2/10/2026</a:t>
            </a:fld>
            <a:endParaRPr lang="en-US"/>
          </a:p>
        </p:txBody>
      </p:sp>
      <p:sp>
        <p:nvSpPr>
          <p:cNvPr id="4" name="Footer Placeholder 3"/>
          <p:cNvSpPr>
            <a:spLocks noGrp="1"/>
          </p:cNvSpPr>
          <p:nvPr>
            <p:ph type="ftr" sz="quarter" idx="2"/>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lIns="91440" tIns="45720" rIns="91440" bIns="45720" rtlCol="0" anchor="b"/>
          <a:lstStyle>
            <a:lvl1pPr algn="r">
              <a:defRPr sz="1200"/>
            </a:lvl1pPr>
          </a:lstStyle>
          <a:p>
            <a:fld id="{C14F52CA-1955-4F90-9350-2BC336A82313}" type="slidenum">
              <a:rPr lang="en-US" smtClean="0"/>
              <a:pPr/>
              <a:t>‹#›</a:t>
            </a:fld>
            <a:endParaRPr lang="en-US"/>
          </a:p>
        </p:txBody>
      </p:sp>
    </p:spTree>
    <p:extLst>
      <p:ext uri="{BB962C8B-B14F-4D97-AF65-F5344CB8AC3E}">
        <p14:creationId xmlns:p14="http://schemas.microsoft.com/office/powerpoint/2010/main" val="183501374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5" y="0"/>
            <a:ext cx="3038475" cy="465138"/>
          </a:xfrm>
          <a:prstGeom prst="rect">
            <a:avLst/>
          </a:prstGeom>
          <a:noFill/>
          <a:ln>
            <a:noFill/>
          </a:ln>
        </p:spPr>
        <p:txBody>
          <a:bodyPr vert="horz" wrap="square" lIns="94572" tIns="47287" rIns="94572" bIns="47287" numCol="1" anchor="t" anchorCtr="0" compatLnSpc="1">
            <a:prstTxWarp prst="textNoShape">
              <a:avLst/>
            </a:prstTxWarp>
          </a:bodyPr>
          <a:lstStyle>
            <a:lvl1pPr defTabSz="928264">
              <a:defRPr sz="1200">
                <a:solidFill>
                  <a:schemeClr val="tx1"/>
                </a:solidFill>
                <a:latin typeface="Arial" charset="0"/>
                <a:ea typeface="ＭＳ Ｐゴシック" pitchFamily="34" charset="-128"/>
                <a:cs typeface="+mn-cs"/>
              </a:defRPr>
            </a:lvl1pPr>
          </a:lstStyle>
          <a:p>
            <a:pPr>
              <a:defRPr/>
            </a:pPr>
            <a:endParaRPr lang="en-US"/>
          </a:p>
        </p:txBody>
      </p:sp>
      <p:sp>
        <p:nvSpPr>
          <p:cNvPr id="5123" name="Rectangle 3"/>
          <p:cNvSpPr>
            <a:spLocks noGrp="1" noChangeArrowheads="1"/>
          </p:cNvSpPr>
          <p:nvPr>
            <p:ph type="dt" idx="1"/>
          </p:nvPr>
        </p:nvSpPr>
        <p:spPr bwMode="auto">
          <a:xfrm>
            <a:off x="3970342" y="0"/>
            <a:ext cx="3038475" cy="465138"/>
          </a:xfrm>
          <a:prstGeom prst="rect">
            <a:avLst/>
          </a:prstGeom>
          <a:noFill/>
          <a:ln>
            <a:noFill/>
          </a:ln>
        </p:spPr>
        <p:txBody>
          <a:bodyPr vert="horz" wrap="square" lIns="94572" tIns="47287" rIns="94572" bIns="47287" numCol="1" anchor="t" anchorCtr="0" compatLnSpc="1">
            <a:prstTxWarp prst="textNoShape">
              <a:avLst/>
            </a:prstTxWarp>
          </a:bodyPr>
          <a:lstStyle>
            <a:lvl1pPr algn="r" defTabSz="928264">
              <a:defRPr sz="1200">
                <a:solidFill>
                  <a:schemeClr val="tx1"/>
                </a:solidFill>
                <a:latin typeface="Arial" charset="0"/>
                <a:ea typeface="ＭＳ Ｐゴシック" pitchFamily="34" charset="-128"/>
                <a:cs typeface="+mn-cs"/>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79513" y="693738"/>
            <a:ext cx="4652962" cy="3489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701675" y="4416433"/>
            <a:ext cx="5608638" cy="4183063"/>
          </a:xfrm>
          <a:prstGeom prst="rect">
            <a:avLst/>
          </a:prstGeom>
          <a:noFill/>
          <a:ln>
            <a:noFill/>
          </a:ln>
        </p:spPr>
        <p:txBody>
          <a:bodyPr vert="horz" wrap="square" lIns="94572" tIns="47287" rIns="94572" bIns="4728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5" y="8831263"/>
            <a:ext cx="3038475" cy="463550"/>
          </a:xfrm>
          <a:prstGeom prst="rect">
            <a:avLst/>
          </a:prstGeom>
          <a:noFill/>
          <a:ln>
            <a:noFill/>
          </a:ln>
        </p:spPr>
        <p:txBody>
          <a:bodyPr vert="horz" wrap="square" lIns="94572" tIns="47287" rIns="94572" bIns="47287" numCol="1" anchor="b" anchorCtr="0" compatLnSpc="1">
            <a:prstTxWarp prst="textNoShape">
              <a:avLst/>
            </a:prstTxWarp>
          </a:bodyPr>
          <a:lstStyle>
            <a:lvl1pPr defTabSz="928264">
              <a:defRPr sz="1200">
                <a:solidFill>
                  <a:schemeClr val="tx1"/>
                </a:solidFill>
                <a:latin typeface="Arial" charset="0"/>
                <a:ea typeface="ＭＳ Ｐゴシック" pitchFamily="34" charset="-128"/>
                <a:cs typeface="+mn-cs"/>
              </a:defRPr>
            </a:lvl1pPr>
          </a:lstStyle>
          <a:p>
            <a:pPr>
              <a:defRPr/>
            </a:pPr>
            <a:endParaRPr lang="en-US"/>
          </a:p>
        </p:txBody>
      </p:sp>
      <p:sp>
        <p:nvSpPr>
          <p:cNvPr id="5127" name="Rectangle 7"/>
          <p:cNvSpPr>
            <a:spLocks noGrp="1" noChangeArrowheads="1"/>
          </p:cNvSpPr>
          <p:nvPr>
            <p:ph type="sldNum" sz="quarter" idx="5"/>
          </p:nvPr>
        </p:nvSpPr>
        <p:spPr bwMode="auto">
          <a:xfrm>
            <a:off x="3970342" y="8831263"/>
            <a:ext cx="3038475" cy="463550"/>
          </a:xfrm>
          <a:prstGeom prst="rect">
            <a:avLst/>
          </a:prstGeom>
          <a:noFill/>
          <a:ln>
            <a:noFill/>
          </a:ln>
        </p:spPr>
        <p:txBody>
          <a:bodyPr vert="horz" wrap="square" lIns="94572" tIns="47287" rIns="94572" bIns="47287" numCol="1" anchor="b" anchorCtr="0" compatLnSpc="1">
            <a:prstTxWarp prst="textNoShape">
              <a:avLst/>
            </a:prstTxWarp>
          </a:bodyPr>
          <a:lstStyle>
            <a:lvl1pPr algn="r" defTabSz="927100">
              <a:defRPr sz="1200">
                <a:solidFill>
                  <a:schemeClr val="tx1"/>
                </a:solidFill>
                <a:latin typeface="Arial" charset="0"/>
                <a:ea typeface="ＭＳ Ｐゴシック" charset="-128"/>
                <a:cs typeface="+mn-cs"/>
              </a:defRPr>
            </a:lvl1pPr>
          </a:lstStyle>
          <a:p>
            <a:pPr>
              <a:defRPr/>
            </a:pPr>
            <a:fld id="{48C8B375-D0B0-4FBA-9346-BBB8BA991440}" type="slidenum">
              <a:rPr lang="en-US" altLang="en-US"/>
              <a:pPr>
                <a:defRPr/>
              </a:pPr>
              <a:t>‹#›</a:t>
            </a:fld>
            <a:endParaRPr lang="en-US" altLang="en-US"/>
          </a:p>
        </p:txBody>
      </p:sp>
    </p:spTree>
    <p:extLst>
      <p:ext uri="{BB962C8B-B14F-4D97-AF65-F5344CB8AC3E}">
        <p14:creationId xmlns:p14="http://schemas.microsoft.com/office/powerpoint/2010/main" val="3004980485"/>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pitchFamily="1" charset="0"/>
        <a:ea typeface="ＭＳ Ｐゴシック"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pitchFamily="1"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pitchFamily="1"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pitchFamily="1"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pitchFamily="1" charset="0"/>
        <a:ea typeface="ＭＳ Ｐゴシック" pitchFamily="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C8B375-D0B0-4FBA-9346-BBB8BA991440}" type="slidenum">
              <a:rPr lang="en-US" altLang="en-US" smtClean="0"/>
              <a:pPr>
                <a:defRPr/>
              </a:pPr>
              <a:t>1</a:t>
            </a:fld>
            <a:endParaRPr lang="en-US" altLang="en-US"/>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704833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13</a:t>
            </a:fld>
            <a:endParaRPr lang="en-US" altLang="en-US"/>
          </a:p>
        </p:txBody>
      </p:sp>
    </p:spTree>
    <p:extLst>
      <p:ext uri="{BB962C8B-B14F-4D97-AF65-F5344CB8AC3E}">
        <p14:creationId xmlns:p14="http://schemas.microsoft.com/office/powerpoint/2010/main" val="3549513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14</a:t>
            </a:fld>
            <a:endParaRPr lang="en-US" altLang="en-US"/>
          </a:p>
        </p:txBody>
      </p:sp>
    </p:spTree>
    <p:extLst>
      <p:ext uri="{BB962C8B-B14F-4D97-AF65-F5344CB8AC3E}">
        <p14:creationId xmlns:p14="http://schemas.microsoft.com/office/powerpoint/2010/main" val="4118303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15</a:t>
            </a:fld>
            <a:endParaRPr lang="en-US" altLang="en-US"/>
          </a:p>
        </p:txBody>
      </p:sp>
    </p:spTree>
    <p:extLst>
      <p:ext uri="{BB962C8B-B14F-4D97-AF65-F5344CB8AC3E}">
        <p14:creationId xmlns:p14="http://schemas.microsoft.com/office/powerpoint/2010/main" val="1021074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16</a:t>
            </a:fld>
            <a:endParaRPr lang="en-US" altLang="en-US"/>
          </a:p>
        </p:txBody>
      </p:sp>
    </p:spTree>
    <p:extLst>
      <p:ext uri="{BB962C8B-B14F-4D97-AF65-F5344CB8AC3E}">
        <p14:creationId xmlns:p14="http://schemas.microsoft.com/office/powerpoint/2010/main" val="33935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4</a:t>
            </a:fld>
            <a:endParaRPr lang="en-US" altLang="en-US"/>
          </a:p>
        </p:txBody>
      </p:sp>
    </p:spTree>
    <p:extLst>
      <p:ext uri="{BB962C8B-B14F-4D97-AF65-F5344CB8AC3E}">
        <p14:creationId xmlns:p14="http://schemas.microsoft.com/office/powerpoint/2010/main" val="683368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 8 </a:t>
            </a:r>
            <a:r>
              <a:rPr lang="en-US"/>
              <a:t>Penalty against </a:t>
            </a:r>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6</a:t>
            </a:fld>
            <a:endParaRPr lang="en-US" altLang="en-US"/>
          </a:p>
        </p:txBody>
      </p:sp>
    </p:spTree>
    <p:extLst>
      <p:ext uri="{BB962C8B-B14F-4D97-AF65-F5344CB8AC3E}">
        <p14:creationId xmlns:p14="http://schemas.microsoft.com/office/powerpoint/2010/main" val="2959301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7</a:t>
            </a:fld>
            <a:endParaRPr lang="en-US" altLang="en-US"/>
          </a:p>
        </p:txBody>
      </p:sp>
    </p:spTree>
    <p:extLst>
      <p:ext uri="{BB962C8B-B14F-4D97-AF65-F5344CB8AC3E}">
        <p14:creationId xmlns:p14="http://schemas.microsoft.com/office/powerpoint/2010/main" val="2408338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8</a:t>
            </a:fld>
            <a:endParaRPr lang="en-US" altLang="en-US"/>
          </a:p>
        </p:txBody>
      </p:sp>
    </p:spTree>
    <p:extLst>
      <p:ext uri="{BB962C8B-B14F-4D97-AF65-F5344CB8AC3E}">
        <p14:creationId xmlns:p14="http://schemas.microsoft.com/office/powerpoint/2010/main" val="3048331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C8B375-D0B0-4FBA-9346-BBB8BA991440}" type="slidenum">
              <a:rPr lang="en-US" altLang="en-US" smtClean="0"/>
              <a:pPr>
                <a:defRPr/>
              </a:pPr>
              <a:t>9</a:t>
            </a:fld>
            <a:endParaRPr lang="en-US" altLang="en-US"/>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236387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10</a:t>
            </a:fld>
            <a:endParaRPr lang="en-US" altLang="en-US"/>
          </a:p>
        </p:txBody>
      </p:sp>
    </p:spTree>
    <p:extLst>
      <p:ext uri="{BB962C8B-B14F-4D97-AF65-F5344CB8AC3E}">
        <p14:creationId xmlns:p14="http://schemas.microsoft.com/office/powerpoint/2010/main" val="2476912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110 uninsured injuries represents 0.0031% of the MA workforce.</a:t>
            </a:r>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11</a:t>
            </a:fld>
            <a:endParaRPr lang="en-US" altLang="en-US"/>
          </a:p>
        </p:txBody>
      </p:sp>
    </p:spTree>
    <p:extLst>
      <p:ext uri="{BB962C8B-B14F-4D97-AF65-F5344CB8AC3E}">
        <p14:creationId xmlns:p14="http://schemas.microsoft.com/office/powerpoint/2010/main" val="718266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12</a:t>
            </a:fld>
            <a:endParaRPr lang="en-US" altLang="en-US"/>
          </a:p>
        </p:txBody>
      </p:sp>
    </p:spTree>
    <p:extLst>
      <p:ext uri="{BB962C8B-B14F-4D97-AF65-F5344CB8AC3E}">
        <p14:creationId xmlns:p14="http://schemas.microsoft.com/office/powerpoint/2010/main" val="1413147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882720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4639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72200" y="381000"/>
            <a:ext cx="20574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381000"/>
            <a:ext cx="60198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9404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6170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91543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0" y="1066800"/>
            <a:ext cx="4038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91000" y="1066800"/>
            <a:ext cx="4038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8717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4618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07926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1079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54486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23502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 y="381000"/>
            <a:ext cx="800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0" y="1066800"/>
            <a:ext cx="8229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8" name="Picture 8" descr="bottom graphic slid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50" y="6403975"/>
            <a:ext cx="91376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12"/>
          <p:cNvSpPr>
            <a:spLocks noChangeArrowheads="1"/>
          </p:cNvSpPr>
          <p:nvPr/>
        </p:nvSpPr>
        <p:spPr bwMode="auto">
          <a:xfrm>
            <a:off x="0" y="685800"/>
            <a:ext cx="914400" cy="914400"/>
          </a:xfrm>
          <a:prstGeom prst="rect">
            <a:avLst/>
          </a:prstGeom>
          <a:noFill/>
          <a:ln>
            <a:noFill/>
          </a:ln>
        </p:spPr>
        <p:txBody>
          <a:bodyPr wrap="none" anchor="ct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eaLnBrk="1" hangingPunct="1">
              <a:defRPr/>
            </a:pPr>
            <a:endParaRPr lang="en-US" altLang="en-US" sz="3200">
              <a:latin typeface="Arial" charset="0"/>
              <a:cs typeface="+mn-cs"/>
            </a:endParaRPr>
          </a:p>
        </p:txBody>
      </p:sp>
      <p:sp>
        <p:nvSpPr>
          <p:cNvPr id="1030" name="Rectangle 13"/>
          <p:cNvSpPr>
            <a:spLocks noChangeArrowheads="1"/>
          </p:cNvSpPr>
          <p:nvPr/>
        </p:nvSpPr>
        <p:spPr bwMode="auto">
          <a:xfrm>
            <a:off x="533400" y="1219200"/>
            <a:ext cx="914400" cy="914400"/>
          </a:xfrm>
          <a:prstGeom prst="rect">
            <a:avLst/>
          </a:prstGeom>
          <a:noFill/>
          <a:ln>
            <a:noFill/>
          </a:ln>
        </p:spPr>
        <p:txBody>
          <a:bodyPr wrap="none" anchor="ct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eaLnBrk="1" hangingPunct="1">
              <a:defRPr/>
            </a:pPr>
            <a:endParaRPr lang="en-US" altLang="en-US" sz="3200">
              <a:latin typeface="Arial" charset="0"/>
              <a:cs typeface="+mn-cs"/>
            </a:endParaRPr>
          </a:p>
        </p:txBody>
      </p:sp>
      <p:sp>
        <p:nvSpPr>
          <p:cNvPr id="1031" name="Line 22"/>
          <p:cNvSpPr>
            <a:spLocks noChangeShapeType="1"/>
          </p:cNvSpPr>
          <p:nvPr/>
        </p:nvSpPr>
        <p:spPr bwMode="auto">
          <a:xfrm flipH="1">
            <a:off x="152400" y="914400"/>
            <a:ext cx="88392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nchor="ctr"/>
          <a:lstStyle/>
          <a:p>
            <a:endParaRPr lang="en-US"/>
          </a:p>
        </p:txBody>
      </p:sp>
      <p:pic>
        <p:nvPicPr>
          <p:cNvPr id="1032" name="Picture 24" descr="Mass state seal-for printnot spot-wbkr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229600" y="762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rtl="0" eaLnBrk="0" fontAlgn="base" hangingPunct="0">
        <a:spcBef>
          <a:spcPct val="0"/>
        </a:spcBef>
        <a:spcAft>
          <a:spcPct val="0"/>
        </a:spcAft>
        <a:defRPr sz="3200">
          <a:solidFill>
            <a:schemeClr val="accent2"/>
          </a:solidFill>
          <a:latin typeface="+mj-lt"/>
          <a:ea typeface="ＭＳ Ｐゴシック" pitchFamily="34" charset="-128"/>
          <a:cs typeface="ＭＳ Ｐゴシック" charset="-128"/>
        </a:defRPr>
      </a:lvl1pPr>
      <a:lvl2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2pPr>
      <a:lvl3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3pPr>
      <a:lvl4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4pPr>
      <a:lvl5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5pPr>
      <a:lvl6pPr marL="457200" algn="l" rtl="0" fontAlgn="base">
        <a:spcBef>
          <a:spcPct val="0"/>
        </a:spcBef>
        <a:spcAft>
          <a:spcPct val="0"/>
        </a:spcAft>
        <a:defRPr sz="3200">
          <a:solidFill>
            <a:schemeClr val="accent2"/>
          </a:solidFill>
          <a:latin typeface="Arial" pitchFamily="1" charset="0"/>
        </a:defRPr>
      </a:lvl6pPr>
      <a:lvl7pPr marL="914400" algn="l" rtl="0" fontAlgn="base">
        <a:spcBef>
          <a:spcPct val="0"/>
        </a:spcBef>
        <a:spcAft>
          <a:spcPct val="0"/>
        </a:spcAft>
        <a:defRPr sz="3200">
          <a:solidFill>
            <a:schemeClr val="accent2"/>
          </a:solidFill>
          <a:latin typeface="Arial" pitchFamily="1" charset="0"/>
        </a:defRPr>
      </a:lvl7pPr>
      <a:lvl8pPr marL="1371600" algn="l" rtl="0" fontAlgn="base">
        <a:spcBef>
          <a:spcPct val="0"/>
        </a:spcBef>
        <a:spcAft>
          <a:spcPct val="0"/>
        </a:spcAft>
        <a:defRPr sz="3200">
          <a:solidFill>
            <a:schemeClr val="accent2"/>
          </a:solidFill>
          <a:latin typeface="Arial" pitchFamily="1" charset="0"/>
        </a:defRPr>
      </a:lvl8pPr>
      <a:lvl9pPr marL="1828800" algn="l" rtl="0" fontAlgn="base">
        <a:spcBef>
          <a:spcPct val="0"/>
        </a:spcBef>
        <a:spcAft>
          <a:spcPct val="0"/>
        </a:spcAft>
        <a:defRPr sz="3200">
          <a:solidFill>
            <a:schemeClr val="accent2"/>
          </a:solidFill>
          <a:latin typeface="Arial" pitchFamily="1"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34" charset="-128"/>
          <a:cs typeface="ＭＳ Ｐゴシック" charset="-128"/>
        </a:defRPr>
      </a:lvl1pPr>
      <a:lvl2pPr marL="742950" indent="-285750" algn="l" rtl="0" eaLnBrk="0" fontAlgn="base" hangingPunct="0">
        <a:spcBef>
          <a:spcPct val="20000"/>
        </a:spcBef>
        <a:spcAft>
          <a:spcPct val="0"/>
        </a:spcAft>
        <a:buChar char="–"/>
        <a:defRPr sz="2800">
          <a:solidFill>
            <a:schemeClr val="accent2"/>
          </a:solidFill>
          <a:latin typeface="+mn-lt"/>
          <a:ea typeface="ＭＳ Ｐゴシック" pitchFamily="1" charset="-128"/>
        </a:defRPr>
      </a:lvl2pPr>
      <a:lvl3pPr marL="1143000" indent="-228600" algn="l" rtl="0" eaLnBrk="0" fontAlgn="base" hangingPunct="0">
        <a:spcBef>
          <a:spcPct val="20000"/>
        </a:spcBef>
        <a:spcAft>
          <a:spcPct val="0"/>
        </a:spcAft>
        <a:buChar char="•"/>
        <a:defRPr sz="2400">
          <a:solidFill>
            <a:schemeClr val="accent2"/>
          </a:solidFill>
          <a:latin typeface="+mn-lt"/>
          <a:ea typeface="ＭＳ Ｐゴシック" pitchFamily="1" charset="-128"/>
        </a:defRPr>
      </a:lvl3pPr>
      <a:lvl4pPr marL="1600200" indent="-228600" algn="l" rtl="0" eaLnBrk="0" fontAlgn="base" hangingPunct="0">
        <a:spcBef>
          <a:spcPct val="20000"/>
        </a:spcBef>
        <a:spcAft>
          <a:spcPct val="0"/>
        </a:spcAft>
        <a:buChar char="–"/>
        <a:defRPr sz="2000">
          <a:solidFill>
            <a:schemeClr val="accent2"/>
          </a:solidFill>
          <a:latin typeface="+mn-lt"/>
          <a:ea typeface="ＭＳ Ｐゴシック" pitchFamily="1" charset="-128"/>
        </a:defRPr>
      </a:lvl4pPr>
      <a:lvl5pPr marL="2057400" indent="-228600" algn="l" rtl="0" eaLnBrk="0" fontAlgn="base" hangingPunct="0">
        <a:spcBef>
          <a:spcPct val="20000"/>
        </a:spcBef>
        <a:spcAft>
          <a:spcPct val="0"/>
        </a:spcAft>
        <a:buChar char="»"/>
        <a:defRPr sz="2000">
          <a:solidFill>
            <a:schemeClr val="accent2"/>
          </a:solidFill>
          <a:latin typeface="+mn-lt"/>
          <a:ea typeface="ＭＳ Ｐゴシック" pitchFamily="1" charset="-128"/>
        </a:defRPr>
      </a:lvl5pPr>
      <a:lvl6pPr marL="2514600" indent="-228600" algn="l" rtl="0" fontAlgn="base">
        <a:spcBef>
          <a:spcPct val="20000"/>
        </a:spcBef>
        <a:spcAft>
          <a:spcPct val="0"/>
        </a:spcAft>
        <a:buChar char="»"/>
        <a:defRPr sz="2000">
          <a:solidFill>
            <a:schemeClr val="accent2"/>
          </a:solidFill>
          <a:latin typeface="+mn-lt"/>
          <a:ea typeface="ＭＳ Ｐゴシック" pitchFamily="1" charset="-128"/>
        </a:defRPr>
      </a:lvl6pPr>
      <a:lvl7pPr marL="2971800" indent="-228600" algn="l" rtl="0" fontAlgn="base">
        <a:spcBef>
          <a:spcPct val="20000"/>
        </a:spcBef>
        <a:spcAft>
          <a:spcPct val="0"/>
        </a:spcAft>
        <a:buChar char="»"/>
        <a:defRPr sz="2000">
          <a:solidFill>
            <a:schemeClr val="accent2"/>
          </a:solidFill>
          <a:latin typeface="+mn-lt"/>
          <a:ea typeface="ＭＳ Ｐゴシック" pitchFamily="1" charset="-128"/>
        </a:defRPr>
      </a:lvl7pPr>
      <a:lvl8pPr marL="3429000" indent="-228600" algn="l" rtl="0" fontAlgn="base">
        <a:spcBef>
          <a:spcPct val="20000"/>
        </a:spcBef>
        <a:spcAft>
          <a:spcPct val="0"/>
        </a:spcAft>
        <a:buChar char="»"/>
        <a:defRPr sz="2000">
          <a:solidFill>
            <a:schemeClr val="accent2"/>
          </a:solidFill>
          <a:latin typeface="+mn-lt"/>
          <a:ea typeface="ＭＳ Ｐゴシック" pitchFamily="1" charset="-128"/>
        </a:defRPr>
      </a:lvl8pPr>
      <a:lvl9pPr marL="3886200" indent="-228600" algn="l" rtl="0" fontAlgn="base">
        <a:spcBef>
          <a:spcPct val="20000"/>
        </a:spcBef>
        <a:spcAft>
          <a:spcPct val="0"/>
        </a:spcAft>
        <a:buChar char="»"/>
        <a:defRPr sz="2000">
          <a:solidFill>
            <a:schemeClr val="accent2"/>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a:xfrm>
            <a:off x="5101485" y="4759982"/>
            <a:ext cx="3690937" cy="1761455"/>
          </a:xfrm>
        </p:spPr>
        <p:txBody>
          <a:bodyPr/>
          <a:lstStyle/>
          <a:p>
            <a:pPr algn="l" eaLnBrk="1" hangingPunct="1">
              <a:lnSpc>
                <a:spcPct val="80000"/>
              </a:lnSpc>
            </a:pPr>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Maura Healey, Governor</a:t>
            </a:r>
          </a:p>
          <a:p>
            <a:pPr algn="l" eaLnBrk="1" hangingPunct="1">
              <a:lnSpc>
                <a:spcPct val="80000"/>
              </a:lnSpc>
            </a:pPr>
            <a:endParaRPr lang="en-US" altLang="en-US" sz="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l" eaLnBrk="1" hangingPunct="1">
              <a:lnSpc>
                <a:spcPct val="80000"/>
              </a:lnSpc>
            </a:pPr>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Kim Driscoll, Lieutenant Governor</a:t>
            </a:r>
          </a:p>
          <a:p>
            <a:pPr algn="l" eaLnBrk="1" hangingPunct="1">
              <a:lnSpc>
                <a:spcPct val="80000"/>
              </a:lnSpc>
            </a:pPr>
            <a:endParaRPr lang="en-US" altLang="en-US" sz="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l" eaLnBrk="1" hangingPunct="1">
              <a:lnSpc>
                <a:spcPct val="80000"/>
              </a:lnSpc>
            </a:pPr>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Lauren E. Jones, Secretary of Labor &amp; Workforce Development</a:t>
            </a:r>
          </a:p>
          <a:p>
            <a:pPr algn="l" eaLnBrk="1" hangingPunct="1">
              <a:lnSpc>
                <a:spcPct val="80000"/>
              </a:lnSpc>
            </a:pPr>
            <a:r>
              <a:rPr lang="en-US" altLang="en-US" sz="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algn="l" eaLnBrk="1" hangingPunct="1">
              <a:lnSpc>
                <a:spcPct val="80000"/>
              </a:lnSpc>
            </a:pPr>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Sheri Bowles, Director - DIA</a:t>
            </a:r>
          </a:p>
        </p:txBody>
      </p:sp>
      <p:sp>
        <p:nvSpPr>
          <p:cNvPr id="2053" name="Text Box 5"/>
          <p:cNvSpPr txBox="1">
            <a:spLocks noChangeArrowheads="1"/>
          </p:cNvSpPr>
          <p:nvPr/>
        </p:nvSpPr>
        <p:spPr bwMode="auto">
          <a:xfrm>
            <a:off x="457200" y="3333750"/>
            <a:ext cx="8229600" cy="1200329"/>
          </a:xfrm>
          <a:prstGeom prst="rect">
            <a:avLst/>
          </a:prstGeom>
          <a:noFill/>
          <a:ln w="9525">
            <a:noFill/>
            <a:miter lim="800000"/>
            <a:headEnd/>
            <a:tailEnd/>
          </a:ln>
          <a:effectLst/>
        </p:spPr>
        <p:txBody>
          <a:bodyPr>
            <a:spAutoFit/>
          </a:bodyPr>
          <a:lstStyle>
            <a:lvl1pPr eaLnBrk="0" hangingPunct="0">
              <a:defRPr sz="2000">
                <a:solidFill>
                  <a:schemeClr val="accent2"/>
                </a:solidFill>
                <a:latin typeface="Times New Roman" charset="0"/>
                <a:ea typeface="ＭＳ Ｐゴシック" charset="-128"/>
              </a:defRPr>
            </a:lvl1pPr>
            <a:lvl2pPr marL="37931725" indent="-37474525" eaLnBrk="0" hangingPunct="0">
              <a:defRPr sz="2000">
                <a:solidFill>
                  <a:schemeClr val="accent2"/>
                </a:solidFill>
                <a:latin typeface="Times New Roman" charset="0"/>
                <a:ea typeface="ＭＳ Ｐゴシック" charset="-128"/>
              </a:defRPr>
            </a:lvl2pPr>
            <a:lvl3pPr eaLnBrk="0" hangingPunct="0">
              <a:defRPr sz="2000">
                <a:solidFill>
                  <a:schemeClr val="accent2"/>
                </a:solidFill>
                <a:latin typeface="Times New Roman" charset="0"/>
                <a:ea typeface="ＭＳ Ｐゴシック" charset="-128"/>
              </a:defRPr>
            </a:lvl3pPr>
            <a:lvl4pPr eaLnBrk="0" hangingPunct="0">
              <a:defRPr sz="2000">
                <a:solidFill>
                  <a:schemeClr val="accent2"/>
                </a:solidFill>
                <a:latin typeface="Times New Roman" charset="0"/>
                <a:ea typeface="ＭＳ Ｐゴシック" charset="-128"/>
              </a:defRPr>
            </a:lvl4pPr>
            <a:lvl5pPr eaLnBrk="0" hangingPunct="0">
              <a:defRPr sz="2000">
                <a:solidFill>
                  <a:schemeClr val="accent2"/>
                </a:solidFill>
                <a:latin typeface="Times New Roman" charset="0"/>
                <a:ea typeface="ＭＳ Ｐゴシック" charset="-128"/>
              </a:defRPr>
            </a:lvl5pPr>
            <a:lvl6pPr marL="457200" eaLnBrk="0" fontAlgn="base" hangingPunct="0">
              <a:spcBef>
                <a:spcPct val="0"/>
              </a:spcBef>
              <a:spcAft>
                <a:spcPct val="0"/>
              </a:spcAft>
              <a:defRPr sz="2000">
                <a:solidFill>
                  <a:schemeClr val="accent2"/>
                </a:solidFill>
                <a:latin typeface="Times New Roman" charset="0"/>
                <a:ea typeface="ＭＳ Ｐゴシック" charset="-128"/>
              </a:defRPr>
            </a:lvl6pPr>
            <a:lvl7pPr marL="914400" eaLnBrk="0" fontAlgn="base" hangingPunct="0">
              <a:spcBef>
                <a:spcPct val="0"/>
              </a:spcBef>
              <a:spcAft>
                <a:spcPct val="0"/>
              </a:spcAft>
              <a:defRPr sz="2000">
                <a:solidFill>
                  <a:schemeClr val="accent2"/>
                </a:solidFill>
                <a:latin typeface="Times New Roman" charset="0"/>
                <a:ea typeface="ＭＳ Ｐゴシック" charset="-128"/>
              </a:defRPr>
            </a:lvl7pPr>
            <a:lvl8pPr marL="1371600" eaLnBrk="0" fontAlgn="base" hangingPunct="0">
              <a:spcBef>
                <a:spcPct val="0"/>
              </a:spcBef>
              <a:spcAft>
                <a:spcPct val="0"/>
              </a:spcAft>
              <a:defRPr sz="2000">
                <a:solidFill>
                  <a:schemeClr val="accent2"/>
                </a:solidFill>
                <a:latin typeface="Times New Roman" charset="0"/>
                <a:ea typeface="ＭＳ Ｐゴシック" charset="-128"/>
              </a:defRPr>
            </a:lvl8pPr>
            <a:lvl9pPr marL="1828800" eaLnBrk="0" fontAlgn="base" hangingPunct="0">
              <a:spcBef>
                <a:spcPct val="0"/>
              </a:spcBef>
              <a:spcAft>
                <a:spcPct val="0"/>
              </a:spcAft>
              <a:defRPr sz="2000">
                <a:solidFill>
                  <a:schemeClr val="accent2"/>
                </a:solidFill>
                <a:latin typeface="Times New Roman" charset="0"/>
                <a:ea typeface="ＭＳ Ｐゴシック" charset="-128"/>
              </a:defRPr>
            </a:lvl9pPr>
          </a:lstStyle>
          <a:p>
            <a:pPr algn="ctr" eaLnBrk="1" hangingPunct="1">
              <a:spcBef>
                <a:spcPts val="300"/>
              </a:spcBef>
              <a:defRPr/>
            </a:pPr>
            <a:r>
              <a:rPr lang="en-US" altLang="en-US" sz="3200" dirty="0">
                <a:effectLst>
                  <a:outerShdw blurRad="38100" dist="38100" dir="2700000" algn="tl">
                    <a:srgbClr val="C0C0C0"/>
                  </a:outerShdw>
                </a:effectLst>
                <a:latin typeface="Calibri" panose="020F0502020204030204" pitchFamily="34" charset="0"/>
                <a:cs typeface="Calibri" panose="020F0502020204030204" pitchFamily="34" charset="0"/>
              </a:rPr>
              <a:t> Workers’ Compensation Advisory Council</a:t>
            </a:r>
          </a:p>
          <a:p>
            <a:pPr algn="ctr" eaLnBrk="1" hangingPunct="1">
              <a:spcBef>
                <a:spcPts val="0"/>
              </a:spcBef>
              <a:defRPr/>
            </a:pPr>
            <a:endParaRPr lang="en-US" altLang="en-US" sz="800" dirty="0">
              <a:effectLst>
                <a:outerShdw blurRad="38100" dist="38100" dir="2700000" algn="tl">
                  <a:srgbClr val="C0C0C0"/>
                </a:outerShdw>
              </a:effectLst>
              <a:latin typeface="Calibri" panose="020F0502020204030204" pitchFamily="34" charset="0"/>
              <a:cs typeface="Calibri" panose="020F0502020204030204" pitchFamily="34" charset="0"/>
            </a:endParaRPr>
          </a:p>
          <a:p>
            <a:pPr algn="ctr" eaLnBrk="1" hangingPunct="1">
              <a:spcBef>
                <a:spcPts val="0"/>
              </a:spcBef>
              <a:defRPr/>
            </a:pPr>
            <a:r>
              <a:rPr lang="en-US" altLang="en-US" sz="3200" dirty="0">
                <a:effectLst>
                  <a:outerShdw blurRad="38100" dist="38100" dir="2700000" algn="tl">
                    <a:srgbClr val="C0C0C0"/>
                  </a:outerShdw>
                </a:effectLst>
                <a:latin typeface="Calibri" panose="020F0502020204030204" pitchFamily="34" charset="0"/>
                <a:cs typeface="Calibri" panose="020F0502020204030204" pitchFamily="34" charset="0"/>
              </a:rPr>
              <a:t>February 11, 2026 Statistical Report</a:t>
            </a:r>
          </a:p>
        </p:txBody>
      </p:sp>
      <p:pic>
        <p:nvPicPr>
          <p:cNvPr id="2052" name="Picture 7" descr="top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668029" y="6246820"/>
            <a:ext cx="248786"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a:t>
            </a:r>
          </a:p>
        </p:txBody>
      </p:sp>
      <p:pic>
        <p:nvPicPr>
          <p:cNvPr id="6" name="Picture 5" descr="A picture containing logo&#10;&#10;Description automatically generated">
            <a:extLst>
              <a:ext uri="{FF2B5EF4-FFF2-40B4-BE49-F238E27FC236}">
                <a16:creationId xmlns:a16="http://schemas.microsoft.com/office/drawing/2014/main" id="{B2FD6A91-5AC2-45E8-901F-E7A02987E350}"/>
              </a:ext>
            </a:extLst>
          </p:cNvPr>
          <p:cNvPicPr>
            <a:picLocks noChangeAspect="1"/>
          </p:cNvPicPr>
          <p:nvPr/>
        </p:nvPicPr>
        <p:blipFill>
          <a:blip r:embed="rId4"/>
          <a:stretch>
            <a:fillRect/>
          </a:stretch>
        </p:blipFill>
        <p:spPr>
          <a:xfrm>
            <a:off x="3571983" y="1421523"/>
            <a:ext cx="2000033" cy="1989108"/>
          </a:xfrm>
          <a:prstGeom prst="rect">
            <a:avLst/>
          </a:prstGeom>
        </p:spPr>
      </p:pic>
      <p:sp>
        <p:nvSpPr>
          <p:cNvPr id="3" name="TextBox 2">
            <a:extLst>
              <a:ext uri="{FF2B5EF4-FFF2-40B4-BE49-F238E27FC236}">
                <a16:creationId xmlns:a16="http://schemas.microsoft.com/office/drawing/2014/main" id="{FF7CB992-DC1E-55BF-F5A3-9C5457BBF42F}"/>
              </a:ext>
            </a:extLst>
          </p:cNvPr>
          <p:cNvSpPr txBox="1"/>
          <p:nvPr/>
        </p:nvSpPr>
        <p:spPr>
          <a:xfrm>
            <a:off x="1080654" y="5240599"/>
            <a:ext cx="2661306" cy="400110"/>
          </a:xfrm>
          <a:prstGeom prst="rect">
            <a:avLst/>
          </a:prstGeom>
          <a:noFill/>
        </p:spPr>
        <p:txBody>
          <a:bodyPr wrap="none" rtlCol="0">
            <a:spAutoFit/>
          </a:bodyPr>
          <a:lstStyle/>
          <a:p>
            <a:r>
              <a:rPr lang="en-US" dirty="0">
                <a:latin typeface="+mj-lt"/>
              </a:rPr>
              <a:t>Fiscal Year 2026 Update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xt Box 5"/>
          <p:cNvSpPr txBox="1">
            <a:spLocks noChangeArrowheads="1"/>
          </p:cNvSpPr>
          <p:nvPr/>
        </p:nvSpPr>
        <p:spPr bwMode="auto">
          <a:xfrm>
            <a:off x="2741609" y="1051593"/>
            <a:ext cx="3660775" cy="461665"/>
          </a:xfrm>
          <a:prstGeom prst="rect">
            <a:avLst/>
          </a:prstGeom>
          <a:noFill/>
          <a:ln w="9525">
            <a:noFill/>
            <a:miter lim="800000"/>
            <a:headEnd/>
            <a:tailEnd/>
          </a:ln>
          <a:effectLst/>
        </p:spPr>
        <p:txBody>
          <a:bodyPr>
            <a:spAutoFit/>
          </a:bodyPr>
          <a:lstStyle/>
          <a:p>
            <a:pPr algn="ctr" eaLnBrk="0" hangingPunct="0">
              <a:defRPr/>
            </a:pPr>
            <a:r>
              <a:rPr lang="en-US" sz="2400" b="1" dirty="0">
                <a:solidFill>
                  <a:schemeClr val="tx1"/>
                </a:solidFill>
                <a:latin typeface="Calibri" panose="020F0502020204030204" pitchFamily="34" charset="0"/>
                <a:ea typeface="+mn-ea"/>
                <a:cs typeface="Calibri" panose="020F0502020204030204" pitchFamily="34" charset="0"/>
              </a:rPr>
              <a:t>Office of Investigations</a:t>
            </a:r>
          </a:p>
        </p:txBody>
      </p:sp>
      <p:sp>
        <p:nvSpPr>
          <p:cNvPr id="7" name="Text Box 4">
            <a:extLst>
              <a:ext uri="{FF2B5EF4-FFF2-40B4-BE49-F238E27FC236}">
                <a16:creationId xmlns:a16="http://schemas.microsoft.com/office/drawing/2014/main" id="{588D2EFB-07B6-4E89-88B3-6A408172E705}"/>
              </a:ext>
            </a:extLst>
          </p:cNvPr>
          <p:cNvSpPr txBox="1">
            <a:spLocks noChangeArrowheads="1"/>
          </p:cNvSpPr>
          <p:nvPr/>
        </p:nvSpPr>
        <p:spPr bwMode="auto">
          <a:xfrm>
            <a:off x="2648136" y="1581279"/>
            <a:ext cx="38477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sz="1600" dirty="0">
                <a:solidFill>
                  <a:schemeClr val="tx1"/>
                </a:solidFill>
                <a:latin typeface="Calibri" panose="020F0502020204030204" pitchFamily="34" charset="0"/>
                <a:cs typeface="Calibri" panose="020F0502020204030204" pitchFamily="34" charset="0"/>
              </a:rPr>
              <a:t>Stop Work Orders for FY 2026 </a:t>
            </a:r>
          </a:p>
          <a:p>
            <a:pPr algn="ctr"/>
            <a:r>
              <a:rPr lang="en-US" altLang="en-US" sz="1600" dirty="0">
                <a:solidFill>
                  <a:schemeClr val="tx1"/>
                </a:solidFill>
                <a:latin typeface="Calibri" panose="020F0502020204030204" pitchFamily="34" charset="0"/>
                <a:cs typeface="Calibri" panose="020F0502020204030204" pitchFamily="34" charset="0"/>
              </a:rPr>
              <a:t>Month by Month</a:t>
            </a:r>
          </a:p>
        </p:txBody>
      </p:sp>
      <p:sp>
        <p:nvSpPr>
          <p:cNvPr id="8" name="TextBox 7">
            <a:extLst>
              <a:ext uri="{FF2B5EF4-FFF2-40B4-BE49-F238E27FC236}">
                <a16:creationId xmlns:a16="http://schemas.microsoft.com/office/drawing/2014/main" id="{94793461-3CAA-4A05-9D05-50E1AD1AE267}"/>
              </a:ext>
            </a:extLst>
          </p:cNvPr>
          <p:cNvSpPr txBox="1"/>
          <p:nvPr/>
        </p:nvSpPr>
        <p:spPr>
          <a:xfrm>
            <a:off x="8785675" y="6321095"/>
            <a:ext cx="248786" cy="246221"/>
          </a:xfrm>
          <a:prstGeom prst="rect">
            <a:avLst/>
          </a:prstGeom>
          <a:noFill/>
        </p:spPr>
        <p:txBody>
          <a:bodyPr wrap="none" rtlCol="0">
            <a:spAutoFit/>
          </a:bodyPr>
          <a:lstStyle/>
          <a:p>
            <a:r>
              <a:rPr lang="en-US" sz="1000" dirty="0"/>
              <a:t>9</a:t>
            </a:r>
          </a:p>
        </p:txBody>
      </p:sp>
      <p:graphicFrame>
        <p:nvGraphicFramePr>
          <p:cNvPr id="2" name="Object 1">
            <a:extLst>
              <a:ext uri="{FF2B5EF4-FFF2-40B4-BE49-F238E27FC236}">
                <a16:creationId xmlns:a16="http://schemas.microsoft.com/office/drawing/2014/main" id="{5BC3CAA4-4E57-0FE9-E7F0-B5520F12F499}"/>
              </a:ext>
            </a:extLst>
          </p:cNvPr>
          <p:cNvGraphicFramePr>
            <a:graphicFrameLocks noChangeAspect="1"/>
          </p:cNvGraphicFramePr>
          <p:nvPr>
            <p:extLst>
              <p:ext uri="{D42A27DB-BD31-4B8C-83A1-F6EECF244321}">
                <p14:modId xmlns:p14="http://schemas.microsoft.com/office/powerpoint/2010/main" val="940670382"/>
              </p:ext>
            </p:extLst>
          </p:nvPr>
        </p:nvGraphicFramePr>
        <p:xfrm>
          <a:off x="109536" y="1513258"/>
          <a:ext cx="8924925" cy="4210131"/>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2">
            <a:extLst>
              <a:ext uri="{FF2B5EF4-FFF2-40B4-BE49-F238E27FC236}">
                <a16:creationId xmlns:a16="http://schemas.microsoft.com/office/drawing/2014/main" id="{6868A197-EB65-DCF3-8622-229CB3462A87}"/>
              </a:ext>
            </a:extLst>
          </p:cNvPr>
          <p:cNvSpPr>
            <a:spLocks noGrp="1" noChangeArrowheads="1"/>
          </p:cNvSpPr>
          <p:nvPr>
            <p:ph type="title"/>
          </p:nvPr>
        </p:nvSpPr>
        <p:spPr>
          <a:xfrm>
            <a:off x="76200" y="381000"/>
            <a:ext cx="8001000" cy="533400"/>
          </a:xfrm>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February 2026</a:t>
            </a:r>
          </a:p>
        </p:txBody>
      </p:sp>
      <p:sp>
        <p:nvSpPr>
          <p:cNvPr id="3" name="Text Box 6">
            <a:extLst>
              <a:ext uri="{FF2B5EF4-FFF2-40B4-BE49-F238E27FC236}">
                <a16:creationId xmlns:a16="http://schemas.microsoft.com/office/drawing/2014/main" id="{8ADE20FA-755B-A10F-88FC-49296EA8386A}"/>
              </a:ext>
            </a:extLst>
          </p:cNvPr>
          <p:cNvSpPr txBox="1">
            <a:spLocks noChangeArrowheads="1"/>
          </p:cNvSpPr>
          <p:nvPr/>
        </p:nvSpPr>
        <p:spPr bwMode="auto">
          <a:xfrm>
            <a:off x="58735" y="5705542"/>
            <a:ext cx="90265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just"/>
            <a:r>
              <a:rPr lang="en-US" altLang="en-US" sz="1400" dirty="0">
                <a:solidFill>
                  <a:schemeClr val="tx1"/>
                </a:solidFill>
                <a:latin typeface="Calibri" panose="020F0502020204030204" pitchFamily="34" charset="0"/>
                <a:ea typeface="ＭＳ Ｐゴシック"/>
                <a:cs typeface="Calibri" panose="020F0502020204030204" pitchFamily="34" charset="0"/>
              </a:rPr>
              <a:t>Last month 73 Stop Work Orders (SWO) were issued and 3 employers defaulted on an SWOs that were previously issued. 642 SWOs have been issued year-to-date with total fine collections to date of $330,443. FY 2025 yielded a total of 1,299 SWOs  issued, with a total fine collection of $821,049.</a:t>
            </a:r>
            <a:endParaRPr lang="en-US" altLang="en-US" sz="1400" i="1" dirty="0">
              <a:solidFill>
                <a:schemeClr val="tx1"/>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BAB078A9-BBF2-2EE6-B2A5-DC601DD0E86F}"/>
              </a:ext>
            </a:extLst>
          </p:cNvPr>
          <p:cNvSpPr txBox="1"/>
          <p:nvPr/>
        </p:nvSpPr>
        <p:spPr>
          <a:xfrm>
            <a:off x="755248" y="3671753"/>
            <a:ext cx="8279213" cy="1015663"/>
          </a:xfrm>
          <a:prstGeom prst="rect">
            <a:avLst/>
          </a:prstGeom>
          <a:noFill/>
        </p:spPr>
        <p:txBody>
          <a:bodyPr wrap="square" rtlCol="0">
            <a:spAutoFit/>
          </a:bodyPr>
          <a:lstStyle/>
          <a:p>
            <a:pPr algn="ctr"/>
            <a:r>
              <a:rPr lang="en-US" dirty="0">
                <a:solidFill>
                  <a:schemeClr val="tx1"/>
                </a:solidFill>
                <a:latin typeface="Calibri" panose="020F0502020204030204" pitchFamily="34" charset="0"/>
                <a:cs typeface="Calibri" panose="020F0502020204030204" pitchFamily="34" charset="0"/>
              </a:rPr>
              <a:t>As a result of these efforts in FY 2026, 3,333 workers are now covered </a:t>
            </a:r>
          </a:p>
          <a:p>
            <a:pPr algn="ctr"/>
            <a:r>
              <a:rPr lang="en-US" dirty="0">
                <a:solidFill>
                  <a:schemeClr val="tx1"/>
                </a:solidFill>
                <a:latin typeface="Calibri" panose="020F0502020204030204" pitchFamily="34" charset="0"/>
                <a:cs typeface="Calibri" panose="020F0502020204030204" pitchFamily="34" charset="0"/>
              </a:rPr>
              <a:t>by workers’ compensation insurance who were not previously </a:t>
            </a:r>
          </a:p>
          <a:p>
            <a:pPr algn="ctr"/>
            <a:r>
              <a:rPr lang="en-US" dirty="0">
                <a:solidFill>
                  <a:schemeClr val="tx1"/>
                </a:solidFill>
                <a:latin typeface="Calibri" panose="020F0502020204030204" pitchFamily="34" charset="0"/>
                <a:cs typeface="Calibri" panose="020F0502020204030204" pitchFamily="34" charset="0"/>
              </a:rPr>
              <a:t>covered by a policy.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9EFAF68-7C27-AE5C-044B-5F728E24DA68}"/>
              </a:ext>
            </a:extLst>
          </p:cNvPr>
          <p:cNvSpPr>
            <a:spLocks noGrp="1"/>
          </p:cNvSpPr>
          <p:nvPr>
            <p:ph type="title"/>
          </p:nvPr>
        </p:nvSpPr>
        <p:spPr>
          <a:xfrm>
            <a:off x="76200" y="381000"/>
            <a:ext cx="8001000" cy="533400"/>
          </a:xfrm>
        </p:spPr>
        <p:txBody>
          <a:bodyPr/>
          <a:lstStyle/>
          <a:p>
            <a:r>
              <a:rPr lang="en-US" altLang="en-US" sz="2400" dirty="0">
                <a:latin typeface="Calibri" panose="020F0502020204030204" pitchFamily="34" charset="0"/>
                <a:cs typeface="Calibri" panose="020F0502020204030204" pitchFamily="34" charset="0"/>
              </a:rPr>
              <a:t>Workers’ Compensation Advisory Council – February 2026</a:t>
            </a:r>
            <a:endParaRPr lang="en-US" sz="24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1979392-8FB8-3A00-3CF3-EFB65721B3BE}"/>
              </a:ext>
            </a:extLst>
          </p:cNvPr>
          <p:cNvSpPr txBox="1"/>
          <p:nvPr/>
        </p:nvSpPr>
        <p:spPr>
          <a:xfrm>
            <a:off x="8668029" y="6246820"/>
            <a:ext cx="316112"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10</a:t>
            </a:r>
          </a:p>
        </p:txBody>
      </p:sp>
      <p:graphicFrame>
        <p:nvGraphicFramePr>
          <p:cNvPr id="3" name="Chart 2">
            <a:extLst>
              <a:ext uri="{FF2B5EF4-FFF2-40B4-BE49-F238E27FC236}">
                <a16:creationId xmlns:a16="http://schemas.microsoft.com/office/drawing/2014/main" id="{08AD9BF7-F23C-FC6D-01C8-6C15029928EB}"/>
              </a:ext>
            </a:extLst>
          </p:cNvPr>
          <p:cNvGraphicFramePr/>
          <p:nvPr>
            <p:extLst>
              <p:ext uri="{D42A27DB-BD31-4B8C-83A1-F6EECF244321}">
                <p14:modId xmlns:p14="http://schemas.microsoft.com/office/powerpoint/2010/main" val="2317148054"/>
              </p:ext>
            </p:extLst>
          </p:nvPr>
        </p:nvGraphicFramePr>
        <p:xfrm>
          <a:off x="1" y="1072844"/>
          <a:ext cx="9144000" cy="468431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3">
            <a:extLst>
              <a:ext uri="{FF2B5EF4-FFF2-40B4-BE49-F238E27FC236}">
                <a16:creationId xmlns:a16="http://schemas.microsoft.com/office/drawing/2014/main" id="{326B8700-2010-A1D9-00D2-D2441E837180}"/>
              </a:ext>
            </a:extLst>
          </p:cNvPr>
          <p:cNvSpPr txBox="1">
            <a:spLocks noChangeArrowheads="1"/>
          </p:cNvSpPr>
          <p:nvPr/>
        </p:nvSpPr>
        <p:spPr bwMode="auto">
          <a:xfrm>
            <a:off x="384672" y="5632656"/>
            <a:ext cx="837465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just"/>
            <a:r>
              <a:rPr lang="en-US" altLang="en-US" sz="1400" dirty="0">
                <a:solidFill>
                  <a:schemeClr val="tx1"/>
                </a:solidFill>
                <a:latin typeface="Calibri" panose="020F0502020204030204" pitchFamily="34" charset="0"/>
                <a:cs typeface="Calibri" panose="020F0502020204030204" pitchFamily="34" charset="0"/>
              </a:rPr>
              <a:t>As of January 31st, 65 uninsured injuries have been reported to the WCTF for FY26.  Note that one additional claim was refiled from a previous fiscal year and is not counted as a new claim. Please note, claims may be determined to be insured or uninsured after filing. The WCTF received 110 newly reported claims in FY25.  </a:t>
            </a:r>
          </a:p>
        </p:txBody>
      </p:sp>
      <p:sp>
        <p:nvSpPr>
          <p:cNvPr id="6" name="TextBox 5">
            <a:extLst>
              <a:ext uri="{FF2B5EF4-FFF2-40B4-BE49-F238E27FC236}">
                <a16:creationId xmlns:a16="http://schemas.microsoft.com/office/drawing/2014/main" id="{E237F812-E4F7-2E24-ACB6-20F6E2756D2F}"/>
              </a:ext>
            </a:extLst>
          </p:cNvPr>
          <p:cNvSpPr txBox="1"/>
          <p:nvPr/>
        </p:nvSpPr>
        <p:spPr>
          <a:xfrm>
            <a:off x="2223701" y="1919666"/>
            <a:ext cx="1274195" cy="369332"/>
          </a:xfrm>
          <a:prstGeom prst="rect">
            <a:avLst/>
          </a:prstGeom>
          <a:noFill/>
        </p:spPr>
        <p:txBody>
          <a:bodyPr wrap="none" rtlCol="0">
            <a:spAutoFit/>
          </a:bodyPr>
          <a:lstStyle/>
          <a:p>
            <a:r>
              <a:rPr lang="en-US" sz="1800" b="1" dirty="0">
                <a:solidFill>
                  <a:schemeClr val="tx1"/>
                </a:solidFill>
                <a:latin typeface="Calibri" panose="020F0502020204030204" pitchFamily="34" charset="0"/>
                <a:cs typeface="Calibri" panose="020F0502020204030204" pitchFamily="34" charset="0"/>
              </a:rPr>
              <a:t>Occupation</a:t>
            </a:r>
            <a:endParaRPr lang="en-US" sz="1800" b="1" dirty="0">
              <a:solidFill>
                <a:schemeClr val="tx1"/>
              </a:solidFill>
            </a:endParaRPr>
          </a:p>
        </p:txBody>
      </p:sp>
      <p:sp>
        <p:nvSpPr>
          <p:cNvPr id="8" name="TextBox 7">
            <a:extLst>
              <a:ext uri="{FF2B5EF4-FFF2-40B4-BE49-F238E27FC236}">
                <a16:creationId xmlns:a16="http://schemas.microsoft.com/office/drawing/2014/main" id="{F9A0A2F8-46FE-2074-AA95-E559E26F9845}"/>
              </a:ext>
            </a:extLst>
          </p:cNvPr>
          <p:cNvSpPr txBox="1"/>
          <p:nvPr/>
        </p:nvSpPr>
        <p:spPr>
          <a:xfrm>
            <a:off x="6270324" y="1919666"/>
            <a:ext cx="976614" cy="369332"/>
          </a:xfrm>
          <a:prstGeom prst="rect">
            <a:avLst/>
          </a:prstGeom>
          <a:noFill/>
        </p:spPr>
        <p:txBody>
          <a:bodyPr wrap="none" rtlCol="0">
            <a:spAutoFit/>
          </a:bodyPr>
          <a:lstStyle/>
          <a:p>
            <a:r>
              <a:rPr lang="en-US" sz="1800" b="1" dirty="0">
                <a:solidFill>
                  <a:schemeClr val="tx1"/>
                </a:solidFill>
                <a:latin typeface="Calibri" panose="020F0502020204030204" pitchFamily="34" charset="0"/>
                <a:cs typeface="Calibri" panose="020F0502020204030204" pitchFamily="34" charset="0"/>
              </a:rPr>
              <a:t>Industry</a:t>
            </a:r>
            <a:endParaRPr lang="en-US" sz="1800" b="1" dirty="0">
              <a:solidFill>
                <a:schemeClr val="tx1"/>
              </a:solidFill>
            </a:endParaRPr>
          </a:p>
        </p:txBody>
      </p:sp>
      <p:cxnSp>
        <p:nvCxnSpPr>
          <p:cNvPr id="7" name="Straight Connector 6">
            <a:extLst>
              <a:ext uri="{FF2B5EF4-FFF2-40B4-BE49-F238E27FC236}">
                <a16:creationId xmlns:a16="http://schemas.microsoft.com/office/drawing/2014/main" id="{CADD5763-6C78-926D-B443-EB039F1D2D8E}"/>
              </a:ext>
            </a:extLst>
          </p:cNvPr>
          <p:cNvCxnSpPr>
            <a:cxnSpLocks/>
          </p:cNvCxnSpPr>
          <p:nvPr/>
        </p:nvCxnSpPr>
        <p:spPr bwMode="auto">
          <a:xfrm>
            <a:off x="4751552" y="1638536"/>
            <a:ext cx="0" cy="3168343"/>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224382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7D6E703-1476-5A57-16AB-665D953FB800}"/>
              </a:ext>
            </a:extLst>
          </p:cNvPr>
          <p:cNvSpPr>
            <a:spLocks noGrp="1"/>
          </p:cNvSpPr>
          <p:nvPr>
            <p:ph type="title"/>
          </p:nvPr>
        </p:nvSpPr>
        <p:spPr>
          <a:xfrm>
            <a:off x="76200" y="381000"/>
            <a:ext cx="8001000" cy="533400"/>
          </a:xfrm>
        </p:spPr>
        <p:txBody>
          <a:bodyPr/>
          <a:lstStyle/>
          <a:p>
            <a:r>
              <a:rPr lang="en-US" altLang="en-US" sz="2400" dirty="0">
                <a:latin typeface="Calibri" panose="020F0502020204030204" pitchFamily="34" charset="0"/>
                <a:cs typeface="Calibri" panose="020F0502020204030204" pitchFamily="34" charset="0"/>
              </a:rPr>
              <a:t>Workers’ Compensation Advisory Council – February 2026</a:t>
            </a:r>
            <a:endParaRPr lang="en-US" sz="2400" dirty="0">
              <a:latin typeface="Calibri" panose="020F0502020204030204" pitchFamily="34" charset="0"/>
              <a:cs typeface="Calibri" panose="020F0502020204030204" pitchFamily="34" charset="0"/>
            </a:endParaRPr>
          </a:p>
        </p:txBody>
      </p:sp>
      <p:sp>
        <p:nvSpPr>
          <p:cNvPr id="7" name="Text Box 7">
            <a:extLst>
              <a:ext uri="{FF2B5EF4-FFF2-40B4-BE49-F238E27FC236}">
                <a16:creationId xmlns:a16="http://schemas.microsoft.com/office/drawing/2014/main" id="{C1A8EB4B-F8F3-B218-1F40-F020427E55B4}"/>
              </a:ext>
            </a:extLst>
          </p:cNvPr>
          <p:cNvSpPr txBox="1">
            <a:spLocks noChangeArrowheads="1"/>
          </p:cNvSpPr>
          <p:nvPr/>
        </p:nvSpPr>
        <p:spPr bwMode="auto">
          <a:xfrm>
            <a:off x="0" y="6246820"/>
            <a:ext cx="162626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900" b="1" i="1" dirty="0">
                <a:solidFill>
                  <a:schemeClr val="tx1"/>
                </a:solidFill>
                <a:latin typeface="Calibri" panose="020F0502020204030204" pitchFamily="34" charset="0"/>
                <a:cs typeface="Calibri" panose="020F0502020204030204" pitchFamily="34" charset="0"/>
              </a:rPr>
              <a:t>FY 2026 as of 1/31/2026</a:t>
            </a:r>
          </a:p>
        </p:txBody>
      </p:sp>
      <p:sp>
        <p:nvSpPr>
          <p:cNvPr id="13" name="TextBox 12">
            <a:extLst>
              <a:ext uri="{FF2B5EF4-FFF2-40B4-BE49-F238E27FC236}">
                <a16:creationId xmlns:a16="http://schemas.microsoft.com/office/drawing/2014/main" id="{FA92329D-B244-CA21-DC66-4177D9977BB5}"/>
              </a:ext>
            </a:extLst>
          </p:cNvPr>
          <p:cNvSpPr txBox="1"/>
          <p:nvPr/>
        </p:nvSpPr>
        <p:spPr>
          <a:xfrm>
            <a:off x="8668029" y="6246820"/>
            <a:ext cx="316112"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11</a:t>
            </a:r>
          </a:p>
        </p:txBody>
      </p:sp>
      <p:graphicFrame>
        <p:nvGraphicFramePr>
          <p:cNvPr id="8" name="Content Placeholder 5">
            <a:extLst>
              <a:ext uri="{FF2B5EF4-FFF2-40B4-BE49-F238E27FC236}">
                <a16:creationId xmlns:a16="http://schemas.microsoft.com/office/drawing/2014/main" id="{40A8FABF-862B-72DD-6BDC-A37B12269C50}"/>
              </a:ext>
            </a:extLst>
          </p:cNvPr>
          <p:cNvGraphicFramePr>
            <a:graphicFrameLocks noGrp="1"/>
          </p:cNvGraphicFramePr>
          <p:nvPr>
            <p:ph idx="1"/>
            <p:extLst>
              <p:ext uri="{D42A27DB-BD31-4B8C-83A1-F6EECF244321}">
                <p14:modId xmlns:p14="http://schemas.microsoft.com/office/powerpoint/2010/main" val="606592762"/>
              </p:ext>
            </p:extLst>
          </p:nvPr>
        </p:nvGraphicFramePr>
        <p:xfrm>
          <a:off x="74568" y="1422116"/>
          <a:ext cx="4748700" cy="414335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Box 5">
            <a:extLst>
              <a:ext uri="{FF2B5EF4-FFF2-40B4-BE49-F238E27FC236}">
                <a16:creationId xmlns:a16="http://schemas.microsoft.com/office/drawing/2014/main" id="{5FD820A8-94C8-B138-3912-5EC13F8A649C}"/>
              </a:ext>
            </a:extLst>
          </p:cNvPr>
          <p:cNvSpPr txBox="1">
            <a:spLocks noChangeArrowheads="1"/>
          </p:cNvSpPr>
          <p:nvPr/>
        </p:nvSpPr>
        <p:spPr bwMode="auto">
          <a:xfrm>
            <a:off x="4927617" y="1058679"/>
            <a:ext cx="39785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en-US" sz="1600" b="1" dirty="0">
                <a:solidFill>
                  <a:schemeClr val="tx1"/>
                </a:solidFill>
                <a:latin typeface="Calibri" panose="020F0502020204030204" pitchFamily="34" charset="0"/>
                <a:cs typeface="Calibri" panose="020F0502020204030204" pitchFamily="34" charset="0"/>
              </a:rPr>
              <a:t>Civil Litigation Recovery</a:t>
            </a:r>
          </a:p>
        </p:txBody>
      </p:sp>
      <p:graphicFrame>
        <p:nvGraphicFramePr>
          <p:cNvPr id="14" name="Chart 13">
            <a:extLst>
              <a:ext uri="{FF2B5EF4-FFF2-40B4-BE49-F238E27FC236}">
                <a16:creationId xmlns:a16="http://schemas.microsoft.com/office/drawing/2014/main" id="{B782F50B-AD18-4D8E-BC72-37B4A1CD192A}"/>
              </a:ext>
            </a:extLst>
          </p:cNvPr>
          <p:cNvGraphicFramePr/>
          <p:nvPr>
            <p:extLst>
              <p:ext uri="{D42A27DB-BD31-4B8C-83A1-F6EECF244321}">
                <p14:modId xmlns:p14="http://schemas.microsoft.com/office/powerpoint/2010/main" val="2382229423"/>
              </p:ext>
            </p:extLst>
          </p:nvPr>
        </p:nvGraphicFramePr>
        <p:xfrm>
          <a:off x="4869041" y="1541512"/>
          <a:ext cx="4115100" cy="3757085"/>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 Box 4">
            <a:extLst>
              <a:ext uri="{FF2B5EF4-FFF2-40B4-BE49-F238E27FC236}">
                <a16:creationId xmlns:a16="http://schemas.microsoft.com/office/drawing/2014/main" id="{09C11477-2AF5-2147-CBDE-12C1BA49634B}"/>
              </a:ext>
            </a:extLst>
          </p:cNvPr>
          <p:cNvSpPr txBox="1">
            <a:spLocks noChangeArrowheads="1"/>
          </p:cNvSpPr>
          <p:nvPr/>
        </p:nvSpPr>
        <p:spPr bwMode="auto">
          <a:xfrm>
            <a:off x="74568" y="5435884"/>
            <a:ext cx="4299516"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just"/>
            <a:r>
              <a:rPr lang="en-US" altLang="en-US" sz="1400" dirty="0">
                <a:solidFill>
                  <a:schemeClr val="tx1"/>
                </a:solidFill>
                <a:latin typeface="Calibri" panose="020F0502020204030204" pitchFamily="34" charset="0"/>
                <a:ea typeface="ＭＳ Ｐゴシック"/>
                <a:cs typeface="Calibri" panose="020F0502020204030204" pitchFamily="34" charset="0"/>
              </a:rPr>
              <a:t>Represents payments on all open claims to include those made in prior years.  </a:t>
            </a:r>
          </a:p>
        </p:txBody>
      </p:sp>
      <p:sp>
        <p:nvSpPr>
          <p:cNvPr id="16" name="Text Box 3">
            <a:extLst>
              <a:ext uri="{FF2B5EF4-FFF2-40B4-BE49-F238E27FC236}">
                <a16:creationId xmlns:a16="http://schemas.microsoft.com/office/drawing/2014/main" id="{CA71B0A5-C102-9469-FB91-96F4D066CBE6}"/>
              </a:ext>
            </a:extLst>
          </p:cNvPr>
          <p:cNvSpPr txBox="1">
            <a:spLocks noChangeArrowheads="1"/>
          </p:cNvSpPr>
          <p:nvPr/>
        </p:nvSpPr>
        <p:spPr bwMode="auto">
          <a:xfrm>
            <a:off x="937782" y="1058679"/>
            <a:ext cx="331658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sz="1600" b="1" dirty="0">
                <a:solidFill>
                  <a:schemeClr val="tx1"/>
                </a:solidFill>
                <a:latin typeface="Calibri" panose="020F0502020204030204" pitchFamily="34" charset="0"/>
                <a:cs typeface="Calibri" panose="020F0502020204030204" pitchFamily="34" charset="0"/>
              </a:rPr>
              <a:t>WCTF Fiscal Year Payments</a:t>
            </a:r>
          </a:p>
        </p:txBody>
      </p:sp>
      <p:sp>
        <p:nvSpPr>
          <p:cNvPr id="3" name="TextBox 2">
            <a:extLst>
              <a:ext uri="{FF2B5EF4-FFF2-40B4-BE49-F238E27FC236}">
                <a16:creationId xmlns:a16="http://schemas.microsoft.com/office/drawing/2014/main" id="{F92A5C4D-CCFB-EF6C-A946-E2D748A2B9C2}"/>
              </a:ext>
            </a:extLst>
          </p:cNvPr>
          <p:cNvSpPr txBox="1"/>
          <p:nvPr/>
        </p:nvSpPr>
        <p:spPr>
          <a:xfrm>
            <a:off x="4789969" y="5435355"/>
            <a:ext cx="4273244" cy="523220"/>
          </a:xfrm>
          <a:prstGeom prst="rect">
            <a:avLst/>
          </a:prstGeom>
          <a:noFill/>
        </p:spPr>
        <p:txBody>
          <a:bodyPr wrap="square">
            <a:spAutoFit/>
          </a:bodyPr>
          <a:lstStyle/>
          <a:p>
            <a:r>
              <a:rPr lang="en-US" altLang="en-US" sz="1400" dirty="0">
                <a:solidFill>
                  <a:schemeClr val="tx1"/>
                </a:solidFill>
                <a:latin typeface="Calibri" panose="020F0502020204030204" pitchFamily="34" charset="0"/>
                <a:cs typeface="Calibri" panose="020F0502020204030204" pitchFamily="34" charset="0"/>
              </a:rPr>
              <a:t>Every effort is made to recover money owed by the uninsured employer pursuant c. 152 §65 (8).  </a:t>
            </a:r>
          </a:p>
        </p:txBody>
      </p:sp>
    </p:spTree>
    <p:extLst>
      <p:ext uri="{BB962C8B-B14F-4D97-AF65-F5344CB8AC3E}">
        <p14:creationId xmlns:p14="http://schemas.microsoft.com/office/powerpoint/2010/main" val="2088010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February 2026</a:t>
            </a:r>
          </a:p>
        </p:txBody>
      </p:sp>
      <p:sp>
        <p:nvSpPr>
          <p:cNvPr id="9" name="Text Box 7"/>
          <p:cNvSpPr txBox="1">
            <a:spLocks noChangeArrowheads="1"/>
          </p:cNvSpPr>
          <p:nvPr/>
        </p:nvSpPr>
        <p:spPr bwMode="auto">
          <a:xfrm>
            <a:off x="76200" y="6361584"/>
            <a:ext cx="149418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900" b="1" i="1" dirty="0">
                <a:solidFill>
                  <a:schemeClr val="tx1"/>
                </a:solidFill>
                <a:latin typeface="Calibri" panose="020F0502020204030204" pitchFamily="34" charset="0"/>
                <a:cs typeface="Calibri" panose="020F0502020204030204" pitchFamily="34" charset="0"/>
              </a:rPr>
              <a:t>FY 2026 as of 1/31/2026</a:t>
            </a:r>
            <a:endParaRPr lang="en-US" altLang="en-US" sz="500" b="1" i="1" dirty="0">
              <a:solidFill>
                <a:schemeClr val="tx1"/>
              </a:solidFill>
              <a:latin typeface="Calibri" panose="020F0502020204030204" pitchFamily="34" charset="0"/>
              <a:cs typeface="Calibri" panose="020F0502020204030204" pitchFamily="34" charset="0"/>
            </a:endParaRPr>
          </a:p>
        </p:txBody>
      </p:sp>
      <p:sp>
        <p:nvSpPr>
          <p:cNvPr id="7" name="TextBox 6"/>
          <p:cNvSpPr txBox="1"/>
          <p:nvPr/>
        </p:nvSpPr>
        <p:spPr>
          <a:xfrm>
            <a:off x="8668029" y="6246820"/>
            <a:ext cx="316112"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12</a:t>
            </a:r>
          </a:p>
        </p:txBody>
      </p:sp>
      <p:graphicFrame>
        <p:nvGraphicFramePr>
          <p:cNvPr id="8" name="Object 9">
            <a:extLst>
              <a:ext uri="{FF2B5EF4-FFF2-40B4-BE49-F238E27FC236}">
                <a16:creationId xmlns:a16="http://schemas.microsoft.com/office/drawing/2014/main" id="{A1F0E37D-38D7-48A8-8F64-8629E873823A}"/>
              </a:ext>
            </a:extLst>
          </p:cNvPr>
          <p:cNvGraphicFramePr>
            <a:graphicFrameLocks noChangeAspect="1"/>
          </p:cNvGraphicFramePr>
          <p:nvPr>
            <p:extLst>
              <p:ext uri="{D42A27DB-BD31-4B8C-83A1-F6EECF244321}">
                <p14:modId xmlns:p14="http://schemas.microsoft.com/office/powerpoint/2010/main" val="389136408"/>
              </p:ext>
            </p:extLst>
          </p:nvPr>
        </p:nvGraphicFramePr>
        <p:xfrm>
          <a:off x="167258" y="1348353"/>
          <a:ext cx="8809484" cy="457530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Box 4">
            <a:extLst>
              <a:ext uri="{FF2B5EF4-FFF2-40B4-BE49-F238E27FC236}">
                <a16:creationId xmlns:a16="http://schemas.microsoft.com/office/drawing/2014/main" id="{C891B21F-B579-A73D-DE94-64086B3AEF80}"/>
              </a:ext>
            </a:extLst>
          </p:cNvPr>
          <p:cNvSpPr txBox="1">
            <a:spLocks noChangeArrowheads="1"/>
          </p:cNvSpPr>
          <p:nvPr/>
        </p:nvSpPr>
        <p:spPr bwMode="auto">
          <a:xfrm>
            <a:off x="38100" y="5869794"/>
            <a:ext cx="906779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1100" dirty="0">
                <a:solidFill>
                  <a:schemeClr val="tx1"/>
                </a:solidFill>
                <a:latin typeface="Calibri" panose="020F0502020204030204" pitchFamily="34" charset="0"/>
                <a:cs typeface="Calibri" panose="020F0502020204030204" pitchFamily="34" charset="0"/>
              </a:rPr>
              <a:t>Represents payments made by the WCTF to insurers seeking reimbursement for§37/37A to include quarterly payments and interest.  Additional payments may be in process but have not been registered in MMARS, the state accounting system as the time of this report.  </a:t>
            </a:r>
          </a:p>
        </p:txBody>
      </p:sp>
      <p:sp>
        <p:nvSpPr>
          <p:cNvPr id="3" name="Text Box 9">
            <a:extLst>
              <a:ext uri="{FF2B5EF4-FFF2-40B4-BE49-F238E27FC236}">
                <a16:creationId xmlns:a16="http://schemas.microsoft.com/office/drawing/2014/main" id="{F1ABE27D-D1FE-C48C-F2BB-CD1209FDC899}"/>
              </a:ext>
            </a:extLst>
          </p:cNvPr>
          <p:cNvSpPr txBox="1">
            <a:spLocks noChangeArrowheads="1"/>
          </p:cNvSpPr>
          <p:nvPr/>
        </p:nvSpPr>
        <p:spPr bwMode="auto">
          <a:xfrm>
            <a:off x="2384029" y="1046098"/>
            <a:ext cx="43759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b="1" dirty="0">
                <a:solidFill>
                  <a:schemeClr val="tx1"/>
                </a:solidFill>
                <a:latin typeface="Calibri" panose="020F0502020204030204" pitchFamily="34" charset="0"/>
                <a:cs typeface="Calibri" panose="020F0502020204030204" pitchFamily="34" charset="0"/>
              </a:rPr>
              <a:t>Second Injury Fund Budget &amp; Payments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4138" y="358775"/>
            <a:ext cx="8001000" cy="533400"/>
          </a:xfrm>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February 2026</a:t>
            </a:r>
          </a:p>
        </p:txBody>
      </p:sp>
      <p:sp>
        <p:nvSpPr>
          <p:cNvPr id="8" name="Text Box 7"/>
          <p:cNvSpPr txBox="1">
            <a:spLocks noChangeArrowheads="1"/>
          </p:cNvSpPr>
          <p:nvPr/>
        </p:nvSpPr>
        <p:spPr bwMode="auto">
          <a:xfrm>
            <a:off x="84138" y="6342869"/>
            <a:ext cx="149001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900" b="1" i="1" dirty="0">
                <a:solidFill>
                  <a:schemeClr val="tx1"/>
                </a:solidFill>
                <a:latin typeface="Calibri" panose="020F0502020204030204" pitchFamily="34" charset="0"/>
                <a:cs typeface="Calibri" panose="020F0502020204030204" pitchFamily="34" charset="0"/>
              </a:rPr>
              <a:t>FY 2026 as of 1/31/2026</a:t>
            </a:r>
            <a:endParaRPr lang="en-US" altLang="en-US" sz="500" b="1" i="1" dirty="0">
              <a:solidFill>
                <a:schemeClr val="tx1"/>
              </a:solidFill>
              <a:latin typeface="Calibri" panose="020F0502020204030204" pitchFamily="34" charset="0"/>
              <a:cs typeface="Calibri" panose="020F0502020204030204" pitchFamily="34" charset="0"/>
            </a:endParaRPr>
          </a:p>
        </p:txBody>
      </p:sp>
      <p:sp>
        <p:nvSpPr>
          <p:cNvPr id="7" name="TextBox 6"/>
          <p:cNvSpPr txBox="1"/>
          <p:nvPr/>
        </p:nvSpPr>
        <p:spPr>
          <a:xfrm>
            <a:off x="8668029" y="6246820"/>
            <a:ext cx="316112"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13</a:t>
            </a:r>
          </a:p>
        </p:txBody>
      </p:sp>
      <p:graphicFrame>
        <p:nvGraphicFramePr>
          <p:cNvPr id="9" name="Object 6">
            <a:extLst>
              <a:ext uri="{FF2B5EF4-FFF2-40B4-BE49-F238E27FC236}">
                <a16:creationId xmlns:a16="http://schemas.microsoft.com/office/drawing/2014/main" id="{1C0296D0-C3A5-474B-A2CB-9FCFB5276A21}"/>
              </a:ext>
            </a:extLst>
          </p:cNvPr>
          <p:cNvGraphicFramePr>
            <a:graphicFrameLocks noChangeAspect="1"/>
          </p:cNvGraphicFramePr>
          <p:nvPr>
            <p:extLst>
              <p:ext uri="{D42A27DB-BD31-4B8C-83A1-F6EECF244321}">
                <p14:modId xmlns:p14="http://schemas.microsoft.com/office/powerpoint/2010/main" val="189098049"/>
              </p:ext>
            </p:extLst>
          </p:nvPr>
        </p:nvGraphicFramePr>
        <p:xfrm>
          <a:off x="638141" y="1146515"/>
          <a:ext cx="7812571" cy="475804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Box 3">
            <a:extLst>
              <a:ext uri="{FF2B5EF4-FFF2-40B4-BE49-F238E27FC236}">
                <a16:creationId xmlns:a16="http://schemas.microsoft.com/office/drawing/2014/main" id="{D58A2D77-B897-D3D8-318D-A76501D3F71A}"/>
              </a:ext>
            </a:extLst>
          </p:cNvPr>
          <p:cNvSpPr txBox="1">
            <a:spLocks noChangeArrowheads="1"/>
          </p:cNvSpPr>
          <p:nvPr/>
        </p:nvSpPr>
        <p:spPr bwMode="auto">
          <a:xfrm>
            <a:off x="3315050" y="1054412"/>
            <a:ext cx="25138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b="1" dirty="0">
                <a:solidFill>
                  <a:schemeClr val="tx1"/>
                </a:solidFill>
                <a:latin typeface="Calibri" panose="020F0502020204030204" pitchFamily="34" charset="0"/>
                <a:cs typeface="Calibri" panose="020F0502020204030204" pitchFamily="34" charset="0"/>
              </a:rPr>
              <a:t>COLA Reimbursement</a:t>
            </a:r>
            <a:endParaRPr lang="en-US" altLang="en-US" b="1" i="1" dirty="0">
              <a:solidFill>
                <a:schemeClr val="tx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21F4EC02-27C0-FAD8-60FD-4189FC6798B5}"/>
              </a:ext>
            </a:extLst>
          </p:cNvPr>
          <p:cNvSpPr txBox="1"/>
          <p:nvPr/>
        </p:nvSpPr>
        <p:spPr>
          <a:xfrm>
            <a:off x="638140" y="5904555"/>
            <a:ext cx="7812571" cy="461665"/>
          </a:xfrm>
          <a:prstGeom prst="rect">
            <a:avLst/>
          </a:prstGeom>
          <a:noFill/>
        </p:spPr>
        <p:txBody>
          <a:bodyPr wrap="square" rtlCol="0">
            <a:spAutoFit/>
          </a:bodyPr>
          <a:lstStyle/>
          <a:p>
            <a:r>
              <a:rPr lang="en-US" altLang="en-US" sz="1200" dirty="0">
                <a:solidFill>
                  <a:schemeClr val="tx1"/>
                </a:solidFill>
                <a:latin typeface="Calibri" panose="020F0502020204030204" pitchFamily="34" charset="0"/>
                <a:cs typeface="Calibri" panose="020F0502020204030204" pitchFamily="34" charset="0"/>
              </a:rPr>
              <a:t>Represents payments made by the WCTF to insurers seeking reimbursement for §34B, Cost of Living Adjustment benefits.  Additional payments may be in process that have not yet registered in MMARS at the time of this publication.</a:t>
            </a:r>
            <a:endParaRPr lang="en-US" sz="1200"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February 2026</a:t>
            </a:r>
          </a:p>
        </p:txBody>
      </p:sp>
      <p:sp>
        <p:nvSpPr>
          <p:cNvPr id="16387" name="Text Box 5"/>
          <p:cNvSpPr txBox="1">
            <a:spLocks noChangeArrowheads="1"/>
          </p:cNvSpPr>
          <p:nvPr/>
        </p:nvSpPr>
        <p:spPr bwMode="auto">
          <a:xfrm>
            <a:off x="2990317" y="1019175"/>
            <a:ext cx="31633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sz="2400" b="1" dirty="0">
                <a:solidFill>
                  <a:schemeClr val="tx1"/>
                </a:solidFill>
                <a:latin typeface="Calibri" panose="020F0502020204030204" pitchFamily="34" charset="0"/>
                <a:cs typeface="Calibri" panose="020F0502020204030204" pitchFamily="34" charset="0"/>
              </a:rPr>
              <a:t>Assessment Collections</a:t>
            </a:r>
          </a:p>
        </p:txBody>
      </p:sp>
      <p:sp>
        <p:nvSpPr>
          <p:cNvPr id="7" name="Text Box 7"/>
          <p:cNvSpPr txBox="1">
            <a:spLocks noChangeArrowheads="1"/>
          </p:cNvSpPr>
          <p:nvPr/>
        </p:nvSpPr>
        <p:spPr bwMode="auto">
          <a:xfrm>
            <a:off x="76200" y="6246820"/>
            <a:ext cx="157633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900" b="1" i="1" dirty="0">
                <a:solidFill>
                  <a:schemeClr val="tx1"/>
                </a:solidFill>
                <a:latin typeface="Calibri" panose="020F0502020204030204" pitchFamily="34" charset="0"/>
                <a:cs typeface="Calibri" panose="020F0502020204030204" pitchFamily="34" charset="0"/>
              </a:rPr>
              <a:t>FY 2026 as of 1/31/2026</a:t>
            </a:r>
            <a:endParaRPr lang="en-US" altLang="en-US" sz="500" b="1" i="1" dirty="0">
              <a:solidFill>
                <a:schemeClr val="tx1"/>
              </a:solidFill>
              <a:latin typeface="Calibri" panose="020F0502020204030204" pitchFamily="34" charset="0"/>
              <a:cs typeface="Calibri" panose="020F0502020204030204" pitchFamily="34" charset="0"/>
            </a:endParaRPr>
          </a:p>
        </p:txBody>
      </p:sp>
      <p:sp>
        <p:nvSpPr>
          <p:cNvPr id="6" name="TextBox 5"/>
          <p:cNvSpPr txBox="1"/>
          <p:nvPr/>
        </p:nvSpPr>
        <p:spPr>
          <a:xfrm>
            <a:off x="8668029" y="6246820"/>
            <a:ext cx="316112"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14</a:t>
            </a:r>
          </a:p>
        </p:txBody>
      </p:sp>
      <p:graphicFrame>
        <p:nvGraphicFramePr>
          <p:cNvPr id="4" name="Chart 3">
            <a:extLst>
              <a:ext uri="{FF2B5EF4-FFF2-40B4-BE49-F238E27FC236}">
                <a16:creationId xmlns:a16="http://schemas.microsoft.com/office/drawing/2014/main" id="{4B424A89-6CC2-499B-8025-D984F6D2AE00}"/>
              </a:ext>
            </a:extLst>
          </p:cNvPr>
          <p:cNvGraphicFramePr/>
          <p:nvPr>
            <p:extLst>
              <p:ext uri="{D42A27DB-BD31-4B8C-83A1-F6EECF244321}">
                <p14:modId xmlns:p14="http://schemas.microsoft.com/office/powerpoint/2010/main" val="3009067673"/>
              </p:ext>
            </p:extLst>
          </p:nvPr>
        </p:nvGraphicFramePr>
        <p:xfrm>
          <a:off x="89126" y="1412341"/>
          <a:ext cx="8965748" cy="483447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7C2E496F-DC01-7739-3F68-03BA38B5B925}"/>
              </a:ext>
            </a:extLst>
          </p:cNvPr>
          <p:cNvSpPr txBox="1"/>
          <p:nvPr/>
        </p:nvSpPr>
        <p:spPr>
          <a:xfrm>
            <a:off x="1565343" y="6124146"/>
            <a:ext cx="6013313" cy="369332"/>
          </a:xfrm>
          <a:prstGeom prst="rect">
            <a:avLst/>
          </a:prstGeom>
          <a:noFill/>
        </p:spPr>
        <p:txBody>
          <a:bodyPr wrap="none" rtlCol="0">
            <a:spAutoFit/>
          </a:bodyPr>
          <a:lstStyle/>
          <a:p>
            <a:pPr algn="ctr"/>
            <a:r>
              <a:rPr lang="en-US" sz="1800" dirty="0">
                <a:solidFill>
                  <a:schemeClr val="tx1"/>
                </a:solidFill>
                <a:latin typeface="Calibri" panose="020F0502020204030204" pitchFamily="34" charset="0"/>
                <a:cs typeface="Calibri" panose="020F0502020204030204" pitchFamily="34" charset="0"/>
              </a:rPr>
              <a:t>Assessments represent 90%-92% of all DIA Revenue Annually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C340035-CCFC-DF18-67DD-7BBF286936F2}"/>
              </a:ext>
            </a:extLst>
          </p:cNvPr>
          <p:cNvSpPr>
            <a:spLocks noGrp="1" noChangeArrowheads="1"/>
          </p:cNvSpPr>
          <p:nvPr>
            <p:ph type="title"/>
          </p:nvPr>
        </p:nvSpPr>
        <p:spPr>
          <a:xfrm>
            <a:off x="76200" y="381000"/>
            <a:ext cx="8001000" cy="533400"/>
          </a:xfrm>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February 2026</a:t>
            </a:r>
          </a:p>
        </p:txBody>
      </p:sp>
      <p:sp>
        <p:nvSpPr>
          <p:cNvPr id="8" name="Text Box 19">
            <a:extLst>
              <a:ext uri="{FF2B5EF4-FFF2-40B4-BE49-F238E27FC236}">
                <a16:creationId xmlns:a16="http://schemas.microsoft.com/office/drawing/2014/main" id="{0ED92233-00BB-44D5-66AC-64E23F194369}"/>
              </a:ext>
            </a:extLst>
          </p:cNvPr>
          <p:cNvSpPr txBox="1">
            <a:spLocks noChangeArrowheads="1"/>
          </p:cNvSpPr>
          <p:nvPr/>
        </p:nvSpPr>
        <p:spPr bwMode="auto">
          <a:xfrm>
            <a:off x="71609" y="5903940"/>
            <a:ext cx="90007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1200" dirty="0">
                <a:solidFill>
                  <a:schemeClr val="tx1"/>
                </a:solidFill>
                <a:latin typeface="Calibri" panose="020F0502020204030204" pitchFamily="34" charset="0"/>
                <a:cs typeface="Calibri" panose="020F0502020204030204" pitchFamily="34" charset="0"/>
              </a:rPr>
              <a:t>Staff are paid from either the General Appropriation Account or the WCTF depending upon their job. These numbers reflect full-time and part-time employees as of the close of the month. </a:t>
            </a:r>
          </a:p>
        </p:txBody>
      </p:sp>
      <p:sp>
        <p:nvSpPr>
          <p:cNvPr id="9" name="TextBox 8">
            <a:extLst>
              <a:ext uri="{FF2B5EF4-FFF2-40B4-BE49-F238E27FC236}">
                <a16:creationId xmlns:a16="http://schemas.microsoft.com/office/drawing/2014/main" id="{BE947E84-5738-F9C6-8ECA-64EB152EE547}"/>
              </a:ext>
            </a:extLst>
          </p:cNvPr>
          <p:cNvSpPr txBox="1"/>
          <p:nvPr/>
        </p:nvSpPr>
        <p:spPr>
          <a:xfrm>
            <a:off x="8668029" y="6246820"/>
            <a:ext cx="316112"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15</a:t>
            </a:r>
          </a:p>
        </p:txBody>
      </p:sp>
      <p:graphicFrame>
        <p:nvGraphicFramePr>
          <p:cNvPr id="6" name="Chart 5">
            <a:extLst>
              <a:ext uri="{FF2B5EF4-FFF2-40B4-BE49-F238E27FC236}">
                <a16:creationId xmlns:a16="http://schemas.microsoft.com/office/drawing/2014/main" id="{C5D6FDE9-67AB-7128-FE1D-54D8DC0F8296}"/>
              </a:ext>
            </a:extLst>
          </p:cNvPr>
          <p:cNvGraphicFramePr/>
          <p:nvPr>
            <p:extLst>
              <p:ext uri="{D42A27DB-BD31-4B8C-83A1-F6EECF244321}">
                <p14:modId xmlns:p14="http://schemas.microsoft.com/office/powerpoint/2010/main" val="479284309"/>
              </p:ext>
            </p:extLst>
          </p:nvPr>
        </p:nvGraphicFramePr>
        <p:xfrm>
          <a:off x="391885" y="1437243"/>
          <a:ext cx="8360229" cy="44666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59785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ECBCD87-416F-5152-4E3B-B89E3D6CC4D5}"/>
              </a:ext>
            </a:extLst>
          </p:cNvPr>
          <p:cNvSpPr>
            <a:spLocks noGrp="1"/>
          </p:cNvSpPr>
          <p:nvPr>
            <p:ph type="title"/>
          </p:nvPr>
        </p:nvSpPr>
        <p:spPr>
          <a:xfrm>
            <a:off x="76200" y="381000"/>
            <a:ext cx="8001000" cy="533400"/>
          </a:xfrm>
        </p:spPr>
        <p:txBody>
          <a:bodyPr/>
          <a:lstStyle/>
          <a:p>
            <a:r>
              <a:rPr lang="en-US" altLang="en-US" sz="2400" dirty="0">
                <a:latin typeface="Calibri" panose="020F0502020204030204" pitchFamily="34" charset="0"/>
                <a:cs typeface="Calibri" panose="020F0502020204030204" pitchFamily="34" charset="0"/>
              </a:rPr>
              <a:t>Workers’ Compensation Advisory Council – February 2026</a:t>
            </a:r>
            <a:endParaRPr lang="en-US" sz="24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FF7AE565-22BB-74AC-829D-EB551904EEAF}"/>
              </a:ext>
            </a:extLst>
          </p:cNvPr>
          <p:cNvSpPr txBox="1"/>
          <p:nvPr/>
        </p:nvSpPr>
        <p:spPr>
          <a:xfrm>
            <a:off x="440674" y="1072665"/>
            <a:ext cx="8262651" cy="5196294"/>
          </a:xfrm>
          <a:prstGeom prst="rect">
            <a:avLst/>
          </a:prstGeom>
          <a:noFill/>
        </p:spPr>
        <p:txBody>
          <a:bodyPr wrap="square" rtlCol="0">
            <a:spAutoFit/>
          </a:bodyPr>
          <a:lstStyle/>
          <a:p>
            <a:pPr marL="0" marR="0" algn="ctr" fontAlgn="base">
              <a:spcBef>
                <a:spcPts val="0"/>
              </a:spcBef>
              <a:spcAft>
                <a:spcPts val="0"/>
              </a:spcAft>
            </a:pPr>
            <a:r>
              <a:rPr lang="en-US" sz="4000" b="1" dirty="0">
                <a:solidFill>
                  <a:schemeClr val="accent6"/>
                </a:solidFill>
                <a:effectLst/>
                <a:latin typeface="Calibri" panose="020F0502020204030204" pitchFamily="34" charset="0"/>
                <a:ea typeface="DengXian" panose="02010600030101010101" pitchFamily="2" charset="-122"/>
              </a:rPr>
              <a:t>Disclaimer:</a:t>
            </a:r>
            <a:r>
              <a:rPr lang="en-US" sz="4000" dirty="0">
                <a:solidFill>
                  <a:schemeClr val="accent6"/>
                </a:solidFill>
                <a:effectLst/>
                <a:latin typeface="Calibri" panose="020F0502020204030204" pitchFamily="34" charset="0"/>
                <a:ea typeface="DengXian" panose="02010600030101010101" pitchFamily="2" charset="-122"/>
              </a:rPr>
              <a:t>  </a:t>
            </a:r>
          </a:p>
          <a:p>
            <a:pPr marL="0" marR="0" algn="ctr" fontAlgn="base">
              <a:spcBef>
                <a:spcPts val="0"/>
              </a:spcBef>
              <a:spcAft>
                <a:spcPts val="0"/>
              </a:spcAft>
            </a:pPr>
            <a:endParaRPr lang="en-US" sz="1800" dirty="0">
              <a:solidFill>
                <a:schemeClr val="accent6"/>
              </a:solidFill>
              <a:effectLst/>
              <a:latin typeface="Calibri" panose="020F0502020204030204" pitchFamily="34" charset="0"/>
              <a:ea typeface="DengXian" panose="02010600030101010101" pitchFamily="2" charset="-122"/>
            </a:endParaRPr>
          </a:p>
          <a:p>
            <a:pPr marL="0" marR="0" fontAlgn="base">
              <a:spcBef>
                <a:spcPts val="0"/>
              </a:spcBef>
              <a:spcAft>
                <a:spcPts val="0"/>
              </a:spcAft>
            </a:pPr>
            <a:r>
              <a:rPr lang="en-US" dirty="0">
                <a:solidFill>
                  <a:schemeClr val="accent6"/>
                </a:solidFill>
                <a:effectLst/>
                <a:latin typeface="Calibri" panose="020F0502020204030204" pitchFamily="34" charset="0"/>
                <a:ea typeface="DengXian" panose="02010600030101010101" pitchFamily="2" charset="-122"/>
              </a:rPr>
              <a:t>The Department of Industrial Accidents (DIA) reports monthly vital statistics to the Workers’ Compensation Advisory Council based on our fiscal year cycle (July 1 to June 30). The data presented in this report is gathered for the time-period from the start of the fiscal year up to the month prior to the report date. This information is based on available data from that period and is provided for informational purposes only. </a:t>
            </a:r>
          </a:p>
          <a:p>
            <a:pPr marL="0" marR="0" fontAlgn="base">
              <a:spcBef>
                <a:spcPts val="0"/>
              </a:spcBef>
              <a:spcAft>
                <a:spcPts val="0"/>
              </a:spcAft>
            </a:pPr>
            <a:r>
              <a:rPr lang="en-US" dirty="0">
                <a:solidFill>
                  <a:schemeClr val="accent6"/>
                </a:solidFill>
                <a:effectLst/>
                <a:latin typeface="Calibri" panose="020F0502020204030204" pitchFamily="34" charset="0"/>
                <a:ea typeface="DengXian" panose="02010600030101010101" pitchFamily="2" charset="-122"/>
              </a:rPr>
              <a:t> </a:t>
            </a:r>
          </a:p>
          <a:p>
            <a:pPr marL="0" marR="0">
              <a:lnSpc>
                <a:spcPct val="107000"/>
              </a:lnSpc>
              <a:spcBef>
                <a:spcPts val="0"/>
              </a:spcBef>
              <a:spcAft>
                <a:spcPts val="800"/>
              </a:spcAft>
            </a:pPr>
            <a:r>
              <a:rPr lang="en-US" kern="100" dirty="0">
                <a:solidFill>
                  <a:schemeClr val="accent6"/>
                </a:solidFill>
                <a:effectLst/>
                <a:latin typeface="Calibri" panose="020F0502020204030204" pitchFamily="34" charset="0"/>
                <a:ea typeface="DengXian" panose="02010600030101010101" pitchFamily="2" charset="-122"/>
                <a:cs typeface="Cordia New" panose="020B0304020202020204" pitchFamily="34" charset="-34"/>
              </a:rPr>
              <a:t>The DIA </a:t>
            </a:r>
            <a:r>
              <a:rPr lang="en-US" kern="0" dirty="0">
                <a:solidFill>
                  <a:schemeClr val="accent6"/>
                </a:solidFill>
                <a:effectLst/>
                <a:latin typeface="Calibri" panose="020F0502020204030204" pitchFamily="34" charset="0"/>
                <a:ea typeface="DengXian" panose="02010600030101010101" pitchFamily="2" charset="-122"/>
                <a:cs typeface="Calibri" panose="020F0502020204030204" pitchFamily="34" charset="0"/>
              </a:rPr>
              <a:t>makes no warrant</a:t>
            </a:r>
            <a:r>
              <a:rPr lang="en-US" kern="100" dirty="0">
                <a:solidFill>
                  <a:schemeClr val="accent6"/>
                </a:solidFill>
                <a:effectLst/>
                <a:latin typeface="Calibri" panose="020F0502020204030204" pitchFamily="34" charset="0"/>
                <a:ea typeface="DengXian" panose="02010600030101010101" pitchFamily="2" charset="-122"/>
                <a:cs typeface="Cordia New" panose="020B0304020202020204" pitchFamily="34" charset="-34"/>
              </a:rPr>
              <a:t>ies,</a:t>
            </a:r>
            <a:r>
              <a:rPr lang="en-US" kern="0" dirty="0">
                <a:solidFill>
                  <a:schemeClr val="accent6"/>
                </a:solidFill>
                <a:effectLst/>
                <a:latin typeface="Calibri" panose="020F0502020204030204" pitchFamily="34" charset="0"/>
                <a:ea typeface="DengXian" panose="02010600030101010101" pitchFamily="2" charset="-122"/>
                <a:cs typeface="Calibri" panose="020F0502020204030204" pitchFamily="34" charset="0"/>
              </a:rPr>
              <a:t> </a:t>
            </a:r>
            <a:r>
              <a:rPr lang="en-US" kern="100" dirty="0">
                <a:solidFill>
                  <a:schemeClr val="accent6"/>
                </a:solidFill>
                <a:effectLst/>
                <a:latin typeface="Calibri" panose="020F0502020204030204" pitchFamily="34" charset="0"/>
                <a:ea typeface="DengXian" panose="02010600030101010101" pitchFamily="2" charset="-122"/>
                <a:cs typeface="Cordia New" panose="020B0304020202020204" pitchFamily="34" charset="-34"/>
              </a:rPr>
              <a:t>guarantees </a:t>
            </a:r>
            <a:r>
              <a:rPr lang="en-US" kern="0" dirty="0">
                <a:solidFill>
                  <a:schemeClr val="accent6"/>
                </a:solidFill>
                <a:effectLst/>
                <a:latin typeface="Calibri" panose="020F0502020204030204" pitchFamily="34" charset="0"/>
                <a:ea typeface="DengXian" panose="02010600030101010101" pitchFamily="2" charset="-122"/>
                <a:cs typeface="Calibri" panose="020F0502020204030204" pitchFamily="34" charset="0"/>
              </a:rPr>
              <a:t>or representations that the materials contained within this </a:t>
            </a:r>
            <a:r>
              <a:rPr lang="en-US" kern="100" dirty="0">
                <a:solidFill>
                  <a:schemeClr val="accent6"/>
                </a:solidFill>
                <a:effectLst/>
                <a:latin typeface="Calibri" panose="020F0502020204030204" pitchFamily="34" charset="0"/>
                <a:ea typeface="DengXian" panose="02010600030101010101" pitchFamily="2" charset="-122"/>
                <a:cs typeface="Cordia New" panose="020B0304020202020204" pitchFamily="34" charset="-34"/>
              </a:rPr>
              <a:t>report/</a:t>
            </a:r>
            <a:r>
              <a:rPr lang="en-US" kern="0" dirty="0">
                <a:solidFill>
                  <a:schemeClr val="accent6"/>
                </a:solidFill>
                <a:effectLst/>
                <a:latin typeface="Calibri" panose="020F0502020204030204" pitchFamily="34" charset="0"/>
                <a:ea typeface="DengXian" panose="02010600030101010101" pitchFamily="2" charset="-122"/>
                <a:cs typeface="Calibri" panose="020F0502020204030204" pitchFamily="34" charset="0"/>
              </a:rPr>
              <a:t>presentation are free from copyright claims, or other restrictions or limitations on free use or display. The Commonwealth disclaims any liability for </a:t>
            </a:r>
            <a:r>
              <a:rPr lang="en-US" kern="100" dirty="0">
                <a:solidFill>
                  <a:schemeClr val="accent6"/>
                </a:solidFill>
                <a:effectLst/>
                <a:latin typeface="Calibri" panose="020F0502020204030204" pitchFamily="34" charset="0"/>
                <a:ea typeface="DengXian" panose="02010600030101010101" pitchFamily="2" charset="-122"/>
                <a:cs typeface="Cordia New" panose="020B0304020202020204" pitchFamily="34" charset="-34"/>
              </a:rPr>
              <a:t>any loss or damage resulting from reliance on or misuse of any such information.  </a:t>
            </a:r>
          </a:p>
          <a:p>
            <a:pPr algn="ctr"/>
            <a:endParaRPr lang="en-US" dirty="0">
              <a:solidFill>
                <a:schemeClr val="accent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656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0EE3FEA-625E-47EF-B908-E84AE4B4689A}"/>
              </a:ext>
            </a:extLst>
          </p:cNvPr>
          <p:cNvSpPr>
            <a:spLocks noGrp="1"/>
          </p:cNvSpPr>
          <p:nvPr>
            <p:ph type="title"/>
          </p:nvPr>
        </p:nvSpPr>
        <p:spPr>
          <a:xfrm>
            <a:off x="76200" y="381000"/>
            <a:ext cx="8001000" cy="533400"/>
          </a:xfrm>
        </p:spPr>
        <p:txBody>
          <a:bodyPr/>
          <a:lstStyle/>
          <a:p>
            <a:r>
              <a:rPr lang="en-US" altLang="en-US" sz="2400" dirty="0">
                <a:latin typeface="Calibri" panose="020F0502020204030204" pitchFamily="34" charset="0"/>
                <a:cs typeface="Calibri" panose="020F0502020204030204" pitchFamily="34" charset="0"/>
              </a:rPr>
              <a:t>Workers’ Compensation Advisory Council – February 2026</a:t>
            </a:r>
            <a:endParaRPr lang="en-US" sz="2400"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F4EC70EE-D066-459A-93A3-42BB7D88E6FC}"/>
              </a:ext>
            </a:extLst>
          </p:cNvPr>
          <p:cNvSpPr txBox="1"/>
          <p:nvPr/>
        </p:nvSpPr>
        <p:spPr>
          <a:xfrm>
            <a:off x="0" y="6237600"/>
            <a:ext cx="1451038" cy="230832"/>
          </a:xfrm>
          <a:prstGeom prst="rect">
            <a:avLst/>
          </a:prstGeom>
          <a:noFill/>
        </p:spPr>
        <p:txBody>
          <a:bodyPr wrap="none" rtlCol="0">
            <a:spAutoFit/>
          </a:bodyPr>
          <a:lstStyle/>
          <a:p>
            <a:r>
              <a:rPr lang="en-US" sz="900" i="1" dirty="0">
                <a:solidFill>
                  <a:schemeClr val="tx1"/>
                </a:solidFill>
                <a:latin typeface="Calibri" panose="020F0502020204030204" pitchFamily="34" charset="0"/>
                <a:cs typeface="Calibri" panose="020F0502020204030204" pitchFamily="34" charset="0"/>
              </a:rPr>
              <a:t>Percent resolved indicated.</a:t>
            </a:r>
          </a:p>
        </p:txBody>
      </p:sp>
      <p:sp>
        <p:nvSpPr>
          <p:cNvPr id="19" name="TextBox 18">
            <a:extLst>
              <a:ext uri="{FF2B5EF4-FFF2-40B4-BE49-F238E27FC236}">
                <a16:creationId xmlns:a16="http://schemas.microsoft.com/office/drawing/2014/main" id="{4AB7BEA6-9024-426B-BC0E-5D9F6FF067D6}"/>
              </a:ext>
            </a:extLst>
          </p:cNvPr>
          <p:cNvSpPr txBox="1"/>
          <p:nvPr/>
        </p:nvSpPr>
        <p:spPr>
          <a:xfrm>
            <a:off x="8668029" y="6246820"/>
            <a:ext cx="248786" cy="246221"/>
          </a:xfrm>
          <a:prstGeom prst="rect">
            <a:avLst/>
          </a:prstGeom>
          <a:noFill/>
        </p:spPr>
        <p:txBody>
          <a:bodyPr wrap="none" rtlCol="0">
            <a:spAutoFit/>
          </a:bodyPr>
          <a:lstStyle/>
          <a:p>
            <a:r>
              <a:rPr lang="en-US" sz="1000" dirty="0"/>
              <a:t>2</a:t>
            </a:r>
          </a:p>
        </p:txBody>
      </p:sp>
      <p:sp>
        <p:nvSpPr>
          <p:cNvPr id="14" name="TextBox 13">
            <a:extLst>
              <a:ext uri="{FF2B5EF4-FFF2-40B4-BE49-F238E27FC236}">
                <a16:creationId xmlns:a16="http://schemas.microsoft.com/office/drawing/2014/main" id="{0DA09CE9-9E4A-D3CE-F36D-0AD077EE3789}"/>
              </a:ext>
            </a:extLst>
          </p:cNvPr>
          <p:cNvSpPr txBox="1"/>
          <p:nvPr/>
        </p:nvSpPr>
        <p:spPr>
          <a:xfrm>
            <a:off x="971903" y="1467947"/>
            <a:ext cx="771737"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53.4%</a:t>
            </a:r>
          </a:p>
        </p:txBody>
      </p:sp>
      <p:graphicFrame>
        <p:nvGraphicFramePr>
          <p:cNvPr id="15" name="Content Placeholder 6">
            <a:extLst>
              <a:ext uri="{FF2B5EF4-FFF2-40B4-BE49-F238E27FC236}">
                <a16:creationId xmlns:a16="http://schemas.microsoft.com/office/drawing/2014/main" id="{39B410A2-CD4A-BCA0-8E88-720E6577D29A}"/>
              </a:ext>
            </a:extLst>
          </p:cNvPr>
          <p:cNvGraphicFramePr>
            <a:graphicFrameLocks/>
          </p:cNvGraphicFramePr>
          <p:nvPr>
            <p:extLst>
              <p:ext uri="{D42A27DB-BD31-4B8C-83A1-F6EECF244321}">
                <p14:modId xmlns:p14="http://schemas.microsoft.com/office/powerpoint/2010/main" val="1035898532"/>
              </p:ext>
            </p:extLst>
          </p:nvPr>
        </p:nvGraphicFramePr>
        <p:xfrm>
          <a:off x="612051" y="922672"/>
          <a:ext cx="7919898" cy="5331160"/>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a:extLst>
              <a:ext uri="{FF2B5EF4-FFF2-40B4-BE49-F238E27FC236}">
                <a16:creationId xmlns:a16="http://schemas.microsoft.com/office/drawing/2014/main" id="{E77EBB34-A702-1CCD-47E5-9F0516A213E9}"/>
              </a:ext>
            </a:extLst>
          </p:cNvPr>
          <p:cNvSpPr txBox="1"/>
          <p:nvPr/>
        </p:nvSpPr>
        <p:spPr>
          <a:xfrm>
            <a:off x="2033910" y="1248994"/>
            <a:ext cx="771737"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54.3%</a:t>
            </a:r>
          </a:p>
        </p:txBody>
      </p:sp>
      <p:sp>
        <p:nvSpPr>
          <p:cNvPr id="17" name="TextBox 16">
            <a:extLst>
              <a:ext uri="{FF2B5EF4-FFF2-40B4-BE49-F238E27FC236}">
                <a16:creationId xmlns:a16="http://schemas.microsoft.com/office/drawing/2014/main" id="{181D3366-4BFA-83FC-81BC-B1DD827E73C5}"/>
              </a:ext>
            </a:extLst>
          </p:cNvPr>
          <p:cNvSpPr txBox="1"/>
          <p:nvPr/>
        </p:nvSpPr>
        <p:spPr>
          <a:xfrm>
            <a:off x="3105442" y="1858759"/>
            <a:ext cx="779809"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52.8%</a:t>
            </a:r>
          </a:p>
        </p:txBody>
      </p:sp>
      <p:sp>
        <p:nvSpPr>
          <p:cNvPr id="20" name="TextBox 19">
            <a:extLst>
              <a:ext uri="{FF2B5EF4-FFF2-40B4-BE49-F238E27FC236}">
                <a16:creationId xmlns:a16="http://schemas.microsoft.com/office/drawing/2014/main" id="{2D8ADEE8-C256-C745-0040-0B7F05F9DF44}"/>
              </a:ext>
            </a:extLst>
          </p:cNvPr>
          <p:cNvSpPr txBox="1"/>
          <p:nvPr/>
        </p:nvSpPr>
        <p:spPr>
          <a:xfrm>
            <a:off x="4117038" y="1667770"/>
            <a:ext cx="779809"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52.3%</a:t>
            </a:r>
          </a:p>
        </p:txBody>
      </p:sp>
      <p:sp>
        <p:nvSpPr>
          <p:cNvPr id="21" name="TextBox 20">
            <a:extLst>
              <a:ext uri="{FF2B5EF4-FFF2-40B4-BE49-F238E27FC236}">
                <a16:creationId xmlns:a16="http://schemas.microsoft.com/office/drawing/2014/main" id="{6699CFD5-1E02-2F3B-D4AE-9E1FB1A09C9A}"/>
              </a:ext>
            </a:extLst>
          </p:cNvPr>
          <p:cNvSpPr txBox="1"/>
          <p:nvPr/>
        </p:nvSpPr>
        <p:spPr>
          <a:xfrm>
            <a:off x="5179045" y="1457197"/>
            <a:ext cx="779809"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52.2%</a:t>
            </a:r>
          </a:p>
        </p:txBody>
      </p:sp>
      <p:sp>
        <p:nvSpPr>
          <p:cNvPr id="22" name="TextBox 21">
            <a:extLst>
              <a:ext uri="{FF2B5EF4-FFF2-40B4-BE49-F238E27FC236}">
                <a16:creationId xmlns:a16="http://schemas.microsoft.com/office/drawing/2014/main" id="{83D6BB60-0869-BC4A-5924-988AA631F680}"/>
              </a:ext>
            </a:extLst>
          </p:cNvPr>
          <p:cNvSpPr txBox="1"/>
          <p:nvPr/>
        </p:nvSpPr>
        <p:spPr>
          <a:xfrm>
            <a:off x="6266721" y="2027300"/>
            <a:ext cx="771737" cy="369332"/>
          </a:xfrm>
          <a:prstGeom prst="rect">
            <a:avLst/>
          </a:prstGeom>
          <a:noFill/>
        </p:spPr>
        <p:txBody>
          <a:bodyPr wrap="square" rtlCol="0">
            <a:spAutoFit/>
          </a:bodyPr>
          <a:lstStyle/>
          <a:p>
            <a:r>
              <a:rPr lang="en-US" sz="1800" i="1">
                <a:solidFill>
                  <a:schemeClr val="tx1"/>
                </a:solidFill>
                <a:latin typeface="Calibri" panose="020F0502020204030204" pitchFamily="34" charset="0"/>
                <a:cs typeface="Calibri" panose="020F0502020204030204" pitchFamily="34" charset="0"/>
              </a:rPr>
              <a:t>54.8%</a:t>
            </a:r>
            <a:endParaRPr lang="en-US" sz="1800" i="1" dirty="0">
              <a:solidFill>
                <a:schemeClr val="tx1"/>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A928CA4F-5D51-0390-64E9-CD88F416F015}"/>
              </a:ext>
            </a:extLst>
          </p:cNvPr>
          <p:cNvSpPr txBox="1"/>
          <p:nvPr/>
        </p:nvSpPr>
        <p:spPr>
          <a:xfrm>
            <a:off x="7270245" y="1691521"/>
            <a:ext cx="779809"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52.4%</a:t>
            </a:r>
          </a:p>
        </p:txBody>
      </p:sp>
    </p:spTree>
    <p:extLst>
      <p:ext uri="{BB962C8B-B14F-4D97-AF65-F5344CB8AC3E}">
        <p14:creationId xmlns:p14="http://schemas.microsoft.com/office/powerpoint/2010/main" val="3556655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dirty="0">
                <a:latin typeface="Calibri" panose="020F0502020204030204" pitchFamily="34" charset="0"/>
                <a:cs typeface="Calibri" panose="020F0502020204030204" pitchFamily="34" charset="0"/>
              </a:rPr>
              <a:t>Workers’ Compensation Advisory Council – February 2026</a:t>
            </a:r>
            <a:endParaRPr lang="en-US" sz="2400" dirty="0">
              <a:latin typeface="Calibri" panose="020F0502020204030204" pitchFamily="34" charset="0"/>
              <a:cs typeface="Calibri" panose="020F0502020204030204" pitchFamily="34" charset="0"/>
            </a:endParaRPr>
          </a:p>
        </p:txBody>
      </p:sp>
      <p:sp>
        <p:nvSpPr>
          <p:cNvPr id="7" name="Text Box 9"/>
          <p:cNvSpPr txBox="1">
            <a:spLocks noChangeArrowheads="1"/>
          </p:cNvSpPr>
          <p:nvPr/>
        </p:nvSpPr>
        <p:spPr bwMode="auto">
          <a:xfrm>
            <a:off x="4916196" y="4421028"/>
            <a:ext cx="3769239" cy="1923604"/>
          </a:xfrm>
          <a:prstGeom prst="rect">
            <a:avLst/>
          </a:prstGeom>
          <a:noFill/>
          <a:ln w="9525">
            <a:noFill/>
            <a:miter lim="800000"/>
            <a:headEnd/>
            <a:tailEnd/>
          </a:ln>
          <a:effectLst/>
        </p:spPr>
        <p:txBody>
          <a:bodyPr wrap="square">
            <a:spAutoFit/>
          </a:bodyPr>
          <a:lstStyle>
            <a:lvl1pPr eaLnBrk="0" hangingPunct="0">
              <a:defRPr sz="2000">
                <a:solidFill>
                  <a:schemeClr val="accent2"/>
                </a:solidFill>
                <a:latin typeface="Times New Roman" charset="0"/>
                <a:ea typeface="ＭＳ Ｐゴシック" charset="-128"/>
              </a:defRPr>
            </a:lvl1pPr>
            <a:lvl2pPr marL="37931725" indent="-37474525" eaLnBrk="0" hangingPunct="0">
              <a:defRPr sz="2000">
                <a:solidFill>
                  <a:schemeClr val="accent2"/>
                </a:solidFill>
                <a:latin typeface="Times New Roman" charset="0"/>
                <a:ea typeface="ＭＳ Ｐゴシック" charset="-128"/>
              </a:defRPr>
            </a:lvl2pPr>
            <a:lvl3pPr eaLnBrk="0" hangingPunct="0">
              <a:defRPr sz="2000">
                <a:solidFill>
                  <a:schemeClr val="accent2"/>
                </a:solidFill>
                <a:latin typeface="Times New Roman" charset="0"/>
                <a:ea typeface="ＭＳ Ｐゴシック" charset="-128"/>
              </a:defRPr>
            </a:lvl3pPr>
            <a:lvl4pPr eaLnBrk="0" hangingPunct="0">
              <a:defRPr sz="2000">
                <a:solidFill>
                  <a:schemeClr val="accent2"/>
                </a:solidFill>
                <a:latin typeface="Times New Roman" charset="0"/>
                <a:ea typeface="ＭＳ Ｐゴシック" charset="-128"/>
              </a:defRPr>
            </a:lvl4pPr>
            <a:lvl5pPr eaLnBrk="0" hangingPunct="0">
              <a:defRPr sz="2000">
                <a:solidFill>
                  <a:schemeClr val="accent2"/>
                </a:solidFill>
                <a:latin typeface="Times New Roman" charset="0"/>
                <a:ea typeface="ＭＳ Ｐゴシック" charset="-128"/>
              </a:defRPr>
            </a:lvl5pPr>
            <a:lvl6pPr marL="457200" eaLnBrk="0" fontAlgn="base" hangingPunct="0">
              <a:spcBef>
                <a:spcPct val="0"/>
              </a:spcBef>
              <a:spcAft>
                <a:spcPct val="0"/>
              </a:spcAft>
              <a:defRPr sz="2000">
                <a:solidFill>
                  <a:schemeClr val="accent2"/>
                </a:solidFill>
                <a:latin typeface="Times New Roman" charset="0"/>
                <a:ea typeface="ＭＳ Ｐゴシック" charset="-128"/>
              </a:defRPr>
            </a:lvl6pPr>
            <a:lvl7pPr marL="914400" eaLnBrk="0" fontAlgn="base" hangingPunct="0">
              <a:spcBef>
                <a:spcPct val="0"/>
              </a:spcBef>
              <a:spcAft>
                <a:spcPct val="0"/>
              </a:spcAft>
              <a:defRPr sz="2000">
                <a:solidFill>
                  <a:schemeClr val="accent2"/>
                </a:solidFill>
                <a:latin typeface="Times New Roman" charset="0"/>
                <a:ea typeface="ＭＳ Ｐゴシック" charset="-128"/>
              </a:defRPr>
            </a:lvl7pPr>
            <a:lvl8pPr marL="1371600" eaLnBrk="0" fontAlgn="base" hangingPunct="0">
              <a:spcBef>
                <a:spcPct val="0"/>
              </a:spcBef>
              <a:spcAft>
                <a:spcPct val="0"/>
              </a:spcAft>
              <a:defRPr sz="2000">
                <a:solidFill>
                  <a:schemeClr val="accent2"/>
                </a:solidFill>
                <a:latin typeface="Times New Roman" charset="0"/>
                <a:ea typeface="ＭＳ Ｐゴシック" charset="-128"/>
              </a:defRPr>
            </a:lvl8pPr>
            <a:lvl9pPr marL="1828800" eaLnBrk="0" fontAlgn="base" hangingPunct="0">
              <a:spcBef>
                <a:spcPct val="0"/>
              </a:spcBef>
              <a:spcAft>
                <a:spcPct val="0"/>
              </a:spcAft>
              <a:defRPr sz="2000">
                <a:solidFill>
                  <a:schemeClr val="accent2"/>
                </a:solidFill>
                <a:latin typeface="Times New Roman" charset="0"/>
                <a:ea typeface="ＭＳ Ｐゴシック" charset="-128"/>
              </a:defRPr>
            </a:lvl9pPr>
          </a:lstStyle>
          <a:p>
            <a:pPr algn="just">
              <a:defRPr/>
            </a:pPr>
            <a:r>
              <a:rPr lang="en-US" altLang="en-US" sz="1200" dirty="0">
                <a:solidFill>
                  <a:schemeClr val="tx1"/>
                </a:solidFill>
                <a:latin typeface="Calibri" panose="020F0502020204030204" pitchFamily="34" charset="0"/>
                <a:cs typeface="Calibri" panose="020F0502020204030204" pitchFamily="34" charset="0"/>
              </a:rPr>
              <a:t>Currently, the average waiting period for a conference is 16 to 36 weeks. </a:t>
            </a:r>
          </a:p>
          <a:p>
            <a:pPr algn="just">
              <a:defRPr/>
            </a:pPr>
            <a:endParaRPr lang="en-US" altLang="en-US" sz="400" dirty="0">
              <a:solidFill>
                <a:srgbClr val="FF0000"/>
              </a:solidFill>
              <a:latin typeface="Calibri" panose="020F0502020204030204" pitchFamily="34" charset="0"/>
              <a:cs typeface="Calibri" panose="020F0502020204030204" pitchFamily="34" charset="0"/>
            </a:endParaRPr>
          </a:p>
          <a:p>
            <a:pPr algn="just">
              <a:defRPr/>
            </a:pPr>
            <a:r>
              <a:rPr lang="en-US" altLang="en-US" sz="1100" dirty="0">
                <a:solidFill>
                  <a:schemeClr val="tx1"/>
                </a:solidFill>
                <a:latin typeface="Calibri" panose="020F0502020204030204" pitchFamily="34" charset="0"/>
                <a:cs typeface="Calibri" panose="020F0502020204030204" pitchFamily="34" charset="0"/>
              </a:rPr>
              <a:t>January 2025 </a:t>
            </a:r>
            <a:r>
              <a:rPr lang="en-US" altLang="en-US" sz="1100" i="1" dirty="0">
                <a:solidFill>
                  <a:schemeClr val="tx1"/>
                </a:solidFill>
                <a:latin typeface="Calibri" panose="020F0502020204030204" pitchFamily="34" charset="0"/>
                <a:cs typeface="Calibri" panose="020F0502020204030204" pitchFamily="34" charset="0"/>
              </a:rPr>
              <a:t>Estimated</a:t>
            </a:r>
            <a:endParaRPr lang="en-US" altLang="en-US" sz="1100" dirty="0">
              <a:solidFill>
                <a:schemeClr val="tx1"/>
              </a:solidFill>
              <a:latin typeface="Calibri" panose="020F0502020204030204" pitchFamily="34" charset="0"/>
              <a:cs typeface="Calibri" panose="020F0502020204030204" pitchFamily="34" charset="0"/>
            </a:endParaRPr>
          </a:p>
          <a:p>
            <a:pPr algn="just">
              <a:defRPr/>
            </a:pPr>
            <a:r>
              <a:rPr lang="en-US" altLang="en-US" sz="1200" dirty="0">
                <a:solidFill>
                  <a:schemeClr val="tx1"/>
                </a:solidFill>
                <a:latin typeface="Calibri" panose="020F0502020204030204" pitchFamily="34" charset="0"/>
                <a:cs typeface="Calibri" panose="020F0502020204030204" pitchFamily="34" charset="0"/>
              </a:rPr>
              <a:t>Conf. Sched.:     697	Hear. Held:	        119</a:t>
            </a:r>
          </a:p>
          <a:p>
            <a:pPr algn="just">
              <a:defRPr/>
            </a:pPr>
            <a:r>
              <a:rPr lang="en-US" altLang="en-US" sz="1200" dirty="0">
                <a:solidFill>
                  <a:schemeClr val="tx1"/>
                </a:solidFill>
                <a:latin typeface="Calibri" panose="020F0502020204030204" pitchFamily="34" charset="0"/>
                <a:cs typeface="Calibri" panose="020F0502020204030204" pitchFamily="34" charset="0"/>
              </a:rPr>
              <a:t>Orders issued:   240</a:t>
            </a:r>
            <a:r>
              <a:rPr lang="en-US" altLang="en-US" sz="1200" dirty="0">
                <a:solidFill>
                  <a:srgbClr val="FF0000"/>
                </a:solidFill>
                <a:latin typeface="Calibri" panose="020F0502020204030204" pitchFamily="34" charset="0"/>
                <a:cs typeface="Calibri" panose="020F0502020204030204" pitchFamily="34" charset="0"/>
              </a:rPr>
              <a:t>	</a:t>
            </a:r>
            <a:r>
              <a:rPr lang="en-US" altLang="en-US" sz="1200" dirty="0">
                <a:solidFill>
                  <a:schemeClr val="tx1"/>
                </a:solidFill>
                <a:latin typeface="Calibri" panose="020F0502020204030204" pitchFamily="34" charset="0"/>
                <a:cs typeface="Calibri" panose="020F0502020204030204" pitchFamily="34" charset="0"/>
              </a:rPr>
              <a:t>Appeals to RB	             3</a:t>
            </a:r>
          </a:p>
          <a:p>
            <a:pPr algn="just">
              <a:defRPr/>
            </a:pPr>
            <a:r>
              <a:rPr lang="en-US" altLang="en-US" sz="1200" dirty="0">
                <a:solidFill>
                  <a:srgbClr val="FF0000"/>
                </a:solidFill>
                <a:latin typeface="Calibri" panose="020F0502020204030204" pitchFamily="34" charset="0"/>
                <a:cs typeface="Calibri" panose="020F0502020204030204" pitchFamily="34" charset="0"/>
              </a:rPr>
              <a:t>	</a:t>
            </a:r>
            <a:r>
              <a:rPr lang="en-US" altLang="en-US" sz="1100" dirty="0">
                <a:solidFill>
                  <a:schemeClr val="tx1"/>
                </a:solidFill>
                <a:latin typeface="Calibri" panose="020F0502020204030204" pitchFamily="34" charset="0"/>
                <a:cs typeface="Calibri" panose="020F0502020204030204" pitchFamily="34" charset="0"/>
              </a:rPr>
              <a:t>% Claimants </a:t>
            </a:r>
            <a:r>
              <a:rPr lang="en-US" altLang="en-US" sz="1100" dirty="0" err="1">
                <a:solidFill>
                  <a:schemeClr val="tx1"/>
                </a:solidFill>
                <a:latin typeface="Calibri" panose="020F0502020204030204" pitchFamily="34" charset="0"/>
                <a:cs typeface="Calibri" panose="020F0502020204030204" pitchFamily="34" charset="0"/>
              </a:rPr>
              <a:t>recv</a:t>
            </a:r>
            <a:r>
              <a:rPr lang="en-US" altLang="en-US" sz="1100" dirty="0">
                <a:solidFill>
                  <a:schemeClr val="tx1"/>
                </a:solidFill>
                <a:latin typeface="Calibri" panose="020F0502020204030204" pitchFamily="34" charset="0"/>
                <a:cs typeface="Calibri" panose="020F0502020204030204" pitchFamily="34" charset="0"/>
              </a:rPr>
              <a:t>. WC    % Claimants </a:t>
            </a:r>
            <a:r>
              <a:rPr lang="en-US" altLang="en-US" sz="1100" dirty="0" err="1">
                <a:solidFill>
                  <a:schemeClr val="tx1"/>
                </a:solidFill>
                <a:latin typeface="Calibri" panose="020F0502020204030204" pitchFamily="34" charset="0"/>
                <a:cs typeface="Calibri" panose="020F0502020204030204" pitchFamily="34" charset="0"/>
              </a:rPr>
              <a:t>recv</a:t>
            </a:r>
            <a:r>
              <a:rPr lang="en-US" altLang="en-US" sz="1100" dirty="0">
                <a:solidFill>
                  <a:schemeClr val="tx1"/>
                </a:solidFill>
                <a:latin typeface="Calibri" panose="020F0502020204030204" pitchFamily="34" charset="0"/>
                <a:cs typeface="Calibri" panose="020F0502020204030204" pitchFamily="34" charset="0"/>
              </a:rPr>
              <a:t>. WC.</a:t>
            </a:r>
            <a:r>
              <a:rPr lang="en-US" altLang="en-US" sz="1100" u="sng" dirty="0">
                <a:solidFill>
                  <a:schemeClr val="tx1"/>
                </a:solidFill>
                <a:latin typeface="Calibri" panose="020F0502020204030204" pitchFamily="34" charset="0"/>
                <a:cs typeface="Calibri" panose="020F0502020204030204" pitchFamily="34" charset="0"/>
              </a:rPr>
              <a:t> </a:t>
            </a:r>
            <a:endParaRPr lang="en-US" altLang="en-US" sz="1100" dirty="0">
              <a:solidFill>
                <a:schemeClr val="tx1"/>
              </a:solidFill>
              <a:latin typeface="Calibri" panose="020F0502020204030204" pitchFamily="34" charset="0"/>
              <a:cs typeface="Calibri" panose="020F0502020204030204" pitchFamily="34" charset="0"/>
            </a:endParaRPr>
          </a:p>
          <a:p>
            <a:pPr algn="just">
              <a:defRPr/>
            </a:pPr>
            <a:r>
              <a:rPr lang="en-US" altLang="en-US" sz="1100" dirty="0">
                <a:solidFill>
                  <a:schemeClr val="tx1"/>
                </a:solidFill>
                <a:latin typeface="Calibri" panose="020F0502020204030204" pitchFamily="34" charset="0"/>
                <a:cs typeface="Calibri" panose="020F0502020204030204" pitchFamily="34" charset="0"/>
              </a:rPr>
              <a:t>	</a:t>
            </a:r>
            <a:r>
              <a:rPr lang="en-US" altLang="en-US" sz="1100" u="sng" dirty="0">
                <a:solidFill>
                  <a:schemeClr val="tx1"/>
                </a:solidFill>
                <a:latin typeface="Calibri" panose="020F0502020204030204" pitchFamily="34" charset="0"/>
                <a:cs typeface="Calibri" panose="020F0502020204030204" pitchFamily="34" charset="0"/>
              </a:rPr>
              <a:t>benefits– 110 filed          benefits– no 110 filed</a:t>
            </a:r>
          </a:p>
          <a:p>
            <a:pPr algn="just">
              <a:defRPr/>
            </a:pPr>
            <a:r>
              <a:rPr lang="en-US" altLang="en-US" sz="1100" dirty="0">
                <a:solidFill>
                  <a:schemeClr val="tx1"/>
                </a:solidFill>
                <a:latin typeface="Calibri" panose="020F0502020204030204" pitchFamily="34" charset="0"/>
                <a:cs typeface="Calibri" panose="020F0502020204030204" pitchFamily="34" charset="0"/>
              </a:rPr>
              <a:t>Conference 	51%		  82%</a:t>
            </a:r>
          </a:p>
          <a:p>
            <a:pPr algn="just">
              <a:defRPr/>
            </a:pPr>
            <a:r>
              <a:rPr lang="en-US" altLang="en-US" sz="1100" dirty="0">
                <a:solidFill>
                  <a:schemeClr val="tx1"/>
                </a:solidFill>
                <a:latin typeface="Calibri" panose="020F0502020204030204" pitchFamily="34" charset="0"/>
                <a:cs typeface="Calibri" panose="020F0502020204030204" pitchFamily="34" charset="0"/>
              </a:rPr>
              <a:t>Hearing	81%		  83%</a:t>
            </a:r>
          </a:p>
          <a:p>
            <a:pPr algn="just">
              <a:defRPr/>
            </a:pPr>
            <a:endParaRPr lang="en-US" altLang="en-US" sz="1100" dirty="0">
              <a:solidFill>
                <a:srgbClr val="FF0000"/>
              </a:solidFill>
              <a:latin typeface="Calibri" panose="020F0502020204030204" pitchFamily="34" charset="0"/>
              <a:cs typeface="Calibri" panose="020F0502020204030204" pitchFamily="34" charset="0"/>
            </a:endParaRPr>
          </a:p>
        </p:txBody>
      </p:sp>
      <p:sp>
        <p:nvSpPr>
          <p:cNvPr id="9" name="TextBox 8"/>
          <p:cNvSpPr txBox="1"/>
          <p:nvPr/>
        </p:nvSpPr>
        <p:spPr>
          <a:xfrm>
            <a:off x="8668029" y="6246820"/>
            <a:ext cx="248786"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3</a:t>
            </a:r>
          </a:p>
        </p:txBody>
      </p:sp>
      <p:sp>
        <p:nvSpPr>
          <p:cNvPr id="13" name="TextBox 12"/>
          <p:cNvSpPr txBox="1"/>
          <p:nvPr/>
        </p:nvSpPr>
        <p:spPr>
          <a:xfrm>
            <a:off x="6242932" y="1250840"/>
            <a:ext cx="1433406" cy="338554"/>
          </a:xfrm>
          <a:prstGeom prst="rect">
            <a:avLst/>
          </a:prstGeom>
          <a:noFill/>
        </p:spPr>
        <p:txBody>
          <a:bodyPr wrap="none" rtlCol="0">
            <a:spAutoFit/>
          </a:bodyPr>
          <a:lstStyle/>
          <a:p>
            <a:r>
              <a:rPr lang="en-US" sz="1600" dirty="0">
                <a:solidFill>
                  <a:schemeClr val="tx1"/>
                </a:solidFill>
                <a:latin typeface="Calibri" panose="020F0502020204030204" pitchFamily="34" charset="0"/>
                <a:cs typeface="Calibri" panose="020F0502020204030204" pitchFamily="34" charset="0"/>
              </a:rPr>
              <a:t>Hearing Queue</a:t>
            </a:r>
          </a:p>
        </p:txBody>
      </p:sp>
      <p:sp>
        <p:nvSpPr>
          <p:cNvPr id="3" name="TextBox 2"/>
          <p:cNvSpPr txBox="1"/>
          <p:nvPr/>
        </p:nvSpPr>
        <p:spPr>
          <a:xfrm>
            <a:off x="1453220" y="2577890"/>
            <a:ext cx="1741759" cy="338554"/>
          </a:xfrm>
          <a:prstGeom prst="rect">
            <a:avLst/>
          </a:prstGeom>
          <a:noFill/>
        </p:spPr>
        <p:txBody>
          <a:bodyPr wrap="none" rtlCol="0">
            <a:spAutoFit/>
          </a:bodyPr>
          <a:lstStyle/>
          <a:p>
            <a:r>
              <a:rPr lang="en-US" sz="1600">
                <a:solidFill>
                  <a:schemeClr val="tx1"/>
                </a:solidFill>
                <a:latin typeface="Calibri" panose="020F0502020204030204" pitchFamily="34" charset="0"/>
                <a:cs typeface="Calibri" panose="020F0502020204030204" pitchFamily="34" charset="0"/>
              </a:rPr>
              <a:t>Conference Queue</a:t>
            </a:r>
          </a:p>
        </p:txBody>
      </p:sp>
      <p:graphicFrame>
        <p:nvGraphicFramePr>
          <p:cNvPr id="14" name="Chart 13"/>
          <p:cNvGraphicFramePr/>
          <p:nvPr>
            <p:extLst>
              <p:ext uri="{D42A27DB-BD31-4B8C-83A1-F6EECF244321}">
                <p14:modId xmlns:p14="http://schemas.microsoft.com/office/powerpoint/2010/main" val="4217429384"/>
              </p:ext>
            </p:extLst>
          </p:nvPr>
        </p:nvGraphicFramePr>
        <p:xfrm>
          <a:off x="4711310" y="936057"/>
          <a:ext cx="4096029" cy="36222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3169831121"/>
              </p:ext>
            </p:extLst>
          </p:nvPr>
        </p:nvGraphicFramePr>
        <p:xfrm>
          <a:off x="42016" y="2536495"/>
          <a:ext cx="4575893" cy="4059875"/>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 Box 6">
            <a:extLst>
              <a:ext uri="{FF2B5EF4-FFF2-40B4-BE49-F238E27FC236}">
                <a16:creationId xmlns:a16="http://schemas.microsoft.com/office/drawing/2014/main" id="{BB3D96EC-65F6-C799-D2E6-7AA02B48C66F}"/>
              </a:ext>
            </a:extLst>
          </p:cNvPr>
          <p:cNvSpPr txBox="1">
            <a:spLocks noChangeArrowheads="1"/>
          </p:cNvSpPr>
          <p:nvPr/>
        </p:nvSpPr>
        <p:spPr bwMode="auto">
          <a:xfrm>
            <a:off x="76200" y="936057"/>
            <a:ext cx="4495800" cy="1600438"/>
          </a:xfrm>
          <a:prstGeom prst="rect">
            <a:avLst/>
          </a:prstGeom>
          <a:noFill/>
          <a:ln w="9525">
            <a:noFill/>
            <a:miter lim="800000"/>
            <a:headEnd/>
            <a:tailEnd/>
          </a:ln>
          <a:effectLst/>
        </p:spPr>
        <p:txBody>
          <a:bodyPr wrap="square">
            <a:spAutoFit/>
          </a:bodyPr>
          <a:lstStyle/>
          <a:p>
            <a:pPr algn="just" eaLnBrk="0" hangingPunct="0">
              <a:defRPr/>
            </a:pPr>
            <a:r>
              <a:rPr lang="en-US" sz="1400" dirty="0">
                <a:solidFill>
                  <a:schemeClr val="tx1"/>
                </a:solidFill>
                <a:latin typeface="Calibri" panose="020F0502020204030204" pitchFamily="34" charset="0"/>
                <a:ea typeface="+mn-ea"/>
                <a:cs typeface="Calibri" panose="020F0502020204030204" pitchFamily="34" charset="0"/>
              </a:rPr>
              <a:t>Fluctuations in the conference and hearing queues may vary by region and depend on the number of cases being referred from conciliation, conference order appeals, judicial schedules, and continuance requests. For the current fiscal year, there have been 3,648 continuances as of January 31st. 6,806 continuance requests were received in FY25. These are a rolling total, not a cumulative total.</a:t>
            </a:r>
          </a:p>
        </p:txBody>
      </p:sp>
    </p:spTree>
    <p:extLst>
      <p:ext uri="{BB962C8B-B14F-4D97-AF65-F5344CB8AC3E}">
        <p14:creationId xmlns:p14="http://schemas.microsoft.com/office/powerpoint/2010/main" val="3712862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76200" y="381000"/>
            <a:ext cx="82137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chemeClr val="accent2"/>
                </a:solidFill>
                <a:latin typeface="+mj-lt"/>
                <a:ea typeface="ＭＳ Ｐゴシック" pitchFamily="34" charset="-128"/>
                <a:cs typeface="ＭＳ Ｐゴシック" charset="-128"/>
              </a:defRPr>
            </a:lvl1pPr>
            <a:lvl2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2pPr>
            <a:lvl3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3pPr>
            <a:lvl4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4pPr>
            <a:lvl5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5pPr>
            <a:lvl6pPr marL="457200" algn="l" rtl="0" fontAlgn="base">
              <a:spcBef>
                <a:spcPct val="0"/>
              </a:spcBef>
              <a:spcAft>
                <a:spcPct val="0"/>
              </a:spcAft>
              <a:defRPr sz="3200">
                <a:solidFill>
                  <a:schemeClr val="accent2"/>
                </a:solidFill>
                <a:latin typeface="Arial" pitchFamily="1" charset="0"/>
              </a:defRPr>
            </a:lvl6pPr>
            <a:lvl7pPr marL="914400" algn="l" rtl="0" fontAlgn="base">
              <a:spcBef>
                <a:spcPct val="0"/>
              </a:spcBef>
              <a:spcAft>
                <a:spcPct val="0"/>
              </a:spcAft>
              <a:defRPr sz="3200">
                <a:solidFill>
                  <a:schemeClr val="accent2"/>
                </a:solidFill>
                <a:latin typeface="Arial" pitchFamily="1" charset="0"/>
              </a:defRPr>
            </a:lvl7pPr>
            <a:lvl8pPr marL="1371600" algn="l" rtl="0" fontAlgn="base">
              <a:spcBef>
                <a:spcPct val="0"/>
              </a:spcBef>
              <a:spcAft>
                <a:spcPct val="0"/>
              </a:spcAft>
              <a:defRPr sz="3200">
                <a:solidFill>
                  <a:schemeClr val="accent2"/>
                </a:solidFill>
                <a:latin typeface="Arial" pitchFamily="1" charset="0"/>
              </a:defRPr>
            </a:lvl8pPr>
            <a:lvl9pPr marL="1828800" algn="l" rtl="0" fontAlgn="base">
              <a:spcBef>
                <a:spcPct val="0"/>
              </a:spcBef>
              <a:spcAft>
                <a:spcPct val="0"/>
              </a:spcAft>
              <a:defRPr sz="3200">
                <a:solidFill>
                  <a:schemeClr val="accent2"/>
                </a:solidFill>
                <a:latin typeface="Arial" pitchFamily="1" charset="0"/>
              </a:defRPr>
            </a:lvl9pPr>
          </a:lstStyle>
          <a:p>
            <a:r>
              <a:rPr lang="en-US" altLang="en-US" sz="2400" dirty="0">
                <a:latin typeface="Calibri" panose="020F0502020204030204" pitchFamily="34" charset="0"/>
                <a:cs typeface="Calibri" panose="020F0502020204030204" pitchFamily="34" charset="0"/>
              </a:rPr>
              <a:t>Workers’ Compensation Advisory Council – February 2026</a:t>
            </a:r>
          </a:p>
        </p:txBody>
      </p:sp>
      <p:sp>
        <p:nvSpPr>
          <p:cNvPr id="6" name="TextBox 5"/>
          <p:cNvSpPr txBox="1"/>
          <p:nvPr/>
        </p:nvSpPr>
        <p:spPr>
          <a:xfrm>
            <a:off x="8668029" y="6246820"/>
            <a:ext cx="248786"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4</a:t>
            </a:r>
          </a:p>
        </p:txBody>
      </p:sp>
      <p:graphicFrame>
        <p:nvGraphicFramePr>
          <p:cNvPr id="2" name="Table 1">
            <a:extLst>
              <a:ext uri="{FF2B5EF4-FFF2-40B4-BE49-F238E27FC236}">
                <a16:creationId xmlns:a16="http://schemas.microsoft.com/office/drawing/2014/main" id="{8F984544-3FA4-C193-3F96-3BAE16A28400}"/>
              </a:ext>
            </a:extLst>
          </p:cNvPr>
          <p:cNvGraphicFramePr>
            <a:graphicFrameLocks noGrp="1"/>
          </p:cNvGraphicFramePr>
          <p:nvPr>
            <p:extLst>
              <p:ext uri="{D42A27DB-BD31-4B8C-83A1-F6EECF244321}">
                <p14:modId xmlns:p14="http://schemas.microsoft.com/office/powerpoint/2010/main" val="879805398"/>
              </p:ext>
            </p:extLst>
          </p:nvPr>
        </p:nvGraphicFramePr>
        <p:xfrm>
          <a:off x="227184" y="1381100"/>
          <a:ext cx="8689631" cy="4518051"/>
        </p:xfrm>
        <a:graphic>
          <a:graphicData uri="http://schemas.openxmlformats.org/drawingml/2006/table">
            <a:tbl>
              <a:tblPr firstRow="1" bandRow="1">
                <a:tableStyleId>{5C22544A-7EE6-4342-B048-85BDC9FD1C3A}</a:tableStyleId>
              </a:tblPr>
              <a:tblGrid>
                <a:gridCol w="5264815">
                  <a:extLst>
                    <a:ext uri="{9D8B030D-6E8A-4147-A177-3AD203B41FA5}">
                      <a16:colId xmlns:a16="http://schemas.microsoft.com/office/drawing/2014/main" val="495266870"/>
                    </a:ext>
                  </a:extLst>
                </a:gridCol>
                <a:gridCol w="1343064">
                  <a:extLst>
                    <a:ext uri="{9D8B030D-6E8A-4147-A177-3AD203B41FA5}">
                      <a16:colId xmlns:a16="http://schemas.microsoft.com/office/drawing/2014/main" val="1672667187"/>
                    </a:ext>
                  </a:extLst>
                </a:gridCol>
                <a:gridCol w="1007300">
                  <a:extLst>
                    <a:ext uri="{9D8B030D-6E8A-4147-A177-3AD203B41FA5}">
                      <a16:colId xmlns:a16="http://schemas.microsoft.com/office/drawing/2014/main" val="45175685"/>
                    </a:ext>
                  </a:extLst>
                </a:gridCol>
                <a:gridCol w="1074452">
                  <a:extLst>
                    <a:ext uri="{9D8B030D-6E8A-4147-A177-3AD203B41FA5}">
                      <a16:colId xmlns:a16="http://schemas.microsoft.com/office/drawing/2014/main" val="1047775750"/>
                    </a:ext>
                  </a:extLst>
                </a:gridCol>
              </a:tblGrid>
              <a:tr h="627295">
                <a:tc>
                  <a:txBody>
                    <a:bodyPr/>
                    <a:lstStyle/>
                    <a:p>
                      <a:pPr algn="l" rtl="0" fontAlgn="ctr"/>
                      <a:r>
                        <a:rPr lang="en-US" sz="2800" u="none" strike="noStrike" dirty="0">
                          <a:solidFill>
                            <a:schemeClr val="tx1"/>
                          </a:solidFill>
                          <a:effectLst/>
                        </a:rPr>
                        <a:t>Pending Hearing Decisions</a:t>
                      </a:r>
                      <a:endParaRPr lang="en-US" sz="2800" b="1" i="0" u="none" strike="noStrike" dirty="0">
                        <a:solidFill>
                          <a:schemeClr val="tx1"/>
                        </a:solidFill>
                        <a:effectLst/>
                        <a:latin typeface="Calibri" panose="020F0502020204030204" pitchFamily="34" charset="0"/>
                      </a:endParaRPr>
                    </a:p>
                  </a:txBody>
                  <a:tcPr marL="6350" marR="6350" marT="6350" marB="0" anchor="ctr">
                    <a:solidFill>
                      <a:schemeClr val="bg1">
                        <a:lumMod val="85000"/>
                      </a:schemeClr>
                    </a:solidFill>
                  </a:tcPr>
                </a:tc>
                <a:tc>
                  <a:txBody>
                    <a:bodyPr/>
                    <a:lstStyle/>
                    <a:p>
                      <a:pPr algn="ctr" rtl="0" fontAlgn="ctr"/>
                      <a:r>
                        <a:rPr lang="en-US" sz="2800" b="1" i="0" u="none" strike="noStrike" dirty="0">
                          <a:solidFill>
                            <a:schemeClr val="tx1"/>
                          </a:solidFill>
                          <a:effectLst/>
                          <a:latin typeface="Calibri" panose="020F0502020204030204" pitchFamily="34" charset="0"/>
                        </a:rPr>
                        <a:t>Nov.</a:t>
                      </a:r>
                    </a:p>
                  </a:txBody>
                  <a:tcPr marL="6350" marR="6350" marT="6350" marB="0" anchor="ctr">
                    <a:solidFill>
                      <a:schemeClr val="bg1">
                        <a:lumMod val="85000"/>
                      </a:schemeClr>
                    </a:solidFill>
                  </a:tcPr>
                </a:tc>
                <a:tc>
                  <a:txBody>
                    <a:bodyPr/>
                    <a:lstStyle/>
                    <a:p>
                      <a:pPr algn="ctr" rtl="0" fontAlgn="ctr"/>
                      <a:r>
                        <a:rPr lang="en-US" sz="2800" u="none" strike="noStrike" dirty="0">
                          <a:solidFill>
                            <a:schemeClr val="tx1"/>
                          </a:solidFill>
                          <a:effectLst/>
                        </a:rPr>
                        <a:t>Dec.</a:t>
                      </a:r>
                      <a:endParaRPr lang="en-US" sz="2800" b="1" i="0" u="none" strike="noStrike" dirty="0">
                        <a:solidFill>
                          <a:schemeClr val="tx1"/>
                        </a:solidFill>
                        <a:effectLst/>
                        <a:latin typeface="Calibri" panose="020F0502020204030204" pitchFamily="34" charset="0"/>
                      </a:endParaRPr>
                    </a:p>
                  </a:txBody>
                  <a:tcPr marL="6350" marR="6350" marT="6350" marB="0" anchor="ctr">
                    <a:solidFill>
                      <a:schemeClr val="bg1">
                        <a:lumMod val="85000"/>
                      </a:schemeClr>
                    </a:solidFill>
                  </a:tcPr>
                </a:tc>
                <a:tc>
                  <a:txBody>
                    <a:bodyPr/>
                    <a:lstStyle/>
                    <a:p>
                      <a:pPr algn="ctr" rtl="0" fontAlgn="ctr"/>
                      <a:r>
                        <a:rPr lang="en-US" sz="2800" u="none" strike="noStrike" dirty="0">
                          <a:solidFill>
                            <a:schemeClr val="tx1"/>
                          </a:solidFill>
                          <a:effectLst/>
                        </a:rPr>
                        <a:t>Jan.</a:t>
                      </a:r>
                      <a:endParaRPr lang="en-US" sz="2800" b="1" i="0" u="none" strike="noStrike" dirty="0">
                        <a:solidFill>
                          <a:schemeClr val="tx1"/>
                        </a:solidFill>
                        <a:effectLst/>
                        <a:latin typeface="Calibri" panose="020F0502020204030204" pitchFamily="34" charset="0"/>
                      </a:endParaRPr>
                    </a:p>
                  </a:txBody>
                  <a:tcPr marL="6350" marR="6350" marT="6350" marB="0" anchor="ctr">
                    <a:solidFill>
                      <a:schemeClr val="bg1">
                        <a:lumMod val="85000"/>
                      </a:schemeClr>
                    </a:solidFill>
                  </a:tcPr>
                </a:tc>
                <a:extLst>
                  <a:ext uri="{0D108BD9-81ED-4DB2-BD59-A6C34878D82A}">
                    <a16:rowId xmlns:a16="http://schemas.microsoft.com/office/drawing/2014/main" val="3341764739"/>
                  </a:ext>
                </a:extLst>
              </a:tr>
              <a:tr h="627295">
                <a:tc>
                  <a:txBody>
                    <a:bodyPr/>
                    <a:lstStyle/>
                    <a:p>
                      <a:pPr algn="l" rtl="0" fontAlgn="ctr"/>
                      <a:r>
                        <a:rPr lang="en-US" sz="3200" u="none" strike="noStrike" dirty="0">
                          <a:effectLst/>
                        </a:rPr>
                        <a:t> 6 to 9 months post hearing</a:t>
                      </a:r>
                      <a:endParaRPr lang="en-US" sz="3200" b="0" i="0" u="none" strike="noStrike" dirty="0">
                        <a:solidFill>
                          <a:srgbClr val="000000"/>
                        </a:solidFill>
                        <a:effectLst/>
                        <a:latin typeface="Calibri" panose="020F0502020204030204" pitchFamily="34" charset="0"/>
                      </a:endParaRPr>
                    </a:p>
                  </a:txBody>
                  <a:tcPr marL="6350" marR="6350" marT="6350" marB="0" anchor="ctr">
                    <a:solidFill>
                      <a:schemeClr val="accent1">
                        <a:lumMod val="75000"/>
                      </a:schemeClr>
                    </a:solidFill>
                  </a:tcPr>
                </a:tc>
                <a:tc>
                  <a:txBody>
                    <a:bodyPr/>
                    <a:lstStyle/>
                    <a:p>
                      <a:pPr algn="ctr" rtl="0" fontAlgn="ctr"/>
                      <a:r>
                        <a:rPr lang="en-US" sz="3200" u="none" strike="noStrike" dirty="0">
                          <a:solidFill>
                            <a:schemeClr val="tx1"/>
                          </a:solidFill>
                          <a:effectLst/>
                        </a:rPr>
                        <a:t>1</a:t>
                      </a:r>
                      <a:endParaRPr lang="en-US" sz="3200" b="0" i="0" u="none" strike="noStrike" dirty="0">
                        <a:solidFill>
                          <a:schemeClr val="tx1"/>
                        </a:solidFill>
                        <a:effectLst/>
                        <a:latin typeface="Calibri" panose="020F0502020204030204" pitchFamily="34" charset="0"/>
                      </a:endParaRPr>
                    </a:p>
                  </a:txBody>
                  <a:tcPr marL="6350" marR="6350" marT="6350" marB="0" anchor="ctr">
                    <a:solidFill>
                      <a:schemeClr val="accent1">
                        <a:lumMod val="75000"/>
                      </a:schemeClr>
                    </a:solidFill>
                  </a:tcPr>
                </a:tc>
                <a:tc>
                  <a:txBody>
                    <a:bodyPr/>
                    <a:lstStyle/>
                    <a:p>
                      <a:pPr algn="ctr" rtl="0" fontAlgn="ctr"/>
                      <a:r>
                        <a:rPr lang="en-US" sz="3200" u="none" strike="noStrike" dirty="0">
                          <a:solidFill>
                            <a:schemeClr val="tx1"/>
                          </a:solidFill>
                          <a:effectLst/>
                        </a:rPr>
                        <a:t>4</a:t>
                      </a:r>
                      <a:endParaRPr lang="en-US" sz="3200" b="0" i="0" u="none" strike="noStrike" dirty="0">
                        <a:solidFill>
                          <a:schemeClr val="tx1"/>
                        </a:solidFill>
                        <a:effectLst/>
                        <a:latin typeface="Calibri" panose="020F0502020204030204" pitchFamily="34" charset="0"/>
                      </a:endParaRPr>
                    </a:p>
                  </a:txBody>
                  <a:tcPr marL="6350" marR="6350" marT="6350" marB="0" anchor="ctr">
                    <a:solidFill>
                      <a:schemeClr val="accent1">
                        <a:lumMod val="75000"/>
                      </a:schemeClr>
                    </a:solidFill>
                  </a:tcPr>
                </a:tc>
                <a:tc>
                  <a:txBody>
                    <a:bodyPr/>
                    <a:lstStyle/>
                    <a:p>
                      <a:pPr algn="ctr" rtl="0" fontAlgn="ctr"/>
                      <a:r>
                        <a:rPr lang="en-US" sz="3200" u="none" strike="noStrike" dirty="0">
                          <a:solidFill>
                            <a:schemeClr val="tx1"/>
                          </a:solidFill>
                          <a:effectLst/>
                        </a:rPr>
                        <a:t>4</a:t>
                      </a:r>
                      <a:endParaRPr lang="en-US" sz="3200" b="0" i="0" u="none" strike="noStrike" dirty="0">
                        <a:solidFill>
                          <a:schemeClr val="tx1"/>
                        </a:solidFill>
                        <a:effectLst/>
                        <a:latin typeface="Calibri" panose="020F0502020204030204" pitchFamily="34" charset="0"/>
                      </a:endParaRPr>
                    </a:p>
                  </a:txBody>
                  <a:tcPr marL="6350" marR="6350" marT="6350" marB="0" anchor="ctr">
                    <a:solidFill>
                      <a:schemeClr val="accent1">
                        <a:lumMod val="75000"/>
                      </a:schemeClr>
                    </a:solidFill>
                  </a:tcPr>
                </a:tc>
                <a:extLst>
                  <a:ext uri="{0D108BD9-81ED-4DB2-BD59-A6C34878D82A}">
                    <a16:rowId xmlns:a16="http://schemas.microsoft.com/office/drawing/2014/main" val="2646513148"/>
                  </a:ext>
                </a:extLst>
              </a:tr>
              <a:tr h="754281">
                <a:tc>
                  <a:txBody>
                    <a:bodyPr/>
                    <a:lstStyle/>
                    <a:p>
                      <a:pPr algn="l" rtl="0" fontAlgn="ctr"/>
                      <a:r>
                        <a:rPr lang="en-US" sz="3200" u="none" strike="noStrike" dirty="0">
                          <a:effectLst/>
                        </a:rPr>
                        <a:t> 9 to 12 months post hearing</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00B0F0"/>
                    </a:solidFill>
                  </a:tcPr>
                </a:tc>
                <a:tc>
                  <a:txBody>
                    <a:bodyPr/>
                    <a:lstStyle/>
                    <a:p>
                      <a:pPr algn="ctr" rtl="0" fontAlgn="ctr"/>
                      <a:r>
                        <a:rPr lang="en-US" sz="3200" b="0" i="0" u="none" strike="noStrike" dirty="0">
                          <a:solidFill>
                            <a:schemeClr val="tx1"/>
                          </a:solidFill>
                          <a:effectLst/>
                          <a:latin typeface="Calibri" panose="020F0502020204030204" pitchFamily="34" charset="0"/>
                        </a:rPr>
                        <a:t>0</a:t>
                      </a:r>
                    </a:p>
                  </a:txBody>
                  <a:tcPr marL="6350" marR="6350" marT="6350" marB="0" anchor="ctr">
                    <a:solidFill>
                      <a:srgbClr val="00B0F0"/>
                    </a:solidFill>
                  </a:tcPr>
                </a:tc>
                <a:tc>
                  <a:txBody>
                    <a:bodyPr/>
                    <a:lstStyle/>
                    <a:p>
                      <a:pPr algn="ctr" rtl="0" fontAlgn="ctr"/>
                      <a:r>
                        <a:rPr lang="en-US" sz="3200" u="none" strike="noStrike" dirty="0">
                          <a:solidFill>
                            <a:schemeClr val="tx1"/>
                          </a:solidFill>
                          <a:effectLst/>
                        </a:rPr>
                        <a:t>1</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00B0F0"/>
                    </a:solidFill>
                  </a:tcPr>
                </a:tc>
                <a:tc>
                  <a:txBody>
                    <a:bodyPr/>
                    <a:lstStyle/>
                    <a:p>
                      <a:pPr algn="ctr" rtl="0" fontAlgn="ctr"/>
                      <a:r>
                        <a:rPr lang="en-US" sz="3200" u="none" strike="noStrike" dirty="0">
                          <a:solidFill>
                            <a:schemeClr val="tx1"/>
                          </a:solidFill>
                          <a:effectLst/>
                        </a:rPr>
                        <a:t>1</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00B0F0"/>
                    </a:solidFill>
                  </a:tcPr>
                </a:tc>
                <a:extLst>
                  <a:ext uri="{0D108BD9-81ED-4DB2-BD59-A6C34878D82A}">
                    <a16:rowId xmlns:a16="http://schemas.microsoft.com/office/drawing/2014/main" val="3820707716"/>
                  </a:ext>
                </a:extLst>
              </a:tr>
              <a:tr h="627295">
                <a:tc>
                  <a:txBody>
                    <a:bodyPr/>
                    <a:lstStyle/>
                    <a:p>
                      <a:pPr algn="l" rtl="0" fontAlgn="ctr"/>
                      <a:r>
                        <a:rPr lang="en-US" sz="3200" u="none" strike="noStrike" dirty="0">
                          <a:effectLst/>
                        </a:rPr>
                        <a:t> 1 year post hearing</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FFFF99"/>
                    </a:solidFill>
                  </a:tcPr>
                </a:tc>
                <a:tc>
                  <a:txBody>
                    <a:bodyPr/>
                    <a:lstStyle/>
                    <a:p>
                      <a:pPr algn="ctr" rtl="0" fontAlgn="ctr"/>
                      <a:r>
                        <a:rPr lang="en-US" sz="3200" b="0" i="0" u="none" strike="noStrike" dirty="0">
                          <a:solidFill>
                            <a:schemeClr val="tx1"/>
                          </a:solidFill>
                          <a:effectLst/>
                          <a:latin typeface="Calibri" panose="020F0502020204030204" pitchFamily="34" charset="0"/>
                        </a:rPr>
                        <a:t>5</a:t>
                      </a:r>
                    </a:p>
                  </a:txBody>
                  <a:tcPr marL="6350" marR="6350" marT="6350" marB="0" anchor="ctr">
                    <a:solidFill>
                      <a:srgbClr val="FFFF99"/>
                    </a:solidFill>
                  </a:tcPr>
                </a:tc>
                <a:tc>
                  <a:txBody>
                    <a:bodyPr/>
                    <a:lstStyle/>
                    <a:p>
                      <a:pPr algn="ctr" rtl="0" fontAlgn="ctr"/>
                      <a:r>
                        <a:rPr lang="en-US" sz="3200" b="0" i="0" u="none" strike="noStrike" dirty="0">
                          <a:solidFill>
                            <a:schemeClr val="tx1"/>
                          </a:solidFill>
                          <a:effectLst/>
                          <a:latin typeface="Calibri" panose="020F0502020204030204" pitchFamily="34" charset="0"/>
                        </a:rPr>
                        <a:t>5</a:t>
                      </a:r>
                    </a:p>
                  </a:txBody>
                  <a:tcPr marL="6350" marR="6350" marT="6350" marB="0" anchor="ctr">
                    <a:solidFill>
                      <a:srgbClr val="FFFF99"/>
                    </a:solidFill>
                  </a:tcPr>
                </a:tc>
                <a:tc>
                  <a:txBody>
                    <a:bodyPr/>
                    <a:lstStyle/>
                    <a:p>
                      <a:pPr algn="ctr" rtl="0" fontAlgn="ctr"/>
                      <a:r>
                        <a:rPr lang="en-US" sz="3200" u="none" strike="noStrike" dirty="0">
                          <a:solidFill>
                            <a:schemeClr val="tx1"/>
                          </a:solidFill>
                          <a:effectLst/>
                        </a:rPr>
                        <a:t>4</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FF99"/>
                    </a:solidFill>
                  </a:tcPr>
                </a:tc>
                <a:extLst>
                  <a:ext uri="{0D108BD9-81ED-4DB2-BD59-A6C34878D82A}">
                    <a16:rowId xmlns:a16="http://schemas.microsoft.com/office/drawing/2014/main" val="697107438"/>
                  </a:ext>
                </a:extLst>
              </a:tr>
              <a:tr h="627295">
                <a:tc>
                  <a:txBody>
                    <a:bodyPr/>
                    <a:lstStyle/>
                    <a:p>
                      <a:pPr algn="l" rtl="0" fontAlgn="ctr"/>
                      <a:r>
                        <a:rPr lang="en-US" sz="3200" u="none" strike="noStrike" dirty="0">
                          <a:effectLst/>
                        </a:rPr>
                        <a:t> 2 years post hearing</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FFC000"/>
                    </a:solidFill>
                  </a:tcPr>
                </a:tc>
                <a:tc>
                  <a:txBody>
                    <a:bodyPr/>
                    <a:lstStyle/>
                    <a:p>
                      <a:pPr algn="ctr" rtl="0" fontAlgn="ctr"/>
                      <a:r>
                        <a:rPr lang="en-US" sz="3200" b="0" i="0" u="none" strike="noStrike" dirty="0">
                          <a:solidFill>
                            <a:schemeClr val="tx1"/>
                          </a:solidFill>
                          <a:effectLst/>
                          <a:latin typeface="Calibri" panose="020F0502020204030204" pitchFamily="34" charset="0"/>
                        </a:rPr>
                        <a:t>0</a:t>
                      </a:r>
                    </a:p>
                  </a:txBody>
                  <a:tcPr marL="6350" marR="6350" marT="6350" marB="0" anchor="ctr">
                    <a:solidFill>
                      <a:srgbClr val="FFC000"/>
                    </a:solidFill>
                  </a:tcPr>
                </a:tc>
                <a:tc>
                  <a:txBody>
                    <a:bodyPr/>
                    <a:lstStyle/>
                    <a:p>
                      <a:pPr algn="ctr" rtl="0" fontAlgn="ctr"/>
                      <a:r>
                        <a:rPr lang="en-US" sz="3200" u="none" strike="noStrike" dirty="0">
                          <a:solidFill>
                            <a:schemeClr val="tx1"/>
                          </a:solidFill>
                          <a:effectLst/>
                        </a:rPr>
                        <a:t>0</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C000"/>
                    </a:solidFill>
                  </a:tcPr>
                </a:tc>
                <a:tc>
                  <a:txBody>
                    <a:bodyPr/>
                    <a:lstStyle/>
                    <a:p>
                      <a:pPr algn="ctr" rtl="0" fontAlgn="ctr"/>
                      <a:r>
                        <a:rPr lang="en-US" sz="3200" u="none" strike="noStrike" dirty="0">
                          <a:solidFill>
                            <a:schemeClr val="tx1"/>
                          </a:solidFill>
                          <a:effectLst/>
                        </a:rPr>
                        <a:t>1</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C000"/>
                    </a:solidFill>
                  </a:tcPr>
                </a:tc>
                <a:extLst>
                  <a:ext uri="{0D108BD9-81ED-4DB2-BD59-A6C34878D82A}">
                    <a16:rowId xmlns:a16="http://schemas.microsoft.com/office/drawing/2014/main" val="918855437"/>
                  </a:ext>
                </a:extLst>
              </a:tr>
              <a:tr h="627295">
                <a:tc>
                  <a:txBody>
                    <a:bodyPr/>
                    <a:lstStyle/>
                    <a:p>
                      <a:pPr algn="l" rtl="0" fontAlgn="ctr"/>
                      <a:r>
                        <a:rPr lang="en-US" sz="3200" u="none" strike="noStrike" dirty="0">
                          <a:effectLst/>
                        </a:rPr>
                        <a:t> 3+ years post hearing</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FF6600"/>
                    </a:solidFill>
                  </a:tcPr>
                </a:tc>
                <a:tc>
                  <a:txBody>
                    <a:bodyPr/>
                    <a:lstStyle/>
                    <a:p>
                      <a:pPr algn="ctr" rtl="0" fontAlgn="ctr"/>
                      <a:r>
                        <a:rPr lang="en-US" sz="3200" u="none" strike="noStrike" dirty="0">
                          <a:solidFill>
                            <a:schemeClr val="tx1"/>
                          </a:solidFill>
                          <a:effectLst/>
                        </a:rPr>
                        <a:t>0</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6600"/>
                    </a:solidFill>
                  </a:tcPr>
                </a:tc>
                <a:tc>
                  <a:txBody>
                    <a:bodyPr/>
                    <a:lstStyle/>
                    <a:p>
                      <a:pPr algn="ctr" rtl="0" fontAlgn="ctr"/>
                      <a:r>
                        <a:rPr lang="en-US" sz="3200" u="none" strike="noStrike" dirty="0">
                          <a:solidFill>
                            <a:schemeClr val="tx1"/>
                          </a:solidFill>
                          <a:effectLst/>
                        </a:rPr>
                        <a:t>0</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6600"/>
                    </a:solidFill>
                  </a:tcPr>
                </a:tc>
                <a:tc>
                  <a:txBody>
                    <a:bodyPr/>
                    <a:lstStyle/>
                    <a:p>
                      <a:pPr algn="ctr" rtl="0" fontAlgn="ctr"/>
                      <a:r>
                        <a:rPr lang="en-US" sz="3200" u="none" strike="noStrike" dirty="0">
                          <a:solidFill>
                            <a:schemeClr val="tx1"/>
                          </a:solidFill>
                          <a:effectLst/>
                        </a:rPr>
                        <a:t>0</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6600"/>
                    </a:solidFill>
                  </a:tcPr>
                </a:tc>
                <a:extLst>
                  <a:ext uri="{0D108BD9-81ED-4DB2-BD59-A6C34878D82A}">
                    <a16:rowId xmlns:a16="http://schemas.microsoft.com/office/drawing/2014/main" val="4056770723"/>
                  </a:ext>
                </a:extLst>
              </a:tr>
              <a:tr h="627295">
                <a:tc>
                  <a:txBody>
                    <a:bodyPr/>
                    <a:lstStyle/>
                    <a:p>
                      <a:pPr algn="l" rtl="0" fontAlgn="ctr"/>
                      <a:r>
                        <a:rPr lang="en-US" sz="3200" u="none" strike="noStrike" dirty="0">
                          <a:effectLst/>
                        </a:rPr>
                        <a:t> Total</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92D050"/>
                    </a:solidFill>
                  </a:tcPr>
                </a:tc>
                <a:tc>
                  <a:txBody>
                    <a:bodyPr/>
                    <a:lstStyle/>
                    <a:p>
                      <a:pPr algn="ctr" rtl="0" fontAlgn="ctr"/>
                      <a:r>
                        <a:rPr lang="en-US" sz="3200" b="0" i="0" u="none" strike="noStrike" dirty="0">
                          <a:solidFill>
                            <a:schemeClr val="tx1"/>
                          </a:solidFill>
                          <a:effectLst/>
                          <a:latin typeface="Calibri" panose="020F0502020204030204" pitchFamily="34" charset="0"/>
                        </a:rPr>
                        <a:t>6</a:t>
                      </a:r>
                    </a:p>
                  </a:txBody>
                  <a:tcPr marL="6350" marR="6350" marT="6350" marB="0" anchor="ctr">
                    <a:solidFill>
                      <a:srgbClr val="92D050"/>
                    </a:solidFill>
                  </a:tcPr>
                </a:tc>
                <a:tc>
                  <a:txBody>
                    <a:bodyPr/>
                    <a:lstStyle/>
                    <a:p>
                      <a:pPr algn="ctr" rtl="0" fontAlgn="ctr"/>
                      <a:r>
                        <a:rPr lang="en-US" sz="3200" u="none" strike="noStrike" dirty="0">
                          <a:solidFill>
                            <a:schemeClr val="tx1"/>
                          </a:solidFill>
                          <a:effectLst/>
                        </a:rPr>
                        <a:t>10</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92D050"/>
                    </a:solidFill>
                  </a:tcPr>
                </a:tc>
                <a:tc>
                  <a:txBody>
                    <a:bodyPr/>
                    <a:lstStyle/>
                    <a:p>
                      <a:pPr algn="ctr" rtl="0" fontAlgn="ctr"/>
                      <a:r>
                        <a:rPr lang="en-US" sz="3200" u="none" strike="noStrike" dirty="0">
                          <a:solidFill>
                            <a:schemeClr val="tx1"/>
                          </a:solidFill>
                          <a:effectLst/>
                        </a:rPr>
                        <a:t>10</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92D050"/>
                    </a:solidFill>
                  </a:tcPr>
                </a:tc>
                <a:extLst>
                  <a:ext uri="{0D108BD9-81ED-4DB2-BD59-A6C34878D82A}">
                    <a16:rowId xmlns:a16="http://schemas.microsoft.com/office/drawing/2014/main" val="885866136"/>
                  </a:ext>
                </a:extLst>
              </a:tr>
            </a:tbl>
          </a:graphicData>
        </a:graphic>
      </p:graphicFrame>
    </p:spTree>
    <p:extLst>
      <p:ext uri="{BB962C8B-B14F-4D97-AF65-F5344CB8AC3E}">
        <p14:creationId xmlns:p14="http://schemas.microsoft.com/office/powerpoint/2010/main" val="2607465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February 2026</a:t>
            </a:r>
          </a:p>
        </p:txBody>
      </p:sp>
      <p:sp>
        <p:nvSpPr>
          <p:cNvPr id="4101" name="Text Box 5"/>
          <p:cNvSpPr txBox="1">
            <a:spLocks noChangeArrowheads="1"/>
          </p:cNvSpPr>
          <p:nvPr/>
        </p:nvSpPr>
        <p:spPr bwMode="auto">
          <a:xfrm>
            <a:off x="2749449" y="910684"/>
            <a:ext cx="3645100" cy="523220"/>
          </a:xfrm>
          <a:prstGeom prst="rect">
            <a:avLst/>
          </a:prstGeom>
          <a:noFill/>
          <a:ln w="9525">
            <a:noFill/>
            <a:miter lim="800000"/>
            <a:headEnd/>
            <a:tailEnd/>
          </a:ln>
          <a:effectLst/>
        </p:spPr>
        <p:txBody>
          <a:bodyPr wrap="none">
            <a:spAutoFit/>
          </a:bodyPr>
          <a:lstStyle/>
          <a:p>
            <a:pPr algn="ctr" eaLnBrk="0" hangingPunct="0">
              <a:defRPr/>
            </a:pPr>
            <a:r>
              <a:rPr lang="en-US" sz="2800" dirty="0">
                <a:solidFill>
                  <a:schemeClr val="tx1"/>
                </a:solidFill>
                <a:latin typeface="Calibri" panose="020F0502020204030204" pitchFamily="34" charset="0"/>
                <a:ea typeface="+mn-ea"/>
                <a:cs typeface="Calibri" panose="020F0502020204030204" pitchFamily="34" charset="0"/>
              </a:rPr>
              <a:t>Review Board Inventory</a:t>
            </a:r>
          </a:p>
        </p:txBody>
      </p:sp>
      <p:sp>
        <p:nvSpPr>
          <p:cNvPr id="5125" name="Text Box 6"/>
          <p:cNvSpPr txBox="1">
            <a:spLocks noChangeArrowheads="1"/>
          </p:cNvSpPr>
          <p:nvPr/>
        </p:nvSpPr>
        <p:spPr bwMode="auto">
          <a:xfrm>
            <a:off x="382520" y="4690350"/>
            <a:ext cx="8492067"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1400" i="1" u="sng" dirty="0">
                <a:solidFill>
                  <a:schemeClr val="tx1"/>
                </a:solidFill>
                <a:latin typeface="Calibri" panose="020F0502020204030204" pitchFamily="34" charset="0"/>
                <a:cs typeface="Calibri" panose="020F0502020204030204" pitchFamily="34" charset="0"/>
              </a:rPr>
              <a:t>Other Figures</a:t>
            </a:r>
            <a:r>
              <a:rPr lang="en-US" altLang="en-US" sz="1400" u="sng" dirty="0">
                <a:solidFill>
                  <a:schemeClr val="tx1"/>
                </a:solidFill>
                <a:latin typeface="Calibri" panose="020F0502020204030204" pitchFamily="34" charset="0"/>
                <a:cs typeface="Calibri" panose="020F0502020204030204" pitchFamily="34" charset="0"/>
              </a:rPr>
              <a:t>		            FY 2026	FY 2025 	   	FY 2024	       	</a:t>
            </a:r>
          </a:p>
          <a:p>
            <a:r>
              <a:rPr lang="en-US" altLang="en-US" sz="1400" dirty="0">
                <a:solidFill>
                  <a:schemeClr val="tx1"/>
                </a:solidFill>
                <a:latin typeface="Calibri" panose="020F0502020204030204" pitchFamily="34" charset="0"/>
                <a:cs typeface="Calibri" panose="020F0502020204030204" pitchFamily="34" charset="0"/>
              </a:rPr>
              <a:t>Fee Waivers Granted:</a:t>
            </a:r>
            <a:r>
              <a:rPr lang="en-US" altLang="en-US" sz="1400" b="1" dirty="0">
                <a:solidFill>
                  <a:schemeClr val="tx1"/>
                </a:solidFill>
                <a:latin typeface="Calibri" panose="020F0502020204030204" pitchFamily="34" charset="0"/>
                <a:cs typeface="Calibri" panose="020F0502020204030204" pitchFamily="34" charset="0"/>
              </a:rPr>
              <a:t>		</a:t>
            </a:r>
            <a:r>
              <a:rPr lang="en-US" altLang="en-US" sz="1400" dirty="0">
                <a:solidFill>
                  <a:srgbClr val="FF0000"/>
                </a:solidFill>
                <a:latin typeface="Calibri" panose="020F0502020204030204" pitchFamily="34" charset="0"/>
                <a:cs typeface="Calibri" panose="020F0502020204030204" pitchFamily="34" charset="0"/>
              </a:rPr>
              <a:t>                          </a:t>
            </a:r>
            <a:r>
              <a:rPr lang="en-US" altLang="en-US" sz="1400" dirty="0">
                <a:solidFill>
                  <a:schemeClr val="tx1"/>
                </a:solidFill>
                <a:latin typeface="Calibri" panose="020F0502020204030204" pitchFamily="34" charset="0"/>
                <a:cs typeface="Calibri" panose="020F0502020204030204" pitchFamily="34" charset="0"/>
              </a:rPr>
              <a:t>31	                   66</a:t>
            </a:r>
            <a:r>
              <a:rPr lang="en-US" altLang="en-US" sz="1400" dirty="0">
                <a:solidFill>
                  <a:srgbClr val="FF0000"/>
                </a:solidFill>
                <a:latin typeface="Calibri" panose="020F0502020204030204" pitchFamily="34" charset="0"/>
                <a:cs typeface="Calibri" panose="020F0502020204030204" pitchFamily="34" charset="0"/>
              </a:rPr>
              <a:t>	                  </a:t>
            </a:r>
            <a:r>
              <a:rPr lang="en-US" altLang="en-US" sz="1400" dirty="0">
                <a:solidFill>
                  <a:schemeClr val="tx1"/>
                </a:solidFill>
                <a:latin typeface="Calibri" panose="020F0502020204030204" pitchFamily="34" charset="0"/>
                <a:cs typeface="Calibri" panose="020F0502020204030204" pitchFamily="34" charset="0"/>
              </a:rPr>
              <a:t>77</a:t>
            </a:r>
            <a:r>
              <a:rPr lang="en-US" altLang="en-US" sz="1400" dirty="0">
                <a:solidFill>
                  <a:srgbClr val="FF0000"/>
                </a:solidFill>
                <a:latin typeface="Calibri" panose="020F0502020204030204" pitchFamily="34" charset="0"/>
                <a:cs typeface="Calibri" panose="020F0502020204030204" pitchFamily="34" charset="0"/>
              </a:rPr>
              <a:t>              </a:t>
            </a:r>
            <a:r>
              <a:rPr lang="en-US" altLang="en-US" sz="1400" dirty="0">
                <a:solidFill>
                  <a:schemeClr val="tx1"/>
                </a:solidFill>
                <a:latin typeface="Calibri" panose="020F0502020204030204" pitchFamily="34" charset="0"/>
                <a:cs typeface="Calibri" panose="020F0502020204030204" pitchFamily="34" charset="0"/>
              </a:rPr>
              <a:t>	</a:t>
            </a:r>
          </a:p>
          <a:p>
            <a:r>
              <a:rPr lang="en-US" altLang="en-US" sz="1400" dirty="0">
                <a:solidFill>
                  <a:schemeClr val="tx1"/>
                </a:solidFill>
                <a:latin typeface="Calibri" panose="020F0502020204030204" pitchFamily="34" charset="0"/>
                <a:ea typeface="ＭＳ Ｐゴシック"/>
                <a:cs typeface="Calibri" panose="020F0502020204030204" pitchFamily="34" charset="0"/>
              </a:rPr>
              <a:t>Exam Fees Collected:                                      $       708,330	$    1,579,064	$  1,776,947 </a:t>
            </a:r>
          </a:p>
          <a:p>
            <a:r>
              <a:rPr lang="en-US" altLang="en-US" sz="1400" dirty="0">
                <a:solidFill>
                  <a:schemeClr val="tx1"/>
                </a:solidFill>
                <a:latin typeface="Calibri" panose="020F0502020204030204" pitchFamily="34" charset="0"/>
                <a:ea typeface="ＭＳ Ｐゴシック"/>
                <a:cs typeface="Calibri" panose="020F0502020204030204" pitchFamily="34" charset="0"/>
              </a:rPr>
              <a:t>Attorneys’ Fees (all proceedings)	       $  56,018,835	$ 94,204,883	$90,947,160		</a:t>
            </a:r>
            <a:endParaRPr lang="en-US" sz="1400" dirty="0">
              <a:solidFill>
                <a:schemeClr val="tx1"/>
              </a:solidFill>
              <a:latin typeface="Calibri" panose="020F0502020204030204" pitchFamily="34" charset="0"/>
              <a:ea typeface="ＭＳ Ｐゴシック"/>
              <a:cs typeface="Calibri" panose="020F0502020204030204" pitchFamily="34" charset="0"/>
            </a:endParaRPr>
          </a:p>
          <a:p>
            <a:r>
              <a:rPr lang="en-US" altLang="en-US" sz="1400" dirty="0">
                <a:solidFill>
                  <a:schemeClr val="tx1"/>
                </a:solidFill>
                <a:latin typeface="Calibri" panose="020F0502020204030204" pitchFamily="34" charset="0"/>
                <a:ea typeface="ＭＳ Ｐゴシック"/>
                <a:cs typeface="Calibri" panose="020F0502020204030204" pitchFamily="34" charset="0"/>
              </a:rPr>
              <a:t>Referral Fees		       $    2,043,971	$   3,840,216	$  </a:t>
            </a:r>
            <a:r>
              <a:rPr lang="en-US" sz="1400" i="0" u="none" strike="noStrike" dirty="0">
                <a:solidFill>
                  <a:schemeClr val="tx1"/>
                </a:solidFill>
                <a:effectLst/>
                <a:latin typeface="Calibri" panose="020F0502020204030204" pitchFamily="34" charset="0"/>
              </a:rPr>
              <a:t>4,416,932		</a:t>
            </a:r>
            <a:endParaRPr lang="en-US" altLang="en-US" sz="1400" dirty="0">
              <a:solidFill>
                <a:schemeClr val="tx1"/>
              </a:solidFill>
              <a:latin typeface="Calibri" panose="020F0502020204030204" pitchFamily="34" charset="0"/>
              <a:ea typeface="ＭＳ Ｐゴシック"/>
              <a:cs typeface="Calibri" panose="020F0502020204030204" pitchFamily="34" charset="0"/>
            </a:endParaRPr>
          </a:p>
          <a:p>
            <a:r>
              <a:rPr lang="en-US" altLang="en-US" sz="1400" dirty="0">
                <a:solidFill>
                  <a:schemeClr val="tx1"/>
                </a:solidFill>
                <a:latin typeface="Calibri" panose="020F0502020204030204" pitchFamily="34" charset="0"/>
                <a:ea typeface="ＭＳ Ｐゴシック"/>
                <a:cs typeface="Calibri" panose="020F0502020204030204" pitchFamily="34" charset="0"/>
              </a:rPr>
              <a:t>Sec. 7 &amp; 8 Penalties		       $          10,000	$                   0	$             200                  	                      	</a:t>
            </a:r>
          </a:p>
        </p:txBody>
      </p:sp>
      <p:sp>
        <p:nvSpPr>
          <p:cNvPr id="8" name="TextBox 7"/>
          <p:cNvSpPr txBox="1"/>
          <p:nvPr/>
        </p:nvSpPr>
        <p:spPr>
          <a:xfrm>
            <a:off x="8668029" y="6246820"/>
            <a:ext cx="248786"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5</a:t>
            </a:r>
          </a:p>
        </p:txBody>
      </p:sp>
      <p:graphicFrame>
        <p:nvGraphicFramePr>
          <p:cNvPr id="2" name="Chart 1"/>
          <p:cNvGraphicFramePr/>
          <p:nvPr>
            <p:extLst>
              <p:ext uri="{D42A27DB-BD31-4B8C-83A1-F6EECF244321}">
                <p14:modId xmlns:p14="http://schemas.microsoft.com/office/powerpoint/2010/main" val="1891686850"/>
              </p:ext>
            </p:extLst>
          </p:nvPr>
        </p:nvGraphicFramePr>
        <p:xfrm>
          <a:off x="762136" y="998099"/>
          <a:ext cx="7619719" cy="364684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7">
            <a:extLst>
              <a:ext uri="{FF2B5EF4-FFF2-40B4-BE49-F238E27FC236}">
                <a16:creationId xmlns:a16="http://schemas.microsoft.com/office/drawing/2014/main" id="{D7B1FF9E-BFF2-2268-5E83-03E1B0DEBE69}"/>
              </a:ext>
            </a:extLst>
          </p:cNvPr>
          <p:cNvSpPr txBox="1">
            <a:spLocks noChangeArrowheads="1"/>
          </p:cNvSpPr>
          <p:nvPr/>
        </p:nvSpPr>
        <p:spPr bwMode="auto">
          <a:xfrm>
            <a:off x="227185" y="6141179"/>
            <a:ext cx="81546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900" i="1" dirty="0">
                <a:solidFill>
                  <a:schemeClr val="tx1"/>
                </a:solidFill>
                <a:latin typeface="Calibri" panose="020F0502020204030204" pitchFamily="34" charset="0"/>
                <a:cs typeface="Calibri" panose="020F0502020204030204" pitchFamily="34" charset="0"/>
              </a:rPr>
              <a:t>Note: Attorneys Fees are not paid by the DIA. These fees are paid by the insurer to the injured worker’s counsel at certain stages of the dispute resolution process as outlined in c. 152.  </a:t>
            </a:r>
            <a:endParaRPr lang="en-US" altLang="en-US" sz="500" i="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February 2026</a:t>
            </a:r>
          </a:p>
        </p:txBody>
      </p:sp>
      <p:sp>
        <p:nvSpPr>
          <p:cNvPr id="10" name="TextBox 9"/>
          <p:cNvSpPr txBox="1"/>
          <p:nvPr/>
        </p:nvSpPr>
        <p:spPr>
          <a:xfrm>
            <a:off x="8668029" y="6246820"/>
            <a:ext cx="250390"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6</a:t>
            </a:r>
          </a:p>
        </p:txBody>
      </p:sp>
      <p:sp>
        <p:nvSpPr>
          <p:cNvPr id="5" name="Text Box 6">
            <a:extLst>
              <a:ext uri="{FF2B5EF4-FFF2-40B4-BE49-F238E27FC236}">
                <a16:creationId xmlns:a16="http://schemas.microsoft.com/office/drawing/2014/main" id="{769CE976-C4C9-9ED1-9B7E-FE84A388B478}"/>
              </a:ext>
            </a:extLst>
          </p:cNvPr>
          <p:cNvSpPr txBox="1">
            <a:spLocks noChangeArrowheads="1"/>
          </p:cNvSpPr>
          <p:nvPr/>
        </p:nvSpPr>
        <p:spPr bwMode="auto">
          <a:xfrm>
            <a:off x="3653" y="4269155"/>
            <a:ext cx="2470566"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just"/>
            <a:r>
              <a:rPr lang="en-US" altLang="en-US" sz="1400" dirty="0">
                <a:solidFill>
                  <a:schemeClr val="tx1"/>
                </a:solidFill>
                <a:latin typeface="Calibri" panose="020F0502020204030204" pitchFamily="34" charset="0"/>
                <a:cs typeface="Calibri" panose="020F0502020204030204" pitchFamily="34" charset="0"/>
              </a:rPr>
              <a:t>Total FROIs filed in FY 2026 are 17,652. The total FROIs filed in FY 2025 were 31,211. This represented 0.85% of the working population in MA. </a:t>
            </a:r>
          </a:p>
        </p:txBody>
      </p:sp>
      <p:graphicFrame>
        <p:nvGraphicFramePr>
          <p:cNvPr id="7" name="Chart 6">
            <a:extLst>
              <a:ext uri="{FF2B5EF4-FFF2-40B4-BE49-F238E27FC236}">
                <a16:creationId xmlns:a16="http://schemas.microsoft.com/office/drawing/2014/main" id="{6AED3E66-E9F4-479C-AC5B-2E07E454DDE2}"/>
              </a:ext>
            </a:extLst>
          </p:cNvPr>
          <p:cNvGraphicFramePr/>
          <p:nvPr>
            <p:extLst>
              <p:ext uri="{D42A27DB-BD31-4B8C-83A1-F6EECF244321}">
                <p14:modId xmlns:p14="http://schemas.microsoft.com/office/powerpoint/2010/main" val="1628043749"/>
              </p:ext>
            </p:extLst>
          </p:nvPr>
        </p:nvGraphicFramePr>
        <p:xfrm>
          <a:off x="2474219" y="4269155"/>
          <a:ext cx="4492493" cy="258884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0A1D0ECE-836D-C9D4-B35F-94954FF30934}"/>
              </a:ext>
            </a:extLst>
          </p:cNvPr>
          <p:cNvSpPr txBox="1"/>
          <p:nvPr/>
        </p:nvSpPr>
        <p:spPr>
          <a:xfrm>
            <a:off x="4156950" y="4027561"/>
            <a:ext cx="1204176" cy="461665"/>
          </a:xfrm>
          <a:prstGeom prst="rect">
            <a:avLst/>
          </a:prstGeom>
          <a:noFill/>
        </p:spPr>
        <p:txBody>
          <a:bodyPr wrap="none" rtlCol="0">
            <a:spAutoFit/>
          </a:bodyPr>
          <a:lstStyle/>
          <a:p>
            <a:pPr algn="ctr"/>
            <a:r>
              <a:rPr lang="en-US" sz="1200" b="1" dirty="0">
                <a:solidFill>
                  <a:schemeClr val="tx1"/>
                </a:solidFill>
                <a:latin typeface="Calibri" panose="020F0502020204030204" pitchFamily="34" charset="0"/>
                <a:cs typeface="Calibri" panose="020F0502020204030204" pitchFamily="34" charset="0"/>
              </a:rPr>
              <a:t>Injury Types</a:t>
            </a:r>
          </a:p>
          <a:p>
            <a:pPr algn="ctr"/>
            <a:r>
              <a:rPr lang="en-US" sz="1200" b="1" dirty="0">
                <a:solidFill>
                  <a:schemeClr val="tx1"/>
                </a:solidFill>
                <a:latin typeface="Calibri" panose="020F0502020204030204" pitchFamily="34" charset="0"/>
                <a:cs typeface="Calibri" panose="020F0502020204030204" pitchFamily="34" charset="0"/>
              </a:rPr>
              <a:t>as of 1/31/2026</a:t>
            </a:r>
          </a:p>
        </p:txBody>
      </p:sp>
      <p:sp>
        <p:nvSpPr>
          <p:cNvPr id="2" name="TextBox 1">
            <a:extLst>
              <a:ext uri="{FF2B5EF4-FFF2-40B4-BE49-F238E27FC236}">
                <a16:creationId xmlns:a16="http://schemas.microsoft.com/office/drawing/2014/main" id="{251652F0-68EB-8D7C-417D-30F21CFFE9AC}"/>
              </a:ext>
            </a:extLst>
          </p:cNvPr>
          <p:cNvSpPr txBox="1"/>
          <p:nvPr/>
        </p:nvSpPr>
        <p:spPr>
          <a:xfrm>
            <a:off x="2986490" y="988196"/>
            <a:ext cx="3171019" cy="338554"/>
          </a:xfrm>
          <a:prstGeom prst="rect">
            <a:avLst/>
          </a:prstGeom>
          <a:noFill/>
        </p:spPr>
        <p:txBody>
          <a:bodyPr wrap="square">
            <a:spAutoFit/>
          </a:bodyPr>
          <a:lstStyle/>
          <a:p>
            <a:pPr algn="ctr"/>
            <a:r>
              <a:rPr lang="en-US" sz="1600" b="1" dirty="0">
                <a:solidFill>
                  <a:schemeClr val="tx1"/>
                </a:solidFill>
                <a:latin typeface="Calibri" panose="020F0502020204030204" pitchFamily="34" charset="0"/>
                <a:ea typeface="+mn-ea"/>
                <a:cs typeface="Calibri" panose="020F0502020204030204" pitchFamily="34" charset="0"/>
              </a:rPr>
              <a:t>First Reports Filed by Month</a:t>
            </a:r>
            <a:endParaRPr lang="en-US" sz="1600" b="1" dirty="0">
              <a:solidFill>
                <a:schemeClr val="tx1"/>
              </a:solidFill>
              <a:latin typeface="Calibri" panose="020F0502020204030204" pitchFamily="34" charset="0"/>
              <a:cs typeface="Calibri" panose="020F0502020204030204" pitchFamily="34" charset="0"/>
            </a:endParaRPr>
          </a:p>
        </p:txBody>
      </p:sp>
      <p:graphicFrame>
        <p:nvGraphicFramePr>
          <p:cNvPr id="9" name="Chart 8">
            <a:extLst>
              <a:ext uri="{FF2B5EF4-FFF2-40B4-BE49-F238E27FC236}">
                <a16:creationId xmlns:a16="http://schemas.microsoft.com/office/drawing/2014/main" id="{3D39032E-EE22-6074-49DD-938939F67DDB}"/>
              </a:ext>
            </a:extLst>
          </p:cNvPr>
          <p:cNvGraphicFramePr/>
          <p:nvPr>
            <p:extLst>
              <p:ext uri="{D42A27DB-BD31-4B8C-83A1-F6EECF244321}">
                <p14:modId xmlns:p14="http://schemas.microsoft.com/office/powerpoint/2010/main" val="3771097065"/>
              </p:ext>
            </p:extLst>
          </p:nvPr>
        </p:nvGraphicFramePr>
        <p:xfrm>
          <a:off x="522514" y="1246930"/>
          <a:ext cx="8395905" cy="286139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4C4B93D-0B54-9207-8A43-8F151BDD58D5}"/>
              </a:ext>
            </a:extLst>
          </p:cNvPr>
          <p:cNvSpPr>
            <a:spLocks noGrp="1" noChangeArrowheads="1"/>
          </p:cNvSpPr>
          <p:nvPr>
            <p:ph type="title"/>
          </p:nvPr>
        </p:nvSpPr>
        <p:spPr>
          <a:xfrm>
            <a:off x="76200" y="381000"/>
            <a:ext cx="8001000" cy="533400"/>
          </a:xfrm>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February 2026</a:t>
            </a:r>
          </a:p>
        </p:txBody>
      </p:sp>
      <p:sp>
        <p:nvSpPr>
          <p:cNvPr id="8" name="TextBox 7">
            <a:extLst>
              <a:ext uri="{FF2B5EF4-FFF2-40B4-BE49-F238E27FC236}">
                <a16:creationId xmlns:a16="http://schemas.microsoft.com/office/drawing/2014/main" id="{0EA3C2C0-DCB0-9D62-EB9C-88AF437688CF}"/>
              </a:ext>
            </a:extLst>
          </p:cNvPr>
          <p:cNvSpPr txBox="1"/>
          <p:nvPr/>
        </p:nvSpPr>
        <p:spPr>
          <a:xfrm>
            <a:off x="2986490" y="988196"/>
            <a:ext cx="3171019" cy="338554"/>
          </a:xfrm>
          <a:prstGeom prst="rect">
            <a:avLst/>
          </a:prstGeom>
          <a:noFill/>
        </p:spPr>
        <p:txBody>
          <a:bodyPr wrap="square">
            <a:spAutoFit/>
          </a:bodyPr>
          <a:lstStyle/>
          <a:p>
            <a:pPr algn="ctr"/>
            <a:r>
              <a:rPr lang="en-US" sz="1600" b="1" dirty="0">
                <a:solidFill>
                  <a:schemeClr val="tx1"/>
                </a:solidFill>
                <a:latin typeface="Calibri" panose="020F0502020204030204" pitchFamily="34" charset="0"/>
                <a:ea typeface="+mn-ea"/>
                <a:cs typeface="Calibri" panose="020F0502020204030204" pitchFamily="34" charset="0"/>
              </a:rPr>
              <a:t>Cases Filed by Month</a:t>
            </a:r>
            <a:endParaRPr lang="en-US" sz="1600" b="1" dirty="0">
              <a:solidFill>
                <a:schemeClr val="tx1"/>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90A61D2-5504-DCB2-0C84-3CF4C337755C}"/>
              </a:ext>
            </a:extLst>
          </p:cNvPr>
          <p:cNvSpPr txBox="1"/>
          <p:nvPr/>
        </p:nvSpPr>
        <p:spPr>
          <a:xfrm>
            <a:off x="8668029" y="6246820"/>
            <a:ext cx="250390"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7</a:t>
            </a:r>
          </a:p>
        </p:txBody>
      </p:sp>
      <p:graphicFrame>
        <p:nvGraphicFramePr>
          <p:cNvPr id="7" name="Chart 6">
            <a:extLst>
              <a:ext uri="{FF2B5EF4-FFF2-40B4-BE49-F238E27FC236}">
                <a16:creationId xmlns:a16="http://schemas.microsoft.com/office/drawing/2014/main" id="{0FD06713-9929-0016-5221-CCC2EF145DC0}"/>
              </a:ext>
            </a:extLst>
          </p:cNvPr>
          <p:cNvGraphicFramePr/>
          <p:nvPr>
            <p:extLst>
              <p:ext uri="{D42A27DB-BD31-4B8C-83A1-F6EECF244321}">
                <p14:modId xmlns:p14="http://schemas.microsoft.com/office/powerpoint/2010/main" val="3625440774"/>
              </p:ext>
            </p:extLst>
          </p:nvPr>
        </p:nvGraphicFramePr>
        <p:xfrm>
          <a:off x="1031023" y="3580610"/>
          <a:ext cx="7081952" cy="273889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Box 6">
            <a:extLst>
              <a:ext uri="{FF2B5EF4-FFF2-40B4-BE49-F238E27FC236}">
                <a16:creationId xmlns:a16="http://schemas.microsoft.com/office/drawing/2014/main" id="{F24CE612-DBAD-D93B-87C3-211DDF00D2A4}"/>
              </a:ext>
            </a:extLst>
          </p:cNvPr>
          <p:cNvSpPr txBox="1">
            <a:spLocks noChangeArrowheads="1"/>
          </p:cNvSpPr>
          <p:nvPr/>
        </p:nvSpPr>
        <p:spPr bwMode="auto">
          <a:xfrm>
            <a:off x="2944627" y="6246820"/>
            <a:ext cx="32547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sz="1600" dirty="0">
                <a:solidFill>
                  <a:schemeClr val="tx1"/>
                </a:solidFill>
                <a:latin typeface="Calibri" panose="020F0502020204030204" pitchFamily="34" charset="0"/>
                <a:cs typeface="Calibri" panose="020F0502020204030204" pitchFamily="34" charset="0"/>
              </a:rPr>
              <a:t>802 cases were filed in January.  </a:t>
            </a:r>
            <a:endParaRPr lang="en-US" altLang="en-US" sz="1600" b="1" strike="sngStrike" dirty="0">
              <a:solidFill>
                <a:schemeClr val="tx1"/>
              </a:solidFill>
              <a:latin typeface="Calibri" panose="020F0502020204030204" pitchFamily="34" charset="0"/>
              <a:cs typeface="Calibri" panose="020F0502020204030204" pitchFamily="34" charset="0"/>
            </a:endParaRPr>
          </a:p>
        </p:txBody>
      </p:sp>
      <p:graphicFrame>
        <p:nvGraphicFramePr>
          <p:cNvPr id="9" name="Chart 8">
            <a:extLst>
              <a:ext uri="{FF2B5EF4-FFF2-40B4-BE49-F238E27FC236}">
                <a16:creationId xmlns:a16="http://schemas.microsoft.com/office/drawing/2014/main" id="{2D677D5D-3119-8330-1919-F26731B9AB51}"/>
              </a:ext>
            </a:extLst>
          </p:cNvPr>
          <p:cNvGraphicFramePr/>
          <p:nvPr>
            <p:extLst>
              <p:ext uri="{D42A27DB-BD31-4B8C-83A1-F6EECF244321}">
                <p14:modId xmlns:p14="http://schemas.microsoft.com/office/powerpoint/2010/main" val="3196649542"/>
              </p:ext>
            </p:extLst>
          </p:nvPr>
        </p:nvGraphicFramePr>
        <p:xfrm>
          <a:off x="956382" y="1326750"/>
          <a:ext cx="7231234" cy="232654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21811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February 2026</a:t>
            </a:r>
          </a:p>
        </p:txBody>
      </p:sp>
      <p:sp>
        <p:nvSpPr>
          <p:cNvPr id="7173" name="Text Box 5"/>
          <p:cNvSpPr txBox="1">
            <a:spLocks noChangeArrowheads="1"/>
          </p:cNvSpPr>
          <p:nvPr/>
        </p:nvSpPr>
        <p:spPr bwMode="auto">
          <a:xfrm>
            <a:off x="2741613" y="992804"/>
            <a:ext cx="3660775" cy="461665"/>
          </a:xfrm>
          <a:prstGeom prst="rect">
            <a:avLst/>
          </a:prstGeom>
          <a:noFill/>
          <a:ln w="9525">
            <a:noFill/>
            <a:miter lim="800000"/>
            <a:headEnd/>
            <a:tailEnd/>
          </a:ln>
          <a:effectLst/>
        </p:spPr>
        <p:txBody>
          <a:bodyPr>
            <a:spAutoFit/>
          </a:bodyPr>
          <a:lstStyle/>
          <a:p>
            <a:pPr algn="ctr" eaLnBrk="0" hangingPunct="0">
              <a:defRPr/>
            </a:pPr>
            <a:r>
              <a:rPr lang="en-US" sz="2400" b="1" dirty="0">
                <a:solidFill>
                  <a:schemeClr val="tx1"/>
                </a:solidFill>
                <a:latin typeface="Calibri" panose="020F0502020204030204" pitchFamily="34" charset="0"/>
                <a:ea typeface="+mn-ea"/>
                <a:cs typeface="Calibri" panose="020F0502020204030204" pitchFamily="34" charset="0"/>
              </a:rPr>
              <a:t>Office of Investigations</a:t>
            </a:r>
          </a:p>
        </p:txBody>
      </p:sp>
      <p:sp>
        <p:nvSpPr>
          <p:cNvPr id="8" name="Text Box 7"/>
          <p:cNvSpPr txBox="1">
            <a:spLocks noChangeArrowheads="1"/>
          </p:cNvSpPr>
          <p:nvPr/>
        </p:nvSpPr>
        <p:spPr bwMode="auto">
          <a:xfrm>
            <a:off x="0" y="1615257"/>
            <a:ext cx="26489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1200" i="1" dirty="0">
                <a:solidFill>
                  <a:schemeClr val="tx1"/>
                </a:solidFill>
                <a:latin typeface="Calibri" panose="020F0502020204030204" pitchFamily="34" charset="0"/>
                <a:cs typeface="Calibri" panose="020F0502020204030204" pitchFamily="34" charset="0"/>
              </a:rPr>
              <a:t>Total Figures FY 2026 as of 1/31/2026</a:t>
            </a:r>
            <a:endParaRPr lang="en-US" altLang="en-US" sz="900" i="1" dirty="0">
              <a:solidFill>
                <a:schemeClr val="tx1"/>
              </a:solidFill>
              <a:latin typeface="Calibri" panose="020F0502020204030204" pitchFamily="34" charset="0"/>
              <a:cs typeface="Calibri" panose="020F0502020204030204" pitchFamily="34" charset="0"/>
            </a:endParaRPr>
          </a:p>
        </p:txBody>
      </p:sp>
      <p:sp>
        <p:nvSpPr>
          <p:cNvPr id="9" name="TextBox 8"/>
          <p:cNvSpPr txBox="1"/>
          <p:nvPr/>
        </p:nvSpPr>
        <p:spPr>
          <a:xfrm>
            <a:off x="8668029" y="6246820"/>
            <a:ext cx="250390"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8</a:t>
            </a:r>
          </a:p>
        </p:txBody>
      </p:sp>
      <p:graphicFrame>
        <p:nvGraphicFramePr>
          <p:cNvPr id="5" name="Chart 4">
            <a:extLst>
              <a:ext uri="{FF2B5EF4-FFF2-40B4-BE49-F238E27FC236}">
                <a16:creationId xmlns:a16="http://schemas.microsoft.com/office/drawing/2014/main" id="{079A5195-8303-A60D-DA71-B0EC7F414DEA}"/>
              </a:ext>
            </a:extLst>
          </p:cNvPr>
          <p:cNvGraphicFramePr/>
          <p:nvPr>
            <p:extLst>
              <p:ext uri="{D42A27DB-BD31-4B8C-83A1-F6EECF244321}">
                <p14:modId xmlns:p14="http://schemas.microsoft.com/office/powerpoint/2010/main" val="302720898"/>
              </p:ext>
            </p:extLst>
          </p:nvPr>
        </p:nvGraphicFramePr>
        <p:xfrm>
          <a:off x="343287" y="1322331"/>
          <a:ext cx="8449937" cy="434035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Box 4">
            <a:extLst>
              <a:ext uri="{FF2B5EF4-FFF2-40B4-BE49-F238E27FC236}">
                <a16:creationId xmlns:a16="http://schemas.microsoft.com/office/drawing/2014/main" id="{96E3ED2F-6572-9081-435C-CCBD2EAF7E14}"/>
              </a:ext>
            </a:extLst>
          </p:cNvPr>
          <p:cNvSpPr txBox="1">
            <a:spLocks noChangeArrowheads="1"/>
          </p:cNvSpPr>
          <p:nvPr/>
        </p:nvSpPr>
        <p:spPr bwMode="auto">
          <a:xfrm>
            <a:off x="225581" y="5662687"/>
            <a:ext cx="8683625" cy="7386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just"/>
            <a:r>
              <a:rPr lang="en-US" altLang="en-US" sz="1400" dirty="0">
                <a:solidFill>
                  <a:schemeClr val="tx1"/>
                </a:solidFill>
                <a:latin typeface="Calibri" panose="020F0502020204030204" pitchFamily="34" charset="0"/>
                <a:cs typeface="Calibri" panose="020F0502020204030204" pitchFamily="34" charset="0"/>
              </a:rPr>
              <a:t>5,460 compliance checks, 270 field investigations were conducted, 334 more employees are newly covered by WC insurance, and 1,121 compliance letters were sent in January. FY 2025, yielded 81,165 compliance checks with 7,082 employees covered by WC insurance.  </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accent2"/>
            </a:solidFill>
            <a:effectLst/>
            <a:latin typeface="Arial" pitchFamily="1"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accent2"/>
            </a:solidFill>
            <a:effectLst/>
            <a:latin typeface="Arial" pitchFamily="1"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ABE31071780243B2E68C5BEE851FF0" ma:contentTypeVersion="12" ma:contentTypeDescription="Create a new document." ma:contentTypeScope="" ma:versionID="aa2a4d8f6373e43b0df61ccdeaa358a8">
  <xsd:schema xmlns:xsd="http://www.w3.org/2001/XMLSchema" xmlns:xs="http://www.w3.org/2001/XMLSchema" xmlns:p="http://schemas.microsoft.com/office/2006/metadata/properties" xmlns:ns3="6d1ab2f6-91f9-4f14-952a-3f3eb0d68341" xmlns:ns4="8f2fdac3-5421-455f-b4e4-df6141b3176a" targetNamespace="http://schemas.microsoft.com/office/2006/metadata/properties" ma:root="true" ma:fieldsID="269d9fea8dc3b91fd85a3bb9a34a72e9" ns3:_="" ns4:_="">
    <xsd:import namespace="6d1ab2f6-91f9-4f14-952a-3f3eb0d68341"/>
    <xsd:import namespace="8f2fdac3-5421-455f-b4e4-df6141b3176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1ab2f6-91f9-4f14-952a-3f3eb0d683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f2fdac3-5421-455f-b4e4-df6141b3176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251B722-007E-493C-9AC5-CEC4E47328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1ab2f6-91f9-4f14-952a-3f3eb0d68341"/>
    <ds:schemaRef ds:uri="8f2fdac3-5421-455f-b4e4-df6141b317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A2163E5-855C-4403-A3FA-051951FDBF76}">
  <ds:schemaRefs>
    <ds:schemaRef ds:uri="http://schemas.microsoft.com/sharepoint/v3/contenttype/forms"/>
  </ds:schemaRefs>
</ds:datastoreItem>
</file>

<file path=customXml/itemProps3.xml><?xml version="1.0" encoding="utf-8"?>
<ds:datastoreItem xmlns:ds="http://schemas.openxmlformats.org/officeDocument/2006/customXml" ds:itemID="{E111FE4B-DECD-4184-8DFC-A595727BE2A5}">
  <ds:schemaRefs>
    <ds:schemaRef ds:uri="8f2fdac3-5421-455f-b4e4-df6141b3176a"/>
    <ds:schemaRef ds:uri="http://www.w3.org/XML/1998/namespace"/>
    <ds:schemaRef ds:uri="http://schemas.microsoft.com/office/infopath/2007/PartnerControls"/>
    <ds:schemaRef ds:uri="http://purl.org/dc/dcmitype/"/>
    <ds:schemaRef ds:uri="http://purl.org/dc/elements/1.1/"/>
    <ds:schemaRef ds:uri="http://purl.org/dc/terms/"/>
    <ds:schemaRef ds:uri="http://schemas.microsoft.com/office/2006/documentManagement/types"/>
    <ds:schemaRef ds:uri="6d1ab2f6-91f9-4f14-952a-3f3eb0d68341"/>
    <ds:schemaRef ds:uri="http://schemas.openxmlformats.org/package/2006/metadata/core-properties"/>
    <ds:schemaRef ds:uri="http://schemas.microsoft.com/office/2006/metadata/propertie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48052</TotalTime>
  <Words>1369</Words>
  <Application>Microsoft Office PowerPoint</Application>
  <PresentationFormat>On-screen Show (4:3)</PresentationFormat>
  <Paragraphs>293</Paragraphs>
  <Slides>16</Slides>
  <Notes>13</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Times New Roman</vt:lpstr>
      <vt:lpstr>Default Design</vt:lpstr>
      <vt:lpstr>PowerPoint Presentation</vt:lpstr>
      <vt:lpstr>Workers’ Compensation Advisory Council – February 2026</vt:lpstr>
      <vt:lpstr>Workers’ Compensation Advisory Council – February 2026</vt:lpstr>
      <vt:lpstr>Workers’ Compensation Advisory Council – February 2026</vt:lpstr>
      <vt:lpstr>PowerPoint Presentation</vt:lpstr>
      <vt:lpstr>Workers’ Compensation Advisory Council – February 2026</vt:lpstr>
      <vt:lpstr>Workers’ Compensation Advisory Council – February 2026</vt:lpstr>
      <vt:lpstr>Workers’ Compensation Advisory Council – February 2026</vt:lpstr>
      <vt:lpstr>Workers’ Compensation Advisory Council – February 2026</vt:lpstr>
      <vt:lpstr>Workers’ Compensation Advisory Council – February 2026</vt:lpstr>
      <vt:lpstr>Workers’ Compensation Advisory Council – February 2026</vt:lpstr>
      <vt:lpstr>Workers’ Compensation Advisory Council – February 2026</vt:lpstr>
      <vt:lpstr>Workers’ Compensation Advisory Council – February 2026</vt:lpstr>
      <vt:lpstr>Workers’ Compensation Advisory Council – February 2026</vt:lpstr>
      <vt:lpstr>Workers’ Compensation Advisory Council – February 2026</vt:lpstr>
      <vt:lpstr>Workers’ Compensation Advisory Council – February 2026</vt:lpstr>
    </vt:vector>
  </TitlesOfParts>
  <Company>DET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DET</dc:creator>
  <cp:lastModifiedBy>Taupier, Bill (DIA)</cp:lastModifiedBy>
  <cp:revision>114</cp:revision>
  <cp:lastPrinted>2020-03-10T13:54:35Z</cp:lastPrinted>
  <dcterms:created xsi:type="dcterms:W3CDTF">2018-01-10T13:59:06Z</dcterms:created>
  <dcterms:modified xsi:type="dcterms:W3CDTF">2026-02-10T19:20:15Z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0x010100D7ABE31071780243B2E68C5BEE851FF0</vt:lpwstr>
  </property>
</Properties>
</file>