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3399FF"/>
    <a:srgbClr val="CC3399"/>
    <a:srgbClr val="FFFF99"/>
    <a:srgbClr val="5AD25D"/>
    <a:srgbClr val="FF6600"/>
    <a:srgbClr val="095557"/>
    <a:srgbClr val="3366FF"/>
    <a:srgbClr val="61B2BB"/>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478A5-B04C-4A3B-BE9A-FFDF37CBC8EB}" v="53" dt="2025-01-06T14:48:49.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57" d="100"/>
          <a:sy n="57" d="100"/>
        </p:scale>
        <p:origin x="1640"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US"/>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Sheet1!$A$50:$A$56</c:f>
              <c:strCache>
                <c:ptCount val="7"/>
                <c:pt idx="0">
                  <c:v>May</c:v>
                </c:pt>
                <c:pt idx="1">
                  <c:v>Jun.</c:v>
                </c:pt>
                <c:pt idx="2">
                  <c:v>Jul.</c:v>
                </c:pt>
                <c:pt idx="3">
                  <c:v>Aug.</c:v>
                </c:pt>
                <c:pt idx="4">
                  <c:v>Sep.</c:v>
                </c:pt>
                <c:pt idx="5">
                  <c:v>Oct.</c:v>
                </c:pt>
                <c:pt idx="6">
                  <c:v>Nov</c:v>
                </c:pt>
              </c:strCache>
            </c:strRef>
          </c:cat>
          <c:val>
            <c:numRef>
              <c:f>Sheet1!$B$50:$B$56</c:f>
              <c:numCache>
                <c:formatCode>General</c:formatCode>
                <c:ptCount val="7"/>
                <c:pt idx="0">
                  <c:v>565</c:v>
                </c:pt>
                <c:pt idx="1">
                  <c:v>474</c:v>
                </c:pt>
                <c:pt idx="2">
                  <c:v>485</c:v>
                </c:pt>
                <c:pt idx="3">
                  <c:v>492</c:v>
                </c:pt>
                <c:pt idx="4">
                  <c:v>482</c:v>
                </c:pt>
                <c:pt idx="5">
                  <c:v>567</c:v>
                </c:pt>
                <c:pt idx="6">
                  <c:v>440</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Sheet1!$A$50:$A$56</c:f>
              <c:strCache>
                <c:ptCount val="7"/>
                <c:pt idx="0">
                  <c:v>May</c:v>
                </c:pt>
                <c:pt idx="1">
                  <c:v>Jun.</c:v>
                </c:pt>
                <c:pt idx="2">
                  <c:v>Jul.</c:v>
                </c:pt>
                <c:pt idx="3">
                  <c:v>Aug.</c:v>
                </c:pt>
                <c:pt idx="4">
                  <c:v>Sep.</c:v>
                </c:pt>
                <c:pt idx="5">
                  <c:v>Oct.</c:v>
                </c:pt>
                <c:pt idx="6">
                  <c:v>Nov</c:v>
                </c:pt>
              </c:strCache>
            </c:strRef>
          </c:cat>
          <c:val>
            <c:numRef>
              <c:f>Sheet1!$C$50:$C$56</c:f>
              <c:numCache>
                <c:formatCode>General</c:formatCode>
                <c:ptCount val="7"/>
                <c:pt idx="0">
                  <c:v>512</c:v>
                </c:pt>
                <c:pt idx="1">
                  <c:v>411</c:v>
                </c:pt>
                <c:pt idx="2">
                  <c:v>499</c:v>
                </c:pt>
                <c:pt idx="3">
                  <c:v>476</c:v>
                </c:pt>
                <c:pt idx="4">
                  <c:v>471</c:v>
                </c:pt>
                <c:pt idx="5">
                  <c:v>469</c:v>
                </c:pt>
                <c:pt idx="6">
                  <c:v>421</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2025</c:v>
                </c:pt>
              </c:strCache>
            </c:strRef>
          </c:tx>
          <c:spPr>
            <a:ln w="10312">
              <a:solidFill>
                <a:srgbClr val="00B050">
                  <a:alpha val="97000"/>
                </a:srgbClr>
              </a:solidFill>
              <a:prstDash val="solid"/>
            </a:ln>
          </c:spPr>
          <c:marker>
            <c:symbol val="square"/>
            <c:size val="9"/>
            <c:spPr>
              <a:solidFill>
                <a:srgbClr val="00B050"/>
              </a:solidFill>
              <a:ln w="38100">
                <a:solidFill>
                  <a:srgbClr val="00B050"/>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4.44679761793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39624343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120</c:v>
                </c:pt>
                <c:pt idx="1">
                  <c:v>110</c:v>
                </c:pt>
                <c:pt idx="2">
                  <c:v>94</c:v>
                </c:pt>
                <c:pt idx="3">
                  <c:v>126</c:v>
                </c:pt>
                <c:pt idx="4">
                  <c:v>82</c:v>
                </c:pt>
                <c:pt idx="5">
                  <c:v>85</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accent3">
                  <a:lumMod val="75000"/>
                </a:schemeClr>
              </a:solidFill>
              <a:prstDash val="sysDot"/>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2023</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chemeClr val="accent5">
                  <a:lumMod val="50000"/>
                </a:schemeClr>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1.5029696075876532E-3"/>
                  <c:y val="-0.30365191380333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0"/>
                  <c:y val="-5.1512378234493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9906E-3"/>
                  <c:y val="-6.7779445045386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4.8801200432678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1021649799270462E-16"/>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4.0526027996501453E-3"/>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1.1021649799270462E-16"/>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1.1021649799270462E-16"/>
                  <c:y val="-0.108447112072618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 Uninsured Cases Filed</c:v>
                </c:pt>
                <c:pt idx="1">
                  <c:v>Kitchen Staff</c:v>
                </c:pt>
                <c:pt idx="2">
                  <c:v>Delivery Driver</c:v>
                </c:pt>
                <c:pt idx="3">
                  <c:v>Cleaner</c:v>
                </c:pt>
                <c:pt idx="4">
                  <c:v>Carpenter</c:v>
                </c:pt>
                <c:pt idx="5">
                  <c:v>Laborer</c:v>
                </c:pt>
                <c:pt idx="6">
                  <c:v>All Other Occupations</c:v>
                </c:pt>
                <c:pt idx="7">
                  <c:v>Trucking</c:v>
                </c:pt>
                <c:pt idx="8">
                  <c:v>Waste Management</c:v>
                </c:pt>
                <c:pt idx="9">
                  <c:v>Delivery Services</c:v>
                </c:pt>
                <c:pt idx="10">
                  <c:v>Tree Service</c:v>
                </c:pt>
                <c:pt idx="11">
                  <c:v>Construction</c:v>
                </c:pt>
                <c:pt idx="12">
                  <c:v>All Other Industries</c:v>
                </c:pt>
              </c:strCache>
            </c:strRef>
          </c:cat>
          <c:val>
            <c:numRef>
              <c:f>Sheet1!$B$2:$B$14</c:f>
              <c:numCache>
                <c:formatCode>General</c:formatCode>
                <c:ptCount val="13"/>
                <c:pt idx="0">
                  <c:v>55</c:v>
                </c:pt>
                <c:pt idx="1">
                  <c:v>3</c:v>
                </c:pt>
                <c:pt idx="2">
                  <c:v>3</c:v>
                </c:pt>
                <c:pt idx="3">
                  <c:v>3</c:v>
                </c:pt>
                <c:pt idx="4">
                  <c:v>5</c:v>
                </c:pt>
                <c:pt idx="5">
                  <c:v>24</c:v>
                </c:pt>
                <c:pt idx="6">
                  <c:v>17</c:v>
                </c:pt>
                <c:pt idx="7">
                  <c:v>2</c:v>
                </c:pt>
                <c:pt idx="8">
                  <c:v>2</c:v>
                </c:pt>
                <c:pt idx="9">
                  <c:v>3</c:v>
                </c:pt>
                <c:pt idx="10">
                  <c:v>3</c:v>
                </c:pt>
                <c:pt idx="11">
                  <c:v>19</c:v>
                </c:pt>
                <c:pt idx="12">
                  <c:v>26</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19516502930596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5431667512386424E-3"/>
                  <c:y val="0.21010219978737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7.4517872593586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Sheet1!$B$11:$B$15</c:f>
              <c:numCache>
                <c:formatCode>"$"#,##0</c:formatCode>
                <c:ptCount val="5"/>
                <c:pt idx="0">
                  <c:v>8360000</c:v>
                </c:pt>
                <c:pt idx="1">
                  <c:v>7050000</c:v>
                </c:pt>
                <c:pt idx="2">
                  <c:v>8200000</c:v>
                </c:pt>
                <c:pt idx="3">
                  <c:v>7500000</c:v>
                </c:pt>
                <c:pt idx="4">
                  <c:v>9800000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2.5432223555919586E-3"/>
                  <c:y val="0.22777531734548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9.2303156653399873E-3"/>
                  <c:y val="-1.52581663893160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Sheet1!$C$11:$C$15</c:f>
              <c:numCache>
                <c:formatCode>"$"#,##0</c:formatCode>
                <c:ptCount val="5"/>
                <c:pt idx="0">
                  <c:v>5385046</c:v>
                </c:pt>
                <c:pt idx="1">
                  <c:v>6924993</c:v>
                </c:pt>
                <c:pt idx="2">
                  <c:v>7726621</c:v>
                </c:pt>
                <c:pt idx="3">
                  <c:v>6246527</c:v>
                </c:pt>
                <c:pt idx="4">
                  <c:v>3210212</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078E-3"/>
                  <c:y val="0.205130847932038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0"/>
                  <c:y val="0.143422094522748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1.1315916680220148E-16"/>
                  <c:y val="0.26078196261197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2.0833029574007923E-3"/>
                  <c:y val="-1.4929393399404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Sheet1!$A$5:$A$9</c:f>
              <c:numCache>
                <c:formatCode>0_);\(0\)</c:formatCode>
                <c:ptCount val="5"/>
                <c:pt idx="0">
                  <c:v>2021</c:v>
                </c:pt>
                <c:pt idx="1">
                  <c:v>2022</c:v>
                </c:pt>
                <c:pt idx="2">
                  <c:v>2023</c:v>
                </c:pt>
                <c:pt idx="3">
                  <c:v>2024</c:v>
                </c:pt>
                <c:pt idx="4">
                  <c:v>2025</c:v>
                </c:pt>
              </c:numCache>
            </c:numRef>
          </c:cat>
          <c:val>
            <c:numRef>
              <c:f>Sheet1!$B$5:$B$9</c:f>
              <c:numCache>
                <c:formatCode>_("$"* #,##0_);_("$"* \(#,##0\);_("$"* "-"_);_(@_)</c:formatCode>
                <c:ptCount val="5"/>
                <c:pt idx="0">
                  <c:v>972368.36</c:v>
                </c:pt>
                <c:pt idx="1">
                  <c:v>1283640</c:v>
                </c:pt>
                <c:pt idx="2">
                  <c:v>1061271</c:v>
                </c:pt>
                <c:pt idx="3">
                  <c:v>1173808</c:v>
                </c:pt>
                <c:pt idx="4">
                  <c:v>291954</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23683660663274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1.9026085977340934E-3"/>
                  <c:y val="0.18327183648205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Sheet1!$P$2:$T$2</c:f>
              <c:numCache>
                <c:formatCode>_("$"* #,##0_);_("$"* \(#,##0\);_("$"* "-"_);_(@_)</c:formatCode>
                <c:ptCount val="5"/>
                <c:pt idx="0">
                  <c:v>27000000</c:v>
                </c:pt>
                <c:pt idx="1">
                  <c:v>27000000</c:v>
                </c:pt>
                <c:pt idx="2">
                  <c:v>28000000</c:v>
                </c:pt>
                <c:pt idx="3">
                  <c:v>31000000</c:v>
                </c:pt>
                <c:pt idx="4">
                  <c:v>30700000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173202992939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2.6449903308751192E-3"/>
                  <c:y val="0.25834294654210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3.5029293429670876E-3"/>
                  <c:y val="0.271660755945727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Sheet1!$P$3:$T$3</c:f>
              <c:numCache>
                <c:formatCode>_("$"* #,##0_);_("$"* \(#,##0\);_("$"* "-"_);_(@_)</c:formatCode>
                <c:ptCount val="5"/>
                <c:pt idx="0">
                  <c:v>22075131</c:v>
                </c:pt>
                <c:pt idx="1">
                  <c:v>26832976</c:v>
                </c:pt>
                <c:pt idx="2">
                  <c:v>28933820.690000001</c:v>
                </c:pt>
                <c:pt idx="3">
                  <c:v>27136542</c:v>
                </c:pt>
                <c:pt idx="4">
                  <c:v>13085831</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186884935813906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6442274550024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Sheet1!$AG$2:$AK$2</c:f>
              <c:numCache>
                <c:formatCode>_("$"* #,##0_);_("$"* \(#,##0\);_("$"* "-"_);_(@_)</c:formatCode>
                <c:ptCount val="5"/>
                <c:pt idx="0">
                  <c:v>18000000</c:v>
                </c:pt>
                <c:pt idx="1">
                  <c:v>10900000</c:v>
                </c:pt>
                <c:pt idx="2">
                  <c:v>6000000</c:v>
                </c:pt>
                <c:pt idx="3">
                  <c:v>8700000</c:v>
                </c:pt>
                <c:pt idx="4" formatCode="&quot;$&quot;#,##0">
                  <c:v>16000000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8.4077315905353046E-3"/>
                  <c:y val="0.274913409723331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1.23744230817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2.8518140827136162E-4"/>
                  <c:y val="0.2552336676446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Sheet1!$AG$3:$AK$3</c:f>
              <c:numCache>
                <c:formatCode>_("$"* #,##0_);_("$"* \(#,##0\);_("$"* "-"_);_(@_)</c:formatCode>
                <c:ptCount val="5"/>
                <c:pt idx="0">
                  <c:v>10230874</c:v>
                </c:pt>
                <c:pt idx="1">
                  <c:v>4038424</c:v>
                </c:pt>
                <c:pt idx="2">
                  <c:v>7944669.4800000004</c:v>
                </c:pt>
                <c:pt idx="3">
                  <c:v>9214740</c:v>
                </c:pt>
                <c:pt idx="4">
                  <c:v>2738040</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5.666008011824453E-3"/>
                  <c:y val="0.29203126127965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64410684170931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Sheet1!$B$12:$B$17</c:f>
              <c:numCache>
                <c:formatCode>"$"#,##0</c:formatCode>
                <c:ptCount val="5"/>
                <c:pt idx="0">
                  <c:v>52887822</c:v>
                </c:pt>
                <c:pt idx="1">
                  <c:v>61157033</c:v>
                </c:pt>
                <c:pt idx="2">
                  <c:v>63500000</c:v>
                </c:pt>
                <c:pt idx="3">
                  <c:v>79500000</c:v>
                </c:pt>
                <c:pt idx="4">
                  <c:v>79000000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1.4165020029561393E-3"/>
                  <c:y val="0.32355482359112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27419293785328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9312380920467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3478039722584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5.6660080118245571E-3"/>
                  <c:y val="-1.7880520320803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Sheet1!$C$12:$C$17</c:f>
              <c:numCache>
                <c:formatCode>"$"#,##0</c:formatCode>
                <c:ptCount val="5"/>
                <c:pt idx="0">
                  <c:v>55171195.840000004</c:v>
                </c:pt>
                <c:pt idx="1">
                  <c:v>64743782</c:v>
                </c:pt>
                <c:pt idx="2">
                  <c:v>75030740</c:v>
                </c:pt>
                <c:pt idx="3">
                  <c:v>81506154</c:v>
                </c:pt>
                <c:pt idx="4">
                  <c:v>31749561</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Sheet1!$A$44:$A$47</c:f>
              <c:strCache>
                <c:ptCount val="4"/>
                <c:pt idx="0">
                  <c:v>Sep. 2024</c:v>
                </c:pt>
                <c:pt idx="1">
                  <c:v>Oct. 2024</c:v>
                </c:pt>
                <c:pt idx="2">
                  <c:v>Nov. 2024</c:v>
                </c:pt>
                <c:pt idx="3">
                  <c:v>Dec. 2024</c:v>
                </c:pt>
              </c:strCache>
            </c:strRef>
          </c:cat>
          <c:val>
            <c:numRef>
              <c:f>Sheet1!$B$44:$B$47</c:f>
              <c:numCache>
                <c:formatCode>General</c:formatCode>
                <c:ptCount val="4"/>
                <c:pt idx="0">
                  <c:v>68</c:v>
                </c:pt>
                <c:pt idx="1">
                  <c:v>68</c:v>
                </c:pt>
                <c:pt idx="2">
                  <c:v>68</c:v>
                </c:pt>
                <c:pt idx="3">
                  <c:v>68</c:v>
                </c:pt>
              </c:numCache>
            </c:numRef>
          </c:val>
          <c:extLst>
            <c:ext xmlns:c16="http://schemas.microsoft.com/office/drawing/2014/chart" uri="{C3380CC4-5D6E-409C-BE32-E72D297353CC}">
              <c16:uniqueId val="{00000000-1C40-4EA1-A14B-ED2A03A916ED}"/>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Sheet1!$A$44:$A$47</c:f>
              <c:strCache>
                <c:ptCount val="4"/>
                <c:pt idx="0">
                  <c:v>Sep. 2024</c:v>
                </c:pt>
                <c:pt idx="1">
                  <c:v>Oct. 2024</c:v>
                </c:pt>
                <c:pt idx="2">
                  <c:v>Nov. 2024</c:v>
                </c:pt>
                <c:pt idx="3">
                  <c:v>Dec. 2024</c:v>
                </c:pt>
              </c:strCache>
            </c:strRef>
          </c:cat>
          <c:val>
            <c:numRef>
              <c:f>Sheet1!$C$44:$C$47</c:f>
              <c:numCache>
                <c:formatCode>General</c:formatCode>
                <c:ptCount val="4"/>
                <c:pt idx="0">
                  <c:v>80</c:v>
                </c:pt>
                <c:pt idx="1">
                  <c:v>80</c:v>
                </c:pt>
                <c:pt idx="2">
                  <c:v>80</c:v>
                </c:pt>
                <c:pt idx="3">
                  <c:v>78</c:v>
                </c:pt>
              </c:numCache>
            </c:numRef>
          </c:val>
          <c:extLst>
            <c:ext xmlns:c16="http://schemas.microsoft.com/office/drawing/2014/chart" uri="{C3380CC4-5D6E-409C-BE32-E72D297353CC}">
              <c16:uniqueId val="{00000001-1C40-4EA1-A14B-ED2A03A916ED}"/>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Sheet1!$A$44:$A$47</c:f>
              <c:strCache>
                <c:ptCount val="4"/>
                <c:pt idx="0">
                  <c:v>Sep. 2024</c:v>
                </c:pt>
                <c:pt idx="1">
                  <c:v>Oct. 2024</c:v>
                </c:pt>
                <c:pt idx="2">
                  <c:v>Nov. 2024</c:v>
                </c:pt>
                <c:pt idx="3">
                  <c:v>Dec. 2024</c:v>
                </c:pt>
              </c:strCache>
            </c:strRef>
          </c:cat>
          <c:val>
            <c:numRef>
              <c:f>Sheet1!$D$44:$D$47</c:f>
              <c:numCache>
                <c:formatCode>General</c:formatCode>
                <c:ptCount val="4"/>
                <c:pt idx="0">
                  <c:v>16</c:v>
                </c:pt>
                <c:pt idx="1">
                  <c:v>16</c:v>
                </c:pt>
                <c:pt idx="2">
                  <c:v>16</c:v>
                </c:pt>
                <c:pt idx="3">
                  <c:v>16</c:v>
                </c:pt>
              </c:numCache>
            </c:numRef>
          </c:val>
          <c:extLst>
            <c:ext xmlns:c16="http://schemas.microsoft.com/office/drawing/2014/chart" uri="{C3380CC4-5D6E-409C-BE32-E72D297353CC}">
              <c16:uniqueId val="{00000002-1C40-4EA1-A14B-ED2A03A916ED}"/>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Sheet1!$A$44:$A$47</c:f>
              <c:strCache>
                <c:ptCount val="4"/>
                <c:pt idx="0">
                  <c:v>Sep. 2024</c:v>
                </c:pt>
                <c:pt idx="1">
                  <c:v>Oct. 2024</c:v>
                </c:pt>
                <c:pt idx="2">
                  <c:v>Nov. 2024</c:v>
                </c:pt>
                <c:pt idx="3">
                  <c:v>Dec. 2024</c:v>
                </c:pt>
              </c:strCache>
            </c:strRef>
          </c:cat>
          <c:val>
            <c:numRef>
              <c:f>Sheet1!$E$44:$E$47</c:f>
              <c:numCache>
                <c:formatCode>General</c:formatCode>
                <c:ptCount val="4"/>
                <c:pt idx="0">
                  <c:v>27</c:v>
                </c:pt>
                <c:pt idx="1">
                  <c:v>27</c:v>
                </c:pt>
                <c:pt idx="2">
                  <c:v>27</c:v>
                </c:pt>
                <c:pt idx="3">
                  <c:v>27</c:v>
                </c:pt>
              </c:numCache>
            </c:numRef>
          </c:val>
          <c:extLst>
            <c:ext xmlns:c16="http://schemas.microsoft.com/office/drawing/2014/chart" uri="{C3380CC4-5D6E-409C-BE32-E72D297353CC}">
              <c16:uniqueId val="{00000003-1C40-4EA1-A14B-ED2A03A916ED}"/>
            </c:ext>
          </c:extLst>
        </c:ser>
        <c:ser>
          <c:idx val="4"/>
          <c:order val="4"/>
          <c:tx>
            <c:strRef>
              <c:f>Sheet1!$F$1</c:f>
              <c:strCache>
                <c:ptCount val="1"/>
                <c:pt idx="0">
                  <c:v>Finance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Sheet1!$A$44:$A$47</c:f>
              <c:strCache>
                <c:ptCount val="4"/>
                <c:pt idx="0">
                  <c:v>Sep. 2024</c:v>
                </c:pt>
                <c:pt idx="1">
                  <c:v>Oct. 2024</c:v>
                </c:pt>
                <c:pt idx="2">
                  <c:v>Nov. 2024</c:v>
                </c:pt>
                <c:pt idx="3">
                  <c:v>Dec. 2024</c:v>
                </c:pt>
              </c:strCache>
            </c:strRef>
          </c:cat>
          <c:val>
            <c:numRef>
              <c:f>Sheet1!$F$44:$F$47</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4-1C40-4EA1-A14B-ED2A03A916ED}"/>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6808963022478601E-3"/>
                  <c:y val="0.139751864878444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1.2402255941059124E-2"/>
                  <c:y val="0.132508240802601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Sheet1!$A$80:$A$88</c:f>
              <c:strCache>
                <c:ptCount val="9"/>
                <c:pt idx="0">
                  <c:v>May</c:v>
                </c:pt>
                <c:pt idx="1">
                  <c:v>Jun.</c:v>
                </c:pt>
                <c:pt idx="2">
                  <c:v>Jul.</c:v>
                </c:pt>
                <c:pt idx="3">
                  <c:v>Aug.</c:v>
                </c:pt>
                <c:pt idx="4">
                  <c:v>Sep.</c:v>
                </c:pt>
                <c:pt idx="5">
                  <c:v>Oct.</c:v>
                </c:pt>
                <c:pt idx="6">
                  <c:v>Nov.</c:v>
                </c:pt>
                <c:pt idx="7">
                  <c:v>Dec.</c:v>
                </c:pt>
                <c:pt idx="8">
                  <c:v>Jan. 2025</c:v>
                </c:pt>
              </c:strCache>
            </c:strRef>
          </c:cat>
          <c:val>
            <c:numRef>
              <c:f>Sheet1!$B$80:$B$88</c:f>
              <c:numCache>
                <c:formatCode>#,##0</c:formatCode>
                <c:ptCount val="9"/>
                <c:pt idx="0">
                  <c:v>1806</c:v>
                </c:pt>
                <c:pt idx="1">
                  <c:v>1826</c:v>
                </c:pt>
                <c:pt idx="2">
                  <c:v>1852</c:v>
                </c:pt>
                <c:pt idx="3">
                  <c:v>1816</c:v>
                </c:pt>
                <c:pt idx="4">
                  <c:v>1941</c:v>
                </c:pt>
                <c:pt idx="5">
                  <c:v>1847</c:v>
                </c:pt>
                <c:pt idx="6">
                  <c:v>1972</c:v>
                </c:pt>
                <c:pt idx="7">
                  <c:v>1989</c:v>
                </c:pt>
                <c:pt idx="8">
                  <c:v>2005</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20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Sheet1!$A$80:$A$88</c:f>
              <c:strCache>
                <c:ptCount val="9"/>
                <c:pt idx="0">
                  <c:v>May</c:v>
                </c:pt>
                <c:pt idx="1">
                  <c:v>Jun.</c:v>
                </c:pt>
                <c:pt idx="2">
                  <c:v>Jul.</c:v>
                </c:pt>
                <c:pt idx="3">
                  <c:v>Aug.</c:v>
                </c:pt>
                <c:pt idx="4">
                  <c:v>Sep.</c:v>
                </c:pt>
                <c:pt idx="5">
                  <c:v>Oct.</c:v>
                </c:pt>
                <c:pt idx="6">
                  <c:v>Nov.</c:v>
                </c:pt>
                <c:pt idx="7">
                  <c:v>Dec.</c:v>
                </c:pt>
                <c:pt idx="8">
                  <c:v>Jan. 2025</c:v>
                </c:pt>
              </c:strCache>
            </c:strRef>
          </c:cat>
          <c:val>
            <c:numRef>
              <c:f>Sheet1!$B$80:$B$88</c:f>
              <c:numCache>
                <c:formatCode>General</c:formatCode>
                <c:ptCount val="9"/>
                <c:pt idx="0">
                  <c:v>937</c:v>
                </c:pt>
                <c:pt idx="1">
                  <c:v>904</c:v>
                </c:pt>
                <c:pt idx="2" formatCode="#,##0">
                  <c:v>981</c:v>
                </c:pt>
                <c:pt idx="3" formatCode="#,##0">
                  <c:v>1171</c:v>
                </c:pt>
                <c:pt idx="4" formatCode="#,##0">
                  <c:v>1075</c:v>
                </c:pt>
                <c:pt idx="5" formatCode="#,##0">
                  <c:v>1102</c:v>
                </c:pt>
                <c:pt idx="6" formatCode="#,##0">
                  <c:v>1080</c:v>
                </c:pt>
                <c:pt idx="7" formatCode="#,##0">
                  <c:v>1152</c:v>
                </c:pt>
                <c:pt idx="8" formatCode="#,##0">
                  <c:v>1130</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400"/>
          <c:min val="0"/>
        </c:scaling>
        <c:delete val="0"/>
        <c:axPos val="l"/>
        <c:majorGridlines>
          <c:spPr>
            <a:ln>
              <a:solidFill>
                <a:schemeClr val="bg1">
                  <a:lumMod val="85000"/>
                </a:schemeClr>
              </a:solidFill>
              <a:prstDash val="sysDot"/>
            </a:ln>
          </c:spPr>
        </c:majorGridlines>
        <c:numFmt formatCode="General"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Sheet1!$A$70:$A$80</c:f>
              <c:strCache>
                <c:ptCount val="11"/>
                <c:pt idx="0">
                  <c:v>Feb.</c:v>
                </c:pt>
                <c:pt idx="1">
                  <c:v>Mar.</c:v>
                </c:pt>
                <c:pt idx="2">
                  <c:v>Apr.</c:v>
                </c:pt>
                <c:pt idx="3">
                  <c:v>May</c:v>
                </c:pt>
                <c:pt idx="4">
                  <c:v>Jun.</c:v>
                </c:pt>
                <c:pt idx="5">
                  <c:v>Jul. </c:v>
                </c:pt>
                <c:pt idx="6">
                  <c:v>Aug.</c:v>
                </c:pt>
                <c:pt idx="7">
                  <c:v>Sep.</c:v>
                </c:pt>
                <c:pt idx="8">
                  <c:v>Oct.</c:v>
                </c:pt>
                <c:pt idx="9">
                  <c:v>Nov.</c:v>
                </c:pt>
                <c:pt idx="10">
                  <c:v>Dec.</c:v>
                </c:pt>
              </c:strCache>
            </c:strRef>
          </c:cat>
          <c:val>
            <c:numRef>
              <c:f>Sheet1!$B$70:$B$80</c:f>
              <c:numCache>
                <c:formatCode>General</c:formatCode>
                <c:ptCount val="11"/>
                <c:pt idx="0">
                  <c:v>26</c:v>
                </c:pt>
                <c:pt idx="1">
                  <c:v>27</c:v>
                </c:pt>
                <c:pt idx="2">
                  <c:v>24</c:v>
                </c:pt>
                <c:pt idx="3">
                  <c:v>24</c:v>
                </c:pt>
                <c:pt idx="4">
                  <c:v>22</c:v>
                </c:pt>
                <c:pt idx="5">
                  <c:v>22</c:v>
                </c:pt>
                <c:pt idx="6">
                  <c:v>24</c:v>
                </c:pt>
                <c:pt idx="7">
                  <c:v>23</c:v>
                </c:pt>
                <c:pt idx="8">
                  <c:v>27</c:v>
                </c:pt>
                <c:pt idx="9">
                  <c:v>27</c:v>
                </c:pt>
                <c:pt idx="10">
                  <c:v>14</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19108457308382E-2"/>
          <c:y val="5.7410992848202641E-2"/>
          <c:w val="0.91706026464180279"/>
          <c:h val="0.76560052498104048"/>
        </c:manualLayout>
      </c:layout>
      <c:barChart>
        <c:barDir val="col"/>
        <c:grouping val="clustered"/>
        <c:varyColors val="0"/>
        <c:ser>
          <c:idx val="0"/>
          <c:order val="0"/>
          <c:tx>
            <c:strRef>
              <c:f>Sheet1!$D$1</c:f>
              <c:strCache>
                <c:ptCount val="1"/>
                <c:pt idx="0">
                  <c:v>FRI - FY 2023</c:v>
                </c:pt>
              </c:strCache>
            </c:strRef>
          </c:tx>
          <c:spPr>
            <a:solidFill>
              <a:schemeClr val="accent1"/>
            </a:solidFill>
            <a:ln>
              <a:solidFill>
                <a:schemeClr val="accent5">
                  <a:lumMod val="50000"/>
                </a:schemeClr>
              </a:solidFill>
            </a:ln>
            <a:effectLst/>
          </c:spPr>
          <c:invertIfNegative val="0"/>
          <c:dLbls>
            <c:dLbl>
              <c:idx val="0"/>
              <c:layout>
                <c:manualLayout>
                  <c:x val="-1.1979691307767539E-3"/>
                  <c:y val="0.15624141634307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1-49E4-9260-CCF8A14D4E96}"/>
                </c:ext>
              </c:extLst>
            </c:dLbl>
            <c:dLbl>
              <c:idx val="1"/>
              <c:layout>
                <c:manualLayout>
                  <c:x val="-2.4266093660434674E-3"/>
                  <c:y val="0.14644829212352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1-49E4-9260-CCF8A14D4E96}"/>
                </c:ext>
              </c:extLst>
            </c:dLbl>
            <c:dLbl>
              <c:idx val="2"/>
              <c:layout>
                <c:manualLayout>
                  <c:x val="-3.4974730187537226E-3"/>
                  <c:y val="0.14887523691985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D1-49E4-9260-CCF8A14D4E96}"/>
                </c:ext>
              </c:extLst>
            </c:dLbl>
            <c:dLbl>
              <c:idx val="3"/>
              <c:layout>
                <c:manualLayout>
                  <c:x val="-3.7414602733900674E-3"/>
                  <c:y val="0.1261571461319620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828937159305531"/>
                      <c:h val="6.5276564341089013E-2"/>
                    </c:manualLayout>
                  </c15:layout>
                </c:ext>
                <c:ext xmlns:c16="http://schemas.microsoft.com/office/drawing/2014/chart" uri="{C3380CC4-5D6E-409C-BE32-E72D297353CC}">
                  <c16:uniqueId val="{00000003-0DD1-49E4-9260-CCF8A14D4E96}"/>
                </c:ext>
              </c:extLst>
            </c:dLbl>
            <c:dLbl>
              <c:idx val="4"/>
              <c:layout>
                <c:manualLayout>
                  <c:x val="-7.0336303134407277E-4"/>
                  <c:y val="0.15076156607263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D1-49E4-9260-CCF8A14D4E96}"/>
                </c:ext>
              </c:extLst>
            </c:dLbl>
            <c:dLbl>
              <c:idx val="5"/>
              <c:layout>
                <c:manualLayout>
                  <c:x val="-1.4184004245322967E-3"/>
                  <c:y val="0.12326837692678067"/>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98080537517739"/>
                      <c:h val="5.0261210820265738E-2"/>
                    </c:manualLayout>
                  </c15:layout>
                </c:ext>
                <c:ext xmlns:c16="http://schemas.microsoft.com/office/drawing/2014/chart" uri="{C3380CC4-5D6E-409C-BE32-E72D297353CC}">
                  <c16:uniqueId val="{00000005-0DD1-49E4-9260-CCF8A14D4E96}"/>
                </c:ext>
              </c:extLst>
            </c:dLbl>
            <c:dLbl>
              <c:idx val="6"/>
              <c:layout>
                <c:manualLayout>
                  <c:x val="2.2750498992620649E-3"/>
                  <c:y val="0.16036186294519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D1-49E4-9260-CCF8A14D4E96}"/>
                </c:ext>
              </c:extLst>
            </c:dLbl>
            <c:dLbl>
              <c:idx val="7"/>
              <c:layout>
                <c:manualLayout>
                  <c:x val="-2.6035899284382341E-4"/>
                  <c:y val="0.12408366959179733"/>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58787412253708E-2"/>
                      <c:h val="3.8059385079478383E-2"/>
                    </c:manualLayout>
                  </c15:layout>
                </c:ext>
                <c:ext xmlns:c16="http://schemas.microsoft.com/office/drawing/2014/chart" uri="{C3380CC4-5D6E-409C-BE32-E72D297353CC}">
                  <c16:uniqueId val="{00000007-0DD1-49E4-9260-CCF8A14D4E96}"/>
                </c:ext>
              </c:extLst>
            </c:dLbl>
            <c:dLbl>
              <c:idx val="8"/>
              <c:layout>
                <c:manualLayout>
                  <c:x val="2.5620043318099559E-3"/>
                  <c:y val="0.158302222204098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D1-49E4-9260-CCF8A14D4E96}"/>
                </c:ext>
              </c:extLst>
            </c:dLbl>
            <c:dLbl>
              <c:idx val="9"/>
              <c:layout>
                <c:manualLayout>
                  <c:x val="9.1971866031378751E-4"/>
                  <c:y val="0.143450147285722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D1-49E4-9260-CCF8A14D4E96}"/>
                </c:ext>
              </c:extLst>
            </c:dLbl>
            <c:dLbl>
              <c:idx val="10"/>
              <c:layout>
                <c:manualLayout>
                  <c:x val="-4.8327713290936288E-4"/>
                  <c:y val="0.14314109922656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D1-49E4-9260-CCF8A14D4E96}"/>
                </c:ext>
              </c:extLst>
            </c:dLbl>
            <c:dLbl>
              <c:idx val="11"/>
              <c:layout>
                <c:manualLayout>
                  <c:x val="2.7746296913146755E-3"/>
                  <c:y val="0.15467520388870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D1-49E4-9260-CCF8A14D4E96}"/>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D1-49E4-9260-CCF8A14D4E96}"/>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D1-49E4-9260-CCF8A14D4E96}"/>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D1-49E4-9260-CCF8A14D4E96}"/>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D1-49E4-9260-CCF8A14D4E96}"/>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DD1-49E4-9260-CCF8A14D4E96}"/>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Sheet1!$D$2:$D$13</c:f>
            </c:numRef>
          </c:val>
          <c:extLst>
            <c:ext xmlns:c16="http://schemas.microsoft.com/office/drawing/2014/chart" uri="{C3380CC4-5D6E-409C-BE32-E72D297353CC}">
              <c16:uniqueId val="{00000011-0DD1-49E4-9260-CCF8A14D4E96}"/>
            </c:ext>
          </c:extLst>
        </c:ser>
        <c:ser>
          <c:idx val="1"/>
          <c:order val="1"/>
          <c:tx>
            <c:strRef>
              <c:f>Sheet1!$E$1</c:f>
              <c:strCache>
                <c:ptCount val="1"/>
                <c:pt idx="0">
                  <c:v>FRI - FY 2024</c:v>
                </c:pt>
              </c:strCache>
            </c:strRef>
          </c:tx>
          <c:spPr>
            <a:solidFill>
              <a:schemeClr val="accent2"/>
            </a:solidFill>
            <a:ln>
              <a:noFill/>
            </a:ln>
            <a:effectLst/>
          </c:spPr>
          <c:invertIfNegative val="0"/>
          <c:dLbls>
            <c:dLbl>
              <c:idx val="0"/>
              <c:layout>
                <c:manualLayout>
                  <c:x val="0"/>
                  <c:y val="0.17016576452402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DD1-49E4-9260-CCF8A14D4E96}"/>
                </c:ext>
              </c:extLst>
            </c:dLbl>
            <c:dLbl>
              <c:idx val="1"/>
              <c:layout>
                <c:manualLayout>
                  <c:x val="1.7546082298310203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D1-49E4-9260-CCF8A14D4E96}"/>
                </c:ext>
              </c:extLst>
            </c:dLbl>
            <c:dLbl>
              <c:idx val="2"/>
              <c:layout>
                <c:manualLayout>
                  <c:x val="-4.820751571928677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DD1-49E4-9260-CCF8A14D4E96}"/>
                </c:ext>
              </c:extLst>
            </c:dLbl>
            <c:dLbl>
              <c:idx val="3"/>
              <c:layout>
                <c:manualLayout>
                  <c:x val="-1.7546082298310203E-3"/>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DD1-49E4-9260-CCF8A14D4E96}"/>
                </c:ext>
              </c:extLst>
            </c:dLbl>
            <c:dLbl>
              <c:idx val="4"/>
              <c:layout>
                <c:manualLayout>
                  <c:x val="-3.0661433420976244E-3"/>
                  <c:y val="0.13687246276932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DD1-49E4-9260-CCF8A14D4E96}"/>
                </c:ext>
              </c:extLst>
            </c:dLbl>
            <c:dLbl>
              <c:idx val="5"/>
              <c:layout>
                <c:manualLayout>
                  <c:x val="0"/>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D1-49E4-9260-CCF8A14D4E96}"/>
                </c:ext>
              </c:extLst>
            </c:dLbl>
            <c:dLbl>
              <c:idx val="6"/>
              <c:layout>
                <c:manualLayout>
                  <c:x val="4.4307311756435153E-4"/>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DD1-49E4-9260-CCF8A14D4E96}"/>
                </c:ext>
              </c:extLst>
            </c:dLbl>
            <c:dLbl>
              <c:idx val="7"/>
              <c:layout>
                <c:manualLayout>
                  <c:x val="-3.5092164596620405E-3"/>
                  <c:y val="0.15906799727245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75-4F52-AAB6-17134C4C33EC}"/>
                </c:ext>
              </c:extLst>
            </c:dLbl>
            <c:dLbl>
              <c:idx val="8"/>
              <c:layout>
                <c:manualLayout>
                  <c:x val="-1.7546082298311489E-3"/>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23-4C54-837B-171742D607B4}"/>
                </c:ext>
              </c:extLst>
            </c:dLbl>
            <c:dLbl>
              <c:idx val="9"/>
              <c:layout>
                <c:manualLayout>
                  <c:x val="8.7744227304384326E-4"/>
                  <c:y val="0.131323724783528"/>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8343257461955057E-2"/>
                      <c:h val="6.7752014710804123E-2"/>
                    </c:manualLayout>
                  </c15:layout>
                </c:ext>
                <c:ext xmlns:c16="http://schemas.microsoft.com/office/drawing/2014/chart" uri="{C3380CC4-5D6E-409C-BE32-E72D297353CC}">
                  <c16:uniqueId val="{00000000-1211-467F-B406-40717FA3E407}"/>
                </c:ext>
              </c:extLst>
            </c:dLbl>
            <c:dLbl>
              <c:idx val="10"/>
              <c:layout>
                <c:manualLayout>
                  <c:x val="0"/>
                  <c:y val="0.15166948577140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B-441C-B467-F8C78C5F530B}"/>
                </c:ext>
              </c:extLst>
            </c:dLbl>
            <c:dLbl>
              <c:idx val="11"/>
              <c:layout>
                <c:manualLayout>
                  <c:x val="0"/>
                  <c:y val="0.14427097427036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11-4170-A394-B59A8BA63427}"/>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Sheet1!$E$2:$E$13</c:f>
              <c:numCache>
                <c:formatCode>#,##0</c:formatCode>
                <c:ptCount val="12"/>
                <c:pt idx="0">
                  <c:v>2470</c:v>
                </c:pt>
                <c:pt idx="1">
                  <c:v>2949</c:v>
                </c:pt>
                <c:pt idx="2">
                  <c:v>2847</c:v>
                </c:pt>
                <c:pt idx="3">
                  <c:v>2814</c:v>
                </c:pt>
                <c:pt idx="4">
                  <c:v>2523</c:v>
                </c:pt>
                <c:pt idx="5">
                  <c:v>2269</c:v>
                </c:pt>
                <c:pt idx="6">
                  <c:v>2558</c:v>
                </c:pt>
                <c:pt idx="7">
                  <c:v>2419</c:v>
                </c:pt>
                <c:pt idx="8">
                  <c:v>3131</c:v>
                </c:pt>
                <c:pt idx="9">
                  <c:v>2485</c:v>
                </c:pt>
                <c:pt idx="10">
                  <c:v>2660</c:v>
                </c:pt>
                <c:pt idx="11">
                  <c:v>2348</c:v>
                </c:pt>
              </c:numCache>
            </c:numRef>
          </c:val>
          <c:extLst>
            <c:ext xmlns:c16="http://schemas.microsoft.com/office/drawing/2014/chart" uri="{C3380CC4-5D6E-409C-BE32-E72D297353CC}">
              <c16:uniqueId val="{00000019-0DD1-49E4-9260-CCF8A14D4E96}"/>
            </c:ext>
          </c:extLst>
        </c:ser>
        <c:ser>
          <c:idx val="2"/>
          <c:order val="2"/>
          <c:tx>
            <c:strRef>
              <c:f>Sheet1!$F$1</c:f>
              <c:strCache>
                <c:ptCount val="1"/>
                <c:pt idx="0">
                  <c:v>FRI - FY 2025</c:v>
                </c:pt>
              </c:strCache>
            </c:strRef>
          </c:tx>
          <c:spPr>
            <a:solidFill>
              <a:srgbClr val="92D050"/>
            </a:solidFill>
            <a:ln>
              <a:noFill/>
            </a:ln>
            <a:effectLst/>
          </c:spPr>
          <c:invertIfNegative val="0"/>
          <c:dLbls>
            <c:dLbl>
              <c:idx val="0"/>
              <c:layout>
                <c:manualLayout>
                  <c:x val="0"/>
                  <c:y val="0.166466508773498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8E-4FF4-A069-D084D19B077C}"/>
                </c:ext>
              </c:extLst>
            </c:dLbl>
            <c:dLbl>
              <c:idx val="1"/>
              <c:layout>
                <c:manualLayout>
                  <c:x val="-1.7546082298310524E-3"/>
                  <c:y val="0.15166948577140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6-4C08-8A10-4C0DBE626E8A}"/>
                </c:ext>
              </c:extLst>
            </c:dLbl>
            <c:dLbl>
              <c:idx val="2"/>
              <c:layout>
                <c:manualLayout>
                  <c:x val="-3.2167445945821513E-17"/>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34-4F98-BB9C-5F603309003C}"/>
                </c:ext>
              </c:extLst>
            </c:dLbl>
            <c:dLbl>
              <c:idx val="3"/>
              <c:layout>
                <c:manualLayout>
                  <c:x val="-6.4334891891643026E-17"/>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A6-47C4-87D5-D7A256588C37}"/>
                </c:ext>
              </c:extLst>
            </c:dLbl>
            <c:dLbl>
              <c:idx val="4"/>
              <c:layout>
                <c:manualLayout>
                  <c:x val="-6.4334891891643026E-17"/>
                  <c:y val="0.136872462769321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E8-4360-B014-AE8B829A80B7}"/>
                </c:ext>
              </c:extLst>
            </c:dLbl>
            <c:dLbl>
              <c:idx val="5"/>
              <c:layout>
                <c:manualLayout>
                  <c:x val="-1.7546082298310845E-3"/>
                  <c:y val="0.15166948577140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4E-4CDB-8944-B1768B3763DC}"/>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Sheet1!$F$2:$F$13</c:f>
              <c:numCache>
                <c:formatCode>#,##0</c:formatCode>
                <c:ptCount val="12"/>
                <c:pt idx="0">
                  <c:v>2448</c:v>
                </c:pt>
                <c:pt idx="1">
                  <c:v>2943</c:v>
                </c:pt>
                <c:pt idx="2">
                  <c:v>2575</c:v>
                </c:pt>
                <c:pt idx="3">
                  <c:v>2859</c:v>
                </c:pt>
                <c:pt idx="4">
                  <c:v>2377</c:v>
                </c:pt>
                <c:pt idx="5">
                  <c:v>2440</c:v>
                </c:pt>
              </c:numCache>
            </c:numRef>
          </c:val>
          <c:extLst>
            <c:ext xmlns:c16="http://schemas.microsoft.com/office/drawing/2014/chart" uri="{C3380CC4-5D6E-409C-BE32-E72D297353CC}">
              <c16:uniqueId val="{00000000-1A8E-4FF4-A069-D084D19B077C}"/>
            </c:ext>
          </c:extLst>
        </c:ser>
        <c:dLbls>
          <c:showLegendKey val="0"/>
          <c:showVal val="0"/>
          <c:showCatName val="0"/>
          <c:showSerName val="0"/>
          <c:showPercent val="0"/>
          <c:showBubbleSize val="0"/>
        </c:dLbls>
        <c:gapWidth val="25"/>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35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41827815458872192"/>
          <c:y val="7.6568477156221906E-2"/>
          <c:w val="0.16555847729295173"/>
          <c:h val="0.16956631032444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chemeClr val="accent3"/>
              </a:solidFill>
              <a:ln w="19050">
                <a:solidFill>
                  <a:schemeClr val="lt1"/>
                </a:solidFill>
              </a:ln>
              <a:effectLst/>
            </c:spPr>
            <c:extLst>
              <c:ext xmlns:c16="http://schemas.microsoft.com/office/drawing/2014/chart" uri="{C3380CC4-5D6E-409C-BE32-E72D297353CC}">
                <c16:uniqueId val="{00000071-32B4-4FBC-93A3-509D90FF7777}"/>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5-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layout>
                <c:manualLayout>
                  <c:x val="-0.24424723644533222"/>
                  <c:y val="6.7767672456249775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Sheet1!$A$2:$A$58</c:f>
              <c:strCache>
                <c:ptCount val="57"/>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HERNIA, RUPTURE</c:v>
                </c:pt>
                <c:pt idx="20">
                  <c:v>INFLAMMATION OF JOINTS, ETC</c:v>
                </c:pt>
                <c:pt idx="21">
                  <c:v>OTHER DISEASES OF THE G-I TRACT</c:v>
                </c:pt>
                <c:pt idx="22">
                  <c:v>CARPAL TUNNEL SYNDROME</c:v>
                </c:pt>
                <c:pt idx="23">
                  <c:v>POISONING, SYSTEMIC, UNS</c:v>
                </c:pt>
                <c:pt idx="24">
                  <c:v>DUE TO TOXIC MATERIALS</c:v>
                </c:pt>
                <c:pt idx="25">
                  <c:v>DISEASES OF THE BLOOD AND BLOOD FORMING ORGANS</c:v>
                </c:pt>
                <c:pt idx="26">
                  <c:v>UPPER RESPIRATORY CONDITIONS</c:v>
                </c:pt>
                <c:pt idx="27">
                  <c:v>OTHER TOX EFFECTS OF ONE SYSTEM ONLY</c:v>
                </c:pt>
                <c:pt idx="28">
                  <c:v>ASBESTOSIS</c:v>
                </c:pt>
                <c:pt idx="29">
                  <c:v>SILICOSIS</c:v>
                </c:pt>
                <c:pt idx="30">
                  <c:v>INFLUENZA, PNEUMONIA, ETC</c:v>
                </c:pt>
                <c:pt idx="31">
                  <c:v>OTHER PNEUMOCONIOSES</c:v>
                </c:pt>
                <c:pt idx="32">
                  <c:v>WELDER'S FLASH</c:v>
                </c:pt>
                <c:pt idx="33">
                  <c:v>SCRATCHES, ABRASIONS</c:v>
                </c:pt>
                <c:pt idx="34">
                  <c:v>SPRAINS, STRAINS</c:v>
                </c:pt>
                <c:pt idx="35">
                  <c:v>HEMORRHOIDS</c:v>
                </c:pt>
                <c:pt idx="36">
                  <c:v>HEPATITIS</c:v>
                </c:pt>
                <c:pt idx="37">
                  <c:v>ADVERSE REACTION TO A VACCINATION OR INOCULATION</c:v>
                </c:pt>
                <c:pt idx="38">
                  <c:v>MULTIPLE INJURIES</c:v>
                </c:pt>
                <c:pt idx="39">
                  <c:v>EFFECTS OF CHANGES IN ATMOS PRESSURE</c:v>
                </c:pt>
                <c:pt idx="40">
                  <c:v>CEREBROVASCULAR &amp; OTHER CIRCULATORY</c:v>
                </c:pt>
                <c:pt idx="41">
                  <c:v>COMPLICATIONS PECULIAR TO MED CARE</c:v>
                </c:pt>
                <c:pt idx="42">
                  <c:v>EYE, OTHER DISEASES OF THE EYE</c:v>
                </c:pt>
                <c:pt idx="43">
                  <c:v>MENTAL DISORDERS</c:v>
                </c:pt>
                <c:pt idx="44">
                  <c:v>MALIGNANT</c:v>
                </c:pt>
                <c:pt idx="45">
                  <c:v>BENIGN</c:v>
                </c:pt>
                <c:pt idx="46">
                  <c:v>NERVOUS SYSTEM, CONDITIONS OF, UNS</c:v>
                </c:pt>
                <c:pt idx="47">
                  <c:v>RESPIRATORY SYSTEM, COND. OF, UNS</c:v>
                </c:pt>
                <c:pt idx="48">
                  <c:v>ASTHMA, INFLUENZA, PNEUMONIA</c:v>
                </c:pt>
                <c:pt idx="49">
                  <c:v>COVID-19</c:v>
                </c:pt>
                <c:pt idx="50">
                  <c:v>SYMPTONS &amp; ILL-DEFINED CONDITIONS</c:v>
                </c:pt>
                <c:pt idx="51">
                  <c:v>NO INJURY OR ILLNESS</c:v>
                </c:pt>
                <c:pt idx="52">
                  <c:v>OCCUPATIONAL DISEASE, NEC</c:v>
                </c:pt>
                <c:pt idx="53">
                  <c:v>HEART CONDITION (INCL HEART ATTACK)</c:v>
                </c:pt>
                <c:pt idx="54">
                  <c:v>OTHER INJURY, NEC</c:v>
                </c:pt>
                <c:pt idx="55">
                  <c:v>NONCLASSIFIABLE</c:v>
                </c:pt>
                <c:pt idx="56">
                  <c:v>NO INJURY CODE</c:v>
                </c:pt>
              </c:strCache>
            </c:strRef>
          </c:cat>
          <c:val>
            <c:numRef>
              <c:f>Sheet1!$B$2:$B$58</c:f>
              <c:numCache>
                <c:formatCode>#,##0</c:formatCode>
                <c:ptCount val="57"/>
                <c:pt idx="0">
                  <c:v>45</c:v>
                </c:pt>
                <c:pt idx="1">
                  <c:v>2</c:v>
                </c:pt>
                <c:pt idx="2">
                  <c:v>122</c:v>
                </c:pt>
                <c:pt idx="3">
                  <c:v>7</c:v>
                </c:pt>
                <c:pt idx="4">
                  <c:v>268</c:v>
                </c:pt>
                <c:pt idx="5">
                  <c:v>14</c:v>
                </c:pt>
                <c:pt idx="6">
                  <c:v>0</c:v>
                </c:pt>
                <c:pt idx="7">
                  <c:v>1</c:v>
                </c:pt>
                <c:pt idx="8">
                  <c:v>1335</c:v>
                </c:pt>
                <c:pt idx="9">
                  <c:v>755</c:v>
                </c:pt>
                <c:pt idx="10">
                  <c:v>1</c:v>
                </c:pt>
                <c:pt idx="11">
                  <c:v>1</c:v>
                </c:pt>
                <c:pt idx="12">
                  <c:v>1</c:v>
                </c:pt>
                <c:pt idx="13">
                  <c:v>8</c:v>
                </c:pt>
                <c:pt idx="14">
                  <c:v>58</c:v>
                </c:pt>
                <c:pt idx="15">
                  <c:v>6</c:v>
                </c:pt>
                <c:pt idx="16">
                  <c:v>769</c:v>
                </c:pt>
                <c:pt idx="17">
                  <c:v>1</c:v>
                </c:pt>
                <c:pt idx="18">
                  <c:v>4</c:v>
                </c:pt>
                <c:pt idx="19">
                  <c:v>60</c:v>
                </c:pt>
                <c:pt idx="20">
                  <c:v>142</c:v>
                </c:pt>
                <c:pt idx="21">
                  <c:v>0</c:v>
                </c:pt>
                <c:pt idx="22">
                  <c:v>4</c:v>
                </c:pt>
                <c:pt idx="23">
                  <c:v>6</c:v>
                </c:pt>
                <c:pt idx="24">
                  <c:v>1</c:v>
                </c:pt>
                <c:pt idx="25">
                  <c:v>0</c:v>
                </c:pt>
                <c:pt idx="26">
                  <c:v>1</c:v>
                </c:pt>
                <c:pt idx="27">
                  <c:v>1</c:v>
                </c:pt>
                <c:pt idx="28">
                  <c:v>0</c:v>
                </c:pt>
                <c:pt idx="29">
                  <c:v>0</c:v>
                </c:pt>
                <c:pt idx="30">
                  <c:v>1</c:v>
                </c:pt>
                <c:pt idx="31">
                  <c:v>0</c:v>
                </c:pt>
                <c:pt idx="32">
                  <c:v>0</c:v>
                </c:pt>
                <c:pt idx="33">
                  <c:v>3</c:v>
                </c:pt>
                <c:pt idx="34">
                  <c:v>3579</c:v>
                </c:pt>
                <c:pt idx="35">
                  <c:v>0</c:v>
                </c:pt>
                <c:pt idx="36">
                  <c:v>0</c:v>
                </c:pt>
                <c:pt idx="37">
                  <c:v>2</c:v>
                </c:pt>
                <c:pt idx="38">
                  <c:v>229</c:v>
                </c:pt>
                <c:pt idx="39">
                  <c:v>0</c:v>
                </c:pt>
                <c:pt idx="40">
                  <c:v>3</c:v>
                </c:pt>
                <c:pt idx="41">
                  <c:v>0</c:v>
                </c:pt>
                <c:pt idx="42">
                  <c:v>4</c:v>
                </c:pt>
                <c:pt idx="43">
                  <c:v>17</c:v>
                </c:pt>
                <c:pt idx="44">
                  <c:v>1</c:v>
                </c:pt>
                <c:pt idx="45">
                  <c:v>1</c:v>
                </c:pt>
                <c:pt idx="46">
                  <c:v>1</c:v>
                </c:pt>
                <c:pt idx="47">
                  <c:v>9</c:v>
                </c:pt>
                <c:pt idx="48">
                  <c:v>2</c:v>
                </c:pt>
                <c:pt idx="49">
                  <c:v>109</c:v>
                </c:pt>
                <c:pt idx="50">
                  <c:v>42</c:v>
                </c:pt>
                <c:pt idx="51">
                  <c:v>59</c:v>
                </c:pt>
                <c:pt idx="52">
                  <c:v>2</c:v>
                </c:pt>
                <c:pt idx="53">
                  <c:v>21</c:v>
                </c:pt>
                <c:pt idx="54">
                  <c:v>341</c:v>
                </c:pt>
                <c:pt idx="55">
                  <c:v>432</c:v>
                </c:pt>
                <c:pt idx="56">
                  <c:v>0</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0980419482963E-2"/>
          <c:y val="5.9890247917095553E-2"/>
          <c:w val="0.91706026464180279"/>
          <c:h val="0.76560052498104048"/>
        </c:manualLayout>
      </c:layout>
      <c:barChart>
        <c:barDir val="col"/>
        <c:grouping val="clustered"/>
        <c:varyColors val="0"/>
        <c:ser>
          <c:idx val="0"/>
          <c:order val="0"/>
          <c:tx>
            <c:strRef>
              <c:f>Sheet1!$E$1</c:f>
              <c:strCache>
                <c:ptCount val="1"/>
                <c:pt idx="0">
                  <c:v>Cases - FY 2024</c:v>
                </c:pt>
              </c:strCache>
            </c:strRef>
          </c:tx>
          <c:spPr>
            <a:solidFill>
              <a:srgbClr val="FFFF99"/>
            </a:solidFill>
            <a:ln>
              <a:solidFill>
                <a:schemeClr val="accent5">
                  <a:lumMod val="50000"/>
                </a:schemeClr>
              </a:solidFill>
            </a:ln>
            <a:effectLst/>
          </c:spPr>
          <c:invertIfNegative val="0"/>
          <c:dLbls>
            <c:dLbl>
              <c:idx val="0"/>
              <c:layout>
                <c:manualLayout>
                  <c:x val="-9.2286251829142452E-4"/>
                  <c:y val="0.164600340370194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A1-4264-8053-7E6D4DF6855B}"/>
                </c:ext>
              </c:extLst>
            </c:dLbl>
            <c:dLbl>
              <c:idx val="1"/>
              <c:layout>
                <c:manualLayout>
                  <c:x val="6.3953731447285902E-4"/>
                  <c:y val="0.19357431697711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A1-4264-8053-7E6D4DF6855B}"/>
                </c:ext>
              </c:extLst>
            </c:dLbl>
            <c:dLbl>
              <c:idx val="2"/>
              <c:layout>
                <c:manualLayout>
                  <c:x val="-2.636750052261491E-4"/>
                  <c:y val="0.19393240633400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A1-4264-8053-7E6D4DF6855B}"/>
                </c:ext>
              </c:extLst>
            </c:dLbl>
            <c:dLbl>
              <c:idx val="3"/>
              <c:layout>
                <c:manualLayout>
                  <c:x val="7.590411817991453E-4"/>
                  <c:y val="0.15885085689138539"/>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417790887856113E-2"/>
                      <c:h val="6.2558500157344224E-2"/>
                    </c:manualLayout>
                  </c15:layout>
                </c:ext>
                <c:ext xmlns:c16="http://schemas.microsoft.com/office/drawing/2014/chart" uri="{C3380CC4-5D6E-409C-BE32-E72D297353CC}">
                  <c16:uniqueId val="{00000003-8EA1-4264-8053-7E6D4DF6855B}"/>
                </c:ext>
              </c:extLst>
            </c:dLbl>
            <c:dLbl>
              <c:idx val="4"/>
              <c:layout>
                <c:manualLayout>
                  <c:x val="-2.473137760434813E-3"/>
                  <c:y val="0.17878855069250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A1-4264-8053-7E6D4DF6855B}"/>
                </c:ext>
              </c:extLst>
            </c:dLbl>
            <c:dLbl>
              <c:idx val="5"/>
              <c:layout>
                <c:manualLayout>
                  <c:x val="-1.4182983764197616E-3"/>
                  <c:y val="0.15810451577436635"/>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33401585754741"/>
                      <c:h val="5.0261461762269581E-2"/>
                    </c:manualLayout>
                  </c15:layout>
                </c:ext>
                <c:ext xmlns:c16="http://schemas.microsoft.com/office/drawing/2014/chart" uri="{C3380CC4-5D6E-409C-BE32-E72D297353CC}">
                  <c16:uniqueId val="{00000005-8EA1-4264-8053-7E6D4DF6855B}"/>
                </c:ext>
              </c:extLst>
            </c:dLbl>
            <c:dLbl>
              <c:idx val="6"/>
              <c:layout>
                <c:manualLayout>
                  <c:x val="-7.9102501567847978E-4"/>
                  <c:y val="0.21311492831985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A1-4264-8053-7E6D4DF6855B}"/>
                </c:ext>
              </c:extLst>
            </c:dLbl>
            <c:dLbl>
              <c:idx val="7"/>
              <c:layout>
                <c:manualLayout>
                  <c:x val="-3.937194105205561E-3"/>
                  <c:y val="0.1913699025252432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05581492578913"/>
                      <c:h val="5.8005438387246214E-2"/>
                    </c:manualLayout>
                  </c15:layout>
                </c:ext>
                <c:ext xmlns:c16="http://schemas.microsoft.com/office/drawing/2014/chart" uri="{C3380CC4-5D6E-409C-BE32-E72D297353CC}">
                  <c16:uniqueId val="{00000007-8EA1-4264-8053-7E6D4DF6855B}"/>
                </c:ext>
              </c:extLst>
            </c:dLbl>
            <c:dLbl>
              <c:idx val="8"/>
              <c:layout>
                <c:manualLayout>
                  <c:x val="-1.1302348268413351E-3"/>
                  <c:y val="0.171295189263895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A1-4264-8053-7E6D4DF6855B}"/>
                </c:ext>
              </c:extLst>
            </c:dLbl>
            <c:dLbl>
              <c:idx val="9"/>
              <c:layout>
                <c:manualLayout>
                  <c:x val="-8.3492439551250785E-4"/>
                  <c:y val="0.196572241230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A1-4264-8053-7E6D4DF6855B}"/>
                </c:ext>
              </c:extLst>
            </c:dLbl>
            <c:dLbl>
              <c:idx val="10"/>
              <c:layout>
                <c:manualLayout>
                  <c:x val="-4.0232736394676333E-3"/>
                  <c:y val="0.189850823559646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A1-4264-8053-7E6D4DF6855B}"/>
                </c:ext>
              </c:extLst>
            </c:dLbl>
            <c:dLbl>
              <c:idx val="11"/>
              <c:layout>
                <c:manualLayout>
                  <c:x val="-2.7607832206827837E-4"/>
                  <c:y val="0.178017090003908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A1-4264-8053-7E6D4DF6855B}"/>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A1-4264-8053-7E6D4DF6855B}"/>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A1-4264-8053-7E6D4DF6855B}"/>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A1-4264-8053-7E6D4DF6855B}"/>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A1-4264-8053-7E6D4DF6855B}"/>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A1-4264-8053-7E6D4DF6855B}"/>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Sheet1!$E$2:$E$13</c:f>
              <c:numCache>
                <c:formatCode>#,##0</c:formatCode>
                <c:ptCount val="12"/>
                <c:pt idx="0">
                  <c:v>860</c:v>
                </c:pt>
                <c:pt idx="1">
                  <c:v>1011</c:v>
                </c:pt>
                <c:pt idx="2">
                  <c:v>830</c:v>
                </c:pt>
                <c:pt idx="3">
                  <c:v>952</c:v>
                </c:pt>
                <c:pt idx="4">
                  <c:v>815</c:v>
                </c:pt>
                <c:pt idx="5">
                  <c:v>751</c:v>
                </c:pt>
                <c:pt idx="6">
                  <c:v>873</c:v>
                </c:pt>
                <c:pt idx="7">
                  <c:v>914</c:v>
                </c:pt>
                <c:pt idx="8">
                  <c:v>890</c:v>
                </c:pt>
                <c:pt idx="9">
                  <c:v>914</c:v>
                </c:pt>
                <c:pt idx="10">
                  <c:v>886</c:v>
                </c:pt>
                <c:pt idx="11">
                  <c:v>786</c:v>
                </c:pt>
              </c:numCache>
            </c:numRef>
          </c:val>
          <c:extLst>
            <c:ext xmlns:c16="http://schemas.microsoft.com/office/drawing/2014/chart" uri="{C3380CC4-5D6E-409C-BE32-E72D297353CC}">
              <c16:uniqueId val="{00000011-8EA1-4264-8053-7E6D4DF6855B}"/>
            </c:ext>
          </c:extLst>
        </c:ser>
        <c:ser>
          <c:idx val="1"/>
          <c:order val="1"/>
          <c:tx>
            <c:strRef>
              <c:f>Sheet1!$F$1</c:f>
              <c:strCache>
                <c:ptCount val="1"/>
                <c:pt idx="0">
                  <c:v>Cases - FY 2025</c:v>
                </c:pt>
              </c:strCache>
            </c:strRef>
          </c:tx>
          <c:spPr>
            <a:solidFill>
              <a:schemeClr val="accent5">
                <a:lumMod val="50000"/>
              </a:schemeClr>
            </a:solidFill>
            <a:ln>
              <a:noFill/>
            </a:ln>
            <a:effectLst/>
          </c:spPr>
          <c:invertIfNegative val="0"/>
          <c:dLbls>
            <c:dLbl>
              <c:idx val="0"/>
              <c:layout>
                <c:manualLayout>
                  <c:x val="-3.2339209811162984E-3"/>
                  <c:y val="0.2008923244733706"/>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EA1-4264-8053-7E6D4DF6855B}"/>
                </c:ext>
              </c:extLst>
            </c:dLbl>
            <c:dLbl>
              <c:idx val="1"/>
              <c:layout>
                <c:manualLayout>
                  <c:x val="0"/>
                  <c:y val="0.2004464520778957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EA1-4264-8053-7E6D4DF6855B}"/>
                </c:ext>
              </c:extLst>
            </c:dLbl>
            <c:dLbl>
              <c:idx val="2"/>
              <c:layout>
                <c:manualLayout>
                  <c:x val="1.7699115044247462E-3"/>
                  <c:y val="0.1854993408527804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A1-4264-8053-7E6D4DF6855B}"/>
                </c:ext>
              </c:extLst>
            </c:dLbl>
            <c:dLbl>
              <c:idx val="3"/>
              <c:layout>
                <c:manualLayout>
                  <c:x val="-3.2339209811162984E-3"/>
                  <c:y val="0.20089232447337063"/>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A1-4264-8053-7E6D4DF6855B}"/>
                </c:ext>
              </c:extLst>
            </c:dLbl>
            <c:dLbl>
              <c:idx val="4"/>
              <c:layout>
                <c:manualLayout>
                  <c:x val="1.7699115044247787E-3"/>
                  <c:y val="0.20691570789609579"/>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A1-4264-8053-7E6D4DF6855B}"/>
                </c:ext>
              </c:extLst>
            </c:dLbl>
            <c:dLbl>
              <c:idx val="5"/>
              <c:layout>
                <c:manualLayout>
                  <c:x val="-5.0038324855410776E-3"/>
                  <c:y val="0.2007807356073308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A1-4264-8053-7E6D4DF6855B}"/>
                </c:ext>
              </c:extLst>
            </c:dLbl>
            <c:dLbl>
              <c:idx val="6"/>
              <c:layout>
                <c:manualLayout>
                  <c:x val="-6.4896005478048818E-17"/>
                  <c:y val="0.2131622690509005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A1-4264-8053-7E6D4DF6855B}"/>
                </c:ext>
              </c:extLst>
            </c:dLbl>
            <c:dLbl>
              <c:idx val="7"/>
              <c:layout>
                <c:manualLayout>
                  <c:x val="0"/>
                  <c:y val="0.1552022243264210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F-40CD-8C10-512C81C74A5D}"/>
                </c:ext>
              </c:extLst>
            </c:dLbl>
            <c:dLbl>
              <c:idx val="8"/>
              <c:layout>
                <c:manualLayout>
                  <c:x val="-3.5398230088495575E-3"/>
                  <c:y val="0.1712576268429474"/>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E5-4AF9-B48C-28899FC72A52}"/>
                </c:ext>
              </c:extLst>
            </c:dLbl>
            <c:dLbl>
              <c:idx val="9"/>
              <c:layout>
                <c:manualLayout>
                  <c:x val="0"/>
                  <c:y val="0.1819612285206316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8B-49A1-AA50-661FF9DDD418}"/>
                </c:ext>
              </c:extLst>
            </c:dLbl>
            <c:dLbl>
              <c:idx val="10"/>
              <c:layout>
                <c:manualLayout>
                  <c:x val="0"/>
                  <c:y val="0.16590582600410531"/>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38-487A-9325-A37D333215D2}"/>
                </c:ext>
              </c:extLst>
            </c:dLbl>
            <c:dLbl>
              <c:idx val="11"/>
              <c:layout>
                <c:manualLayout>
                  <c:x val="3.5398230088495575E-3"/>
                  <c:y val="0.16590582600410525"/>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09-407F-A193-8801E3BADB7E}"/>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Sheet1!$F$2:$F$13</c:f>
              <c:numCache>
                <c:formatCode>#,##0</c:formatCode>
                <c:ptCount val="12"/>
                <c:pt idx="0">
                  <c:v>879</c:v>
                </c:pt>
                <c:pt idx="1">
                  <c:v>875</c:v>
                </c:pt>
                <c:pt idx="2">
                  <c:v>830</c:v>
                </c:pt>
                <c:pt idx="3">
                  <c:v>872</c:v>
                </c:pt>
                <c:pt idx="4">
                  <c:v>826</c:v>
                </c:pt>
                <c:pt idx="5">
                  <c:v>761</c:v>
                </c:pt>
              </c:numCache>
            </c:numRef>
          </c:val>
          <c:extLst>
            <c:ext xmlns:c16="http://schemas.microsoft.com/office/drawing/2014/chart" uri="{C3380CC4-5D6E-409C-BE32-E72D297353CC}">
              <c16:uniqueId val="{00000019-8EA1-4264-8053-7E6D4DF6855B}"/>
            </c:ext>
          </c:extLst>
        </c:ser>
        <c:dLbls>
          <c:showLegendKey val="0"/>
          <c:showVal val="0"/>
          <c:showCatName val="0"/>
          <c:showSerName val="0"/>
          <c:showPercent val="0"/>
          <c:showBubbleSize val="0"/>
        </c:dLbls>
        <c:gapWidth val="20"/>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12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32043453417880285"/>
          <c:y val="4.8166207549578954E-2"/>
          <c:w val="0.35744157201588739"/>
          <c:h val="0.14411261874571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5027489596088762"/>
          <c:y val="3.334411094663782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1540827458694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4280511973454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1442904649033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3.299472925548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2021</c:v>
                </c:pt>
                <c:pt idx="1">
                  <c:v>2022</c:v>
                </c:pt>
                <c:pt idx="2">
                  <c:v>2023</c:v>
                </c:pt>
                <c:pt idx="3">
                  <c:v>2024</c:v>
                </c:pt>
                <c:pt idx="4">
                  <c:v>2025</c:v>
                </c:pt>
              </c:numCache>
            </c:numRef>
          </c:cat>
          <c:val>
            <c:numRef>
              <c:f>Sheet1!$B$7:$B$11</c:f>
              <c:numCache>
                <c:formatCode>#,##0</c:formatCode>
                <c:ptCount val="5"/>
                <c:pt idx="0">
                  <c:v>10650</c:v>
                </c:pt>
                <c:pt idx="1">
                  <c:v>10345</c:v>
                </c:pt>
                <c:pt idx="2">
                  <c:v>10560</c:v>
                </c:pt>
                <c:pt idx="3">
                  <c:v>10462</c:v>
                </c:pt>
                <c:pt idx="4">
                  <c:v>5042</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3.0579139762596528E-3"/>
                  <c:y val="-1.2256416098188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Sheet1!$C$7:$C$11</c:f>
              <c:numCache>
                <c:formatCode>#,##0</c:formatCode>
                <c:ptCount val="5"/>
                <c:pt idx="0">
                  <c:v>8508</c:v>
                </c:pt>
                <c:pt idx="1">
                  <c:v>8546</c:v>
                </c:pt>
                <c:pt idx="2">
                  <c:v>8545</c:v>
                </c:pt>
                <c:pt idx="3">
                  <c:v>8538</c:v>
                </c:pt>
                <c:pt idx="4">
                  <c:v>4085</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Sheet1!$D$7:$D$11</c:f>
              <c:numCache>
                <c:formatCode>#,##0</c:formatCode>
                <c:ptCount val="5"/>
                <c:pt idx="0">
                  <c:v>2109</c:v>
                </c:pt>
                <c:pt idx="1">
                  <c:v>1762</c:v>
                </c:pt>
                <c:pt idx="2">
                  <c:v>1990</c:v>
                </c:pt>
                <c:pt idx="3">
                  <c:v>1880</c:v>
                </c:pt>
                <c:pt idx="4">
                  <c:v>868</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Sheet1!$E$7:$E$11</c:f>
              <c:numCache>
                <c:formatCode>#,##0</c:formatCode>
                <c:ptCount val="5"/>
                <c:pt idx="0" formatCode="General">
                  <c:v>33</c:v>
                </c:pt>
                <c:pt idx="1">
                  <c:v>37</c:v>
                </c:pt>
                <c:pt idx="2" formatCode="General">
                  <c:v>25</c:v>
                </c:pt>
                <c:pt idx="3" formatCode="General">
                  <c:v>44</c:v>
                </c:pt>
                <c:pt idx="4" formatCode="General">
                  <c:v>89</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217405526218717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1272273390914039"/>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19129</c:v>
                </c:pt>
                <c:pt idx="1">
                  <c:v>23190</c:v>
                </c:pt>
                <c:pt idx="2">
                  <c:v>9507</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201</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201</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201</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1/16/2025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January 8,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1889808046"/>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85 Stop Work Orders (SWO) were issued and no employer defaulted on an SWOs that were previously issued. </a:t>
            </a:r>
            <a:r>
              <a:rPr lang="en-US" altLang="en-US" sz="1400">
                <a:solidFill>
                  <a:schemeClr val="tx1"/>
                </a:solidFill>
                <a:latin typeface="Calibri" panose="020F0502020204030204" pitchFamily="34" charset="0"/>
                <a:ea typeface="ＭＳ Ｐゴシック"/>
                <a:cs typeface="Calibri" panose="020F0502020204030204" pitchFamily="34" charset="0"/>
              </a:rPr>
              <a:t>617 </a:t>
            </a:r>
            <a:r>
              <a:rPr lang="en-US" altLang="en-US" sz="1400" dirty="0">
                <a:solidFill>
                  <a:schemeClr val="tx1"/>
                </a:solidFill>
                <a:latin typeface="Calibri" panose="020F0502020204030204" pitchFamily="34" charset="0"/>
                <a:ea typeface="ＭＳ Ｐゴシック"/>
                <a:cs typeface="Calibri" panose="020F0502020204030204" pitchFamily="34" charset="0"/>
              </a:rPr>
              <a:t>SWOs have been issued year-to-date with total fine collections to date of $402,985. FY 2024 yielded a total of 1,342 SWOs  issued, with a total fine collection of $1,158,659.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0771" y="3623651"/>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2025, 3,656</a:t>
            </a:r>
            <a:r>
              <a:rPr lang="en-US" dirty="0">
                <a:solidFill>
                  <a:srgbClr val="FF000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January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316052359"/>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a:t>
            </a:r>
            <a:r>
              <a:rPr lang="en-US" altLang="en-US" sz="1400" dirty="0">
                <a:solidFill>
                  <a:schemeClr val="tx1"/>
                </a:solidFill>
                <a:latin typeface="Calibri" panose="020F0502020204030204" pitchFamily="34" charset="0"/>
                <a:ea typeface="ＭＳ Ｐゴシック"/>
                <a:cs typeface="Calibri" panose="020F0502020204030204" pitchFamily="34" charset="0"/>
              </a:rPr>
              <a:t>December 31st</a:t>
            </a:r>
            <a:r>
              <a:rPr lang="en-US" altLang="en-US" sz="1400" dirty="0">
                <a:solidFill>
                  <a:schemeClr val="tx1"/>
                </a:solidFill>
                <a:latin typeface="Calibri" panose="020F0502020204030204" pitchFamily="34" charset="0"/>
                <a:cs typeface="Calibri" panose="020F0502020204030204" pitchFamily="34" charset="0"/>
              </a:rPr>
              <a:t>, 55 uninsured injuries have been reported to the WCTF for FY25.  Please note, claims may be determined to be insured or uninsured after filing. The WCTF received 104 newly reported claims in FY24.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99179"/>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99179"/>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5074513" y="1612000"/>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January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12/31/2024</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1016333217"/>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1921452508"/>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12/31/2024</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4236607206"/>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8" name="Text Box 7"/>
          <p:cNvSpPr txBox="1">
            <a:spLocks noChangeArrowheads="1"/>
          </p:cNvSpPr>
          <p:nvPr/>
        </p:nvSpPr>
        <p:spPr bwMode="auto">
          <a:xfrm>
            <a:off x="84137" y="5847838"/>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12/31/2024</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2339980968"/>
              </p:ext>
            </p:extLst>
          </p:nvPr>
        </p:nvGraphicFramePr>
        <p:xfrm>
          <a:off x="665714" y="1336566"/>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65712" y="6099129"/>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12/31/2024</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2821027893"/>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2" name="Chart 1">
            <a:extLst>
              <a:ext uri="{FF2B5EF4-FFF2-40B4-BE49-F238E27FC236}">
                <a16:creationId xmlns:a16="http://schemas.microsoft.com/office/drawing/2014/main" id="{AA71A245-E7FD-CE8F-8395-547A240FD9BA}"/>
              </a:ext>
            </a:extLst>
          </p:cNvPr>
          <p:cNvGraphicFramePr/>
          <p:nvPr>
            <p:extLst>
              <p:ext uri="{D42A27DB-BD31-4B8C-83A1-F6EECF244321}">
                <p14:modId xmlns:p14="http://schemas.microsoft.com/office/powerpoint/2010/main" val="756157129"/>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January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2950773342"/>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January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5" name="TextBox 4">
            <a:extLst>
              <a:ext uri="{FF2B5EF4-FFF2-40B4-BE49-F238E27FC236}">
                <a16:creationId xmlns:a16="http://schemas.microsoft.com/office/drawing/2014/main" id="{06EB1091-3D03-17A4-7A35-2469DF26D305}"/>
              </a:ext>
            </a:extLst>
          </p:cNvPr>
          <p:cNvSpPr txBox="1"/>
          <p:nvPr/>
        </p:nvSpPr>
        <p:spPr>
          <a:xfrm>
            <a:off x="826880" y="135878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52.5%</a:t>
            </a:r>
          </a:p>
        </p:txBody>
      </p:sp>
      <p:sp>
        <p:nvSpPr>
          <p:cNvPr id="6" name="TextBox 5">
            <a:extLst>
              <a:ext uri="{FF2B5EF4-FFF2-40B4-BE49-F238E27FC236}">
                <a16:creationId xmlns:a16="http://schemas.microsoft.com/office/drawing/2014/main" id="{7B8883C4-5472-E53A-7BEC-849512B49879}"/>
              </a:ext>
            </a:extLst>
          </p:cNvPr>
          <p:cNvSpPr txBox="1"/>
          <p:nvPr/>
        </p:nvSpPr>
        <p:spPr>
          <a:xfrm>
            <a:off x="1915548" y="2028993"/>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53.6%</a:t>
            </a:r>
          </a:p>
        </p:txBody>
      </p:sp>
      <p:sp>
        <p:nvSpPr>
          <p:cNvPr id="10" name="TextBox 9">
            <a:extLst>
              <a:ext uri="{FF2B5EF4-FFF2-40B4-BE49-F238E27FC236}">
                <a16:creationId xmlns:a16="http://schemas.microsoft.com/office/drawing/2014/main" id="{4F17DD79-718B-E4CB-7D6D-DFF4C8B961BC}"/>
              </a:ext>
            </a:extLst>
          </p:cNvPr>
          <p:cNvSpPr txBox="1"/>
          <p:nvPr/>
        </p:nvSpPr>
        <p:spPr>
          <a:xfrm>
            <a:off x="4093035" y="1878212"/>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50.8%</a:t>
            </a:r>
          </a:p>
        </p:txBody>
      </p:sp>
      <p:sp>
        <p:nvSpPr>
          <p:cNvPr id="8" name="TextBox 7">
            <a:extLst>
              <a:ext uri="{FF2B5EF4-FFF2-40B4-BE49-F238E27FC236}">
                <a16:creationId xmlns:a16="http://schemas.microsoft.com/office/drawing/2014/main" id="{C308F81D-F8BB-C419-AAA0-E2B96FB97345}"/>
              </a:ext>
            </a:extLst>
          </p:cNvPr>
          <p:cNvSpPr txBox="1"/>
          <p:nvPr/>
        </p:nvSpPr>
        <p:spPr>
          <a:xfrm>
            <a:off x="2900877" y="1960212"/>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49.3%</a:t>
            </a:r>
          </a:p>
        </p:txBody>
      </p:sp>
      <p:sp>
        <p:nvSpPr>
          <p:cNvPr id="11" name="TextBox 10">
            <a:extLst>
              <a:ext uri="{FF2B5EF4-FFF2-40B4-BE49-F238E27FC236}">
                <a16:creationId xmlns:a16="http://schemas.microsoft.com/office/drawing/2014/main" id="{249E14C6-0883-993E-B6EC-4784C6C00456}"/>
              </a:ext>
            </a:extLst>
          </p:cNvPr>
          <p:cNvSpPr txBox="1"/>
          <p:nvPr/>
        </p:nvSpPr>
        <p:spPr>
          <a:xfrm>
            <a:off x="5203578" y="2028993"/>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50.6%</a:t>
            </a:r>
          </a:p>
        </p:txBody>
      </p:sp>
      <p:sp>
        <p:nvSpPr>
          <p:cNvPr id="3" name="TextBox 2">
            <a:extLst>
              <a:ext uri="{FF2B5EF4-FFF2-40B4-BE49-F238E27FC236}">
                <a16:creationId xmlns:a16="http://schemas.microsoft.com/office/drawing/2014/main" id="{8D464775-435D-8927-5AD6-3315B62399EA}"/>
              </a:ext>
            </a:extLst>
          </p:cNvPr>
          <p:cNvSpPr txBox="1"/>
          <p:nvPr/>
        </p:nvSpPr>
        <p:spPr>
          <a:xfrm>
            <a:off x="6230203" y="135878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54.7%</a:t>
            </a:r>
          </a:p>
        </p:txBody>
      </p:sp>
      <p:sp>
        <p:nvSpPr>
          <p:cNvPr id="2" name="TextBox 1">
            <a:extLst>
              <a:ext uri="{FF2B5EF4-FFF2-40B4-BE49-F238E27FC236}">
                <a16:creationId xmlns:a16="http://schemas.microsoft.com/office/drawing/2014/main" id="{D90EC4D7-5880-92D3-1425-D7774A9D75DA}"/>
              </a:ext>
            </a:extLst>
          </p:cNvPr>
          <p:cNvSpPr txBox="1"/>
          <p:nvPr/>
        </p:nvSpPr>
        <p:spPr>
          <a:xfrm>
            <a:off x="7346164" y="2319962"/>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51.1%</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January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12 to 20 weeks. </a:t>
            </a:r>
          </a:p>
          <a:p>
            <a:pPr algn="just">
              <a:defRPr/>
            </a:pPr>
            <a:endParaRPr lang="en-US" altLang="en-US" sz="400" dirty="0">
              <a:solidFill>
                <a:srgbClr val="FF0000"/>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Dec. 2024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393	Hear. Sched.:	        134</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224	Appeals to RB:             1</a:t>
            </a:r>
          </a:p>
          <a:p>
            <a:pPr algn="just">
              <a:defRPr/>
            </a:pPr>
            <a:r>
              <a:rPr lang="en-US" altLang="en-US" sz="1200" dirty="0">
                <a:solidFill>
                  <a:srgbClr val="FF0000"/>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50%		  90%</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79%		  83%</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184045" y="1104396"/>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669944"/>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3310367842"/>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439148173"/>
              </p:ext>
            </p:extLst>
          </p:nvPr>
        </p:nvGraphicFramePr>
        <p:xfrm>
          <a:off x="76200" y="231005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258807" y="991953"/>
            <a:ext cx="41884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There have been 3,347 continuances as of December 31, 2024. 6,730 continuance requests were received in FY24.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1201756995"/>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Oct.</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Nov.</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Dec.</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effectLst/>
                        </a:rPr>
                        <a:t>4</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effectLst/>
                        </a:rPr>
                        <a:t>2</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effectLst/>
                        </a:rPr>
                        <a:t>1</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effectLst/>
                        </a:rPr>
                        <a:t>7</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7</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6</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2025 	   FY 2024	       	FY 2023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29</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78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561,520	$  1,776,947 	$  1,504,226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$ 44,026,038	$90,947,160		$94</a:t>
            </a:r>
            <a:r>
              <a:rPr lang="en-US" sz="1400" dirty="0">
                <a:solidFill>
                  <a:schemeClr val="tx1"/>
                </a:solidFill>
                <a:latin typeface="Calibri" panose="020F0502020204030204" pitchFamily="34" charset="0"/>
                <a:cs typeface="Calibri" panose="020F0502020204030204" pitchFamily="34" charset="0"/>
              </a:rPr>
              <a:t>,666,107</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1,621,505	$  </a:t>
            </a:r>
            <a:r>
              <a:rPr lang="en-US" sz="1400" i="0" u="none" strike="noStrike" dirty="0">
                <a:solidFill>
                  <a:schemeClr val="tx1"/>
                </a:solidFill>
                <a:effectLst/>
                <a:latin typeface="Calibri" panose="020F0502020204030204" pitchFamily="34" charset="0"/>
              </a:rPr>
              <a:t>4,416,932		</a:t>
            </a:r>
            <a:r>
              <a:rPr lang="en-US" altLang="en-US" sz="1400" dirty="0">
                <a:solidFill>
                  <a:schemeClr val="tx1"/>
                </a:solidFill>
                <a:latin typeface="Calibri" panose="020F0502020204030204" pitchFamily="34" charset="0"/>
                <a:ea typeface="ＭＳ Ｐゴシック"/>
                <a:cs typeface="Calibri" panose="020F0502020204030204" pitchFamily="34" charset="0"/>
              </a:rPr>
              <a:t>$  3,964,110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0	$             200                  	$                  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649150174"/>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5516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a:t>
            </a:r>
          </a:p>
          <a:p>
            <a:r>
              <a:rPr lang="en-US" altLang="en-US" sz="900" i="1" dirty="0">
                <a:solidFill>
                  <a:schemeClr val="tx1"/>
                </a:solidFill>
                <a:latin typeface="Calibri" panose="020F0502020204030204" pitchFamily="34" charset="0"/>
                <a:cs typeface="Calibri" panose="020F0502020204030204" pitchFamily="34" charset="0"/>
              </a:rPr>
              <a:t>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101184" y="4258394"/>
            <a:ext cx="23526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2025 are 15,642. The total FROIs filed in FY 2024 were 31,473. </a:t>
            </a:r>
          </a:p>
        </p:txBody>
      </p:sp>
      <p:graphicFrame>
        <p:nvGraphicFramePr>
          <p:cNvPr id="6" name="Chart 5">
            <a:extLst>
              <a:ext uri="{FF2B5EF4-FFF2-40B4-BE49-F238E27FC236}">
                <a16:creationId xmlns:a16="http://schemas.microsoft.com/office/drawing/2014/main" id="{F182099D-BA49-E8A3-9708-5EBE301AD044}"/>
              </a:ext>
            </a:extLst>
          </p:cNvPr>
          <p:cNvGraphicFramePr/>
          <p:nvPr>
            <p:extLst>
              <p:ext uri="{D42A27DB-BD31-4B8C-83A1-F6EECF244321}">
                <p14:modId xmlns:p14="http://schemas.microsoft.com/office/powerpoint/2010/main" val="866720370"/>
              </p:ext>
            </p:extLst>
          </p:nvPr>
        </p:nvGraphicFramePr>
        <p:xfrm>
          <a:off x="802967" y="983278"/>
          <a:ext cx="7238083" cy="3433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1921726616"/>
              </p:ext>
            </p:extLst>
          </p:nvPr>
        </p:nvGraphicFramePr>
        <p:xfrm>
          <a:off x="2566468" y="4279640"/>
          <a:ext cx="4492493" cy="2588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71354" y="4108325"/>
            <a:ext cx="1282723"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12/31/2024</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6" name="Chart 5">
            <a:extLst>
              <a:ext uri="{FF2B5EF4-FFF2-40B4-BE49-F238E27FC236}">
                <a16:creationId xmlns:a16="http://schemas.microsoft.com/office/drawing/2014/main" id="{F939B6D0-C132-8041-140B-D2B487EC687D}"/>
              </a:ext>
            </a:extLst>
          </p:cNvPr>
          <p:cNvGraphicFramePr/>
          <p:nvPr>
            <p:extLst>
              <p:ext uri="{D42A27DB-BD31-4B8C-83A1-F6EECF244321}">
                <p14:modId xmlns:p14="http://schemas.microsoft.com/office/powerpoint/2010/main" val="2854903444"/>
              </p:ext>
            </p:extLst>
          </p:nvPr>
        </p:nvGraphicFramePr>
        <p:xfrm>
          <a:off x="984250" y="1280259"/>
          <a:ext cx="7175500" cy="237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2303020026"/>
              </p:ext>
            </p:extLst>
          </p:nvPr>
        </p:nvGraphicFramePr>
        <p:xfrm>
          <a:off x="1031023" y="3507928"/>
          <a:ext cx="7081952" cy="27388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761 cases were filed in December.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January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2025 as of 12/31/2024</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609461099"/>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705836"/>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6,606 compliance checks, 226 field investigations were conducted, 273 more employees are newly covered by WC insurance and 1,462 compliance letters were sent in December. FY 2024, yielded 79,550 compliance checks with 4,124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1FE4B-DECD-4184-8DFC-A595727BE2A5}">
  <ds:schemaRefs>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f2fdac3-5421-455f-b4e4-df6141b3176a"/>
    <ds:schemaRef ds:uri="http://schemas.microsoft.com/office/2006/documentManagement/types"/>
    <ds:schemaRef ds:uri="6d1ab2f6-91f9-4f14-952a-3f3eb0d68341"/>
    <ds:schemaRef ds:uri="http://www.w3.org/XML/1998/namespace"/>
    <ds:schemaRef ds:uri="http://purl.org/dc/dcmitype/"/>
  </ds:schemaRefs>
</ds:datastoreItem>
</file>

<file path=customXml/itemProps2.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163E5-855C-4403-A3FA-051951FDBF7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39830</TotalTime>
  <Words>1147</Words>
  <Application>Microsoft Office PowerPoint</Application>
  <PresentationFormat>On-screen Show (4:3)</PresentationFormat>
  <Paragraphs>155</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January 2025</vt:lpstr>
      <vt:lpstr>Workers’ Compensation Advisory Council – January 2025</vt:lpstr>
      <vt:lpstr>Workers’ Compensation Advisory Council – January 2025</vt:lpstr>
      <vt:lpstr>PowerPoint Presentation</vt:lpstr>
      <vt:lpstr>Workers’ Compensation Advisory Council – January 2025</vt:lpstr>
      <vt:lpstr>Workers’ Compensation Advisory Council – January 2025</vt:lpstr>
      <vt:lpstr>Workers’ Compensation Advisory Council – January 2025</vt:lpstr>
      <vt:lpstr>Workers’ Compensation Advisory Council – January 2025</vt:lpstr>
      <vt:lpstr>Workers’ Compensation Advisory Council – January 2025</vt:lpstr>
      <vt:lpstr>Workers’ Compensation Advisory Council – January 2025</vt:lpstr>
      <vt:lpstr>Workers’ Compensation Advisory Council – January 2025</vt:lpstr>
      <vt:lpstr>Workers’ Compensation Advisory Council – January 2025</vt:lpstr>
      <vt:lpstr>Workers’ Compensation Advisory Council – January 2025</vt:lpstr>
      <vt:lpstr>Workers’ Compensation Advisory Council – January 2025</vt:lpstr>
      <vt:lpstr>Workers’ Compensation Advisory Council – January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102</cp:revision>
  <cp:lastPrinted>2020-03-10T13:54:35Z</cp:lastPrinted>
  <dcterms:created xsi:type="dcterms:W3CDTF">2018-01-10T13:59:06Z</dcterms:created>
  <dcterms:modified xsi:type="dcterms:W3CDTF">2025-01-16T15:26:50Z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