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4477A-08F2-2EB8-8A67-23197F45D599}" v="4" dt="2026-06-09T18:25:27.248"/>
    <p1510:client id="{52E76793-13E4-4FFA-A7B1-5FC862D3C6AA}" v="5" dt="2026-06-08T15:07:53.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Calibri" panose="020F0502020204030204" pitchFamily="34" charset="0"/>
                <a:ea typeface="+mn-ea"/>
                <a:cs typeface="+mn-cs"/>
              </a:defRPr>
            </a:pPr>
            <a:r>
              <a:rPr lang="en-US" sz="2400" dirty="0">
                <a:solidFill>
                  <a:schemeClr val="tx1"/>
                </a:solidFill>
              </a:rPr>
              <a:t>Conciliations Resolved v. Referred to Conference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Sheet1!$A$67:$A$73</c:f>
              <c:strCache>
                <c:ptCount val="7"/>
                <c:pt idx="0">
                  <c:v>Oct.</c:v>
                </c:pt>
                <c:pt idx="1">
                  <c:v>Nov.</c:v>
                </c:pt>
                <c:pt idx="2">
                  <c:v>Dec.</c:v>
                </c:pt>
                <c:pt idx="3">
                  <c:v>Jan. 2026</c:v>
                </c:pt>
                <c:pt idx="4">
                  <c:v>Feb. </c:v>
                </c:pt>
                <c:pt idx="5">
                  <c:v>Mar.</c:v>
                </c:pt>
                <c:pt idx="6">
                  <c:v>Apr.</c:v>
                </c:pt>
              </c:strCache>
            </c:strRef>
          </c:cat>
          <c:val>
            <c:numRef>
              <c:f>Sheet1!$B$67:$B$73</c:f>
              <c:numCache>
                <c:formatCode>General</c:formatCode>
                <c:ptCount val="7"/>
                <c:pt idx="0">
                  <c:v>547</c:v>
                </c:pt>
                <c:pt idx="1">
                  <c:v>458</c:v>
                </c:pt>
                <c:pt idx="2">
                  <c:v>510</c:v>
                </c:pt>
                <c:pt idx="3">
                  <c:v>518</c:v>
                </c:pt>
                <c:pt idx="4">
                  <c:v>497</c:v>
                </c:pt>
                <c:pt idx="5">
                  <c:v>571</c:v>
                </c:pt>
                <c:pt idx="6">
                  <c:v>511</c:v>
                </c:pt>
              </c:numCache>
            </c:numRef>
          </c:val>
          <c:extLst>
            <c:ext xmlns:c16="http://schemas.microsoft.com/office/drawing/2014/chart" uri="{C3380CC4-5D6E-409C-BE32-E72D297353CC}">
              <c16:uniqueId val="{00000000-35C2-4160-96C8-A9DA7DB545AA}"/>
            </c:ext>
          </c:extLst>
        </c:ser>
        <c:ser>
          <c:idx val="1"/>
          <c:order val="1"/>
          <c:tx>
            <c:strRef>
              <c:f>Sheet1!$C$1</c:f>
              <c:strCache>
                <c:ptCount val="1"/>
                <c:pt idx="0">
                  <c:v>Referred to Conf.</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Sheet1!$A$67:$A$73</c:f>
              <c:strCache>
                <c:ptCount val="7"/>
                <c:pt idx="0">
                  <c:v>Oct.</c:v>
                </c:pt>
                <c:pt idx="1">
                  <c:v>Nov.</c:v>
                </c:pt>
                <c:pt idx="2">
                  <c:v>Dec.</c:v>
                </c:pt>
                <c:pt idx="3">
                  <c:v>Jan. 2026</c:v>
                </c:pt>
                <c:pt idx="4">
                  <c:v>Feb. </c:v>
                </c:pt>
                <c:pt idx="5">
                  <c:v>Mar.</c:v>
                </c:pt>
                <c:pt idx="6">
                  <c:v>Apr.</c:v>
                </c:pt>
              </c:strCache>
            </c:strRef>
          </c:cat>
          <c:val>
            <c:numRef>
              <c:f>Sheet1!$C$67:$C$73</c:f>
              <c:numCache>
                <c:formatCode>General</c:formatCode>
                <c:ptCount val="7"/>
                <c:pt idx="0">
                  <c:v>501</c:v>
                </c:pt>
                <c:pt idx="1">
                  <c:v>378</c:v>
                </c:pt>
                <c:pt idx="2">
                  <c:v>464</c:v>
                </c:pt>
                <c:pt idx="3">
                  <c:v>417</c:v>
                </c:pt>
                <c:pt idx="4">
                  <c:v>394</c:v>
                </c:pt>
                <c:pt idx="5">
                  <c:v>490</c:v>
                </c:pt>
                <c:pt idx="6">
                  <c:v>482</c:v>
                </c:pt>
              </c:numCache>
            </c:numRef>
          </c:val>
          <c:extLst>
            <c:ext xmlns:c16="http://schemas.microsoft.com/office/drawing/2014/chart" uri="{C3380CC4-5D6E-409C-BE32-E72D297353CC}">
              <c16:uniqueId val="{00000001-35C2-4160-96C8-A9DA7DB545AA}"/>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layout>
        <c:manualLayout>
          <c:xMode val="edge"/>
          <c:yMode val="edge"/>
          <c:x val="0.3121604578663944"/>
          <c:y val="0.93011839824728582"/>
          <c:w val="0.3279463873698365"/>
          <c:h val="6.03527187328836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latin typeface="Calibri" panose="020F050202020403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2026</c:v>
                </c:pt>
              </c:strCache>
            </c:strRef>
          </c:tx>
          <c:spPr>
            <a:ln w="10312" cap="sq">
              <a:solidFill>
                <a:schemeClr val="accent6">
                  <a:alpha val="97000"/>
                </a:schemeClr>
              </a:solidFill>
              <a:prstDash val="solid"/>
            </a:ln>
          </c:spPr>
          <c:marker>
            <c:symbol val="square"/>
            <c:size val="9"/>
            <c:spPr>
              <a:solidFill>
                <a:srgbClr val="7030A0"/>
              </a:solidFill>
              <a:ln w="38100">
                <a:solidFill>
                  <a:schemeClr val="accent6"/>
                </a:solidFill>
                <a:prstDash val="solid"/>
              </a:ln>
            </c:spPr>
          </c:marker>
          <c:dLbls>
            <c:dLbl>
              <c:idx val="0"/>
              <c:layout>
                <c:manualLayout>
                  <c:x val="-3.8080207956929624E-2"/>
                  <c:y val="-6.35571672235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F0-4BE6-AAA5-2F6B62327F09}"/>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F0-4BE6-AAA5-2F6B62327F09}"/>
                </c:ext>
              </c:extLst>
            </c:dLbl>
            <c:dLbl>
              <c:idx val="2"/>
              <c:layout>
                <c:manualLayout>
                  <c:x val="-2.5613660618996798E-2"/>
                  <c:y val="-5.9550641060812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F0-4BE6-AAA5-2F6B62327F09}"/>
                </c:ext>
              </c:extLst>
            </c:dLbl>
            <c:dLbl>
              <c:idx val="3"/>
              <c:layout>
                <c:manualLayout>
                  <c:x val="-2.5613660618996798E-2"/>
                  <c:y val="-6.0349428556973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F0-4BE6-AAA5-2F6B62327F09}"/>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F0-4BE6-AAA5-2F6B62327F09}"/>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F0-4BE6-AAA5-2F6B62327F09}"/>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F0-4BE6-AAA5-2F6B62327F09}"/>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F0-4BE6-AAA5-2F6B62327F09}"/>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F0-4BE6-AAA5-2F6B62327F09}"/>
                </c:ext>
              </c:extLst>
            </c:dLbl>
            <c:dLbl>
              <c:idx val="9"/>
              <c:layout>
                <c:manualLayout>
                  <c:x val="-2.7036641764496619E-2"/>
                  <c:y val="-6.2727026783727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F0-4BE6-AAA5-2F6B62327F09}"/>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F0-4BE6-AAA5-2F6B62327F09}"/>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F0-4BE6-AAA5-2F6B62327F09}"/>
                </c:ext>
              </c:extLst>
            </c:dLbl>
            <c:spPr>
              <a:noFill/>
              <a:ln w="20624">
                <a:noFill/>
              </a:ln>
            </c:spPr>
            <c:txPr>
              <a:bodyPr wrap="square" lIns="38100" tIns="19050" rIns="38100" bIns="19050" anchor="ctr">
                <a:spAutoFit/>
              </a:bodyPr>
              <a:lstStyle/>
              <a:p>
                <a:pPr>
                  <a:defRPr sz="1600">
                    <a:latin typeface="Aptos" panose="020B00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#,##0</c:formatCode>
                <c:ptCount val="12"/>
                <c:pt idx="0">
                  <c:v>105</c:v>
                </c:pt>
                <c:pt idx="1">
                  <c:v>102</c:v>
                </c:pt>
                <c:pt idx="2">
                  <c:v>103</c:v>
                </c:pt>
                <c:pt idx="3">
                  <c:v>103</c:v>
                </c:pt>
                <c:pt idx="4">
                  <c:v>75</c:v>
                </c:pt>
                <c:pt idx="5">
                  <c:v>81</c:v>
                </c:pt>
                <c:pt idx="6">
                  <c:v>73</c:v>
                </c:pt>
                <c:pt idx="7">
                  <c:v>77</c:v>
                </c:pt>
                <c:pt idx="8">
                  <c:v>124</c:v>
                </c:pt>
                <c:pt idx="9">
                  <c:v>130</c:v>
                </c:pt>
                <c:pt idx="10">
                  <c:v>125</c:v>
                </c:pt>
              </c:numCache>
            </c:numRef>
          </c:val>
          <c:smooth val="0"/>
          <c:extLst>
            <c:ext xmlns:c16="http://schemas.microsoft.com/office/drawing/2014/chart" uri="{C3380CC4-5D6E-409C-BE32-E72D297353CC}">
              <c16:uniqueId val="{0000000C-DCF0-4BE6-AAA5-2F6B62327F09}"/>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latin typeface="Aptos" panose="020B0004020202020204" pitchFamily="34" charset="0"/>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bg1">
                  <a:lumMod val="95000"/>
                </a:schemeClr>
              </a:solidFill>
              <a:prstDash val="sysDash"/>
            </a:ln>
          </c:spPr>
        </c:majorGridlines>
        <c:numFmt formatCode="#,##0" sourceLinked="0"/>
        <c:majorTickMark val="out"/>
        <c:minorTickMark val="none"/>
        <c:tickLblPos val="nextTo"/>
        <c:spPr>
          <a:ln w="2578">
            <a:solidFill>
              <a:schemeClr val="tx1"/>
            </a:solidFill>
            <a:prstDash val="solid"/>
          </a:ln>
        </c:spPr>
        <c:txPr>
          <a:bodyPr rot="0" vert="horz"/>
          <a:lstStyle/>
          <a:p>
            <a:pPr>
              <a:defRPr>
                <a:latin typeface="+mn-lt"/>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Aptos" panose="020B0004020202020204" pitchFamily="34" charset="0"/>
                <a:ea typeface="+mn-ea"/>
                <a:cs typeface="Calibri" panose="020F0502020204030204" pitchFamily="34" charset="0"/>
              </a:defRPr>
            </a:pPr>
            <a:r>
              <a:rPr lang="en-US" sz="2000" b="1" dirty="0">
                <a:solidFill>
                  <a:schemeClr val="tx1"/>
                </a:solidFill>
                <a:effectLst/>
                <a:latin typeface="Aptos" panose="020B0004020202020204" pitchFamily="34" charset="0"/>
                <a:cs typeface="Calibri" panose="020F0502020204030204" pitchFamily="34" charset="0"/>
              </a:rPr>
              <a:t>Workers’ Compensation Trust Fund (WCTF) Uninsured Claims</a:t>
            </a:r>
          </a:p>
        </c:rich>
      </c:tx>
      <c:layout>
        <c:manualLayout>
          <c:xMode val="edge"/>
          <c:yMode val="edge"/>
          <c:x val="0.1997064328430013"/>
          <c:y val="2.4400600216339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Aptos" panose="020B000402020202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179303090744573E-2"/>
          <c:y val="1.9805260581545504E-2"/>
          <c:w val="0.93877884074415696"/>
          <c:h val="0.78336771405656025"/>
        </c:manualLayout>
      </c:layout>
      <c:barChart>
        <c:barDir val="col"/>
        <c:grouping val="stacked"/>
        <c:varyColors val="0"/>
        <c:ser>
          <c:idx val="0"/>
          <c:order val="0"/>
          <c:tx>
            <c:strRef>
              <c:f>Sheet1!$B$1</c:f>
              <c:strCache>
                <c:ptCount val="1"/>
                <c:pt idx="0">
                  <c:v>Uninsured Claims by Occupation &amp; Industry - FY 2026</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D16-43F3-8A7D-38FCB89D5753}"/>
              </c:ext>
            </c:extLst>
          </c:dPt>
          <c:dPt>
            <c:idx val="1"/>
            <c:invertIfNegative val="0"/>
            <c:bubble3D val="0"/>
            <c:spPr>
              <a:solidFill>
                <a:srgbClr val="A9F272"/>
              </a:solidFill>
              <a:ln>
                <a:noFill/>
              </a:ln>
              <a:effectLst/>
            </c:spPr>
            <c:extLst>
              <c:ext xmlns:c16="http://schemas.microsoft.com/office/drawing/2014/chart" uri="{C3380CC4-5D6E-409C-BE32-E72D297353CC}">
                <c16:uniqueId val="{00000003-BD16-43F3-8A7D-38FCB89D5753}"/>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D16-43F3-8A7D-38FCB89D5753}"/>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D16-43F3-8A7D-38FCB89D5753}"/>
              </c:ext>
            </c:extLst>
          </c:dPt>
          <c:dPt>
            <c:idx val="5"/>
            <c:invertIfNegative val="0"/>
            <c:bubble3D val="0"/>
            <c:spPr>
              <a:solidFill>
                <a:srgbClr val="61B2BB"/>
              </a:solidFill>
              <a:ln>
                <a:noFill/>
              </a:ln>
              <a:effectLst/>
            </c:spPr>
            <c:extLst>
              <c:ext xmlns:c16="http://schemas.microsoft.com/office/drawing/2014/chart" uri="{C3380CC4-5D6E-409C-BE32-E72D297353CC}">
                <c16:uniqueId val="{0000000B-BD16-43F3-8A7D-38FCB89D5753}"/>
              </c:ext>
            </c:extLst>
          </c:dPt>
          <c:dPt>
            <c:idx val="6"/>
            <c:invertIfNegative val="0"/>
            <c:bubble3D val="0"/>
            <c:spPr>
              <a:solidFill>
                <a:srgbClr val="FFC000"/>
              </a:solidFill>
              <a:ln>
                <a:noFill/>
              </a:ln>
              <a:effectLst/>
            </c:spPr>
            <c:extLst>
              <c:ext xmlns:c16="http://schemas.microsoft.com/office/drawing/2014/chart" uri="{C3380CC4-5D6E-409C-BE32-E72D297353CC}">
                <c16:uniqueId val="{0000000D-BD16-43F3-8A7D-38FCB89D5753}"/>
              </c:ext>
            </c:extLst>
          </c:dPt>
          <c:dPt>
            <c:idx val="7"/>
            <c:invertIfNegative val="0"/>
            <c:bubble3D val="0"/>
            <c:spPr>
              <a:solidFill>
                <a:srgbClr val="FF6565"/>
              </a:solidFill>
              <a:ln>
                <a:noFill/>
              </a:ln>
              <a:effectLst/>
            </c:spPr>
            <c:extLst>
              <c:ext xmlns:c16="http://schemas.microsoft.com/office/drawing/2014/chart" uri="{C3380CC4-5D6E-409C-BE32-E72D297353CC}">
                <c16:uniqueId val="{0000000F-BD16-43F3-8A7D-38FCB89D5753}"/>
              </c:ext>
            </c:extLst>
          </c:dPt>
          <c:dPt>
            <c:idx val="9"/>
            <c:invertIfNegative val="0"/>
            <c:bubble3D val="0"/>
            <c:spPr>
              <a:solidFill>
                <a:srgbClr val="3399FF"/>
              </a:solidFill>
              <a:ln>
                <a:noFill/>
              </a:ln>
              <a:effectLst/>
            </c:spPr>
            <c:extLst>
              <c:ext xmlns:c16="http://schemas.microsoft.com/office/drawing/2014/chart" uri="{C3380CC4-5D6E-409C-BE32-E72D297353CC}">
                <c16:uniqueId val="{00000013-BD16-43F3-8A7D-38FCB89D5753}"/>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D16-43F3-8A7D-38FCB89D5753}"/>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D16-43F3-8A7D-38FCB89D5753}"/>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D16-43F3-8A7D-38FCB89D5753}"/>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D16-43F3-8A7D-38FCB89D5753}"/>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D16-43F3-8A7D-38FCB89D5753}"/>
              </c:ext>
            </c:extLst>
          </c:dPt>
          <c:dLbls>
            <c:dLbl>
              <c:idx val="0"/>
              <c:layout>
                <c:manualLayout>
                  <c:x val="-2.8918416447944006E-3"/>
                  <c:y val="-0.28467366919062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16-43F3-8A7D-38FCB89D5753}"/>
                </c:ext>
              </c:extLst>
            </c:dLbl>
            <c:dLbl>
              <c:idx val="1"/>
              <c:layout>
                <c:manualLayout>
                  <c:x val="-1.3888888888888889E-3"/>
                  <c:y val="-7.8624156252648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6-43F3-8A7D-38FCB89D5753}"/>
                </c:ext>
              </c:extLst>
            </c:dLbl>
            <c:dLbl>
              <c:idx val="3"/>
              <c:layout>
                <c:manualLayout>
                  <c:x val="0"/>
                  <c:y val="-0.100313578667172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16-43F3-8A7D-38FCB89D5753}"/>
                </c:ext>
              </c:extLst>
            </c:dLbl>
            <c:dLbl>
              <c:idx val="4"/>
              <c:layout>
                <c:manualLayout>
                  <c:x val="-2.7777777777777779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16-43F3-8A7D-38FCB89D5753}"/>
                </c:ext>
              </c:extLst>
            </c:dLbl>
            <c:dLbl>
              <c:idx val="5"/>
              <c:layout>
                <c:manualLayout>
                  <c:x val="-1.274825021872266E-3"/>
                  <c:y val="-4.3378844829047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16-43F3-8A7D-38FCB89D5753}"/>
                </c:ext>
              </c:extLst>
            </c:dLbl>
            <c:dLbl>
              <c:idx val="6"/>
              <c:layout>
                <c:manualLayout>
                  <c:x val="-1.3888888888888889E-3"/>
                  <c:y val="-7.5912978450833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D16-43F3-8A7D-38FCB89D5753}"/>
                </c:ext>
              </c:extLst>
            </c:dLbl>
            <c:dLbl>
              <c:idx val="7"/>
              <c:layout>
                <c:manualLayout>
                  <c:x val="-1.3888888888889906E-3"/>
                  <c:y val="-7.3201800649017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D16-43F3-8A7D-38FCB89D5753}"/>
                </c:ext>
              </c:extLst>
            </c:dLbl>
            <c:dLbl>
              <c:idx val="8"/>
              <c:layout>
                <c:manualLayout>
                  <c:x val="8.1760083875181151E-17"/>
                  <c:y val="-7.0490622847202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D16-43F3-8A7D-38FCB89D5753}"/>
                </c:ext>
              </c:extLst>
            </c:dLbl>
            <c:dLbl>
              <c:idx val="9"/>
              <c:layout>
                <c:manualLayout>
                  <c:x val="0"/>
                  <c:y val="-9.4891223063541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D16-43F3-8A7D-38FCB89D5753}"/>
                </c:ext>
              </c:extLst>
            </c:dLbl>
            <c:dLbl>
              <c:idx val="10"/>
              <c:layout>
                <c:manualLayout>
                  <c:x val="2.8918416447944006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D16-43F3-8A7D-38FCB89D5753}"/>
                </c:ext>
              </c:extLst>
            </c:dLbl>
            <c:dLbl>
              <c:idx val="11"/>
              <c:layout>
                <c:manualLayout>
                  <c:x val="-1.3888888888888889E-3"/>
                  <c:y val="-5.1512378234493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D16-43F3-8A7D-38FCB89D5753}"/>
                </c:ext>
              </c:extLst>
            </c:dLbl>
            <c:dLbl>
              <c:idx val="12"/>
              <c:layout>
                <c:manualLayout>
                  <c:x val="-4.1666666666666666E-3"/>
                  <c:y val="-0.154537134703481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D16-43F3-8A7D-38FCB89D5753}"/>
                </c:ext>
              </c:extLst>
            </c:dLbl>
            <c:dLbl>
              <c:idx val="13"/>
              <c:layout>
                <c:manualLayout>
                  <c:x val="2.7777777777777779E-3"/>
                  <c:y val="-0.13013653448714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D16-43F3-8A7D-38FCB89D575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Total Uninsured Injuries Reported</c:v>
                </c:pt>
                <c:pt idx="1">
                  <c:v>Truck Driver</c:v>
                </c:pt>
                <c:pt idx="2">
                  <c:v>Carpenter</c:v>
                </c:pt>
                <c:pt idx="3">
                  <c:v>Driver</c:v>
                </c:pt>
                <c:pt idx="4">
                  <c:v>Laborer</c:v>
                </c:pt>
                <c:pt idx="5">
                  <c:v>All Other Occupations</c:v>
                </c:pt>
                <c:pt idx="6">
                  <c:v>Trucking &amp; Warehousing</c:v>
                </c:pt>
                <c:pt idx="7">
                  <c:v>Home Health Care</c:v>
                </c:pt>
                <c:pt idx="8">
                  <c:v>Hospitality</c:v>
                </c:pt>
                <c:pt idx="9">
                  <c:v>Transportation</c:v>
                </c:pt>
                <c:pt idx="10">
                  <c:v>Construction</c:v>
                </c:pt>
                <c:pt idx="11">
                  <c:v>All Other Industries</c:v>
                </c:pt>
              </c:strCache>
            </c:strRef>
          </c:cat>
          <c:val>
            <c:numRef>
              <c:f>Sheet1!$B$2:$B$13</c:f>
              <c:numCache>
                <c:formatCode>General</c:formatCode>
                <c:ptCount val="12"/>
                <c:pt idx="0">
                  <c:v>101</c:v>
                </c:pt>
                <c:pt idx="1">
                  <c:v>6</c:v>
                </c:pt>
                <c:pt idx="2">
                  <c:v>9</c:v>
                </c:pt>
                <c:pt idx="3">
                  <c:v>14</c:v>
                </c:pt>
                <c:pt idx="4">
                  <c:v>43</c:v>
                </c:pt>
                <c:pt idx="5">
                  <c:v>26</c:v>
                </c:pt>
                <c:pt idx="6">
                  <c:v>3</c:v>
                </c:pt>
                <c:pt idx="7">
                  <c:v>3</c:v>
                </c:pt>
                <c:pt idx="8">
                  <c:v>5</c:v>
                </c:pt>
                <c:pt idx="9">
                  <c:v>16</c:v>
                </c:pt>
                <c:pt idx="10">
                  <c:v>46</c:v>
                </c:pt>
                <c:pt idx="11">
                  <c:v>28</c:v>
                </c:pt>
              </c:numCache>
            </c:numRef>
          </c:val>
          <c:extLst>
            <c:ext xmlns:c16="http://schemas.microsoft.com/office/drawing/2014/chart" uri="{C3380CC4-5D6E-409C-BE32-E72D297353CC}">
              <c16:uniqueId val="{0000001E-BD16-43F3-8A7D-38FCB89D5753}"/>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231765745475614"/>
          <c:y val="3.4651628933557464E-2"/>
          <c:w val="0.79202312378672024"/>
          <c:h val="0.79317678547940018"/>
        </c:manualLayout>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2.6744730446876326E-3"/>
                  <c:y val="0.235011964941454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AE-4BC3-B570-B5245C9CA3E8}"/>
                </c:ext>
              </c:extLst>
            </c:dLbl>
            <c:dLbl>
              <c:idx val="1"/>
              <c:layout>
                <c:manualLayout>
                  <c:x val="-2.9369427913299821E-3"/>
                  <c:y val="0.209384423975256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AE-4BC3-B570-B5245C9CA3E8}"/>
                </c:ext>
              </c:extLst>
            </c:dLbl>
            <c:dLbl>
              <c:idx val="2"/>
              <c:layout>
                <c:manualLayout>
                  <c:x val="-7.3561325073657124E-4"/>
                  <c:y val="0.245448676253905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AE-4BC3-B570-B5245C9CA3E8}"/>
                </c:ext>
              </c:extLst>
            </c:dLbl>
            <c:dLbl>
              <c:idx val="3"/>
              <c:layout>
                <c:manualLayout>
                  <c:x val="-2.8056099564091226E-3"/>
                  <c:y val="8.749624398585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AE-4BC3-B570-B5245C9CA3E8}"/>
                </c:ext>
              </c:extLst>
            </c:dLbl>
            <c:dLbl>
              <c:idx val="4"/>
              <c:layout>
                <c:manualLayout>
                  <c:x val="5.0862341272347239E-3"/>
                  <c:y val="0.2247101684504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AE-4BC3-B570-B5245C9CA3E8}"/>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AE-4BC3-B570-B5245C9CA3E8}"/>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AE-4BC3-B570-B5245C9CA3E8}"/>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AE-4BC3-B570-B5245C9CA3E8}"/>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AE-4BC3-B570-B5245C9CA3E8}"/>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AE-4BC3-B570-B5245C9CA3E8}"/>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7AE-4BC3-B570-B5245C9CA3E8}"/>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Sheet1!$B$12:$B$16</c:f>
              <c:numCache>
                <c:formatCode>"$"#,##0</c:formatCode>
                <c:ptCount val="5"/>
                <c:pt idx="0">
                  <c:v>7050000</c:v>
                </c:pt>
                <c:pt idx="1">
                  <c:v>8200000</c:v>
                </c:pt>
                <c:pt idx="2">
                  <c:v>7500000</c:v>
                </c:pt>
                <c:pt idx="3">
                  <c:v>9800000</c:v>
                </c:pt>
                <c:pt idx="4">
                  <c:v>8000000</c:v>
                </c:pt>
              </c:numCache>
            </c:numRef>
          </c:val>
          <c:extLst>
            <c:ext xmlns:c16="http://schemas.microsoft.com/office/drawing/2014/chart" uri="{C3380CC4-5D6E-409C-BE32-E72D297353CC}">
              <c16:uniqueId val="{0000000B-87AE-4BC3-B570-B5245C9CA3E8}"/>
            </c:ext>
          </c:extLst>
        </c:ser>
        <c:ser>
          <c:idx val="1"/>
          <c:order val="1"/>
          <c:tx>
            <c:strRef>
              <c:f>Sheet1!$C$1</c:f>
              <c:strCache>
                <c:ptCount val="1"/>
                <c:pt idx="0">
                  <c:v>Amount Paid</c:v>
                </c:pt>
              </c:strCache>
            </c:strRef>
          </c:tx>
          <c:spPr>
            <a:solidFill>
              <a:schemeClr val="accent1">
                <a:lumMod val="40000"/>
                <a:lumOff val="60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324703048616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7AE-4BC3-B570-B5245C9CA3E8}"/>
                </c:ext>
              </c:extLst>
            </c:dLbl>
            <c:dLbl>
              <c:idx val="1"/>
              <c:layout>
                <c:manualLayout>
                  <c:x val="0"/>
                  <c:y val="0.243818837632787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AE-4BC3-B570-B5245C9CA3E8}"/>
                </c:ext>
              </c:extLst>
            </c:dLbl>
            <c:dLbl>
              <c:idx val="2"/>
              <c:layout>
                <c:manualLayout>
                  <c:x val="-2.4118196243248778E-3"/>
                  <c:y val="0.226340007071564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7AE-4BC3-B570-B5245C9CA3E8}"/>
                </c:ext>
              </c:extLst>
            </c:dLbl>
            <c:dLbl>
              <c:idx val="3"/>
              <c:layout>
                <c:manualLayout>
                  <c:x val="-1.311430364608866E-4"/>
                  <c:y val="0.246166210715712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7AE-4BC3-B570-B5245C9CA3E8}"/>
                </c:ext>
              </c:extLst>
            </c:dLbl>
            <c:dLbl>
              <c:idx val="4"/>
              <c:layout>
                <c:manualLayout>
                  <c:x val="-1.0028585141126622E-4"/>
                  <c:y val="0.24981639275418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7AE-4BC3-B570-B5245C9CA3E8}"/>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7AE-4BC3-B570-B5245C9CA3E8}"/>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7AE-4BC3-B570-B5245C9CA3E8}"/>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7AE-4BC3-B570-B5245C9CA3E8}"/>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7AE-4BC3-B570-B5245C9CA3E8}"/>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7AE-4BC3-B570-B5245C9CA3E8}"/>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Sheet1!$C$12:$C$16</c:f>
              <c:numCache>
                <c:formatCode>"$"#,##0</c:formatCode>
                <c:ptCount val="5"/>
                <c:pt idx="0">
                  <c:v>6924993</c:v>
                </c:pt>
                <c:pt idx="1">
                  <c:v>7726621</c:v>
                </c:pt>
                <c:pt idx="2">
                  <c:v>6246527</c:v>
                </c:pt>
                <c:pt idx="3">
                  <c:v>6687770</c:v>
                </c:pt>
                <c:pt idx="4">
                  <c:v>6693395</c:v>
                </c:pt>
              </c:numCache>
            </c:numRef>
          </c:val>
          <c:extLst>
            <c:ext xmlns:c16="http://schemas.microsoft.com/office/drawing/2014/chart" uri="{C3380CC4-5D6E-409C-BE32-E72D297353CC}">
              <c16:uniqueId val="{00000016-87AE-4BC3-B570-B5245C9CA3E8}"/>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4">
                <a:lumMod val="60000"/>
                <a:lumOff val="40000"/>
              </a:schemeClr>
            </a:solidFill>
            <a:ln>
              <a:noFill/>
            </a:ln>
            <a:effectLst/>
            <a:sp3d/>
          </c:spPr>
          <c:invertIfNegative val="0"/>
          <c:dLbls>
            <c:dLbl>
              <c:idx val="0"/>
              <c:layout>
                <c:manualLayout>
                  <c:x val="-3.0861947461787642E-3"/>
                  <c:y val="0.157806916798528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FF-40B9-9C25-7906F0E97465}"/>
                </c:ext>
              </c:extLst>
            </c:dLbl>
            <c:dLbl>
              <c:idx val="1"/>
              <c:layout>
                <c:manualLayout>
                  <c:x val="4.9905816007768718E-3"/>
                  <c:y val="0.302295263482194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FF-40B9-9C25-7906F0E97465}"/>
                </c:ext>
              </c:extLst>
            </c:dLbl>
            <c:dLbl>
              <c:idx val="2"/>
              <c:layout>
                <c:manualLayout>
                  <c:x val="3.0861947461787078E-3"/>
                  <c:y val="0.22359888051508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FF-40B9-9C25-7906F0E97465}"/>
                </c:ext>
              </c:extLst>
            </c:dLbl>
            <c:dLbl>
              <c:idx val="3"/>
              <c:layout>
                <c:manualLayout>
                  <c:x val="-2.0833577080725234E-3"/>
                  <c:y val="0.248958700694820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FF-40B9-9C25-7906F0E97465}"/>
                </c:ext>
              </c:extLst>
            </c:dLbl>
            <c:dLbl>
              <c:idx val="4"/>
              <c:layout>
                <c:manualLayout>
                  <c:x val="4.1267408438729709E-3"/>
                  <c:y val="0.25347975890883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FF-40B9-9C25-7906F0E97465}"/>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FF-40B9-9C25-7906F0E97465}"/>
                </c:ext>
              </c:extLst>
            </c:dLbl>
            <c:spPr>
              <a:noFill/>
              <a:ln>
                <a:noFill/>
              </a:ln>
              <a:effectLst/>
            </c:spPr>
            <c:txPr>
              <a:bodyPr rot="-540000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Sheet1!$A$6:$A$10</c:f>
              <c:numCache>
                <c:formatCode>0_);\(0\)</c:formatCode>
                <c:ptCount val="5"/>
                <c:pt idx="0">
                  <c:v>2022</c:v>
                </c:pt>
                <c:pt idx="1">
                  <c:v>2023</c:v>
                </c:pt>
                <c:pt idx="2">
                  <c:v>2024</c:v>
                </c:pt>
                <c:pt idx="3">
                  <c:v>2025</c:v>
                </c:pt>
                <c:pt idx="4">
                  <c:v>2026</c:v>
                </c:pt>
              </c:numCache>
            </c:numRef>
          </c:cat>
          <c:val>
            <c:numRef>
              <c:f>Sheet1!$B$6:$B$10</c:f>
              <c:numCache>
                <c:formatCode>_("$"* #,##0_);_("$"* \(#,##0\);_("$"* "-"_);_(@_)</c:formatCode>
                <c:ptCount val="5"/>
                <c:pt idx="0">
                  <c:v>1283640</c:v>
                </c:pt>
                <c:pt idx="1">
                  <c:v>1061271</c:v>
                </c:pt>
                <c:pt idx="2">
                  <c:v>1173808</c:v>
                </c:pt>
                <c:pt idx="3">
                  <c:v>590436.62</c:v>
                </c:pt>
                <c:pt idx="4">
                  <c:v>883729</c:v>
                </c:pt>
              </c:numCache>
            </c:numRef>
          </c:val>
          <c:extLst>
            <c:ext xmlns:c16="http://schemas.microsoft.com/office/drawing/2014/chart" uri="{C3380CC4-5D6E-409C-BE32-E72D297353CC}">
              <c16:uniqueId val="{00000006-D6FF-40B9-9C25-7906F0E97465}"/>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1184471807838671"/>
          <c:y val="3.76431479434053E-2"/>
          <c:w val="0.888155281921613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3.3518421737300393E-3"/>
                  <c:y val="0.25958985876779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5B-4959-B19B-706FDDB9FBE1}"/>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5B-4959-B19B-706FDDB9FBE1}"/>
                </c:ext>
              </c:extLst>
            </c:dLbl>
            <c:dLbl>
              <c:idx val="2"/>
              <c:layout>
                <c:manualLayout>
                  <c:x val="1.3701142995435373E-4"/>
                  <c:y val="0.178545372524043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5B-4959-B19B-706FDDB9FBE1}"/>
                </c:ext>
              </c:extLst>
            </c:dLbl>
            <c:dLbl>
              <c:idx val="3"/>
              <c:layout>
                <c:manualLayout>
                  <c:x val="-3.5914702836170654E-3"/>
                  <c:y val="0.17928040597101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5B-4959-B19B-706FDDB9FBE1}"/>
                </c:ext>
              </c:extLst>
            </c:dLbl>
            <c:dLbl>
              <c:idx val="4"/>
              <c:layout>
                <c:manualLayout>
                  <c:x val="7.6691211426231096E-3"/>
                  <c:y val="0.16939297121807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5B-4959-B19B-706FDDB9FBE1}"/>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5B-4959-B19B-706FDDB9FBE1}"/>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5B-4959-B19B-706FDDB9FBE1}"/>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5B-4959-B19B-706FDDB9FBE1}"/>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5B-4959-B19B-706FDDB9FBE1}"/>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5B-4959-B19B-706FDDB9FBE1}"/>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5B-4959-B19B-706FDDB9FBE1}"/>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5B-4959-B19B-706FDDB9FBE1}"/>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Sheet1!$Q$2:$U$2</c:f>
              <c:numCache>
                <c:formatCode>_("$"* #,##0_);_("$"* \(#,##0\);_("$"* "-"_);_(@_)</c:formatCode>
                <c:ptCount val="5"/>
                <c:pt idx="0">
                  <c:v>27000000</c:v>
                </c:pt>
                <c:pt idx="1">
                  <c:v>28000000</c:v>
                </c:pt>
                <c:pt idx="2">
                  <c:v>31000000</c:v>
                </c:pt>
                <c:pt idx="3">
                  <c:v>30700000</c:v>
                </c:pt>
                <c:pt idx="4">
                  <c:v>31000000</c:v>
                </c:pt>
              </c:numCache>
            </c:numRef>
          </c:val>
          <c:extLst>
            <c:ext xmlns:c16="http://schemas.microsoft.com/office/drawing/2014/chart" uri="{C3380CC4-5D6E-409C-BE32-E72D297353CC}">
              <c16:uniqueId val="{0000000C-DD5B-4959-B19B-706FDDB9FBE1}"/>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6.5270565222609443E-5"/>
                  <c:y val="0.27257391971065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D5B-4959-B19B-706FDDB9FBE1}"/>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D5B-4959-B19B-706FDDB9FBE1}"/>
                </c:ext>
              </c:extLst>
            </c:dLbl>
            <c:dLbl>
              <c:idx val="2"/>
              <c:layout>
                <c:manualLayout>
                  <c:x val="1.7401700258483569E-4"/>
                  <c:y val="0.2506295759274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5B-4959-B19B-706FDDB9FBE1}"/>
                </c:ext>
              </c:extLst>
            </c:dLbl>
            <c:dLbl>
              <c:idx val="3"/>
              <c:layout>
                <c:manualLayout>
                  <c:x val="1.2033621946528387E-3"/>
                  <c:y val="0.205603258538999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D5B-4959-B19B-706FDDB9FBE1}"/>
                </c:ext>
              </c:extLst>
            </c:dLbl>
            <c:dLbl>
              <c:idx val="4"/>
              <c:layout>
                <c:manualLayout>
                  <c:x val="8.2808738807760014E-4"/>
                  <c:y val="0.249454571523366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5B-4959-B19B-706FDDB9FBE1}"/>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D5B-4959-B19B-706FDDB9FBE1}"/>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D5B-4959-B19B-706FDDB9FBE1}"/>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5B-4959-B19B-706FDDB9FBE1}"/>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D5B-4959-B19B-706FDDB9FBE1}"/>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D5B-4959-B19B-706FDDB9FBE1}"/>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D5B-4959-B19B-706FDDB9FBE1}"/>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D5B-4959-B19B-706FDDB9FBE1}"/>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Sheet1!$Q$3:$U$3</c:f>
              <c:numCache>
                <c:formatCode>_("$"* #,##0_);_("$"* \(#,##0\);_("$"* "-"_);_(@_)</c:formatCode>
                <c:ptCount val="5"/>
                <c:pt idx="0">
                  <c:v>26832976</c:v>
                </c:pt>
                <c:pt idx="1">
                  <c:v>28933820.690000001</c:v>
                </c:pt>
                <c:pt idx="2">
                  <c:v>27136542</c:v>
                </c:pt>
                <c:pt idx="3">
                  <c:v>29961083.620000001</c:v>
                </c:pt>
                <c:pt idx="4">
                  <c:v>29781520</c:v>
                </c:pt>
              </c:numCache>
            </c:numRef>
          </c:val>
          <c:extLst>
            <c:ext xmlns:c16="http://schemas.microsoft.com/office/drawing/2014/chart" uri="{C3380CC4-5D6E-409C-BE32-E72D297353CC}">
              <c16:uniqueId val="{00000019-DD5B-4959-B19B-706FDDB9FBE1}"/>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_(&quot;$&quot;* #,##0_);_(&quot;$&quot;* \(#,##0\);_(&quot;$&quot;* &quot;-&quot;_);_(@_)"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8989888624577779"/>
          <c:y val="0.91325206510958179"/>
          <c:w val="0.29744728079911209"/>
          <c:h val="5.4009819967266774E-2"/>
        </c:manualLayout>
      </c:layout>
      <c:overlay val="0"/>
      <c:spPr>
        <a:solidFill>
          <a:schemeClr val="bg1"/>
        </a:solidFill>
        <a:ln w="590">
          <a:solidFill>
            <a:schemeClr val="tx1"/>
          </a:solidFill>
          <a:prstDash val="solid"/>
        </a:ln>
      </c:spPr>
      <c:txPr>
        <a:bodyPr/>
        <a:lstStyle/>
        <a:p>
          <a:pPr>
            <a:defRPr sz="1600"/>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976774163148E-3"/>
                  <c:y val="0.317674084286807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4F-4557-931F-97C8D61325DC}"/>
                </c:ext>
              </c:extLst>
            </c:dLbl>
            <c:dLbl>
              <c:idx val="1"/>
              <c:layout>
                <c:manualLayout>
                  <c:x val="-2.5573160208009565E-3"/>
                  <c:y val="0.25374608031878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4F-4557-931F-97C8D61325DC}"/>
                </c:ext>
              </c:extLst>
            </c:dLbl>
            <c:dLbl>
              <c:idx val="2"/>
              <c:layout>
                <c:manualLayout>
                  <c:x val="3.9407740178498676E-3"/>
                  <c:y val="0.280418197409017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4F-4557-931F-97C8D61325DC}"/>
                </c:ext>
              </c:extLst>
            </c:dLbl>
            <c:dLbl>
              <c:idx val="3"/>
              <c:layout>
                <c:manualLayout>
                  <c:x val="6.4784553807307435E-4"/>
                  <c:y val="0.19614610217652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4F-4557-931F-97C8D61325DC}"/>
                </c:ext>
              </c:extLst>
            </c:dLbl>
            <c:dLbl>
              <c:idx val="4"/>
              <c:layout>
                <c:manualLayout>
                  <c:x val="-6.0877256881211302E-4"/>
                  <c:y val="0.313171600070617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4F-4557-931F-97C8D61325DC}"/>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4F-4557-931F-97C8D61325DC}"/>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4F-4557-931F-97C8D61325DC}"/>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4F-4557-931F-97C8D61325DC}"/>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94F-4557-931F-97C8D61325DC}"/>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94F-4557-931F-97C8D61325DC}"/>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94F-4557-931F-97C8D61325DC}"/>
                </c:ext>
              </c:extLst>
            </c:dLbl>
            <c:spPr>
              <a:noFill/>
              <a:ln w="515">
                <a:noFill/>
              </a:ln>
            </c:spPr>
            <c:txPr>
              <a:bodyPr rot="-5400000" vert="horz"/>
              <a:lstStyle/>
              <a:p>
                <a:pPr algn="ctr">
                  <a:defRPr sz="1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Sheet1!$AH$2:$AL$2</c:f>
              <c:numCache>
                <c:formatCode>_("$"* #,##0_);_("$"* \(#,##0\);_("$"* "-"_);_(@_)</c:formatCode>
                <c:ptCount val="5"/>
                <c:pt idx="0">
                  <c:v>10900000</c:v>
                </c:pt>
                <c:pt idx="1">
                  <c:v>6000000</c:v>
                </c:pt>
                <c:pt idx="2">
                  <c:v>8700000</c:v>
                </c:pt>
                <c:pt idx="3">
                  <c:v>16000000</c:v>
                </c:pt>
                <c:pt idx="4">
                  <c:v>11000000</c:v>
                </c:pt>
              </c:numCache>
            </c:numRef>
          </c:val>
          <c:extLst>
            <c:ext xmlns:c16="http://schemas.microsoft.com/office/drawing/2014/chart" uri="{C3380CC4-5D6E-409C-BE32-E72D297353CC}">
              <c16:uniqueId val="{0000000B-694F-4557-931F-97C8D61325DC}"/>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6.2225354495978342E-3"/>
                  <c:y val="-1.0687383880757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94F-4557-931F-97C8D61325DC}"/>
                </c:ext>
              </c:extLst>
            </c:dLbl>
            <c:dLbl>
              <c:idx val="1"/>
              <c:layout>
                <c:manualLayout>
                  <c:x val="1.4408893714650565E-3"/>
                  <c:y val="0.283903035703777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94F-4557-931F-97C8D61325DC}"/>
                </c:ext>
              </c:extLst>
            </c:dLbl>
            <c:dLbl>
              <c:idx val="2"/>
              <c:layout>
                <c:manualLayout>
                  <c:x val="-2.9942853328123603E-4"/>
                  <c:y val="0.281323822414271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94F-4557-931F-97C8D61325DC}"/>
                </c:ext>
              </c:extLst>
            </c:dLbl>
            <c:dLbl>
              <c:idx val="3"/>
              <c:layout>
                <c:manualLayout>
                  <c:x val="-4.3232571541331382E-3"/>
                  <c:y val="0.26749501895738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94F-4557-931F-97C8D61325DC}"/>
                </c:ext>
              </c:extLst>
            </c:dLbl>
            <c:dLbl>
              <c:idx val="4"/>
              <c:layout>
                <c:manualLayout>
                  <c:x val="1.5878547859969547E-2"/>
                  <c:y val="-2.7566813225613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94F-4557-931F-97C8D61325DC}"/>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94F-4557-931F-97C8D61325DC}"/>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94F-4557-931F-97C8D61325DC}"/>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800">
                      <a:latin typeface="+mn-l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94F-4557-931F-97C8D61325DC}"/>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94F-4557-931F-97C8D61325DC}"/>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94F-4557-931F-97C8D61325DC}"/>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94F-4557-931F-97C8D61325DC}"/>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94F-4557-931F-97C8D61325DC}"/>
                </c:ext>
              </c:extLst>
            </c:dLbl>
            <c:spPr>
              <a:noFill/>
              <a:ln w="515">
                <a:noFill/>
              </a:ln>
            </c:spPr>
            <c:txPr>
              <a:bodyPr rot="-5400000" vert="horz"/>
              <a:lstStyle/>
              <a:p>
                <a:pPr algn="ctr">
                  <a:defRPr sz="1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Sheet1!$AH$3:$AL$3</c:f>
              <c:numCache>
                <c:formatCode>_("$"* #,##0_);_("$"* \(#,##0\);_("$"* "-"_);_(@_)</c:formatCode>
                <c:ptCount val="5"/>
                <c:pt idx="0">
                  <c:v>4038424</c:v>
                </c:pt>
                <c:pt idx="1">
                  <c:v>7944669.4800000004</c:v>
                </c:pt>
                <c:pt idx="2">
                  <c:v>9214740</c:v>
                </c:pt>
                <c:pt idx="3">
                  <c:v>6747955.1900000004</c:v>
                </c:pt>
                <c:pt idx="4">
                  <c:v>6599599</c:v>
                </c:pt>
              </c:numCache>
            </c:numRef>
          </c:val>
          <c:extLst>
            <c:ext xmlns:c16="http://schemas.microsoft.com/office/drawing/2014/chart" uri="{C3380CC4-5D6E-409C-BE32-E72D297353CC}">
              <c16:uniqueId val="{00000018-694F-4557-931F-97C8D61325DC}"/>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18000000"/>
          <c:min val="0"/>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latin typeface="+mn-lt"/>
              </a:defRPr>
            </a:pPr>
            <a:endParaRPr lang="en-US"/>
          </a:p>
        </c:txPr>
        <c:crossAx val="189693440"/>
        <c:crosses val="autoZero"/>
        <c:crossBetween val="between"/>
        <c:majorUnit val="2000000"/>
        <c:minorUnit val="132932.41200000001"/>
      </c:valAx>
      <c:spPr>
        <a:noFill/>
        <a:ln w="515">
          <a:noFill/>
        </a:ln>
      </c:spPr>
    </c:plotArea>
    <c:legend>
      <c:legendPos val="r"/>
      <c:layout>
        <c:manualLayout>
          <c:xMode val="edge"/>
          <c:yMode val="edge"/>
          <c:x val="0.33935600285487927"/>
          <c:y val="0.91052786441475897"/>
          <c:w val="0.45363696534725895"/>
          <c:h val="7.0376432078559745E-2"/>
        </c:manualLayout>
      </c:layout>
      <c:overlay val="0"/>
      <c:spPr>
        <a:solidFill>
          <a:schemeClr val="bg1"/>
        </a:solidFill>
        <a:ln w="64">
          <a:solidFill>
            <a:schemeClr val="tx1"/>
          </a:solidFill>
          <a:prstDash val="solid"/>
        </a:ln>
      </c:spPr>
      <c:txPr>
        <a:bodyPr/>
        <a:lstStyle/>
        <a:p>
          <a:pPr>
            <a:defRPr>
              <a:latin typeface="+mn-lt"/>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6">
                <a:lumMod val="40000"/>
                <a:lumOff val="60000"/>
              </a:schemeClr>
            </a:solidFill>
            <a:ln>
              <a:solidFill>
                <a:schemeClr val="bg2"/>
              </a:solidFill>
            </a:ln>
            <a:effectLst/>
            <a:sp3d>
              <a:contourClr>
                <a:schemeClr val="bg2"/>
              </a:contourClr>
            </a:sp3d>
          </c:spPr>
          <c:invertIfNegative val="0"/>
          <c:dLbls>
            <c:dLbl>
              <c:idx val="0"/>
              <c:layout>
                <c:manualLayout>
                  <c:x val="0"/>
                  <c:y val="0.33625133132236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9C-4608-98C2-329BA299C78A}"/>
                </c:ext>
              </c:extLst>
            </c:dLbl>
            <c:dLbl>
              <c:idx val="1"/>
              <c:layout>
                <c:manualLayout>
                  <c:x val="0"/>
                  <c:y val="0.30210080548493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9C-4608-98C2-329BA299C78A}"/>
                </c:ext>
              </c:extLst>
            </c:dLbl>
            <c:dLbl>
              <c:idx val="2"/>
              <c:layout>
                <c:manualLayout>
                  <c:x val="1.4165020029560354E-3"/>
                  <c:y val="0.168563975559724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9C-4608-98C2-329BA299C78A}"/>
                </c:ext>
              </c:extLst>
            </c:dLbl>
            <c:dLbl>
              <c:idx val="3"/>
              <c:layout>
                <c:manualLayout>
                  <c:x val="4.2495060088684183E-3"/>
                  <c:y val="0.16593701203376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9C-4608-98C2-329BA299C78A}"/>
                </c:ext>
              </c:extLst>
            </c:dLbl>
            <c:dLbl>
              <c:idx val="4"/>
              <c:layout>
                <c:manualLayout>
                  <c:x val="2.5057585825521752E-3"/>
                  <c:y val="0.138141048911371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9C-4608-98C2-329BA299C78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9C-4608-98C2-329BA299C78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9C-4608-98C2-329BA299C78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9C-4608-98C2-329BA299C78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9C-4608-98C2-329BA299C78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9C-4608-98C2-329BA299C78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9C-4608-98C2-329BA299C78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Sheet1!$B$13:$B$18</c:f>
              <c:numCache>
                <c:formatCode>"$"#,##0</c:formatCode>
                <c:ptCount val="5"/>
                <c:pt idx="0">
                  <c:v>61157033</c:v>
                </c:pt>
                <c:pt idx="1">
                  <c:v>63500000</c:v>
                </c:pt>
                <c:pt idx="2">
                  <c:v>79500000</c:v>
                </c:pt>
                <c:pt idx="3">
                  <c:v>79000000</c:v>
                </c:pt>
                <c:pt idx="4">
                  <c:v>81000000</c:v>
                </c:pt>
              </c:numCache>
            </c:numRef>
          </c:val>
          <c:extLst>
            <c:ext xmlns:c16="http://schemas.microsoft.com/office/drawing/2014/chart" uri="{C3380CC4-5D6E-409C-BE32-E72D297353CC}">
              <c16:uniqueId val="{0000000B-509C-4608-98C2-329BA299C78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5.1937806785082435E-17"/>
                  <c:y val="0.29728518833156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9C-4608-98C2-329BA299C78A}"/>
                </c:ext>
              </c:extLst>
            </c:dLbl>
            <c:dLbl>
              <c:idx val="1"/>
              <c:layout>
                <c:manualLayout>
                  <c:x val="-5.1937806785082435E-17"/>
                  <c:y val="0.195384032074604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09C-4608-98C2-329BA299C78A}"/>
                </c:ext>
              </c:extLst>
            </c:dLbl>
            <c:dLbl>
              <c:idx val="2"/>
              <c:layout>
                <c:manualLayout>
                  <c:x val="0"/>
                  <c:y val="0.145838465737466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09C-4608-98C2-329BA299C78A}"/>
                </c:ext>
              </c:extLst>
            </c:dLbl>
            <c:dLbl>
              <c:idx val="3"/>
              <c:layout>
                <c:manualLayout>
                  <c:x val="-2.6786387482673987E-3"/>
                  <c:y val="0.153169141907535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09C-4608-98C2-329BA299C78A}"/>
                </c:ext>
              </c:extLst>
            </c:dLbl>
            <c:dLbl>
              <c:idx val="4"/>
              <c:layout>
                <c:manualLayout>
                  <c:x val="6.0007926039571822E-4"/>
                  <c:y val="0.23956190522287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09C-4608-98C2-329BA299C78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09C-4608-98C2-329BA299C78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09C-4608-98C2-329BA299C78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09C-4608-98C2-329BA299C78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09C-4608-98C2-329BA299C78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09C-4608-98C2-329BA299C78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Sheet1!$C$13:$C$18</c:f>
              <c:numCache>
                <c:formatCode>"$"#,##0</c:formatCode>
                <c:ptCount val="5"/>
                <c:pt idx="0">
                  <c:v>64825013</c:v>
                </c:pt>
                <c:pt idx="1">
                  <c:v>75030740</c:v>
                </c:pt>
                <c:pt idx="2">
                  <c:v>81506154</c:v>
                </c:pt>
                <c:pt idx="3">
                  <c:v>79458103.060000002</c:v>
                </c:pt>
                <c:pt idx="4">
                  <c:v>73180372</c:v>
                </c:pt>
              </c:numCache>
            </c:numRef>
          </c:val>
          <c:extLst>
            <c:ext xmlns:c16="http://schemas.microsoft.com/office/drawing/2014/chart" uri="{C3380CC4-5D6E-409C-BE32-E72D297353CC}">
              <c16:uniqueId val="{00000016-509C-4608-98C2-329BA299C78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Sheet1!$A$61:$A$64</c:f>
              <c:strCache>
                <c:ptCount val="4"/>
                <c:pt idx="0">
                  <c:v>Feb.</c:v>
                </c:pt>
                <c:pt idx="1">
                  <c:v>Mar.</c:v>
                </c:pt>
                <c:pt idx="2">
                  <c:v>Apr.</c:v>
                </c:pt>
                <c:pt idx="3">
                  <c:v>May</c:v>
                </c:pt>
              </c:strCache>
            </c:strRef>
          </c:cat>
          <c:val>
            <c:numRef>
              <c:f>Sheet1!$B$61:$B$64</c:f>
              <c:numCache>
                <c:formatCode>General</c:formatCode>
                <c:ptCount val="4"/>
                <c:pt idx="0">
                  <c:v>59</c:v>
                </c:pt>
                <c:pt idx="1">
                  <c:v>57</c:v>
                </c:pt>
                <c:pt idx="2">
                  <c:v>57</c:v>
                </c:pt>
                <c:pt idx="3">
                  <c:v>57</c:v>
                </c:pt>
              </c:numCache>
            </c:numRef>
          </c:val>
          <c:extLst>
            <c:ext xmlns:c16="http://schemas.microsoft.com/office/drawing/2014/chart" uri="{C3380CC4-5D6E-409C-BE32-E72D297353CC}">
              <c16:uniqueId val="{00000000-4A1D-4950-8F4D-6515C264BF3F}"/>
            </c:ext>
          </c:extLst>
        </c:ser>
        <c:ser>
          <c:idx val="0"/>
          <c:order val="1"/>
          <c:tx>
            <c:strRef>
              <c:f>Sheet1!$C$1</c:f>
              <c:strCache>
                <c:ptCount val="1"/>
                <c:pt idx="0">
                  <c:v>Dispute</c:v>
                </c:pt>
              </c:strCache>
            </c:strRef>
          </c:tx>
          <c:spPr>
            <a:solidFill>
              <a:schemeClr val="accent4">
                <a:lumMod val="40000"/>
                <a:lumOff val="60000"/>
              </a:schemeClr>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Sheet1!$A$61:$A$64</c:f>
              <c:strCache>
                <c:ptCount val="4"/>
                <c:pt idx="0">
                  <c:v>Feb.</c:v>
                </c:pt>
                <c:pt idx="1">
                  <c:v>Mar.</c:v>
                </c:pt>
                <c:pt idx="2">
                  <c:v>Apr.</c:v>
                </c:pt>
                <c:pt idx="3">
                  <c:v>May</c:v>
                </c:pt>
              </c:strCache>
            </c:strRef>
          </c:cat>
          <c:val>
            <c:numRef>
              <c:f>Sheet1!$C$61:$C$64</c:f>
              <c:numCache>
                <c:formatCode>General</c:formatCode>
                <c:ptCount val="4"/>
                <c:pt idx="0">
                  <c:v>78</c:v>
                </c:pt>
                <c:pt idx="1">
                  <c:v>79</c:v>
                </c:pt>
                <c:pt idx="2">
                  <c:v>79</c:v>
                </c:pt>
                <c:pt idx="3">
                  <c:v>79</c:v>
                </c:pt>
              </c:numCache>
            </c:numRef>
          </c:val>
          <c:extLst>
            <c:ext xmlns:c16="http://schemas.microsoft.com/office/drawing/2014/chart" uri="{C3380CC4-5D6E-409C-BE32-E72D297353CC}">
              <c16:uniqueId val="{00000001-4A1D-4950-8F4D-6515C264BF3F}"/>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Sheet1!$A$61:$A$64</c:f>
              <c:strCache>
                <c:ptCount val="4"/>
                <c:pt idx="0">
                  <c:v>Feb.</c:v>
                </c:pt>
                <c:pt idx="1">
                  <c:v>Mar.</c:v>
                </c:pt>
                <c:pt idx="2">
                  <c:v>Apr.</c:v>
                </c:pt>
                <c:pt idx="3">
                  <c:v>May</c:v>
                </c:pt>
              </c:strCache>
            </c:strRef>
          </c:cat>
          <c:val>
            <c:numRef>
              <c:f>Sheet1!$D$61:$D$64</c:f>
              <c:numCache>
                <c:formatCode>General</c:formatCode>
                <c:ptCount val="4"/>
                <c:pt idx="0">
                  <c:v>15</c:v>
                </c:pt>
                <c:pt idx="1">
                  <c:v>15</c:v>
                </c:pt>
                <c:pt idx="2">
                  <c:v>15</c:v>
                </c:pt>
                <c:pt idx="3">
                  <c:v>15</c:v>
                </c:pt>
              </c:numCache>
            </c:numRef>
          </c:val>
          <c:extLst>
            <c:ext xmlns:c16="http://schemas.microsoft.com/office/drawing/2014/chart" uri="{C3380CC4-5D6E-409C-BE32-E72D297353CC}">
              <c16:uniqueId val="{00000002-4A1D-4950-8F4D-6515C264BF3F}"/>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Sheet1!$A$61:$A$64</c:f>
              <c:strCache>
                <c:ptCount val="4"/>
                <c:pt idx="0">
                  <c:v>Feb.</c:v>
                </c:pt>
                <c:pt idx="1">
                  <c:v>Mar.</c:v>
                </c:pt>
                <c:pt idx="2">
                  <c:v>Apr.</c:v>
                </c:pt>
                <c:pt idx="3">
                  <c:v>May</c:v>
                </c:pt>
              </c:strCache>
            </c:strRef>
          </c:cat>
          <c:val>
            <c:numRef>
              <c:f>Sheet1!$E$61:$E$64</c:f>
              <c:numCache>
                <c:formatCode>General</c:formatCode>
                <c:ptCount val="4"/>
                <c:pt idx="0">
                  <c:v>38</c:v>
                </c:pt>
                <c:pt idx="1">
                  <c:v>36</c:v>
                </c:pt>
                <c:pt idx="2">
                  <c:v>37</c:v>
                </c:pt>
                <c:pt idx="3">
                  <c:v>37</c:v>
                </c:pt>
              </c:numCache>
            </c:numRef>
          </c:val>
          <c:extLst>
            <c:ext xmlns:c16="http://schemas.microsoft.com/office/drawing/2014/chart" uri="{C3380CC4-5D6E-409C-BE32-E72D297353CC}">
              <c16:uniqueId val="{00000003-4A1D-4950-8F4D-6515C264BF3F}"/>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layout>
        <c:manualLayout>
          <c:xMode val="edge"/>
          <c:yMode val="edge"/>
          <c:x val="0.1751557283897367"/>
          <c:y val="0.92796690709040708"/>
          <c:w val="0.6496885432205266"/>
          <c:h val="7.203309290959292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0"/>
                  <c:y val="0.167407556691752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1B-42DB-BDD5-4B72DB4994FE}"/>
                </c:ext>
              </c:extLst>
            </c:dLbl>
            <c:dLbl>
              <c:idx val="1"/>
              <c:layout>
                <c:manualLayout>
                  <c:x val="4.7311137332536787E-4"/>
                  <c:y val="0.174581886246555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1B-42DB-BDD5-4B72DB4994FE}"/>
                </c:ext>
              </c:extLst>
            </c:dLbl>
            <c:dLbl>
              <c:idx val="2"/>
              <c:layout>
                <c:manualLayout>
                  <c:x val="-1.9856293592968909E-3"/>
                  <c:y val="0.167419151790890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1B-42DB-BDD5-4B72DB4994FE}"/>
                </c:ext>
              </c:extLst>
            </c:dLbl>
            <c:dLbl>
              <c:idx val="3"/>
              <c:layout>
                <c:manualLayout>
                  <c:x val="1.1815276431658311E-3"/>
                  <c:y val="0.17403774480843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1B-42DB-BDD5-4B72DB4994FE}"/>
                </c:ext>
              </c:extLst>
            </c:dLbl>
            <c:dLbl>
              <c:idx val="4"/>
              <c:layout>
                <c:manualLayout>
                  <c:x val="1.6260271918643829E-4"/>
                  <c:y val="0.171307098961410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1B-42DB-BDD5-4B72DB4994FE}"/>
                </c:ext>
              </c:extLst>
            </c:dLbl>
            <c:dLbl>
              <c:idx val="5"/>
              <c:layout>
                <c:manualLayout>
                  <c:x val="-5.3909055361067099E-3"/>
                  <c:y val="0.185331647442728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1B-42DB-BDD5-4B72DB4994FE}"/>
                </c:ext>
              </c:extLst>
            </c:dLbl>
            <c:dLbl>
              <c:idx val="6"/>
              <c:layout>
                <c:manualLayout>
                  <c:x val="-2.2298461356136277E-3"/>
                  <c:y val="0.167569612005896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1B-42DB-BDD5-4B72DB4994FE}"/>
                </c:ext>
              </c:extLst>
            </c:dLbl>
            <c:dLbl>
              <c:idx val="7"/>
              <c:layout>
                <c:manualLayout>
                  <c:x val="-1.9856293592968185E-3"/>
                  <c:y val="0.164788444655487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1B-42DB-BDD5-4B72DB4994FE}"/>
                </c:ext>
              </c:extLst>
            </c:dLbl>
            <c:dLbl>
              <c:idx val="8"/>
              <c:layout>
                <c:manualLayout>
                  <c:x val="-5.956888077890455E-3"/>
                  <c:y val="0.171800718896146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C7-43B1-AB75-2642116095BD}"/>
                </c:ext>
              </c:extLst>
            </c:dLbl>
            <c:dLbl>
              <c:idx val="9"/>
              <c:layout>
                <c:manualLayout>
                  <c:x val="1.8434928073019015E-3"/>
                  <c:y val="0.15681957473593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1B-42DB-BDD5-4B72DB4994FE}"/>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1B-42DB-BDD5-4B72DB4994FE}"/>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1B-42DB-BDD5-4B72DB4994FE}"/>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81B-42DB-BDD5-4B72DB4994FE}"/>
                </c:ext>
              </c:extLst>
            </c:dLbl>
            <c:spPr>
              <a:noFill/>
              <a:ln>
                <a:noFill/>
              </a:ln>
              <a:effectLst/>
            </c:spPr>
            <c:txPr>
              <a:bodyPr rot="-5400000" vert="horz"/>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Sheet1!$A$97:$A$105</c:f>
              <c:strCache>
                <c:ptCount val="9"/>
                <c:pt idx="0">
                  <c:v>Oct.</c:v>
                </c:pt>
                <c:pt idx="1">
                  <c:v>Nov.</c:v>
                </c:pt>
                <c:pt idx="2">
                  <c:v>Dec.</c:v>
                </c:pt>
                <c:pt idx="3">
                  <c:v>Jan. 2026</c:v>
                </c:pt>
                <c:pt idx="4">
                  <c:v>Feb.</c:v>
                </c:pt>
                <c:pt idx="5">
                  <c:v>Mar.</c:v>
                </c:pt>
                <c:pt idx="6">
                  <c:v>Apr.</c:v>
                </c:pt>
                <c:pt idx="7">
                  <c:v>May</c:v>
                </c:pt>
                <c:pt idx="8">
                  <c:v>Jun.</c:v>
                </c:pt>
              </c:strCache>
            </c:strRef>
          </c:cat>
          <c:val>
            <c:numRef>
              <c:f>Sheet1!$B$97:$B$105</c:f>
              <c:numCache>
                <c:formatCode>#,##0</c:formatCode>
                <c:ptCount val="9"/>
                <c:pt idx="0">
                  <c:v>1819</c:v>
                </c:pt>
                <c:pt idx="1">
                  <c:v>1853</c:v>
                </c:pt>
                <c:pt idx="2">
                  <c:v>1857</c:v>
                </c:pt>
                <c:pt idx="3">
                  <c:v>1762</c:v>
                </c:pt>
                <c:pt idx="4">
                  <c:v>1735</c:v>
                </c:pt>
                <c:pt idx="5">
                  <c:v>1793</c:v>
                </c:pt>
                <c:pt idx="6">
                  <c:v>1739</c:v>
                </c:pt>
                <c:pt idx="7">
                  <c:v>1702</c:v>
                </c:pt>
                <c:pt idx="8">
                  <c:v>1629</c:v>
                </c:pt>
              </c:numCache>
            </c:numRef>
          </c:val>
          <c:extLst>
            <c:ext xmlns:c16="http://schemas.microsoft.com/office/drawing/2014/chart" uri="{C3380CC4-5D6E-409C-BE32-E72D297353CC}">
              <c16:uniqueId val="{0000000D-D81B-42DB-BDD5-4B72DB4994FE}"/>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500"/>
          <c:min val="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majorUnit val="200"/>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Sheet1!$A$97:$A$105</c:f>
              <c:strCache>
                <c:ptCount val="9"/>
                <c:pt idx="0">
                  <c:v>Oct.</c:v>
                </c:pt>
                <c:pt idx="1">
                  <c:v>Nov.</c:v>
                </c:pt>
                <c:pt idx="2">
                  <c:v>Dec. </c:v>
                </c:pt>
                <c:pt idx="3">
                  <c:v>Jan. 2026</c:v>
                </c:pt>
                <c:pt idx="4">
                  <c:v>Feb.</c:v>
                </c:pt>
                <c:pt idx="5">
                  <c:v>Mar.</c:v>
                </c:pt>
                <c:pt idx="6">
                  <c:v>Apr.</c:v>
                </c:pt>
                <c:pt idx="7">
                  <c:v>May</c:v>
                </c:pt>
                <c:pt idx="8">
                  <c:v>Jun.</c:v>
                </c:pt>
              </c:strCache>
            </c:strRef>
          </c:cat>
          <c:val>
            <c:numRef>
              <c:f>Sheet1!$B$97:$B$105</c:f>
              <c:numCache>
                <c:formatCode>#,##0</c:formatCode>
                <c:ptCount val="9"/>
                <c:pt idx="0">
                  <c:v>1313</c:v>
                </c:pt>
                <c:pt idx="1">
                  <c:v>1424</c:v>
                </c:pt>
                <c:pt idx="2">
                  <c:v>1522</c:v>
                </c:pt>
                <c:pt idx="3">
                  <c:v>1372</c:v>
                </c:pt>
                <c:pt idx="4">
                  <c:v>1108</c:v>
                </c:pt>
                <c:pt idx="5">
                  <c:v>973</c:v>
                </c:pt>
                <c:pt idx="6">
                  <c:v>712</c:v>
                </c:pt>
                <c:pt idx="7">
                  <c:v>625</c:v>
                </c:pt>
                <c:pt idx="8">
                  <c:v>507</c:v>
                </c:pt>
              </c:numCache>
            </c:numRef>
          </c:val>
          <c:extLst>
            <c:ext xmlns:c16="http://schemas.microsoft.com/office/drawing/2014/chart" uri="{C3380CC4-5D6E-409C-BE32-E72D297353CC}">
              <c16:uniqueId val="{00000000-0D8B-464A-8376-BF99BBF56FC1}"/>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600"/>
          <c:min val="0"/>
        </c:scaling>
        <c:delete val="0"/>
        <c:axPos val="l"/>
        <c:majorGridlines>
          <c:spPr>
            <a:ln>
              <a:solidFill>
                <a:schemeClr val="bg1">
                  <a:lumMod val="85000"/>
                </a:schemeClr>
              </a:solidFill>
              <a:prstDash val="sysDot"/>
            </a:ln>
          </c:spPr>
        </c:majorGridlines>
        <c:numFmt formatCode="#,##0"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Sheet1!$A$86:$A$96</c:f>
              <c:strCache>
                <c:ptCount val="11"/>
                <c:pt idx="0">
                  <c:v>Jun.</c:v>
                </c:pt>
                <c:pt idx="1">
                  <c:v>Jul. </c:v>
                </c:pt>
                <c:pt idx="2">
                  <c:v>Aug.</c:v>
                </c:pt>
                <c:pt idx="3">
                  <c:v>Sep.</c:v>
                </c:pt>
                <c:pt idx="4">
                  <c:v>Oct.</c:v>
                </c:pt>
                <c:pt idx="5">
                  <c:v>Nov.</c:v>
                </c:pt>
                <c:pt idx="6">
                  <c:v>Dec.</c:v>
                </c:pt>
                <c:pt idx="7">
                  <c:v>Jan. 2026</c:v>
                </c:pt>
                <c:pt idx="8">
                  <c:v>Feb. </c:v>
                </c:pt>
                <c:pt idx="9">
                  <c:v>Mar.</c:v>
                </c:pt>
                <c:pt idx="10">
                  <c:v>Apr.</c:v>
                </c:pt>
              </c:strCache>
            </c:strRef>
          </c:cat>
          <c:val>
            <c:numRef>
              <c:f>Sheet1!$B$86:$B$96</c:f>
              <c:numCache>
                <c:formatCode>General</c:formatCode>
                <c:ptCount val="11"/>
                <c:pt idx="0">
                  <c:v>26</c:v>
                </c:pt>
                <c:pt idx="1">
                  <c:v>28</c:v>
                </c:pt>
                <c:pt idx="2">
                  <c:v>32</c:v>
                </c:pt>
                <c:pt idx="3">
                  <c:v>25</c:v>
                </c:pt>
                <c:pt idx="4">
                  <c:v>24</c:v>
                </c:pt>
                <c:pt idx="5">
                  <c:v>22</c:v>
                </c:pt>
                <c:pt idx="6">
                  <c:v>17</c:v>
                </c:pt>
                <c:pt idx="7">
                  <c:v>15</c:v>
                </c:pt>
                <c:pt idx="8">
                  <c:v>14</c:v>
                </c:pt>
                <c:pt idx="9">
                  <c:v>15</c:v>
                </c:pt>
                <c:pt idx="10">
                  <c:v>14</c:v>
                </c:pt>
              </c:numCache>
            </c:numRef>
          </c:val>
          <c:extLst>
            <c:ext xmlns:c16="http://schemas.microsoft.com/office/drawing/2014/chart" uri="{C3380CC4-5D6E-409C-BE32-E72D297353CC}">
              <c16:uniqueId val="{00000000-233C-496A-BD5A-99B07B1FA5E3}"/>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txPr>
          <a:bodyPr/>
          <a:lstStyle/>
          <a:p>
            <a:pPr>
              <a:defRPr sz="1600"/>
            </a:pPr>
            <a:endParaRPr lang="en-US"/>
          </a:p>
        </c:txPr>
        <c:crossAx val="124973056"/>
        <c:crosses val="autoZero"/>
        <c:auto val="1"/>
        <c:lblAlgn val="ctr"/>
        <c:lblOffset val="100"/>
        <c:noMultiLvlLbl val="0"/>
      </c:catAx>
      <c:valAx>
        <c:axId val="124973056"/>
        <c:scaling>
          <c:orientation val="minMax"/>
          <c:min val="0"/>
        </c:scaling>
        <c:delete val="0"/>
        <c:axPos val="l"/>
        <c:majorGridlines>
          <c:spPr>
            <a:ln>
              <a:noFill/>
            </a:ln>
          </c:spPr>
        </c:majorGridlines>
        <c:numFmt formatCode="General" sourceLinked="1"/>
        <c:majorTickMark val="out"/>
        <c:minorTickMark val="none"/>
        <c:tickLblPos val="nextTo"/>
        <c:txPr>
          <a:bodyPr/>
          <a:lstStyle/>
          <a:p>
            <a:pPr>
              <a:defRPr sz="1600"/>
            </a:pPr>
            <a:endParaRPr lang="en-US"/>
          </a:p>
        </c:txPr>
        <c:crossAx val="124922112"/>
        <c:crosses val="autoZero"/>
        <c:crossBetween val="between"/>
      </c:valAx>
    </c:plotArea>
    <c:plotVisOnly val="1"/>
    <c:dispBlanksAs val="gap"/>
    <c:showDLblsOverMax val="0"/>
  </c:chart>
  <c:txPr>
    <a:bodyPr/>
    <a:lstStyle/>
    <a:p>
      <a:pPr>
        <a:defRPr sz="1400" baseline="0">
          <a:latin typeface="Aptos" panose="020B000402020202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FRI - FY 2025</c:v>
                </c:pt>
              </c:strCache>
            </c:strRef>
          </c:tx>
          <c:spPr>
            <a:solidFill>
              <a:srgbClr val="00B0F0"/>
            </a:solidFill>
            <a:ln>
              <a:noFill/>
            </a:ln>
            <a:effectLst/>
          </c:spPr>
          <c:invertIfNegative val="0"/>
          <c:dLbls>
            <c:dLbl>
              <c:idx val="0"/>
              <c:layout>
                <c:manualLayout>
                  <c:x val="-4.537911851989501E-3"/>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E9-4E4A-BB07-892DE2DD19F1}"/>
                </c:ext>
              </c:extLst>
            </c:dLbl>
            <c:dLbl>
              <c:idx val="1"/>
              <c:layout>
                <c:manualLayout>
                  <c:x val="0"/>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E9-4E4A-BB07-892DE2DD19F1}"/>
                </c:ext>
              </c:extLst>
            </c:dLbl>
            <c:dLbl>
              <c:idx val="2"/>
              <c:layout>
                <c:manualLayout>
                  <c:x val="0"/>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E9-4E4A-BB07-892DE2DD19F1}"/>
                </c:ext>
              </c:extLst>
            </c:dLbl>
            <c:dLbl>
              <c:idx val="3"/>
              <c:layout>
                <c:manualLayout>
                  <c:x val="0"/>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E9-4E4A-BB07-892DE2DD19F1}"/>
                </c:ext>
              </c:extLst>
            </c:dLbl>
            <c:dLbl>
              <c:idx val="4"/>
              <c:layout>
                <c:manualLayout>
                  <c:x val="0"/>
                  <c:y val="0.19528942885880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E9-4E4A-BB07-892DE2DD19F1}"/>
                </c:ext>
              </c:extLst>
            </c:dLbl>
            <c:dLbl>
              <c:idx val="5"/>
              <c:layout>
                <c:manualLayout>
                  <c:x val="-1.51264217496500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E9-4E4A-BB07-892DE2DD19F1}"/>
                </c:ext>
              </c:extLst>
            </c:dLbl>
            <c:dLbl>
              <c:idx val="6"/>
              <c:layout>
                <c:manualLayout>
                  <c:x val="-1.1092581140633184E-16"/>
                  <c:y val="0.181974240527519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E9-4E4A-BB07-892DE2DD19F1}"/>
                </c:ext>
              </c:extLst>
            </c:dLbl>
            <c:dLbl>
              <c:idx val="7"/>
              <c:layout>
                <c:manualLayout>
                  <c:x val="0"/>
                  <c:y val="0.181974240527519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E9-4E4A-BB07-892DE2DD19F1}"/>
                </c:ext>
              </c:extLst>
            </c:dLbl>
            <c:dLbl>
              <c:idx val="8"/>
              <c:layout>
                <c:manualLayout>
                  <c:x val="0"/>
                  <c:y val="0.195289428858800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E9-4E4A-BB07-892DE2DD19F1}"/>
                </c:ext>
              </c:extLst>
            </c:dLbl>
            <c:dLbl>
              <c:idx val="9"/>
              <c:layout>
                <c:manualLayout>
                  <c:x val="1.5126065305852824E-3"/>
                  <c:y val="0.199727824969228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E9-4E4A-BB07-892DE2DD19F1}"/>
                </c:ext>
              </c:extLst>
            </c:dLbl>
            <c:dLbl>
              <c:idx val="10"/>
              <c:layout>
                <c:manualLayout>
                  <c:x val="-1.5126065305852824E-3"/>
                  <c:y val="0.190851032748373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E9-4E4A-BB07-892DE2DD19F1}"/>
                </c:ext>
              </c:extLst>
            </c:dLbl>
            <c:dLbl>
              <c:idx val="11"/>
              <c:layout>
                <c:manualLayout>
                  <c:x val="-1.1092581140633184E-16"/>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E9-4E4A-BB07-892DE2DD19F1}"/>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2448</c:v>
                </c:pt>
                <c:pt idx="1">
                  <c:v>2943</c:v>
                </c:pt>
                <c:pt idx="2">
                  <c:v>2575</c:v>
                </c:pt>
                <c:pt idx="3">
                  <c:v>2859</c:v>
                </c:pt>
                <c:pt idx="4">
                  <c:v>2377</c:v>
                </c:pt>
                <c:pt idx="5">
                  <c:v>2440</c:v>
                </c:pt>
                <c:pt idx="6">
                  <c:v>2679</c:v>
                </c:pt>
                <c:pt idx="7">
                  <c:v>2850</c:v>
                </c:pt>
                <c:pt idx="8">
                  <c:v>2727</c:v>
                </c:pt>
                <c:pt idx="9">
                  <c:v>2443</c:v>
                </c:pt>
                <c:pt idx="10">
                  <c:v>2460</c:v>
                </c:pt>
                <c:pt idx="11">
                  <c:v>2410</c:v>
                </c:pt>
              </c:numCache>
            </c:numRef>
          </c:val>
          <c:extLst>
            <c:ext xmlns:c16="http://schemas.microsoft.com/office/drawing/2014/chart" uri="{C3380CC4-5D6E-409C-BE32-E72D297353CC}">
              <c16:uniqueId val="{0000000C-3DE9-4E4A-BB07-892DE2DD19F1}"/>
            </c:ext>
          </c:extLst>
        </c:ser>
        <c:ser>
          <c:idx val="1"/>
          <c:order val="1"/>
          <c:tx>
            <c:strRef>
              <c:f>Sheet1!$C$1</c:f>
              <c:strCache>
                <c:ptCount val="1"/>
                <c:pt idx="0">
                  <c:v>FRI - FY 2026</c:v>
                </c:pt>
              </c:strCache>
            </c:strRef>
          </c:tx>
          <c:spPr>
            <a:solidFill>
              <a:srgbClr val="FF6600"/>
            </a:solidFill>
            <a:ln>
              <a:solidFill>
                <a:srgbClr val="FF6565"/>
              </a:solidFill>
            </a:ln>
            <a:effectLst/>
          </c:spPr>
          <c:invertIfNegative val="0"/>
          <c:dLbls>
            <c:dLbl>
              <c:idx val="0"/>
              <c:layout>
                <c:manualLayout>
                  <c:x val="1.3865726425791481E-17"/>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DE9-4E4A-BB07-892DE2DD19F1}"/>
                </c:ext>
              </c:extLst>
            </c:dLbl>
            <c:dLbl>
              <c:idx val="1"/>
              <c:layout>
                <c:manualLayout>
                  <c:x val="-2.7731452851582961E-17"/>
                  <c:y val="0.199727824969228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DE9-4E4A-BB07-892DE2DD19F1}"/>
                </c:ext>
              </c:extLst>
            </c:dLbl>
            <c:dLbl>
              <c:idx val="2"/>
              <c:layout>
                <c:manualLayout>
                  <c:x val="4.5379265248951719E-3"/>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E9-4E4A-BB07-892DE2DD19F1}"/>
                </c:ext>
              </c:extLst>
            </c:dLbl>
            <c:dLbl>
              <c:idx val="3"/>
              <c:layout>
                <c:manualLayout>
                  <c:x val="-4.296201916574784E-17"/>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DE9-4E4A-BB07-892DE2DD19F1}"/>
                </c:ext>
              </c:extLst>
            </c:dLbl>
            <c:dLbl>
              <c:idx val="4"/>
              <c:layout>
                <c:manualLayout>
                  <c:x val="-3.0252843499301704E-3"/>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E9-4E4A-BB07-892DE2DD19F1}"/>
                </c:ext>
              </c:extLst>
            </c:dLbl>
            <c:dLbl>
              <c:idx val="5"/>
              <c:layout>
                <c:manualLayout>
                  <c:x val="5.5462905703165922E-17"/>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DE9-4E4A-BB07-892DE2DD19F1}"/>
                </c:ext>
              </c:extLst>
            </c:dLbl>
            <c:dLbl>
              <c:idx val="6"/>
              <c:layout>
                <c:manualLayout>
                  <c:x val="-3.0252843499301149E-3"/>
                  <c:y val="0.17753584441709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DE9-4E4A-BB07-892DE2DD19F1}"/>
                </c:ext>
              </c:extLst>
            </c:dLbl>
            <c:dLbl>
              <c:idx val="7"/>
              <c:layout>
                <c:manualLayout>
                  <c:x val="-1.1717049672726133E-3"/>
                  <c:y val="0.186412636637946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DE9-4E4A-BB07-892DE2DD19F1}"/>
                </c:ext>
              </c:extLst>
            </c:dLbl>
            <c:dLbl>
              <c:idx val="8"/>
              <c:layout>
                <c:manualLayout>
                  <c:x val="-2.3434099345450545E-3"/>
                  <c:y val="0.173097448306664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F4-482E-AB87-947E155FB058}"/>
                </c:ext>
              </c:extLst>
            </c:dLbl>
            <c:dLbl>
              <c:idx val="9"/>
              <c:layout>
                <c:manualLayout>
                  <c:x val="0"/>
                  <c:y val="0.190851032748373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7E-4F37-8765-18B4026710A1}"/>
                </c:ext>
              </c:extLst>
            </c:dLbl>
            <c:dLbl>
              <c:idx val="10"/>
              <c:layout>
                <c:manualLayout>
                  <c:x val="-1.1717049672725272E-3"/>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D0-4123-9E82-474160799060}"/>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#,##0</c:formatCode>
                <c:ptCount val="12"/>
                <c:pt idx="0">
                  <c:v>2570</c:v>
                </c:pt>
                <c:pt idx="1">
                  <c:v>2563</c:v>
                </c:pt>
                <c:pt idx="2">
                  <c:v>2583</c:v>
                </c:pt>
                <c:pt idx="3">
                  <c:v>2595</c:v>
                </c:pt>
                <c:pt idx="4">
                  <c:v>2363</c:v>
                </c:pt>
                <c:pt idx="5">
                  <c:v>2511</c:v>
                </c:pt>
                <c:pt idx="6">
                  <c:v>2467</c:v>
                </c:pt>
                <c:pt idx="7">
                  <c:v>2552</c:v>
                </c:pt>
                <c:pt idx="8">
                  <c:v>2988</c:v>
                </c:pt>
                <c:pt idx="9">
                  <c:v>2563</c:v>
                </c:pt>
                <c:pt idx="10">
                  <c:v>2437</c:v>
                </c:pt>
              </c:numCache>
            </c:numRef>
          </c:val>
          <c:extLst>
            <c:ext xmlns:c16="http://schemas.microsoft.com/office/drawing/2014/chart" uri="{C3380CC4-5D6E-409C-BE32-E72D297353CC}">
              <c16:uniqueId val="{00000015-3DE9-4E4A-BB07-892DE2DD19F1}"/>
            </c:ext>
          </c:extLst>
        </c:ser>
        <c:dLbls>
          <c:showLegendKey val="0"/>
          <c:showVal val="0"/>
          <c:showCatName val="0"/>
          <c:showSerName val="0"/>
          <c:showPercent val="0"/>
          <c:showBubbleSize val="0"/>
        </c:dLbls>
        <c:gapWidth val="30"/>
        <c:axId val="1513568784"/>
        <c:axId val="1513569744"/>
      </c:barChart>
      <c:catAx>
        <c:axId val="151356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9744"/>
        <c:crosses val="autoZero"/>
        <c:auto val="1"/>
        <c:lblAlgn val="ctr"/>
        <c:lblOffset val="100"/>
        <c:noMultiLvlLbl val="0"/>
      </c:catAx>
      <c:valAx>
        <c:axId val="1513569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E7-49EE-A93E-531730342A4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E7-49EE-A93E-531730342A47}"/>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BEE7-49EE-A93E-531730342A4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E7-49EE-A93E-531730342A4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EE7-49EE-A93E-531730342A4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EE7-49EE-A93E-531730342A4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EE7-49EE-A93E-531730342A47}"/>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BEE7-49EE-A93E-531730342A4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EE7-49EE-A93E-531730342A4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EE7-49EE-A93E-531730342A4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EE7-49EE-A93E-531730342A47}"/>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BEE7-49EE-A93E-531730342A47}"/>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BEE7-49EE-A93E-531730342A47}"/>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BEE7-49EE-A93E-531730342A47}"/>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BEE7-49EE-A93E-531730342A47}"/>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BEE7-49EE-A93E-531730342A47}"/>
              </c:ext>
            </c:extLst>
          </c:dPt>
          <c:dPt>
            <c:idx val="16"/>
            <c:bubble3D val="0"/>
            <c:spPr>
              <a:solidFill>
                <a:srgbClr val="3399FF"/>
              </a:solidFill>
              <a:ln w="19050">
                <a:solidFill>
                  <a:schemeClr val="lt1"/>
                </a:solidFill>
              </a:ln>
              <a:effectLst/>
            </c:spPr>
            <c:extLst>
              <c:ext xmlns:c16="http://schemas.microsoft.com/office/drawing/2014/chart" uri="{C3380CC4-5D6E-409C-BE32-E72D297353CC}">
                <c16:uniqueId val="{00000021-BEE7-49EE-A93E-531730342A47}"/>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BEE7-49EE-A93E-531730342A47}"/>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BEE7-49EE-A93E-531730342A47}"/>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BEE7-49EE-A93E-531730342A47}"/>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BEE7-49EE-A93E-531730342A47}"/>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BEE7-49EE-A93E-531730342A47}"/>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BEE7-49EE-A93E-531730342A47}"/>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BEE7-49EE-A93E-531730342A47}"/>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BEE7-49EE-A93E-531730342A47}"/>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BEE7-49EE-A93E-531730342A47}"/>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BEE7-49EE-A93E-531730342A47}"/>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BEE7-49EE-A93E-531730342A47}"/>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BEE7-49EE-A93E-531730342A47}"/>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BEE7-49EE-A93E-531730342A47}"/>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BEE7-49EE-A93E-531730342A47}"/>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BEE7-49EE-A93E-531730342A47}"/>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BEE7-49EE-A93E-531730342A47}"/>
              </c:ext>
            </c:extLst>
          </c:dPt>
          <c:dPt>
            <c:idx val="33"/>
            <c:bubble3D val="0"/>
            <c:spPr>
              <a:solidFill>
                <a:srgbClr val="FFFF99"/>
              </a:solidFill>
              <a:ln w="19050">
                <a:solidFill>
                  <a:schemeClr val="lt1"/>
                </a:solidFill>
              </a:ln>
              <a:effectLst/>
            </c:spPr>
            <c:extLst>
              <c:ext xmlns:c16="http://schemas.microsoft.com/office/drawing/2014/chart" uri="{C3380CC4-5D6E-409C-BE32-E72D297353CC}">
                <c16:uniqueId val="{00000043-BEE7-49EE-A93E-531730342A47}"/>
              </c:ext>
            </c:extLst>
          </c:dPt>
          <c:dPt>
            <c:idx val="34"/>
            <c:bubble3D val="0"/>
            <c:spPr>
              <a:solidFill>
                <a:srgbClr val="FFC000"/>
              </a:solidFill>
              <a:ln w="19050">
                <a:solidFill>
                  <a:schemeClr val="lt1"/>
                </a:solidFill>
              </a:ln>
              <a:effectLst/>
            </c:spPr>
            <c:extLst>
              <c:ext xmlns:c16="http://schemas.microsoft.com/office/drawing/2014/chart" uri="{C3380CC4-5D6E-409C-BE32-E72D297353CC}">
                <c16:uniqueId val="{00000045-BEE7-49EE-A93E-531730342A47}"/>
              </c:ext>
            </c:extLst>
          </c:dPt>
          <c:dPt>
            <c:idx val="35"/>
            <c:bubble3D val="0"/>
            <c:spPr>
              <a:solidFill>
                <a:srgbClr val="FF6565"/>
              </a:solidFill>
              <a:ln w="19050">
                <a:solidFill>
                  <a:schemeClr val="lt1"/>
                </a:solidFill>
              </a:ln>
              <a:effectLst/>
            </c:spPr>
            <c:extLst>
              <c:ext xmlns:c16="http://schemas.microsoft.com/office/drawing/2014/chart" uri="{C3380CC4-5D6E-409C-BE32-E72D297353CC}">
                <c16:uniqueId val="{00000047-BEE7-49EE-A93E-531730342A47}"/>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BEE7-49EE-A93E-531730342A47}"/>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BEE7-49EE-A93E-531730342A47}"/>
              </c:ext>
            </c:extLst>
          </c:dPt>
          <c:dPt>
            <c:idx val="38"/>
            <c:bubble3D val="0"/>
            <c:spPr>
              <a:solidFill>
                <a:srgbClr val="CC3399"/>
              </a:solidFill>
              <a:ln w="19050">
                <a:solidFill>
                  <a:schemeClr val="lt1"/>
                </a:solidFill>
              </a:ln>
              <a:effectLst/>
            </c:spPr>
            <c:extLst>
              <c:ext xmlns:c16="http://schemas.microsoft.com/office/drawing/2014/chart" uri="{C3380CC4-5D6E-409C-BE32-E72D297353CC}">
                <c16:uniqueId val="{0000004D-BEE7-49EE-A93E-531730342A47}"/>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BEE7-49EE-A93E-531730342A47}"/>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BEE7-49EE-A93E-531730342A47}"/>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BEE7-49EE-A93E-531730342A47}"/>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BEE7-49EE-A93E-531730342A47}"/>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BEE7-49EE-A93E-531730342A47}"/>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BEE7-49EE-A93E-531730342A47}"/>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BEE7-49EE-A93E-531730342A47}"/>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BEE7-49EE-A93E-531730342A47}"/>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BEE7-49EE-A93E-531730342A47}"/>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BEE7-49EE-A93E-531730342A47}"/>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BEE7-49EE-A93E-531730342A47}"/>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BEE7-49EE-A93E-531730342A47}"/>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BEE7-49EE-A93E-531730342A47}"/>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BEE7-49EE-A93E-531730342A47}"/>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BEE7-49EE-A93E-531730342A47}"/>
              </c:ext>
            </c:extLst>
          </c:dPt>
          <c:dPt>
            <c:idx val="54"/>
            <c:bubble3D val="0"/>
            <c:spPr>
              <a:solidFill>
                <a:srgbClr val="FF6565"/>
              </a:solidFill>
              <a:ln w="19050">
                <a:solidFill>
                  <a:schemeClr val="lt1"/>
                </a:solidFill>
              </a:ln>
              <a:effectLst/>
            </c:spPr>
            <c:extLst>
              <c:ext xmlns:c16="http://schemas.microsoft.com/office/drawing/2014/chart" uri="{C3380CC4-5D6E-409C-BE32-E72D297353CC}">
                <c16:uniqueId val="{0000006D-BEE7-49EE-A93E-531730342A47}"/>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BEE7-49EE-A93E-531730342A47}"/>
              </c:ext>
            </c:extLst>
          </c:dPt>
          <c:dPt>
            <c:idx val="56"/>
            <c:bubble3D val="0"/>
            <c:spPr>
              <a:solidFill>
                <a:srgbClr val="FFFF99"/>
              </a:solidFill>
              <a:ln w="19050">
                <a:solidFill>
                  <a:schemeClr val="lt1"/>
                </a:solidFill>
              </a:ln>
              <a:effectLst/>
            </c:spPr>
            <c:extLst>
              <c:ext xmlns:c16="http://schemas.microsoft.com/office/drawing/2014/chart" uri="{C3380CC4-5D6E-409C-BE32-E72D297353CC}">
                <c16:uniqueId val="{00000071-BEE7-49EE-A93E-531730342A47}"/>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BEE7-49EE-A93E-531730342A47}"/>
              </c:ext>
            </c:extLst>
          </c:dPt>
          <c:dPt>
            <c:idx val="58"/>
            <c:bubble3D val="0"/>
            <c:spPr>
              <a:solidFill>
                <a:schemeClr val="accent5"/>
              </a:solidFill>
              <a:ln w="19050">
                <a:solidFill>
                  <a:schemeClr val="lt1"/>
                </a:solidFill>
              </a:ln>
              <a:effectLst/>
            </c:spPr>
            <c:extLst>
              <c:ext xmlns:c16="http://schemas.microsoft.com/office/drawing/2014/chart" uri="{C3380CC4-5D6E-409C-BE32-E72D297353CC}">
                <c16:uniqueId val="{00000075-D966-4CC5-90C9-1D33494985C5}"/>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EE7-49EE-A93E-531730342A47}"/>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BEE7-49EE-A93E-531730342A47}"/>
                </c:ext>
              </c:extLst>
            </c:dLbl>
            <c:dLbl>
              <c:idx val="16"/>
              <c:layout>
                <c:manualLayout>
                  <c:x val="8.4829514481157692E-2"/>
                  <c:y val="-1.612611029242770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BEE7-49EE-A93E-531730342A47}"/>
                </c:ext>
              </c:extLst>
            </c:dLbl>
            <c:dLbl>
              <c:idx val="35"/>
              <c:layout>
                <c:manualLayout>
                  <c:x val="-6.1975945204589079E-2"/>
                  <c:y val="-0.18531739057378871"/>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7-BEE7-49EE-A93E-531730342A47}"/>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BEE7-49EE-A93E-531730342A47}"/>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BEE7-49EE-A93E-531730342A47}"/>
                </c:ext>
              </c:extLst>
            </c:dLbl>
            <c:dLbl>
              <c:idx val="52"/>
              <c:delete val="1"/>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BEE7-49EE-A93E-531730342A47}"/>
                </c:ext>
              </c:extLst>
            </c:dLbl>
            <c:dLbl>
              <c:idx val="53"/>
              <c:delete val="1"/>
              <c:extLst>
                <c:ext xmlns:c15="http://schemas.microsoft.com/office/drawing/2012/chart" uri="{CE6537A1-D6FC-4f65-9D91-7224C49458BB}">
                  <c15:layout>
                    <c:manualLayout>
                      <c:w val="0.26847431926994653"/>
                      <c:h val="0.14648308415528932"/>
                    </c:manualLayout>
                  </c15:layout>
                </c:ext>
                <c:ext xmlns:c16="http://schemas.microsoft.com/office/drawing/2014/chart" uri="{C3380CC4-5D6E-409C-BE32-E72D297353CC}">
                  <c16:uniqueId val="{0000006B-BEE7-49EE-A93E-531730342A47}"/>
                </c:ext>
              </c:extLst>
            </c:dLbl>
            <c:dLbl>
              <c:idx val="55"/>
              <c:delete val="1"/>
              <c:extLst>
                <c:ext xmlns:c15="http://schemas.microsoft.com/office/drawing/2012/chart" uri="{CE6537A1-D6FC-4f65-9D91-7224C49458BB}">
                  <c15:layout>
                    <c:manualLayout>
                      <c:w val="0.24436053656622281"/>
                      <c:h val="0.14049817582744425"/>
                    </c:manualLayout>
                  </c15:layout>
                </c:ext>
                <c:ext xmlns:c16="http://schemas.microsoft.com/office/drawing/2014/chart" uri="{C3380CC4-5D6E-409C-BE32-E72D297353CC}">
                  <c16:uniqueId val="{0000006F-BEE7-49EE-A93E-531730342A47}"/>
                </c:ext>
              </c:extLst>
            </c:dLbl>
            <c:dLbl>
              <c:idx val="56"/>
              <c:layout>
                <c:manualLayout>
                  <c:x val="-0.17504679473067628"/>
                  <c:y val="1.22641564095185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089193906367794"/>
                      <c:h val="0.18396234614277798"/>
                    </c:manualLayout>
                  </c15:layout>
                </c:ext>
                <c:ext xmlns:c16="http://schemas.microsoft.com/office/drawing/2014/chart" uri="{C3380CC4-5D6E-409C-BE32-E72D297353CC}">
                  <c16:uniqueId val="{00000071-BEE7-49EE-A93E-531730342A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Sheet1!$A$2:$A$60</c:f>
              <c:strCache>
                <c:ptCount val="59"/>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OTHER SKIN CONDITIONS</c:v>
                </c:pt>
                <c:pt idx="12">
                  <c:v>DERMATITIS, UNS</c:v>
                </c:pt>
                <c:pt idx="13">
                  <c:v>DERMATITIS, ALLERGENIC, OR CONTACT</c:v>
                </c:pt>
                <c:pt idx="14">
                  <c:v>DISLOCATION</c:v>
                </c:pt>
                <c:pt idx="15">
                  <c:v>ELECTRIC SHOCK, ELECTROCUTION</c:v>
                </c:pt>
                <c:pt idx="16">
                  <c:v>FRACTURE</c:v>
                </c:pt>
                <c:pt idx="17">
                  <c:v>HEARING LOSS</c:v>
                </c:pt>
                <c:pt idx="18">
                  <c:v>EFFECTS OF ENVIRONMENTAL HEAT</c:v>
                </c:pt>
                <c:pt idx="19">
                  <c:v>EFFECTS OF ENVIRONMENTAL LOW TEMP</c:v>
                </c:pt>
                <c:pt idx="20">
                  <c:v>HERNIA, RUPTURE</c:v>
                </c:pt>
                <c:pt idx="21">
                  <c:v>INFLAMMATION OF JOINTS, ETC</c:v>
                </c:pt>
                <c:pt idx="22">
                  <c:v>OTHER DISEASES OF THE G-I TRACT</c:v>
                </c:pt>
                <c:pt idx="23">
                  <c:v>CARPAL TUNNEL SYNDROME</c:v>
                </c:pt>
                <c:pt idx="24">
                  <c:v>POISONING, SYSTEMIC, UNS</c:v>
                </c:pt>
                <c:pt idx="25">
                  <c:v>DUE TO TOXIC MATERIALS</c:v>
                </c:pt>
                <c:pt idx="26">
                  <c:v>DISEASES OF THE BLOOD AND BLOOD FORMING ORGANS</c:v>
                </c:pt>
                <c:pt idx="27">
                  <c:v>OTHER TOX EFFECTS OF ONE SYSTEM ONLY</c:v>
                </c:pt>
                <c:pt idx="28">
                  <c:v>ASBESTOSIS</c:v>
                </c:pt>
                <c:pt idx="29">
                  <c:v>SILICOSIS</c:v>
                </c:pt>
                <c:pt idx="30">
                  <c:v>INFLUENZA, PNEUMONIA, ETC</c:v>
                </c:pt>
                <c:pt idx="31">
                  <c:v>OTHER PNEUMOCONIOSES</c:v>
                </c:pt>
                <c:pt idx="32">
                  <c:v>RADIATION EFFECTS, UNS</c:v>
                </c:pt>
                <c:pt idx="33">
                  <c:v>WELDER'S FLASH</c:v>
                </c:pt>
                <c:pt idx="34">
                  <c:v>SCRATCHES, ABRASIONS</c:v>
                </c:pt>
                <c:pt idx="35">
                  <c:v>SPRAINS, STRAINS</c:v>
                </c:pt>
                <c:pt idx="36">
                  <c:v>HEMORRHOIDS</c:v>
                </c:pt>
                <c:pt idx="37">
                  <c:v>HEPATITIS</c:v>
                </c:pt>
                <c:pt idx="38">
                  <c:v>ADVERSE REACTION TO A VACCINATION OR INOCULATION</c:v>
                </c:pt>
                <c:pt idx="39">
                  <c:v>MULTIPLE INJURIES</c:v>
                </c:pt>
                <c:pt idx="40">
                  <c:v>EFFECTS OF CHANGES IN ATMOS PRESSURE</c:v>
                </c:pt>
                <c:pt idx="41">
                  <c:v>CEREBROVASCULAR &amp; OTHER CIRCULATORY</c:v>
                </c:pt>
                <c:pt idx="42">
                  <c:v>COMPLICATIONS PECULIAR TO MED CARE</c:v>
                </c:pt>
                <c:pt idx="43">
                  <c:v>EYE, OTHER DISEASES OF THE EYE</c:v>
                </c:pt>
                <c:pt idx="44">
                  <c:v>MENTAL DISORDERS</c:v>
                </c:pt>
                <c:pt idx="45">
                  <c:v>MALIGNANT</c:v>
                </c:pt>
                <c:pt idx="46">
                  <c:v>BENIGN</c:v>
                </c:pt>
                <c:pt idx="47">
                  <c:v>NERVOUS SYSTEM, CONDITIONS OF, UNS</c:v>
                </c:pt>
                <c:pt idx="48">
                  <c:v>RESPIRATORY SYSTEM, COND. OF, UNS</c:v>
                </c:pt>
                <c:pt idx="49">
                  <c:v>ASTHMA, INFLUENZA, PNEUMONIA</c:v>
                </c:pt>
                <c:pt idx="50">
                  <c:v>UPPER RESPIRATORY CONDITIONS</c:v>
                </c:pt>
                <c:pt idx="51">
                  <c:v>COVID-19</c:v>
                </c:pt>
                <c:pt idx="52">
                  <c:v>SYMPTONS &amp; ILL-DEFINED CONDITIONS</c:v>
                </c:pt>
                <c:pt idx="53">
                  <c:v>NO INJURY OR ILLNESS</c:v>
                </c:pt>
                <c:pt idx="54">
                  <c:v>OCCUPATIONAL DISEASE, NEC</c:v>
                </c:pt>
                <c:pt idx="55">
                  <c:v>HEART CONDITION (INCL HEART ATTACK)</c:v>
                </c:pt>
                <c:pt idx="56">
                  <c:v>OTHER INJURY, NEC</c:v>
                </c:pt>
                <c:pt idx="57">
                  <c:v>NONCLASSIFIABLE</c:v>
                </c:pt>
                <c:pt idx="58">
                  <c:v>NO INJURY CODE</c:v>
                </c:pt>
              </c:strCache>
            </c:strRef>
          </c:cat>
          <c:val>
            <c:numRef>
              <c:f>Sheet1!$B$2:$B$60</c:f>
              <c:numCache>
                <c:formatCode>#,##0</c:formatCode>
                <c:ptCount val="59"/>
                <c:pt idx="0">
                  <c:v>59</c:v>
                </c:pt>
                <c:pt idx="1">
                  <c:v>2</c:v>
                </c:pt>
                <c:pt idx="2">
                  <c:v>205</c:v>
                </c:pt>
                <c:pt idx="3">
                  <c:v>5</c:v>
                </c:pt>
                <c:pt idx="4">
                  <c:v>463</c:v>
                </c:pt>
                <c:pt idx="5">
                  <c:v>25</c:v>
                </c:pt>
                <c:pt idx="6">
                  <c:v>0</c:v>
                </c:pt>
                <c:pt idx="7">
                  <c:v>2</c:v>
                </c:pt>
                <c:pt idx="8">
                  <c:v>2474</c:v>
                </c:pt>
                <c:pt idx="9">
                  <c:v>1202</c:v>
                </c:pt>
                <c:pt idx="10">
                  <c:v>3</c:v>
                </c:pt>
                <c:pt idx="11">
                  <c:v>3</c:v>
                </c:pt>
                <c:pt idx="12">
                  <c:v>0</c:v>
                </c:pt>
                <c:pt idx="13">
                  <c:v>3</c:v>
                </c:pt>
                <c:pt idx="14">
                  <c:v>128</c:v>
                </c:pt>
                <c:pt idx="15">
                  <c:v>11</c:v>
                </c:pt>
                <c:pt idx="16">
                  <c:v>1316</c:v>
                </c:pt>
                <c:pt idx="17">
                  <c:v>1</c:v>
                </c:pt>
                <c:pt idx="18">
                  <c:v>18</c:v>
                </c:pt>
                <c:pt idx="19">
                  <c:v>0</c:v>
                </c:pt>
                <c:pt idx="20">
                  <c:v>83</c:v>
                </c:pt>
                <c:pt idx="21">
                  <c:v>190</c:v>
                </c:pt>
                <c:pt idx="22">
                  <c:v>1</c:v>
                </c:pt>
                <c:pt idx="23">
                  <c:v>6</c:v>
                </c:pt>
                <c:pt idx="24">
                  <c:v>8</c:v>
                </c:pt>
                <c:pt idx="25">
                  <c:v>1</c:v>
                </c:pt>
                <c:pt idx="26">
                  <c:v>0</c:v>
                </c:pt>
                <c:pt idx="27">
                  <c:v>1</c:v>
                </c:pt>
                <c:pt idx="28">
                  <c:v>1</c:v>
                </c:pt>
                <c:pt idx="29">
                  <c:v>0</c:v>
                </c:pt>
                <c:pt idx="30">
                  <c:v>0</c:v>
                </c:pt>
                <c:pt idx="31">
                  <c:v>4</c:v>
                </c:pt>
                <c:pt idx="32">
                  <c:v>1</c:v>
                </c:pt>
                <c:pt idx="33">
                  <c:v>0</c:v>
                </c:pt>
                <c:pt idx="34">
                  <c:v>7</c:v>
                </c:pt>
                <c:pt idx="35">
                  <c:v>5689</c:v>
                </c:pt>
                <c:pt idx="36">
                  <c:v>0</c:v>
                </c:pt>
                <c:pt idx="37">
                  <c:v>0</c:v>
                </c:pt>
                <c:pt idx="38">
                  <c:v>1</c:v>
                </c:pt>
                <c:pt idx="39">
                  <c:v>383</c:v>
                </c:pt>
                <c:pt idx="40">
                  <c:v>1</c:v>
                </c:pt>
                <c:pt idx="41">
                  <c:v>17</c:v>
                </c:pt>
                <c:pt idx="42">
                  <c:v>0</c:v>
                </c:pt>
                <c:pt idx="43">
                  <c:v>6</c:v>
                </c:pt>
                <c:pt idx="44">
                  <c:v>39</c:v>
                </c:pt>
                <c:pt idx="45">
                  <c:v>1</c:v>
                </c:pt>
                <c:pt idx="46">
                  <c:v>0</c:v>
                </c:pt>
                <c:pt idx="47">
                  <c:v>3</c:v>
                </c:pt>
                <c:pt idx="48">
                  <c:v>17</c:v>
                </c:pt>
                <c:pt idx="49">
                  <c:v>0</c:v>
                </c:pt>
                <c:pt idx="50">
                  <c:v>4</c:v>
                </c:pt>
                <c:pt idx="51">
                  <c:v>19</c:v>
                </c:pt>
                <c:pt idx="52">
                  <c:v>54</c:v>
                </c:pt>
                <c:pt idx="53">
                  <c:v>110</c:v>
                </c:pt>
                <c:pt idx="54">
                  <c:v>7</c:v>
                </c:pt>
                <c:pt idx="55">
                  <c:v>26</c:v>
                </c:pt>
                <c:pt idx="56">
                  <c:v>869</c:v>
                </c:pt>
                <c:pt idx="57">
                  <c:v>790</c:v>
                </c:pt>
                <c:pt idx="58">
                  <c:v>1</c:v>
                </c:pt>
              </c:numCache>
            </c:numRef>
          </c:val>
          <c:extLst>
            <c:ext xmlns:c16="http://schemas.microsoft.com/office/drawing/2014/chart" uri="{C3380CC4-5D6E-409C-BE32-E72D297353CC}">
              <c16:uniqueId val="{00000074-BEE7-49EE-A93E-531730342A4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600" b="1" dirty="0">
                <a:solidFill>
                  <a:schemeClr val="tx1"/>
                </a:solidFill>
              </a:rPr>
              <a:t>Cases by Type and Fiscal Year</a:t>
            </a:r>
          </a:p>
        </c:rich>
      </c:tx>
      <c:layout>
        <c:manualLayout>
          <c:xMode val="edge"/>
          <c:yMode val="edge"/>
          <c:x val="0.38479229959374095"/>
          <c:y val="3.3345601067877092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24682097724189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E8-4D2A-9979-C42424BF2C75}"/>
                </c:ext>
              </c:extLst>
            </c:dLbl>
            <c:dLbl>
              <c:idx val="1"/>
              <c:layout>
                <c:manualLayout>
                  <c:x val="-1.79329088929154E-3"/>
                  <c:y val="0.21962056189145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E8-4D2A-9979-C42424BF2C75}"/>
                </c:ext>
              </c:extLst>
            </c:dLbl>
            <c:dLbl>
              <c:idx val="2"/>
              <c:layout>
                <c:manualLayout>
                  <c:x val="2.0418099416658008E-3"/>
                  <c:y val="0.21471675407427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E8-4D2A-9979-C42424BF2C75}"/>
                </c:ext>
              </c:extLst>
            </c:dLbl>
            <c:dLbl>
              <c:idx val="3"/>
              <c:layout>
                <c:manualLayout>
                  <c:x val="1.4234775948777964E-3"/>
                  <c:y val="0.23297669276481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E8-4D2A-9979-C42424BF2C75}"/>
                </c:ext>
              </c:extLst>
            </c:dLbl>
            <c:dLbl>
              <c:idx val="4"/>
              <c:layout>
                <c:manualLayout>
                  <c:x val="-9.8451100204988368E-4"/>
                  <c:y val="0.237786301906026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E8-4D2A-9979-C42424BF2C75}"/>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E8-4D2A-9979-C42424BF2C75}"/>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E8-4D2A-9979-C42424BF2C75}"/>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Sheet1!$A$8:$A$12</c:f>
              <c:numCache>
                <c:formatCode>General</c:formatCode>
                <c:ptCount val="5"/>
                <c:pt idx="0">
                  <c:v>2022</c:v>
                </c:pt>
                <c:pt idx="1">
                  <c:v>2023</c:v>
                </c:pt>
                <c:pt idx="2">
                  <c:v>2024</c:v>
                </c:pt>
                <c:pt idx="3">
                  <c:v>2025</c:v>
                </c:pt>
                <c:pt idx="4">
                  <c:v>2026</c:v>
                </c:pt>
              </c:numCache>
            </c:numRef>
          </c:cat>
          <c:val>
            <c:numRef>
              <c:f>Sheet1!$B$8:$B$12</c:f>
              <c:numCache>
                <c:formatCode>#,##0</c:formatCode>
                <c:ptCount val="5"/>
                <c:pt idx="0">
                  <c:v>10345</c:v>
                </c:pt>
                <c:pt idx="1">
                  <c:v>10560</c:v>
                </c:pt>
                <c:pt idx="2">
                  <c:v>10462</c:v>
                </c:pt>
                <c:pt idx="3">
                  <c:v>10121</c:v>
                </c:pt>
                <c:pt idx="4">
                  <c:v>9228</c:v>
                </c:pt>
              </c:numCache>
            </c:numRef>
          </c:val>
          <c:extLst>
            <c:ext xmlns:c16="http://schemas.microsoft.com/office/drawing/2014/chart" uri="{C3380CC4-5D6E-409C-BE32-E72D297353CC}">
              <c16:uniqueId val="{00000007-F7E8-4D2A-9979-C42424BF2C75}"/>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E8-4D2A-9979-C42424BF2C75}"/>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E8-4D2A-9979-C42424BF2C75}"/>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7E8-4D2A-9979-C42424BF2C75}"/>
                </c:ext>
              </c:extLst>
            </c:dLbl>
            <c:dLbl>
              <c:idx val="3"/>
              <c:layout>
                <c:manualLayout>
                  <c:x val="-2.3421531939655841E-3"/>
                  <c:y val="0.234209307997540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7E8-4D2A-9979-C42424BF2C75}"/>
                </c:ext>
              </c:extLst>
            </c:dLbl>
            <c:dLbl>
              <c:idx val="4"/>
              <c:layout>
                <c:manualLayout>
                  <c:x val="-2.0453304739445084E-3"/>
                  <c:y val="0.214952250764177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7E8-4D2A-9979-C42424BF2C75}"/>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7E8-4D2A-9979-C42424BF2C75}"/>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7E8-4D2A-9979-C42424BF2C75}"/>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Sheet1!$C$8:$C$12</c:f>
              <c:numCache>
                <c:formatCode>#,##0</c:formatCode>
                <c:ptCount val="5"/>
                <c:pt idx="0">
                  <c:v>8546</c:v>
                </c:pt>
                <c:pt idx="1">
                  <c:v>8545</c:v>
                </c:pt>
                <c:pt idx="2">
                  <c:v>8538</c:v>
                </c:pt>
                <c:pt idx="3">
                  <c:v>8235</c:v>
                </c:pt>
                <c:pt idx="4">
                  <c:v>7576</c:v>
                </c:pt>
              </c:numCache>
            </c:numRef>
          </c:val>
          <c:extLst>
            <c:ext xmlns:c16="http://schemas.microsoft.com/office/drawing/2014/chart" uri="{C3380CC4-5D6E-409C-BE32-E72D297353CC}">
              <c16:uniqueId val="{0000000F-F7E8-4D2A-9979-C42424BF2C75}"/>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7E8-4D2A-9979-C42424BF2C75}"/>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7E8-4D2A-9979-C42424BF2C75}"/>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7E8-4D2A-9979-C42424BF2C75}"/>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7E8-4D2A-9979-C42424BF2C75}"/>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7E8-4D2A-9979-C42424BF2C75}"/>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7E8-4D2A-9979-C42424BF2C75}"/>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Sheet1!$D$8:$D$12</c:f>
              <c:numCache>
                <c:formatCode>#,##0</c:formatCode>
                <c:ptCount val="5"/>
                <c:pt idx="0">
                  <c:v>1762</c:v>
                </c:pt>
                <c:pt idx="1">
                  <c:v>1990</c:v>
                </c:pt>
                <c:pt idx="2">
                  <c:v>1880</c:v>
                </c:pt>
                <c:pt idx="3">
                  <c:v>1746</c:v>
                </c:pt>
                <c:pt idx="4">
                  <c:v>1552</c:v>
                </c:pt>
              </c:numCache>
            </c:numRef>
          </c:val>
          <c:extLst>
            <c:ext xmlns:c16="http://schemas.microsoft.com/office/drawing/2014/chart" uri="{C3380CC4-5D6E-409C-BE32-E72D297353CC}">
              <c16:uniqueId val="{00000016-F7E8-4D2A-9979-C42424BF2C75}"/>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Sheet1!$E$8:$E$12</c:f>
              <c:numCache>
                <c:formatCode>General</c:formatCode>
                <c:ptCount val="5"/>
                <c:pt idx="0" formatCode="#,##0">
                  <c:v>37</c:v>
                </c:pt>
                <c:pt idx="1">
                  <c:v>25</c:v>
                </c:pt>
                <c:pt idx="2">
                  <c:v>44</c:v>
                </c:pt>
                <c:pt idx="3">
                  <c:v>140</c:v>
                </c:pt>
                <c:pt idx="4" formatCode="#,##0">
                  <c:v>100</c:v>
                </c:pt>
              </c:numCache>
            </c:numRef>
          </c:val>
          <c:extLst>
            <c:ext xmlns:c16="http://schemas.microsoft.com/office/drawing/2014/chart" uri="{C3380CC4-5D6E-409C-BE32-E72D297353CC}">
              <c16:uniqueId val="{00000017-F7E8-4D2A-9979-C42424BF2C75}"/>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t"/>
      <c:layout>
        <c:manualLayout>
          <c:xMode val="edge"/>
          <c:yMode val="edge"/>
          <c:x val="0.26844406739836701"/>
          <c:y val="9.3155553413570166E-2"/>
          <c:w val="0.46311186520326597"/>
          <c:h val="9.50731171583253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2025</c:v>
                </c:pt>
              </c:strCache>
            </c:strRef>
          </c:tx>
          <c:spPr>
            <a:solidFill>
              <a:schemeClr val="accent3">
                <a:lumMod val="40000"/>
                <a:lumOff val="60000"/>
              </a:schemeClr>
            </a:solidFill>
            <a:ln>
              <a:noFill/>
            </a:ln>
            <a:effectLst/>
          </c:spPr>
          <c:invertIfNegative val="0"/>
          <c:dLbls>
            <c:dLbl>
              <c:idx val="0"/>
              <c:layout>
                <c:manualLayout>
                  <c:x val="0"/>
                  <c:y val="0.170218840137427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7D-4ECE-B6FF-65199B82262C}"/>
                </c:ext>
              </c:extLst>
            </c:dLbl>
            <c:dLbl>
              <c:idx val="1"/>
              <c:layout>
                <c:manualLayout>
                  <c:x val="-2.3594887317711646E-17"/>
                  <c:y val="0.175178757182281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7D-4ECE-B6FF-65199B82262C}"/>
                </c:ext>
              </c:extLst>
            </c:dLbl>
            <c:dLbl>
              <c:idx val="2"/>
              <c:layout>
                <c:manualLayout>
                  <c:x val="0"/>
                  <c:y val="0.168722087135717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7D-4ECE-B6FF-65199B82262C}"/>
                </c:ext>
              </c:extLst>
            </c:dLbl>
            <c:dLbl>
              <c:idx val="3"/>
              <c:layout>
                <c:manualLayout>
                  <c:x val="0"/>
                  <c:y val="0.180138591953207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7D-4ECE-B6FF-65199B82262C}"/>
                </c:ext>
              </c:extLst>
            </c:dLbl>
            <c:dLbl>
              <c:idx val="4"/>
              <c:layout>
                <c:manualLayout>
                  <c:x val="0"/>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7D-4ECE-B6FF-65199B82262C}"/>
                </c:ext>
              </c:extLst>
            </c:dLbl>
            <c:dLbl>
              <c:idx val="5"/>
              <c:layout>
                <c:manualLayout>
                  <c:x val="-6.4395826121480688E-17"/>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7D-4ECE-B6FF-65199B82262C}"/>
                </c:ext>
              </c:extLst>
            </c:dLbl>
            <c:dLbl>
              <c:idx val="6"/>
              <c:layout>
                <c:manualLayout>
                  <c:x val="-6.4395826121480688E-17"/>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7D-4ECE-B6FF-65199B82262C}"/>
                </c:ext>
              </c:extLst>
            </c:dLbl>
            <c:dLbl>
              <c:idx val="7"/>
              <c:layout>
                <c:manualLayout>
                  <c:x val="0"/>
                  <c:y val="0.15830361111039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7D-4ECE-B6FF-65199B82262C}"/>
                </c:ext>
              </c:extLst>
            </c:dLbl>
            <c:dLbl>
              <c:idx val="8"/>
              <c:layout>
                <c:manualLayout>
                  <c:x val="-2.2255116949063741E-3"/>
                  <c:y val="0.16947066872741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7D-4ECE-B6FF-65199B82262C}"/>
                </c:ext>
              </c:extLst>
            </c:dLbl>
            <c:dLbl>
              <c:idx val="9"/>
              <c:layout>
                <c:manualLayout>
                  <c:x val="0"/>
                  <c:y val="0.153343555061149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7D-4ECE-B6FF-65199B82262C}"/>
                </c:ext>
              </c:extLst>
            </c:dLbl>
            <c:dLbl>
              <c:idx val="10"/>
              <c:layout>
                <c:manualLayout>
                  <c:x val="3.4850574740608774E-4"/>
                  <c:y val="0.1741807851205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7D-4ECE-B6FF-65199B82262C}"/>
                </c:ext>
              </c:extLst>
            </c:dLbl>
            <c:dLbl>
              <c:idx val="11"/>
              <c:layout>
                <c:manualLayout>
                  <c:x val="0"/>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B7D-4ECE-B6FF-65199B82262C}"/>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879</c:v>
                </c:pt>
                <c:pt idx="1">
                  <c:v>875</c:v>
                </c:pt>
                <c:pt idx="2">
                  <c:v>830</c:v>
                </c:pt>
                <c:pt idx="3">
                  <c:v>872</c:v>
                </c:pt>
                <c:pt idx="4">
                  <c:v>826</c:v>
                </c:pt>
                <c:pt idx="5">
                  <c:v>761</c:v>
                </c:pt>
                <c:pt idx="6">
                  <c:v>895</c:v>
                </c:pt>
                <c:pt idx="7">
                  <c:v>772</c:v>
                </c:pt>
                <c:pt idx="8">
                  <c:v>881</c:v>
                </c:pt>
                <c:pt idx="9">
                  <c:v>913</c:v>
                </c:pt>
                <c:pt idx="10">
                  <c:v>770</c:v>
                </c:pt>
                <c:pt idx="11">
                  <c:v>847</c:v>
                </c:pt>
              </c:numCache>
            </c:numRef>
          </c:val>
          <c:extLst>
            <c:ext xmlns:c16="http://schemas.microsoft.com/office/drawing/2014/chart" uri="{C3380CC4-5D6E-409C-BE32-E72D297353CC}">
              <c16:uniqueId val="{0000000C-2B7D-4ECE-B6FF-65199B82262C}"/>
            </c:ext>
          </c:extLst>
        </c:ser>
        <c:ser>
          <c:idx val="1"/>
          <c:order val="1"/>
          <c:tx>
            <c:strRef>
              <c:f>Sheet1!$C$1</c:f>
              <c:strCache>
                <c:ptCount val="1"/>
                <c:pt idx="0">
                  <c:v>FY 2026</c:v>
                </c:pt>
              </c:strCache>
            </c:strRef>
          </c:tx>
          <c:spPr>
            <a:solidFill>
              <a:schemeClr val="accent2"/>
            </a:solidFill>
            <a:ln>
              <a:noFill/>
            </a:ln>
            <a:effectLst/>
          </c:spPr>
          <c:invertIfNegative val="0"/>
          <c:dLbls>
            <c:dLbl>
              <c:idx val="0"/>
              <c:layout>
                <c:manualLayout>
                  <c:x val="0"/>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7D-4ECE-B6FF-65199B82262C}"/>
                </c:ext>
              </c:extLst>
            </c:dLbl>
            <c:dLbl>
              <c:idx val="1"/>
              <c:layout>
                <c:manualLayout>
                  <c:x val="0"/>
                  <c:y val="0.179140702165431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B7D-4ECE-B6FF-65199B82262C}"/>
                </c:ext>
              </c:extLst>
            </c:dLbl>
            <c:dLbl>
              <c:idx val="2"/>
              <c:layout>
                <c:manualLayout>
                  <c:x val="-5.2688102749821122E-3"/>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B7D-4ECE-B6FF-65199B82262C}"/>
                </c:ext>
              </c:extLst>
            </c:dLbl>
            <c:dLbl>
              <c:idx val="3"/>
              <c:layout>
                <c:manualLayout>
                  <c:x val="0"/>
                  <c:y val="0.147386120688988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B7D-4ECE-B6FF-65199B82262C}"/>
                </c:ext>
              </c:extLst>
            </c:dLbl>
            <c:dLbl>
              <c:idx val="4"/>
              <c:layout>
                <c:manualLayout>
                  <c:x val="-1.7562700916607041E-3"/>
                  <c:y val="0.180138591953207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B7D-4ECE-B6FF-65199B82262C}"/>
                </c:ext>
              </c:extLst>
            </c:dLbl>
            <c:dLbl>
              <c:idx val="5"/>
              <c:layout>
                <c:manualLayout>
                  <c:x val="-6.4395826121480688E-17"/>
                  <c:y val="0.16922110153180128"/>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B7D-4ECE-B6FF-65199B82262C}"/>
                </c:ext>
              </c:extLst>
            </c:dLbl>
            <c:dLbl>
              <c:idx val="6"/>
              <c:layout>
                <c:manualLayout>
                  <c:x val="-2.2255116949063741E-3"/>
                  <c:y val="0.168472696665715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B7D-4ECE-B6FF-65199B82262C}"/>
                </c:ext>
              </c:extLst>
            </c:dLbl>
            <c:dLbl>
              <c:idx val="7"/>
              <c:layout>
                <c:manualLayout>
                  <c:x val="0"/>
                  <c:y val="0.163013998680855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B7D-4ECE-B6FF-65199B82262C}"/>
                </c:ext>
              </c:extLst>
            </c:dLbl>
            <c:dLbl>
              <c:idx val="8"/>
              <c:layout>
                <c:manualLayout>
                  <c:x val="-9.4379549270846583E-17"/>
                  <c:y val="0.1666978404754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14-4212-8FAF-A3FBC05232E3}"/>
                </c:ext>
              </c:extLst>
            </c:dLbl>
            <c:dLbl>
              <c:idx val="9"/>
              <c:layout>
                <c:manualLayout>
                  <c:x val="9.4379549270846583E-17"/>
                  <c:y val="0.14586061041598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EC-477D-9DD0-3BD43BAA843B}"/>
                </c:ext>
              </c:extLst>
            </c:dLbl>
            <c:dLbl>
              <c:idx val="10"/>
              <c:layout>
                <c:manualLayout>
                  <c:x val="0"/>
                  <c:y val="0.156279225445703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91-4987-93AA-7E3E18ECD66D}"/>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General</c:formatCode>
                <c:ptCount val="12"/>
                <c:pt idx="0">
                  <c:v>837</c:v>
                </c:pt>
                <c:pt idx="1">
                  <c:v>820</c:v>
                </c:pt>
                <c:pt idx="2">
                  <c:v>851</c:v>
                </c:pt>
                <c:pt idx="3">
                  <c:v>889</c:v>
                </c:pt>
                <c:pt idx="4">
                  <c:v>743</c:v>
                </c:pt>
                <c:pt idx="5">
                  <c:v>785</c:v>
                </c:pt>
                <c:pt idx="6">
                  <c:v>802</c:v>
                </c:pt>
                <c:pt idx="7">
                  <c:v>792</c:v>
                </c:pt>
                <c:pt idx="8">
                  <c:v>882</c:v>
                </c:pt>
                <c:pt idx="9">
                  <c:v>925</c:v>
                </c:pt>
                <c:pt idx="10">
                  <c:v>902</c:v>
                </c:pt>
              </c:numCache>
            </c:numRef>
          </c:val>
          <c:extLst>
            <c:ext xmlns:c16="http://schemas.microsoft.com/office/drawing/2014/chart" uri="{C3380CC4-5D6E-409C-BE32-E72D297353CC}">
              <c16:uniqueId val="{00000015-2B7D-4ECE-B6FF-65199B82262C}"/>
            </c:ext>
          </c:extLst>
        </c:ser>
        <c:dLbls>
          <c:showLegendKey val="0"/>
          <c:showVal val="0"/>
          <c:showCatName val="0"/>
          <c:showSerName val="0"/>
          <c:showPercent val="0"/>
          <c:showBubbleSize val="0"/>
        </c:dLbls>
        <c:gapWidth val="30"/>
        <c:axId val="1973735632"/>
        <c:axId val="1973737072"/>
      </c:barChart>
      <c:catAx>
        <c:axId val="197373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7072"/>
        <c:crosses val="autoZero"/>
        <c:auto val="1"/>
        <c:lblAlgn val="ctr"/>
        <c:lblOffset val="100"/>
        <c:noMultiLvlLbl val="0"/>
      </c:catAx>
      <c:valAx>
        <c:axId val="197373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ptos" panose="020B0004020202020204" pitchFamily="34" charset="0"/>
                <a:ea typeface="+mn-ea"/>
                <a:cs typeface="Calibri" panose="020F0502020204030204" pitchFamily="34" charset="0"/>
              </a:defRPr>
            </a:pPr>
            <a:r>
              <a:rPr lang="en-US" sz="1800" dirty="0">
                <a:latin typeface="Aptos" panose="020B000402020202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E74D-4CE4-BBE3-8C5192C91895}"/>
              </c:ext>
            </c:extLst>
          </c:dPt>
          <c:dPt>
            <c:idx val="1"/>
            <c:invertIfNegative val="0"/>
            <c:bubble3D val="0"/>
            <c:spPr>
              <a:solidFill>
                <a:srgbClr val="FFC000"/>
              </a:solidFill>
              <a:ln>
                <a:noFill/>
              </a:ln>
              <a:effectLst/>
            </c:spPr>
            <c:extLst>
              <c:ext xmlns:c16="http://schemas.microsoft.com/office/drawing/2014/chart" uri="{C3380CC4-5D6E-409C-BE32-E72D297353CC}">
                <c16:uniqueId val="{00000003-E74D-4CE4-BBE3-8C5192C91895}"/>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6-E74D-4CE4-BBE3-8C5192C91895}"/>
              </c:ext>
            </c:extLst>
          </c:dPt>
          <c:dPt>
            <c:idx val="3"/>
            <c:invertIfNegative val="0"/>
            <c:bubble3D val="0"/>
            <c:spPr>
              <a:solidFill>
                <a:srgbClr val="FFFF99"/>
              </a:solidFill>
              <a:ln>
                <a:noFill/>
              </a:ln>
              <a:effectLst/>
            </c:spPr>
            <c:extLst>
              <c:ext xmlns:c16="http://schemas.microsoft.com/office/drawing/2014/chart" uri="{C3380CC4-5D6E-409C-BE32-E72D297353CC}">
                <c16:uniqueId val="{00000005-E74D-4CE4-BBE3-8C5192C91895}"/>
              </c:ext>
            </c:extLst>
          </c:dPt>
          <c:dLbls>
            <c:dLbl>
              <c:idx val="0"/>
              <c:layout>
                <c:manualLayout>
                  <c:x val="-0.1202375828364164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4D-4CE4-BBE3-8C5192C91895}"/>
                </c:ext>
              </c:extLst>
            </c:dLbl>
            <c:dLbl>
              <c:idx val="1"/>
              <c:layout>
                <c:manualLayout>
                  <c:x val="-0.10821382455277477"/>
                  <c:y val="-2.9260272659662016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4D-4CE4-BBE3-8C5192C91895}"/>
                </c:ext>
              </c:extLst>
            </c:dLbl>
            <c:dLbl>
              <c:idx val="2"/>
              <c:layout>
                <c:manualLayout>
                  <c:x val="-0.10069897562549875"/>
                  <c:y val="-2.9260272659662285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4D-4CE4-BBE3-8C5192C9189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Check</c:v>
                </c:pt>
                <c:pt idx="1">
                  <c:v>Field Check</c:v>
                </c:pt>
                <c:pt idx="2">
                  <c:v>Compliance Letters</c:v>
                </c:pt>
              </c:strCache>
            </c:strRef>
          </c:cat>
          <c:val>
            <c:numRef>
              <c:f>Sheet1!$B$2:$B$4</c:f>
              <c:numCache>
                <c:formatCode>#,##0</c:formatCode>
                <c:ptCount val="3"/>
                <c:pt idx="0">
                  <c:v>26806</c:v>
                </c:pt>
                <c:pt idx="1">
                  <c:v>38252</c:v>
                </c:pt>
                <c:pt idx="2">
                  <c:v>13087</c:v>
                </c:pt>
              </c:numCache>
            </c:numRef>
          </c:val>
          <c:extLst>
            <c:ext xmlns:c16="http://schemas.microsoft.com/office/drawing/2014/chart" uri="{C3380CC4-5D6E-409C-BE32-E72D297353CC}">
              <c16:uniqueId val="{00000007-E74D-4CE4-BBE3-8C5192C91895}"/>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0.57475</cdr:x>
      <cdr:y>0.16374</cdr:y>
    </cdr:from>
    <cdr:to>
      <cdr:x>0.65616</cdr:x>
      <cdr:y>0.23302</cdr:y>
    </cdr:to>
    <cdr:sp macro="" textlink="">
      <cdr:nvSpPr>
        <cdr:cNvPr id="2" name="TextBox 15">
          <a:extLst xmlns:a="http://schemas.openxmlformats.org/drawingml/2006/main">
            <a:ext uri="{FF2B5EF4-FFF2-40B4-BE49-F238E27FC236}">
              <a16:creationId xmlns:a16="http://schemas.microsoft.com/office/drawing/2014/main" id="{CA2F957A-088F-6A19-85EC-A073CE8BBFDC}"/>
            </a:ext>
          </a:extLst>
        </cdr:cNvPr>
        <cdr:cNvSpPr txBox="1"/>
      </cdr:nvSpPr>
      <cdr:spPr>
        <a:xfrm xmlns:a="http://schemas.openxmlformats.org/drawingml/2006/main">
          <a:off x="5505124" y="872902"/>
          <a:ext cx="779772" cy="3693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i="1" dirty="0">
              <a:solidFill>
                <a:schemeClr val="tx1"/>
              </a:solidFill>
              <a:latin typeface="Calibri" panose="020F0502020204030204" pitchFamily="34" charset="0"/>
              <a:cs typeface="Calibri" panose="020F0502020204030204" pitchFamily="34" charset="0"/>
            </a:rPr>
            <a:t>55.8%</a:t>
          </a:r>
        </a:p>
      </cdr:txBody>
    </cdr:sp>
  </cdr:relSizeAnchor>
  <cdr:relSizeAnchor xmlns:cdr="http://schemas.openxmlformats.org/drawingml/2006/chartDrawing">
    <cdr:from>
      <cdr:x>0.70751</cdr:x>
      <cdr:y>0.06652</cdr:y>
    </cdr:from>
    <cdr:to>
      <cdr:x>0.78892</cdr:x>
      <cdr:y>0.1358</cdr:y>
    </cdr:to>
    <cdr:sp macro="" textlink="">
      <cdr:nvSpPr>
        <cdr:cNvPr id="3" name="TextBox 15">
          <a:extLst xmlns:a="http://schemas.openxmlformats.org/drawingml/2006/main">
            <a:ext uri="{FF2B5EF4-FFF2-40B4-BE49-F238E27FC236}">
              <a16:creationId xmlns:a16="http://schemas.microsoft.com/office/drawing/2014/main" id="{BC044E27-F221-DF34-E2BB-3D3A7F768B6C}"/>
            </a:ext>
          </a:extLst>
        </cdr:cNvPr>
        <cdr:cNvSpPr txBox="1"/>
      </cdr:nvSpPr>
      <cdr:spPr>
        <a:xfrm xmlns:a="http://schemas.openxmlformats.org/drawingml/2006/main">
          <a:off x="6776809" y="354616"/>
          <a:ext cx="779773" cy="3693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i="1" dirty="0">
              <a:solidFill>
                <a:schemeClr val="tx1"/>
              </a:solidFill>
              <a:latin typeface="Calibri" panose="020F0502020204030204" pitchFamily="34" charset="0"/>
              <a:cs typeface="Calibri" panose="020F0502020204030204" pitchFamily="34" charset="0"/>
            </a:rPr>
            <a:t>53.8%</a:t>
          </a:r>
        </a:p>
      </cdr:txBody>
    </cdr:sp>
  </cdr:relSizeAnchor>
  <cdr:relSizeAnchor xmlns:cdr="http://schemas.openxmlformats.org/drawingml/2006/chartDrawing">
    <cdr:from>
      <cdr:x>0.84178</cdr:x>
      <cdr:y>0.1291</cdr:y>
    </cdr:from>
    <cdr:to>
      <cdr:x>0.92319</cdr:x>
      <cdr:y>0.19838</cdr:y>
    </cdr:to>
    <cdr:sp macro="" textlink="">
      <cdr:nvSpPr>
        <cdr:cNvPr id="4" name="TextBox 15">
          <a:extLst xmlns:a="http://schemas.openxmlformats.org/drawingml/2006/main">
            <a:ext uri="{FF2B5EF4-FFF2-40B4-BE49-F238E27FC236}">
              <a16:creationId xmlns:a16="http://schemas.microsoft.com/office/drawing/2014/main" id="{BFB2C68D-6424-99E6-80AC-E198EDD43B01}"/>
            </a:ext>
          </a:extLst>
        </cdr:cNvPr>
        <cdr:cNvSpPr txBox="1"/>
      </cdr:nvSpPr>
      <cdr:spPr>
        <a:xfrm xmlns:a="http://schemas.openxmlformats.org/drawingml/2006/main">
          <a:off x="8062851" y="688247"/>
          <a:ext cx="779773" cy="3693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i="1" dirty="0">
              <a:solidFill>
                <a:schemeClr val="tx1"/>
              </a:solidFill>
              <a:latin typeface="Calibri" panose="020F0502020204030204" pitchFamily="34" charset="0"/>
              <a:cs typeface="Calibri" panose="020F0502020204030204" pitchFamily="34" charset="0"/>
            </a:rPr>
            <a:t>51.5%</a:t>
          </a:r>
        </a:p>
      </cdr:txBody>
    </cdr:sp>
  </cdr:relSizeAnchor>
</c:userShapes>
</file>

<file path=ppt/drawings/drawing2.xml><?xml version="1.0" encoding="utf-8"?>
<c:userShapes xmlns:c="http://schemas.openxmlformats.org/drawingml/2006/chart">
  <cdr:relSizeAnchor xmlns:cdr="http://schemas.openxmlformats.org/drawingml/2006/chartDrawing">
    <cdr:from>
      <cdr:x>0.38068</cdr:x>
      <cdr:y>0.02718</cdr:y>
    </cdr:from>
    <cdr:to>
      <cdr:x>0.44326</cdr:x>
      <cdr:y>0.13054</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4136722" y="121405"/>
          <a:ext cx="679994"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sz="2400" b="1" dirty="0">
              <a:solidFill>
                <a:schemeClr val="tx1"/>
              </a:solidFill>
              <a:latin typeface="Aptos" panose="020B0004020202020204" pitchFamily="34" charset="0"/>
              <a:cs typeface="Calibri" panose="020F0502020204030204" pitchFamily="34" charset="0"/>
            </a:rPr>
            <a:t>187</a:t>
          </a:r>
        </a:p>
      </cdr:txBody>
    </cdr:sp>
  </cdr:relSizeAnchor>
  <cdr:relSizeAnchor xmlns:cdr="http://schemas.openxmlformats.org/drawingml/2006/chartDrawing">
    <cdr:from>
      <cdr:x>0.61188</cdr:x>
      <cdr:y>0.02792</cdr:y>
    </cdr:from>
    <cdr:to>
      <cdr:x>0.67446</cdr:x>
      <cdr:y>0.13128</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6649095" y="124710"/>
          <a:ext cx="679994"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sz="2400" b="1" dirty="0">
              <a:solidFill>
                <a:schemeClr val="tx1"/>
              </a:solidFill>
              <a:latin typeface="+mn-lt"/>
              <a:cs typeface="Calibri" panose="020F0502020204030204" pitchFamily="34" charset="0"/>
            </a:rPr>
            <a:t>188</a:t>
          </a:r>
        </a:p>
      </cdr:txBody>
    </cdr:sp>
  </cdr:relSizeAnchor>
  <cdr:relSizeAnchor xmlns:cdr="http://schemas.openxmlformats.org/drawingml/2006/chartDrawing">
    <cdr:from>
      <cdr:x>0.15027</cdr:x>
      <cdr:y>0.02718</cdr:y>
    </cdr:from>
    <cdr:to>
      <cdr:x>0.21285</cdr:x>
      <cdr:y>0.13054</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632934" y="121405"/>
          <a:ext cx="679994"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sz="2400" b="1" dirty="0">
              <a:solidFill>
                <a:schemeClr val="tx1"/>
              </a:solidFill>
              <a:latin typeface="+mn-lt"/>
              <a:cs typeface="Calibri" panose="020F0502020204030204" pitchFamily="34" charset="0"/>
            </a:rPr>
            <a:t>190</a:t>
          </a:r>
        </a:p>
      </cdr:txBody>
    </cdr:sp>
  </cdr:relSizeAnchor>
  <cdr:relSizeAnchor xmlns:cdr="http://schemas.openxmlformats.org/drawingml/2006/chartDrawing">
    <cdr:from>
      <cdr:x>0.84892</cdr:x>
      <cdr:y>0.02718</cdr:y>
    </cdr:from>
    <cdr:to>
      <cdr:x>0.9115</cdr:x>
      <cdr:y>0.13054</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9224929" y="121405"/>
          <a:ext cx="679994"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tx1"/>
              </a:solidFill>
              <a:latin typeface="+mn-lt"/>
              <a:cs typeface="Calibri" panose="020F0502020204030204" pitchFamily="34" charset="0"/>
            </a:rPr>
            <a:t>188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78F77-FE3F-409E-A782-A973D4F36988}" type="datetimeFigureOut">
              <a:rPr lang="en-US" smtClean="0"/>
              <a:t>6/10/2026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D35FA-C5B6-42EC-9F1D-90B0BD63D757}" type="slidenum">
              <a:rPr lang="en-US" smtClean="0"/>
              <a:t>‹#›</a:t>
            </a:fld>
            <a:endParaRPr lang="en-US"/>
          </a:p>
        </p:txBody>
      </p:sp>
    </p:spTree>
    <p:extLst>
      <p:ext uri="{BB962C8B-B14F-4D97-AF65-F5344CB8AC3E}">
        <p14:creationId xmlns:p14="http://schemas.microsoft.com/office/powerpoint/2010/main" val="874760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D35FA-C5B6-42EC-9F1D-90B0BD63D757}" type="slidenum">
              <a:rPr lang="en-US" smtClean="0"/>
              <a:t>2</a:t>
            </a:fld>
            <a:endParaRPr lang="en-US"/>
          </a:p>
        </p:txBody>
      </p:sp>
    </p:spTree>
    <p:extLst>
      <p:ext uri="{BB962C8B-B14F-4D97-AF65-F5344CB8AC3E}">
        <p14:creationId xmlns:p14="http://schemas.microsoft.com/office/powerpoint/2010/main" val="95520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8D5E-98C9-AA42-6081-29468E11C2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127809-29C3-64B6-620F-E28A25F7FE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B943B-23FB-B601-9F2F-D11F0D6EF7E2}"/>
              </a:ext>
            </a:extLst>
          </p:cNvPr>
          <p:cNvSpPr>
            <a:spLocks noGrp="1"/>
          </p:cNvSpPr>
          <p:nvPr>
            <p:ph type="dt" sz="half" idx="10"/>
          </p:nvPr>
        </p:nvSpPr>
        <p:spPr/>
        <p:txBody>
          <a:bodyPr/>
          <a:lstStyle/>
          <a:p>
            <a:fld id="{112BFCE9-60B3-45CF-A5ED-BE533184D314}" type="datetimeFigureOut">
              <a:rPr lang="en-US" smtClean="0"/>
              <a:t>6/10/2026</a:t>
            </a:fld>
            <a:endParaRPr lang="en-US"/>
          </a:p>
        </p:txBody>
      </p:sp>
      <p:sp>
        <p:nvSpPr>
          <p:cNvPr id="5" name="Footer Placeholder 4">
            <a:extLst>
              <a:ext uri="{FF2B5EF4-FFF2-40B4-BE49-F238E27FC236}">
                <a16:creationId xmlns:a16="http://schemas.microsoft.com/office/drawing/2014/main" id="{7DDC4572-AE00-0BE1-A0A9-EE296281D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37396-5427-E755-FF51-760B93EF8997}"/>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32505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8908-4E04-0DDF-771E-6EB6CE3A5C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CB3007-3BCA-A98E-3E03-C92A1D7275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D0EC2-8B9F-54CE-B946-F1B7757D0D6E}"/>
              </a:ext>
            </a:extLst>
          </p:cNvPr>
          <p:cNvSpPr>
            <a:spLocks noGrp="1"/>
          </p:cNvSpPr>
          <p:nvPr>
            <p:ph type="dt" sz="half" idx="10"/>
          </p:nvPr>
        </p:nvSpPr>
        <p:spPr/>
        <p:txBody>
          <a:bodyPr/>
          <a:lstStyle/>
          <a:p>
            <a:fld id="{112BFCE9-60B3-45CF-A5ED-BE533184D314}" type="datetimeFigureOut">
              <a:rPr lang="en-US" smtClean="0"/>
              <a:t>6/10/2026</a:t>
            </a:fld>
            <a:endParaRPr lang="en-US"/>
          </a:p>
        </p:txBody>
      </p:sp>
      <p:sp>
        <p:nvSpPr>
          <p:cNvPr id="5" name="Footer Placeholder 4">
            <a:extLst>
              <a:ext uri="{FF2B5EF4-FFF2-40B4-BE49-F238E27FC236}">
                <a16:creationId xmlns:a16="http://schemas.microsoft.com/office/drawing/2014/main" id="{93AC3F9B-545A-EF21-6596-4FE4F97DD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AEB9A-EC3A-67A3-055C-C011C2E6BD74}"/>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127974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8B6DA-C583-B32D-5E41-9E3C7A9518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95D2DF-D7E6-BBF2-6B15-A199633C9E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F0B3B-91EF-3FB4-B066-871C51C1EC06}"/>
              </a:ext>
            </a:extLst>
          </p:cNvPr>
          <p:cNvSpPr>
            <a:spLocks noGrp="1"/>
          </p:cNvSpPr>
          <p:nvPr>
            <p:ph type="dt" sz="half" idx="10"/>
          </p:nvPr>
        </p:nvSpPr>
        <p:spPr/>
        <p:txBody>
          <a:bodyPr/>
          <a:lstStyle/>
          <a:p>
            <a:fld id="{112BFCE9-60B3-45CF-A5ED-BE533184D314}" type="datetimeFigureOut">
              <a:rPr lang="en-US" smtClean="0"/>
              <a:t>6/10/2026</a:t>
            </a:fld>
            <a:endParaRPr lang="en-US"/>
          </a:p>
        </p:txBody>
      </p:sp>
      <p:sp>
        <p:nvSpPr>
          <p:cNvPr id="5" name="Footer Placeholder 4">
            <a:extLst>
              <a:ext uri="{FF2B5EF4-FFF2-40B4-BE49-F238E27FC236}">
                <a16:creationId xmlns:a16="http://schemas.microsoft.com/office/drawing/2014/main" id="{A0F6F82D-FBA3-94D1-AE37-6ED4F1A6C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27A9A-A5E8-FABC-7C55-4D18895519B0}"/>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101127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DE95-82CE-6368-2FF1-9446F755D5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65689-FC11-0566-187C-35CE81A3B3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215DA-F658-7306-798A-49C1A6517CA5}"/>
              </a:ext>
            </a:extLst>
          </p:cNvPr>
          <p:cNvSpPr>
            <a:spLocks noGrp="1"/>
          </p:cNvSpPr>
          <p:nvPr>
            <p:ph type="dt" sz="half" idx="10"/>
          </p:nvPr>
        </p:nvSpPr>
        <p:spPr/>
        <p:txBody>
          <a:bodyPr/>
          <a:lstStyle/>
          <a:p>
            <a:fld id="{112BFCE9-60B3-45CF-A5ED-BE533184D314}" type="datetimeFigureOut">
              <a:rPr lang="en-US" smtClean="0"/>
              <a:t>6/10/2026</a:t>
            </a:fld>
            <a:endParaRPr lang="en-US"/>
          </a:p>
        </p:txBody>
      </p:sp>
      <p:sp>
        <p:nvSpPr>
          <p:cNvPr id="5" name="Footer Placeholder 4">
            <a:extLst>
              <a:ext uri="{FF2B5EF4-FFF2-40B4-BE49-F238E27FC236}">
                <a16:creationId xmlns:a16="http://schemas.microsoft.com/office/drawing/2014/main" id="{CDFC2C94-6414-58BE-704F-1330A4C94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9A987-E8DC-3569-95E6-6096D9BD57E1}"/>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88576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9256-3F0B-9563-33B3-D2BAD26DCB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32FDBE-F478-3C3F-9CBF-54F3AE169D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E54D16-4A46-D8C7-25F5-BE6C7C2D3C66}"/>
              </a:ext>
            </a:extLst>
          </p:cNvPr>
          <p:cNvSpPr>
            <a:spLocks noGrp="1"/>
          </p:cNvSpPr>
          <p:nvPr>
            <p:ph type="dt" sz="half" idx="10"/>
          </p:nvPr>
        </p:nvSpPr>
        <p:spPr/>
        <p:txBody>
          <a:bodyPr/>
          <a:lstStyle/>
          <a:p>
            <a:fld id="{112BFCE9-60B3-45CF-A5ED-BE533184D314}" type="datetimeFigureOut">
              <a:rPr lang="en-US" smtClean="0"/>
              <a:t>6/10/2026</a:t>
            </a:fld>
            <a:endParaRPr lang="en-US"/>
          </a:p>
        </p:txBody>
      </p:sp>
      <p:sp>
        <p:nvSpPr>
          <p:cNvPr id="5" name="Footer Placeholder 4">
            <a:extLst>
              <a:ext uri="{FF2B5EF4-FFF2-40B4-BE49-F238E27FC236}">
                <a16:creationId xmlns:a16="http://schemas.microsoft.com/office/drawing/2014/main" id="{E0849641-1006-79BF-D58E-EC9A65FA6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7F22E-640E-2332-19CE-2E23758B0302}"/>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397647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0673-35F7-114A-70B0-42477AF52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B9C18-F54B-2D29-0906-B01E8411A7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09473A-E4EA-1C94-101B-ED4A2499CB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734419-FCB2-E868-38B1-C9CE24EB9F34}"/>
              </a:ext>
            </a:extLst>
          </p:cNvPr>
          <p:cNvSpPr>
            <a:spLocks noGrp="1"/>
          </p:cNvSpPr>
          <p:nvPr>
            <p:ph type="dt" sz="half" idx="10"/>
          </p:nvPr>
        </p:nvSpPr>
        <p:spPr/>
        <p:txBody>
          <a:bodyPr/>
          <a:lstStyle/>
          <a:p>
            <a:fld id="{112BFCE9-60B3-45CF-A5ED-BE533184D314}" type="datetimeFigureOut">
              <a:rPr lang="en-US" smtClean="0"/>
              <a:t>6/10/2026</a:t>
            </a:fld>
            <a:endParaRPr lang="en-US"/>
          </a:p>
        </p:txBody>
      </p:sp>
      <p:sp>
        <p:nvSpPr>
          <p:cNvPr id="6" name="Footer Placeholder 5">
            <a:extLst>
              <a:ext uri="{FF2B5EF4-FFF2-40B4-BE49-F238E27FC236}">
                <a16:creationId xmlns:a16="http://schemas.microsoft.com/office/drawing/2014/main" id="{FC09FEE8-E608-E53C-7CFB-3F4321590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D28628-F9E7-3F5C-AA92-959ABB094541}"/>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420040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F868-1EE8-6DB4-BDF1-10121E23D2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79EDAD-74FC-F9AF-7825-4273CEEDE9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1C8F8F-A026-E470-A5C1-27B1F43C3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6EAD00-F2BA-A42D-C99C-894F9D7F3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2E4E1-4F7D-33F1-C9A0-7D1105B5A0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8B7633-DB27-B339-0548-AD400BD7607E}"/>
              </a:ext>
            </a:extLst>
          </p:cNvPr>
          <p:cNvSpPr>
            <a:spLocks noGrp="1"/>
          </p:cNvSpPr>
          <p:nvPr>
            <p:ph type="dt" sz="half" idx="10"/>
          </p:nvPr>
        </p:nvSpPr>
        <p:spPr/>
        <p:txBody>
          <a:bodyPr/>
          <a:lstStyle/>
          <a:p>
            <a:fld id="{112BFCE9-60B3-45CF-A5ED-BE533184D314}" type="datetimeFigureOut">
              <a:rPr lang="en-US" smtClean="0"/>
              <a:t>6/10/2026</a:t>
            </a:fld>
            <a:endParaRPr lang="en-US"/>
          </a:p>
        </p:txBody>
      </p:sp>
      <p:sp>
        <p:nvSpPr>
          <p:cNvPr id="8" name="Footer Placeholder 7">
            <a:extLst>
              <a:ext uri="{FF2B5EF4-FFF2-40B4-BE49-F238E27FC236}">
                <a16:creationId xmlns:a16="http://schemas.microsoft.com/office/drawing/2014/main" id="{5FB3AAD4-F03F-7E19-308F-CBFF87A94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B2807-A10B-B4C0-581C-7A5001F5052A}"/>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98465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34B6-7589-8FA6-4A43-D445F6AB95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2A21A5-95DB-9B73-ECCA-B58A69873A6D}"/>
              </a:ext>
            </a:extLst>
          </p:cNvPr>
          <p:cNvSpPr>
            <a:spLocks noGrp="1"/>
          </p:cNvSpPr>
          <p:nvPr>
            <p:ph type="dt" sz="half" idx="10"/>
          </p:nvPr>
        </p:nvSpPr>
        <p:spPr/>
        <p:txBody>
          <a:bodyPr/>
          <a:lstStyle/>
          <a:p>
            <a:fld id="{112BFCE9-60B3-45CF-A5ED-BE533184D314}" type="datetimeFigureOut">
              <a:rPr lang="en-US" smtClean="0"/>
              <a:t>6/10/2026</a:t>
            </a:fld>
            <a:endParaRPr lang="en-US"/>
          </a:p>
        </p:txBody>
      </p:sp>
      <p:sp>
        <p:nvSpPr>
          <p:cNvPr id="4" name="Footer Placeholder 3">
            <a:extLst>
              <a:ext uri="{FF2B5EF4-FFF2-40B4-BE49-F238E27FC236}">
                <a16:creationId xmlns:a16="http://schemas.microsoft.com/office/drawing/2014/main" id="{9447CF12-58D5-7E17-18EE-D852D56002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85DE75-C25C-88A3-E85D-B42DB146C669}"/>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127909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0FD97A-1F62-2E16-7B13-38CC9CEEAB40}"/>
              </a:ext>
            </a:extLst>
          </p:cNvPr>
          <p:cNvSpPr>
            <a:spLocks noGrp="1"/>
          </p:cNvSpPr>
          <p:nvPr>
            <p:ph type="dt" sz="half" idx="10"/>
          </p:nvPr>
        </p:nvSpPr>
        <p:spPr/>
        <p:txBody>
          <a:bodyPr/>
          <a:lstStyle/>
          <a:p>
            <a:fld id="{112BFCE9-60B3-45CF-A5ED-BE533184D314}" type="datetimeFigureOut">
              <a:rPr lang="en-US" smtClean="0"/>
              <a:t>6/10/2026</a:t>
            </a:fld>
            <a:endParaRPr lang="en-US"/>
          </a:p>
        </p:txBody>
      </p:sp>
      <p:sp>
        <p:nvSpPr>
          <p:cNvPr id="3" name="Footer Placeholder 2">
            <a:extLst>
              <a:ext uri="{FF2B5EF4-FFF2-40B4-BE49-F238E27FC236}">
                <a16:creationId xmlns:a16="http://schemas.microsoft.com/office/drawing/2014/main" id="{0A668445-D856-7C42-5279-CE91B1B527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FD9AA5-E1E9-1401-AE39-7912E29758A0}"/>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129536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7678-EDC7-D9AB-8113-D433B3268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6A7A5-64AF-3C2F-4175-0AE0F2A06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6A5347-5E03-B309-3998-ABDFDA832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A67D5-DA22-A346-F122-060BD9984E85}"/>
              </a:ext>
            </a:extLst>
          </p:cNvPr>
          <p:cNvSpPr>
            <a:spLocks noGrp="1"/>
          </p:cNvSpPr>
          <p:nvPr>
            <p:ph type="dt" sz="half" idx="10"/>
          </p:nvPr>
        </p:nvSpPr>
        <p:spPr/>
        <p:txBody>
          <a:bodyPr/>
          <a:lstStyle/>
          <a:p>
            <a:fld id="{112BFCE9-60B3-45CF-A5ED-BE533184D314}" type="datetimeFigureOut">
              <a:rPr lang="en-US" smtClean="0"/>
              <a:t>6/10/2026</a:t>
            </a:fld>
            <a:endParaRPr lang="en-US"/>
          </a:p>
        </p:txBody>
      </p:sp>
      <p:sp>
        <p:nvSpPr>
          <p:cNvPr id="6" name="Footer Placeholder 5">
            <a:extLst>
              <a:ext uri="{FF2B5EF4-FFF2-40B4-BE49-F238E27FC236}">
                <a16:creationId xmlns:a16="http://schemas.microsoft.com/office/drawing/2014/main" id="{150CF55B-4E24-9F79-D24B-6322C8030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33D0B-4246-E481-F879-C567BB035127}"/>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63966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7A25-E726-44E4-8526-1F781A0F9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065CD0-3CA4-D4AC-D548-675B41EF7D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95F641-8E36-FD58-5FB9-578F60658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6C25B2-4C36-7689-6A6F-0F911B342608}"/>
              </a:ext>
            </a:extLst>
          </p:cNvPr>
          <p:cNvSpPr>
            <a:spLocks noGrp="1"/>
          </p:cNvSpPr>
          <p:nvPr>
            <p:ph type="dt" sz="half" idx="10"/>
          </p:nvPr>
        </p:nvSpPr>
        <p:spPr/>
        <p:txBody>
          <a:bodyPr/>
          <a:lstStyle/>
          <a:p>
            <a:fld id="{112BFCE9-60B3-45CF-A5ED-BE533184D314}" type="datetimeFigureOut">
              <a:rPr lang="en-US" smtClean="0"/>
              <a:t>6/10/2026</a:t>
            </a:fld>
            <a:endParaRPr lang="en-US"/>
          </a:p>
        </p:txBody>
      </p:sp>
      <p:sp>
        <p:nvSpPr>
          <p:cNvPr id="6" name="Footer Placeholder 5">
            <a:extLst>
              <a:ext uri="{FF2B5EF4-FFF2-40B4-BE49-F238E27FC236}">
                <a16:creationId xmlns:a16="http://schemas.microsoft.com/office/drawing/2014/main" id="{E34D38FC-BCAC-5228-FDD0-AA8539DB4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07FF0-36A1-430A-3814-E0E3AD565EED}"/>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364323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65185-5B8C-E1ED-B11A-A09E5F836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C3B4AE-448C-E5D8-216D-951ECD59C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16F35-6A45-8974-7FB1-80126AF6B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2BFCE9-60B3-45CF-A5ED-BE533184D314}" type="datetimeFigureOut">
              <a:rPr lang="en-US" smtClean="0"/>
              <a:t>6/10/2026</a:t>
            </a:fld>
            <a:endParaRPr lang="en-US"/>
          </a:p>
        </p:txBody>
      </p:sp>
      <p:sp>
        <p:nvSpPr>
          <p:cNvPr id="5" name="Footer Placeholder 4">
            <a:extLst>
              <a:ext uri="{FF2B5EF4-FFF2-40B4-BE49-F238E27FC236}">
                <a16:creationId xmlns:a16="http://schemas.microsoft.com/office/drawing/2014/main" id="{640187BA-D81F-AB5C-E08C-4746BA83A1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D51119-EAFE-666E-668C-F9F949D24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7B60D0-C861-45B3-86D0-730D57C89554}" type="slidenum">
              <a:rPr lang="en-US" smtClean="0"/>
              <a:t>‹#›</a:t>
            </a:fld>
            <a:endParaRPr lang="en-US"/>
          </a:p>
        </p:txBody>
      </p:sp>
    </p:spTree>
    <p:extLst>
      <p:ext uri="{BB962C8B-B14F-4D97-AF65-F5344CB8AC3E}">
        <p14:creationId xmlns:p14="http://schemas.microsoft.com/office/powerpoint/2010/main" val="245322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05B2E-44B6-FD70-C4FB-05FAF8409813}"/>
              </a:ext>
            </a:extLst>
          </p:cNvPr>
          <p:cNvSpPr>
            <a:spLocks noGrp="1" noChangeArrowheads="1"/>
          </p:cNvSpPr>
          <p:nvPr>
            <p:ph type="subTitle" idx="1"/>
          </p:nvPr>
        </p:nvSpPr>
        <p:spPr>
          <a:xfrm>
            <a:off x="8365330" y="4981706"/>
            <a:ext cx="3690937" cy="1761455"/>
          </a:xfrm>
        </p:spPr>
        <p:txBody>
          <a:bodyPr>
            <a:normAutofit/>
          </a:bodyPr>
          <a:lstStyle/>
          <a:p>
            <a:pPr algn="l" eaLnBrk="1" hangingPunct="1">
              <a:lnSpc>
                <a:spcPct val="80000"/>
              </a:lnSpc>
            </a:pPr>
            <a:r>
              <a:rPr lang="en-US" altLang="en-US" sz="1800" dirty="0">
                <a:solidFill>
                  <a:schemeClr val="tx2">
                    <a:lumMod val="90000"/>
                    <a:lumOff val="10000"/>
                  </a:schemeClr>
                </a:solidFill>
                <a:effectLst>
                  <a:outerShdw blurRad="38100" dist="38100" dir="2700000" algn="tl">
                    <a:srgbClr val="000000">
                      <a:alpha val="43137"/>
                    </a:srgbClr>
                  </a:outerShdw>
                </a:effectLst>
                <a:latin typeface="Aptos" panose="020B0004020202020204" pitchFamily="34" charset="0"/>
                <a:cs typeface="Calibri" panose="020F0502020204030204" pitchFamily="34" charset="0"/>
              </a:rPr>
              <a:t>Maura Healey, Governor</a:t>
            </a:r>
          </a:p>
          <a:p>
            <a:pPr algn="l" eaLnBrk="1" hangingPunct="1">
              <a:lnSpc>
                <a:spcPct val="80000"/>
              </a:lnSpc>
            </a:pPr>
            <a:r>
              <a:rPr lang="en-US" altLang="en-US" sz="1800" dirty="0">
                <a:solidFill>
                  <a:schemeClr val="tx2">
                    <a:lumMod val="90000"/>
                    <a:lumOff val="10000"/>
                  </a:schemeClr>
                </a:solidFill>
                <a:effectLst>
                  <a:outerShdw blurRad="38100" dist="38100" dir="2700000" algn="tl">
                    <a:srgbClr val="000000">
                      <a:alpha val="43137"/>
                    </a:srgbClr>
                  </a:outerShdw>
                </a:effectLst>
                <a:latin typeface="Aptos" panose="020B0004020202020204" pitchFamily="34" charset="0"/>
                <a:cs typeface="Calibri" panose="020F0502020204030204" pitchFamily="34" charset="0"/>
              </a:rPr>
              <a:t>Kim Driscoll, Lieutenant Governor</a:t>
            </a:r>
          </a:p>
          <a:p>
            <a:pPr algn="l" eaLnBrk="1" hangingPunct="1">
              <a:lnSpc>
                <a:spcPct val="80000"/>
              </a:lnSpc>
            </a:pPr>
            <a:r>
              <a:rPr lang="en-US" altLang="en-US" sz="1800" dirty="0">
                <a:solidFill>
                  <a:schemeClr val="tx2">
                    <a:lumMod val="90000"/>
                    <a:lumOff val="10000"/>
                  </a:schemeClr>
                </a:solidFill>
                <a:effectLst>
                  <a:outerShdw blurRad="38100" dist="38100" dir="2700000" algn="tl">
                    <a:srgbClr val="000000">
                      <a:alpha val="43137"/>
                    </a:srgbClr>
                  </a:outerShdw>
                </a:effectLst>
                <a:latin typeface="Aptos" panose="020B000402020202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solidFill>
                  <a:schemeClr val="tx2">
                    <a:lumMod val="90000"/>
                    <a:lumOff val="10000"/>
                  </a:schemeClr>
                </a:solidFill>
                <a:effectLst>
                  <a:outerShdw blurRad="38100" dist="38100" dir="2700000" algn="tl">
                    <a:srgbClr val="000000">
                      <a:alpha val="43137"/>
                    </a:srgbClr>
                  </a:outerShdw>
                </a:effectLst>
                <a:latin typeface="Aptos" panose="020B0004020202020204" pitchFamily="34" charset="0"/>
                <a:cs typeface="Calibri" panose="020F0502020204030204" pitchFamily="34" charset="0"/>
              </a:rPr>
              <a:t> </a:t>
            </a:r>
            <a:r>
              <a:rPr lang="en-US" altLang="en-US" sz="1800" dirty="0">
                <a:solidFill>
                  <a:schemeClr val="tx2">
                    <a:lumMod val="90000"/>
                    <a:lumOff val="10000"/>
                  </a:schemeClr>
                </a:solidFill>
                <a:effectLst>
                  <a:outerShdw blurRad="38100" dist="38100" dir="2700000" algn="tl">
                    <a:srgbClr val="000000">
                      <a:alpha val="43137"/>
                    </a:srgbClr>
                  </a:outerShdw>
                </a:effectLst>
                <a:latin typeface="Aptos" panose="020B0004020202020204" pitchFamily="34" charset="0"/>
                <a:cs typeface="Calibri" panose="020F0502020204030204" pitchFamily="34" charset="0"/>
              </a:rPr>
              <a:t>Sheri Bowles, Director - DIA</a:t>
            </a:r>
          </a:p>
        </p:txBody>
      </p:sp>
      <p:sp>
        <p:nvSpPr>
          <p:cNvPr id="5" name="Text Box 5">
            <a:extLst>
              <a:ext uri="{FF2B5EF4-FFF2-40B4-BE49-F238E27FC236}">
                <a16:creationId xmlns:a16="http://schemas.microsoft.com/office/drawing/2014/main" id="{B2682DB1-ABC7-02BC-7F81-843B8A3B8E7B}"/>
              </a:ext>
            </a:extLst>
          </p:cNvPr>
          <p:cNvSpPr txBox="1">
            <a:spLocks noChangeArrowheads="1"/>
          </p:cNvSpPr>
          <p:nvPr/>
        </p:nvSpPr>
        <p:spPr bwMode="auto">
          <a:xfrm>
            <a:off x="1981198" y="3904488"/>
            <a:ext cx="8229600" cy="1077218"/>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solidFill>
                  <a:schemeClr val="tx2">
                    <a:lumMod val="90000"/>
                    <a:lumOff val="10000"/>
                  </a:schemeClr>
                </a:solidFill>
                <a:effectLst>
                  <a:outerShdw blurRad="38100" dist="38100" dir="2700000" algn="tl">
                    <a:srgbClr val="C0C0C0"/>
                  </a:outerShdw>
                </a:effectLst>
                <a:latin typeface="Aptos" panose="020B0004020202020204" pitchFamily="34" charset="0"/>
                <a:cs typeface="Calibri" panose="020F0502020204030204" pitchFamily="34" charset="0"/>
              </a:rPr>
              <a:t> Workers’ Compensation Advisory Council</a:t>
            </a:r>
          </a:p>
          <a:p>
            <a:pPr algn="ctr" eaLnBrk="1" hangingPunct="1">
              <a:spcBef>
                <a:spcPts val="0"/>
              </a:spcBef>
              <a:defRPr/>
            </a:pPr>
            <a:r>
              <a:rPr lang="en-US" altLang="en-US" sz="3200" dirty="0">
                <a:solidFill>
                  <a:schemeClr val="tx2">
                    <a:lumMod val="90000"/>
                    <a:lumOff val="10000"/>
                  </a:schemeClr>
                </a:solidFill>
                <a:effectLst>
                  <a:outerShdw blurRad="38100" dist="38100" dir="2700000" algn="tl">
                    <a:srgbClr val="C0C0C0"/>
                  </a:outerShdw>
                </a:effectLst>
                <a:latin typeface="Aptos" panose="020B0004020202020204" pitchFamily="34" charset="0"/>
                <a:cs typeface="Calibri" panose="020F0502020204030204" pitchFamily="34" charset="0"/>
              </a:rPr>
              <a:t>June 10, 2026 Statistical Report</a:t>
            </a:r>
          </a:p>
        </p:txBody>
      </p:sp>
      <p:pic>
        <p:nvPicPr>
          <p:cNvPr id="6" name="Picture 5" descr="A picture containing logo&#10;&#10;Description automatically generated">
            <a:extLst>
              <a:ext uri="{FF2B5EF4-FFF2-40B4-BE49-F238E27FC236}">
                <a16:creationId xmlns:a16="http://schemas.microsoft.com/office/drawing/2014/main" id="{C21FB907-64BA-5723-BB9C-08C64D3E4AD5}"/>
              </a:ext>
            </a:extLst>
          </p:cNvPr>
          <p:cNvPicPr>
            <a:picLocks noChangeAspect="1"/>
          </p:cNvPicPr>
          <p:nvPr/>
        </p:nvPicPr>
        <p:blipFill>
          <a:blip r:embed="rId2"/>
          <a:stretch>
            <a:fillRect/>
          </a:stretch>
        </p:blipFill>
        <p:spPr>
          <a:xfrm>
            <a:off x="4830977" y="1388263"/>
            <a:ext cx="2530045" cy="2516225"/>
          </a:xfrm>
          <a:prstGeom prst="rect">
            <a:avLst/>
          </a:prstGeom>
        </p:spPr>
      </p:pic>
      <p:sp>
        <p:nvSpPr>
          <p:cNvPr id="7" name="TextBox 6">
            <a:extLst>
              <a:ext uri="{FF2B5EF4-FFF2-40B4-BE49-F238E27FC236}">
                <a16:creationId xmlns:a16="http://schemas.microsoft.com/office/drawing/2014/main" id="{F5F50AF6-3C9C-5454-D525-25DB718E229C}"/>
              </a:ext>
            </a:extLst>
          </p:cNvPr>
          <p:cNvSpPr txBox="1"/>
          <p:nvPr/>
        </p:nvSpPr>
        <p:spPr>
          <a:xfrm>
            <a:off x="135732" y="6122369"/>
            <a:ext cx="2571473" cy="369332"/>
          </a:xfrm>
          <a:prstGeom prst="rect">
            <a:avLst/>
          </a:prstGeom>
          <a:noFill/>
        </p:spPr>
        <p:txBody>
          <a:bodyPr wrap="none" rtlCol="0">
            <a:spAutoFit/>
          </a:bodyPr>
          <a:lstStyle/>
          <a:p>
            <a:r>
              <a:rPr lang="en-US" dirty="0">
                <a:solidFill>
                  <a:schemeClr val="tx2">
                    <a:lumMod val="90000"/>
                    <a:lumOff val="10000"/>
                  </a:schemeClr>
                </a:solidFill>
                <a:latin typeface="Aptos" panose="020B0004020202020204" pitchFamily="34" charset="0"/>
              </a:rPr>
              <a:t>Fiscal Year 2026 Update</a:t>
            </a:r>
          </a:p>
        </p:txBody>
      </p:sp>
      <p:pic>
        <p:nvPicPr>
          <p:cNvPr id="8" name="Picture 7">
            <a:extLst>
              <a:ext uri="{FF2B5EF4-FFF2-40B4-BE49-F238E27FC236}">
                <a16:creationId xmlns:a16="http://schemas.microsoft.com/office/drawing/2014/main" id="{CE255BB6-AEFA-CC14-A701-66702726D5D8}"/>
              </a:ext>
            </a:extLst>
          </p:cNvPr>
          <p:cNvPicPr>
            <a:picLocks noChangeAspect="1"/>
          </p:cNvPicPr>
          <p:nvPr/>
        </p:nvPicPr>
        <p:blipFill>
          <a:blip r:embed="rId3"/>
          <a:stretch>
            <a:fillRect/>
          </a:stretch>
        </p:blipFill>
        <p:spPr>
          <a:xfrm>
            <a:off x="377190" y="114839"/>
            <a:ext cx="11087099" cy="1200328"/>
          </a:xfrm>
          <a:prstGeom prst="rect">
            <a:avLst/>
          </a:prstGeom>
        </p:spPr>
      </p:pic>
      <p:pic>
        <p:nvPicPr>
          <p:cNvPr id="10" name="Picture 9">
            <a:extLst>
              <a:ext uri="{FF2B5EF4-FFF2-40B4-BE49-F238E27FC236}">
                <a16:creationId xmlns:a16="http://schemas.microsoft.com/office/drawing/2014/main" id="{A072EF3D-CEAF-44F8-E78E-95EC2A5316B7}"/>
              </a:ext>
            </a:extLst>
          </p:cNvPr>
          <p:cNvPicPr>
            <a:picLocks noChangeAspect="1"/>
          </p:cNvPicPr>
          <p:nvPr/>
        </p:nvPicPr>
        <p:blipFill>
          <a:blip r:embed="rId4"/>
          <a:stretch>
            <a:fillRect/>
          </a:stretch>
        </p:blipFill>
        <p:spPr>
          <a:xfrm>
            <a:off x="0" y="6576179"/>
            <a:ext cx="12192000" cy="360244"/>
          </a:xfrm>
          <a:prstGeom prst="rect">
            <a:avLst/>
          </a:prstGeom>
        </p:spPr>
      </p:pic>
      <p:sp>
        <p:nvSpPr>
          <p:cNvPr id="11" name="TextBox 10">
            <a:extLst>
              <a:ext uri="{FF2B5EF4-FFF2-40B4-BE49-F238E27FC236}">
                <a16:creationId xmlns:a16="http://schemas.microsoft.com/office/drawing/2014/main" id="{37CC2A5A-8C1C-DF28-C149-D283D95E352F}"/>
              </a:ext>
            </a:extLst>
          </p:cNvPr>
          <p:cNvSpPr txBox="1"/>
          <p:nvPr/>
        </p:nvSpPr>
        <p:spPr>
          <a:xfrm>
            <a:off x="11856999" y="6329958"/>
            <a:ext cx="253596" cy="246221"/>
          </a:xfrm>
          <a:prstGeom prst="rect">
            <a:avLst/>
          </a:prstGeom>
          <a:noFill/>
        </p:spPr>
        <p:txBody>
          <a:bodyPr wrap="none" rtlCol="0">
            <a:spAutoFit/>
          </a:bodyPr>
          <a:lstStyle/>
          <a:p>
            <a:r>
              <a:rPr lang="en-US" sz="1000" dirty="0"/>
              <a:t>1</a:t>
            </a:r>
          </a:p>
        </p:txBody>
      </p:sp>
    </p:spTree>
    <p:extLst>
      <p:ext uri="{BB962C8B-B14F-4D97-AF65-F5344CB8AC3E}">
        <p14:creationId xmlns:p14="http://schemas.microsoft.com/office/powerpoint/2010/main" val="759104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24D41-BFB0-11BF-C44F-C276DC3D514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C786417-D0B2-9AD1-DE10-54E920ACF7C3}"/>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D4A3962B-9441-E138-89CA-E099AAA8B038}"/>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0B5FF79-FFD9-86B3-E306-A3901D95E2A4}"/>
              </a:ext>
            </a:extLst>
          </p:cNvPr>
          <p:cNvSpPr txBox="1"/>
          <p:nvPr/>
        </p:nvSpPr>
        <p:spPr>
          <a:xfrm>
            <a:off x="11856999" y="6329958"/>
            <a:ext cx="253596" cy="246221"/>
          </a:xfrm>
          <a:prstGeom prst="rect">
            <a:avLst/>
          </a:prstGeom>
          <a:noFill/>
        </p:spPr>
        <p:txBody>
          <a:bodyPr wrap="none" rtlCol="0">
            <a:spAutoFit/>
          </a:bodyPr>
          <a:lstStyle/>
          <a:p>
            <a:r>
              <a:rPr lang="en-US" sz="1000" dirty="0"/>
              <a:t>9</a:t>
            </a:r>
          </a:p>
        </p:txBody>
      </p:sp>
      <p:sp>
        <p:nvSpPr>
          <p:cNvPr id="11" name="Text Box 5">
            <a:extLst>
              <a:ext uri="{FF2B5EF4-FFF2-40B4-BE49-F238E27FC236}">
                <a16:creationId xmlns:a16="http://schemas.microsoft.com/office/drawing/2014/main" id="{F0E0673E-69A5-556A-092A-D0D4A15C24B4}"/>
              </a:ext>
            </a:extLst>
          </p:cNvPr>
          <p:cNvSpPr txBox="1">
            <a:spLocks noChangeArrowheads="1"/>
          </p:cNvSpPr>
          <p:nvPr/>
        </p:nvSpPr>
        <p:spPr bwMode="auto">
          <a:xfrm>
            <a:off x="4265613" y="1061199"/>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ea typeface="+mn-ea"/>
                <a:cs typeface="Calibri" panose="020F0502020204030204" pitchFamily="34" charset="0"/>
              </a:rPr>
              <a:t>Office of Investigations</a:t>
            </a:r>
          </a:p>
        </p:txBody>
      </p:sp>
      <p:sp>
        <p:nvSpPr>
          <p:cNvPr id="12" name="Text Box 4">
            <a:extLst>
              <a:ext uri="{FF2B5EF4-FFF2-40B4-BE49-F238E27FC236}">
                <a16:creationId xmlns:a16="http://schemas.microsoft.com/office/drawing/2014/main" id="{E068845C-E597-8F90-DDF3-5C7C9592D610}"/>
              </a:ext>
            </a:extLst>
          </p:cNvPr>
          <p:cNvSpPr txBox="1">
            <a:spLocks noChangeArrowheads="1"/>
          </p:cNvSpPr>
          <p:nvPr/>
        </p:nvSpPr>
        <p:spPr bwMode="auto">
          <a:xfrm>
            <a:off x="4172140" y="1590885"/>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mn-lt"/>
                <a:cs typeface="Calibri" panose="020F0502020204030204" pitchFamily="34" charset="0"/>
              </a:rPr>
              <a:t>Stop Work Orders for FY 2026 </a:t>
            </a:r>
          </a:p>
          <a:p>
            <a:pPr algn="ctr"/>
            <a:r>
              <a:rPr lang="en-US" altLang="en-US" sz="1600" dirty="0">
                <a:solidFill>
                  <a:schemeClr val="tx1"/>
                </a:solidFill>
                <a:latin typeface="+mn-lt"/>
                <a:cs typeface="Calibri" panose="020F0502020204030204" pitchFamily="34" charset="0"/>
              </a:rPr>
              <a:t>Month by Month</a:t>
            </a:r>
          </a:p>
        </p:txBody>
      </p:sp>
      <p:graphicFrame>
        <p:nvGraphicFramePr>
          <p:cNvPr id="13" name="Object 1">
            <a:extLst>
              <a:ext uri="{FF2B5EF4-FFF2-40B4-BE49-F238E27FC236}">
                <a16:creationId xmlns:a16="http://schemas.microsoft.com/office/drawing/2014/main" id="{A62D1B87-F37B-B871-ABCD-B537E1D26B0E}"/>
              </a:ext>
            </a:extLst>
          </p:cNvPr>
          <p:cNvGraphicFramePr>
            <a:graphicFrameLocks noChangeAspect="1"/>
          </p:cNvGraphicFramePr>
          <p:nvPr>
            <p:extLst>
              <p:ext uri="{D42A27DB-BD31-4B8C-83A1-F6EECF244321}">
                <p14:modId xmlns:p14="http://schemas.microsoft.com/office/powerpoint/2010/main" val="2267401441"/>
              </p:ext>
            </p:extLst>
          </p:nvPr>
        </p:nvGraphicFramePr>
        <p:xfrm>
          <a:off x="769620" y="1522864"/>
          <a:ext cx="10652760"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6">
            <a:extLst>
              <a:ext uri="{FF2B5EF4-FFF2-40B4-BE49-F238E27FC236}">
                <a16:creationId xmlns:a16="http://schemas.microsoft.com/office/drawing/2014/main" id="{53BB3BB5-8933-384C-264C-E6A503623953}"/>
              </a:ext>
            </a:extLst>
          </p:cNvPr>
          <p:cNvSpPr txBox="1">
            <a:spLocks noChangeArrowheads="1"/>
          </p:cNvSpPr>
          <p:nvPr/>
        </p:nvSpPr>
        <p:spPr bwMode="auto">
          <a:xfrm>
            <a:off x="726513" y="5715148"/>
            <a:ext cx="107389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mn-lt"/>
                <a:ea typeface="ＭＳ Ｐゴシック"/>
                <a:cs typeface="Calibri" panose="020F0502020204030204" pitchFamily="34" charset="0"/>
              </a:rPr>
              <a:t>Last month 125 Stop Work Orders (SWO) were issued and 12 employers defaulted on an SWOs that were previously issued. 1,098 SWOs have been issued year-to-date with total fine collections to date of $600,723. FY 2025 yielded a total of 1,299 SWOs  issued, with a total fine collection of $821,049.</a:t>
            </a:r>
            <a:endParaRPr lang="en-US" altLang="en-US" sz="1400" i="1" dirty="0">
              <a:solidFill>
                <a:schemeClr val="tx1"/>
              </a:solidFill>
              <a:latin typeface="+mn-lt"/>
              <a:cs typeface="Calibri" panose="020F0502020204030204" pitchFamily="34" charset="0"/>
            </a:endParaRPr>
          </a:p>
        </p:txBody>
      </p:sp>
      <p:sp>
        <p:nvSpPr>
          <p:cNvPr id="15" name="TextBox 14">
            <a:extLst>
              <a:ext uri="{FF2B5EF4-FFF2-40B4-BE49-F238E27FC236}">
                <a16:creationId xmlns:a16="http://schemas.microsoft.com/office/drawing/2014/main" id="{17E46AEB-A476-564D-4F1D-A7CE5729CCB9}"/>
              </a:ext>
            </a:extLst>
          </p:cNvPr>
          <p:cNvSpPr txBox="1"/>
          <p:nvPr/>
        </p:nvSpPr>
        <p:spPr>
          <a:xfrm>
            <a:off x="2389738" y="3681359"/>
            <a:ext cx="8279213" cy="923330"/>
          </a:xfrm>
          <a:prstGeom prst="rect">
            <a:avLst/>
          </a:prstGeom>
          <a:noFill/>
        </p:spPr>
        <p:txBody>
          <a:bodyPr wrap="square" rtlCol="0">
            <a:spAutoFit/>
          </a:bodyPr>
          <a:lstStyle/>
          <a:p>
            <a:pPr algn="ctr"/>
            <a:r>
              <a:rPr lang="en-US" dirty="0">
                <a:solidFill>
                  <a:schemeClr val="tx1"/>
                </a:solidFill>
                <a:cs typeface="Calibri" panose="020F0502020204030204" pitchFamily="34" charset="0"/>
              </a:rPr>
              <a:t>As a result of these efforts in FY 2026, </a:t>
            </a:r>
            <a:r>
              <a:rPr lang="en-US" dirty="0">
                <a:cs typeface="Calibri" panose="020F0502020204030204" pitchFamily="34" charset="0"/>
              </a:rPr>
              <a:t>4,994 </a:t>
            </a:r>
            <a:r>
              <a:rPr lang="en-US" dirty="0">
                <a:solidFill>
                  <a:schemeClr val="tx1"/>
                </a:solidFill>
                <a:cs typeface="Calibri" panose="020F0502020204030204" pitchFamily="34" charset="0"/>
              </a:rPr>
              <a:t>workers are now covered </a:t>
            </a:r>
          </a:p>
          <a:p>
            <a:pPr algn="ctr"/>
            <a:r>
              <a:rPr lang="en-US" dirty="0">
                <a:solidFill>
                  <a:schemeClr val="tx1"/>
                </a:solidFill>
                <a:cs typeface="Calibri" panose="020F0502020204030204" pitchFamily="34" charset="0"/>
              </a:rPr>
              <a:t>by workers’ compensation insurance who were not previously </a:t>
            </a:r>
          </a:p>
          <a:p>
            <a:pPr algn="ctr"/>
            <a:r>
              <a:rPr lang="en-US" dirty="0">
                <a:solidFill>
                  <a:schemeClr val="tx1"/>
                </a:solidFill>
                <a:cs typeface="Calibri" panose="020F0502020204030204" pitchFamily="34" charset="0"/>
              </a:rPr>
              <a:t>covered by a policy.</a:t>
            </a:r>
          </a:p>
        </p:txBody>
      </p:sp>
      <p:sp>
        <p:nvSpPr>
          <p:cNvPr id="8" name="Title 1">
            <a:extLst>
              <a:ext uri="{FF2B5EF4-FFF2-40B4-BE49-F238E27FC236}">
                <a16:creationId xmlns:a16="http://schemas.microsoft.com/office/drawing/2014/main" id="{C782B3D0-CBD0-82E7-DFF3-CA1122E60EEE}"/>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E8400417-A7CC-9815-7762-5DC182FE57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4004F5F8-6F2E-0713-21B1-6D6C1D2C106F}"/>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41832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9AA1C-4084-13DF-4E46-D7EBF1DC78C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45DBFA7-7ED2-8F91-C31F-3D7369EC9DA6}"/>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216A8C07-3CFE-E4A9-350A-EF5CF0760E9F}"/>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FD4BDF65-F50E-9ED6-A32C-83E71F40B056}"/>
              </a:ext>
            </a:extLst>
          </p:cNvPr>
          <p:cNvSpPr txBox="1"/>
          <p:nvPr/>
        </p:nvSpPr>
        <p:spPr>
          <a:xfrm>
            <a:off x="11856999" y="6329958"/>
            <a:ext cx="322524" cy="246221"/>
          </a:xfrm>
          <a:prstGeom prst="rect">
            <a:avLst/>
          </a:prstGeom>
          <a:noFill/>
        </p:spPr>
        <p:txBody>
          <a:bodyPr wrap="none" rtlCol="0">
            <a:spAutoFit/>
          </a:bodyPr>
          <a:lstStyle/>
          <a:p>
            <a:r>
              <a:rPr lang="en-US" sz="1000" dirty="0"/>
              <a:t>10</a:t>
            </a:r>
          </a:p>
        </p:txBody>
      </p:sp>
      <p:graphicFrame>
        <p:nvGraphicFramePr>
          <p:cNvPr id="3" name="Chart 2">
            <a:extLst>
              <a:ext uri="{FF2B5EF4-FFF2-40B4-BE49-F238E27FC236}">
                <a16:creationId xmlns:a16="http://schemas.microsoft.com/office/drawing/2014/main" id="{7D361300-A227-10A6-7318-D093CDADFC8A}"/>
              </a:ext>
            </a:extLst>
          </p:cNvPr>
          <p:cNvGraphicFramePr/>
          <p:nvPr>
            <p:extLst>
              <p:ext uri="{D42A27DB-BD31-4B8C-83A1-F6EECF244321}">
                <p14:modId xmlns:p14="http://schemas.microsoft.com/office/powerpoint/2010/main" val="340479522"/>
              </p:ext>
            </p:extLst>
          </p:nvPr>
        </p:nvGraphicFramePr>
        <p:xfrm>
          <a:off x="267672" y="1100845"/>
          <a:ext cx="11390920"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131F9530-9990-5F64-D3D7-986EC499997A}"/>
              </a:ext>
            </a:extLst>
          </p:cNvPr>
          <p:cNvSpPr txBox="1">
            <a:spLocks noChangeArrowheads="1"/>
          </p:cNvSpPr>
          <p:nvPr/>
        </p:nvSpPr>
        <p:spPr bwMode="auto">
          <a:xfrm>
            <a:off x="400539" y="5578205"/>
            <a:ext cx="113909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600" dirty="0">
                <a:solidFill>
                  <a:schemeClr val="tx1"/>
                </a:solidFill>
                <a:latin typeface="Aptos" panose="020B0004020202020204" pitchFamily="34" charset="0"/>
                <a:cs typeface="Calibri" panose="020F0502020204030204" pitchFamily="34" charset="0"/>
              </a:rPr>
              <a:t>As of May 31st, 101 uninsured injuries have been reported to the WCTF for FY26.  Note that one additional claim was refiled from a previous fiscal year and is not counted as a new claim. Please note, claims may be determined to be insured or uninsured after filing. The WCTF received 110 newly reported claims in FY25.  </a:t>
            </a:r>
          </a:p>
        </p:txBody>
      </p:sp>
      <p:sp>
        <p:nvSpPr>
          <p:cNvPr id="8" name="TextBox 7">
            <a:extLst>
              <a:ext uri="{FF2B5EF4-FFF2-40B4-BE49-F238E27FC236}">
                <a16:creationId xmlns:a16="http://schemas.microsoft.com/office/drawing/2014/main" id="{DC3B3B01-69FD-2683-19A3-97BBC0F7814E}"/>
              </a:ext>
            </a:extLst>
          </p:cNvPr>
          <p:cNvSpPr txBox="1"/>
          <p:nvPr/>
        </p:nvSpPr>
        <p:spPr>
          <a:xfrm>
            <a:off x="2935999" y="1750737"/>
            <a:ext cx="1412694" cy="369332"/>
          </a:xfrm>
          <a:prstGeom prst="rect">
            <a:avLst/>
          </a:prstGeom>
          <a:noFill/>
        </p:spPr>
        <p:txBody>
          <a:bodyPr wrap="none" rtlCol="0">
            <a:spAutoFit/>
          </a:bodyPr>
          <a:lstStyle/>
          <a:p>
            <a:r>
              <a:rPr lang="en-US" sz="1800" b="1" dirty="0">
                <a:latin typeface="Aptos" panose="020B0004020202020204" pitchFamily="34" charset="0"/>
                <a:cs typeface="Calibri" panose="020F0502020204030204" pitchFamily="34" charset="0"/>
              </a:rPr>
              <a:t>Occupation</a:t>
            </a:r>
            <a:endParaRPr lang="en-US" sz="1800" b="1" dirty="0">
              <a:latin typeface="Aptos" panose="020B0004020202020204" pitchFamily="34" charset="0"/>
            </a:endParaRPr>
          </a:p>
        </p:txBody>
      </p:sp>
      <p:sp>
        <p:nvSpPr>
          <p:cNvPr id="9" name="TextBox 8">
            <a:extLst>
              <a:ext uri="{FF2B5EF4-FFF2-40B4-BE49-F238E27FC236}">
                <a16:creationId xmlns:a16="http://schemas.microsoft.com/office/drawing/2014/main" id="{0DAF8AAE-9F20-11B0-CB38-3F52A0041CFB}"/>
              </a:ext>
            </a:extLst>
          </p:cNvPr>
          <p:cNvSpPr txBox="1"/>
          <p:nvPr/>
        </p:nvSpPr>
        <p:spPr>
          <a:xfrm>
            <a:off x="8200969" y="1760136"/>
            <a:ext cx="1055032" cy="369332"/>
          </a:xfrm>
          <a:prstGeom prst="rect">
            <a:avLst/>
          </a:prstGeom>
          <a:noFill/>
        </p:spPr>
        <p:txBody>
          <a:bodyPr wrap="none" rtlCol="0">
            <a:spAutoFit/>
          </a:bodyPr>
          <a:lstStyle/>
          <a:p>
            <a:r>
              <a:rPr lang="en-US" sz="1800" b="1" dirty="0">
                <a:latin typeface="Aptos" panose="020B0004020202020204" pitchFamily="34" charset="0"/>
                <a:cs typeface="Calibri" panose="020F0502020204030204" pitchFamily="34" charset="0"/>
              </a:rPr>
              <a:t>Industry</a:t>
            </a:r>
            <a:endParaRPr lang="en-US" sz="1800" b="1" dirty="0">
              <a:latin typeface="Aptos" panose="020B0004020202020204" pitchFamily="34" charset="0"/>
            </a:endParaRPr>
          </a:p>
        </p:txBody>
      </p:sp>
      <p:cxnSp>
        <p:nvCxnSpPr>
          <p:cNvPr id="16" name="Straight Connector 15">
            <a:extLst>
              <a:ext uri="{FF2B5EF4-FFF2-40B4-BE49-F238E27FC236}">
                <a16:creationId xmlns:a16="http://schemas.microsoft.com/office/drawing/2014/main" id="{CCBE27E2-9657-5D1B-D70C-3C0C1C6B3BB8}"/>
              </a:ext>
            </a:extLst>
          </p:cNvPr>
          <p:cNvCxnSpPr>
            <a:cxnSpLocks/>
          </p:cNvCxnSpPr>
          <p:nvPr/>
        </p:nvCxnSpPr>
        <p:spPr bwMode="auto">
          <a:xfrm>
            <a:off x="6134582" y="1665206"/>
            <a:ext cx="0" cy="31683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itle 1">
            <a:extLst>
              <a:ext uri="{FF2B5EF4-FFF2-40B4-BE49-F238E27FC236}">
                <a16:creationId xmlns:a16="http://schemas.microsoft.com/office/drawing/2014/main" id="{158A217A-1946-0517-4D35-A4920124EE8F}"/>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CB15F80-8B49-1DF5-C744-EB2F88F7E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CD5DC42A-7299-7A38-C1D3-8E4DDF621437}"/>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315457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85D83-86EF-B6AF-C0EB-E71511C8F52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8085AF1-3B2F-A73C-4CC7-49011A602E2F}"/>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F7E18368-D76F-B036-998D-3834BE3ED120}"/>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09A00E9-45D3-368E-5BCA-F7B967DD647E}"/>
              </a:ext>
            </a:extLst>
          </p:cNvPr>
          <p:cNvSpPr txBox="1"/>
          <p:nvPr/>
        </p:nvSpPr>
        <p:spPr>
          <a:xfrm>
            <a:off x="11856999" y="6329958"/>
            <a:ext cx="322524" cy="246221"/>
          </a:xfrm>
          <a:prstGeom prst="rect">
            <a:avLst/>
          </a:prstGeom>
          <a:noFill/>
        </p:spPr>
        <p:txBody>
          <a:bodyPr wrap="none" rtlCol="0">
            <a:spAutoFit/>
          </a:bodyPr>
          <a:lstStyle/>
          <a:p>
            <a:r>
              <a:rPr lang="en-US" sz="1000" dirty="0"/>
              <a:t>11</a:t>
            </a:r>
          </a:p>
        </p:txBody>
      </p:sp>
      <p:sp>
        <p:nvSpPr>
          <p:cNvPr id="3" name="Text Box 7">
            <a:extLst>
              <a:ext uri="{FF2B5EF4-FFF2-40B4-BE49-F238E27FC236}">
                <a16:creationId xmlns:a16="http://schemas.microsoft.com/office/drawing/2014/main" id="{3D73F50B-1813-2F76-24AF-D8E50731BBAD}"/>
              </a:ext>
            </a:extLst>
          </p:cNvPr>
          <p:cNvSpPr txBox="1">
            <a:spLocks noChangeArrowheads="1"/>
          </p:cNvSpPr>
          <p:nvPr/>
        </p:nvSpPr>
        <p:spPr bwMode="auto">
          <a:xfrm>
            <a:off x="166724" y="6305236"/>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mn-lt"/>
                <a:cs typeface="Calibri" panose="020F0502020204030204" pitchFamily="34" charset="0"/>
              </a:rPr>
              <a:t>FY 2026 as of 5/31/2026</a:t>
            </a:r>
          </a:p>
        </p:txBody>
      </p:sp>
      <p:graphicFrame>
        <p:nvGraphicFramePr>
          <p:cNvPr id="6" name="Content Placeholder 5">
            <a:extLst>
              <a:ext uri="{FF2B5EF4-FFF2-40B4-BE49-F238E27FC236}">
                <a16:creationId xmlns:a16="http://schemas.microsoft.com/office/drawing/2014/main" id="{2A01923F-23E3-47AD-1DB6-252043705053}"/>
              </a:ext>
            </a:extLst>
          </p:cNvPr>
          <p:cNvGraphicFramePr>
            <a:graphicFrameLocks noGrp="1"/>
          </p:cNvGraphicFramePr>
          <p:nvPr>
            <p:ph idx="1"/>
            <p:extLst>
              <p:ext uri="{D42A27DB-BD31-4B8C-83A1-F6EECF244321}">
                <p14:modId xmlns:p14="http://schemas.microsoft.com/office/powerpoint/2010/main" val="2967952308"/>
              </p:ext>
            </p:extLst>
          </p:nvPr>
        </p:nvGraphicFramePr>
        <p:xfrm>
          <a:off x="605790" y="1520643"/>
          <a:ext cx="5444437"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5">
            <a:extLst>
              <a:ext uri="{FF2B5EF4-FFF2-40B4-BE49-F238E27FC236}">
                <a16:creationId xmlns:a16="http://schemas.microsoft.com/office/drawing/2014/main" id="{E15310C3-5DA9-AD6E-9C07-3C44524990B6}"/>
              </a:ext>
            </a:extLst>
          </p:cNvPr>
          <p:cNvSpPr txBox="1">
            <a:spLocks noChangeArrowheads="1"/>
          </p:cNvSpPr>
          <p:nvPr/>
        </p:nvSpPr>
        <p:spPr bwMode="auto">
          <a:xfrm>
            <a:off x="6670874" y="1236469"/>
            <a:ext cx="3978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a:cs typeface="Calibri" panose="020F0502020204030204" pitchFamily="34" charset="0"/>
              </a:rPr>
              <a:t>Civil Litigation Recovery</a:t>
            </a:r>
          </a:p>
        </p:txBody>
      </p:sp>
      <p:graphicFrame>
        <p:nvGraphicFramePr>
          <p:cNvPr id="9" name="Chart 8">
            <a:extLst>
              <a:ext uri="{FF2B5EF4-FFF2-40B4-BE49-F238E27FC236}">
                <a16:creationId xmlns:a16="http://schemas.microsoft.com/office/drawing/2014/main" id="{F0976013-63CB-ACF7-7BA9-8BD91CCB0644}"/>
              </a:ext>
            </a:extLst>
          </p:cNvPr>
          <p:cNvGraphicFramePr/>
          <p:nvPr>
            <p:extLst>
              <p:ext uri="{D42A27DB-BD31-4B8C-83A1-F6EECF244321}">
                <p14:modId xmlns:p14="http://schemas.microsoft.com/office/powerpoint/2010/main" val="1913567064"/>
              </p:ext>
            </p:extLst>
          </p:nvPr>
        </p:nvGraphicFramePr>
        <p:xfrm>
          <a:off x="6096000" y="1640039"/>
          <a:ext cx="512826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4">
            <a:extLst>
              <a:ext uri="{FF2B5EF4-FFF2-40B4-BE49-F238E27FC236}">
                <a16:creationId xmlns:a16="http://schemas.microsoft.com/office/drawing/2014/main" id="{7EA77438-D695-92F9-F17C-66C163839B35}"/>
              </a:ext>
            </a:extLst>
          </p:cNvPr>
          <p:cNvSpPr txBox="1">
            <a:spLocks noChangeArrowheads="1"/>
          </p:cNvSpPr>
          <p:nvPr/>
        </p:nvSpPr>
        <p:spPr bwMode="auto">
          <a:xfrm>
            <a:off x="1301527" y="5614924"/>
            <a:ext cx="429951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mn-lt"/>
                <a:ea typeface="ＭＳ Ｐゴシック"/>
                <a:cs typeface="Calibri" panose="020F0502020204030204" pitchFamily="34" charset="0"/>
              </a:rPr>
              <a:t>Represents payments on all open claims to include those made in prior years.  </a:t>
            </a:r>
          </a:p>
        </p:txBody>
      </p:sp>
      <p:sp>
        <p:nvSpPr>
          <p:cNvPr id="17" name="Text Box 3">
            <a:extLst>
              <a:ext uri="{FF2B5EF4-FFF2-40B4-BE49-F238E27FC236}">
                <a16:creationId xmlns:a16="http://schemas.microsoft.com/office/drawing/2014/main" id="{6AD2B337-9CCC-FE55-495E-58B6E1904095}"/>
              </a:ext>
            </a:extLst>
          </p:cNvPr>
          <p:cNvSpPr txBox="1">
            <a:spLocks noChangeArrowheads="1"/>
          </p:cNvSpPr>
          <p:nvPr/>
        </p:nvSpPr>
        <p:spPr bwMode="auto">
          <a:xfrm>
            <a:off x="1792993" y="1240872"/>
            <a:ext cx="3316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b="1" dirty="0">
                <a:solidFill>
                  <a:schemeClr val="tx1"/>
                </a:solidFill>
                <a:latin typeface="+mn-lt"/>
                <a:cs typeface="Calibri" panose="020F0502020204030204" pitchFamily="34" charset="0"/>
              </a:rPr>
              <a:t>WCTF Fiscal Year Payments</a:t>
            </a:r>
          </a:p>
        </p:txBody>
      </p:sp>
      <p:sp>
        <p:nvSpPr>
          <p:cNvPr id="18" name="TextBox 17">
            <a:extLst>
              <a:ext uri="{FF2B5EF4-FFF2-40B4-BE49-F238E27FC236}">
                <a16:creationId xmlns:a16="http://schemas.microsoft.com/office/drawing/2014/main" id="{7A6E520E-6969-0B16-B6B0-9072F70878E2}"/>
              </a:ext>
            </a:extLst>
          </p:cNvPr>
          <p:cNvSpPr txBox="1"/>
          <p:nvPr/>
        </p:nvSpPr>
        <p:spPr>
          <a:xfrm>
            <a:off x="6500041" y="5614924"/>
            <a:ext cx="5207332" cy="523220"/>
          </a:xfrm>
          <a:prstGeom prst="rect">
            <a:avLst/>
          </a:prstGeom>
          <a:noFill/>
        </p:spPr>
        <p:txBody>
          <a:bodyPr wrap="square">
            <a:spAutoFit/>
          </a:bodyPr>
          <a:lstStyle/>
          <a:p>
            <a:r>
              <a:rPr lang="en-US" altLang="en-US" sz="1400" dirty="0">
                <a:solidFill>
                  <a:schemeClr val="tx1"/>
                </a:solidFill>
                <a:cs typeface="Calibri" panose="020F0502020204030204" pitchFamily="34" charset="0"/>
              </a:rPr>
              <a:t>Every effort is made to recover money owed by the uninsured employer pursuant c. 152 §65 (8).  </a:t>
            </a:r>
          </a:p>
        </p:txBody>
      </p:sp>
      <p:sp>
        <p:nvSpPr>
          <p:cNvPr id="13" name="Title 1">
            <a:extLst>
              <a:ext uri="{FF2B5EF4-FFF2-40B4-BE49-F238E27FC236}">
                <a16:creationId xmlns:a16="http://schemas.microsoft.com/office/drawing/2014/main" id="{1223A459-C26A-E6D2-FAFC-8D3AC8F9A7DE}"/>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D8839B93-903B-96D9-9DB5-C241949C3E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47E5B011-33A4-11C7-51CE-54779AA29CFE}"/>
              </a:ext>
            </a:extLst>
          </p:cNvPr>
          <p:cNvPicPr>
            <a:picLocks noChangeAspect="1"/>
          </p:cNvPicPr>
          <p:nvPr/>
        </p:nvPicPr>
        <p:blipFill>
          <a:blip r:embed="rId6"/>
          <a:stretch>
            <a:fillRect/>
          </a:stretch>
        </p:blipFill>
        <p:spPr>
          <a:xfrm>
            <a:off x="97691" y="40013"/>
            <a:ext cx="953884" cy="948674"/>
          </a:xfrm>
          <a:prstGeom prst="rect">
            <a:avLst/>
          </a:prstGeom>
        </p:spPr>
      </p:pic>
    </p:spTree>
    <p:extLst>
      <p:ext uri="{BB962C8B-B14F-4D97-AF65-F5344CB8AC3E}">
        <p14:creationId xmlns:p14="http://schemas.microsoft.com/office/powerpoint/2010/main" val="9804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A15A5-E073-05D6-5CE6-46318823BA2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7963A77-F77F-87F6-A0A3-FFD1902B4D5B}"/>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8D03D0F0-EF5E-095D-FCC7-D497CBD310EB}"/>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847B9AA2-0477-60F3-1A1D-681784D47526}"/>
              </a:ext>
            </a:extLst>
          </p:cNvPr>
          <p:cNvSpPr txBox="1"/>
          <p:nvPr/>
        </p:nvSpPr>
        <p:spPr>
          <a:xfrm>
            <a:off x="11856999" y="6329958"/>
            <a:ext cx="322524" cy="246221"/>
          </a:xfrm>
          <a:prstGeom prst="rect">
            <a:avLst/>
          </a:prstGeom>
          <a:noFill/>
        </p:spPr>
        <p:txBody>
          <a:bodyPr wrap="none" rtlCol="0">
            <a:spAutoFit/>
          </a:bodyPr>
          <a:lstStyle/>
          <a:p>
            <a:r>
              <a:rPr lang="en-US" sz="1000" dirty="0"/>
              <a:t>12</a:t>
            </a:r>
          </a:p>
        </p:txBody>
      </p:sp>
      <p:sp>
        <p:nvSpPr>
          <p:cNvPr id="3" name="Text Box 7">
            <a:extLst>
              <a:ext uri="{FF2B5EF4-FFF2-40B4-BE49-F238E27FC236}">
                <a16:creationId xmlns:a16="http://schemas.microsoft.com/office/drawing/2014/main" id="{04A72B83-705E-A798-C6A3-6ECC2A40EDCE}"/>
              </a:ext>
            </a:extLst>
          </p:cNvPr>
          <p:cNvSpPr txBox="1">
            <a:spLocks noChangeArrowheads="1"/>
          </p:cNvSpPr>
          <p:nvPr/>
        </p:nvSpPr>
        <p:spPr bwMode="auto">
          <a:xfrm>
            <a:off x="199693" y="6329958"/>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mn-lt"/>
                <a:cs typeface="Calibri" panose="020F0502020204030204" pitchFamily="34" charset="0"/>
              </a:rPr>
              <a:t>FY 2026 as of 5/31/2026</a:t>
            </a:r>
            <a:endParaRPr lang="en-US" altLang="en-US" sz="500" b="1" i="1" dirty="0">
              <a:solidFill>
                <a:schemeClr val="tx1"/>
              </a:solidFill>
              <a:latin typeface="+mn-lt"/>
              <a:cs typeface="Calibri" panose="020F0502020204030204" pitchFamily="34" charset="0"/>
            </a:endParaRPr>
          </a:p>
        </p:txBody>
      </p:sp>
      <p:graphicFrame>
        <p:nvGraphicFramePr>
          <p:cNvPr id="6" name="Object 9">
            <a:extLst>
              <a:ext uri="{FF2B5EF4-FFF2-40B4-BE49-F238E27FC236}">
                <a16:creationId xmlns:a16="http://schemas.microsoft.com/office/drawing/2014/main" id="{6DEFF8D5-AB63-54F9-F02C-431F7AC13CC9}"/>
              </a:ext>
            </a:extLst>
          </p:cNvPr>
          <p:cNvGraphicFramePr>
            <a:graphicFrameLocks noChangeAspect="1"/>
          </p:cNvGraphicFramePr>
          <p:nvPr>
            <p:extLst>
              <p:ext uri="{D42A27DB-BD31-4B8C-83A1-F6EECF244321}">
                <p14:modId xmlns:p14="http://schemas.microsoft.com/office/powerpoint/2010/main" val="507905797"/>
              </p:ext>
            </p:extLst>
          </p:nvPr>
        </p:nvGraphicFramePr>
        <p:xfrm>
          <a:off x="946785" y="1322273"/>
          <a:ext cx="10298430"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a:extLst>
              <a:ext uri="{FF2B5EF4-FFF2-40B4-BE49-F238E27FC236}">
                <a16:creationId xmlns:a16="http://schemas.microsoft.com/office/drawing/2014/main" id="{8479E58B-6872-75A4-FACE-81C75553B2C0}"/>
              </a:ext>
            </a:extLst>
          </p:cNvPr>
          <p:cNvSpPr txBox="1">
            <a:spLocks noChangeArrowheads="1"/>
          </p:cNvSpPr>
          <p:nvPr/>
        </p:nvSpPr>
        <p:spPr bwMode="auto">
          <a:xfrm>
            <a:off x="880897" y="5812718"/>
            <a:ext cx="10430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dirty="0">
                <a:solidFill>
                  <a:schemeClr val="tx1"/>
                </a:solidFill>
                <a:latin typeface="+mn-lt"/>
                <a:cs typeface="Calibri" panose="020F0502020204030204" pitchFamily="34" charset="0"/>
              </a:rPr>
              <a:t>Represents payments made by the WCTF to insurers seeking reimbursement for§37/37A to include quarterly payments and interest.  Additional payments may be in process but have not been registered in MMARS, the state accounting system as the time of this report.  </a:t>
            </a:r>
          </a:p>
        </p:txBody>
      </p:sp>
      <p:sp>
        <p:nvSpPr>
          <p:cNvPr id="9" name="Text Box 9">
            <a:extLst>
              <a:ext uri="{FF2B5EF4-FFF2-40B4-BE49-F238E27FC236}">
                <a16:creationId xmlns:a16="http://schemas.microsoft.com/office/drawing/2014/main" id="{0E8CE8EE-C0A6-E048-DFA6-57EA3CF34FD3}"/>
              </a:ext>
            </a:extLst>
          </p:cNvPr>
          <p:cNvSpPr txBox="1">
            <a:spLocks noChangeArrowheads="1"/>
          </p:cNvSpPr>
          <p:nvPr/>
        </p:nvSpPr>
        <p:spPr bwMode="auto">
          <a:xfrm>
            <a:off x="3726698" y="1020018"/>
            <a:ext cx="47386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Aptos" panose="020B0004020202020204" pitchFamily="34" charset="0"/>
                <a:cs typeface="Calibri" panose="020F0502020204030204" pitchFamily="34" charset="0"/>
              </a:rPr>
              <a:t>Second Injury Fund Budget &amp; Payments</a:t>
            </a:r>
          </a:p>
        </p:txBody>
      </p:sp>
      <p:sp>
        <p:nvSpPr>
          <p:cNvPr id="13" name="Title 1">
            <a:extLst>
              <a:ext uri="{FF2B5EF4-FFF2-40B4-BE49-F238E27FC236}">
                <a16:creationId xmlns:a16="http://schemas.microsoft.com/office/drawing/2014/main" id="{1FD3EEA3-D709-ED18-1522-8DF36B460FE1}"/>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D08FF54C-0F5E-C61D-9694-FF84BCFFA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60E54A17-EA3D-EDDE-7E40-BC52F6EC2170}"/>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372590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0057F-659E-1C4F-3FDA-0D8CA63E56A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E5FC13E-281A-C541-133F-5DFF478CF9F7}"/>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AF440680-8EE5-198B-BE5A-73FBF7C65D60}"/>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BD9FE82-D2F9-5B0D-D7CE-1C2F22C0C746}"/>
              </a:ext>
            </a:extLst>
          </p:cNvPr>
          <p:cNvSpPr txBox="1"/>
          <p:nvPr/>
        </p:nvSpPr>
        <p:spPr>
          <a:xfrm>
            <a:off x="11856999" y="6329958"/>
            <a:ext cx="322524" cy="246221"/>
          </a:xfrm>
          <a:prstGeom prst="rect">
            <a:avLst/>
          </a:prstGeom>
          <a:noFill/>
        </p:spPr>
        <p:txBody>
          <a:bodyPr wrap="none" rtlCol="0">
            <a:spAutoFit/>
          </a:bodyPr>
          <a:lstStyle/>
          <a:p>
            <a:r>
              <a:rPr lang="en-US" sz="1000" dirty="0"/>
              <a:t>13</a:t>
            </a:r>
          </a:p>
        </p:txBody>
      </p:sp>
      <p:sp>
        <p:nvSpPr>
          <p:cNvPr id="3" name="Text Box 7">
            <a:extLst>
              <a:ext uri="{FF2B5EF4-FFF2-40B4-BE49-F238E27FC236}">
                <a16:creationId xmlns:a16="http://schemas.microsoft.com/office/drawing/2014/main" id="{D34CE793-46C7-5648-0544-B32B668267AC}"/>
              </a:ext>
            </a:extLst>
          </p:cNvPr>
          <p:cNvSpPr txBox="1">
            <a:spLocks noChangeArrowheads="1"/>
          </p:cNvSpPr>
          <p:nvPr/>
        </p:nvSpPr>
        <p:spPr bwMode="auto">
          <a:xfrm>
            <a:off x="26966" y="6402295"/>
            <a:ext cx="1490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mn-lt"/>
                <a:cs typeface="Calibri" panose="020F0502020204030204" pitchFamily="34" charset="0"/>
              </a:rPr>
              <a:t>FY 2026 as of 5/31/2026</a:t>
            </a:r>
            <a:endParaRPr lang="en-US" altLang="en-US" sz="500" b="1" i="1" dirty="0">
              <a:solidFill>
                <a:schemeClr val="tx1"/>
              </a:solidFill>
              <a:latin typeface="+mn-lt"/>
              <a:cs typeface="Calibri" panose="020F0502020204030204" pitchFamily="34" charset="0"/>
            </a:endParaRPr>
          </a:p>
        </p:txBody>
      </p:sp>
      <p:graphicFrame>
        <p:nvGraphicFramePr>
          <p:cNvPr id="6" name="Object 6">
            <a:extLst>
              <a:ext uri="{FF2B5EF4-FFF2-40B4-BE49-F238E27FC236}">
                <a16:creationId xmlns:a16="http://schemas.microsoft.com/office/drawing/2014/main" id="{C86FBB26-F468-483B-AA8E-2AD7ADFCBBAA}"/>
              </a:ext>
            </a:extLst>
          </p:cNvPr>
          <p:cNvGraphicFramePr>
            <a:graphicFrameLocks noChangeAspect="1"/>
          </p:cNvGraphicFramePr>
          <p:nvPr>
            <p:extLst>
              <p:ext uri="{D42A27DB-BD31-4B8C-83A1-F6EECF244321}">
                <p14:modId xmlns:p14="http://schemas.microsoft.com/office/powerpoint/2010/main" val="3674509452"/>
              </p:ext>
            </p:extLst>
          </p:nvPr>
        </p:nvGraphicFramePr>
        <p:xfrm>
          <a:off x="638141" y="1146515"/>
          <a:ext cx="10186070"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a:extLst>
              <a:ext uri="{FF2B5EF4-FFF2-40B4-BE49-F238E27FC236}">
                <a16:creationId xmlns:a16="http://schemas.microsoft.com/office/drawing/2014/main" id="{FDF96EC4-4064-33D3-493E-B79E06298932}"/>
              </a:ext>
            </a:extLst>
          </p:cNvPr>
          <p:cNvSpPr txBox="1">
            <a:spLocks noChangeArrowheads="1"/>
          </p:cNvSpPr>
          <p:nvPr/>
        </p:nvSpPr>
        <p:spPr bwMode="auto">
          <a:xfrm>
            <a:off x="4705747" y="1030930"/>
            <a:ext cx="27805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mn-lt"/>
                <a:cs typeface="Calibri" panose="020F0502020204030204" pitchFamily="34" charset="0"/>
              </a:rPr>
              <a:t>COLA Reimbursement</a:t>
            </a:r>
            <a:endParaRPr lang="en-US" altLang="en-US" b="1" i="1" dirty="0">
              <a:solidFill>
                <a:schemeClr val="tx1"/>
              </a:solidFill>
              <a:latin typeface="+mn-lt"/>
              <a:cs typeface="Calibri" panose="020F0502020204030204" pitchFamily="34" charset="0"/>
            </a:endParaRPr>
          </a:p>
        </p:txBody>
      </p:sp>
      <p:sp>
        <p:nvSpPr>
          <p:cNvPr id="9" name="TextBox 8">
            <a:extLst>
              <a:ext uri="{FF2B5EF4-FFF2-40B4-BE49-F238E27FC236}">
                <a16:creationId xmlns:a16="http://schemas.microsoft.com/office/drawing/2014/main" id="{AD22A555-0FF8-1BE1-EF2D-83A7C46572B0}"/>
              </a:ext>
            </a:extLst>
          </p:cNvPr>
          <p:cNvSpPr txBox="1"/>
          <p:nvPr/>
        </p:nvSpPr>
        <p:spPr>
          <a:xfrm>
            <a:off x="905809" y="5879323"/>
            <a:ext cx="10380380" cy="523220"/>
          </a:xfrm>
          <a:prstGeom prst="rect">
            <a:avLst/>
          </a:prstGeom>
          <a:noFill/>
        </p:spPr>
        <p:txBody>
          <a:bodyPr wrap="square" rtlCol="0">
            <a:spAutoFit/>
          </a:bodyPr>
          <a:lstStyle/>
          <a:p>
            <a:r>
              <a:rPr lang="en-US" altLang="en-US" sz="1400" dirty="0">
                <a:solidFill>
                  <a:schemeClr val="tx1"/>
                </a:solidFill>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400" dirty="0">
              <a:solidFill>
                <a:schemeClr val="tx1"/>
              </a:solidFill>
              <a:cs typeface="Calibri" panose="020F0502020204030204" pitchFamily="34" charset="0"/>
            </a:endParaRPr>
          </a:p>
        </p:txBody>
      </p:sp>
      <p:sp>
        <p:nvSpPr>
          <p:cNvPr id="13" name="Title 1">
            <a:extLst>
              <a:ext uri="{FF2B5EF4-FFF2-40B4-BE49-F238E27FC236}">
                <a16:creationId xmlns:a16="http://schemas.microsoft.com/office/drawing/2014/main" id="{3044C14F-24A3-6892-4720-0F3DC0D8472D}"/>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BFD447A4-FD13-2C6D-E979-BD804009C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4051283B-133E-E72D-6EE2-ABA49CB56DA1}"/>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84991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0532A-9801-FBA8-0F7D-2CD345A1734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794F61-B925-5DD5-9661-48540CAFA6E5}"/>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D24B0E76-5857-3A0D-4CD3-07C8CC0D8EE1}"/>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BF411A8-CB8E-9E64-5CB3-8E8978B88407}"/>
              </a:ext>
            </a:extLst>
          </p:cNvPr>
          <p:cNvSpPr txBox="1"/>
          <p:nvPr/>
        </p:nvSpPr>
        <p:spPr>
          <a:xfrm>
            <a:off x="11856999" y="6329958"/>
            <a:ext cx="322524" cy="246221"/>
          </a:xfrm>
          <a:prstGeom prst="rect">
            <a:avLst/>
          </a:prstGeom>
          <a:noFill/>
        </p:spPr>
        <p:txBody>
          <a:bodyPr wrap="none" rtlCol="0">
            <a:spAutoFit/>
          </a:bodyPr>
          <a:lstStyle/>
          <a:p>
            <a:r>
              <a:rPr lang="en-US" sz="1000" dirty="0"/>
              <a:t>14</a:t>
            </a:r>
          </a:p>
        </p:txBody>
      </p:sp>
      <p:sp>
        <p:nvSpPr>
          <p:cNvPr id="3" name="Text Box 5">
            <a:extLst>
              <a:ext uri="{FF2B5EF4-FFF2-40B4-BE49-F238E27FC236}">
                <a16:creationId xmlns:a16="http://schemas.microsoft.com/office/drawing/2014/main" id="{2143107D-9472-8722-E88F-D1AA039D0A14}"/>
              </a:ext>
            </a:extLst>
          </p:cNvPr>
          <p:cNvSpPr txBox="1">
            <a:spLocks noChangeArrowheads="1"/>
          </p:cNvSpPr>
          <p:nvPr/>
        </p:nvSpPr>
        <p:spPr bwMode="auto">
          <a:xfrm>
            <a:off x="4295539" y="1045746"/>
            <a:ext cx="360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chemeClr val="tx1"/>
                </a:solidFill>
                <a:latin typeface="+mn-lt"/>
                <a:cs typeface="Calibri" panose="020F0502020204030204" pitchFamily="34" charset="0"/>
              </a:rPr>
              <a:t>Assessment Collections</a:t>
            </a:r>
          </a:p>
        </p:txBody>
      </p:sp>
      <p:sp>
        <p:nvSpPr>
          <p:cNvPr id="6" name="Text Box 7">
            <a:extLst>
              <a:ext uri="{FF2B5EF4-FFF2-40B4-BE49-F238E27FC236}">
                <a16:creationId xmlns:a16="http://schemas.microsoft.com/office/drawing/2014/main" id="{D88174C5-611E-1381-DE75-ED3C23C3C8F8}"/>
              </a:ext>
            </a:extLst>
          </p:cNvPr>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5/31/2026</a:t>
            </a:r>
            <a:endParaRPr lang="en-US" altLang="en-US" sz="500" b="1" i="1" dirty="0">
              <a:solidFill>
                <a:schemeClr val="tx1"/>
              </a:solidFill>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4428B046-29A2-BDA7-0296-6039B249C91D}"/>
              </a:ext>
            </a:extLst>
          </p:cNvPr>
          <p:cNvGraphicFramePr/>
          <p:nvPr>
            <p:extLst>
              <p:ext uri="{D42A27DB-BD31-4B8C-83A1-F6EECF244321}">
                <p14:modId xmlns:p14="http://schemas.microsoft.com/office/powerpoint/2010/main" val="834869541"/>
              </p:ext>
            </p:extLst>
          </p:nvPr>
        </p:nvGraphicFramePr>
        <p:xfrm>
          <a:off x="408418" y="1367999"/>
          <a:ext cx="11375164" cy="483447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6DF8DA3-F843-5689-0236-A3FFD072B418}"/>
              </a:ext>
            </a:extLst>
          </p:cNvPr>
          <p:cNvSpPr txBox="1"/>
          <p:nvPr/>
        </p:nvSpPr>
        <p:spPr>
          <a:xfrm>
            <a:off x="2955621" y="6116592"/>
            <a:ext cx="6280758" cy="369332"/>
          </a:xfrm>
          <a:prstGeom prst="rect">
            <a:avLst/>
          </a:prstGeom>
          <a:noFill/>
        </p:spPr>
        <p:txBody>
          <a:bodyPr wrap="none" rtlCol="0">
            <a:spAutoFit/>
          </a:bodyPr>
          <a:lstStyle/>
          <a:p>
            <a:pPr algn="ctr"/>
            <a:r>
              <a:rPr lang="en-US" sz="1800" dirty="0">
                <a:solidFill>
                  <a:schemeClr val="tx1"/>
                </a:solidFill>
                <a:latin typeface="Aptos" panose="020B0004020202020204" pitchFamily="34" charset="0"/>
                <a:cs typeface="Calibri" panose="020F0502020204030204" pitchFamily="34" charset="0"/>
              </a:rPr>
              <a:t>Assessments represent 90%-92% of all DIA Revenue Annually</a:t>
            </a:r>
          </a:p>
        </p:txBody>
      </p:sp>
      <p:sp>
        <p:nvSpPr>
          <p:cNvPr id="13" name="Title 1">
            <a:extLst>
              <a:ext uri="{FF2B5EF4-FFF2-40B4-BE49-F238E27FC236}">
                <a16:creationId xmlns:a16="http://schemas.microsoft.com/office/drawing/2014/main" id="{989BF219-7B58-5E0D-F840-A045148FEF67}"/>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2AF265D-E79D-B92A-E558-CCB2E0A89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8F2435B9-2111-42AC-2B17-B21E519CD1C0}"/>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339430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294A2-E441-BBA2-4B27-7DDE721DF06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4207C7-5786-8EDE-6E19-F100110EE7E5}"/>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DFD319A0-195E-216F-E4F0-4909DFD58EEB}"/>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C16AB430-5087-58C8-41E4-FED87DE2B0E8}"/>
              </a:ext>
            </a:extLst>
          </p:cNvPr>
          <p:cNvSpPr txBox="1"/>
          <p:nvPr/>
        </p:nvSpPr>
        <p:spPr>
          <a:xfrm>
            <a:off x="11856999" y="6329958"/>
            <a:ext cx="322524" cy="246221"/>
          </a:xfrm>
          <a:prstGeom prst="rect">
            <a:avLst/>
          </a:prstGeom>
          <a:noFill/>
        </p:spPr>
        <p:txBody>
          <a:bodyPr wrap="none" rtlCol="0">
            <a:spAutoFit/>
          </a:bodyPr>
          <a:lstStyle/>
          <a:p>
            <a:r>
              <a:rPr lang="en-US" sz="1000" dirty="0"/>
              <a:t>15</a:t>
            </a:r>
          </a:p>
        </p:txBody>
      </p:sp>
      <p:sp>
        <p:nvSpPr>
          <p:cNvPr id="3" name="Text Box 19">
            <a:extLst>
              <a:ext uri="{FF2B5EF4-FFF2-40B4-BE49-F238E27FC236}">
                <a16:creationId xmlns:a16="http://schemas.microsoft.com/office/drawing/2014/main" id="{9D577AAB-01ED-7A0D-42D2-2915B5FA00A7}"/>
              </a:ext>
            </a:extLst>
          </p:cNvPr>
          <p:cNvSpPr txBox="1">
            <a:spLocks noChangeArrowheads="1"/>
          </p:cNvSpPr>
          <p:nvPr/>
        </p:nvSpPr>
        <p:spPr bwMode="auto">
          <a:xfrm>
            <a:off x="285513" y="5914770"/>
            <a:ext cx="116992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600" dirty="0">
                <a:solidFill>
                  <a:schemeClr val="tx1"/>
                </a:solidFill>
                <a:latin typeface="+mn-lt"/>
                <a:cs typeface="Calibri" panose="020F0502020204030204" pitchFamily="34" charset="0"/>
              </a:rPr>
              <a:t>Staff are paid from either the General Appropriation Account or the WCTF depending upon their job. These numbers reflect full-time and part-time employees as of the close of the month. </a:t>
            </a:r>
          </a:p>
        </p:txBody>
      </p:sp>
      <p:graphicFrame>
        <p:nvGraphicFramePr>
          <p:cNvPr id="6" name="Chart 5">
            <a:extLst>
              <a:ext uri="{FF2B5EF4-FFF2-40B4-BE49-F238E27FC236}">
                <a16:creationId xmlns:a16="http://schemas.microsoft.com/office/drawing/2014/main" id="{AA38180A-A616-A294-D7AC-AC6482598A8E}"/>
              </a:ext>
            </a:extLst>
          </p:cNvPr>
          <p:cNvGraphicFramePr/>
          <p:nvPr>
            <p:extLst>
              <p:ext uri="{D42A27DB-BD31-4B8C-83A1-F6EECF244321}">
                <p14:modId xmlns:p14="http://schemas.microsoft.com/office/powerpoint/2010/main" val="668938996"/>
              </p:ext>
            </p:extLst>
          </p:nvPr>
        </p:nvGraphicFramePr>
        <p:xfrm>
          <a:off x="605790" y="1448073"/>
          <a:ext cx="10866665" cy="44666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DD5C55E-59D3-4252-1352-AFBA8A8F9F85}"/>
              </a:ext>
            </a:extLst>
          </p:cNvPr>
          <p:cNvSpPr txBox="1"/>
          <p:nvPr/>
        </p:nvSpPr>
        <p:spPr>
          <a:xfrm>
            <a:off x="4955684" y="1046257"/>
            <a:ext cx="2358915" cy="523220"/>
          </a:xfrm>
          <a:prstGeom prst="rect">
            <a:avLst/>
          </a:prstGeom>
          <a:noFill/>
        </p:spPr>
        <p:txBody>
          <a:bodyPr wrap="none" rtlCol="0">
            <a:spAutoFit/>
          </a:bodyPr>
          <a:lstStyle/>
          <a:p>
            <a:pPr algn="ctr"/>
            <a:r>
              <a:rPr lang="en-US" sz="2800" dirty="0"/>
              <a:t>DIA Personnel</a:t>
            </a:r>
          </a:p>
        </p:txBody>
      </p:sp>
      <p:sp>
        <p:nvSpPr>
          <p:cNvPr id="12" name="Title 1">
            <a:extLst>
              <a:ext uri="{FF2B5EF4-FFF2-40B4-BE49-F238E27FC236}">
                <a16:creationId xmlns:a16="http://schemas.microsoft.com/office/drawing/2014/main" id="{FDE0A3B0-7E79-7569-3E56-AD7AA318D2EC}"/>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A90CB745-F11F-16A9-3CEE-ACFA31370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D3DFD8DA-63A5-D027-03DE-F6D52D1D4355}"/>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398267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CDDCEBB-590B-E5BE-0518-3FDD812F47B1}"/>
              </a:ext>
            </a:extLst>
          </p:cNvPr>
          <p:cNvCxnSpPr/>
          <p:nvPr/>
        </p:nvCxnSpPr>
        <p:spPr>
          <a:xfrm>
            <a:off x="605790" y="1028700"/>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91A91EE0-906E-AA8B-CDE7-94FC36D22ACF}"/>
              </a:ext>
            </a:extLst>
          </p:cNvPr>
          <p:cNvSpPr>
            <a:spLocks noGrp="1"/>
          </p:cNvSpPr>
          <p:nvPr>
            <p:ph type="title"/>
          </p:nvPr>
        </p:nvSpPr>
        <p:spPr>
          <a:xfrm>
            <a:off x="1186815" y="247650"/>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6842AFB-FA8A-6763-E7CC-2510789E6AF4}"/>
              </a:ext>
            </a:extLst>
          </p:cNvPr>
          <p:cNvSpPr txBox="1"/>
          <p:nvPr/>
        </p:nvSpPr>
        <p:spPr>
          <a:xfrm>
            <a:off x="742307" y="1108727"/>
            <a:ext cx="10707385" cy="5378652"/>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tx2">
                    <a:lumMod val="90000"/>
                    <a:lumOff val="10000"/>
                  </a:schemeClr>
                </a:solidFill>
                <a:effectLst/>
                <a:ea typeface="DengXian" panose="02010600030101010101" pitchFamily="2" charset="-122"/>
              </a:rPr>
              <a:t>Disclaimer:</a:t>
            </a:r>
            <a:r>
              <a:rPr lang="en-US" sz="4000" dirty="0">
                <a:solidFill>
                  <a:schemeClr val="tx2">
                    <a:lumMod val="90000"/>
                    <a:lumOff val="10000"/>
                  </a:schemeClr>
                </a:solidFill>
                <a:effectLst/>
                <a:ea typeface="DengXian" panose="02010600030101010101" pitchFamily="2" charset="-122"/>
              </a:rPr>
              <a:t>  </a:t>
            </a:r>
          </a:p>
          <a:p>
            <a:pPr marL="0" marR="0" algn="ctr" fontAlgn="base">
              <a:spcBef>
                <a:spcPts val="0"/>
              </a:spcBef>
              <a:spcAft>
                <a:spcPts val="0"/>
              </a:spcAft>
            </a:pPr>
            <a:endParaRPr lang="en-US" sz="800" dirty="0">
              <a:solidFill>
                <a:schemeClr val="tx2">
                  <a:lumMod val="90000"/>
                  <a:lumOff val="10000"/>
                </a:schemeClr>
              </a:solidFill>
              <a:effectLst/>
              <a:ea typeface="DengXian" panose="02010600030101010101" pitchFamily="2" charset="-122"/>
            </a:endParaRPr>
          </a:p>
          <a:p>
            <a:pPr marL="0" marR="0" fontAlgn="base">
              <a:spcBef>
                <a:spcPts val="0"/>
              </a:spcBef>
              <a:spcAft>
                <a:spcPts val="0"/>
              </a:spcAft>
            </a:pPr>
            <a:r>
              <a:rPr lang="en-US" sz="2400" dirty="0">
                <a:solidFill>
                  <a:schemeClr val="tx2">
                    <a:lumMod val="90000"/>
                    <a:lumOff val="10000"/>
                  </a:schemeClr>
                </a:solidFill>
                <a:effectLst/>
                <a:ea typeface="DengXian" panose="02010600030101010101" pitchFamily="2" charset="-122"/>
              </a:rPr>
              <a:t>The Department of Industrial Accidents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sz="2400" dirty="0">
                <a:solidFill>
                  <a:schemeClr val="tx2">
                    <a:lumMod val="90000"/>
                    <a:lumOff val="10000"/>
                  </a:schemeClr>
                </a:solidFill>
                <a:effectLst/>
                <a:ea typeface="DengXian" panose="02010600030101010101" pitchFamily="2" charset="-122"/>
              </a:rPr>
              <a:t> </a:t>
            </a:r>
          </a:p>
          <a:p>
            <a:pPr marL="0" marR="0">
              <a:lnSpc>
                <a:spcPct val="107000"/>
              </a:lnSpc>
              <a:spcBef>
                <a:spcPts val="0"/>
              </a:spcBef>
              <a:spcAft>
                <a:spcPts val="800"/>
              </a:spcAft>
            </a:pPr>
            <a:r>
              <a:rPr lang="en-US" sz="2400" kern="100" dirty="0">
                <a:solidFill>
                  <a:schemeClr val="tx2">
                    <a:lumMod val="90000"/>
                    <a:lumOff val="10000"/>
                  </a:schemeClr>
                </a:solidFill>
                <a:effectLst/>
                <a:ea typeface="DengXian" panose="02010600030101010101" pitchFamily="2" charset="-122"/>
                <a:cs typeface="Cordia New" panose="020B0304020202020204" pitchFamily="34" charset="-34"/>
              </a:rPr>
              <a:t>The DIA </a:t>
            </a:r>
            <a:r>
              <a:rPr lang="en-US" sz="2400" kern="0" dirty="0">
                <a:solidFill>
                  <a:schemeClr val="tx2">
                    <a:lumMod val="90000"/>
                    <a:lumOff val="10000"/>
                  </a:schemeClr>
                </a:solidFill>
                <a:effectLst/>
                <a:ea typeface="DengXian" panose="02010600030101010101" pitchFamily="2" charset="-122"/>
                <a:cs typeface="Calibri" panose="020F0502020204030204" pitchFamily="34" charset="0"/>
              </a:rPr>
              <a:t>makes no warrant</a:t>
            </a:r>
            <a:r>
              <a:rPr lang="en-US" sz="2400" kern="100" dirty="0">
                <a:solidFill>
                  <a:schemeClr val="tx2">
                    <a:lumMod val="90000"/>
                    <a:lumOff val="10000"/>
                  </a:schemeClr>
                </a:solidFill>
                <a:effectLst/>
                <a:ea typeface="DengXian" panose="02010600030101010101" pitchFamily="2" charset="-122"/>
                <a:cs typeface="Cordia New" panose="020B0304020202020204" pitchFamily="34" charset="-34"/>
              </a:rPr>
              <a:t>ies,</a:t>
            </a:r>
            <a:r>
              <a:rPr lang="en-US" sz="2400" kern="0" dirty="0">
                <a:solidFill>
                  <a:schemeClr val="tx2">
                    <a:lumMod val="90000"/>
                    <a:lumOff val="10000"/>
                  </a:schemeClr>
                </a:solidFill>
                <a:effectLst/>
                <a:ea typeface="DengXian" panose="02010600030101010101" pitchFamily="2" charset="-122"/>
                <a:cs typeface="Calibri" panose="020F0502020204030204" pitchFamily="34" charset="0"/>
              </a:rPr>
              <a:t> </a:t>
            </a:r>
            <a:r>
              <a:rPr lang="en-US" sz="2400" kern="100" dirty="0">
                <a:solidFill>
                  <a:schemeClr val="tx2">
                    <a:lumMod val="90000"/>
                    <a:lumOff val="10000"/>
                  </a:schemeClr>
                </a:solidFill>
                <a:effectLst/>
                <a:ea typeface="DengXian" panose="02010600030101010101" pitchFamily="2" charset="-122"/>
                <a:cs typeface="Cordia New" panose="020B0304020202020204" pitchFamily="34" charset="-34"/>
              </a:rPr>
              <a:t>guarantees </a:t>
            </a:r>
            <a:r>
              <a:rPr lang="en-US" sz="2400" kern="0" dirty="0">
                <a:solidFill>
                  <a:schemeClr val="tx2">
                    <a:lumMod val="90000"/>
                    <a:lumOff val="10000"/>
                  </a:schemeClr>
                </a:solidFill>
                <a:effectLst/>
                <a:ea typeface="DengXian" panose="02010600030101010101" pitchFamily="2" charset="-122"/>
                <a:cs typeface="Calibri" panose="020F0502020204030204" pitchFamily="34" charset="0"/>
              </a:rPr>
              <a:t>or representations that the materials contained within this </a:t>
            </a:r>
            <a:r>
              <a:rPr lang="en-US" sz="2400" kern="100" dirty="0">
                <a:solidFill>
                  <a:schemeClr val="tx2">
                    <a:lumMod val="90000"/>
                    <a:lumOff val="10000"/>
                  </a:schemeClr>
                </a:solidFill>
                <a:effectLst/>
                <a:ea typeface="DengXian" panose="02010600030101010101" pitchFamily="2" charset="-122"/>
                <a:cs typeface="Cordia New" panose="020B0304020202020204" pitchFamily="34" charset="-34"/>
              </a:rPr>
              <a:t>report/</a:t>
            </a:r>
            <a:r>
              <a:rPr lang="en-US" sz="2400" kern="0" dirty="0">
                <a:solidFill>
                  <a:schemeClr val="tx2">
                    <a:lumMod val="90000"/>
                    <a:lumOff val="10000"/>
                  </a:schemeClr>
                </a:solidFill>
                <a:effectLst/>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sz="2400" kern="100" dirty="0">
                <a:solidFill>
                  <a:schemeClr val="tx2">
                    <a:lumMod val="90000"/>
                    <a:lumOff val="10000"/>
                  </a:schemeClr>
                </a:solidFill>
                <a:effectLst/>
                <a:ea typeface="DengXian" panose="02010600030101010101" pitchFamily="2" charset="-122"/>
                <a:cs typeface="Cordia New" panose="020B0304020202020204" pitchFamily="34" charset="-34"/>
              </a:rPr>
              <a:t>any loss or damage resulting from reliance on or misuse of any such information.  </a:t>
            </a:r>
            <a:endParaRPr lang="en-US" dirty="0">
              <a:solidFill>
                <a:schemeClr val="tx2">
                  <a:lumMod val="90000"/>
                  <a:lumOff val="10000"/>
                </a:schemeClr>
              </a:solidFill>
              <a:cs typeface="Calibri" panose="020F0502020204030204" pitchFamily="34" charset="0"/>
            </a:endParaRPr>
          </a:p>
        </p:txBody>
      </p:sp>
      <p:pic>
        <p:nvPicPr>
          <p:cNvPr id="11" name="Picture 10">
            <a:extLst>
              <a:ext uri="{FF2B5EF4-FFF2-40B4-BE49-F238E27FC236}">
                <a16:creationId xmlns:a16="http://schemas.microsoft.com/office/drawing/2014/main" id="{FF4584FC-E5F4-4303-ADDA-8B39D1BC5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446" y="72777"/>
            <a:ext cx="883147" cy="883147"/>
          </a:xfrm>
          <a:prstGeom prst="rect">
            <a:avLst/>
          </a:prstGeom>
        </p:spPr>
      </p:pic>
      <p:pic>
        <p:nvPicPr>
          <p:cNvPr id="12" name="Picture 11">
            <a:extLst>
              <a:ext uri="{FF2B5EF4-FFF2-40B4-BE49-F238E27FC236}">
                <a16:creationId xmlns:a16="http://schemas.microsoft.com/office/drawing/2014/main" id="{F1FFE3D6-A612-FF6A-58BE-D9C2215A39BC}"/>
              </a:ext>
            </a:extLst>
          </p:cNvPr>
          <p:cNvPicPr>
            <a:picLocks noChangeAspect="1"/>
          </p:cNvPicPr>
          <p:nvPr/>
        </p:nvPicPr>
        <p:blipFill>
          <a:blip r:embed="rId4"/>
          <a:stretch>
            <a:fillRect/>
          </a:stretch>
        </p:blipFill>
        <p:spPr>
          <a:xfrm>
            <a:off x="0" y="6566336"/>
            <a:ext cx="12192000" cy="360244"/>
          </a:xfrm>
          <a:prstGeom prst="rect">
            <a:avLst/>
          </a:prstGeom>
        </p:spPr>
      </p:pic>
      <p:pic>
        <p:nvPicPr>
          <p:cNvPr id="2" name="Picture 1" descr="A picture containing logo&#10;&#10;Description automatically generated">
            <a:extLst>
              <a:ext uri="{FF2B5EF4-FFF2-40B4-BE49-F238E27FC236}">
                <a16:creationId xmlns:a16="http://schemas.microsoft.com/office/drawing/2014/main" id="{1DC5725E-9DD4-C19B-DD5E-E046E114CABB}"/>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44072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23D6D-8D95-F96C-B1DD-9934EE1E99B5}"/>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E7EADC62-FF4C-995F-F9AE-A463F15FF3AC}"/>
              </a:ext>
            </a:extLst>
          </p:cNvPr>
          <p:cNvCxnSpPr/>
          <p:nvPr/>
        </p:nvCxnSpPr>
        <p:spPr>
          <a:xfrm>
            <a:off x="605790" y="1008954"/>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60767DE-60ED-B952-29B8-09CA0E0CE9A0}"/>
              </a:ext>
            </a:extLst>
          </p:cNvPr>
          <p:cNvSpPr txBox="1"/>
          <p:nvPr/>
        </p:nvSpPr>
        <p:spPr>
          <a:xfrm>
            <a:off x="291751" y="6178522"/>
            <a:ext cx="1718740" cy="261610"/>
          </a:xfrm>
          <a:prstGeom prst="rect">
            <a:avLst/>
          </a:prstGeom>
          <a:noFill/>
        </p:spPr>
        <p:txBody>
          <a:bodyPr wrap="none" rtlCol="0">
            <a:spAutoFit/>
          </a:bodyPr>
          <a:lstStyle/>
          <a:p>
            <a:r>
              <a:rPr lang="en-US" sz="1100" i="1" dirty="0">
                <a:solidFill>
                  <a:schemeClr val="tx1"/>
                </a:solidFill>
                <a:latin typeface="Calibri" panose="020F0502020204030204" pitchFamily="34" charset="0"/>
                <a:cs typeface="Calibri" panose="020F0502020204030204" pitchFamily="34" charset="0"/>
              </a:rPr>
              <a:t>Percent resolved indicated.</a:t>
            </a:r>
          </a:p>
        </p:txBody>
      </p:sp>
      <p:sp>
        <p:nvSpPr>
          <p:cNvPr id="9" name="TextBox 8">
            <a:extLst>
              <a:ext uri="{FF2B5EF4-FFF2-40B4-BE49-F238E27FC236}">
                <a16:creationId xmlns:a16="http://schemas.microsoft.com/office/drawing/2014/main" id="{241AB3C5-48A2-55E4-F99B-8F2AB19FEF0B}"/>
              </a:ext>
            </a:extLst>
          </p:cNvPr>
          <p:cNvSpPr txBox="1"/>
          <p:nvPr/>
        </p:nvSpPr>
        <p:spPr>
          <a:xfrm>
            <a:off x="11856999" y="6329958"/>
            <a:ext cx="248786" cy="246221"/>
          </a:xfrm>
          <a:prstGeom prst="rect">
            <a:avLst/>
          </a:prstGeom>
          <a:noFill/>
        </p:spPr>
        <p:txBody>
          <a:bodyPr wrap="none" rtlCol="0">
            <a:spAutoFit/>
          </a:bodyPr>
          <a:lstStyle/>
          <a:p>
            <a:r>
              <a:rPr lang="en-US" sz="1000" dirty="0"/>
              <a:t>2</a:t>
            </a:r>
          </a:p>
        </p:txBody>
      </p:sp>
      <p:graphicFrame>
        <p:nvGraphicFramePr>
          <p:cNvPr id="10" name="Content Placeholder 6">
            <a:extLst>
              <a:ext uri="{FF2B5EF4-FFF2-40B4-BE49-F238E27FC236}">
                <a16:creationId xmlns:a16="http://schemas.microsoft.com/office/drawing/2014/main" id="{C0C680F5-7BFB-26D1-6F2D-5B85B2C618BF}"/>
              </a:ext>
            </a:extLst>
          </p:cNvPr>
          <p:cNvGraphicFramePr>
            <a:graphicFrameLocks/>
          </p:cNvGraphicFramePr>
          <p:nvPr>
            <p:extLst>
              <p:ext uri="{D42A27DB-BD31-4B8C-83A1-F6EECF244321}">
                <p14:modId xmlns:p14="http://schemas.microsoft.com/office/powerpoint/2010/main" val="4060228785"/>
              </p:ext>
            </p:extLst>
          </p:nvPr>
        </p:nvGraphicFramePr>
        <p:xfrm>
          <a:off x="1428750" y="995967"/>
          <a:ext cx="9578340" cy="533116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713FBCEE-5540-C4B5-3E45-964E6540EAF7}"/>
              </a:ext>
            </a:extLst>
          </p:cNvPr>
          <p:cNvSpPr txBox="1"/>
          <p:nvPr/>
        </p:nvSpPr>
        <p:spPr>
          <a:xfrm>
            <a:off x="1920626" y="149954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
        <p:nvSpPr>
          <p:cNvPr id="14" name="TextBox 13">
            <a:extLst>
              <a:ext uri="{FF2B5EF4-FFF2-40B4-BE49-F238E27FC236}">
                <a16:creationId xmlns:a16="http://schemas.microsoft.com/office/drawing/2014/main" id="{D0030C6E-A2AF-F092-0390-E3FB940FA91B}"/>
              </a:ext>
            </a:extLst>
          </p:cNvPr>
          <p:cNvSpPr txBox="1"/>
          <p:nvPr/>
        </p:nvSpPr>
        <p:spPr>
          <a:xfrm>
            <a:off x="3063905" y="2053546"/>
            <a:ext cx="771737"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54.8%</a:t>
            </a:r>
          </a:p>
        </p:txBody>
      </p:sp>
      <p:sp>
        <p:nvSpPr>
          <p:cNvPr id="15" name="TextBox 14">
            <a:extLst>
              <a:ext uri="{FF2B5EF4-FFF2-40B4-BE49-F238E27FC236}">
                <a16:creationId xmlns:a16="http://schemas.microsoft.com/office/drawing/2014/main" id="{9C95E1F6-63D1-62D3-E71E-D135D3BCC1F7}"/>
              </a:ext>
            </a:extLst>
          </p:cNvPr>
          <p:cNvSpPr txBox="1"/>
          <p:nvPr/>
        </p:nvSpPr>
        <p:spPr>
          <a:xfrm>
            <a:off x="4427250" y="1684214"/>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52.4%</a:t>
            </a:r>
          </a:p>
        </p:txBody>
      </p:sp>
      <p:sp>
        <p:nvSpPr>
          <p:cNvPr id="16" name="TextBox 15">
            <a:extLst>
              <a:ext uri="{FF2B5EF4-FFF2-40B4-BE49-F238E27FC236}">
                <a16:creationId xmlns:a16="http://schemas.microsoft.com/office/drawing/2014/main" id="{CA2F957A-088F-6A19-85EC-A073CE8BBFDC}"/>
              </a:ext>
            </a:extLst>
          </p:cNvPr>
          <p:cNvSpPr txBox="1"/>
          <p:nvPr/>
        </p:nvSpPr>
        <p:spPr>
          <a:xfrm>
            <a:off x="5684049" y="1684214"/>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55.4%</a:t>
            </a:r>
          </a:p>
        </p:txBody>
      </p:sp>
      <p:sp>
        <p:nvSpPr>
          <p:cNvPr id="6" name="Title 1">
            <a:extLst>
              <a:ext uri="{FF2B5EF4-FFF2-40B4-BE49-F238E27FC236}">
                <a16:creationId xmlns:a16="http://schemas.microsoft.com/office/drawing/2014/main" id="{A2CEA751-93D3-E0DF-E16A-4BDD2E2559BE}"/>
              </a:ext>
            </a:extLst>
          </p:cNvPr>
          <p:cNvSpPr>
            <a:spLocks noGrp="1"/>
          </p:cNvSpPr>
          <p:nvPr>
            <p:ph type="title"/>
          </p:nvPr>
        </p:nvSpPr>
        <p:spPr>
          <a:xfrm>
            <a:off x="1190825" y="247650"/>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9994297C-94DB-2926-D8EB-1FB162484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72777"/>
            <a:ext cx="883147" cy="883147"/>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F471715D-7D34-9220-2E76-F3AE993A39EF}"/>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206481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2500E-CC82-0D99-3D51-DCC950CC251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6449E3C-1A11-2450-8A53-72CB2FD70EB3}"/>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03E71791-41F1-D7E8-72FB-772CDBEF06ED}"/>
              </a:ext>
            </a:extLst>
          </p:cNvPr>
          <p:cNvCxnSpPr/>
          <p:nvPr/>
        </p:nvCxnSpPr>
        <p:spPr>
          <a:xfrm>
            <a:off x="603885" y="1036770"/>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07B2B1F-F5AE-361C-72C4-7D16E53DE94C}"/>
              </a:ext>
            </a:extLst>
          </p:cNvPr>
          <p:cNvSpPr txBox="1"/>
          <p:nvPr/>
        </p:nvSpPr>
        <p:spPr>
          <a:xfrm>
            <a:off x="11856999" y="6329958"/>
            <a:ext cx="253596" cy="246221"/>
          </a:xfrm>
          <a:prstGeom prst="rect">
            <a:avLst/>
          </a:prstGeom>
          <a:noFill/>
        </p:spPr>
        <p:txBody>
          <a:bodyPr wrap="none" rtlCol="0">
            <a:spAutoFit/>
          </a:bodyPr>
          <a:lstStyle/>
          <a:p>
            <a:r>
              <a:rPr lang="en-US" sz="1000" dirty="0"/>
              <a:t>3</a:t>
            </a:r>
          </a:p>
        </p:txBody>
      </p:sp>
      <p:sp>
        <p:nvSpPr>
          <p:cNvPr id="10" name="Text Box 9">
            <a:extLst>
              <a:ext uri="{FF2B5EF4-FFF2-40B4-BE49-F238E27FC236}">
                <a16:creationId xmlns:a16="http://schemas.microsoft.com/office/drawing/2014/main" id="{6C4D800F-DF52-0920-BD26-F3FB37F03BAA}"/>
              </a:ext>
            </a:extLst>
          </p:cNvPr>
          <p:cNvSpPr txBox="1">
            <a:spLocks noChangeArrowheads="1"/>
          </p:cNvSpPr>
          <p:nvPr/>
        </p:nvSpPr>
        <p:spPr bwMode="auto">
          <a:xfrm>
            <a:off x="6434196" y="4407846"/>
            <a:ext cx="5646540" cy="2477601"/>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400" dirty="0">
                <a:solidFill>
                  <a:schemeClr val="tx1"/>
                </a:solidFill>
                <a:latin typeface="Calibri" panose="020F0502020204030204" pitchFamily="34" charset="0"/>
                <a:cs typeface="Calibri" panose="020F0502020204030204" pitchFamily="34" charset="0"/>
              </a:rPr>
              <a:t>Currently, the average waiting period for a conference is between 8 to 26 weeks depending on region. </a:t>
            </a:r>
          </a:p>
          <a:p>
            <a:pPr algn="just">
              <a:defRPr/>
            </a:pPr>
            <a:endParaRPr lang="en-US" altLang="en-US" sz="5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May 2026 </a:t>
            </a:r>
            <a:r>
              <a:rPr lang="en-US" altLang="en-US" sz="1200" i="1" dirty="0">
                <a:solidFill>
                  <a:schemeClr val="tx1"/>
                </a:solidFill>
                <a:latin typeface="Calibri" panose="020F0502020204030204" pitchFamily="34" charset="0"/>
                <a:cs typeface="Calibri" panose="020F0502020204030204" pitchFamily="34" charset="0"/>
              </a:rPr>
              <a:t>Estimated</a:t>
            </a:r>
            <a:endParaRPr lang="en-US" altLang="en-US" sz="1200" dirty="0">
              <a:solidFill>
                <a:schemeClr val="tx1"/>
              </a:solidFill>
              <a:latin typeface="Calibri" panose="020F0502020204030204" pitchFamily="34" charset="0"/>
              <a:cs typeface="Calibri" panose="020F0502020204030204" pitchFamily="34" charset="0"/>
            </a:endParaRPr>
          </a:p>
          <a:p>
            <a:pPr algn="just">
              <a:defRPr/>
            </a:pPr>
            <a:r>
              <a:rPr lang="en-US" altLang="en-US" sz="1400" dirty="0">
                <a:solidFill>
                  <a:schemeClr val="tx1"/>
                </a:solidFill>
                <a:latin typeface="Calibri" panose="020F0502020204030204" pitchFamily="34" charset="0"/>
                <a:cs typeface="Calibri" panose="020F0502020204030204" pitchFamily="34" charset="0"/>
              </a:rPr>
              <a:t>Conf. Sched.:       922	Hear. Held:	        196</a:t>
            </a:r>
          </a:p>
          <a:p>
            <a:pPr algn="just">
              <a:defRPr/>
            </a:pPr>
            <a:r>
              <a:rPr lang="en-US" altLang="en-US" sz="1400" dirty="0">
                <a:solidFill>
                  <a:schemeClr val="tx1"/>
                </a:solidFill>
                <a:latin typeface="Calibri" panose="020F0502020204030204" pitchFamily="34" charset="0"/>
                <a:cs typeface="Calibri" panose="020F0502020204030204" pitchFamily="34" charset="0"/>
              </a:rPr>
              <a:t>Orders issued:     274	Appeals to RB          1</a:t>
            </a:r>
          </a:p>
          <a:p>
            <a:pPr algn="just">
              <a:defRPr/>
            </a:pPr>
            <a:endParaRPr lang="en-US" altLang="en-US" sz="800" dirty="0">
              <a:solidFill>
                <a:srgbClr val="FF0000"/>
              </a:solidFill>
              <a:latin typeface="Calibri" panose="020F0502020204030204" pitchFamily="34" charset="0"/>
              <a:cs typeface="Calibri" panose="020F0502020204030204" pitchFamily="34" charset="0"/>
            </a:endParaRPr>
          </a:p>
          <a:p>
            <a:pPr algn="just">
              <a:defRPr/>
            </a:pP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Claimants </a:t>
            </a:r>
            <a:r>
              <a:rPr lang="en-US" altLang="en-US" sz="1400" dirty="0" err="1">
                <a:solidFill>
                  <a:schemeClr val="tx1"/>
                </a:solidFill>
                <a:latin typeface="Calibri" panose="020F0502020204030204" pitchFamily="34" charset="0"/>
                <a:cs typeface="Calibri" panose="020F0502020204030204" pitchFamily="34" charset="0"/>
              </a:rPr>
              <a:t>recv</a:t>
            </a:r>
            <a:r>
              <a:rPr lang="en-US" altLang="en-US" sz="1400" dirty="0">
                <a:solidFill>
                  <a:schemeClr val="tx1"/>
                </a:solidFill>
                <a:latin typeface="Calibri" panose="020F0502020204030204" pitchFamily="34" charset="0"/>
                <a:cs typeface="Calibri" panose="020F0502020204030204" pitchFamily="34" charset="0"/>
              </a:rPr>
              <a:t>. WC    % Claimants </a:t>
            </a:r>
            <a:r>
              <a:rPr lang="en-US" altLang="en-US" sz="1400" dirty="0" err="1">
                <a:solidFill>
                  <a:schemeClr val="tx1"/>
                </a:solidFill>
                <a:latin typeface="Calibri" panose="020F0502020204030204" pitchFamily="34" charset="0"/>
                <a:cs typeface="Calibri" panose="020F0502020204030204" pitchFamily="34" charset="0"/>
              </a:rPr>
              <a:t>recv</a:t>
            </a:r>
            <a:r>
              <a:rPr lang="en-US" altLang="en-US" sz="1400" dirty="0">
                <a:solidFill>
                  <a:schemeClr val="tx1"/>
                </a:solidFill>
                <a:latin typeface="Calibri" panose="020F0502020204030204" pitchFamily="34" charset="0"/>
                <a:cs typeface="Calibri" panose="020F0502020204030204" pitchFamily="34" charset="0"/>
              </a:rPr>
              <a:t>. WC.</a:t>
            </a:r>
            <a:r>
              <a:rPr lang="en-US" altLang="en-US" sz="1400" u="sng"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just">
              <a:defRPr/>
            </a:pPr>
            <a:r>
              <a:rPr lang="en-US" altLang="en-US" sz="1400" dirty="0">
                <a:solidFill>
                  <a:schemeClr val="tx1"/>
                </a:solidFill>
                <a:latin typeface="Calibri" panose="020F0502020204030204" pitchFamily="34" charset="0"/>
                <a:cs typeface="Calibri" panose="020F0502020204030204" pitchFamily="34" charset="0"/>
              </a:rPr>
              <a:t>	</a:t>
            </a:r>
            <a:r>
              <a:rPr lang="en-US" altLang="en-US" sz="1400" u="sng" dirty="0">
                <a:solidFill>
                  <a:schemeClr val="tx1"/>
                </a:solidFill>
                <a:latin typeface="Calibri" panose="020F0502020204030204" pitchFamily="34" charset="0"/>
                <a:cs typeface="Calibri" panose="020F0502020204030204" pitchFamily="34" charset="0"/>
              </a:rPr>
              <a:t>benefits– 110 filed          benefits– no 110 filed</a:t>
            </a:r>
          </a:p>
          <a:p>
            <a:pPr algn="just">
              <a:defRPr/>
            </a:pPr>
            <a:r>
              <a:rPr lang="en-US" altLang="en-US" sz="1400" dirty="0">
                <a:solidFill>
                  <a:schemeClr val="tx1"/>
                </a:solidFill>
                <a:latin typeface="Calibri" panose="020F0502020204030204" pitchFamily="34" charset="0"/>
                <a:cs typeface="Calibri" panose="020F0502020204030204" pitchFamily="34" charset="0"/>
              </a:rPr>
              <a:t>Conference 	47%		  81%</a:t>
            </a:r>
          </a:p>
          <a:p>
            <a:pPr algn="just">
              <a:defRPr/>
            </a:pPr>
            <a:r>
              <a:rPr lang="en-US" altLang="en-US" sz="1400" dirty="0">
                <a:solidFill>
                  <a:schemeClr val="tx1"/>
                </a:solidFill>
                <a:latin typeface="Calibri" panose="020F0502020204030204" pitchFamily="34" charset="0"/>
                <a:cs typeface="Calibri" panose="020F0502020204030204" pitchFamily="34" charset="0"/>
              </a:rPr>
              <a:t>Hearing	82%		  84%</a:t>
            </a:r>
          </a:p>
          <a:p>
            <a:pPr algn="just">
              <a:defRPr/>
            </a:pPr>
            <a:endParaRPr lang="en-US" altLang="en-US" sz="1200" dirty="0">
              <a:solidFill>
                <a:srgbClr val="FF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6A4E3D1-7D79-540B-7A40-B209B0676960}"/>
              </a:ext>
            </a:extLst>
          </p:cNvPr>
          <p:cNvSpPr txBox="1"/>
          <p:nvPr/>
        </p:nvSpPr>
        <p:spPr>
          <a:xfrm>
            <a:off x="8429642" y="1244261"/>
            <a:ext cx="1433406" cy="338554"/>
          </a:xfrm>
          <a:prstGeom prst="rect">
            <a:avLst/>
          </a:prstGeom>
          <a:noFill/>
        </p:spPr>
        <p:txBody>
          <a:bodyPr wrap="none" rtlCol="0">
            <a:spAutoFit/>
          </a:bodyPr>
          <a:lstStyle/>
          <a:p>
            <a:r>
              <a:rPr lang="en-US" sz="1600" dirty="0">
                <a:solidFill>
                  <a:schemeClr val="tx2">
                    <a:lumMod val="90000"/>
                    <a:lumOff val="10000"/>
                  </a:schemeClr>
                </a:solidFill>
                <a:latin typeface="Calibri" panose="020F0502020204030204" pitchFamily="34" charset="0"/>
                <a:cs typeface="Calibri" panose="020F0502020204030204" pitchFamily="34" charset="0"/>
              </a:rPr>
              <a:t>Hearing Queue</a:t>
            </a:r>
          </a:p>
        </p:txBody>
      </p:sp>
      <p:sp>
        <p:nvSpPr>
          <p:cNvPr id="12" name="TextBox 11">
            <a:extLst>
              <a:ext uri="{FF2B5EF4-FFF2-40B4-BE49-F238E27FC236}">
                <a16:creationId xmlns:a16="http://schemas.microsoft.com/office/drawing/2014/main" id="{7DD9EC19-C8DB-5513-0A44-AE9191CC84CC}"/>
              </a:ext>
            </a:extLst>
          </p:cNvPr>
          <p:cNvSpPr txBox="1"/>
          <p:nvPr/>
        </p:nvSpPr>
        <p:spPr>
          <a:xfrm>
            <a:off x="2264870" y="2856707"/>
            <a:ext cx="1741759" cy="338554"/>
          </a:xfrm>
          <a:prstGeom prst="rect">
            <a:avLst/>
          </a:prstGeom>
          <a:noFill/>
        </p:spPr>
        <p:txBody>
          <a:bodyPr wrap="none" rtlCol="0">
            <a:spAutoFit/>
          </a:bodyPr>
          <a:lstStyle/>
          <a:p>
            <a:r>
              <a:rPr lang="en-US" sz="1600">
                <a:solidFill>
                  <a:schemeClr val="tx2">
                    <a:lumMod val="90000"/>
                    <a:lumOff val="10000"/>
                  </a:schemeClr>
                </a:solidFill>
                <a:latin typeface="Calibri" panose="020F0502020204030204" pitchFamily="34" charset="0"/>
                <a:cs typeface="Calibri" panose="020F0502020204030204" pitchFamily="34" charset="0"/>
              </a:rPr>
              <a:t>Conference Queue</a:t>
            </a:r>
          </a:p>
        </p:txBody>
      </p:sp>
      <p:graphicFrame>
        <p:nvGraphicFramePr>
          <p:cNvPr id="13" name="Chart 12">
            <a:extLst>
              <a:ext uri="{FF2B5EF4-FFF2-40B4-BE49-F238E27FC236}">
                <a16:creationId xmlns:a16="http://schemas.microsoft.com/office/drawing/2014/main" id="{238CCCFD-0F6B-C9C3-9E02-7BF31DAE04D6}"/>
              </a:ext>
            </a:extLst>
          </p:cNvPr>
          <p:cNvGraphicFramePr/>
          <p:nvPr>
            <p:extLst>
              <p:ext uri="{D42A27DB-BD31-4B8C-83A1-F6EECF244321}">
                <p14:modId xmlns:p14="http://schemas.microsoft.com/office/powerpoint/2010/main" val="938721019"/>
              </p:ext>
            </p:extLst>
          </p:nvPr>
        </p:nvGraphicFramePr>
        <p:xfrm>
          <a:off x="5718689" y="987015"/>
          <a:ext cx="6395957"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A18079A6-0B10-EB63-B190-25EEF5C7DD17}"/>
              </a:ext>
            </a:extLst>
          </p:cNvPr>
          <p:cNvGraphicFramePr/>
          <p:nvPr>
            <p:extLst>
              <p:ext uri="{D42A27DB-BD31-4B8C-83A1-F6EECF244321}">
                <p14:modId xmlns:p14="http://schemas.microsoft.com/office/powerpoint/2010/main" val="3469477240"/>
              </p:ext>
            </p:extLst>
          </p:nvPr>
        </p:nvGraphicFramePr>
        <p:xfrm>
          <a:off x="0" y="2798125"/>
          <a:ext cx="6271501"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6">
            <a:extLst>
              <a:ext uri="{FF2B5EF4-FFF2-40B4-BE49-F238E27FC236}">
                <a16:creationId xmlns:a16="http://schemas.microsoft.com/office/drawing/2014/main" id="{E9C80789-7881-3D38-9B9F-D69AF27FBEF3}"/>
              </a:ext>
            </a:extLst>
          </p:cNvPr>
          <p:cNvSpPr txBox="1">
            <a:spLocks noChangeArrowheads="1"/>
          </p:cNvSpPr>
          <p:nvPr/>
        </p:nvSpPr>
        <p:spPr bwMode="auto">
          <a:xfrm>
            <a:off x="181847" y="1086526"/>
            <a:ext cx="5614196" cy="1815882"/>
          </a:xfrm>
          <a:prstGeom prst="rect">
            <a:avLst/>
          </a:prstGeom>
          <a:noFill/>
          <a:ln w="9525">
            <a:noFill/>
            <a:miter lim="800000"/>
            <a:headEnd/>
            <a:tailEnd/>
          </a:ln>
          <a:effectLst/>
        </p:spPr>
        <p:txBody>
          <a:bodyPr wrap="square">
            <a:spAutoFit/>
          </a:bodyPr>
          <a:lstStyle/>
          <a:p>
            <a:pPr algn="just" eaLnBrk="0" hangingPunct="0">
              <a:defRPr/>
            </a:pPr>
            <a:r>
              <a:rPr lang="en-US" sz="1600" dirty="0">
                <a:solidFill>
                  <a:schemeClr val="tx2">
                    <a:lumMod val="90000"/>
                    <a:lumOff val="10000"/>
                  </a:schemeClr>
                </a:solidFill>
                <a:latin typeface="Aptos" panose="020B0004020202020204" pitchFamily="34" charset="0"/>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For the current fiscal year, there have </a:t>
            </a:r>
            <a:r>
              <a:rPr lang="en-US" sz="1600" dirty="0">
                <a:latin typeface="Aptos" panose="020B0004020202020204" pitchFamily="34" charset="0"/>
                <a:cs typeface="Calibri" panose="020F0502020204030204" pitchFamily="34" charset="0"/>
              </a:rPr>
              <a:t>been 6,232 continuances </a:t>
            </a:r>
            <a:r>
              <a:rPr lang="en-US" sz="1600" dirty="0">
                <a:solidFill>
                  <a:schemeClr val="tx2">
                    <a:lumMod val="90000"/>
                    <a:lumOff val="10000"/>
                  </a:schemeClr>
                </a:solidFill>
                <a:latin typeface="Aptos" panose="020B0004020202020204" pitchFamily="34" charset="0"/>
                <a:cs typeface="Calibri" panose="020F0502020204030204" pitchFamily="34" charset="0"/>
              </a:rPr>
              <a:t>as of May 31st. 6,806 continuance requests were received in FY25. These are a rolling total, not a cumulative total.</a:t>
            </a:r>
          </a:p>
        </p:txBody>
      </p:sp>
      <p:sp>
        <p:nvSpPr>
          <p:cNvPr id="8" name="Title 1">
            <a:extLst>
              <a:ext uri="{FF2B5EF4-FFF2-40B4-BE49-F238E27FC236}">
                <a16:creationId xmlns:a16="http://schemas.microsoft.com/office/drawing/2014/main" id="{E57190EC-B7A3-8FB3-1741-C8A384CA0C65}"/>
              </a:ext>
            </a:extLst>
          </p:cNvPr>
          <p:cNvSpPr>
            <a:spLocks noGrp="1"/>
          </p:cNvSpPr>
          <p:nvPr>
            <p:ph type="title"/>
          </p:nvPr>
        </p:nvSpPr>
        <p:spPr>
          <a:xfrm>
            <a:off x="1186815" y="247650"/>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C71BDD34-FEB9-43A2-E9E1-EDB273ACC6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8446" y="72777"/>
            <a:ext cx="883147" cy="883147"/>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5A0F5ACE-284D-882C-1EFF-58ABEDF69655}"/>
              </a:ext>
            </a:extLst>
          </p:cNvPr>
          <p:cNvPicPr>
            <a:picLocks noChangeAspect="1"/>
          </p:cNvPicPr>
          <p:nvPr/>
        </p:nvPicPr>
        <p:blipFill>
          <a:blip r:embed="rId6"/>
          <a:stretch>
            <a:fillRect/>
          </a:stretch>
        </p:blipFill>
        <p:spPr>
          <a:xfrm>
            <a:off x="97691" y="40013"/>
            <a:ext cx="953884" cy="948674"/>
          </a:xfrm>
          <a:prstGeom prst="rect">
            <a:avLst/>
          </a:prstGeom>
        </p:spPr>
      </p:pic>
    </p:spTree>
    <p:extLst>
      <p:ext uri="{BB962C8B-B14F-4D97-AF65-F5344CB8AC3E}">
        <p14:creationId xmlns:p14="http://schemas.microsoft.com/office/powerpoint/2010/main" val="258771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4BBC6-4C72-D006-B289-A7A441401F8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86E1E90-A235-EF48-AFF6-0EF230FEACF7}"/>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6011D098-D26C-DA34-1F57-AD6274DEBBB8}"/>
              </a:ext>
            </a:extLst>
          </p:cNvPr>
          <p:cNvCxnSpPr/>
          <p:nvPr/>
        </p:nvCxnSpPr>
        <p:spPr>
          <a:xfrm>
            <a:off x="603885" y="1028684"/>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AC92331-85CA-E3C6-C245-AC1E69913B0E}"/>
              </a:ext>
            </a:extLst>
          </p:cNvPr>
          <p:cNvSpPr txBox="1"/>
          <p:nvPr/>
        </p:nvSpPr>
        <p:spPr>
          <a:xfrm>
            <a:off x="11856999" y="6329958"/>
            <a:ext cx="253596" cy="246221"/>
          </a:xfrm>
          <a:prstGeom prst="rect">
            <a:avLst/>
          </a:prstGeom>
          <a:noFill/>
        </p:spPr>
        <p:txBody>
          <a:bodyPr wrap="none" rtlCol="0">
            <a:spAutoFit/>
          </a:bodyPr>
          <a:lstStyle/>
          <a:p>
            <a:r>
              <a:rPr lang="en-US" sz="1000" dirty="0"/>
              <a:t>4</a:t>
            </a:r>
          </a:p>
        </p:txBody>
      </p:sp>
      <p:graphicFrame>
        <p:nvGraphicFramePr>
          <p:cNvPr id="10" name="Table 9">
            <a:extLst>
              <a:ext uri="{FF2B5EF4-FFF2-40B4-BE49-F238E27FC236}">
                <a16:creationId xmlns:a16="http://schemas.microsoft.com/office/drawing/2014/main" id="{E46713ED-9F4A-5CFD-150F-9B72E977D82D}"/>
              </a:ext>
            </a:extLst>
          </p:cNvPr>
          <p:cNvGraphicFramePr>
            <a:graphicFrameLocks noGrp="1"/>
          </p:cNvGraphicFramePr>
          <p:nvPr>
            <p:extLst>
              <p:ext uri="{D42A27DB-BD31-4B8C-83A1-F6EECF244321}">
                <p14:modId xmlns:p14="http://schemas.microsoft.com/office/powerpoint/2010/main" val="2575082550"/>
              </p:ext>
            </p:extLst>
          </p:nvPr>
        </p:nvGraphicFramePr>
        <p:xfrm>
          <a:off x="605790" y="1304176"/>
          <a:ext cx="10835640" cy="4890878"/>
        </p:xfrm>
        <a:graphic>
          <a:graphicData uri="http://schemas.openxmlformats.org/drawingml/2006/table">
            <a:tbl>
              <a:tblPr firstRow="1" bandRow="1">
                <a:tableStyleId>{5C22544A-7EE6-4342-B048-85BDC9FD1C3A}</a:tableStyleId>
              </a:tblPr>
              <a:tblGrid>
                <a:gridCol w="6565024">
                  <a:extLst>
                    <a:ext uri="{9D8B030D-6E8A-4147-A177-3AD203B41FA5}">
                      <a16:colId xmlns:a16="http://schemas.microsoft.com/office/drawing/2014/main" val="495266870"/>
                    </a:ext>
                  </a:extLst>
                </a:gridCol>
                <a:gridCol w="1674750">
                  <a:extLst>
                    <a:ext uri="{9D8B030D-6E8A-4147-A177-3AD203B41FA5}">
                      <a16:colId xmlns:a16="http://schemas.microsoft.com/office/drawing/2014/main" val="1672667187"/>
                    </a:ext>
                  </a:extLst>
                </a:gridCol>
                <a:gridCol w="1256065">
                  <a:extLst>
                    <a:ext uri="{9D8B030D-6E8A-4147-A177-3AD203B41FA5}">
                      <a16:colId xmlns:a16="http://schemas.microsoft.com/office/drawing/2014/main" val="45175685"/>
                    </a:ext>
                  </a:extLst>
                </a:gridCol>
                <a:gridCol w="1339801">
                  <a:extLst>
                    <a:ext uri="{9D8B030D-6E8A-4147-A177-3AD203B41FA5}">
                      <a16:colId xmlns:a16="http://schemas.microsoft.com/office/drawing/2014/main" val="1047775750"/>
                    </a:ext>
                  </a:extLst>
                </a:gridCol>
              </a:tblGrid>
              <a:tr h="679059">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b="1" i="0" u="none" strike="noStrike" dirty="0">
                          <a:solidFill>
                            <a:schemeClr val="tx1"/>
                          </a:solidFill>
                          <a:effectLst/>
                          <a:latin typeface="Calibri" panose="020F0502020204030204" pitchFamily="34" charset="0"/>
                        </a:rPr>
                        <a:t>Mar.</a:t>
                      </a: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Apr.</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May</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79059">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6">
                        <a:lumMod val="40000"/>
                        <a:lumOff val="60000"/>
                      </a:schemeClr>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6">
                        <a:lumMod val="40000"/>
                        <a:lumOff val="60000"/>
                      </a:schemeClr>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6">
                        <a:lumMod val="40000"/>
                        <a:lumOff val="60000"/>
                      </a:schemeClr>
                    </a:solidFill>
                  </a:tcPr>
                </a:tc>
                <a:tc>
                  <a:txBody>
                    <a:bodyPr/>
                    <a:lstStyle/>
                    <a:p>
                      <a:pPr algn="ctr" rtl="0" fontAlgn="ctr"/>
                      <a:r>
                        <a:rPr lang="en-US" sz="3200" u="none" strike="noStrike" dirty="0">
                          <a:solidFill>
                            <a:schemeClr val="tx1"/>
                          </a:solidFill>
                          <a:effectLst/>
                        </a:rPr>
                        <a:t>3</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6">
                        <a:lumMod val="40000"/>
                        <a:lumOff val="60000"/>
                      </a:schemeClr>
                    </a:solidFill>
                  </a:tcPr>
                </a:tc>
                <a:extLst>
                  <a:ext uri="{0D108BD9-81ED-4DB2-BD59-A6C34878D82A}">
                    <a16:rowId xmlns:a16="http://schemas.microsoft.com/office/drawing/2014/main" val="2646513148"/>
                  </a:ext>
                </a:extLst>
              </a:tr>
              <a:tr h="816524">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b="0" i="0" u="none" strike="noStrike" dirty="0">
                          <a:solidFill>
                            <a:schemeClr val="tx1"/>
                          </a:solidFill>
                          <a:effectLst/>
                          <a:latin typeface="Calibri" panose="020F0502020204030204" pitchFamily="34" charset="0"/>
                        </a:rPr>
                        <a:t>4</a:t>
                      </a: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79059">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5</a:t>
                      </a: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5</a:t>
                      </a: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79059">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b="0" i="0" u="none" strike="noStrike" dirty="0">
                          <a:solidFill>
                            <a:schemeClr val="tx1"/>
                          </a:solidFill>
                          <a:effectLst/>
                          <a:latin typeface="Calibri" panose="020F0502020204030204" pitchFamily="34" charset="0"/>
                        </a:rPr>
                        <a:t>1</a:t>
                      </a: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79059">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79059">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b="0" i="0" u="none" strike="noStrike" dirty="0">
                          <a:solidFill>
                            <a:schemeClr val="tx1"/>
                          </a:solidFill>
                          <a:effectLst/>
                          <a:latin typeface="Calibri" panose="020F0502020204030204" pitchFamily="34" charset="0"/>
                        </a:rPr>
                        <a:t>12</a:t>
                      </a: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13</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10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
        <p:nvSpPr>
          <p:cNvPr id="8" name="Title 1">
            <a:extLst>
              <a:ext uri="{FF2B5EF4-FFF2-40B4-BE49-F238E27FC236}">
                <a16:creationId xmlns:a16="http://schemas.microsoft.com/office/drawing/2014/main" id="{7506E400-F2F3-DBAE-91A1-F5D00767C50C}"/>
              </a:ext>
            </a:extLst>
          </p:cNvPr>
          <p:cNvSpPr>
            <a:spLocks noGrp="1"/>
          </p:cNvSpPr>
          <p:nvPr>
            <p:ph type="title"/>
          </p:nvPr>
        </p:nvSpPr>
        <p:spPr>
          <a:xfrm>
            <a:off x="1190825" y="247650"/>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0962F78A-71EB-96A4-4191-E4DB148FB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099C89EA-5DE9-E06B-B6DB-9A27A62AC165}"/>
              </a:ext>
            </a:extLst>
          </p:cNvPr>
          <p:cNvPicPr>
            <a:picLocks noChangeAspect="1"/>
          </p:cNvPicPr>
          <p:nvPr/>
        </p:nvPicPr>
        <p:blipFill>
          <a:blip r:embed="rId4"/>
          <a:stretch>
            <a:fillRect/>
          </a:stretch>
        </p:blipFill>
        <p:spPr>
          <a:xfrm>
            <a:off x="97691" y="40013"/>
            <a:ext cx="953884" cy="948674"/>
          </a:xfrm>
          <a:prstGeom prst="rect">
            <a:avLst/>
          </a:prstGeom>
        </p:spPr>
      </p:pic>
    </p:spTree>
    <p:extLst>
      <p:ext uri="{BB962C8B-B14F-4D97-AF65-F5344CB8AC3E}">
        <p14:creationId xmlns:p14="http://schemas.microsoft.com/office/powerpoint/2010/main" val="163604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E472E-1C0C-7A50-D6C9-D1C784910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CCFDB8B-45E8-C376-62E3-5AE6EB3EA9E8}"/>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B44EB712-4871-3CB3-63D7-AFEBB097E3B4}"/>
              </a:ext>
            </a:extLst>
          </p:cNvPr>
          <p:cNvCxnSpPr/>
          <p:nvPr/>
        </p:nvCxnSpPr>
        <p:spPr>
          <a:xfrm>
            <a:off x="603885" y="1043487"/>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48E7FB4-12E2-56C5-0E2E-A6444A072920}"/>
              </a:ext>
            </a:extLst>
          </p:cNvPr>
          <p:cNvSpPr txBox="1"/>
          <p:nvPr/>
        </p:nvSpPr>
        <p:spPr>
          <a:xfrm>
            <a:off x="11856999" y="6329958"/>
            <a:ext cx="253596" cy="246221"/>
          </a:xfrm>
          <a:prstGeom prst="rect">
            <a:avLst/>
          </a:prstGeom>
          <a:noFill/>
        </p:spPr>
        <p:txBody>
          <a:bodyPr wrap="none" rtlCol="0">
            <a:spAutoFit/>
          </a:bodyPr>
          <a:lstStyle/>
          <a:p>
            <a:r>
              <a:rPr lang="en-US" sz="1000" dirty="0"/>
              <a:t>5</a:t>
            </a:r>
          </a:p>
        </p:txBody>
      </p:sp>
      <p:sp>
        <p:nvSpPr>
          <p:cNvPr id="11" name="Text Box 6">
            <a:extLst>
              <a:ext uri="{FF2B5EF4-FFF2-40B4-BE49-F238E27FC236}">
                <a16:creationId xmlns:a16="http://schemas.microsoft.com/office/drawing/2014/main" id="{53401B0B-AA3B-CB56-915B-C514870D086E}"/>
              </a:ext>
            </a:extLst>
          </p:cNvPr>
          <p:cNvSpPr txBox="1">
            <a:spLocks noChangeArrowheads="1"/>
          </p:cNvSpPr>
          <p:nvPr/>
        </p:nvSpPr>
        <p:spPr bwMode="auto">
          <a:xfrm>
            <a:off x="1565910" y="4819854"/>
            <a:ext cx="877612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Aptos" panose="020B0004020202020204" pitchFamily="34" charset="0"/>
                <a:cs typeface="Calibri" panose="020F0502020204030204" pitchFamily="34" charset="0"/>
              </a:rPr>
              <a:t>Other Figures</a:t>
            </a:r>
            <a:r>
              <a:rPr lang="en-US" altLang="en-US" sz="1400" u="sng" dirty="0">
                <a:solidFill>
                  <a:schemeClr val="tx1"/>
                </a:solidFill>
                <a:latin typeface="Aptos" panose="020B0004020202020204" pitchFamily="34" charset="0"/>
                <a:cs typeface="Calibri" panose="020F0502020204030204" pitchFamily="34" charset="0"/>
              </a:rPr>
              <a:t>		        FY 2026	                         FY 2025 	   	FY 2024	       	</a:t>
            </a:r>
          </a:p>
          <a:p>
            <a:r>
              <a:rPr lang="en-US" altLang="en-US" sz="1400" dirty="0">
                <a:solidFill>
                  <a:schemeClr val="tx1"/>
                </a:solidFill>
                <a:latin typeface="Aptos" panose="020B0004020202020204" pitchFamily="34" charset="0"/>
                <a:cs typeface="Calibri" panose="020F0502020204030204" pitchFamily="34" charset="0"/>
              </a:rPr>
              <a:t>Fee Waivers Granted:</a:t>
            </a:r>
            <a:r>
              <a:rPr lang="en-US" altLang="en-US" sz="1400" b="1" dirty="0">
                <a:solidFill>
                  <a:schemeClr val="tx1"/>
                </a:solidFill>
                <a:latin typeface="Aptos" panose="020B0004020202020204" pitchFamily="34" charset="0"/>
                <a:cs typeface="Calibri" panose="020F0502020204030204" pitchFamily="34" charset="0"/>
              </a:rPr>
              <a:t>		</a:t>
            </a:r>
            <a:r>
              <a:rPr lang="en-US" altLang="en-US" sz="1400" dirty="0">
                <a:solidFill>
                  <a:srgbClr val="FF0000"/>
                </a:solidFill>
                <a:latin typeface="Aptos" panose="020B0004020202020204" pitchFamily="34" charset="0"/>
                <a:cs typeface="Calibri" panose="020F0502020204030204" pitchFamily="34" charset="0"/>
              </a:rPr>
              <a:t>                             </a:t>
            </a:r>
            <a:r>
              <a:rPr lang="en-US" altLang="en-US" sz="1400" dirty="0">
                <a:solidFill>
                  <a:schemeClr val="tx1"/>
                </a:solidFill>
                <a:latin typeface="Aptos" panose="020B0004020202020204" pitchFamily="34" charset="0"/>
                <a:cs typeface="Calibri" panose="020F0502020204030204" pitchFamily="34" charset="0"/>
              </a:rPr>
              <a:t>64	                     66</a:t>
            </a:r>
            <a:r>
              <a:rPr lang="en-US" altLang="en-US" sz="1400" dirty="0">
                <a:solidFill>
                  <a:srgbClr val="FF0000"/>
                </a:solidFill>
                <a:latin typeface="Aptos" panose="020B0004020202020204" pitchFamily="34" charset="0"/>
                <a:cs typeface="Calibri" panose="020F0502020204030204" pitchFamily="34" charset="0"/>
              </a:rPr>
              <a:t>	                    </a:t>
            </a:r>
            <a:r>
              <a:rPr lang="en-US" altLang="en-US" sz="1400" dirty="0">
                <a:solidFill>
                  <a:schemeClr val="tx1"/>
                </a:solidFill>
                <a:latin typeface="Aptos" panose="020B0004020202020204" pitchFamily="34" charset="0"/>
                <a:cs typeface="Calibri" panose="020F0502020204030204" pitchFamily="34" charset="0"/>
              </a:rPr>
              <a:t>77</a:t>
            </a:r>
            <a:r>
              <a:rPr lang="en-US" altLang="en-US" sz="1400" dirty="0">
                <a:solidFill>
                  <a:srgbClr val="FF0000"/>
                </a:solidFill>
                <a:latin typeface="Aptos" panose="020B0004020202020204" pitchFamily="34" charset="0"/>
                <a:cs typeface="Calibri" panose="020F0502020204030204" pitchFamily="34" charset="0"/>
              </a:rPr>
              <a:t>                                    </a:t>
            </a:r>
            <a:r>
              <a:rPr lang="en-US" altLang="en-US" sz="1400" dirty="0">
                <a:solidFill>
                  <a:schemeClr val="tx1"/>
                </a:solidFill>
                <a:latin typeface="Aptos" panose="020B0004020202020204" pitchFamily="34" charset="0"/>
                <a:cs typeface="Calibri" panose="020F0502020204030204" pitchFamily="34" charset="0"/>
              </a:rPr>
              <a:t>E</a:t>
            </a:r>
            <a:r>
              <a:rPr lang="en-US" altLang="en-US" sz="1400" dirty="0">
                <a:solidFill>
                  <a:schemeClr val="tx1"/>
                </a:solidFill>
                <a:latin typeface="Aptos" panose="020B0004020202020204" pitchFamily="34" charset="0"/>
                <a:ea typeface="ＭＳ Ｐゴシック"/>
                <a:cs typeface="Calibri" panose="020F0502020204030204" pitchFamily="34" charset="0"/>
              </a:rPr>
              <a:t>xam Fees Collected:                                     $        927,500	$    1,579,064	$  1,776,947 </a:t>
            </a:r>
          </a:p>
          <a:p>
            <a:r>
              <a:rPr lang="en-US" altLang="en-US" sz="1400" dirty="0">
                <a:solidFill>
                  <a:schemeClr val="tx1"/>
                </a:solidFill>
                <a:latin typeface="Aptos" panose="020B0004020202020204" pitchFamily="34" charset="0"/>
                <a:ea typeface="ＭＳ Ｐゴシック"/>
                <a:cs typeface="Calibri" panose="020F0502020204030204" pitchFamily="34" charset="0"/>
              </a:rPr>
              <a:t>Attorneys’ Fees (all proceedings)	       $  91,923,170	$  94,204,883	$90,947,160	</a:t>
            </a:r>
            <a:endParaRPr lang="en-US" sz="1400" dirty="0">
              <a:solidFill>
                <a:schemeClr val="tx1"/>
              </a:solidFill>
              <a:latin typeface="Aptos" panose="020B0004020202020204" pitchFamily="34" charset="0"/>
              <a:ea typeface="ＭＳ Ｐゴシック"/>
              <a:cs typeface="Calibri" panose="020F0502020204030204" pitchFamily="34" charset="0"/>
            </a:endParaRPr>
          </a:p>
          <a:p>
            <a:r>
              <a:rPr lang="en-US" altLang="en-US" sz="1400" dirty="0">
                <a:solidFill>
                  <a:schemeClr val="tx1"/>
                </a:solidFill>
                <a:latin typeface="Aptos" panose="020B0004020202020204" pitchFamily="34" charset="0"/>
                <a:ea typeface="ＭＳ Ｐゴシック"/>
                <a:cs typeface="Calibri" panose="020F0502020204030204" pitchFamily="34" charset="0"/>
              </a:rPr>
              <a:t>Referral Fees		       $     2,922,292	$     3,840,216	$   </a:t>
            </a:r>
            <a:r>
              <a:rPr lang="en-US" sz="1400" i="0" u="none" strike="noStrike" dirty="0">
                <a:solidFill>
                  <a:schemeClr val="tx1"/>
                </a:solidFill>
                <a:effectLst/>
                <a:latin typeface="Aptos" panose="020B0004020202020204" pitchFamily="34" charset="0"/>
              </a:rPr>
              <a:t>4,416,932	</a:t>
            </a:r>
            <a:endParaRPr lang="en-US" altLang="en-US" sz="1400" dirty="0">
              <a:solidFill>
                <a:schemeClr val="tx1"/>
              </a:solidFill>
              <a:latin typeface="Aptos" panose="020B0004020202020204" pitchFamily="34" charset="0"/>
              <a:ea typeface="ＭＳ Ｐゴシック"/>
              <a:cs typeface="Calibri" panose="020F0502020204030204" pitchFamily="34" charset="0"/>
            </a:endParaRPr>
          </a:p>
          <a:p>
            <a:r>
              <a:rPr lang="en-US" altLang="en-US" sz="1400" dirty="0">
                <a:solidFill>
                  <a:schemeClr val="tx1"/>
                </a:solidFill>
                <a:latin typeface="Aptos" panose="020B0004020202020204" pitchFamily="34" charset="0"/>
                <a:ea typeface="ＭＳ Ｐゴシック"/>
                <a:cs typeface="Calibri" panose="020F0502020204030204" pitchFamily="34" charset="0"/>
              </a:rPr>
              <a:t>Sec. 7 &amp; 8 Penalties		       $          </a:t>
            </a:r>
            <a:r>
              <a:rPr lang="en-US" altLang="en-US" sz="1400" dirty="0">
                <a:solidFill>
                  <a:srgbClr val="FF0000"/>
                </a:solidFill>
                <a:latin typeface="Aptos" panose="020B0004020202020204" pitchFamily="34" charset="0"/>
                <a:ea typeface="ＭＳ Ｐゴシック"/>
                <a:cs typeface="Calibri" panose="020F0502020204030204" pitchFamily="34" charset="0"/>
              </a:rPr>
              <a:t> </a:t>
            </a:r>
            <a:r>
              <a:rPr lang="en-US" altLang="en-US" sz="1400" dirty="0">
                <a:solidFill>
                  <a:schemeClr val="tx1"/>
                </a:solidFill>
                <a:latin typeface="Aptos" panose="020B0004020202020204" pitchFamily="34" charset="0"/>
                <a:ea typeface="ＭＳ Ｐゴシック"/>
                <a:cs typeface="Calibri" panose="020F0502020204030204" pitchFamily="34" charset="0"/>
              </a:rPr>
              <a:t>10,000	$                        0	$                200                  	                      	</a:t>
            </a:r>
          </a:p>
        </p:txBody>
      </p:sp>
      <p:graphicFrame>
        <p:nvGraphicFramePr>
          <p:cNvPr id="12" name="Chart 11">
            <a:extLst>
              <a:ext uri="{FF2B5EF4-FFF2-40B4-BE49-F238E27FC236}">
                <a16:creationId xmlns:a16="http://schemas.microsoft.com/office/drawing/2014/main" id="{5211E378-7E7B-CB06-039F-001BD1BCE518}"/>
              </a:ext>
            </a:extLst>
          </p:cNvPr>
          <p:cNvGraphicFramePr/>
          <p:nvPr>
            <p:extLst>
              <p:ext uri="{D42A27DB-BD31-4B8C-83A1-F6EECF244321}">
                <p14:modId xmlns:p14="http://schemas.microsoft.com/office/powerpoint/2010/main" val="2064338918"/>
              </p:ext>
            </p:extLst>
          </p:nvPr>
        </p:nvGraphicFramePr>
        <p:xfrm>
          <a:off x="1019243" y="1043487"/>
          <a:ext cx="10153514"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7">
            <a:extLst>
              <a:ext uri="{FF2B5EF4-FFF2-40B4-BE49-F238E27FC236}">
                <a16:creationId xmlns:a16="http://schemas.microsoft.com/office/drawing/2014/main" id="{1DECEC4A-24EC-0E71-CCD8-0CDBAB35CD3E}"/>
              </a:ext>
            </a:extLst>
          </p:cNvPr>
          <p:cNvSpPr txBox="1">
            <a:spLocks noChangeArrowheads="1"/>
          </p:cNvSpPr>
          <p:nvPr/>
        </p:nvSpPr>
        <p:spPr bwMode="auto">
          <a:xfrm>
            <a:off x="81405" y="6372025"/>
            <a:ext cx="113628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Aptos" panose="020B0004020202020204" pitchFamily="34" charset="0"/>
                <a:cs typeface="Calibri" panose="020F0502020204030204" pitchFamily="34" charset="0"/>
              </a:rPr>
              <a:t>Note: Attorneys Fees are not paid by the DIA. These fees are paid by the insurer to the injured worker’s counsel at certain stages of the dispute resolution process as outlined in c. 152.  </a:t>
            </a:r>
            <a:endParaRPr lang="en-US" altLang="en-US" sz="500" i="1" dirty="0">
              <a:solidFill>
                <a:schemeClr val="tx1"/>
              </a:solidFill>
              <a:latin typeface="Aptos" panose="020B0004020202020204" pitchFamily="34" charset="0"/>
              <a:cs typeface="Calibri" panose="020F0502020204030204" pitchFamily="34" charset="0"/>
            </a:endParaRPr>
          </a:p>
        </p:txBody>
      </p:sp>
      <p:sp>
        <p:nvSpPr>
          <p:cNvPr id="8" name="Title 1">
            <a:extLst>
              <a:ext uri="{FF2B5EF4-FFF2-40B4-BE49-F238E27FC236}">
                <a16:creationId xmlns:a16="http://schemas.microsoft.com/office/drawing/2014/main" id="{600F2FFF-85C4-CF76-DD02-8AD9DCBC314D}"/>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DDB4ADAE-0622-6241-988A-CC6865206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573EECF9-0208-A29F-18FB-C8D9F58F1649}"/>
              </a:ext>
            </a:extLst>
          </p:cNvPr>
          <p:cNvPicPr>
            <a:picLocks noChangeAspect="1"/>
          </p:cNvPicPr>
          <p:nvPr/>
        </p:nvPicPr>
        <p:blipFill>
          <a:blip r:embed="rId5"/>
          <a:stretch>
            <a:fillRect/>
          </a:stretch>
        </p:blipFill>
        <p:spPr>
          <a:xfrm>
            <a:off x="97691" y="40013"/>
            <a:ext cx="953884" cy="948674"/>
          </a:xfrm>
          <a:prstGeom prst="rect">
            <a:avLst/>
          </a:prstGeom>
        </p:spPr>
      </p:pic>
      <p:sp>
        <p:nvSpPr>
          <p:cNvPr id="15" name="TextBox 14">
            <a:extLst>
              <a:ext uri="{FF2B5EF4-FFF2-40B4-BE49-F238E27FC236}">
                <a16:creationId xmlns:a16="http://schemas.microsoft.com/office/drawing/2014/main" id="{9CBF38EC-E719-28B2-9740-88AF854E74DD}"/>
              </a:ext>
            </a:extLst>
          </p:cNvPr>
          <p:cNvSpPr txBox="1"/>
          <p:nvPr/>
        </p:nvSpPr>
        <p:spPr>
          <a:xfrm>
            <a:off x="4585057" y="1049453"/>
            <a:ext cx="3171019" cy="646331"/>
          </a:xfrm>
          <a:prstGeom prst="rect">
            <a:avLst/>
          </a:prstGeom>
          <a:noFill/>
        </p:spPr>
        <p:txBody>
          <a:bodyPr wrap="square">
            <a:spAutoFit/>
          </a:bodyPr>
          <a:lstStyle/>
          <a:p>
            <a:pPr algn="ctr"/>
            <a:r>
              <a:rPr lang="en-US" b="1" dirty="0">
                <a:solidFill>
                  <a:schemeClr val="tx1"/>
                </a:solidFill>
                <a:latin typeface="Calibri" panose="020F0502020204030204" pitchFamily="34" charset="0"/>
                <a:ea typeface="+mn-ea"/>
                <a:cs typeface="Calibri" panose="020F0502020204030204" pitchFamily="34" charset="0"/>
              </a:rPr>
              <a:t>Reviewing Board Case Inventory by Month</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853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BE13A-B6D2-9015-32FB-6768265D865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C98F86F-32E4-6A54-B74B-F7E9F0BE966B}"/>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C0FD780D-7302-8BC5-1D79-BBCA90AC2F3C}"/>
              </a:ext>
            </a:extLst>
          </p:cNvPr>
          <p:cNvCxnSpPr/>
          <p:nvPr/>
        </p:nvCxnSpPr>
        <p:spPr>
          <a:xfrm>
            <a:off x="603885" y="1047330"/>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1F0D4F2-00BE-DB7F-E7BA-9BFE27F00FC8}"/>
              </a:ext>
            </a:extLst>
          </p:cNvPr>
          <p:cNvSpPr txBox="1"/>
          <p:nvPr/>
        </p:nvSpPr>
        <p:spPr>
          <a:xfrm>
            <a:off x="11856999" y="6329958"/>
            <a:ext cx="253596" cy="246221"/>
          </a:xfrm>
          <a:prstGeom prst="rect">
            <a:avLst/>
          </a:prstGeom>
          <a:noFill/>
        </p:spPr>
        <p:txBody>
          <a:bodyPr wrap="none" rtlCol="0">
            <a:spAutoFit/>
          </a:bodyPr>
          <a:lstStyle/>
          <a:p>
            <a:r>
              <a:rPr lang="en-US" sz="1000" dirty="0"/>
              <a:t>6</a:t>
            </a:r>
          </a:p>
        </p:txBody>
      </p:sp>
      <p:sp>
        <p:nvSpPr>
          <p:cNvPr id="10" name="Text Box 6">
            <a:extLst>
              <a:ext uri="{FF2B5EF4-FFF2-40B4-BE49-F238E27FC236}">
                <a16:creationId xmlns:a16="http://schemas.microsoft.com/office/drawing/2014/main" id="{2EE52ADF-1DC8-A3C4-6918-A35F5BF6F651}"/>
              </a:ext>
            </a:extLst>
          </p:cNvPr>
          <p:cNvSpPr txBox="1">
            <a:spLocks noChangeArrowheads="1"/>
          </p:cNvSpPr>
          <p:nvPr/>
        </p:nvSpPr>
        <p:spPr bwMode="auto">
          <a:xfrm>
            <a:off x="244925" y="4430386"/>
            <a:ext cx="335990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800" dirty="0">
                <a:solidFill>
                  <a:schemeClr val="tx1"/>
                </a:solidFill>
                <a:latin typeface="Aptos" panose="020B0004020202020204" pitchFamily="34" charset="0"/>
                <a:cs typeface="Calibri" panose="020F0502020204030204" pitchFamily="34" charset="0"/>
              </a:rPr>
              <a:t>Total FROIs filed in FY 2026 are 28,192. The total FROIs filed in FY 2025 were 31,211. This represented 0.85% of the working population in MA. </a:t>
            </a:r>
          </a:p>
        </p:txBody>
      </p:sp>
      <p:sp>
        <p:nvSpPr>
          <p:cNvPr id="11" name="TextBox 10">
            <a:extLst>
              <a:ext uri="{FF2B5EF4-FFF2-40B4-BE49-F238E27FC236}">
                <a16:creationId xmlns:a16="http://schemas.microsoft.com/office/drawing/2014/main" id="{FD9453EF-B26E-031E-7716-0D4F51FD35AA}"/>
              </a:ext>
            </a:extLst>
          </p:cNvPr>
          <p:cNvSpPr txBox="1"/>
          <p:nvPr/>
        </p:nvSpPr>
        <p:spPr>
          <a:xfrm>
            <a:off x="5493912" y="3997247"/>
            <a:ext cx="1204176" cy="461665"/>
          </a:xfrm>
          <a:prstGeom prst="rect">
            <a:avLst/>
          </a:prstGeom>
          <a:noFill/>
        </p:spPr>
        <p:txBody>
          <a:bodyPr wrap="none" rtlCol="0">
            <a:spAutoFit/>
          </a:bodyPr>
          <a:lstStyle/>
          <a:p>
            <a:pPr algn="ctr"/>
            <a:r>
              <a:rPr lang="en-US" sz="1200" b="1" dirty="0">
                <a:latin typeface="Calibri" panose="020F0502020204030204" pitchFamily="34" charset="0"/>
                <a:cs typeface="Calibri" panose="020F0502020204030204" pitchFamily="34" charset="0"/>
              </a:rPr>
              <a:t>Injury Types</a:t>
            </a:r>
          </a:p>
          <a:p>
            <a:pPr algn="ctr"/>
            <a:r>
              <a:rPr lang="en-US" sz="1200" b="1" dirty="0">
                <a:latin typeface="Calibri" panose="020F0502020204030204" pitchFamily="34" charset="0"/>
                <a:cs typeface="Calibri" panose="020F0502020204030204" pitchFamily="34" charset="0"/>
              </a:rPr>
              <a:t>as of 5/31/2026</a:t>
            </a:r>
          </a:p>
        </p:txBody>
      </p:sp>
      <p:sp>
        <p:nvSpPr>
          <p:cNvPr id="12" name="TextBox 11">
            <a:extLst>
              <a:ext uri="{FF2B5EF4-FFF2-40B4-BE49-F238E27FC236}">
                <a16:creationId xmlns:a16="http://schemas.microsoft.com/office/drawing/2014/main" id="{38DF010E-DFDB-E9C1-DD38-9D2C396C205F}"/>
              </a:ext>
            </a:extLst>
          </p:cNvPr>
          <p:cNvSpPr txBox="1"/>
          <p:nvPr/>
        </p:nvSpPr>
        <p:spPr>
          <a:xfrm>
            <a:off x="4585057" y="1049453"/>
            <a:ext cx="3171019" cy="369332"/>
          </a:xfrm>
          <a:prstGeom prst="rect">
            <a:avLst/>
          </a:prstGeom>
          <a:noFill/>
        </p:spPr>
        <p:txBody>
          <a:bodyPr wrap="square">
            <a:spAutoFit/>
          </a:bodyPr>
          <a:lstStyle/>
          <a:p>
            <a:pPr algn="ctr"/>
            <a:r>
              <a:rPr lang="en-US" b="1" dirty="0">
                <a:latin typeface="Calibri" panose="020F0502020204030204" pitchFamily="34" charset="0"/>
                <a:ea typeface="+mn-ea"/>
                <a:cs typeface="Calibri" panose="020F0502020204030204" pitchFamily="34" charset="0"/>
              </a:rPr>
              <a:t>First Reports Filed by Month</a:t>
            </a:r>
            <a:endParaRPr lang="en-US" b="1" dirty="0">
              <a:latin typeface="Calibri" panose="020F0502020204030204" pitchFamily="34" charset="0"/>
              <a:cs typeface="Calibri" panose="020F0502020204030204" pitchFamily="34" charset="0"/>
            </a:endParaRPr>
          </a:p>
        </p:txBody>
      </p:sp>
      <p:graphicFrame>
        <p:nvGraphicFramePr>
          <p:cNvPr id="13" name="Chart 12">
            <a:extLst>
              <a:ext uri="{FF2B5EF4-FFF2-40B4-BE49-F238E27FC236}">
                <a16:creationId xmlns:a16="http://schemas.microsoft.com/office/drawing/2014/main" id="{81384A81-9A0A-6F0A-2B71-9498668ABA35}"/>
              </a:ext>
            </a:extLst>
          </p:cNvPr>
          <p:cNvGraphicFramePr/>
          <p:nvPr>
            <p:extLst>
              <p:ext uri="{D42A27DB-BD31-4B8C-83A1-F6EECF244321}">
                <p14:modId xmlns:p14="http://schemas.microsoft.com/office/powerpoint/2010/main" val="3760657740"/>
              </p:ext>
            </p:extLst>
          </p:nvPr>
        </p:nvGraphicFramePr>
        <p:xfrm>
          <a:off x="751114" y="1213450"/>
          <a:ext cx="10838906" cy="28613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7F9B0F5D-2A24-21D9-F40C-85B8463E418D}"/>
              </a:ext>
            </a:extLst>
          </p:cNvPr>
          <p:cNvGraphicFramePr/>
          <p:nvPr>
            <p:extLst>
              <p:ext uri="{D42A27DB-BD31-4B8C-83A1-F6EECF244321}">
                <p14:modId xmlns:p14="http://schemas.microsoft.com/office/powerpoint/2010/main" val="772763460"/>
              </p:ext>
            </p:extLst>
          </p:nvPr>
        </p:nvGraphicFramePr>
        <p:xfrm>
          <a:off x="3849754" y="4238841"/>
          <a:ext cx="4492493" cy="2588845"/>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F7E07C29-6FDB-E6CE-E1D1-24AFC52D1A9D}"/>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6BBADCBF-A00A-FFF6-C710-915DC87CF2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7CEBE2C6-69EA-479A-8F79-884DD76DB244}"/>
              </a:ext>
            </a:extLst>
          </p:cNvPr>
          <p:cNvPicPr>
            <a:picLocks noChangeAspect="1"/>
          </p:cNvPicPr>
          <p:nvPr/>
        </p:nvPicPr>
        <p:blipFill>
          <a:blip r:embed="rId6"/>
          <a:stretch>
            <a:fillRect/>
          </a:stretch>
        </p:blipFill>
        <p:spPr>
          <a:xfrm>
            <a:off x="97691" y="40013"/>
            <a:ext cx="953884" cy="948674"/>
          </a:xfrm>
          <a:prstGeom prst="rect">
            <a:avLst/>
          </a:prstGeom>
        </p:spPr>
      </p:pic>
    </p:spTree>
    <p:extLst>
      <p:ext uri="{BB962C8B-B14F-4D97-AF65-F5344CB8AC3E}">
        <p14:creationId xmlns:p14="http://schemas.microsoft.com/office/powerpoint/2010/main" val="398794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1F56-DD6D-77F0-FEB9-FBB3749F73C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73ABF3D-BEAA-18C9-4FBD-94CEF062C7A9}"/>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A4E131A6-2E91-1C64-0DA4-4443CC4AD838}"/>
              </a:ext>
            </a:extLst>
          </p:cNvPr>
          <p:cNvCxnSpPr/>
          <p:nvPr/>
        </p:nvCxnSpPr>
        <p:spPr>
          <a:xfrm>
            <a:off x="605790" y="1011926"/>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A1E28928-DBE9-0A4B-3750-DE0F30879E43}"/>
              </a:ext>
            </a:extLst>
          </p:cNvPr>
          <p:cNvSpPr txBox="1"/>
          <p:nvPr/>
        </p:nvSpPr>
        <p:spPr>
          <a:xfrm>
            <a:off x="11856999" y="6329958"/>
            <a:ext cx="253596" cy="246221"/>
          </a:xfrm>
          <a:prstGeom prst="rect">
            <a:avLst/>
          </a:prstGeom>
          <a:noFill/>
        </p:spPr>
        <p:txBody>
          <a:bodyPr wrap="none" rtlCol="0">
            <a:spAutoFit/>
          </a:bodyPr>
          <a:lstStyle/>
          <a:p>
            <a:r>
              <a:rPr lang="en-US" sz="1000" dirty="0"/>
              <a:t>7</a:t>
            </a:r>
          </a:p>
        </p:txBody>
      </p:sp>
      <p:sp>
        <p:nvSpPr>
          <p:cNvPr id="10" name="TextBox 9">
            <a:extLst>
              <a:ext uri="{FF2B5EF4-FFF2-40B4-BE49-F238E27FC236}">
                <a16:creationId xmlns:a16="http://schemas.microsoft.com/office/drawing/2014/main" id="{5F2C97D8-2C97-6453-96FD-A99A9F060242}"/>
              </a:ext>
            </a:extLst>
          </p:cNvPr>
          <p:cNvSpPr txBox="1"/>
          <p:nvPr/>
        </p:nvSpPr>
        <p:spPr>
          <a:xfrm>
            <a:off x="4613864" y="1011926"/>
            <a:ext cx="3171019" cy="369332"/>
          </a:xfrm>
          <a:prstGeom prst="rect">
            <a:avLst/>
          </a:prstGeom>
          <a:noFill/>
        </p:spPr>
        <p:txBody>
          <a:bodyPr wrap="square">
            <a:spAutoFit/>
          </a:bodyPr>
          <a:lstStyle/>
          <a:p>
            <a:pPr algn="ctr"/>
            <a:r>
              <a:rPr lang="en-US" b="1" dirty="0">
                <a:latin typeface="Calibri" panose="020F0502020204030204" pitchFamily="34" charset="0"/>
                <a:ea typeface="+mn-ea"/>
                <a:cs typeface="Calibri" panose="020F0502020204030204" pitchFamily="34" charset="0"/>
              </a:rPr>
              <a:t>Cases Filed by Month</a:t>
            </a:r>
            <a:endParaRPr lang="en-US" b="1" dirty="0">
              <a:latin typeface="Calibri" panose="020F0502020204030204" pitchFamily="34" charset="0"/>
              <a:cs typeface="Calibri" panose="020F0502020204030204" pitchFamily="34" charset="0"/>
            </a:endParaRPr>
          </a:p>
        </p:txBody>
      </p:sp>
      <p:graphicFrame>
        <p:nvGraphicFramePr>
          <p:cNvPr id="12" name="Chart 11">
            <a:extLst>
              <a:ext uri="{FF2B5EF4-FFF2-40B4-BE49-F238E27FC236}">
                <a16:creationId xmlns:a16="http://schemas.microsoft.com/office/drawing/2014/main" id="{5DCCDB7C-A800-751E-216F-2DAA5267EAE2}"/>
              </a:ext>
            </a:extLst>
          </p:cNvPr>
          <p:cNvGraphicFramePr/>
          <p:nvPr>
            <p:extLst>
              <p:ext uri="{D42A27DB-BD31-4B8C-83A1-F6EECF244321}">
                <p14:modId xmlns:p14="http://schemas.microsoft.com/office/powerpoint/2010/main" val="3670804522"/>
              </p:ext>
            </p:extLst>
          </p:nvPr>
        </p:nvGraphicFramePr>
        <p:xfrm>
          <a:off x="1188720" y="3560770"/>
          <a:ext cx="9867843" cy="273889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6">
            <a:extLst>
              <a:ext uri="{FF2B5EF4-FFF2-40B4-BE49-F238E27FC236}">
                <a16:creationId xmlns:a16="http://schemas.microsoft.com/office/drawing/2014/main" id="{92039DFA-C8EB-9343-A8D2-424FCA8F6405}"/>
              </a:ext>
            </a:extLst>
          </p:cNvPr>
          <p:cNvSpPr txBox="1">
            <a:spLocks noChangeArrowheads="1"/>
          </p:cNvSpPr>
          <p:nvPr/>
        </p:nvSpPr>
        <p:spPr bwMode="auto">
          <a:xfrm>
            <a:off x="4571999" y="6215297"/>
            <a:ext cx="32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902 cases were filed in May.  </a:t>
            </a:r>
            <a:endParaRPr lang="en-US" altLang="en-US" sz="1600" b="1" strike="sngStrike" dirty="0">
              <a:solidFill>
                <a:schemeClr val="tx1"/>
              </a:solidFill>
              <a:latin typeface="Calibri" panose="020F0502020204030204" pitchFamily="34" charset="0"/>
              <a:cs typeface="Calibri" panose="020F0502020204030204" pitchFamily="34" charset="0"/>
            </a:endParaRPr>
          </a:p>
        </p:txBody>
      </p:sp>
      <p:graphicFrame>
        <p:nvGraphicFramePr>
          <p:cNvPr id="14" name="Chart 13">
            <a:extLst>
              <a:ext uri="{FF2B5EF4-FFF2-40B4-BE49-F238E27FC236}">
                <a16:creationId xmlns:a16="http://schemas.microsoft.com/office/drawing/2014/main" id="{D807D749-0763-B113-091E-67C465ED6C25}"/>
              </a:ext>
            </a:extLst>
          </p:cNvPr>
          <p:cNvGraphicFramePr/>
          <p:nvPr>
            <p:extLst>
              <p:ext uri="{D42A27DB-BD31-4B8C-83A1-F6EECF244321}">
                <p14:modId xmlns:p14="http://schemas.microsoft.com/office/powerpoint/2010/main" val="218547026"/>
              </p:ext>
            </p:extLst>
          </p:nvPr>
        </p:nvGraphicFramePr>
        <p:xfrm>
          <a:off x="956381" y="1215348"/>
          <a:ext cx="9867843" cy="2437944"/>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DFF70CD7-3DA4-D945-FBA6-C2743009B084}"/>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BA94DEE-40A0-97C3-70E3-240F9F82C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EC6FF482-5389-CB39-742A-3CAA70ED2BC6}"/>
              </a:ext>
            </a:extLst>
          </p:cNvPr>
          <p:cNvPicPr>
            <a:picLocks noChangeAspect="1"/>
          </p:cNvPicPr>
          <p:nvPr/>
        </p:nvPicPr>
        <p:blipFill>
          <a:blip r:embed="rId6"/>
          <a:stretch>
            <a:fillRect/>
          </a:stretch>
        </p:blipFill>
        <p:spPr>
          <a:xfrm>
            <a:off x="97691" y="40013"/>
            <a:ext cx="953884" cy="948674"/>
          </a:xfrm>
          <a:prstGeom prst="rect">
            <a:avLst/>
          </a:prstGeom>
        </p:spPr>
      </p:pic>
    </p:spTree>
    <p:extLst>
      <p:ext uri="{BB962C8B-B14F-4D97-AF65-F5344CB8AC3E}">
        <p14:creationId xmlns:p14="http://schemas.microsoft.com/office/powerpoint/2010/main" val="187156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80D66-EE65-ADFD-6FBD-9498634F59E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7C16EB8-9B05-4576-B9D2-1434DA901AA9}"/>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44547A15-3856-F121-0E97-DC3D99F628A4}"/>
              </a:ext>
            </a:extLst>
          </p:cNvPr>
          <p:cNvCxnSpPr/>
          <p:nvPr/>
        </p:nvCxnSpPr>
        <p:spPr>
          <a:xfrm>
            <a:off x="605790" y="994378"/>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1C55A674-ED14-604D-3E23-6B13A04F5974}"/>
              </a:ext>
            </a:extLst>
          </p:cNvPr>
          <p:cNvSpPr txBox="1"/>
          <p:nvPr/>
        </p:nvSpPr>
        <p:spPr>
          <a:xfrm>
            <a:off x="11856999" y="6329958"/>
            <a:ext cx="253596" cy="246221"/>
          </a:xfrm>
          <a:prstGeom prst="rect">
            <a:avLst/>
          </a:prstGeom>
          <a:noFill/>
        </p:spPr>
        <p:txBody>
          <a:bodyPr wrap="none" rtlCol="0">
            <a:spAutoFit/>
          </a:bodyPr>
          <a:lstStyle/>
          <a:p>
            <a:r>
              <a:rPr lang="en-US" sz="1000" dirty="0"/>
              <a:t>8</a:t>
            </a:r>
          </a:p>
        </p:txBody>
      </p:sp>
      <p:sp>
        <p:nvSpPr>
          <p:cNvPr id="10" name="Text Box 5">
            <a:extLst>
              <a:ext uri="{FF2B5EF4-FFF2-40B4-BE49-F238E27FC236}">
                <a16:creationId xmlns:a16="http://schemas.microsoft.com/office/drawing/2014/main" id="{28A07F4E-DEF1-D29D-E8C2-1DEE877D0030}"/>
              </a:ext>
            </a:extLst>
          </p:cNvPr>
          <p:cNvSpPr txBox="1">
            <a:spLocks noChangeArrowheads="1"/>
          </p:cNvSpPr>
          <p:nvPr/>
        </p:nvSpPr>
        <p:spPr bwMode="auto">
          <a:xfrm>
            <a:off x="4265613" y="994378"/>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ea typeface="+mn-ea"/>
                <a:cs typeface="Calibri" panose="020F0502020204030204" pitchFamily="34" charset="0"/>
              </a:rPr>
              <a:t>Office of Investigations</a:t>
            </a:r>
          </a:p>
        </p:txBody>
      </p:sp>
      <p:sp>
        <p:nvSpPr>
          <p:cNvPr id="11" name="Text Box 7">
            <a:extLst>
              <a:ext uri="{FF2B5EF4-FFF2-40B4-BE49-F238E27FC236}">
                <a16:creationId xmlns:a16="http://schemas.microsoft.com/office/drawing/2014/main" id="{F48C653D-79E6-910E-7E11-CB1949C1CBC8}"/>
              </a:ext>
            </a:extLst>
          </p:cNvPr>
          <p:cNvSpPr txBox="1">
            <a:spLocks noChangeArrowheads="1"/>
          </p:cNvSpPr>
          <p:nvPr/>
        </p:nvSpPr>
        <p:spPr bwMode="auto">
          <a:xfrm>
            <a:off x="1360170" y="1613211"/>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mn-lt"/>
                <a:cs typeface="Calibri" panose="020F0502020204030204" pitchFamily="34" charset="0"/>
              </a:rPr>
              <a:t>Total Figures FY 2026 as of 5/31/2026</a:t>
            </a:r>
            <a:endParaRPr lang="en-US" altLang="en-US" sz="900" i="1" dirty="0">
              <a:solidFill>
                <a:schemeClr val="tx1"/>
              </a:solidFill>
              <a:latin typeface="+mn-lt"/>
              <a:cs typeface="Calibri" panose="020F0502020204030204" pitchFamily="34" charset="0"/>
            </a:endParaRPr>
          </a:p>
        </p:txBody>
      </p:sp>
      <p:graphicFrame>
        <p:nvGraphicFramePr>
          <p:cNvPr id="12" name="Chart 11">
            <a:extLst>
              <a:ext uri="{FF2B5EF4-FFF2-40B4-BE49-F238E27FC236}">
                <a16:creationId xmlns:a16="http://schemas.microsoft.com/office/drawing/2014/main" id="{4C0A5F99-CB07-FD65-BD7E-52C354FDC19D}"/>
              </a:ext>
            </a:extLst>
          </p:cNvPr>
          <p:cNvGraphicFramePr/>
          <p:nvPr>
            <p:extLst>
              <p:ext uri="{D42A27DB-BD31-4B8C-83A1-F6EECF244321}">
                <p14:modId xmlns:p14="http://schemas.microsoft.com/office/powerpoint/2010/main" val="1220577506"/>
              </p:ext>
            </p:extLst>
          </p:nvPr>
        </p:nvGraphicFramePr>
        <p:xfrm>
          <a:off x="1871032" y="1386354"/>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4">
            <a:extLst>
              <a:ext uri="{FF2B5EF4-FFF2-40B4-BE49-F238E27FC236}">
                <a16:creationId xmlns:a16="http://schemas.microsoft.com/office/drawing/2014/main" id="{F7CB0501-A3A4-6F0B-177F-DF29072AF6DC}"/>
              </a:ext>
            </a:extLst>
          </p:cNvPr>
          <p:cNvSpPr txBox="1">
            <a:spLocks noChangeArrowheads="1"/>
          </p:cNvSpPr>
          <p:nvPr/>
        </p:nvSpPr>
        <p:spPr bwMode="auto">
          <a:xfrm>
            <a:off x="1012151" y="5709483"/>
            <a:ext cx="10167698"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600" dirty="0">
                <a:solidFill>
                  <a:schemeClr val="tx1"/>
                </a:solidFill>
                <a:latin typeface="+mn-lt"/>
                <a:cs typeface="Calibri" panose="020F0502020204030204" pitchFamily="34" charset="0"/>
              </a:rPr>
              <a:t>5,924 compliance checks, 362 field investigations were conducted, 362 more employees are newly covered by WC insurance, and 1,086 compliance letters were sent in May. FY 2025, yielded 81,165 compliance checks with 7,082 employees covered by WC insurance.  </a:t>
            </a:r>
          </a:p>
        </p:txBody>
      </p:sp>
      <p:sp>
        <p:nvSpPr>
          <p:cNvPr id="8" name="Title 1">
            <a:extLst>
              <a:ext uri="{FF2B5EF4-FFF2-40B4-BE49-F238E27FC236}">
                <a16:creationId xmlns:a16="http://schemas.microsoft.com/office/drawing/2014/main" id="{1DC7DE19-DFAA-A013-D070-0E441253F099}"/>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June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9EFF7D68-5867-FF99-A04B-053E43DBFC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8DDC7AA8-9AD3-94BD-2B7B-DDFC0EDBD5CA}"/>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235113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2167</TotalTime>
  <Words>1191</Words>
  <Application>Microsoft Office PowerPoint</Application>
  <PresentationFormat>Widescreen</PresentationFormat>
  <Paragraphs>142</Paragraphs>
  <Slides>16</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DengXian</vt:lpstr>
      <vt:lpstr>Aptos</vt:lpstr>
      <vt:lpstr>Aptos Display</vt:lpstr>
      <vt:lpstr>Arial</vt:lpstr>
      <vt:lpstr>Calibri</vt:lpstr>
      <vt:lpstr>Office Theme</vt:lpstr>
      <vt:lpstr>PowerPoint Presentation</vt:lpstr>
      <vt:lpstr>Workers’ Compensation Advisory Council – June 2026</vt:lpstr>
      <vt:lpstr>Workers’ Compensation Advisory Council – June 2026</vt:lpstr>
      <vt:lpstr>Workers’ Compensation Advisory Council – June 2026</vt:lpstr>
      <vt:lpstr>Workers’ Compensation Advisory Council – June 2026</vt:lpstr>
      <vt:lpstr>Workers’ Compensation Advisory Council – June 2026</vt:lpstr>
      <vt:lpstr>Workers’ Compensation Advisory Council – June 2026</vt:lpstr>
      <vt:lpstr>Workers’ Compensation Advisory Council – June 2026</vt:lpstr>
      <vt:lpstr>Workers’ Compensation Advisory Council – June 2026</vt:lpstr>
      <vt:lpstr>Workers’ Compensation Advisory Council – June 2026</vt:lpstr>
      <vt:lpstr>Workers’ Compensation Advisory Council – June 2026</vt:lpstr>
      <vt:lpstr>Workers’ Compensation Advisory Council – June 2026</vt:lpstr>
      <vt:lpstr>Workers’ Compensation Advisory Council – June 2026</vt:lpstr>
      <vt:lpstr>Workers’ Compensation Advisory Council – June 2026</vt:lpstr>
      <vt:lpstr>Workers’ Compensation Advisory Council – June 2026</vt:lpstr>
      <vt:lpstr>Workers’ Compensation Advisory Council – June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Taupier, Bill (DIA)</dc:creator>
  <cp:lastModifiedBy>Gilgan, Lisa (DIA)</cp:lastModifiedBy>
  <cp:revision>7</cp:revision>
  <dcterms:created xsi:type="dcterms:W3CDTF">2026-03-12T14:35:38Z</dcterms:created>
  <dcterms:modified xsi:type="dcterms:W3CDTF">2026-06-10T12:29:59Z</dcterms:modified>
</cp:coreProperties>
</file>