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565"/>
    <a:srgbClr val="FF6600"/>
    <a:srgbClr val="3399FF"/>
    <a:srgbClr val="CC3399"/>
    <a:srgbClr val="5AD25D"/>
    <a:srgbClr val="095557"/>
    <a:srgbClr val="3366FF"/>
    <a:srgbClr val="61B2BB"/>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C3CF1-0A39-479E-BB42-A887A25705F2}" v="42" dt="2025-03-07T14:48:59.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autoAdjust="0"/>
    <p:restoredTop sz="90031" autoAdjust="0"/>
  </p:normalViewPr>
  <p:slideViewPr>
    <p:cSldViewPr snapToGrid="0">
      <p:cViewPr varScale="1">
        <p:scale>
          <a:sx n="57" d="100"/>
          <a:sy n="57" d="100"/>
        </p:scale>
        <p:origin x="1640"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Sheet1!$A$52:$A$58</c:f>
              <c:strCache>
                <c:ptCount val="7"/>
                <c:pt idx="0">
                  <c:v>Jul.</c:v>
                </c:pt>
                <c:pt idx="1">
                  <c:v>Aug.</c:v>
                </c:pt>
                <c:pt idx="2">
                  <c:v>Sep.</c:v>
                </c:pt>
                <c:pt idx="3">
                  <c:v>Oct.</c:v>
                </c:pt>
                <c:pt idx="4">
                  <c:v>Nov.</c:v>
                </c:pt>
                <c:pt idx="5">
                  <c:v>Dec.</c:v>
                </c:pt>
                <c:pt idx="6">
                  <c:v>Jan. 2025</c:v>
                </c:pt>
              </c:strCache>
            </c:strRef>
          </c:cat>
          <c:val>
            <c:numRef>
              <c:f>Sheet1!$B$52:$B$58</c:f>
              <c:numCache>
                <c:formatCode>General</c:formatCode>
                <c:ptCount val="7"/>
                <c:pt idx="0">
                  <c:v>485</c:v>
                </c:pt>
                <c:pt idx="1">
                  <c:v>492</c:v>
                </c:pt>
                <c:pt idx="2">
                  <c:v>482</c:v>
                </c:pt>
                <c:pt idx="3">
                  <c:v>567</c:v>
                </c:pt>
                <c:pt idx="4">
                  <c:v>440</c:v>
                </c:pt>
                <c:pt idx="5">
                  <c:v>515</c:v>
                </c:pt>
                <c:pt idx="6">
                  <c:v>537</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Sheet1!$A$52:$A$58</c:f>
              <c:strCache>
                <c:ptCount val="7"/>
                <c:pt idx="0">
                  <c:v>Jul.</c:v>
                </c:pt>
                <c:pt idx="1">
                  <c:v>Aug.</c:v>
                </c:pt>
                <c:pt idx="2">
                  <c:v>Sep.</c:v>
                </c:pt>
                <c:pt idx="3">
                  <c:v>Oct.</c:v>
                </c:pt>
                <c:pt idx="4">
                  <c:v>Nov.</c:v>
                </c:pt>
                <c:pt idx="5">
                  <c:v>Dec.</c:v>
                </c:pt>
                <c:pt idx="6">
                  <c:v>Jan. 2025</c:v>
                </c:pt>
              </c:strCache>
            </c:strRef>
          </c:cat>
          <c:val>
            <c:numRef>
              <c:f>Sheet1!$C$52:$C$58</c:f>
              <c:numCache>
                <c:formatCode>General</c:formatCode>
                <c:ptCount val="7"/>
                <c:pt idx="0">
                  <c:v>499</c:v>
                </c:pt>
                <c:pt idx="1">
                  <c:v>476</c:v>
                </c:pt>
                <c:pt idx="2">
                  <c:v>471</c:v>
                </c:pt>
                <c:pt idx="3">
                  <c:v>469</c:v>
                </c:pt>
                <c:pt idx="4">
                  <c:v>421</c:v>
                </c:pt>
                <c:pt idx="5">
                  <c:v>472</c:v>
                </c:pt>
                <c:pt idx="6">
                  <c:v>516</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2025</c:v>
                </c:pt>
              </c:strCache>
            </c:strRef>
          </c:tx>
          <c:spPr>
            <a:ln w="10312">
              <a:solidFill>
                <a:srgbClr val="00B050">
                  <a:alpha val="97000"/>
                </a:srgbClr>
              </a:solidFill>
              <a:prstDash val="solid"/>
            </a:ln>
          </c:spPr>
          <c:marker>
            <c:symbol val="square"/>
            <c:size val="9"/>
            <c:spPr>
              <a:solidFill>
                <a:srgbClr val="00B050"/>
              </a:solidFill>
              <a:ln w="38100">
                <a:solidFill>
                  <a:srgbClr val="00B050"/>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120</c:v>
                </c:pt>
                <c:pt idx="1">
                  <c:v>110</c:v>
                </c:pt>
                <c:pt idx="2">
                  <c:v>94</c:v>
                </c:pt>
                <c:pt idx="3">
                  <c:v>126</c:v>
                </c:pt>
                <c:pt idx="4">
                  <c:v>82</c:v>
                </c:pt>
                <c:pt idx="5">
                  <c:v>85</c:v>
                </c:pt>
                <c:pt idx="6">
                  <c:v>92</c:v>
                </c:pt>
                <c:pt idx="7">
                  <c:v>119</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1.5029696075876532E-3"/>
                  <c:y val="-0.30365191380333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9906E-3"/>
                  <c:y val="-6.777944504538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4.880120043267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1021649799270462E-16"/>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1.1021649799270462E-16"/>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1.1021649799270462E-16"/>
                  <c:y val="-0.10844711207261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 Uninsured Cases Filed</c:v>
                </c:pt>
                <c:pt idx="1">
                  <c:v>Roofer</c:v>
                </c:pt>
                <c:pt idx="2">
                  <c:v>Delivery Driver</c:v>
                </c:pt>
                <c:pt idx="3">
                  <c:v>Kitchen Staff</c:v>
                </c:pt>
                <c:pt idx="4">
                  <c:v>Carpenter</c:v>
                </c:pt>
                <c:pt idx="5">
                  <c:v>Laborer</c:v>
                </c:pt>
                <c:pt idx="6">
                  <c:v>All Other Occupations</c:v>
                </c:pt>
                <c:pt idx="7">
                  <c:v>Restaurant</c:v>
                </c:pt>
                <c:pt idx="8">
                  <c:v>Tree Service</c:v>
                </c:pt>
                <c:pt idx="9">
                  <c:v>Auto Repair</c:v>
                </c:pt>
                <c:pt idx="10">
                  <c:v>Delivery Services</c:v>
                </c:pt>
                <c:pt idx="11">
                  <c:v>Construction</c:v>
                </c:pt>
                <c:pt idx="12">
                  <c:v>All Other Industries</c:v>
                </c:pt>
              </c:strCache>
            </c:strRef>
          </c:cat>
          <c:val>
            <c:numRef>
              <c:f>Sheet1!$B$2:$B$14</c:f>
              <c:numCache>
                <c:formatCode>General</c:formatCode>
                <c:ptCount val="13"/>
                <c:pt idx="0">
                  <c:v>75</c:v>
                </c:pt>
                <c:pt idx="1">
                  <c:v>3</c:v>
                </c:pt>
                <c:pt idx="2">
                  <c:v>4</c:v>
                </c:pt>
                <c:pt idx="3">
                  <c:v>4</c:v>
                </c:pt>
                <c:pt idx="4">
                  <c:v>7</c:v>
                </c:pt>
                <c:pt idx="5">
                  <c:v>36</c:v>
                </c:pt>
                <c:pt idx="6">
                  <c:v>21</c:v>
                </c:pt>
                <c:pt idx="7">
                  <c:v>3</c:v>
                </c:pt>
                <c:pt idx="8">
                  <c:v>3</c:v>
                </c:pt>
                <c:pt idx="9">
                  <c:v>4</c:v>
                </c:pt>
                <c:pt idx="10">
                  <c:v>4</c:v>
                </c:pt>
                <c:pt idx="11">
                  <c:v>33</c:v>
                </c:pt>
                <c:pt idx="12">
                  <c:v>28</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7.451787259358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Sheet1!$B$11:$B$15</c:f>
              <c:numCache>
                <c:formatCode>"$"#,##0</c:formatCode>
                <c:ptCount val="5"/>
                <c:pt idx="0">
                  <c:v>8360000</c:v>
                </c:pt>
                <c:pt idx="1">
                  <c:v>7050000</c:v>
                </c:pt>
                <c:pt idx="2">
                  <c:v>8200000</c:v>
                </c:pt>
                <c:pt idx="3">
                  <c:v>7500000</c:v>
                </c:pt>
                <c:pt idx="4">
                  <c:v>9800000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2223555919586E-3"/>
                  <c:y val="0.22777531734548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1.4673489586623707E-3"/>
                  <c:y val="0.2007740104335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Sheet1!$C$11:$C$15</c:f>
              <c:numCache>
                <c:formatCode>"$"#,##0</c:formatCode>
                <c:ptCount val="5"/>
                <c:pt idx="0">
                  <c:v>5385046</c:v>
                </c:pt>
                <c:pt idx="1">
                  <c:v>6924993</c:v>
                </c:pt>
                <c:pt idx="2">
                  <c:v>7726621</c:v>
                </c:pt>
                <c:pt idx="3">
                  <c:v>6246527</c:v>
                </c:pt>
                <c:pt idx="4">
                  <c:v>4240110</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0"/>
                  <c:y val="0.14342209452274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1.1315916680220148E-16"/>
                  <c:y val="0.26078196261197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2.0833029574007923E-3"/>
                  <c:y val="-1.492939339940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Sheet1!$A$5:$A$9</c:f>
              <c:numCache>
                <c:formatCode>0_);\(0\)</c:formatCode>
                <c:ptCount val="5"/>
                <c:pt idx="0">
                  <c:v>2021</c:v>
                </c:pt>
                <c:pt idx="1">
                  <c:v>2022</c:v>
                </c:pt>
                <c:pt idx="2">
                  <c:v>2023</c:v>
                </c:pt>
                <c:pt idx="3">
                  <c:v>2024</c:v>
                </c:pt>
                <c:pt idx="4">
                  <c:v>2025</c:v>
                </c:pt>
              </c:numCache>
            </c:numRef>
          </c:cat>
          <c:val>
            <c:numRef>
              <c:f>Sheet1!$B$5:$B$9</c:f>
              <c:numCache>
                <c:formatCode>_("$"* #,##0_);_("$"* \(#,##0\);_("$"* "-"_);_(@_)</c:formatCode>
                <c:ptCount val="5"/>
                <c:pt idx="0">
                  <c:v>972368.36</c:v>
                </c:pt>
                <c:pt idx="1">
                  <c:v>1283640</c:v>
                </c:pt>
                <c:pt idx="2">
                  <c:v>1061271</c:v>
                </c:pt>
                <c:pt idx="3">
                  <c:v>1173808</c:v>
                </c:pt>
                <c:pt idx="4">
                  <c:v>410322</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36836606632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Sheet1!$P$2:$T$2</c:f>
              <c:numCache>
                <c:formatCode>_("$"* #,##0_);_("$"* \(#,##0\);_("$"* "-"_);_(@_)</c:formatCode>
                <c:ptCount val="5"/>
                <c:pt idx="0">
                  <c:v>27000000</c:v>
                </c:pt>
                <c:pt idx="1">
                  <c:v>27000000</c:v>
                </c:pt>
                <c:pt idx="2">
                  <c:v>28000000</c:v>
                </c:pt>
                <c:pt idx="3">
                  <c:v>31000000</c:v>
                </c:pt>
                <c:pt idx="4">
                  <c:v>30700000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173202992939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6449903308751192E-3"/>
                  <c:y val="0.25834294654210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3.5029293429670876E-3"/>
                  <c:y val="0.27166075594572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Sheet1!$P$3:$T$3</c:f>
              <c:numCache>
                <c:formatCode>_("$"* #,##0_);_("$"* \(#,##0\);_("$"* "-"_);_(@_)</c:formatCode>
                <c:ptCount val="5"/>
                <c:pt idx="0">
                  <c:v>22075131</c:v>
                </c:pt>
                <c:pt idx="1">
                  <c:v>26832976</c:v>
                </c:pt>
                <c:pt idx="2">
                  <c:v>28933820.690000001</c:v>
                </c:pt>
                <c:pt idx="3">
                  <c:v>27136542</c:v>
                </c:pt>
                <c:pt idx="4">
                  <c:v>17772132.879999999</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18688493581390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6442274550024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Sheet1!$AG$2:$AK$2</c:f>
              <c:numCache>
                <c:formatCode>_("$"* #,##0_);_("$"* \(#,##0\);_("$"* "-"_);_(@_)</c:formatCode>
                <c:ptCount val="5"/>
                <c:pt idx="0">
                  <c:v>18000000</c:v>
                </c:pt>
                <c:pt idx="1">
                  <c:v>10900000</c:v>
                </c:pt>
                <c:pt idx="2">
                  <c:v>6000000</c:v>
                </c:pt>
                <c:pt idx="3">
                  <c:v>8700000</c:v>
                </c:pt>
                <c:pt idx="4" formatCode="&quot;$&quot;#,##0">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1.23744230817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Sheet1!$AG$3:$AK$3</c:f>
              <c:numCache>
                <c:formatCode>_("$"* #,##0_);_("$"* \(#,##0\);_("$"* "-"_);_(@_)</c:formatCode>
                <c:ptCount val="5"/>
                <c:pt idx="0">
                  <c:v>10230874</c:v>
                </c:pt>
                <c:pt idx="1">
                  <c:v>4038424</c:v>
                </c:pt>
                <c:pt idx="2">
                  <c:v>7944669.4800000004</c:v>
                </c:pt>
                <c:pt idx="3">
                  <c:v>9214740</c:v>
                </c:pt>
                <c:pt idx="4">
                  <c:v>4120726</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5.666008011824453E-3"/>
                  <c:y val="0.292031261279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6441068417093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Sheet1!$B$12:$B$17</c:f>
              <c:numCache>
                <c:formatCode>"$"#,##0</c:formatCode>
                <c:ptCount val="5"/>
                <c:pt idx="0">
                  <c:v>52887822</c:v>
                </c:pt>
                <c:pt idx="1">
                  <c:v>61157033</c:v>
                </c:pt>
                <c:pt idx="2">
                  <c:v>63500000</c:v>
                </c:pt>
                <c:pt idx="3">
                  <c:v>79500000</c:v>
                </c:pt>
                <c:pt idx="4">
                  <c:v>79000000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323554823591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2741929378532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931238092046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478039722584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0.30523599337177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Sheet1!$C$12:$C$17</c:f>
              <c:numCache>
                <c:formatCode>"$"#,##0</c:formatCode>
                <c:ptCount val="5"/>
                <c:pt idx="0">
                  <c:v>55171195.840000004</c:v>
                </c:pt>
                <c:pt idx="1">
                  <c:v>64743782</c:v>
                </c:pt>
                <c:pt idx="2">
                  <c:v>75030740</c:v>
                </c:pt>
                <c:pt idx="3">
                  <c:v>81506154</c:v>
                </c:pt>
                <c:pt idx="4">
                  <c:v>40405652</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Sheet1!$A$46:$A$49</c:f>
              <c:strCache>
                <c:ptCount val="4"/>
                <c:pt idx="0">
                  <c:v>Nov. 2024</c:v>
                </c:pt>
                <c:pt idx="1">
                  <c:v>Dec. 2024</c:v>
                </c:pt>
                <c:pt idx="2">
                  <c:v>Jan. 2025</c:v>
                </c:pt>
                <c:pt idx="3">
                  <c:v>Feb. 2025</c:v>
                </c:pt>
              </c:strCache>
            </c:strRef>
          </c:cat>
          <c:val>
            <c:numRef>
              <c:f>Sheet1!$B$46:$B$49</c:f>
              <c:numCache>
                <c:formatCode>General</c:formatCode>
                <c:ptCount val="4"/>
                <c:pt idx="0">
                  <c:v>68</c:v>
                </c:pt>
                <c:pt idx="1">
                  <c:v>68</c:v>
                </c:pt>
                <c:pt idx="2">
                  <c:v>67</c:v>
                </c:pt>
                <c:pt idx="3">
                  <c:v>67</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Sheet1!$A$46:$A$49</c:f>
              <c:strCache>
                <c:ptCount val="4"/>
                <c:pt idx="0">
                  <c:v>Nov. 2024</c:v>
                </c:pt>
                <c:pt idx="1">
                  <c:v>Dec. 2024</c:v>
                </c:pt>
                <c:pt idx="2">
                  <c:v>Jan. 2025</c:v>
                </c:pt>
                <c:pt idx="3">
                  <c:v>Feb. 2025</c:v>
                </c:pt>
              </c:strCache>
            </c:strRef>
          </c:cat>
          <c:val>
            <c:numRef>
              <c:f>Sheet1!$C$46:$C$49</c:f>
              <c:numCache>
                <c:formatCode>General</c:formatCode>
                <c:ptCount val="4"/>
                <c:pt idx="0">
                  <c:v>80</c:v>
                </c:pt>
                <c:pt idx="1">
                  <c:v>78</c:v>
                </c:pt>
                <c:pt idx="2">
                  <c:v>78</c:v>
                </c:pt>
                <c:pt idx="3">
                  <c:v>78</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Sheet1!$A$46:$A$49</c:f>
              <c:strCache>
                <c:ptCount val="4"/>
                <c:pt idx="0">
                  <c:v>Nov. 2024</c:v>
                </c:pt>
                <c:pt idx="1">
                  <c:v>Dec. 2024</c:v>
                </c:pt>
                <c:pt idx="2">
                  <c:v>Jan. 2025</c:v>
                </c:pt>
                <c:pt idx="3">
                  <c:v>Feb. 2025</c:v>
                </c:pt>
              </c:strCache>
            </c:strRef>
          </c:cat>
          <c:val>
            <c:numRef>
              <c:f>Sheet1!$D$46:$D$49</c:f>
              <c:numCache>
                <c:formatCode>General</c:formatCode>
                <c:ptCount val="4"/>
                <c:pt idx="0">
                  <c:v>16</c:v>
                </c:pt>
                <c:pt idx="1">
                  <c:v>16</c:v>
                </c:pt>
                <c:pt idx="2">
                  <c:v>16</c:v>
                </c:pt>
                <c:pt idx="3">
                  <c:v>16</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Sheet1!$A$46:$A$49</c:f>
              <c:strCache>
                <c:ptCount val="4"/>
                <c:pt idx="0">
                  <c:v>Nov. 2024</c:v>
                </c:pt>
                <c:pt idx="1">
                  <c:v>Dec. 2024</c:v>
                </c:pt>
                <c:pt idx="2">
                  <c:v>Jan. 2025</c:v>
                </c:pt>
                <c:pt idx="3">
                  <c:v>Feb. 2025</c:v>
                </c:pt>
              </c:strCache>
            </c:strRef>
          </c:cat>
          <c:val>
            <c:numRef>
              <c:f>Sheet1!$E$46:$E$49</c:f>
              <c:numCache>
                <c:formatCode>General</c:formatCode>
                <c:ptCount val="4"/>
                <c:pt idx="0">
                  <c:v>27</c:v>
                </c:pt>
                <c:pt idx="1">
                  <c:v>27</c:v>
                </c:pt>
                <c:pt idx="2">
                  <c:v>28</c:v>
                </c:pt>
                <c:pt idx="3">
                  <c:v>29</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Sheet1!$A$46:$A$49</c:f>
              <c:strCache>
                <c:ptCount val="4"/>
                <c:pt idx="0">
                  <c:v>Nov. 2024</c:v>
                </c:pt>
                <c:pt idx="1">
                  <c:v>Dec. 2024</c:v>
                </c:pt>
                <c:pt idx="2">
                  <c:v>Jan. 2025</c:v>
                </c:pt>
                <c:pt idx="3">
                  <c:v>Feb. 2025</c:v>
                </c:pt>
              </c:strCache>
            </c:strRef>
          </c:cat>
          <c:val>
            <c:numRef>
              <c:f>Sheet1!$F$46:$F$49</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6808963022478601E-3"/>
                  <c:y val="0.139751864878444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9.3016919557942588E-3"/>
                  <c:y val="0.125495966561942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Sheet1!$A$82:$A$90</c:f>
              <c:strCache>
                <c:ptCount val="9"/>
                <c:pt idx="0">
                  <c:v>Jul.</c:v>
                </c:pt>
                <c:pt idx="1">
                  <c:v>Aug.</c:v>
                </c:pt>
                <c:pt idx="2">
                  <c:v>Sep.</c:v>
                </c:pt>
                <c:pt idx="3">
                  <c:v>Oct.</c:v>
                </c:pt>
                <c:pt idx="4">
                  <c:v>Nov.</c:v>
                </c:pt>
                <c:pt idx="5">
                  <c:v>Dec.</c:v>
                </c:pt>
                <c:pt idx="6">
                  <c:v>Jan. 2025</c:v>
                </c:pt>
                <c:pt idx="7">
                  <c:v>Feb.</c:v>
                </c:pt>
                <c:pt idx="8">
                  <c:v>Mar.</c:v>
                </c:pt>
              </c:strCache>
            </c:strRef>
          </c:cat>
          <c:val>
            <c:numRef>
              <c:f>Sheet1!$B$82:$B$90</c:f>
              <c:numCache>
                <c:formatCode>#,##0</c:formatCode>
                <c:ptCount val="9"/>
                <c:pt idx="0">
                  <c:v>1852</c:v>
                </c:pt>
                <c:pt idx="1">
                  <c:v>1816</c:v>
                </c:pt>
                <c:pt idx="2">
                  <c:v>1941</c:v>
                </c:pt>
                <c:pt idx="3">
                  <c:v>1847</c:v>
                </c:pt>
                <c:pt idx="4">
                  <c:v>1972</c:v>
                </c:pt>
                <c:pt idx="5">
                  <c:v>1989</c:v>
                </c:pt>
                <c:pt idx="6">
                  <c:v>2005</c:v>
                </c:pt>
                <c:pt idx="7">
                  <c:v>1985</c:v>
                </c:pt>
                <c:pt idx="8">
                  <c:v>1973</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2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Sheet1!$A$82:$A$90</c:f>
              <c:strCache>
                <c:ptCount val="9"/>
                <c:pt idx="0">
                  <c:v>Jul.</c:v>
                </c:pt>
                <c:pt idx="1">
                  <c:v>Aug.</c:v>
                </c:pt>
                <c:pt idx="2">
                  <c:v>Sep.</c:v>
                </c:pt>
                <c:pt idx="3">
                  <c:v>Oct.</c:v>
                </c:pt>
                <c:pt idx="4">
                  <c:v>Nov.</c:v>
                </c:pt>
                <c:pt idx="5">
                  <c:v>Dec.</c:v>
                </c:pt>
                <c:pt idx="6">
                  <c:v>Jan. 2025</c:v>
                </c:pt>
                <c:pt idx="7">
                  <c:v>Feb.</c:v>
                </c:pt>
                <c:pt idx="8">
                  <c:v>Mar.</c:v>
                </c:pt>
              </c:strCache>
            </c:strRef>
          </c:cat>
          <c:val>
            <c:numRef>
              <c:f>Sheet1!$B$82:$B$90</c:f>
              <c:numCache>
                <c:formatCode>#,##0</c:formatCode>
                <c:ptCount val="9"/>
                <c:pt idx="0">
                  <c:v>981</c:v>
                </c:pt>
                <c:pt idx="1">
                  <c:v>1171</c:v>
                </c:pt>
                <c:pt idx="2">
                  <c:v>1075</c:v>
                </c:pt>
                <c:pt idx="3">
                  <c:v>1102</c:v>
                </c:pt>
                <c:pt idx="4">
                  <c:v>1080</c:v>
                </c:pt>
                <c:pt idx="5">
                  <c:v>1152</c:v>
                </c:pt>
                <c:pt idx="6">
                  <c:v>1130</c:v>
                </c:pt>
                <c:pt idx="7">
                  <c:v>1212</c:v>
                </c:pt>
                <c:pt idx="8">
                  <c:v>1272</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Sheet1!$A$72:$A$82</c:f>
              <c:strCache>
                <c:ptCount val="11"/>
                <c:pt idx="0">
                  <c:v>Apr.</c:v>
                </c:pt>
                <c:pt idx="1">
                  <c:v>May</c:v>
                </c:pt>
                <c:pt idx="2">
                  <c:v>Jun.</c:v>
                </c:pt>
                <c:pt idx="3">
                  <c:v>Jul. </c:v>
                </c:pt>
                <c:pt idx="4">
                  <c:v>Aug.</c:v>
                </c:pt>
                <c:pt idx="5">
                  <c:v>Sep.</c:v>
                </c:pt>
                <c:pt idx="6">
                  <c:v>Oct.</c:v>
                </c:pt>
                <c:pt idx="7">
                  <c:v>Nov.</c:v>
                </c:pt>
                <c:pt idx="8">
                  <c:v>Dec.</c:v>
                </c:pt>
                <c:pt idx="9">
                  <c:v>Jan. 2025</c:v>
                </c:pt>
                <c:pt idx="10">
                  <c:v>Feb. </c:v>
                </c:pt>
              </c:strCache>
            </c:strRef>
          </c:cat>
          <c:val>
            <c:numRef>
              <c:f>Sheet1!$B$72:$B$82</c:f>
              <c:numCache>
                <c:formatCode>General</c:formatCode>
                <c:ptCount val="11"/>
                <c:pt idx="0">
                  <c:v>24</c:v>
                </c:pt>
                <c:pt idx="1">
                  <c:v>24</c:v>
                </c:pt>
                <c:pt idx="2">
                  <c:v>22</c:v>
                </c:pt>
                <c:pt idx="3">
                  <c:v>22</c:v>
                </c:pt>
                <c:pt idx="4">
                  <c:v>24</c:v>
                </c:pt>
                <c:pt idx="5">
                  <c:v>23</c:v>
                </c:pt>
                <c:pt idx="6">
                  <c:v>27</c:v>
                </c:pt>
                <c:pt idx="7">
                  <c:v>27</c:v>
                </c:pt>
                <c:pt idx="8">
                  <c:v>14</c:v>
                </c:pt>
                <c:pt idx="9">
                  <c:v>23</c:v>
                </c:pt>
                <c:pt idx="10">
                  <c:v>21</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701657645240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dLbl>
              <c:idx val="9"/>
              <c:layout>
                <c:manualLayout>
                  <c:x val="8.7744227304384326E-4"/>
                  <c:y val="0.131323724783528"/>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343257461955057E-2"/>
                      <c:h val="6.7752014710804123E-2"/>
                    </c:manualLayout>
                  </c15:layout>
                </c:ext>
                <c:ext xmlns:c16="http://schemas.microsoft.com/office/drawing/2014/chart" uri="{C3380CC4-5D6E-409C-BE32-E72D297353CC}">
                  <c16:uniqueId val="{00000000-1211-467F-B406-40717FA3E407}"/>
                </c:ext>
              </c:extLst>
            </c:dLbl>
            <c:dLbl>
              <c:idx val="10"/>
              <c:layout>
                <c:manualLayout>
                  <c:x val="0"/>
                  <c:y val="0.15166948577140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41C-B467-F8C78C5F530B}"/>
                </c:ext>
              </c:extLst>
            </c:dLbl>
            <c:dLbl>
              <c:idx val="11"/>
              <c:layout>
                <c:manualLayout>
                  <c:x val="0"/>
                  <c:y val="0.14427097427036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1-4170-A394-B59A8BA6342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pt idx="9">
                  <c:v>2485</c:v>
                </c:pt>
                <c:pt idx="10">
                  <c:v>2660</c:v>
                </c:pt>
                <c:pt idx="11">
                  <c:v>2348</c:v>
                </c:pt>
              </c:numCache>
            </c:numRef>
          </c:val>
          <c:extLst>
            <c:ext xmlns:c16="http://schemas.microsoft.com/office/drawing/2014/chart" uri="{C3380CC4-5D6E-409C-BE32-E72D297353CC}">
              <c16:uniqueId val="{00000019-0DD1-49E4-9260-CCF8A14D4E96}"/>
            </c:ext>
          </c:extLst>
        </c:ser>
        <c:ser>
          <c:idx val="2"/>
          <c:order val="2"/>
          <c:tx>
            <c:strRef>
              <c:f>Sheet1!$F$1</c:f>
              <c:strCache>
                <c:ptCount val="1"/>
                <c:pt idx="0">
                  <c:v>FRI - FY 2025</c:v>
                </c:pt>
              </c:strCache>
            </c:strRef>
          </c:tx>
          <c:spPr>
            <a:solidFill>
              <a:srgbClr val="92D050"/>
            </a:solidFill>
            <a:ln>
              <a:noFill/>
            </a:ln>
            <a:effectLst/>
          </c:spPr>
          <c:invertIfNegative val="0"/>
          <c:dLbls>
            <c:dLbl>
              <c:idx val="0"/>
              <c:layout>
                <c:manualLayout>
                  <c:x val="0"/>
                  <c:y val="0.16646650877349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E-4FF4-A069-D084D19B077C}"/>
                </c:ext>
              </c:extLst>
            </c:dLbl>
            <c:dLbl>
              <c:idx val="1"/>
              <c:layout>
                <c:manualLayout>
                  <c:x val="-1.7546082298310524E-3"/>
                  <c:y val="0.15166948577140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6-4C08-8A10-4C0DBE626E8A}"/>
                </c:ext>
              </c:extLst>
            </c:dLbl>
            <c:dLbl>
              <c:idx val="2"/>
              <c:layout>
                <c:manualLayout>
                  <c:x val="-3.2167445945821513E-17"/>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F98-BB9C-5F603309003C}"/>
                </c:ext>
              </c:extLst>
            </c:dLbl>
            <c:dLbl>
              <c:idx val="3"/>
              <c:layout>
                <c:manualLayout>
                  <c:x val="-6.4334891891643026E-17"/>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6-47C4-87D5-D7A256588C37}"/>
                </c:ext>
              </c:extLst>
            </c:dLbl>
            <c:dLbl>
              <c:idx val="4"/>
              <c:layout>
                <c:manualLayout>
                  <c:x val="-6.4334891891643026E-17"/>
                  <c:y val="0.13687246276932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E8-4360-B014-AE8B829A80B7}"/>
                </c:ext>
              </c:extLst>
            </c:dLbl>
            <c:dLbl>
              <c:idx val="5"/>
              <c:layout>
                <c:manualLayout>
                  <c:x val="-1.7546082298310845E-3"/>
                  <c:y val="0.15166948577140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E-4CDB-8944-B1768B3763DC}"/>
                </c:ext>
              </c:extLst>
            </c:dLbl>
            <c:dLbl>
              <c:idx val="6"/>
              <c:layout>
                <c:manualLayout>
                  <c:x val="-1.7546082298310203E-3"/>
                  <c:y val="0.15536874152193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0-43FC-B1C2-5D7187B44866}"/>
                </c:ext>
              </c:extLst>
            </c:dLbl>
            <c:dLbl>
              <c:idx val="7"/>
              <c:layout>
                <c:manualLayout>
                  <c:x val="0"/>
                  <c:y val="0.144270974270365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EB-43E7-8443-8E8A613077E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Sheet1!$F$2:$F$13</c:f>
              <c:numCache>
                <c:formatCode>#,##0</c:formatCode>
                <c:ptCount val="12"/>
                <c:pt idx="0">
                  <c:v>2448</c:v>
                </c:pt>
                <c:pt idx="1">
                  <c:v>2943</c:v>
                </c:pt>
                <c:pt idx="2">
                  <c:v>2575</c:v>
                </c:pt>
                <c:pt idx="3">
                  <c:v>2859</c:v>
                </c:pt>
                <c:pt idx="4">
                  <c:v>2377</c:v>
                </c:pt>
                <c:pt idx="5">
                  <c:v>2440</c:v>
                </c:pt>
                <c:pt idx="6">
                  <c:v>2679</c:v>
                </c:pt>
                <c:pt idx="7">
                  <c:v>2435</c:v>
                </c:pt>
              </c:numCache>
            </c:numRef>
          </c:val>
          <c:extLst>
            <c:ext xmlns:c16="http://schemas.microsoft.com/office/drawing/2014/chart" uri="{C3380CC4-5D6E-409C-BE32-E72D297353CC}">
              <c16:uniqueId val="{00000000-1A8E-4FF4-A069-D084D19B077C}"/>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41827815458872192"/>
          <c:y val="7.6568477156221906E-2"/>
          <c:w val="0.16555847729295173"/>
          <c:h val="0.1695663103244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60</c:v>
                </c:pt>
                <c:pt idx="1">
                  <c:v>2</c:v>
                </c:pt>
                <c:pt idx="2">
                  <c:v>156</c:v>
                </c:pt>
                <c:pt idx="3">
                  <c:v>8</c:v>
                </c:pt>
                <c:pt idx="4">
                  <c:v>381</c:v>
                </c:pt>
                <c:pt idx="5">
                  <c:v>17</c:v>
                </c:pt>
                <c:pt idx="6">
                  <c:v>0</c:v>
                </c:pt>
                <c:pt idx="7">
                  <c:v>1</c:v>
                </c:pt>
                <c:pt idx="8">
                  <c:v>1923</c:v>
                </c:pt>
                <c:pt idx="9">
                  <c:v>989</c:v>
                </c:pt>
                <c:pt idx="10">
                  <c:v>1</c:v>
                </c:pt>
                <c:pt idx="11">
                  <c:v>1</c:v>
                </c:pt>
                <c:pt idx="12">
                  <c:v>1</c:v>
                </c:pt>
                <c:pt idx="13">
                  <c:v>10</c:v>
                </c:pt>
                <c:pt idx="14">
                  <c:v>84</c:v>
                </c:pt>
                <c:pt idx="15">
                  <c:v>6</c:v>
                </c:pt>
                <c:pt idx="16">
                  <c:v>1104</c:v>
                </c:pt>
                <c:pt idx="17">
                  <c:v>1</c:v>
                </c:pt>
                <c:pt idx="18">
                  <c:v>5</c:v>
                </c:pt>
                <c:pt idx="19">
                  <c:v>1</c:v>
                </c:pt>
                <c:pt idx="20">
                  <c:v>71</c:v>
                </c:pt>
                <c:pt idx="21">
                  <c:v>179</c:v>
                </c:pt>
                <c:pt idx="22">
                  <c:v>0</c:v>
                </c:pt>
                <c:pt idx="23">
                  <c:v>6</c:v>
                </c:pt>
                <c:pt idx="24">
                  <c:v>8</c:v>
                </c:pt>
                <c:pt idx="25">
                  <c:v>2</c:v>
                </c:pt>
                <c:pt idx="26">
                  <c:v>0</c:v>
                </c:pt>
                <c:pt idx="27">
                  <c:v>1</c:v>
                </c:pt>
                <c:pt idx="28">
                  <c:v>1</c:v>
                </c:pt>
                <c:pt idx="29">
                  <c:v>0</c:v>
                </c:pt>
                <c:pt idx="30">
                  <c:v>0</c:v>
                </c:pt>
                <c:pt idx="31">
                  <c:v>5</c:v>
                </c:pt>
                <c:pt idx="32">
                  <c:v>0</c:v>
                </c:pt>
                <c:pt idx="33">
                  <c:v>0</c:v>
                </c:pt>
                <c:pt idx="34">
                  <c:v>6</c:v>
                </c:pt>
                <c:pt idx="35">
                  <c:v>4904</c:v>
                </c:pt>
                <c:pt idx="36">
                  <c:v>0</c:v>
                </c:pt>
                <c:pt idx="37">
                  <c:v>1</c:v>
                </c:pt>
                <c:pt idx="38">
                  <c:v>2</c:v>
                </c:pt>
                <c:pt idx="39">
                  <c:v>338</c:v>
                </c:pt>
                <c:pt idx="40">
                  <c:v>0</c:v>
                </c:pt>
                <c:pt idx="41">
                  <c:v>4</c:v>
                </c:pt>
                <c:pt idx="42">
                  <c:v>0</c:v>
                </c:pt>
                <c:pt idx="43">
                  <c:v>6</c:v>
                </c:pt>
                <c:pt idx="44">
                  <c:v>27</c:v>
                </c:pt>
                <c:pt idx="45">
                  <c:v>1</c:v>
                </c:pt>
                <c:pt idx="46">
                  <c:v>1</c:v>
                </c:pt>
                <c:pt idx="47">
                  <c:v>1</c:v>
                </c:pt>
                <c:pt idx="48">
                  <c:v>11</c:v>
                </c:pt>
                <c:pt idx="49">
                  <c:v>2</c:v>
                </c:pt>
                <c:pt idx="50">
                  <c:v>128</c:v>
                </c:pt>
                <c:pt idx="51">
                  <c:v>57</c:v>
                </c:pt>
                <c:pt idx="52">
                  <c:v>83</c:v>
                </c:pt>
                <c:pt idx="53">
                  <c:v>4</c:v>
                </c:pt>
                <c:pt idx="54">
                  <c:v>30</c:v>
                </c:pt>
                <c:pt idx="55">
                  <c:v>521</c:v>
                </c:pt>
                <c:pt idx="56">
                  <c:v>581</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Sheet1!$E$1</c:f>
              <c:strCache>
                <c:ptCount val="1"/>
                <c:pt idx="0">
                  <c:v>Cases - FY 2024</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491E-4"/>
                  <c:y val="0.19393240633400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pt idx="9">
                  <c:v>914</c:v>
                </c:pt>
                <c:pt idx="10">
                  <c:v>886</c:v>
                </c:pt>
                <c:pt idx="11">
                  <c:v>786</c:v>
                </c:pt>
              </c:numCache>
            </c:numRef>
          </c:val>
          <c:extLst>
            <c:ext xmlns:c16="http://schemas.microsoft.com/office/drawing/2014/chart" uri="{C3380CC4-5D6E-409C-BE32-E72D297353CC}">
              <c16:uniqueId val="{00000011-8EA1-4264-8053-7E6D4DF6855B}"/>
            </c:ext>
          </c:extLst>
        </c:ser>
        <c:ser>
          <c:idx val="1"/>
          <c:order val="1"/>
          <c:tx>
            <c:strRef>
              <c:f>Sheet1!$F$1</c:f>
              <c:strCache>
                <c:ptCount val="1"/>
                <c:pt idx="0">
                  <c:v>Cases - FY 2025</c:v>
                </c:pt>
              </c:strCache>
            </c:strRef>
          </c:tx>
          <c:spPr>
            <a:solidFill>
              <a:schemeClr val="accent5">
                <a:lumMod val="50000"/>
              </a:schemeClr>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dLbl>
              <c:idx val="9"/>
              <c:layout>
                <c:manualLayout>
                  <c:x val="0"/>
                  <c:y val="0.1819612285206316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B-49A1-AA50-661FF9DDD418}"/>
                </c:ext>
              </c:extLst>
            </c:dLbl>
            <c:dLbl>
              <c:idx val="10"/>
              <c:layout>
                <c:manualLayout>
                  <c:x val="0"/>
                  <c:y val="0.16590582600410531"/>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87A-9325-A37D333215D2}"/>
                </c:ext>
              </c:extLst>
            </c:dLbl>
            <c:dLbl>
              <c:idx val="11"/>
              <c:layout>
                <c:manualLayout>
                  <c:x val="3.5398230088495575E-3"/>
                  <c:y val="0.16590582600410525"/>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9-407F-A193-8801E3BADB7E}"/>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Sheet1!$F$2:$F$13</c:f>
              <c:numCache>
                <c:formatCode>#,##0</c:formatCode>
                <c:ptCount val="12"/>
                <c:pt idx="0">
                  <c:v>879</c:v>
                </c:pt>
                <c:pt idx="1">
                  <c:v>875</c:v>
                </c:pt>
                <c:pt idx="2">
                  <c:v>830</c:v>
                </c:pt>
                <c:pt idx="3">
                  <c:v>872</c:v>
                </c:pt>
                <c:pt idx="4">
                  <c:v>826</c:v>
                </c:pt>
                <c:pt idx="5">
                  <c:v>761</c:v>
                </c:pt>
                <c:pt idx="6">
                  <c:v>895</c:v>
                </c:pt>
                <c:pt idx="7">
                  <c:v>772</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4.8166207549578954E-2"/>
          <c:w val="0.35744157201588739"/>
          <c:h val="0.14411261874571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1540827458694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428051197345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144290464903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0.212761583881365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2021</c:v>
                </c:pt>
                <c:pt idx="1">
                  <c:v>2022</c:v>
                </c:pt>
                <c:pt idx="2">
                  <c:v>2023</c:v>
                </c:pt>
                <c:pt idx="3">
                  <c:v>2024</c:v>
                </c:pt>
                <c:pt idx="4">
                  <c:v>2025</c:v>
                </c:pt>
              </c:numCache>
            </c:numRef>
          </c:cat>
          <c:val>
            <c:numRef>
              <c:f>Sheet1!$B$7:$B$11</c:f>
              <c:numCache>
                <c:formatCode>#,##0</c:formatCode>
                <c:ptCount val="5"/>
                <c:pt idx="0">
                  <c:v>10650</c:v>
                </c:pt>
                <c:pt idx="1">
                  <c:v>10345</c:v>
                </c:pt>
                <c:pt idx="2">
                  <c:v>10560</c:v>
                </c:pt>
                <c:pt idx="3">
                  <c:v>10462</c:v>
                </c:pt>
                <c:pt idx="4">
                  <c:v>6710</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0.20567842762693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Sheet1!$C$7:$C$11</c:f>
              <c:numCache>
                <c:formatCode>#,##0</c:formatCode>
                <c:ptCount val="5"/>
                <c:pt idx="0">
                  <c:v>8508</c:v>
                </c:pt>
                <c:pt idx="1">
                  <c:v>8546</c:v>
                </c:pt>
                <c:pt idx="2">
                  <c:v>8545</c:v>
                </c:pt>
                <c:pt idx="3">
                  <c:v>8538</c:v>
                </c:pt>
                <c:pt idx="4">
                  <c:v>5408</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Sheet1!$D$7:$D$11</c:f>
              <c:numCache>
                <c:formatCode>#,##0</c:formatCode>
                <c:ptCount val="5"/>
                <c:pt idx="0">
                  <c:v>2109</c:v>
                </c:pt>
                <c:pt idx="1">
                  <c:v>1762</c:v>
                </c:pt>
                <c:pt idx="2">
                  <c:v>1990</c:v>
                </c:pt>
                <c:pt idx="3">
                  <c:v>1880</c:v>
                </c:pt>
                <c:pt idx="4">
                  <c:v>1176</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Sheet1!$E$7:$E$11</c:f>
              <c:numCache>
                <c:formatCode>#,##0</c:formatCode>
                <c:ptCount val="5"/>
                <c:pt idx="0" formatCode="General">
                  <c:v>33</c:v>
                </c:pt>
                <c:pt idx="1">
                  <c:v>37</c:v>
                </c:pt>
                <c:pt idx="2" formatCode="General">
                  <c:v>25</c:v>
                </c:pt>
                <c:pt idx="3" formatCode="General">
                  <c:v>44</c:v>
                </c:pt>
                <c:pt idx="4" formatCode="General">
                  <c:v>126</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217405526218717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1272273390914039"/>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24788</c:v>
                </c:pt>
                <c:pt idx="1">
                  <c:v>31169</c:v>
                </c:pt>
                <c:pt idx="2">
                  <c:v>12284</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200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3/12/2025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March 12,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3553259096"/>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119 Stop Work Orders (SWO) were issued and 2 employers defaulted on an SWOs that were previously issued. 828 SWOs have been issued year-to-date with total fine collections to date of $488,090. FY 2024 yielded a total of 1,342 SWOs  issued, with a total fine collection of $1,158,659.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2025, 4,366</a:t>
            </a:r>
            <a:r>
              <a:rPr lang="en-US" dirty="0">
                <a:solidFill>
                  <a:srgbClr val="FF000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392367739"/>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t>
            </a:r>
            <a:r>
              <a:rPr lang="en-US" altLang="en-US" sz="1400" dirty="0">
                <a:solidFill>
                  <a:schemeClr val="tx1"/>
                </a:solidFill>
                <a:latin typeface="Calibri" panose="020F0502020204030204" pitchFamily="34" charset="0"/>
                <a:ea typeface="ＭＳ Ｐゴシック"/>
                <a:cs typeface="Calibri" panose="020F0502020204030204" pitchFamily="34" charset="0"/>
              </a:rPr>
              <a:t>February 28th</a:t>
            </a:r>
            <a:r>
              <a:rPr lang="en-US" altLang="en-US" sz="1400" dirty="0">
                <a:solidFill>
                  <a:schemeClr val="tx1"/>
                </a:solidFill>
                <a:latin typeface="Calibri" panose="020F0502020204030204" pitchFamily="34" charset="0"/>
                <a:cs typeface="Calibri" panose="020F0502020204030204" pitchFamily="34" charset="0"/>
              </a:rPr>
              <a:t>, 75 uninsured injuries have been reported to the WCTF for FY25.  Please note, claims may be determined to be insured or uninsured after filing. The WCTF received 104 newly reported claims in FY24.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5074513" y="1612000"/>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2/28/2025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3598989638"/>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1488907012"/>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2/28/2025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3750286617"/>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2/28/2025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818621512"/>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2/28/2025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1355920452"/>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3617203749"/>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3940415307"/>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10" name="TextBox 9">
            <a:extLst>
              <a:ext uri="{FF2B5EF4-FFF2-40B4-BE49-F238E27FC236}">
                <a16:creationId xmlns:a16="http://schemas.microsoft.com/office/drawing/2014/main" id="{4F17DD79-718B-E4CB-7D6D-DFF4C8B961BC}"/>
              </a:ext>
            </a:extLst>
          </p:cNvPr>
          <p:cNvSpPr txBox="1"/>
          <p:nvPr/>
        </p:nvSpPr>
        <p:spPr>
          <a:xfrm>
            <a:off x="1901741" y="1916886"/>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50.8%</a:t>
            </a:r>
          </a:p>
        </p:txBody>
      </p:sp>
      <p:sp>
        <p:nvSpPr>
          <p:cNvPr id="8" name="TextBox 7">
            <a:extLst>
              <a:ext uri="{FF2B5EF4-FFF2-40B4-BE49-F238E27FC236}">
                <a16:creationId xmlns:a16="http://schemas.microsoft.com/office/drawing/2014/main" id="{C308F81D-F8BB-C419-AAA0-E2B96FB97345}"/>
              </a:ext>
            </a:extLst>
          </p:cNvPr>
          <p:cNvSpPr txBox="1"/>
          <p:nvPr/>
        </p:nvSpPr>
        <p:spPr>
          <a:xfrm>
            <a:off x="808424" y="198238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49.3%</a:t>
            </a:r>
          </a:p>
        </p:txBody>
      </p:sp>
      <p:sp>
        <p:nvSpPr>
          <p:cNvPr id="11" name="TextBox 10">
            <a:extLst>
              <a:ext uri="{FF2B5EF4-FFF2-40B4-BE49-F238E27FC236}">
                <a16:creationId xmlns:a16="http://schemas.microsoft.com/office/drawing/2014/main" id="{249E14C6-0883-993E-B6EC-4784C6C00456}"/>
              </a:ext>
            </a:extLst>
          </p:cNvPr>
          <p:cNvSpPr txBox="1"/>
          <p:nvPr/>
        </p:nvSpPr>
        <p:spPr>
          <a:xfrm>
            <a:off x="2995058" y="198238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3" name="TextBox 2">
            <a:extLst>
              <a:ext uri="{FF2B5EF4-FFF2-40B4-BE49-F238E27FC236}">
                <a16:creationId xmlns:a16="http://schemas.microsoft.com/office/drawing/2014/main" id="{8D464775-435D-8927-5AD6-3315B62399EA}"/>
              </a:ext>
            </a:extLst>
          </p:cNvPr>
          <p:cNvSpPr txBox="1"/>
          <p:nvPr/>
        </p:nvSpPr>
        <p:spPr>
          <a:xfrm>
            <a:off x="4070721" y="1394500"/>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54.7%</a:t>
            </a:r>
          </a:p>
        </p:txBody>
      </p:sp>
      <p:sp>
        <p:nvSpPr>
          <p:cNvPr id="2" name="TextBox 1">
            <a:extLst>
              <a:ext uri="{FF2B5EF4-FFF2-40B4-BE49-F238E27FC236}">
                <a16:creationId xmlns:a16="http://schemas.microsoft.com/office/drawing/2014/main" id="{D90EC4D7-5880-92D3-1425-D7774A9D75DA}"/>
              </a:ext>
            </a:extLst>
          </p:cNvPr>
          <p:cNvSpPr txBox="1"/>
          <p:nvPr/>
        </p:nvSpPr>
        <p:spPr>
          <a:xfrm>
            <a:off x="5181692" y="228621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51.1%</a:t>
            </a:r>
          </a:p>
        </p:txBody>
      </p:sp>
      <p:sp>
        <p:nvSpPr>
          <p:cNvPr id="5" name="TextBox 4">
            <a:extLst>
              <a:ext uri="{FF2B5EF4-FFF2-40B4-BE49-F238E27FC236}">
                <a16:creationId xmlns:a16="http://schemas.microsoft.com/office/drawing/2014/main" id="{699849AA-C983-9B76-185F-63DE3751770E}"/>
              </a:ext>
            </a:extLst>
          </p:cNvPr>
          <p:cNvSpPr txBox="1"/>
          <p:nvPr/>
        </p:nvSpPr>
        <p:spPr>
          <a:xfrm>
            <a:off x="6295071" y="172512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6" name="TextBox 5">
            <a:extLst>
              <a:ext uri="{FF2B5EF4-FFF2-40B4-BE49-F238E27FC236}">
                <a16:creationId xmlns:a16="http://schemas.microsoft.com/office/drawing/2014/main" id="{B6BE0ED4-841F-6472-7A99-426DB16EE7B5}"/>
              </a:ext>
            </a:extLst>
          </p:cNvPr>
          <p:cNvSpPr txBox="1"/>
          <p:nvPr/>
        </p:nvSpPr>
        <p:spPr>
          <a:xfrm>
            <a:off x="7370734" y="1579166"/>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51.0%</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March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a:t>
            </a:r>
            <a:r>
              <a:rPr lang="en-US" altLang="en-US" sz="1200">
                <a:solidFill>
                  <a:schemeClr val="tx1"/>
                </a:solidFill>
                <a:latin typeface="Calibri" panose="020F0502020204030204" pitchFamily="34" charset="0"/>
                <a:cs typeface="Calibri" panose="020F0502020204030204" pitchFamily="34" charset="0"/>
              </a:rPr>
              <a:t>is 12 </a:t>
            </a:r>
            <a:r>
              <a:rPr lang="en-US" altLang="en-US" sz="1200" dirty="0">
                <a:solidFill>
                  <a:schemeClr val="tx1"/>
                </a:solidFill>
                <a:latin typeface="Calibri" panose="020F0502020204030204" pitchFamily="34" charset="0"/>
                <a:cs typeface="Calibri" panose="020F0502020204030204" pitchFamily="34" charset="0"/>
              </a:rPr>
              <a:t>to 26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Feb.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569</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Hear. Sched.:	        191</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206	Appeals to RB:             2</a:t>
            </a:r>
          </a:p>
          <a:p>
            <a:pPr algn="just">
              <a:defRPr/>
            </a:pPr>
            <a:r>
              <a:rPr lang="en-US" altLang="en-US" sz="1200" dirty="0">
                <a:solidFill>
                  <a:schemeClr val="tx1"/>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50%		  86%</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79%		  83%</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184045" y="1104396"/>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669944"/>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3382760348"/>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682157663"/>
              </p:ext>
            </p:extLst>
          </p:nvPr>
        </p:nvGraphicFramePr>
        <p:xfrm>
          <a:off x="76200" y="231005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258807" y="991953"/>
            <a:ext cx="41884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4,589 continuances as of February 28, 2025. 6,730 continuance requests were received in FY24.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2425890524"/>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Dec.</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3</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6</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9</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9</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2025 	   FY 2024	       	FY 2023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40</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78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939,332	$  1,776,947 	$  1,504,226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$ 59,163,892	$90,947,160		$94</a:t>
            </a:r>
            <a:r>
              <a:rPr lang="en-US" sz="1400" dirty="0">
                <a:solidFill>
                  <a:schemeClr val="tx1"/>
                </a:solidFill>
                <a:latin typeface="Calibri" panose="020F0502020204030204" pitchFamily="34" charset="0"/>
                <a:cs typeface="Calibri" panose="020F0502020204030204" pitchFamily="34" charset="0"/>
              </a:rPr>
              <a:t>,666,107</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2,493,037	$  </a:t>
            </a:r>
            <a:r>
              <a:rPr lang="en-US" sz="1400" i="0" u="none" strike="noStrike" dirty="0">
                <a:solidFill>
                  <a:schemeClr val="tx1"/>
                </a:solidFill>
                <a:effectLst/>
                <a:latin typeface="Calibri" panose="020F0502020204030204" pitchFamily="34" charset="0"/>
              </a:rPr>
              <a:t>4,416,932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0	$             200                  	$                  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4197922932"/>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4705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2025 are 21,171. The total FROIs filed in FY 2024 were 31,473. In FY 2024 this number of FROIs represented 0.85% of the working population in MA.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2776653366"/>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04246343"/>
              </p:ext>
            </p:extLst>
          </p:nvPr>
        </p:nvGraphicFramePr>
        <p:xfrm>
          <a:off x="2453833" y="4339157"/>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210627" y="4108325"/>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2/28/2025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2410750467"/>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3225708593"/>
              </p:ext>
            </p:extLst>
          </p:nvPr>
        </p:nvGraphicFramePr>
        <p:xfrm>
          <a:off x="1031023" y="3507928"/>
          <a:ext cx="7081952" cy="27388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772 cases were filed in February.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2025 as of 2/28/2025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4288878689"/>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705836"/>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6,889 compliance checks, 235 field investigations were conducted, 302 more employees are newly covered by WC insurance and 1,323</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compliance letters were sent in February. FY 2024, yielded 79,550 compliance checks with 4,124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1FE4B-DECD-4184-8DFC-A595727BE2A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8f2fdac3-5421-455f-b4e4-df6141b3176a"/>
    <ds:schemaRef ds:uri="http://purl.org/dc/elements/1.1/"/>
    <ds:schemaRef ds:uri="http://schemas.openxmlformats.org/package/2006/metadata/core-properties"/>
    <ds:schemaRef ds:uri="6d1ab2f6-91f9-4f14-952a-3f3eb0d68341"/>
    <ds:schemaRef ds:uri="http://www.w3.org/XML/1998/namespace"/>
    <ds:schemaRef ds:uri="http://purl.org/dc/terms/"/>
  </ds:schemaRefs>
</ds:datastoreItem>
</file>

<file path=customXml/itemProps2.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163E5-855C-4403-A3FA-051951FDBF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40760</TotalTime>
  <Words>1164</Words>
  <Application>Microsoft Office PowerPoint</Application>
  <PresentationFormat>On-screen Show (4:3)</PresentationFormat>
  <Paragraphs>155</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March 2025</vt:lpstr>
      <vt:lpstr>Workers’ Compensation Advisory Council – March 2025</vt:lpstr>
      <vt:lpstr>Workers’ Compensation Advisory Council – March 2025</vt:lpstr>
      <vt:lpstr>PowerPoint Presentation</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lpstr>Workers’ Compensation Advisory Council – March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105</cp:revision>
  <cp:lastPrinted>2020-03-10T13:54:35Z</cp:lastPrinted>
  <dcterms:created xsi:type="dcterms:W3CDTF">2018-01-10T13:59:06Z</dcterms:created>
  <dcterms:modified xsi:type="dcterms:W3CDTF">2025-03-12T15:06:50Z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