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3.xml" ContentType="application/vnd.openxmlformats-officedocument.presentationml.notesSlid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6565"/>
    <a:srgbClr val="CC3399"/>
    <a:srgbClr val="61B2BB"/>
    <a:srgbClr val="FFFF99"/>
    <a:srgbClr val="3399FF"/>
    <a:srgbClr val="5AD25D"/>
    <a:srgbClr val="095557"/>
    <a:srgbClr val="3366FF"/>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93F8A5-10E7-4A4A-8161-607FB11FBBA3}" v="4" dt="2026-03-10T19:52:34.7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57" d="100"/>
          <a:sy n="57" d="100"/>
        </p:scale>
        <p:origin x="1640" y="36"/>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r>
              <a:rPr lang="en-US" dirty="0">
                <a:solidFill>
                  <a:schemeClr val="tx1"/>
                </a:solidFill>
              </a:rPr>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Sheet1!$A$64:$A$70</c:f>
              <c:strCache>
                <c:ptCount val="7"/>
                <c:pt idx="0">
                  <c:v>Jul.</c:v>
                </c:pt>
                <c:pt idx="1">
                  <c:v>Aug.</c:v>
                </c:pt>
                <c:pt idx="2">
                  <c:v>Sep.</c:v>
                </c:pt>
                <c:pt idx="3">
                  <c:v>Oct.</c:v>
                </c:pt>
                <c:pt idx="4">
                  <c:v>Nov.</c:v>
                </c:pt>
                <c:pt idx="5">
                  <c:v>Dec.</c:v>
                </c:pt>
                <c:pt idx="6">
                  <c:v>Jan. 2026</c:v>
                </c:pt>
              </c:strCache>
            </c:strRef>
          </c:cat>
          <c:val>
            <c:numRef>
              <c:f>Sheet1!$B$64:$B$70</c:f>
              <c:numCache>
                <c:formatCode>General</c:formatCode>
                <c:ptCount val="7"/>
                <c:pt idx="0">
                  <c:v>580</c:v>
                </c:pt>
                <c:pt idx="1">
                  <c:v>479</c:v>
                </c:pt>
                <c:pt idx="2">
                  <c:v>505</c:v>
                </c:pt>
                <c:pt idx="3">
                  <c:v>547</c:v>
                </c:pt>
                <c:pt idx="4">
                  <c:v>458</c:v>
                </c:pt>
                <c:pt idx="5">
                  <c:v>510</c:v>
                </c:pt>
                <c:pt idx="6">
                  <c:v>518</c:v>
                </c:pt>
              </c:numCache>
            </c:numRef>
          </c:val>
          <c:extLst>
            <c:ext xmlns:c16="http://schemas.microsoft.com/office/drawing/2014/chart" uri="{C3380CC4-5D6E-409C-BE32-E72D297353CC}">
              <c16:uniqueId val="{00000000-604C-4EA0-BFE1-F603DEFE5429}"/>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Sheet1!$A$64:$A$70</c:f>
              <c:strCache>
                <c:ptCount val="7"/>
                <c:pt idx="0">
                  <c:v>Jul.</c:v>
                </c:pt>
                <c:pt idx="1">
                  <c:v>Aug.</c:v>
                </c:pt>
                <c:pt idx="2">
                  <c:v>Sep.</c:v>
                </c:pt>
                <c:pt idx="3">
                  <c:v>Oct.</c:v>
                </c:pt>
                <c:pt idx="4">
                  <c:v>Nov.</c:v>
                </c:pt>
                <c:pt idx="5">
                  <c:v>Dec.</c:v>
                </c:pt>
                <c:pt idx="6">
                  <c:v>Jan. 2026</c:v>
                </c:pt>
              </c:strCache>
            </c:strRef>
          </c:cat>
          <c:val>
            <c:numRef>
              <c:f>Sheet1!$C$64:$C$70</c:f>
              <c:numCache>
                <c:formatCode>General</c:formatCode>
                <c:ptCount val="7"/>
                <c:pt idx="0">
                  <c:v>489</c:v>
                </c:pt>
                <c:pt idx="1">
                  <c:v>428</c:v>
                </c:pt>
                <c:pt idx="2">
                  <c:v>460</c:v>
                </c:pt>
                <c:pt idx="3">
                  <c:v>501</c:v>
                </c:pt>
                <c:pt idx="4">
                  <c:v>378</c:v>
                </c:pt>
                <c:pt idx="5">
                  <c:v>464</c:v>
                </c:pt>
                <c:pt idx="6">
                  <c:v>417</c:v>
                </c:pt>
              </c:numCache>
            </c:numRef>
          </c:val>
          <c:extLst>
            <c:ext xmlns:c16="http://schemas.microsoft.com/office/drawing/2014/chart" uri="{C3380CC4-5D6E-409C-BE32-E72D297353CC}">
              <c16:uniqueId val="{00000001-604C-4EA0-BFE1-F603DEFE5429}"/>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2026</c:v>
                </c:pt>
              </c:strCache>
            </c:strRef>
          </c:tx>
          <c:spPr>
            <a:ln w="10312" cap="sq">
              <a:solidFill>
                <a:schemeClr val="accent6">
                  <a:alpha val="97000"/>
                </a:schemeClr>
              </a:solidFill>
              <a:prstDash val="solid"/>
            </a:ln>
          </c:spPr>
          <c:marker>
            <c:symbol val="square"/>
            <c:size val="9"/>
            <c:spPr>
              <a:solidFill>
                <a:srgbClr val="7030A0"/>
              </a:solidFill>
              <a:ln w="38100">
                <a:solidFill>
                  <a:schemeClr val="accent6"/>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5.95506410608126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428556973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105</c:v>
                </c:pt>
                <c:pt idx="1">
                  <c:v>102</c:v>
                </c:pt>
                <c:pt idx="2">
                  <c:v>103</c:v>
                </c:pt>
                <c:pt idx="3">
                  <c:v>103</c:v>
                </c:pt>
                <c:pt idx="4">
                  <c:v>75</c:v>
                </c:pt>
                <c:pt idx="5">
                  <c:v>81</c:v>
                </c:pt>
                <c:pt idx="6">
                  <c:v>73</c:v>
                </c:pt>
                <c:pt idx="7">
                  <c:v>77</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bg1">
                  <a:lumMod val="95000"/>
                </a:schemeClr>
              </a:solidFill>
              <a:prstDash val="sysDash"/>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2026</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rgbClr val="61B2BB"/>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2.8918416447944006E-3"/>
                  <c:y val="-0.2846736691906237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1.3888888888888889E-3"/>
                  <c:y val="-7.8624156252648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0.100313578667172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2.7777777777777779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4.3378844829047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8889E-3"/>
                  <c:y val="-7.86241562526484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7.59129784508330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3888888888889906E-3"/>
                  <c:y val="-7.32018006490175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9.4891223063541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2.891841644794400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1.3888888888888889E-3"/>
                  <c:y val="-5.15123782344939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4.1666666666666666E-3"/>
                  <c:y val="-0.154537134703481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2.7777777777777779E-3"/>
                  <c:y val="-0.13013653448714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Total Uninsured Injuries Reported</c:v>
                </c:pt>
                <c:pt idx="1">
                  <c:v>Painter</c:v>
                </c:pt>
                <c:pt idx="2">
                  <c:v>Carpenter</c:v>
                </c:pt>
                <c:pt idx="3">
                  <c:v>Driver</c:v>
                </c:pt>
                <c:pt idx="4">
                  <c:v>Laborer</c:v>
                </c:pt>
                <c:pt idx="5">
                  <c:v>All Other Occupations</c:v>
                </c:pt>
                <c:pt idx="6">
                  <c:v>Delivery Services</c:v>
                </c:pt>
                <c:pt idx="7">
                  <c:v>Trucking &amp; Warehousing</c:v>
                </c:pt>
                <c:pt idx="8">
                  <c:v>Home Health Care</c:v>
                </c:pt>
                <c:pt idx="9">
                  <c:v>Transportation</c:v>
                </c:pt>
                <c:pt idx="10">
                  <c:v>Construction</c:v>
                </c:pt>
                <c:pt idx="11">
                  <c:v>All Other Industries</c:v>
                </c:pt>
              </c:strCache>
            </c:strRef>
          </c:cat>
          <c:val>
            <c:numRef>
              <c:f>Sheet1!$B$2:$B$13</c:f>
              <c:numCache>
                <c:formatCode>General</c:formatCode>
                <c:ptCount val="12"/>
                <c:pt idx="0">
                  <c:v>73</c:v>
                </c:pt>
                <c:pt idx="1">
                  <c:v>4</c:v>
                </c:pt>
                <c:pt idx="2">
                  <c:v>4</c:v>
                </c:pt>
                <c:pt idx="3">
                  <c:v>8</c:v>
                </c:pt>
                <c:pt idx="4">
                  <c:v>31</c:v>
                </c:pt>
                <c:pt idx="5">
                  <c:v>23</c:v>
                </c:pt>
                <c:pt idx="6">
                  <c:v>2</c:v>
                </c:pt>
                <c:pt idx="7">
                  <c:v>3</c:v>
                </c:pt>
                <c:pt idx="8">
                  <c:v>3</c:v>
                </c:pt>
                <c:pt idx="9">
                  <c:v>11</c:v>
                </c:pt>
                <c:pt idx="10">
                  <c:v>32</c:v>
                </c:pt>
                <c:pt idx="11">
                  <c:v>21</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213555922676188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8056099564091226E-3"/>
                  <c:y val="8.74962439858520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0.2247101684504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Sheet1!$B$12:$B$16</c:f>
              <c:numCache>
                <c:formatCode>"$"#,##0</c:formatCode>
                <c:ptCount val="5"/>
                <c:pt idx="0">
                  <c:v>7050000</c:v>
                </c:pt>
                <c:pt idx="1">
                  <c:v>8200000</c:v>
                </c:pt>
                <c:pt idx="2">
                  <c:v>7500000</c:v>
                </c:pt>
                <c:pt idx="3">
                  <c:v>9800000</c:v>
                </c:pt>
                <c:pt idx="4">
                  <c:v>8000000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1.3119380040863091E-4"/>
                  <c:y val="0.2185798706603706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9.2303156653399873E-3"/>
                  <c:y val="-1.37864122190833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Sheet1!$A$12:$A$16</c:f>
              <c:numCache>
                <c:formatCode>General</c:formatCode>
                <c:ptCount val="5"/>
                <c:pt idx="0">
                  <c:v>2022</c:v>
                </c:pt>
                <c:pt idx="1">
                  <c:v>2023</c:v>
                </c:pt>
                <c:pt idx="2">
                  <c:v>2024</c:v>
                </c:pt>
                <c:pt idx="3">
                  <c:v>2025</c:v>
                </c:pt>
                <c:pt idx="4">
                  <c:v>2026</c:v>
                </c:pt>
              </c:numCache>
            </c:numRef>
          </c:cat>
          <c:val>
            <c:numRef>
              <c:f>Sheet1!$C$12:$C$16</c:f>
              <c:numCache>
                <c:formatCode>"$"#,##0</c:formatCode>
                <c:ptCount val="5"/>
                <c:pt idx="0">
                  <c:v>6924993</c:v>
                </c:pt>
                <c:pt idx="1">
                  <c:v>7726621</c:v>
                </c:pt>
                <c:pt idx="2">
                  <c:v>6246527</c:v>
                </c:pt>
                <c:pt idx="3">
                  <c:v>6687770</c:v>
                </c:pt>
                <c:pt idx="4">
                  <c:v>3777457</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642E-3"/>
                  <c:y val="0.157806916798528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1.2344778984714831E-2"/>
                  <c:y val="0.24821078043217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3.0861947461787078E-3"/>
                  <c:y val="0.223598880515080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8.2556924497583211E-3"/>
                  <c:y val="0.209536116430690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Sheet1!$A$6:$A$10</c:f>
              <c:numCache>
                <c:formatCode>0_);\(0\)</c:formatCode>
                <c:ptCount val="5"/>
                <c:pt idx="0">
                  <c:v>2022</c:v>
                </c:pt>
                <c:pt idx="1">
                  <c:v>2023</c:v>
                </c:pt>
                <c:pt idx="2">
                  <c:v>2024</c:v>
                </c:pt>
                <c:pt idx="3">
                  <c:v>2025</c:v>
                </c:pt>
                <c:pt idx="4">
                  <c:v>2026</c:v>
                </c:pt>
              </c:numCache>
            </c:numRef>
          </c:cat>
          <c:val>
            <c:numRef>
              <c:f>Sheet1!$B$6:$B$10</c:f>
              <c:numCache>
                <c:formatCode>_("$"* #,##0_);_("$"* \(#,##0\);_("$"* "-"_);_(@_)</c:formatCode>
                <c:ptCount val="5"/>
                <c:pt idx="0">
                  <c:v>1283640</c:v>
                </c:pt>
                <c:pt idx="1">
                  <c:v>1061271</c:v>
                </c:pt>
                <c:pt idx="2">
                  <c:v>1173808</c:v>
                </c:pt>
                <c:pt idx="3">
                  <c:v>590436.62</c:v>
                </c:pt>
                <c:pt idx="4">
                  <c:v>738640</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178545372524043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7.6691211426231096E-3"/>
                  <c:y val="0.16939297121807478"/>
                </c:manualLayout>
              </c:layout>
              <c:spPr>
                <a:noFill/>
                <a:ln w="4718">
                  <a:noFill/>
                </a:ln>
              </c:spPr>
              <c:txPr>
                <a:bodyPr rot="-5400000" vert="horz"/>
                <a:lstStyle/>
                <a:p>
                  <a:pPr algn="ctr">
                    <a:defRPr sz="1600" b="0" i="0" baseline="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Sheet1!$Q$2:$U$2</c:f>
              <c:numCache>
                <c:formatCode>_("$"* #,##0_);_("$"* \(#,##0\);_("$"* "-"_);_(@_)</c:formatCode>
                <c:ptCount val="5"/>
                <c:pt idx="0">
                  <c:v>27000000</c:v>
                </c:pt>
                <c:pt idx="1">
                  <c:v>28000000</c:v>
                </c:pt>
                <c:pt idx="2">
                  <c:v>31000000</c:v>
                </c:pt>
                <c:pt idx="3">
                  <c:v>30700000</c:v>
                </c:pt>
                <c:pt idx="4">
                  <c:v>31000000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5062957592744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1.2033621946528387E-3"/>
                  <c:y val="0.205603258538999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2.0613012067448068E-3"/>
                  <c:y val="0.271660755945727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Sheet1!$Q$1:$U$1</c:f>
              <c:strCache>
                <c:ptCount val="5"/>
                <c:pt idx="0">
                  <c:v>2022</c:v>
                </c:pt>
                <c:pt idx="1">
                  <c:v>2023</c:v>
                </c:pt>
                <c:pt idx="2">
                  <c:v>2024</c:v>
                </c:pt>
                <c:pt idx="3">
                  <c:v>2025</c:v>
                </c:pt>
                <c:pt idx="4">
                  <c:v>2026</c:v>
                </c:pt>
              </c:strCache>
            </c:strRef>
          </c:cat>
          <c:val>
            <c:numRef>
              <c:f>Sheet1!$Q$3:$U$3</c:f>
              <c:numCache>
                <c:formatCode>_("$"* #,##0_);_("$"* \(#,##0\);_("$"* "-"_);_(@_)</c:formatCode>
                <c:ptCount val="5"/>
                <c:pt idx="0">
                  <c:v>26832976</c:v>
                </c:pt>
                <c:pt idx="1">
                  <c:v>28933820.690000001</c:v>
                </c:pt>
                <c:pt idx="2">
                  <c:v>27136542</c:v>
                </c:pt>
                <c:pt idx="3">
                  <c:v>29961083.620000001</c:v>
                </c:pt>
                <c:pt idx="4">
                  <c:v>20211328</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264290758379500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32392749955864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Sheet1!$AH$2:$AL$2</c:f>
              <c:numCache>
                <c:formatCode>_("$"* #,##0_);_("$"* \(#,##0\);_("$"* "-"_);_(@_)</c:formatCode>
                <c:ptCount val="5"/>
                <c:pt idx="0">
                  <c:v>10900000</c:v>
                </c:pt>
                <c:pt idx="1">
                  <c:v>6000000</c:v>
                </c:pt>
                <c:pt idx="2">
                  <c:v>8700000</c:v>
                </c:pt>
                <c:pt idx="3">
                  <c:v>16000000</c:v>
                </c:pt>
                <c:pt idx="4">
                  <c:v>11000000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6.2225354495978342E-3"/>
                  <c:y val="-1.0687383880757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0.25988053904548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1.9107666349528216E-3"/>
                  <c:y val="0.246141688594463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Sheet1!$AH$1:$AL$1</c:f>
              <c:strCache>
                <c:ptCount val="5"/>
                <c:pt idx="0">
                  <c:v>2022</c:v>
                </c:pt>
                <c:pt idx="1">
                  <c:v>2023</c:v>
                </c:pt>
                <c:pt idx="2">
                  <c:v>2024</c:v>
                </c:pt>
                <c:pt idx="3">
                  <c:v>2025</c:v>
                </c:pt>
                <c:pt idx="4">
                  <c:v>2026</c:v>
                </c:pt>
              </c:strCache>
            </c:strRef>
          </c:cat>
          <c:val>
            <c:numRef>
              <c:f>Sheet1!$AH$3:$AL$3</c:f>
              <c:numCache>
                <c:formatCode>_("$"* #,##0_);_("$"* \(#,##0\);_("$"* "-"_);_(@_)</c:formatCode>
                <c:ptCount val="5"/>
                <c:pt idx="0">
                  <c:v>4038424</c:v>
                </c:pt>
                <c:pt idx="1">
                  <c:v>7944669.4800000004</c:v>
                </c:pt>
                <c:pt idx="2">
                  <c:v>9214740</c:v>
                </c:pt>
                <c:pt idx="3">
                  <c:v>6747955.1900000004</c:v>
                </c:pt>
                <c:pt idx="4">
                  <c:v>3931512</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1.4165020029560354E-3"/>
                  <c:y val="0.16856397555972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38141048911371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Sheet1!$B$13:$B$18</c:f>
              <c:numCache>
                <c:formatCode>"$"#,##0</c:formatCode>
                <c:ptCount val="5"/>
                <c:pt idx="0">
                  <c:v>61157033</c:v>
                </c:pt>
                <c:pt idx="1">
                  <c:v>63500000</c:v>
                </c:pt>
                <c:pt idx="2">
                  <c:v>79500000</c:v>
                </c:pt>
                <c:pt idx="3">
                  <c:v>79000000</c:v>
                </c:pt>
                <c:pt idx="4">
                  <c:v>81000000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5.1937806785082435E-17"/>
                  <c:y val="0.297285188331565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195384032074604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458384657374662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531691419075354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2.8330040059121749E-3"/>
                  <c:y val="-3.1015337950583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Sheet1!$A$13:$A$18</c:f>
              <c:strCache>
                <c:ptCount val="5"/>
                <c:pt idx="0">
                  <c:v>FY 2022</c:v>
                </c:pt>
                <c:pt idx="1">
                  <c:v>FY 2023</c:v>
                </c:pt>
                <c:pt idx="2">
                  <c:v>FY 2024</c:v>
                </c:pt>
                <c:pt idx="3">
                  <c:v>FY 2025</c:v>
                </c:pt>
                <c:pt idx="4">
                  <c:v>F 2026</c:v>
                </c:pt>
              </c:strCache>
            </c:strRef>
          </c:cat>
          <c:val>
            <c:numRef>
              <c:f>Sheet1!$C$13:$C$18</c:f>
              <c:numCache>
                <c:formatCode>"$"#,##0</c:formatCode>
                <c:ptCount val="5"/>
                <c:pt idx="0">
                  <c:v>64825013</c:v>
                </c:pt>
                <c:pt idx="1">
                  <c:v>75030740</c:v>
                </c:pt>
                <c:pt idx="2">
                  <c:v>81506154</c:v>
                </c:pt>
                <c:pt idx="3">
                  <c:v>79458103.060000002</c:v>
                </c:pt>
                <c:pt idx="4">
                  <c:v>39523588</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Sheet1!$A$58:$A$61</c:f>
              <c:strCache>
                <c:ptCount val="4"/>
                <c:pt idx="0">
                  <c:v>Nov.</c:v>
                </c:pt>
                <c:pt idx="1">
                  <c:v>Dec.</c:v>
                </c:pt>
                <c:pt idx="2">
                  <c:v>Jan. 2026</c:v>
                </c:pt>
                <c:pt idx="3">
                  <c:v>Feb.</c:v>
                </c:pt>
              </c:strCache>
            </c:strRef>
          </c:cat>
          <c:val>
            <c:numRef>
              <c:f>Sheet1!$B$58:$B$61</c:f>
              <c:numCache>
                <c:formatCode>General</c:formatCode>
                <c:ptCount val="4"/>
                <c:pt idx="0">
                  <c:v>61</c:v>
                </c:pt>
                <c:pt idx="1">
                  <c:v>61</c:v>
                </c:pt>
                <c:pt idx="2">
                  <c:v>61</c:v>
                </c:pt>
                <c:pt idx="3">
                  <c:v>59</c:v>
                </c:pt>
              </c:numCache>
            </c:numRef>
          </c:val>
          <c:extLst>
            <c:ext xmlns:c16="http://schemas.microsoft.com/office/drawing/2014/chart" uri="{C3380CC4-5D6E-409C-BE32-E72D297353CC}">
              <c16:uniqueId val="{00000000-3084-4560-A0F7-C0773B7522DB}"/>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Sheet1!$A$58:$A$61</c:f>
              <c:strCache>
                <c:ptCount val="4"/>
                <c:pt idx="0">
                  <c:v>Nov.</c:v>
                </c:pt>
                <c:pt idx="1">
                  <c:v>Dec.</c:v>
                </c:pt>
                <c:pt idx="2">
                  <c:v>Jan. 2026</c:v>
                </c:pt>
                <c:pt idx="3">
                  <c:v>Feb.</c:v>
                </c:pt>
              </c:strCache>
            </c:strRef>
          </c:cat>
          <c:val>
            <c:numRef>
              <c:f>Sheet1!$C$58:$C$61</c:f>
              <c:numCache>
                <c:formatCode>General</c:formatCode>
                <c:ptCount val="4"/>
                <c:pt idx="0">
                  <c:v>79</c:v>
                </c:pt>
                <c:pt idx="1">
                  <c:v>79</c:v>
                </c:pt>
                <c:pt idx="2">
                  <c:v>78</c:v>
                </c:pt>
                <c:pt idx="3">
                  <c:v>78</c:v>
                </c:pt>
              </c:numCache>
            </c:numRef>
          </c:val>
          <c:extLst>
            <c:ext xmlns:c16="http://schemas.microsoft.com/office/drawing/2014/chart" uri="{C3380CC4-5D6E-409C-BE32-E72D297353CC}">
              <c16:uniqueId val="{00000001-3084-4560-A0F7-C0773B7522DB}"/>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Sheet1!$A$58:$A$61</c:f>
              <c:strCache>
                <c:ptCount val="4"/>
                <c:pt idx="0">
                  <c:v>Nov.</c:v>
                </c:pt>
                <c:pt idx="1">
                  <c:v>Dec.</c:v>
                </c:pt>
                <c:pt idx="2">
                  <c:v>Jan. 2026</c:v>
                </c:pt>
                <c:pt idx="3">
                  <c:v>Feb.</c:v>
                </c:pt>
              </c:strCache>
            </c:strRef>
          </c:cat>
          <c:val>
            <c:numRef>
              <c:f>Sheet1!$D$58:$D$61</c:f>
              <c:numCache>
                <c:formatCode>General</c:formatCode>
                <c:ptCount val="4"/>
                <c:pt idx="0">
                  <c:v>15</c:v>
                </c:pt>
                <c:pt idx="1">
                  <c:v>15</c:v>
                </c:pt>
                <c:pt idx="2">
                  <c:v>15</c:v>
                </c:pt>
                <c:pt idx="3">
                  <c:v>15</c:v>
                </c:pt>
              </c:numCache>
            </c:numRef>
          </c:val>
          <c:extLst>
            <c:ext xmlns:c16="http://schemas.microsoft.com/office/drawing/2014/chart" uri="{C3380CC4-5D6E-409C-BE32-E72D297353CC}">
              <c16:uniqueId val="{00000002-3084-4560-A0F7-C0773B7522DB}"/>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Sheet1!$A$58:$A$61</c:f>
              <c:strCache>
                <c:ptCount val="4"/>
                <c:pt idx="0">
                  <c:v>Nov.</c:v>
                </c:pt>
                <c:pt idx="1">
                  <c:v>Dec.</c:v>
                </c:pt>
                <c:pt idx="2">
                  <c:v>Jan. 2026</c:v>
                </c:pt>
                <c:pt idx="3">
                  <c:v>Feb.</c:v>
                </c:pt>
              </c:strCache>
            </c:strRef>
          </c:cat>
          <c:val>
            <c:numRef>
              <c:f>Sheet1!$E$58:$E$61</c:f>
              <c:numCache>
                <c:formatCode>General</c:formatCode>
                <c:ptCount val="4"/>
                <c:pt idx="0">
                  <c:v>38</c:v>
                </c:pt>
                <c:pt idx="1">
                  <c:v>38</c:v>
                </c:pt>
                <c:pt idx="2">
                  <c:v>38</c:v>
                </c:pt>
                <c:pt idx="3">
                  <c:v>37</c:v>
                </c:pt>
              </c:numCache>
            </c:numRef>
          </c:val>
          <c:extLst>
            <c:ext xmlns:c16="http://schemas.microsoft.com/office/drawing/2014/chart" uri="{C3380CC4-5D6E-409C-BE32-E72D297353CC}">
              <c16:uniqueId val="{00000003-3084-4560-A0F7-C0773B7522DB}"/>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4196676830168927E-3"/>
                  <c:y val="0.1467641391191037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6.2011279705295056E-3"/>
                  <c:y val="0.13952051504326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Sheet1!$A$94:$A$102</c:f>
              <c:strCache>
                <c:ptCount val="9"/>
                <c:pt idx="0">
                  <c:v>Jul.</c:v>
                </c:pt>
                <c:pt idx="1">
                  <c:v>Aug.</c:v>
                </c:pt>
                <c:pt idx="2">
                  <c:v>Sep.</c:v>
                </c:pt>
                <c:pt idx="3">
                  <c:v>Oct.</c:v>
                </c:pt>
                <c:pt idx="4">
                  <c:v>Nov.</c:v>
                </c:pt>
                <c:pt idx="5">
                  <c:v>Dec.</c:v>
                </c:pt>
                <c:pt idx="6">
                  <c:v>Jan. 2026</c:v>
                </c:pt>
                <c:pt idx="7">
                  <c:v>Feb.</c:v>
                </c:pt>
                <c:pt idx="8">
                  <c:v>Mar.</c:v>
                </c:pt>
              </c:strCache>
            </c:strRef>
          </c:cat>
          <c:val>
            <c:numRef>
              <c:f>Sheet1!$B$94:$B$102</c:f>
              <c:numCache>
                <c:formatCode>#,##0</c:formatCode>
                <c:ptCount val="9"/>
                <c:pt idx="0">
                  <c:v>1883</c:v>
                </c:pt>
                <c:pt idx="1">
                  <c:v>1909</c:v>
                </c:pt>
                <c:pt idx="2">
                  <c:v>1725</c:v>
                </c:pt>
                <c:pt idx="3">
                  <c:v>1819</c:v>
                </c:pt>
                <c:pt idx="4">
                  <c:v>1853</c:v>
                </c:pt>
                <c:pt idx="5">
                  <c:v>1857</c:v>
                </c:pt>
                <c:pt idx="6">
                  <c:v>1762</c:v>
                </c:pt>
                <c:pt idx="7">
                  <c:v>1735</c:v>
                </c:pt>
                <c:pt idx="8">
                  <c:v>1793</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500"/>
          <c:min val="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majorUnit val="200"/>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Sheet1!$A$94:$A$102</c:f>
              <c:strCache>
                <c:ptCount val="9"/>
                <c:pt idx="0">
                  <c:v>Jul.</c:v>
                </c:pt>
                <c:pt idx="1">
                  <c:v>Aug.</c:v>
                </c:pt>
                <c:pt idx="2">
                  <c:v>Sep.</c:v>
                </c:pt>
                <c:pt idx="3">
                  <c:v>Oct.</c:v>
                </c:pt>
                <c:pt idx="4">
                  <c:v>Nov.</c:v>
                </c:pt>
                <c:pt idx="5">
                  <c:v>Dec. </c:v>
                </c:pt>
                <c:pt idx="6">
                  <c:v>Jan. 2026</c:v>
                </c:pt>
                <c:pt idx="7">
                  <c:v>Feb.</c:v>
                </c:pt>
                <c:pt idx="8">
                  <c:v>Mar.</c:v>
                </c:pt>
              </c:strCache>
            </c:strRef>
          </c:cat>
          <c:val>
            <c:numRef>
              <c:f>Sheet1!$B$94:$B$102</c:f>
              <c:numCache>
                <c:formatCode>#,##0</c:formatCode>
                <c:ptCount val="9"/>
                <c:pt idx="0">
                  <c:v>1379</c:v>
                </c:pt>
                <c:pt idx="1">
                  <c:v>1263</c:v>
                </c:pt>
                <c:pt idx="2">
                  <c:v>1339</c:v>
                </c:pt>
                <c:pt idx="3">
                  <c:v>1313</c:v>
                </c:pt>
                <c:pt idx="4">
                  <c:v>1424</c:v>
                </c:pt>
                <c:pt idx="5">
                  <c:v>1522</c:v>
                </c:pt>
                <c:pt idx="6">
                  <c:v>1372</c:v>
                </c:pt>
                <c:pt idx="7">
                  <c:v>1108</c:v>
                </c:pt>
                <c:pt idx="8">
                  <c:v>973</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600"/>
          <c:min val="0"/>
        </c:scaling>
        <c:delete val="0"/>
        <c:axPos val="l"/>
        <c:majorGridlines>
          <c:spPr>
            <a:ln>
              <a:solidFill>
                <a:schemeClr val="bg1">
                  <a:lumMod val="85000"/>
                </a:schemeClr>
              </a:solidFill>
              <a:prstDash val="sysDot"/>
            </a:ln>
          </c:spPr>
        </c:majorGridlines>
        <c:numFmt formatCode="#,##0"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Sheet1!$A$86:$A$96</c:f>
              <c:strCache>
                <c:ptCount val="11"/>
                <c:pt idx="0">
                  <c:v>Jun.</c:v>
                </c:pt>
                <c:pt idx="1">
                  <c:v>Jul. </c:v>
                </c:pt>
                <c:pt idx="2">
                  <c:v>Aug.</c:v>
                </c:pt>
                <c:pt idx="3">
                  <c:v>Sep.</c:v>
                </c:pt>
                <c:pt idx="4">
                  <c:v>Oct.</c:v>
                </c:pt>
                <c:pt idx="5">
                  <c:v>Nov.</c:v>
                </c:pt>
                <c:pt idx="6">
                  <c:v>Dec.</c:v>
                </c:pt>
                <c:pt idx="7">
                  <c:v>Jan. 2026</c:v>
                </c:pt>
                <c:pt idx="8">
                  <c:v>Feb. </c:v>
                </c:pt>
                <c:pt idx="9">
                  <c:v>Mar.</c:v>
                </c:pt>
                <c:pt idx="10">
                  <c:v>Apr.</c:v>
                </c:pt>
              </c:strCache>
            </c:strRef>
          </c:cat>
          <c:val>
            <c:numRef>
              <c:f>Sheet1!$B$86:$B$96</c:f>
              <c:numCache>
                <c:formatCode>General</c:formatCode>
                <c:ptCount val="11"/>
                <c:pt idx="0">
                  <c:v>26</c:v>
                </c:pt>
                <c:pt idx="1">
                  <c:v>28</c:v>
                </c:pt>
                <c:pt idx="2">
                  <c:v>32</c:v>
                </c:pt>
                <c:pt idx="3">
                  <c:v>25</c:v>
                </c:pt>
                <c:pt idx="4">
                  <c:v>24</c:v>
                </c:pt>
                <c:pt idx="5">
                  <c:v>22</c:v>
                </c:pt>
                <c:pt idx="6">
                  <c:v>17</c:v>
                </c:pt>
                <c:pt idx="7">
                  <c:v>15</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min val="0"/>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rgbClr val="FF6565"/>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rgbClr val="FFFF99"/>
              </a:solidFill>
              <a:ln w="19050">
                <a:solidFill>
                  <a:schemeClr val="lt1"/>
                </a:solidFill>
              </a:ln>
              <a:effectLst/>
            </c:spPr>
            <c:extLst>
              <c:ext xmlns:c16="http://schemas.microsoft.com/office/drawing/2014/chart" uri="{C3380CC4-5D6E-409C-BE32-E72D297353CC}">
                <c16:uniqueId val="{00000071-32B4-4FBC-93A3-509D90FF7777}"/>
              </c:ext>
            </c:extLst>
          </c:dPt>
          <c:dPt>
            <c:idx val="57"/>
            <c:bubble3D val="0"/>
            <c:spPr>
              <a:solidFill>
                <a:schemeClr val="accent4"/>
              </a:solidFill>
              <a:ln w="19050">
                <a:solidFill>
                  <a:schemeClr val="lt1"/>
                </a:solidFill>
              </a:ln>
              <a:effectLst/>
            </c:spPr>
            <c:extLst>
              <c:ext xmlns:c16="http://schemas.microsoft.com/office/drawing/2014/chart" uri="{C3380CC4-5D6E-409C-BE32-E72D297353CC}">
                <c16:uniqueId val="{00000073-265B-4D13-ADCA-2FBACE6084FD}"/>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5"/>
              <c:layout>
                <c:manualLayout>
                  <c:x val="-6.1975945204589079E-2"/>
                  <c:y val="-0.18531739057378871"/>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7-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delete val="1"/>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dLbl>
              <c:idx val="56"/>
              <c:layout>
                <c:manualLayout>
                  <c:x val="-0.17504679473067628"/>
                  <c:y val="1.226415640951853E-3"/>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9089193906367794"/>
                      <c:h val="0.18396234614277798"/>
                    </c:manualLayout>
                  </c15:layout>
                </c:ext>
                <c:ext xmlns:c16="http://schemas.microsoft.com/office/drawing/2014/chart" uri="{C3380CC4-5D6E-409C-BE32-E72D297353CC}">
                  <c16:uniqueId val="{00000071-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Sheet1!$A$2:$A$59</c:f>
              <c:strCache>
                <c:ptCount val="58"/>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EFFECTS OF ENVIRONMENTAL LOW TEMP</c:v>
                </c:pt>
                <c:pt idx="20">
                  <c:v>HERNIA, RUPTURE</c:v>
                </c:pt>
                <c:pt idx="21">
                  <c:v>INFLAMMATION OF JOINTS, ETC</c:v>
                </c:pt>
                <c:pt idx="22">
                  <c:v>OTHER DISEASES OF THE G-I TRACT</c:v>
                </c:pt>
                <c:pt idx="23">
                  <c:v>CARPAL TUNNEL SYNDROME</c:v>
                </c:pt>
                <c:pt idx="24">
                  <c:v>POISONING, SYSTEMIC, UNS</c:v>
                </c:pt>
                <c:pt idx="25">
                  <c:v>DUE TO TOXIC MATERIALS</c:v>
                </c:pt>
                <c:pt idx="26">
                  <c:v>DISEASES OF THE BLOOD AND BLOOD FORMING ORGANS</c:v>
                </c:pt>
                <c:pt idx="27">
                  <c:v>UPPER RESPIRATORY CONDITIONS</c:v>
                </c:pt>
                <c:pt idx="28">
                  <c:v>OTHER TOX EFFECTS OF ONE SYSTEM ONLY</c:v>
                </c:pt>
                <c:pt idx="29">
                  <c:v>ASBESTOSIS</c:v>
                </c:pt>
                <c:pt idx="30">
                  <c:v>SILICOSIS</c:v>
                </c:pt>
                <c:pt idx="31">
                  <c:v>INFLUENZA, PNEUMONIA, ETC</c:v>
                </c:pt>
                <c:pt idx="32">
                  <c:v>OTHER PNEUMOCONIOSES</c:v>
                </c:pt>
                <c:pt idx="33">
                  <c:v>WELDER'S FLASH</c:v>
                </c:pt>
                <c:pt idx="34">
                  <c:v>SCRATCHES, ABRASIONS</c:v>
                </c:pt>
                <c:pt idx="35">
                  <c:v>SPRAINS, STRAINS</c:v>
                </c:pt>
                <c:pt idx="36">
                  <c:v>HEMORRHOIDS</c:v>
                </c:pt>
                <c:pt idx="37">
                  <c:v>HEPATITIS</c:v>
                </c:pt>
                <c:pt idx="38">
                  <c:v>ADVERSE REACTION TO A VACCINATION OR INOCULATION</c:v>
                </c:pt>
                <c:pt idx="39">
                  <c:v>MULTIPLE INJURIES</c:v>
                </c:pt>
                <c:pt idx="40">
                  <c:v>EFFECTS OF CHANGES IN ATMOS PRESSURE</c:v>
                </c:pt>
                <c:pt idx="41">
                  <c:v>CEREBROVASCULAR &amp; OTHER CIRCULATORY</c:v>
                </c:pt>
                <c:pt idx="42">
                  <c:v>COMPLICATIONS PECULIAR TO MED CARE</c:v>
                </c:pt>
                <c:pt idx="43">
                  <c:v>EYE, OTHER DISEASES OF THE EYE</c:v>
                </c:pt>
                <c:pt idx="44">
                  <c:v>MENTAL DISORDERS</c:v>
                </c:pt>
                <c:pt idx="45">
                  <c:v>MALIGNANT</c:v>
                </c:pt>
                <c:pt idx="46">
                  <c:v>BENIGN</c:v>
                </c:pt>
                <c:pt idx="47">
                  <c:v>NERVOUS SYSTEM, CONDITIONS OF, UNS</c:v>
                </c:pt>
                <c:pt idx="48">
                  <c:v>RESPIRATORY SYSTEM, COND. OF, UNS</c:v>
                </c:pt>
                <c:pt idx="49">
                  <c:v>ASTHMA, INFLUENZA, PNEUMONIA</c:v>
                </c:pt>
                <c:pt idx="50">
                  <c:v>COVID-19</c:v>
                </c:pt>
                <c:pt idx="51">
                  <c:v>SYMPTONS &amp; ILL-DEFINED CONDITIONS</c:v>
                </c:pt>
                <c:pt idx="52">
                  <c:v>NO INJURY OR ILLNESS</c:v>
                </c:pt>
                <c:pt idx="53">
                  <c:v>OCCUPATIONAL DISEASE, NEC</c:v>
                </c:pt>
                <c:pt idx="54">
                  <c:v>HEART CONDITION (INCL HEART ATTACK)</c:v>
                </c:pt>
                <c:pt idx="55">
                  <c:v>OTHER INJURY, NEC</c:v>
                </c:pt>
                <c:pt idx="56">
                  <c:v>NONCLASSIFIABLE</c:v>
                </c:pt>
                <c:pt idx="57">
                  <c:v>NO INJURY CODE</c:v>
                </c:pt>
              </c:strCache>
            </c:strRef>
          </c:cat>
          <c:val>
            <c:numRef>
              <c:f>Sheet1!$B$2:$B$59</c:f>
              <c:numCache>
                <c:formatCode>#,##0</c:formatCode>
                <c:ptCount val="58"/>
                <c:pt idx="0">
                  <c:v>39</c:v>
                </c:pt>
                <c:pt idx="1">
                  <c:v>1</c:v>
                </c:pt>
                <c:pt idx="2">
                  <c:v>157</c:v>
                </c:pt>
                <c:pt idx="3">
                  <c:v>5</c:v>
                </c:pt>
                <c:pt idx="4">
                  <c:v>335</c:v>
                </c:pt>
                <c:pt idx="5">
                  <c:v>21</c:v>
                </c:pt>
                <c:pt idx="6">
                  <c:v>0</c:v>
                </c:pt>
                <c:pt idx="7">
                  <c:v>1</c:v>
                </c:pt>
                <c:pt idx="8">
                  <c:v>1870</c:v>
                </c:pt>
                <c:pt idx="9">
                  <c:v>918</c:v>
                </c:pt>
                <c:pt idx="10">
                  <c:v>3</c:v>
                </c:pt>
                <c:pt idx="11">
                  <c:v>2</c:v>
                </c:pt>
                <c:pt idx="12">
                  <c:v>0</c:v>
                </c:pt>
                <c:pt idx="13">
                  <c:v>3</c:v>
                </c:pt>
                <c:pt idx="14">
                  <c:v>98</c:v>
                </c:pt>
                <c:pt idx="15">
                  <c:v>9</c:v>
                </c:pt>
                <c:pt idx="16">
                  <c:v>977</c:v>
                </c:pt>
                <c:pt idx="17">
                  <c:v>1</c:v>
                </c:pt>
                <c:pt idx="18">
                  <c:v>18</c:v>
                </c:pt>
                <c:pt idx="19">
                  <c:v>0</c:v>
                </c:pt>
                <c:pt idx="20">
                  <c:v>63</c:v>
                </c:pt>
                <c:pt idx="21">
                  <c:v>145</c:v>
                </c:pt>
                <c:pt idx="22">
                  <c:v>1</c:v>
                </c:pt>
                <c:pt idx="23">
                  <c:v>6</c:v>
                </c:pt>
                <c:pt idx="24">
                  <c:v>5</c:v>
                </c:pt>
                <c:pt idx="25">
                  <c:v>0</c:v>
                </c:pt>
                <c:pt idx="26">
                  <c:v>0</c:v>
                </c:pt>
                <c:pt idx="27">
                  <c:v>0</c:v>
                </c:pt>
                <c:pt idx="28">
                  <c:v>1</c:v>
                </c:pt>
                <c:pt idx="29">
                  <c:v>0</c:v>
                </c:pt>
                <c:pt idx="30">
                  <c:v>0</c:v>
                </c:pt>
                <c:pt idx="31">
                  <c:v>0</c:v>
                </c:pt>
                <c:pt idx="32">
                  <c:v>2</c:v>
                </c:pt>
                <c:pt idx="33">
                  <c:v>0</c:v>
                </c:pt>
                <c:pt idx="34">
                  <c:v>6</c:v>
                </c:pt>
                <c:pt idx="35">
                  <c:v>4254</c:v>
                </c:pt>
                <c:pt idx="36">
                  <c:v>0</c:v>
                </c:pt>
                <c:pt idx="37">
                  <c:v>0</c:v>
                </c:pt>
                <c:pt idx="38">
                  <c:v>1</c:v>
                </c:pt>
                <c:pt idx="39">
                  <c:v>295</c:v>
                </c:pt>
                <c:pt idx="40">
                  <c:v>0</c:v>
                </c:pt>
                <c:pt idx="41">
                  <c:v>12</c:v>
                </c:pt>
                <c:pt idx="42">
                  <c:v>0</c:v>
                </c:pt>
                <c:pt idx="43">
                  <c:v>3</c:v>
                </c:pt>
                <c:pt idx="44">
                  <c:v>26</c:v>
                </c:pt>
                <c:pt idx="45">
                  <c:v>1</c:v>
                </c:pt>
                <c:pt idx="46">
                  <c:v>0</c:v>
                </c:pt>
                <c:pt idx="47">
                  <c:v>2</c:v>
                </c:pt>
                <c:pt idx="48">
                  <c:v>9</c:v>
                </c:pt>
                <c:pt idx="49">
                  <c:v>0</c:v>
                </c:pt>
                <c:pt idx="50">
                  <c:v>18</c:v>
                </c:pt>
                <c:pt idx="51">
                  <c:v>38</c:v>
                </c:pt>
                <c:pt idx="52">
                  <c:v>77</c:v>
                </c:pt>
                <c:pt idx="53">
                  <c:v>5</c:v>
                </c:pt>
                <c:pt idx="54">
                  <c:v>20</c:v>
                </c:pt>
                <c:pt idx="55">
                  <c:v>567</c:v>
                </c:pt>
                <c:pt idx="56">
                  <c:v>611</c:v>
                </c:pt>
                <c:pt idx="57">
                  <c:v>1</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FRI - FY 2025</c:v>
                </c:pt>
              </c:strCache>
            </c:strRef>
          </c:tx>
          <c:spPr>
            <a:solidFill>
              <a:srgbClr val="00B0F0"/>
            </a:solidFill>
            <a:ln>
              <a:noFill/>
            </a:ln>
            <a:effectLst/>
          </c:spPr>
          <c:invertIfNegative val="0"/>
          <c:dLbls>
            <c:dLbl>
              <c:idx val="0"/>
              <c:layout>
                <c:manualLayout>
                  <c:x val="-4.53792652489517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04-4F13-94B3-ACD8C9AE3846}"/>
                </c:ext>
              </c:extLst>
            </c:dLbl>
            <c:dLbl>
              <c:idx val="1"/>
              <c:layout>
                <c:manualLayout>
                  <c:x val="0"/>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04-4F13-94B3-ACD8C9AE3846}"/>
                </c:ext>
              </c:extLst>
            </c:dLbl>
            <c:dLbl>
              <c:idx val="2"/>
              <c:layout>
                <c:manualLayout>
                  <c:x val="0"/>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04-4F13-94B3-ACD8C9AE3846}"/>
                </c:ext>
              </c:extLst>
            </c:dLbl>
            <c:dLbl>
              <c:idx val="3"/>
              <c:layout>
                <c:manualLayout>
                  <c:x val="0"/>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04-4F13-94B3-ACD8C9AE3846}"/>
                </c:ext>
              </c:extLst>
            </c:dLbl>
            <c:dLbl>
              <c:idx val="4"/>
              <c:layout>
                <c:manualLayout>
                  <c:x val="0"/>
                  <c:y val="0.19528942885880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304-4F13-94B3-ACD8C9AE3846}"/>
                </c:ext>
              </c:extLst>
            </c:dLbl>
            <c:dLbl>
              <c:idx val="5"/>
              <c:layout>
                <c:manualLayout>
                  <c:x val="-1.5126421749650019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04-4F13-94B3-ACD8C9AE3846}"/>
                </c:ext>
              </c:extLst>
            </c:dLbl>
            <c:dLbl>
              <c:idx val="6"/>
              <c:layout>
                <c:manualLayout>
                  <c:x val="-1.1092581140633184E-16"/>
                  <c:y val="0.181974240527519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304-4F13-94B3-ACD8C9AE3846}"/>
                </c:ext>
              </c:extLst>
            </c:dLbl>
            <c:dLbl>
              <c:idx val="7"/>
              <c:layout>
                <c:manualLayout>
                  <c:x val="0"/>
                  <c:y val="0.181974240527519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304-4F13-94B3-ACD8C9AE3846}"/>
                </c:ext>
              </c:extLst>
            </c:dLbl>
            <c:dLbl>
              <c:idx val="8"/>
              <c:layout>
                <c:manualLayout>
                  <c:x val="0"/>
                  <c:y val="0.195289428858800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304-4F13-94B3-ACD8C9AE3846}"/>
                </c:ext>
              </c:extLst>
            </c:dLbl>
            <c:dLbl>
              <c:idx val="9"/>
              <c:layout>
                <c:manualLayout>
                  <c:x val="1.5126421749650574E-3"/>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304-4F13-94B3-ACD8C9AE3846}"/>
                </c:ext>
              </c:extLst>
            </c:dLbl>
            <c:dLbl>
              <c:idx val="10"/>
              <c:layout>
                <c:manualLayout>
                  <c:x val="-1.5126421749650574E-3"/>
                  <c:y val="0.177535844417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304-4F13-94B3-ACD8C9AE3846}"/>
                </c:ext>
              </c:extLst>
            </c:dLbl>
            <c:dLbl>
              <c:idx val="11"/>
              <c:layout>
                <c:manualLayout>
                  <c:x val="-1.1092581140633184E-16"/>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304-4F13-94B3-ACD8C9AE3846}"/>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2448</c:v>
                </c:pt>
                <c:pt idx="1">
                  <c:v>2943</c:v>
                </c:pt>
                <c:pt idx="2">
                  <c:v>2575</c:v>
                </c:pt>
                <c:pt idx="3">
                  <c:v>2859</c:v>
                </c:pt>
                <c:pt idx="4">
                  <c:v>2377</c:v>
                </c:pt>
                <c:pt idx="5">
                  <c:v>2440</c:v>
                </c:pt>
                <c:pt idx="6">
                  <c:v>2679</c:v>
                </c:pt>
                <c:pt idx="7">
                  <c:v>2850</c:v>
                </c:pt>
                <c:pt idx="8">
                  <c:v>2727</c:v>
                </c:pt>
                <c:pt idx="9">
                  <c:v>2443</c:v>
                </c:pt>
                <c:pt idx="10">
                  <c:v>2460</c:v>
                </c:pt>
                <c:pt idx="11">
                  <c:v>2410</c:v>
                </c:pt>
              </c:numCache>
            </c:numRef>
          </c:val>
          <c:extLst>
            <c:ext xmlns:c16="http://schemas.microsoft.com/office/drawing/2014/chart" uri="{C3380CC4-5D6E-409C-BE32-E72D297353CC}">
              <c16:uniqueId val="{00000000-7304-4F13-94B3-ACD8C9AE3846}"/>
            </c:ext>
          </c:extLst>
        </c:ser>
        <c:ser>
          <c:idx val="1"/>
          <c:order val="1"/>
          <c:tx>
            <c:strRef>
              <c:f>Sheet1!$C$1</c:f>
              <c:strCache>
                <c:ptCount val="1"/>
                <c:pt idx="0">
                  <c:v>FRI - FY 2026</c:v>
                </c:pt>
              </c:strCache>
            </c:strRef>
          </c:tx>
          <c:spPr>
            <a:solidFill>
              <a:srgbClr val="FF6600"/>
            </a:solidFill>
            <a:ln>
              <a:solidFill>
                <a:srgbClr val="FF6565"/>
              </a:solidFill>
            </a:ln>
            <a:effectLst/>
          </c:spPr>
          <c:invertIfNegative val="0"/>
          <c:dLbls>
            <c:dLbl>
              <c:idx val="0"/>
              <c:layout>
                <c:manualLayout>
                  <c:x val="1.3865726425791481E-17"/>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04-4F13-94B3-ACD8C9AE3846}"/>
                </c:ext>
              </c:extLst>
            </c:dLbl>
            <c:dLbl>
              <c:idx val="1"/>
              <c:layout>
                <c:manualLayout>
                  <c:x val="-2.7731452851582961E-17"/>
                  <c:y val="0.199727824969228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4F-4B90-8F1D-5C4AB9F474A7}"/>
                </c:ext>
              </c:extLst>
            </c:dLbl>
            <c:dLbl>
              <c:idx val="2"/>
              <c:layout>
                <c:manualLayout>
                  <c:x val="4.5379265248951719E-3"/>
                  <c:y val="0.190851032748373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3FB-4F3F-AC19-9FFE9B6D3530}"/>
                </c:ext>
              </c:extLst>
            </c:dLbl>
            <c:dLbl>
              <c:idx val="3"/>
              <c:layout>
                <c:manualLayout>
                  <c:x val="-5.5462905703165922E-17"/>
                  <c:y val="0.17309744830666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C04-4431-9F57-82FFBB9BD4A6}"/>
                </c:ext>
              </c:extLst>
            </c:dLbl>
            <c:dLbl>
              <c:idx val="4"/>
              <c:layout>
                <c:manualLayout>
                  <c:x val="-3.0252843499301704E-3"/>
                  <c:y val="0.199727824969228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1D-4DE5-8ED9-CB492B94E726}"/>
                </c:ext>
              </c:extLst>
            </c:dLbl>
            <c:dLbl>
              <c:idx val="5"/>
              <c:layout>
                <c:manualLayout>
                  <c:x val="5.5462905703165922E-17"/>
                  <c:y val="0.186412636637946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03-4170-A56D-A7B859F08E1C}"/>
                </c:ext>
              </c:extLst>
            </c:dLbl>
            <c:dLbl>
              <c:idx val="6"/>
              <c:layout>
                <c:manualLayout>
                  <c:x val="-3.0252843499301149E-3"/>
                  <c:y val="0.17753584441709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8FB-47F5-80F0-690A24A259A0}"/>
                </c:ext>
              </c:extLst>
            </c:dLbl>
            <c:dLbl>
              <c:idx val="7"/>
              <c:layout>
                <c:manualLayout>
                  <c:x val="0"/>
                  <c:y val="0.164220656085809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E8E-4CBD-9F80-0FCA2396AE33}"/>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#,##0</c:formatCode>
                <c:ptCount val="12"/>
                <c:pt idx="0">
                  <c:v>2570</c:v>
                </c:pt>
                <c:pt idx="1">
                  <c:v>2563</c:v>
                </c:pt>
                <c:pt idx="2">
                  <c:v>2583</c:v>
                </c:pt>
                <c:pt idx="3">
                  <c:v>2595</c:v>
                </c:pt>
                <c:pt idx="4">
                  <c:v>2363</c:v>
                </c:pt>
                <c:pt idx="5">
                  <c:v>2511</c:v>
                </c:pt>
                <c:pt idx="6">
                  <c:v>2467</c:v>
                </c:pt>
                <c:pt idx="7">
                  <c:v>2552</c:v>
                </c:pt>
              </c:numCache>
            </c:numRef>
          </c:val>
          <c:extLst>
            <c:ext xmlns:c16="http://schemas.microsoft.com/office/drawing/2014/chart" uri="{C3380CC4-5D6E-409C-BE32-E72D297353CC}">
              <c16:uniqueId val="{00000001-7304-4F13-94B3-ACD8C9AE3846}"/>
            </c:ext>
          </c:extLst>
        </c:ser>
        <c:dLbls>
          <c:showLegendKey val="0"/>
          <c:showVal val="0"/>
          <c:showCatName val="0"/>
          <c:showSerName val="0"/>
          <c:showPercent val="0"/>
          <c:showBubbleSize val="0"/>
        </c:dLbls>
        <c:gapWidth val="30"/>
        <c:axId val="1513568784"/>
        <c:axId val="1513569744"/>
      </c:barChart>
      <c:catAx>
        <c:axId val="1513568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9744"/>
        <c:crosses val="autoZero"/>
        <c:auto val="1"/>
        <c:lblAlgn val="ctr"/>
        <c:lblOffset val="100"/>
        <c:noMultiLvlLbl val="0"/>
      </c:catAx>
      <c:valAx>
        <c:axId val="15135697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356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4489502329301303"/>
          <c:y val="3.3345601067877092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24682097724189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19620561891450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3297669276481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1.2606922799438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Sheet1!$A$8:$A$12</c:f>
              <c:numCache>
                <c:formatCode>General</c:formatCode>
                <c:ptCount val="5"/>
                <c:pt idx="0">
                  <c:v>2022</c:v>
                </c:pt>
                <c:pt idx="1">
                  <c:v>2023</c:v>
                </c:pt>
                <c:pt idx="2">
                  <c:v>2024</c:v>
                </c:pt>
                <c:pt idx="3">
                  <c:v>2025</c:v>
                </c:pt>
                <c:pt idx="4">
                  <c:v>2026</c:v>
                </c:pt>
              </c:numCache>
            </c:numRef>
          </c:cat>
          <c:val>
            <c:numRef>
              <c:f>Sheet1!$B$8:$B$12</c:f>
              <c:numCache>
                <c:formatCode>#,##0</c:formatCode>
                <c:ptCount val="5"/>
                <c:pt idx="0">
                  <c:v>10345</c:v>
                </c:pt>
                <c:pt idx="1">
                  <c:v>10560</c:v>
                </c:pt>
                <c:pt idx="2">
                  <c:v>10462</c:v>
                </c:pt>
                <c:pt idx="3">
                  <c:v>10121</c:v>
                </c:pt>
                <c:pt idx="4">
                  <c:v>6519</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5.2866780232342723E-4"/>
                  <c:y val="1.092814174490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Sheet1!$C$8:$C$12</c:f>
              <c:numCache>
                <c:formatCode>#,##0</c:formatCode>
                <c:ptCount val="5"/>
                <c:pt idx="0">
                  <c:v>8546</c:v>
                </c:pt>
                <c:pt idx="1">
                  <c:v>8545</c:v>
                </c:pt>
                <c:pt idx="2">
                  <c:v>8538</c:v>
                </c:pt>
                <c:pt idx="3">
                  <c:v>8235</c:v>
                </c:pt>
                <c:pt idx="4">
                  <c:v>5349</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Sheet1!$D$8:$D$12</c:f>
              <c:numCache>
                <c:formatCode>#,##0</c:formatCode>
                <c:ptCount val="5"/>
                <c:pt idx="0">
                  <c:v>1762</c:v>
                </c:pt>
                <c:pt idx="1">
                  <c:v>1990</c:v>
                </c:pt>
                <c:pt idx="2">
                  <c:v>1880</c:v>
                </c:pt>
                <c:pt idx="3">
                  <c:v>1746</c:v>
                </c:pt>
                <c:pt idx="4">
                  <c:v>1104</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Sheet1!$A$8:$A$12</c:f>
              <c:numCache>
                <c:formatCode>General</c:formatCode>
                <c:ptCount val="5"/>
                <c:pt idx="0">
                  <c:v>2022</c:v>
                </c:pt>
                <c:pt idx="1">
                  <c:v>2023</c:v>
                </c:pt>
                <c:pt idx="2">
                  <c:v>2024</c:v>
                </c:pt>
                <c:pt idx="3">
                  <c:v>2025</c:v>
                </c:pt>
                <c:pt idx="4">
                  <c:v>2026</c:v>
                </c:pt>
              </c:numCache>
            </c:numRef>
          </c:cat>
          <c:val>
            <c:numRef>
              <c:f>Sheet1!$E$8:$E$12</c:f>
              <c:numCache>
                <c:formatCode>General</c:formatCode>
                <c:ptCount val="5"/>
                <c:pt idx="0" formatCode="#,##0">
                  <c:v>37</c:v>
                </c:pt>
                <c:pt idx="1">
                  <c:v>25</c:v>
                </c:pt>
                <c:pt idx="2">
                  <c:v>44</c:v>
                </c:pt>
                <c:pt idx="3">
                  <c:v>140</c:v>
                </c:pt>
                <c:pt idx="4" formatCode="#,##0">
                  <c:v>66</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FY 2025</c:v>
                </c:pt>
              </c:strCache>
            </c:strRef>
          </c:tx>
          <c:spPr>
            <a:solidFill>
              <a:schemeClr val="accent1"/>
            </a:solidFill>
            <a:ln>
              <a:noFill/>
            </a:ln>
            <a:effectLst/>
          </c:spPr>
          <c:invertIfNegative val="0"/>
          <c:dLbls>
            <c:dLbl>
              <c:idx val="0"/>
              <c:layout>
                <c:manualLayout>
                  <c:x val="-8.049478265185086E-18"/>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FA-4E4B-9316-083311B3F5AB}"/>
                </c:ext>
              </c:extLst>
            </c:dLbl>
            <c:dLbl>
              <c:idx val="1"/>
              <c:layout>
                <c:manualLayout>
                  <c:x val="0"/>
                  <c:y val="0.1855973371639110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2FA-4E4B-9316-083311B3F5AB}"/>
                </c:ext>
              </c:extLst>
            </c:dLbl>
            <c:dLbl>
              <c:idx val="2"/>
              <c:layout>
                <c:manualLayout>
                  <c:x val="0"/>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FA-4E4B-9316-083311B3F5AB}"/>
                </c:ext>
              </c:extLst>
            </c:dLbl>
            <c:dLbl>
              <c:idx val="3"/>
              <c:layout>
                <c:manualLayout>
                  <c:x val="0"/>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FA-4E4B-9316-083311B3F5AB}"/>
                </c:ext>
              </c:extLst>
            </c:dLbl>
            <c:dLbl>
              <c:idx val="4"/>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FA-4E4B-9316-083311B3F5AB}"/>
                </c:ext>
              </c:extLst>
            </c:dLbl>
            <c:dLbl>
              <c:idx val="5"/>
              <c:layout>
                <c:manualLayout>
                  <c:x val="-6.4395826121480688E-17"/>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FA-4E4B-9316-083311B3F5AB}"/>
                </c:ext>
              </c:extLst>
            </c:dLbl>
            <c:dLbl>
              <c:idx val="6"/>
              <c:layout>
                <c:manualLayout>
                  <c:x val="-6.4395826121480688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FA-4E4B-9316-083311B3F5AB}"/>
                </c:ext>
              </c:extLst>
            </c:dLbl>
            <c:dLbl>
              <c:idx val="7"/>
              <c:layout>
                <c:manualLayout>
                  <c:x val="0"/>
                  <c:y val="0.158303611110394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2FA-4E4B-9316-083311B3F5AB}"/>
                </c:ext>
              </c:extLst>
            </c:dLbl>
            <c:dLbl>
              <c:idx val="8"/>
              <c:layout>
                <c:manualLayout>
                  <c:x val="-3.512540183321537E-3"/>
                  <c:y val="0.1746798467425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2FA-4E4B-9316-083311B3F5AB}"/>
                </c:ext>
              </c:extLst>
            </c:dLbl>
            <c:dLbl>
              <c:idx val="9"/>
              <c:layout>
                <c:manualLayout>
                  <c:x val="0"/>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2FA-4E4B-9316-083311B3F5AB}"/>
                </c:ext>
              </c:extLst>
            </c:dLbl>
            <c:dLbl>
              <c:idx val="10"/>
              <c:layout>
                <c:manualLayout>
                  <c:x val="-3.512540183321537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2FA-4E4B-9316-083311B3F5AB}"/>
                </c:ext>
              </c:extLst>
            </c:dLbl>
            <c:dLbl>
              <c:idx val="11"/>
              <c:layout>
                <c:manualLayout>
                  <c:x val="0"/>
                  <c:y val="0.191056082374614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2FA-4E4B-9316-083311B3F5AB}"/>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Sheet1!$B$2:$B$13</c:f>
              <c:numCache>
                <c:formatCode>#,##0</c:formatCode>
                <c:ptCount val="12"/>
                <c:pt idx="0">
                  <c:v>879</c:v>
                </c:pt>
                <c:pt idx="1">
                  <c:v>875</c:v>
                </c:pt>
                <c:pt idx="2">
                  <c:v>830</c:v>
                </c:pt>
                <c:pt idx="3">
                  <c:v>872</c:v>
                </c:pt>
                <c:pt idx="4">
                  <c:v>826</c:v>
                </c:pt>
                <c:pt idx="5">
                  <c:v>761</c:v>
                </c:pt>
                <c:pt idx="6">
                  <c:v>895</c:v>
                </c:pt>
                <c:pt idx="7">
                  <c:v>772</c:v>
                </c:pt>
                <c:pt idx="8">
                  <c:v>881</c:v>
                </c:pt>
                <c:pt idx="9">
                  <c:v>913</c:v>
                </c:pt>
                <c:pt idx="10">
                  <c:v>770</c:v>
                </c:pt>
                <c:pt idx="11">
                  <c:v>847</c:v>
                </c:pt>
              </c:numCache>
            </c:numRef>
          </c:val>
          <c:extLst>
            <c:ext xmlns:c16="http://schemas.microsoft.com/office/drawing/2014/chart" uri="{C3380CC4-5D6E-409C-BE32-E72D297353CC}">
              <c16:uniqueId val="{00000000-E2FA-4E4B-9316-083311B3F5AB}"/>
            </c:ext>
          </c:extLst>
        </c:ser>
        <c:ser>
          <c:idx val="1"/>
          <c:order val="1"/>
          <c:tx>
            <c:strRef>
              <c:f>Sheet1!$C$1</c:f>
              <c:strCache>
                <c:ptCount val="1"/>
                <c:pt idx="0">
                  <c:v>FY 2026</c:v>
                </c:pt>
              </c:strCache>
            </c:strRef>
          </c:tx>
          <c:spPr>
            <a:solidFill>
              <a:schemeClr val="accent2"/>
            </a:solidFill>
            <a:ln>
              <a:noFill/>
            </a:ln>
            <a:effectLst/>
          </c:spPr>
          <c:invertIfNegative val="0"/>
          <c:dLbls>
            <c:dLbl>
              <c:idx val="0"/>
              <c:layout>
                <c:manualLayout>
                  <c:x val="0"/>
                  <c:y val="0.16922110153180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10-4489-BFB7-925633CD89FF}"/>
                </c:ext>
              </c:extLst>
            </c:dLbl>
            <c:dLbl>
              <c:idx val="1"/>
              <c:layout>
                <c:manualLayout>
                  <c:x val="-3.2197913060740344E-17"/>
                  <c:y val="0.15830361111039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70-4214-BCB9-0A101C1CA121}"/>
                </c:ext>
              </c:extLst>
            </c:dLbl>
            <c:dLbl>
              <c:idx val="2"/>
              <c:layout>
                <c:manualLayout>
                  <c:x val="-5.2688102749821122E-3"/>
                  <c:y val="0.163762356321098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F33-4134-B6F4-A560B95E3676}"/>
                </c:ext>
              </c:extLst>
            </c:dLbl>
            <c:dLbl>
              <c:idx val="3"/>
              <c:layout>
                <c:manualLayout>
                  <c:x val="0"/>
                  <c:y val="0.1473861206889882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668-4C60-8C0B-136E58E07225}"/>
                </c:ext>
              </c:extLst>
            </c:dLbl>
            <c:dLbl>
              <c:idx val="4"/>
              <c:layout>
                <c:manualLayout>
                  <c:x val="-1.7562700916607041E-3"/>
                  <c:y val="0.180138591953207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900-4E26-B768-40B0DBCBEAEC}"/>
                </c:ext>
              </c:extLst>
            </c:dLbl>
            <c:dLbl>
              <c:idx val="5"/>
              <c:layout>
                <c:manualLayout>
                  <c:x val="-6.4395826121480688E-17"/>
                  <c:y val="0.1692211015318012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5E-4242-AF3E-4D48862873FC}"/>
                </c:ext>
              </c:extLst>
            </c:dLbl>
            <c:dLbl>
              <c:idx val="6"/>
              <c:layout>
                <c:manualLayout>
                  <c:x val="-3.5125401833214728E-3"/>
                  <c:y val="0.152844865899691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75-461D-88ED-5E32BDE6E5DC}"/>
                </c:ext>
              </c:extLst>
            </c:dLbl>
            <c:dLbl>
              <c:idx val="7"/>
              <c:layout>
                <c:manualLayout>
                  <c:x val="0"/>
                  <c:y val="0.14738612068898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312-4459-BB54-CA34C32793B1}"/>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Sheet1!$C$2:$C$13</c:f>
              <c:numCache>
                <c:formatCode>General</c:formatCode>
                <c:ptCount val="12"/>
                <c:pt idx="0">
                  <c:v>837</c:v>
                </c:pt>
                <c:pt idx="1">
                  <c:v>820</c:v>
                </c:pt>
                <c:pt idx="2">
                  <c:v>851</c:v>
                </c:pt>
                <c:pt idx="3">
                  <c:v>889</c:v>
                </c:pt>
                <c:pt idx="4">
                  <c:v>743</c:v>
                </c:pt>
                <c:pt idx="5">
                  <c:v>785</c:v>
                </c:pt>
                <c:pt idx="6">
                  <c:v>802</c:v>
                </c:pt>
                <c:pt idx="7">
                  <c:v>792</c:v>
                </c:pt>
              </c:numCache>
            </c:numRef>
          </c:val>
          <c:extLst>
            <c:ext xmlns:c16="http://schemas.microsoft.com/office/drawing/2014/chart" uri="{C3380CC4-5D6E-409C-BE32-E72D297353CC}">
              <c16:uniqueId val="{00000001-E2FA-4E4B-9316-083311B3F5AB}"/>
            </c:ext>
          </c:extLst>
        </c:ser>
        <c:dLbls>
          <c:showLegendKey val="0"/>
          <c:showVal val="0"/>
          <c:showCatName val="0"/>
          <c:showSerName val="0"/>
          <c:showPercent val="0"/>
          <c:showBubbleSize val="0"/>
        </c:dLbls>
        <c:gapWidth val="30"/>
        <c:axId val="1973735632"/>
        <c:axId val="1973737072"/>
      </c:barChart>
      <c:catAx>
        <c:axId val="1973735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7072"/>
        <c:crosses val="autoZero"/>
        <c:auto val="1"/>
        <c:lblAlgn val="ctr"/>
        <c:lblOffset val="100"/>
        <c:noMultiLvlLbl val="0"/>
      </c:catAx>
      <c:valAx>
        <c:axId val="1973737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1973735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0821382455277477"/>
                  <c:y val="-2.9260272659662016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0069897562549875"/>
                  <c:y val="-2.9260272659662285E-3"/>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20477</c:v>
                </c:pt>
                <c:pt idx="1">
                  <c:v>26431</c:v>
                </c:pt>
                <c:pt idx="2">
                  <c:v>9720</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193</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192</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193</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189</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3/11/2026</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16</a:t>
            </a:fld>
            <a:endParaRPr lang="en-US" altLang="en-US"/>
          </a:p>
        </p:txBody>
      </p:sp>
    </p:spTree>
    <p:extLst>
      <p:ext uri="{BB962C8B-B14F-4D97-AF65-F5344CB8AC3E}">
        <p14:creationId xmlns:p14="http://schemas.microsoft.com/office/powerpoint/2010/main" val="33935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8 Penalty against AIM Mutual for illegal discontinuance.</a:t>
            </a:r>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110 uninsured injuries represents 0.0031% of the MA workforce.</a:t>
            </a:r>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March 11, 2026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
        <p:nvSpPr>
          <p:cNvPr id="3" name="TextBox 2">
            <a:extLst>
              <a:ext uri="{FF2B5EF4-FFF2-40B4-BE49-F238E27FC236}">
                <a16:creationId xmlns:a16="http://schemas.microsoft.com/office/drawing/2014/main" id="{FF7CB992-DC1E-55BF-F5A3-9C5457BBF42F}"/>
              </a:ext>
            </a:extLst>
          </p:cNvPr>
          <p:cNvSpPr txBox="1"/>
          <p:nvPr/>
        </p:nvSpPr>
        <p:spPr>
          <a:xfrm>
            <a:off x="1080654" y="5240599"/>
            <a:ext cx="2661306" cy="400110"/>
          </a:xfrm>
          <a:prstGeom prst="rect">
            <a:avLst/>
          </a:prstGeom>
          <a:noFill/>
        </p:spPr>
        <p:txBody>
          <a:bodyPr wrap="none" rtlCol="0">
            <a:spAutoFit/>
          </a:bodyPr>
          <a:lstStyle/>
          <a:p>
            <a:r>
              <a:rPr lang="en-US" dirty="0">
                <a:latin typeface="+mj-lt"/>
              </a:rPr>
              <a:t>Fiscal Year 2026 Update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1279"/>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2026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237739197"/>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77 Stop Work Orders (SWO) were issued and 3 employers defaulted on an SWOs that were previously issued. 719 SWOs have been issued year-to-date with total fine collections to date of $370,593. FY 2025 yielded a total of 1,299 SWOs  issued, with a total fine collection of $821,049.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5248" y="3671753"/>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2026, 3,546 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March 2026</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2766471173"/>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84672" y="5632656"/>
            <a:ext cx="837465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February 28th, 73 uninsured injuries have been reported to the WCTF for FY26.  Note that one additional claim was refiled from a previous fiscal year and is not counted as a new claim. Please note, claims may be determined to be insured or uninsured after filing. The WCTF received 110 newly reported claims in FY25.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19666"/>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19666"/>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4751552" y="1638536"/>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March 2026</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2/28/2026</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606592762"/>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1698535122"/>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2/28/2026</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1751900803"/>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8" name="Text Box 7"/>
          <p:cNvSpPr txBox="1">
            <a:spLocks noChangeArrowheads="1"/>
          </p:cNvSpPr>
          <p:nvPr/>
        </p:nvSpPr>
        <p:spPr bwMode="auto">
          <a:xfrm>
            <a:off x="84138" y="6342869"/>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2/28/2026</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2161731949"/>
              </p:ext>
            </p:extLst>
          </p:nvPr>
        </p:nvGraphicFramePr>
        <p:xfrm>
          <a:off x="638141" y="1146515"/>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38140" y="5904555"/>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rgbClr val="FF0000"/>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2026 as of 2/28/2026</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3009067673"/>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7C2E496F-DC01-7739-3F68-03BA38B5B925}"/>
              </a:ext>
            </a:extLst>
          </p:cNvPr>
          <p:cNvSpPr txBox="1"/>
          <p:nvPr/>
        </p:nvSpPr>
        <p:spPr>
          <a:xfrm>
            <a:off x="1565343" y="6124146"/>
            <a:ext cx="6013313" cy="369332"/>
          </a:xfrm>
          <a:prstGeom prst="rect">
            <a:avLst/>
          </a:prstGeom>
          <a:noFill/>
        </p:spPr>
        <p:txBody>
          <a:bodyPr wrap="none" rtlCol="0">
            <a:spAutoFit/>
          </a:bodyPr>
          <a:lstStyle/>
          <a:p>
            <a:pPr algn="ctr"/>
            <a:r>
              <a:rPr lang="en-US" sz="1800" dirty="0">
                <a:solidFill>
                  <a:schemeClr val="tx1"/>
                </a:solidFill>
                <a:latin typeface="Calibri" panose="020F0502020204030204" pitchFamily="34" charset="0"/>
                <a:cs typeface="Calibri" panose="020F0502020204030204" pitchFamily="34" charset="0"/>
              </a:rPr>
              <a:t>Assessments represent 90%-92% of all DIA Revenue Annually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6" name="Chart 5">
            <a:extLst>
              <a:ext uri="{FF2B5EF4-FFF2-40B4-BE49-F238E27FC236}">
                <a16:creationId xmlns:a16="http://schemas.microsoft.com/office/drawing/2014/main" id="{C5D6FDE9-67AB-7128-FE1D-54D8DC0F8296}"/>
              </a:ext>
            </a:extLst>
          </p:cNvPr>
          <p:cNvGraphicFramePr/>
          <p:nvPr>
            <p:extLst>
              <p:ext uri="{D42A27DB-BD31-4B8C-83A1-F6EECF244321}">
                <p14:modId xmlns:p14="http://schemas.microsoft.com/office/powerpoint/2010/main" val="2389484526"/>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March 2026</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March 2026</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graphicFrame>
        <p:nvGraphicFramePr>
          <p:cNvPr id="15" name="Content Placeholder 6">
            <a:extLst>
              <a:ext uri="{FF2B5EF4-FFF2-40B4-BE49-F238E27FC236}">
                <a16:creationId xmlns:a16="http://schemas.microsoft.com/office/drawing/2014/main" id="{39B410A2-CD4A-BCA0-8E88-720E6577D29A}"/>
              </a:ext>
            </a:extLst>
          </p:cNvPr>
          <p:cNvGraphicFramePr>
            <a:graphicFrameLocks/>
          </p:cNvGraphicFramePr>
          <p:nvPr>
            <p:extLst>
              <p:ext uri="{D42A27DB-BD31-4B8C-83A1-F6EECF244321}">
                <p14:modId xmlns:p14="http://schemas.microsoft.com/office/powerpoint/2010/main" val="2096798915"/>
              </p:ext>
            </p:extLst>
          </p:nvPr>
        </p:nvGraphicFramePr>
        <p:xfrm>
          <a:off x="612051" y="922672"/>
          <a:ext cx="7919898" cy="5331160"/>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E77EBB34-A702-1CCD-47E5-9F0516A213E9}"/>
              </a:ext>
            </a:extLst>
          </p:cNvPr>
          <p:cNvSpPr txBox="1"/>
          <p:nvPr/>
        </p:nvSpPr>
        <p:spPr>
          <a:xfrm>
            <a:off x="973237" y="1213368"/>
            <a:ext cx="771737"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54.3%</a:t>
            </a:r>
          </a:p>
        </p:txBody>
      </p:sp>
      <p:sp>
        <p:nvSpPr>
          <p:cNvPr id="17" name="TextBox 16">
            <a:extLst>
              <a:ext uri="{FF2B5EF4-FFF2-40B4-BE49-F238E27FC236}">
                <a16:creationId xmlns:a16="http://schemas.microsoft.com/office/drawing/2014/main" id="{181D3366-4BFA-83FC-81BC-B1DD827E73C5}"/>
              </a:ext>
            </a:extLst>
          </p:cNvPr>
          <p:cNvSpPr txBox="1"/>
          <p:nvPr/>
        </p:nvSpPr>
        <p:spPr>
          <a:xfrm>
            <a:off x="2044769" y="182313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52.8%</a:t>
            </a:r>
          </a:p>
        </p:txBody>
      </p:sp>
      <p:sp>
        <p:nvSpPr>
          <p:cNvPr id="20" name="TextBox 19">
            <a:extLst>
              <a:ext uri="{FF2B5EF4-FFF2-40B4-BE49-F238E27FC236}">
                <a16:creationId xmlns:a16="http://schemas.microsoft.com/office/drawing/2014/main" id="{2D8ADEE8-C256-C745-0040-0B7F05F9DF44}"/>
              </a:ext>
            </a:extLst>
          </p:cNvPr>
          <p:cNvSpPr txBox="1"/>
          <p:nvPr/>
        </p:nvSpPr>
        <p:spPr>
          <a:xfrm>
            <a:off x="3056365" y="1632144"/>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52.3%</a:t>
            </a:r>
          </a:p>
        </p:txBody>
      </p:sp>
      <p:sp>
        <p:nvSpPr>
          <p:cNvPr id="21" name="TextBox 20">
            <a:extLst>
              <a:ext uri="{FF2B5EF4-FFF2-40B4-BE49-F238E27FC236}">
                <a16:creationId xmlns:a16="http://schemas.microsoft.com/office/drawing/2014/main" id="{6699CFD5-1E02-2F3B-D4AE-9E1FB1A09C9A}"/>
              </a:ext>
            </a:extLst>
          </p:cNvPr>
          <p:cNvSpPr txBox="1"/>
          <p:nvPr/>
        </p:nvSpPr>
        <p:spPr>
          <a:xfrm>
            <a:off x="4118372" y="1421571"/>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52.2%</a:t>
            </a:r>
          </a:p>
        </p:txBody>
      </p:sp>
      <p:sp>
        <p:nvSpPr>
          <p:cNvPr id="22" name="TextBox 21">
            <a:extLst>
              <a:ext uri="{FF2B5EF4-FFF2-40B4-BE49-F238E27FC236}">
                <a16:creationId xmlns:a16="http://schemas.microsoft.com/office/drawing/2014/main" id="{83D6BB60-0869-BC4A-5924-988AA631F680}"/>
              </a:ext>
            </a:extLst>
          </p:cNvPr>
          <p:cNvSpPr txBox="1"/>
          <p:nvPr/>
        </p:nvSpPr>
        <p:spPr>
          <a:xfrm>
            <a:off x="5206048" y="1991674"/>
            <a:ext cx="771737" cy="369332"/>
          </a:xfrm>
          <a:prstGeom prst="rect">
            <a:avLst/>
          </a:prstGeom>
          <a:noFill/>
        </p:spPr>
        <p:txBody>
          <a:bodyPr wrap="square" rtlCol="0">
            <a:spAutoFit/>
          </a:bodyPr>
          <a:lstStyle/>
          <a:p>
            <a:r>
              <a:rPr lang="en-US" sz="1800" i="1">
                <a:solidFill>
                  <a:schemeClr val="tx1"/>
                </a:solidFill>
                <a:latin typeface="Calibri" panose="020F0502020204030204" pitchFamily="34" charset="0"/>
                <a:cs typeface="Calibri" panose="020F0502020204030204" pitchFamily="34" charset="0"/>
              </a:rPr>
              <a:t>54.8%</a:t>
            </a:r>
            <a:endParaRPr lang="en-US" sz="1800" i="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928CA4F-5D51-0390-64E9-CD88F416F015}"/>
              </a:ext>
            </a:extLst>
          </p:cNvPr>
          <p:cNvSpPr txBox="1"/>
          <p:nvPr/>
        </p:nvSpPr>
        <p:spPr>
          <a:xfrm>
            <a:off x="6209572" y="1655895"/>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52.4%</a:t>
            </a:r>
          </a:p>
        </p:txBody>
      </p:sp>
      <p:sp>
        <p:nvSpPr>
          <p:cNvPr id="3" name="TextBox 2">
            <a:extLst>
              <a:ext uri="{FF2B5EF4-FFF2-40B4-BE49-F238E27FC236}">
                <a16:creationId xmlns:a16="http://schemas.microsoft.com/office/drawing/2014/main" id="{53426AA3-DC81-2E71-7B12-DD2A8F02E1B7}"/>
              </a:ext>
            </a:extLst>
          </p:cNvPr>
          <p:cNvSpPr txBox="1"/>
          <p:nvPr/>
        </p:nvSpPr>
        <p:spPr>
          <a:xfrm>
            <a:off x="7271579" y="164926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55.4%</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March 2026</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8 to 32 weeks. </a:t>
            </a:r>
          </a:p>
          <a:p>
            <a:pPr algn="just">
              <a:defRPr/>
            </a:pPr>
            <a:endParaRPr lang="en-US" altLang="en-US" sz="400" dirty="0">
              <a:solidFill>
                <a:srgbClr val="FF0000"/>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February 2026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793	Hear. Held:	        113</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275	Appeals to RB	</a:t>
            </a:r>
            <a:r>
              <a:rPr lang="en-US" altLang="en-US" sz="1200" dirty="0">
                <a:solidFill>
                  <a:srgbClr val="FF0000"/>
                </a:solidFill>
                <a:latin typeface="Calibri" panose="020F0502020204030204" pitchFamily="34" charset="0"/>
                <a:cs typeface="Calibri" panose="020F0502020204030204" pitchFamily="34" charset="0"/>
              </a:rPr>
              <a:t>             </a:t>
            </a:r>
            <a:r>
              <a:rPr lang="en-US" altLang="en-US" sz="1200" dirty="0">
                <a:solidFill>
                  <a:schemeClr val="tx1"/>
                </a:solidFill>
                <a:latin typeface="Calibri" panose="020F0502020204030204" pitchFamily="34" charset="0"/>
                <a:cs typeface="Calibri" panose="020F0502020204030204" pitchFamily="34" charset="0"/>
              </a:rPr>
              <a:t>9</a:t>
            </a:r>
          </a:p>
          <a:p>
            <a:pPr algn="just">
              <a:defRPr/>
            </a:pPr>
            <a:r>
              <a:rPr lang="en-US" altLang="en-US" sz="1200" dirty="0">
                <a:solidFill>
                  <a:schemeClr val="tx1"/>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51%		  83%</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82%		  85%</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242932" y="1250840"/>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53220" y="2577890"/>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2686751991"/>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68730555"/>
              </p:ext>
            </p:extLst>
          </p:nvPr>
        </p:nvGraphicFramePr>
        <p:xfrm>
          <a:off x="42016" y="253649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76200" y="936057"/>
            <a:ext cx="4495800" cy="1815882"/>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For the current fiscal year, there have been 4,215 continuances as of February 28th. 6,806 continuance requests were received in FY25.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477984540"/>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b="1" i="0" u="none" strike="noStrike" dirty="0">
                          <a:solidFill>
                            <a:schemeClr val="tx1"/>
                          </a:solidFill>
                          <a:effectLst/>
                          <a:latin typeface="Calibri" panose="020F0502020204030204" pitchFamily="34" charset="0"/>
                        </a:rPr>
                        <a:t>Dec.</a:t>
                      </a: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Jan.</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Feb.</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b="0" i="0" u="none" strike="noStrike" dirty="0">
                          <a:solidFill>
                            <a:schemeClr val="tx1"/>
                          </a:solidFill>
                          <a:effectLst/>
                          <a:latin typeface="Calibri" panose="020F0502020204030204" pitchFamily="34" charset="0"/>
                        </a:rPr>
                        <a:t>1</a:t>
                      </a: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5</a:t>
                      </a:r>
                    </a:p>
                  </a:txBody>
                  <a:tcPr marL="6350" marR="6350" marT="6350" marB="0" anchor="ctr">
                    <a:solidFill>
                      <a:srgbClr val="FFFF99"/>
                    </a:solidFill>
                  </a:tcPr>
                </a:tc>
                <a:tc>
                  <a:txBody>
                    <a:bodyPr/>
                    <a:lstStyle/>
                    <a:p>
                      <a:pPr algn="ctr" rtl="0" fontAlgn="ctr"/>
                      <a:r>
                        <a:rPr lang="en-US" sz="3200" b="0" i="0" u="none" strike="noStrike" dirty="0">
                          <a:solidFill>
                            <a:schemeClr val="tx1"/>
                          </a:solidFill>
                          <a:effectLst/>
                          <a:latin typeface="Calibri" panose="020F0502020204030204" pitchFamily="34" charset="0"/>
                        </a:rPr>
                        <a:t>4</a:t>
                      </a: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6</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b="0" i="0" u="none" strike="noStrike" dirty="0">
                          <a:solidFill>
                            <a:schemeClr val="tx1"/>
                          </a:solidFill>
                          <a:effectLst/>
                          <a:latin typeface="Calibri" panose="020F0502020204030204" pitchFamily="34" charset="0"/>
                        </a:rPr>
                        <a:t>0</a:t>
                      </a: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b="0" i="0" u="none" strike="noStrike" dirty="0">
                          <a:solidFill>
                            <a:schemeClr val="tx1"/>
                          </a:solidFill>
                          <a:effectLst/>
                          <a:latin typeface="Calibri" panose="020F0502020204030204" pitchFamily="34" charset="0"/>
                        </a:rPr>
                        <a:t>10</a:t>
                      </a: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12</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2026	FY 2025 	   	FY 2024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38	                   66</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a:t>
            </a:r>
            <a:r>
              <a:rPr lang="en-US" altLang="en-US" sz="1400" dirty="0">
                <a:solidFill>
                  <a:srgbClr val="FF0000"/>
                </a:solidFill>
                <a:latin typeface="Calibri" panose="020F0502020204030204" pitchFamily="34" charset="0"/>
                <a:ea typeface="ＭＳ Ｐゴシック"/>
                <a:cs typeface="Calibri" panose="020F0502020204030204" pitchFamily="34" charset="0"/>
              </a:rPr>
              <a:t>$       708,330</a:t>
            </a:r>
            <a:r>
              <a:rPr lang="en-US" altLang="en-US" sz="1400" dirty="0">
                <a:solidFill>
                  <a:schemeClr val="tx1"/>
                </a:solidFill>
                <a:latin typeface="Calibri" panose="020F0502020204030204" pitchFamily="34" charset="0"/>
                <a:ea typeface="ＭＳ Ｐゴシック"/>
                <a:cs typeface="Calibri" panose="020F0502020204030204" pitchFamily="34" charset="0"/>
              </a:rPr>
              <a:t>	$    1,579,064	$  1,776,947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63,572,580	$ 94,204,883	$90,947,160		</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a:t>
            </a:r>
            <a:r>
              <a:rPr lang="en-US" altLang="en-US" sz="1400" dirty="0">
                <a:solidFill>
                  <a:srgbClr val="FF0000"/>
                </a:solidFill>
                <a:latin typeface="Calibri" panose="020F0502020204030204" pitchFamily="34" charset="0"/>
                <a:ea typeface="ＭＳ Ｐゴシック"/>
                <a:cs typeface="Calibri" panose="020F0502020204030204" pitchFamily="34" charset="0"/>
              </a:rPr>
              <a:t>       $    2,043,971</a:t>
            </a:r>
            <a:r>
              <a:rPr lang="en-US" altLang="en-US" sz="1400" dirty="0">
                <a:solidFill>
                  <a:schemeClr val="tx1"/>
                </a:solidFill>
                <a:latin typeface="Calibri" panose="020F0502020204030204" pitchFamily="34" charset="0"/>
                <a:ea typeface="ＭＳ Ｐゴシック"/>
                <a:cs typeface="Calibri" panose="020F0502020204030204" pitchFamily="34" charset="0"/>
              </a:rPr>
              <a:t>	$   3,840,216	$  </a:t>
            </a:r>
            <a:r>
              <a:rPr lang="en-US" sz="1400" i="0" u="none" strike="noStrike" dirty="0">
                <a:solidFill>
                  <a:schemeClr val="tx1"/>
                </a:solidFill>
                <a:effectLst/>
                <a:latin typeface="Calibri" panose="020F0502020204030204" pitchFamily="34" charset="0"/>
              </a:rPr>
              <a:t>4,416,932		</a:t>
            </a:r>
            <a:endParaRPr lang="en-US" alt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10,000	$                   0	$             200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4041681116"/>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81546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 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71252" y="4269155"/>
            <a:ext cx="247056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2026 are 20,204. The total FROIs filed in FY 2025 were 31,211. This represented 0.85% of the working population in MA. </a:t>
            </a:r>
          </a:p>
        </p:txBody>
      </p:sp>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2519005107"/>
              </p:ext>
            </p:extLst>
          </p:nvPr>
        </p:nvGraphicFramePr>
        <p:xfrm>
          <a:off x="2474219" y="4269155"/>
          <a:ext cx="4492493" cy="258884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56950" y="4027561"/>
            <a:ext cx="1204176"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2/28/2026</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3D39032E-EE22-6074-49DD-938939F67DDB}"/>
              </a:ext>
            </a:extLst>
          </p:cNvPr>
          <p:cNvGraphicFramePr/>
          <p:nvPr>
            <p:extLst>
              <p:ext uri="{D42A27DB-BD31-4B8C-83A1-F6EECF244321}">
                <p14:modId xmlns:p14="http://schemas.microsoft.com/office/powerpoint/2010/main" val="1465355489"/>
              </p:ext>
            </p:extLst>
          </p:nvPr>
        </p:nvGraphicFramePr>
        <p:xfrm>
          <a:off x="522514" y="1246930"/>
          <a:ext cx="8395905" cy="2861394"/>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1638464783"/>
              </p:ext>
            </p:extLst>
          </p:nvPr>
        </p:nvGraphicFramePr>
        <p:xfrm>
          <a:off x="1031023" y="3580610"/>
          <a:ext cx="7081952" cy="27388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792 cases were filed in February.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graphicFrame>
        <p:nvGraphicFramePr>
          <p:cNvPr id="9" name="Chart 8">
            <a:extLst>
              <a:ext uri="{FF2B5EF4-FFF2-40B4-BE49-F238E27FC236}">
                <a16:creationId xmlns:a16="http://schemas.microsoft.com/office/drawing/2014/main" id="{2D677D5D-3119-8330-1919-F26731B9AB51}"/>
              </a:ext>
            </a:extLst>
          </p:cNvPr>
          <p:cNvGraphicFramePr/>
          <p:nvPr>
            <p:extLst>
              <p:ext uri="{D42A27DB-BD31-4B8C-83A1-F6EECF244321}">
                <p14:modId xmlns:p14="http://schemas.microsoft.com/office/powerpoint/2010/main" val="3232964070"/>
              </p:ext>
            </p:extLst>
          </p:nvPr>
        </p:nvGraphicFramePr>
        <p:xfrm>
          <a:off x="956382" y="1326750"/>
          <a:ext cx="7231234" cy="23265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March 2026</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2026 as of 2/28/2026</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2512338609"/>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662687"/>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5,359 compliance checks, 246 field investigations were conducted, 213 more employees are newly covered by WC insurance, and 1,030 compliance letters were sent in February. FY 2025, yielded 81,165 compliance checks with 7,082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2163E5-855C-4403-A3FA-051951FDBF76}">
  <ds:schemaRefs>
    <ds:schemaRef ds:uri="http://schemas.microsoft.com/sharepoint/v3/contenttype/forms"/>
  </ds:schemaRefs>
</ds:datastoreItem>
</file>

<file path=customXml/itemProps3.xml><?xml version="1.0" encoding="utf-8"?>
<ds:datastoreItem xmlns:ds="http://schemas.openxmlformats.org/officeDocument/2006/customXml" ds:itemID="{E111FE4B-DECD-4184-8DFC-A595727BE2A5}">
  <ds:schemaRefs>
    <ds:schemaRef ds:uri="8f2fdac3-5421-455f-b4e4-df6141b3176a"/>
    <ds:schemaRef ds:uri="http://www.w3.org/XML/1998/namespace"/>
    <ds:schemaRef ds:uri="http://schemas.microsoft.com/office/infopath/2007/PartnerControls"/>
    <ds:schemaRef ds:uri="http://purl.org/dc/dcmitype/"/>
    <ds:schemaRef ds:uri="http://purl.org/dc/elements/1.1/"/>
    <ds:schemaRef ds:uri="http://purl.org/dc/terms/"/>
    <ds:schemaRef ds:uri="http://schemas.microsoft.com/office/2006/documentManagement/types"/>
    <ds:schemaRef ds:uri="6d1ab2f6-91f9-4f14-952a-3f3eb0d68341"/>
    <ds:schemaRef ds:uri="http://schemas.openxmlformats.org/package/2006/metadata/core-properties"/>
    <ds:schemaRef ds:uri="http://schemas.microsoft.com/office/2006/metadata/propertie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48635</TotalTime>
  <Words>1360</Words>
  <Application>Microsoft Office PowerPoint</Application>
  <PresentationFormat>On-screen Show (4:3)</PresentationFormat>
  <Paragraphs>278</Paragraphs>
  <Slides>16</Slides>
  <Notes>13</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March 2026</vt:lpstr>
      <vt:lpstr>Workers’ Compensation Advisory Council – March 2026</vt:lpstr>
      <vt:lpstr>Workers’ Compensation Advisory Council – March 2026</vt:lpstr>
      <vt:lpstr>PowerPoint Presentation</vt:lpstr>
      <vt:lpstr>Workers’ Compensation Advisory Council – March 2026</vt:lpstr>
      <vt:lpstr>Workers’ Compensation Advisory Council – March 2026</vt:lpstr>
      <vt:lpstr>Workers’ Compensation Advisory Council – March 2026</vt:lpstr>
      <vt:lpstr>Workers’ Compensation Advisory Council – March 2026</vt:lpstr>
      <vt:lpstr>Workers’ Compensation Advisory Council – March 2026</vt:lpstr>
      <vt:lpstr>Workers’ Compensation Advisory Council – March 2026</vt:lpstr>
      <vt:lpstr>Workers’ Compensation Advisory Council – March 2026</vt:lpstr>
      <vt:lpstr>Workers’ Compensation Advisory Council – March 2026</vt:lpstr>
      <vt:lpstr>Workers’ Compensation Advisory Council – March 2026</vt:lpstr>
      <vt:lpstr>Workers’ Compensation Advisory Council – March 2026</vt:lpstr>
      <vt:lpstr>Workers’ Compensation Advisory Council – March 2026</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116</cp:revision>
  <cp:lastPrinted>2020-03-10T13:54:35Z</cp:lastPrinted>
  <dcterms:created xsi:type="dcterms:W3CDTF">2018-01-10T13:59:06Z</dcterms:created>
  <dcterms:modified xsi:type="dcterms:W3CDTF">2026-03-11T14:41:58Z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