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05" r:id="rId6"/>
    <p:sldId id="286" r:id="rId7"/>
    <p:sldId id="276" r:id="rId8"/>
    <p:sldId id="280" r:id="rId9"/>
    <p:sldId id="258" r:id="rId10"/>
    <p:sldId id="261" r:id="rId11"/>
    <p:sldId id="291" r:id="rId12"/>
    <p:sldId id="259" r:id="rId13"/>
    <p:sldId id="302" r:id="rId14"/>
    <p:sldId id="303" r:id="rId15"/>
    <p:sldId id="290" r:id="rId16"/>
    <p:sldId id="264" r:id="rId17"/>
    <p:sldId id="265" r:id="rId18"/>
    <p:sldId id="281" r:id="rId19"/>
    <p:sldId id="304" r:id="rId20"/>
  </p:sldIdLst>
  <p:sldSz cx="9144000" cy="6858000" type="screen4x3"/>
  <p:notesSz cx="7010400" cy="9296400"/>
  <p:defaultTextStyle>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6565"/>
    <a:srgbClr val="CC3399"/>
    <a:srgbClr val="61B2BB"/>
    <a:srgbClr val="FFFF99"/>
    <a:srgbClr val="3399FF"/>
    <a:srgbClr val="5AD25D"/>
    <a:srgbClr val="095557"/>
    <a:srgbClr val="3366FF"/>
    <a:srgbClr val="A9F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3F8A5-10E7-4A4A-8161-607FB11FBBA3}" v="4" dt="2026-03-10T19:52:34.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0013" autoAdjust="0"/>
  </p:normalViewPr>
  <p:slideViewPr>
    <p:cSldViewPr snapToGrid="0">
      <p:cViewPr varScale="1">
        <p:scale>
          <a:sx n="57" d="100"/>
          <a:sy n="57" d="100"/>
        </p:scale>
        <p:origin x="1640" y="3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mn-cs"/>
              </a:defRPr>
            </a:pPr>
            <a:r>
              <a:rPr lang="en-US" dirty="0">
                <a:solidFill>
                  <a:schemeClr val="tx1"/>
                </a:solidFill>
              </a:rPr>
              <a:t>Conciliations Resolved v. Referred to Conference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Sheet1!$A$64:$A$70</c:f>
              <c:strCache>
                <c:ptCount val="7"/>
                <c:pt idx="0">
                  <c:v>Jul.</c:v>
                </c:pt>
                <c:pt idx="1">
                  <c:v>Aug.</c:v>
                </c:pt>
                <c:pt idx="2">
                  <c:v>Sep.</c:v>
                </c:pt>
                <c:pt idx="3">
                  <c:v>Oct.</c:v>
                </c:pt>
                <c:pt idx="4">
                  <c:v>Nov.</c:v>
                </c:pt>
                <c:pt idx="5">
                  <c:v>Dec.</c:v>
                </c:pt>
                <c:pt idx="6">
                  <c:v>Jan. 2026</c:v>
                </c:pt>
              </c:strCache>
            </c:strRef>
          </c:cat>
          <c:val>
            <c:numRef>
              <c:f>Sheet1!$B$64:$B$70</c:f>
              <c:numCache>
                <c:formatCode>General</c:formatCode>
                <c:ptCount val="7"/>
                <c:pt idx="0">
                  <c:v>580</c:v>
                </c:pt>
                <c:pt idx="1">
                  <c:v>479</c:v>
                </c:pt>
                <c:pt idx="2">
                  <c:v>505</c:v>
                </c:pt>
                <c:pt idx="3">
                  <c:v>547</c:v>
                </c:pt>
                <c:pt idx="4">
                  <c:v>458</c:v>
                </c:pt>
                <c:pt idx="5">
                  <c:v>510</c:v>
                </c:pt>
                <c:pt idx="6">
                  <c:v>518</c:v>
                </c:pt>
              </c:numCache>
            </c:numRef>
          </c:val>
          <c:extLst>
            <c:ext xmlns:c16="http://schemas.microsoft.com/office/drawing/2014/chart" uri="{C3380CC4-5D6E-409C-BE32-E72D297353CC}">
              <c16:uniqueId val="{00000000-604C-4EA0-BFE1-F603DEFE5429}"/>
            </c:ext>
          </c:extLst>
        </c:ser>
        <c:ser>
          <c:idx val="1"/>
          <c:order val="1"/>
          <c:tx>
            <c:strRef>
              <c:f>Sheet1!$C$1</c:f>
              <c:strCache>
                <c:ptCount val="1"/>
                <c:pt idx="0">
                  <c:v>Referred to Conf.</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Sheet1!$A$64:$A$70</c:f>
              <c:strCache>
                <c:ptCount val="7"/>
                <c:pt idx="0">
                  <c:v>Jul.</c:v>
                </c:pt>
                <c:pt idx="1">
                  <c:v>Aug.</c:v>
                </c:pt>
                <c:pt idx="2">
                  <c:v>Sep.</c:v>
                </c:pt>
                <c:pt idx="3">
                  <c:v>Oct.</c:v>
                </c:pt>
                <c:pt idx="4">
                  <c:v>Nov.</c:v>
                </c:pt>
                <c:pt idx="5">
                  <c:v>Dec.</c:v>
                </c:pt>
                <c:pt idx="6">
                  <c:v>Jan. 2026</c:v>
                </c:pt>
              </c:strCache>
            </c:strRef>
          </c:cat>
          <c:val>
            <c:numRef>
              <c:f>Sheet1!$C$64:$C$70</c:f>
              <c:numCache>
                <c:formatCode>General</c:formatCode>
                <c:ptCount val="7"/>
                <c:pt idx="0">
                  <c:v>489</c:v>
                </c:pt>
                <c:pt idx="1">
                  <c:v>428</c:v>
                </c:pt>
                <c:pt idx="2">
                  <c:v>460</c:v>
                </c:pt>
                <c:pt idx="3">
                  <c:v>501</c:v>
                </c:pt>
                <c:pt idx="4">
                  <c:v>378</c:v>
                </c:pt>
                <c:pt idx="5">
                  <c:v>464</c:v>
                </c:pt>
                <c:pt idx="6">
                  <c:v>417</c:v>
                </c:pt>
              </c:numCache>
            </c:numRef>
          </c:val>
          <c:extLst>
            <c:ext xmlns:c16="http://schemas.microsoft.com/office/drawing/2014/chart" uri="{C3380CC4-5D6E-409C-BE32-E72D297353CC}">
              <c16:uniqueId val="{00000001-604C-4EA0-BFE1-F603DEFE5429}"/>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2026</c:v>
                </c:pt>
              </c:strCache>
            </c:strRef>
          </c:tx>
          <c:spPr>
            <a:ln w="10312" cap="sq">
              <a:solidFill>
                <a:schemeClr val="accent6">
                  <a:alpha val="97000"/>
                </a:schemeClr>
              </a:solidFill>
              <a:prstDash val="solid"/>
            </a:ln>
          </c:spPr>
          <c:marker>
            <c:symbol val="square"/>
            <c:size val="9"/>
            <c:spPr>
              <a:solidFill>
                <a:srgbClr val="7030A0"/>
              </a:solidFill>
              <a:ln w="38100">
                <a:solidFill>
                  <a:schemeClr val="accent6"/>
                </a:solidFill>
                <a:prstDash val="solid"/>
              </a:ln>
            </c:spPr>
          </c:marker>
          <c:dLbls>
            <c:dLbl>
              <c:idx val="0"/>
              <c:layout>
                <c:manualLayout>
                  <c:x val="-3.8080207956929624E-2"/>
                  <c:y val="-6.35571672235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E-49E8-9C8D-F2D89F78F9AB}"/>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E-49E8-9C8D-F2D89F78F9AB}"/>
                </c:ext>
              </c:extLst>
            </c:dLbl>
            <c:dLbl>
              <c:idx val="2"/>
              <c:layout>
                <c:manualLayout>
                  <c:x val="-2.5613660618996798E-2"/>
                  <c:y val="-5.9550641060812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E-49E8-9C8D-F2D89F78F9AB}"/>
                </c:ext>
              </c:extLst>
            </c:dLbl>
            <c:dLbl>
              <c:idx val="3"/>
              <c:layout>
                <c:manualLayout>
                  <c:x val="-2.5613660618996798E-2"/>
                  <c:y val="-6.0349428556973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E-49E8-9C8D-F2D89F78F9AB}"/>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E-49E8-9C8D-F2D89F78F9AB}"/>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E-49E8-9C8D-F2D89F78F9AB}"/>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E-49E8-9C8D-F2D89F78F9AB}"/>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EE-49E8-9C8D-F2D89F78F9AB}"/>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EE-49E8-9C8D-F2D89F78F9AB}"/>
                </c:ext>
              </c:extLst>
            </c:dLbl>
            <c:dLbl>
              <c:idx val="9"/>
              <c:layout>
                <c:manualLayout>
                  <c:x val="-2.7036641764496619E-2"/>
                  <c:y val="-6.2727026783727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EE-49E8-9C8D-F2D89F78F9AB}"/>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EE-49E8-9C8D-F2D89F78F9AB}"/>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EE-49E8-9C8D-F2D89F78F9AB}"/>
                </c:ext>
              </c:extLst>
            </c:dLbl>
            <c:spPr>
              <a:noFill/>
              <a:ln w="20624">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#,##0</c:formatCode>
                <c:ptCount val="12"/>
                <c:pt idx="0">
                  <c:v>105</c:v>
                </c:pt>
                <c:pt idx="1">
                  <c:v>102</c:v>
                </c:pt>
                <c:pt idx="2">
                  <c:v>103</c:v>
                </c:pt>
                <c:pt idx="3">
                  <c:v>103</c:v>
                </c:pt>
                <c:pt idx="4">
                  <c:v>75</c:v>
                </c:pt>
                <c:pt idx="5">
                  <c:v>81</c:v>
                </c:pt>
                <c:pt idx="6">
                  <c:v>73</c:v>
                </c:pt>
                <c:pt idx="7">
                  <c:v>77</c:v>
                </c:pt>
              </c:numCache>
            </c:numRef>
          </c:val>
          <c:smooth val="0"/>
          <c:extLst>
            <c:ext xmlns:c16="http://schemas.microsoft.com/office/drawing/2014/chart" uri="{C3380CC4-5D6E-409C-BE32-E72D297353CC}">
              <c16:uniqueId val="{0000000C-D6EE-49E8-9C8D-F2D89F78F9AB}"/>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bg1">
                  <a:lumMod val="95000"/>
                </a:schemeClr>
              </a:solidFill>
              <a:prstDash val="sysDash"/>
            </a:ln>
          </c:spPr>
        </c:majorGridlines>
        <c:numFmt formatCode="#,##0" sourceLinked="0"/>
        <c:majorTickMark val="out"/>
        <c:minorTickMark val="none"/>
        <c:tickLblPos val="nextTo"/>
        <c:spPr>
          <a:ln w="2578">
            <a:solidFill>
              <a:schemeClr val="tx1"/>
            </a:solidFill>
            <a:prstDash val="solid"/>
          </a:ln>
        </c:spPr>
        <c:txPr>
          <a:bodyPr rot="0" vert="horz"/>
          <a:lstStyle/>
          <a:p>
            <a:pPr>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r>
              <a:rPr lang="en-US" sz="2000" b="1" dirty="0">
                <a:solidFill>
                  <a:schemeClr val="tx1"/>
                </a:solidFill>
                <a:effectLst/>
                <a:latin typeface="Calibri" panose="020F0502020204030204" pitchFamily="34" charset="0"/>
                <a:cs typeface="Calibri" panose="020F0502020204030204" pitchFamily="34" charset="0"/>
              </a:rPr>
              <a:t>Workers’ Compensation Trust Fund (WCTF) Uninsured Claims</a:t>
            </a:r>
          </a:p>
        </c:rich>
      </c:tx>
      <c:layout>
        <c:manualLayout>
          <c:xMode val="edge"/>
          <c:yMode val="edge"/>
          <c:x val="0.14507524059492566"/>
          <c:y val="2.4400600216339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179303090744573E-2"/>
          <c:y val="1.9805260581545504E-2"/>
          <c:w val="0.93877884074415696"/>
          <c:h val="0.78336771405656025"/>
        </c:manualLayout>
      </c:layout>
      <c:barChart>
        <c:barDir val="col"/>
        <c:grouping val="stacked"/>
        <c:varyColors val="0"/>
        <c:ser>
          <c:idx val="0"/>
          <c:order val="0"/>
          <c:tx>
            <c:strRef>
              <c:f>Sheet1!$B$1</c:f>
              <c:strCache>
                <c:ptCount val="1"/>
                <c:pt idx="0">
                  <c:v>Uninsured Claims by Occupation &amp; Industry - FY 2026</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278-4386-8447-24CDB4A180AB}"/>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B278-4386-8447-24CDB4A180AB}"/>
              </c:ext>
            </c:extLst>
          </c:dPt>
          <c:dPt>
            <c:idx val="2"/>
            <c:invertIfNegative val="0"/>
            <c:bubble3D val="0"/>
            <c:spPr>
              <a:solidFill>
                <a:srgbClr val="A9F272"/>
              </a:solidFill>
              <a:ln>
                <a:noFill/>
              </a:ln>
              <a:effectLst/>
            </c:spPr>
            <c:extLst>
              <c:ext xmlns:c16="http://schemas.microsoft.com/office/drawing/2014/chart" uri="{C3380CC4-5D6E-409C-BE32-E72D297353CC}">
                <c16:uniqueId val="{00000005-B278-4386-8447-24CDB4A180AB}"/>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278-4386-8447-24CDB4A180AB}"/>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278-4386-8447-24CDB4A180AB}"/>
              </c:ext>
            </c:extLst>
          </c:dPt>
          <c:dPt>
            <c:idx val="5"/>
            <c:invertIfNegative val="0"/>
            <c:bubble3D val="0"/>
            <c:spPr>
              <a:solidFill>
                <a:srgbClr val="61B2BB"/>
              </a:solidFill>
              <a:ln>
                <a:noFill/>
              </a:ln>
              <a:effectLst/>
            </c:spPr>
            <c:extLst>
              <c:ext xmlns:c16="http://schemas.microsoft.com/office/drawing/2014/chart" uri="{C3380CC4-5D6E-409C-BE32-E72D297353CC}">
                <c16:uniqueId val="{0000000B-B278-4386-8447-24CDB4A180AB}"/>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B278-4386-8447-24CDB4A180AB}"/>
              </c:ext>
            </c:extLst>
          </c:dPt>
          <c:dPt>
            <c:idx val="7"/>
            <c:invertIfNegative val="0"/>
            <c:bubble3D val="0"/>
            <c:spPr>
              <a:solidFill>
                <a:srgbClr val="FFC000"/>
              </a:solidFill>
              <a:ln>
                <a:noFill/>
              </a:ln>
              <a:effectLst/>
            </c:spPr>
            <c:extLst>
              <c:ext xmlns:c16="http://schemas.microsoft.com/office/drawing/2014/chart" uri="{C3380CC4-5D6E-409C-BE32-E72D297353CC}">
                <c16:uniqueId val="{0000000F-B278-4386-8447-24CDB4A180AB}"/>
              </c:ext>
            </c:extLst>
          </c:dPt>
          <c:dPt>
            <c:idx val="8"/>
            <c:invertIfNegative val="0"/>
            <c:bubble3D val="0"/>
            <c:spPr>
              <a:solidFill>
                <a:srgbClr val="FF6565"/>
              </a:solidFill>
              <a:ln>
                <a:noFill/>
              </a:ln>
              <a:effectLst/>
            </c:spPr>
            <c:extLst>
              <c:ext xmlns:c16="http://schemas.microsoft.com/office/drawing/2014/chart" uri="{C3380CC4-5D6E-409C-BE32-E72D297353CC}">
                <c16:uniqueId val="{00000011-B278-4386-8447-24CDB4A180AB}"/>
              </c:ext>
            </c:extLst>
          </c:dPt>
          <c:dPt>
            <c:idx val="9"/>
            <c:invertIfNegative val="0"/>
            <c:bubble3D val="0"/>
            <c:spPr>
              <a:solidFill>
                <a:srgbClr val="3399FF"/>
              </a:solidFill>
              <a:ln>
                <a:noFill/>
              </a:ln>
              <a:effectLst/>
            </c:spPr>
            <c:extLst>
              <c:ext xmlns:c16="http://schemas.microsoft.com/office/drawing/2014/chart" uri="{C3380CC4-5D6E-409C-BE32-E72D297353CC}">
                <c16:uniqueId val="{00000013-B278-4386-8447-24CDB4A180AB}"/>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278-4386-8447-24CDB4A180AB}"/>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278-4386-8447-24CDB4A180AB}"/>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278-4386-8447-24CDB4A180AB}"/>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278-4386-8447-24CDB4A180AB}"/>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278-4386-8447-24CDB4A180AB}"/>
              </c:ext>
            </c:extLst>
          </c:dPt>
          <c:dLbls>
            <c:dLbl>
              <c:idx val="0"/>
              <c:layout>
                <c:manualLayout>
                  <c:x val="-2.8918416447944006E-3"/>
                  <c:y val="-0.28467366919062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8-4386-8447-24CDB4A180AB}"/>
                </c:ext>
              </c:extLst>
            </c:dLbl>
            <c:dLbl>
              <c:idx val="1"/>
              <c:layout>
                <c:manualLayout>
                  <c:x val="-2.7554124498176155E-17"/>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78-4386-8447-24CDB4A180AB}"/>
                </c:ext>
              </c:extLst>
            </c:dLbl>
            <c:dLbl>
              <c:idx val="2"/>
              <c:layout>
                <c:manualLayout>
                  <c:x val="-1.3888888888888889E-3"/>
                  <c:y val="-7.8624156252648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78-4386-8447-24CDB4A180AB}"/>
                </c:ext>
              </c:extLst>
            </c:dLbl>
            <c:dLbl>
              <c:idx val="3"/>
              <c:layout>
                <c:manualLayout>
                  <c:x val="0"/>
                  <c:y val="-0.100313578667172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78-4386-8447-24CDB4A180AB}"/>
                </c:ext>
              </c:extLst>
            </c:dLbl>
            <c:dLbl>
              <c:idx val="4"/>
              <c:layout>
                <c:manualLayout>
                  <c:x val="-2.7777777777777779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78-4386-8447-24CDB4A180AB}"/>
                </c:ext>
              </c:extLst>
            </c:dLbl>
            <c:dLbl>
              <c:idx val="5"/>
              <c:layout>
                <c:manualLayout>
                  <c:x val="-1.274825021872266E-3"/>
                  <c:y val="-4.3378844829047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78-4386-8447-24CDB4A180AB}"/>
                </c:ext>
              </c:extLst>
            </c:dLbl>
            <c:dLbl>
              <c:idx val="6"/>
              <c:layout>
                <c:manualLayout>
                  <c:x val="-1.3888888888888889E-3"/>
                  <c:y val="-7.8624156252648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78-4386-8447-24CDB4A180AB}"/>
                </c:ext>
              </c:extLst>
            </c:dLbl>
            <c:dLbl>
              <c:idx val="7"/>
              <c:layout>
                <c:manualLayout>
                  <c:x val="-1.3888888888888889E-3"/>
                  <c:y val="-7.5912978450833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78-4386-8447-24CDB4A180AB}"/>
                </c:ext>
              </c:extLst>
            </c:dLbl>
            <c:dLbl>
              <c:idx val="8"/>
              <c:layout>
                <c:manualLayout>
                  <c:x val="-1.3888888888889906E-3"/>
                  <c:y val="-7.3201800649017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78-4386-8447-24CDB4A180AB}"/>
                </c:ext>
              </c:extLst>
            </c:dLbl>
            <c:dLbl>
              <c:idx val="9"/>
              <c:layout>
                <c:manualLayout>
                  <c:x val="0"/>
                  <c:y val="-9.4891223063541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78-4386-8447-24CDB4A180AB}"/>
                </c:ext>
              </c:extLst>
            </c:dLbl>
            <c:dLbl>
              <c:idx val="10"/>
              <c:layout>
                <c:manualLayout>
                  <c:x val="2.8918416447944006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78-4386-8447-24CDB4A180AB}"/>
                </c:ext>
              </c:extLst>
            </c:dLbl>
            <c:dLbl>
              <c:idx val="11"/>
              <c:layout>
                <c:manualLayout>
                  <c:x val="-1.3888888888888889E-3"/>
                  <c:y val="-5.1512378234493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78-4386-8447-24CDB4A180AB}"/>
                </c:ext>
              </c:extLst>
            </c:dLbl>
            <c:dLbl>
              <c:idx val="12"/>
              <c:layout>
                <c:manualLayout>
                  <c:x val="-4.1666666666666666E-3"/>
                  <c:y val="-0.154537134703481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78-4386-8447-24CDB4A180AB}"/>
                </c:ext>
              </c:extLst>
            </c:dLbl>
            <c:dLbl>
              <c:idx val="13"/>
              <c:layout>
                <c:manualLayout>
                  <c:x val="2.7777777777777779E-3"/>
                  <c:y val="-0.13013653448714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278-4386-8447-24CDB4A180A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Total Uninsured Injuries Reported</c:v>
                </c:pt>
                <c:pt idx="1">
                  <c:v>Painter</c:v>
                </c:pt>
                <c:pt idx="2">
                  <c:v>Carpenter</c:v>
                </c:pt>
                <c:pt idx="3">
                  <c:v>Driver</c:v>
                </c:pt>
                <c:pt idx="4">
                  <c:v>Laborer</c:v>
                </c:pt>
                <c:pt idx="5">
                  <c:v>All Other Occupations</c:v>
                </c:pt>
                <c:pt idx="6">
                  <c:v>Delivery Services</c:v>
                </c:pt>
                <c:pt idx="7">
                  <c:v>Trucking &amp; Warehousing</c:v>
                </c:pt>
                <c:pt idx="8">
                  <c:v>Home Health Care</c:v>
                </c:pt>
                <c:pt idx="9">
                  <c:v>Transportation</c:v>
                </c:pt>
                <c:pt idx="10">
                  <c:v>Construction</c:v>
                </c:pt>
                <c:pt idx="11">
                  <c:v>All Other Industries</c:v>
                </c:pt>
              </c:strCache>
            </c:strRef>
          </c:cat>
          <c:val>
            <c:numRef>
              <c:f>Sheet1!$B$2:$B$13</c:f>
              <c:numCache>
                <c:formatCode>General</c:formatCode>
                <c:ptCount val="12"/>
                <c:pt idx="0">
                  <c:v>73</c:v>
                </c:pt>
                <c:pt idx="1">
                  <c:v>4</c:v>
                </c:pt>
                <c:pt idx="2">
                  <c:v>4</c:v>
                </c:pt>
                <c:pt idx="3">
                  <c:v>8</c:v>
                </c:pt>
                <c:pt idx="4">
                  <c:v>31</c:v>
                </c:pt>
                <c:pt idx="5">
                  <c:v>23</c:v>
                </c:pt>
                <c:pt idx="6">
                  <c:v>2</c:v>
                </c:pt>
                <c:pt idx="7">
                  <c:v>3</c:v>
                </c:pt>
                <c:pt idx="8">
                  <c:v>3</c:v>
                </c:pt>
                <c:pt idx="9">
                  <c:v>11</c:v>
                </c:pt>
                <c:pt idx="10">
                  <c:v>32</c:v>
                </c:pt>
                <c:pt idx="11">
                  <c:v>21</c:v>
                </c:pt>
              </c:numCache>
            </c:numRef>
          </c:val>
          <c:extLst>
            <c:ext xmlns:c16="http://schemas.microsoft.com/office/drawing/2014/chart" uri="{C3380CC4-5D6E-409C-BE32-E72D297353CC}">
              <c16:uniqueId val="{0000001E-B278-4386-8447-24CDB4A180AB}"/>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2.6744161560005898E-3"/>
                  <c:y val="0.213555922676188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F-4401-AE64-8ADBB7209C8C}"/>
                </c:ext>
              </c:extLst>
            </c:dLbl>
            <c:dLbl>
              <c:idx val="1"/>
              <c:layout>
                <c:manualLayout>
                  <c:x val="-2.9370143407669467E-3"/>
                  <c:y val="0.22777531734548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F-4401-AE64-8ADBB7209C8C}"/>
                </c:ext>
              </c:extLst>
            </c:dLbl>
            <c:dLbl>
              <c:idx val="2"/>
              <c:layout>
                <c:manualLayout>
                  <c:x val="-3.0682081411754795E-3"/>
                  <c:y val="0.2117320384084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F-4401-AE64-8ADBB7209C8C}"/>
                </c:ext>
              </c:extLst>
            </c:dLbl>
            <c:dLbl>
              <c:idx val="3"/>
              <c:layout>
                <c:manualLayout>
                  <c:x val="-2.8056099564091226E-3"/>
                  <c:y val="8.749624398585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F-4401-AE64-8ADBB7209C8C}"/>
                </c:ext>
              </c:extLst>
            </c:dLbl>
            <c:dLbl>
              <c:idx val="4"/>
              <c:layout>
                <c:manualLayout>
                  <c:x val="5.0862341272347239E-3"/>
                  <c:y val="0.2247101684504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F-4401-AE64-8ADBB7209C8C}"/>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2F-4401-AE64-8ADBB7209C8C}"/>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F-4401-AE64-8ADBB7209C8C}"/>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F-4401-AE64-8ADBB7209C8C}"/>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2F-4401-AE64-8ADBB7209C8C}"/>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2F-4401-AE64-8ADBB7209C8C}"/>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Sheet1!$B$12:$B$16</c:f>
              <c:numCache>
                <c:formatCode>"$"#,##0</c:formatCode>
                <c:ptCount val="5"/>
                <c:pt idx="0">
                  <c:v>7050000</c:v>
                </c:pt>
                <c:pt idx="1">
                  <c:v>8200000</c:v>
                </c:pt>
                <c:pt idx="2">
                  <c:v>7500000</c:v>
                </c:pt>
                <c:pt idx="3">
                  <c:v>9800000</c:v>
                </c:pt>
                <c:pt idx="4">
                  <c:v>8000000</c:v>
                </c:pt>
              </c:numCache>
            </c:numRef>
          </c:val>
          <c:extLst>
            <c:ext xmlns:c16="http://schemas.microsoft.com/office/drawing/2014/chart" uri="{C3380CC4-5D6E-409C-BE32-E72D297353CC}">
              <c16:uniqueId val="{0000000B-2D2F-4401-AE64-8ADBB7209C8C}"/>
            </c:ext>
          </c:extLst>
        </c:ser>
        <c:ser>
          <c:idx val="1"/>
          <c:order val="1"/>
          <c:tx>
            <c:strRef>
              <c:f>Sheet1!$C$1</c:f>
              <c:strCache>
                <c:ptCount val="1"/>
                <c:pt idx="0">
                  <c:v>Amount Paid</c:v>
                </c:pt>
              </c:strCache>
            </c:strRef>
          </c:tx>
          <c:spPr>
            <a:solidFill>
              <a:schemeClr val="accent1">
                <a:lumMod val="75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11014262596374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2F-4401-AE64-8ADBB7209C8C}"/>
                </c:ext>
              </c:extLst>
            </c:dLbl>
            <c:dLbl>
              <c:idx val="1"/>
              <c:layout>
                <c:manualLayout>
                  <c:x val="-4.9030396456687013E-17"/>
                  <c:y val="0.22542794426256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2F-4401-AE64-8ADBB7209C8C}"/>
                </c:ext>
              </c:extLst>
            </c:dLbl>
            <c:dLbl>
              <c:idx val="2"/>
              <c:layout>
                <c:manualLayout>
                  <c:x val="-2.4118179712342325E-3"/>
                  <c:y val="0.1987536670162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2F-4401-AE64-8ADBB7209C8C}"/>
                </c:ext>
              </c:extLst>
            </c:dLbl>
            <c:dLbl>
              <c:idx val="3"/>
              <c:layout>
                <c:manualLayout>
                  <c:x val="-1.3119380040863091E-4"/>
                  <c:y val="0.218579870660370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2F-4401-AE64-8ADBB7209C8C}"/>
                </c:ext>
              </c:extLst>
            </c:dLbl>
            <c:dLbl>
              <c:idx val="4"/>
              <c:layout>
                <c:manualLayout>
                  <c:x val="9.2303156653399873E-3"/>
                  <c:y val="-1.3786412219083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2F-4401-AE64-8ADBB7209C8C}"/>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2F-4401-AE64-8ADBB7209C8C}"/>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2F-4401-AE64-8ADBB7209C8C}"/>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2F-4401-AE64-8ADBB7209C8C}"/>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2F-4401-AE64-8ADBB7209C8C}"/>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Sheet1!$C$12:$C$16</c:f>
              <c:numCache>
                <c:formatCode>"$"#,##0</c:formatCode>
                <c:ptCount val="5"/>
                <c:pt idx="0">
                  <c:v>6924993</c:v>
                </c:pt>
                <c:pt idx="1">
                  <c:v>7726621</c:v>
                </c:pt>
                <c:pt idx="2">
                  <c:v>6246527</c:v>
                </c:pt>
                <c:pt idx="3">
                  <c:v>6687770</c:v>
                </c:pt>
                <c:pt idx="4">
                  <c:v>3777457</c:v>
                </c:pt>
              </c:numCache>
            </c:numRef>
          </c:val>
          <c:extLst>
            <c:ext xmlns:c16="http://schemas.microsoft.com/office/drawing/2014/chart" uri="{C3380CC4-5D6E-409C-BE32-E72D297353CC}">
              <c16:uniqueId val="{00000016-2D2F-4401-AE64-8ADBB7209C8C}"/>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1">
                <a:lumMod val="75000"/>
              </a:schemeClr>
            </a:solidFill>
            <a:ln>
              <a:noFill/>
            </a:ln>
            <a:effectLst/>
            <a:sp3d/>
          </c:spPr>
          <c:invertIfNegative val="0"/>
          <c:dLbls>
            <c:dLbl>
              <c:idx val="0"/>
              <c:layout>
                <c:manualLayout>
                  <c:x val="-3.0861947461787642E-3"/>
                  <c:y val="0.157806916798528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A7-497B-A4C2-BE7AC20B4780}"/>
                </c:ext>
              </c:extLst>
            </c:dLbl>
            <c:dLbl>
              <c:idx val="1"/>
              <c:layout>
                <c:manualLayout>
                  <c:x val="-1.2344778984714831E-2"/>
                  <c:y val="0.24821078043217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A7-497B-A4C2-BE7AC20B4780}"/>
                </c:ext>
              </c:extLst>
            </c:dLbl>
            <c:dLbl>
              <c:idx val="2"/>
              <c:layout>
                <c:manualLayout>
                  <c:x val="3.0861947461787078E-3"/>
                  <c:y val="0.22359888051508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7-497B-A4C2-BE7AC20B4780}"/>
                </c:ext>
              </c:extLst>
            </c:dLbl>
            <c:dLbl>
              <c:idx val="3"/>
              <c:layout>
                <c:manualLayout>
                  <c:x val="-2.0833029574009055E-3"/>
                  <c:y val="0.21515589878855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7-497B-A4C2-BE7AC20B4780}"/>
                </c:ext>
              </c:extLst>
            </c:dLbl>
            <c:dLbl>
              <c:idx val="4"/>
              <c:layout>
                <c:manualLayout>
                  <c:x val="-8.2556924497583211E-3"/>
                  <c:y val="0.209536116430690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7-497B-A4C2-BE7AC20B4780}"/>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7-497B-A4C2-BE7AC20B4780}"/>
                </c:ext>
              </c:extLst>
            </c:dLbl>
            <c:spPr>
              <a:noFill/>
              <a:ln>
                <a:noFill/>
              </a:ln>
              <a:effectLst/>
            </c:spPr>
            <c:txPr>
              <a:bodyPr rot="-540000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Sheet1!$A$6:$A$10</c:f>
              <c:numCache>
                <c:formatCode>0_);\(0\)</c:formatCode>
                <c:ptCount val="5"/>
                <c:pt idx="0">
                  <c:v>2022</c:v>
                </c:pt>
                <c:pt idx="1">
                  <c:v>2023</c:v>
                </c:pt>
                <c:pt idx="2">
                  <c:v>2024</c:v>
                </c:pt>
                <c:pt idx="3">
                  <c:v>2025</c:v>
                </c:pt>
                <c:pt idx="4">
                  <c:v>2026</c:v>
                </c:pt>
              </c:numCache>
            </c:numRef>
          </c:cat>
          <c:val>
            <c:numRef>
              <c:f>Sheet1!$B$6:$B$10</c:f>
              <c:numCache>
                <c:formatCode>_("$"* #,##0_);_("$"* \(#,##0\);_("$"* "-"_);_(@_)</c:formatCode>
                <c:ptCount val="5"/>
                <c:pt idx="0">
                  <c:v>1283640</c:v>
                </c:pt>
                <c:pt idx="1">
                  <c:v>1061271</c:v>
                </c:pt>
                <c:pt idx="2">
                  <c:v>1173808</c:v>
                </c:pt>
                <c:pt idx="3">
                  <c:v>590436.62</c:v>
                </c:pt>
                <c:pt idx="4">
                  <c:v>738640</c:v>
                </c:pt>
              </c:numCache>
            </c:numRef>
          </c:val>
          <c:extLst>
            <c:ext xmlns:c16="http://schemas.microsoft.com/office/drawing/2014/chart" uri="{C3380CC4-5D6E-409C-BE32-E72D297353CC}">
              <c16:uniqueId val="{00000006-6DA7-497B-A4C2-BE7AC20B4780}"/>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40995590661153"/>
          <c:y val="3.76431479434053E-2"/>
          <c:w val="0.8745900764729296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3.3518421737300393E-3"/>
                  <c:y val="0.25958985876779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2-4F0F-9ABD-0A4C45B2BC18}"/>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2-4F0F-9ABD-0A4C45B2BC18}"/>
                </c:ext>
              </c:extLst>
            </c:dLbl>
            <c:dLbl>
              <c:idx val="2"/>
              <c:layout>
                <c:manualLayout>
                  <c:x val="1.3701142995435373E-4"/>
                  <c:y val="0.178545372524043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2-4F0F-9ABD-0A4C45B2BC18}"/>
                </c:ext>
              </c:extLst>
            </c:dLbl>
            <c:dLbl>
              <c:idx val="3"/>
              <c:layout>
                <c:manualLayout>
                  <c:x val="-3.5914702836170654E-3"/>
                  <c:y val="0.17928040597101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2-4F0F-9ABD-0A4C45B2BC18}"/>
                </c:ext>
              </c:extLst>
            </c:dLbl>
            <c:dLbl>
              <c:idx val="4"/>
              <c:layout>
                <c:manualLayout>
                  <c:x val="7.6691211426231096E-3"/>
                  <c:y val="0.16939297121807478"/>
                </c:manualLayout>
              </c:layout>
              <c:spPr>
                <a:noFill/>
                <a:ln w="4718">
                  <a:noFill/>
                </a:ln>
              </c:spPr>
              <c:txPr>
                <a:bodyPr rot="-5400000" vert="horz"/>
                <a:lstStyle/>
                <a:p>
                  <a:pPr algn="ctr">
                    <a:defRPr sz="1600" b="0" i="0" baseline="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2-4F0F-9ABD-0A4C45B2BC18}"/>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2-4F0F-9ABD-0A4C45B2BC18}"/>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A2-4F0F-9ABD-0A4C45B2BC18}"/>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A2-4F0F-9ABD-0A4C45B2BC18}"/>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A2-4F0F-9ABD-0A4C45B2BC18}"/>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A2-4F0F-9ABD-0A4C45B2BC18}"/>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A2-4F0F-9ABD-0A4C45B2BC18}"/>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Sheet1!$Q$2:$U$2</c:f>
              <c:numCache>
                <c:formatCode>_("$"* #,##0_);_("$"* \(#,##0\);_("$"* "-"_);_(@_)</c:formatCode>
                <c:ptCount val="5"/>
                <c:pt idx="0">
                  <c:v>27000000</c:v>
                </c:pt>
                <c:pt idx="1">
                  <c:v>28000000</c:v>
                </c:pt>
                <c:pt idx="2">
                  <c:v>31000000</c:v>
                </c:pt>
                <c:pt idx="3">
                  <c:v>30700000</c:v>
                </c:pt>
                <c:pt idx="4">
                  <c:v>31000000</c:v>
                </c:pt>
              </c:numCache>
            </c:numRef>
          </c:val>
          <c:extLst>
            <c:ext xmlns:c16="http://schemas.microsoft.com/office/drawing/2014/chart" uri="{C3380CC4-5D6E-409C-BE32-E72D297353CC}">
              <c16:uniqueId val="{0000000C-7DA2-4F0F-9ABD-0A4C45B2BC18}"/>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6.5270565222609443E-5"/>
                  <c:y val="0.27257391971065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A2-4F0F-9ABD-0A4C45B2BC18}"/>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A2-4F0F-9ABD-0A4C45B2BC18}"/>
                </c:ext>
              </c:extLst>
            </c:dLbl>
            <c:dLbl>
              <c:idx val="2"/>
              <c:layout>
                <c:manualLayout>
                  <c:x val="1.7401700258483569E-4"/>
                  <c:y val="0.2506295759274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A2-4F0F-9ABD-0A4C45B2BC18}"/>
                </c:ext>
              </c:extLst>
            </c:dLbl>
            <c:dLbl>
              <c:idx val="3"/>
              <c:layout>
                <c:manualLayout>
                  <c:x val="1.2033621946528387E-3"/>
                  <c:y val="0.205603258538999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A2-4F0F-9ABD-0A4C45B2BC18}"/>
                </c:ext>
              </c:extLst>
            </c:dLbl>
            <c:dLbl>
              <c:idx val="4"/>
              <c:layout>
                <c:manualLayout>
                  <c:x val="2.0613012067448068E-3"/>
                  <c:y val="0.271660755945727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A2-4F0F-9ABD-0A4C45B2BC18}"/>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A2-4F0F-9ABD-0A4C45B2BC18}"/>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A2-4F0F-9ABD-0A4C45B2BC18}"/>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A2-4F0F-9ABD-0A4C45B2BC18}"/>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A2-4F0F-9ABD-0A4C45B2BC18}"/>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A2-4F0F-9ABD-0A4C45B2BC18}"/>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A2-4F0F-9ABD-0A4C45B2BC18}"/>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Sheet1!$Q$3:$U$3</c:f>
              <c:numCache>
                <c:formatCode>_("$"* #,##0_);_("$"* \(#,##0\);_("$"* "-"_);_(@_)</c:formatCode>
                <c:ptCount val="5"/>
                <c:pt idx="0">
                  <c:v>26832976</c:v>
                </c:pt>
                <c:pt idx="1">
                  <c:v>28933820.690000001</c:v>
                </c:pt>
                <c:pt idx="2">
                  <c:v>27136542</c:v>
                </c:pt>
                <c:pt idx="3">
                  <c:v>29961083.620000001</c:v>
                </c:pt>
                <c:pt idx="4">
                  <c:v>20211328</c:v>
                </c:pt>
              </c:numCache>
            </c:numRef>
          </c:val>
          <c:extLst>
            <c:ext xmlns:c16="http://schemas.microsoft.com/office/drawing/2014/chart" uri="{C3380CC4-5D6E-409C-BE32-E72D297353CC}">
              <c16:uniqueId val="{00000019-7DA2-4F0F-9ABD-0A4C45B2BC18}"/>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_(&quot;$&quot;* #,##0_);_(&quot;$&quot;* \(#,##0\);_(&quot;$&quot;* &quot;-&quot;_);_(@_)"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8989888624577779"/>
          <c:y val="0.91325206510958179"/>
          <c:w val="0.29744728079911209"/>
          <c:h val="5.4009819967266774E-2"/>
        </c:manualLayout>
      </c:layout>
      <c:overlay val="0"/>
      <c:spPr>
        <a:solidFill>
          <a:schemeClr val="bg1"/>
        </a:solidFill>
        <a:ln w="590">
          <a:solidFill>
            <a:schemeClr val="tx1"/>
          </a:solid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50650381319E-3"/>
                  <c:y val="0.264290758379500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2-42EA-B9B8-69EA40FB4313}"/>
                </c:ext>
              </c:extLst>
            </c:dLbl>
            <c:dLbl>
              <c:idx val="1"/>
              <c:layout>
                <c:manualLayout>
                  <c:x val="-6.3743420699792687E-5"/>
                  <c:y val="0.232392749955864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2-42EA-B9B8-69EA40FB4313}"/>
                </c:ext>
              </c:extLst>
            </c:dLbl>
            <c:dLbl>
              <c:idx val="2"/>
              <c:layout>
                <c:manualLayout>
                  <c:x val="-2.2932271591516373E-3"/>
                  <c:y val="0.2297040377970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82-42EA-B9B8-69EA40FB4313}"/>
                </c:ext>
              </c:extLst>
            </c:dLbl>
            <c:dLbl>
              <c:idx val="3"/>
              <c:layout>
                <c:manualLayout>
                  <c:x val="-5.9890655713732799E-4"/>
                  <c:y val="0.24686026178846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82-42EA-B9B8-69EA40FB4313}"/>
                </c:ext>
              </c:extLst>
            </c:dLbl>
            <c:dLbl>
              <c:idx val="4"/>
              <c:layout>
                <c:manualLayout>
                  <c:x val="-6.0876246756681393E-4"/>
                  <c:y val="0.26779577304940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82-42EA-B9B8-69EA40FB4313}"/>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82-42EA-B9B8-69EA40FB4313}"/>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82-42EA-B9B8-69EA40FB4313}"/>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2-42EA-B9B8-69EA40FB4313}"/>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82-42EA-B9B8-69EA40FB4313}"/>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82-42EA-B9B8-69EA40FB4313}"/>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Sheet1!$AH$2:$AL$2</c:f>
              <c:numCache>
                <c:formatCode>_("$"* #,##0_);_("$"* \(#,##0\);_("$"* "-"_);_(@_)</c:formatCode>
                <c:ptCount val="5"/>
                <c:pt idx="0">
                  <c:v>10900000</c:v>
                </c:pt>
                <c:pt idx="1">
                  <c:v>6000000</c:v>
                </c:pt>
                <c:pt idx="2">
                  <c:v>8700000</c:v>
                </c:pt>
                <c:pt idx="3">
                  <c:v>16000000</c:v>
                </c:pt>
                <c:pt idx="4">
                  <c:v>11000000</c:v>
                </c:pt>
              </c:numCache>
            </c:numRef>
          </c:val>
          <c:extLst>
            <c:ext xmlns:c16="http://schemas.microsoft.com/office/drawing/2014/chart" uri="{C3380CC4-5D6E-409C-BE32-E72D297353CC}">
              <c16:uniqueId val="{0000000B-7582-42EA-B9B8-69EA40FB4313}"/>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6.2225354495978342E-3"/>
                  <c:y val="-1.0687383880757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82-42EA-B9B8-69EA40FB4313}"/>
                </c:ext>
              </c:extLst>
            </c:dLbl>
            <c:dLbl>
              <c:idx val="1"/>
              <c:layout>
                <c:manualLayout>
                  <c:x val="5.181264912664474E-3"/>
                  <c:y val="0.25988053904548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82-42EA-B9B8-69EA40FB4313}"/>
                </c:ext>
              </c:extLst>
            </c:dLbl>
            <c:dLbl>
              <c:idx val="2"/>
              <c:layout>
                <c:manualLayout>
                  <c:x val="-2.993892791503503E-4"/>
                  <c:y val="0.243955494279156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82-42EA-B9B8-69EA40FB4313}"/>
                </c:ext>
              </c:extLst>
            </c:dLbl>
            <c:dLbl>
              <c:idx val="3"/>
              <c:layout>
                <c:manualLayout>
                  <c:x val="1.9107666349528216E-3"/>
                  <c:y val="0.246141688594463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82-42EA-B9B8-69EA40FB4313}"/>
                </c:ext>
              </c:extLst>
            </c:dLbl>
            <c:dLbl>
              <c:idx val="4"/>
              <c:layout>
                <c:manualLayout>
                  <c:x val="1.7125348364834061E-2"/>
                  <c:y val="-3.8243478407075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82-42EA-B9B8-69EA40FB4313}"/>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82-42EA-B9B8-69EA40FB4313}"/>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82-42EA-B9B8-69EA40FB4313}"/>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82-42EA-B9B8-69EA40FB4313}"/>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82-42EA-B9B8-69EA40FB4313}"/>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82-42EA-B9B8-69EA40FB4313}"/>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3-444F-841C-12EB81D7B0B6}"/>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Sheet1!$AH$3:$AL$3</c:f>
              <c:numCache>
                <c:formatCode>_("$"* #,##0_);_("$"* \(#,##0\);_("$"* "-"_);_(@_)</c:formatCode>
                <c:ptCount val="5"/>
                <c:pt idx="0">
                  <c:v>4038424</c:v>
                </c:pt>
                <c:pt idx="1">
                  <c:v>7944669.4800000004</c:v>
                </c:pt>
                <c:pt idx="2">
                  <c:v>9214740</c:v>
                </c:pt>
                <c:pt idx="3">
                  <c:v>6747955.1900000004</c:v>
                </c:pt>
                <c:pt idx="4">
                  <c:v>3931512</c:v>
                </c:pt>
              </c:numCache>
            </c:numRef>
          </c:val>
          <c:extLst>
            <c:ext xmlns:c16="http://schemas.microsoft.com/office/drawing/2014/chart" uri="{C3380CC4-5D6E-409C-BE32-E72D297353CC}">
              <c16:uniqueId val="{00000017-7582-42EA-B9B8-69EA40FB4313}"/>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pPr>
            <a:endParaRPr lang="en-US"/>
          </a:p>
        </c:txPr>
        <c:crossAx val="189693440"/>
        <c:crosses val="autoZero"/>
        <c:crossBetween val="between"/>
        <c:majorUnit val="5000000"/>
        <c:minorUnit val="132932.41200000001"/>
      </c:valAx>
      <c:spPr>
        <a:noFill/>
        <a:ln w="515">
          <a:noFill/>
        </a:ln>
      </c:spPr>
    </c:plotArea>
    <c:legend>
      <c:legendPos val="r"/>
      <c:layout>
        <c:manualLayout>
          <c:xMode val="edge"/>
          <c:yMode val="edge"/>
          <c:x val="0.27202875980263092"/>
          <c:y val="0.91052786441475897"/>
          <c:w val="0.45363696534725895"/>
          <c:h val="7.0376432078559745E-2"/>
        </c:manualLayout>
      </c:layout>
      <c:overlay val="0"/>
      <c:spPr>
        <a:solidFill>
          <a:schemeClr val="bg1"/>
        </a:solidFill>
        <a:ln w="64">
          <a:solidFill>
            <a:schemeClr val="tx1"/>
          </a:solidFill>
          <a:prstDash val="solid"/>
        </a:ln>
      </c:sp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1"/>
            </a:solidFill>
            <a:ln>
              <a:solidFill>
                <a:schemeClr val="bg2"/>
              </a:solidFill>
            </a:ln>
            <a:effectLst/>
            <a:sp3d>
              <a:contourClr>
                <a:schemeClr val="bg2"/>
              </a:contourClr>
            </a:sp3d>
          </c:spPr>
          <c:invertIfNegative val="0"/>
          <c:dLbls>
            <c:dLbl>
              <c:idx val="0"/>
              <c:layout>
                <c:manualLayout>
                  <c:x val="0"/>
                  <c:y val="0.33625133132236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4-42B5-A973-74F45E73E733}"/>
                </c:ext>
              </c:extLst>
            </c:dLbl>
            <c:dLbl>
              <c:idx val="1"/>
              <c:layout>
                <c:manualLayout>
                  <c:x val="0"/>
                  <c:y val="0.30210080548493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C-4A50-81F2-8914368EF980}"/>
                </c:ext>
              </c:extLst>
            </c:dLbl>
            <c:dLbl>
              <c:idx val="2"/>
              <c:layout>
                <c:manualLayout>
                  <c:x val="1.4165020029560354E-3"/>
                  <c:y val="0.168563975559724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6D-477A-99C5-0DE06D64A0BA}"/>
                </c:ext>
              </c:extLst>
            </c:dLbl>
            <c:dLbl>
              <c:idx val="3"/>
              <c:layout>
                <c:manualLayout>
                  <c:x val="4.2495060088684183E-3"/>
                  <c:y val="0.16593701203376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6D-477A-99C5-0DE06D64A0BA}"/>
                </c:ext>
              </c:extLst>
            </c:dLbl>
            <c:dLbl>
              <c:idx val="4"/>
              <c:layout>
                <c:manualLayout>
                  <c:x val="2.5057585825521752E-3"/>
                  <c:y val="0.138141048911371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6D-477A-99C5-0DE06D64A0B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6D-477A-99C5-0DE06D64A0B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D-477A-99C5-0DE06D64A0B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6D-477A-99C5-0DE06D64A0B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D-477A-99C5-0DE06D64A0B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F6D-477A-99C5-0DE06D64A0B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5-475B-966A-7B9936091525}"/>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Sheet1!$B$13:$B$18</c:f>
              <c:numCache>
                <c:formatCode>"$"#,##0</c:formatCode>
                <c:ptCount val="5"/>
                <c:pt idx="0">
                  <c:v>61157033</c:v>
                </c:pt>
                <c:pt idx="1">
                  <c:v>63500000</c:v>
                </c:pt>
                <c:pt idx="2">
                  <c:v>79500000</c:v>
                </c:pt>
                <c:pt idx="3">
                  <c:v>79000000</c:v>
                </c:pt>
                <c:pt idx="4">
                  <c:v>81000000</c:v>
                </c:pt>
              </c:numCache>
            </c:numRef>
          </c:val>
          <c:extLst>
            <c:ext xmlns:c16="http://schemas.microsoft.com/office/drawing/2014/chart" uri="{C3380CC4-5D6E-409C-BE32-E72D297353CC}">
              <c16:uniqueId val="{00000000-5F6D-477A-99C5-0DE06D64A0B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5.1937806785082435E-17"/>
                  <c:y val="0.29728518833156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D-477A-99C5-0DE06D64A0BA}"/>
                </c:ext>
              </c:extLst>
            </c:dLbl>
            <c:dLbl>
              <c:idx val="1"/>
              <c:layout>
                <c:manualLayout>
                  <c:x val="-5.1937806785082435E-17"/>
                  <c:y val="0.195384032074604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6D-477A-99C5-0DE06D64A0BA}"/>
                </c:ext>
              </c:extLst>
            </c:dLbl>
            <c:dLbl>
              <c:idx val="2"/>
              <c:layout>
                <c:manualLayout>
                  <c:x val="0"/>
                  <c:y val="0.145838465737466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D-477A-99C5-0DE06D64A0BA}"/>
                </c:ext>
              </c:extLst>
            </c:dLbl>
            <c:dLbl>
              <c:idx val="3"/>
              <c:layout>
                <c:manualLayout>
                  <c:x val="-2.6786387482673987E-3"/>
                  <c:y val="0.153169141907535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6D-477A-99C5-0DE06D64A0BA}"/>
                </c:ext>
              </c:extLst>
            </c:dLbl>
            <c:dLbl>
              <c:idx val="4"/>
              <c:layout>
                <c:manualLayout>
                  <c:x val="2.8330040059121749E-3"/>
                  <c:y val="-3.101533795058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D-477A-99C5-0DE06D64A0B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6D-477A-99C5-0DE06D64A0B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6D-477A-99C5-0DE06D64A0B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6D-477A-99C5-0DE06D64A0B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6D-477A-99C5-0DE06D64A0B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6D-477A-99C5-0DE06D64A0B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Sheet1!$C$13:$C$18</c:f>
              <c:numCache>
                <c:formatCode>"$"#,##0</c:formatCode>
                <c:ptCount val="5"/>
                <c:pt idx="0">
                  <c:v>64825013</c:v>
                </c:pt>
                <c:pt idx="1">
                  <c:v>75030740</c:v>
                </c:pt>
                <c:pt idx="2">
                  <c:v>81506154</c:v>
                </c:pt>
                <c:pt idx="3">
                  <c:v>79458103.060000002</c:v>
                </c:pt>
                <c:pt idx="4">
                  <c:v>39523588</c:v>
                </c:pt>
              </c:numCache>
            </c:numRef>
          </c:val>
          <c:extLst>
            <c:ext xmlns:c16="http://schemas.microsoft.com/office/drawing/2014/chart" uri="{C3380CC4-5D6E-409C-BE32-E72D297353CC}">
              <c16:uniqueId val="{00000001-5F6D-477A-99C5-0DE06D64A0B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Sheet1!$A$58:$A$61</c:f>
              <c:strCache>
                <c:ptCount val="4"/>
                <c:pt idx="0">
                  <c:v>Nov.</c:v>
                </c:pt>
                <c:pt idx="1">
                  <c:v>Dec.</c:v>
                </c:pt>
                <c:pt idx="2">
                  <c:v>Jan. 2026</c:v>
                </c:pt>
                <c:pt idx="3">
                  <c:v>Feb.</c:v>
                </c:pt>
              </c:strCache>
            </c:strRef>
          </c:cat>
          <c:val>
            <c:numRef>
              <c:f>Sheet1!$B$58:$B$61</c:f>
              <c:numCache>
                <c:formatCode>General</c:formatCode>
                <c:ptCount val="4"/>
                <c:pt idx="0">
                  <c:v>61</c:v>
                </c:pt>
                <c:pt idx="1">
                  <c:v>61</c:v>
                </c:pt>
                <c:pt idx="2">
                  <c:v>61</c:v>
                </c:pt>
                <c:pt idx="3">
                  <c:v>59</c:v>
                </c:pt>
              </c:numCache>
            </c:numRef>
          </c:val>
          <c:extLst>
            <c:ext xmlns:c16="http://schemas.microsoft.com/office/drawing/2014/chart" uri="{C3380CC4-5D6E-409C-BE32-E72D297353CC}">
              <c16:uniqueId val="{00000000-3084-4560-A0F7-C0773B7522DB}"/>
            </c:ext>
          </c:extLst>
        </c:ser>
        <c:ser>
          <c:idx val="0"/>
          <c:order val="1"/>
          <c:tx>
            <c:strRef>
              <c:f>Sheet1!$C$1</c:f>
              <c:strCache>
                <c:ptCount val="1"/>
                <c:pt idx="0">
                  <c:v>Dispute</c:v>
                </c:pt>
              </c:strCache>
            </c:strRef>
          </c:tx>
          <c:spPr>
            <a:solidFill>
              <a:schemeClr val="accent1"/>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Sheet1!$A$58:$A$61</c:f>
              <c:strCache>
                <c:ptCount val="4"/>
                <c:pt idx="0">
                  <c:v>Nov.</c:v>
                </c:pt>
                <c:pt idx="1">
                  <c:v>Dec.</c:v>
                </c:pt>
                <c:pt idx="2">
                  <c:v>Jan. 2026</c:v>
                </c:pt>
                <c:pt idx="3">
                  <c:v>Feb.</c:v>
                </c:pt>
              </c:strCache>
            </c:strRef>
          </c:cat>
          <c:val>
            <c:numRef>
              <c:f>Sheet1!$C$58:$C$61</c:f>
              <c:numCache>
                <c:formatCode>General</c:formatCode>
                <c:ptCount val="4"/>
                <c:pt idx="0">
                  <c:v>79</c:v>
                </c:pt>
                <c:pt idx="1">
                  <c:v>79</c:v>
                </c:pt>
                <c:pt idx="2">
                  <c:v>78</c:v>
                </c:pt>
                <c:pt idx="3">
                  <c:v>78</c:v>
                </c:pt>
              </c:numCache>
            </c:numRef>
          </c:val>
          <c:extLst>
            <c:ext xmlns:c16="http://schemas.microsoft.com/office/drawing/2014/chart" uri="{C3380CC4-5D6E-409C-BE32-E72D297353CC}">
              <c16:uniqueId val="{00000001-3084-4560-A0F7-C0773B7522DB}"/>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Sheet1!$A$58:$A$61</c:f>
              <c:strCache>
                <c:ptCount val="4"/>
                <c:pt idx="0">
                  <c:v>Nov.</c:v>
                </c:pt>
                <c:pt idx="1">
                  <c:v>Dec.</c:v>
                </c:pt>
                <c:pt idx="2">
                  <c:v>Jan. 2026</c:v>
                </c:pt>
                <c:pt idx="3">
                  <c:v>Feb.</c:v>
                </c:pt>
              </c:strCache>
            </c:strRef>
          </c:cat>
          <c:val>
            <c:numRef>
              <c:f>Sheet1!$D$58:$D$61</c:f>
              <c:numCache>
                <c:formatCode>General</c:formatCode>
                <c:ptCount val="4"/>
                <c:pt idx="0">
                  <c:v>15</c:v>
                </c:pt>
                <c:pt idx="1">
                  <c:v>15</c:v>
                </c:pt>
                <c:pt idx="2">
                  <c:v>15</c:v>
                </c:pt>
                <c:pt idx="3">
                  <c:v>15</c:v>
                </c:pt>
              </c:numCache>
            </c:numRef>
          </c:val>
          <c:extLst>
            <c:ext xmlns:c16="http://schemas.microsoft.com/office/drawing/2014/chart" uri="{C3380CC4-5D6E-409C-BE32-E72D297353CC}">
              <c16:uniqueId val="{00000002-3084-4560-A0F7-C0773B7522DB}"/>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Sheet1!$A$58:$A$61</c:f>
              <c:strCache>
                <c:ptCount val="4"/>
                <c:pt idx="0">
                  <c:v>Nov.</c:v>
                </c:pt>
                <c:pt idx="1">
                  <c:v>Dec.</c:v>
                </c:pt>
                <c:pt idx="2">
                  <c:v>Jan. 2026</c:v>
                </c:pt>
                <c:pt idx="3">
                  <c:v>Feb.</c:v>
                </c:pt>
              </c:strCache>
            </c:strRef>
          </c:cat>
          <c:val>
            <c:numRef>
              <c:f>Sheet1!$E$58:$E$61</c:f>
              <c:numCache>
                <c:formatCode>General</c:formatCode>
                <c:ptCount val="4"/>
                <c:pt idx="0">
                  <c:v>38</c:v>
                </c:pt>
                <c:pt idx="1">
                  <c:v>38</c:v>
                </c:pt>
                <c:pt idx="2">
                  <c:v>38</c:v>
                </c:pt>
                <c:pt idx="3">
                  <c:v>37</c:v>
                </c:pt>
              </c:numCache>
            </c:numRef>
          </c:val>
          <c:extLst>
            <c:ext xmlns:c16="http://schemas.microsoft.com/office/drawing/2014/chart" uri="{C3380CC4-5D6E-409C-BE32-E72D297353CC}">
              <c16:uniqueId val="{00000003-3084-4560-A0F7-C0773B7522DB}"/>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layout>
        <c:manualLayout>
          <c:xMode val="edge"/>
          <c:yMode val="edge"/>
          <c:x val="0.1751557283897367"/>
          <c:y val="0.92796690709040708"/>
          <c:w val="0.6496885432205266"/>
          <c:h val="7.2033092909592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6.3493202806913862E-3"/>
                  <c:y val="0.14714650131687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5C-4182-98CA-42920CE42CC8}"/>
                </c:ext>
              </c:extLst>
            </c:dLbl>
            <c:dLbl>
              <c:idx val="1"/>
              <c:layout>
                <c:manualLayout>
                  <c:x val="-3.1005639852647528E-3"/>
                  <c:y val="0.1362344087327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5C-4182-98CA-42920CE42CC8}"/>
                </c:ext>
              </c:extLst>
            </c:dLbl>
            <c:dLbl>
              <c:idx val="2"/>
              <c:layout>
                <c:manualLayout>
                  <c:x val="0"/>
                  <c:y val="0.1393584597291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5C-4182-98CA-42920CE42CC8}"/>
                </c:ext>
              </c:extLst>
            </c:dLbl>
            <c:dLbl>
              <c:idx val="3"/>
              <c:layout>
                <c:manualLayout>
                  <c:x val="4.7314118137347174E-4"/>
                  <c:y val="0.1360143779229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5C-4182-98CA-42920CE42CC8}"/>
                </c:ext>
              </c:extLst>
            </c:dLbl>
            <c:dLbl>
              <c:idx val="4"/>
              <c:layout>
                <c:manualLayout>
                  <c:x val="0"/>
                  <c:y val="0.1428761919485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5C-4182-98CA-42920CE42CC8}"/>
                </c:ext>
              </c:extLst>
            </c:dLbl>
            <c:dLbl>
              <c:idx val="5"/>
              <c:layout>
                <c:manualLayout>
                  <c:x val="-2.7897751700489016E-3"/>
                  <c:y val="0.14248251072546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5C-4182-98CA-42920CE42CC8}"/>
                </c:ext>
              </c:extLst>
            </c:dLbl>
            <c:dLbl>
              <c:idx val="6"/>
              <c:layout>
                <c:manualLayout>
                  <c:x val="1.6259650505404135E-4"/>
                  <c:y val="0.15027027623943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5C-4182-98CA-42920CE42CC8}"/>
                </c:ext>
              </c:extLst>
            </c:dLbl>
            <c:dLbl>
              <c:idx val="7"/>
              <c:layout>
                <c:manualLayout>
                  <c:x val="-1.4196676830168927E-3"/>
                  <c:y val="0.146764139119103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5C-4182-98CA-42920CE42CC8}"/>
                </c:ext>
              </c:extLst>
            </c:dLbl>
            <c:dLbl>
              <c:idx val="8"/>
              <c:layout>
                <c:manualLayout>
                  <c:x val="-6.2011279705295056E-3"/>
                  <c:y val="0.13952051504326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5C-4182-98CA-42920CE42CC8}"/>
                </c:ext>
              </c:extLst>
            </c:dLbl>
            <c:dLbl>
              <c:idx val="9"/>
              <c:layout>
                <c:manualLayout>
                  <c:x val="1.8434928073019015E-3"/>
                  <c:y val="0.15681957473593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5C-4182-98CA-42920CE42CC8}"/>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4-48D3-8E67-1CC28D78A1A5}"/>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49-4818-A247-8747997BE55B}"/>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B-4200-B975-E96801DEF044}"/>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Sheet1!$A$94:$A$102</c:f>
              <c:strCache>
                <c:ptCount val="9"/>
                <c:pt idx="0">
                  <c:v>Jul.</c:v>
                </c:pt>
                <c:pt idx="1">
                  <c:v>Aug.</c:v>
                </c:pt>
                <c:pt idx="2">
                  <c:v>Sep.</c:v>
                </c:pt>
                <c:pt idx="3">
                  <c:v>Oct.</c:v>
                </c:pt>
                <c:pt idx="4">
                  <c:v>Nov.</c:v>
                </c:pt>
                <c:pt idx="5">
                  <c:v>Dec.</c:v>
                </c:pt>
                <c:pt idx="6">
                  <c:v>Jan. 2026</c:v>
                </c:pt>
                <c:pt idx="7">
                  <c:v>Feb.</c:v>
                </c:pt>
                <c:pt idx="8">
                  <c:v>Mar.</c:v>
                </c:pt>
              </c:strCache>
            </c:strRef>
          </c:cat>
          <c:val>
            <c:numRef>
              <c:f>Sheet1!$B$94:$B$102</c:f>
              <c:numCache>
                <c:formatCode>#,##0</c:formatCode>
                <c:ptCount val="9"/>
                <c:pt idx="0">
                  <c:v>1883</c:v>
                </c:pt>
                <c:pt idx="1">
                  <c:v>1909</c:v>
                </c:pt>
                <c:pt idx="2">
                  <c:v>1725</c:v>
                </c:pt>
                <c:pt idx="3">
                  <c:v>1819</c:v>
                </c:pt>
                <c:pt idx="4">
                  <c:v>1853</c:v>
                </c:pt>
                <c:pt idx="5">
                  <c:v>1857</c:v>
                </c:pt>
                <c:pt idx="6">
                  <c:v>1762</c:v>
                </c:pt>
                <c:pt idx="7">
                  <c:v>1735</c:v>
                </c:pt>
                <c:pt idx="8">
                  <c:v>1793</c:v>
                </c:pt>
              </c:numCache>
            </c:numRef>
          </c:val>
          <c:extLst>
            <c:ext xmlns:c16="http://schemas.microsoft.com/office/drawing/2014/chart" uri="{C3380CC4-5D6E-409C-BE32-E72D297353CC}">
              <c16:uniqueId val="{00000000-6255-4A20-A89F-CA90B122DC52}"/>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500"/>
          <c:min val="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majorUnit val="200"/>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Sheet1!$A$94:$A$102</c:f>
              <c:strCache>
                <c:ptCount val="9"/>
                <c:pt idx="0">
                  <c:v>Jul.</c:v>
                </c:pt>
                <c:pt idx="1">
                  <c:v>Aug.</c:v>
                </c:pt>
                <c:pt idx="2">
                  <c:v>Sep.</c:v>
                </c:pt>
                <c:pt idx="3">
                  <c:v>Oct.</c:v>
                </c:pt>
                <c:pt idx="4">
                  <c:v>Nov.</c:v>
                </c:pt>
                <c:pt idx="5">
                  <c:v>Dec. </c:v>
                </c:pt>
                <c:pt idx="6">
                  <c:v>Jan. 2026</c:v>
                </c:pt>
                <c:pt idx="7">
                  <c:v>Feb.</c:v>
                </c:pt>
                <c:pt idx="8">
                  <c:v>Mar.</c:v>
                </c:pt>
              </c:strCache>
            </c:strRef>
          </c:cat>
          <c:val>
            <c:numRef>
              <c:f>Sheet1!$B$94:$B$102</c:f>
              <c:numCache>
                <c:formatCode>#,##0</c:formatCode>
                <c:ptCount val="9"/>
                <c:pt idx="0">
                  <c:v>1379</c:v>
                </c:pt>
                <c:pt idx="1">
                  <c:v>1263</c:v>
                </c:pt>
                <c:pt idx="2">
                  <c:v>1339</c:v>
                </c:pt>
                <c:pt idx="3">
                  <c:v>1313</c:v>
                </c:pt>
                <c:pt idx="4">
                  <c:v>1424</c:v>
                </c:pt>
                <c:pt idx="5">
                  <c:v>1522</c:v>
                </c:pt>
                <c:pt idx="6">
                  <c:v>1372</c:v>
                </c:pt>
                <c:pt idx="7">
                  <c:v>1108</c:v>
                </c:pt>
                <c:pt idx="8">
                  <c:v>973</c:v>
                </c:pt>
              </c:numCache>
            </c:numRef>
          </c:val>
          <c:extLst>
            <c:ext xmlns:c16="http://schemas.microsoft.com/office/drawing/2014/chart" uri="{C3380CC4-5D6E-409C-BE32-E72D297353CC}">
              <c16:uniqueId val="{00000000-2D67-41E4-8969-A4ED081C534D}"/>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600"/>
          <c:min val="0"/>
        </c:scaling>
        <c:delete val="0"/>
        <c:axPos val="l"/>
        <c:majorGridlines>
          <c:spPr>
            <a:ln>
              <a:solidFill>
                <a:schemeClr val="bg1">
                  <a:lumMod val="85000"/>
                </a:schemeClr>
              </a:solidFill>
              <a:prstDash val="sysDot"/>
            </a:ln>
          </c:spPr>
        </c:majorGridlines>
        <c:numFmt formatCode="#,##0"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Sheet1!$A$86:$A$96</c:f>
              <c:strCache>
                <c:ptCount val="11"/>
                <c:pt idx="0">
                  <c:v>Jun.</c:v>
                </c:pt>
                <c:pt idx="1">
                  <c:v>Jul. </c:v>
                </c:pt>
                <c:pt idx="2">
                  <c:v>Aug.</c:v>
                </c:pt>
                <c:pt idx="3">
                  <c:v>Sep.</c:v>
                </c:pt>
                <c:pt idx="4">
                  <c:v>Oct.</c:v>
                </c:pt>
                <c:pt idx="5">
                  <c:v>Nov.</c:v>
                </c:pt>
                <c:pt idx="6">
                  <c:v>Dec.</c:v>
                </c:pt>
                <c:pt idx="7">
                  <c:v>Jan. 2026</c:v>
                </c:pt>
                <c:pt idx="8">
                  <c:v>Feb. </c:v>
                </c:pt>
                <c:pt idx="9">
                  <c:v>Mar.</c:v>
                </c:pt>
                <c:pt idx="10">
                  <c:v>Apr.</c:v>
                </c:pt>
              </c:strCache>
            </c:strRef>
          </c:cat>
          <c:val>
            <c:numRef>
              <c:f>Sheet1!$B$86:$B$96</c:f>
              <c:numCache>
                <c:formatCode>General</c:formatCode>
                <c:ptCount val="11"/>
                <c:pt idx="0">
                  <c:v>26</c:v>
                </c:pt>
                <c:pt idx="1">
                  <c:v>28</c:v>
                </c:pt>
                <c:pt idx="2">
                  <c:v>32</c:v>
                </c:pt>
                <c:pt idx="3">
                  <c:v>25</c:v>
                </c:pt>
                <c:pt idx="4">
                  <c:v>24</c:v>
                </c:pt>
                <c:pt idx="5">
                  <c:v>22</c:v>
                </c:pt>
                <c:pt idx="6">
                  <c:v>17</c:v>
                </c:pt>
                <c:pt idx="7">
                  <c:v>15</c:v>
                </c:pt>
              </c:numCache>
            </c:numRef>
          </c:val>
          <c:extLst>
            <c:ext xmlns:c16="http://schemas.microsoft.com/office/drawing/2014/chart" uri="{C3380CC4-5D6E-409C-BE32-E72D297353CC}">
              <c16:uniqueId val="{00000000-4734-4CF9-93D0-FE3328CCBAC7}"/>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crossAx val="124973056"/>
        <c:crosses val="autoZero"/>
        <c:auto val="1"/>
        <c:lblAlgn val="ctr"/>
        <c:lblOffset val="100"/>
        <c:noMultiLvlLbl val="0"/>
      </c:catAx>
      <c:valAx>
        <c:axId val="124973056"/>
        <c:scaling>
          <c:orientation val="minMax"/>
          <c:min val="0"/>
        </c:scaling>
        <c:delete val="0"/>
        <c:axPos val="l"/>
        <c:majorGridlines>
          <c:spPr>
            <a:ln>
              <a:noFill/>
            </a:ln>
          </c:spPr>
        </c:majorGridlines>
        <c:numFmt formatCode="General" sourceLinked="1"/>
        <c:majorTickMark val="out"/>
        <c:minorTickMark val="none"/>
        <c:tickLblPos val="nextTo"/>
        <c:crossAx val="124922112"/>
        <c:crosses val="autoZero"/>
        <c:crossBetween val="between"/>
      </c:valAx>
    </c:plotArea>
    <c:plotVisOnly val="1"/>
    <c:dispBlanksAs val="gap"/>
    <c:showDLblsOverMax val="0"/>
  </c:chart>
  <c:txPr>
    <a:bodyPr/>
    <a:lstStyle/>
    <a:p>
      <a:pPr>
        <a:defRPr sz="14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BA-49A9-A44B-5F2C8BB7C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BA-49A9-A44B-5F2C8BB7C8E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8BA-49A9-A44B-5F2C8BB7C8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BA-49A9-A44B-5F2C8BB7C8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8BA-49A9-A44B-5F2C8BB7C8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8BA-49A9-A44B-5F2C8BB7C8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8BA-49A9-A44B-5F2C8BB7C8E2}"/>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98BA-49A9-A44B-5F2C8BB7C8E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8BA-49A9-A44B-5F2C8BB7C8E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8BA-49A9-A44B-5F2C8BB7C8E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8BA-49A9-A44B-5F2C8BB7C8E2}"/>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98BA-49A9-A44B-5F2C8BB7C8E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8BA-49A9-A44B-5F2C8BB7C8E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8BA-49A9-A44B-5F2C8BB7C8E2}"/>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98BA-49A9-A44B-5F2C8BB7C8E2}"/>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98BA-49A9-A44B-5F2C8BB7C8E2}"/>
              </c:ext>
            </c:extLst>
          </c:dPt>
          <c:dPt>
            <c:idx val="16"/>
            <c:bubble3D val="0"/>
            <c:spPr>
              <a:solidFill>
                <a:srgbClr val="3399FF"/>
              </a:solidFill>
              <a:ln w="19050">
                <a:solidFill>
                  <a:schemeClr val="lt1"/>
                </a:solidFill>
              </a:ln>
              <a:effectLst/>
            </c:spPr>
            <c:extLst>
              <c:ext xmlns:c16="http://schemas.microsoft.com/office/drawing/2014/chart" uri="{C3380CC4-5D6E-409C-BE32-E72D297353CC}">
                <c16:uniqueId val="{00000021-98BA-49A9-A44B-5F2C8BB7C8E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98BA-49A9-A44B-5F2C8BB7C8E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98BA-49A9-A44B-5F2C8BB7C8E2}"/>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98BA-49A9-A44B-5F2C8BB7C8E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98BA-49A9-A44B-5F2C8BB7C8E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98BA-49A9-A44B-5F2C8BB7C8E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98BA-49A9-A44B-5F2C8BB7C8E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98BA-49A9-A44B-5F2C8BB7C8E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98BA-49A9-A44B-5F2C8BB7C8E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98BA-49A9-A44B-5F2C8BB7C8E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98BA-49A9-A44B-5F2C8BB7C8E2}"/>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98BA-49A9-A44B-5F2C8BB7C8E2}"/>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98BA-49A9-A44B-5F2C8BB7C8E2}"/>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98BA-49A9-A44B-5F2C8BB7C8E2}"/>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98BA-49A9-A44B-5F2C8BB7C8E2}"/>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98BA-49A9-A44B-5F2C8BB7C8E2}"/>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98BA-49A9-A44B-5F2C8BB7C8E2}"/>
              </c:ext>
            </c:extLst>
          </c:dPt>
          <c:dPt>
            <c:idx val="33"/>
            <c:bubble3D val="0"/>
            <c:spPr>
              <a:solidFill>
                <a:srgbClr val="FFFF99"/>
              </a:solidFill>
              <a:ln w="19050">
                <a:solidFill>
                  <a:schemeClr val="lt1"/>
                </a:solidFill>
              </a:ln>
              <a:effectLst/>
            </c:spPr>
            <c:extLst>
              <c:ext xmlns:c16="http://schemas.microsoft.com/office/drawing/2014/chart" uri="{C3380CC4-5D6E-409C-BE32-E72D297353CC}">
                <c16:uniqueId val="{00000043-98BA-49A9-A44B-5F2C8BB7C8E2}"/>
              </c:ext>
            </c:extLst>
          </c:dPt>
          <c:dPt>
            <c:idx val="34"/>
            <c:bubble3D val="0"/>
            <c:spPr>
              <a:solidFill>
                <a:srgbClr val="FFC000"/>
              </a:solidFill>
              <a:ln w="19050">
                <a:solidFill>
                  <a:schemeClr val="lt1"/>
                </a:solidFill>
              </a:ln>
              <a:effectLst/>
            </c:spPr>
            <c:extLst>
              <c:ext xmlns:c16="http://schemas.microsoft.com/office/drawing/2014/chart" uri="{C3380CC4-5D6E-409C-BE32-E72D297353CC}">
                <c16:uniqueId val="{00000045-98BA-49A9-A44B-5F2C8BB7C8E2}"/>
              </c:ext>
            </c:extLst>
          </c:dPt>
          <c:dPt>
            <c:idx val="35"/>
            <c:bubble3D val="0"/>
            <c:spPr>
              <a:solidFill>
                <a:srgbClr val="FF6565"/>
              </a:solidFill>
              <a:ln w="19050">
                <a:solidFill>
                  <a:schemeClr val="lt1"/>
                </a:solidFill>
              </a:ln>
              <a:effectLst/>
            </c:spPr>
            <c:extLst>
              <c:ext xmlns:c16="http://schemas.microsoft.com/office/drawing/2014/chart" uri="{C3380CC4-5D6E-409C-BE32-E72D297353CC}">
                <c16:uniqueId val="{00000047-98BA-49A9-A44B-5F2C8BB7C8E2}"/>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98BA-49A9-A44B-5F2C8BB7C8E2}"/>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98BA-49A9-A44B-5F2C8BB7C8E2}"/>
              </c:ext>
            </c:extLst>
          </c:dPt>
          <c:dPt>
            <c:idx val="38"/>
            <c:bubble3D val="0"/>
            <c:spPr>
              <a:solidFill>
                <a:srgbClr val="CC3399"/>
              </a:solidFill>
              <a:ln w="19050">
                <a:solidFill>
                  <a:schemeClr val="lt1"/>
                </a:solidFill>
              </a:ln>
              <a:effectLst/>
            </c:spPr>
            <c:extLst>
              <c:ext xmlns:c16="http://schemas.microsoft.com/office/drawing/2014/chart" uri="{C3380CC4-5D6E-409C-BE32-E72D297353CC}">
                <c16:uniqueId val="{0000004D-98BA-49A9-A44B-5F2C8BB7C8E2}"/>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98BA-49A9-A44B-5F2C8BB7C8E2}"/>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98BA-49A9-A44B-5F2C8BB7C8E2}"/>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98BA-49A9-A44B-5F2C8BB7C8E2}"/>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98BA-49A9-A44B-5F2C8BB7C8E2}"/>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98BA-49A9-A44B-5F2C8BB7C8E2}"/>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98BA-49A9-A44B-5F2C8BB7C8E2}"/>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98BA-49A9-A44B-5F2C8BB7C8E2}"/>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98BA-49A9-A44B-5F2C8BB7C8E2}"/>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98BA-49A9-A44B-5F2C8BB7C8E2}"/>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98BA-49A9-A44B-5F2C8BB7C8E2}"/>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98BA-49A9-A44B-5F2C8BB7C8E2}"/>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98BA-49A9-A44B-5F2C8BB7C8E2}"/>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98BA-49A9-A44B-5F2C8BB7C8E2}"/>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98BA-49A9-A44B-5F2C8BB7C8E2}"/>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98BA-49A9-A44B-5F2C8BB7C8E2}"/>
              </c:ext>
            </c:extLst>
          </c:dPt>
          <c:dPt>
            <c:idx val="54"/>
            <c:bubble3D val="0"/>
            <c:spPr>
              <a:solidFill>
                <a:srgbClr val="FF6565"/>
              </a:solidFill>
              <a:ln w="19050">
                <a:solidFill>
                  <a:schemeClr val="lt1"/>
                </a:solidFill>
              </a:ln>
              <a:effectLst/>
            </c:spPr>
            <c:extLst>
              <c:ext xmlns:c16="http://schemas.microsoft.com/office/drawing/2014/chart" uri="{C3380CC4-5D6E-409C-BE32-E72D297353CC}">
                <c16:uniqueId val="{0000006D-4B6F-49FD-A34B-94406EFA3E7A}"/>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32B4-4FBC-93A3-509D90FF7777}"/>
              </c:ext>
            </c:extLst>
          </c:dPt>
          <c:dPt>
            <c:idx val="56"/>
            <c:bubble3D val="0"/>
            <c:spPr>
              <a:solidFill>
                <a:srgbClr val="FFFF99"/>
              </a:solidFill>
              <a:ln w="19050">
                <a:solidFill>
                  <a:schemeClr val="lt1"/>
                </a:solidFill>
              </a:ln>
              <a:effectLst/>
            </c:spPr>
            <c:extLst>
              <c:ext xmlns:c16="http://schemas.microsoft.com/office/drawing/2014/chart" uri="{C3380CC4-5D6E-409C-BE32-E72D297353CC}">
                <c16:uniqueId val="{00000071-32B4-4FBC-93A3-509D90FF7777}"/>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265B-4D13-ADCA-2FBACE6084FD}"/>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8BA-49A9-A44B-5F2C8BB7C8E2}"/>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8BA-49A9-A44B-5F2C8BB7C8E2}"/>
                </c:ext>
              </c:extLst>
            </c:dLbl>
            <c:dLbl>
              <c:idx val="16"/>
              <c:layout>
                <c:manualLayout>
                  <c:x val="8.4829514481157692E-2"/>
                  <c:y val="-1.612611029242770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98BA-49A9-A44B-5F2C8BB7C8E2}"/>
                </c:ext>
              </c:extLst>
            </c:dLbl>
            <c:dLbl>
              <c:idx val="35"/>
              <c:layout>
                <c:manualLayout>
                  <c:x val="-6.1975945204589079E-2"/>
                  <c:y val="-0.18531739057378871"/>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7-98BA-49A9-A44B-5F2C8BB7C8E2}"/>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98BA-49A9-A44B-5F2C8BB7C8E2}"/>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98BA-49A9-A44B-5F2C8BB7C8E2}"/>
                </c:ext>
              </c:extLst>
            </c:dLbl>
            <c:dLbl>
              <c:idx val="52"/>
              <c:delete val="1"/>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98BA-49A9-A44B-5F2C8BB7C8E2}"/>
                </c:ext>
              </c:extLst>
            </c:dLbl>
            <c:dLbl>
              <c:idx val="53"/>
              <c:delete val="1"/>
              <c:extLst>
                <c:ext xmlns:c15="http://schemas.microsoft.com/office/drawing/2012/chart" uri="{CE6537A1-D6FC-4f65-9D91-7224C49458BB}">
                  <c15:layout>
                    <c:manualLayout>
                      <c:w val="0.26847431926994653"/>
                      <c:h val="0.14648308415528932"/>
                    </c:manualLayout>
                  </c15:layout>
                </c:ext>
                <c:ext xmlns:c16="http://schemas.microsoft.com/office/drawing/2014/chart" uri="{C3380CC4-5D6E-409C-BE32-E72D297353CC}">
                  <c16:uniqueId val="{0000006B-98BA-49A9-A44B-5F2C8BB7C8E2}"/>
                </c:ext>
              </c:extLst>
            </c:dLbl>
            <c:dLbl>
              <c:idx val="55"/>
              <c:delete val="1"/>
              <c:extLst>
                <c:ext xmlns:c15="http://schemas.microsoft.com/office/drawing/2012/chart" uri="{CE6537A1-D6FC-4f65-9D91-7224C49458BB}">
                  <c15:layout>
                    <c:manualLayout>
                      <c:w val="0.24436053656622281"/>
                      <c:h val="0.14049817582744425"/>
                    </c:manualLayout>
                  </c15:layout>
                </c:ext>
                <c:ext xmlns:c16="http://schemas.microsoft.com/office/drawing/2014/chart" uri="{C3380CC4-5D6E-409C-BE32-E72D297353CC}">
                  <c16:uniqueId val="{0000006F-32B4-4FBC-93A3-509D90FF7777}"/>
                </c:ext>
              </c:extLst>
            </c:dLbl>
            <c:dLbl>
              <c:idx val="56"/>
              <c:layout>
                <c:manualLayout>
                  <c:x val="-0.17504679473067628"/>
                  <c:y val="1.22641564095185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089193906367794"/>
                      <c:h val="0.18396234614277798"/>
                    </c:manualLayout>
                  </c15:layout>
                </c:ext>
                <c:ext xmlns:c16="http://schemas.microsoft.com/office/drawing/2014/chart" uri="{C3380CC4-5D6E-409C-BE32-E72D297353CC}">
                  <c16:uniqueId val="{00000071-32B4-4FBC-93A3-509D90FF7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Sheet1!$A$2:$A$59</c:f>
              <c:strCache>
                <c:ptCount val="58"/>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OTHER SKIN CONDITIONS</c:v>
                </c:pt>
                <c:pt idx="12">
                  <c:v>DERMATITIS, UNS</c:v>
                </c:pt>
                <c:pt idx="13">
                  <c:v>DERMATITIS, ALLERGENIC, OR CONTACT</c:v>
                </c:pt>
                <c:pt idx="14">
                  <c:v>DISLOCATION</c:v>
                </c:pt>
                <c:pt idx="15">
                  <c:v>ELECTRIC SHOCK, ELECTROCUTION</c:v>
                </c:pt>
                <c:pt idx="16">
                  <c:v>FRACTURE</c:v>
                </c:pt>
                <c:pt idx="17">
                  <c:v>HEARING LOSS</c:v>
                </c:pt>
                <c:pt idx="18">
                  <c:v>EFFECTS OF ENVIRONMENTAL HEAT</c:v>
                </c:pt>
                <c:pt idx="19">
                  <c:v>EFFECTS OF ENVIRONMENTAL LOW TEMP</c:v>
                </c:pt>
                <c:pt idx="20">
                  <c:v>HERNIA, RUPTURE</c:v>
                </c:pt>
                <c:pt idx="21">
                  <c:v>INFLAMMATION OF JOINTS, ETC</c:v>
                </c:pt>
                <c:pt idx="22">
                  <c:v>OTHER DISEASES OF THE G-I TRACT</c:v>
                </c:pt>
                <c:pt idx="23">
                  <c:v>CARPAL TUNNEL SYNDROME</c:v>
                </c:pt>
                <c:pt idx="24">
                  <c:v>POISONING, SYSTEMIC, UNS</c:v>
                </c:pt>
                <c:pt idx="25">
                  <c:v>DUE TO TOXIC MATERIALS</c:v>
                </c:pt>
                <c:pt idx="26">
                  <c:v>DISEASES OF THE BLOOD AND BLOOD FORMING ORGANS</c:v>
                </c:pt>
                <c:pt idx="27">
                  <c:v>UPPER RESPIRATORY CONDITIONS</c:v>
                </c:pt>
                <c:pt idx="28">
                  <c:v>OTHER TOX EFFECTS OF ONE SYSTEM ONLY</c:v>
                </c:pt>
                <c:pt idx="29">
                  <c:v>ASBESTOSIS</c:v>
                </c:pt>
                <c:pt idx="30">
                  <c:v>SILICOSIS</c:v>
                </c:pt>
                <c:pt idx="31">
                  <c:v>INFLUENZA, PNEUMONIA, ETC</c:v>
                </c:pt>
                <c:pt idx="32">
                  <c:v>OTHER PNEUMOCONIOSES</c:v>
                </c:pt>
                <c:pt idx="33">
                  <c:v>WELDER'S FLASH</c:v>
                </c:pt>
                <c:pt idx="34">
                  <c:v>SCRATCHES, ABRASIONS</c:v>
                </c:pt>
                <c:pt idx="35">
                  <c:v>SPRAINS, STRAINS</c:v>
                </c:pt>
                <c:pt idx="36">
                  <c:v>HEMORRHOIDS</c:v>
                </c:pt>
                <c:pt idx="37">
                  <c:v>HEPATITIS</c:v>
                </c:pt>
                <c:pt idx="38">
                  <c:v>ADVERSE REACTION TO A VACCINATION OR INOCULATION</c:v>
                </c:pt>
                <c:pt idx="39">
                  <c:v>MULTIPLE INJURIES</c:v>
                </c:pt>
                <c:pt idx="40">
                  <c:v>EFFECTS OF CHANGES IN ATMOS PRESSURE</c:v>
                </c:pt>
                <c:pt idx="41">
                  <c:v>CEREBROVASCULAR &amp; OTHER CIRCULATORY</c:v>
                </c:pt>
                <c:pt idx="42">
                  <c:v>COMPLICATIONS PECULIAR TO MED CARE</c:v>
                </c:pt>
                <c:pt idx="43">
                  <c:v>EYE, OTHER DISEASES OF THE EYE</c:v>
                </c:pt>
                <c:pt idx="44">
                  <c:v>MENTAL DISORDERS</c:v>
                </c:pt>
                <c:pt idx="45">
                  <c:v>MALIGNANT</c:v>
                </c:pt>
                <c:pt idx="46">
                  <c:v>BENIGN</c:v>
                </c:pt>
                <c:pt idx="47">
                  <c:v>NERVOUS SYSTEM, CONDITIONS OF, UNS</c:v>
                </c:pt>
                <c:pt idx="48">
                  <c:v>RESPIRATORY SYSTEM, COND. OF, UNS</c:v>
                </c:pt>
                <c:pt idx="49">
                  <c:v>ASTHMA, INFLUENZA, PNEUMONIA</c:v>
                </c:pt>
                <c:pt idx="50">
                  <c:v>COVID-19</c:v>
                </c:pt>
                <c:pt idx="51">
                  <c:v>SYMPTONS &amp; ILL-DEFINED CONDITIONS</c:v>
                </c:pt>
                <c:pt idx="52">
                  <c:v>NO INJURY OR ILLNESS</c:v>
                </c:pt>
                <c:pt idx="53">
                  <c:v>OCCUPATIONAL DISEASE, NEC</c:v>
                </c:pt>
                <c:pt idx="54">
                  <c:v>HEART CONDITION (INCL HEART ATTACK)</c:v>
                </c:pt>
                <c:pt idx="55">
                  <c:v>OTHER INJURY, NEC</c:v>
                </c:pt>
                <c:pt idx="56">
                  <c:v>NONCLASSIFIABLE</c:v>
                </c:pt>
                <c:pt idx="57">
                  <c:v>NO INJURY CODE</c:v>
                </c:pt>
              </c:strCache>
            </c:strRef>
          </c:cat>
          <c:val>
            <c:numRef>
              <c:f>Sheet1!$B$2:$B$59</c:f>
              <c:numCache>
                <c:formatCode>#,##0</c:formatCode>
                <c:ptCount val="58"/>
                <c:pt idx="0">
                  <c:v>39</c:v>
                </c:pt>
                <c:pt idx="1">
                  <c:v>1</c:v>
                </c:pt>
                <c:pt idx="2">
                  <c:v>157</c:v>
                </c:pt>
                <c:pt idx="3">
                  <c:v>5</c:v>
                </c:pt>
                <c:pt idx="4">
                  <c:v>335</c:v>
                </c:pt>
                <c:pt idx="5">
                  <c:v>21</c:v>
                </c:pt>
                <c:pt idx="6">
                  <c:v>0</c:v>
                </c:pt>
                <c:pt idx="7">
                  <c:v>1</c:v>
                </c:pt>
                <c:pt idx="8">
                  <c:v>1870</c:v>
                </c:pt>
                <c:pt idx="9">
                  <c:v>918</c:v>
                </c:pt>
                <c:pt idx="10">
                  <c:v>3</c:v>
                </c:pt>
                <c:pt idx="11">
                  <c:v>2</c:v>
                </c:pt>
                <c:pt idx="12">
                  <c:v>0</c:v>
                </c:pt>
                <c:pt idx="13">
                  <c:v>3</c:v>
                </c:pt>
                <c:pt idx="14">
                  <c:v>98</c:v>
                </c:pt>
                <c:pt idx="15">
                  <c:v>9</c:v>
                </c:pt>
                <c:pt idx="16">
                  <c:v>977</c:v>
                </c:pt>
                <c:pt idx="17">
                  <c:v>1</c:v>
                </c:pt>
                <c:pt idx="18">
                  <c:v>18</c:v>
                </c:pt>
                <c:pt idx="19">
                  <c:v>0</c:v>
                </c:pt>
                <c:pt idx="20">
                  <c:v>63</c:v>
                </c:pt>
                <c:pt idx="21">
                  <c:v>145</c:v>
                </c:pt>
                <c:pt idx="22">
                  <c:v>1</c:v>
                </c:pt>
                <c:pt idx="23">
                  <c:v>6</c:v>
                </c:pt>
                <c:pt idx="24">
                  <c:v>5</c:v>
                </c:pt>
                <c:pt idx="25">
                  <c:v>0</c:v>
                </c:pt>
                <c:pt idx="26">
                  <c:v>0</c:v>
                </c:pt>
                <c:pt idx="27">
                  <c:v>0</c:v>
                </c:pt>
                <c:pt idx="28">
                  <c:v>1</c:v>
                </c:pt>
                <c:pt idx="29">
                  <c:v>0</c:v>
                </c:pt>
                <c:pt idx="30">
                  <c:v>0</c:v>
                </c:pt>
                <c:pt idx="31">
                  <c:v>0</c:v>
                </c:pt>
                <c:pt idx="32">
                  <c:v>2</c:v>
                </c:pt>
                <c:pt idx="33">
                  <c:v>0</c:v>
                </c:pt>
                <c:pt idx="34">
                  <c:v>6</c:v>
                </c:pt>
                <c:pt idx="35">
                  <c:v>4254</c:v>
                </c:pt>
                <c:pt idx="36">
                  <c:v>0</c:v>
                </c:pt>
                <c:pt idx="37">
                  <c:v>0</c:v>
                </c:pt>
                <c:pt idx="38">
                  <c:v>1</c:v>
                </c:pt>
                <c:pt idx="39">
                  <c:v>295</c:v>
                </c:pt>
                <c:pt idx="40">
                  <c:v>0</c:v>
                </c:pt>
                <c:pt idx="41">
                  <c:v>12</c:v>
                </c:pt>
                <c:pt idx="42">
                  <c:v>0</c:v>
                </c:pt>
                <c:pt idx="43">
                  <c:v>3</c:v>
                </c:pt>
                <c:pt idx="44">
                  <c:v>26</c:v>
                </c:pt>
                <c:pt idx="45">
                  <c:v>1</c:v>
                </c:pt>
                <c:pt idx="46">
                  <c:v>0</c:v>
                </c:pt>
                <c:pt idx="47">
                  <c:v>2</c:v>
                </c:pt>
                <c:pt idx="48">
                  <c:v>9</c:v>
                </c:pt>
                <c:pt idx="49">
                  <c:v>0</c:v>
                </c:pt>
                <c:pt idx="50">
                  <c:v>18</c:v>
                </c:pt>
                <c:pt idx="51">
                  <c:v>38</c:v>
                </c:pt>
                <c:pt idx="52">
                  <c:v>77</c:v>
                </c:pt>
                <c:pt idx="53">
                  <c:v>5</c:v>
                </c:pt>
                <c:pt idx="54">
                  <c:v>20</c:v>
                </c:pt>
                <c:pt idx="55">
                  <c:v>567</c:v>
                </c:pt>
                <c:pt idx="56">
                  <c:v>611</c:v>
                </c:pt>
                <c:pt idx="57">
                  <c:v>1</c:v>
                </c:pt>
              </c:numCache>
            </c:numRef>
          </c:val>
          <c:extLst>
            <c:ext xmlns:c16="http://schemas.microsoft.com/office/drawing/2014/chart" uri="{C3380CC4-5D6E-409C-BE32-E72D297353CC}">
              <c16:uniqueId val="{0000006C-98BA-49A9-A44B-5F2C8BB7C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FRI - FY 2025</c:v>
                </c:pt>
              </c:strCache>
            </c:strRef>
          </c:tx>
          <c:spPr>
            <a:solidFill>
              <a:srgbClr val="00B0F0"/>
            </a:solidFill>
            <a:ln>
              <a:noFill/>
            </a:ln>
            <a:effectLst/>
          </c:spPr>
          <c:invertIfNegative val="0"/>
          <c:dLbls>
            <c:dLbl>
              <c:idx val="0"/>
              <c:layout>
                <c:manualLayout>
                  <c:x val="-4.53792652489517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04-4F13-94B3-ACD8C9AE3846}"/>
                </c:ext>
              </c:extLst>
            </c:dLbl>
            <c:dLbl>
              <c:idx val="1"/>
              <c:layout>
                <c:manualLayout>
                  <c:x val="0"/>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04-4F13-94B3-ACD8C9AE3846}"/>
                </c:ext>
              </c:extLst>
            </c:dLbl>
            <c:dLbl>
              <c:idx val="2"/>
              <c:layout>
                <c:manualLayout>
                  <c:x val="0"/>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04-4F13-94B3-ACD8C9AE3846}"/>
                </c:ext>
              </c:extLst>
            </c:dLbl>
            <c:dLbl>
              <c:idx val="3"/>
              <c:layout>
                <c:manualLayout>
                  <c:x val="0"/>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04-4F13-94B3-ACD8C9AE3846}"/>
                </c:ext>
              </c:extLst>
            </c:dLbl>
            <c:dLbl>
              <c:idx val="4"/>
              <c:layout>
                <c:manualLayout>
                  <c:x val="0"/>
                  <c:y val="0.19528942885880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04-4F13-94B3-ACD8C9AE3846}"/>
                </c:ext>
              </c:extLst>
            </c:dLbl>
            <c:dLbl>
              <c:idx val="5"/>
              <c:layout>
                <c:manualLayout>
                  <c:x val="-1.51264217496500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04-4F13-94B3-ACD8C9AE3846}"/>
                </c:ext>
              </c:extLst>
            </c:dLbl>
            <c:dLbl>
              <c:idx val="6"/>
              <c:layout>
                <c:manualLayout>
                  <c:x val="-1.1092581140633184E-16"/>
                  <c:y val="0.181974240527519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04-4F13-94B3-ACD8C9AE3846}"/>
                </c:ext>
              </c:extLst>
            </c:dLbl>
            <c:dLbl>
              <c:idx val="7"/>
              <c:layout>
                <c:manualLayout>
                  <c:x val="0"/>
                  <c:y val="0.181974240527519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04-4F13-94B3-ACD8C9AE3846}"/>
                </c:ext>
              </c:extLst>
            </c:dLbl>
            <c:dLbl>
              <c:idx val="8"/>
              <c:layout>
                <c:manualLayout>
                  <c:x val="0"/>
                  <c:y val="0.195289428858800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04-4F13-94B3-ACD8C9AE3846}"/>
                </c:ext>
              </c:extLst>
            </c:dLbl>
            <c:dLbl>
              <c:idx val="9"/>
              <c:layout>
                <c:manualLayout>
                  <c:x val="1.5126421749650574E-3"/>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04-4F13-94B3-ACD8C9AE3846}"/>
                </c:ext>
              </c:extLst>
            </c:dLbl>
            <c:dLbl>
              <c:idx val="10"/>
              <c:layout>
                <c:manualLayout>
                  <c:x val="-1.5126421749650574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04-4F13-94B3-ACD8C9AE3846}"/>
                </c:ext>
              </c:extLst>
            </c:dLbl>
            <c:dLbl>
              <c:idx val="11"/>
              <c:layout>
                <c:manualLayout>
                  <c:x val="-1.1092581140633184E-16"/>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304-4F13-94B3-ACD8C9AE384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2448</c:v>
                </c:pt>
                <c:pt idx="1">
                  <c:v>2943</c:v>
                </c:pt>
                <c:pt idx="2">
                  <c:v>2575</c:v>
                </c:pt>
                <c:pt idx="3">
                  <c:v>2859</c:v>
                </c:pt>
                <c:pt idx="4">
                  <c:v>2377</c:v>
                </c:pt>
                <c:pt idx="5">
                  <c:v>2440</c:v>
                </c:pt>
                <c:pt idx="6">
                  <c:v>2679</c:v>
                </c:pt>
                <c:pt idx="7">
                  <c:v>2850</c:v>
                </c:pt>
                <c:pt idx="8">
                  <c:v>2727</c:v>
                </c:pt>
                <c:pt idx="9">
                  <c:v>2443</c:v>
                </c:pt>
                <c:pt idx="10">
                  <c:v>2460</c:v>
                </c:pt>
                <c:pt idx="11">
                  <c:v>2410</c:v>
                </c:pt>
              </c:numCache>
            </c:numRef>
          </c:val>
          <c:extLst>
            <c:ext xmlns:c16="http://schemas.microsoft.com/office/drawing/2014/chart" uri="{C3380CC4-5D6E-409C-BE32-E72D297353CC}">
              <c16:uniqueId val="{00000000-7304-4F13-94B3-ACD8C9AE3846}"/>
            </c:ext>
          </c:extLst>
        </c:ser>
        <c:ser>
          <c:idx val="1"/>
          <c:order val="1"/>
          <c:tx>
            <c:strRef>
              <c:f>Sheet1!$C$1</c:f>
              <c:strCache>
                <c:ptCount val="1"/>
                <c:pt idx="0">
                  <c:v>FRI - FY 2026</c:v>
                </c:pt>
              </c:strCache>
            </c:strRef>
          </c:tx>
          <c:spPr>
            <a:solidFill>
              <a:srgbClr val="FF6600"/>
            </a:solidFill>
            <a:ln>
              <a:solidFill>
                <a:srgbClr val="FF6565"/>
              </a:solidFill>
            </a:ln>
            <a:effectLst/>
          </c:spPr>
          <c:invertIfNegative val="0"/>
          <c:dLbls>
            <c:dLbl>
              <c:idx val="0"/>
              <c:layout>
                <c:manualLayout>
                  <c:x val="1.3865726425791481E-17"/>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04-4F13-94B3-ACD8C9AE3846}"/>
                </c:ext>
              </c:extLst>
            </c:dLbl>
            <c:dLbl>
              <c:idx val="1"/>
              <c:layout>
                <c:manualLayout>
                  <c:x val="-2.7731452851582961E-17"/>
                  <c:y val="0.199727824969228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4F-4B90-8F1D-5C4AB9F474A7}"/>
                </c:ext>
              </c:extLst>
            </c:dLbl>
            <c:dLbl>
              <c:idx val="2"/>
              <c:layout>
                <c:manualLayout>
                  <c:x val="4.5379265248951719E-3"/>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FB-4F3F-AC19-9FFE9B6D3530}"/>
                </c:ext>
              </c:extLst>
            </c:dLbl>
            <c:dLbl>
              <c:idx val="3"/>
              <c:layout>
                <c:manualLayout>
                  <c:x val="-5.5462905703165922E-17"/>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04-4431-9F57-82FFBB9BD4A6}"/>
                </c:ext>
              </c:extLst>
            </c:dLbl>
            <c:dLbl>
              <c:idx val="4"/>
              <c:layout>
                <c:manualLayout>
                  <c:x val="-3.0252843499301704E-3"/>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1D-4DE5-8ED9-CB492B94E726}"/>
                </c:ext>
              </c:extLst>
            </c:dLbl>
            <c:dLbl>
              <c:idx val="5"/>
              <c:layout>
                <c:manualLayout>
                  <c:x val="5.5462905703165922E-17"/>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03-4170-A56D-A7B859F08E1C}"/>
                </c:ext>
              </c:extLst>
            </c:dLbl>
            <c:dLbl>
              <c:idx val="6"/>
              <c:layout>
                <c:manualLayout>
                  <c:x val="-3.0252843499301149E-3"/>
                  <c:y val="0.17753584441709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FB-47F5-80F0-690A24A259A0}"/>
                </c:ext>
              </c:extLst>
            </c:dLbl>
            <c:dLbl>
              <c:idx val="7"/>
              <c:layout>
                <c:manualLayout>
                  <c:x val="0"/>
                  <c:y val="0.164220656085809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8E-4CBD-9F80-0FCA2396AE33}"/>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#,##0</c:formatCode>
                <c:ptCount val="12"/>
                <c:pt idx="0">
                  <c:v>2570</c:v>
                </c:pt>
                <c:pt idx="1">
                  <c:v>2563</c:v>
                </c:pt>
                <c:pt idx="2">
                  <c:v>2583</c:v>
                </c:pt>
                <c:pt idx="3">
                  <c:v>2595</c:v>
                </c:pt>
                <c:pt idx="4">
                  <c:v>2363</c:v>
                </c:pt>
                <c:pt idx="5">
                  <c:v>2511</c:v>
                </c:pt>
                <c:pt idx="6">
                  <c:v>2467</c:v>
                </c:pt>
                <c:pt idx="7">
                  <c:v>2552</c:v>
                </c:pt>
              </c:numCache>
            </c:numRef>
          </c:val>
          <c:extLst>
            <c:ext xmlns:c16="http://schemas.microsoft.com/office/drawing/2014/chart" uri="{C3380CC4-5D6E-409C-BE32-E72D297353CC}">
              <c16:uniqueId val="{00000001-7304-4F13-94B3-ACD8C9AE3846}"/>
            </c:ext>
          </c:extLst>
        </c:ser>
        <c:dLbls>
          <c:showLegendKey val="0"/>
          <c:showVal val="0"/>
          <c:showCatName val="0"/>
          <c:showSerName val="0"/>
          <c:showPercent val="0"/>
          <c:showBubbleSize val="0"/>
        </c:dLbls>
        <c:gapWidth val="30"/>
        <c:axId val="1513568784"/>
        <c:axId val="1513569744"/>
      </c:barChart>
      <c:catAx>
        <c:axId val="151356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9744"/>
        <c:crosses val="autoZero"/>
        <c:auto val="1"/>
        <c:lblAlgn val="ctr"/>
        <c:lblOffset val="100"/>
        <c:noMultiLvlLbl val="0"/>
      </c:catAx>
      <c:valAx>
        <c:axId val="1513569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b="1" dirty="0">
                <a:solidFill>
                  <a:schemeClr val="tx1"/>
                </a:solidFill>
              </a:rPr>
              <a:t>Cases by Type and Fiscal Year</a:t>
            </a:r>
          </a:p>
        </c:rich>
      </c:tx>
      <c:layout>
        <c:manualLayout>
          <c:xMode val="edge"/>
          <c:yMode val="edge"/>
          <c:x val="0.34489502329301303"/>
          <c:y val="3.3345601067877092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24682097724189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8-4E80-828D-38D5FA78FC0E}"/>
                </c:ext>
              </c:extLst>
            </c:dLbl>
            <c:dLbl>
              <c:idx val="1"/>
              <c:layout>
                <c:manualLayout>
                  <c:x val="-1.79329088929154E-3"/>
                  <c:y val="0.21962056189145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8-4E80-828D-38D5FA78FC0E}"/>
                </c:ext>
              </c:extLst>
            </c:dLbl>
            <c:dLbl>
              <c:idx val="2"/>
              <c:layout>
                <c:manualLayout>
                  <c:x val="2.0418099416658008E-3"/>
                  <c:y val="0.21471675407427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68-4E80-828D-38D5FA78FC0E}"/>
                </c:ext>
              </c:extLst>
            </c:dLbl>
            <c:dLbl>
              <c:idx val="3"/>
              <c:layout>
                <c:manualLayout>
                  <c:x val="1.4234775948777964E-3"/>
                  <c:y val="0.23297669276481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68-4E80-828D-38D5FA78FC0E}"/>
                </c:ext>
              </c:extLst>
            </c:dLbl>
            <c:dLbl>
              <c:idx val="4"/>
              <c:layout>
                <c:manualLayout>
                  <c:x val="-9.8447433701894611E-4"/>
                  <c:y val="-1.260692279943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8-4E80-828D-38D5FA78FC0E}"/>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68-4E80-828D-38D5FA78FC0E}"/>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Sheet1!$A$8:$A$12</c:f>
              <c:numCache>
                <c:formatCode>General</c:formatCode>
                <c:ptCount val="5"/>
                <c:pt idx="0">
                  <c:v>2022</c:v>
                </c:pt>
                <c:pt idx="1">
                  <c:v>2023</c:v>
                </c:pt>
                <c:pt idx="2">
                  <c:v>2024</c:v>
                </c:pt>
                <c:pt idx="3">
                  <c:v>2025</c:v>
                </c:pt>
                <c:pt idx="4">
                  <c:v>2026</c:v>
                </c:pt>
              </c:numCache>
            </c:numRef>
          </c:cat>
          <c:val>
            <c:numRef>
              <c:f>Sheet1!$B$8:$B$12</c:f>
              <c:numCache>
                <c:formatCode>#,##0</c:formatCode>
                <c:ptCount val="5"/>
                <c:pt idx="0">
                  <c:v>10345</c:v>
                </c:pt>
                <c:pt idx="1">
                  <c:v>10560</c:v>
                </c:pt>
                <c:pt idx="2">
                  <c:v>10462</c:v>
                </c:pt>
                <c:pt idx="3">
                  <c:v>10121</c:v>
                </c:pt>
                <c:pt idx="4">
                  <c:v>6519</c:v>
                </c:pt>
              </c:numCache>
            </c:numRef>
          </c:val>
          <c:extLst>
            <c:ext xmlns:c16="http://schemas.microsoft.com/office/drawing/2014/chart" uri="{C3380CC4-5D6E-409C-BE32-E72D297353CC}">
              <c16:uniqueId val="{00000007-9C68-4E80-828D-38D5FA78FC0E}"/>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68-4E80-828D-38D5FA78FC0E}"/>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68-4E80-828D-38D5FA78FC0E}"/>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68-4E80-828D-38D5FA78FC0E}"/>
                </c:ext>
              </c:extLst>
            </c:dLbl>
            <c:dLbl>
              <c:idx val="3"/>
              <c:layout>
                <c:manualLayout>
                  <c:x val="5.3798726678746201E-3"/>
                  <c:y val="0.23420944350868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68-4E80-828D-38D5FA78FC0E}"/>
                </c:ext>
              </c:extLst>
            </c:dLbl>
            <c:dLbl>
              <c:idx val="4"/>
              <c:layout>
                <c:manualLayout>
                  <c:x val="5.2866780232342723E-4"/>
                  <c:y val="1.09281417449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68-4E80-828D-38D5FA78FC0E}"/>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68-4E80-828D-38D5FA78FC0E}"/>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Sheet1!$C$8:$C$12</c:f>
              <c:numCache>
                <c:formatCode>#,##0</c:formatCode>
                <c:ptCount val="5"/>
                <c:pt idx="0">
                  <c:v>8546</c:v>
                </c:pt>
                <c:pt idx="1">
                  <c:v>8545</c:v>
                </c:pt>
                <c:pt idx="2">
                  <c:v>8538</c:v>
                </c:pt>
                <c:pt idx="3">
                  <c:v>8235</c:v>
                </c:pt>
                <c:pt idx="4">
                  <c:v>5349</c:v>
                </c:pt>
              </c:numCache>
            </c:numRef>
          </c:val>
          <c:extLst>
            <c:ext xmlns:c16="http://schemas.microsoft.com/office/drawing/2014/chart" uri="{C3380CC4-5D6E-409C-BE32-E72D297353CC}">
              <c16:uniqueId val="{0000000F-9C68-4E80-828D-38D5FA78FC0E}"/>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68-4E80-828D-38D5FA78FC0E}"/>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68-4E80-828D-38D5FA78FC0E}"/>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68-4E80-828D-38D5FA78FC0E}"/>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68-4E80-828D-38D5FA78FC0E}"/>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C68-4E80-828D-38D5FA78FC0E}"/>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Sheet1!$D$8:$D$12</c:f>
              <c:numCache>
                <c:formatCode>#,##0</c:formatCode>
                <c:ptCount val="5"/>
                <c:pt idx="0">
                  <c:v>1762</c:v>
                </c:pt>
                <c:pt idx="1">
                  <c:v>1990</c:v>
                </c:pt>
                <c:pt idx="2">
                  <c:v>1880</c:v>
                </c:pt>
                <c:pt idx="3">
                  <c:v>1746</c:v>
                </c:pt>
                <c:pt idx="4">
                  <c:v>1104</c:v>
                </c:pt>
              </c:numCache>
            </c:numRef>
          </c:val>
          <c:extLst>
            <c:ext xmlns:c16="http://schemas.microsoft.com/office/drawing/2014/chart" uri="{C3380CC4-5D6E-409C-BE32-E72D297353CC}">
              <c16:uniqueId val="{00000016-9C68-4E80-828D-38D5FA78FC0E}"/>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Sheet1!$E$8:$E$12</c:f>
              <c:numCache>
                <c:formatCode>General</c:formatCode>
                <c:ptCount val="5"/>
                <c:pt idx="0" formatCode="#,##0">
                  <c:v>37</c:v>
                </c:pt>
                <c:pt idx="1">
                  <c:v>25</c:v>
                </c:pt>
                <c:pt idx="2">
                  <c:v>44</c:v>
                </c:pt>
                <c:pt idx="3">
                  <c:v>140</c:v>
                </c:pt>
                <c:pt idx="4" formatCode="#,##0">
                  <c:v>66</c:v>
                </c:pt>
              </c:numCache>
            </c:numRef>
          </c:val>
          <c:extLst>
            <c:ext xmlns:c16="http://schemas.microsoft.com/office/drawing/2014/chart" uri="{C3380CC4-5D6E-409C-BE32-E72D297353CC}">
              <c16:uniqueId val="{00000017-9C68-4E80-828D-38D5FA78FC0E}"/>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t"/>
      <c:layout>
        <c:manualLayout>
          <c:xMode val="edge"/>
          <c:yMode val="edge"/>
          <c:x val="0.26844406739836701"/>
          <c:y val="9.3155553413570166E-2"/>
          <c:w val="0.46311186520326597"/>
          <c:h val="9.50731171583253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2025</c:v>
                </c:pt>
              </c:strCache>
            </c:strRef>
          </c:tx>
          <c:spPr>
            <a:solidFill>
              <a:schemeClr val="accent1"/>
            </a:solidFill>
            <a:ln>
              <a:noFill/>
            </a:ln>
            <a:effectLst/>
          </c:spPr>
          <c:invertIfNegative val="0"/>
          <c:dLbls>
            <c:dLbl>
              <c:idx val="0"/>
              <c:layout>
                <c:manualLayout>
                  <c:x val="-8.049478265185086E-18"/>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FA-4E4B-9316-083311B3F5AB}"/>
                </c:ext>
              </c:extLst>
            </c:dLbl>
            <c:dLbl>
              <c:idx val="1"/>
              <c:layout>
                <c:manualLayout>
                  <c:x val="0"/>
                  <c:y val="0.18559733716391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FA-4E4B-9316-083311B3F5AB}"/>
                </c:ext>
              </c:extLst>
            </c:dLbl>
            <c:dLbl>
              <c:idx val="2"/>
              <c:layout>
                <c:manualLayout>
                  <c:x val="0"/>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FA-4E4B-9316-083311B3F5AB}"/>
                </c:ext>
              </c:extLst>
            </c:dLbl>
            <c:dLbl>
              <c:idx val="3"/>
              <c:layout>
                <c:manualLayout>
                  <c:x val="0"/>
                  <c:y val="0.180138591953207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FA-4E4B-9316-083311B3F5AB}"/>
                </c:ext>
              </c:extLst>
            </c:dLbl>
            <c:dLbl>
              <c:idx val="4"/>
              <c:layout>
                <c:manualLayout>
                  <c:x val="0"/>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FA-4E4B-9316-083311B3F5AB}"/>
                </c:ext>
              </c:extLst>
            </c:dLbl>
            <c:dLbl>
              <c:idx val="5"/>
              <c:layout>
                <c:manualLayout>
                  <c:x val="-6.4395826121480688E-17"/>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FA-4E4B-9316-083311B3F5AB}"/>
                </c:ext>
              </c:extLst>
            </c:dLbl>
            <c:dLbl>
              <c:idx val="6"/>
              <c:layout>
                <c:manualLayout>
                  <c:x val="-6.4395826121480688E-17"/>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FA-4E4B-9316-083311B3F5AB}"/>
                </c:ext>
              </c:extLst>
            </c:dLbl>
            <c:dLbl>
              <c:idx val="7"/>
              <c:layout>
                <c:manualLayout>
                  <c:x val="0"/>
                  <c:y val="0.15830361111039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FA-4E4B-9316-083311B3F5AB}"/>
                </c:ext>
              </c:extLst>
            </c:dLbl>
            <c:dLbl>
              <c:idx val="8"/>
              <c:layout>
                <c:manualLayout>
                  <c:x val="-3.512540183321537E-3"/>
                  <c:y val="0.174679846742504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FA-4E4B-9316-083311B3F5AB}"/>
                </c:ext>
              </c:extLst>
            </c:dLbl>
            <c:dLbl>
              <c:idx val="9"/>
              <c:layout>
                <c:manualLayout>
                  <c:x val="0"/>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FA-4E4B-9316-083311B3F5AB}"/>
                </c:ext>
              </c:extLst>
            </c:dLbl>
            <c:dLbl>
              <c:idx val="10"/>
              <c:layout>
                <c:manualLayout>
                  <c:x val="-3.512540183321537E-3"/>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FA-4E4B-9316-083311B3F5AB}"/>
                </c:ext>
              </c:extLst>
            </c:dLbl>
            <c:dLbl>
              <c:idx val="11"/>
              <c:layout>
                <c:manualLayout>
                  <c:x val="0"/>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FA-4E4B-9316-083311B3F5AB}"/>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879</c:v>
                </c:pt>
                <c:pt idx="1">
                  <c:v>875</c:v>
                </c:pt>
                <c:pt idx="2">
                  <c:v>830</c:v>
                </c:pt>
                <c:pt idx="3">
                  <c:v>872</c:v>
                </c:pt>
                <c:pt idx="4">
                  <c:v>826</c:v>
                </c:pt>
                <c:pt idx="5">
                  <c:v>761</c:v>
                </c:pt>
                <c:pt idx="6">
                  <c:v>895</c:v>
                </c:pt>
                <c:pt idx="7">
                  <c:v>772</c:v>
                </c:pt>
                <c:pt idx="8">
                  <c:v>881</c:v>
                </c:pt>
                <c:pt idx="9">
                  <c:v>913</c:v>
                </c:pt>
                <c:pt idx="10">
                  <c:v>770</c:v>
                </c:pt>
                <c:pt idx="11">
                  <c:v>847</c:v>
                </c:pt>
              </c:numCache>
            </c:numRef>
          </c:val>
          <c:extLst>
            <c:ext xmlns:c16="http://schemas.microsoft.com/office/drawing/2014/chart" uri="{C3380CC4-5D6E-409C-BE32-E72D297353CC}">
              <c16:uniqueId val="{00000000-E2FA-4E4B-9316-083311B3F5AB}"/>
            </c:ext>
          </c:extLst>
        </c:ser>
        <c:ser>
          <c:idx val="1"/>
          <c:order val="1"/>
          <c:tx>
            <c:strRef>
              <c:f>Sheet1!$C$1</c:f>
              <c:strCache>
                <c:ptCount val="1"/>
                <c:pt idx="0">
                  <c:v>FY 2026</c:v>
                </c:pt>
              </c:strCache>
            </c:strRef>
          </c:tx>
          <c:spPr>
            <a:solidFill>
              <a:schemeClr val="accent2"/>
            </a:solidFill>
            <a:ln>
              <a:noFill/>
            </a:ln>
            <a:effectLst/>
          </c:spPr>
          <c:invertIfNegative val="0"/>
          <c:dLbls>
            <c:dLbl>
              <c:idx val="0"/>
              <c:layout>
                <c:manualLayout>
                  <c:x val="0"/>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10-4489-BFB7-925633CD89FF}"/>
                </c:ext>
              </c:extLst>
            </c:dLbl>
            <c:dLbl>
              <c:idx val="1"/>
              <c:layout>
                <c:manualLayout>
                  <c:x val="-3.2197913060740344E-17"/>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70-4214-BCB9-0A101C1CA121}"/>
                </c:ext>
              </c:extLst>
            </c:dLbl>
            <c:dLbl>
              <c:idx val="2"/>
              <c:layout>
                <c:manualLayout>
                  <c:x val="-5.2688102749821122E-3"/>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33-4134-B6F4-A560B95E3676}"/>
                </c:ext>
              </c:extLst>
            </c:dLbl>
            <c:dLbl>
              <c:idx val="3"/>
              <c:layout>
                <c:manualLayout>
                  <c:x val="0"/>
                  <c:y val="0.147386120688988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68-4C60-8C0B-136E58E07225}"/>
                </c:ext>
              </c:extLst>
            </c:dLbl>
            <c:dLbl>
              <c:idx val="4"/>
              <c:layout>
                <c:manualLayout>
                  <c:x val="-1.7562700916607041E-3"/>
                  <c:y val="0.180138591953207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00-4E26-B768-40B0DBCBEAEC}"/>
                </c:ext>
              </c:extLst>
            </c:dLbl>
            <c:dLbl>
              <c:idx val="5"/>
              <c:layout>
                <c:manualLayout>
                  <c:x val="-6.4395826121480688E-17"/>
                  <c:y val="0.16922110153180128"/>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5E-4242-AF3E-4D48862873FC}"/>
                </c:ext>
              </c:extLst>
            </c:dLbl>
            <c:dLbl>
              <c:idx val="6"/>
              <c:layout>
                <c:manualLayout>
                  <c:x val="-3.5125401833214728E-3"/>
                  <c:y val="0.15284486589969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75-461D-88ED-5E32BDE6E5DC}"/>
                </c:ext>
              </c:extLst>
            </c:dLbl>
            <c:dLbl>
              <c:idx val="7"/>
              <c:layout>
                <c:manualLayout>
                  <c:x val="0"/>
                  <c:y val="0.14738612068898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12-4459-BB54-CA34C32793B1}"/>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General</c:formatCode>
                <c:ptCount val="12"/>
                <c:pt idx="0">
                  <c:v>837</c:v>
                </c:pt>
                <c:pt idx="1">
                  <c:v>820</c:v>
                </c:pt>
                <c:pt idx="2">
                  <c:v>851</c:v>
                </c:pt>
                <c:pt idx="3">
                  <c:v>889</c:v>
                </c:pt>
                <c:pt idx="4">
                  <c:v>743</c:v>
                </c:pt>
                <c:pt idx="5">
                  <c:v>785</c:v>
                </c:pt>
                <c:pt idx="6">
                  <c:v>802</c:v>
                </c:pt>
                <c:pt idx="7">
                  <c:v>792</c:v>
                </c:pt>
              </c:numCache>
            </c:numRef>
          </c:val>
          <c:extLst>
            <c:ext xmlns:c16="http://schemas.microsoft.com/office/drawing/2014/chart" uri="{C3380CC4-5D6E-409C-BE32-E72D297353CC}">
              <c16:uniqueId val="{00000001-E2FA-4E4B-9316-083311B3F5AB}"/>
            </c:ext>
          </c:extLst>
        </c:ser>
        <c:dLbls>
          <c:showLegendKey val="0"/>
          <c:showVal val="0"/>
          <c:showCatName val="0"/>
          <c:showSerName val="0"/>
          <c:showPercent val="0"/>
          <c:showBubbleSize val="0"/>
        </c:dLbls>
        <c:gapWidth val="30"/>
        <c:axId val="1973735632"/>
        <c:axId val="1973737072"/>
      </c:barChart>
      <c:catAx>
        <c:axId val="197373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7072"/>
        <c:crosses val="autoZero"/>
        <c:auto val="1"/>
        <c:lblAlgn val="ctr"/>
        <c:lblOffset val="100"/>
        <c:noMultiLvlLbl val="0"/>
      </c:catAx>
      <c:valAx>
        <c:axId val="197373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5-EA4B-43FB-A975-DC0469E8A76A}"/>
              </c:ext>
            </c:extLst>
          </c:dPt>
          <c:dPt>
            <c:idx val="1"/>
            <c:invertIfNegative val="0"/>
            <c:bubble3D val="0"/>
            <c:spPr>
              <a:solidFill>
                <a:srgbClr val="FFC000"/>
              </a:solidFill>
              <a:ln>
                <a:noFill/>
              </a:ln>
              <a:effectLst/>
            </c:spPr>
            <c:extLst>
              <c:ext xmlns:c16="http://schemas.microsoft.com/office/drawing/2014/chart" uri="{C3380CC4-5D6E-409C-BE32-E72D297353CC}">
                <c16:uniqueId val="{00000004-EA4B-43FB-A975-DC0469E8A76A}"/>
              </c:ext>
            </c:extLst>
          </c:dPt>
          <c:dPt>
            <c:idx val="3"/>
            <c:invertIfNegative val="0"/>
            <c:bubble3D val="0"/>
            <c:spPr>
              <a:solidFill>
                <a:srgbClr val="FFFF99"/>
              </a:solidFill>
              <a:ln>
                <a:noFill/>
              </a:ln>
              <a:effectLst/>
            </c:spPr>
            <c:extLst>
              <c:ext xmlns:c16="http://schemas.microsoft.com/office/drawing/2014/chart" uri="{C3380CC4-5D6E-409C-BE32-E72D297353CC}">
                <c16:uniqueId val="{00000003-EA4B-43FB-A975-DC0469E8A76A}"/>
              </c:ext>
            </c:extLst>
          </c:dPt>
          <c:dLbls>
            <c:dLbl>
              <c:idx val="0"/>
              <c:layout>
                <c:manualLayout>
                  <c:x val="-0.1202375828364164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4B-43FB-A975-DC0469E8A76A}"/>
                </c:ext>
              </c:extLst>
            </c:dLbl>
            <c:dLbl>
              <c:idx val="1"/>
              <c:layout>
                <c:manualLayout>
                  <c:x val="-0.10821382455277477"/>
                  <c:y val="-2.9260272659662016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B-43FB-A975-DC0469E8A76A}"/>
                </c:ext>
              </c:extLst>
            </c:dLbl>
            <c:dLbl>
              <c:idx val="2"/>
              <c:layout>
                <c:manualLayout>
                  <c:x val="-0.10069897562549875"/>
                  <c:y val="-2.9260272659662285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88-4514-8255-B9F11E4636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Check</c:v>
                </c:pt>
                <c:pt idx="1">
                  <c:v>Field Check</c:v>
                </c:pt>
                <c:pt idx="2">
                  <c:v>Compliance Letters</c:v>
                </c:pt>
              </c:strCache>
            </c:strRef>
          </c:cat>
          <c:val>
            <c:numRef>
              <c:f>Sheet1!$B$2:$B$4</c:f>
              <c:numCache>
                <c:formatCode>#,##0</c:formatCode>
                <c:ptCount val="3"/>
                <c:pt idx="0">
                  <c:v>20477</c:v>
                </c:pt>
                <c:pt idx="1">
                  <c:v>26431</c:v>
                </c:pt>
                <c:pt idx="2">
                  <c:v>9720</c:v>
                </c:pt>
              </c:numCache>
            </c:numRef>
          </c:val>
          <c:extLst>
            <c:ext xmlns:c16="http://schemas.microsoft.com/office/drawing/2014/chart" uri="{C3380CC4-5D6E-409C-BE32-E72D297353CC}">
              <c16:uniqueId val="{00000000-EA4B-43FB-A975-DC0469E8A76A}"/>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0.37963</cdr:x>
      <cdr:y>0.0265</cdr:y>
    </cdr:from>
    <cdr:to>
      <cdr:x>0.44831</cdr:x>
      <cdr:y>0.11608</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3173794"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193</a:t>
          </a:r>
        </a:p>
      </cdr:txBody>
    </cdr:sp>
  </cdr:relSizeAnchor>
  <cdr:relSizeAnchor xmlns:cdr="http://schemas.openxmlformats.org/drawingml/2006/chartDrawing">
    <cdr:from>
      <cdr:x>0.61188</cdr:x>
      <cdr:y>0.02792</cdr:y>
    </cdr:from>
    <cdr:to>
      <cdr:x>0.68056</cdr:x>
      <cdr:y>0.1175</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5115457" y="12471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192</a:t>
          </a:r>
        </a:p>
      </cdr:txBody>
    </cdr:sp>
  </cdr:relSizeAnchor>
  <cdr:relSizeAnchor xmlns:cdr="http://schemas.openxmlformats.org/drawingml/2006/chartDrawing">
    <cdr:from>
      <cdr:x>0.14817</cdr:x>
      <cdr:y>0.0265</cdr:y>
    </cdr:from>
    <cdr:to>
      <cdr:x>0.21685</cdr:x>
      <cdr:y>0.11608</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238735"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193</a:t>
          </a:r>
        </a:p>
      </cdr:txBody>
    </cdr:sp>
  </cdr:relSizeAnchor>
  <cdr:relSizeAnchor xmlns:cdr="http://schemas.openxmlformats.org/drawingml/2006/chartDrawing">
    <cdr:from>
      <cdr:x>0.84203</cdr:x>
      <cdr:y>0.03077</cdr:y>
    </cdr:from>
    <cdr:to>
      <cdr:x>0.91071</cdr:x>
      <cdr:y>0.12035</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7039564" y="13744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1"/>
              </a:solidFill>
              <a:latin typeface="Calibri" panose="020F0502020204030204" pitchFamily="34" charset="0"/>
              <a:cs typeface="Calibri" panose="020F0502020204030204" pitchFamily="34" charset="0"/>
            </a:rPr>
            <a:t>189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AC2F0AC-C814-4842-9D44-334E3930DFF0}" type="datetimeFigureOut">
              <a:rPr lang="en-US" smtClean="0"/>
              <a:pPr/>
              <a:t>3/11/2026</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14F52CA-1955-4F90-9350-2BC336A82313}" type="slidenum">
              <a:rPr lang="en-US" smtClean="0"/>
              <a:pPr/>
              <a:t>‹#›</a:t>
            </a:fld>
            <a:endParaRPr lang="en-US"/>
          </a:p>
        </p:txBody>
      </p:sp>
    </p:spTree>
    <p:extLst>
      <p:ext uri="{BB962C8B-B14F-4D97-AF65-F5344CB8AC3E}">
        <p14:creationId xmlns:p14="http://schemas.microsoft.com/office/powerpoint/2010/main" val="1835013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970342"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algn="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9513" y="69373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33"/>
            <a:ext cx="5608638" cy="4183063"/>
          </a:xfrm>
          <a:prstGeom prst="rect">
            <a:avLst/>
          </a:prstGeom>
          <a:noFill/>
          <a:ln>
            <a:noFill/>
          </a:ln>
        </p:spPr>
        <p:txBody>
          <a:bodyPr vert="horz" wrap="square" lIns="94572" tIns="47287" rIns="94572" bIns="472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5"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42"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algn="r" defTabSz="927100">
              <a:defRPr sz="1200">
                <a:solidFill>
                  <a:schemeClr val="tx1"/>
                </a:solidFill>
                <a:latin typeface="Arial" charset="0"/>
                <a:ea typeface="ＭＳ Ｐゴシック" charset="-128"/>
                <a:cs typeface="+mn-cs"/>
              </a:defRPr>
            </a:lvl1pPr>
          </a:lstStyle>
          <a:p>
            <a:pPr>
              <a:defRPr/>
            </a:pPr>
            <a:fld id="{48C8B375-D0B0-4FBA-9346-BBB8BA991440}" type="slidenum">
              <a:rPr lang="en-US" altLang="en-US"/>
              <a:pPr>
                <a:defRPr/>
              </a:pPr>
              <a:t>‹#›</a:t>
            </a:fld>
            <a:endParaRPr lang="en-US" altLang="en-US"/>
          </a:p>
        </p:txBody>
      </p:sp>
    </p:spTree>
    <p:extLst>
      <p:ext uri="{BB962C8B-B14F-4D97-AF65-F5344CB8AC3E}">
        <p14:creationId xmlns:p14="http://schemas.microsoft.com/office/powerpoint/2010/main" val="30049804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0483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13</a:t>
            </a:fld>
            <a:endParaRPr lang="en-US" altLang="en-US"/>
          </a:p>
        </p:txBody>
      </p:sp>
    </p:spTree>
    <p:extLst>
      <p:ext uri="{BB962C8B-B14F-4D97-AF65-F5344CB8AC3E}">
        <p14:creationId xmlns:p14="http://schemas.microsoft.com/office/powerpoint/2010/main" val="354951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14</a:t>
            </a:fld>
            <a:endParaRPr lang="en-US" altLang="en-US"/>
          </a:p>
        </p:txBody>
      </p:sp>
    </p:spTree>
    <p:extLst>
      <p:ext uri="{BB962C8B-B14F-4D97-AF65-F5344CB8AC3E}">
        <p14:creationId xmlns:p14="http://schemas.microsoft.com/office/powerpoint/2010/main" val="411830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15</a:t>
            </a:fld>
            <a:endParaRPr lang="en-US" altLang="en-US"/>
          </a:p>
        </p:txBody>
      </p:sp>
    </p:spTree>
    <p:extLst>
      <p:ext uri="{BB962C8B-B14F-4D97-AF65-F5344CB8AC3E}">
        <p14:creationId xmlns:p14="http://schemas.microsoft.com/office/powerpoint/2010/main" val="102107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16</a:t>
            </a:fld>
            <a:endParaRPr lang="en-US" altLang="en-US"/>
          </a:p>
        </p:txBody>
      </p:sp>
    </p:spTree>
    <p:extLst>
      <p:ext uri="{BB962C8B-B14F-4D97-AF65-F5344CB8AC3E}">
        <p14:creationId xmlns:p14="http://schemas.microsoft.com/office/powerpoint/2010/main" val="3393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4</a:t>
            </a:fld>
            <a:endParaRPr lang="en-US" altLang="en-US"/>
          </a:p>
        </p:txBody>
      </p:sp>
    </p:spTree>
    <p:extLst>
      <p:ext uri="{BB962C8B-B14F-4D97-AF65-F5344CB8AC3E}">
        <p14:creationId xmlns:p14="http://schemas.microsoft.com/office/powerpoint/2010/main" val="68336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8 Penalty against AIM Mutual for illegal discontinuance.</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6</a:t>
            </a:fld>
            <a:endParaRPr lang="en-US" altLang="en-US"/>
          </a:p>
        </p:txBody>
      </p:sp>
    </p:spTree>
    <p:extLst>
      <p:ext uri="{BB962C8B-B14F-4D97-AF65-F5344CB8AC3E}">
        <p14:creationId xmlns:p14="http://schemas.microsoft.com/office/powerpoint/2010/main" val="295930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7</a:t>
            </a:fld>
            <a:endParaRPr lang="en-US" altLang="en-US"/>
          </a:p>
        </p:txBody>
      </p:sp>
    </p:spTree>
    <p:extLst>
      <p:ext uri="{BB962C8B-B14F-4D97-AF65-F5344CB8AC3E}">
        <p14:creationId xmlns:p14="http://schemas.microsoft.com/office/powerpoint/2010/main" val="24083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8</a:t>
            </a:fld>
            <a:endParaRPr lang="en-US" altLang="en-US"/>
          </a:p>
        </p:txBody>
      </p:sp>
    </p:spTree>
    <p:extLst>
      <p:ext uri="{BB962C8B-B14F-4D97-AF65-F5344CB8AC3E}">
        <p14:creationId xmlns:p14="http://schemas.microsoft.com/office/powerpoint/2010/main" val="30483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363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10</a:t>
            </a:fld>
            <a:endParaRPr lang="en-US" altLang="en-US"/>
          </a:p>
        </p:txBody>
      </p:sp>
    </p:spTree>
    <p:extLst>
      <p:ext uri="{BB962C8B-B14F-4D97-AF65-F5344CB8AC3E}">
        <p14:creationId xmlns:p14="http://schemas.microsoft.com/office/powerpoint/2010/main" val="247691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 uninsured injuries represents 0.0031% of the MA workforce.</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11</a:t>
            </a:fld>
            <a:endParaRPr lang="en-US" altLang="en-US"/>
          </a:p>
        </p:txBody>
      </p:sp>
    </p:spTree>
    <p:extLst>
      <p:ext uri="{BB962C8B-B14F-4D97-AF65-F5344CB8AC3E}">
        <p14:creationId xmlns:p14="http://schemas.microsoft.com/office/powerpoint/2010/main" val="71826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12</a:t>
            </a:fld>
            <a:endParaRPr lang="en-US" altLang="en-US"/>
          </a:p>
        </p:txBody>
      </p:sp>
    </p:spTree>
    <p:extLst>
      <p:ext uri="{BB962C8B-B14F-4D97-AF65-F5344CB8AC3E}">
        <p14:creationId xmlns:p14="http://schemas.microsoft.com/office/powerpoint/2010/main" val="14131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7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6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810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1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915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7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9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44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350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810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0" y="10668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bottom graphic 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6403975"/>
            <a:ext cx="9137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2"/>
          <p:cNvSpPr>
            <a:spLocks noChangeArrowheads="1"/>
          </p:cNvSpPr>
          <p:nvPr/>
        </p:nvSpPr>
        <p:spPr bwMode="auto">
          <a:xfrm>
            <a:off x="0" y="6858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0" name="Rectangle 13"/>
          <p:cNvSpPr>
            <a:spLocks noChangeArrowheads="1"/>
          </p:cNvSpPr>
          <p:nvPr/>
        </p:nvSpPr>
        <p:spPr bwMode="auto">
          <a:xfrm>
            <a:off x="533400" y="12192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1" name="Line 22"/>
          <p:cNvSpPr>
            <a:spLocks noChangeShapeType="1"/>
          </p:cNvSpPr>
          <p:nvPr/>
        </p:nvSpPr>
        <p:spPr bwMode="auto">
          <a:xfrm flipH="1">
            <a:off x="152400" y="914400"/>
            <a:ext cx="883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032" name="Picture 24" descr="Mass state seal-for printnot spot-wbk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accent2"/>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accent2"/>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accent2"/>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accent2"/>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101485" y="4759982"/>
            <a:ext cx="3690937" cy="1761455"/>
          </a:xfrm>
        </p:spPr>
        <p:txBody>
          <a:bodyPr/>
          <a:lstStyle/>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Maura Healey,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Driscoll, Lieutenant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Sheri Bowles, Director - DIA</a:t>
            </a:r>
          </a:p>
        </p:txBody>
      </p:sp>
      <p:sp>
        <p:nvSpPr>
          <p:cNvPr id="2053" name="Text Box 5"/>
          <p:cNvSpPr txBox="1">
            <a:spLocks noChangeArrowheads="1"/>
          </p:cNvSpPr>
          <p:nvPr/>
        </p:nvSpPr>
        <p:spPr bwMode="auto">
          <a:xfrm>
            <a:off x="457200" y="3333750"/>
            <a:ext cx="8229600" cy="1200329"/>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 Workers’ Compensation Advisory Council</a:t>
            </a:r>
          </a:p>
          <a:p>
            <a:pPr algn="ctr" eaLnBrk="1" hangingPunct="1">
              <a:spcBef>
                <a:spcPts val="0"/>
              </a:spcBef>
              <a:defRPr/>
            </a:pPr>
            <a:endParaRPr lang="en-US" altLang="en-US" sz="800" dirty="0">
              <a:effectLst>
                <a:outerShdw blurRad="38100" dist="38100" dir="2700000" algn="tl">
                  <a:srgbClr val="C0C0C0"/>
                </a:outerShdw>
              </a:effectLst>
              <a:latin typeface="Calibri" panose="020F0502020204030204" pitchFamily="34" charset="0"/>
              <a:cs typeface="Calibri" panose="020F0502020204030204" pitchFamily="34" charset="0"/>
            </a:endParaRPr>
          </a:p>
          <a:p>
            <a:pPr algn="ctr" eaLnBrk="1" hangingPunct="1">
              <a:spcBef>
                <a:spcPts val="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March 11, 2026 Statistical Report</a:t>
            </a:r>
          </a:p>
        </p:txBody>
      </p:sp>
      <p:pic>
        <p:nvPicPr>
          <p:cNvPr id="2052" name="Picture 7" descr="top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a:t>
            </a:r>
          </a:p>
        </p:txBody>
      </p:sp>
      <p:pic>
        <p:nvPicPr>
          <p:cNvPr id="6" name="Picture 5" descr="A picture containing logo&#10;&#10;Description automatically generated">
            <a:extLst>
              <a:ext uri="{FF2B5EF4-FFF2-40B4-BE49-F238E27FC236}">
                <a16:creationId xmlns:a16="http://schemas.microsoft.com/office/drawing/2014/main" id="{B2FD6A91-5AC2-45E8-901F-E7A02987E350}"/>
              </a:ext>
            </a:extLst>
          </p:cNvPr>
          <p:cNvPicPr>
            <a:picLocks noChangeAspect="1"/>
          </p:cNvPicPr>
          <p:nvPr/>
        </p:nvPicPr>
        <p:blipFill>
          <a:blip r:embed="rId4"/>
          <a:stretch>
            <a:fillRect/>
          </a:stretch>
        </p:blipFill>
        <p:spPr>
          <a:xfrm>
            <a:off x="3571983" y="1421523"/>
            <a:ext cx="2000033" cy="1989108"/>
          </a:xfrm>
          <a:prstGeom prst="rect">
            <a:avLst/>
          </a:prstGeom>
        </p:spPr>
      </p:pic>
      <p:sp>
        <p:nvSpPr>
          <p:cNvPr id="3" name="TextBox 2">
            <a:extLst>
              <a:ext uri="{FF2B5EF4-FFF2-40B4-BE49-F238E27FC236}">
                <a16:creationId xmlns:a16="http://schemas.microsoft.com/office/drawing/2014/main" id="{FF7CB992-DC1E-55BF-F5A3-9C5457BBF42F}"/>
              </a:ext>
            </a:extLst>
          </p:cNvPr>
          <p:cNvSpPr txBox="1"/>
          <p:nvPr/>
        </p:nvSpPr>
        <p:spPr>
          <a:xfrm>
            <a:off x="1080654" y="5240599"/>
            <a:ext cx="2661306" cy="400110"/>
          </a:xfrm>
          <a:prstGeom prst="rect">
            <a:avLst/>
          </a:prstGeom>
          <a:noFill/>
        </p:spPr>
        <p:txBody>
          <a:bodyPr wrap="none" rtlCol="0">
            <a:spAutoFit/>
          </a:bodyPr>
          <a:lstStyle/>
          <a:p>
            <a:r>
              <a:rPr lang="en-US" dirty="0">
                <a:latin typeface="+mj-lt"/>
              </a:rPr>
              <a:t>Fiscal Year 2026 Update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741609" y="1051593"/>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7" name="Text Box 4">
            <a:extLst>
              <a:ext uri="{FF2B5EF4-FFF2-40B4-BE49-F238E27FC236}">
                <a16:creationId xmlns:a16="http://schemas.microsoft.com/office/drawing/2014/main" id="{588D2EFB-07B6-4E89-88B3-6A408172E705}"/>
              </a:ext>
            </a:extLst>
          </p:cNvPr>
          <p:cNvSpPr txBox="1">
            <a:spLocks noChangeArrowheads="1"/>
          </p:cNvSpPr>
          <p:nvPr/>
        </p:nvSpPr>
        <p:spPr bwMode="auto">
          <a:xfrm>
            <a:off x="2648136" y="1581279"/>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Stop Work Orders for FY 2026 </a:t>
            </a:r>
          </a:p>
          <a:p>
            <a:pPr algn="ctr"/>
            <a:r>
              <a:rPr lang="en-US" altLang="en-US" sz="1600" dirty="0">
                <a:solidFill>
                  <a:schemeClr val="tx1"/>
                </a:solidFill>
                <a:latin typeface="Calibri" panose="020F0502020204030204" pitchFamily="34" charset="0"/>
                <a:cs typeface="Calibri" panose="020F0502020204030204" pitchFamily="34" charset="0"/>
              </a:rPr>
              <a:t>Month by Month</a:t>
            </a:r>
          </a:p>
        </p:txBody>
      </p:sp>
      <p:sp>
        <p:nvSpPr>
          <p:cNvPr id="8" name="TextBox 7">
            <a:extLst>
              <a:ext uri="{FF2B5EF4-FFF2-40B4-BE49-F238E27FC236}">
                <a16:creationId xmlns:a16="http://schemas.microsoft.com/office/drawing/2014/main" id="{94793461-3CAA-4A05-9D05-50E1AD1AE267}"/>
              </a:ext>
            </a:extLst>
          </p:cNvPr>
          <p:cNvSpPr txBox="1"/>
          <p:nvPr/>
        </p:nvSpPr>
        <p:spPr>
          <a:xfrm>
            <a:off x="8785675" y="6321095"/>
            <a:ext cx="248786" cy="246221"/>
          </a:xfrm>
          <a:prstGeom prst="rect">
            <a:avLst/>
          </a:prstGeom>
          <a:noFill/>
        </p:spPr>
        <p:txBody>
          <a:bodyPr wrap="none" rtlCol="0">
            <a:spAutoFit/>
          </a:bodyPr>
          <a:lstStyle/>
          <a:p>
            <a:r>
              <a:rPr lang="en-US" sz="1000" dirty="0"/>
              <a:t>9</a:t>
            </a:r>
          </a:p>
        </p:txBody>
      </p:sp>
      <p:graphicFrame>
        <p:nvGraphicFramePr>
          <p:cNvPr id="2" name="Object 1">
            <a:extLst>
              <a:ext uri="{FF2B5EF4-FFF2-40B4-BE49-F238E27FC236}">
                <a16:creationId xmlns:a16="http://schemas.microsoft.com/office/drawing/2014/main" id="{5BC3CAA4-4E57-0FE9-E7F0-B5520F12F499}"/>
              </a:ext>
            </a:extLst>
          </p:cNvPr>
          <p:cNvGraphicFramePr>
            <a:graphicFrameLocks noChangeAspect="1"/>
          </p:cNvGraphicFramePr>
          <p:nvPr>
            <p:extLst>
              <p:ext uri="{D42A27DB-BD31-4B8C-83A1-F6EECF244321}">
                <p14:modId xmlns:p14="http://schemas.microsoft.com/office/powerpoint/2010/main" val="237739197"/>
              </p:ext>
            </p:extLst>
          </p:nvPr>
        </p:nvGraphicFramePr>
        <p:xfrm>
          <a:off x="109536" y="1513258"/>
          <a:ext cx="8924925"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6868A197-EB65-DCF3-8622-229CB3462A87}"/>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2026</a:t>
            </a:r>
          </a:p>
        </p:txBody>
      </p:sp>
      <p:sp>
        <p:nvSpPr>
          <p:cNvPr id="3" name="Text Box 6">
            <a:extLst>
              <a:ext uri="{FF2B5EF4-FFF2-40B4-BE49-F238E27FC236}">
                <a16:creationId xmlns:a16="http://schemas.microsoft.com/office/drawing/2014/main" id="{8ADE20FA-755B-A10F-88FC-49296EA8386A}"/>
              </a:ext>
            </a:extLst>
          </p:cNvPr>
          <p:cNvSpPr txBox="1">
            <a:spLocks noChangeArrowheads="1"/>
          </p:cNvSpPr>
          <p:nvPr/>
        </p:nvSpPr>
        <p:spPr bwMode="auto">
          <a:xfrm>
            <a:off x="58735" y="5705542"/>
            <a:ext cx="9026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Last month 77 Stop Work Orders (SWO) were issued and 3 employers defaulted on an SWOs that were previously issued. 719 SWOs have been issued year-to-date with total fine collections to date of $370,593. FY 2025 yielded a total of 1,299 SWOs  issued, with a total fine collection of $821,049.</a:t>
            </a:r>
            <a:endParaRPr lang="en-US" altLang="en-US" sz="1400" i="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AB078A9-BBF2-2EE6-B2A5-DC601DD0E86F}"/>
              </a:ext>
            </a:extLst>
          </p:cNvPr>
          <p:cNvSpPr txBox="1"/>
          <p:nvPr/>
        </p:nvSpPr>
        <p:spPr>
          <a:xfrm>
            <a:off x="755248" y="3671753"/>
            <a:ext cx="8279213" cy="1015663"/>
          </a:xfrm>
          <a:prstGeom prst="rect">
            <a:avLst/>
          </a:prstGeom>
          <a:noFill/>
        </p:spPr>
        <p:txBody>
          <a:bodyPr wrap="square" rtlCol="0">
            <a:spAutoFit/>
          </a:bodyPr>
          <a:lstStyle/>
          <a:p>
            <a:pPr algn="ctr"/>
            <a:r>
              <a:rPr lang="en-US" dirty="0">
                <a:solidFill>
                  <a:schemeClr val="tx1"/>
                </a:solidFill>
                <a:latin typeface="Calibri" panose="020F0502020204030204" pitchFamily="34" charset="0"/>
                <a:cs typeface="Calibri" panose="020F0502020204030204" pitchFamily="34" charset="0"/>
              </a:rPr>
              <a:t>As a result of these efforts in FY 2026, 3,546 workers are now covered </a:t>
            </a:r>
          </a:p>
          <a:p>
            <a:pPr algn="ctr"/>
            <a:r>
              <a:rPr lang="en-US" dirty="0">
                <a:solidFill>
                  <a:schemeClr val="tx1"/>
                </a:solidFill>
                <a:latin typeface="Calibri" panose="020F0502020204030204" pitchFamily="34" charset="0"/>
                <a:cs typeface="Calibri" panose="020F0502020204030204" pitchFamily="34" charset="0"/>
              </a:rPr>
              <a:t>by workers’ compensation insurance who were not previously </a:t>
            </a:r>
          </a:p>
          <a:p>
            <a:pPr algn="ctr"/>
            <a:r>
              <a:rPr lang="en-US" dirty="0">
                <a:solidFill>
                  <a:schemeClr val="tx1"/>
                </a:solidFill>
                <a:latin typeface="Calibri" panose="020F0502020204030204" pitchFamily="34" charset="0"/>
                <a:cs typeface="Calibri" panose="020F0502020204030204" pitchFamily="34" charset="0"/>
              </a:rPr>
              <a:t>covered by a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EFAF68-7C27-AE5C-044B-5F728E24DA68}"/>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March 2026</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1979392-8FB8-3A00-3CF3-EFB65721B3BE}"/>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10</a:t>
            </a:r>
          </a:p>
        </p:txBody>
      </p:sp>
      <p:graphicFrame>
        <p:nvGraphicFramePr>
          <p:cNvPr id="3" name="Chart 2">
            <a:extLst>
              <a:ext uri="{FF2B5EF4-FFF2-40B4-BE49-F238E27FC236}">
                <a16:creationId xmlns:a16="http://schemas.microsoft.com/office/drawing/2014/main" id="{08AD9BF7-F23C-FC6D-01C8-6C15029928EB}"/>
              </a:ext>
            </a:extLst>
          </p:cNvPr>
          <p:cNvGraphicFramePr/>
          <p:nvPr>
            <p:extLst>
              <p:ext uri="{D42A27DB-BD31-4B8C-83A1-F6EECF244321}">
                <p14:modId xmlns:p14="http://schemas.microsoft.com/office/powerpoint/2010/main" val="2766471173"/>
              </p:ext>
            </p:extLst>
          </p:nvPr>
        </p:nvGraphicFramePr>
        <p:xfrm>
          <a:off x="1" y="1072844"/>
          <a:ext cx="9144000"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a:extLst>
              <a:ext uri="{FF2B5EF4-FFF2-40B4-BE49-F238E27FC236}">
                <a16:creationId xmlns:a16="http://schemas.microsoft.com/office/drawing/2014/main" id="{326B8700-2010-A1D9-00D2-D2441E837180}"/>
              </a:ext>
            </a:extLst>
          </p:cNvPr>
          <p:cNvSpPr txBox="1">
            <a:spLocks noChangeArrowheads="1"/>
          </p:cNvSpPr>
          <p:nvPr/>
        </p:nvSpPr>
        <p:spPr bwMode="auto">
          <a:xfrm>
            <a:off x="384672" y="5632656"/>
            <a:ext cx="83746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As of February 28th, 73 uninsured injuries have been reported to the WCTF for FY26.  Note that one additional claim was refiled from a previous fiscal year and is not counted as a new claim. Please note, claims may be determined to be insured or uninsured after filing. The WCTF received 110 newly reported claims in FY25.  </a:t>
            </a:r>
          </a:p>
        </p:txBody>
      </p:sp>
      <p:sp>
        <p:nvSpPr>
          <p:cNvPr id="6" name="TextBox 5">
            <a:extLst>
              <a:ext uri="{FF2B5EF4-FFF2-40B4-BE49-F238E27FC236}">
                <a16:creationId xmlns:a16="http://schemas.microsoft.com/office/drawing/2014/main" id="{E237F812-E4F7-2E24-ACB6-20F6E2756D2F}"/>
              </a:ext>
            </a:extLst>
          </p:cNvPr>
          <p:cNvSpPr txBox="1"/>
          <p:nvPr/>
        </p:nvSpPr>
        <p:spPr>
          <a:xfrm>
            <a:off x="2223701" y="1919666"/>
            <a:ext cx="1274195"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Occupation</a:t>
            </a:r>
            <a:endParaRPr lang="en-US" sz="1800" b="1" dirty="0">
              <a:solidFill>
                <a:schemeClr val="tx1"/>
              </a:solidFill>
            </a:endParaRPr>
          </a:p>
        </p:txBody>
      </p:sp>
      <p:sp>
        <p:nvSpPr>
          <p:cNvPr id="8" name="TextBox 7">
            <a:extLst>
              <a:ext uri="{FF2B5EF4-FFF2-40B4-BE49-F238E27FC236}">
                <a16:creationId xmlns:a16="http://schemas.microsoft.com/office/drawing/2014/main" id="{F9A0A2F8-46FE-2074-AA95-E559E26F9845}"/>
              </a:ext>
            </a:extLst>
          </p:cNvPr>
          <p:cNvSpPr txBox="1"/>
          <p:nvPr/>
        </p:nvSpPr>
        <p:spPr>
          <a:xfrm>
            <a:off x="6270324" y="1919666"/>
            <a:ext cx="976614"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Industry</a:t>
            </a:r>
            <a:endParaRPr lang="en-US" sz="1800" b="1" dirty="0">
              <a:solidFill>
                <a:schemeClr val="tx1"/>
              </a:solidFill>
            </a:endParaRPr>
          </a:p>
        </p:txBody>
      </p:sp>
      <p:cxnSp>
        <p:nvCxnSpPr>
          <p:cNvPr id="7" name="Straight Connector 6">
            <a:extLst>
              <a:ext uri="{FF2B5EF4-FFF2-40B4-BE49-F238E27FC236}">
                <a16:creationId xmlns:a16="http://schemas.microsoft.com/office/drawing/2014/main" id="{CADD5763-6C78-926D-B443-EB039F1D2D8E}"/>
              </a:ext>
            </a:extLst>
          </p:cNvPr>
          <p:cNvCxnSpPr>
            <a:cxnSpLocks/>
          </p:cNvCxnSpPr>
          <p:nvPr/>
        </p:nvCxnSpPr>
        <p:spPr bwMode="auto">
          <a:xfrm>
            <a:off x="4751552" y="1638536"/>
            <a:ext cx="0" cy="31683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243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6E703-1476-5A57-16AB-665D953FB800}"/>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March 2026</a:t>
            </a:r>
            <a:endParaRPr lang="en-US" sz="2400" dirty="0">
              <a:latin typeface="Calibri" panose="020F0502020204030204" pitchFamily="34" charset="0"/>
              <a:cs typeface="Calibri" panose="020F0502020204030204" pitchFamily="34" charset="0"/>
            </a:endParaRPr>
          </a:p>
        </p:txBody>
      </p:sp>
      <p:sp>
        <p:nvSpPr>
          <p:cNvPr id="7" name="Text Box 7">
            <a:extLst>
              <a:ext uri="{FF2B5EF4-FFF2-40B4-BE49-F238E27FC236}">
                <a16:creationId xmlns:a16="http://schemas.microsoft.com/office/drawing/2014/main" id="{C1A8EB4B-F8F3-B218-1F40-F020427E55B4}"/>
              </a:ext>
            </a:extLst>
          </p:cNvPr>
          <p:cNvSpPr txBox="1">
            <a:spLocks noChangeArrowheads="1"/>
          </p:cNvSpPr>
          <p:nvPr/>
        </p:nvSpPr>
        <p:spPr bwMode="auto">
          <a:xfrm>
            <a:off x="0" y="6246820"/>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2/28/2026</a:t>
            </a:r>
          </a:p>
        </p:txBody>
      </p:sp>
      <p:sp>
        <p:nvSpPr>
          <p:cNvPr id="13" name="TextBox 12">
            <a:extLst>
              <a:ext uri="{FF2B5EF4-FFF2-40B4-BE49-F238E27FC236}">
                <a16:creationId xmlns:a16="http://schemas.microsoft.com/office/drawing/2014/main" id="{FA92329D-B244-CA21-DC66-4177D9977BB5}"/>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11</a:t>
            </a:r>
          </a:p>
        </p:txBody>
      </p:sp>
      <p:graphicFrame>
        <p:nvGraphicFramePr>
          <p:cNvPr id="8" name="Content Placeholder 5">
            <a:extLst>
              <a:ext uri="{FF2B5EF4-FFF2-40B4-BE49-F238E27FC236}">
                <a16:creationId xmlns:a16="http://schemas.microsoft.com/office/drawing/2014/main" id="{40A8FABF-862B-72DD-6BDC-A37B12269C50}"/>
              </a:ext>
            </a:extLst>
          </p:cNvPr>
          <p:cNvGraphicFramePr>
            <a:graphicFrameLocks noGrp="1"/>
          </p:cNvGraphicFramePr>
          <p:nvPr>
            <p:ph idx="1"/>
            <p:extLst>
              <p:ext uri="{D42A27DB-BD31-4B8C-83A1-F6EECF244321}">
                <p14:modId xmlns:p14="http://schemas.microsoft.com/office/powerpoint/2010/main" val="606592762"/>
              </p:ext>
            </p:extLst>
          </p:nvPr>
        </p:nvGraphicFramePr>
        <p:xfrm>
          <a:off x="74568" y="1422116"/>
          <a:ext cx="4748700"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
            <a:extLst>
              <a:ext uri="{FF2B5EF4-FFF2-40B4-BE49-F238E27FC236}">
                <a16:creationId xmlns:a16="http://schemas.microsoft.com/office/drawing/2014/main" id="{5FD820A8-94C8-B138-3912-5EC13F8A649C}"/>
              </a:ext>
            </a:extLst>
          </p:cNvPr>
          <p:cNvSpPr txBox="1">
            <a:spLocks noChangeArrowheads="1"/>
          </p:cNvSpPr>
          <p:nvPr/>
        </p:nvSpPr>
        <p:spPr bwMode="auto">
          <a:xfrm>
            <a:off x="4927617" y="1058679"/>
            <a:ext cx="3978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Civil Litigation Recovery</a:t>
            </a:r>
          </a:p>
        </p:txBody>
      </p:sp>
      <p:graphicFrame>
        <p:nvGraphicFramePr>
          <p:cNvPr id="14" name="Chart 13">
            <a:extLst>
              <a:ext uri="{FF2B5EF4-FFF2-40B4-BE49-F238E27FC236}">
                <a16:creationId xmlns:a16="http://schemas.microsoft.com/office/drawing/2014/main" id="{B782F50B-AD18-4D8E-BC72-37B4A1CD192A}"/>
              </a:ext>
            </a:extLst>
          </p:cNvPr>
          <p:cNvGraphicFramePr/>
          <p:nvPr>
            <p:extLst>
              <p:ext uri="{D42A27DB-BD31-4B8C-83A1-F6EECF244321}">
                <p14:modId xmlns:p14="http://schemas.microsoft.com/office/powerpoint/2010/main" val="1698535122"/>
              </p:ext>
            </p:extLst>
          </p:nvPr>
        </p:nvGraphicFramePr>
        <p:xfrm>
          <a:off x="4869041" y="1541512"/>
          <a:ext cx="411510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a:extLst>
              <a:ext uri="{FF2B5EF4-FFF2-40B4-BE49-F238E27FC236}">
                <a16:creationId xmlns:a16="http://schemas.microsoft.com/office/drawing/2014/main" id="{09C11477-2AF5-2147-CBDE-12C1BA49634B}"/>
              </a:ext>
            </a:extLst>
          </p:cNvPr>
          <p:cNvSpPr txBox="1">
            <a:spLocks noChangeArrowheads="1"/>
          </p:cNvSpPr>
          <p:nvPr/>
        </p:nvSpPr>
        <p:spPr bwMode="auto">
          <a:xfrm>
            <a:off x="74568" y="5435884"/>
            <a:ext cx="429951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Represents payments on all open claims to include those made in prior years.  </a:t>
            </a:r>
          </a:p>
        </p:txBody>
      </p:sp>
      <p:sp>
        <p:nvSpPr>
          <p:cNvPr id="16" name="Text Box 3">
            <a:extLst>
              <a:ext uri="{FF2B5EF4-FFF2-40B4-BE49-F238E27FC236}">
                <a16:creationId xmlns:a16="http://schemas.microsoft.com/office/drawing/2014/main" id="{CA71B0A5-C102-9469-FB91-96F4D066CBE6}"/>
              </a:ext>
            </a:extLst>
          </p:cNvPr>
          <p:cNvSpPr txBox="1">
            <a:spLocks noChangeArrowheads="1"/>
          </p:cNvSpPr>
          <p:nvPr/>
        </p:nvSpPr>
        <p:spPr bwMode="auto">
          <a:xfrm>
            <a:off x="937782" y="1058679"/>
            <a:ext cx="3316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WCTF Fiscal Year Payments</a:t>
            </a:r>
          </a:p>
        </p:txBody>
      </p:sp>
      <p:sp>
        <p:nvSpPr>
          <p:cNvPr id="3" name="TextBox 2">
            <a:extLst>
              <a:ext uri="{FF2B5EF4-FFF2-40B4-BE49-F238E27FC236}">
                <a16:creationId xmlns:a16="http://schemas.microsoft.com/office/drawing/2014/main" id="{F92A5C4D-CCFB-EF6C-A946-E2D748A2B9C2}"/>
              </a:ext>
            </a:extLst>
          </p:cNvPr>
          <p:cNvSpPr txBox="1"/>
          <p:nvPr/>
        </p:nvSpPr>
        <p:spPr>
          <a:xfrm>
            <a:off x="4789969" y="5435355"/>
            <a:ext cx="4273244" cy="523220"/>
          </a:xfrm>
          <a:prstGeom prst="rect">
            <a:avLst/>
          </a:prstGeom>
          <a:noFill/>
        </p:spPr>
        <p:txBody>
          <a:bodyPr wrap="square">
            <a:spAutoFit/>
          </a:bodyPr>
          <a:lstStyle/>
          <a:p>
            <a:r>
              <a:rPr lang="en-US" altLang="en-US" sz="1400" dirty="0">
                <a:solidFill>
                  <a:schemeClr val="tx1"/>
                </a:solidFill>
                <a:latin typeface="Calibri" panose="020F0502020204030204" pitchFamily="34" charset="0"/>
                <a:cs typeface="Calibri" panose="020F0502020204030204" pitchFamily="34" charset="0"/>
              </a:rPr>
              <a:t>Every effort is made to recover money owed by the uninsured employer pursuant c. 152 §65 (8).  </a:t>
            </a:r>
          </a:p>
        </p:txBody>
      </p:sp>
    </p:spTree>
    <p:extLst>
      <p:ext uri="{BB962C8B-B14F-4D97-AF65-F5344CB8AC3E}">
        <p14:creationId xmlns:p14="http://schemas.microsoft.com/office/powerpoint/2010/main" val="20880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2026</a:t>
            </a:r>
          </a:p>
        </p:txBody>
      </p:sp>
      <p:sp>
        <p:nvSpPr>
          <p:cNvPr id="9" name="Text Box 7"/>
          <p:cNvSpPr txBox="1">
            <a:spLocks noChangeArrowheads="1"/>
          </p:cNvSpPr>
          <p:nvPr/>
        </p:nvSpPr>
        <p:spPr bwMode="auto">
          <a:xfrm>
            <a:off x="76200" y="6361584"/>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2/28/2026</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12</a:t>
            </a:r>
          </a:p>
        </p:txBody>
      </p:sp>
      <p:graphicFrame>
        <p:nvGraphicFramePr>
          <p:cNvPr id="8" name="Object 9">
            <a:extLst>
              <a:ext uri="{FF2B5EF4-FFF2-40B4-BE49-F238E27FC236}">
                <a16:creationId xmlns:a16="http://schemas.microsoft.com/office/drawing/2014/main" id="{A1F0E37D-38D7-48A8-8F64-8629E873823A}"/>
              </a:ext>
            </a:extLst>
          </p:cNvPr>
          <p:cNvGraphicFramePr>
            <a:graphicFrameLocks noChangeAspect="1"/>
          </p:cNvGraphicFramePr>
          <p:nvPr>
            <p:extLst>
              <p:ext uri="{D42A27DB-BD31-4B8C-83A1-F6EECF244321}">
                <p14:modId xmlns:p14="http://schemas.microsoft.com/office/powerpoint/2010/main" val="1751900803"/>
              </p:ext>
            </p:extLst>
          </p:nvPr>
        </p:nvGraphicFramePr>
        <p:xfrm>
          <a:off x="167258" y="1348353"/>
          <a:ext cx="8809484"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C891B21F-B579-A73D-DE94-64086B3AEF80}"/>
              </a:ext>
            </a:extLst>
          </p:cNvPr>
          <p:cNvSpPr txBox="1">
            <a:spLocks noChangeArrowheads="1"/>
          </p:cNvSpPr>
          <p:nvPr/>
        </p:nvSpPr>
        <p:spPr bwMode="auto">
          <a:xfrm>
            <a:off x="38100" y="5869794"/>
            <a:ext cx="90677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100" dirty="0">
                <a:solidFill>
                  <a:schemeClr val="tx1"/>
                </a:solidFill>
                <a:latin typeface="Calibri" panose="020F0502020204030204" pitchFamily="34" charset="0"/>
                <a:cs typeface="Calibri" panose="020F0502020204030204" pitchFamily="34" charset="0"/>
              </a:rPr>
              <a:t>Represents payments made by the WCTF to insurers seeking reimbursement for§37/37A to include quarterly payments and interest.  Additional payments may be in process but have not been registered in MMARS, the state accounting system as the time of this report.  </a:t>
            </a:r>
          </a:p>
        </p:txBody>
      </p:sp>
      <p:sp>
        <p:nvSpPr>
          <p:cNvPr id="3" name="Text Box 9">
            <a:extLst>
              <a:ext uri="{FF2B5EF4-FFF2-40B4-BE49-F238E27FC236}">
                <a16:creationId xmlns:a16="http://schemas.microsoft.com/office/drawing/2014/main" id="{F1ABE27D-D1FE-C48C-F2BB-CD1209FDC899}"/>
              </a:ext>
            </a:extLst>
          </p:cNvPr>
          <p:cNvSpPr txBox="1">
            <a:spLocks noChangeArrowheads="1"/>
          </p:cNvSpPr>
          <p:nvPr/>
        </p:nvSpPr>
        <p:spPr bwMode="auto">
          <a:xfrm>
            <a:off x="2384029" y="1046098"/>
            <a:ext cx="437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Second Injury Fund Budget &amp; Payments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138" y="358775"/>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2026</a:t>
            </a:r>
          </a:p>
        </p:txBody>
      </p:sp>
      <p:sp>
        <p:nvSpPr>
          <p:cNvPr id="8" name="Text Box 7"/>
          <p:cNvSpPr txBox="1">
            <a:spLocks noChangeArrowheads="1"/>
          </p:cNvSpPr>
          <p:nvPr/>
        </p:nvSpPr>
        <p:spPr bwMode="auto">
          <a:xfrm>
            <a:off x="84138" y="6342869"/>
            <a:ext cx="1490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2/28/2026</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13</a:t>
            </a:r>
          </a:p>
        </p:txBody>
      </p:sp>
      <p:graphicFrame>
        <p:nvGraphicFramePr>
          <p:cNvPr id="9" name="Object 6">
            <a:extLst>
              <a:ext uri="{FF2B5EF4-FFF2-40B4-BE49-F238E27FC236}">
                <a16:creationId xmlns:a16="http://schemas.microsoft.com/office/drawing/2014/main" id="{1C0296D0-C3A5-474B-A2CB-9FCFB5276A21}"/>
              </a:ext>
            </a:extLst>
          </p:cNvPr>
          <p:cNvGraphicFramePr>
            <a:graphicFrameLocks noChangeAspect="1"/>
          </p:cNvGraphicFramePr>
          <p:nvPr>
            <p:extLst>
              <p:ext uri="{D42A27DB-BD31-4B8C-83A1-F6EECF244321}">
                <p14:modId xmlns:p14="http://schemas.microsoft.com/office/powerpoint/2010/main" val="2161731949"/>
              </p:ext>
            </p:extLst>
          </p:nvPr>
        </p:nvGraphicFramePr>
        <p:xfrm>
          <a:off x="638141" y="1146515"/>
          <a:ext cx="7812571"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a:extLst>
              <a:ext uri="{FF2B5EF4-FFF2-40B4-BE49-F238E27FC236}">
                <a16:creationId xmlns:a16="http://schemas.microsoft.com/office/drawing/2014/main" id="{D58A2D77-B897-D3D8-318D-A76501D3F71A}"/>
              </a:ext>
            </a:extLst>
          </p:cNvPr>
          <p:cNvSpPr txBox="1">
            <a:spLocks noChangeArrowheads="1"/>
          </p:cNvSpPr>
          <p:nvPr/>
        </p:nvSpPr>
        <p:spPr bwMode="auto">
          <a:xfrm>
            <a:off x="3315050" y="1054412"/>
            <a:ext cx="2513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COLA Reimbursement</a:t>
            </a:r>
            <a:endParaRPr lang="en-US" altLang="en-US" b="1" i="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1F4EC02-27C0-FAD8-60FD-4189FC6798B5}"/>
              </a:ext>
            </a:extLst>
          </p:cNvPr>
          <p:cNvSpPr txBox="1"/>
          <p:nvPr/>
        </p:nvSpPr>
        <p:spPr>
          <a:xfrm>
            <a:off x="638140" y="5904555"/>
            <a:ext cx="7812571" cy="461665"/>
          </a:xfrm>
          <a:prstGeom prst="rect">
            <a:avLst/>
          </a:prstGeom>
          <a:noFill/>
        </p:spPr>
        <p:txBody>
          <a:bodyPr wrap="square" rtlCol="0">
            <a:spAutoFit/>
          </a:bodyPr>
          <a:lstStyle/>
          <a:p>
            <a:r>
              <a:rPr lang="en-US" altLang="en-US" sz="1200" dirty="0">
                <a:solidFill>
                  <a:schemeClr val="tx1"/>
                </a:solidFill>
                <a:latin typeface="Calibri" panose="020F0502020204030204" pitchFamily="34" charset="0"/>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2026</a:t>
            </a:r>
          </a:p>
        </p:txBody>
      </p:sp>
      <p:sp>
        <p:nvSpPr>
          <p:cNvPr id="16387" name="Text Box 5"/>
          <p:cNvSpPr txBox="1">
            <a:spLocks noChangeArrowheads="1"/>
          </p:cNvSpPr>
          <p:nvPr/>
        </p:nvSpPr>
        <p:spPr bwMode="auto">
          <a:xfrm>
            <a:off x="2990317" y="1019175"/>
            <a:ext cx="316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rgbClr val="FF0000"/>
                </a:solidFill>
                <a:latin typeface="Calibri" panose="020F0502020204030204" pitchFamily="34" charset="0"/>
                <a:cs typeface="Calibri" panose="020F0502020204030204" pitchFamily="34" charset="0"/>
              </a:rPr>
              <a:t>Assessment Collections</a:t>
            </a:r>
          </a:p>
        </p:txBody>
      </p:sp>
      <p:sp>
        <p:nvSpPr>
          <p:cNvPr id="7" name="Text Box 7"/>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2/28/2026</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14</a:t>
            </a:r>
          </a:p>
        </p:txBody>
      </p:sp>
      <p:graphicFrame>
        <p:nvGraphicFramePr>
          <p:cNvPr id="4" name="Chart 3">
            <a:extLst>
              <a:ext uri="{FF2B5EF4-FFF2-40B4-BE49-F238E27FC236}">
                <a16:creationId xmlns:a16="http://schemas.microsoft.com/office/drawing/2014/main" id="{4B424A89-6CC2-499B-8025-D984F6D2AE00}"/>
              </a:ext>
            </a:extLst>
          </p:cNvPr>
          <p:cNvGraphicFramePr/>
          <p:nvPr>
            <p:extLst>
              <p:ext uri="{D42A27DB-BD31-4B8C-83A1-F6EECF244321}">
                <p14:modId xmlns:p14="http://schemas.microsoft.com/office/powerpoint/2010/main" val="3009067673"/>
              </p:ext>
            </p:extLst>
          </p:nvPr>
        </p:nvGraphicFramePr>
        <p:xfrm>
          <a:off x="89126" y="1412341"/>
          <a:ext cx="8965748" cy="48344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C2E496F-DC01-7739-3F68-03BA38B5B925}"/>
              </a:ext>
            </a:extLst>
          </p:cNvPr>
          <p:cNvSpPr txBox="1"/>
          <p:nvPr/>
        </p:nvSpPr>
        <p:spPr>
          <a:xfrm>
            <a:off x="1565343" y="6124146"/>
            <a:ext cx="6013313" cy="369332"/>
          </a:xfrm>
          <a:prstGeom prst="rect">
            <a:avLst/>
          </a:prstGeom>
          <a:noFill/>
        </p:spPr>
        <p:txBody>
          <a:bodyPr wrap="none" rtlCol="0">
            <a:spAutoFit/>
          </a:bodyPr>
          <a:lstStyle/>
          <a:p>
            <a:pPr algn="ctr"/>
            <a:r>
              <a:rPr lang="en-US" sz="1800" dirty="0">
                <a:solidFill>
                  <a:schemeClr val="tx1"/>
                </a:solidFill>
                <a:latin typeface="Calibri" panose="020F0502020204030204" pitchFamily="34" charset="0"/>
                <a:cs typeface="Calibri" panose="020F0502020204030204" pitchFamily="34" charset="0"/>
              </a:rPr>
              <a:t>Assessments represent 90%-92% of all DIA Revenue Annually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40035-CCFC-DF18-67DD-7BBF286936F2}"/>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2026</a:t>
            </a:r>
          </a:p>
        </p:txBody>
      </p:sp>
      <p:sp>
        <p:nvSpPr>
          <p:cNvPr id="8" name="Text Box 19">
            <a:extLst>
              <a:ext uri="{FF2B5EF4-FFF2-40B4-BE49-F238E27FC236}">
                <a16:creationId xmlns:a16="http://schemas.microsoft.com/office/drawing/2014/main" id="{0ED92233-00BB-44D5-66AC-64E23F194369}"/>
              </a:ext>
            </a:extLst>
          </p:cNvPr>
          <p:cNvSpPr txBox="1">
            <a:spLocks noChangeArrowheads="1"/>
          </p:cNvSpPr>
          <p:nvPr/>
        </p:nvSpPr>
        <p:spPr bwMode="auto">
          <a:xfrm>
            <a:off x="71609" y="5903940"/>
            <a:ext cx="9000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dirty="0">
                <a:solidFill>
                  <a:schemeClr val="tx1"/>
                </a:solidFill>
                <a:latin typeface="Calibri" panose="020F0502020204030204" pitchFamily="34" charset="0"/>
                <a:cs typeface="Calibri" panose="020F0502020204030204" pitchFamily="34" charset="0"/>
              </a:rPr>
              <a:t>Staff are paid from either the General Appropriation Account or the WCTF depending upon their job. These numbers reflect full-time and part-time employees as of the close of the month. </a:t>
            </a:r>
          </a:p>
        </p:txBody>
      </p:sp>
      <p:sp>
        <p:nvSpPr>
          <p:cNvPr id="9" name="TextBox 8">
            <a:extLst>
              <a:ext uri="{FF2B5EF4-FFF2-40B4-BE49-F238E27FC236}">
                <a16:creationId xmlns:a16="http://schemas.microsoft.com/office/drawing/2014/main" id="{BE947E84-5738-F9C6-8ECA-64EB152EE547}"/>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15</a:t>
            </a:r>
          </a:p>
        </p:txBody>
      </p:sp>
      <p:graphicFrame>
        <p:nvGraphicFramePr>
          <p:cNvPr id="6" name="Chart 5">
            <a:extLst>
              <a:ext uri="{FF2B5EF4-FFF2-40B4-BE49-F238E27FC236}">
                <a16:creationId xmlns:a16="http://schemas.microsoft.com/office/drawing/2014/main" id="{C5D6FDE9-67AB-7128-FE1D-54D8DC0F8296}"/>
              </a:ext>
            </a:extLst>
          </p:cNvPr>
          <p:cNvGraphicFramePr/>
          <p:nvPr>
            <p:extLst>
              <p:ext uri="{D42A27DB-BD31-4B8C-83A1-F6EECF244321}">
                <p14:modId xmlns:p14="http://schemas.microsoft.com/office/powerpoint/2010/main" val="2389484526"/>
              </p:ext>
            </p:extLst>
          </p:nvPr>
        </p:nvGraphicFramePr>
        <p:xfrm>
          <a:off x="391885" y="1437243"/>
          <a:ext cx="8360229" cy="4466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978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CBCD87-416F-5152-4E3B-B89E3D6CC4D5}"/>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March 2026</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7AE565-22BB-74AC-829D-EB551904EEAF}"/>
              </a:ext>
            </a:extLst>
          </p:cNvPr>
          <p:cNvSpPr txBox="1"/>
          <p:nvPr/>
        </p:nvSpPr>
        <p:spPr>
          <a:xfrm>
            <a:off x="440674" y="1072665"/>
            <a:ext cx="8262651" cy="5196294"/>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accent6"/>
                </a:solidFill>
                <a:effectLst/>
                <a:latin typeface="Calibri" panose="020F0502020204030204" pitchFamily="34" charset="0"/>
                <a:ea typeface="DengXian" panose="02010600030101010101" pitchFamily="2" charset="-122"/>
              </a:rPr>
              <a:t>Disclaimer:</a:t>
            </a:r>
            <a:r>
              <a:rPr lang="en-US" sz="4000" dirty="0">
                <a:solidFill>
                  <a:schemeClr val="accent6"/>
                </a:solidFill>
                <a:effectLst/>
                <a:latin typeface="Calibri" panose="020F0502020204030204" pitchFamily="34" charset="0"/>
                <a:ea typeface="DengXian" panose="02010600030101010101" pitchFamily="2" charset="-122"/>
              </a:rPr>
              <a:t>  </a:t>
            </a:r>
          </a:p>
          <a:p>
            <a:pPr marL="0" marR="0" algn="ctr" fontAlgn="base">
              <a:spcBef>
                <a:spcPts val="0"/>
              </a:spcBef>
              <a:spcAft>
                <a:spcPts val="0"/>
              </a:spcAft>
            </a:pPr>
            <a:endParaRPr lang="en-US" sz="1800" dirty="0">
              <a:solidFill>
                <a:schemeClr val="accent6"/>
              </a:solidFill>
              <a:effectLst/>
              <a:latin typeface="Calibri" panose="020F0502020204030204" pitchFamily="34" charset="0"/>
              <a:ea typeface="DengXian" panose="02010600030101010101" pitchFamily="2" charset="-122"/>
            </a:endParaRP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The Department of Industrial Accidents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 </a:t>
            </a:r>
          </a:p>
          <a:p>
            <a:pPr marL="0" marR="0">
              <a:lnSpc>
                <a:spcPct val="107000"/>
              </a:lnSpc>
              <a:spcBef>
                <a:spcPts val="0"/>
              </a:spcBef>
              <a:spcAft>
                <a:spcPts val="800"/>
              </a:spcAft>
            </a:pP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The DIA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makes no warrant</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ies,</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guarantees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or representations that the materials contained within this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report/</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any loss or damage resulting from reliance on or misuse of any such information.  </a:t>
            </a:r>
          </a:p>
          <a:p>
            <a:pPr algn="ctr"/>
            <a:endParaRPr lang="en-US"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EE3FEA-625E-47EF-B908-E84AE4B4689A}"/>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March 2026</a:t>
            </a:r>
            <a:endParaRPr lang="en-US" sz="2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4EC70EE-D066-459A-93A3-42BB7D88E6FC}"/>
              </a:ext>
            </a:extLst>
          </p:cNvPr>
          <p:cNvSpPr txBox="1"/>
          <p:nvPr/>
        </p:nvSpPr>
        <p:spPr>
          <a:xfrm>
            <a:off x="0" y="6237600"/>
            <a:ext cx="1451038" cy="230832"/>
          </a:xfrm>
          <a:prstGeom prst="rect">
            <a:avLst/>
          </a:prstGeom>
          <a:noFill/>
        </p:spPr>
        <p:txBody>
          <a:bodyPr wrap="none" rtlCol="0">
            <a:spAutoFit/>
          </a:bodyPr>
          <a:lstStyle/>
          <a:p>
            <a:r>
              <a:rPr lang="en-US" sz="900" i="1" dirty="0">
                <a:solidFill>
                  <a:schemeClr val="tx1"/>
                </a:solidFill>
                <a:latin typeface="Calibri" panose="020F0502020204030204" pitchFamily="34" charset="0"/>
                <a:cs typeface="Calibri" panose="020F0502020204030204" pitchFamily="34" charset="0"/>
              </a:rPr>
              <a:t>Percent resolved indicated.</a:t>
            </a:r>
          </a:p>
        </p:txBody>
      </p:sp>
      <p:sp>
        <p:nvSpPr>
          <p:cNvPr id="19" name="TextBox 18">
            <a:extLst>
              <a:ext uri="{FF2B5EF4-FFF2-40B4-BE49-F238E27FC236}">
                <a16:creationId xmlns:a16="http://schemas.microsoft.com/office/drawing/2014/main" id="{4AB7BEA6-9024-426B-BC0E-5D9F6FF067D6}"/>
              </a:ext>
            </a:extLst>
          </p:cNvPr>
          <p:cNvSpPr txBox="1"/>
          <p:nvPr/>
        </p:nvSpPr>
        <p:spPr>
          <a:xfrm>
            <a:off x="8668029" y="6246820"/>
            <a:ext cx="248786" cy="246221"/>
          </a:xfrm>
          <a:prstGeom prst="rect">
            <a:avLst/>
          </a:prstGeom>
          <a:noFill/>
        </p:spPr>
        <p:txBody>
          <a:bodyPr wrap="none" rtlCol="0">
            <a:spAutoFit/>
          </a:bodyPr>
          <a:lstStyle/>
          <a:p>
            <a:r>
              <a:rPr lang="en-US" sz="1000" dirty="0"/>
              <a:t>2</a:t>
            </a:r>
          </a:p>
        </p:txBody>
      </p:sp>
      <p:graphicFrame>
        <p:nvGraphicFramePr>
          <p:cNvPr id="15" name="Content Placeholder 6">
            <a:extLst>
              <a:ext uri="{FF2B5EF4-FFF2-40B4-BE49-F238E27FC236}">
                <a16:creationId xmlns:a16="http://schemas.microsoft.com/office/drawing/2014/main" id="{39B410A2-CD4A-BCA0-8E88-720E6577D29A}"/>
              </a:ext>
            </a:extLst>
          </p:cNvPr>
          <p:cNvGraphicFramePr>
            <a:graphicFrameLocks/>
          </p:cNvGraphicFramePr>
          <p:nvPr>
            <p:extLst>
              <p:ext uri="{D42A27DB-BD31-4B8C-83A1-F6EECF244321}">
                <p14:modId xmlns:p14="http://schemas.microsoft.com/office/powerpoint/2010/main" val="2096798915"/>
              </p:ext>
            </p:extLst>
          </p:nvPr>
        </p:nvGraphicFramePr>
        <p:xfrm>
          <a:off x="612051" y="922672"/>
          <a:ext cx="7919898" cy="533116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E77EBB34-A702-1CCD-47E5-9F0516A213E9}"/>
              </a:ext>
            </a:extLst>
          </p:cNvPr>
          <p:cNvSpPr txBox="1"/>
          <p:nvPr/>
        </p:nvSpPr>
        <p:spPr>
          <a:xfrm>
            <a:off x="973237" y="1213368"/>
            <a:ext cx="771737"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54.3%</a:t>
            </a:r>
          </a:p>
        </p:txBody>
      </p:sp>
      <p:sp>
        <p:nvSpPr>
          <p:cNvPr id="17" name="TextBox 16">
            <a:extLst>
              <a:ext uri="{FF2B5EF4-FFF2-40B4-BE49-F238E27FC236}">
                <a16:creationId xmlns:a16="http://schemas.microsoft.com/office/drawing/2014/main" id="{181D3366-4BFA-83FC-81BC-B1DD827E73C5}"/>
              </a:ext>
            </a:extLst>
          </p:cNvPr>
          <p:cNvSpPr txBox="1"/>
          <p:nvPr/>
        </p:nvSpPr>
        <p:spPr>
          <a:xfrm>
            <a:off x="2044769" y="1823133"/>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52.8%</a:t>
            </a:r>
          </a:p>
        </p:txBody>
      </p:sp>
      <p:sp>
        <p:nvSpPr>
          <p:cNvPr id="20" name="TextBox 19">
            <a:extLst>
              <a:ext uri="{FF2B5EF4-FFF2-40B4-BE49-F238E27FC236}">
                <a16:creationId xmlns:a16="http://schemas.microsoft.com/office/drawing/2014/main" id="{2D8ADEE8-C256-C745-0040-0B7F05F9DF44}"/>
              </a:ext>
            </a:extLst>
          </p:cNvPr>
          <p:cNvSpPr txBox="1"/>
          <p:nvPr/>
        </p:nvSpPr>
        <p:spPr>
          <a:xfrm>
            <a:off x="3056365" y="1632144"/>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52.3%</a:t>
            </a:r>
          </a:p>
        </p:txBody>
      </p:sp>
      <p:sp>
        <p:nvSpPr>
          <p:cNvPr id="21" name="TextBox 20">
            <a:extLst>
              <a:ext uri="{FF2B5EF4-FFF2-40B4-BE49-F238E27FC236}">
                <a16:creationId xmlns:a16="http://schemas.microsoft.com/office/drawing/2014/main" id="{6699CFD5-1E02-2F3B-D4AE-9E1FB1A09C9A}"/>
              </a:ext>
            </a:extLst>
          </p:cNvPr>
          <p:cNvSpPr txBox="1"/>
          <p:nvPr/>
        </p:nvSpPr>
        <p:spPr>
          <a:xfrm>
            <a:off x="4118372" y="1421571"/>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
        <p:nvSpPr>
          <p:cNvPr id="22" name="TextBox 21">
            <a:extLst>
              <a:ext uri="{FF2B5EF4-FFF2-40B4-BE49-F238E27FC236}">
                <a16:creationId xmlns:a16="http://schemas.microsoft.com/office/drawing/2014/main" id="{83D6BB60-0869-BC4A-5924-988AA631F680}"/>
              </a:ext>
            </a:extLst>
          </p:cNvPr>
          <p:cNvSpPr txBox="1"/>
          <p:nvPr/>
        </p:nvSpPr>
        <p:spPr>
          <a:xfrm>
            <a:off x="5206048" y="1991674"/>
            <a:ext cx="771737" cy="369332"/>
          </a:xfrm>
          <a:prstGeom prst="rect">
            <a:avLst/>
          </a:prstGeom>
          <a:noFill/>
        </p:spPr>
        <p:txBody>
          <a:bodyPr wrap="square" rtlCol="0">
            <a:spAutoFit/>
          </a:bodyPr>
          <a:lstStyle/>
          <a:p>
            <a:r>
              <a:rPr lang="en-US" sz="1800" i="1">
                <a:solidFill>
                  <a:schemeClr val="tx1"/>
                </a:solidFill>
                <a:latin typeface="Calibri" panose="020F0502020204030204" pitchFamily="34" charset="0"/>
                <a:cs typeface="Calibri" panose="020F0502020204030204" pitchFamily="34" charset="0"/>
              </a:rPr>
              <a:t>54.8%</a:t>
            </a:r>
            <a:endParaRPr lang="en-US" sz="1800" i="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928CA4F-5D51-0390-64E9-CD88F416F015}"/>
              </a:ext>
            </a:extLst>
          </p:cNvPr>
          <p:cNvSpPr txBox="1"/>
          <p:nvPr/>
        </p:nvSpPr>
        <p:spPr>
          <a:xfrm>
            <a:off x="6209572" y="1655895"/>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52.4%</a:t>
            </a:r>
          </a:p>
        </p:txBody>
      </p:sp>
      <p:sp>
        <p:nvSpPr>
          <p:cNvPr id="3" name="TextBox 2">
            <a:extLst>
              <a:ext uri="{FF2B5EF4-FFF2-40B4-BE49-F238E27FC236}">
                <a16:creationId xmlns:a16="http://schemas.microsoft.com/office/drawing/2014/main" id="{53426AA3-DC81-2E71-7B12-DD2A8F02E1B7}"/>
              </a:ext>
            </a:extLst>
          </p:cNvPr>
          <p:cNvSpPr txBox="1"/>
          <p:nvPr/>
        </p:nvSpPr>
        <p:spPr>
          <a:xfrm>
            <a:off x="7271579" y="164926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55.4%</a:t>
            </a:r>
          </a:p>
        </p:txBody>
      </p:sp>
    </p:spTree>
    <p:extLst>
      <p:ext uri="{BB962C8B-B14F-4D97-AF65-F5344CB8AC3E}">
        <p14:creationId xmlns:p14="http://schemas.microsoft.com/office/powerpoint/2010/main" val="35566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Calibri" panose="020F0502020204030204" pitchFamily="34" charset="0"/>
                <a:cs typeface="Calibri" panose="020F0502020204030204" pitchFamily="34" charset="0"/>
              </a:rPr>
              <a:t>Workers’ Compensation Advisory Council – March 2026</a:t>
            </a:r>
            <a:endParaRPr lang="en-US" sz="2400" dirty="0">
              <a:latin typeface="Calibri" panose="020F0502020204030204" pitchFamily="34" charset="0"/>
              <a:cs typeface="Calibri" panose="020F0502020204030204" pitchFamily="34" charset="0"/>
            </a:endParaRPr>
          </a:p>
        </p:txBody>
      </p:sp>
      <p:sp>
        <p:nvSpPr>
          <p:cNvPr id="7" name="Text Box 9"/>
          <p:cNvSpPr txBox="1">
            <a:spLocks noChangeArrowheads="1"/>
          </p:cNvSpPr>
          <p:nvPr/>
        </p:nvSpPr>
        <p:spPr bwMode="auto">
          <a:xfrm>
            <a:off x="4916196" y="4421028"/>
            <a:ext cx="3769239" cy="1923604"/>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200" dirty="0">
                <a:solidFill>
                  <a:schemeClr val="tx1"/>
                </a:solidFill>
                <a:latin typeface="Calibri" panose="020F0502020204030204" pitchFamily="34" charset="0"/>
                <a:cs typeface="Calibri" panose="020F0502020204030204" pitchFamily="34" charset="0"/>
              </a:rPr>
              <a:t>Currently, the average waiting period for a conference is 8 to 32 weeks. </a:t>
            </a:r>
          </a:p>
          <a:p>
            <a:pPr algn="just">
              <a:defRPr/>
            </a:pPr>
            <a:endParaRPr lang="en-US" altLang="en-US" sz="400" dirty="0">
              <a:solidFill>
                <a:srgbClr val="FF0000"/>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February 2026 </a:t>
            </a:r>
            <a:r>
              <a:rPr lang="en-US" altLang="en-US" sz="1100" i="1" dirty="0">
                <a:solidFill>
                  <a:schemeClr val="tx1"/>
                </a:solidFill>
                <a:latin typeface="Calibri" panose="020F0502020204030204" pitchFamily="34" charset="0"/>
                <a:cs typeface="Calibri" panose="020F0502020204030204" pitchFamily="34" charset="0"/>
              </a:rPr>
              <a:t>Estimated</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Conf. Sched.:     793	Hear. Held:	        113</a:t>
            </a:r>
          </a:p>
          <a:p>
            <a:pPr algn="just">
              <a:defRPr/>
            </a:pPr>
            <a:r>
              <a:rPr lang="en-US" altLang="en-US" sz="1200" dirty="0">
                <a:solidFill>
                  <a:schemeClr val="tx1"/>
                </a:solidFill>
                <a:latin typeface="Calibri" panose="020F0502020204030204" pitchFamily="34" charset="0"/>
                <a:cs typeface="Calibri" panose="020F0502020204030204" pitchFamily="34" charset="0"/>
              </a:rPr>
              <a:t>Orders issued:   275	Appeals to RB	</a:t>
            </a:r>
            <a:r>
              <a:rPr lang="en-US" altLang="en-US" sz="1200" dirty="0">
                <a:solidFill>
                  <a:srgbClr val="FF0000"/>
                </a:solidFill>
                <a:latin typeface="Calibri" panose="020F0502020204030204" pitchFamily="34" charset="0"/>
                <a:cs typeface="Calibri" panose="020F0502020204030204" pitchFamily="34" charset="0"/>
              </a:rPr>
              <a:t>             </a:t>
            </a:r>
            <a:r>
              <a:rPr lang="en-US" altLang="en-US" sz="1200" dirty="0">
                <a:solidFill>
                  <a:schemeClr val="tx1"/>
                </a:solidFill>
                <a:latin typeface="Calibri" panose="020F0502020204030204" pitchFamily="34" charset="0"/>
                <a:cs typeface="Calibri" panose="020F0502020204030204" pitchFamily="34" charset="0"/>
              </a:rPr>
              <a:t>9</a:t>
            </a:r>
          </a:p>
          <a:p>
            <a:pPr algn="just">
              <a:defRPr/>
            </a:pPr>
            <a:r>
              <a:rPr lang="en-US" altLang="en-US" sz="1200" dirty="0">
                <a:solidFill>
                  <a:schemeClr val="tx1"/>
                </a:solidFill>
                <a:latin typeface="Calibri" panose="020F0502020204030204" pitchFamily="34" charset="0"/>
                <a:cs typeface="Calibri" panose="020F0502020204030204" pitchFamily="34" charset="0"/>
              </a:rPr>
              <a:t>	</a:t>
            </a:r>
            <a:r>
              <a:rPr lang="en-US" altLang="en-US" sz="1100" dirty="0">
                <a:solidFill>
                  <a:schemeClr val="tx1"/>
                </a:solidFill>
                <a:latin typeface="Calibri" panose="020F0502020204030204" pitchFamily="34" charset="0"/>
                <a:cs typeface="Calibri" panose="020F0502020204030204" pitchFamily="34" charset="0"/>
              </a:rPr>
              <a:t>%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    %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a:t>
            </a:r>
            <a:r>
              <a:rPr lang="en-US" altLang="en-US" sz="1100" u="sng" dirty="0">
                <a:solidFill>
                  <a:schemeClr val="tx1"/>
                </a:solidFill>
                <a:latin typeface="Calibri" panose="020F0502020204030204" pitchFamily="34" charset="0"/>
                <a:cs typeface="Calibri" panose="020F0502020204030204" pitchFamily="34" charset="0"/>
              </a:rPr>
              <a:t> </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	</a:t>
            </a:r>
            <a:r>
              <a:rPr lang="en-US" altLang="en-US" sz="1100" u="sng" dirty="0">
                <a:solidFill>
                  <a:schemeClr val="tx1"/>
                </a:solidFill>
                <a:latin typeface="Calibri" panose="020F0502020204030204" pitchFamily="34" charset="0"/>
                <a:cs typeface="Calibri" panose="020F0502020204030204" pitchFamily="34" charset="0"/>
              </a:rPr>
              <a:t>benefits– 110 filed          benefits– no 110 filed</a:t>
            </a:r>
          </a:p>
          <a:p>
            <a:pPr algn="just">
              <a:defRPr/>
            </a:pPr>
            <a:r>
              <a:rPr lang="en-US" altLang="en-US" sz="1100" dirty="0">
                <a:solidFill>
                  <a:schemeClr val="tx1"/>
                </a:solidFill>
                <a:latin typeface="Calibri" panose="020F0502020204030204" pitchFamily="34" charset="0"/>
                <a:cs typeface="Calibri" panose="020F0502020204030204" pitchFamily="34" charset="0"/>
              </a:rPr>
              <a:t>Conference 	51%		  83%</a:t>
            </a:r>
          </a:p>
          <a:p>
            <a:pPr algn="just">
              <a:defRPr/>
            </a:pPr>
            <a:r>
              <a:rPr lang="en-US" altLang="en-US" sz="1100" dirty="0">
                <a:solidFill>
                  <a:schemeClr val="tx1"/>
                </a:solidFill>
                <a:latin typeface="Calibri" panose="020F0502020204030204" pitchFamily="34" charset="0"/>
                <a:cs typeface="Calibri" panose="020F0502020204030204" pitchFamily="34" charset="0"/>
              </a:rPr>
              <a:t>Hearing	82%		  85%</a:t>
            </a:r>
          </a:p>
          <a:p>
            <a:pPr algn="just">
              <a:defRPr/>
            </a:pPr>
            <a:endParaRPr lang="en-US" altLang="en-US" sz="11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3</a:t>
            </a:r>
          </a:p>
        </p:txBody>
      </p:sp>
      <p:sp>
        <p:nvSpPr>
          <p:cNvPr id="13" name="TextBox 12"/>
          <p:cNvSpPr txBox="1"/>
          <p:nvPr/>
        </p:nvSpPr>
        <p:spPr>
          <a:xfrm>
            <a:off x="6242932" y="1250840"/>
            <a:ext cx="1433406" cy="338554"/>
          </a:xfrm>
          <a:prstGeom prst="rect">
            <a:avLst/>
          </a:prstGeom>
          <a:noFill/>
        </p:spPr>
        <p:txBody>
          <a:bodyPr wrap="none" rtlCol="0">
            <a:spAutoFit/>
          </a:bodyPr>
          <a:lstStyle/>
          <a:p>
            <a:r>
              <a:rPr lang="en-US" sz="1600" dirty="0">
                <a:solidFill>
                  <a:schemeClr val="tx1"/>
                </a:solidFill>
                <a:latin typeface="Calibri" panose="020F0502020204030204" pitchFamily="34" charset="0"/>
                <a:cs typeface="Calibri" panose="020F0502020204030204" pitchFamily="34" charset="0"/>
              </a:rPr>
              <a:t>Hearing Queue</a:t>
            </a:r>
          </a:p>
        </p:txBody>
      </p:sp>
      <p:sp>
        <p:nvSpPr>
          <p:cNvPr id="3" name="TextBox 2"/>
          <p:cNvSpPr txBox="1"/>
          <p:nvPr/>
        </p:nvSpPr>
        <p:spPr>
          <a:xfrm>
            <a:off x="1453220" y="2577890"/>
            <a:ext cx="1741759" cy="338554"/>
          </a:xfrm>
          <a:prstGeom prst="rect">
            <a:avLst/>
          </a:prstGeom>
          <a:noFill/>
        </p:spPr>
        <p:txBody>
          <a:bodyPr wrap="none" rtlCol="0">
            <a:spAutoFit/>
          </a:bodyPr>
          <a:lstStyle/>
          <a:p>
            <a:r>
              <a:rPr lang="en-US" sz="1600">
                <a:solidFill>
                  <a:schemeClr val="tx1"/>
                </a:solidFill>
                <a:latin typeface="Calibri" panose="020F0502020204030204" pitchFamily="34" charset="0"/>
                <a:cs typeface="Calibri" panose="020F0502020204030204" pitchFamily="34" charset="0"/>
              </a:rPr>
              <a:t>Conference Queue</a:t>
            </a:r>
          </a:p>
        </p:txBody>
      </p:sp>
      <p:graphicFrame>
        <p:nvGraphicFramePr>
          <p:cNvPr id="14" name="Chart 13"/>
          <p:cNvGraphicFramePr/>
          <p:nvPr>
            <p:extLst>
              <p:ext uri="{D42A27DB-BD31-4B8C-83A1-F6EECF244321}">
                <p14:modId xmlns:p14="http://schemas.microsoft.com/office/powerpoint/2010/main" val="2686751991"/>
              </p:ext>
            </p:extLst>
          </p:nvPr>
        </p:nvGraphicFramePr>
        <p:xfrm>
          <a:off x="4711310" y="936057"/>
          <a:ext cx="4096029"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68730555"/>
              </p:ext>
            </p:extLst>
          </p:nvPr>
        </p:nvGraphicFramePr>
        <p:xfrm>
          <a:off x="42016" y="2536495"/>
          <a:ext cx="4575893"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6">
            <a:extLst>
              <a:ext uri="{FF2B5EF4-FFF2-40B4-BE49-F238E27FC236}">
                <a16:creationId xmlns:a16="http://schemas.microsoft.com/office/drawing/2014/main" id="{BB3D96EC-65F6-C799-D2E6-7AA02B48C66F}"/>
              </a:ext>
            </a:extLst>
          </p:cNvPr>
          <p:cNvSpPr txBox="1">
            <a:spLocks noChangeArrowheads="1"/>
          </p:cNvSpPr>
          <p:nvPr/>
        </p:nvSpPr>
        <p:spPr bwMode="auto">
          <a:xfrm>
            <a:off x="76200" y="936057"/>
            <a:ext cx="4495800" cy="1815882"/>
          </a:xfrm>
          <a:prstGeom prst="rect">
            <a:avLst/>
          </a:prstGeom>
          <a:noFill/>
          <a:ln w="9525">
            <a:noFill/>
            <a:miter lim="800000"/>
            <a:headEnd/>
            <a:tailEnd/>
          </a:ln>
          <a:effectLst/>
        </p:spPr>
        <p:txBody>
          <a:bodyPr wrap="square">
            <a:spAutoFit/>
          </a:bodyPr>
          <a:lstStyle/>
          <a:p>
            <a:pPr algn="just" eaLnBrk="0" hangingPunct="0">
              <a:defRPr/>
            </a:pPr>
            <a:r>
              <a:rPr lang="en-US" sz="1400" dirty="0">
                <a:solidFill>
                  <a:schemeClr val="tx1"/>
                </a:solidFill>
                <a:latin typeface="Calibri" panose="020F0502020204030204" pitchFamily="34" charset="0"/>
                <a:ea typeface="+mn-ea"/>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For the current fiscal year, there have been 4,215 continuances as of February 28th. 6,806 continuance requests were received in FY25. These are a rolling total, not a cumulative total.</a:t>
            </a:r>
          </a:p>
        </p:txBody>
      </p:sp>
    </p:spTree>
    <p:extLst>
      <p:ext uri="{BB962C8B-B14F-4D97-AF65-F5344CB8AC3E}">
        <p14:creationId xmlns:p14="http://schemas.microsoft.com/office/powerpoint/2010/main" val="371286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 y="381000"/>
            <a:ext cx="8213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a:lstStyle>
          <a:p>
            <a:r>
              <a:rPr lang="en-US" altLang="en-US" sz="2400" dirty="0">
                <a:latin typeface="Calibri" panose="020F0502020204030204" pitchFamily="34" charset="0"/>
                <a:cs typeface="Calibri" panose="020F0502020204030204" pitchFamily="34" charset="0"/>
              </a:rPr>
              <a:t>Workers’ Compensation Advisory Council – March 2026</a:t>
            </a:r>
          </a:p>
        </p:txBody>
      </p:sp>
      <p:sp>
        <p:nvSpPr>
          <p:cNvPr id="6" name="TextBox 5"/>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4</a:t>
            </a:r>
          </a:p>
        </p:txBody>
      </p:sp>
      <p:graphicFrame>
        <p:nvGraphicFramePr>
          <p:cNvPr id="2" name="Table 1">
            <a:extLst>
              <a:ext uri="{FF2B5EF4-FFF2-40B4-BE49-F238E27FC236}">
                <a16:creationId xmlns:a16="http://schemas.microsoft.com/office/drawing/2014/main" id="{8F984544-3FA4-C193-3F96-3BAE16A28400}"/>
              </a:ext>
            </a:extLst>
          </p:cNvPr>
          <p:cNvGraphicFramePr>
            <a:graphicFrameLocks noGrp="1"/>
          </p:cNvGraphicFramePr>
          <p:nvPr>
            <p:extLst>
              <p:ext uri="{D42A27DB-BD31-4B8C-83A1-F6EECF244321}">
                <p14:modId xmlns:p14="http://schemas.microsoft.com/office/powerpoint/2010/main" val="477984540"/>
              </p:ext>
            </p:extLst>
          </p:nvPr>
        </p:nvGraphicFramePr>
        <p:xfrm>
          <a:off x="227184" y="1381100"/>
          <a:ext cx="8689631" cy="4518051"/>
        </p:xfrm>
        <a:graphic>
          <a:graphicData uri="http://schemas.openxmlformats.org/drawingml/2006/table">
            <a:tbl>
              <a:tblPr firstRow="1" bandRow="1">
                <a:tableStyleId>{5C22544A-7EE6-4342-B048-85BDC9FD1C3A}</a:tableStyleId>
              </a:tblPr>
              <a:tblGrid>
                <a:gridCol w="5264815">
                  <a:extLst>
                    <a:ext uri="{9D8B030D-6E8A-4147-A177-3AD203B41FA5}">
                      <a16:colId xmlns:a16="http://schemas.microsoft.com/office/drawing/2014/main" val="495266870"/>
                    </a:ext>
                  </a:extLst>
                </a:gridCol>
                <a:gridCol w="1343064">
                  <a:extLst>
                    <a:ext uri="{9D8B030D-6E8A-4147-A177-3AD203B41FA5}">
                      <a16:colId xmlns:a16="http://schemas.microsoft.com/office/drawing/2014/main" val="1672667187"/>
                    </a:ext>
                  </a:extLst>
                </a:gridCol>
                <a:gridCol w="1007300">
                  <a:extLst>
                    <a:ext uri="{9D8B030D-6E8A-4147-A177-3AD203B41FA5}">
                      <a16:colId xmlns:a16="http://schemas.microsoft.com/office/drawing/2014/main" val="45175685"/>
                    </a:ext>
                  </a:extLst>
                </a:gridCol>
                <a:gridCol w="1074452">
                  <a:extLst>
                    <a:ext uri="{9D8B030D-6E8A-4147-A177-3AD203B41FA5}">
                      <a16:colId xmlns:a16="http://schemas.microsoft.com/office/drawing/2014/main" val="1047775750"/>
                    </a:ext>
                  </a:extLst>
                </a:gridCol>
              </a:tblGrid>
              <a:tr h="627295">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b="1" i="0" u="none" strike="noStrike" dirty="0">
                          <a:solidFill>
                            <a:schemeClr val="tx1"/>
                          </a:solidFill>
                          <a:effectLst/>
                          <a:latin typeface="Calibri" panose="020F0502020204030204" pitchFamily="34" charset="0"/>
                        </a:rPr>
                        <a:t>Dec.</a:t>
                      </a: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Jan.</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Feb.</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27295">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646513148"/>
                  </a:ext>
                </a:extLst>
              </a:tr>
              <a:tr h="754281">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b="0" i="0" u="none" strike="noStrike" dirty="0">
                          <a:solidFill>
                            <a:schemeClr val="tx1"/>
                          </a:solidFill>
                          <a:effectLst/>
                          <a:latin typeface="Calibri" panose="020F0502020204030204" pitchFamily="34" charset="0"/>
                        </a:rPr>
                        <a:t>1</a:t>
                      </a: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27295">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5</a:t>
                      </a: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4</a:t>
                      </a: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6</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27295">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b="0" i="0" u="none" strike="noStrike" dirty="0">
                          <a:solidFill>
                            <a:schemeClr val="tx1"/>
                          </a:solidFill>
                          <a:effectLst/>
                          <a:latin typeface="Calibri" panose="020F0502020204030204" pitchFamily="34" charset="0"/>
                        </a:rPr>
                        <a:t>0</a:t>
                      </a: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27295">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27295">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b="0" i="0" u="none" strike="noStrike" dirty="0">
                          <a:solidFill>
                            <a:schemeClr val="tx1"/>
                          </a:solidFill>
                          <a:effectLst/>
                          <a:latin typeface="Calibri" panose="020F0502020204030204" pitchFamily="34" charset="0"/>
                        </a:rPr>
                        <a:t>10</a:t>
                      </a: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10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12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Tree>
    <p:extLst>
      <p:ext uri="{BB962C8B-B14F-4D97-AF65-F5344CB8AC3E}">
        <p14:creationId xmlns:p14="http://schemas.microsoft.com/office/powerpoint/2010/main" val="260746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2026</a:t>
            </a:r>
          </a:p>
        </p:txBody>
      </p:sp>
      <p:sp>
        <p:nvSpPr>
          <p:cNvPr id="4101" name="Text Box 5"/>
          <p:cNvSpPr txBox="1">
            <a:spLocks noChangeArrowheads="1"/>
          </p:cNvSpPr>
          <p:nvPr/>
        </p:nvSpPr>
        <p:spPr bwMode="auto">
          <a:xfrm>
            <a:off x="2749449" y="910684"/>
            <a:ext cx="3645100" cy="523220"/>
          </a:xfrm>
          <a:prstGeom prst="rect">
            <a:avLst/>
          </a:prstGeom>
          <a:noFill/>
          <a:ln w="9525">
            <a:noFill/>
            <a:miter lim="800000"/>
            <a:headEnd/>
            <a:tailEnd/>
          </a:ln>
          <a:effectLst/>
        </p:spPr>
        <p:txBody>
          <a:bodyPr wrap="none">
            <a:spAutoFit/>
          </a:bodyPr>
          <a:lstStyle/>
          <a:p>
            <a:pPr algn="ctr" eaLnBrk="0" hangingPunct="0">
              <a:defRPr/>
            </a:pPr>
            <a:r>
              <a:rPr lang="en-US" sz="2800" dirty="0">
                <a:solidFill>
                  <a:schemeClr val="tx1"/>
                </a:solidFill>
                <a:latin typeface="Calibri" panose="020F0502020204030204" pitchFamily="34" charset="0"/>
                <a:ea typeface="+mn-ea"/>
                <a:cs typeface="Calibri" panose="020F0502020204030204" pitchFamily="34" charset="0"/>
              </a:rPr>
              <a:t>Review Board Inventory</a:t>
            </a:r>
          </a:p>
        </p:txBody>
      </p:sp>
      <p:sp>
        <p:nvSpPr>
          <p:cNvPr id="5125" name="Text Box 6"/>
          <p:cNvSpPr txBox="1">
            <a:spLocks noChangeArrowheads="1"/>
          </p:cNvSpPr>
          <p:nvPr/>
        </p:nvSpPr>
        <p:spPr bwMode="auto">
          <a:xfrm>
            <a:off x="382520" y="4690350"/>
            <a:ext cx="849206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Calibri" panose="020F0502020204030204" pitchFamily="34" charset="0"/>
                <a:cs typeface="Calibri" panose="020F0502020204030204" pitchFamily="34" charset="0"/>
              </a:rPr>
              <a:t>Other Figures</a:t>
            </a:r>
            <a:r>
              <a:rPr lang="en-US" altLang="en-US" sz="1400" u="sng" dirty="0">
                <a:solidFill>
                  <a:schemeClr val="tx1"/>
                </a:solidFill>
                <a:latin typeface="Calibri" panose="020F0502020204030204" pitchFamily="34" charset="0"/>
                <a:cs typeface="Calibri" panose="020F0502020204030204" pitchFamily="34" charset="0"/>
              </a:rPr>
              <a:t>		            FY 2026	FY 2025 	   	FY 2024	       	</a:t>
            </a:r>
          </a:p>
          <a:p>
            <a:r>
              <a:rPr lang="en-US" altLang="en-US" sz="1400" dirty="0">
                <a:solidFill>
                  <a:schemeClr val="tx1"/>
                </a:solidFill>
                <a:latin typeface="Calibri" panose="020F0502020204030204" pitchFamily="34" charset="0"/>
                <a:cs typeface="Calibri" panose="020F0502020204030204" pitchFamily="34" charset="0"/>
              </a:rPr>
              <a:t>Fee Waivers Granted:</a:t>
            </a:r>
            <a:r>
              <a:rPr lang="en-US" altLang="en-US" sz="1400" b="1" dirty="0">
                <a:solidFill>
                  <a:schemeClr val="tx1"/>
                </a:solidFill>
                <a:latin typeface="Calibri" panose="020F0502020204030204" pitchFamily="34" charset="0"/>
                <a:cs typeface="Calibri" panose="020F0502020204030204" pitchFamily="34" charset="0"/>
              </a:rPr>
              <a:t>		</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38	                   66</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77</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Exam Fees Collected:                                      </a:t>
            </a:r>
            <a:r>
              <a:rPr lang="en-US" altLang="en-US" sz="1400" dirty="0">
                <a:solidFill>
                  <a:srgbClr val="FF0000"/>
                </a:solidFill>
                <a:latin typeface="Calibri" panose="020F0502020204030204" pitchFamily="34" charset="0"/>
                <a:ea typeface="ＭＳ Ｐゴシック"/>
                <a:cs typeface="Calibri" panose="020F0502020204030204" pitchFamily="34" charset="0"/>
              </a:rPr>
              <a:t>$       708,330</a:t>
            </a:r>
            <a:r>
              <a:rPr lang="en-US" altLang="en-US" sz="1400" dirty="0">
                <a:solidFill>
                  <a:schemeClr val="tx1"/>
                </a:solidFill>
                <a:latin typeface="Calibri" panose="020F0502020204030204" pitchFamily="34" charset="0"/>
                <a:ea typeface="ＭＳ Ｐゴシック"/>
                <a:cs typeface="Calibri" panose="020F0502020204030204" pitchFamily="34" charset="0"/>
              </a:rPr>
              <a:t>	$    1,579,064	$  1,776,947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Attorneys’ Fees (all proceedings)	       $  63,572,580	$ 94,204,883	$90,947,160		</a:t>
            </a:r>
            <a:endParaRPr 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Referral Fees		</a:t>
            </a:r>
            <a:r>
              <a:rPr lang="en-US" altLang="en-US" sz="1400" dirty="0">
                <a:solidFill>
                  <a:srgbClr val="FF0000"/>
                </a:solidFill>
                <a:latin typeface="Calibri" panose="020F0502020204030204" pitchFamily="34" charset="0"/>
                <a:ea typeface="ＭＳ Ｐゴシック"/>
                <a:cs typeface="Calibri" panose="020F0502020204030204" pitchFamily="34" charset="0"/>
              </a:rPr>
              <a:t>       $    2,043,971</a:t>
            </a:r>
            <a:r>
              <a:rPr lang="en-US" altLang="en-US" sz="1400" dirty="0">
                <a:solidFill>
                  <a:schemeClr val="tx1"/>
                </a:solidFill>
                <a:latin typeface="Calibri" panose="020F0502020204030204" pitchFamily="34" charset="0"/>
                <a:ea typeface="ＭＳ Ｐゴシック"/>
                <a:cs typeface="Calibri" panose="020F0502020204030204" pitchFamily="34" charset="0"/>
              </a:rPr>
              <a:t>	$   3,840,216	$  </a:t>
            </a:r>
            <a:r>
              <a:rPr lang="en-US" sz="1400" i="0" u="none" strike="noStrike" dirty="0">
                <a:solidFill>
                  <a:schemeClr val="tx1"/>
                </a:solidFill>
                <a:effectLst/>
                <a:latin typeface="Calibri" panose="020F0502020204030204" pitchFamily="34" charset="0"/>
              </a:rPr>
              <a:t>4,416,932		</a:t>
            </a:r>
            <a:endParaRPr lang="en-US" alt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Sec. 7 &amp; 8 Penalties		       $          10,000	$                   0	$             200                  	                      	</a:t>
            </a:r>
          </a:p>
        </p:txBody>
      </p:sp>
      <p:sp>
        <p:nvSpPr>
          <p:cNvPr id="8" name="TextBox 7"/>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5</a:t>
            </a:r>
          </a:p>
        </p:txBody>
      </p:sp>
      <p:graphicFrame>
        <p:nvGraphicFramePr>
          <p:cNvPr id="2" name="Chart 1"/>
          <p:cNvGraphicFramePr/>
          <p:nvPr>
            <p:extLst>
              <p:ext uri="{D42A27DB-BD31-4B8C-83A1-F6EECF244321}">
                <p14:modId xmlns:p14="http://schemas.microsoft.com/office/powerpoint/2010/main" val="4041681116"/>
              </p:ext>
            </p:extLst>
          </p:nvPr>
        </p:nvGraphicFramePr>
        <p:xfrm>
          <a:off x="762136" y="998099"/>
          <a:ext cx="7619719"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a:extLst>
              <a:ext uri="{FF2B5EF4-FFF2-40B4-BE49-F238E27FC236}">
                <a16:creationId xmlns:a16="http://schemas.microsoft.com/office/drawing/2014/main" id="{D7B1FF9E-BFF2-2268-5E83-03E1B0DEBE69}"/>
              </a:ext>
            </a:extLst>
          </p:cNvPr>
          <p:cNvSpPr txBox="1">
            <a:spLocks noChangeArrowheads="1"/>
          </p:cNvSpPr>
          <p:nvPr/>
        </p:nvSpPr>
        <p:spPr bwMode="auto">
          <a:xfrm>
            <a:off x="227185" y="6141179"/>
            <a:ext cx="8154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Calibri" panose="020F0502020204030204" pitchFamily="34" charset="0"/>
                <a:cs typeface="Calibri" panose="020F0502020204030204" pitchFamily="34" charset="0"/>
              </a:rPr>
              <a:t>Note: Attorneys Fees are not paid by the DIA. These fees are paid by the insurer to the injured worker’s counsel at certain stages of the dispute resolution process as outlined in c. 152.  </a:t>
            </a:r>
            <a:endParaRPr lang="en-US" altLang="en-US" sz="500" i="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2026</a:t>
            </a:r>
          </a:p>
        </p:txBody>
      </p:sp>
      <p:sp>
        <p:nvSpPr>
          <p:cNvPr id="10" name="TextBox 9"/>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6</a:t>
            </a:r>
          </a:p>
        </p:txBody>
      </p:sp>
      <p:sp>
        <p:nvSpPr>
          <p:cNvPr id="5" name="Text Box 6">
            <a:extLst>
              <a:ext uri="{FF2B5EF4-FFF2-40B4-BE49-F238E27FC236}">
                <a16:creationId xmlns:a16="http://schemas.microsoft.com/office/drawing/2014/main" id="{769CE976-C4C9-9ED1-9B7E-FE84A388B478}"/>
              </a:ext>
            </a:extLst>
          </p:cNvPr>
          <p:cNvSpPr txBox="1">
            <a:spLocks noChangeArrowheads="1"/>
          </p:cNvSpPr>
          <p:nvPr/>
        </p:nvSpPr>
        <p:spPr bwMode="auto">
          <a:xfrm>
            <a:off x="71252" y="4269155"/>
            <a:ext cx="247056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Total FROIs filed in FY 2026 are 20,204. The total FROIs filed in FY 2025 were 31,211. This represented 0.85% of the working population in MA. </a:t>
            </a:r>
          </a:p>
        </p:txBody>
      </p:sp>
      <p:graphicFrame>
        <p:nvGraphicFramePr>
          <p:cNvPr id="7" name="Chart 6">
            <a:extLst>
              <a:ext uri="{FF2B5EF4-FFF2-40B4-BE49-F238E27FC236}">
                <a16:creationId xmlns:a16="http://schemas.microsoft.com/office/drawing/2014/main" id="{6AED3E66-E9F4-479C-AC5B-2E07E454DDE2}"/>
              </a:ext>
            </a:extLst>
          </p:cNvPr>
          <p:cNvGraphicFramePr/>
          <p:nvPr>
            <p:extLst>
              <p:ext uri="{D42A27DB-BD31-4B8C-83A1-F6EECF244321}">
                <p14:modId xmlns:p14="http://schemas.microsoft.com/office/powerpoint/2010/main" val="2519005107"/>
              </p:ext>
            </p:extLst>
          </p:nvPr>
        </p:nvGraphicFramePr>
        <p:xfrm>
          <a:off x="2474219" y="4269155"/>
          <a:ext cx="4492493" cy="25888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A1D0ECE-836D-C9D4-B35F-94954FF30934}"/>
              </a:ext>
            </a:extLst>
          </p:cNvPr>
          <p:cNvSpPr txBox="1"/>
          <p:nvPr/>
        </p:nvSpPr>
        <p:spPr>
          <a:xfrm>
            <a:off x="4156950" y="4027561"/>
            <a:ext cx="1204176" cy="461665"/>
          </a:xfrm>
          <a:prstGeom prst="rect">
            <a:avLst/>
          </a:prstGeom>
          <a:noFill/>
        </p:spPr>
        <p:txBody>
          <a:bodyPr wrap="none" rtlCol="0">
            <a:spAutoFit/>
          </a:bodyPr>
          <a:lstStyle/>
          <a:p>
            <a:pPr algn="ctr"/>
            <a:r>
              <a:rPr lang="en-US" sz="1200" b="1" dirty="0">
                <a:solidFill>
                  <a:schemeClr val="tx1"/>
                </a:solidFill>
                <a:latin typeface="Calibri" panose="020F0502020204030204" pitchFamily="34" charset="0"/>
                <a:cs typeface="Calibri" panose="020F0502020204030204" pitchFamily="34" charset="0"/>
              </a:rPr>
              <a:t>Injury Types</a:t>
            </a:r>
          </a:p>
          <a:p>
            <a:pPr algn="ctr"/>
            <a:r>
              <a:rPr lang="en-US" sz="1200" b="1" dirty="0">
                <a:solidFill>
                  <a:schemeClr val="tx1"/>
                </a:solidFill>
                <a:latin typeface="Calibri" panose="020F0502020204030204" pitchFamily="34" charset="0"/>
                <a:cs typeface="Calibri" panose="020F0502020204030204" pitchFamily="34" charset="0"/>
              </a:rPr>
              <a:t>as of 2/28/2026</a:t>
            </a:r>
          </a:p>
        </p:txBody>
      </p:sp>
      <p:sp>
        <p:nvSpPr>
          <p:cNvPr id="2" name="TextBox 1">
            <a:extLst>
              <a:ext uri="{FF2B5EF4-FFF2-40B4-BE49-F238E27FC236}">
                <a16:creationId xmlns:a16="http://schemas.microsoft.com/office/drawing/2014/main" id="{251652F0-68EB-8D7C-417D-30F21CFFE9AC}"/>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First Reports Filed by Month</a:t>
            </a:r>
            <a:endParaRPr lang="en-US" sz="1600" b="1" dirty="0">
              <a:solidFill>
                <a:schemeClr val="tx1"/>
              </a:solidFill>
              <a:latin typeface="Calibri" panose="020F0502020204030204" pitchFamily="34" charset="0"/>
              <a:cs typeface="Calibri" panose="020F0502020204030204" pitchFamily="34" charset="0"/>
            </a:endParaRPr>
          </a:p>
        </p:txBody>
      </p:sp>
      <p:graphicFrame>
        <p:nvGraphicFramePr>
          <p:cNvPr id="9" name="Chart 8">
            <a:extLst>
              <a:ext uri="{FF2B5EF4-FFF2-40B4-BE49-F238E27FC236}">
                <a16:creationId xmlns:a16="http://schemas.microsoft.com/office/drawing/2014/main" id="{3D39032E-EE22-6074-49DD-938939F67DDB}"/>
              </a:ext>
            </a:extLst>
          </p:cNvPr>
          <p:cNvGraphicFramePr/>
          <p:nvPr>
            <p:extLst>
              <p:ext uri="{D42A27DB-BD31-4B8C-83A1-F6EECF244321}">
                <p14:modId xmlns:p14="http://schemas.microsoft.com/office/powerpoint/2010/main" val="1465355489"/>
              </p:ext>
            </p:extLst>
          </p:nvPr>
        </p:nvGraphicFramePr>
        <p:xfrm>
          <a:off x="522514" y="1246930"/>
          <a:ext cx="8395905" cy="28613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C4B93D-0B54-9207-8A43-8F151BDD58D5}"/>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2026</a:t>
            </a:r>
          </a:p>
        </p:txBody>
      </p:sp>
      <p:sp>
        <p:nvSpPr>
          <p:cNvPr id="8" name="TextBox 7">
            <a:extLst>
              <a:ext uri="{FF2B5EF4-FFF2-40B4-BE49-F238E27FC236}">
                <a16:creationId xmlns:a16="http://schemas.microsoft.com/office/drawing/2014/main" id="{0EA3C2C0-DCB0-9D62-EB9C-88AF437688CF}"/>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Cases Filed by Month</a:t>
            </a:r>
            <a:endParaRPr lang="en-US" sz="16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0A61D2-5504-DCB2-0C84-3CF4C337755C}"/>
              </a:ext>
            </a:extLst>
          </p:cNvPr>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7</a:t>
            </a:r>
          </a:p>
        </p:txBody>
      </p:sp>
      <p:graphicFrame>
        <p:nvGraphicFramePr>
          <p:cNvPr id="7" name="Chart 6">
            <a:extLst>
              <a:ext uri="{FF2B5EF4-FFF2-40B4-BE49-F238E27FC236}">
                <a16:creationId xmlns:a16="http://schemas.microsoft.com/office/drawing/2014/main" id="{0FD06713-9929-0016-5221-CCC2EF145DC0}"/>
              </a:ext>
            </a:extLst>
          </p:cNvPr>
          <p:cNvGraphicFramePr/>
          <p:nvPr>
            <p:extLst>
              <p:ext uri="{D42A27DB-BD31-4B8C-83A1-F6EECF244321}">
                <p14:modId xmlns:p14="http://schemas.microsoft.com/office/powerpoint/2010/main" val="1638464783"/>
              </p:ext>
            </p:extLst>
          </p:nvPr>
        </p:nvGraphicFramePr>
        <p:xfrm>
          <a:off x="1031023" y="3580610"/>
          <a:ext cx="7081952" cy="27388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6">
            <a:extLst>
              <a:ext uri="{FF2B5EF4-FFF2-40B4-BE49-F238E27FC236}">
                <a16:creationId xmlns:a16="http://schemas.microsoft.com/office/drawing/2014/main" id="{F24CE612-DBAD-D93B-87C3-211DDF00D2A4}"/>
              </a:ext>
            </a:extLst>
          </p:cNvPr>
          <p:cNvSpPr txBox="1">
            <a:spLocks noChangeArrowheads="1"/>
          </p:cNvSpPr>
          <p:nvPr/>
        </p:nvSpPr>
        <p:spPr bwMode="auto">
          <a:xfrm>
            <a:off x="2944627" y="6246820"/>
            <a:ext cx="32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792 cases were filed in February.  </a:t>
            </a:r>
            <a:endParaRPr lang="en-US" altLang="en-US" sz="1600" b="1" strike="sngStrike" dirty="0">
              <a:solidFill>
                <a:schemeClr val="tx1"/>
              </a:solidFill>
              <a:latin typeface="Calibri" panose="020F0502020204030204" pitchFamily="34" charset="0"/>
              <a:cs typeface="Calibri" panose="020F0502020204030204" pitchFamily="34" charset="0"/>
            </a:endParaRPr>
          </a:p>
        </p:txBody>
      </p:sp>
      <p:graphicFrame>
        <p:nvGraphicFramePr>
          <p:cNvPr id="9" name="Chart 8">
            <a:extLst>
              <a:ext uri="{FF2B5EF4-FFF2-40B4-BE49-F238E27FC236}">
                <a16:creationId xmlns:a16="http://schemas.microsoft.com/office/drawing/2014/main" id="{2D677D5D-3119-8330-1919-F26731B9AB51}"/>
              </a:ext>
            </a:extLst>
          </p:cNvPr>
          <p:cNvGraphicFramePr/>
          <p:nvPr>
            <p:extLst>
              <p:ext uri="{D42A27DB-BD31-4B8C-83A1-F6EECF244321}">
                <p14:modId xmlns:p14="http://schemas.microsoft.com/office/powerpoint/2010/main" val="3232964070"/>
              </p:ext>
            </p:extLst>
          </p:nvPr>
        </p:nvGraphicFramePr>
        <p:xfrm>
          <a:off x="956382" y="1326750"/>
          <a:ext cx="7231234" cy="23265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18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March 2026</a:t>
            </a:r>
          </a:p>
        </p:txBody>
      </p:sp>
      <p:sp>
        <p:nvSpPr>
          <p:cNvPr id="7173" name="Text Box 5"/>
          <p:cNvSpPr txBox="1">
            <a:spLocks noChangeArrowheads="1"/>
          </p:cNvSpPr>
          <p:nvPr/>
        </p:nvSpPr>
        <p:spPr bwMode="auto">
          <a:xfrm>
            <a:off x="2741613" y="992804"/>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8" name="Text Box 7"/>
          <p:cNvSpPr txBox="1">
            <a:spLocks noChangeArrowheads="1"/>
          </p:cNvSpPr>
          <p:nvPr/>
        </p:nvSpPr>
        <p:spPr bwMode="auto">
          <a:xfrm>
            <a:off x="0" y="1615257"/>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Calibri" panose="020F0502020204030204" pitchFamily="34" charset="0"/>
                <a:cs typeface="Calibri" panose="020F0502020204030204" pitchFamily="34" charset="0"/>
              </a:rPr>
              <a:t>Total Figures FY 2026 as of 2/28/2026</a:t>
            </a:r>
            <a:endParaRPr lang="en-US" altLang="en-US" sz="900" i="1"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8</a:t>
            </a:r>
          </a:p>
        </p:txBody>
      </p:sp>
      <p:graphicFrame>
        <p:nvGraphicFramePr>
          <p:cNvPr id="5" name="Chart 4">
            <a:extLst>
              <a:ext uri="{FF2B5EF4-FFF2-40B4-BE49-F238E27FC236}">
                <a16:creationId xmlns:a16="http://schemas.microsoft.com/office/drawing/2014/main" id="{079A5195-8303-A60D-DA71-B0EC7F414DEA}"/>
              </a:ext>
            </a:extLst>
          </p:cNvPr>
          <p:cNvGraphicFramePr/>
          <p:nvPr>
            <p:extLst>
              <p:ext uri="{D42A27DB-BD31-4B8C-83A1-F6EECF244321}">
                <p14:modId xmlns:p14="http://schemas.microsoft.com/office/powerpoint/2010/main" val="2512338609"/>
              </p:ext>
            </p:extLst>
          </p:nvPr>
        </p:nvGraphicFramePr>
        <p:xfrm>
          <a:off x="343287" y="1322331"/>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6E3ED2F-6572-9081-435C-CCBD2EAF7E14}"/>
              </a:ext>
            </a:extLst>
          </p:cNvPr>
          <p:cNvSpPr txBox="1">
            <a:spLocks noChangeArrowheads="1"/>
          </p:cNvSpPr>
          <p:nvPr/>
        </p:nvSpPr>
        <p:spPr bwMode="auto">
          <a:xfrm>
            <a:off x="225581" y="5662687"/>
            <a:ext cx="8683625"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5,359 compliance checks, 246 field investigations were conducted, 213 more employees are newly covered by WC insurance, and 1,030 compliance letters were sent in February. FY 2025, yielded 81,165 compliance checks with 7,082 employees covered by WC insurance.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aa2a4d8f6373e43b0df61ccdeaa358a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69d9fea8dc3b91fd85a3bb9a34a72e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51B722-007E-493C-9AC5-CEC4E4732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2163E5-855C-4403-A3FA-051951FDBF76}">
  <ds:schemaRefs>
    <ds:schemaRef ds:uri="http://schemas.microsoft.com/sharepoint/v3/contenttype/forms"/>
  </ds:schemaRefs>
</ds:datastoreItem>
</file>

<file path=customXml/itemProps3.xml><?xml version="1.0" encoding="utf-8"?>
<ds:datastoreItem xmlns:ds="http://schemas.openxmlformats.org/officeDocument/2006/customXml" ds:itemID="{E111FE4B-DECD-4184-8DFC-A595727BE2A5}">
  <ds:schemaRefs>
    <ds:schemaRef ds:uri="8f2fdac3-5421-455f-b4e4-df6141b3176a"/>
    <ds:schemaRef ds:uri="http://www.w3.org/XML/1998/namespace"/>
    <ds:schemaRef ds:uri="http://schemas.microsoft.com/office/infopath/2007/PartnerControls"/>
    <ds:schemaRef ds:uri="http://purl.org/dc/dcmitype/"/>
    <ds:schemaRef ds:uri="http://purl.org/dc/elements/1.1/"/>
    <ds:schemaRef ds:uri="http://purl.org/dc/terms/"/>
    <ds:schemaRef ds:uri="http://schemas.microsoft.com/office/2006/documentManagement/types"/>
    <ds:schemaRef ds:uri="6d1ab2f6-91f9-4f14-952a-3f3eb0d68341"/>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48635</TotalTime>
  <Words>1360</Words>
  <Application>Microsoft Office PowerPoint</Application>
  <PresentationFormat>On-screen Show (4:3)</PresentationFormat>
  <Paragraphs>278</Paragraphs>
  <Slides>16</Slides>
  <Notes>13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Default Design</vt:lpstr>
      <vt:lpstr>PowerPoint Presentation</vt:lpstr>
      <vt:lpstr>Workers’ Compensation Advisory Council – March 2026</vt:lpstr>
      <vt:lpstr>Workers’ Compensation Advisory Council – March 2026</vt:lpstr>
      <vt:lpstr>Workers’ Compensation Advisory Council – March 2026</vt:lpstr>
      <vt:lpstr>PowerPoint Presentation</vt:lpstr>
      <vt:lpstr>Workers’ Compensation Advisory Council – March 2026</vt:lpstr>
      <vt:lpstr>Workers’ Compensation Advisory Council – March 2026</vt:lpstr>
      <vt:lpstr>Workers’ Compensation Advisory Council – March 2026</vt:lpstr>
      <vt:lpstr>Workers’ Compensation Advisory Council – March 2026</vt:lpstr>
      <vt:lpstr>Workers’ Compensation Advisory Council – March 2026</vt:lpstr>
      <vt:lpstr>Workers’ Compensation Advisory Council – March 2026</vt:lpstr>
      <vt:lpstr>Workers’ Compensation Advisory Council – March 2026</vt:lpstr>
      <vt:lpstr>Workers’ Compensation Advisory Council – March 2026</vt:lpstr>
      <vt:lpstr>Workers’ Compensation Advisory Council – March 2026</vt:lpstr>
      <vt:lpstr>Workers’ Compensation Advisory Council – March 2026</vt:lpstr>
      <vt:lpstr>Workers’ Compensation Advisory Council – March 2026</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dc:creator>
  <cp:lastModifiedBy>Gilgan, Lisa (DIA)</cp:lastModifiedBy>
  <cp:revision>116</cp:revision>
  <cp:lastPrinted>2020-03-10T13:54:35Z</cp:lastPrinted>
  <dcterms:created xsi:type="dcterms:W3CDTF">2018-01-10T13:59:06Z</dcterms:created>
  <dcterms:modified xsi:type="dcterms:W3CDTF">2026-03-11T14:41:58Z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0x010100D7ABE31071780243B2E68C5BEE851FF0</vt:lpwstr>
  </property>
</Properties>
</file>