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B2BB"/>
    <a:srgbClr val="FFFF99"/>
    <a:srgbClr val="FF6565"/>
    <a:srgbClr val="FF6600"/>
    <a:srgbClr val="3399FF"/>
    <a:srgbClr val="CC3399"/>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A1767A-738E-42FF-9066-9AF92306E9A3}" v="49" dt="2025-05-12T18:52:18.363"/>
    <p1510:client id="{BBE229E5-19EA-D1C1-9803-F51C4CBD0FBF}" v="1" dt="2025-05-14T00:19:42.8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97" d="100"/>
          <a:sy n="97" d="100"/>
        </p:scale>
        <p:origin x="1332" y="7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Sheet1!$A$54:$A$60</c:f>
              <c:strCache>
                <c:ptCount val="7"/>
                <c:pt idx="0">
                  <c:v>Sep.</c:v>
                </c:pt>
                <c:pt idx="1">
                  <c:v>Oct.</c:v>
                </c:pt>
                <c:pt idx="2">
                  <c:v>Nov.</c:v>
                </c:pt>
                <c:pt idx="3">
                  <c:v>Dec.</c:v>
                </c:pt>
                <c:pt idx="4">
                  <c:v>Jan. 2025</c:v>
                </c:pt>
                <c:pt idx="5">
                  <c:v>Feb.</c:v>
                </c:pt>
                <c:pt idx="6">
                  <c:v>Mar.</c:v>
                </c:pt>
              </c:strCache>
            </c:strRef>
          </c:cat>
          <c:val>
            <c:numRef>
              <c:f>Sheet1!$B$54:$B$60</c:f>
              <c:numCache>
                <c:formatCode>General</c:formatCode>
                <c:ptCount val="7"/>
                <c:pt idx="0">
                  <c:v>482</c:v>
                </c:pt>
                <c:pt idx="1">
                  <c:v>567</c:v>
                </c:pt>
                <c:pt idx="2">
                  <c:v>440</c:v>
                </c:pt>
                <c:pt idx="3">
                  <c:v>515</c:v>
                </c:pt>
                <c:pt idx="4">
                  <c:v>537</c:v>
                </c:pt>
                <c:pt idx="5">
                  <c:v>449</c:v>
                </c:pt>
                <c:pt idx="6">
                  <c:v>493</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Sheet1!$A$54:$A$60</c:f>
              <c:strCache>
                <c:ptCount val="7"/>
                <c:pt idx="0">
                  <c:v>Sep.</c:v>
                </c:pt>
                <c:pt idx="1">
                  <c:v>Oct.</c:v>
                </c:pt>
                <c:pt idx="2">
                  <c:v>Nov.</c:v>
                </c:pt>
                <c:pt idx="3">
                  <c:v>Dec.</c:v>
                </c:pt>
                <c:pt idx="4">
                  <c:v>Jan. 2025</c:v>
                </c:pt>
                <c:pt idx="5">
                  <c:v>Feb.</c:v>
                </c:pt>
                <c:pt idx="6">
                  <c:v>Mar.</c:v>
                </c:pt>
              </c:strCache>
            </c:strRef>
          </c:cat>
          <c:val>
            <c:numRef>
              <c:f>Sheet1!$C$54:$C$60</c:f>
              <c:numCache>
                <c:formatCode>General</c:formatCode>
                <c:ptCount val="7"/>
                <c:pt idx="0">
                  <c:v>471</c:v>
                </c:pt>
                <c:pt idx="1">
                  <c:v>469</c:v>
                </c:pt>
                <c:pt idx="2">
                  <c:v>421</c:v>
                </c:pt>
                <c:pt idx="3">
                  <c:v>472</c:v>
                </c:pt>
                <c:pt idx="4">
                  <c:v>516</c:v>
                </c:pt>
                <c:pt idx="5">
                  <c:v>409</c:v>
                </c:pt>
                <c:pt idx="6">
                  <c:v>464</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2025</c:v>
                </c:pt>
              </c:strCache>
            </c:strRef>
          </c:tx>
          <c:spPr>
            <a:ln w="10312">
              <a:solidFill>
                <a:srgbClr val="00B050">
                  <a:alpha val="97000"/>
                </a:srgbClr>
              </a:solidFill>
              <a:prstDash val="solid"/>
            </a:ln>
          </c:spPr>
          <c:marker>
            <c:symbol val="square"/>
            <c:size val="9"/>
            <c:spPr>
              <a:solidFill>
                <a:srgbClr val="00B050"/>
              </a:solidFill>
              <a:ln w="38100">
                <a:solidFill>
                  <a:srgbClr val="00B050"/>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120</c:v>
                </c:pt>
                <c:pt idx="1">
                  <c:v>110</c:v>
                </c:pt>
                <c:pt idx="2">
                  <c:v>94</c:v>
                </c:pt>
                <c:pt idx="3">
                  <c:v>126</c:v>
                </c:pt>
                <c:pt idx="4">
                  <c:v>82</c:v>
                </c:pt>
                <c:pt idx="5">
                  <c:v>85</c:v>
                </c:pt>
                <c:pt idx="6">
                  <c:v>92</c:v>
                </c:pt>
                <c:pt idx="7">
                  <c:v>119</c:v>
                </c:pt>
                <c:pt idx="8">
                  <c:v>120</c:v>
                </c:pt>
                <c:pt idx="9">
                  <c:v>129</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708042015143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0.10844711207261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4.8801200432678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1021649799270462E-16"/>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0.176226557118005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46403601298035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Total Uninsured Injuries Reported</c:v>
                </c:pt>
                <c:pt idx="1">
                  <c:v>Roofer</c:v>
                </c:pt>
                <c:pt idx="2">
                  <c:v>Cleaner</c:v>
                </c:pt>
                <c:pt idx="3">
                  <c:v>Delivery Driver</c:v>
                </c:pt>
                <c:pt idx="4">
                  <c:v>Carpenter</c:v>
                </c:pt>
                <c:pt idx="5">
                  <c:v>Laborer</c:v>
                </c:pt>
                <c:pt idx="6">
                  <c:v>All Other Occupations</c:v>
                </c:pt>
                <c:pt idx="7">
                  <c:v>Restaurant</c:v>
                </c:pt>
                <c:pt idx="8">
                  <c:v>Auto Repair</c:v>
                </c:pt>
                <c:pt idx="9">
                  <c:v>Delivery Services</c:v>
                </c:pt>
                <c:pt idx="10">
                  <c:v>Tree Service</c:v>
                </c:pt>
                <c:pt idx="11">
                  <c:v>Construction</c:v>
                </c:pt>
                <c:pt idx="12">
                  <c:v>All Other Industries</c:v>
                </c:pt>
              </c:strCache>
            </c:strRef>
          </c:cat>
          <c:val>
            <c:numRef>
              <c:f>Sheet1!$B$2:$B$14</c:f>
              <c:numCache>
                <c:formatCode>General</c:formatCode>
                <c:ptCount val="13"/>
                <c:pt idx="0">
                  <c:v>97</c:v>
                </c:pt>
                <c:pt idx="1">
                  <c:v>3</c:v>
                </c:pt>
                <c:pt idx="2">
                  <c:v>4</c:v>
                </c:pt>
                <c:pt idx="3">
                  <c:v>4</c:v>
                </c:pt>
                <c:pt idx="4">
                  <c:v>12</c:v>
                </c:pt>
                <c:pt idx="5">
                  <c:v>44</c:v>
                </c:pt>
                <c:pt idx="6">
                  <c:v>27</c:v>
                </c:pt>
                <c:pt idx="7">
                  <c:v>3</c:v>
                </c:pt>
                <c:pt idx="8">
                  <c:v>4</c:v>
                </c:pt>
                <c:pt idx="9">
                  <c:v>4</c:v>
                </c:pt>
                <c:pt idx="10">
                  <c:v>5</c:v>
                </c:pt>
                <c:pt idx="11">
                  <c:v>43</c:v>
                </c:pt>
                <c:pt idx="12">
                  <c:v>38</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7.4517872593586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Sheet1!$B$11:$B$15</c:f>
              <c:numCache>
                <c:formatCode>"$"#,##0</c:formatCode>
                <c:ptCount val="5"/>
                <c:pt idx="0">
                  <c:v>8360000</c:v>
                </c:pt>
                <c:pt idx="1">
                  <c:v>7050000</c:v>
                </c:pt>
                <c:pt idx="2">
                  <c:v>8200000</c:v>
                </c:pt>
                <c:pt idx="3">
                  <c:v>7500000</c:v>
                </c:pt>
                <c:pt idx="4">
                  <c:v>9800000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2223555919586E-3"/>
                  <c:y val="0.22777531734548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1.4673489586623707E-3"/>
                  <c:y val="0.2007740104335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Sheet1!$C$11:$C$15</c:f>
              <c:numCache>
                <c:formatCode>"$"#,##0</c:formatCode>
                <c:ptCount val="5"/>
                <c:pt idx="0">
                  <c:v>5385046</c:v>
                </c:pt>
                <c:pt idx="1">
                  <c:v>6924993</c:v>
                </c:pt>
                <c:pt idx="2">
                  <c:v>7726621</c:v>
                </c:pt>
                <c:pt idx="3">
                  <c:v>6246527</c:v>
                </c:pt>
                <c:pt idx="4">
                  <c:v>5392592</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0"/>
                  <c:y val="0.14342209452274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1.1315916680220148E-16"/>
                  <c:y val="0.26078196261197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0.204788818991318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Sheet1!$A$5:$A$9</c:f>
              <c:numCache>
                <c:formatCode>0_);\(0\)</c:formatCode>
                <c:ptCount val="5"/>
                <c:pt idx="0">
                  <c:v>2021</c:v>
                </c:pt>
                <c:pt idx="1">
                  <c:v>2022</c:v>
                </c:pt>
                <c:pt idx="2">
                  <c:v>2023</c:v>
                </c:pt>
                <c:pt idx="3">
                  <c:v>2024</c:v>
                </c:pt>
                <c:pt idx="4">
                  <c:v>2025</c:v>
                </c:pt>
              </c:numCache>
            </c:numRef>
          </c:cat>
          <c:val>
            <c:numRef>
              <c:f>Sheet1!$B$5:$B$9</c:f>
              <c:numCache>
                <c:formatCode>_("$"* #,##0_);_("$"* \(#,##0\);_("$"* "-"_);_(@_)</c:formatCode>
                <c:ptCount val="5"/>
                <c:pt idx="0">
                  <c:v>972368.36</c:v>
                </c:pt>
                <c:pt idx="1">
                  <c:v>1283640</c:v>
                </c:pt>
                <c:pt idx="2">
                  <c:v>1061271</c:v>
                </c:pt>
                <c:pt idx="3">
                  <c:v>1173808</c:v>
                </c:pt>
                <c:pt idx="4">
                  <c:v>468012.26</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36836606632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Sheet1!$P$2:$T$2</c:f>
              <c:numCache>
                <c:formatCode>_("$"* #,##0_);_("$"* \(#,##0\);_("$"* "-"_);_(@_)</c:formatCode>
                <c:ptCount val="5"/>
                <c:pt idx="0">
                  <c:v>27000000</c:v>
                </c:pt>
                <c:pt idx="1">
                  <c:v>27000000</c:v>
                </c:pt>
                <c:pt idx="2">
                  <c:v>28000000</c:v>
                </c:pt>
                <c:pt idx="3">
                  <c:v>31000000</c:v>
                </c:pt>
                <c:pt idx="4">
                  <c:v>30700000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173202992939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6449903308751192E-3"/>
                  <c:y val="0.25834294654210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3.5029293429670876E-3"/>
                  <c:y val="0.27166075594572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Sheet1!$P$3:$T$3</c:f>
              <c:numCache>
                <c:formatCode>_("$"* #,##0_);_("$"* \(#,##0\);_("$"* "-"_);_(@_)</c:formatCode>
                <c:ptCount val="5"/>
                <c:pt idx="0">
                  <c:v>22075131</c:v>
                </c:pt>
                <c:pt idx="1">
                  <c:v>26832976</c:v>
                </c:pt>
                <c:pt idx="2">
                  <c:v>28933820.690000001</c:v>
                </c:pt>
                <c:pt idx="3">
                  <c:v>27136542</c:v>
                </c:pt>
                <c:pt idx="4">
                  <c:v>22851643.969999999</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18688493581390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6442274550024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Sheet1!$AG$2:$AK$2</c:f>
              <c:numCache>
                <c:formatCode>_("$"* #,##0_);_("$"* \(#,##0\);_("$"* "-"_);_(@_)</c:formatCode>
                <c:ptCount val="5"/>
                <c:pt idx="0">
                  <c:v>18000000</c:v>
                </c:pt>
                <c:pt idx="1">
                  <c:v>10900000</c:v>
                </c:pt>
                <c:pt idx="2">
                  <c:v>6000000</c:v>
                </c:pt>
                <c:pt idx="3">
                  <c:v>8700000</c:v>
                </c:pt>
                <c:pt idx="4">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1.23744230817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Sheet1!$AG$3:$AK$3</c:f>
              <c:numCache>
                <c:formatCode>_("$"* #,##0_);_("$"* \(#,##0\);_("$"* "-"_);_(@_)</c:formatCode>
                <c:ptCount val="5"/>
                <c:pt idx="0">
                  <c:v>10230874</c:v>
                </c:pt>
                <c:pt idx="1">
                  <c:v>4038424</c:v>
                </c:pt>
                <c:pt idx="2">
                  <c:v>7944669.4800000004</c:v>
                </c:pt>
                <c:pt idx="3">
                  <c:v>9214740</c:v>
                </c:pt>
                <c:pt idx="4">
                  <c:v>5495636.75</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5.666008011824453E-3"/>
                  <c:y val="0.29203126127965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64410684170931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Sheet1!$B$12:$B$17</c:f>
              <c:numCache>
                <c:formatCode>"$"#,##0</c:formatCode>
                <c:ptCount val="5"/>
                <c:pt idx="0">
                  <c:v>52887822</c:v>
                </c:pt>
                <c:pt idx="1">
                  <c:v>61157033</c:v>
                </c:pt>
                <c:pt idx="2">
                  <c:v>63500000</c:v>
                </c:pt>
                <c:pt idx="3">
                  <c:v>79500000</c:v>
                </c:pt>
                <c:pt idx="4">
                  <c:v>79000000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323554823591125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2741929378532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9312380920467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478039722584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0.30523599337177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Sheet1!$C$12:$C$17</c:f>
              <c:numCache>
                <c:formatCode>"$"#,##0</c:formatCode>
                <c:ptCount val="5"/>
                <c:pt idx="0">
                  <c:v>55171195.840000004</c:v>
                </c:pt>
                <c:pt idx="1">
                  <c:v>64743782</c:v>
                </c:pt>
                <c:pt idx="2">
                  <c:v>75030740</c:v>
                </c:pt>
                <c:pt idx="3">
                  <c:v>81506154</c:v>
                </c:pt>
                <c:pt idx="4">
                  <c:v>55855094</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Sheet1!$A$48:$A$51</c:f>
              <c:strCache>
                <c:ptCount val="4"/>
                <c:pt idx="0">
                  <c:v>Jan. 2025</c:v>
                </c:pt>
                <c:pt idx="1">
                  <c:v>Feb. 2025</c:v>
                </c:pt>
                <c:pt idx="2">
                  <c:v>Mar. 2025</c:v>
                </c:pt>
                <c:pt idx="3">
                  <c:v>Apr. 2025</c:v>
                </c:pt>
              </c:strCache>
            </c:strRef>
          </c:cat>
          <c:val>
            <c:numRef>
              <c:f>Sheet1!$B$48:$B$51</c:f>
              <c:numCache>
                <c:formatCode>General</c:formatCode>
                <c:ptCount val="4"/>
                <c:pt idx="0">
                  <c:v>67</c:v>
                </c:pt>
                <c:pt idx="1">
                  <c:v>67</c:v>
                </c:pt>
                <c:pt idx="2">
                  <c:v>67</c:v>
                </c:pt>
                <c:pt idx="3">
                  <c:v>68</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Sheet1!$A$48:$A$51</c:f>
              <c:strCache>
                <c:ptCount val="4"/>
                <c:pt idx="0">
                  <c:v>Jan. 2025</c:v>
                </c:pt>
                <c:pt idx="1">
                  <c:v>Feb. 2025</c:v>
                </c:pt>
                <c:pt idx="2">
                  <c:v>Mar. 2025</c:v>
                </c:pt>
                <c:pt idx="3">
                  <c:v>Apr. 2025</c:v>
                </c:pt>
              </c:strCache>
            </c:strRef>
          </c:cat>
          <c:val>
            <c:numRef>
              <c:f>Sheet1!$C$48:$C$51</c:f>
              <c:numCache>
                <c:formatCode>General</c:formatCode>
                <c:ptCount val="4"/>
                <c:pt idx="0">
                  <c:v>78</c:v>
                </c:pt>
                <c:pt idx="1">
                  <c:v>78</c:v>
                </c:pt>
                <c:pt idx="2">
                  <c:v>77</c:v>
                </c:pt>
                <c:pt idx="3">
                  <c:v>77</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Sheet1!$A$48:$A$51</c:f>
              <c:strCache>
                <c:ptCount val="4"/>
                <c:pt idx="0">
                  <c:v>Jan. 2025</c:v>
                </c:pt>
                <c:pt idx="1">
                  <c:v>Feb. 2025</c:v>
                </c:pt>
                <c:pt idx="2">
                  <c:v>Mar. 2025</c:v>
                </c:pt>
                <c:pt idx="3">
                  <c:v>Apr. 2025</c:v>
                </c:pt>
              </c:strCache>
            </c:strRef>
          </c:cat>
          <c:val>
            <c:numRef>
              <c:f>Sheet1!$D$48:$D$51</c:f>
              <c:numCache>
                <c:formatCode>General</c:formatCode>
                <c:ptCount val="4"/>
                <c:pt idx="0">
                  <c:v>16</c:v>
                </c:pt>
                <c:pt idx="1">
                  <c:v>16</c:v>
                </c:pt>
                <c:pt idx="2">
                  <c:v>15</c:v>
                </c:pt>
                <c:pt idx="3">
                  <c:v>16</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Sheet1!$A$48:$A$51</c:f>
              <c:strCache>
                <c:ptCount val="4"/>
                <c:pt idx="0">
                  <c:v>Jan. 2025</c:v>
                </c:pt>
                <c:pt idx="1">
                  <c:v>Feb. 2025</c:v>
                </c:pt>
                <c:pt idx="2">
                  <c:v>Mar. 2025</c:v>
                </c:pt>
                <c:pt idx="3">
                  <c:v>Apr. 2025</c:v>
                </c:pt>
              </c:strCache>
            </c:strRef>
          </c:cat>
          <c:val>
            <c:numRef>
              <c:f>Sheet1!$E$48:$E$51</c:f>
              <c:numCache>
                <c:formatCode>General</c:formatCode>
                <c:ptCount val="4"/>
                <c:pt idx="0">
                  <c:v>28</c:v>
                </c:pt>
                <c:pt idx="1">
                  <c:v>29</c:v>
                </c:pt>
                <c:pt idx="2">
                  <c:v>29</c:v>
                </c:pt>
                <c:pt idx="3">
                  <c:v>31</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Sheet1!$A$48:$A$51</c:f>
              <c:strCache>
                <c:ptCount val="4"/>
                <c:pt idx="0">
                  <c:v>Jan. 2025</c:v>
                </c:pt>
                <c:pt idx="1">
                  <c:v>Feb. 2025</c:v>
                </c:pt>
                <c:pt idx="2">
                  <c:v>Mar. 2025</c:v>
                </c:pt>
                <c:pt idx="3">
                  <c:v>Apr. 2025</c:v>
                </c:pt>
              </c:strCache>
            </c:strRef>
          </c:cat>
          <c:val>
            <c:numRef>
              <c:f>Sheet1!$F$48:$F$51</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Sheet1!$A$84:$A$92</c:f>
              <c:strCache>
                <c:ptCount val="9"/>
                <c:pt idx="0">
                  <c:v>Sep.</c:v>
                </c:pt>
                <c:pt idx="1">
                  <c:v>Oct.</c:v>
                </c:pt>
                <c:pt idx="2">
                  <c:v>Nov.</c:v>
                </c:pt>
                <c:pt idx="3">
                  <c:v>Dec.</c:v>
                </c:pt>
                <c:pt idx="4">
                  <c:v>Jan. 2025</c:v>
                </c:pt>
                <c:pt idx="5">
                  <c:v>Feb.</c:v>
                </c:pt>
                <c:pt idx="6">
                  <c:v>Mar.</c:v>
                </c:pt>
                <c:pt idx="7">
                  <c:v>Apr.</c:v>
                </c:pt>
                <c:pt idx="8">
                  <c:v>May</c:v>
                </c:pt>
              </c:strCache>
            </c:strRef>
          </c:cat>
          <c:val>
            <c:numRef>
              <c:f>Sheet1!$B$84:$B$92</c:f>
              <c:numCache>
                <c:formatCode>#,##0</c:formatCode>
                <c:ptCount val="9"/>
                <c:pt idx="0">
                  <c:v>1941</c:v>
                </c:pt>
                <c:pt idx="1">
                  <c:v>1847</c:v>
                </c:pt>
                <c:pt idx="2">
                  <c:v>1972</c:v>
                </c:pt>
                <c:pt idx="3">
                  <c:v>1989</c:v>
                </c:pt>
                <c:pt idx="4">
                  <c:v>2005</c:v>
                </c:pt>
                <c:pt idx="5">
                  <c:v>1985</c:v>
                </c:pt>
                <c:pt idx="6">
                  <c:v>1973</c:v>
                </c:pt>
                <c:pt idx="7">
                  <c:v>1992</c:v>
                </c:pt>
                <c:pt idx="8">
                  <c:v>1887</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1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1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Sheet1!$A$84:$A$92</c:f>
              <c:strCache>
                <c:ptCount val="9"/>
                <c:pt idx="0">
                  <c:v>Sep.</c:v>
                </c:pt>
                <c:pt idx="1">
                  <c:v>Oct.</c:v>
                </c:pt>
                <c:pt idx="2">
                  <c:v>Nov.</c:v>
                </c:pt>
                <c:pt idx="3">
                  <c:v>Dec.</c:v>
                </c:pt>
                <c:pt idx="4">
                  <c:v>Jan. 2025</c:v>
                </c:pt>
                <c:pt idx="5">
                  <c:v>Feb.</c:v>
                </c:pt>
                <c:pt idx="6">
                  <c:v>Mar.</c:v>
                </c:pt>
                <c:pt idx="7">
                  <c:v>Apr.</c:v>
                </c:pt>
                <c:pt idx="8">
                  <c:v>May</c:v>
                </c:pt>
              </c:strCache>
            </c:strRef>
          </c:cat>
          <c:val>
            <c:numRef>
              <c:f>Sheet1!$B$84:$B$92</c:f>
              <c:numCache>
                <c:formatCode>#,##0</c:formatCode>
                <c:ptCount val="9"/>
                <c:pt idx="0">
                  <c:v>1075</c:v>
                </c:pt>
                <c:pt idx="1">
                  <c:v>1102</c:v>
                </c:pt>
                <c:pt idx="2">
                  <c:v>1080</c:v>
                </c:pt>
                <c:pt idx="3">
                  <c:v>1152</c:v>
                </c:pt>
                <c:pt idx="4">
                  <c:v>1130</c:v>
                </c:pt>
                <c:pt idx="5">
                  <c:v>1212</c:v>
                </c:pt>
                <c:pt idx="6">
                  <c:v>1272</c:v>
                </c:pt>
                <c:pt idx="7">
                  <c:v>1239</c:v>
                </c:pt>
                <c:pt idx="8">
                  <c:v>1214</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Sheet1!$A$74:$A$84</c:f>
              <c:strCache>
                <c:ptCount val="11"/>
                <c:pt idx="0">
                  <c:v>Jun.</c:v>
                </c:pt>
                <c:pt idx="1">
                  <c:v>Jul. </c:v>
                </c:pt>
                <c:pt idx="2">
                  <c:v>Aug.</c:v>
                </c:pt>
                <c:pt idx="3">
                  <c:v>Sep.</c:v>
                </c:pt>
                <c:pt idx="4">
                  <c:v>Oct.</c:v>
                </c:pt>
                <c:pt idx="5">
                  <c:v>Nov.</c:v>
                </c:pt>
                <c:pt idx="6">
                  <c:v>Dec.</c:v>
                </c:pt>
                <c:pt idx="7">
                  <c:v>Jan. 2025</c:v>
                </c:pt>
                <c:pt idx="8">
                  <c:v>Feb. </c:v>
                </c:pt>
                <c:pt idx="9">
                  <c:v>Mar.</c:v>
                </c:pt>
                <c:pt idx="10">
                  <c:v>Apr.</c:v>
                </c:pt>
              </c:strCache>
            </c:strRef>
          </c:cat>
          <c:val>
            <c:numRef>
              <c:f>Sheet1!$B$74:$B$84</c:f>
              <c:numCache>
                <c:formatCode>General</c:formatCode>
                <c:ptCount val="11"/>
                <c:pt idx="0">
                  <c:v>22</c:v>
                </c:pt>
                <c:pt idx="1">
                  <c:v>22</c:v>
                </c:pt>
                <c:pt idx="2">
                  <c:v>24</c:v>
                </c:pt>
                <c:pt idx="3">
                  <c:v>23</c:v>
                </c:pt>
                <c:pt idx="4">
                  <c:v>27</c:v>
                </c:pt>
                <c:pt idx="5">
                  <c:v>27</c:v>
                </c:pt>
                <c:pt idx="6">
                  <c:v>14</c:v>
                </c:pt>
                <c:pt idx="7">
                  <c:v>23</c:v>
                </c:pt>
                <c:pt idx="8">
                  <c:v>21</c:v>
                </c:pt>
                <c:pt idx="9">
                  <c:v>25</c:v>
                </c:pt>
                <c:pt idx="10">
                  <c:v>26</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7016576452402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dLbl>
              <c:idx val="9"/>
              <c:layout>
                <c:manualLayout>
                  <c:x val="8.7744227304384326E-4"/>
                  <c:y val="0.131323724783528"/>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343257461955057E-2"/>
                      <c:h val="6.7752014710804123E-2"/>
                    </c:manualLayout>
                  </c15:layout>
                </c:ext>
                <c:ext xmlns:c16="http://schemas.microsoft.com/office/drawing/2014/chart" uri="{C3380CC4-5D6E-409C-BE32-E72D297353CC}">
                  <c16:uniqueId val="{00000000-1211-467F-B406-40717FA3E407}"/>
                </c:ext>
              </c:extLst>
            </c:dLbl>
            <c:dLbl>
              <c:idx val="10"/>
              <c:layout>
                <c:manualLayout>
                  <c:x val="0"/>
                  <c:y val="0.151669485771409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41C-B467-F8C78C5F530B}"/>
                </c:ext>
              </c:extLst>
            </c:dLbl>
            <c:dLbl>
              <c:idx val="11"/>
              <c:layout>
                <c:manualLayout>
                  <c:x val="0"/>
                  <c:y val="0.14427097427036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11-4170-A394-B59A8BA63427}"/>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pt idx="9">
                  <c:v>2485</c:v>
                </c:pt>
                <c:pt idx="10">
                  <c:v>2660</c:v>
                </c:pt>
                <c:pt idx="11">
                  <c:v>2348</c:v>
                </c:pt>
              </c:numCache>
            </c:numRef>
          </c:val>
          <c:extLst>
            <c:ext xmlns:c16="http://schemas.microsoft.com/office/drawing/2014/chart" uri="{C3380CC4-5D6E-409C-BE32-E72D297353CC}">
              <c16:uniqueId val="{00000019-0DD1-49E4-9260-CCF8A14D4E96}"/>
            </c:ext>
          </c:extLst>
        </c:ser>
        <c:ser>
          <c:idx val="2"/>
          <c:order val="2"/>
          <c:tx>
            <c:strRef>
              <c:f>Sheet1!$F$1</c:f>
              <c:strCache>
                <c:ptCount val="1"/>
                <c:pt idx="0">
                  <c:v>FRI - FY 2025</c:v>
                </c:pt>
              </c:strCache>
            </c:strRef>
          </c:tx>
          <c:spPr>
            <a:solidFill>
              <a:srgbClr val="92D050"/>
            </a:solidFill>
            <a:ln>
              <a:noFill/>
            </a:ln>
            <a:effectLst/>
          </c:spPr>
          <c:invertIfNegative val="0"/>
          <c:dLbls>
            <c:dLbl>
              <c:idx val="0"/>
              <c:layout>
                <c:manualLayout>
                  <c:x val="0"/>
                  <c:y val="0.1664665087734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8E-4FF4-A069-D084D19B077C}"/>
                </c:ext>
              </c:extLst>
            </c:dLbl>
            <c:dLbl>
              <c:idx val="1"/>
              <c:layout>
                <c:manualLayout>
                  <c:x val="-1.7546082298310524E-3"/>
                  <c:y val="0.15166948577140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6-4C08-8A10-4C0DBE626E8A}"/>
                </c:ext>
              </c:extLst>
            </c:dLbl>
            <c:dLbl>
              <c:idx val="2"/>
              <c:layout>
                <c:manualLayout>
                  <c:x val="-3.2167445945821513E-17"/>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34-4F98-BB9C-5F603309003C}"/>
                </c:ext>
              </c:extLst>
            </c:dLbl>
            <c:dLbl>
              <c:idx val="3"/>
              <c:layout>
                <c:manualLayout>
                  <c:x val="-6.4334891891643026E-17"/>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6-47C4-87D5-D7A256588C37}"/>
                </c:ext>
              </c:extLst>
            </c:dLbl>
            <c:dLbl>
              <c:idx val="4"/>
              <c:layout>
                <c:manualLayout>
                  <c:x val="-6.4334891891643026E-17"/>
                  <c:y val="0.13687246276932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E8-4360-B014-AE8B829A80B7}"/>
                </c:ext>
              </c:extLst>
            </c:dLbl>
            <c:dLbl>
              <c:idx val="5"/>
              <c:layout>
                <c:manualLayout>
                  <c:x val="-1.7546082298310845E-3"/>
                  <c:y val="0.151669485771409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4E-4CDB-8944-B1768B3763DC}"/>
                </c:ext>
              </c:extLst>
            </c:dLbl>
            <c:dLbl>
              <c:idx val="6"/>
              <c:layout>
                <c:manualLayout>
                  <c:x val="-1.7546082298310203E-3"/>
                  <c:y val="0.155368741521932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D0-43FC-B1C2-5D7187B44866}"/>
                </c:ext>
              </c:extLst>
            </c:dLbl>
            <c:dLbl>
              <c:idx val="7"/>
              <c:layout>
                <c:manualLayout>
                  <c:x val="0"/>
                  <c:y val="0.144270974270365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EB-43E7-8443-8E8A613077EB}"/>
                </c:ext>
              </c:extLst>
            </c:dLbl>
            <c:dLbl>
              <c:idx val="8"/>
              <c:layout>
                <c:manualLayout>
                  <c:x val="-1.7546082298310203E-3"/>
                  <c:y val="0.14057171851984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EB-4B43-8AC8-4D9AC18E391D}"/>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Sheet1!$F$2:$F$13</c:f>
              <c:numCache>
                <c:formatCode>#,##0</c:formatCode>
                <c:ptCount val="12"/>
                <c:pt idx="0">
                  <c:v>2448</c:v>
                </c:pt>
                <c:pt idx="1">
                  <c:v>2943</c:v>
                </c:pt>
                <c:pt idx="2">
                  <c:v>2575</c:v>
                </c:pt>
                <c:pt idx="3">
                  <c:v>2859</c:v>
                </c:pt>
                <c:pt idx="4">
                  <c:v>2377</c:v>
                </c:pt>
                <c:pt idx="5">
                  <c:v>2440</c:v>
                </c:pt>
                <c:pt idx="6">
                  <c:v>2679</c:v>
                </c:pt>
                <c:pt idx="7">
                  <c:v>2850</c:v>
                </c:pt>
                <c:pt idx="8">
                  <c:v>2727</c:v>
                </c:pt>
                <c:pt idx="9">
                  <c:v>2443</c:v>
                </c:pt>
              </c:numCache>
            </c:numRef>
          </c:val>
          <c:extLst>
            <c:ext xmlns:c16="http://schemas.microsoft.com/office/drawing/2014/chart" uri="{C3380CC4-5D6E-409C-BE32-E72D297353CC}">
              <c16:uniqueId val="{00000000-1A8E-4FF4-A069-D084D19B077C}"/>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41827815458872192"/>
          <c:y val="7.6568477156221906E-2"/>
          <c:w val="0.16555847729295173"/>
          <c:h val="0.169566310324448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71</c:v>
                </c:pt>
                <c:pt idx="1">
                  <c:v>4</c:v>
                </c:pt>
                <c:pt idx="2">
                  <c:v>193</c:v>
                </c:pt>
                <c:pt idx="3">
                  <c:v>9</c:v>
                </c:pt>
                <c:pt idx="4">
                  <c:v>466</c:v>
                </c:pt>
                <c:pt idx="5">
                  <c:v>20</c:v>
                </c:pt>
                <c:pt idx="6">
                  <c:v>0</c:v>
                </c:pt>
                <c:pt idx="7">
                  <c:v>1</c:v>
                </c:pt>
                <c:pt idx="8">
                  <c:v>2319</c:v>
                </c:pt>
                <c:pt idx="9">
                  <c:v>1183</c:v>
                </c:pt>
                <c:pt idx="10">
                  <c:v>1</c:v>
                </c:pt>
                <c:pt idx="11">
                  <c:v>1</c:v>
                </c:pt>
                <c:pt idx="12">
                  <c:v>1</c:v>
                </c:pt>
                <c:pt idx="13">
                  <c:v>11</c:v>
                </c:pt>
                <c:pt idx="14">
                  <c:v>110</c:v>
                </c:pt>
                <c:pt idx="15">
                  <c:v>8</c:v>
                </c:pt>
                <c:pt idx="16">
                  <c:v>1323</c:v>
                </c:pt>
                <c:pt idx="17">
                  <c:v>3</c:v>
                </c:pt>
                <c:pt idx="18">
                  <c:v>5</c:v>
                </c:pt>
                <c:pt idx="19">
                  <c:v>1</c:v>
                </c:pt>
                <c:pt idx="20">
                  <c:v>81</c:v>
                </c:pt>
                <c:pt idx="21">
                  <c:v>212</c:v>
                </c:pt>
                <c:pt idx="22">
                  <c:v>0</c:v>
                </c:pt>
                <c:pt idx="23">
                  <c:v>8</c:v>
                </c:pt>
                <c:pt idx="24">
                  <c:v>9</c:v>
                </c:pt>
                <c:pt idx="25">
                  <c:v>2</c:v>
                </c:pt>
                <c:pt idx="26">
                  <c:v>0</c:v>
                </c:pt>
                <c:pt idx="27">
                  <c:v>2</c:v>
                </c:pt>
                <c:pt idx="28">
                  <c:v>1</c:v>
                </c:pt>
                <c:pt idx="29">
                  <c:v>0</c:v>
                </c:pt>
                <c:pt idx="30">
                  <c:v>0</c:v>
                </c:pt>
                <c:pt idx="31">
                  <c:v>5</c:v>
                </c:pt>
                <c:pt idx="32">
                  <c:v>0</c:v>
                </c:pt>
                <c:pt idx="33">
                  <c:v>0</c:v>
                </c:pt>
                <c:pt idx="34">
                  <c:v>6</c:v>
                </c:pt>
                <c:pt idx="35">
                  <c:v>5935</c:v>
                </c:pt>
                <c:pt idx="36">
                  <c:v>2</c:v>
                </c:pt>
                <c:pt idx="37">
                  <c:v>1</c:v>
                </c:pt>
                <c:pt idx="38">
                  <c:v>2</c:v>
                </c:pt>
                <c:pt idx="39">
                  <c:v>413</c:v>
                </c:pt>
                <c:pt idx="40">
                  <c:v>0</c:v>
                </c:pt>
                <c:pt idx="41">
                  <c:v>4</c:v>
                </c:pt>
                <c:pt idx="42">
                  <c:v>0</c:v>
                </c:pt>
                <c:pt idx="43">
                  <c:v>7</c:v>
                </c:pt>
                <c:pt idx="44">
                  <c:v>38</c:v>
                </c:pt>
                <c:pt idx="45">
                  <c:v>1</c:v>
                </c:pt>
                <c:pt idx="46">
                  <c:v>1</c:v>
                </c:pt>
                <c:pt idx="47">
                  <c:v>1</c:v>
                </c:pt>
                <c:pt idx="48">
                  <c:v>13</c:v>
                </c:pt>
                <c:pt idx="49">
                  <c:v>2</c:v>
                </c:pt>
                <c:pt idx="50">
                  <c:v>133</c:v>
                </c:pt>
                <c:pt idx="51">
                  <c:v>67</c:v>
                </c:pt>
                <c:pt idx="52">
                  <c:v>109</c:v>
                </c:pt>
                <c:pt idx="53">
                  <c:v>7</c:v>
                </c:pt>
                <c:pt idx="54">
                  <c:v>34</c:v>
                </c:pt>
                <c:pt idx="55">
                  <c:v>650</c:v>
                </c:pt>
                <c:pt idx="56">
                  <c:v>714</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Sheet1!$E$1</c:f>
              <c:strCache>
                <c:ptCount val="1"/>
                <c:pt idx="0">
                  <c:v>Cases - FY 2024</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491E-4"/>
                  <c:y val="0.19393240633400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pt idx="9">
                  <c:v>914</c:v>
                </c:pt>
                <c:pt idx="10">
                  <c:v>886</c:v>
                </c:pt>
                <c:pt idx="11">
                  <c:v>786</c:v>
                </c:pt>
              </c:numCache>
            </c:numRef>
          </c:val>
          <c:extLst>
            <c:ext xmlns:c16="http://schemas.microsoft.com/office/drawing/2014/chart" uri="{C3380CC4-5D6E-409C-BE32-E72D297353CC}">
              <c16:uniqueId val="{00000011-8EA1-4264-8053-7E6D4DF6855B}"/>
            </c:ext>
          </c:extLst>
        </c:ser>
        <c:ser>
          <c:idx val="1"/>
          <c:order val="1"/>
          <c:tx>
            <c:strRef>
              <c:f>Sheet1!$F$1</c:f>
              <c:strCache>
                <c:ptCount val="1"/>
                <c:pt idx="0">
                  <c:v>Cases - FY 2025</c:v>
                </c:pt>
              </c:strCache>
            </c:strRef>
          </c:tx>
          <c:spPr>
            <a:solidFill>
              <a:schemeClr val="accent5">
                <a:lumMod val="50000"/>
              </a:schemeClr>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dLbl>
              <c:idx val="9"/>
              <c:layout>
                <c:manualLayout>
                  <c:x val="0"/>
                  <c:y val="0.1819612285206316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B-49A1-AA50-661FF9DDD418}"/>
                </c:ext>
              </c:extLst>
            </c:dLbl>
            <c:dLbl>
              <c:idx val="10"/>
              <c:layout>
                <c:manualLayout>
                  <c:x val="0"/>
                  <c:y val="0.16590582600410531"/>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8-487A-9325-A37D333215D2}"/>
                </c:ext>
              </c:extLst>
            </c:dLbl>
            <c:dLbl>
              <c:idx val="11"/>
              <c:layout>
                <c:manualLayout>
                  <c:x val="3.5398230088495575E-3"/>
                  <c:y val="0.1659058260041052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09-407F-A193-8801E3BADB7E}"/>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Sheet1!$F$2:$F$13</c:f>
              <c:numCache>
                <c:formatCode>#,##0</c:formatCode>
                <c:ptCount val="12"/>
                <c:pt idx="0">
                  <c:v>879</c:v>
                </c:pt>
                <c:pt idx="1">
                  <c:v>875</c:v>
                </c:pt>
                <c:pt idx="2">
                  <c:v>830</c:v>
                </c:pt>
                <c:pt idx="3">
                  <c:v>872</c:v>
                </c:pt>
                <c:pt idx="4">
                  <c:v>826</c:v>
                </c:pt>
                <c:pt idx="5">
                  <c:v>761</c:v>
                </c:pt>
                <c:pt idx="6">
                  <c:v>895</c:v>
                </c:pt>
                <c:pt idx="7">
                  <c:v>772</c:v>
                </c:pt>
                <c:pt idx="8">
                  <c:v>881</c:v>
                </c:pt>
                <c:pt idx="9">
                  <c:v>913</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4.8166207549578954E-2"/>
          <c:w val="0.35744157201588739"/>
          <c:h val="0.144112618745714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1540827458694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4280511973454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14429046490332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0.212761583881365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Sheet1!$A$7:$A$11</c:f>
              <c:numCache>
                <c:formatCode>General</c:formatCode>
                <c:ptCount val="5"/>
                <c:pt idx="0">
                  <c:v>2021</c:v>
                </c:pt>
                <c:pt idx="1">
                  <c:v>2022</c:v>
                </c:pt>
                <c:pt idx="2">
                  <c:v>2023</c:v>
                </c:pt>
                <c:pt idx="3">
                  <c:v>2024</c:v>
                </c:pt>
                <c:pt idx="4">
                  <c:v>2025</c:v>
                </c:pt>
              </c:numCache>
            </c:numRef>
          </c:cat>
          <c:val>
            <c:numRef>
              <c:f>Sheet1!$B$7:$B$11</c:f>
              <c:numCache>
                <c:formatCode>#,##0</c:formatCode>
                <c:ptCount val="5"/>
                <c:pt idx="0">
                  <c:v>10650</c:v>
                </c:pt>
                <c:pt idx="1">
                  <c:v>10345</c:v>
                </c:pt>
                <c:pt idx="2">
                  <c:v>10560</c:v>
                </c:pt>
                <c:pt idx="3">
                  <c:v>10462</c:v>
                </c:pt>
                <c:pt idx="4">
                  <c:v>8504</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0.205678427626938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Sheet1!$C$7:$C$11</c:f>
              <c:numCache>
                <c:formatCode>#,##0</c:formatCode>
                <c:ptCount val="5"/>
                <c:pt idx="0">
                  <c:v>8508</c:v>
                </c:pt>
                <c:pt idx="1">
                  <c:v>8546</c:v>
                </c:pt>
                <c:pt idx="2">
                  <c:v>8545</c:v>
                </c:pt>
                <c:pt idx="3">
                  <c:v>8538</c:v>
                </c:pt>
                <c:pt idx="4">
                  <c:v>6881</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Sheet1!$D$7:$D$11</c:f>
              <c:numCache>
                <c:formatCode>#,##0</c:formatCode>
                <c:ptCount val="5"/>
                <c:pt idx="0">
                  <c:v>2109</c:v>
                </c:pt>
                <c:pt idx="1">
                  <c:v>1762</c:v>
                </c:pt>
                <c:pt idx="2">
                  <c:v>1990</c:v>
                </c:pt>
                <c:pt idx="3">
                  <c:v>1880</c:v>
                </c:pt>
                <c:pt idx="4">
                  <c:v>1486</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Sheet1!$E$7:$E$11</c:f>
              <c:numCache>
                <c:formatCode>#,##0</c:formatCode>
                <c:ptCount val="5"/>
                <c:pt idx="0" formatCode="General">
                  <c:v>33</c:v>
                </c:pt>
                <c:pt idx="1">
                  <c:v>37</c:v>
                </c:pt>
                <c:pt idx="2" formatCode="General">
                  <c:v>25</c:v>
                </c:pt>
                <c:pt idx="3" formatCode="General">
                  <c:v>44</c:v>
                </c:pt>
                <c:pt idx="4" formatCode="General">
                  <c:v>137</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217405526218717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1272273390914039"/>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29780</c:v>
                </c:pt>
                <c:pt idx="1">
                  <c:v>38400</c:v>
                </c:pt>
                <c:pt idx="2">
                  <c:v>14987</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200</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198</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202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5/13/2025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May 14,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209125822"/>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129 Stop Work Orders (SWO) were issued and 5 employers defaulted on an SWOs that were previously issued. 1,077 SWOs have been issued year-to-date with total fine collections to date of $597,315. FY 2024 yielded a total of 1,342 SWOs  issued, with a total fine collection of $1,158,659.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2025, 6,389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May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4076580249"/>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t>
            </a:r>
            <a:r>
              <a:rPr lang="en-US" altLang="en-US" sz="1400" dirty="0">
                <a:solidFill>
                  <a:schemeClr val="tx1"/>
                </a:solidFill>
                <a:latin typeface="Calibri" panose="020F0502020204030204" pitchFamily="34" charset="0"/>
                <a:ea typeface="ＭＳ Ｐゴシック"/>
                <a:cs typeface="Calibri" panose="020F0502020204030204" pitchFamily="34" charset="0"/>
              </a:rPr>
              <a:t>April 30</a:t>
            </a:r>
            <a:r>
              <a:rPr lang="en-US" altLang="en-US" sz="1400" baseline="30000" dirty="0">
                <a:solidFill>
                  <a:schemeClr val="tx1"/>
                </a:solidFill>
                <a:latin typeface="Calibri" panose="020F0502020204030204" pitchFamily="34" charset="0"/>
                <a:ea typeface="ＭＳ Ｐゴシック"/>
                <a:cs typeface="Calibri" panose="020F0502020204030204" pitchFamily="34" charset="0"/>
              </a:rPr>
              <a:t>th</a:t>
            </a:r>
            <a:r>
              <a:rPr lang="en-US" altLang="en-US" sz="1400" dirty="0">
                <a:solidFill>
                  <a:schemeClr val="tx1"/>
                </a:solidFill>
                <a:latin typeface="Calibri" panose="020F0502020204030204" pitchFamily="34" charset="0"/>
                <a:cs typeface="Calibri" panose="020F0502020204030204" pitchFamily="34" charset="0"/>
              </a:rPr>
              <a:t>, 97 uninsured injuries have been reported to the WCTF for FY25.  Please note, claims may be determined to be insured or uninsured after filing. The WCTF received 104 newly reported claims in FY24.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5086088" y="172774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May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4/30/2025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3579526325"/>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613133988"/>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4/30/2025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206755237"/>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4/30/2025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1516255415"/>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4/30/2025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645962648"/>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1045462126"/>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May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878386301"/>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May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11" name="TextBox 10">
            <a:extLst>
              <a:ext uri="{FF2B5EF4-FFF2-40B4-BE49-F238E27FC236}">
                <a16:creationId xmlns:a16="http://schemas.microsoft.com/office/drawing/2014/main" id="{249E14C6-0883-993E-B6EC-4784C6C00456}"/>
              </a:ext>
            </a:extLst>
          </p:cNvPr>
          <p:cNvSpPr txBox="1"/>
          <p:nvPr/>
        </p:nvSpPr>
        <p:spPr>
          <a:xfrm>
            <a:off x="830592" y="199395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3" name="TextBox 2">
            <a:extLst>
              <a:ext uri="{FF2B5EF4-FFF2-40B4-BE49-F238E27FC236}">
                <a16:creationId xmlns:a16="http://schemas.microsoft.com/office/drawing/2014/main" id="{8D464775-435D-8927-5AD6-3315B62399EA}"/>
              </a:ext>
            </a:extLst>
          </p:cNvPr>
          <p:cNvSpPr txBox="1"/>
          <p:nvPr/>
        </p:nvSpPr>
        <p:spPr>
          <a:xfrm>
            <a:off x="1906255" y="140607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54.7%</a:t>
            </a:r>
          </a:p>
        </p:txBody>
      </p:sp>
      <p:sp>
        <p:nvSpPr>
          <p:cNvPr id="2" name="TextBox 1">
            <a:extLst>
              <a:ext uri="{FF2B5EF4-FFF2-40B4-BE49-F238E27FC236}">
                <a16:creationId xmlns:a16="http://schemas.microsoft.com/office/drawing/2014/main" id="{D90EC4D7-5880-92D3-1425-D7774A9D75DA}"/>
              </a:ext>
            </a:extLst>
          </p:cNvPr>
          <p:cNvSpPr txBox="1"/>
          <p:nvPr/>
        </p:nvSpPr>
        <p:spPr>
          <a:xfrm>
            <a:off x="3017226" y="229779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51.1%</a:t>
            </a:r>
          </a:p>
        </p:txBody>
      </p:sp>
      <p:sp>
        <p:nvSpPr>
          <p:cNvPr id="5" name="TextBox 4">
            <a:extLst>
              <a:ext uri="{FF2B5EF4-FFF2-40B4-BE49-F238E27FC236}">
                <a16:creationId xmlns:a16="http://schemas.microsoft.com/office/drawing/2014/main" id="{699849AA-C983-9B76-185F-63DE3751770E}"/>
              </a:ext>
            </a:extLst>
          </p:cNvPr>
          <p:cNvSpPr txBox="1"/>
          <p:nvPr/>
        </p:nvSpPr>
        <p:spPr>
          <a:xfrm>
            <a:off x="4130605" y="173669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6" name="TextBox 5">
            <a:extLst>
              <a:ext uri="{FF2B5EF4-FFF2-40B4-BE49-F238E27FC236}">
                <a16:creationId xmlns:a16="http://schemas.microsoft.com/office/drawing/2014/main" id="{B6BE0ED4-841F-6472-7A99-426DB16EE7B5}"/>
              </a:ext>
            </a:extLst>
          </p:cNvPr>
          <p:cNvSpPr txBox="1"/>
          <p:nvPr/>
        </p:nvSpPr>
        <p:spPr>
          <a:xfrm>
            <a:off x="5206268" y="1590740"/>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51.0%</a:t>
            </a:r>
          </a:p>
        </p:txBody>
      </p:sp>
      <p:sp>
        <p:nvSpPr>
          <p:cNvPr id="8" name="TextBox 7">
            <a:extLst>
              <a:ext uri="{FF2B5EF4-FFF2-40B4-BE49-F238E27FC236}">
                <a16:creationId xmlns:a16="http://schemas.microsoft.com/office/drawing/2014/main" id="{152C95C6-AA58-96F4-1B26-6ADD5F61C242}"/>
              </a:ext>
            </a:extLst>
          </p:cNvPr>
          <p:cNvSpPr txBox="1"/>
          <p:nvPr/>
        </p:nvSpPr>
        <p:spPr>
          <a:xfrm>
            <a:off x="6258418" y="216990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9" name="TextBox 8">
            <a:extLst>
              <a:ext uri="{FF2B5EF4-FFF2-40B4-BE49-F238E27FC236}">
                <a16:creationId xmlns:a16="http://schemas.microsoft.com/office/drawing/2014/main" id="{174AC65B-539D-C52A-A41F-583D3286FF14}"/>
              </a:ext>
            </a:extLst>
          </p:cNvPr>
          <p:cNvSpPr txBox="1"/>
          <p:nvPr/>
        </p:nvSpPr>
        <p:spPr>
          <a:xfrm>
            <a:off x="7371797" y="192136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51.5%</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May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12 to 28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Apr.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444	Hear. Sched.:	        579</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214	Appeals to RB:             4</a:t>
            </a:r>
          </a:p>
          <a:p>
            <a:pPr algn="just">
              <a:defRPr/>
            </a:pPr>
            <a:r>
              <a:rPr lang="en-US" altLang="en-US" sz="1200" dirty="0">
                <a:solidFill>
                  <a:schemeClr val="tx1"/>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89%</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79%		  81%</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52871" y="1250840"/>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500667"/>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3141986956"/>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401043224"/>
              </p:ext>
            </p:extLst>
          </p:nvPr>
        </p:nvGraphicFramePr>
        <p:xfrm>
          <a:off x="76200" y="231005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244291" y="936057"/>
            <a:ext cx="41884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5,683 continuances as of April 30, 2025. 6,730 continuance requests were received in FY24.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218379998"/>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Mar.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Apr.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3</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5</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9</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8</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2025 	   FY 2024	       	FY 2023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52</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78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1,033,275	$  1,776,947 	$  1,504,226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$ 75,421,109	$90,947,160		$94</a:t>
            </a:r>
            <a:r>
              <a:rPr lang="en-US" sz="1400" dirty="0">
                <a:solidFill>
                  <a:schemeClr val="tx1"/>
                </a:solidFill>
                <a:latin typeface="Calibri" panose="020F0502020204030204" pitchFamily="34" charset="0"/>
                <a:cs typeface="Calibri" panose="020F0502020204030204" pitchFamily="34" charset="0"/>
              </a:rPr>
              <a:t>,666,107</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3,028,549	$  </a:t>
            </a:r>
            <a:r>
              <a:rPr lang="en-US" sz="1400" i="0" u="none" strike="noStrike" dirty="0">
                <a:solidFill>
                  <a:schemeClr val="tx1"/>
                </a:solidFill>
                <a:effectLst/>
                <a:latin typeface="Calibri" panose="020F0502020204030204" pitchFamily="34" charset="0"/>
              </a:rPr>
              <a:t>4,416,932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0	$             200                  	$                  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960280082"/>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2025 are 26,341. The total FROIs filed in FY 2024 were 31,473. This represented 0.85% of the working population in MA.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341509874"/>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7779564"/>
              </p:ext>
            </p:extLst>
          </p:nvPr>
        </p:nvGraphicFramePr>
        <p:xfrm>
          <a:off x="2453833" y="4339157"/>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108324"/>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4/30/2025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4149333780"/>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2927095565"/>
              </p:ext>
            </p:extLst>
          </p:nvPr>
        </p:nvGraphicFramePr>
        <p:xfrm>
          <a:off x="1031023" y="3507928"/>
          <a:ext cx="7081952" cy="273889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913 cases were filed in April.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May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2025 as of 4/30/2025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4102539417"/>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6,063 compliance checks, 278 field investigations were conducted, 1,564 more employees are newly covered by WC insurance and 1,310 compliance letters were sent in April. FY 2024, yielded 79,550 compliance checks with 4,124 employees covered by WC insurance.  Please note, that one employer found out of compliance has 1,000 employees.</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11FE4B-DECD-4184-8DFC-A595727BE2A5}">
  <ds:schemaRefs>
    <ds:schemaRef ds:uri="http://schemas.microsoft.com/office/2006/documentManagement/types"/>
    <ds:schemaRef ds:uri="http://schemas.microsoft.com/office/2006/metadata/properties"/>
    <ds:schemaRef ds:uri="http://schemas.microsoft.com/office/infopath/2007/PartnerControls"/>
    <ds:schemaRef ds:uri="http://purl.org/dc/dcmitype/"/>
    <ds:schemaRef ds:uri="8f2fdac3-5421-455f-b4e4-df6141b3176a"/>
    <ds:schemaRef ds:uri="http://purl.org/dc/elements/1.1/"/>
    <ds:schemaRef ds:uri="http://schemas.openxmlformats.org/package/2006/metadata/core-properties"/>
    <ds:schemaRef ds:uri="6d1ab2f6-91f9-4f14-952a-3f3eb0d68341"/>
    <ds:schemaRef ds:uri="http://www.w3.org/XML/1998/namespace"/>
    <ds:schemaRef ds:uri="http://purl.org/dc/terms/"/>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41871</TotalTime>
  <Words>1347</Words>
  <Application>Microsoft Office PowerPoint</Application>
  <PresentationFormat>On-screen Show (4:3)</PresentationFormat>
  <Paragraphs>300</Paragraphs>
  <Slides>16</Slides>
  <Notes>12</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PowerPoint Presentation</vt:lpstr>
      <vt:lpstr>Workers’ Compensation Advisory Council – May 2025</vt:lpstr>
      <vt:lpstr>Workers’ Compensation Advisory Council – May 2025</vt:lpstr>
      <vt:lpstr>Workers’ Compensation Advisory Council – May 2025</vt:lpstr>
      <vt:lpstr>PowerPoint Presentation</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lpstr>Workers’ Compensation Advisory Council – May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Taupier, Bill (DIA)</cp:lastModifiedBy>
  <cp:revision>107</cp:revision>
  <cp:lastPrinted>2020-03-10T13:54:35Z</cp:lastPrinted>
  <dcterms:created xsi:type="dcterms:W3CDTF">2018-01-10T13:59:06Z</dcterms:created>
  <dcterms:modified xsi:type="dcterms:W3CDTF">2025-05-14T00:19:50Z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