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2.xml" ContentType="application/vnd.openxmlformats-officedocument.presentationml.notesSlide+xml"/>
  <Override PartName="/ppt/charts/chart2.xml" ContentType="application/vnd.openxmlformats-officedocument.drawingml.chart+xml"/>
  <Override PartName="/ppt/charts/chart3.xml" ContentType="application/vnd.openxmlformats-officedocument.drawingml.chart+xml"/>
  <Override PartName="/ppt/notesSlides/notesSlide3.xml" ContentType="application/vnd.openxmlformats-officedocument.presentationml.notesSlide+xml"/>
  <Override PartName="/ppt/charts/chart4.xml" ContentType="application/vnd.openxmlformats-officedocument.drawingml.chart+xml"/>
  <Override PartName="/ppt/notesSlides/notesSlide4.xml" ContentType="application/vnd.openxmlformats-officedocument.presentationml.notesSlide+xml"/>
  <Override PartName="/ppt/charts/chart5.xml" ContentType="application/vnd.openxmlformats-officedocument.drawingml.chart+xml"/>
  <Override PartName="/ppt/charts/style2.xml" ContentType="application/vnd.ms-office.chartstyle+xml"/>
  <Override PartName="/ppt/charts/colors2.xml" ContentType="application/vnd.ms-office.chartcolorstyle+xml"/>
  <Override PartName="/ppt/charts/chart6.xml" ContentType="application/vnd.openxmlformats-officedocument.drawingml.chart+xml"/>
  <Override PartName="/ppt/charts/style3.xml" ContentType="application/vnd.ms-office.chartstyle+xml"/>
  <Override PartName="/ppt/charts/colors3.xml" ContentType="application/vnd.ms-office.chartcolorstyle+xml"/>
  <Override PartName="/ppt/notesSlides/notesSlide5.xml" ContentType="application/vnd.openxmlformats-officedocument.presentationml.notesSlide+xml"/>
  <Override PartName="/ppt/charts/chart7.xml" ContentType="application/vnd.openxmlformats-officedocument.drawingml.chart+xml"/>
  <Override PartName="/ppt/charts/style4.xml" ContentType="application/vnd.ms-office.chartstyle+xml"/>
  <Override PartName="/ppt/charts/colors4.xml" ContentType="application/vnd.ms-office.chartcolorstyle+xml"/>
  <Override PartName="/ppt/charts/chart8.xml" ContentType="application/vnd.openxmlformats-officedocument.drawingml.chart+xml"/>
  <Override PartName="/ppt/charts/style5.xml" ContentType="application/vnd.ms-office.chartstyle+xml"/>
  <Override PartName="/ppt/charts/colors5.xml" ContentType="application/vnd.ms-office.chartcolorstyle+xml"/>
  <Override PartName="/ppt/notesSlides/notesSlide6.xml" ContentType="application/vnd.openxmlformats-officedocument.presentationml.notesSlide+xml"/>
  <Override PartName="/ppt/charts/chart9.xml" ContentType="application/vnd.openxmlformats-officedocument.drawingml.chart+xml"/>
  <Override PartName="/ppt/charts/style6.xml" ContentType="application/vnd.ms-office.chartstyle+xml"/>
  <Override PartName="/ppt/charts/colors6.xml" ContentType="application/vnd.ms-office.chartcolorstyle+xml"/>
  <Override PartName="/ppt/notesSlides/notesSlide7.xml" ContentType="application/vnd.openxmlformats-officedocument.presentationml.notesSlide+xml"/>
  <Override PartName="/ppt/charts/chart10.xml" ContentType="application/vnd.openxmlformats-officedocument.drawingml.chart+xml"/>
  <Override PartName="/ppt/notesSlides/notesSlide8.xml" ContentType="application/vnd.openxmlformats-officedocument.presentationml.notesSlide+xml"/>
  <Override PartName="/ppt/charts/chart11.xml" ContentType="application/vnd.openxmlformats-officedocument.drawingml.chart+xml"/>
  <Override PartName="/ppt/charts/style7.xml" ContentType="application/vnd.ms-office.chartstyle+xml"/>
  <Override PartName="/ppt/charts/colors7.xml" ContentType="application/vnd.ms-office.chartcolorstyle+xml"/>
  <Override PartName="/ppt/notesSlides/notesSlide9.xml" ContentType="application/vnd.openxmlformats-officedocument.presentationml.notesSlide+xml"/>
  <Override PartName="/ppt/charts/chart12.xml" ContentType="application/vnd.openxmlformats-officedocument.drawingml.chart+xml"/>
  <Override PartName="/ppt/charts/style8.xml" ContentType="application/vnd.ms-office.chartstyle+xml"/>
  <Override PartName="/ppt/charts/colors8.xml" ContentType="application/vnd.ms-office.chartcolorstyle+xml"/>
  <Override PartName="/ppt/charts/chart13.xml" ContentType="application/vnd.openxmlformats-officedocument.drawingml.chart+xml"/>
  <Override PartName="/ppt/charts/style9.xml" ContentType="application/vnd.ms-office.chartstyle+xml"/>
  <Override PartName="/ppt/charts/colors9.xml" ContentType="application/vnd.ms-office.chartcolorstyle+xml"/>
  <Override PartName="/ppt/notesSlides/notesSlide10.xml" ContentType="application/vnd.openxmlformats-officedocument.presentationml.notesSlide+xml"/>
  <Override PartName="/ppt/charts/chart14.xml" ContentType="application/vnd.openxmlformats-officedocument.drawingml.chart+xml"/>
  <Override PartName="/ppt/notesSlides/notesSlide11.xml" ContentType="application/vnd.openxmlformats-officedocument.presentationml.notesSlide+xml"/>
  <Override PartName="/ppt/charts/chart15.xml" ContentType="application/vnd.openxmlformats-officedocument.drawingml.chart+xml"/>
  <Override PartName="/ppt/notesSlides/notesSlide12.xml" ContentType="application/vnd.openxmlformats-officedocument.presentationml.notesSlide+xml"/>
  <Override PartName="/ppt/charts/chart16.xml" ContentType="application/vnd.openxmlformats-officedocument.drawingml.chart+xml"/>
  <Override PartName="/ppt/charts/style10.xml" ContentType="application/vnd.ms-office.chartstyle+xml"/>
  <Override PartName="/ppt/charts/colors10.xml" ContentType="application/vnd.ms-office.chartcolorstyle+xml"/>
  <Override PartName="/ppt/charts/chart17.xml" ContentType="application/vnd.openxmlformats-officedocument.drawingml.chart+xml"/>
  <Override PartName="/ppt/charts/style11.xml" ContentType="application/vnd.ms-office.chartstyle+xml"/>
  <Override PartName="/ppt/charts/colors11.xml" ContentType="application/vnd.ms-office.chartcolorstyle+xml"/>
  <Override PartName="/ppt/drawings/drawing1.xml" ContentType="application/vnd.openxmlformats-officedocument.drawingml.chartshapes+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6" Type="http://schemas.microsoft.com/office/2020/02/relationships/classificationlabels" Target="docMetadata/LabelInfo.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notesMasterIdLst>
    <p:notesMasterId r:id="rId21"/>
  </p:notesMasterIdLst>
  <p:handoutMasterIdLst>
    <p:handoutMasterId r:id="rId22"/>
  </p:handoutMasterIdLst>
  <p:sldIdLst>
    <p:sldId id="256" r:id="rId5"/>
    <p:sldId id="305" r:id="rId6"/>
    <p:sldId id="286" r:id="rId7"/>
    <p:sldId id="276" r:id="rId8"/>
    <p:sldId id="280" r:id="rId9"/>
    <p:sldId id="258" r:id="rId10"/>
    <p:sldId id="261" r:id="rId11"/>
    <p:sldId id="291" r:id="rId12"/>
    <p:sldId id="259" r:id="rId13"/>
    <p:sldId id="302" r:id="rId14"/>
    <p:sldId id="303" r:id="rId15"/>
    <p:sldId id="290" r:id="rId16"/>
    <p:sldId id="264" r:id="rId17"/>
    <p:sldId id="265" r:id="rId18"/>
    <p:sldId id="281" r:id="rId19"/>
    <p:sldId id="304" r:id="rId20"/>
  </p:sldIdLst>
  <p:sldSz cx="9144000" cy="6858000" type="screen4x3"/>
  <p:notesSz cx="7010400" cy="9296400"/>
  <p:defaultTextStyle>
    <a:defPPr>
      <a:defRPr lang="en-US"/>
    </a:defPPr>
    <a:lvl1pPr algn="l" rtl="0" fontAlgn="base">
      <a:spcBef>
        <a:spcPct val="0"/>
      </a:spcBef>
      <a:spcAft>
        <a:spcPct val="0"/>
      </a:spcAft>
      <a:defRPr sz="2000" kern="1200">
        <a:solidFill>
          <a:schemeClr val="accent2"/>
        </a:solidFill>
        <a:latin typeface="Times New Roman" pitchFamily="18" charset="0"/>
        <a:ea typeface="ＭＳ Ｐゴシック" pitchFamily="34" charset="-128"/>
        <a:cs typeface="Arial" charset="0"/>
      </a:defRPr>
    </a:lvl1pPr>
    <a:lvl2pPr marL="457200" algn="l" rtl="0" fontAlgn="base">
      <a:spcBef>
        <a:spcPct val="0"/>
      </a:spcBef>
      <a:spcAft>
        <a:spcPct val="0"/>
      </a:spcAft>
      <a:defRPr sz="2000" kern="1200">
        <a:solidFill>
          <a:schemeClr val="accent2"/>
        </a:solidFill>
        <a:latin typeface="Times New Roman" pitchFamily="18" charset="0"/>
        <a:ea typeface="ＭＳ Ｐゴシック" pitchFamily="34" charset="-128"/>
        <a:cs typeface="Arial" charset="0"/>
      </a:defRPr>
    </a:lvl2pPr>
    <a:lvl3pPr marL="914400" algn="l" rtl="0" fontAlgn="base">
      <a:spcBef>
        <a:spcPct val="0"/>
      </a:spcBef>
      <a:spcAft>
        <a:spcPct val="0"/>
      </a:spcAft>
      <a:defRPr sz="2000" kern="1200">
        <a:solidFill>
          <a:schemeClr val="accent2"/>
        </a:solidFill>
        <a:latin typeface="Times New Roman" pitchFamily="18" charset="0"/>
        <a:ea typeface="ＭＳ Ｐゴシック" pitchFamily="34" charset="-128"/>
        <a:cs typeface="Arial" charset="0"/>
      </a:defRPr>
    </a:lvl3pPr>
    <a:lvl4pPr marL="1371600" algn="l" rtl="0" fontAlgn="base">
      <a:spcBef>
        <a:spcPct val="0"/>
      </a:spcBef>
      <a:spcAft>
        <a:spcPct val="0"/>
      </a:spcAft>
      <a:defRPr sz="2000" kern="1200">
        <a:solidFill>
          <a:schemeClr val="accent2"/>
        </a:solidFill>
        <a:latin typeface="Times New Roman" pitchFamily="18" charset="0"/>
        <a:ea typeface="ＭＳ Ｐゴシック" pitchFamily="34" charset="-128"/>
        <a:cs typeface="Arial" charset="0"/>
      </a:defRPr>
    </a:lvl4pPr>
    <a:lvl5pPr marL="1828800" algn="l" rtl="0" fontAlgn="base">
      <a:spcBef>
        <a:spcPct val="0"/>
      </a:spcBef>
      <a:spcAft>
        <a:spcPct val="0"/>
      </a:spcAft>
      <a:defRPr sz="2000" kern="1200">
        <a:solidFill>
          <a:schemeClr val="accent2"/>
        </a:solidFill>
        <a:latin typeface="Times New Roman" pitchFamily="18" charset="0"/>
        <a:ea typeface="ＭＳ Ｐゴシック" pitchFamily="34" charset="-128"/>
        <a:cs typeface="Arial" charset="0"/>
      </a:defRPr>
    </a:lvl5pPr>
    <a:lvl6pPr marL="2286000" algn="l" defTabSz="914400" rtl="0" eaLnBrk="1" latinLnBrk="0" hangingPunct="1">
      <a:defRPr sz="2000" kern="1200">
        <a:solidFill>
          <a:schemeClr val="accent2"/>
        </a:solidFill>
        <a:latin typeface="Times New Roman" pitchFamily="18" charset="0"/>
        <a:ea typeface="ＭＳ Ｐゴシック" pitchFamily="34" charset="-128"/>
        <a:cs typeface="Arial" charset="0"/>
      </a:defRPr>
    </a:lvl6pPr>
    <a:lvl7pPr marL="2743200" algn="l" defTabSz="914400" rtl="0" eaLnBrk="1" latinLnBrk="0" hangingPunct="1">
      <a:defRPr sz="2000" kern="1200">
        <a:solidFill>
          <a:schemeClr val="accent2"/>
        </a:solidFill>
        <a:latin typeface="Times New Roman" pitchFamily="18" charset="0"/>
        <a:ea typeface="ＭＳ Ｐゴシック" pitchFamily="34" charset="-128"/>
        <a:cs typeface="Arial" charset="0"/>
      </a:defRPr>
    </a:lvl7pPr>
    <a:lvl8pPr marL="3200400" algn="l" defTabSz="914400" rtl="0" eaLnBrk="1" latinLnBrk="0" hangingPunct="1">
      <a:defRPr sz="2000" kern="1200">
        <a:solidFill>
          <a:schemeClr val="accent2"/>
        </a:solidFill>
        <a:latin typeface="Times New Roman" pitchFamily="18" charset="0"/>
        <a:ea typeface="ＭＳ Ｐゴシック" pitchFamily="34" charset="-128"/>
        <a:cs typeface="Arial" charset="0"/>
      </a:defRPr>
    </a:lvl8pPr>
    <a:lvl9pPr marL="3657600" algn="l" defTabSz="914400" rtl="0" eaLnBrk="1" latinLnBrk="0" hangingPunct="1">
      <a:defRPr sz="2000" kern="1200">
        <a:solidFill>
          <a:schemeClr val="accent2"/>
        </a:solidFill>
        <a:latin typeface="Times New Roman" pitchFamily="18" charset="0"/>
        <a:ea typeface="ＭＳ Ｐゴシック" pitchFamily="34" charset="-128"/>
        <a:cs typeface="Arial"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1B2BB"/>
    <a:srgbClr val="FFFF99"/>
    <a:srgbClr val="FF6565"/>
    <a:srgbClr val="FF6600"/>
    <a:srgbClr val="3399FF"/>
    <a:srgbClr val="CC3399"/>
    <a:srgbClr val="5AD25D"/>
    <a:srgbClr val="095557"/>
    <a:srgbClr val="3366FF"/>
    <a:srgbClr val="A9F27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47A1767A-738E-42FF-9066-9AF92306E9A3}" v="49" dt="2025-05-12T18:52:18.363"/>
    <p1510:client id="{BBE229E5-19EA-D1C1-9803-F51C4CBD0FBF}" v="1" dt="2025-05-14T00:19:42.847"/>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3009" autoAdjust="0"/>
    <p:restoredTop sz="90013" autoAdjust="0"/>
  </p:normalViewPr>
  <p:slideViewPr>
    <p:cSldViewPr snapToGrid="0">
      <p:cViewPr varScale="1">
        <p:scale>
          <a:sx n="97" d="100"/>
          <a:sy n="97" d="100"/>
        </p:scale>
        <p:origin x="1332" y="78"/>
      </p:cViewPr>
      <p:guideLst>
        <p:guide orient="horz" pos="2160"/>
        <p:guide pos="2880"/>
      </p:guideLst>
    </p:cSldViewPr>
  </p:slideViewPr>
  <p:notesTextViewPr>
    <p:cViewPr>
      <p:scale>
        <a:sx n="3" d="2"/>
        <a:sy n="3" d="2"/>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tableStyles" Target="tableStyles.xml"/><Relationship Id="rId3" Type="http://schemas.openxmlformats.org/officeDocument/2006/relationships/customXml" Target="../customXml/item3.xml"/><Relationship Id="rId21" Type="http://schemas.openxmlformats.org/officeDocument/2006/relationships/notesMaster" Target="notesMasters/notesMaster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presProps" Target="presProp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handoutMaster" Target="handoutMasters/handoutMaster1.xml"/><Relationship Id="rId27" Type="http://schemas.microsoft.com/office/2015/10/relationships/revisionInfo" Target="revisionInfo.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10.xml.rels><?xml version="1.0" encoding="UTF-8" standalone="yes"?>
<Relationships xmlns="http://schemas.openxmlformats.org/package/2006/relationships"><Relationship Id="rId1" Type="http://schemas.openxmlformats.org/officeDocument/2006/relationships/package" Target="../embeddings/Microsoft_Excel_Worksheet9.xlsx"/></Relationships>
</file>

<file path=ppt/charts/_rels/chart11.xml.rels><?xml version="1.0" encoding="UTF-8" standalone="yes"?>
<Relationships xmlns="http://schemas.openxmlformats.org/package/2006/relationships"><Relationship Id="rId3" Type="http://schemas.openxmlformats.org/officeDocument/2006/relationships/package" Target="../embeddings/Microsoft_Excel_Worksheet10.xlsx"/><Relationship Id="rId2" Type="http://schemas.microsoft.com/office/2011/relationships/chartColorStyle" Target="colors7.xml"/><Relationship Id="rId1" Type="http://schemas.microsoft.com/office/2011/relationships/chartStyle" Target="style7.xml"/></Relationships>
</file>

<file path=ppt/charts/_rels/chart12.xml.rels><?xml version="1.0" encoding="UTF-8" standalone="yes"?>
<Relationships xmlns="http://schemas.openxmlformats.org/package/2006/relationships"><Relationship Id="rId3" Type="http://schemas.openxmlformats.org/officeDocument/2006/relationships/package" Target="../embeddings/Microsoft_Excel_Worksheet11.xlsx"/><Relationship Id="rId2" Type="http://schemas.microsoft.com/office/2011/relationships/chartColorStyle" Target="colors8.xml"/><Relationship Id="rId1" Type="http://schemas.microsoft.com/office/2011/relationships/chartStyle" Target="style8.xml"/></Relationships>
</file>

<file path=ppt/charts/_rels/chart13.xml.rels><?xml version="1.0" encoding="UTF-8" standalone="yes"?>
<Relationships xmlns="http://schemas.openxmlformats.org/package/2006/relationships"><Relationship Id="rId3" Type="http://schemas.openxmlformats.org/officeDocument/2006/relationships/package" Target="../embeddings/Microsoft_Excel_Worksheet12.xlsx"/><Relationship Id="rId2" Type="http://schemas.microsoft.com/office/2011/relationships/chartColorStyle" Target="colors9.xml"/><Relationship Id="rId1" Type="http://schemas.microsoft.com/office/2011/relationships/chartStyle" Target="style9.xml"/></Relationships>
</file>

<file path=ppt/charts/_rels/chart14.xml.rels><?xml version="1.0" encoding="UTF-8" standalone="yes"?>
<Relationships xmlns="http://schemas.openxmlformats.org/package/2006/relationships"><Relationship Id="rId1" Type="http://schemas.openxmlformats.org/officeDocument/2006/relationships/package" Target="../embeddings/Microsoft_Excel_Worksheet13.xlsx"/></Relationships>
</file>

<file path=ppt/charts/_rels/chart15.xml.rels><?xml version="1.0" encoding="UTF-8" standalone="yes"?>
<Relationships xmlns="http://schemas.openxmlformats.org/package/2006/relationships"><Relationship Id="rId1" Type="http://schemas.openxmlformats.org/officeDocument/2006/relationships/package" Target="../embeddings/Microsoft_Excel_Worksheet14.xlsx"/></Relationships>
</file>

<file path=ppt/charts/_rels/chart16.xml.rels><?xml version="1.0" encoding="UTF-8" standalone="yes"?>
<Relationships xmlns="http://schemas.openxmlformats.org/package/2006/relationships"><Relationship Id="rId3" Type="http://schemas.openxmlformats.org/officeDocument/2006/relationships/package" Target="../embeddings/Microsoft_Excel_Worksheet15.xlsx"/><Relationship Id="rId2" Type="http://schemas.microsoft.com/office/2011/relationships/chartColorStyle" Target="colors10.xml"/><Relationship Id="rId1" Type="http://schemas.microsoft.com/office/2011/relationships/chartStyle" Target="style10.xml"/></Relationships>
</file>

<file path=ppt/charts/_rels/chart17.xml.rels><?xml version="1.0" encoding="UTF-8" standalone="yes"?>
<Relationships xmlns="http://schemas.openxmlformats.org/package/2006/relationships"><Relationship Id="rId3" Type="http://schemas.openxmlformats.org/officeDocument/2006/relationships/package" Target="../embeddings/Microsoft_Excel_Worksheet16.xlsx"/><Relationship Id="rId2" Type="http://schemas.microsoft.com/office/2011/relationships/chartColorStyle" Target="colors11.xml"/><Relationship Id="rId1" Type="http://schemas.microsoft.com/office/2011/relationships/chartStyle" Target="style11.xml"/><Relationship Id="rId4" Type="http://schemas.openxmlformats.org/officeDocument/2006/relationships/chartUserShapes" Target="../drawings/drawing1.xml"/></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Excel_Worksheet2.xlsx"/></Relationships>
</file>

<file path=ppt/charts/_rels/chart4.xml.rels><?xml version="1.0" encoding="UTF-8" standalone="yes"?>
<Relationships xmlns="http://schemas.openxmlformats.org/package/2006/relationships"><Relationship Id="rId1" Type="http://schemas.openxmlformats.org/officeDocument/2006/relationships/package" Target="../embeddings/Microsoft_Excel_Worksheet3.xlsx"/></Relationships>
</file>

<file path=ppt/charts/_rels/chart5.xml.rels><?xml version="1.0" encoding="UTF-8" standalone="yes"?>
<Relationships xmlns="http://schemas.openxmlformats.org/package/2006/relationships"><Relationship Id="rId3" Type="http://schemas.openxmlformats.org/officeDocument/2006/relationships/package" Target="../embeddings/Microsoft_Excel_Worksheet4.xlsx"/><Relationship Id="rId2" Type="http://schemas.microsoft.com/office/2011/relationships/chartColorStyle" Target="colors2.xml"/><Relationship Id="rId1" Type="http://schemas.microsoft.com/office/2011/relationships/chartStyle" Target="style2.xml"/></Relationships>
</file>

<file path=ppt/charts/_rels/chart6.xml.rels><?xml version="1.0" encoding="UTF-8" standalone="yes"?>
<Relationships xmlns="http://schemas.openxmlformats.org/package/2006/relationships"><Relationship Id="rId3" Type="http://schemas.openxmlformats.org/officeDocument/2006/relationships/package" Target="../embeddings/Microsoft_Excel_Worksheet5.xlsx"/><Relationship Id="rId2" Type="http://schemas.microsoft.com/office/2011/relationships/chartColorStyle" Target="colors3.xml"/><Relationship Id="rId1" Type="http://schemas.microsoft.com/office/2011/relationships/chartStyle" Target="style3.xml"/></Relationships>
</file>

<file path=ppt/charts/_rels/chart7.xml.rels><?xml version="1.0" encoding="UTF-8" standalone="yes"?>
<Relationships xmlns="http://schemas.openxmlformats.org/package/2006/relationships"><Relationship Id="rId3" Type="http://schemas.openxmlformats.org/officeDocument/2006/relationships/package" Target="../embeddings/Microsoft_Excel_Worksheet6.xlsx"/><Relationship Id="rId2" Type="http://schemas.microsoft.com/office/2011/relationships/chartColorStyle" Target="colors4.xml"/><Relationship Id="rId1" Type="http://schemas.microsoft.com/office/2011/relationships/chartStyle" Target="style4.xml"/></Relationships>
</file>

<file path=ppt/charts/_rels/chart8.xml.rels><?xml version="1.0" encoding="UTF-8" standalone="yes"?>
<Relationships xmlns="http://schemas.openxmlformats.org/package/2006/relationships"><Relationship Id="rId3" Type="http://schemas.openxmlformats.org/officeDocument/2006/relationships/package" Target="../embeddings/Microsoft_Excel_Worksheet7.xlsx"/><Relationship Id="rId2" Type="http://schemas.microsoft.com/office/2011/relationships/chartColorStyle" Target="colors5.xml"/><Relationship Id="rId1" Type="http://schemas.microsoft.com/office/2011/relationships/chartStyle" Target="style5.xml"/></Relationships>
</file>

<file path=ppt/charts/_rels/chart9.xml.rels><?xml version="1.0" encoding="UTF-8" standalone="yes"?>
<Relationships xmlns="http://schemas.openxmlformats.org/package/2006/relationships"><Relationship Id="rId3" Type="http://schemas.openxmlformats.org/officeDocument/2006/relationships/package" Target="../embeddings/Microsoft_Excel_Worksheet8.xlsx"/><Relationship Id="rId2" Type="http://schemas.microsoft.com/office/2011/relationships/chartColorStyle" Target="colors6.xml"/><Relationship Id="rId1" Type="http://schemas.microsoft.com/office/2011/relationships/chartStyle" Target="style6.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Calibri" panose="020F0502020204030204" pitchFamily="34" charset="0"/>
                <a:ea typeface="+mn-ea"/>
                <a:cs typeface="+mn-cs"/>
              </a:defRPr>
            </a:pPr>
            <a:r>
              <a:rPr lang="en-US"/>
              <a:t>Conciliations Resolved v. Referred to Conference</a:t>
            </a:r>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Calibri" panose="020F0502020204030204" pitchFamily="34" charset="0"/>
              <a:ea typeface="+mn-ea"/>
              <a:cs typeface="+mn-cs"/>
            </a:defRPr>
          </a:pPr>
          <a:endParaRPr lang="en-US"/>
        </a:p>
      </c:txPr>
    </c:title>
    <c:autoTitleDeleted val="0"/>
    <c:plotArea>
      <c:layout>
        <c:manualLayout>
          <c:layoutTarget val="inner"/>
          <c:xMode val="edge"/>
          <c:yMode val="edge"/>
          <c:x val="4.5736973850490914E-2"/>
          <c:y val="9.399652508225205E-2"/>
          <c:w val="0.92957166812481773"/>
          <c:h val="0.77927248530553395"/>
        </c:manualLayout>
      </c:layout>
      <c:barChart>
        <c:barDir val="col"/>
        <c:grouping val="clustered"/>
        <c:varyColors val="0"/>
        <c:ser>
          <c:idx val="0"/>
          <c:order val="0"/>
          <c:tx>
            <c:strRef>
              <c:f>Sheet1!$B$1</c:f>
              <c:strCache>
                <c:ptCount val="1"/>
                <c:pt idx="0">
                  <c:v>Resolved</c:v>
                </c:pt>
              </c:strCache>
            </c:strRef>
          </c:tx>
          <c:spPr>
            <a:solidFill>
              <a:schemeClr val="accent1"/>
            </a:solidFill>
            <a:ln>
              <a:noFill/>
            </a:ln>
            <a:effectLst/>
          </c:spPr>
          <c:invertIfNegative val="0"/>
          <c:dLbls>
            <c:spPr>
              <a:noFill/>
              <a:ln>
                <a:noFill/>
              </a:ln>
              <a:effectLst/>
            </c:spPr>
            <c:txPr>
              <a:bodyPr rot="0" spcFirstLastPara="1" vertOverflow="ellipsis" vert="horz" wrap="square" anchor="ctr" anchorCtr="1"/>
              <a:lstStyle/>
              <a:p>
                <a:pPr>
                  <a:defRPr sz="2000" b="0" i="0" u="none" strike="noStrike" kern="1200" baseline="0">
                    <a:solidFill>
                      <a:schemeClr val="tx1">
                        <a:lumMod val="75000"/>
                        <a:lumOff val="25000"/>
                      </a:schemeClr>
                    </a:solidFill>
                    <a:latin typeface="Calibri" panose="020F0502020204030204" pitchFamily="34" charset="0"/>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Sheet1!$A$54:$A$60</c:f>
              <c:strCache>
                <c:ptCount val="7"/>
                <c:pt idx="0">
                  <c:v>Sep.</c:v>
                </c:pt>
                <c:pt idx="1">
                  <c:v>Oct.</c:v>
                </c:pt>
                <c:pt idx="2">
                  <c:v>Nov.</c:v>
                </c:pt>
                <c:pt idx="3">
                  <c:v>Dec.</c:v>
                </c:pt>
                <c:pt idx="4">
                  <c:v>Jan. 2025</c:v>
                </c:pt>
                <c:pt idx="5">
                  <c:v>Feb.</c:v>
                </c:pt>
                <c:pt idx="6">
                  <c:v>Mar.</c:v>
                </c:pt>
              </c:strCache>
            </c:strRef>
          </c:cat>
          <c:val>
            <c:numRef>
              <c:f>Sheet1!$B$54:$B$60</c:f>
              <c:numCache>
                <c:formatCode>General</c:formatCode>
                <c:ptCount val="7"/>
                <c:pt idx="0">
                  <c:v>482</c:v>
                </c:pt>
                <c:pt idx="1">
                  <c:v>567</c:v>
                </c:pt>
                <c:pt idx="2">
                  <c:v>440</c:v>
                </c:pt>
                <c:pt idx="3">
                  <c:v>515</c:v>
                </c:pt>
                <c:pt idx="4">
                  <c:v>537</c:v>
                </c:pt>
                <c:pt idx="5">
                  <c:v>449</c:v>
                </c:pt>
                <c:pt idx="6">
                  <c:v>493</c:v>
                </c:pt>
              </c:numCache>
            </c:numRef>
          </c:val>
          <c:extLst>
            <c:ext xmlns:c16="http://schemas.microsoft.com/office/drawing/2014/chart" uri="{C3380CC4-5D6E-409C-BE32-E72D297353CC}">
              <c16:uniqueId val="{00000000-DF71-4C7A-8921-122ACD80B7B1}"/>
            </c:ext>
          </c:extLst>
        </c:ser>
        <c:ser>
          <c:idx val="1"/>
          <c:order val="1"/>
          <c:tx>
            <c:strRef>
              <c:f>Sheet1!$C$1</c:f>
              <c:strCache>
                <c:ptCount val="1"/>
                <c:pt idx="0">
                  <c:v>Referred to Conf.</c:v>
                </c:pt>
              </c:strCache>
            </c:strRef>
          </c:tx>
          <c:spPr>
            <a:solidFill>
              <a:schemeClr val="accent2"/>
            </a:solidFill>
            <a:ln>
              <a:noFill/>
            </a:ln>
            <a:effectLst/>
          </c:spPr>
          <c:invertIfNegative val="0"/>
          <c:dLbls>
            <c:spPr>
              <a:noFill/>
              <a:ln>
                <a:noFill/>
              </a:ln>
              <a:effectLst/>
            </c:spPr>
            <c:txPr>
              <a:bodyPr rot="0" spcFirstLastPara="1" vertOverflow="ellipsis" vert="horz" wrap="square" anchor="ctr" anchorCtr="1"/>
              <a:lstStyle/>
              <a:p>
                <a:pPr>
                  <a:defRPr sz="2000" b="0" i="0" u="none" strike="noStrike" kern="1200" baseline="0">
                    <a:solidFill>
                      <a:schemeClr val="bg1"/>
                    </a:solidFill>
                    <a:latin typeface="Calibri" panose="020F0502020204030204" pitchFamily="34" charset="0"/>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Sheet1!$A$54:$A$60</c:f>
              <c:strCache>
                <c:ptCount val="7"/>
                <c:pt idx="0">
                  <c:v>Sep.</c:v>
                </c:pt>
                <c:pt idx="1">
                  <c:v>Oct.</c:v>
                </c:pt>
                <c:pt idx="2">
                  <c:v>Nov.</c:v>
                </c:pt>
                <c:pt idx="3">
                  <c:v>Dec.</c:v>
                </c:pt>
                <c:pt idx="4">
                  <c:v>Jan. 2025</c:v>
                </c:pt>
                <c:pt idx="5">
                  <c:v>Feb.</c:v>
                </c:pt>
                <c:pt idx="6">
                  <c:v>Mar.</c:v>
                </c:pt>
              </c:strCache>
            </c:strRef>
          </c:cat>
          <c:val>
            <c:numRef>
              <c:f>Sheet1!$C$54:$C$60</c:f>
              <c:numCache>
                <c:formatCode>General</c:formatCode>
                <c:ptCount val="7"/>
                <c:pt idx="0">
                  <c:v>471</c:v>
                </c:pt>
                <c:pt idx="1">
                  <c:v>469</c:v>
                </c:pt>
                <c:pt idx="2">
                  <c:v>421</c:v>
                </c:pt>
                <c:pt idx="3">
                  <c:v>472</c:v>
                </c:pt>
                <c:pt idx="4">
                  <c:v>516</c:v>
                </c:pt>
                <c:pt idx="5">
                  <c:v>409</c:v>
                </c:pt>
                <c:pt idx="6">
                  <c:v>464</c:v>
                </c:pt>
              </c:numCache>
            </c:numRef>
          </c:val>
          <c:extLst>
            <c:ext xmlns:c16="http://schemas.microsoft.com/office/drawing/2014/chart" uri="{C3380CC4-5D6E-409C-BE32-E72D297353CC}">
              <c16:uniqueId val="{00000001-DF71-4C7A-8921-122ACD80B7B1}"/>
            </c:ext>
          </c:extLst>
        </c:ser>
        <c:dLbls>
          <c:showLegendKey val="0"/>
          <c:showVal val="0"/>
          <c:showCatName val="0"/>
          <c:showSerName val="0"/>
          <c:showPercent val="0"/>
          <c:showBubbleSize val="0"/>
        </c:dLbls>
        <c:gapWidth val="45"/>
        <c:overlap val="-27"/>
        <c:axId val="350945720"/>
        <c:axId val="350943752"/>
      </c:barChart>
      <c:catAx>
        <c:axId val="35094572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Calibri" panose="020F0502020204030204" pitchFamily="34" charset="0"/>
                <a:ea typeface="+mn-ea"/>
                <a:cs typeface="+mn-cs"/>
              </a:defRPr>
            </a:pPr>
            <a:endParaRPr lang="en-US"/>
          </a:p>
        </c:txPr>
        <c:crossAx val="350943752"/>
        <c:crosses val="autoZero"/>
        <c:auto val="1"/>
        <c:lblAlgn val="ctr"/>
        <c:lblOffset val="100"/>
        <c:noMultiLvlLbl val="0"/>
      </c:catAx>
      <c:valAx>
        <c:axId val="350943752"/>
        <c:scaling>
          <c:orientation val="minMax"/>
          <c:max val="600"/>
        </c:scaling>
        <c:delete val="0"/>
        <c:axPos val="l"/>
        <c:majorGridlines>
          <c:spPr>
            <a:ln w="9525" cap="flat" cmpd="sng" algn="ctr">
              <a:solidFill>
                <a:schemeClr val="tx1">
                  <a:lumMod val="15000"/>
                  <a:lumOff val="85000"/>
                </a:schemeClr>
              </a:solidFill>
              <a:prstDash val="sysDot"/>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Calibri" panose="020F0502020204030204" pitchFamily="34" charset="0"/>
                <a:ea typeface="+mn-ea"/>
                <a:cs typeface="+mn-cs"/>
              </a:defRPr>
            </a:pPr>
            <a:endParaRPr lang="en-US"/>
          </a:p>
        </c:txPr>
        <c:crossAx val="350945720"/>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600" b="0" i="0" u="none" strike="noStrike" kern="1200" baseline="0">
              <a:solidFill>
                <a:schemeClr val="tx1">
                  <a:lumMod val="65000"/>
                  <a:lumOff val="35000"/>
                </a:schemeClr>
              </a:solidFill>
              <a:latin typeface="Calibri" panose="020F0502020204030204" pitchFamily="34" charset="0"/>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baseline="0">
          <a:latin typeface="Calibri" panose="020F0502020204030204" pitchFamily="34" charset="0"/>
        </a:defRPr>
      </a:pPr>
      <a:endParaRPr lang="en-US"/>
    </a:p>
  </c:txPr>
  <c:externalData r:id="rId3">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6.1521301299450694E-2"/>
          <c:y val="3.8461548080811668E-2"/>
          <c:w val="0.93847874720357938"/>
          <c:h val="0.78653846153846152"/>
        </c:manualLayout>
      </c:layout>
      <c:lineChart>
        <c:grouping val="standard"/>
        <c:varyColors val="0"/>
        <c:ser>
          <c:idx val="17"/>
          <c:order val="0"/>
          <c:tx>
            <c:strRef>
              <c:f>Sheet1!$A$2</c:f>
              <c:strCache>
                <c:ptCount val="1"/>
                <c:pt idx="0">
                  <c:v>FY 2025</c:v>
                </c:pt>
              </c:strCache>
            </c:strRef>
          </c:tx>
          <c:spPr>
            <a:ln w="10312">
              <a:solidFill>
                <a:srgbClr val="00B050">
                  <a:alpha val="97000"/>
                </a:srgbClr>
              </a:solidFill>
              <a:prstDash val="solid"/>
            </a:ln>
          </c:spPr>
          <c:marker>
            <c:symbol val="square"/>
            <c:size val="9"/>
            <c:spPr>
              <a:solidFill>
                <a:srgbClr val="00B050"/>
              </a:solidFill>
              <a:ln w="38100">
                <a:solidFill>
                  <a:srgbClr val="00B050"/>
                </a:solidFill>
                <a:prstDash val="solid"/>
              </a:ln>
            </c:spPr>
          </c:marker>
          <c:dLbls>
            <c:dLbl>
              <c:idx val="0"/>
              <c:layout>
                <c:manualLayout>
                  <c:x val="-3.8080207956929624E-2"/>
                  <c:y val="-6.35571672235377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D6EE-49E8-9C8D-F2D89F78F9AB}"/>
                </c:ext>
              </c:extLst>
            </c:dLbl>
            <c:dLbl>
              <c:idx val="1"/>
              <c:layout>
                <c:manualLayout>
                  <c:x val="-2.8939402852124808E-2"/>
                  <c:y val="-5.6516346733166883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D6EE-49E8-9C8D-F2D89F78F9AB}"/>
                </c:ext>
              </c:extLst>
            </c:dLbl>
            <c:dLbl>
              <c:idx val="2"/>
              <c:layout>
                <c:manualLayout>
                  <c:x val="-2.5613660618996798E-2"/>
                  <c:y val="-4.4467976179370511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D6EE-49E8-9C8D-F2D89F78F9AB}"/>
                </c:ext>
              </c:extLst>
            </c:dLbl>
            <c:dLbl>
              <c:idx val="3"/>
              <c:layout>
                <c:manualLayout>
                  <c:x val="-2.5613660618996798E-2"/>
                  <c:y val="-6.0349396243431407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D6EE-49E8-9C8D-F2D89F78F9AB}"/>
                </c:ext>
              </c:extLst>
            </c:dLbl>
            <c:dLbl>
              <c:idx val="4"/>
              <c:layout>
                <c:manualLayout>
                  <c:x val="-2.4190679473496977E-2"/>
                  <c:y val="-5.3996828217807165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D6EE-49E8-9C8D-F2D89F78F9AB}"/>
                </c:ext>
              </c:extLst>
            </c:dLbl>
            <c:dLbl>
              <c:idx val="5"/>
              <c:layout>
                <c:manualLayout>
                  <c:x val="-2.1344717182497228E-2"/>
                  <c:y val="-5.3997078318910534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D6EE-49E8-9C8D-F2D89F78F9AB}"/>
                </c:ext>
              </c:extLst>
            </c:dLbl>
            <c:dLbl>
              <c:idx val="6"/>
              <c:layout>
                <c:manualLayout>
                  <c:x val="-3.1305585200996085E-2"/>
                  <c:y val="-5.4917768591998706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D6EE-49E8-9C8D-F2D89F78F9AB}"/>
                </c:ext>
              </c:extLst>
            </c:dLbl>
            <c:dLbl>
              <c:idx val="7"/>
              <c:layout>
                <c:manualLayout>
                  <c:x val="-3.6997509782995375E-2"/>
                  <c:y val="-4.2532168238945532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D6EE-49E8-9C8D-F2D89F78F9AB}"/>
                </c:ext>
              </c:extLst>
            </c:dLbl>
            <c:dLbl>
              <c:idx val="8"/>
              <c:layout>
                <c:manualLayout>
                  <c:x val="-3.1305585200996085E-2"/>
                  <c:y val="-4.2759239558104012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8-D6EE-49E8-9C8D-F2D89F78F9AB}"/>
                </c:ext>
              </c:extLst>
            </c:dLbl>
            <c:dLbl>
              <c:idx val="9"/>
              <c:layout>
                <c:manualLayout>
                  <c:x val="-2.7036641764496619E-2"/>
                  <c:y val="-6.2727026783727172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9-D6EE-49E8-9C8D-F2D89F78F9AB}"/>
                </c:ext>
              </c:extLst>
            </c:dLbl>
            <c:dLbl>
              <c:idx val="10"/>
              <c:layout>
                <c:manualLayout>
                  <c:x val="-2.988260405549616E-2"/>
                  <c:y val="-3.8115408153746269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A-D6EE-49E8-9C8D-F2D89F78F9AB}"/>
                </c:ext>
              </c:extLst>
            </c:dLbl>
            <c:dLbl>
              <c:idx val="11"/>
              <c:layout>
                <c:manualLayout>
                  <c:x val="-2.1344717182497332E-2"/>
                  <c:y val="-5.717311223061923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B-D6EE-49E8-9C8D-F2D89F78F9AB}"/>
                </c:ext>
              </c:extLst>
            </c:dLbl>
            <c:spPr>
              <a:noFill/>
              <a:ln w="20624">
                <a:noFill/>
              </a:ln>
            </c:spPr>
            <c:txPr>
              <a:bodyPr wrap="square" lIns="38100" tIns="19050" rIns="38100" bIns="19050" anchor="ctr">
                <a:spAutoFit/>
              </a:bodyPr>
              <a:lstStyle/>
              <a:p>
                <a:pPr>
                  <a:defRPr sz="1600"/>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Sheet1!$B$1:$M$1</c:f>
              <c:strCache>
                <c:ptCount val="12"/>
                <c:pt idx="0">
                  <c:v>July</c:v>
                </c:pt>
                <c:pt idx="1">
                  <c:v>Aug.</c:v>
                </c:pt>
                <c:pt idx="2">
                  <c:v>Sept.</c:v>
                </c:pt>
                <c:pt idx="3">
                  <c:v>Oct.</c:v>
                </c:pt>
                <c:pt idx="4">
                  <c:v>Nov.</c:v>
                </c:pt>
                <c:pt idx="5">
                  <c:v>Dec.</c:v>
                </c:pt>
                <c:pt idx="6">
                  <c:v>Jan.</c:v>
                </c:pt>
                <c:pt idx="7">
                  <c:v>Feb.</c:v>
                </c:pt>
                <c:pt idx="8">
                  <c:v>March</c:v>
                </c:pt>
                <c:pt idx="9">
                  <c:v>April</c:v>
                </c:pt>
                <c:pt idx="10">
                  <c:v>May</c:v>
                </c:pt>
                <c:pt idx="11">
                  <c:v>June</c:v>
                </c:pt>
              </c:strCache>
            </c:strRef>
          </c:cat>
          <c:val>
            <c:numRef>
              <c:f>Sheet1!$B$2:$M$2</c:f>
              <c:numCache>
                <c:formatCode>0</c:formatCode>
                <c:ptCount val="12"/>
                <c:pt idx="0">
                  <c:v>120</c:v>
                </c:pt>
                <c:pt idx="1">
                  <c:v>110</c:v>
                </c:pt>
                <c:pt idx="2">
                  <c:v>94</c:v>
                </c:pt>
                <c:pt idx="3">
                  <c:v>126</c:v>
                </c:pt>
                <c:pt idx="4">
                  <c:v>82</c:v>
                </c:pt>
                <c:pt idx="5">
                  <c:v>85</c:v>
                </c:pt>
                <c:pt idx="6">
                  <c:v>92</c:v>
                </c:pt>
                <c:pt idx="7">
                  <c:v>119</c:v>
                </c:pt>
                <c:pt idx="8">
                  <c:v>120</c:v>
                </c:pt>
                <c:pt idx="9">
                  <c:v>129</c:v>
                </c:pt>
              </c:numCache>
            </c:numRef>
          </c:val>
          <c:smooth val="0"/>
          <c:extLst>
            <c:ext xmlns:c16="http://schemas.microsoft.com/office/drawing/2014/chart" uri="{C3380CC4-5D6E-409C-BE32-E72D297353CC}">
              <c16:uniqueId val="{0000000C-D6EE-49E8-9C8D-F2D89F78F9AB}"/>
            </c:ext>
          </c:extLst>
        </c:ser>
        <c:dLbls>
          <c:showLegendKey val="0"/>
          <c:showVal val="1"/>
          <c:showCatName val="0"/>
          <c:showSerName val="0"/>
          <c:showPercent val="0"/>
          <c:showBubbleSize val="0"/>
        </c:dLbls>
        <c:marker val="1"/>
        <c:smooth val="0"/>
        <c:axId val="73049216"/>
        <c:axId val="73050752"/>
      </c:lineChart>
      <c:catAx>
        <c:axId val="73049216"/>
        <c:scaling>
          <c:orientation val="minMax"/>
        </c:scaling>
        <c:delete val="0"/>
        <c:axPos val="b"/>
        <c:numFmt formatCode="General" sourceLinked="1"/>
        <c:majorTickMark val="out"/>
        <c:minorTickMark val="none"/>
        <c:tickLblPos val="nextTo"/>
        <c:spPr>
          <a:ln w="2578">
            <a:solidFill>
              <a:schemeClr val="tx1"/>
            </a:solidFill>
            <a:prstDash val="solid"/>
          </a:ln>
        </c:spPr>
        <c:txPr>
          <a:bodyPr rot="0" vert="horz"/>
          <a:lstStyle/>
          <a:p>
            <a:pPr>
              <a:defRPr/>
            </a:pPr>
            <a:endParaRPr lang="en-US"/>
          </a:p>
        </c:txPr>
        <c:crossAx val="73050752"/>
        <c:crosses val="autoZero"/>
        <c:auto val="1"/>
        <c:lblAlgn val="ctr"/>
        <c:lblOffset val="100"/>
        <c:tickLblSkip val="1"/>
        <c:tickMarkSkip val="1"/>
        <c:noMultiLvlLbl val="0"/>
      </c:catAx>
      <c:valAx>
        <c:axId val="73050752"/>
        <c:scaling>
          <c:orientation val="minMax"/>
          <c:max val="160"/>
          <c:min val="0"/>
        </c:scaling>
        <c:delete val="0"/>
        <c:axPos val="l"/>
        <c:majorGridlines>
          <c:spPr>
            <a:ln w="10312">
              <a:solidFill>
                <a:schemeClr val="accent3">
                  <a:lumMod val="75000"/>
                </a:schemeClr>
              </a:solidFill>
              <a:prstDash val="sysDot"/>
            </a:ln>
          </c:spPr>
        </c:majorGridlines>
        <c:numFmt formatCode="#,##0" sourceLinked="0"/>
        <c:majorTickMark val="out"/>
        <c:minorTickMark val="none"/>
        <c:tickLblPos val="nextTo"/>
        <c:spPr>
          <a:ln w="2578">
            <a:solidFill>
              <a:schemeClr val="tx1"/>
            </a:solidFill>
            <a:prstDash val="solid"/>
          </a:ln>
        </c:spPr>
        <c:txPr>
          <a:bodyPr rot="0" vert="horz"/>
          <a:lstStyle/>
          <a:p>
            <a:pPr>
              <a:defRPr/>
            </a:pPr>
            <a:endParaRPr lang="en-US"/>
          </a:p>
        </c:txPr>
        <c:crossAx val="73049216"/>
        <c:crosses val="autoZero"/>
        <c:crossBetween val="between"/>
        <c:majorUnit val="25"/>
        <c:minorUnit val="1"/>
      </c:valAx>
      <c:spPr>
        <a:noFill/>
        <a:ln w="20624">
          <a:noFill/>
        </a:ln>
      </c:spPr>
    </c:plotArea>
    <c:plotVisOnly val="1"/>
    <c:dispBlanksAs val="gap"/>
    <c:showDLblsOverMax val="0"/>
  </c:chart>
  <c:spPr>
    <a:noFill/>
    <a:ln>
      <a:noFill/>
    </a:ln>
  </c:spPr>
  <c:txPr>
    <a:bodyPr/>
    <a:lstStyle/>
    <a:p>
      <a:pPr>
        <a:defRPr sz="1462" b="0" i="0" u="none" strike="noStrike" baseline="0">
          <a:solidFill>
            <a:schemeClr val="tx1"/>
          </a:solidFill>
          <a:latin typeface="Calibri" panose="020F0502020204030204" pitchFamily="34" charset="0"/>
          <a:ea typeface="Times New Roman"/>
          <a:cs typeface="Calibri" panose="020F0502020204030204" pitchFamily="34" charset="0"/>
        </a:defRPr>
      </a:pPr>
      <a:endParaRPr lang="en-US"/>
    </a:p>
  </c:txPr>
  <c:externalData r:id="rId1">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solidFill>
                <a:effectLst/>
                <a:latin typeface="Calibri" panose="020F0502020204030204" pitchFamily="34" charset="0"/>
                <a:ea typeface="+mn-ea"/>
                <a:cs typeface="Calibri" panose="020F0502020204030204" pitchFamily="34" charset="0"/>
              </a:defRPr>
            </a:pPr>
            <a:r>
              <a:rPr lang="en-US" sz="2000" b="1" dirty="0">
                <a:solidFill>
                  <a:schemeClr val="tx1"/>
                </a:solidFill>
                <a:effectLst/>
                <a:latin typeface="Calibri" panose="020F0502020204030204" pitchFamily="34" charset="0"/>
                <a:cs typeface="Calibri" panose="020F0502020204030204" pitchFamily="34" charset="0"/>
              </a:rPr>
              <a:t>Workers’ Compensation Trust Fund (WCTF) Uninsured Claims</a:t>
            </a:r>
          </a:p>
        </c:rich>
      </c:tx>
      <c:layout>
        <c:manualLayout>
          <c:xMode val="edge"/>
          <c:yMode val="edge"/>
          <c:x val="0.14507524059492566"/>
          <c:y val="2.4400600216339181E-2"/>
        </c:manualLayout>
      </c:layout>
      <c:overlay val="0"/>
      <c:spPr>
        <a:noFill/>
        <a:ln>
          <a:noFill/>
        </a:ln>
        <a:effectLst/>
      </c:spPr>
      <c:txPr>
        <a:bodyPr rot="0" spcFirstLastPara="1" vertOverflow="ellipsis" vert="horz" wrap="square" anchor="ctr" anchorCtr="1"/>
        <a:lstStyle/>
        <a:p>
          <a:pPr>
            <a:defRPr sz="1862" b="0" i="0" u="none" strike="noStrike" kern="1200" spc="0" baseline="0">
              <a:solidFill>
                <a:schemeClr val="tx1"/>
              </a:solidFill>
              <a:effectLst/>
              <a:latin typeface="Calibri" panose="020F0502020204030204" pitchFamily="34" charset="0"/>
              <a:ea typeface="+mn-ea"/>
              <a:cs typeface="Calibri" panose="020F0502020204030204" pitchFamily="34" charset="0"/>
            </a:defRPr>
          </a:pPr>
          <a:endParaRPr lang="en-US"/>
        </a:p>
      </c:txPr>
    </c:title>
    <c:autoTitleDeleted val="0"/>
    <c:plotArea>
      <c:layout>
        <c:manualLayout>
          <c:layoutTarget val="inner"/>
          <c:xMode val="edge"/>
          <c:yMode val="edge"/>
          <c:x val="5.0179303090744573E-2"/>
          <c:y val="1.9805260581545504E-2"/>
          <c:w val="0.93877884074415696"/>
          <c:h val="0.78336771405656025"/>
        </c:manualLayout>
      </c:layout>
      <c:barChart>
        <c:barDir val="col"/>
        <c:grouping val="stacked"/>
        <c:varyColors val="0"/>
        <c:ser>
          <c:idx val="0"/>
          <c:order val="0"/>
          <c:tx>
            <c:strRef>
              <c:f>Sheet1!$B$1</c:f>
              <c:strCache>
                <c:ptCount val="1"/>
                <c:pt idx="0">
                  <c:v>Uninsured Claims by Occupation &amp; Industry - FY 2025</c:v>
                </c:pt>
              </c:strCache>
            </c:strRef>
          </c:tx>
          <c:spPr>
            <a:solidFill>
              <a:schemeClr val="accent1"/>
            </a:solidFill>
            <a:ln>
              <a:noFill/>
            </a:ln>
            <a:effectLst/>
          </c:spPr>
          <c:invertIfNegative val="0"/>
          <c:dPt>
            <c:idx val="0"/>
            <c:invertIfNegative val="0"/>
            <c:bubble3D val="0"/>
            <c:spPr>
              <a:solidFill>
                <a:srgbClr val="FFFF99"/>
              </a:solidFill>
              <a:ln>
                <a:noFill/>
              </a:ln>
              <a:effectLst/>
            </c:spPr>
            <c:extLst>
              <c:ext xmlns:c16="http://schemas.microsoft.com/office/drawing/2014/chart" uri="{C3380CC4-5D6E-409C-BE32-E72D297353CC}">
                <c16:uniqueId val="{00000001-B278-4386-8447-24CDB4A180AB}"/>
              </c:ext>
            </c:extLst>
          </c:dPt>
          <c:dPt>
            <c:idx val="1"/>
            <c:invertIfNegative val="0"/>
            <c:bubble3D val="0"/>
            <c:spPr>
              <a:solidFill>
                <a:schemeClr val="bg2">
                  <a:lumMod val="40000"/>
                  <a:lumOff val="60000"/>
                </a:schemeClr>
              </a:solidFill>
              <a:ln>
                <a:noFill/>
              </a:ln>
              <a:effectLst/>
            </c:spPr>
            <c:extLst>
              <c:ext xmlns:c16="http://schemas.microsoft.com/office/drawing/2014/chart" uri="{C3380CC4-5D6E-409C-BE32-E72D297353CC}">
                <c16:uniqueId val="{00000003-B278-4386-8447-24CDB4A180AB}"/>
              </c:ext>
            </c:extLst>
          </c:dPt>
          <c:dPt>
            <c:idx val="2"/>
            <c:invertIfNegative val="0"/>
            <c:bubble3D val="0"/>
            <c:spPr>
              <a:solidFill>
                <a:srgbClr val="A9F272"/>
              </a:solidFill>
              <a:ln>
                <a:noFill/>
              </a:ln>
              <a:effectLst/>
            </c:spPr>
            <c:extLst>
              <c:ext xmlns:c16="http://schemas.microsoft.com/office/drawing/2014/chart" uri="{C3380CC4-5D6E-409C-BE32-E72D297353CC}">
                <c16:uniqueId val="{00000005-B278-4386-8447-24CDB4A180AB}"/>
              </c:ext>
            </c:extLst>
          </c:dPt>
          <c:dPt>
            <c:idx val="3"/>
            <c:invertIfNegative val="0"/>
            <c:bubble3D val="0"/>
            <c:spPr>
              <a:solidFill>
                <a:schemeClr val="accent5">
                  <a:lumMod val="90000"/>
                </a:schemeClr>
              </a:solidFill>
              <a:ln>
                <a:noFill/>
              </a:ln>
              <a:effectLst/>
            </c:spPr>
            <c:extLst>
              <c:ext xmlns:c16="http://schemas.microsoft.com/office/drawing/2014/chart" uri="{C3380CC4-5D6E-409C-BE32-E72D297353CC}">
                <c16:uniqueId val="{00000007-B278-4386-8447-24CDB4A180AB}"/>
              </c:ext>
            </c:extLst>
          </c:dPt>
          <c:dPt>
            <c:idx val="4"/>
            <c:invertIfNegative val="0"/>
            <c:bubble3D val="0"/>
            <c:spPr>
              <a:solidFill>
                <a:schemeClr val="accent2">
                  <a:lumMod val="20000"/>
                  <a:lumOff val="80000"/>
                </a:schemeClr>
              </a:solidFill>
              <a:ln>
                <a:noFill/>
              </a:ln>
              <a:effectLst/>
            </c:spPr>
            <c:extLst>
              <c:ext xmlns:c16="http://schemas.microsoft.com/office/drawing/2014/chart" uri="{C3380CC4-5D6E-409C-BE32-E72D297353CC}">
                <c16:uniqueId val="{00000009-B278-4386-8447-24CDB4A180AB}"/>
              </c:ext>
            </c:extLst>
          </c:dPt>
          <c:dPt>
            <c:idx val="5"/>
            <c:invertIfNegative val="0"/>
            <c:bubble3D val="0"/>
            <c:spPr>
              <a:solidFill>
                <a:srgbClr val="61B2BB"/>
              </a:solidFill>
              <a:ln>
                <a:noFill/>
              </a:ln>
              <a:effectLst/>
            </c:spPr>
            <c:extLst>
              <c:ext xmlns:c16="http://schemas.microsoft.com/office/drawing/2014/chart" uri="{C3380CC4-5D6E-409C-BE32-E72D297353CC}">
                <c16:uniqueId val="{0000000B-B278-4386-8447-24CDB4A180AB}"/>
              </c:ext>
            </c:extLst>
          </c:dPt>
          <c:dPt>
            <c:idx val="6"/>
            <c:invertIfNegative val="0"/>
            <c:bubble3D val="0"/>
            <c:spPr>
              <a:solidFill>
                <a:schemeClr val="accent6">
                  <a:lumMod val="40000"/>
                  <a:lumOff val="60000"/>
                </a:schemeClr>
              </a:solidFill>
              <a:ln>
                <a:noFill/>
              </a:ln>
              <a:effectLst/>
            </c:spPr>
            <c:extLst>
              <c:ext xmlns:c16="http://schemas.microsoft.com/office/drawing/2014/chart" uri="{C3380CC4-5D6E-409C-BE32-E72D297353CC}">
                <c16:uniqueId val="{0000000D-B278-4386-8447-24CDB4A180AB}"/>
              </c:ext>
            </c:extLst>
          </c:dPt>
          <c:dPt>
            <c:idx val="7"/>
            <c:invertIfNegative val="0"/>
            <c:bubble3D val="0"/>
            <c:spPr>
              <a:solidFill>
                <a:srgbClr val="FFC000"/>
              </a:solidFill>
              <a:ln>
                <a:noFill/>
              </a:ln>
              <a:effectLst/>
            </c:spPr>
            <c:extLst>
              <c:ext xmlns:c16="http://schemas.microsoft.com/office/drawing/2014/chart" uri="{C3380CC4-5D6E-409C-BE32-E72D297353CC}">
                <c16:uniqueId val="{0000000F-B278-4386-8447-24CDB4A180AB}"/>
              </c:ext>
            </c:extLst>
          </c:dPt>
          <c:dPt>
            <c:idx val="8"/>
            <c:invertIfNegative val="0"/>
            <c:bubble3D val="0"/>
            <c:spPr>
              <a:solidFill>
                <a:srgbClr val="FF6565"/>
              </a:solidFill>
              <a:ln>
                <a:noFill/>
              </a:ln>
              <a:effectLst/>
            </c:spPr>
            <c:extLst>
              <c:ext xmlns:c16="http://schemas.microsoft.com/office/drawing/2014/chart" uri="{C3380CC4-5D6E-409C-BE32-E72D297353CC}">
                <c16:uniqueId val="{00000011-B278-4386-8447-24CDB4A180AB}"/>
              </c:ext>
            </c:extLst>
          </c:dPt>
          <c:dPt>
            <c:idx val="9"/>
            <c:invertIfNegative val="0"/>
            <c:bubble3D val="0"/>
            <c:spPr>
              <a:solidFill>
                <a:srgbClr val="3399FF"/>
              </a:solidFill>
              <a:ln>
                <a:noFill/>
              </a:ln>
              <a:effectLst/>
            </c:spPr>
            <c:extLst>
              <c:ext xmlns:c16="http://schemas.microsoft.com/office/drawing/2014/chart" uri="{C3380CC4-5D6E-409C-BE32-E72D297353CC}">
                <c16:uniqueId val="{00000013-B278-4386-8447-24CDB4A180AB}"/>
              </c:ext>
            </c:extLst>
          </c:dPt>
          <c:dPt>
            <c:idx val="10"/>
            <c:invertIfNegative val="0"/>
            <c:bubble3D val="0"/>
            <c:spPr>
              <a:solidFill>
                <a:srgbClr val="FF99CC"/>
              </a:solidFill>
              <a:ln>
                <a:noFill/>
              </a:ln>
              <a:effectLst/>
            </c:spPr>
            <c:extLst>
              <c:ext xmlns:c16="http://schemas.microsoft.com/office/drawing/2014/chart" uri="{C3380CC4-5D6E-409C-BE32-E72D297353CC}">
                <c16:uniqueId val="{00000015-B278-4386-8447-24CDB4A180AB}"/>
              </c:ext>
            </c:extLst>
          </c:dPt>
          <c:dPt>
            <c:idx val="11"/>
            <c:invertIfNegative val="0"/>
            <c:bubble3D val="0"/>
            <c:spPr>
              <a:solidFill>
                <a:srgbClr val="00B050"/>
              </a:solidFill>
              <a:ln>
                <a:noFill/>
              </a:ln>
              <a:effectLst/>
            </c:spPr>
            <c:extLst>
              <c:ext xmlns:c16="http://schemas.microsoft.com/office/drawing/2014/chart" uri="{C3380CC4-5D6E-409C-BE32-E72D297353CC}">
                <c16:uniqueId val="{00000017-B278-4386-8447-24CDB4A180AB}"/>
              </c:ext>
            </c:extLst>
          </c:dPt>
          <c:dPt>
            <c:idx val="12"/>
            <c:invertIfNegative val="0"/>
            <c:bubble3D val="0"/>
            <c:spPr>
              <a:solidFill>
                <a:srgbClr val="FF6600"/>
              </a:solidFill>
              <a:ln>
                <a:noFill/>
              </a:ln>
              <a:effectLst/>
            </c:spPr>
            <c:extLst>
              <c:ext xmlns:c16="http://schemas.microsoft.com/office/drawing/2014/chart" uri="{C3380CC4-5D6E-409C-BE32-E72D297353CC}">
                <c16:uniqueId val="{00000019-B278-4386-8447-24CDB4A180AB}"/>
              </c:ext>
            </c:extLst>
          </c:dPt>
          <c:dPt>
            <c:idx val="13"/>
            <c:invertIfNegative val="0"/>
            <c:bubble3D val="0"/>
            <c:spPr>
              <a:solidFill>
                <a:srgbClr val="00B0F0"/>
              </a:solidFill>
              <a:ln>
                <a:noFill/>
              </a:ln>
              <a:effectLst/>
            </c:spPr>
            <c:extLst>
              <c:ext xmlns:c16="http://schemas.microsoft.com/office/drawing/2014/chart" uri="{C3380CC4-5D6E-409C-BE32-E72D297353CC}">
                <c16:uniqueId val="{0000001B-B278-4386-8447-24CDB4A180AB}"/>
              </c:ext>
            </c:extLst>
          </c:dPt>
          <c:dPt>
            <c:idx val="14"/>
            <c:invertIfNegative val="0"/>
            <c:bubble3D val="0"/>
            <c:spPr>
              <a:solidFill>
                <a:srgbClr val="3366FF"/>
              </a:solidFill>
              <a:ln>
                <a:noFill/>
              </a:ln>
              <a:effectLst/>
            </c:spPr>
            <c:extLst>
              <c:ext xmlns:c16="http://schemas.microsoft.com/office/drawing/2014/chart" uri="{C3380CC4-5D6E-409C-BE32-E72D297353CC}">
                <c16:uniqueId val="{0000001D-B278-4386-8447-24CDB4A180AB}"/>
              </c:ext>
            </c:extLst>
          </c:dPt>
          <c:dLbls>
            <c:dLbl>
              <c:idx val="0"/>
              <c:layout>
                <c:manualLayout>
                  <c:x val="-2.8918416447944006E-3"/>
                  <c:y val="-0.28467366919062376"/>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B278-4386-8447-24CDB4A180AB}"/>
                </c:ext>
              </c:extLst>
            </c:dLbl>
            <c:dLbl>
              <c:idx val="1"/>
              <c:layout>
                <c:manualLayout>
                  <c:x val="-2.7554124498176155E-17"/>
                  <c:y val="-5.4223556036309288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B278-4386-8447-24CDB4A180AB}"/>
                </c:ext>
              </c:extLst>
            </c:dLbl>
            <c:dLbl>
              <c:idx val="2"/>
              <c:layout>
                <c:manualLayout>
                  <c:x val="0"/>
                  <c:y val="-5.1512378234493825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B278-4386-8447-24CDB4A180AB}"/>
                </c:ext>
              </c:extLst>
            </c:dLbl>
            <c:dLbl>
              <c:idx val="3"/>
              <c:layout>
                <c:manualLayout>
                  <c:x val="0"/>
                  <c:y val="-5.4223556036309288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B278-4386-8447-24CDB4A180AB}"/>
                </c:ext>
              </c:extLst>
            </c:dLbl>
            <c:dLbl>
              <c:idx val="4"/>
              <c:layout>
                <c:manualLayout>
                  <c:x val="0"/>
                  <c:y val="-6.2357089441755685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9-B278-4386-8447-24CDB4A180AB}"/>
                </c:ext>
              </c:extLst>
            </c:dLbl>
            <c:dLbl>
              <c:idx val="5"/>
              <c:layout>
                <c:manualLayout>
                  <c:x val="-1.274825021872266E-3"/>
                  <c:y val="-0.17080420151437425"/>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B-B278-4386-8447-24CDB4A180AB}"/>
                </c:ext>
              </c:extLst>
            </c:dLbl>
            <c:dLbl>
              <c:idx val="6"/>
              <c:layout>
                <c:manualLayout>
                  <c:x val="-1.3888888888888889E-3"/>
                  <c:y val="-0.10844711207261867"/>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D-B278-4386-8447-24CDB4A180AB}"/>
                </c:ext>
              </c:extLst>
            </c:dLbl>
            <c:dLbl>
              <c:idx val="7"/>
              <c:layout>
                <c:manualLayout>
                  <c:x val="-1.3888888888888889E-3"/>
                  <c:y val="-4.8801200432678458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F-B278-4386-8447-24CDB4A180AB}"/>
                </c:ext>
              </c:extLst>
            </c:dLbl>
            <c:dLbl>
              <c:idx val="8"/>
              <c:layout>
                <c:manualLayout>
                  <c:x val="1.1021649799270462E-16"/>
                  <c:y val="-5.4223556036309288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1-B278-4386-8447-24CDB4A180AB}"/>
                </c:ext>
              </c:extLst>
            </c:dLbl>
            <c:dLbl>
              <c:idx val="9"/>
              <c:layout>
                <c:manualLayout>
                  <c:x val="0"/>
                  <c:y val="-5.4223556036309288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3-B278-4386-8447-24CDB4A180AB}"/>
                </c:ext>
              </c:extLst>
            </c:dLbl>
            <c:dLbl>
              <c:idx val="10"/>
              <c:layout>
                <c:manualLayout>
                  <c:x val="-4.0526027996501453E-3"/>
                  <c:y val="-5.6934733838124751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5-B278-4386-8447-24CDB4A180AB}"/>
                </c:ext>
              </c:extLst>
            </c:dLbl>
            <c:dLbl>
              <c:idx val="11"/>
              <c:layout>
                <c:manualLayout>
                  <c:x val="1.3888888888888889E-3"/>
                  <c:y val="-0.17622655711800519"/>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7-B278-4386-8447-24CDB4A180AB}"/>
                </c:ext>
              </c:extLst>
            </c:dLbl>
            <c:dLbl>
              <c:idx val="12"/>
              <c:layout>
                <c:manualLayout>
                  <c:x val="-4.1666666666666666E-3"/>
                  <c:y val="-0.14640360129803517"/>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9-B278-4386-8447-24CDB4A180AB}"/>
                </c:ext>
              </c:extLst>
            </c:dLbl>
            <c:dLbl>
              <c:idx val="13"/>
              <c:layout>
                <c:manualLayout>
                  <c:x val="2.7777777777777779E-3"/>
                  <c:y val="-0.130136534487142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B-B278-4386-8447-24CDB4A180AB}"/>
                </c:ext>
              </c:extLst>
            </c:dLbl>
            <c:spPr>
              <a:noFill/>
              <a:ln>
                <a:noFill/>
              </a:ln>
              <a:effectLst/>
            </c:spPr>
            <c:txPr>
              <a:bodyPr rot="0" spcFirstLastPara="1" vertOverflow="ellipsis" vert="horz" wrap="square" lIns="38100" tIns="19050" rIns="38100" bIns="19050" anchor="ctr" anchorCtr="1">
                <a:spAutoFit/>
              </a:bodyPr>
              <a:lstStyle/>
              <a:p>
                <a:pPr>
                  <a:defRPr sz="1800" b="0" i="0" u="none" strike="noStrike" kern="1200" baseline="0">
                    <a:solidFill>
                      <a:schemeClr val="tx1">
                        <a:lumMod val="75000"/>
                        <a:lumOff val="25000"/>
                      </a:schemeClr>
                    </a:solidFill>
                    <a:latin typeface="Calibri" panose="020F0502020204030204" pitchFamily="34" charset="0"/>
                    <a:ea typeface="+mn-ea"/>
                    <a:cs typeface="Calibri" panose="020F050202020403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Sheet1!$A$2:$A$14</c:f>
              <c:strCache>
                <c:ptCount val="13"/>
                <c:pt idx="0">
                  <c:v>Total Uninsured Injuries Reported</c:v>
                </c:pt>
                <c:pt idx="1">
                  <c:v>Roofer</c:v>
                </c:pt>
                <c:pt idx="2">
                  <c:v>Cleaner</c:v>
                </c:pt>
                <c:pt idx="3">
                  <c:v>Delivery Driver</c:v>
                </c:pt>
                <c:pt idx="4">
                  <c:v>Carpenter</c:v>
                </c:pt>
                <c:pt idx="5">
                  <c:v>Laborer</c:v>
                </c:pt>
                <c:pt idx="6">
                  <c:v>All Other Occupations</c:v>
                </c:pt>
                <c:pt idx="7">
                  <c:v>Restaurant</c:v>
                </c:pt>
                <c:pt idx="8">
                  <c:v>Auto Repair</c:v>
                </c:pt>
                <c:pt idx="9">
                  <c:v>Delivery Services</c:v>
                </c:pt>
                <c:pt idx="10">
                  <c:v>Tree Service</c:v>
                </c:pt>
                <c:pt idx="11">
                  <c:v>Construction</c:v>
                </c:pt>
                <c:pt idx="12">
                  <c:v>All Other Industries</c:v>
                </c:pt>
              </c:strCache>
            </c:strRef>
          </c:cat>
          <c:val>
            <c:numRef>
              <c:f>Sheet1!$B$2:$B$14</c:f>
              <c:numCache>
                <c:formatCode>General</c:formatCode>
                <c:ptCount val="13"/>
                <c:pt idx="0">
                  <c:v>97</c:v>
                </c:pt>
                <c:pt idx="1">
                  <c:v>3</c:v>
                </c:pt>
                <c:pt idx="2">
                  <c:v>4</c:v>
                </c:pt>
                <c:pt idx="3">
                  <c:v>4</c:v>
                </c:pt>
                <c:pt idx="4">
                  <c:v>12</c:v>
                </c:pt>
                <c:pt idx="5">
                  <c:v>44</c:v>
                </c:pt>
                <c:pt idx="6">
                  <c:v>27</c:v>
                </c:pt>
                <c:pt idx="7">
                  <c:v>3</c:v>
                </c:pt>
                <c:pt idx="8">
                  <c:v>4</c:v>
                </c:pt>
                <c:pt idx="9">
                  <c:v>4</c:v>
                </c:pt>
                <c:pt idx="10">
                  <c:v>5</c:v>
                </c:pt>
                <c:pt idx="11">
                  <c:v>43</c:v>
                </c:pt>
                <c:pt idx="12">
                  <c:v>38</c:v>
                </c:pt>
              </c:numCache>
            </c:numRef>
          </c:val>
          <c:extLst>
            <c:ext xmlns:c16="http://schemas.microsoft.com/office/drawing/2014/chart" uri="{C3380CC4-5D6E-409C-BE32-E72D297353CC}">
              <c16:uniqueId val="{0000001E-B278-4386-8447-24CDB4A180AB}"/>
            </c:ext>
          </c:extLst>
        </c:ser>
        <c:dLbls>
          <c:showLegendKey val="0"/>
          <c:showVal val="0"/>
          <c:showCatName val="0"/>
          <c:showSerName val="0"/>
          <c:showPercent val="0"/>
          <c:showBubbleSize val="0"/>
        </c:dLbls>
        <c:gapWidth val="50"/>
        <c:overlap val="100"/>
        <c:axId val="1800060687"/>
        <c:axId val="1800067343"/>
      </c:barChart>
      <c:catAx>
        <c:axId val="1800060687"/>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Calibri" panose="020F0502020204030204" pitchFamily="34" charset="0"/>
                <a:ea typeface="+mn-ea"/>
                <a:cs typeface="Calibri" panose="020F0502020204030204" pitchFamily="34" charset="0"/>
              </a:defRPr>
            </a:pPr>
            <a:endParaRPr lang="en-US"/>
          </a:p>
        </c:txPr>
        <c:crossAx val="1800067343"/>
        <c:crosses val="autoZero"/>
        <c:auto val="1"/>
        <c:lblAlgn val="ctr"/>
        <c:lblOffset val="100"/>
        <c:noMultiLvlLbl val="0"/>
      </c:catAx>
      <c:valAx>
        <c:axId val="1800067343"/>
        <c:scaling>
          <c:orientation val="minMax"/>
        </c:scaling>
        <c:delete val="0"/>
        <c:axPos val="l"/>
        <c:majorGridlines>
          <c:spPr>
            <a:ln w="9525" cap="flat" cmpd="sng" algn="ctr">
              <a:solidFill>
                <a:schemeClr val="tx1">
                  <a:lumMod val="15000"/>
                  <a:lumOff val="85000"/>
                </a:schemeClr>
              </a:solidFill>
              <a:prstDash val="sysDash"/>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Calibri" panose="020F0502020204030204" pitchFamily="34" charset="0"/>
                <a:ea typeface="+mn-ea"/>
                <a:cs typeface="Calibri" panose="020F0502020204030204" pitchFamily="34" charset="0"/>
              </a:defRPr>
            </a:pPr>
            <a:endParaRPr lang="en-US"/>
          </a:p>
        </c:txPr>
        <c:crossAx val="1800060687"/>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0"/>
      <c:rotY val="0"/>
      <c:rAngAx val="0"/>
      <c:perspective val="2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bar3DChart>
        <c:barDir val="col"/>
        <c:grouping val="clustered"/>
        <c:varyColors val="0"/>
        <c:ser>
          <c:idx val="0"/>
          <c:order val="0"/>
          <c:tx>
            <c:strRef>
              <c:f>Sheet1!$B$1</c:f>
              <c:strCache>
                <c:ptCount val="1"/>
                <c:pt idx="0">
                  <c:v>Budget</c:v>
                </c:pt>
              </c:strCache>
            </c:strRef>
          </c:tx>
          <c:spPr>
            <a:solidFill>
              <a:srgbClr val="FFC000"/>
            </a:solidFill>
            <a:ln>
              <a:solidFill>
                <a:schemeClr val="bg1">
                  <a:lumMod val="65000"/>
                </a:schemeClr>
              </a:solidFill>
            </a:ln>
            <a:effectLst/>
            <a:sp3d>
              <a:contourClr>
                <a:schemeClr val="bg1">
                  <a:lumMod val="65000"/>
                </a:schemeClr>
              </a:contourClr>
            </a:sp3d>
          </c:spPr>
          <c:invertIfNegative val="0"/>
          <c:dLbls>
            <c:dLbl>
              <c:idx val="0"/>
              <c:layout>
                <c:manualLayout>
                  <c:x val="-2.6744161560005898E-3"/>
                  <c:y val="0.19516502930596097"/>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2D2F-4401-AE64-8ADBB7209C8C}"/>
                </c:ext>
              </c:extLst>
            </c:dLbl>
            <c:dLbl>
              <c:idx val="1"/>
              <c:layout>
                <c:manualLayout>
                  <c:x val="-2.9370143407669467E-3"/>
                  <c:y val="0.22777531734548448"/>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2D2F-4401-AE64-8ADBB7209C8C}"/>
                </c:ext>
              </c:extLst>
            </c:dLbl>
            <c:dLbl>
              <c:idx val="2"/>
              <c:layout>
                <c:manualLayout>
                  <c:x val="-3.0682081411754795E-3"/>
                  <c:y val="0.21173203840848778"/>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2D2F-4401-AE64-8ADBB7209C8C}"/>
                </c:ext>
              </c:extLst>
            </c:dLbl>
            <c:dLbl>
              <c:idx val="3"/>
              <c:layout>
                <c:manualLayout>
                  <c:x val="2.5431667512386424E-3"/>
                  <c:y val="0.21010219978737038"/>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2D2F-4401-AE64-8ADBB7209C8C}"/>
                </c:ext>
              </c:extLst>
            </c:dLbl>
            <c:dLbl>
              <c:idx val="4"/>
              <c:layout>
                <c:manualLayout>
                  <c:x val="5.0862341272347239E-3"/>
                  <c:y val="7.4517872593586595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2D2F-4401-AE64-8ADBB7209C8C}"/>
                </c:ext>
              </c:extLst>
            </c:dLbl>
            <c:dLbl>
              <c:idx val="5"/>
              <c:layout>
                <c:manualLayout>
                  <c:x val="-2.4600632707847811E-3"/>
                  <c:y val="0.19774192653055314"/>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2D2F-4401-AE64-8ADBB7209C8C}"/>
                </c:ext>
              </c:extLst>
            </c:dLbl>
            <c:dLbl>
              <c:idx val="6"/>
              <c:layout>
                <c:manualLayout>
                  <c:x val="5.0863335024772848E-3"/>
                  <c:y val="0.2079491137013361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2D2F-4401-AE64-8ADBB7209C8C}"/>
                </c:ext>
              </c:extLst>
            </c:dLbl>
            <c:dLbl>
              <c:idx val="7"/>
              <c:layout>
                <c:manualLayout>
                  <c:x val="4.0032542057702241E-3"/>
                  <c:y val="0.16569097628539506"/>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2D2F-4401-AE64-8ADBB7209C8C}"/>
                </c:ext>
              </c:extLst>
            </c:dLbl>
            <c:dLbl>
              <c:idx val="8"/>
              <c:layout>
                <c:manualLayout>
                  <c:x val="0"/>
                  <c:y val="0.17370892018779341"/>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8-2D2F-4401-AE64-8ADBB7209C8C}"/>
                </c:ext>
              </c:extLst>
            </c:dLbl>
            <c:dLbl>
              <c:idx val="9"/>
              <c:layout>
                <c:manualLayout>
                  <c:x val="0"/>
                  <c:y val="0.15727699530516429"/>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9-2D2F-4401-AE64-8ADBB7209C8C}"/>
                </c:ext>
              </c:extLst>
            </c:dLbl>
            <c:dLbl>
              <c:idx val="10"/>
              <c:layout>
                <c:manualLayout>
                  <c:x val="-2.2633483392035544E-16"/>
                  <c:y val="0.1619718309859155"/>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A-2D2F-4401-AE64-8ADBB7209C8C}"/>
                </c:ext>
              </c:extLst>
            </c:dLbl>
            <c:spPr>
              <a:noFill/>
              <a:ln>
                <a:noFill/>
              </a:ln>
              <a:effectLst/>
            </c:spPr>
            <c:txPr>
              <a:bodyPr rot="-5400000" spcFirstLastPara="1" vertOverflow="ellipsis" wrap="square" anchor="ctr" anchorCtr="1"/>
              <a:lstStyle/>
              <a:p>
                <a:pPr>
                  <a:defRPr sz="1200" b="0" i="0" u="none" strike="noStrike" kern="1200" baseline="0">
                    <a:solidFill>
                      <a:schemeClr val="tx1">
                        <a:lumMod val="75000"/>
                        <a:lumOff val="25000"/>
                      </a:schemeClr>
                    </a:solidFill>
                    <a:latin typeface="Calibri" panose="020F0502020204030204" pitchFamily="34" charset="0"/>
                    <a:ea typeface="+mn-ea"/>
                    <a:cs typeface="Calibri" panose="020F050202020403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Sheet1!$A$11:$A$15</c:f>
              <c:numCache>
                <c:formatCode>General</c:formatCode>
                <c:ptCount val="5"/>
                <c:pt idx="0">
                  <c:v>2021</c:v>
                </c:pt>
                <c:pt idx="1">
                  <c:v>2022</c:v>
                </c:pt>
                <c:pt idx="2">
                  <c:v>2023</c:v>
                </c:pt>
                <c:pt idx="3">
                  <c:v>2024</c:v>
                </c:pt>
                <c:pt idx="4">
                  <c:v>2025</c:v>
                </c:pt>
              </c:numCache>
            </c:numRef>
          </c:cat>
          <c:val>
            <c:numRef>
              <c:f>Sheet1!$B$11:$B$15</c:f>
              <c:numCache>
                <c:formatCode>"$"#,##0</c:formatCode>
                <c:ptCount val="5"/>
                <c:pt idx="0">
                  <c:v>8360000</c:v>
                </c:pt>
                <c:pt idx="1">
                  <c:v>7050000</c:v>
                </c:pt>
                <c:pt idx="2">
                  <c:v>8200000</c:v>
                </c:pt>
                <c:pt idx="3">
                  <c:v>7500000</c:v>
                </c:pt>
                <c:pt idx="4">
                  <c:v>9800000</c:v>
                </c:pt>
              </c:numCache>
            </c:numRef>
          </c:val>
          <c:extLst>
            <c:ext xmlns:c16="http://schemas.microsoft.com/office/drawing/2014/chart" uri="{C3380CC4-5D6E-409C-BE32-E72D297353CC}">
              <c16:uniqueId val="{0000000B-2D2F-4401-AE64-8ADBB7209C8C}"/>
            </c:ext>
          </c:extLst>
        </c:ser>
        <c:ser>
          <c:idx val="1"/>
          <c:order val="1"/>
          <c:tx>
            <c:strRef>
              <c:f>Sheet1!$C$1</c:f>
              <c:strCache>
                <c:ptCount val="1"/>
                <c:pt idx="0">
                  <c:v>Amount Paid</c:v>
                </c:pt>
              </c:strCache>
            </c:strRef>
          </c:tx>
          <c:spPr>
            <a:solidFill>
              <a:schemeClr val="accent1">
                <a:lumMod val="75000"/>
              </a:schemeClr>
            </a:solidFill>
            <a:ln>
              <a:solidFill>
                <a:schemeClr val="bg1">
                  <a:lumMod val="65000"/>
                </a:schemeClr>
              </a:solidFill>
            </a:ln>
            <a:effectLst/>
            <a:sp3d>
              <a:contourClr>
                <a:schemeClr val="bg1">
                  <a:lumMod val="65000"/>
                </a:schemeClr>
              </a:contourClr>
            </a:sp3d>
          </c:spPr>
          <c:invertIfNegative val="0"/>
          <c:dLbls>
            <c:dLbl>
              <c:idx val="0"/>
              <c:layout>
                <c:manualLayout>
                  <c:x val="0"/>
                  <c:y val="0.2110142625963741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C-2D2F-4401-AE64-8ADBB7209C8C}"/>
                </c:ext>
              </c:extLst>
            </c:dLbl>
            <c:dLbl>
              <c:idx val="1"/>
              <c:layout>
                <c:manualLayout>
                  <c:x val="-4.9030396456687013E-17"/>
                  <c:y val="0.22542794426256016"/>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D-2D2F-4401-AE64-8ADBB7209C8C}"/>
                </c:ext>
              </c:extLst>
            </c:dLbl>
            <c:dLbl>
              <c:idx val="2"/>
              <c:layout>
                <c:manualLayout>
                  <c:x val="-2.4118179712342325E-3"/>
                  <c:y val="0.1987536670162223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E-2D2F-4401-AE64-8ADBB7209C8C}"/>
                </c:ext>
              </c:extLst>
            </c:dLbl>
            <c:dLbl>
              <c:idx val="3"/>
              <c:layout>
                <c:manualLayout>
                  <c:x val="2.5432223555919586E-3"/>
                  <c:y val="0.22777531734548451"/>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F-2D2F-4401-AE64-8ADBB7209C8C}"/>
                </c:ext>
              </c:extLst>
            </c:dLbl>
            <c:dLbl>
              <c:idx val="4"/>
              <c:layout>
                <c:manualLayout>
                  <c:x val="-1.4673489586623707E-3"/>
                  <c:y val="0.20077401043357376"/>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0-2D2F-4401-AE64-8ADBB7209C8C}"/>
                </c:ext>
              </c:extLst>
            </c:dLbl>
            <c:dLbl>
              <c:idx val="5"/>
              <c:layout>
                <c:manualLayout>
                  <c:x val="7.6295002537158339E-3"/>
                  <c:y val="0.206513562077109"/>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1-2D2F-4401-AE64-8ADBB7209C8C}"/>
                </c:ext>
              </c:extLst>
            </c:dLbl>
            <c:dLbl>
              <c:idx val="6"/>
              <c:layout>
                <c:manualLayout>
                  <c:x val="0"/>
                  <c:y val="0.2011010400991467"/>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2-2D2F-4401-AE64-8ADBB7209C8C}"/>
                </c:ext>
              </c:extLst>
            </c:dLbl>
            <c:dLbl>
              <c:idx val="7"/>
              <c:layout>
                <c:manualLayout>
                  <c:x val="-4.9200492004921855E-3"/>
                  <c:y val="-5.9543690539941956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3-2D2F-4401-AE64-8ADBB7209C8C}"/>
                </c:ext>
              </c:extLst>
            </c:dLbl>
            <c:dLbl>
              <c:idx val="8"/>
              <c:layout>
                <c:manualLayout>
                  <c:x val="0"/>
                  <c:y val="0.15962441314553991"/>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4-2D2F-4401-AE64-8ADBB7209C8C}"/>
                </c:ext>
              </c:extLst>
            </c:dLbl>
            <c:dLbl>
              <c:idx val="9"/>
              <c:layout>
                <c:manualLayout>
                  <c:x val="-1.1316741696017772E-16"/>
                  <c:y val="0.1549295774647887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5-2D2F-4401-AE64-8ADBB7209C8C}"/>
                </c:ext>
              </c:extLst>
            </c:dLbl>
            <c:spPr>
              <a:noFill/>
              <a:ln>
                <a:noFill/>
              </a:ln>
              <a:effectLst/>
            </c:spPr>
            <c:txPr>
              <a:bodyPr rot="-5400000" spcFirstLastPara="1" vertOverflow="ellipsis" wrap="square" anchor="ctr" anchorCtr="1"/>
              <a:lstStyle/>
              <a:p>
                <a:pPr>
                  <a:defRPr sz="1200" b="0" i="0" u="none" strike="noStrike" kern="1200" baseline="0">
                    <a:solidFill>
                      <a:schemeClr val="tx1">
                        <a:lumMod val="75000"/>
                        <a:lumOff val="25000"/>
                      </a:schemeClr>
                    </a:solidFill>
                    <a:latin typeface="Calibri" panose="020F0502020204030204" pitchFamily="34" charset="0"/>
                    <a:ea typeface="+mn-ea"/>
                    <a:cs typeface="Calibri" panose="020F050202020403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Sheet1!$A$11:$A$15</c:f>
              <c:numCache>
                <c:formatCode>General</c:formatCode>
                <c:ptCount val="5"/>
                <c:pt idx="0">
                  <c:v>2021</c:v>
                </c:pt>
                <c:pt idx="1">
                  <c:v>2022</c:v>
                </c:pt>
                <c:pt idx="2">
                  <c:v>2023</c:v>
                </c:pt>
                <c:pt idx="3">
                  <c:v>2024</c:v>
                </c:pt>
                <c:pt idx="4">
                  <c:v>2025</c:v>
                </c:pt>
              </c:numCache>
            </c:numRef>
          </c:cat>
          <c:val>
            <c:numRef>
              <c:f>Sheet1!$C$11:$C$15</c:f>
              <c:numCache>
                <c:formatCode>"$"#,##0</c:formatCode>
                <c:ptCount val="5"/>
                <c:pt idx="0">
                  <c:v>5385046</c:v>
                </c:pt>
                <c:pt idx="1">
                  <c:v>6924993</c:v>
                </c:pt>
                <c:pt idx="2">
                  <c:v>7726621</c:v>
                </c:pt>
                <c:pt idx="3">
                  <c:v>6246527</c:v>
                </c:pt>
                <c:pt idx="4">
                  <c:v>5392592</c:v>
                </c:pt>
              </c:numCache>
            </c:numRef>
          </c:val>
          <c:extLst>
            <c:ext xmlns:c16="http://schemas.microsoft.com/office/drawing/2014/chart" uri="{C3380CC4-5D6E-409C-BE32-E72D297353CC}">
              <c16:uniqueId val="{00000016-2D2F-4401-AE64-8ADBB7209C8C}"/>
            </c:ext>
          </c:extLst>
        </c:ser>
        <c:dLbls>
          <c:showLegendKey val="0"/>
          <c:showVal val="0"/>
          <c:showCatName val="0"/>
          <c:showSerName val="0"/>
          <c:showPercent val="0"/>
          <c:showBubbleSize val="0"/>
        </c:dLbls>
        <c:gapWidth val="35"/>
        <c:shape val="box"/>
        <c:axId val="1147327584"/>
        <c:axId val="1147333488"/>
        <c:axId val="0"/>
      </c:bar3DChart>
      <c:catAx>
        <c:axId val="114732758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Calibri" panose="020F0502020204030204" pitchFamily="34" charset="0"/>
                <a:ea typeface="+mn-ea"/>
                <a:cs typeface="Calibri" panose="020F0502020204030204" pitchFamily="34" charset="0"/>
              </a:defRPr>
            </a:pPr>
            <a:endParaRPr lang="en-US"/>
          </a:p>
        </c:txPr>
        <c:crossAx val="1147333488"/>
        <c:crosses val="autoZero"/>
        <c:auto val="1"/>
        <c:lblAlgn val="ctr"/>
        <c:lblOffset val="100"/>
        <c:noMultiLvlLbl val="0"/>
      </c:catAx>
      <c:valAx>
        <c:axId val="1147333488"/>
        <c:scaling>
          <c:orientation val="minMax"/>
        </c:scaling>
        <c:delete val="0"/>
        <c:axPos val="l"/>
        <c:majorGridlines>
          <c:spPr>
            <a:ln w="9525" cap="flat" cmpd="sng" algn="ctr">
              <a:solidFill>
                <a:schemeClr val="tx1">
                  <a:lumMod val="15000"/>
                  <a:lumOff val="85000"/>
                </a:schemeClr>
              </a:solidFill>
              <a:round/>
            </a:ln>
            <a:effectLst/>
          </c:spPr>
        </c:majorGridlines>
        <c:numFmt formatCode="&quot;$&quot;#,##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Calibri" panose="020F0502020204030204" pitchFamily="34" charset="0"/>
                <a:ea typeface="+mn-ea"/>
                <a:cs typeface="Calibri" panose="020F0502020204030204" pitchFamily="34" charset="0"/>
              </a:defRPr>
            </a:pPr>
            <a:endParaRPr lang="en-US"/>
          </a:p>
        </c:txPr>
        <c:crossAx val="1147327584"/>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Calibri" panose="020F0502020204030204" pitchFamily="34" charset="0"/>
              <a:ea typeface="+mn-ea"/>
              <a:cs typeface="Calibri" panose="020F050202020403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latin typeface="Calibri" panose="020F0502020204030204" pitchFamily="34" charset="0"/>
          <a:cs typeface="Calibri" panose="020F0502020204030204" pitchFamily="34" charset="0"/>
        </a:defRPr>
      </a:pPr>
      <a:endParaRPr lang="en-US"/>
    </a:p>
  </c:txPr>
  <c:externalData r:id="rId3">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0"/>
      <c:rotY val="0"/>
      <c:rAngAx val="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bar3DChart>
        <c:barDir val="col"/>
        <c:grouping val="clustered"/>
        <c:varyColors val="0"/>
        <c:ser>
          <c:idx val="0"/>
          <c:order val="0"/>
          <c:tx>
            <c:strRef>
              <c:f>Sheet1!$B$1</c:f>
              <c:strCache>
                <c:ptCount val="1"/>
                <c:pt idx="0">
                  <c:v> Civil Recovery </c:v>
                </c:pt>
              </c:strCache>
            </c:strRef>
          </c:tx>
          <c:spPr>
            <a:solidFill>
              <a:schemeClr val="accent1">
                <a:lumMod val="75000"/>
              </a:schemeClr>
            </a:solidFill>
            <a:ln>
              <a:noFill/>
            </a:ln>
            <a:effectLst/>
            <a:sp3d/>
          </c:spPr>
          <c:invertIfNegative val="0"/>
          <c:dLbls>
            <c:dLbl>
              <c:idx val="0"/>
              <c:layout>
                <c:manualLayout>
                  <c:x val="3.0861947461787078E-3"/>
                  <c:y val="0.20513084793203887"/>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6DA7-497B-A4C2-BE7AC20B4780}"/>
                </c:ext>
              </c:extLst>
            </c:dLbl>
            <c:dLbl>
              <c:idx val="1"/>
              <c:layout>
                <c:manualLayout>
                  <c:x val="0"/>
                  <c:y val="0.1434220945227483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6DA7-497B-A4C2-BE7AC20B4780}"/>
                </c:ext>
              </c:extLst>
            </c:dLbl>
            <c:dLbl>
              <c:idx val="2"/>
              <c:layout>
                <c:manualLayout>
                  <c:x val="-1.1315916680220148E-16"/>
                  <c:y val="0.26078196261197178"/>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6DA7-497B-A4C2-BE7AC20B4780}"/>
                </c:ext>
              </c:extLst>
            </c:dLbl>
            <c:dLbl>
              <c:idx val="3"/>
              <c:layout>
                <c:manualLayout>
                  <c:x val="-2.0833029574009055E-3"/>
                  <c:y val="0.21515589878855548"/>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6DA7-497B-A4C2-BE7AC20B4780}"/>
                </c:ext>
              </c:extLst>
            </c:dLbl>
            <c:dLbl>
              <c:idx val="4"/>
              <c:layout>
                <c:manualLayout>
                  <c:x val="-8.2556924497583211E-3"/>
                  <c:y val="0.20478881899131895"/>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6DA7-497B-A4C2-BE7AC20B4780}"/>
                </c:ext>
              </c:extLst>
            </c:dLbl>
            <c:dLbl>
              <c:idx val="5"/>
              <c:layout>
                <c:manualLayout>
                  <c:x val="9.2585842385361234E-3"/>
                  <c:y val="0.25118279042714164"/>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6DA7-497B-A4C2-BE7AC20B4780}"/>
                </c:ext>
              </c:extLst>
            </c:dLbl>
            <c:spPr>
              <a:noFill/>
              <a:ln>
                <a:noFill/>
              </a:ln>
              <a:effectLst/>
            </c:spPr>
            <c:txPr>
              <a:bodyPr rot="-5400000" spcFirstLastPara="1" vertOverflow="clip" horzOverflow="clip" vert="horz" wrap="square" lIns="36576" tIns="18288" rIns="36576" bIns="18288" anchor="ctr" anchorCtr="1">
                <a:spAutoFit/>
              </a:bodyPr>
              <a:lstStyle/>
              <a:p>
                <a:pPr>
                  <a:defRPr sz="1200" b="0" i="0" u="none" strike="noStrike" kern="1200" baseline="0">
                    <a:solidFill>
                      <a:schemeClr val="dk1">
                        <a:lumMod val="65000"/>
                        <a:lumOff val="35000"/>
                      </a:schemeClr>
                    </a:solidFill>
                    <a:latin typeface="Calibri" panose="020F0502020204030204" pitchFamily="34" charset="0"/>
                    <a:ea typeface="+mn-ea"/>
                    <a:cs typeface="Calibri" panose="020F050202020403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a:noFill/>
                  <a:ln>
                    <a:noFill/>
                  </a:ln>
                </c15:spPr>
                <c15:showLeaderLines val="1"/>
                <c15:leaderLines>
                  <c:spPr>
                    <a:ln w="9525" cap="flat" cmpd="sng" algn="ctr">
                      <a:solidFill>
                        <a:schemeClr val="tx1">
                          <a:lumMod val="35000"/>
                          <a:lumOff val="65000"/>
                        </a:schemeClr>
                      </a:solidFill>
                      <a:round/>
                    </a:ln>
                    <a:effectLst/>
                  </c:spPr>
                </c15:leaderLines>
              </c:ext>
            </c:extLst>
          </c:dLbls>
          <c:cat>
            <c:numRef>
              <c:f>Sheet1!$A$5:$A$9</c:f>
              <c:numCache>
                <c:formatCode>0_);\(0\)</c:formatCode>
                <c:ptCount val="5"/>
                <c:pt idx="0">
                  <c:v>2021</c:v>
                </c:pt>
                <c:pt idx="1">
                  <c:v>2022</c:v>
                </c:pt>
                <c:pt idx="2">
                  <c:v>2023</c:v>
                </c:pt>
                <c:pt idx="3">
                  <c:v>2024</c:v>
                </c:pt>
                <c:pt idx="4">
                  <c:v>2025</c:v>
                </c:pt>
              </c:numCache>
            </c:numRef>
          </c:cat>
          <c:val>
            <c:numRef>
              <c:f>Sheet1!$B$5:$B$9</c:f>
              <c:numCache>
                <c:formatCode>_("$"* #,##0_);_("$"* \(#,##0\);_("$"* "-"_);_(@_)</c:formatCode>
                <c:ptCount val="5"/>
                <c:pt idx="0">
                  <c:v>972368.36</c:v>
                </c:pt>
                <c:pt idx="1">
                  <c:v>1283640</c:v>
                </c:pt>
                <c:pt idx="2">
                  <c:v>1061271</c:v>
                </c:pt>
                <c:pt idx="3">
                  <c:v>1173808</c:v>
                </c:pt>
                <c:pt idx="4">
                  <c:v>468012.26</c:v>
                </c:pt>
              </c:numCache>
            </c:numRef>
          </c:val>
          <c:extLst>
            <c:ext xmlns:c16="http://schemas.microsoft.com/office/drawing/2014/chart" uri="{C3380CC4-5D6E-409C-BE32-E72D297353CC}">
              <c16:uniqueId val="{00000006-6DA7-497B-A4C2-BE7AC20B4780}"/>
            </c:ext>
          </c:extLst>
        </c:ser>
        <c:dLbls>
          <c:showLegendKey val="0"/>
          <c:showVal val="0"/>
          <c:showCatName val="0"/>
          <c:showSerName val="0"/>
          <c:showPercent val="0"/>
          <c:showBubbleSize val="0"/>
        </c:dLbls>
        <c:gapWidth val="75"/>
        <c:gapDepth val="75"/>
        <c:shape val="box"/>
        <c:axId val="859169184"/>
        <c:axId val="859170168"/>
        <c:axId val="0"/>
      </c:bar3DChart>
      <c:catAx>
        <c:axId val="859169184"/>
        <c:scaling>
          <c:orientation val="minMax"/>
        </c:scaling>
        <c:delete val="0"/>
        <c:axPos val="b"/>
        <c:numFmt formatCode="0_);\(0\)"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Calibri" panose="020F0502020204030204" pitchFamily="34" charset="0"/>
                <a:ea typeface="+mn-ea"/>
                <a:cs typeface="Calibri" panose="020F0502020204030204" pitchFamily="34" charset="0"/>
              </a:defRPr>
            </a:pPr>
            <a:endParaRPr lang="en-US"/>
          </a:p>
        </c:txPr>
        <c:crossAx val="859170168"/>
        <c:crosses val="autoZero"/>
        <c:auto val="1"/>
        <c:lblAlgn val="ctr"/>
        <c:lblOffset val="100"/>
        <c:noMultiLvlLbl val="0"/>
      </c:catAx>
      <c:valAx>
        <c:axId val="859170168"/>
        <c:scaling>
          <c:orientation val="minMax"/>
        </c:scaling>
        <c:delete val="0"/>
        <c:axPos val="l"/>
        <c:majorGridlines>
          <c:spPr>
            <a:ln w="9525" cap="flat" cmpd="sng" algn="ctr">
              <a:solidFill>
                <a:schemeClr val="tx1">
                  <a:lumMod val="15000"/>
                  <a:lumOff val="85000"/>
                </a:schemeClr>
              </a:solidFill>
              <a:round/>
            </a:ln>
            <a:effectLst/>
          </c:spPr>
        </c:majorGridlines>
        <c:numFmt formatCode="_(&quot;$&quot;* #,##0_);_(&quot;$&quot;* \(#,##0\);_(&quot;$&quot;* &quot;-&quot;_);_(@_)"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Calibri" panose="020F0502020204030204" pitchFamily="34" charset="0"/>
                <a:ea typeface="+mn-ea"/>
                <a:cs typeface="Calibri" panose="020F0502020204030204" pitchFamily="34" charset="0"/>
              </a:defRPr>
            </a:pPr>
            <a:endParaRPr lang="en-US"/>
          </a:p>
        </c:txPr>
        <c:crossAx val="859169184"/>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latin typeface="Calibri" panose="020F0502020204030204" pitchFamily="34" charset="0"/>
          <a:cs typeface="Calibri" panose="020F0502020204030204" pitchFamily="34" charset="0"/>
        </a:defRPr>
      </a:pPr>
      <a:endParaRPr lang="en-US"/>
    </a:p>
  </c:txPr>
  <c:externalData r:id="rId3">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15"/>
      <c:hPercent val="63"/>
      <c:rotY val="20"/>
      <c:depthPercent val="100"/>
      <c:rAngAx val="1"/>
    </c:view3D>
    <c:floor>
      <c:thickness val="0"/>
      <c:spPr>
        <a:solidFill>
          <a:srgbClr val="C0C0C0"/>
        </a:solidFill>
        <a:ln w="3175">
          <a:solidFill>
            <a:schemeClr val="tx1"/>
          </a:solidFill>
          <a:prstDash val="solid"/>
        </a:ln>
      </c:spPr>
    </c:floor>
    <c:sideWall>
      <c:thickness val="0"/>
      <c:spPr>
        <a:noFill/>
        <a:ln w="12700">
          <a:solidFill>
            <a:schemeClr val="tx1"/>
          </a:solidFill>
          <a:prstDash val="solid"/>
        </a:ln>
      </c:spPr>
    </c:sideWall>
    <c:backWall>
      <c:thickness val="0"/>
      <c:spPr>
        <a:noFill/>
        <a:ln w="12700">
          <a:solidFill>
            <a:schemeClr val="tx1"/>
          </a:solidFill>
          <a:prstDash val="solid"/>
        </a:ln>
      </c:spPr>
    </c:backWall>
    <c:plotArea>
      <c:layout>
        <c:manualLayout>
          <c:layoutTarget val="inner"/>
          <c:xMode val="edge"/>
          <c:yMode val="edge"/>
          <c:x val="0.12540995590661153"/>
          <c:y val="3.76431479434053E-2"/>
          <c:w val="0.87459007647292963"/>
          <c:h val="0.7774796068106542"/>
        </c:manualLayout>
      </c:layout>
      <c:bar3DChart>
        <c:barDir val="col"/>
        <c:grouping val="clustered"/>
        <c:varyColors val="0"/>
        <c:ser>
          <c:idx val="1"/>
          <c:order val="0"/>
          <c:tx>
            <c:strRef>
              <c:f>Sheet1!$A$2</c:f>
              <c:strCache>
                <c:ptCount val="1"/>
                <c:pt idx="0">
                  <c:v>Budget</c:v>
                </c:pt>
              </c:strCache>
            </c:strRef>
          </c:tx>
          <c:spPr>
            <a:solidFill>
              <a:srgbClr val="99CCFF"/>
            </a:solidFill>
            <a:ln w="2359">
              <a:solidFill>
                <a:schemeClr val="tx1"/>
              </a:solidFill>
              <a:prstDash val="solid"/>
            </a:ln>
          </c:spPr>
          <c:invertIfNegative val="0"/>
          <c:dLbls>
            <c:dLbl>
              <c:idx val="0"/>
              <c:layout>
                <c:manualLayout>
                  <c:x val="-3.3518421737300393E-3"/>
                  <c:y val="0.25958985876779278"/>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7DA2-4F0F-9ABD-0A4C45B2BC18}"/>
                </c:ext>
              </c:extLst>
            </c:dLbl>
            <c:dLbl>
              <c:idx val="1"/>
              <c:layout>
                <c:manualLayout>
                  <c:x val="2.4094487259412696E-3"/>
                  <c:y val="0.26095982297999126"/>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7DA2-4F0F-9ABD-0A4C45B2BC18}"/>
                </c:ext>
              </c:extLst>
            </c:dLbl>
            <c:dLbl>
              <c:idx val="2"/>
              <c:layout>
                <c:manualLayout>
                  <c:x val="1.3701142995435373E-4"/>
                  <c:y val="0.2368366066327425"/>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7DA2-4F0F-9ABD-0A4C45B2BC18}"/>
                </c:ext>
              </c:extLst>
            </c:dLbl>
            <c:dLbl>
              <c:idx val="3"/>
              <c:layout>
                <c:manualLayout>
                  <c:x val="-3.5914702836170654E-3"/>
                  <c:y val="0.17928040597101569"/>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7DA2-4F0F-9ABD-0A4C45B2BC18}"/>
                </c:ext>
              </c:extLst>
            </c:dLbl>
            <c:dLbl>
              <c:idx val="4"/>
              <c:layout>
                <c:manualLayout>
                  <c:x val="1.9026085977340934E-3"/>
                  <c:y val="0.18327183648205081"/>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7DA2-4F0F-9ABD-0A4C45B2BC18}"/>
                </c:ext>
              </c:extLst>
            </c:dLbl>
            <c:dLbl>
              <c:idx val="5"/>
              <c:layout>
                <c:manualLayout>
                  <c:x val="6.92659232415465E-4"/>
                  <c:y val="0.26317489326170185"/>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7DA2-4F0F-9ABD-0A4C45B2BC18}"/>
                </c:ext>
              </c:extLst>
            </c:dLbl>
            <c:dLbl>
              <c:idx val="6"/>
              <c:layout>
                <c:manualLayout>
                  <c:x val="2.2292313606869394E-3"/>
                  <c:y val="0.26602371920992807"/>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7DA2-4F0F-9ABD-0A4C45B2BC18}"/>
                </c:ext>
              </c:extLst>
            </c:dLbl>
            <c:dLbl>
              <c:idx val="7"/>
              <c:layout>
                <c:manualLayout>
                  <c:x val="-2.5856364616985301E-5"/>
                  <c:y val="7.5485778575605567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7DA2-4F0F-9ABD-0A4C45B2BC18}"/>
                </c:ext>
              </c:extLst>
            </c:dLbl>
            <c:dLbl>
              <c:idx val="8"/>
              <c:layout>
                <c:manualLayout>
                  <c:x val="-5.4043443790994627E-4"/>
                  <c:y val="0.14525722377555628"/>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8-7DA2-4F0F-9ABD-0A4C45B2BC18}"/>
                </c:ext>
              </c:extLst>
            </c:dLbl>
            <c:dLbl>
              <c:idx val="9"/>
              <c:layout>
                <c:manualLayout>
                  <c:x val="3.293105442861865E-3"/>
                  <c:y val="0.18253731785909896"/>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9-7DA2-4F0F-9ABD-0A4C45B2BC18}"/>
                </c:ext>
              </c:extLst>
            </c:dLbl>
            <c:dLbl>
              <c:idx val="10"/>
              <c:layout>
                <c:manualLayout>
                  <c:x val="3.3054031178237674E-3"/>
                  <c:y val="0.1992044324543738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A-7DA2-4F0F-9ABD-0A4C45B2BC18}"/>
                </c:ext>
              </c:extLst>
            </c:dLbl>
            <c:dLbl>
              <c:idx val="11"/>
              <c:layout>
                <c:manualLayout>
                  <c:xMode val="edge"/>
                  <c:yMode val="edge"/>
                  <c:x val="0.90344062153163152"/>
                  <c:y val="0.41898527004909986"/>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B-7DA2-4F0F-9ABD-0A4C45B2BC18}"/>
                </c:ext>
              </c:extLst>
            </c:dLbl>
            <c:spPr>
              <a:noFill/>
              <a:ln w="4718">
                <a:noFill/>
              </a:ln>
            </c:spPr>
            <c:txPr>
              <a:bodyPr rot="-5400000" vert="horz"/>
              <a:lstStyle/>
              <a:p>
                <a:pPr algn="ctr">
                  <a:defRPr sz="1600"/>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Sheet1!$P$1:$T$1</c:f>
              <c:strCache>
                <c:ptCount val="5"/>
                <c:pt idx="0">
                  <c:v>2021</c:v>
                </c:pt>
                <c:pt idx="1">
                  <c:v>2022</c:v>
                </c:pt>
                <c:pt idx="2">
                  <c:v>2023</c:v>
                </c:pt>
                <c:pt idx="3">
                  <c:v>2024</c:v>
                </c:pt>
                <c:pt idx="4">
                  <c:v>2025</c:v>
                </c:pt>
              </c:strCache>
            </c:strRef>
          </c:cat>
          <c:val>
            <c:numRef>
              <c:f>Sheet1!$P$2:$T$2</c:f>
              <c:numCache>
                <c:formatCode>_("$"* #,##0_);_("$"* \(#,##0\);_("$"* "-"_);_(@_)</c:formatCode>
                <c:ptCount val="5"/>
                <c:pt idx="0">
                  <c:v>27000000</c:v>
                </c:pt>
                <c:pt idx="1">
                  <c:v>27000000</c:v>
                </c:pt>
                <c:pt idx="2">
                  <c:v>28000000</c:v>
                </c:pt>
                <c:pt idx="3">
                  <c:v>31000000</c:v>
                </c:pt>
                <c:pt idx="4">
                  <c:v>30700000</c:v>
                </c:pt>
              </c:numCache>
            </c:numRef>
          </c:val>
          <c:extLst>
            <c:ext xmlns:c16="http://schemas.microsoft.com/office/drawing/2014/chart" uri="{C3380CC4-5D6E-409C-BE32-E72D297353CC}">
              <c16:uniqueId val="{0000000C-7DA2-4F0F-9ABD-0A4C45B2BC18}"/>
            </c:ext>
          </c:extLst>
        </c:ser>
        <c:ser>
          <c:idx val="0"/>
          <c:order val="1"/>
          <c:tx>
            <c:strRef>
              <c:f>Sheet1!$A$3</c:f>
              <c:strCache>
                <c:ptCount val="1"/>
                <c:pt idx="0">
                  <c:v>Amount Paid</c:v>
                </c:pt>
              </c:strCache>
            </c:strRef>
          </c:tx>
          <c:spPr>
            <a:solidFill>
              <a:srgbClr val="FFFF99"/>
            </a:solidFill>
            <a:ln w="2359">
              <a:solidFill>
                <a:schemeClr val="tx1"/>
              </a:solidFill>
              <a:prstDash val="solid"/>
            </a:ln>
          </c:spPr>
          <c:invertIfNegative val="0"/>
          <c:dLbls>
            <c:dLbl>
              <c:idx val="0"/>
              <c:layout>
                <c:manualLayout>
                  <c:x val="6.5270565222609443E-5"/>
                  <c:y val="0.27257391971065514"/>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D-7DA2-4F0F-9ABD-0A4C45B2BC18}"/>
                </c:ext>
              </c:extLst>
            </c:dLbl>
            <c:dLbl>
              <c:idx val="1"/>
              <c:layout>
                <c:manualLayout>
                  <c:x val="1.1267402267828627E-3"/>
                  <c:y val="0.26668796944988549"/>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E-7DA2-4F0F-9ABD-0A4C45B2BC18}"/>
                </c:ext>
              </c:extLst>
            </c:dLbl>
            <c:dLbl>
              <c:idx val="2"/>
              <c:layout>
                <c:manualLayout>
                  <c:x val="1.7401700258483569E-4"/>
                  <c:y val="0.2173202992939045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F-7DA2-4F0F-9ABD-0A4C45B2BC18}"/>
                </c:ext>
              </c:extLst>
            </c:dLbl>
            <c:dLbl>
              <c:idx val="3"/>
              <c:layout>
                <c:manualLayout>
                  <c:x val="2.6449903308751192E-3"/>
                  <c:y val="0.25834294654210804"/>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0-7DA2-4F0F-9ABD-0A4C45B2BC18}"/>
                </c:ext>
              </c:extLst>
            </c:dLbl>
            <c:dLbl>
              <c:idx val="4"/>
              <c:layout>
                <c:manualLayout>
                  <c:x val="3.5029293429670876E-3"/>
                  <c:y val="0.27166075594572764"/>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1-7DA2-4F0F-9ABD-0A4C45B2BC18}"/>
                </c:ext>
              </c:extLst>
            </c:dLbl>
            <c:dLbl>
              <c:idx val="5"/>
              <c:layout>
                <c:manualLayout>
                  <c:x val="5.0862229842292689E-3"/>
                  <c:y val="0.2301925969448797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2-7DA2-4F0F-9ABD-0A4C45B2BC18}"/>
                </c:ext>
              </c:extLst>
            </c:dLbl>
            <c:dLbl>
              <c:idx val="6"/>
              <c:layout>
                <c:manualLayout>
                  <c:x val="2.9740674936133455E-5"/>
                  <c:y val="0.2705335107748453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3-7DA2-4F0F-9ABD-0A4C45B2BC18}"/>
                </c:ext>
              </c:extLst>
            </c:dLbl>
            <c:dLbl>
              <c:idx val="7"/>
              <c:layout>
                <c:manualLayout>
                  <c:x val="1.2221998672577628E-3"/>
                  <c:y val="0.18657377245164919"/>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4-7DA2-4F0F-9ABD-0A4C45B2BC18}"/>
                </c:ext>
              </c:extLst>
            </c:dLbl>
            <c:dLbl>
              <c:idx val="8"/>
              <c:layout>
                <c:manualLayout>
                  <c:x val="-1.4043157415180255E-3"/>
                  <c:y val="0.18261748163415478"/>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5-7DA2-4F0F-9ABD-0A4C45B2BC18}"/>
                </c:ext>
              </c:extLst>
            </c:dLbl>
            <c:dLbl>
              <c:idx val="9"/>
              <c:layout>
                <c:manualLayout>
                  <c:x val="-7.0114611590214588E-4"/>
                  <c:y val="0.19286338517257454"/>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6-7DA2-4F0F-9ABD-0A4C45B2BC18}"/>
                </c:ext>
              </c:extLst>
            </c:dLbl>
            <c:dLbl>
              <c:idx val="10"/>
              <c:layout>
                <c:manualLayout>
                  <c:x val="1.2429992071928651E-2"/>
                  <c:y val="-1.4883818131099746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7-7DA2-4F0F-9ABD-0A4C45B2BC18}"/>
                </c:ext>
              </c:extLst>
            </c:dLbl>
            <c:dLbl>
              <c:idx val="11"/>
              <c:layout>
                <c:manualLayout>
                  <c:xMode val="edge"/>
                  <c:yMode val="edge"/>
                  <c:x val="0.92674805771365154"/>
                  <c:y val="0.70376432078559736"/>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8-7DA2-4F0F-9ABD-0A4C45B2BC18}"/>
                </c:ext>
              </c:extLst>
            </c:dLbl>
            <c:spPr>
              <a:noFill/>
              <a:ln w="4718">
                <a:noFill/>
              </a:ln>
            </c:spPr>
            <c:txPr>
              <a:bodyPr rot="-5400000" vert="horz"/>
              <a:lstStyle/>
              <a:p>
                <a:pPr algn="ctr">
                  <a:defRPr sz="1600"/>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Sheet1!$P$1:$T$1</c:f>
              <c:strCache>
                <c:ptCount val="5"/>
                <c:pt idx="0">
                  <c:v>2021</c:v>
                </c:pt>
                <c:pt idx="1">
                  <c:v>2022</c:v>
                </c:pt>
                <c:pt idx="2">
                  <c:v>2023</c:v>
                </c:pt>
                <c:pt idx="3">
                  <c:v>2024</c:v>
                </c:pt>
                <c:pt idx="4">
                  <c:v>2025</c:v>
                </c:pt>
              </c:strCache>
            </c:strRef>
          </c:cat>
          <c:val>
            <c:numRef>
              <c:f>Sheet1!$P$3:$T$3</c:f>
              <c:numCache>
                <c:formatCode>_("$"* #,##0_);_("$"* \(#,##0\);_("$"* "-"_);_(@_)</c:formatCode>
                <c:ptCount val="5"/>
                <c:pt idx="0">
                  <c:v>22075131</c:v>
                </c:pt>
                <c:pt idx="1">
                  <c:v>26832976</c:v>
                </c:pt>
                <c:pt idx="2">
                  <c:v>28933820.690000001</c:v>
                </c:pt>
                <c:pt idx="3">
                  <c:v>27136542</c:v>
                </c:pt>
                <c:pt idx="4">
                  <c:v>22851643.969999999</c:v>
                </c:pt>
              </c:numCache>
            </c:numRef>
          </c:val>
          <c:extLst>
            <c:ext xmlns:c16="http://schemas.microsoft.com/office/drawing/2014/chart" uri="{C3380CC4-5D6E-409C-BE32-E72D297353CC}">
              <c16:uniqueId val="{00000019-7DA2-4F0F-9ABD-0A4C45B2BC18}"/>
            </c:ext>
          </c:extLst>
        </c:ser>
        <c:dLbls>
          <c:showLegendKey val="0"/>
          <c:showVal val="0"/>
          <c:showCatName val="0"/>
          <c:showSerName val="0"/>
          <c:showPercent val="0"/>
          <c:showBubbleSize val="0"/>
        </c:dLbls>
        <c:gapWidth val="30"/>
        <c:gapDepth val="0"/>
        <c:shape val="box"/>
        <c:axId val="95547808"/>
        <c:axId val="1"/>
        <c:axId val="0"/>
      </c:bar3DChart>
      <c:catAx>
        <c:axId val="95547808"/>
        <c:scaling>
          <c:orientation val="minMax"/>
        </c:scaling>
        <c:delete val="0"/>
        <c:axPos val="b"/>
        <c:numFmt formatCode="General" sourceLinked="1"/>
        <c:majorTickMark val="out"/>
        <c:minorTickMark val="none"/>
        <c:tickLblPos val="low"/>
        <c:spPr>
          <a:ln w="590">
            <a:solidFill>
              <a:schemeClr val="tx1"/>
            </a:solidFill>
            <a:prstDash val="solid"/>
          </a:ln>
        </c:spPr>
        <c:txPr>
          <a:bodyPr rot="0" vert="horz"/>
          <a:lstStyle/>
          <a:p>
            <a:pPr>
              <a:defRPr/>
            </a:pPr>
            <a:endParaRPr lang="en-US"/>
          </a:p>
        </c:txPr>
        <c:crossAx val="1"/>
        <c:crosses val="autoZero"/>
        <c:auto val="1"/>
        <c:lblAlgn val="ctr"/>
        <c:lblOffset val="100"/>
        <c:tickLblSkip val="1"/>
        <c:tickMarkSkip val="1"/>
        <c:noMultiLvlLbl val="0"/>
      </c:catAx>
      <c:valAx>
        <c:axId val="1"/>
        <c:scaling>
          <c:orientation val="minMax"/>
          <c:max val="35000000"/>
          <c:min val="0"/>
        </c:scaling>
        <c:delete val="0"/>
        <c:axPos val="l"/>
        <c:majorGridlines>
          <c:spPr>
            <a:ln w="2359">
              <a:solidFill>
                <a:srgbClr val="C0C0C0"/>
              </a:solidFill>
              <a:prstDash val="sysDash"/>
            </a:ln>
          </c:spPr>
        </c:majorGridlines>
        <c:numFmt formatCode="_(&quot;$&quot;* #,##0_);_(&quot;$&quot;* \(#,##0\);_(&quot;$&quot;* &quot;-&quot;_);_(@_)" sourceLinked="1"/>
        <c:majorTickMark val="out"/>
        <c:minorTickMark val="none"/>
        <c:tickLblPos val="nextTo"/>
        <c:spPr>
          <a:ln w="590">
            <a:solidFill>
              <a:schemeClr val="tx1"/>
            </a:solidFill>
            <a:prstDash val="solid"/>
          </a:ln>
        </c:spPr>
        <c:txPr>
          <a:bodyPr rot="0" vert="horz"/>
          <a:lstStyle/>
          <a:p>
            <a:pPr>
              <a:defRPr/>
            </a:pPr>
            <a:endParaRPr lang="en-US"/>
          </a:p>
        </c:txPr>
        <c:crossAx val="95547808"/>
        <c:crosses val="autoZero"/>
        <c:crossBetween val="between"/>
      </c:valAx>
      <c:spPr>
        <a:noFill/>
        <a:ln w="4718">
          <a:noFill/>
        </a:ln>
      </c:spPr>
    </c:plotArea>
    <c:legend>
      <c:legendPos val="r"/>
      <c:layout>
        <c:manualLayout>
          <c:xMode val="edge"/>
          <c:yMode val="edge"/>
          <c:x val="0.38989888624577779"/>
          <c:y val="0.91325206510958179"/>
          <c:w val="0.29744728079911209"/>
          <c:h val="5.4009819967266774E-2"/>
        </c:manualLayout>
      </c:layout>
      <c:overlay val="0"/>
      <c:spPr>
        <a:solidFill>
          <a:schemeClr val="bg1"/>
        </a:solidFill>
        <a:ln w="590">
          <a:solidFill>
            <a:schemeClr val="tx1"/>
          </a:solidFill>
          <a:prstDash val="solid"/>
        </a:ln>
      </c:spPr>
    </c:legend>
    <c:plotVisOnly val="1"/>
    <c:dispBlanksAs val="gap"/>
    <c:showDLblsOverMax val="0"/>
  </c:chart>
  <c:spPr>
    <a:noFill/>
    <a:ln>
      <a:noFill/>
    </a:ln>
  </c:spPr>
  <c:txPr>
    <a:bodyPr/>
    <a:lstStyle/>
    <a:p>
      <a:pPr>
        <a:defRPr sz="1200" b="0" i="0" u="none" strike="noStrike" baseline="0">
          <a:solidFill>
            <a:schemeClr val="tx1"/>
          </a:solidFill>
          <a:latin typeface="Calibri" panose="020F0502020204030204" pitchFamily="34" charset="0"/>
          <a:ea typeface="Times New Roman"/>
          <a:cs typeface="Calibri" panose="020F0502020204030204" pitchFamily="34" charset="0"/>
        </a:defRPr>
      </a:pPr>
      <a:endParaRPr lang="en-US"/>
    </a:p>
  </c:txPr>
  <c:externalData r:id="rId1">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15"/>
      <c:hPercent val="61"/>
      <c:rotY val="20"/>
      <c:depthPercent val="100"/>
      <c:rAngAx val="1"/>
    </c:view3D>
    <c:floor>
      <c:thickness val="0"/>
      <c:spPr>
        <a:solidFill>
          <a:srgbClr val="C0C0C0"/>
        </a:solidFill>
        <a:ln w="3175">
          <a:solidFill>
            <a:schemeClr val="tx1"/>
          </a:solidFill>
          <a:prstDash val="solid"/>
        </a:ln>
      </c:spPr>
    </c:floor>
    <c:sideWall>
      <c:thickness val="0"/>
      <c:spPr>
        <a:noFill/>
        <a:ln w="12700">
          <a:solidFill>
            <a:schemeClr val="tx1"/>
          </a:solidFill>
          <a:prstDash val="solid"/>
        </a:ln>
      </c:spPr>
    </c:sideWall>
    <c:backWall>
      <c:thickness val="0"/>
      <c:spPr>
        <a:noFill/>
        <a:ln w="12700">
          <a:solidFill>
            <a:schemeClr val="tx1"/>
          </a:solidFill>
          <a:prstDash val="solid"/>
        </a:ln>
      </c:spPr>
    </c:backWall>
    <c:plotArea>
      <c:layout>
        <c:manualLayout>
          <c:layoutTarget val="inner"/>
          <c:xMode val="edge"/>
          <c:yMode val="edge"/>
          <c:x val="0.13871720333805607"/>
          <c:y val="4.8671511798976053E-2"/>
          <c:w val="0.84905660377358494"/>
          <c:h val="0.78887070376432078"/>
        </c:manualLayout>
      </c:layout>
      <c:bar3DChart>
        <c:barDir val="col"/>
        <c:grouping val="clustered"/>
        <c:varyColors val="0"/>
        <c:ser>
          <c:idx val="3"/>
          <c:order val="0"/>
          <c:tx>
            <c:strRef>
              <c:f>Sheet1!$A$2</c:f>
              <c:strCache>
                <c:ptCount val="1"/>
                <c:pt idx="0">
                  <c:v>Budget</c:v>
                </c:pt>
              </c:strCache>
            </c:strRef>
          </c:tx>
          <c:spPr>
            <a:solidFill>
              <a:srgbClr val="99CCFF"/>
            </a:solidFill>
            <a:ln w="258">
              <a:solidFill>
                <a:schemeClr val="tx1"/>
              </a:solidFill>
              <a:prstDash val="solid"/>
            </a:ln>
          </c:spPr>
          <c:invertIfNegative val="0"/>
          <c:dLbls>
            <c:dLbl>
              <c:idx val="0"/>
              <c:layout>
                <c:manualLayout>
                  <c:x val="-2.789350650381319E-3"/>
                  <c:y val="0.18688493581390656"/>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7582-42EA-B9B8-69EA40FB4313}"/>
                </c:ext>
              </c:extLst>
            </c:dLbl>
            <c:dLbl>
              <c:idx val="1"/>
              <c:layout>
                <c:manualLayout>
                  <c:x val="-6.3743420699792687E-5"/>
                  <c:y val="0.2644227455002480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7582-42EA-B9B8-69EA40FB4313}"/>
                </c:ext>
              </c:extLst>
            </c:dLbl>
            <c:dLbl>
              <c:idx val="2"/>
              <c:layout>
                <c:manualLayout>
                  <c:x val="-2.2932271591516373E-3"/>
                  <c:y val="0.2297040377970761"/>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7582-42EA-B9B8-69EA40FB4313}"/>
                </c:ext>
              </c:extLst>
            </c:dLbl>
            <c:dLbl>
              <c:idx val="3"/>
              <c:layout>
                <c:manualLayout>
                  <c:x val="-5.9890655713732799E-4"/>
                  <c:y val="0.2468602617884674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7582-42EA-B9B8-69EA40FB4313}"/>
                </c:ext>
              </c:extLst>
            </c:dLbl>
            <c:dLbl>
              <c:idx val="4"/>
              <c:layout>
                <c:manualLayout>
                  <c:x val="-6.0876246756681393E-4"/>
                  <c:y val="0.26779577304940688"/>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7582-42EA-B9B8-69EA40FB4313}"/>
                </c:ext>
              </c:extLst>
            </c:dLbl>
            <c:dLbl>
              <c:idx val="5"/>
              <c:layout>
                <c:manualLayout>
                  <c:x val="4.9151553310671588E-4"/>
                  <c:y val="0.22739384284285125"/>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7582-42EA-B9B8-69EA40FB4313}"/>
                </c:ext>
              </c:extLst>
            </c:dLbl>
            <c:dLbl>
              <c:idx val="6"/>
              <c:layout>
                <c:manualLayout>
                  <c:x val="-1.1238297866348991E-4"/>
                  <c:y val="0.25140583097241714"/>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7582-42EA-B9B8-69EA40FB4313}"/>
                </c:ext>
              </c:extLst>
            </c:dLbl>
            <c:dLbl>
              <c:idx val="7"/>
              <c:layout>
                <c:manualLayout>
                  <c:x val="1.5818096245140132E-3"/>
                  <c:y val="0.20684777765634585"/>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7582-42EA-B9B8-69EA40FB4313}"/>
                </c:ext>
              </c:extLst>
            </c:dLbl>
            <c:dLbl>
              <c:idx val="8"/>
              <c:layout>
                <c:manualLayout>
                  <c:x val="-1.163381427189709E-3"/>
                  <c:y val="0.20062378626493257"/>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8-7582-42EA-B9B8-69EA40FB4313}"/>
                </c:ext>
              </c:extLst>
            </c:dLbl>
            <c:dLbl>
              <c:idx val="9"/>
              <c:layout>
                <c:manualLayout>
                  <c:x val="4.5247588789913077E-4"/>
                  <c:y val="0.20670023791309031"/>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9-7582-42EA-B9B8-69EA40FB4313}"/>
                </c:ext>
              </c:extLst>
            </c:dLbl>
            <c:dLbl>
              <c:idx val="10"/>
              <c:layout>
                <c:manualLayout>
                  <c:x val="1.5283061107539463E-3"/>
                  <c:y val="0.21238808416911165"/>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8-7582-42EA-B9B8-69EA40FB4313}"/>
                </c:ext>
              </c:extLst>
            </c:dLbl>
            <c:spPr>
              <a:noFill/>
              <a:ln w="515">
                <a:noFill/>
              </a:ln>
            </c:spPr>
            <c:txPr>
              <a:bodyPr rot="-5400000" vert="horz"/>
              <a:lstStyle/>
              <a:p>
                <a:pPr algn="ctr">
                  <a:defRPr sz="1600"/>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Sheet1!$AG$1:$AK$1</c:f>
              <c:strCache>
                <c:ptCount val="5"/>
                <c:pt idx="0">
                  <c:v>2021</c:v>
                </c:pt>
                <c:pt idx="1">
                  <c:v>2022</c:v>
                </c:pt>
                <c:pt idx="2">
                  <c:v>2023</c:v>
                </c:pt>
                <c:pt idx="3">
                  <c:v>2024</c:v>
                </c:pt>
                <c:pt idx="4">
                  <c:v>2025</c:v>
                </c:pt>
              </c:strCache>
            </c:strRef>
          </c:cat>
          <c:val>
            <c:numRef>
              <c:f>Sheet1!$AG$2:$AK$2</c:f>
              <c:numCache>
                <c:formatCode>_("$"* #,##0_);_("$"* \(#,##0\);_("$"* "-"_);_(@_)</c:formatCode>
                <c:ptCount val="5"/>
                <c:pt idx="0">
                  <c:v>18000000</c:v>
                </c:pt>
                <c:pt idx="1">
                  <c:v>10900000</c:v>
                </c:pt>
                <c:pt idx="2">
                  <c:v>6000000</c:v>
                </c:pt>
                <c:pt idx="3">
                  <c:v>8700000</c:v>
                </c:pt>
                <c:pt idx="4">
                  <c:v>16000000</c:v>
                </c:pt>
              </c:numCache>
            </c:numRef>
          </c:val>
          <c:extLst>
            <c:ext xmlns:c16="http://schemas.microsoft.com/office/drawing/2014/chart" uri="{C3380CC4-5D6E-409C-BE32-E72D297353CC}">
              <c16:uniqueId val="{0000000B-7582-42EA-B9B8-69EA40FB4313}"/>
            </c:ext>
          </c:extLst>
        </c:ser>
        <c:ser>
          <c:idx val="1"/>
          <c:order val="1"/>
          <c:tx>
            <c:strRef>
              <c:f>Sheet1!$A$3</c:f>
              <c:strCache>
                <c:ptCount val="1"/>
                <c:pt idx="0">
                  <c:v>Sec. 34 B COLA Payments</c:v>
                </c:pt>
              </c:strCache>
            </c:strRef>
          </c:tx>
          <c:spPr>
            <a:solidFill>
              <a:srgbClr val="FFCC99"/>
            </a:solidFill>
            <a:ln w="258">
              <a:solidFill>
                <a:schemeClr val="tx1"/>
              </a:solidFill>
              <a:prstDash val="solid"/>
            </a:ln>
          </c:spPr>
          <c:invertIfNegative val="0"/>
          <c:dLbls>
            <c:dLbl>
              <c:idx val="0"/>
              <c:layout>
                <c:manualLayout>
                  <c:x val="-8.4077315905353046E-3"/>
                  <c:y val="0.27491340972333145"/>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C-7582-42EA-B9B8-69EA40FB4313}"/>
                </c:ext>
              </c:extLst>
            </c:dLbl>
            <c:dLbl>
              <c:idx val="1"/>
              <c:layout>
                <c:manualLayout>
                  <c:x val="5.181264912664474E-3"/>
                  <c:y val="-1.2374423081773216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D-7582-42EA-B9B8-69EA40FB4313}"/>
                </c:ext>
              </c:extLst>
            </c:dLbl>
            <c:dLbl>
              <c:idx val="2"/>
              <c:layout>
                <c:manualLayout>
                  <c:x val="-2.993892791503503E-4"/>
                  <c:y val="0.24395549427915697"/>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E-7582-42EA-B9B8-69EA40FB4313}"/>
                </c:ext>
              </c:extLst>
            </c:dLbl>
            <c:dLbl>
              <c:idx val="3"/>
              <c:layout>
                <c:manualLayout>
                  <c:x val="2.8518140827136162E-4"/>
                  <c:y val="0.2552336676446603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F-7582-42EA-B9B8-69EA40FB4313}"/>
                </c:ext>
              </c:extLst>
            </c:dLbl>
            <c:dLbl>
              <c:idx val="4"/>
              <c:layout>
                <c:manualLayout>
                  <c:x val="1.7125348364834061E-2"/>
                  <c:y val="-3.8243478407075281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0-7582-42EA-B9B8-69EA40FB4313}"/>
                </c:ext>
              </c:extLst>
            </c:dLbl>
            <c:dLbl>
              <c:idx val="5"/>
              <c:layout>
                <c:manualLayout>
                  <c:x val="1.3754754996786588E-3"/>
                  <c:y val="0.24477452900774269"/>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1-7582-42EA-B9B8-69EA40FB4313}"/>
                </c:ext>
              </c:extLst>
            </c:dLbl>
            <c:dLbl>
              <c:idx val="6"/>
              <c:layout>
                <c:manualLayout>
                  <c:x val="1.3339014775033724E-2"/>
                  <c:y val="-2.2122975006515288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2-7582-42EA-B9B8-69EA40FB4313}"/>
                </c:ext>
              </c:extLst>
            </c:dLbl>
            <c:dLbl>
              <c:idx val="7"/>
              <c:layout>
                <c:manualLayout>
                  <c:x val="2.4658256290900349E-3"/>
                  <c:y val="0.17353585807894728"/>
                </c:manualLayout>
              </c:layout>
              <c:numFmt formatCode="\$#,##0_);[Red]\(\$#,##0\)" sourceLinked="0"/>
              <c:spPr>
                <a:noFill/>
                <a:ln w="515">
                  <a:noFill/>
                </a:ln>
              </c:spPr>
              <c:txPr>
                <a:bodyPr rot="-5400000" vert="horz"/>
                <a:lstStyle/>
                <a:p>
                  <a:pPr algn="ctr">
                    <a:defRPr sz="1600"/>
                  </a:pPr>
                  <a:endParaRPr lang="en-US"/>
                </a:p>
              </c:tx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3-7582-42EA-B9B8-69EA40FB4313}"/>
                </c:ext>
              </c:extLst>
            </c:dLbl>
            <c:dLbl>
              <c:idx val="8"/>
              <c:layout>
                <c:manualLayout>
                  <c:x val="-1.3892993740472887E-3"/>
                  <c:y val="0.2051975183058570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4-7582-42EA-B9B8-69EA40FB4313}"/>
                </c:ext>
              </c:extLst>
            </c:dLbl>
            <c:dLbl>
              <c:idx val="9"/>
              <c:layout>
                <c:manualLayout>
                  <c:x val="-2.350826635687535E-3"/>
                  <c:y val="0.17411938529310389"/>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5-7582-42EA-B9B8-69EA40FB4313}"/>
                </c:ext>
              </c:extLst>
            </c:dLbl>
            <c:dLbl>
              <c:idx val="10"/>
              <c:layout>
                <c:manualLayout>
                  <c:x val="7.8360887856249971E-3"/>
                  <c:y val="-1.407344200553169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51B3-444F-841C-12EB81D7B0B6}"/>
                </c:ext>
              </c:extLst>
            </c:dLbl>
            <c:dLbl>
              <c:idx val="11"/>
              <c:layout>
                <c:manualLayout>
                  <c:xMode val="edge"/>
                  <c:yMode val="edge"/>
                  <c:x val="0.95338512763596006"/>
                  <c:y val="0.32896890343698854"/>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6-7582-42EA-B9B8-69EA40FB4313}"/>
                </c:ext>
              </c:extLst>
            </c:dLbl>
            <c:spPr>
              <a:noFill/>
              <a:ln w="515">
                <a:noFill/>
              </a:ln>
            </c:spPr>
            <c:txPr>
              <a:bodyPr rot="-5400000" vert="horz"/>
              <a:lstStyle/>
              <a:p>
                <a:pPr algn="ctr">
                  <a:defRPr sz="1600"/>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Sheet1!$AG$1:$AK$1</c:f>
              <c:strCache>
                <c:ptCount val="5"/>
                <c:pt idx="0">
                  <c:v>2021</c:v>
                </c:pt>
                <c:pt idx="1">
                  <c:v>2022</c:v>
                </c:pt>
                <c:pt idx="2">
                  <c:v>2023</c:v>
                </c:pt>
                <c:pt idx="3">
                  <c:v>2024</c:v>
                </c:pt>
                <c:pt idx="4">
                  <c:v>2025</c:v>
                </c:pt>
              </c:strCache>
            </c:strRef>
          </c:cat>
          <c:val>
            <c:numRef>
              <c:f>Sheet1!$AG$3:$AK$3</c:f>
              <c:numCache>
                <c:formatCode>_("$"* #,##0_);_("$"* \(#,##0\);_("$"* "-"_);_(@_)</c:formatCode>
                <c:ptCount val="5"/>
                <c:pt idx="0">
                  <c:v>10230874</c:v>
                </c:pt>
                <c:pt idx="1">
                  <c:v>4038424</c:v>
                </c:pt>
                <c:pt idx="2">
                  <c:v>7944669.4800000004</c:v>
                </c:pt>
                <c:pt idx="3">
                  <c:v>9214740</c:v>
                </c:pt>
                <c:pt idx="4">
                  <c:v>5495636.75</c:v>
                </c:pt>
              </c:numCache>
            </c:numRef>
          </c:val>
          <c:extLst>
            <c:ext xmlns:c16="http://schemas.microsoft.com/office/drawing/2014/chart" uri="{C3380CC4-5D6E-409C-BE32-E72D297353CC}">
              <c16:uniqueId val="{00000017-7582-42EA-B9B8-69EA40FB4313}"/>
            </c:ext>
          </c:extLst>
        </c:ser>
        <c:dLbls>
          <c:showLegendKey val="0"/>
          <c:showVal val="0"/>
          <c:showCatName val="0"/>
          <c:showSerName val="0"/>
          <c:showPercent val="0"/>
          <c:showBubbleSize val="0"/>
        </c:dLbls>
        <c:gapWidth val="50"/>
        <c:gapDepth val="0"/>
        <c:shape val="box"/>
        <c:axId val="189693440"/>
        <c:axId val="1"/>
        <c:axId val="0"/>
      </c:bar3DChart>
      <c:catAx>
        <c:axId val="189693440"/>
        <c:scaling>
          <c:orientation val="minMax"/>
        </c:scaling>
        <c:delete val="0"/>
        <c:axPos val="b"/>
        <c:numFmt formatCode="General" sourceLinked="1"/>
        <c:majorTickMark val="out"/>
        <c:minorTickMark val="none"/>
        <c:tickLblPos val="low"/>
        <c:spPr>
          <a:ln w="64">
            <a:solidFill>
              <a:schemeClr val="tx1"/>
            </a:solidFill>
            <a:prstDash val="solid"/>
          </a:ln>
        </c:spPr>
        <c:txPr>
          <a:bodyPr rot="0" vert="horz"/>
          <a:lstStyle/>
          <a:p>
            <a:pPr>
              <a:defRPr/>
            </a:pPr>
            <a:endParaRPr lang="en-US"/>
          </a:p>
        </c:txPr>
        <c:crossAx val="1"/>
        <c:crosses val="autoZero"/>
        <c:auto val="1"/>
        <c:lblAlgn val="ctr"/>
        <c:lblOffset val="100"/>
        <c:tickLblSkip val="1"/>
        <c:tickMarkSkip val="1"/>
        <c:noMultiLvlLbl val="0"/>
      </c:catAx>
      <c:valAx>
        <c:axId val="1"/>
        <c:scaling>
          <c:orientation val="minMax"/>
        </c:scaling>
        <c:delete val="0"/>
        <c:axPos val="l"/>
        <c:majorGridlines>
          <c:spPr>
            <a:ln w="258">
              <a:solidFill>
                <a:srgbClr val="C0C0C0"/>
              </a:solidFill>
              <a:prstDash val="sysDash"/>
            </a:ln>
          </c:spPr>
        </c:majorGridlines>
        <c:numFmt formatCode="\$#,##0" sourceLinked="0"/>
        <c:majorTickMark val="out"/>
        <c:minorTickMark val="none"/>
        <c:tickLblPos val="nextTo"/>
        <c:spPr>
          <a:ln w="64">
            <a:solidFill>
              <a:schemeClr val="tx1"/>
            </a:solidFill>
            <a:prstDash val="solid"/>
          </a:ln>
        </c:spPr>
        <c:txPr>
          <a:bodyPr rot="0" vert="horz"/>
          <a:lstStyle/>
          <a:p>
            <a:pPr>
              <a:defRPr/>
            </a:pPr>
            <a:endParaRPr lang="en-US"/>
          </a:p>
        </c:txPr>
        <c:crossAx val="189693440"/>
        <c:crosses val="autoZero"/>
        <c:crossBetween val="between"/>
        <c:majorUnit val="5000000"/>
        <c:minorUnit val="132932.41200000001"/>
      </c:valAx>
      <c:spPr>
        <a:noFill/>
        <a:ln w="515">
          <a:noFill/>
        </a:ln>
      </c:spPr>
    </c:plotArea>
    <c:legend>
      <c:legendPos val="r"/>
      <c:layout>
        <c:manualLayout>
          <c:xMode val="edge"/>
          <c:yMode val="edge"/>
          <c:x val="0.27202875980263092"/>
          <c:y val="0.91052786441475897"/>
          <c:w val="0.45363696534725895"/>
          <c:h val="7.0376432078559745E-2"/>
        </c:manualLayout>
      </c:layout>
      <c:overlay val="0"/>
      <c:spPr>
        <a:solidFill>
          <a:schemeClr val="bg1"/>
        </a:solidFill>
        <a:ln w="64">
          <a:solidFill>
            <a:schemeClr val="tx1"/>
          </a:solidFill>
          <a:prstDash val="solid"/>
        </a:ln>
      </c:spPr>
    </c:legend>
    <c:plotVisOnly val="1"/>
    <c:dispBlanksAs val="gap"/>
    <c:showDLblsOverMax val="0"/>
  </c:chart>
  <c:spPr>
    <a:noFill/>
    <a:ln>
      <a:noFill/>
    </a:ln>
  </c:spPr>
  <c:txPr>
    <a:bodyPr/>
    <a:lstStyle/>
    <a:p>
      <a:pPr>
        <a:defRPr sz="1400" b="0" i="0" u="none" strike="noStrike" baseline="0">
          <a:solidFill>
            <a:schemeClr val="tx1"/>
          </a:solidFill>
          <a:latin typeface="Calibri" panose="020F0502020204030204" pitchFamily="34" charset="0"/>
          <a:ea typeface="Times New Roman"/>
          <a:cs typeface="Calibri" panose="020F0502020204030204" pitchFamily="34" charset="0"/>
        </a:defRPr>
      </a:pPr>
      <a:endParaRPr lang="en-US"/>
    </a:p>
  </c:txPr>
  <c:externalData r:id="rId1">
    <c:autoUpdate val="0"/>
  </c:externalData>
</c:chartSpace>
</file>

<file path=ppt/charts/chart1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0"/>
      <c:rotY val="0"/>
      <c:rAngAx val="0"/>
      <c:perspective val="1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manualLayout>
          <c:layoutTarget val="inner"/>
          <c:xMode val="edge"/>
          <c:yMode val="edge"/>
          <c:x val="0.13784460593806563"/>
          <c:y val="2.5652402254720728E-2"/>
          <c:w val="0.90500820137646898"/>
          <c:h val="0.82121765816108294"/>
        </c:manualLayout>
      </c:layout>
      <c:bar3DChart>
        <c:barDir val="col"/>
        <c:grouping val="clustered"/>
        <c:varyColors val="0"/>
        <c:ser>
          <c:idx val="0"/>
          <c:order val="0"/>
          <c:tx>
            <c:strRef>
              <c:f>Sheet1!$B$1</c:f>
              <c:strCache>
                <c:ptCount val="1"/>
                <c:pt idx="0">
                  <c:v>Budget</c:v>
                </c:pt>
              </c:strCache>
            </c:strRef>
          </c:tx>
          <c:spPr>
            <a:solidFill>
              <a:schemeClr val="accent1"/>
            </a:solidFill>
            <a:ln>
              <a:solidFill>
                <a:schemeClr val="bg2"/>
              </a:solidFill>
            </a:ln>
            <a:effectLst/>
            <a:sp3d>
              <a:contourClr>
                <a:schemeClr val="bg2"/>
              </a:contourClr>
            </a:sp3d>
          </c:spPr>
          <c:invertIfNegative val="0"/>
          <c:dLbls>
            <c:dLbl>
              <c:idx val="0"/>
              <c:layout>
                <c:manualLayout>
                  <c:x val="0"/>
                  <c:y val="0.33625133132236168"/>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9444-42B5-A973-74F45E73E733}"/>
                </c:ext>
              </c:extLst>
            </c:dLbl>
            <c:dLbl>
              <c:idx val="1"/>
              <c:layout>
                <c:manualLayout>
                  <c:x val="0"/>
                  <c:y val="0.30210080548493434"/>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EB1C-4A50-81F2-8914368EF980}"/>
                </c:ext>
              </c:extLst>
            </c:dLbl>
            <c:dLbl>
              <c:idx val="2"/>
              <c:layout>
                <c:manualLayout>
                  <c:x val="5.666008011824453E-3"/>
                  <c:y val="0.2920312612796539"/>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D-5F6D-477A-99C5-0DE06D64A0BA}"/>
                </c:ext>
              </c:extLst>
            </c:dLbl>
            <c:dLbl>
              <c:idx val="3"/>
              <c:layout>
                <c:manualLayout>
                  <c:x val="4.2495060088684183E-3"/>
                  <c:y val="0.16593701203376826"/>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E-5F6D-477A-99C5-0DE06D64A0BA}"/>
                </c:ext>
              </c:extLst>
            </c:dLbl>
            <c:dLbl>
              <c:idx val="4"/>
              <c:layout>
                <c:manualLayout>
                  <c:x val="2.5057585825521752E-3"/>
                  <c:y val="0.16441068417093135"/>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F-5F6D-477A-99C5-0DE06D64A0BA}"/>
                </c:ext>
              </c:extLst>
            </c:dLbl>
            <c:dLbl>
              <c:idx val="5"/>
              <c:layout>
                <c:manualLayout>
                  <c:x val="-1.4165020029561393E-3"/>
                  <c:y val="0.27944686490519455"/>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0-5F6D-477A-99C5-0DE06D64A0BA}"/>
                </c:ext>
              </c:extLst>
            </c:dLbl>
            <c:dLbl>
              <c:idx val="6"/>
              <c:layout>
                <c:manualLayout>
                  <c:x val="-2.8330040059124863E-3"/>
                  <c:y val="0.27742906733072997"/>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1-5F6D-477A-99C5-0DE06D64A0BA}"/>
                </c:ext>
              </c:extLst>
            </c:dLbl>
            <c:dLbl>
              <c:idx val="7"/>
              <c:layout>
                <c:manualLayout>
                  <c:x val="1.4165020029561393E-3"/>
                  <c:y val="0.22446389776437126"/>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2-5F6D-477A-99C5-0DE06D64A0BA}"/>
                </c:ext>
              </c:extLst>
            </c:dLbl>
            <c:dLbl>
              <c:idx val="8"/>
              <c:layout>
                <c:manualLayout>
                  <c:x val="1.0387561357016487E-16"/>
                  <c:y val="0.23985893826408178"/>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3-5F6D-477A-99C5-0DE06D64A0BA}"/>
                </c:ext>
              </c:extLst>
            </c:dLbl>
            <c:dLbl>
              <c:idx val="9"/>
              <c:layout>
                <c:manualLayout>
                  <c:x val="0"/>
                  <c:y val="0.23161110018266701"/>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4-5F6D-477A-99C5-0DE06D64A0BA}"/>
                </c:ext>
              </c:extLst>
            </c:dLbl>
            <c:dLbl>
              <c:idx val="10"/>
              <c:layout>
                <c:manualLayout>
                  <c:x val="0"/>
                  <c:y val="0.21803797265434394"/>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A3B5-475B-966A-7B9936091525}"/>
                </c:ext>
              </c:extLst>
            </c:dLbl>
            <c:spPr>
              <a:noFill/>
              <a:ln>
                <a:noFill/>
              </a:ln>
              <a:effectLst/>
            </c:spPr>
            <c:txPr>
              <a:bodyPr rot="-5400000" spcFirstLastPara="1" vertOverflow="ellipsis" wrap="square" anchor="ctr" anchorCtr="1"/>
              <a:lstStyle/>
              <a:p>
                <a:pPr>
                  <a:defRPr sz="2000" b="0" i="0" u="none" strike="noStrike" kern="1200" baseline="0">
                    <a:solidFill>
                      <a:schemeClr val="tx1">
                        <a:lumMod val="75000"/>
                        <a:lumOff val="25000"/>
                      </a:schemeClr>
                    </a:solidFill>
                    <a:latin typeface="Calibri" panose="020F0502020204030204" pitchFamily="34" charset="0"/>
                    <a:ea typeface="+mn-ea"/>
                    <a:cs typeface="Calibri" panose="020F050202020403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Sheet1!$A$12:$A$17</c:f>
              <c:strCache>
                <c:ptCount val="5"/>
                <c:pt idx="0">
                  <c:v>FY 2021</c:v>
                </c:pt>
                <c:pt idx="1">
                  <c:v>FY 2022</c:v>
                </c:pt>
                <c:pt idx="2">
                  <c:v>FY 2023</c:v>
                </c:pt>
                <c:pt idx="3">
                  <c:v>FY 2024</c:v>
                </c:pt>
                <c:pt idx="4">
                  <c:v>FY 2025</c:v>
                </c:pt>
              </c:strCache>
            </c:strRef>
          </c:cat>
          <c:val>
            <c:numRef>
              <c:f>Sheet1!$B$12:$B$17</c:f>
              <c:numCache>
                <c:formatCode>"$"#,##0</c:formatCode>
                <c:ptCount val="5"/>
                <c:pt idx="0">
                  <c:v>52887822</c:v>
                </c:pt>
                <c:pt idx="1">
                  <c:v>61157033</c:v>
                </c:pt>
                <c:pt idx="2">
                  <c:v>63500000</c:v>
                </c:pt>
                <c:pt idx="3">
                  <c:v>79500000</c:v>
                </c:pt>
                <c:pt idx="4">
                  <c:v>79000000</c:v>
                </c:pt>
              </c:numCache>
            </c:numRef>
          </c:val>
          <c:extLst>
            <c:ext xmlns:c16="http://schemas.microsoft.com/office/drawing/2014/chart" uri="{C3380CC4-5D6E-409C-BE32-E72D297353CC}">
              <c16:uniqueId val="{00000000-5F6D-477A-99C5-0DE06D64A0BA}"/>
            </c:ext>
          </c:extLst>
        </c:ser>
        <c:ser>
          <c:idx val="1"/>
          <c:order val="1"/>
          <c:tx>
            <c:strRef>
              <c:f>Sheet1!$C$1</c:f>
              <c:strCache>
                <c:ptCount val="1"/>
                <c:pt idx="0">
                  <c:v>Assessment Collections</c:v>
                </c:pt>
              </c:strCache>
            </c:strRef>
          </c:tx>
          <c:spPr>
            <a:solidFill>
              <a:srgbClr val="FFFF99"/>
            </a:solidFill>
            <a:ln>
              <a:solidFill>
                <a:schemeClr val="bg2"/>
              </a:solidFill>
            </a:ln>
            <a:effectLst/>
            <a:sp3d>
              <a:contourClr>
                <a:schemeClr val="bg2"/>
              </a:contourClr>
            </a:sp3d>
          </c:spPr>
          <c:invertIfNegative val="0"/>
          <c:dLbls>
            <c:dLbl>
              <c:idx val="0"/>
              <c:layout>
                <c:manualLayout>
                  <c:x val="1.4165020029561393E-3"/>
                  <c:y val="0.32355482359112531"/>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5F6D-477A-99C5-0DE06D64A0BA}"/>
                </c:ext>
              </c:extLst>
            </c:dLbl>
            <c:dLbl>
              <c:idx val="1"/>
              <c:layout>
                <c:manualLayout>
                  <c:x val="-5.1937806785082435E-17"/>
                  <c:y val="0.27419293785328264"/>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5F6D-477A-99C5-0DE06D64A0BA}"/>
                </c:ext>
              </c:extLst>
            </c:dLbl>
            <c:dLbl>
              <c:idx val="2"/>
              <c:layout>
                <c:manualLayout>
                  <c:x val="0"/>
                  <c:y val="0.19312380920467334"/>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5F6D-477A-99C5-0DE06D64A0BA}"/>
                </c:ext>
              </c:extLst>
            </c:dLbl>
            <c:dLbl>
              <c:idx val="3"/>
              <c:layout>
                <c:manualLayout>
                  <c:x val="-2.6786387482673987E-3"/>
                  <c:y val="0.13478039722584378"/>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5F6D-477A-99C5-0DE06D64A0BA}"/>
                </c:ext>
              </c:extLst>
            </c:dLbl>
            <c:dLbl>
              <c:idx val="4"/>
              <c:layout>
                <c:manualLayout>
                  <c:x val="2.8330040059121749E-3"/>
                  <c:y val="0.30523599337177804"/>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5F6D-477A-99C5-0DE06D64A0BA}"/>
                </c:ext>
              </c:extLst>
            </c:dLbl>
            <c:dLbl>
              <c:idx val="5"/>
              <c:layout>
                <c:manualLayout>
                  <c:x val="-1.0387561357016487E-16"/>
                  <c:y val="0.19848860652823189"/>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8-5F6D-477A-99C5-0DE06D64A0BA}"/>
                </c:ext>
              </c:extLst>
            </c:dLbl>
            <c:dLbl>
              <c:idx val="6"/>
              <c:layout>
                <c:manualLayout>
                  <c:x val="1.5708672606010194E-3"/>
                  <c:y val="0.27034102330364856"/>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9-5F6D-477A-99C5-0DE06D64A0BA}"/>
                </c:ext>
              </c:extLst>
            </c:dLbl>
            <c:dLbl>
              <c:idx val="7"/>
              <c:layout>
                <c:manualLayout>
                  <c:x val="1.4165020029560354E-3"/>
                  <c:y val="0.22226283328565499"/>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A-5F6D-477A-99C5-0DE06D64A0BA}"/>
                </c:ext>
              </c:extLst>
            </c:dLbl>
            <c:dLbl>
              <c:idx val="8"/>
              <c:layout>
                <c:manualLayout>
                  <c:x val="2.8330040059123826E-3"/>
                  <c:y val="0.24266937554181117"/>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B-5F6D-477A-99C5-0DE06D64A0BA}"/>
                </c:ext>
              </c:extLst>
            </c:dLbl>
            <c:dLbl>
              <c:idx val="9"/>
              <c:layout>
                <c:manualLayout>
                  <c:x val="-5.2023545609356852E-3"/>
                  <c:y val="0.22148198389112869"/>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C-5F6D-477A-99C5-0DE06D64A0BA}"/>
                </c:ext>
              </c:extLst>
            </c:dLbl>
            <c:spPr>
              <a:noFill/>
              <a:ln>
                <a:noFill/>
              </a:ln>
              <a:effectLst/>
            </c:spPr>
            <c:txPr>
              <a:bodyPr rot="-5400000" spcFirstLastPara="1" vertOverflow="ellipsis" wrap="square" anchor="ctr" anchorCtr="1"/>
              <a:lstStyle/>
              <a:p>
                <a:pPr>
                  <a:defRPr sz="2000" b="0" i="0" u="none" strike="noStrike" kern="1200" baseline="0">
                    <a:solidFill>
                      <a:schemeClr val="tx1">
                        <a:lumMod val="75000"/>
                        <a:lumOff val="25000"/>
                      </a:schemeClr>
                    </a:solidFill>
                    <a:latin typeface="Calibri" panose="020F0502020204030204" pitchFamily="34" charset="0"/>
                    <a:ea typeface="+mn-ea"/>
                    <a:cs typeface="Calibri" panose="020F050202020403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Sheet1!$A$12:$A$17</c:f>
              <c:strCache>
                <c:ptCount val="5"/>
                <c:pt idx="0">
                  <c:v>FY 2021</c:v>
                </c:pt>
                <c:pt idx="1">
                  <c:v>FY 2022</c:v>
                </c:pt>
                <c:pt idx="2">
                  <c:v>FY 2023</c:v>
                </c:pt>
                <c:pt idx="3">
                  <c:v>FY 2024</c:v>
                </c:pt>
                <c:pt idx="4">
                  <c:v>FY 2025</c:v>
                </c:pt>
              </c:strCache>
            </c:strRef>
          </c:cat>
          <c:val>
            <c:numRef>
              <c:f>Sheet1!$C$12:$C$17</c:f>
              <c:numCache>
                <c:formatCode>"$"#,##0</c:formatCode>
                <c:ptCount val="5"/>
                <c:pt idx="0">
                  <c:v>55171195.840000004</c:v>
                </c:pt>
                <c:pt idx="1">
                  <c:v>64743782</c:v>
                </c:pt>
                <c:pt idx="2">
                  <c:v>75030740</c:v>
                </c:pt>
                <c:pt idx="3">
                  <c:v>81506154</c:v>
                </c:pt>
                <c:pt idx="4">
                  <c:v>55855094</c:v>
                </c:pt>
              </c:numCache>
            </c:numRef>
          </c:val>
          <c:extLst>
            <c:ext xmlns:c16="http://schemas.microsoft.com/office/drawing/2014/chart" uri="{C3380CC4-5D6E-409C-BE32-E72D297353CC}">
              <c16:uniqueId val="{00000001-5F6D-477A-99C5-0DE06D64A0BA}"/>
            </c:ext>
          </c:extLst>
        </c:ser>
        <c:dLbls>
          <c:showLegendKey val="0"/>
          <c:showVal val="0"/>
          <c:showCatName val="0"/>
          <c:showSerName val="0"/>
          <c:showPercent val="0"/>
          <c:showBubbleSize val="0"/>
        </c:dLbls>
        <c:gapWidth val="50"/>
        <c:shape val="box"/>
        <c:axId val="993722664"/>
        <c:axId val="993715776"/>
        <c:axId val="0"/>
      </c:bar3DChart>
      <c:catAx>
        <c:axId val="99372266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Calibri" panose="020F0502020204030204" pitchFamily="34" charset="0"/>
                <a:ea typeface="+mn-ea"/>
                <a:cs typeface="Calibri" panose="020F0502020204030204" pitchFamily="34" charset="0"/>
              </a:defRPr>
            </a:pPr>
            <a:endParaRPr lang="en-US"/>
          </a:p>
        </c:txPr>
        <c:crossAx val="993715776"/>
        <c:crosses val="autoZero"/>
        <c:auto val="1"/>
        <c:lblAlgn val="ctr"/>
        <c:lblOffset val="100"/>
        <c:noMultiLvlLbl val="0"/>
      </c:catAx>
      <c:valAx>
        <c:axId val="993715776"/>
        <c:scaling>
          <c:orientation val="minMax"/>
        </c:scaling>
        <c:delete val="0"/>
        <c:axPos val="l"/>
        <c:majorGridlines>
          <c:spPr>
            <a:ln w="9525" cap="flat" cmpd="sng" algn="ctr">
              <a:solidFill>
                <a:schemeClr val="tx1">
                  <a:lumMod val="15000"/>
                  <a:lumOff val="85000"/>
                </a:schemeClr>
              </a:solidFill>
              <a:round/>
            </a:ln>
            <a:effectLst/>
          </c:spPr>
        </c:majorGridlines>
        <c:numFmt formatCode="&quot;$&quot;#,##0" sourceLinked="1"/>
        <c:majorTickMark val="none"/>
        <c:minorTickMark val="none"/>
        <c:tickLblPos val="nextTo"/>
        <c:spPr>
          <a:noFill/>
          <a:ln>
            <a:noFill/>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Calibri" panose="020F0502020204030204" pitchFamily="34" charset="0"/>
                <a:ea typeface="+mn-ea"/>
                <a:cs typeface="Calibri" panose="020F0502020204030204" pitchFamily="34" charset="0"/>
              </a:defRPr>
            </a:pPr>
            <a:endParaRPr lang="en-US"/>
          </a:p>
        </c:txPr>
        <c:crossAx val="993722664"/>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600" b="0" i="0" u="none" strike="noStrike" kern="1200" baseline="0">
              <a:solidFill>
                <a:schemeClr val="tx1">
                  <a:lumMod val="65000"/>
                  <a:lumOff val="35000"/>
                </a:schemeClr>
              </a:solidFill>
              <a:latin typeface="Calibri" panose="020F0502020204030204" pitchFamily="34" charset="0"/>
              <a:ea typeface="+mn-ea"/>
              <a:cs typeface="Calibri" panose="020F050202020403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600" baseline="0">
          <a:latin typeface="Calibri" panose="020F0502020204030204" pitchFamily="34" charset="0"/>
          <a:cs typeface="Calibri" panose="020F0502020204030204" pitchFamily="34" charset="0"/>
        </a:defRPr>
      </a:pPr>
      <a:endParaRPr lang="en-US"/>
    </a:p>
  </c:txPr>
  <c:externalData r:id="rId3">
    <c:autoUpdate val="0"/>
  </c:externalData>
</c:chartSpace>
</file>

<file path=ppt/charts/chart1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6.3251497058274361E-2"/>
          <c:y val="4.1589792188724689E-2"/>
          <c:w val="0.93067211436433139"/>
          <c:h val="0.79672966400004297"/>
        </c:manualLayout>
      </c:layout>
      <c:barChart>
        <c:barDir val="col"/>
        <c:grouping val="stacked"/>
        <c:varyColors val="0"/>
        <c:ser>
          <c:idx val="1"/>
          <c:order val="0"/>
          <c:tx>
            <c:strRef>
              <c:f>Sheet1!$B$1</c:f>
              <c:strCache>
                <c:ptCount val="1"/>
                <c:pt idx="0">
                  <c:v>Administration</c:v>
                </c:pt>
              </c:strCache>
            </c:strRef>
          </c:tx>
          <c:spPr>
            <a:solidFill>
              <a:srgbClr val="FFFF99"/>
            </a:solidFill>
            <a:ln>
              <a:solidFill>
                <a:schemeClr val="bg1">
                  <a:lumMod val="65000"/>
                </a:schemeClr>
              </a:solid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lumMod val="75000"/>
                        <a:lumOff val="25000"/>
                      </a:schemeClr>
                    </a:solidFill>
                    <a:latin typeface="Calibri" panose="020F0502020204030204" pitchFamily="34" charset="0"/>
                    <a:ea typeface="+mn-ea"/>
                    <a:cs typeface="Calibri" panose="020F050202020403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Sheet1!$A$48:$A$51</c:f>
              <c:strCache>
                <c:ptCount val="4"/>
                <c:pt idx="0">
                  <c:v>Jan. 2025</c:v>
                </c:pt>
                <c:pt idx="1">
                  <c:v>Feb. 2025</c:v>
                </c:pt>
                <c:pt idx="2">
                  <c:v>Mar. 2025</c:v>
                </c:pt>
                <c:pt idx="3">
                  <c:v>Apr. 2025</c:v>
                </c:pt>
              </c:strCache>
            </c:strRef>
          </c:cat>
          <c:val>
            <c:numRef>
              <c:f>Sheet1!$B$48:$B$51</c:f>
              <c:numCache>
                <c:formatCode>General</c:formatCode>
                <c:ptCount val="4"/>
                <c:pt idx="0">
                  <c:v>67</c:v>
                </c:pt>
                <c:pt idx="1">
                  <c:v>67</c:v>
                </c:pt>
                <c:pt idx="2">
                  <c:v>67</c:v>
                </c:pt>
                <c:pt idx="3">
                  <c:v>68</c:v>
                </c:pt>
              </c:numCache>
            </c:numRef>
          </c:val>
          <c:extLst>
            <c:ext xmlns:c16="http://schemas.microsoft.com/office/drawing/2014/chart" uri="{C3380CC4-5D6E-409C-BE32-E72D297353CC}">
              <c16:uniqueId val="{00000000-1C40-4EA1-A14B-ED2A03A916ED}"/>
            </c:ext>
          </c:extLst>
        </c:ser>
        <c:ser>
          <c:idx val="0"/>
          <c:order val="1"/>
          <c:tx>
            <c:strRef>
              <c:f>Sheet1!$C$1</c:f>
              <c:strCache>
                <c:ptCount val="1"/>
                <c:pt idx="0">
                  <c:v>Dispute</c:v>
                </c:pt>
              </c:strCache>
            </c:strRef>
          </c:tx>
          <c:spPr>
            <a:solidFill>
              <a:schemeClr val="accent1"/>
            </a:solidFill>
            <a:ln>
              <a:solidFill>
                <a:schemeClr val="bg1">
                  <a:lumMod val="75000"/>
                </a:schemeClr>
              </a:solid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lumMod val="75000"/>
                        <a:lumOff val="25000"/>
                      </a:schemeClr>
                    </a:solidFill>
                    <a:latin typeface="Calibri" panose="020F0502020204030204" pitchFamily="34" charset="0"/>
                    <a:ea typeface="+mn-ea"/>
                    <a:cs typeface="Calibri" panose="020F050202020403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Sheet1!$A$48:$A$51</c:f>
              <c:strCache>
                <c:ptCount val="4"/>
                <c:pt idx="0">
                  <c:v>Jan. 2025</c:v>
                </c:pt>
                <c:pt idx="1">
                  <c:v>Feb. 2025</c:v>
                </c:pt>
                <c:pt idx="2">
                  <c:v>Mar. 2025</c:v>
                </c:pt>
                <c:pt idx="3">
                  <c:v>Apr. 2025</c:v>
                </c:pt>
              </c:strCache>
            </c:strRef>
          </c:cat>
          <c:val>
            <c:numRef>
              <c:f>Sheet1!$C$48:$C$51</c:f>
              <c:numCache>
                <c:formatCode>General</c:formatCode>
                <c:ptCount val="4"/>
                <c:pt idx="0">
                  <c:v>78</c:v>
                </c:pt>
                <c:pt idx="1">
                  <c:v>78</c:v>
                </c:pt>
                <c:pt idx="2">
                  <c:v>77</c:v>
                </c:pt>
                <c:pt idx="3">
                  <c:v>77</c:v>
                </c:pt>
              </c:numCache>
            </c:numRef>
          </c:val>
          <c:extLst>
            <c:ext xmlns:c16="http://schemas.microsoft.com/office/drawing/2014/chart" uri="{C3380CC4-5D6E-409C-BE32-E72D297353CC}">
              <c16:uniqueId val="{00000001-1C40-4EA1-A14B-ED2A03A916ED}"/>
            </c:ext>
          </c:extLst>
        </c:ser>
        <c:ser>
          <c:idx val="2"/>
          <c:order val="2"/>
          <c:tx>
            <c:strRef>
              <c:f>Sheet1!$D$1</c:f>
              <c:strCache>
                <c:ptCount val="1"/>
                <c:pt idx="0">
                  <c:v>Legal</c:v>
                </c:pt>
              </c:strCache>
            </c:strRef>
          </c:tx>
          <c:spPr>
            <a:solidFill>
              <a:schemeClr val="bg1">
                <a:lumMod val="85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lumMod val="75000"/>
                        <a:lumOff val="25000"/>
                      </a:schemeClr>
                    </a:solidFill>
                    <a:latin typeface="Calibri" panose="020F0502020204030204" pitchFamily="34" charset="0"/>
                    <a:ea typeface="+mn-ea"/>
                    <a:cs typeface="Calibri" panose="020F050202020403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Sheet1!$A$48:$A$51</c:f>
              <c:strCache>
                <c:ptCount val="4"/>
                <c:pt idx="0">
                  <c:v>Jan. 2025</c:v>
                </c:pt>
                <c:pt idx="1">
                  <c:v>Feb. 2025</c:v>
                </c:pt>
                <c:pt idx="2">
                  <c:v>Mar. 2025</c:v>
                </c:pt>
                <c:pt idx="3">
                  <c:v>Apr. 2025</c:v>
                </c:pt>
              </c:strCache>
            </c:strRef>
          </c:cat>
          <c:val>
            <c:numRef>
              <c:f>Sheet1!$D$48:$D$51</c:f>
              <c:numCache>
                <c:formatCode>General</c:formatCode>
                <c:ptCount val="4"/>
                <c:pt idx="0">
                  <c:v>16</c:v>
                </c:pt>
                <c:pt idx="1">
                  <c:v>16</c:v>
                </c:pt>
                <c:pt idx="2">
                  <c:v>15</c:v>
                </c:pt>
                <c:pt idx="3">
                  <c:v>16</c:v>
                </c:pt>
              </c:numCache>
            </c:numRef>
          </c:val>
          <c:extLst>
            <c:ext xmlns:c16="http://schemas.microsoft.com/office/drawing/2014/chart" uri="{C3380CC4-5D6E-409C-BE32-E72D297353CC}">
              <c16:uniqueId val="{00000002-1C40-4EA1-A14B-ED2A03A916ED}"/>
            </c:ext>
          </c:extLst>
        </c:ser>
        <c:ser>
          <c:idx val="3"/>
          <c:order val="3"/>
          <c:tx>
            <c:strRef>
              <c:f>Sheet1!$E$1</c:f>
              <c:strCache>
                <c:ptCount val="1"/>
                <c:pt idx="0">
                  <c:v>WCTF</c:v>
                </c:pt>
              </c:strCache>
            </c:strRef>
          </c:tx>
          <c:spPr>
            <a:solidFill>
              <a:srgbClr val="A9F27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lumMod val="75000"/>
                        <a:lumOff val="25000"/>
                      </a:schemeClr>
                    </a:solidFill>
                    <a:latin typeface="Calibri" panose="020F0502020204030204" pitchFamily="34" charset="0"/>
                    <a:ea typeface="+mn-ea"/>
                    <a:cs typeface="Calibri" panose="020F050202020403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Sheet1!$A$48:$A$51</c:f>
              <c:strCache>
                <c:ptCount val="4"/>
                <c:pt idx="0">
                  <c:v>Jan. 2025</c:v>
                </c:pt>
                <c:pt idx="1">
                  <c:v>Feb. 2025</c:v>
                </c:pt>
                <c:pt idx="2">
                  <c:v>Mar. 2025</c:v>
                </c:pt>
                <c:pt idx="3">
                  <c:v>Apr. 2025</c:v>
                </c:pt>
              </c:strCache>
            </c:strRef>
          </c:cat>
          <c:val>
            <c:numRef>
              <c:f>Sheet1!$E$48:$E$51</c:f>
              <c:numCache>
                <c:formatCode>General</c:formatCode>
                <c:ptCount val="4"/>
                <c:pt idx="0">
                  <c:v>28</c:v>
                </c:pt>
                <c:pt idx="1">
                  <c:v>29</c:v>
                </c:pt>
                <c:pt idx="2">
                  <c:v>29</c:v>
                </c:pt>
                <c:pt idx="3">
                  <c:v>31</c:v>
                </c:pt>
              </c:numCache>
            </c:numRef>
          </c:val>
          <c:extLst>
            <c:ext xmlns:c16="http://schemas.microsoft.com/office/drawing/2014/chart" uri="{C3380CC4-5D6E-409C-BE32-E72D297353CC}">
              <c16:uniqueId val="{00000003-1C40-4EA1-A14B-ED2A03A916ED}"/>
            </c:ext>
          </c:extLst>
        </c:ser>
        <c:ser>
          <c:idx val="4"/>
          <c:order val="4"/>
          <c:tx>
            <c:strRef>
              <c:f>Sheet1!$F$1</c:f>
              <c:strCache>
                <c:ptCount val="1"/>
                <c:pt idx="0">
                  <c:v>Finance</c:v>
                </c:pt>
              </c:strCache>
            </c:strRef>
          </c:tx>
          <c:spPr>
            <a:solidFill>
              <a:srgbClr val="FF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lumMod val="75000"/>
                        <a:lumOff val="25000"/>
                      </a:schemeClr>
                    </a:solidFill>
                    <a:latin typeface="Times New Roman" panose="02020603050405020304" pitchFamily="18" charset="0"/>
                    <a:ea typeface="+mn-ea"/>
                    <a:cs typeface="Times New Roman" panose="02020603050405020304" pitchFamily="18"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Sheet1!$A$48:$A$51</c:f>
              <c:strCache>
                <c:ptCount val="4"/>
                <c:pt idx="0">
                  <c:v>Jan. 2025</c:v>
                </c:pt>
                <c:pt idx="1">
                  <c:v>Feb. 2025</c:v>
                </c:pt>
                <c:pt idx="2">
                  <c:v>Mar. 2025</c:v>
                </c:pt>
                <c:pt idx="3">
                  <c:v>Apr. 2025</c:v>
                </c:pt>
              </c:strCache>
            </c:strRef>
          </c:cat>
          <c:val>
            <c:numRef>
              <c:f>Sheet1!$F$48:$F$51</c:f>
              <c:numCache>
                <c:formatCode>General</c:formatCode>
                <c:ptCount val="4"/>
                <c:pt idx="0">
                  <c:v>10</c:v>
                </c:pt>
                <c:pt idx="1">
                  <c:v>10</c:v>
                </c:pt>
                <c:pt idx="2">
                  <c:v>10</c:v>
                </c:pt>
                <c:pt idx="3">
                  <c:v>10</c:v>
                </c:pt>
              </c:numCache>
            </c:numRef>
          </c:val>
          <c:extLst>
            <c:ext xmlns:c16="http://schemas.microsoft.com/office/drawing/2014/chart" uri="{C3380CC4-5D6E-409C-BE32-E72D297353CC}">
              <c16:uniqueId val="{00000004-1C40-4EA1-A14B-ED2A03A916ED}"/>
            </c:ext>
          </c:extLst>
        </c:ser>
        <c:dLbls>
          <c:showLegendKey val="0"/>
          <c:showVal val="0"/>
          <c:showCatName val="0"/>
          <c:showSerName val="0"/>
          <c:showPercent val="0"/>
          <c:showBubbleSize val="0"/>
        </c:dLbls>
        <c:gapWidth val="50"/>
        <c:overlap val="100"/>
        <c:axId val="820433192"/>
        <c:axId val="820431552"/>
      </c:barChart>
      <c:catAx>
        <c:axId val="82043319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Calibri" panose="020F0502020204030204" pitchFamily="34" charset="0"/>
                <a:ea typeface="+mn-ea"/>
                <a:cs typeface="Calibri" panose="020F0502020204030204" pitchFamily="34" charset="0"/>
              </a:defRPr>
            </a:pPr>
            <a:endParaRPr lang="en-US"/>
          </a:p>
        </c:txPr>
        <c:crossAx val="820431552"/>
        <c:crosses val="autoZero"/>
        <c:auto val="1"/>
        <c:lblAlgn val="ctr"/>
        <c:lblOffset val="100"/>
        <c:noMultiLvlLbl val="0"/>
      </c:catAx>
      <c:valAx>
        <c:axId val="820431552"/>
        <c:scaling>
          <c:orientation val="minMax"/>
          <c:max val="225"/>
          <c:min val="0"/>
        </c:scaling>
        <c:delete val="0"/>
        <c:axPos val="l"/>
        <c:majorGridlines>
          <c:spPr>
            <a:ln w="9525" cap="flat" cmpd="sng" algn="ctr">
              <a:solidFill>
                <a:schemeClr val="tx1">
                  <a:lumMod val="15000"/>
                  <a:lumOff val="85000"/>
                </a:schemeClr>
              </a:solidFill>
              <a:prstDash val="dash"/>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Calibri" panose="020F0502020204030204" pitchFamily="34" charset="0"/>
                <a:ea typeface="+mn-ea"/>
                <a:cs typeface="Calibri" panose="020F0502020204030204" pitchFamily="34" charset="0"/>
              </a:defRPr>
            </a:pPr>
            <a:endParaRPr lang="en-US"/>
          </a:p>
        </c:txPr>
        <c:crossAx val="820433192"/>
        <c:crosses val="autoZero"/>
        <c:crossBetween val="between"/>
      </c:valAx>
      <c:spPr>
        <a:noFill/>
        <a:ln>
          <a:noFill/>
        </a:ln>
        <a:effectLst/>
      </c:spPr>
    </c:plotArea>
    <c:legend>
      <c:legendPos val="b"/>
      <c:layout>
        <c:manualLayout>
          <c:xMode val="edge"/>
          <c:yMode val="edge"/>
          <c:x val="0.1751557283897367"/>
          <c:y val="0.92796690709040708"/>
          <c:w val="0.6496885432205266"/>
          <c:h val="7.2033092909592922E-2"/>
        </c:manualLayout>
      </c:layout>
      <c:overlay val="0"/>
      <c:spPr>
        <a:noFill/>
        <a:ln>
          <a:noFill/>
        </a:ln>
        <a:effectLst/>
      </c:spPr>
      <c:txPr>
        <a:bodyPr rot="0" spcFirstLastPara="1" vertOverflow="ellipsis" vert="horz" wrap="square" anchor="ctr" anchorCtr="1"/>
        <a:lstStyle/>
        <a:p>
          <a:pPr>
            <a:defRPr sz="1600" b="0" i="0" u="none" strike="noStrike" kern="1200" baseline="0">
              <a:solidFill>
                <a:schemeClr val="tx1">
                  <a:lumMod val="65000"/>
                  <a:lumOff val="35000"/>
                </a:schemeClr>
              </a:solidFill>
              <a:latin typeface="Calibri" panose="020F0502020204030204" pitchFamily="34" charset="0"/>
              <a:ea typeface="+mn-ea"/>
              <a:cs typeface="Calibri" panose="020F050202020403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userShapes r:id="rId4"/>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1395158579199514"/>
          <c:y val="6.9957926354556055E-2"/>
          <c:w val="0.88655243137545348"/>
          <c:h val="0.78875343953955412"/>
        </c:manualLayout>
      </c:layout>
      <c:barChart>
        <c:barDir val="col"/>
        <c:grouping val="clustered"/>
        <c:varyColors val="0"/>
        <c:ser>
          <c:idx val="0"/>
          <c:order val="0"/>
          <c:tx>
            <c:strRef>
              <c:f>Sheet1!$B$1</c:f>
              <c:strCache>
                <c:ptCount val="1"/>
                <c:pt idx="0">
                  <c:v>Hearing Queue</c:v>
                </c:pt>
              </c:strCache>
            </c:strRef>
          </c:tx>
          <c:spPr>
            <a:solidFill>
              <a:srgbClr val="A9F272"/>
            </a:solidFill>
            <a:ln>
              <a:solidFill>
                <a:schemeClr val="bg1">
                  <a:lumMod val="50000"/>
                </a:schemeClr>
              </a:solidFill>
            </a:ln>
          </c:spPr>
          <c:invertIfNegative val="0"/>
          <c:dLbls>
            <c:dLbl>
              <c:idx val="0"/>
              <c:layout>
                <c:manualLayout>
                  <c:x val="-6.3493202806913862E-3"/>
                  <c:y val="0.14714650131687199"/>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D05C-4182-98CA-42920CE42CC8}"/>
                </c:ext>
              </c:extLst>
            </c:dLbl>
            <c:dLbl>
              <c:idx val="1"/>
              <c:layout>
                <c:manualLayout>
                  <c:x val="-3.1005639852647528E-3"/>
                  <c:y val="0.1362344087327661"/>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D05C-4182-98CA-42920CE42CC8}"/>
                </c:ext>
              </c:extLst>
            </c:dLbl>
            <c:dLbl>
              <c:idx val="2"/>
              <c:layout>
                <c:manualLayout>
                  <c:x val="0"/>
                  <c:y val="0.1393584597291164"/>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D05C-4182-98CA-42920CE42CC8}"/>
                </c:ext>
              </c:extLst>
            </c:dLbl>
            <c:dLbl>
              <c:idx val="3"/>
              <c:layout>
                <c:manualLayout>
                  <c:x val="4.7314118137347174E-4"/>
                  <c:y val="0.13601437792293128"/>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D05C-4182-98CA-42920CE42CC8}"/>
                </c:ext>
              </c:extLst>
            </c:dLbl>
            <c:dLbl>
              <c:idx val="4"/>
              <c:layout>
                <c:manualLayout>
                  <c:x val="0"/>
                  <c:y val="0.14287619194858395"/>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D05C-4182-98CA-42920CE42CC8}"/>
                </c:ext>
              </c:extLst>
            </c:dLbl>
            <c:dLbl>
              <c:idx val="5"/>
              <c:layout>
                <c:manualLayout>
                  <c:x val="-2.7897751700489016E-3"/>
                  <c:y val="0.14248251072546669"/>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D05C-4182-98CA-42920CE42CC8}"/>
                </c:ext>
              </c:extLst>
            </c:dLbl>
            <c:dLbl>
              <c:idx val="6"/>
              <c:layout>
                <c:manualLayout>
                  <c:x val="1.6259650505404135E-4"/>
                  <c:y val="0.15027027623943329"/>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D05C-4182-98CA-42920CE42CC8}"/>
                </c:ext>
              </c:extLst>
            </c:dLbl>
            <c:dLbl>
              <c:idx val="7"/>
              <c:layout>
                <c:manualLayout>
                  <c:x val="-1.4196676830168927E-3"/>
                  <c:y val="0.14676413911910374"/>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D05C-4182-98CA-42920CE42CC8}"/>
                </c:ext>
              </c:extLst>
            </c:dLbl>
            <c:dLbl>
              <c:idx val="8"/>
              <c:layout>
                <c:manualLayout>
                  <c:x val="-6.2011279705295056E-3"/>
                  <c:y val="0.13250824080260168"/>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8-D05C-4182-98CA-42920CE42CC8}"/>
                </c:ext>
              </c:extLst>
            </c:dLbl>
            <c:dLbl>
              <c:idx val="9"/>
              <c:layout>
                <c:manualLayout>
                  <c:x val="1.8434928073019015E-3"/>
                  <c:y val="0.15681957473593541"/>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9-D05C-4182-98CA-42920CE42CC8}"/>
                </c:ext>
              </c:extLst>
            </c:dLbl>
            <c:dLbl>
              <c:idx val="10"/>
              <c:layout>
                <c:manualLayout>
                  <c:x val="-3.107888152159079E-4"/>
                  <c:y val="0.1227675293052327"/>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7264-48D3-8E67-1CC28D78A1A5}"/>
                </c:ext>
              </c:extLst>
            </c:dLbl>
            <c:dLbl>
              <c:idx val="11"/>
              <c:layout>
                <c:manualLayout>
                  <c:x val="-6.038531465475578E-3"/>
                  <c:y val="0.12002556443286158"/>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4A49-4818-A247-8747997BE55B}"/>
                </c:ext>
              </c:extLst>
            </c:dLbl>
            <c:dLbl>
              <c:idx val="12"/>
              <c:layout>
                <c:manualLayout>
                  <c:x val="-2.9380336319254599E-3"/>
                  <c:y val="0.11496596911760598"/>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722B-4200-B975-E96801DEF044}"/>
                </c:ext>
              </c:extLst>
            </c:dLbl>
            <c:spPr>
              <a:noFill/>
              <a:ln>
                <a:noFill/>
              </a:ln>
              <a:effectLst/>
            </c:spPr>
            <c:txPr>
              <a:bodyPr rot="-5400000" vert="horz"/>
              <a:lstStyle/>
              <a:p>
                <a:pPr>
                  <a:defRPr sz="1200"/>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Sheet1!$A$84:$A$92</c:f>
              <c:strCache>
                <c:ptCount val="9"/>
                <c:pt idx="0">
                  <c:v>Sep.</c:v>
                </c:pt>
                <c:pt idx="1">
                  <c:v>Oct.</c:v>
                </c:pt>
                <c:pt idx="2">
                  <c:v>Nov.</c:v>
                </c:pt>
                <c:pt idx="3">
                  <c:v>Dec.</c:v>
                </c:pt>
                <c:pt idx="4">
                  <c:v>Jan. 2025</c:v>
                </c:pt>
                <c:pt idx="5">
                  <c:v>Feb.</c:v>
                </c:pt>
                <c:pt idx="6">
                  <c:v>Mar.</c:v>
                </c:pt>
                <c:pt idx="7">
                  <c:v>Apr.</c:v>
                </c:pt>
                <c:pt idx="8">
                  <c:v>May</c:v>
                </c:pt>
              </c:strCache>
            </c:strRef>
          </c:cat>
          <c:val>
            <c:numRef>
              <c:f>Sheet1!$B$84:$B$92</c:f>
              <c:numCache>
                <c:formatCode>#,##0</c:formatCode>
                <c:ptCount val="9"/>
                <c:pt idx="0">
                  <c:v>1941</c:v>
                </c:pt>
                <c:pt idx="1">
                  <c:v>1847</c:v>
                </c:pt>
                <c:pt idx="2">
                  <c:v>1972</c:v>
                </c:pt>
                <c:pt idx="3">
                  <c:v>1989</c:v>
                </c:pt>
                <c:pt idx="4">
                  <c:v>2005</c:v>
                </c:pt>
                <c:pt idx="5">
                  <c:v>1985</c:v>
                </c:pt>
                <c:pt idx="6">
                  <c:v>1973</c:v>
                </c:pt>
                <c:pt idx="7">
                  <c:v>1992</c:v>
                </c:pt>
                <c:pt idx="8">
                  <c:v>1887</c:v>
                </c:pt>
              </c:numCache>
            </c:numRef>
          </c:val>
          <c:extLst>
            <c:ext xmlns:c16="http://schemas.microsoft.com/office/drawing/2014/chart" uri="{C3380CC4-5D6E-409C-BE32-E72D297353CC}">
              <c16:uniqueId val="{00000000-6255-4A20-A89F-CA90B122DC52}"/>
            </c:ext>
          </c:extLst>
        </c:ser>
        <c:dLbls>
          <c:showLegendKey val="0"/>
          <c:showVal val="0"/>
          <c:showCatName val="0"/>
          <c:showSerName val="0"/>
          <c:showPercent val="0"/>
          <c:showBubbleSize val="0"/>
        </c:dLbls>
        <c:gapWidth val="60"/>
        <c:axId val="36591872"/>
        <c:axId val="61976576"/>
      </c:barChart>
      <c:catAx>
        <c:axId val="36591872"/>
        <c:scaling>
          <c:orientation val="minMax"/>
        </c:scaling>
        <c:delete val="0"/>
        <c:axPos val="b"/>
        <c:numFmt formatCode="General" sourceLinked="0"/>
        <c:majorTickMark val="out"/>
        <c:minorTickMark val="none"/>
        <c:tickLblPos val="nextTo"/>
        <c:txPr>
          <a:bodyPr rot="0" vert="horz"/>
          <a:lstStyle/>
          <a:p>
            <a:pPr>
              <a:defRPr/>
            </a:pPr>
            <a:endParaRPr lang="en-US"/>
          </a:p>
        </c:txPr>
        <c:crossAx val="61976576"/>
        <c:crosses val="autoZero"/>
        <c:auto val="0"/>
        <c:lblAlgn val="ctr"/>
        <c:lblOffset val="100"/>
        <c:noMultiLvlLbl val="0"/>
      </c:catAx>
      <c:valAx>
        <c:axId val="61976576"/>
        <c:scaling>
          <c:orientation val="minMax"/>
          <c:max val="2100"/>
        </c:scaling>
        <c:delete val="0"/>
        <c:axPos val="l"/>
        <c:majorGridlines>
          <c:spPr>
            <a:ln>
              <a:solidFill>
                <a:schemeClr val="bg1">
                  <a:lumMod val="85000"/>
                </a:schemeClr>
              </a:solidFill>
              <a:prstDash val="sysDot"/>
            </a:ln>
          </c:spPr>
        </c:majorGridlines>
        <c:numFmt formatCode="#,##0" sourceLinked="0"/>
        <c:majorTickMark val="out"/>
        <c:minorTickMark val="none"/>
        <c:tickLblPos val="nextTo"/>
        <c:crossAx val="36591872"/>
        <c:crosses val="autoZero"/>
        <c:crossBetween val="between"/>
        <c:majorUnit val="100"/>
      </c:valAx>
    </c:plotArea>
    <c:plotVisOnly val="1"/>
    <c:dispBlanksAs val="gap"/>
    <c:showDLblsOverMax val="0"/>
  </c:chart>
  <c:txPr>
    <a:bodyPr/>
    <a:lstStyle/>
    <a:p>
      <a:pPr>
        <a:defRPr sz="1100" baseline="0">
          <a:latin typeface="Calibri" panose="020F0502020204030204" pitchFamily="34" charset="0"/>
        </a:defRPr>
      </a:pPr>
      <a:endParaRPr lang="en-US"/>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0473690170327055"/>
          <c:y val="0.1145870255879823"/>
          <c:w val="0.87152746857695063"/>
          <c:h val="0.72691828728619179"/>
        </c:manualLayout>
      </c:layout>
      <c:barChart>
        <c:barDir val="col"/>
        <c:grouping val="clustered"/>
        <c:varyColors val="0"/>
        <c:ser>
          <c:idx val="0"/>
          <c:order val="0"/>
          <c:tx>
            <c:strRef>
              <c:f>Sheet1!$B$1</c:f>
              <c:strCache>
                <c:ptCount val="1"/>
                <c:pt idx="0">
                  <c:v>Conference Queue</c:v>
                </c:pt>
              </c:strCache>
            </c:strRef>
          </c:tx>
          <c:spPr>
            <a:solidFill>
              <a:srgbClr val="3366FF"/>
            </a:solidFill>
            <a:ln>
              <a:solidFill>
                <a:schemeClr val="bg1">
                  <a:lumMod val="65000"/>
                </a:schemeClr>
              </a:solidFill>
            </a:ln>
          </c:spPr>
          <c:invertIfNegative val="0"/>
          <c:dLbls>
            <c:spPr>
              <a:noFill/>
              <a:ln>
                <a:noFill/>
              </a:ln>
              <a:effectLst/>
            </c:spPr>
            <c:txPr>
              <a:bodyPr wrap="square" lIns="38100" tIns="19050" rIns="38100" bIns="19050" anchor="ctr">
                <a:spAutoFit/>
              </a:bodyPr>
              <a:lstStyle/>
              <a:p>
                <a:pPr>
                  <a:defRPr sz="1200"/>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Sheet1!$A$84:$A$92</c:f>
              <c:strCache>
                <c:ptCount val="9"/>
                <c:pt idx="0">
                  <c:v>Sep.</c:v>
                </c:pt>
                <c:pt idx="1">
                  <c:v>Oct.</c:v>
                </c:pt>
                <c:pt idx="2">
                  <c:v>Nov.</c:v>
                </c:pt>
                <c:pt idx="3">
                  <c:v>Dec.</c:v>
                </c:pt>
                <c:pt idx="4">
                  <c:v>Jan. 2025</c:v>
                </c:pt>
                <c:pt idx="5">
                  <c:v>Feb.</c:v>
                </c:pt>
                <c:pt idx="6">
                  <c:v>Mar.</c:v>
                </c:pt>
                <c:pt idx="7">
                  <c:v>Apr.</c:v>
                </c:pt>
                <c:pt idx="8">
                  <c:v>May</c:v>
                </c:pt>
              </c:strCache>
            </c:strRef>
          </c:cat>
          <c:val>
            <c:numRef>
              <c:f>Sheet1!$B$84:$B$92</c:f>
              <c:numCache>
                <c:formatCode>#,##0</c:formatCode>
                <c:ptCount val="9"/>
                <c:pt idx="0">
                  <c:v>1075</c:v>
                </c:pt>
                <c:pt idx="1">
                  <c:v>1102</c:v>
                </c:pt>
                <c:pt idx="2">
                  <c:v>1080</c:v>
                </c:pt>
                <c:pt idx="3">
                  <c:v>1152</c:v>
                </c:pt>
                <c:pt idx="4">
                  <c:v>1130</c:v>
                </c:pt>
                <c:pt idx="5">
                  <c:v>1212</c:v>
                </c:pt>
                <c:pt idx="6">
                  <c:v>1272</c:v>
                </c:pt>
                <c:pt idx="7">
                  <c:v>1239</c:v>
                </c:pt>
                <c:pt idx="8">
                  <c:v>1214</c:v>
                </c:pt>
              </c:numCache>
            </c:numRef>
          </c:val>
          <c:extLst>
            <c:ext xmlns:c16="http://schemas.microsoft.com/office/drawing/2014/chart" uri="{C3380CC4-5D6E-409C-BE32-E72D297353CC}">
              <c16:uniqueId val="{00000000-2D67-41E4-8969-A4ED081C534D}"/>
            </c:ext>
          </c:extLst>
        </c:ser>
        <c:dLbls>
          <c:showLegendKey val="0"/>
          <c:showVal val="0"/>
          <c:showCatName val="0"/>
          <c:showSerName val="0"/>
          <c:showPercent val="0"/>
          <c:showBubbleSize val="0"/>
        </c:dLbls>
        <c:gapWidth val="42"/>
        <c:axId val="36663296"/>
        <c:axId val="36664832"/>
      </c:barChart>
      <c:catAx>
        <c:axId val="36663296"/>
        <c:scaling>
          <c:orientation val="minMax"/>
        </c:scaling>
        <c:delete val="0"/>
        <c:axPos val="b"/>
        <c:numFmt formatCode="General" sourceLinked="0"/>
        <c:majorTickMark val="out"/>
        <c:minorTickMark val="none"/>
        <c:tickLblPos val="nextTo"/>
        <c:crossAx val="36664832"/>
        <c:crosses val="autoZero"/>
        <c:auto val="1"/>
        <c:lblAlgn val="ctr"/>
        <c:lblOffset val="100"/>
        <c:noMultiLvlLbl val="0"/>
      </c:catAx>
      <c:valAx>
        <c:axId val="36664832"/>
        <c:scaling>
          <c:orientation val="minMax"/>
          <c:max val="1400"/>
          <c:min val="0"/>
        </c:scaling>
        <c:delete val="0"/>
        <c:axPos val="l"/>
        <c:majorGridlines>
          <c:spPr>
            <a:ln>
              <a:solidFill>
                <a:schemeClr val="bg1">
                  <a:lumMod val="85000"/>
                </a:schemeClr>
              </a:solidFill>
              <a:prstDash val="sysDot"/>
            </a:ln>
          </c:spPr>
        </c:majorGridlines>
        <c:numFmt formatCode="#,##0" sourceLinked="1"/>
        <c:majorTickMark val="out"/>
        <c:minorTickMark val="none"/>
        <c:tickLblPos val="nextTo"/>
        <c:crossAx val="36663296"/>
        <c:crosses val="autoZero"/>
        <c:crossBetween val="between"/>
      </c:valAx>
    </c:plotArea>
    <c:plotVisOnly val="1"/>
    <c:dispBlanksAs val="gap"/>
    <c:showDLblsOverMax val="0"/>
  </c:chart>
  <c:txPr>
    <a:bodyPr/>
    <a:lstStyle/>
    <a:p>
      <a:pPr>
        <a:defRPr sz="1000" baseline="0">
          <a:solidFill>
            <a:schemeClr val="tx1"/>
          </a:solidFill>
          <a:latin typeface="Calibri" panose="020F0502020204030204" pitchFamily="34" charset="0"/>
        </a:defRPr>
      </a:pPr>
      <a:endParaRPr lang="en-US"/>
    </a:p>
  </c:txPr>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5.9624508462844887E-2"/>
          <c:y val="0.1569029786286561"/>
          <c:w val="0.92498441601049863"/>
          <c:h val="0.74741077632562491"/>
        </c:manualLayout>
      </c:layout>
      <c:barChart>
        <c:barDir val="col"/>
        <c:grouping val="clustered"/>
        <c:varyColors val="0"/>
        <c:ser>
          <c:idx val="0"/>
          <c:order val="0"/>
          <c:tx>
            <c:strRef>
              <c:f>Sheet1!$B$1</c:f>
              <c:strCache>
                <c:ptCount val="1"/>
                <c:pt idx="0">
                  <c:v>Review Board Inventory</c:v>
                </c:pt>
              </c:strCache>
            </c:strRef>
          </c:tx>
          <c:spPr>
            <a:solidFill>
              <a:srgbClr val="095557"/>
            </a:solidFill>
            <a:ln>
              <a:solidFill>
                <a:schemeClr val="bg1">
                  <a:lumMod val="75000"/>
                </a:schemeClr>
              </a:solidFill>
            </a:ln>
          </c:spPr>
          <c:invertIfNegative val="0"/>
          <c:dLbls>
            <c:spPr>
              <a:noFill/>
              <a:ln>
                <a:noFill/>
              </a:ln>
              <a:effectLst/>
            </c:spPr>
            <c:txPr>
              <a:bodyPr wrap="square" lIns="38100" tIns="19050" rIns="38100" bIns="19050" anchor="ctr">
                <a:spAutoFit/>
              </a:bodyPr>
              <a:lstStyle/>
              <a:p>
                <a:pPr>
                  <a:defRPr sz="1600"/>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Sheet1!$A$74:$A$84</c:f>
              <c:strCache>
                <c:ptCount val="11"/>
                <c:pt idx="0">
                  <c:v>Jun.</c:v>
                </c:pt>
                <c:pt idx="1">
                  <c:v>Jul. </c:v>
                </c:pt>
                <c:pt idx="2">
                  <c:v>Aug.</c:v>
                </c:pt>
                <c:pt idx="3">
                  <c:v>Sep.</c:v>
                </c:pt>
                <c:pt idx="4">
                  <c:v>Oct.</c:v>
                </c:pt>
                <c:pt idx="5">
                  <c:v>Nov.</c:v>
                </c:pt>
                <c:pt idx="6">
                  <c:v>Dec.</c:v>
                </c:pt>
                <c:pt idx="7">
                  <c:v>Jan. 2025</c:v>
                </c:pt>
                <c:pt idx="8">
                  <c:v>Feb. </c:v>
                </c:pt>
                <c:pt idx="9">
                  <c:v>Mar.</c:v>
                </c:pt>
                <c:pt idx="10">
                  <c:v>Apr.</c:v>
                </c:pt>
              </c:strCache>
            </c:strRef>
          </c:cat>
          <c:val>
            <c:numRef>
              <c:f>Sheet1!$B$74:$B$84</c:f>
              <c:numCache>
                <c:formatCode>General</c:formatCode>
                <c:ptCount val="11"/>
                <c:pt idx="0">
                  <c:v>22</c:v>
                </c:pt>
                <c:pt idx="1">
                  <c:v>22</c:v>
                </c:pt>
                <c:pt idx="2">
                  <c:v>24</c:v>
                </c:pt>
                <c:pt idx="3">
                  <c:v>23</c:v>
                </c:pt>
                <c:pt idx="4">
                  <c:v>27</c:v>
                </c:pt>
                <c:pt idx="5">
                  <c:v>27</c:v>
                </c:pt>
                <c:pt idx="6">
                  <c:v>14</c:v>
                </c:pt>
                <c:pt idx="7">
                  <c:v>23</c:v>
                </c:pt>
                <c:pt idx="8">
                  <c:v>21</c:v>
                </c:pt>
                <c:pt idx="9">
                  <c:v>25</c:v>
                </c:pt>
                <c:pt idx="10">
                  <c:v>26</c:v>
                </c:pt>
              </c:numCache>
            </c:numRef>
          </c:val>
          <c:extLst>
            <c:ext xmlns:c16="http://schemas.microsoft.com/office/drawing/2014/chart" uri="{C3380CC4-5D6E-409C-BE32-E72D297353CC}">
              <c16:uniqueId val="{00000000-4734-4CF9-93D0-FE3328CCBAC7}"/>
            </c:ext>
          </c:extLst>
        </c:ser>
        <c:dLbls>
          <c:showLegendKey val="0"/>
          <c:showVal val="0"/>
          <c:showCatName val="0"/>
          <c:showSerName val="0"/>
          <c:showPercent val="0"/>
          <c:showBubbleSize val="0"/>
        </c:dLbls>
        <c:gapWidth val="54"/>
        <c:axId val="124922112"/>
        <c:axId val="124973056"/>
      </c:barChart>
      <c:catAx>
        <c:axId val="124922112"/>
        <c:scaling>
          <c:orientation val="minMax"/>
        </c:scaling>
        <c:delete val="0"/>
        <c:axPos val="b"/>
        <c:numFmt formatCode="General" sourceLinked="0"/>
        <c:majorTickMark val="out"/>
        <c:minorTickMark val="none"/>
        <c:tickLblPos val="nextTo"/>
        <c:crossAx val="124973056"/>
        <c:crosses val="autoZero"/>
        <c:auto val="1"/>
        <c:lblAlgn val="ctr"/>
        <c:lblOffset val="100"/>
        <c:noMultiLvlLbl val="0"/>
      </c:catAx>
      <c:valAx>
        <c:axId val="124973056"/>
        <c:scaling>
          <c:orientation val="minMax"/>
        </c:scaling>
        <c:delete val="0"/>
        <c:axPos val="l"/>
        <c:majorGridlines>
          <c:spPr>
            <a:ln>
              <a:noFill/>
            </a:ln>
          </c:spPr>
        </c:majorGridlines>
        <c:numFmt formatCode="General" sourceLinked="1"/>
        <c:majorTickMark val="out"/>
        <c:minorTickMark val="none"/>
        <c:tickLblPos val="nextTo"/>
        <c:crossAx val="124922112"/>
        <c:crosses val="autoZero"/>
        <c:crossBetween val="between"/>
      </c:valAx>
    </c:plotArea>
    <c:plotVisOnly val="1"/>
    <c:dispBlanksAs val="gap"/>
    <c:showDLblsOverMax val="0"/>
  </c:chart>
  <c:txPr>
    <a:bodyPr/>
    <a:lstStyle/>
    <a:p>
      <a:pPr>
        <a:defRPr sz="1400" baseline="0">
          <a:latin typeface="Calibri" panose="020F0502020204030204" pitchFamily="34" charset="0"/>
          <a:cs typeface="Calibri" panose="020F0502020204030204" pitchFamily="34" charset="0"/>
        </a:defRPr>
      </a:pPr>
      <a:endParaRPr lang="en-US"/>
    </a:p>
  </c:txPr>
  <c:externalData r:id="rId1">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5819108457308382E-2"/>
          <c:y val="5.7410992848202641E-2"/>
          <c:w val="0.91706026464180279"/>
          <c:h val="0.76560052498104048"/>
        </c:manualLayout>
      </c:layout>
      <c:barChart>
        <c:barDir val="col"/>
        <c:grouping val="clustered"/>
        <c:varyColors val="0"/>
        <c:ser>
          <c:idx val="0"/>
          <c:order val="0"/>
          <c:tx>
            <c:strRef>
              <c:f>Sheet1!$D$1</c:f>
              <c:strCache>
                <c:ptCount val="1"/>
                <c:pt idx="0">
                  <c:v>FRI - FY 2023</c:v>
                </c:pt>
              </c:strCache>
            </c:strRef>
          </c:tx>
          <c:spPr>
            <a:solidFill>
              <a:schemeClr val="accent1"/>
            </a:solidFill>
            <a:ln>
              <a:solidFill>
                <a:schemeClr val="accent5">
                  <a:lumMod val="50000"/>
                </a:schemeClr>
              </a:solidFill>
            </a:ln>
            <a:effectLst/>
          </c:spPr>
          <c:invertIfNegative val="0"/>
          <c:dLbls>
            <c:dLbl>
              <c:idx val="0"/>
              <c:layout>
                <c:manualLayout>
                  <c:x val="-1.1979691307767539E-3"/>
                  <c:y val="0.15624141634307889"/>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0DD1-49E4-9260-CCF8A14D4E96}"/>
                </c:ext>
              </c:extLst>
            </c:dLbl>
            <c:dLbl>
              <c:idx val="1"/>
              <c:layout>
                <c:manualLayout>
                  <c:x val="-2.4266093660434674E-3"/>
                  <c:y val="0.14644829212352717"/>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0DD1-49E4-9260-CCF8A14D4E96}"/>
                </c:ext>
              </c:extLst>
            </c:dLbl>
            <c:dLbl>
              <c:idx val="2"/>
              <c:layout>
                <c:manualLayout>
                  <c:x val="-3.4974730187537226E-3"/>
                  <c:y val="0.14887523691985399"/>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0DD1-49E4-9260-CCF8A14D4E96}"/>
                </c:ext>
              </c:extLst>
            </c:dLbl>
            <c:dLbl>
              <c:idx val="3"/>
              <c:layout>
                <c:manualLayout>
                  <c:x val="-3.7414602733900674E-3"/>
                  <c:y val="0.12615714613196202"/>
                </c:manualLayout>
              </c:layout>
              <c:spPr>
                <a:noFill/>
                <a:ln>
                  <a:noFill/>
                </a:ln>
                <a:effectLst/>
              </c:spPr>
              <c:txPr>
                <a:bodyPr rot="-5400000" spcFirstLastPara="1" vertOverflow="ellipsis" wrap="square" lIns="38100" tIns="19050" rIns="38100" bIns="19050" anchor="ctr" anchorCtr="1">
                  <a:noAutofit/>
                </a:bodyPr>
                <a:lstStyle/>
                <a:p>
                  <a:pPr>
                    <a:defRPr sz="1200" b="0" i="0" u="none" strike="noStrike" kern="1200" baseline="0">
                      <a:solidFill>
                        <a:schemeClr val="tx1"/>
                      </a:solidFill>
                      <a:latin typeface="Calibri" panose="020F0502020204030204" pitchFamily="34" charset="0"/>
                      <a:ea typeface="+mn-ea"/>
                      <a:cs typeface="Calibri" panose="020F0502020204030204" pitchFamily="34" charset="0"/>
                    </a:defRPr>
                  </a:pPr>
                  <a:endParaRPr lang="en-US"/>
                </a:p>
              </c:txPr>
              <c:showLegendKey val="0"/>
              <c:showVal val="1"/>
              <c:showCatName val="0"/>
              <c:showSerName val="0"/>
              <c:showPercent val="0"/>
              <c:showBubbleSize val="0"/>
              <c:extLst>
                <c:ext xmlns:c15="http://schemas.microsoft.com/office/drawing/2012/chart" uri="{CE6537A1-D6FC-4f65-9D91-7224C49458BB}">
                  <c15:layout>
                    <c:manualLayout>
                      <c:w val="0.10828937159305531"/>
                      <c:h val="6.5276564341089013E-2"/>
                    </c:manualLayout>
                  </c15:layout>
                </c:ext>
                <c:ext xmlns:c16="http://schemas.microsoft.com/office/drawing/2014/chart" uri="{C3380CC4-5D6E-409C-BE32-E72D297353CC}">
                  <c16:uniqueId val="{00000003-0DD1-49E4-9260-CCF8A14D4E96}"/>
                </c:ext>
              </c:extLst>
            </c:dLbl>
            <c:dLbl>
              <c:idx val="4"/>
              <c:layout>
                <c:manualLayout>
                  <c:x val="-7.0336303134407277E-4"/>
                  <c:y val="0.15076156607263999"/>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0DD1-49E4-9260-CCF8A14D4E96}"/>
                </c:ext>
              </c:extLst>
            </c:dLbl>
            <c:dLbl>
              <c:idx val="5"/>
              <c:layout>
                <c:manualLayout>
                  <c:x val="-1.4184004245322967E-3"/>
                  <c:y val="0.12326837692678067"/>
                </c:manualLayout>
              </c:layout>
              <c:spPr>
                <a:noFill/>
                <a:ln>
                  <a:noFill/>
                </a:ln>
                <a:effectLst/>
              </c:spPr>
              <c:txPr>
                <a:bodyPr rot="-5400000" spcFirstLastPara="1" vertOverflow="ellipsis" wrap="square" lIns="38100" tIns="19050" rIns="38100" bIns="19050" anchor="ctr" anchorCtr="1">
                  <a:noAutofit/>
                </a:bodyPr>
                <a:lstStyle/>
                <a:p>
                  <a:pPr>
                    <a:defRPr sz="1200" b="0" i="0" u="none" strike="noStrike" kern="1200" baseline="0">
                      <a:solidFill>
                        <a:schemeClr val="tx1"/>
                      </a:solidFill>
                      <a:latin typeface="Calibri" panose="020F0502020204030204" pitchFamily="34" charset="0"/>
                      <a:ea typeface="+mn-ea"/>
                      <a:cs typeface="Calibri" panose="020F0502020204030204" pitchFamily="34" charset="0"/>
                    </a:defRPr>
                  </a:pPr>
                  <a:endParaRPr lang="en-US"/>
                </a:p>
              </c:txPr>
              <c:showLegendKey val="0"/>
              <c:showVal val="1"/>
              <c:showCatName val="0"/>
              <c:showSerName val="0"/>
              <c:showPercent val="0"/>
              <c:showBubbleSize val="0"/>
              <c:extLst>
                <c:ext xmlns:c15="http://schemas.microsoft.com/office/drawing/2012/chart" uri="{CE6537A1-D6FC-4f65-9D91-7224C49458BB}">
                  <c15:layout>
                    <c:manualLayout>
                      <c:w val="0.1098080537517739"/>
                      <c:h val="5.0261210820265738E-2"/>
                    </c:manualLayout>
                  </c15:layout>
                </c:ext>
                <c:ext xmlns:c16="http://schemas.microsoft.com/office/drawing/2014/chart" uri="{C3380CC4-5D6E-409C-BE32-E72D297353CC}">
                  <c16:uniqueId val="{00000005-0DD1-49E4-9260-CCF8A14D4E96}"/>
                </c:ext>
              </c:extLst>
            </c:dLbl>
            <c:dLbl>
              <c:idx val="6"/>
              <c:layout>
                <c:manualLayout>
                  <c:x val="2.2750498992620649E-3"/>
                  <c:y val="0.16036186294519597"/>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0DD1-49E4-9260-CCF8A14D4E96}"/>
                </c:ext>
              </c:extLst>
            </c:dLbl>
            <c:dLbl>
              <c:idx val="7"/>
              <c:layout>
                <c:manualLayout>
                  <c:x val="-2.6035899284382341E-4"/>
                  <c:y val="0.12408366959179733"/>
                </c:manualLayout>
              </c:layout>
              <c:spPr>
                <a:noFill/>
                <a:ln>
                  <a:noFill/>
                </a:ln>
                <a:effectLst/>
              </c:spPr>
              <c:txPr>
                <a:bodyPr rot="-5400000" spcFirstLastPara="1" vertOverflow="ellipsis" wrap="square" lIns="38100" tIns="19050" rIns="38100" bIns="19050" anchor="ctr" anchorCtr="1">
                  <a:noAutofit/>
                </a:bodyPr>
                <a:lstStyle/>
                <a:p>
                  <a:pPr>
                    <a:defRPr sz="1200" b="0" i="0" u="none" strike="noStrike" kern="1200" baseline="0">
                      <a:solidFill>
                        <a:schemeClr val="tx1"/>
                      </a:solidFill>
                      <a:latin typeface="Calibri" panose="020F0502020204030204" pitchFamily="34" charset="0"/>
                      <a:ea typeface="+mn-ea"/>
                      <a:cs typeface="Calibri" panose="020F0502020204030204" pitchFamily="34" charset="0"/>
                    </a:defRPr>
                  </a:pPr>
                  <a:endParaRPr lang="en-US"/>
                </a:p>
              </c:txPr>
              <c:showLegendKey val="0"/>
              <c:showVal val="1"/>
              <c:showCatName val="0"/>
              <c:showSerName val="0"/>
              <c:showPercent val="0"/>
              <c:showBubbleSize val="0"/>
              <c:extLst>
                <c:ext xmlns:c15="http://schemas.microsoft.com/office/drawing/2012/chart" uri="{CE6537A1-D6FC-4f65-9D91-7224C49458BB}">
                  <c15:layout>
                    <c:manualLayout>
                      <c:w val="9.458787412253708E-2"/>
                      <c:h val="3.8059385079478383E-2"/>
                    </c:manualLayout>
                  </c15:layout>
                </c:ext>
                <c:ext xmlns:c16="http://schemas.microsoft.com/office/drawing/2014/chart" uri="{C3380CC4-5D6E-409C-BE32-E72D297353CC}">
                  <c16:uniqueId val="{00000007-0DD1-49E4-9260-CCF8A14D4E96}"/>
                </c:ext>
              </c:extLst>
            </c:dLbl>
            <c:dLbl>
              <c:idx val="8"/>
              <c:layout>
                <c:manualLayout>
                  <c:x val="2.5620043318099559E-3"/>
                  <c:y val="0.15830222220409815"/>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8-0DD1-49E4-9260-CCF8A14D4E96}"/>
                </c:ext>
              </c:extLst>
            </c:dLbl>
            <c:dLbl>
              <c:idx val="9"/>
              <c:layout>
                <c:manualLayout>
                  <c:x val="9.1971866031378751E-4"/>
                  <c:y val="0.14345014728572206"/>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9-0DD1-49E4-9260-CCF8A14D4E96}"/>
                </c:ext>
              </c:extLst>
            </c:dLbl>
            <c:dLbl>
              <c:idx val="10"/>
              <c:layout>
                <c:manualLayout>
                  <c:x val="-4.8327713290936288E-4"/>
                  <c:y val="0.14314109922656426"/>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A-0DD1-49E4-9260-CCF8A14D4E96}"/>
                </c:ext>
              </c:extLst>
            </c:dLbl>
            <c:dLbl>
              <c:idx val="11"/>
              <c:layout>
                <c:manualLayout>
                  <c:x val="2.7746296913146755E-3"/>
                  <c:y val="0.15467520388870426"/>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B-0DD1-49E4-9260-CCF8A14D4E96}"/>
                </c:ext>
              </c:extLst>
            </c:dLbl>
            <c:dLbl>
              <c:idx val="12"/>
              <c:layout>
                <c:manualLayout>
                  <c:x val="-2.0444376209236999E-2"/>
                  <c:y val="3.6776087736936941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C-0DD1-49E4-9260-CCF8A14D4E96}"/>
                </c:ext>
              </c:extLst>
            </c:dLbl>
            <c:dLbl>
              <c:idx val="13"/>
              <c:layout>
                <c:manualLayout>
                  <c:x val="-3.2724561290860266E-2"/>
                  <c:y val="-4.0739706135283112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D-0DD1-49E4-9260-CCF8A14D4E96}"/>
                </c:ext>
              </c:extLst>
            </c:dLbl>
            <c:dLbl>
              <c:idx val="14"/>
              <c:layout>
                <c:manualLayout>
                  <c:x val="-2.955568955483593E-2"/>
                  <c:y val="3.9119917997684453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E-0DD1-49E4-9260-CCF8A14D4E96}"/>
                </c:ext>
              </c:extLst>
            </c:dLbl>
            <c:dLbl>
              <c:idx val="15"/>
              <c:layout>
                <c:manualLayout>
                  <c:x val="-2.3349593799237223E-2"/>
                  <c:y val="5.3779678801177858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F-0DD1-49E4-9260-CCF8A14D4E96}"/>
                </c:ext>
              </c:extLst>
            </c:dLbl>
            <c:dLbl>
              <c:idx val="16"/>
              <c:layout>
                <c:manualLayout>
                  <c:x val="-3.3408148933862743E-2"/>
                  <c:y val="-4.7644222611353648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0-0DD1-49E4-9260-CCF8A14D4E96}"/>
                </c:ext>
              </c:extLst>
            </c:dLbl>
            <c:spPr>
              <a:noFill/>
              <a:ln>
                <a:noFill/>
              </a:ln>
              <a:effectLst/>
            </c:spPr>
            <c:txPr>
              <a:bodyPr rot="-5400000" spcFirstLastPara="1" vertOverflow="ellipsis" wrap="square" lIns="38100" tIns="19050" rIns="38100" bIns="19050" anchor="ctr" anchorCtr="1">
                <a:spAutoFit/>
              </a:bodyPr>
              <a:lstStyle/>
              <a:p>
                <a:pPr>
                  <a:defRPr sz="1200" b="0" i="0" u="none" strike="noStrike" kern="1200" baseline="0">
                    <a:solidFill>
                      <a:schemeClr val="tx1"/>
                    </a:solidFill>
                    <a:latin typeface="Calibri" panose="020F0502020204030204" pitchFamily="34" charset="0"/>
                    <a:ea typeface="+mn-ea"/>
                    <a:cs typeface="Calibri" panose="020F050202020403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Sheet1!$A$2:$A$13</c:f>
              <c:strCache>
                <c:ptCount val="12"/>
                <c:pt idx="0">
                  <c:v>July</c:v>
                </c:pt>
                <c:pt idx="1">
                  <c:v>Aug.</c:v>
                </c:pt>
                <c:pt idx="2">
                  <c:v>Sept.</c:v>
                </c:pt>
                <c:pt idx="3">
                  <c:v>Oct. </c:v>
                </c:pt>
                <c:pt idx="4">
                  <c:v>Nov.</c:v>
                </c:pt>
                <c:pt idx="5">
                  <c:v>Dec.</c:v>
                </c:pt>
                <c:pt idx="6">
                  <c:v>Jan. 2024</c:v>
                </c:pt>
                <c:pt idx="7">
                  <c:v>Feb.</c:v>
                </c:pt>
                <c:pt idx="8">
                  <c:v>Mar.</c:v>
                </c:pt>
                <c:pt idx="9">
                  <c:v>Apr.</c:v>
                </c:pt>
                <c:pt idx="10">
                  <c:v>May</c:v>
                </c:pt>
                <c:pt idx="11">
                  <c:v>June</c:v>
                </c:pt>
              </c:strCache>
            </c:strRef>
          </c:cat>
          <c:val>
            <c:numRef>
              <c:f>Sheet1!$D$2:$D$13</c:f>
            </c:numRef>
          </c:val>
          <c:extLst>
            <c:ext xmlns:c16="http://schemas.microsoft.com/office/drawing/2014/chart" uri="{C3380CC4-5D6E-409C-BE32-E72D297353CC}">
              <c16:uniqueId val="{00000011-0DD1-49E4-9260-CCF8A14D4E96}"/>
            </c:ext>
          </c:extLst>
        </c:ser>
        <c:ser>
          <c:idx val="1"/>
          <c:order val="1"/>
          <c:tx>
            <c:strRef>
              <c:f>Sheet1!$E$1</c:f>
              <c:strCache>
                <c:ptCount val="1"/>
                <c:pt idx="0">
                  <c:v>FRI - FY 2024</c:v>
                </c:pt>
              </c:strCache>
            </c:strRef>
          </c:tx>
          <c:spPr>
            <a:solidFill>
              <a:schemeClr val="accent2"/>
            </a:solidFill>
            <a:ln>
              <a:noFill/>
            </a:ln>
            <a:effectLst/>
          </c:spPr>
          <c:invertIfNegative val="0"/>
          <c:dLbls>
            <c:dLbl>
              <c:idx val="0"/>
              <c:layout>
                <c:manualLayout>
                  <c:x val="0"/>
                  <c:y val="0.17016576452402077"/>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2-0DD1-49E4-9260-CCF8A14D4E96}"/>
                </c:ext>
              </c:extLst>
            </c:dLbl>
            <c:dLbl>
              <c:idx val="1"/>
              <c:layout>
                <c:manualLayout>
                  <c:x val="1.7546082298310203E-3"/>
                  <c:y val="0.14797023002088769"/>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3-0DD1-49E4-9260-CCF8A14D4E96}"/>
                </c:ext>
              </c:extLst>
            </c:dLbl>
            <c:dLbl>
              <c:idx val="2"/>
              <c:layout>
                <c:manualLayout>
                  <c:x val="-4.820751571928677E-3"/>
                  <c:y val="0.14797023002088769"/>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4-0DD1-49E4-9260-CCF8A14D4E96}"/>
                </c:ext>
              </c:extLst>
            </c:dLbl>
            <c:dLbl>
              <c:idx val="3"/>
              <c:layout>
                <c:manualLayout>
                  <c:x val="-1.7546082298310203E-3"/>
                  <c:y val="0.1442709742703655"/>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5-0DD1-49E4-9260-CCF8A14D4E96}"/>
                </c:ext>
              </c:extLst>
            </c:dLbl>
            <c:dLbl>
              <c:idx val="4"/>
              <c:layout>
                <c:manualLayout>
                  <c:x val="-3.0661433420976244E-3"/>
                  <c:y val="0.13687246276932111"/>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6-0DD1-49E4-9260-CCF8A14D4E96}"/>
                </c:ext>
              </c:extLst>
            </c:dLbl>
            <c:dLbl>
              <c:idx val="5"/>
              <c:layout>
                <c:manualLayout>
                  <c:x val="0"/>
                  <c:y val="0.14797023002088769"/>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7-0DD1-49E4-9260-CCF8A14D4E96}"/>
                </c:ext>
              </c:extLst>
            </c:dLbl>
            <c:dLbl>
              <c:idx val="6"/>
              <c:layout>
                <c:manualLayout>
                  <c:x val="4.4307311756435153E-4"/>
                  <c:y val="0.1442709742703655"/>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8-0DD1-49E4-9260-CCF8A14D4E96}"/>
                </c:ext>
              </c:extLst>
            </c:dLbl>
            <c:dLbl>
              <c:idx val="7"/>
              <c:layout>
                <c:manualLayout>
                  <c:x val="-3.5092164596620405E-3"/>
                  <c:y val="0.15906799727245427"/>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C775-4F52-AAB6-17134C4C33EC}"/>
                </c:ext>
              </c:extLst>
            </c:dLbl>
            <c:dLbl>
              <c:idx val="8"/>
              <c:layout>
                <c:manualLayout>
                  <c:x val="-1.7546082298311489E-3"/>
                  <c:y val="0.15536874152193209"/>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AE23-4C54-837B-171742D607B4}"/>
                </c:ext>
              </c:extLst>
            </c:dLbl>
            <c:dLbl>
              <c:idx val="9"/>
              <c:layout>
                <c:manualLayout>
                  <c:x val="8.7744227304384326E-4"/>
                  <c:y val="0.131323724783528"/>
                </c:manualLayout>
              </c:layout>
              <c:spPr>
                <a:noFill/>
                <a:ln>
                  <a:noFill/>
                </a:ln>
                <a:effectLst/>
              </c:spPr>
              <c:txPr>
                <a:bodyPr rot="-5400000" spcFirstLastPara="1" vertOverflow="ellipsis" wrap="square" lIns="38100" tIns="19050" rIns="38100" bIns="19050" anchor="ctr" anchorCtr="1">
                  <a:noAutofit/>
                </a:bodyPr>
                <a:lstStyle/>
                <a:p>
                  <a:pPr>
                    <a:defRPr sz="1200" b="0" i="0" u="none" strike="noStrike" kern="1200" baseline="0">
                      <a:solidFill>
                        <a:schemeClr val="bg1"/>
                      </a:solidFill>
                      <a:latin typeface="Calibri" panose="020F0502020204030204" pitchFamily="34" charset="0"/>
                      <a:ea typeface="+mn-ea"/>
                      <a:cs typeface="Calibri" panose="020F0502020204030204" pitchFamily="34" charset="0"/>
                    </a:defRPr>
                  </a:pPr>
                  <a:endParaRPr lang="en-US"/>
                </a:p>
              </c:txPr>
              <c:showLegendKey val="0"/>
              <c:showVal val="1"/>
              <c:showCatName val="0"/>
              <c:showSerName val="0"/>
              <c:showPercent val="0"/>
              <c:showBubbleSize val="0"/>
              <c:extLst>
                <c:ext xmlns:c15="http://schemas.microsoft.com/office/drawing/2012/chart" uri="{CE6537A1-D6FC-4f65-9D91-7224C49458BB}">
                  <c15:layout>
                    <c:manualLayout>
                      <c:w val="7.8343257461955057E-2"/>
                      <c:h val="6.7752014710804123E-2"/>
                    </c:manualLayout>
                  </c15:layout>
                </c:ext>
                <c:ext xmlns:c16="http://schemas.microsoft.com/office/drawing/2014/chart" uri="{C3380CC4-5D6E-409C-BE32-E72D297353CC}">
                  <c16:uniqueId val="{00000000-1211-467F-B406-40717FA3E407}"/>
                </c:ext>
              </c:extLst>
            </c:dLbl>
            <c:dLbl>
              <c:idx val="10"/>
              <c:layout>
                <c:manualLayout>
                  <c:x val="0"/>
                  <c:y val="0.15166948577140987"/>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291B-441C-B467-F8C78C5F530B}"/>
                </c:ext>
              </c:extLst>
            </c:dLbl>
            <c:dLbl>
              <c:idx val="11"/>
              <c:layout>
                <c:manualLayout>
                  <c:x val="0"/>
                  <c:y val="0.1442709742703654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C711-4170-A394-B59A8BA63427}"/>
                </c:ext>
              </c:extLst>
            </c:dLbl>
            <c:spPr>
              <a:noFill/>
              <a:ln>
                <a:noFill/>
              </a:ln>
              <a:effectLst/>
            </c:spPr>
            <c:txPr>
              <a:bodyPr rot="-5400000" spcFirstLastPara="1" vertOverflow="ellipsis" wrap="square" lIns="38100" tIns="19050" rIns="38100" bIns="19050" anchor="ctr" anchorCtr="1">
                <a:spAutoFit/>
              </a:bodyPr>
              <a:lstStyle/>
              <a:p>
                <a:pPr>
                  <a:defRPr sz="1200" b="0" i="0" u="none" strike="noStrike" kern="1200" baseline="0">
                    <a:solidFill>
                      <a:schemeClr val="bg1"/>
                    </a:solidFill>
                    <a:latin typeface="Calibri" panose="020F0502020204030204" pitchFamily="34" charset="0"/>
                    <a:ea typeface="+mn-ea"/>
                    <a:cs typeface="Calibri" panose="020F050202020403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Sheet1!$A$2:$A$13</c:f>
              <c:strCache>
                <c:ptCount val="12"/>
                <c:pt idx="0">
                  <c:v>July</c:v>
                </c:pt>
                <c:pt idx="1">
                  <c:v>Aug.</c:v>
                </c:pt>
                <c:pt idx="2">
                  <c:v>Sept.</c:v>
                </c:pt>
                <c:pt idx="3">
                  <c:v>Oct. </c:v>
                </c:pt>
                <c:pt idx="4">
                  <c:v>Nov.</c:v>
                </c:pt>
                <c:pt idx="5">
                  <c:v>Dec.</c:v>
                </c:pt>
                <c:pt idx="6">
                  <c:v>Jan. 2024</c:v>
                </c:pt>
                <c:pt idx="7">
                  <c:v>Feb.</c:v>
                </c:pt>
                <c:pt idx="8">
                  <c:v>Mar.</c:v>
                </c:pt>
                <c:pt idx="9">
                  <c:v>Apr.</c:v>
                </c:pt>
                <c:pt idx="10">
                  <c:v>May</c:v>
                </c:pt>
                <c:pt idx="11">
                  <c:v>June</c:v>
                </c:pt>
              </c:strCache>
            </c:strRef>
          </c:cat>
          <c:val>
            <c:numRef>
              <c:f>Sheet1!$E$2:$E$13</c:f>
              <c:numCache>
                <c:formatCode>#,##0</c:formatCode>
                <c:ptCount val="12"/>
                <c:pt idx="0">
                  <c:v>2470</c:v>
                </c:pt>
                <c:pt idx="1">
                  <c:v>2949</c:v>
                </c:pt>
                <c:pt idx="2">
                  <c:v>2847</c:v>
                </c:pt>
                <c:pt idx="3">
                  <c:v>2814</c:v>
                </c:pt>
                <c:pt idx="4">
                  <c:v>2523</c:v>
                </c:pt>
                <c:pt idx="5">
                  <c:v>2269</c:v>
                </c:pt>
                <c:pt idx="6">
                  <c:v>2558</c:v>
                </c:pt>
                <c:pt idx="7">
                  <c:v>2419</c:v>
                </c:pt>
                <c:pt idx="8">
                  <c:v>3131</c:v>
                </c:pt>
                <c:pt idx="9">
                  <c:v>2485</c:v>
                </c:pt>
                <c:pt idx="10">
                  <c:v>2660</c:v>
                </c:pt>
                <c:pt idx="11">
                  <c:v>2348</c:v>
                </c:pt>
              </c:numCache>
            </c:numRef>
          </c:val>
          <c:extLst>
            <c:ext xmlns:c16="http://schemas.microsoft.com/office/drawing/2014/chart" uri="{C3380CC4-5D6E-409C-BE32-E72D297353CC}">
              <c16:uniqueId val="{00000019-0DD1-49E4-9260-CCF8A14D4E96}"/>
            </c:ext>
          </c:extLst>
        </c:ser>
        <c:ser>
          <c:idx val="2"/>
          <c:order val="2"/>
          <c:tx>
            <c:strRef>
              <c:f>Sheet1!$F$1</c:f>
              <c:strCache>
                <c:ptCount val="1"/>
                <c:pt idx="0">
                  <c:v>FRI - FY 2025</c:v>
                </c:pt>
              </c:strCache>
            </c:strRef>
          </c:tx>
          <c:spPr>
            <a:solidFill>
              <a:srgbClr val="92D050"/>
            </a:solidFill>
            <a:ln>
              <a:noFill/>
            </a:ln>
            <a:effectLst/>
          </c:spPr>
          <c:invertIfNegative val="0"/>
          <c:dLbls>
            <c:dLbl>
              <c:idx val="0"/>
              <c:layout>
                <c:manualLayout>
                  <c:x val="0"/>
                  <c:y val="0.16646650877349864"/>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1A8E-4FF4-A069-D084D19B077C}"/>
                </c:ext>
              </c:extLst>
            </c:dLbl>
            <c:dLbl>
              <c:idx val="1"/>
              <c:layout>
                <c:manualLayout>
                  <c:x val="-1.7546082298310524E-3"/>
                  <c:y val="0.15166948577140985"/>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1336-4C08-8A10-4C0DBE626E8A}"/>
                </c:ext>
              </c:extLst>
            </c:dLbl>
            <c:dLbl>
              <c:idx val="2"/>
              <c:layout>
                <c:manualLayout>
                  <c:x val="-3.2167445945821513E-17"/>
                  <c:y val="0.15536874152193209"/>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0134-4F98-BB9C-5F603309003C}"/>
                </c:ext>
              </c:extLst>
            </c:dLbl>
            <c:dLbl>
              <c:idx val="3"/>
              <c:layout>
                <c:manualLayout>
                  <c:x val="-6.4334891891643026E-17"/>
                  <c:y val="0.14797023002088769"/>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FBA6-47C4-87D5-D7A256588C37}"/>
                </c:ext>
              </c:extLst>
            </c:dLbl>
            <c:dLbl>
              <c:idx val="4"/>
              <c:layout>
                <c:manualLayout>
                  <c:x val="-6.4334891891643026E-17"/>
                  <c:y val="0.13687246276932119"/>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62E8-4360-B014-AE8B829A80B7}"/>
                </c:ext>
              </c:extLst>
            </c:dLbl>
            <c:dLbl>
              <c:idx val="5"/>
              <c:layout>
                <c:manualLayout>
                  <c:x val="-1.7546082298310845E-3"/>
                  <c:y val="0.1516694857714098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894E-4CDB-8944-B1768B3763DC}"/>
                </c:ext>
              </c:extLst>
            </c:dLbl>
            <c:dLbl>
              <c:idx val="6"/>
              <c:layout>
                <c:manualLayout>
                  <c:x val="-1.7546082298310203E-3"/>
                  <c:y val="0.15536874152193211"/>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BBD0-43FC-B1C2-5D7187B44866}"/>
                </c:ext>
              </c:extLst>
            </c:dLbl>
            <c:dLbl>
              <c:idx val="7"/>
              <c:layout>
                <c:manualLayout>
                  <c:x val="0"/>
                  <c:y val="0.14427097427036545"/>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E0EB-43E7-8443-8E8A613077EB}"/>
                </c:ext>
              </c:extLst>
            </c:dLbl>
            <c:dLbl>
              <c:idx val="8"/>
              <c:layout>
                <c:manualLayout>
                  <c:x val="-1.7546082298310203E-3"/>
                  <c:y val="0.14057171851984329"/>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82EB-4B43-8AC8-4D9AC18E391D}"/>
                </c:ext>
              </c:extLst>
            </c:dLbl>
            <c:spPr>
              <a:noFill/>
              <a:ln>
                <a:noFill/>
              </a:ln>
              <a:effectLst/>
            </c:spPr>
            <c:txPr>
              <a:bodyPr rot="-5400000" spcFirstLastPara="1" vertOverflow="ellipsis" wrap="square" lIns="38100" tIns="19050" rIns="38100" bIns="19050" anchor="ctr" anchorCtr="1">
                <a:spAutoFit/>
              </a:bodyPr>
              <a:lstStyle/>
              <a:p>
                <a:pPr>
                  <a:defRPr sz="1197" b="0" i="0" u="none" strike="noStrike" kern="1200" baseline="0">
                    <a:solidFill>
                      <a:schemeClr val="tx1">
                        <a:lumMod val="75000"/>
                        <a:lumOff val="25000"/>
                      </a:schemeClr>
                    </a:solidFill>
                    <a:latin typeface="Calibri" panose="020F0502020204030204" pitchFamily="34" charset="0"/>
                    <a:ea typeface="+mn-ea"/>
                    <a:cs typeface="Calibri" panose="020F050202020403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Sheet1!$A$2:$A$13</c:f>
              <c:strCache>
                <c:ptCount val="12"/>
                <c:pt idx="0">
                  <c:v>July</c:v>
                </c:pt>
                <c:pt idx="1">
                  <c:v>Aug.</c:v>
                </c:pt>
                <c:pt idx="2">
                  <c:v>Sept.</c:v>
                </c:pt>
                <c:pt idx="3">
                  <c:v>Oct. </c:v>
                </c:pt>
                <c:pt idx="4">
                  <c:v>Nov.</c:v>
                </c:pt>
                <c:pt idx="5">
                  <c:v>Dec.</c:v>
                </c:pt>
                <c:pt idx="6">
                  <c:v>Jan. 2024</c:v>
                </c:pt>
                <c:pt idx="7">
                  <c:v>Feb.</c:v>
                </c:pt>
                <c:pt idx="8">
                  <c:v>Mar.</c:v>
                </c:pt>
                <c:pt idx="9">
                  <c:v>Apr.</c:v>
                </c:pt>
                <c:pt idx="10">
                  <c:v>May</c:v>
                </c:pt>
                <c:pt idx="11">
                  <c:v>June</c:v>
                </c:pt>
              </c:strCache>
            </c:strRef>
          </c:cat>
          <c:val>
            <c:numRef>
              <c:f>Sheet1!$F$2:$F$13</c:f>
              <c:numCache>
                <c:formatCode>#,##0</c:formatCode>
                <c:ptCount val="12"/>
                <c:pt idx="0">
                  <c:v>2448</c:v>
                </c:pt>
                <c:pt idx="1">
                  <c:v>2943</c:v>
                </c:pt>
                <c:pt idx="2">
                  <c:v>2575</c:v>
                </c:pt>
                <c:pt idx="3">
                  <c:v>2859</c:v>
                </c:pt>
                <c:pt idx="4">
                  <c:v>2377</c:v>
                </c:pt>
                <c:pt idx="5">
                  <c:v>2440</c:v>
                </c:pt>
                <c:pt idx="6">
                  <c:v>2679</c:v>
                </c:pt>
                <c:pt idx="7">
                  <c:v>2850</c:v>
                </c:pt>
                <c:pt idx="8">
                  <c:v>2727</c:v>
                </c:pt>
                <c:pt idx="9">
                  <c:v>2443</c:v>
                </c:pt>
              </c:numCache>
            </c:numRef>
          </c:val>
          <c:extLst>
            <c:ext xmlns:c16="http://schemas.microsoft.com/office/drawing/2014/chart" uri="{C3380CC4-5D6E-409C-BE32-E72D297353CC}">
              <c16:uniqueId val="{00000000-1A8E-4FF4-A069-D084D19B077C}"/>
            </c:ext>
          </c:extLst>
        </c:ser>
        <c:dLbls>
          <c:showLegendKey val="0"/>
          <c:showVal val="0"/>
          <c:showCatName val="0"/>
          <c:showSerName val="0"/>
          <c:showPercent val="0"/>
          <c:showBubbleSize val="0"/>
        </c:dLbls>
        <c:gapWidth val="25"/>
        <c:axId val="781414224"/>
        <c:axId val="781412256"/>
      </c:barChart>
      <c:catAx>
        <c:axId val="78141422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50" b="0" i="0" u="none" strike="noStrike" kern="1200" baseline="0">
                <a:solidFill>
                  <a:schemeClr val="tx1">
                    <a:lumMod val="65000"/>
                    <a:lumOff val="35000"/>
                  </a:schemeClr>
                </a:solidFill>
                <a:latin typeface="Calibri" panose="020F0502020204030204" pitchFamily="34" charset="0"/>
                <a:ea typeface="+mn-ea"/>
                <a:cs typeface="Calibri" panose="020F0502020204030204" pitchFamily="34" charset="0"/>
              </a:defRPr>
            </a:pPr>
            <a:endParaRPr lang="en-US"/>
          </a:p>
        </c:txPr>
        <c:crossAx val="781412256"/>
        <c:crosses val="autoZero"/>
        <c:auto val="1"/>
        <c:lblAlgn val="ctr"/>
        <c:lblOffset val="100"/>
        <c:noMultiLvlLbl val="0"/>
      </c:catAx>
      <c:valAx>
        <c:axId val="781412256"/>
        <c:scaling>
          <c:orientation val="minMax"/>
          <c:max val="3500"/>
          <c:min val="0"/>
        </c:scaling>
        <c:delete val="0"/>
        <c:axPos val="l"/>
        <c:majorGridlines>
          <c:spPr>
            <a:ln w="9525" cap="flat" cmpd="sng" algn="ctr">
              <a:solidFill>
                <a:schemeClr val="bg1">
                  <a:lumMod val="85000"/>
                </a:schemeClr>
              </a:solidFill>
              <a:prstDash val="sysDash"/>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Calibri" panose="020F0502020204030204" pitchFamily="34" charset="0"/>
                <a:ea typeface="+mn-ea"/>
                <a:cs typeface="Calibri" panose="020F0502020204030204" pitchFamily="34" charset="0"/>
              </a:defRPr>
            </a:pPr>
            <a:endParaRPr lang="en-US"/>
          </a:p>
        </c:txPr>
        <c:crossAx val="781414224"/>
        <c:crosses val="autoZero"/>
        <c:crossBetween val="between"/>
      </c:valAx>
      <c:spPr>
        <a:noFill/>
        <a:ln>
          <a:noFill/>
        </a:ln>
        <a:effectLst/>
      </c:spPr>
    </c:plotArea>
    <c:legend>
      <c:legendPos val="r"/>
      <c:layout>
        <c:manualLayout>
          <c:xMode val="edge"/>
          <c:yMode val="edge"/>
          <c:x val="0.41827815458872192"/>
          <c:y val="7.6568477156221906E-2"/>
          <c:w val="0.16555847729295173"/>
          <c:h val="0.16956631032444802"/>
        </c:manualLayout>
      </c:layout>
      <c:overlay val="0"/>
      <c:spPr>
        <a:noFill/>
        <a:ln>
          <a:noFill/>
        </a:ln>
        <a:effectLst/>
      </c:spPr>
      <c:txPr>
        <a:bodyPr rot="0" spcFirstLastPara="1" vertOverflow="ellipsis" vert="horz" wrap="square" anchor="ctr" anchorCtr="1"/>
        <a:lstStyle/>
        <a:p>
          <a:pPr>
            <a:defRPr sz="1400" b="0" i="0" u="none" strike="noStrike" kern="1200" baseline="0">
              <a:solidFill>
                <a:schemeClr val="tx1">
                  <a:lumMod val="65000"/>
                  <a:lumOff val="35000"/>
                </a:schemeClr>
              </a:solidFill>
              <a:latin typeface="Calibri" panose="020F0502020204030204" pitchFamily="34" charset="0"/>
              <a:ea typeface="+mn-ea"/>
              <a:cs typeface="Calibri" panose="020F050202020403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latin typeface="Calibri" panose="020F0502020204030204" pitchFamily="34" charset="0"/>
          <a:cs typeface="Calibri" panose="020F0502020204030204" pitchFamily="34" charset="0"/>
        </a:defRPr>
      </a:pPr>
      <a:endParaRPr lang="en-US"/>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Sheet1!$B$1</c:f>
              <c:strCache>
                <c:ptCount val="1"/>
                <c:pt idx="0">
                  <c:v>Injury Types</c:v>
                </c:pt>
              </c:strCache>
            </c:strRef>
          </c:tx>
          <c:explosion val="1"/>
          <c:dPt>
            <c:idx val="0"/>
            <c:bubble3D val="0"/>
            <c:spPr>
              <a:solidFill>
                <a:schemeClr val="accent1"/>
              </a:solidFill>
              <a:ln w="19050">
                <a:solidFill>
                  <a:schemeClr val="lt1"/>
                </a:solidFill>
              </a:ln>
              <a:effectLst/>
            </c:spPr>
            <c:extLst>
              <c:ext xmlns:c16="http://schemas.microsoft.com/office/drawing/2014/chart" uri="{C3380CC4-5D6E-409C-BE32-E72D297353CC}">
                <c16:uniqueId val="{00000001-98BA-49A9-A44B-5F2C8BB7C8E2}"/>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03-98BA-49A9-A44B-5F2C8BB7C8E2}"/>
              </c:ext>
            </c:extLst>
          </c:dPt>
          <c:dPt>
            <c:idx val="2"/>
            <c:bubble3D val="0"/>
            <c:spPr>
              <a:solidFill>
                <a:srgbClr val="FF0000"/>
              </a:solidFill>
              <a:ln w="19050">
                <a:solidFill>
                  <a:schemeClr val="lt1"/>
                </a:solidFill>
              </a:ln>
              <a:effectLst/>
            </c:spPr>
            <c:extLst>
              <c:ext xmlns:c16="http://schemas.microsoft.com/office/drawing/2014/chart" uri="{C3380CC4-5D6E-409C-BE32-E72D297353CC}">
                <c16:uniqueId val="{00000005-98BA-49A9-A44B-5F2C8BB7C8E2}"/>
              </c:ext>
            </c:extLst>
          </c:dPt>
          <c:dPt>
            <c:idx val="3"/>
            <c:bubble3D val="0"/>
            <c:spPr>
              <a:solidFill>
                <a:schemeClr val="accent4"/>
              </a:solidFill>
              <a:ln w="19050">
                <a:solidFill>
                  <a:schemeClr val="lt1"/>
                </a:solidFill>
              </a:ln>
              <a:effectLst/>
            </c:spPr>
            <c:extLst>
              <c:ext xmlns:c16="http://schemas.microsoft.com/office/drawing/2014/chart" uri="{C3380CC4-5D6E-409C-BE32-E72D297353CC}">
                <c16:uniqueId val="{00000007-98BA-49A9-A44B-5F2C8BB7C8E2}"/>
              </c:ext>
            </c:extLst>
          </c:dPt>
          <c:dPt>
            <c:idx val="4"/>
            <c:bubble3D val="0"/>
            <c:spPr>
              <a:solidFill>
                <a:schemeClr val="accent5"/>
              </a:solidFill>
              <a:ln w="19050">
                <a:solidFill>
                  <a:schemeClr val="lt1"/>
                </a:solidFill>
              </a:ln>
              <a:effectLst/>
            </c:spPr>
            <c:extLst>
              <c:ext xmlns:c16="http://schemas.microsoft.com/office/drawing/2014/chart" uri="{C3380CC4-5D6E-409C-BE32-E72D297353CC}">
                <c16:uniqueId val="{00000009-98BA-49A9-A44B-5F2C8BB7C8E2}"/>
              </c:ext>
            </c:extLst>
          </c:dPt>
          <c:dPt>
            <c:idx val="5"/>
            <c:bubble3D val="0"/>
            <c:spPr>
              <a:solidFill>
                <a:schemeClr val="accent6"/>
              </a:solidFill>
              <a:ln w="19050">
                <a:solidFill>
                  <a:schemeClr val="lt1"/>
                </a:solidFill>
              </a:ln>
              <a:effectLst/>
            </c:spPr>
            <c:extLst>
              <c:ext xmlns:c16="http://schemas.microsoft.com/office/drawing/2014/chart" uri="{C3380CC4-5D6E-409C-BE32-E72D297353CC}">
                <c16:uniqueId val="{0000000B-98BA-49A9-A44B-5F2C8BB7C8E2}"/>
              </c:ext>
            </c:extLst>
          </c:dPt>
          <c:dPt>
            <c:idx val="6"/>
            <c:bubble3D val="0"/>
            <c:spPr>
              <a:solidFill>
                <a:schemeClr val="accent1">
                  <a:lumMod val="60000"/>
                </a:schemeClr>
              </a:solidFill>
              <a:ln w="19050">
                <a:solidFill>
                  <a:schemeClr val="lt1"/>
                </a:solidFill>
              </a:ln>
              <a:effectLst/>
            </c:spPr>
            <c:extLst>
              <c:ext xmlns:c16="http://schemas.microsoft.com/office/drawing/2014/chart" uri="{C3380CC4-5D6E-409C-BE32-E72D297353CC}">
                <c16:uniqueId val="{0000000D-98BA-49A9-A44B-5F2C8BB7C8E2}"/>
              </c:ext>
            </c:extLst>
          </c:dPt>
          <c:dPt>
            <c:idx val="7"/>
            <c:bubble3D val="0"/>
            <c:spPr>
              <a:solidFill>
                <a:srgbClr val="FF99CC"/>
              </a:solidFill>
              <a:ln w="19050">
                <a:solidFill>
                  <a:schemeClr val="lt1"/>
                </a:solidFill>
              </a:ln>
              <a:effectLst/>
            </c:spPr>
            <c:extLst>
              <c:ext xmlns:c16="http://schemas.microsoft.com/office/drawing/2014/chart" uri="{C3380CC4-5D6E-409C-BE32-E72D297353CC}">
                <c16:uniqueId val="{0000000F-98BA-49A9-A44B-5F2C8BB7C8E2}"/>
              </c:ext>
            </c:extLst>
          </c:dPt>
          <c:dPt>
            <c:idx val="8"/>
            <c:bubble3D val="0"/>
            <c:spPr>
              <a:solidFill>
                <a:schemeClr val="accent3">
                  <a:lumMod val="60000"/>
                </a:schemeClr>
              </a:solidFill>
              <a:ln w="19050">
                <a:solidFill>
                  <a:schemeClr val="lt1"/>
                </a:solidFill>
              </a:ln>
              <a:effectLst/>
            </c:spPr>
            <c:extLst>
              <c:ext xmlns:c16="http://schemas.microsoft.com/office/drawing/2014/chart" uri="{C3380CC4-5D6E-409C-BE32-E72D297353CC}">
                <c16:uniqueId val="{00000011-98BA-49A9-A44B-5F2C8BB7C8E2}"/>
              </c:ext>
            </c:extLst>
          </c:dPt>
          <c:dPt>
            <c:idx val="9"/>
            <c:bubble3D val="0"/>
            <c:spPr>
              <a:solidFill>
                <a:schemeClr val="accent4">
                  <a:lumMod val="60000"/>
                </a:schemeClr>
              </a:solidFill>
              <a:ln w="19050">
                <a:solidFill>
                  <a:schemeClr val="lt1"/>
                </a:solidFill>
              </a:ln>
              <a:effectLst/>
            </c:spPr>
            <c:extLst>
              <c:ext xmlns:c16="http://schemas.microsoft.com/office/drawing/2014/chart" uri="{C3380CC4-5D6E-409C-BE32-E72D297353CC}">
                <c16:uniqueId val="{00000013-98BA-49A9-A44B-5F2C8BB7C8E2}"/>
              </c:ext>
            </c:extLst>
          </c:dPt>
          <c:dPt>
            <c:idx val="10"/>
            <c:bubble3D val="0"/>
            <c:spPr>
              <a:solidFill>
                <a:schemeClr val="accent5">
                  <a:lumMod val="60000"/>
                </a:schemeClr>
              </a:solidFill>
              <a:ln w="19050">
                <a:solidFill>
                  <a:schemeClr val="lt1"/>
                </a:solidFill>
              </a:ln>
              <a:effectLst/>
            </c:spPr>
            <c:extLst>
              <c:ext xmlns:c16="http://schemas.microsoft.com/office/drawing/2014/chart" uri="{C3380CC4-5D6E-409C-BE32-E72D297353CC}">
                <c16:uniqueId val="{00000015-98BA-49A9-A44B-5F2C8BB7C8E2}"/>
              </c:ext>
            </c:extLst>
          </c:dPt>
          <c:dPt>
            <c:idx val="11"/>
            <c:bubble3D val="0"/>
            <c:spPr>
              <a:solidFill>
                <a:srgbClr val="A9F272"/>
              </a:solidFill>
              <a:ln w="19050">
                <a:solidFill>
                  <a:schemeClr val="lt1"/>
                </a:solidFill>
              </a:ln>
              <a:effectLst/>
            </c:spPr>
            <c:extLst>
              <c:ext xmlns:c16="http://schemas.microsoft.com/office/drawing/2014/chart" uri="{C3380CC4-5D6E-409C-BE32-E72D297353CC}">
                <c16:uniqueId val="{00000017-98BA-49A9-A44B-5F2C8BB7C8E2}"/>
              </c:ext>
            </c:extLst>
          </c:dPt>
          <c:dPt>
            <c:idx val="12"/>
            <c:bubble3D val="0"/>
            <c:spPr>
              <a:solidFill>
                <a:schemeClr val="accent1">
                  <a:lumMod val="80000"/>
                  <a:lumOff val="20000"/>
                </a:schemeClr>
              </a:solidFill>
              <a:ln w="19050">
                <a:solidFill>
                  <a:schemeClr val="lt1"/>
                </a:solidFill>
              </a:ln>
              <a:effectLst/>
            </c:spPr>
            <c:extLst>
              <c:ext xmlns:c16="http://schemas.microsoft.com/office/drawing/2014/chart" uri="{C3380CC4-5D6E-409C-BE32-E72D297353CC}">
                <c16:uniqueId val="{00000019-98BA-49A9-A44B-5F2C8BB7C8E2}"/>
              </c:ext>
            </c:extLst>
          </c:dPt>
          <c:dPt>
            <c:idx val="13"/>
            <c:bubble3D val="0"/>
            <c:spPr>
              <a:solidFill>
                <a:schemeClr val="accent2">
                  <a:lumMod val="80000"/>
                  <a:lumOff val="20000"/>
                </a:schemeClr>
              </a:solidFill>
              <a:ln w="19050">
                <a:solidFill>
                  <a:schemeClr val="lt1"/>
                </a:solidFill>
              </a:ln>
              <a:effectLst/>
            </c:spPr>
            <c:extLst>
              <c:ext xmlns:c16="http://schemas.microsoft.com/office/drawing/2014/chart" uri="{C3380CC4-5D6E-409C-BE32-E72D297353CC}">
                <c16:uniqueId val="{0000001B-98BA-49A9-A44B-5F2C8BB7C8E2}"/>
              </c:ext>
            </c:extLst>
          </c:dPt>
          <c:dPt>
            <c:idx val="14"/>
            <c:bubble3D val="0"/>
            <c:spPr>
              <a:solidFill>
                <a:srgbClr val="A9F272"/>
              </a:solidFill>
              <a:ln w="19050">
                <a:solidFill>
                  <a:schemeClr val="lt1"/>
                </a:solidFill>
              </a:ln>
              <a:effectLst/>
            </c:spPr>
            <c:extLst>
              <c:ext xmlns:c16="http://schemas.microsoft.com/office/drawing/2014/chart" uri="{C3380CC4-5D6E-409C-BE32-E72D297353CC}">
                <c16:uniqueId val="{0000001D-98BA-49A9-A44B-5F2C8BB7C8E2}"/>
              </c:ext>
            </c:extLst>
          </c:dPt>
          <c:dPt>
            <c:idx val="15"/>
            <c:bubble3D val="0"/>
            <c:spPr>
              <a:solidFill>
                <a:srgbClr val="C00000"/>
              </a:solidFill>
              <a:ln w="19050">
                <a:solidFill>
                  <a:schemeClr val="lt1"/>
                </a:solidFill>
              </a:ln>
              <a:effectLst/>
            </c:spPr>
            <c:extLst>
              <c:ext xmlns:c16="http://schemas.microsoft.com/office/drawing/2014/chart" uri="{C3380CC4-5D6E-409C-BE32-E72D297353CC}">
                <c16:uniqueId val="{0000001F-98BA-49A9-A44B-5F2C8BB7C8E2}"/>
              </c:ext>
            </c:extLst>
          </c:dPt>
          <c:dPt>
            <c:idx val="16"/>
            <c:bubble3D val="0"/>
            <c:spPr>
              <a:solidFill>
                <a:srgbClr val="3399FF"/>
              </a:solidFill>
              <a:ln w="19050">
                <a:solidFill>
                  <a:schemeClr val="lt1"/>
                </a:solidFill>
              </a:ln>
              <a:effectLst/>
            </c:spPr>
            <c:extLst>
              <c:ext xmlns:c16="http://schemas.microsoft.com/office/drawing/2014/chart" uri="{C3380CC4-5D6E-409C-BE32-E72D297353CC}">
                <c16:uniqueId val="{00000021-98BA-49A9-A44B-5F2C8BB7C8E2}"/>
              </c:ext>
            </c:extLst>
          </c:dPt>
          <c:dPt>
            <c:idx val="17"/>
            <c:bubble3D val="0"/>
            <c:spPr>
              <a:solidFill>
                <a:schemeClr val="accent6">
                  <a:lumMod val="80000"/>
                  <a:lumOff val="20000"/>
                </a:schemeClr>
              </a:solidFill>
              <a:ln w="19050">
                <a:solidFill>
                  <a:schemeClr val="lt1"/>
                </a:solidFill>
              </a:ln>
              <a:effectLst/>
            </c:spPr>
            <c:extLst>
              <c:ext xmlns:c16="http://schemas.microsoft.com/office/drawing/2014/chart" uri="{C3380CC4-5D6E-409C-BE32-E72D297353CC}">
                <c16:uniqueId val="{00000023-98BA-49A9-A44B-5F2C8BB7C8E2}"/>
              </c:ext>
            </c:extLst>
          </c:dPt>
          <c:dPt>
            <c:idx val="18"/>
            <c:bubble3D val="0"/>
            <c:spPr>
              <a:solidFill>
                <a:schemeClr val="accent1">
                  <a:lumMod val="80000"/>
                </a:schemeClr>
              </a:solidFill>
              <a:ln w="19050">
                <a:solidFill>
                  <a:schemeClr val="lt1"/>
                </a:solidFill>
              </a:ln>
              <a:effectLst/>
            </c:spPr>
            <c:extLst>
              <c:ext xmlns:c16="http://schemas.microsoft.com/office/drawing/2014/chart" uri="{C3380CC4-5D6E-409C-BE32-E72D297353CC}">
                <c16:uniqueId val="{00000025-98BA-49A9-A44B-5F2C8BB7C8E2}"/>
              </c:ext>
            </c:extLst>
          </c:dPt>
          <c:dPt>
            <c:idx val="19"/>
            <c:bubble3D val="0"/>
            <c:spPr>
              <a:solidFill>
                <a:srgbClr val="FF9999"/>
              </a:solidFill>
              <a:ln w="19050">
                <a:solidFill>
                  <a:schemeClr val="lt1"/>
                </a:solidFill>
              </a:ln>
              <a:effectLst/>
            </c:spPr>
            <c:extLst>
              <c:ext xmlns:c16="http://schemas.microsoft.com/office/drawing/2014/chart" uri="{C3380CC4-5D6E-409C-BE32-E72D297353CC}">
                <c16:uniqueId val="{00000027-98BA-49A9-A44B-5F2C8BB7C8E2}"/>
              </c:ext>
            </c:extLst>
          </c:dPt>
          <c:dPt>
            <c:idx val="20"/>
            <c:bubble3D val="0"/>
            <c:spPr>
              <a:solidFill>
                <a:schemeClr val="accent3">
                  <a:lumMod val="80000"/>
                </a:schemeClr>
              </a:solidFill>
              <a:ln w="19050">
                <a:solidFill>
                  <a:schemeClr val="lt1"/>
                </a:solidFill>
              </a:ln>
              <a:effectLst/>
            </c:spPr>
            <c:extLst>
              <c:ext xmlns:c16="http://schemas.microsoft.com/office/drawing/2014/chart" uri="{C3380CC4-5D6E-409C-BE32-E72D297353CC}">
                <c16:uniqueId val="{00000029-98BA-49A9-A44B-5F2C8BB7C8E2}"/>
              </c:ext>
            </c:extLst>
          </c:dPt>
          <c:dPt>
            <c:idx val="21"/>
            <c:bubble3D val="0"/>
            <c:spPr>
              <a:solidFill>
                <a:schemeClr val="accent4">
                  <a:lumMod val="80000"/>
                </a:schemeClr>
              </a:solidFill>
              <a:ln w="19050">
                <a:solidFill>
                  <a:schemeClr val="lt1"/>
                </a:solidFill>
              </a:ln>
              <a:effectLst/>
            </c:spPr>
            <c:extLst>
              <c:ext xmlns:c16="http://schemas.microsoft.com/office/drawing/2014/chart" uri="{C3380CC4-5D6E-409C-BE32-E72D297353CC}">
                <c16:uniqueId val="{0000002B-98BA-49A9-A44B-5F2C8BB7C8E2}"/>
              </c:ext>
            </c:extLst>
          </c:dPt>
          <c:dPt>
            <c:idx val="22"/>
            <c:bubble3D val="0"/>
            <c:spPr>
              <a:solidFill>
                <a:schemeClr val="accent5">
                  <a:lumMod val="80000"/>
                </a:schemeClr>
              </a:solidFill>
              <a:ln w="19050">
                <a:solidFill>
                  <a:schemeClr val="lt1"/>
                </a:solidFill>
              </a:ln>
              <a:effectLst/>
            </c:spPr>
            <c:extLst>
              <c:ext xmlns:c16="http://schemas.microsoft.com/office/drawing/2014/chart" uri="{C3380CC4-5D6E-409C-BE32-E72D297353CC}">
                <c16:uniqueId val="{0000002D-98BA-49A9-A44B-5F2C8BB7C8E2}"/>
              </c:ext>
            </c:extLst>
          </c:dPt>
          <c:dPt>
            <c:idx val="23"/>
            <c:bubble3D val="0"/>
            <c:spPr>
              <a:solidFill>
                <a:schemeClr val="accent6">
                  <a:lumMod val="80000"/>
                </a:schemeClr>
              </a:solidFill>
              <a:ln w="19050">
                <a:solidFill>
                  <a:schemeClr val="lt1"/>
                </a:solidFill>
              </a:ln>
              <a:effectLst/>
            </c:spPr>
            <c:extLst>
              <c:ext xmlns:c16="http://schemas.microsoft.com/office/drawing/2014/chart" uri="{C3380CC4-5D6E-409C-BE32-E72D297353CC}">
                <c16:uniqueId val="{0000002F-98BA-49A9-A44B-5F2C8BB7C8E2}"/>
              </c:ext>
            </c:extLst>
          </c:dPt>
          <c:dPt>
            <c:idx val="24"/>
            <c:bubble3D val="0"/>
            <c:spPr>
              <a:solidFill>
                <a:schemeClr val="accent1">
                  <a:lumMod val="60000"/>
                  <a:lumOff val="40000"/>
                </a:schemeClr>
              </a:solidFill>
              <a:ln w="19050">
                <a:solidFill>
                  <a:schemeClr val="lt1"/>
                </a:solidFill>
              </a:ln>
              <a:effectLst/>
            </c:spPr>
            <c:extLst>
              <c:ext xmlns:c16="http://schemas.microsoft.com/office/drawing/2014/chart" uri="{C3380CC4-5D6E-409C-BE32-E72D297353CC}">
                <c16:uniqueId val="{00000031-98BA-49A9-A44B-5F2C8BB7C8E2}"/>
              </c:ext>
            </c:extLst>
          </c:dPt>
          <c:dPt>
            <c:idx val="25"/>
            <c:bubble3D val="0"/>
            <c:spPr>
              <a:solidFill>
                <a:schemeClr val="accent2">
                  <a:lumMod val="60000"/>
                  <a:lumOff val="40000"/>
                </a:schemeClr>
              </a:solidFill>
              <a:ln w="19050">
                <a:solidFill>
                  <a:schemeClr val="lt1"/>
                </a:solidFill>
              </a:ln>
              <a:effectLst/>
            </c:spPr>
            <c:extLst>
              <c:ext xmlns:c16="http://schemas.microsoft.com/office/drawing/2014/chart" uri="{C3380CC4-5D6E-409C-BE32-E72D297353CC}">
                <c16:uniqueId val="{00000033-98BA-49A9-A44B-5F2C8BB7C8E2}"/>
              </c:ext>
            </c:extLst>
          </c:dPt>
          <c:dPt>
            <c:idx val="26"/>
            <c:bubble3D val="0"/>
            <c:spPr>
              <a:solidFill>
                <a:schemeClr val="accent3">
                  <a:lumMod val="60000"/>
                  <a:lumOff val="40000"/>
                </a:schemeClr>
              </a:solidFill>
              <a:ln w="19050">
                <a:solidFill>
                  <a:schemeClr val="lt1"/>
                </a:solidFill>
              </a:ln>
              <a:effectLst/>
            </c:spPr>
            <c:extLst>
              <c:ext xmlns:c16="http://schemas.microsoft.com/office/drawing/2014/chart" uri="{C3380CC4-5D6E-409C-BE32-E72D297353CC}">
                <c16:uniqueId val="{00000035-98BA-49A9-A44B-5F2C8BB7C8E2}"/>
              </c:ext>
            </c:extLst>
          </c:dPt>
          <c:dPt>
            <c:idx val="27"/>
            <c:bubble3D val="0"/>
            <c:spPr>
              <a:solidFill>
                <a:schemeClr val="accent1">
                  <a:lumMod val="90000"/>
                </a:schemeClr>
              </a:solidFill>
              <a:ln w="19050">
                <a:solidFill>
                  <a:schemeClr val="lt1"/>
                </a:solidFill>
              </a:ln>
              <a:effectLst/>
            </c:spPr>
            <c:extLst>
              <c:ext xmlns:c16="http://schemas.microsoft.com/office/drawing/2014/chart" uri="{C3380CC4-5D6E-409C-BE32-E72D297353CC}">
                <c16:uniqueId val="{00000037-98BA-49A9-A44B-5F2C8BB7C8E2}"/>
              </c:ext>
            </c:extLst>
          </c:dPt>
          <c:dPt>
            <c:idx val="28"/>
            <c:bubble3D val="0"/>
            <c:spPr>
              <a:solidFill>
                <a:schemeClr val="accent5">
                  <a:lumMod val="60000"/>
                  <a:lumOff val="40000"/>
                </a:schemeClr>
              </a:solidFill>
              <a:ln w="19050">
                <a:solidFill>
                  <a:schemeClr val="lt1"/>
                </a:solidFill>
              </a:ln>
              <a:effectLst/>
            </c:spPr>
            <c:extLst>
              <c:ext xmlns:c16="http://schemas.microsoft.com/office/drawing/2014/chart" uri="{C3380CC4-5D6E-409C-BE32-E72D297353CC}">
                <c16:uniqueId val="{00000039-98BA-49A9-A44B-5F2C8BB7C8E2}"/>
              </c:ext>
            </c:extLst>
          </c:dPt>
          <c:dPt>
            <c:idx val="29"/>
            <c:bubble3D val="0"/>
            <c:spPr>
              <a:solidFill>
                <a:schemeClr val="accent6">
                  <a:lumMod val="60000"/>
                  <a:lumOff val="40000"/>
                </a:schemeClr>
              </a:solidFill>
              <a:ln w="19050">
                <a:solidFill>
                  <a:schemeClr val="lt1"/>
                </a:solidFill>
              </a:ln>
              <a:effectLst/>
            </c:spPr>
            <c:extLst>
              <c:ext xmlns:c16="http://schemas.microsoft.com/office/drawing/2014/chart" uri="{C3380CC4-5D6E-409C-BE32-E72D297353CC}">
                <c16:uniqueId val="{0000003B-98BA-49A9-A44B-5F2C8BB7C8E2}"/>
              </c:ext>
            </c:extLst>
          </c:dPt>
          <c:dPt>
            <c:idx val="30"/>
            <c:bubble3D val="0"/>
            <c:spPr>
              <a:solidFill>
                <a:srgbClr val="FF9999"/>
              </a:solidFill>
              <a:ln w="19050">
                <a:solidFill>
                  <a:schemeClr val="lt1"/>
                </a:solidFill>
              </a:ln>
              <a:effectLst/>
            </c:spPr>
            <c:extLst>
              <c:ext xmlns:c16="http://schemas.microsoft.com/office/drawing/2014/chart" uri="{C3380CC4-5D6E-409C-BE32-E72D297353CC}">
                <c16:uniqueId val="{0000003D-98BA-49A9-A44B-5F2C8BB7C8E2}"/>
              </c:ext>
            </c:extLst>
          </c:dPt>
          <c:dPt>
            <c:idx val="31"/>
            <c:bubble3D val="0"/>
            <c:spPr>
              <a:solidFill>
                <a:schemeClr val="accent2">
                  <a:lumMod val="50000"/>
                </a:schemeClr>
              </a:solidFill>
              <a:ln w="19050">
                <a:solidFill>
                  <a:schemeClr val="lt1"/>
                </a:solidFill>
              </a:ln>
              <a:effectLst/>
            </c:spPr>
            <c:extLst>
              <c:ext xmlns:c16="http://schemas.microsoft.com/office/drawing/2014/chart" uri="{C3380CC4-5D6E-409C-BE32-E72D297353CC}">
                <c16:uniqueId val="{0000003F-98BA-49A9-A44B-5F2C8BB7C8E2}"/>
              </c:ext>
            </c:extLst>
          </c:dPt>
          <c:dPt>
            <c:idx val="32"/>
            <c:bubble3D val="0"/>
            <c:spPr>
              <a:solidFill>
                <a:srgbClr val="5AD25D"/>
              </a:solidFill>
              <a:ln w="19050">
                <a:solidFill>
                  <a:schemeClr val="lt1"/>
                </a:solidFill>
              </a:ln>
              <a:effectLst/>
            </c:spPr>
            <c:extLst>
              <c:ext xmlns:c16="http://schemas.microsoft.com/office/drawing/2014/chart" uri="{C3380CC4-5D6E-409C-BE32-E72D297353CC}">
                <c16:uniqueId val="{00000041-98BA-49A9-A44B-5F2C8BB7C8E2}"/>
              </c:ext>
            </c:extLst>
          </c:dPt>
          <c:dPt>
            <c:idx val="33"/>
            <c:bubble3D val="0"/>
            <c:spPr>
              <a:solidFill>
                <a:srgbClr val="FFFF99"/>
              </a:solidFill>
              <a:ln w="19050">
                <a:solidFill>
                  <a:schemeClr val="lt1"/>
                </a:solidFill>
              </a:ln>
              <a:effectLst/>
            </c:spPr>
            <c:extLst>
              <c:ext xmlns:c16="http://schemas.microsoft.com/office/drawing/2014/chart" uri="{C3380CC4-5D6E-409C-BE32-E72D297353CC}">
                <c16:uniqueId val="{00000043-98BA-49A9-A44B-5F2C8BB7C8E2}"/>
              </c:ext>
            </c:extLst>
          </c:dPt>
          <c:dPt>
            <c:idx val="34"/>
            <c:bubble3D val="0"/>
            <c:spPr>
              <a:solidFill>
                <a:srgbClr val="FFC000"/>
              </a:solidFill>
              <a:ln w="19050">
                <a:solidFill>
                  <a:schemeClr val="lt1"/>
                </a:solidFill>
              </a:ln>
              <a:effectLst/>
            </c:spPr>
            <c:extLst>
              <c:ext xmlns:c16="http://schemas.microsoft.com/office/drawing/2014/chart" uri="{C3380CC4-5D6E-409C-BE32-E72D297353CC}">
                <c16:uniqueId val="{00000045-98BA-49A9-A44B-5F2C8BB7C8E2}"/>
              </c:ext>
            </c:extLst>
          </c:dPt>
          <c:dPt>
            <c:idx val="35"/>
            <c:bubble3D val="0"/>
            <c:spPr>
              <a:solidFill>
                <a:srgbClr val="FF6565"/>
              </a:solidFill>
              <a:ln w="19050">
                <a:solidFill>
                  <a:schemeClr val="lt1"/>
                </a:solidFill>
              </a:ln>
              <a:effectLst/>
            </c:spPr>
            <c:extLst>
              <c:ext xmlns:c16="http://schemas.microsoft.com/office/drawing/2014/chart" uri="{C3380CC4-5D6E-409C-BE32-E72D297353CC}">
                <c16:uniqueId val="{00000047-98BA-49A9-A44B-5F2C8BB7C8E2}"/>
              </c:ext>
            </c:extLst>
          </c:dPt>
          <c:dPt>
            <c:idx val="36"/>
            <c:bubble3D val="0"/>
            <c:spPr>
              <a:solidFill>
                <a:schemeClr val="accent1">
                  <a:lumMod val="70000"/>
                  <a:lumOff val="30000"/>
                </a:schemeClr>
              </a:solidFill>
              <a:ln w="19050">
                <a:solidFill>
                  <a:schemeClr val="lt1"/>
                </a:solidFill>
              </a:ln>
              <a:effectLst/>
            </c:spPr>
            <c:extLst>
              <c:ext xmlns:c16="http://schemas.microsoft.com/office/drawing/2014/chart" uri="{C3380CC4-5D6E-409C-BE32-E72D297353CC}">
                <c16:uniqueId val="{00000049-98BA-49A9-A44B-5F2C8BB7C8E2}"/>
              </c:ext>
            </c:extLst>
          </c:dPt>
          <c:dPt>
            <c:idx val="37"/>
            <c:bubble3D val="0"/>
            <c:spPr>
              <a:solidFill>
                <a:schemeClr val="accent2">
                  <a:lumMod val="70000"/>
                  <a:lumOff val="30000"/>
                </a:schemeClr>
              </a:solidFill>
              <a:ln w="19050">
                <a:solidFill>
                  <a:schemeClr val="lt1"/>
                </a:solidFill>
              </a:ln>
              <a:effectLst/>
            </c:spPr>
            <c:extLst>
              <c:ext xmlns:c16="http://schemas.microsoft.com/office/drawing/2014/chart" uri="{C3380CC4-5D6E-409C-BE32-E72D297353CC}">
                <c16:uniqueId val="{0000004B-98BA-49A9-A44B-5F2C8BB7C8E2}"/>
              </c:ext>
            </c:extLst>
          </c:dPt>
          <c:dPt>
            <c:idx val="38"/>
            <c:bubble3D val="0"/>
            <c:spPr>
              <a:solidFill>
                <a:srgbClr val="CC3399"/>
              </a:solidFill>
              <a:ln w="19050">
                <a:solidFill>
                  <a:schemeClr val="lt1"/>
                </a:solidFill>
              </a:ln>
              <a:effectLst/>
            </c:spPr>
            <c:extLst>
              <c:ext xmlns:c16="http://schemas.microsoft.com/office/drawing/2014/chart" uri="{C3380CC4-5D6E-409C-BE32-E72D297353CC}">
                <c16:uniqueId val="{0000004D-98BA-49A9-A44B-5F2C8BB7C8E2}"/>
              </c:ext>
            </c:extLst>
          </c:dPt>
          <c:dPt>
            <c:idx val="39"/>
            <c:bubble3D val="0"/>
            <c:spPr>
              <a:solidFill>
                <a:schemeClr val="accent4">
                  <a:lumMod val="70000"/>
                  <a:lumOff val="30000"/>
                </a:schemeClr>
              </a:solidFill>
              <a:ln w="19050">
                <a:solidFill>
                  <a:schemeClr val="lt1"/>
                </a:solidFill>
              </a:ln>
              <a:effectLst/>
            </c:spPr>
            <c:extLst>
              <c:ext xmlns:c16="http://schemas.microsoft.com/office/drawing/2014/chart" uri="{C3380CC4-5D6E-409C-BE32-E72D297353CC}">
                <c16:uniqueId val="{0000004F-98BA-49A9-A44B-5F2C8BB7C8E2}"/>
              </c:ext>
            </c:extLst>
          </c:dPt>
          <c:dPt>
            <c:idx val="40"/>
            <c:bubble3D val="0"/>
            <c:spPr>
              <a:solidFill>
                <a:schemeClr val="accent5">
                  <a:lumMod val="70000"/>
                  <a:lumOff val="30000"/>
                </a:schemeClr>
              </a:solidFill>
              <a:ln w="19050">
                <a:solidFill>
                  <a:schemeClr val="lt1"/>
                </a:solidFill>
              </a:ln>
              <a:effectLst/>
            </c:spPr>
            <c:extLst>
              <c:ext xmlns:c16="http://schemas.microsoft.com/office/drawing/2014/chart" uri="{C3380CC4-5D6E-409C-BE32-E72D297353CC}">
                <c16:uniqueId val="{00000051-98BA-49A9-A44B-5F2C8BB7C8E2}"/>
              </c:ext>
            </c:extLst>
          </c:dPt>
          <c:dPt>
            <c:idx val="41"/>
            <c:bubble3D val="0"/>
            <c:spPr>
              <a:solidFill>
                <a:schemeClr val="accent6">
                  <a:lumMod val="70000"/>
                  <a:lumOff val="30000"/>
                </a:schemeClr>
              </a:solidFill>
              <a:ln w="19050">
                <a:solidFill>
                  <a:schemeClr val="lt1"/>
                </a:solidFill>
              </a:ln>
              <a:effectLst/>
            </c:spPr>
            <c:extLst>
              <c:ext xmlns:c16="http://schemas.microsoft.com/office/drawing/2014/chart" uri="{C3380CC4-5D6E-409C-BE32-E72D297353CC}">
                <c16:uniqueId val="{00000053-98BA-49A9-A44B-5F2C8BB7C8E2}"/>
              </c:ext>
            </c:extLst>
          </c:dPt>
          <c:dPt>
            <c:idx val="42"/>
            <c:bubble3D val="0"/>
            <c:spPr>
              <a:solidFill>
                <a:schemeClr val="accent1">
                  <a:lumMod val="70000"/>
                </a:schemeClr>
              </a:solidFill>
              <a:ln w="19050">
                <a:solidFill>
                  <a:schemeClr val="lt1"/>
                </a:solidFill>
              </a:ln>
              <a:effectLst/>
            </c:spPr>
            <c:extLst>
              <c:ext xmlns:c16="http://schemas.microsoft.com/office/drawing/2014/chart" uri="{C3380CC4-5D6E-409C-BE32-E72D297353CC}">
                <c16:uniqueId val="{00000055-98BA-49A9-A44B-5F2C8BB7C8E2}"/>
              </c:ext>
            </c:extLst>
          </c:dPt>
          <c:dPt>
            <c:idx val="43"/>
            <c:bubble3D val="0"/>
            <c:spPr>
              <a:solidFill>
                <a:schemeClr val="accent2">
                  <a:lumMod val="70000"/>
                </a:schemeClr>
              </a:solidFill>
              <a:ln w="19050">
                <a:solidFill>
                  <a:schemeClr val="lt1"/>
                </a:solidFill>
              </a:ln>
              <a:effectLst/>
            </c:spPr>
            <c:extLst>
              <c:ext xmlns:c16="http://schemas.microsoft.com/office/drawing/2014/chart" uri="{C3380CC4-5D6E-409C-BE32-E72D297353CC}">
                <c16:uniqueId val="{00000057-98BA-49A9-A44B-5F2C8BB7C8E2}"/>
              </c:ext>
            </c:extLst>
          </c:dPt>
          <c:dPt>
            <c:idx val="44"/>
            <c:bubble3D val="0"/>
            <c:spPr>
              <a:solidFill>
                <a:srgbClr val="C00000"/>
              </a:solidFill>
              <a:ln w="19050">
                <a:solidFill>
                  <a:schemeClr val="lt1"/>
                </a:solidFill>
              </a:ln>
              <a:effectLst/>
            </c:spPr>
            <c:extLst>
              <c:ext xmlns:c16="http://schemas.microsoft.com/office/drawing/2014/chart" uri="{C3380CC4-5D6E-409C-BE32-E72D297353CC}">
                <c16:uniqueId val="{00000059-98BA-49A9-A44B-5F2C8BB7C8E2}"/>
              </c:ext>
            </c:extLst>
          </c:dPt>
          <c:dPt>
            <c:idx val="45"/>
            <c:bubble3D val="0"/>
            <c:spPr>
              <a:solidFill>
                <a:schemeClr val="accent4">
                  <a:lumMod val="70000"/>
                </a:schemeClr>
              </a:solidFill>
              <a:ln w="19050">
                <a:solidFill>
                  <a:schemeClr val="lt1"/>
                </a:solidFill>
              </a:ln>
              <a:effectLst/>
            </c:spPr>
            <c:extLst>
              <c:ext xmlns:c16="http://schemas.microsoft.com/office/drawing/2014/chart" uri="{C3380CC4-5D6E-409C-BE32-E72D297353CC}">
                <c16:uniqueId val="{0000005B-98BA-49A9-A44B-5F2C8BB7C8E2}"/>
              </c:ext>
            </c:extLst>
          </c:dPt>
          <c:dPt>
            <c:idx val="46"/>
            <c:bubble3D val="0"/>
            <c:spPr>
              <a:solidFill>
                <a:schemeClr val="accent2">
                  <a:lumMod val="40000"/>
                  <a:lumOff val="60000"/>
                </a:schemeClr>
              </a:solidFill>
              <a:ln w="19050">
                <a:solidFill>
                  <a:schemeClr val="lt1"/>
                </a:solidFill>
              </a:ln>
              <a:effectLst/>
            </c:spPr>
            <c:extLst>
              <c:ext xmlns:c16="http://schemas.microsoft.com/office/drawing/2014/chart" uri="{C3380CC4-5D6E-409C-BE32-E72D297353CC}">
                <c16:uniqueId val="{0000005D-98BA-49A9-A44B-5F2C8BB7C8E2}"/>
              </c:ext>
            </c:extLst>
          </c:dPt>
          <c:dPt>
            <c:idx val="47"/>
            <c:bubble3D val="0"/>
            <c:spPr>
              <a:solidFill>
                <a:schemeClr val="accent6">
                  <a:lumMod val="70000"/>
                </a:schemeClr>
              </a:solidFill>
              <a:ln w="19050">
                <a:solidFill>
                  <a:schemeClr val="lt1"/>
                </a:solidFill>
              </a:ln>
              <a:effectLst/>
            </c:spPr>
            <c:extLst>
              <c:ext xmlns:c16="http://schemas.microsoft.com/office/drawing/2014/chart" uri="{C3380CC4-5D6E-409C-BE32-E72D297353CC}">
                <c16:uniqueId val="{0000005F-98BA-49A9-A44B-5F2C8BB7C8E2}"/>
              </c:ext>
            </c:extLst>
          </c:dPt>
          <c:dPt>
            <c:idx val="48"/>
            <c:bubble3D val="0"/>
            <c:spPr>
              <a:solidFill>
                <a:schemeClr val="accent1">
                  <a:lumMod val="50000"/>
                  <a:lumOff val="50000"/>
                </a:schemeClr>
              </a:solidFill>
              <a:ln w="19050">
                <a:solidFill>
                  <a:schemeClr val="lt1"/>
                </a:solidFill>
              </a:ln>
              <a:effectLst/>
            </c:spPr>
            <c:extLst>
              <c:ext xmlns:c16="http://schemas.microsoft.com/office/drawing/2014/chart" uri="{C3380CC4-5D6E-409C-BE32-E72D297353CC}">
                <c16:uniqueId val="{00000061-98BA-49A9-A44B-5F2C8BB7C8E2}"/>
              </c:ext>
            </c:extLst>
          </c:dPt>
          <c:dPt>
            <c:idx val="49"/>
            <c:bubble3D val="0"/>
            <c:spPr>
              <a:solidFill>
                <a:schemeClr val="accent2">
                  <a:lumMod val="50000"/>
                  <a:lumOff val="50000"/>
                </a:schemeClr>
              </a:solidFill>
              <a:ln w="19050">
                <a:solidFill>
                  <a:schemeClr val="lt1"/>
                </a:solidFill>
              </a:ln>
              <a:effectLst/>
            </c:spPr>
            <c:extLst>
              <c:ext xmlns:c16="http://schemas.microsoft.com/office/drawing/2014/chart" uri="{C3380CC4-5D6E-409C-BE32-E72D297353CC}">
                <c16:uniqueId val="{00000063-98BA-49A9-A44B-5F2C8BB7C8E2}"/>
              </c:ext>
            </c:extLst>
          </c:dPt>
          <c:dPt>
            <c:idx val="50"/>
            <c:bubble3D val="0"/>
            <c:spPr>
              <a:solidFill>
                <a:srgbClr val="00B050"/>
              </a:solidFill>
              <a:ln w="19050">
                <a:solidFill>
                  <a:schemeClr val="lt1"/>
                </a:solidFill>
              </a:ln>
              <a:effectLst/>
            </c:spPr>
            <c:extLst>
              <c:ext xmlns:c16="http://schemas.microsoft.com/office/drawing/2014/chart" uri="{C3380CC4-5D6E-409C-BE32-E72D297353CC}">
                <c16:uniqueId val="{00000065-98BA-49A9-A44B-5F2C8BB7C8E2}"/>
              </c:ext>
            </c:extLst>
          </c:dPt>
          <c:dPt>
            <c:idx val="51"/>
            <c:bubble3D val="0"/>
            <c:spPr>
              <a:solidFill>
                <a:srgbClr val="FFFF99"/>
              </a:solidFill>
              <a:ln w="19050">
                <a:solidFill>
                  <a:schemeClr val="lt1"/>
                </a:solidFill>
              </a:ln>
              <a:effectLst/>
            </c:spPr>
            <c:extLst>
              <c:ext xmlns:c16="http://schemas.microsoft.com/office/drawing/2014/chart" uri="{C3380CC4-5D6E-409C-BE32-E72D297353CC}">
                <c16:uniqueId val="{00000067-98BA-49A9-A44B-5F2C8BB7C8E2}"/>
              </c:ext>
            </c:extLst>
          </c:dPt>
          <c:dPt>
            <c:idx val="52"/>
            <c:bubble3D val="0"/>
            <c:spPr>
              <a:solidFill>
                <a:srgbClr val="3366FF"/>
              </a:solidFill>
              <a:ln w="19050">
                <a:solidFill>
                  <a:schemeClr val="lt1"/>
                </a:solidFill>
              </a:ln>
              <a:effectLst/>
            </c:spPr>
            <c:extLst>
              <c:ext xmlns:c16="http://schemas.microsoft.com/office/drawing/2014/chart" uri="{C3380CC4-5D6E-409C-BE32-E72D297353CC}">
                <c16:uniqueId val="{00000069-98BA-49A9-A44B-5F2C8BB7C8E2}"/>
              </c:ext>
            </c:extLst>
          </c:dPt>
          <c:dPt>
            <c:idx val="53"/>
            <c:bubble3D val="0"/>
            <c:spPr>
              <a:solidFill>
                <a:schemeClr val="accent6">
                  <a:lumMod val="50000"/>
                  <a:lumOff val="50000"/>
                </a:schemeClr>
              </a:solidFill>
              <a:ln w="19050">
                <a:solidFill>
                  <a:schemeClr val="lt1"/>
                </a:solidFill>
              </a:ln>
              <a:effectLst/>
            </c:spPr>
            <c:extLst>
              <c:ext xmlns:c16="http://schemas.microsoft.com/office/drawing/2014/chart" uri="{C3380CC4-5D6E-409C-BE32-E72D297353CC}">
                <c16:uniqueId val="{0000006B-98BA-49A9-A44B-5F2C8BB7C8E2}"/>
              </c:ext>
            </c:extLst>
          </c:dPt>
          <c:dPt>
            <c:idx val="54"/>
            <c:bubble3D val="0"/>
            <c:spPr>
              <a:solidFill>
                <a:srgbClr val="FF6565"/>
              </a:solidFill>
              <a:ln w="19050">
                <a:solidFill>
                  <a:schemeClr val="lt1"/>
                </a:solidFill>
              </a:ln>
              <a:effectLst/>
            </c:spPr>
            <c:extLst>
              <c:ext xmlns:c16="http://schemas.microsoft.com/office/drawing/2014/chart" uri="{C3380CC4-5D6E-409C-BE32-E72D297353CC}">
                <c16:uniqueId val="{0000006D-4B6F-49FD-A34B-94406EFA3E7A}"/>
              </c:ext>
            </c:extLst>
          </c:dPt>
          <c:dPt>
            <c:idx val="55"/>
            <c:bubble3D val="0"/>
            <c:spPr>
              <a:solidFill>
                <a:schemeClr val="accent2"/>
              </a:solidFill>
              <a:ln w="19050">
                <a:solidFill>
                  <a:schemeClr val="lt1"/>
                </a:solidFill>
              </a:ln>
              <a:effectLst/>
            </c:spPr>
            <c:extLst>
              <c:ext xmlns:c16="http://schemas.microsoft.com/office/drawing/2014/chart" uri="{C3380CC4-5D6E-409C-BE32-E72D297353CC}">
                <c16:uniqueId val="{0000006F-32B4-4FBC-93A3-509D90FF7777}"/>
              </c:ext>
            </c:extLst>
          </c:dPt>
          <c:dPt>
            <c:idx val="56"/>
            <c:bubble3D val="0"/>
            <c:spPr>
              <a:solidFill>
                <a:srgbClr val="FFFF99"/>
              </a:solidFill>
              <a:ln w="19050">
                <a:solidFill>
                  <a:schemeClr val="lt1"/>
                </a:solidFill>
              </a:ln>
              <a:effectLst/>
            </c:spPr>
            <c:extLst>
              <c:ext xmlns:c16="http://schemas.microsoft.com/office/drawing/2014/chart" uri="{C3380CC4-5D6E-409C-BE32-E72D297353CC}">
                <c16:uniqueId val="{00000071-32B4-4FBC-93A3-509D90FF7777}"/>
              </c:ext>
            </c:extLst>
          </c:dPt>
          <c:dPt>
            <c:idx val="57"/>
            <c:bubble3D val="0"/>
            <c:spPr>
              <a:solidFill>
                <a:schemeClr val="accent4"/>
              </a:solidFill>
              <a:ln w="19050">
                <a:solidFill>
                  <a:schemeClr val="lt1"/>
                </a:solidFill>
              </a:ln>
              <a:effectLst/>
            </c:spPr>
            <c:extLst>
              <c:ext xmlns:c16="http://schemas.microsoft.com/office/drawing/2014/chart" uri="{C3380CC4-5D6E-409C-BE32-E72D297353CC}">
                <c16:uniqueId val="{00000073-265B-4D13-ADCA-2FBACE6084FD}"/>
              </c:ext>
            </c:extLst>
          </c:dPt>
          <c:dLbls>
            <c:dLbl>
              <c:idx val="8"/>
              <c:layout>
                <c:manualLayout>
                  <c:x val="5.8852048753092169E-2"/>
                  <c:y val="-1.5665056071083532E-2"/>
                </c:manualLayout>
              </c:layout>
              <c:spPr>
                <a:noFill/>
                <a:ln>
                  <a:noFill/>
                </a:ln>
                <a:effectLst/>
              </c:spPr>
              <c:txPr>
                <a:bodyPr rot="0" spcFirstLastPara="1" vertOverflow="ellipsis" vert="horz" wrap="square" lIns="38100" tIns="19050" rIns="38100" bIns="19050" anchor="ctr" anchorCtr="1">
                  <a:spAutoFit/>
                </a:bodyPr>
                <a:lstStyle/>
                <a:p>
                  <a:pPr>
                    <a:defRPr sz="1050" b="0" i="0" u="none" strike="noStrike" kern="1200" baseline="0">
                      <a:solidFill>
                        <a:schemeClr val="tx1">
                          <a:lumMod val="75000"/>
                          <a:lumOff val="25000"/>
                        </a:schemeClr>
                      </a:solidFill>
                      <a:latin typeface="Calibri" panose="020F0502020204030204" pitchFamily="34" charset="0"/>
                      <a:ea typeface="+mn-ea"/>
                      <a:cs typeface="Calibri" panose="020F0502020204030204" pitchFamily="34" charset="0"/>
                    </a:defRPr>
                  </a:pPr>
                  <a:endParaRPr lang="en-US"/>
                </a:p>
              </c:txPr>
              <c:showLegendKey val="0"/>
              <c:showVal val="1"/>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11-98BA-49A9-A44B-5F2C8BB7C8E2}"/>
                </c:ext>
              </c:extLst>
            </c:dLbl>
            <c:dLbl>
              <c:idx val="9"/>
              <c:layout>
                <c:manualLayout>
                  <c:x val="4.4505647699601768E-2"/>
                  <c:y val="-3.4454192950474964E-2"/>
                </c:manualLayout>
              </c:layout>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75000"/>
                          <a:lumOff val="25000"/>
                        </a:schemeClr>
                      </a:solidFill>
                      <a:latin typeface="Calibri" panose="020F0502020204030204" pitchFamily="34" charset="0"/>
                      <a:ea typeface="+mn-ea"/>
                      <a:cs typeface="Calibri" panose="020F0502020204030204" pitchFamily="34" charset="0"/>
                    </a:defRPr>
                  </a:pPr>
                  <a:endParaRPr lang="en-US"/>
                </a:p>
              </c:txPr>
              <c:showLegendKey val="0"/>
              <c:showVal val="1"/>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13-98BA-49A9-A44B-5F2C8BB7C8E2}"/>
                </c:ext>
              </c:extLst>
            </c:dLbl>
            <c:dLbl>
              <c:idx val="16"/>
              <c:layout>
                <c:manualLayout>
                  <c:x val="8.4829514481157692E-2"/>
                  <c:y val="-1.6126110292427703E-2"/>
                </c:manualLayout>
              </c:layout>
              <c:spPr>
                <a:noFill/>
                <a:ln>
                  <a:noFill/>
                </a:ln>
                <a:effectLst/>
              </c:spPr>
              <c:txPr>
                <a:bodyPr rot="0" spcFirstLastPara="1" vertOverflow="ellipsis" vert="horz" wrap="square" lIns="38100" tIns="19050" rIns="38100" bIns="19050" anchor="ctr" anchorCtr="1">
                  <a:spAutoFit/>
                </a:bodyPr>
                <a:lstStyle/>
                <a:p>
                  <a:pPr>
                    <a:defRPr sz="1100" b="0" i="0" u="none" strike="noStrike" kern="1200" baseline="0">
                      <a:solidFill>
                        <a:schemeClr val="tx1">
                          <a:lumMod val="75000"/>
                          <a:lumOff val="25000"/>
                        </a:schemeClr>
                      </a:solidFill>
                      <a:latin typeface="Calibri" panose="020F0502020204030204" pitchFamily="34" charset="0"/>
                      <a:ea typeface="+mn-ea"/>
                      <a:cs typeface="Calibri" panose="020F0502020204030204" pitchFamily="34" charset="0"/>
                    </a:defRPr>
                  </a:pPr>
                  <a:endParaRPr lang="en-US"/>
                </a:p>
              </c:txPr>
              <c:showLegendKey val="0"/>
              <c:showVal val="1"/>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21-98BA-49A9-A44B-5F2C8BB7C8E2}"/>
                </c:ext>
              </c:extLst>
            </c:dLbl>
            <c:dLbl>
              <c:idx val="35"/>
              <c:layout>
                <c:manualLayout>
                  <c:x val="-6.1975945204589079E-2"/>
                  <c:y val="-0.18531739057378871"/>
                </c:manualLayout>
              </c:layout>
              <c:spPr>
                <a:noFill/>
                <a:ln>
                  <a:noFill/>
                </a:ln>
                <a:effectLst/>
              </c:spPr>
              <c:txPr>
                <a:bodyPr rot="0" spcFirstLastPara="1" vertOverflow="ellipsis" vert="horz" wrap="square" lIns="38100" tIns="19050" rIns="38100" bIns="19050" anchor="ctr" anchorCtr="1">
                  <a:spAutoFit/>
                </a:bodyPr>
                <a:lstStyle/>
                <a:p>
                  <a:pPr>
                    <a:defRPr sz="105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47-98BA-49A9-A44B-5F2C8BB7C8E2}"/>
                </c:ext>
              </c:extLst>
            </c:dLbl>
            <c:dLbl>
              <c:idx val="50"/>
              <c:delete val="1"/>
              <c:extLst>
                <c:ext xmlns:c15="http://schemas.microsoft.com/office/drawing/2012/chart" uri="{CE6537A1-D6FC-4f65-9D91-7224C49458BB}">
                  <c15:layout>
                    <c:manualLayout>
                      <c:w val="0.23153250167676079"/>
                      <c:h val="0.10869709124813975"/>
                    </c:manualLayout>
                  </c15:layout>
                </c:ext>
                <c:ext xmlns:c16="http://schemas.microsoft.com/office/drawing/2014/chart" uri="{C3380CC4-5D6E-409C-BE32-E72D297353CC}">
                  <c16:uniqueId val="{00000065-98BA-49A9-A44B-5F2C8BB7C8E2}"/>
                </c:ext>
              </c:extLst>
            </c:dLbl>
            <c:dLbl>
              <c:idx val="51"/>
              <c:delete val="1"/>
              <c:extLst>
                <c:ext xmlns:c15="http://schemas.microsoft.com/office/drawing/2012/chart" uri="{CE6537A1-D6FC-4f65-9D91-7224C49458BB}">
                  <c15:layout>
                    <c:manualLayout>
                      <c:w val="0.25966809681722791"/>
                      <c:h val="8.4824180291780737E-2"/>
                    </c:manualLayout>
                  </c15:layout>
                </c:ext>
                <c:ext xmlns:c16="http://schemas.microsoft.com/office/drawing/2014/chart" uri="{C3380CC4-5D6E-409C-BE32-E72D297353CC}">
                  <c16:uniqueId val="{00000067-98BA-49A9-A44B-5F2C8BB7C8E2}"/>
                </c:ext>
              </c:extLst>
            </c:dLbl>
            <c:dLbl>
              <c:idx val="52"/>
              <c:delete val="1"/>
              <c:extLst>
                <c:ext xmlns:c15="http://schemas.microsoft.com/office/drawing/2012/chart" uri="{CE6537A1-D6FC-4f65-9D91-7224C49458BB}">
                  <c15:layout>
                    <c:manualLayout>
                      <c:w val="0.3277064649850317"/>
                      <c:h val="0.21261411942391298"/>
                    </c:manualLayout>
                  </c15:layout>
                </c:ext>
                <c:ext xmlns:c16="http://schemas.microsoft.com/office/drawing/2014/chart" uri="{C3380CC4-5D6E-409C-BE32-E72D297353CC}">
                  <c16:uniqueId val="{00000069-98BA-49A9-A44B-5F2C8BB7C8E2}"/>
                </c:ext>
              </c:extLst>
            </c:dLbl>
            <c:dLbl>
              <c:idx val="53"/>
              <c:delete val="1"/>
              <c:extLst>
                <c:ext xmlns:c15="http://schemas.microsoft.com/office/drawing/2012/chart" uri="{CE6537A1-D6FC-4f65-9D91-7224C49458BB}">
                  <c15:layout>
                    <c:manualLayout>
                      <c:w val="0.26847431926994653"/>
                      <c:h val="0.14648308415528932"/>
                    </c:manualLayout>
                  </c15:layout>
                </c:ext>
                <c:ext xmlns:c16="http://schemas.microsoft.com/office/drawing/2014/chart" uri="{C3380CC4-5D6E-409C-BE32-E72D297353CC}">
                  <c16:uniqueId val="{0000006B-98BA-49A9-A44B-5F2C8BB7C8E2}"/>
                </c:ext>
              </c:extLst>
            </c:dLbl>
            <c:dLbl>
              <c:idx val="55"/>
              <c:delete val="1"/>
              <c:extLst>
                <c:ext xmlns:c15="http://schemas.microsoft.com/office/drawing/2012/chart" uri="{CE6537A1-D6FC-4f65-9D91-7224C49458BB}">
                  <c15:layout>
                    <c:manualLayout>
                      <c:w val="0.24436053656622281"/>
                      <c:h val="0.14049817582744425"/>
                    </c:manualLayout>
                  </c15:layout>
                </c:ext>
                <c:ext xmlns:c16="http://schemas.microsoft.com/office/drawing/2014/chart" uri="{C3380CC4-5D6E-409C-BE32-E72D297353CC}">
                  <c16:uniqueId val="{0000006F-32B4-4FBC-93A3-509D90FF7777}"/>
                </c:ext>
              </c:extLst>
            </c:dLbl>
            <c:dLbl>
              <c:idx val="56"/>
              <c:layout>
                <c:manualLayout>
                  <c:x val="-0.17504679473067628"/>
                  <c:y val="1.226415640951853E-3"/>
                </c:manualLayout>
              </c:layout>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1"/>
              <c:showSerName val="0"/>
              <c:showPercent val="1"/>
              <c:showBubbleSize val="0"/>
              <c:extLst>
                <c:ext xmlns:c15="http://schemas.microsoft.com/office/drawing/2012/chart" uri="{CE6537A1-D6FC-4f65-9D91-7224C49458BB}">
                  <c15:layout>
                    <c:manualLayout>
                      <c:w val="0.29089193906367794"/>
                      <c:h val="0.18396234614277798"/>
                    </c:manualLayout>
                  </c15:layout>
                </c:ext>
                <c:ext xmlns:c16="http://schemas.microsoft.com/office/drawing/2014/chart" uri="{C3380CC4-5D6E-409C-BE32-E72D297353CC}">
                  <c16:uniqueId val="{00000071-32B4-4FBC-93A3-509D90FF7777}"/>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s>
          <c:cat>
            <c:strRef>
              <c:f>Sheet1!$A$2:$A$59</c:f>
              <c:strCache>
                <c:ptCount val="58"/>
                <c:pt idx="0">
                  <c:v>AMPUTATION OR ENUCLEATION</c:v>
                </c:pt>
                <c:pt idx="1">
                  <c:v>ASPHYXIA, STRANGULATION, ETC</c:v>
                </c:pt>
                <c:pt idx="2">
                  <c:v>BURN (HEAT)</c:v>
                </c:pt>
                <c:pt idx="3">
                  <c:v>BURN (CHEMICAL)</c:v>
                </c:pt>
                <c:pt idx="4">
                  <c:v>CONCUSSION</c:v>
                </c:pt>
                <c:pt idx="5">
                  <c:v>INFECTIVE OR PARASITIC DISEASE, UNS</c:v>
                </c:pt>
                <c:pt idx="6">
                  <c:v>AMEBIASIS</c:v>
                </c:pt>
                <c:pt idx="7">
                  <c:v>CONJUNCTIVITIS AND OPHTHALMIA</c:v>
                </c:pt>
                <c:pt idx="8">
                  <c:v>CONTUSION, CRUSHING, BRUISE</c:v>
                </c:pt>
                <c:pt idx="9">
                  <c:v>CUT, LACERATION, PUNCTURE</c:v>
                </c:pt>
                <c:pt idx="10">
                  <c:v>PRIMARY INFECTIONS OF THE SKIN</c:v>
                </c:pt>
                <c:pt idx="11">
                  <c:v>OTHER SKIN CONDITIONS</c:v>
                </c:pt>
                <c:pt idx="12">
                  <c:v>DERMATITIS, UNS</c:v>
                </c:pt>
                <c:pt idx="13">
                  <c:v>DERMATITIS, ALLERGENIC, OR CONTACT</c:v>
                </c:pt>
                <c:pt idx="14">
                  <c:v>DISLOCATION</c:v>
                </c:pt>
                <c:pt idx="15">
                  <c:v>ELECTRIC SHOCK, ELECTROCUTION</c:v>
                </c:pt>
                <c:pt idx="16">
                  <c:v>FRACTURE</c:v>
                </c:pt>
                <c:pt idx="17">
                  <c:v>HEARING LOSS</c:v>
                </c:pt>
                <c:pt idx="18">
                  <c:v>EFFECTS OF ENVIRONMENTAL HEAT</c:v>
                </c:pt>
                <c:pt idx="19">
                  <c:v>EFFECTS OF ENVIRONMENTAL LOW TEMP</c:v>
                </c:pt>
                <c:pt idx="20">
                  <c:v>HERNIA, RUPTURE</c:v>
                </c:pt>
                <c:pt idx="21">
                  <c:v>INFLAMMATION OF JOINTS, ETC</c:v>
                </c:pt>
                <c:pt idx="22">
                  <c:v>OTHER DISEASES OF THE G-I TRACT</c:v>
                </c:pt>
                <c:pt idx="23">
                  <c:v>CARPAL TUNNEL SYNDROME</c:v>
                </c:pt>
                <c:pt idx="24">
                  <c:v>POISONING, SYSTEMIC, UNS</c:v>
                </c:pt>
                <c:pt idx="25">
                  <c:v>DUE TO TOXIC MATERIALS</c:v>
                </c:pt>
                <c:pt idx="26">
                  <c:v>DISEASES OF THE BLOOD AND BLOOD FORMING ORGANS</c:v>
                </c:pt>
                <c:pt idx="27">
                  <c:v>UPPER RESPIRATORY CONDITIONS</c:v>
                </c:pt>
                <c:pt idx="28">
                  <c:v>OTHER TOX EFFECTS OF ONE SYSTEM ONLY</c:v>
                </c:pt>
                <c:pt idx="29">
                  <c:v>ASBESTOSIS</c:v>
                </c:pt>
                <c:pt idx="30">
                  <c:v>SILICOSIS</c:v>
                </c:pt>
                <c:pt idx="31">
                  <c:v>INFLUENZA, PNEUMONIA, ETC</c:v>
                </c:pt>
                <c:pt idx="32">
                  <c:v>OTHER PNEUMOCONIOSES</c:v>
                </c:pt>
                <c:pt idx="33">
                  <c:v>WELDER'S FLASH</c:v>
                </c:pt>
                <c:pt idx="34">
                  <c:v>SCRATCHES, ABRASIONS</c:v>
                </c:pt>
                <c:pt idx="35">
                  <c:v>SPRAINS, STRAINS</c:v>
                </c:pt>
                <c:pt idx="36">
                  <c:v>HEMORRHOIDS</c:v>
                </c:pt>
                <c:pt idx="37">
                  <c:v>HEPATITIS</c:v>
                </c:pt>
                <c:pt idx="38">
                  <c:v>ADVERSE REACTION TO A VACCINATION OR INOCULATION</c:v>
                </c:pt>
                <c:pt idx="39">
                  <c:v>MULTIPLE INJURIES</c:v>
                </c:pt>
                <c:pt idx="40">
                  <c:v>EFFECTS OF CHANGES IN ATMOS PRESSURE</c:v>
                </c:pt>
                <c:pt idx="41">
                  <c:v>CEREBROVASCULAR &amp; OTHER CIRCULATORY</c:v>
                </c:pt>
                <c:pt idx="42">
                  <c:v>COMPLICATIONS PECULIAR TO MED CARE</c:v>
                </c:pt>
                <c:pt idx="43">
                  <c:v>EYE, OTHER DISEASES OF THE EYE</c:v>
                </c:pt>
                <c:pt idx="44">
                  <c:v>MENTAL DISORDERS</c:v>
                </c:pt>
                <c:pt idx="45">
                  <c:v>MALIGNANT</c:v>
                </c:pt>
                <c:pt idx="46">
                  <c:v>BENIGN</c:v>
                </c:pt>
                <c:pt idx="47">
                  <c:v>NERVOUS SYSTEM, CONDITIONS OF, UNS</c:v>
                </c:pt>
                <c:pt idx="48">
                  <c:v>RESPIRATORY SYSTEM, COND. OF, UNS</c:v>
                </c:pt>
                <c:pt idx="49">
                  <c:v>ASTHMA, INFLUENZA, PNEUMONIA</c:v>
                </c:pt>
                <c:pt idx="50">
                  <c:v>COVID-19</c:v>
                </c:pt>
                <c:pt idx="51">
                  <c:v>SYMPTONS &amp; ILL-DEFINED CONDITIONS</c:v>
                </c:pt>
                <c:pt idx="52">
                  <c:v>NO INJURY OR ILLNESS</c:v>
                </c:pt>
                <c:pt idx="53">
                  <c:v>OCCUPATIONAL DISEASE, NEC</c:v>
                </c:pt>
                <c:pt idx="54">
                  <c:v>HEART CONDITION (INCL HEART ATTACK)</c:v>
                </c:pt>
                <c:pt idx="55">
                  <c:v>OTHER INJURY, NEC</c:v>
                </c:pt>
                <c:pt idx="56">
                  <c:v>NONCLASSIFIABLE</c:v>
                </c:pt>
                <c:pt idx="57">
                  <c:v>NO INJURY CODE</c:v>
                </c:pt>
              </c:strCache>
            </c:strRef>
          </c:cat>
          <c:val>
            <c:numRef>
              <c:f>Sheet1!$B$2:$B$59</c:f>
              <c:numCache>
                <c:formatCode>#,##0</c:formatCode>
                <c:ptCount val="58"/>
                <c:pt idx="0">
                  <c:v>71</c:v>
                </c:pt>
                <c:pt idx="1">
                  <c:v>4</c:v>
                </c:pt>
                <c:pt idx="2">
                  <c:v>193</c:v>
                </c:pt>
                <c:pt idx="3">
                  <c:v>9</c:v>
                </c:pt>
                <c:pt idx="4">
                  <c:v>466</c:v>
                </c:pt>
                <c:pt idx="5">
                  <c:v>20</c:v>
                </c:pt>
                <c:pt idx="6">
                  <c:v>0</c:v>
                </c:pt>
                <c:pt idx="7">
                  <c:v>1</c:v>
                </c:pt>
                <c:pt idx="8">
                  <c:v>2319</c:v>
                </c:pt>
                <c:pt idx="9">
                  <c:v>1183</c:v>
                </c:pt>
                <c:pt idx="10">
                  <c:v>1</c:v>
                </c:pt>
                <c:pt idx="11">
                  <c:v>1</c:v>
                </c:pt>
                <c:pt idx="12">
                  <c:v>1</c:v>
                </c:pt>
                <c:pt idx="13">
                  <c:v>11</c:v>
                </c:pt>
                <c:pt idx="14">
                  <c:v>110</c:v>
                </c:pt>
                <c:pt idx="15">
                  <c:v>8</c:v>
                </c:pt>
                <c:pt idx="16">
                  <c:v>1323</c:v>
                </c:pt>
                <c:pt idx="17">
                  <c:v>3</c:v>
                </c:pt>
                <c:pt idx="18">
                  <c:v>5</c:v>
                </c:pt>
                <c:pt idx="19">
                  <c:v>1</c:v>
                </c:pt>
                <c:pt idx="20">
                  <c:v>81</c:v>
                </c:pt>
                <c:pt idx="21">
                  <c:v>212</c:v>
                </c:pt>
                <c:pt idx="22">
                  <c:v>0</c:v>
                </c:pt>
                <c:pt idx="23">
                  <c:v>8</c:v>
                </c:pt>
                <c:pt idx="24">
                  <c:v>9</c:v>
                </c:pt>
                <c:pt idx="25">
                  <c:v>2</c:v>
                </c:pt>
                <c:pt idx="26">
                  <c:v>0</c:v>
                </c:pt>
                <c:pt idx="27">
                  <c:v>2</c:v>
                </c:pt>
                <c:pt idx="28">
                  <c:v>1</c:v>
                </c:pt>
                <c:pt idx="29">
                  <c:v>0</c:v>
                </c:pt>
                <c:pt idx="30">
                  <c:v>0</c:v>
                </c:pt>
                <c:pt idx="31">
                  <c:v>5</c:v>
                </c:pt>
                <c:pt idx="32">
                  <c:v>0</c:v>
                </c:pt>
                <c:pt idx="33">
                  <c:v>0</c:v>
                </c:pt>
                <c:pt idx="34">
                  <c:v>6</c:v>
                </c:pt>
                <c:pt idx="35">
                  <c:v>5935</c:v>
                </c:pt>
                <c:pt idx="36">
                  <c:v>2</c:v>
                </c:pt>
                <c:pt idx="37">
                  <c:v>1</c:v>
                </c:pt>
                <c:pt idx="38">
                  <c:v>2</c:v>
                </c:pt>
                <c:pt idx="39">
                  <c:v>413</c:v>
                </c:pt>
                <c:pt idx="40">
                  <c:v>0</c:v>
                </c:pt>
                <c:pt idx="41">
                  <c:v>4</c:v>
                </c:pt>
                <c:pt idx="42">
                  <c:v>0</c:v>
                </c:pt>
                <c:pt idx="43">
                  <c:v>7</c:v>
                </c:pt>
                <c:pt idx="44">
                  <c:v>38</c:v>
                </c:pt>
                <c:pt idx="45">
                  <c:v>1</c:v>
                </c:pt>
                <c:pt idx="46">
                  <c:v>1</c:v>
                </c:pt>
                <c:pt idx="47">
                  <c:v>1</c:v>
                </c:pt>
                <c:pt idx="48">
                  <c:v>13</c:v>
                </c:pt>
                <c:pt idx="49">
                  <c:v>2</c:v>
                </c:pt>
                <c:pt idx="50">
                  <c:v>133</c:v>
                </c:pt>
                <c:pt idx="51">
                  <c:v>67</c:v>
                </c:pt>
                <c:pt idx="52">
                  <c:v>109</c:v>
                </c:pt>
                <c:pt idx="53">
                  <c:v>7</c:v>
                </c:pt>
                <c:pt idx="54">
                  <c:v>34</c:v>
                </c:pt>
                <c:pt idx="55">
                  <c:v>650</c:v>
                </c:pt>
                <c:pt idx="56">
                  <c:v>714</c:v>
                </c:pt>
                <c:pt idx="57">
                  <c:v>0</c:v>
                </c:pt>
              </c:numCache>
            </c:numRef>
          </c:val>
          <c:extLst>
            <c:ext xmlns:c16="http://schemas.microsoft.com/office/drawing/2014/chart" uri="{C3380CC4-5D6E-409C-BE32-E72D297353CC}">
              <c16:uniqueId val="{0000006C-98BA-49A9-A44B-5F2C8BB7C8E2}"/>
            </c:ext>
          </c:extLst>
        </c:ser>
        <c:dLbls>
          <c:showLegendKey val="0"/>
          <c:showVal val="0"/>
          <c:showCatName val="0"/>
          <c:showSerName val="0"/>
          <c:showPercent val="0"/>
          <c:showBubbleSize val="0"/>
          <c:showLeaderLines val="1"/>
        </c:dLbls>
        <c:firstSliceAng val="0"/>
      </c:pie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230980419482963E-2"/>
          <c:y val="5.9890247917095553E-2"/>
          <c:w val="0.91706026464180279"/>
          <c:h val="0.76560052498104048"/>
        </c:manualLayout>
      </c:layout>
      <c:barChart>
        <c:barDir val="col"/>
        <c:grouping val="clustered"/>
        <c:varyColors val="0"/>
        <c:ser>
          <c:idx val="0"/>
          <c:order val="0"/>
          <c:tx>
            <c:strRef>
              <c:f>Sheet1!$E$1</c:f>
              <c:strCache>
                <c:ptCount val="1"/>
                <c:pt idx="0">
                  <c:v>Cases - FY 2024</c:v>
                </c:pt>
              </c:strCache>
            </c:strRef>
          </c:tx>
          <c:spPr>
            <a:solidFill>
              <a:srgbClr val="FFFF99"/>
            </a:solidFill>
            <a:ln>
              <a:solidFill>
                <a:schemeClr val="accent5">
                  <a:lumMod val="50000"/>
                </a:schemeClr>
              </a:solidFill>
            </a:ln>
            <a:effectLst/>
          </c:spPr>
          <c:invertIfNegative val="0"/>
          <c:dLbls>
            <c:dLbl>
              <c:idx val="0"/>
              <c:layout>
                <c:manualLayout>
                  <c:x val="-9.2286251829142452E-4"/>
                  <c:y val="0.16460034037019486"/>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8EA1-4264-8053-7E6D4DF6855B}"/>
                </c:ext>
              </c:extLst>
            </c:dLbl>
            <c:dLbl>
              <c:idx val="1"/>
              <c:layout>
                <c:manualLayout>
                  <c:x val="6.3953731447285902E-4"/>
                  <c:y val="0.19357431697711075"/>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8EA1-4264-8053-7E6D4DF6855B}"/>
                </c:ext>
              </c:extLst>
            </c:dLbl>
            <c:dLbl>
              <c:idx val="2"/>
              <c:layout>
                <c:manualLayout>
                  <c:x val="-2.636750052261491E-4"/>
                  <c:y val="0.19393240633400377"/>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8EA1-4264-8053-7E6D4DF6855B}"/>
                </c:ext>
              </c:extLst>
            </c:dLbl>
            <c:dLbl>
              <c:idx val="3"/>
              <c:layout>
                <c:manualLayout>
                  <c:x val="7.590411817991453E-4"/>
                  <c:y val="0.15885085689138539"/>
                </c:manualLayout>
              </c:layout>
              <c:spPr>
                <a:noFill/>
                <a:ln>
                  <a:noFill/>
                </a:ln>
                <a:effectLst/>
              </c:spPr>
              <c:txPr>
                <a:bodyPr rot="-5400000" spcFirstLastPara="1" vertOverflow="ellipsis" wrap="square" lIns="38100" tIns="19050" rIns="38100" bIns="19050" anchor="ctr" anchorCtr="1">
                  <a:noAutofit/>
                </a:bodyPr>
                <a:lstStyle/>
                <a:p>
                  <a:pPr>
                    <a:defRPr sz="1200" b="0" i="0" u="none" strike="noStrike" kern="1200" baseline="0">
                      <a:solidFill>
                        <a:schemeClr val="tx1"/>
                      </a:solidFill>
                      <a:latin typeface="Calibri" panose="020F0502020204030204" pitchFamily="34" charset="0"/>
                      <a:ea typeface="+mn-ea"/>
                      <a:cs typeface="Calibri" panose="020F0502020204030204" pitchFamily="34" charset="0"/>
                    </a:defRPr>
                  </a:pPr>
                  <a:endParaRPr lang="en-US"/>
                </a:p>
              </c:txPr>
              <c:showLegendKey val="0"/>
              <c:showVal val="1"/>
              <c:showCatName val="0"/>
              <c:showSerName val="0"/>
              <c:showPercent val="0"/>
              <c:showBubbleSize val="0"/>
              <c:extLst>
                <c:ext xmlns:c15="http://schemas.microsoft.com/office/drawing/2012/chart" uri="{CE6537A1-D6FC-4f65-9D91-7224C49458BB}">
                  <c15:layout>
                    <c:manualLayout>
                      <c:w val="8.2417790887856113E-2"/>
                      <c:h val="6.2558500157344224E-2"/>
                    </c:manualLayout>
                  </c15:layout>
                </c:ext>
                <c:ext xmlns:c16="http://schemas.microsoft.com/office/drawing/2014/chart" uri="{C3380CC4-5D6E-409C-BE32-E72D297353CC}">
                  <c16:uniqueId val="{00000003-8EA1-4264-8053-7E6D4DF6855B}"/>
                </c:ext>
              </c:extLst>
            </c:dLbl>
            <c:dLbl>
              <c:idx val="4"/>
              <c:layout>
                <c:manualLayout>
                  <c:x val="-2.473137760434813E-3"/>
                  <c:y val="0.17878855069250305"/>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8EA1-4264-8053-7E6D4DF6855B}"/>
                </c:ext>
              </c:extLst>
            </c:dLbl>
            <c:dLbl>
              <c:idx val="5"/>
              <c:layout>
                <c:manualLayout>
                  <c:x val="-1.4182983764197616E-3"/>
                  <c:y val="0.15810451577436635"/>
                </c:manualLayout>
              </c:layout>
              <c:spPr>
                <a:noFill/>
                <a:ln>
                  <a:noFill/>
                </a:ln>
                <a:effectLst/>
              </c:spPr>
              <c:txPr>
                <a:bodyPr rot="-5400000" spcFirstLastPara="1" vertOverflow="ellipsis" wrap="square" lIns="38100" tIns="19050" rIns="38100" bIns="19050" anchor="ctr" anchorCtr="1">
                  <a:noAutofit/>
                </a:bodyPr>
                <a:lstStyle/>
                <a:p>
                  <a:pPr>
                    <a:defRPr sz="1200" b="0" i="0" u="none" strike="noStrike" kern="1200" baseline="0">
                      <a:solidFill>
                        <a:schemeClr val="tx1"/>
                      </a:solidFill>
                      <a:latin typeface="Calibri" panose="020F0502020204030204" pitchFamily="34" charset="0"/>
                      <a:ea typeface="+mn-ea"/>
                      <a:cs typeface="Calibri" panose="020F0502020204030204" pitchFamily="34" charset="0"/>
                    </a:defRPr>
                  </a:pPr>
                  <a:endParaRPr lang="en-US"/>
                </a:p>
              </c:txPr>
              <c:showLegendKey val="0"/>
              <c:showVal val="1"/>
              <c:showCatName val="0"/>
              <c:showSerName val="0"/>
              <c:showPercent val="0"/>
              <c:showBubbleSize val="0"/>
              <c:extLst>
                <c:ext xmlns:c15="http://schemas.microsoft.com/office/drawing/2012/chart" uri="{CE6537A1-D6FC-4f65-9D91-7224C49458BB}">
                  <c15:layout>
                    <c:manualLayout>
                      <c:w val="0.1033401585754741"/>
                      <c:h val="5.0261461762269581E-2"/>
                    </c:manualLayout>
                  </c15:layout>
                </c:ext>
                <c:ext xmlns:c16="http://schemas.microsoft.com/office/drawing/2014/chart" uri="{C3380CC4-5D6E-409C-BE32-E72D297353CC}">
                  <c16:uniqueId val="{00000005-8EA1-4264-8053-7E6D4DF6855B}"/>
                </c:ext>
              </c:extLst>
            </c:dLbl>
            <c:dLbl>
              <c:idx val="6"/>
              <c:layout>
                <c:manualLayout>
                  <c:x val="-7.9102501567847978E-4"/>
                  <c:y val="0.21311492831985329"/>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8EA1-4264-8053-7E6D4DF6855B}"/>
                </c:ext>
              </c:extLst>
            </c:dLbl>
            <c:dLbl>
              <c:idx val="7"/>
              <c:layout>
                <c:manualLayout>
                  <c:x val="-3.937194105205561E-3"/>
                  <c:y val="0.19136990252524322"/>
                </c:manualLayout>
              </c:layout>
              <c:spPr>
                <a:noFill/>
                <a:ln>
                  <a:noFill/>
                </a:ln>
                <a:effectLst/>
              </c:spPr>
              <c:txPr>
                <a:bodyPr rot="-5400000" spcFirstLastPara="1" vertOverflow="ellipsis" wrap="square" lIns="38100" tIns="19050" rIns="38100" bIns="19050" anchor="ctr" anchorCtr="1">
                  <a:noAutofit/>
                </a:bodyPr>
                <a:lstStyle/>
                <a:p>
                  <a:pPr>
                    <a:defRPr sz="1200" b="0" i="0" u="none" strike="noStrike" kern="1200" baseline="0">
                      <a:solidFill>
                        <a:schemeClr val="tx1"/>
                      </a:solidFill>
                      <a:latin typeface="Calibri" panose="020F0502020204030204" pitchFamily="34" charset="0"/>
                      <a:ea typeface="+mn-ea"/>
                      <a:cs typeface="Calibri" panose="020F0502020204030204" pitchFamily="34" charset="0"/>
                    </a:defRPr>
                  </a:pPr>
                  <a:endParaRPr lang="en-US"/>
                </a:p>
              </c:txPr>
              <c:showLegendKey val="0"/>
              <c:showVal val="1"/>
              <c:showCatName val="0"/>
              <c:showSerName val="0"/>
              <c:showPercent val="0"/>
              <c:showBubbleSize val="0"/>
              <c:extLst>
                <c:ext xmlns:c15="http://schemas.microsoft.com/office/drawing/2012/chart" uri="{CE6537A1-D6FC-4f65-9D91-7224C49458BB}">
                  <c15:layout>
                    <c:manualLayout>
                      <c:w val="0.10105581492578913"/>
                      <c:h val="5.8005438387246214E-2"/>
                    </c:manualLayout>
                  </c15:layout>
                </c:ext>
                <c:ext xmlns:c16="http://schemas.microsoft.com/office/drawing/2014/chart" uri="{C3380CC4-5D6E-409C-BE32-E72D297353CC}">
                  <c16:uniqueId val="{00000007-8EA1-4264-8053-7E6D4DF6855B}"/>
                </c:ext>
              </c:extLst>
            </c:dLbl>
            <c:dLbl>
              <c:idx val="8"/>
              <c:layout>
                <c:manualLayout>
                  <c:x val="-1.1302348268413351E-3"/>
                  <c:y val="0.17129518926389511"/>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8-8EA1-4264-8053-7E6D4DF6855B}"/>
                </c:ext>
              </c:extLst>
            </c:dLbl>
            <c:dLbl>
              <c:idx val="9"/>
              <c:layout>
                <c:manualLayout>
                  <c:x val="-8.3492439551250785E-4"/>
                  <c:y val="0.196572241230975"/>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9-8EA1-4264-8053-7E6D4DF6855B}"/>
                </c:ext>
              </c:extLst>
            </c:dLbl>
            <c:dLbl>
              <c:idx val="10"/>
              <c:layout>
                <c:manualLayout>
                  <c:x val="-4.0232736394676333E-3"/>
                  <c:y val="0.1898508235596462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A-8EA1-4264-8053-7E6D4DF6855B}"/>
                </c:ext>
              </c:extLst>
            </c:dLbl>
            <c:dLbl>
              <c:idx val="11"/>
              <c:layout>
                <c:manualLayout>
                  <c:x val="-2.7607832206827837E-4"/>
                  <c:y val="0.17801709000390809"/>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B-8EA1-4264-8053-7E6D4DF6855B}"/>
                </c:ext>
              </c:extLst>
            </c:dLbl>
            <c:dLbl>
              <c:idx val="12"/>
              <c:layout>
                <c:manualLayout>
                  <c:x val="-2.0444376209236999E-2"/>
                  <c:y val="3.6776087736936941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C-8EA1-4264-8053-7E6D4DF6855B}"/>
                </c:ext>
              </c:extLst>
            </c:dLbl>
            <c:dLbl>
              <c:idx val="13"/>
              <c:layout>
                <c:manualLayout>
                  <c:x val="-3.2724561290860266E-2"/>
                  <c:y val="-4.0739706135283112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D-8EA1-4264-8053-7E6D4DF6855B}"/>
                </c:ext>
              </c:extLst>
            </c:dLbl>
            <c:dLbl>
              <c:idx val="14"/>
              <c:layout>
                <c:manualLayout>
                  <c:x val="-2.955568955483593E-2"/>
                  <c:y val="3.9119917997684453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E-8EA1-4264-8053-7E6D4DF6855B}"/>
                </c:ext>
              </c:extLst>
            </c:dLbl>
            <c:dLbl>
              <c:idx val="15"/>
              <c:layout>
                <c:manualLayout>
                  <c:x val="-2.3349593799237223E-2"/>
                  <c:y val="5.3779678801177858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F-8EA1-4264-8053-7E6D4DF6855B}"/>
                </c:ext>
              </c:extLst>
            </c:dLbl>
            <c:dLbl>
              <c:idx val="16"/>
              <c:layout>
                <c:manualLayout>
                  <c:x val="-3.3408148933862743E-2"/>
                  <c:y val="-4.7644222611353648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0-8EA1-4264-8053-7E6D4DF6855B}"/>
                </c:ext>
              </c:extLst>
            </c:dLbl>
            <c:spPr>
              <a:noFill/>
              <a:ln>
                <a:noFill/>
              </a:ln>
              <a:effectLst/>
            </c:spPr>
            <c:txPr>
              <a:bodyPr rot="-5400000" spcFirstLastPara="1" vertOverflow="ellipsis" wrap="square" lIns="38100" tIns="19050" rIns="38100" bIns="19050" anchor="ctr" anchorCtr="1">
                <a:spAutoFit/>
              </a:bodyPr>
              <a:lstStyle/>
              <a:p>
                <a:pPr>
                  <a:defRPr sz="1200" b="0" i="0" u="none" strike="noStrike" kern="1200" baseline="0">
                    <a:solidFill>
                      <a:schemeClr val="tx1"/>
                    </a:solidFill>
                    <a:latin typeface="Calibri" panose="020F0502020204030204" pitchFamily="34" charset="0"/>
                    <a:ea typeface="+mn-ea"/>
                    <a:cs typeface="Calibri" panose="020F050202020403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Sheet1!$A$2:$A$13</c:f>
              <c:strCache>
                <c:ptCount val="12"/>
                <c:pt idx="0">
                  <c:v>July</c:v>
                </c:pt>
                <c:pt idx="1">
                  <c:v>Aug.</c:v>
                </c:pt>
                <c:pt idx="2">
                  <c:v>Sept.</c:v>
                </c:pt>
                <c:pt idx="3">
                  <c:v>Oct. </c:v>
                </c:pt>
                <c:pt idx="4">
                  <c:v>Nov.</c:v>
                </c:pt>
                <c:pt idx="5">
                  <c:v>Dec.</c:v>
                </c:pt>
                <c:pt idx="6">
                  <c:v>Jan. </c:v>
                </c:pt>
                <c:pt idx="7">
                  <c:v>Feb.</c:v>
                </c:pt>
                <c:pt idx="8">
                  <c:v>Mar.</c:v>
                </c:pt>
                <c:pt idx="9">
                  <c:v>Apr.</c:v>
                </c:pt>
                <c:pt idx="10">
                  <c:v>May</c:v>
                </c:pt>
                <c:pt idx="11">
                  <c:v>June</c:v>
                </c:pt>
              </c:strCache>
            </c:strRef>
          </c:cat>
          <c:val>
            <c:numRef>
              <c:f>Sheet1!$E$2:$E$13</c:f>
              <c:numCache>
                <c:formatCode>#,##0</c:formatCode>
                <c:ptCount val="12"/>
                <c:pt idx="0">
                  <c:v>860</c:v>
                </c:pt>
                <c:pt idx="1">
                  <c:v>1011</c:v>
                </c:pt>
                <c:pt idx="2">
                  <c:v>830</c:v>
                </c:pt>
                <c:pt idx="3">
                  <c:v>952</c:v>
                </c:pt>
                <c:pt idx="4">
                  <c:v>815</c:v>
                </c:pt>
                <c:pt idx="5">
                  <c:v>751</c:v>
                </c:pt>
                <c:pt idx="6">
                  <c:v>873</c:v>
                </c:pt>
                <c:pt idx="7">
                  <c:v>914</c:v>
                </c:pt>
                <c:pt idx="8">
                  <c:v>890</c:v>
                </c:pt>
                <c:pt idx="9">
                  <c:v>914</c:v>
                </c:pt>
                <c:pt idx="10">
                  <c:v>886</c:v>
                </c:pt>
                <c:pt idx="11">
                  <c:v>786</c:v>
                </c:pt>
              </c:numCache>
            </c:numRef>
          </c:val>
          <c:extLst>
            <c:ext xmlns:c16="http://schemas.microsoft.com/office/drawing/2014/chart" uri="{C3380CC4-5D6E-409C-BE32-E72D297353CC}">
              <c16:uniqueId val="{00000011-8EA1-4264-8053-7E6D4DF6855B}"/>
            </c:ext>
          </c:extLst>
        </c:ser>
        <c:ser>
          <c:idx val="1"/>
          <c:order val="1"/>
          <c:tx>
            <c:strRef>
              <c:f>Sheet1!$F$1</c:f>
              <c:strCache>
                <c:ptCount val="1"/>
                <c:pt idx="0">
                  <c:v>Cases - FY 2025</c:v>
                </c:pt>
              </c:strCache>
            </c:strRef>
          </c:tx>
          <c:spPr>
            <a:solidFill>
              <a:schemeClr val="accent5">
                <a:lumMod val="50000"/>
              </a:schemeClr>
            </a:solidFill>
            <a:ln>
              <a:noFill/>
            </a:ln>
            <a:effectLst/>
          </c:spPr>
          <c:invertIfNegative val="0"/>
          <c:dLbls>
            <c:dLbl>
              <c:idx val="0"/>
              <c:layout>
                <c:manualLayout>
                  <c:x val="-3.2339209811162984E-3"/>
                  <c:y val="0.2008923244733706"/>
                </c:manualLayout>
              </c:layout>
              <c:spPr>
                <a:noFill/>
                <a:ln>
                  <a:noFill/>
                </a:ln>
                <a:effectLst/>
              </c:spPr>
              <c:txPr>
                <a:bodyPr rot="-5400000" spcFirstLastPara="1" vertOverflow="ellipsis" wrap="square" lIns="38100" tIns="19050" rIns="38100" bIns="19050" anchor="ctr" anchorCtr="1">
                  <a:spAutoFit/>
                </a:bodyPr>
                <a:lstStyle/>
                <a:p>
                  <a:pPr>
                    <a:defRPr sz="1200" b="0" i="0" u="none" strike="noStrike" kern="1200" baseline="0">
                      <a:solidFill>
                        <a:schemeClr val="bg1"/>
                      </a:solidFill>
                      <a:latin typeface="Calibri" panose="020F0502020204030204" pitchFamily="34" charset="0"/>
                      <a:ea typeface="+mn-ea"/>
                      <a:cs typeface="Calibri" panose="020F0502020204030204" pitchFamily="34" charset="0"/>
                    </a:defRPr>
                  </a:pPr>
                  <a:endParaRPr lang="en-US"/>
                </a:p>
              </c:tx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2-8EA1-4264-8053-7E6D4DF6855B}"/>
                </c:ext>
              </c:extLst>
            </c:dLbl>
            <c:dLbl>
              <c:idx val="1"/>
              <c:layout>
                <c:manualLayout>
                  <c:x val="0"/>
                  <c:y val="0.20044645207789577"/>
                </c:manualLayout>
              </c:layout>
              <c:spPr>
                <a:noFill/>
                <a:ln>
                  <a:noFill/>
                </a:ln>
                <a:effectLst/>
              </c:spPr>
              <c:txPr>
                <a:bodyPr rot="-5400000" spcFirstLastPara="1" vertOverflow="ellipsis" wrap="square" lIns="38100" tIns="19050" rIns="38100" bIns="19050" anchor="ctr" anchorCtr="1">
                  <a:spAutoFit/>
                </a:bodyPr>
                <a:lstStyle/>
                <a:p>
                  <a:pPr>
                    <a:defRPr sz="1200" b="0" i="0" u="none" strike="noStrike" kern="1200" baseline="0">
                      <a:solidFill>
                        <a:schemeClr val="bg1"/>
                      </a:solidFill>
                      <a:latin typeface="Calibri" panose="020F0502020204030204" pitchFamily="34" charset="0"/>
                      <a:ea typeface="+mn-ea"/>
                      <a:cs typeface="Calibri" panose="020F0502020204030204" pitchFamily="34" charset="0"/>
                    </a:defRPr>
                  </a:pPr>
                  <a:endParaRPr lang="en-US"/>
                </a:p>
              </c:tx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3-8EA1-4264-8053-7E6D4DF6855B}"/>
                </c:ext>
              </c:extLst>
            </c:dLbl>
            <c:dLbl>
              <c:idx val="2"/>
              <c:layout>
                <c:manualLayout>
                  <c:x val="1.7699115044247462E-3"/>
                  <c:y val="0.18549934085278047"/>
                </c:manualLayout>
              </c:layout>
              <c:spPr>
                <a:noFill/>
                <a:ln>
                  <a:noFill/>
                </a:ln>
                <a:effectLst/>
              </c:spPr>
              <c:txPr>
                <a:bodyPr rot="-5400000" spcFirstLastPara="1" vertOverflow="ellipsis" wrap="square" lIns="38100" tIns="19050" rIns="38100" bIns="19050" anchor="ctr" anchorCtr="1">
                  <a:spAutoFit/>
                </a:bodyPr>
                <a:lstStyle/>
                <a:p>
                  <a:pPr>
                    <a:defRPr sz="1200" b="0" i="0" u="none" strike="noStrike" kern="1200" baseline="0">
                      <a:solidFill>
                        <a:schemeClr val="bg1"/>
                      </a:solidFill>
                      <a:latin typeface="Calibri" panose="020F0502020204030204" pitchFamily="34" charset="0"/>
                      <a:ea typeface="+mn-ea"/>
                      <a:cs typeface="Calibri" panose="020F0502020204030204" pitchFamily="34" charset="0"/>
                    </a:defRPr>
                  </a:pPr>
                  <a:endParaRPr lang="en-US"/>
                </a:p>
              </c:tx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4-8EA1-4264-8053-7E6D4DF6855B}"/>
                </c:ext>
              </c:extLst>
            </c:dLbl>
            <c:dLbl>
              <c:idx val="3"/>
              <c:layout>
                <c:manualLayout>
                  <c:x val="-3.2339209811162984E-3"/>
                  <c:y val="0.20089232447337063"/>
                </c:manualLayout>
              </c:layout>
              <c:spPr>
                <a:noFill/>
                <a:ln>
                  <a:noFill/>
                </a:ln>
                <a:effectLst/>
              </c:spPr>
              <c:txPr>
                <a:bodyPr rot="-5400000" spcFirstLastPara="1" vertOverflow="ellipsis" wrap="square" lIns="38100" tIns="19050" rIns="38100" bIns="19050" anchor="ctr" anchorCtr="1">
                  <a:spAutoFit/>
                </a:bodyPr>
                <a:lstStyle/>
                <a:p>
                  <a:pPr>
                    <a:defRPr sz="1200" b="0" i="0" u="none" strike="noStrike" kern="1200" baseline="0">
                      <a:solidFill>
                        <a:schemeClr val="bg1"/>
                      </a:solidFill>
                      <a:latin typeface="Calibri" panose="020F0502020204030204" pitchFamily="34" charset="0"/>
                      <a:ea typeface="+mn-ea"/>
                      <a:cs typeface="Calibri" panose="020F0502020204030204" pitchFamily="34" charset="0"/>
                    </a:defRPr>
                  </a:pPr>
                  <a:endParaRPr lang="en-US"/>
                </a:p>
              </c:tx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5-8EA1-4264-8053-7E6D4DF6855B}"/>
                </c:ext>
              </c:extLst>
            </c:dLbl>
            <c:dLbl>
              <c:idx val="4"/>
              <c:layout>
                <c:manualLayout>
                  <c:x val="1.7699115044247787E-3"/>
                  <c:y val="0.20691570789609579"/>
                </c:manualLayout>
              </c:layout>
              <c:spPr>
                <a:noFill/>
                <a:ln>
                  <a:noFill/>
                </a:ln>
                <a:effectLst/>
              </c:spPr>
              <c:txPr>
                <a:bodyPr rot="-5400000" spcFirstLastPara="1" vertOverflow="ellipsis" wrap="square" lIns="38100" tIns="19050" rIns="38100" bIns="19050" anchor="ctr" anchorCtr="1">
                  <a:spAutoFit/>
                </a:bodyPr>
                <a:lstStyle/>
                <a:p>
                  <a:pPr>
                    <a:defRPr sz="1200" b="0" i="0" u="none" strike="noStrike" kern="1200" baseline="0">
                      <a:solidFill>
                        <a:schemeClr val="bg1"/>
                      </a:solidFill>
                      <a:latin typeface="Calibri" panose="020F0502020204030204" pitchFamily="34" charset="0"/>
                      <a:ea typeface="+mn-ea"/>
                      <a:cs typeface="Calibri" panose="020F0502020204030204" pitchFamily="34" charset="0"/>
                    </a:defRPr>
                  </a:pPr>
                  <a:endParaRPr lang="en-US"/>
                </a:p>
              </c:tx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6-8EA1-4264-8053-7E6D4DF6855B}"/>
                </c:ext>
              </c:extLst>
            </c:dLbl>
            <c:dLbl>
              <c:idx val="5"/>
              <c:layout>
                <c:manualLayout>
                  <c:x val="-5.0038324855410776E-3"/>
                  <c:y val="0.20078073560733087"/>
                </c:manualLayout>
              </c:layout>
              <c:spPr>
                <a:noFill/>
                <a:ln>
                  <a:noFill/>
                </a:ln>
                <a:effectLst/>
              </c:spPr>
              <c:txPr>
                <a:bodyPr rot="-5400000" spcFirstLastPara="1" vertOverflow="ellipsis" wrap="square" lIns="38100" tIns="19050" rIns="38100" bIns="19050" anchor="ctr" anchorCtr="1">
                  <a:spAutoFit/>
                </a:bodyPr>
                <a:lstStyle/>
                <a:p>
                  <a:pPr>
                    <a:defRPr sz="1200" b="0" i="0" u="none" strike="noStrike" kern="1200" baseline="0">
                      <a:solidFill>
                        <a:schemeClr val="bg1"/>
                      </a:solidFill>
                      <a:latin typeface="Calibri" panose="020F0502020204030204" pitchFamily="34" charset="0"/>
                      <a:ea typeface="+mn-ea"/>
                      <a:cs typeface="Calibri" panose="020F0502020204030204" pitchFamily="34" charset="0"/>
                    </a:defRPr>
                  </a:pPr>
                  <a:endParaRPr lang="en-US"/>
                </a:p>
              </c:tx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7-8EA1-4264-8053-7E6D4DF6855B}"/>
                </c:ext>
              </c:extLst>
            </c:dLbl>
            <c:dLbl>
              <c:idx val="6"/>
              <c:layout>
                <c:manualLayout>
                  <c:x val="-6.4896005478048818E-17"/>
                  <c:y val="0.21316226905090052"/>
                </c:manualLayout>
              </c:layout>
              <c:spPr>
                <a:noFill/>
                <a:ln>
                  <a:noFill/>
                </a:ln>
                <a:effectLst/>
              </c:spPr>
              <c:txPr>
                <a:bodyPr rot="-5400000" spcFirstLastPara="1" vertOverflow="ellipsis" wrap="square" lIns="38100" tIns="19050" rIns="38100" bIns="19050" anchor="ctr" anchorCtr="1">
                  <a:spAutoFit/>
                </a:bodyPr>
                <a:lstStyle/>
                <a:p>
                  <a:pPr>
                    <a:defRPr sz="1200" b="0" i="0" u="none" strike="noStrike" kern="1200" baseline="0">
                      <a:solidFill>
                        <a:schemeClr val="bg1"/>
                      </a:solidFill>
                      <a:latin typeface="Calibri" panose="020F0502020204030204" pitchFamily="34" charset="0"/>
                      <a:ea typeface="+mn-ea"/>
                      <a:cs typeface="Calibri" panose="020F0502020204030204" pitchFamily="34" charset="0"/>
                    </a:defRPr>
                  </a:pPr>
                  <a:endParaRPr lang="en-US"/>
                </a:p>
              </c:tx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8-8EA1-4264-8053-7E6D4DF6855B}"/>
                </c:ext>
              </c:extLst>
            </c:dLbl>
            <c:dLbl>
              <c:idx val="7"/>
              <c:layout>
                <c:manualLayout>
                  <c:x val="0"/>
                  <c:y val="0.15520222432642108"/>
                </c:manualLayout>
              </c:layout>
              <c:spPr>
                <a:noFill/>
                <a:ln>
                  <a:noFill/>
                </a:ln>
                <a:effectLst/>
              </c:spPr>
              <c:txPr>
                <a:bodyPr rot="-5400000" spcFirstLastPara="1" vertOverflow="ellipsis" wrap="square" lIns="38100" tIns="19050" rIns="38100" bIns="19050" anchor="ctr" anchorCtr="1">
                  <a:spAutoFit/>
                </a:bodyPr>
                <a:lstStyle/>
                <a:p>
                  <a:pPr>
                    <a:defRPr sz="1200" b="0" i="0" u="none" strike="noStrike" kern="1200" baseline="0">
                      <a:solidFill>
                        <a:schemeClr val="bg1"/>
                      </a:solidFill>
                      <a:latin typeface="Calibri" panose="020F0502020204030204" pitchFamily="34" charset="0"/>
                      <a:ea typeface="+mn-ea"/>
                      <a:cs typeface="Calibri" panose="020F0502020204030204" pitchFamily="34" charset="0"/>
                    </a:defRPr>
                  </a:pPr>
                  <a:endParaRPr lang="en-US"/>
                </a:p>
              </c:tx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B70F-40CD-8C10-512C81C74A5D}"/>
                </c:ext>
              </c:extLst>
            </c:dLbl>
            <c:dLbl>
              <c:idx val="8"/>
              <c:layout>
                <c:manualLayout>
                  <c:x val="-3.5398230088495575E-3"/>
                  <c:y val="0.1712576268429474"/>
                </c:manualLayout>
              </c:layout>
              <c:spPr>
                <a:noFill/>
                <a:ln>
                  <a:noFill/>
                </a:ln>
                <a:effectLst/>
              </c:spPr>
              <c:txPr>
                <a:bodyPr rot="-5400000" spcFirstLastPara="1" vertOverflow="ellipsis" wrap="square" lIns="38100" tIns="19050" rIns="38100" bIns="19050" anchor="ctr" anchorCtr="1">
                  <a:spAutoFit/>
                </a:bodyPr>
                <a:lstStyle/>
                <a:p>
                  <a:pPr>
                    <a:defRPr sz="1200" b="0" i="0" u="none" strike="noStrike" kern="1200" baseline="0">
                      <a:solidFill>
                        <a:schemeClr val="bg1"/>
                      </a:solidFill>
                      <a:latin typeface="Calibri" panose="020F0502020204030204" pitchFamily="34" charset="0"/>
                      <a:ea typeface="+mn-ea"/>
                      <a:cs typeface="Calibri" panose="020F0502020204030204" pitchFamily="34" charset="0"/>
                    </a:defRPr>
                  </a:pPr>
                  <a:endParaRPr lang="en-US"/>
                </a:p>
              </c:tx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0AE5-4AF9-B48C-28899FC72A52}"/>
                </c:ext>
              </c:extLst>
            </c:dLbl>
            <c:dLbl>
              <c:idx val="9"/>
              <c:layout>
                <c:manualLayout>
                  <c:x val="0"/>
                  <c:y val="0.18196122852063162"/>
                </c:manualLayout>
              </c:layout>
              <c:spPr>
                <a:noFill/>
                <a:ln>
                  <a:noFill/>
                </a:ln>
                <a:effectLst/>
              </c:spPr>
              <c:txPr>
                <a:bodyPr rot="-5400000" spcFirstLastPara="1" vertOverflow="ellipsis" wrap="square" lIns="38100" tIns="19050" rIns="38100" bIns="19050" anchor="ctr" anchorCtr="1">
                  <a:spAutoFit/>
                </a:bodyPr>
                <a:lstStyle/>
                <a:p>
                  <a:pPr>
                    <a:defRPr sz="1200" b="0" i="0" u="none" strike="noStrike" kern="1200" baseline="0">
                      <a:solidFill>
                        <a:schemeClr val="bg1"/>
                      </a:solidFill>
                      <a:latin typeface="Calibri" panose="020F0502020204030204" pitchFamily="34" charset="0"/>
                      <a:ea typeface="+mn-ea"/>
                      <a:cs typeface="Calibri" panose="020F0502020204030204" pitchFamily="34" charset="0"/>
                    </a:defRPr>
                  </a:pPr>
                  <a:endParaRPr lang="en-US"/>
                </a:p>
              </c:tx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908B-49A1-AA50-661FF9DDD418}"/>
                </c:ext>
              </c:extLst>
            </c:dLbl>
            <c:dLbl>
              <c:idx val="10"/>
              <c:layout>
                <c:manualLayout>
                  <c:x val="0"/>
                  <c:y val="0.16590582600410531"/>
                </c:manualLayout>
              </c:layout>
              <c:spPr>
                <a:noFill/>
                <a:ln>
                  <a:noFill/>
                </a:ln>
                <a:effectLst/>
              </c:spPr>
              <c:txPr>
                <a:bodyPr rot="-5400000" spcFirstLastPara="1" vertOverflow="ellipsis" wrap="square" lIns="38100" tIns="19050" rIns="38100" bIns="19050" anchor="ctr" anchorCtr="1">
                  <a:spAutoFit/>
                </a:bodyPr>
                <a:lstStyle/>
                <a:p>
                  <a:pPr>
                    <a:defRPr sz="1200" b="0" i="0" u="none" strike="noStrike" kern="1200" baseline="0">
                      <a:solidFill>
                        <a:schemeClr val="bg1"/>
                      </a:solidFill>
                      <a:latin typeface="Calibri" panose="020F0502020204030204" pitchFamily="34" charset="0"/>
                      <a:ea typeface="+mn-ea"/>
                      <a:cs typeface="Calibri" panose="020F0502020204030204" pitchFamily="34" charset="0"/>
                    </a:defRPr>
                  </a:pPr>
                  <a:endParaRPr lang="en-US"/>
                </a:p>
              </c:tx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C438-487A-9325-A37D333215D2}"/>
                </c:ext>
              </c:extLst>
            </c:dLbl>
            <c:dLbl>
              <c:idx val="11"/>
              <c:layout>
                <c:manualLayout>
                  <c:x val="3.5398230088495575E-3"/>
                  <c:y val="0.16590582600410525"/>
                </c:manualLayout>
              </c:layout>
              <c:spPr>
                <a:noFill/>
                <a:ln>
                  <a:noFill/>
                </a:ln>
                <a:effectLst/>
              </c:spPr>
              <c:txPr>
                <a:bodyPr rot="-5400000" spcFirstLastPara="1" vertOverflow="ellipsis" wrap="square" lIns="38100" tIns="19050" rIns="38100" bIns="19050" anchor="ctr" anchorCtr="1">
                  <a:spAutoFit/>
                </a:bodyPr>
                <a:lstStyle/>
                <a:p>
                  <a:pPr>
                    <a:defRPr sz="1200" b="0" i="0" u="none" strike="noStrike" kern="1200" baseline="0">
                      <a:solidFill>
                        <a:schemeClr val="bg1"/>
                      </a:solidFill>
                      <a:latin typeface="Calibri" panose="020F0502020204030204" pitchFamily="34" charset="0"/>
                      <a:ea typeface="+mn-ea"/>
                      <a:cs typeface="Calibri" panose="020F0502020204030204" pitchFamily="34" charset="0"/>
                    </a:defRPr>
                  </a:pPr>
                  <a:endParaRPr lang="en-US"/>
                </a:p>
              </c:tx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FE09-407F-A193-8801E3BADB7E}"/>
                </c:ext>
              </c:extLst>
            </c:dLbl>
            <c:spPr>
              <a:noFill/>
              <a:ln>
                <a:noFill/>
              </a:ln>
              <a:effectLst/>
            </c:spPr>
            <c:txPr>
              <a:bodyPr rot="-5400000" spcFirstLastPara="1" vertOverflow="ellipsis" wrap="square" lIns="38100" tIns="19050" rIns="38100" bIns="19050" anchor="ctr" anchorCtr="1">
                <a:spAutoFit/>
              </a:bodyPr>
              <a:lstStyle/>
              <a:p>
                <a:pPr>
                  <a:defRPr sz="1200" b="0" i="0" u="none" strike="noStrike" kern="1200" baseline="0">
                    <a:solidFill>
                      <a:schemeClr val="tx1">
                        <a:lumMod val="75000"/>
                        <a:lumOff val="25000"/>
                      </a:schemeClr>
                    </a:solidFill>
                    <a:latin typeface="Calibri" panose="020F0502020204030204" pitchFamily="34" charset="0"/>
                    <a:ea typeface="+mn-ea"/>
                    <a:cs typeface="Calibri" panose="020F050202020403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Sheet1!$A$2:$A$13</c:f>
              <c:strCache>
                <c:ptCount val="12"/>
                <c:pt idx="0">
                  <c:v>July</c:v>
                </c:pt>
                <c:pt idx="1">
                  <c:v>Aug.</c:v>
                </c:pt>
                <c:pt idx="2">
                  <c:v>Sept.</c:v>
                </c:pt>
                <c:pt idx="3">
                  <c:v>Oct. </c:v>
                </c:pt>
                <c:pt idx="4">
                  <c:v>Nov.</c:v>
                </c:pt>
                <c:pt idx="5">
                  <c:v>Dec.</c:v>
                </c:pt>
                <c:pt idx="6">
                  <c:v>Jan. </c:v>
                </c:pt>
                <c:pt idx="7">
                  <c:v>Feb.</c:v>
                </c:pt>
                <c:pt idx="8">
                  <c:v>Mar.</c:v>
                </c:pt>
                <c:pt idx="9">
                  <c:v>Apr.</c:v>
                </c:pt>
                <c:pt idx="10">
                  <c:v>May</c:v>
                </c:pt>
                <c:pt idx="11">
                  <c:v>June</c:v>
                </c:pt>
              </c:strCache>
            </c:strRef>
          </c:cat>
          <c:val>
            <c:numRef>
              <c:f>Sheet1!$F$2:$F$13</c:f>
              <c:numCache>
                <c:formatCode>#,##0</c:formatCode>
                <c:ptCount val="12"/>
                <c:pt idx="0">
                  <c:v>879</c:v>
                </c:pt>
                <c:pt idx="1">
                  <c:v>875</c:v>
                </c:pt>
                <c:pt idx="2">
                  <c:v>830</c:v>
                </c:pt>
                <c:pt idx="3">
                  <c:v>872</c:v>
                </c:pt>
                <c:pt idx="4">
                  <c:v>826</c:v>
                </c:pt>
                <c:pt idx="5">
                  <c:v>761</c:v>
                </c:pt>
                <c:pt idx="6">
                  <c:v>895</c:v>
                </c:pt>
                <c:pt idx="7">
                  <c:v>772</c:v>
                </c:pt>
                <c:pt idx="8">
                  <c:v>881</c:v>
                </c:pt>
                <c:pt idx="9">
                  <c:v>913</c:v>
                </c:pt>
              </c:numCache>
            </c:numRef>
          </c:val>
          <c:extLst>
            <c:ext xmlns:c16="http://schemas.microsoft.com/office/drawing/2014/chart" uri="{C3380CC4-5D6E-409C-BE32-E72D297353CC}">
              <c16:uniqueId val="{00000019-8EA1-4264-8053-7E6D4DF6855B}"/>
            </c:ext>
          </c:extLst>
        </c:ser>
        <c:dLbls>
          <c:showLegendKey val="0"/>
          <c:showVal val="0"/>
          <c:showCatName val="0"/>
          <c:showSerName val="0"/>
          <c:showPercent val="0"/>
          <c:showBubbleSize val="0"/>
        </c:dLbls>
        <c:gapWidth val="20"/>
        <c:axId val="781414224"/>
        <c:axId val="781412256"/>
      </c:barChart>
      <c:catAx>
        <c:axId val="78141422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50" b="0" i="0" u="none" strike="noStrike" kern="1200" baseline="0">
                <a:solidFill>
                  <a:schemeClr val="tx1">
                    <a:lumMod val="65000"/>
                    <a:lumOff val="35000"/>
                  </a:schemeClr>
                </a:solidFill>
                <a:latin typeface="Calibri" panose="020F0502020204030204" pitchFamily="34" charset="0"/>
                <a:ea typeface="+mn-ea"/>
                <a:cs typeface="Calibri" panose="020F0502020204030204" pitchFamily="34" charset="0"/>
              </a:defRPr>
            </a:pPr>
            <a:endParaRPr lang="en-US"/>
          </a:p>
        </c:txPr>
        <c:crossAx val="781412256"/>
        <c:crosses val="autoZero"/>
        <c:auto val="1"/>
        <c:lblAlgn val="ctr"/>
        <c:lblOffset val="100"/>
        <c:noMultiLvlLbl val="0"/>
      </c:catAx>
      <c:valAx>
        <c:axId val="781412256"/>
        <c:scaling>
          <c:orientation val="minMax"/>
          <c:max val="1200"/>
          <c:min val="0"/>
        </c:scaling>
        <c:delete val="0"/>
        <c:axPos val="l"/>
        <c:majorGridlines>
          <c:spPr>
            <a:ln w="9525" cap="flat" cmpd="sng" algn="ctr">
              <a:solidFill>
                <a:schemeClr val="bg1">
                  <a:lumMod val="85000"/>
                </a:schemeClr>
              </a:solidFill>
              <a:prstDash val="sysDash"/>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Calibri" panose="020F0502020204030204" pitchFamily="34" charset="0"/>
                <a:ea typeface="+mn-ea"/>
                <a:cs typeface="Calibri" panose="020F0502020204030204" pitchFamily="34" charset="0"/>
              </a:defRPr>
            </a:pPr>
            <a:endParaRPr lang="en-US"/>
          </a:p>
        </c:txPr>
        <c:crossAx val="781414224"/>
        <c:crosses val="autoZero"/>
        <c:crossBetween val="between"/>
      </c:valAx>
      <c:spPr>
        <a:noFill/>
        <a:ln>
          <a:noFill/>
        </a:ln>
        <a:effectLst/>
      </c:spPr>
    </c:plotArea>
    <c:legend>
      <c:legendPos val="r"/>
      <c:layout>
        <c:manualLayout>
          <c:xMode val="edge"/>
          <c:yMode val="edge"/>
          <c:x val="0.32043453417880285"/>
          <c:y val="4.8166207549578954E-2"/>
          <c:w val="0.35744157201588739"/>
          <c:h val="0.14411261874571488"/>
        </c:manualLayout>
      </c:layou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Calibri" panose="020F0502020204030204" pitchFamily="34" charset="0"/>
              <a:ea typeface="+mn-ea"/>
              <a:cs typeface="Calibri" panose="020F050202020403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latin typeface="Calibri" panose="020F0502020204030204" pitchFamily="34" charset="0"/>
          <a:cs typeface="Calibri" panose="020F0502020204030204" pitchFamily="34" charset="0"/>
        </a:defRPr>
      </a:pPr>
      <a:endParaRPr lang="en-US"/>
    </a:p>
  </c:txPr>
  <c:externalData r:id="rId3">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600" b="0" i="0" u="none" strike="noStrike" kern="1200" spc="0" baseline="0">
                <a:solidFill>
                  <a:schemeClr val="tx1"/>
                </a:solidFill>
                <a:latin typeface="Calibri" panose="020F0502020204030204" pitchFamily="34" charset="0"/>
                <a:ea typeface="+mn-ea"/>
                <a:cs typeface="Calibri" panose="020F0502020204030204" pitchFamily="34" charset="0"/>
              </a:defRPr>
            </a:pPr>
            <a:r>
              <a:rPr lang="en-US" sz="1400" b="1" dirty="0">
                <a:solidFill>
                  <a:schemeClr val="tx1"/>
                </a:solidFill>
              </a:rPr>
              <a:t>Cases by Type and Fiscal Year</a:t>
            </a:r>
          </a:p>
        </c:rich>
      </c:tx>
      <c:layout>
        <c:manualLayout>
          <c:xMode val="edge"/>
          <c:yMode val="edge"/>
          <c:x val="0.35027489596088762"/>
          <c:y val="3.3344110946637823E-3"/>
        </c:manualLayout>
      </c:layout>
      <c:overlay val="0"/>
      <c:spPr>
        <a:noFill/>
        <a:ln>
          <a:noFill/>
        </a:ln>
        <a:effectLst/>
      </c:spPr>
      <c:txPr>
        <a:bodyPr rot="0" spcFirstLastPara="1" vertOverflow="ellipsis" vert="horz" wrap="square" anchor="ctr" anchorCtr="1"/>
        <a:lstStyle/>
        <a:p>
          <a:pPr>
            <a:defRPr sz="1600" b="0" i="0" u="none" strike="noStrike" kern="1200" spc="0" baseline="0">
              <a:solidFill>
                <a:schemeClr val="tx1"/>
              </a:solidFill>
              <a:latin typeface="Calibri" panose="020F0502020204030204" pitchFamily="34" charset="0"/>
              <a:ea typeface="+mn-ea"/>
              <a:cs typeface="Calibri" panose="020F0502020204030204" pitchFamily="34" charset="0"/>
            </a:defRPr>
          </a:pPr>
          <a:endParaRPr lang="en-US"/>
        </a:p>
      </c:txPr>
    </c:title>
    <c:autoTitleDeleted val="0"/>
    <c:plotArea>
      <c:layout>
        <c:manualLayout>
          <c:layoutTarget val="inner"/>
          <c:xMode val="edge"/>
          <c:yMode val="edge"/>
          <c:x val="0.11239807524059492"/>
          <c:y val="9.3049656954666604E-2"/>
          <c:w val="0.91011264561874272"/>
          <c:h val="0.79909126897136273"/>
        </c:manualLayout>
      </c:layout>
      <c:barChart>
        <c:barDir val="col"/>
        <c:grouping val="clustered"/>
        <c:varyColors val="0"/>
        <c:ser>
          <c:idx val="0"/>
          <c:order val="0"/>
          <c:tx>
            <c:strRef>
              <c:f>Sheet1!$B$1</c:f>
              <c:strCache>
                <c:ptCount val="1"/>
                <c:pt idx="0">
                  <c:v>Total Cases</c:v>
                </c:pt>
              </c:strCache>
            </c:strRef>
          </c:tx>
          <c:spPr>
            <a:solidFill>
              <a:srgbClr val="00B0F0"/>
            </a:solidFill>
            <a:ln>
              <a:solidFill>
                <a:schemeClr val="bg1">
                  <a:lumMod val="65000"/>
                </a:schemeClr>
              </a:solidFill>
            </a:ln>
            <a:effectLst/>
          </c:spPr>
          <c:invertIfNegative val="0"/>
          <c:dLbls>
            <c:dLbl>
              <c:idx val="0"/>
              <c:layout>
                <c:manualLayout>
                  <c:x val="-1.3691140521709269E-3"/>
                  <c:y val="0.21540827458694975"/>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9C68-4E80-828D-38D5FA78FC0E}"/>
                </c:ext>
              </c:extLst>
            </c:dLbl>
            <c:dLbl>
              <c:idx val="1"/>
              <c:layout>
                <c:manualLayout>
                  <c:x val="-1.79329088929154E-3"/>
                  <c:y val="0.2428051197345496"/>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9C68-4E80-828D-38D5FA78FC0E}"/>
                </c:ext>
              </c:extLst>
            </c:dLbl>
            <c:dLbl>
              <c:idx val="2"/>
              <c:layout>
                <c:manualLayout>
                  <c:x val="2.0418099416658008E-3"/>
                  <c:y val="0.21471675407427529"/>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9C68-4E80-828D-38D5FA78FC0E}"/>
                </c:ext>
              </c:extLst>
            </c:dLbl>
            <c:dLbl>
              <c:idx val="3"/>
              <c:layout>
                <c:manualLayout>
                  <c:x val="1.4234775948777964E-3"/>
                  <c:y val="0.21442904649033254"/>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9C68-4E80-828D-38D5FA78FC0E}"/>
                </c:ext>
              </c:extLst>
            </c:dLbl>
            <c:dLbl>
              <c:idx val="4"/>
              <c:layout>
                <c:manualLayout>
                  <c:x val="-9.8447433701894611E-4"/>
                  <c:y val="0.21276158388136515"/>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9C68-4E80-828D-38D5FA78FC0E}"/>
                </c:ext>
              </c:extLst>
            </c:dLbl>
            <c:dLbl>
              <c:idx val="5"/>
              <c:layout>
                <c:manualLayout>
                  <c:x val="0"/>
                  <c:y val="0.13592011684023367"/>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9C68-4E80-828D-38D5FA78FC0E}"/>
                </c:ext>
              </c:extLst>
            </c:dLbl>
            <c:dLbl>
              <c:idx val="6"/>
              <c:layout>
                <c:manualLayout>
                  <c:x val="1.1096280383155872E-16"/>
                  <c:y val="0.12096774193548378"/>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9C68-4E80-828D-38D5FA78FC0E}"/>
                </c:ext>
              </c:extLst>
            </c:dLbl>
            <c:spPr>
              <a:noFill/>
              <a:ln>
                <a:noFill/>
              </a:ln>
              <a:effectLst/>
            </c:spPr>
            <c:txPr>
              <a:bodyPr rot="-5400000" spcFirstLastPara="1" vertOverflow="ellipsis" wrap="square" anchor="ctr" anchorCtr="1"/>
              <a:lstStyle/>
              <a:p>
                <a:pPr>
                  <a:defRPr sz="1400" b="0" i="0" u="none" strike="noStrike" kern="1200" baseline="0">
                    <a:solidFill>
                      <a:schemeClr val="tx1">
                        <a:lumMod val="75000"/>
                        <a:lumOff val="25000"/>
                      </a:schemeClr>
                    </a:solidFill>
                    <a:latin typeface="Calibri" panose="020F0502020204030204" pitchFamily="34" charset="0"/>
                    <a:ea typeface="+mn-ea"/>
                    <a:cs typeface="Calibri" panose="020F050202020403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Sheet1!$A$7:$A$11</c:f>
              <c:numCache>
                <c:formatCode>General</c:formatCode>
                <c:ptCount val="5"/>
                <c:pt idx="0">
                  <c:v>2021</c:v>
                </c:pt>
                <c:pt idx="1">
                  <c:v>2022</c:v>
                </c:pt>
                <c:pt idx="2">
                  <c:v>2023</c:v>
                </c:pt>
                <c:pt idx="3">
                  <c:v>2024</c:v>
                </c:pt>
                <c:pt idx="4">
                  <c:v>2025</c:v>
                </c:pt>
              </c:numCache>
            </c:numRef>
          </c:cat>
          <c:val>
            <c:numRef>
              <c:f>Sheet1!$B$7:$B$11</c:f>
              <c:numCache>
                <c:formatCode>#,##0</c:formatCode>
                <c:ptCount val="5"/>
                <c:pt idx="0">
                  <c:v>10650</c:v>
                </c:pt>
                <c:pt idx="1">
                  <c:v>10345</c:v>
                </c:pt>
                <c:pt idx="2">
                  <c:v>10560</c:v>
                </c:pt>
                <c:pt idx="3">
                  <c:v>10462</c:v>
                </c:pt>
                <c:pt idx="4">
                  <c:v>8504</c:v>
                </c:pt>
              </c:numCache>
            </c:numRef>
          </c:val>
          <c:extLst>
            <c:ext xmlns:c16="http://schemas.microsoft.com/office/drawing/2014/chart" uri="{C3380CC4-5D6E-409C-BE32-E72D297353CC}">
              <c16:uniqueId val="{00000007-9C68-4E80-828D-38D5FA78FC0E}"/>
            </c:ext>
          </c:extLst>
        </c:ser>
        <c:ser>
          <c:idx val="1"/>
          <c:order val="1"/>
          <c:tx>
            <c:strRef>
              <c:f>Sheet1!$C$1</c:f>
              <c:strCache>
                <c:ptCount val="1"/>
                <c:pt idx="0">
                  <c:v>EE Claims</c:v>
                </c:pt>
              </c:strCache>
            </c:strRef>
          </c:tx>
          <c:spPr>
            <a:solidFill>
              <a:schemeClr val="accent1">
                <a:lumMod val="75000"/>
              </a:schemeClr>
            </a:solidFill>
            <a:ln>
              <a:solidFill>
                <a:schemeClr val="bg1">
                  <a:lumMod val="65000"/>
                </a:schemeClr>
              </a:solidFill>
            </a:ln>
            <a:effectLst/>
          </c:spPr>
          <c:invertIfNegative val="0"/>
          <c:dLbls>
            <c:dLbl>
              <c:idx val="0"/>
              <c:layout>
                <c:manualLayout>
                  <c:x val="2.7777652263104697E-3"/>
                  <c:y val="0.2251446511880347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8-9C68-4E80-828D-38D5FA78FC0E}"/>
                </c:ext>
              </c:extLst>
            </c:dLbl>
            <c:dLbl>
              <c:idx val="1"/>
              <c:layout>
                <c:manualLayout>
                  <c:x val="-1.5131421393423734E-3"/>
                  <c:y val="0.23932981491420655"/>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9-9C68-4E80-828D-38D5FA78FC0E}"/>
                </c:ext>
              </c:extLst>
            </c:dLbl>
            <c:dLbl>
              <c:idx val="2"/>
              <c:layout>
                <c:manualLayout>
                  <c:x val="1.79329088929154E-3"/>
                  <c:y val="0.23550971539214818"/>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A-9C68-4E80-828D-38D5FA78FC0E}"/>
                </c:ext>
              </c:extLst>
            </c:dLbl>
            <c:dLbl>
              <c:idx val="3"/>
              <c:layout>
                <c:manualLayout>
                  <c:x val="5.3798726678746201E-3"/>
                  <c:y val="0.23420944350868367"/>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B-9C68-4E80-828D-38D5FA78FC0E}"/>
                </c:ext>
              </c:extLst>
            </c:dLbl>
            <c:dLbl>
              <c:idx val="4"/>
              <c:layout>
                <c:manualLayout>
                  <c:x val="5.2866780232342723E-4"/>
                  <c:y val="0.20567842762693819"/>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C-9C68-4E80-828D-38D5FA78FC0E}"/>
                </c:ext>
              </c:extLst>
            </c:dLbl>
            <c:dLbl>
              <c:idx val="5"/>
              <c:layout>
                <c:manualLayout>
                  <c:x val="0"/>
                  <c:y val="0.1155177377021420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D-9C68-4E80-828D-38D5FA78FC0E}"/>
                </c:ext>
              </c:extLst>
            </c:dLbl>
            <c:dLbl>
              <c:idx val="6"/>
              <c:layout>
                <c:manualLayout>
                  <c:x val="-1.1096280383155872E-16"/>
                  <c:y val="0.11827956989247301"/>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E-9C68-4E80-828D-38D5FA78FC0E}"/>
                </c:ext>
              </c:extLst>
            </c:dLbl>
            <c:spPr>
              <a:noFill/>
              <a:ln>
                <a:noFill/>
              </a:ln>
              <a:effectLst/>
            </c:spPr>
            <c:txPr>
              <a:bodyPr rot="-5400000" spcFirstLastPara="1" vertOverflow="ellipsis" wrap="square" anchor="ctr" anchorCtr="1"/>
              <a:lstStyle/>
              <a:p>
                <a:pPr>
                  <a:defRPr sz="1400" b="0" i="0" u="none" strike="noStrike" kern="1200" baseline="0">
                    <a:solidFill>
                      <a:schemeClr val="tx1">
                        <a:lumMod val="75000"/>
                        <a:lumOff val="25000"/>
                      </a:schemeClr>
                    </a:solidFill>
                    <a:latin typeface="Calibri" panose="020F0502020204030204" pitchFamily="34" charset="0"/>
                    <a:ea typeface="+mn-ea"/>
                    <a:cs typeface="Calibri" panose="020F050202020403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Sheet1!$A$7:$A$11</c:f>
              <c:numCache>
                <c:formatCode>General</c:formatCode>
                <c:ptCount val="5"/>
                <c:pt idx="0">
                  <c:v>2021</c:v>
                </c:pt>
                <c:pt idx="1">
                  <c:v>2022</c:v>
                </c:pt>
                <c:pt idx="2">
                  <c:v>2023</c:v>
                </c:pt>
                <c:pt idx="3">
                  <c:v>2024</c:v>
                </c:pt>
                <c:pt idx="4">
                  <c:v>2025</c:v>
                </c:pt>
              </c:numCache>
            </c:numRef>
          </c:cat>
          <c:val>
            <c:numRef>
              <c:f>Sheet1!$C$7:$C$11</c:f>
              <c:numCache>
                <c:formatCode>#,##0</c:formatCode>
                <c:ptCount val="5"/>
                <c:pt idx="0">
                  <c:v>8508</c:v>
                </c:pt>
                <c:pt idx="1">
                  <c:v>8546</c:v>
                </c:pt>
                <c:pt idx="2">
                  <c:v>8545</c:v>
                </c:pt>
                <c:pt idx="3">
                  <c:v>8538</c:v>
                </c:pt>
                <c:pt idx="4">
                  <c:v>6881</c:v>
                </c:pt>
              </c:numCache>
            </c:numRef>
          </c:val>
          <c:extLst>
            <c:ext xmlns:c16="http://schemas.microsoft.com/office/drawing/2014/chart" uri="{C3380CC4-5D6E-409C-BE32-E72D297353CC}">
              <c16:uniqueId val="{0000000F-9C68-4E80-828D-38D5FA78FC0E}"/>
            </c:ext>
          </c:extLst>
        </c:ser>
        <c:ser>
          <c:idx val="2"/>
          <c:order val="2"/>
          <c:tx>
            <c:strRef>
              <c:f>Sheet1!$D$1</c:f>
              <c:strCache>
                <c:ptCount val="1"/>
                <c:pt idx="0">
                  <c:v>Ins. Disc.</c:v>
                </c:pt>
              </c:strCache>
            </c:strRef>
          </c:tx>
          <c:spPr>
            <a:solidFill>
              <a:srgbClr val="A9F272"/>
            </a:solidFill>
            <a:ln>
              <a:solidFill>
                <a:schemeClr val="bg1">
                  <a:lumMod val="65000"/>
                </a:schemeClr>
              </a:solidFill>
            </a:ln>
            <a:effectLst/>
          </c:spPr>
          <c:invertIfNegative val="0"/>
          <c:dLbls>
            <c:dLbl>
              <c:idx val="0"/>
              <c:layout>
                <c:manualLayout>
                  <c:x val="0"/>
                  <c:y val="-5.7287319561359568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0-9C68-4E80-828D-38D5FA78FC0E}"/>
                </c:ext>
              </c:extLst>
            </c:dLbl>
            <c:dLbl>
              <c:idx val="1"/>
              <c:layout>
                <c:manualLayout>
                  <c:x val="-1.4832411267056559E-3"/>
                  <c:y val="4.143692613047624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1-9C68-4E80-828D-38D5FA78FC0E}"/>
                </c:ext>
              </c:extLst>
            </c:dLbl>
            <c:dLbl>
              <c:idx val="2"/>
              <c:layout>
                <c:manualLayout>
                  <c:x val="-1.5131233595801544E-3"/>
                  <c:y val="-7.4949290561992952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2-9C68-4E80-828D-38D5FA78FC0E}"/>
                </c:ext>
              </c:extLst>
            </c:dLbl>
            <c:dLbl>
              <c:idx val="3"/>
              <c:layout>
                <c:manualLayout>
                  <c:x val="-1.4234301342078762E-3"/>
                  <c:y val="5.7983200565293949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3-9C68-4E80-828D-38D5FA78FC0E}"/>
                </c:ext>
              </c:extLst>
            </c:dLbl>
            <c:dLbl>
              <c:idx val="4"/>
              <c:layout>
                <c:manualLayout>
                  <c:x val="-4.5095343726149692E-3"/>
                  <c:y val="1.5868977790037904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4-9C68-4E80-828D-38D5FA78FC0E}"/>
                </c:ext>
              </c:extLst>
            </c:dLbl>
            <c:dLbl>
              <c:idx val="5"/>
              <c:layout>
                <c:manualLayout>
                  <c:x val="0"/>
                  <c:y val="0.11021103208873084"/>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5-9C68-4E80-828D-38D5FA78FC0E}"/>
                </c:ext>
              </c:extLst>
            </c:dLbl>
            <c:spPr>
              <a:noFill/>
              <a:ln>
                <a:noFill/>
              </a:ln>
              <a:effectLst/>
            </c:spPr>
            <c:txPr>
              <a:bodyPr rot="-5400000" spcFirstLastPara="1" vertOverflow="ellipsis" wrap="square" anchor="ctr" anchorCtr="1"/>
              <a:lstStyle/>
              <a:p>
                <a:pPr>
                  <a:defRPr sz="1400" b="0" i="0" u="none" strike="noStrike" kern="1200" baseline="0">
                    <a:solidFill>
                      <a:schemeClr val="tx1">
                        <a:lumMod val="75000"/>
                        <a:lumOff val="25000"/>
                      </a:schemeClr>
                    </a:solidFill>
                    <a:latin typeface="Calibri" panose="020F0502020204030204" pitchFamily="34" charset="0"/>
                    <a:ea typeface="+mn-ea"/>
                    <a:cs typeface="Calibri" panose="020F050202020403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Sheet1!$A$7:$A$11</c:f>
              <c:numCache>
                <c:formatCode>General</c:formatCode>
                <c:ptCount val="5"/>
                <c:pt idx="0">
                  <c:v>2021</c:v>
                </c:pt>
                <c:pt idx="1">
                  <c:v>2022</c:v>
                </c:pt>
                <c:pt idx="2">
                  <c:v>2023</c:v>
                </c:pt>
                <c:pt idx="3">
                  <c:v>2024</c:v>
                </c:pt>
                <c:pt idx="4">
                  <c:v>2025</c:v>
                </c:pt>
              </c:numCache>
            </c:numRef>
          </c:cat>
          <c:val>
            <c:numRef>
              <c:f>Sheet1!$D$7:$D$11</c:f>
              <c:numCache>
                <c:formatCode>#,##0</c:formatCode>
                <c:ptCount val="5"/>
                <c:pt idx="0">
                  <c:v>2109</c:v>
                </c:pt>
                <c:pt idx="1">
                  <c:v>1762</c:v>
                </c:pt>
                <c:pt idx="2">
                  <c:v>1990</c:v>
                </c:pt>
                <c:pt idx="3">
                  <c:v>1880</c:v>
                </c:pt>
                <c:pt idx="4">
                  <c:v>1486</c:v>
                </c:pt>
              </c:numCache>
            </c:numRef>
          </c:val>
          <c:extLst>
            <c:ext xmlns:c16="http://schemas.microsoft.com/office/drawing/2014/chart" uri="{C3380CC4-5D6E-409C-BE32-E72D297353CC}">
              <c16:uniqueId val="{00000016-9C68-4E80-828D-38D5FA78FC0E}"/>
            </c:ext>
          </c:extLst>
        </c:ser>
        <c:ser>
          <c:idx val="3"/>
          <c:order val="3"/>
          <c:tx>
            <c:strRef>
              <c:f>Sheet1!$E$1</c:f>
              <c:strCache>
                <c:ptCount val="1"/>
                <c:pt idx="0">
                  <c:v>TPC</c:v>
                </c:pt>
              </c:strCache>
            </c:strRef>
          </c:tx>
          <c:spPr>
            <a:solidFill>
              <a:schemeClr val="accent4"/>
            </a:solidFill>
            <a:ln>
              <a:solidFill>
                <a:schemeClr val="bg1">
                  <a:lumMod val="65000"/>
                </a:schemeClr>
              </a:solidFill>
            </a:ln>
            <a:effectLst/>
          </c:spPr>
          <c:invertIfNegative val="0"/>
          <c:dLbls>
            <c:spPr>
              <a:noFill/>
              <a:ln>
                <a:noFill/>
              </a:ln>
              <a:effectLst/>
            </c:spPr>
            <c:txPr>
              <a:bodyPr rot="-5400000" spcFirstLastPara="1" vertOverflow="ellipsis" wrap="square" anchor="ctr" anchorCtr="1"/>
              <a:lstStyle/>
              <a:p>
                <a:pPr>
                  <a:defRPr sz="1200" b="0" i="0" u="none" strike="noStrike" kern="1200" baseline="0">
                    <a:solidFill>
                      <a:schemeClr val="tx1">
                        <a:lumMod val="75000"/>
                        <a:lumOff val="25000"/>
                      </a:schemeClr>
                    </a:solidFill>
                    <a:latin typeface="Calibri" panose="020F0502020204030204" pitchFamily="34" charset="0"/>
                    <a:ea typeface="+mn-ea"/>
                    <a:cs typeface="Calibri" panose="020F050202020403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Sheet1!$A$7:$A$11</c:f>
              <c:numCache>
                <c:formatCode>General</c:formatCode>
                <c:ptCount val="5"/>
                <c:pt idx="0">
                  <c:v>2021</c:v>
                </c:pt>
                <c:pt idx="1">
                  <c:v>2022</c:v>
                </c:pt>
                <c:pt idx="2">
                  <c:v>2023</c:v>
                </c:pt>
                <c:pt idx="3">
                  <c:v>2024</c:v>
                </c:pt>
                <c:pt idx="4">
                  <c:v>2025</c:v>
                </c:pt>
              </c:numCache>
            </c:numRef>
          </c:cat>
          <c:val>
            <c:numRef>
              <c:f>Sheet1!$E$7:$E$11</c:f>
              <c:numCache>
                <c:formatCode>#,##0</c:formatCode>
                <c:ptCount val="5"/>
                <c:pt idx="0" formatCode="General">
                  <c:v>33</c:v>
                </c:pt>
                <c:pt idx="1">
                  <c:v>37</c:v>
                </c:pt>
                <c:pt idx="2" formatCode="General">
                  <c:v>25</c:v>
                </c:pt>
                <c:pt idx="3" formatCode="General">
                  <c:v>44</c:v>
                </c:pt>
                <c:pt idx="4" formatCode="General">
                  <c:v>137</c:v>
                </c:pt>
              </c:numCache>
            </c:numRef>
          </c:val>
          <c:extLst>
            <c:ext xmlns:c16="http://schemas.microsoft.com/office/drawing/2014/chart" uri="{C3380CC4-5D6E-409C-BE32-E72D297353CC}">
              <c16:uniqueId val="{00000017-9C68-4E80-828D-38D5FA78FC0E}"/>
            </c:ext>
          </c:extLst>
        </c:ser>
        <c:dLbls>
          <c:showLegendKey val="0"/>
          <c:showVal val="0"/>
          <c:showCatName val="0"/>
          <c:showSerName val="0"/>
          <c:showPercent val="0"/>
          <c:showBubbleSize val="0"/>
        </c:dLbls>
        <c:gapWidth val="10"/>
        <c:axId val="787284424"/>
        <c:axId val="787275896"/>
      </c:barChart>
      <c:catAx>
        <c:axId val="78728442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00" b="0" i="0" u="none" strike="noStrike" kern="1200" baseline="0">
                <a:solidFill>
                  <a:schemeClr val="tx1">
                    <a:lumMod val="65000"/>
                    <a:lumOff val="35000"/>
                  </a:schemeClr>
                </a:solidFill>
                <a:latin typeface="Calibri" panose="020F0502020204030204" pitchFamily="34" charset="0"/>
                <a:ea typeface="+mn-ea"/>
                <a:cs typeface="Calibri" panose="020F0502020204030204" pitchFamily="34" charset="0"/>
              </a:defRPr>
            </a:pPr>
            <a:endParaRPr lang="en-US"/>
          </a:p>
        </c:txPr>
        <c:crossAx val="787275896"/>
        <c:crosses val="autoZero"/>
        <c:auto val="1"/>
        <c:lblAlgn val="ctr"/>
        <c:lblOffset val="100"/>
        <c:noMultiLvlLbl val="0"/>
      </c:catAx>
      <c:valAx>
        <c:axId val="787275896"/>
        <c:scaling>
          <c:orientation val="minMax"/>
        </c:scaling>
        <c:delete val="0"/>
        <c:axPos val="l"/>
        <c:majorGridlines>
          <c:spPr>
            <a:ln w="9525" cap="flat" cmpd="sng" algn="ctr">
              <a:solidFill>
                <a:schemeClr val="bg1">
                  <a:lumMod val="9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050" b="0" i="0" u="none" strike="noStrike" kern="1200" baseline="0">
                <a:solidFill>
                  <a:schemeClr val="tx1">
                    <a:lumMod val="65000"/>
                    <a:lumOff val="35000"/>
                  </a:schemeClr>
                </a:solidFill>
                <a:latin typeface="Calibri" panose="020F0502020204030204" pitchFamily="34" charset="0"/>
                <a:ea typeface="+mn-ea"/>
                <a:cs typeface="Calibri" panose="020F0502020204030204" pitchFamily="34" charset="0"/>
              </a:defRPr>
            </a:pPr>
            <a:endParaRPr lang="en-US"/>
          </a:p>
        </c:txPr>
        <c:crossAx val="787284424"/>
        <c:crosses val="autoZero"/>
        <c:crossBetween val="between"/>
      </c:valAx>
      <c:spPr>
        <a:noFill/>
        <a:ln>
          <a:noFill/>
        </a:ln>
        <a:effectLst/>
      </c:spPr>
    </c:plotArea>
    <c:legend>
      <c:legendPos val="t"/>
      <c:layout>
        <c:manualLayout>
          <c:xMode val="edge"/>
          <c:yMode val="edge"/>
          <c:x val="0.26844406739836701"/>
          <c:y val="9.3155553413570166E-2"/>
          <c:w val="0.46311186520326597"/>
          <c:h val="9.5073117158325338E-2"/>
        </c:manualLayout>
      </c:layout>
      <c:overlay val="0"/>
      <c:spPr>
        <a:noFill/>
        <a:ln>
          <a:noFill/>
        </a:ln>
        <a:effectLst/>
      </c:spPr>
      <c:txPr>
        <a:bodyPr rot="0" spcFirstLastPara="1" vertOverflow="ellipsis" vert="horz" wrap="square" anchor="ctr" anchorCtr="1"/>
        <a:lstStyle/>
        <a:p>
          <a:pPr>
            <a:defRPr sz="1200" b="0" i="0" u="none" strike="noStrike" kern="1200" baseline="0">
              <a:solidFill>
                <a:schemeClr val="tx1">
                  <a:lumMod val="65000"/>
                  <a:lumOff val="35000"/>
                </a:schemeClr>
              </a:solidFill>
              <a:latin typeface="Calibri" panose="020F0502020204030204" pitchFamily="34" charset="0"/>
              <a:ea typeface="+mn-ea"/>
              <a:cs typeface="Calibri" panose="020F050202020403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600">
          <a:latin typeface="Calibri" panose="020F0502020204030204" pitchFamily="34" charset="0"/>
          <a:cs typeface="Calibri" panose="020F0502020204030204" pitchFamily="34" charset="0"/>
        </a:defRPr>
      </a:pPr>
      <a:endParaRPr lang="en-US"/>
    </a:p>
  </c:txPr>
  <c:externalData r:id="rId3">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00" b="0" i="0" u="none" strike="noStrike" kern="1200" spc="0" baseline="0">
                <a:solidFill>
                  <a:schemeClr val="tx1">
                    <a:lumMod val="65000"/>
                    <a:lumOff val="35000"/>
                  </a:schemeClr>
                </a:solidFill>
                <a:latin typeface="Calibri" panose="020F0502020204030204" pitchFamily="34" charset="0"/>
                <a:ea typeface="+mn-ea"/>
                <a:cs typeface="Calibri" panose="020F0502020204030204" pitchFamily="34" charset="0"/>
              </a:defRPr>
            </a:pPr>
            <a:r>
              <a:rPr lang="en-US" sz="1800" dirty="0">
                <a:latin typeface="Calibri" panose="020F0502020204030204" pitchFamily="34" charset="0"/>
                <a:cs typeface="Calibri" panose="020F0502020204030204" pitchFamily="34" charset="0"/>
              </a:rPr>
              <a:t>Compliance &amp; Enforcement</a:t>
            </a:r>
          </a:p>
        </c:rich>
      </c:tx>
      <c:overlay val="0"/>
      <c:spPr>
        <a:noFill/>
        <a:ln>
          <a:noFill/>
        </a:ln>
        <a:effectLst/>
      </c:spPr>
      <c:txPr>
        <a:bodyPr rot="0" spcFirstLastPara="1" vertOverflow="ellipsis" vert="horz" wrap="square" anchor="ctr" anchorCtr="1"/>
        <a:lstStyle/>
        <a:p>
          <a:pPr>
            <a:defRPr sz="1800" b="0" i="0" u="none" strike="noStrike" kern="1200" spc="0" baseline="0">
              <a:solidFill>
                <a:schemeClr val="tx1">
                  <a:lumMod val="65000"/>
                  <a:lumOff val="35000"/>
                </a:schemeClr>
              </a:solidFill>
              <a:latin typeface="Calibri" panose="020F0502020204030204" pitchFamily="34" charset="0"/>
              <a:ea typeface="+mn-ea"/>
              <a:cs typeface="Calibri" panose="020F0502020204030204" pitchFamily="34" charset="0"/>
            </a:defRPr>
          </a:pPr>
          <a:endParaRPr lang="en-US"/>
        </a:p>
      </c:txPr>
    </c:title>
    <c:autoTitleDeleted val="0"/>
    <c:plotArea>
      <c:layout/>
      <c:barChart>
        <c:barDir val="bar"/>
        <c:grouping val="clustered"/>
        <c:varyColors val="0"/>
        <c:ser>
          <c:idx val="0"/>
          <c:order val="0"/>
          <c:tx>
            <c:strRef>
              <c:f>Sheet1!$B$1</c:f>
              <c:strCache>
                <c:ptCount val="1"/>
                <c:pt idx="0">
                  <c:v>Enforcement</c:v>
                </c:pt>
              </c:strCache>
            </c:strRef>
          </c:tx>
          <c:spPr>
            <a:solidFill>
              <a:schemeClr val="accent1"/>
            </a:solidFill>
            <a:ln>
              <a:noFill/>
            </a:ln>
            <a:effectLst/>
          </c:spPr>
          <c:invertIfNegative val="0"/>
          <c:dPt>
            <c:idx val="0"/>
            <c:invertIfNegative val="0"/>
            <c:bubble3D val="0"/>
            <c:spPr>
              <a:solidFill>
                <a:srgbClr val="FF6600"/>
              </a:solidFill>
              <a:ln>
                <a:noFill/>
              </a:ln>
              <a:effectLst/>
            </c:spPr>
            <c:extLst>
              <c:ext xmlns:c16="http://schemas.microsoft.com/office/drawing/2014/chart" uri="{C3380CC4-5D6E-409C-BE32-E72D297353CC}">
                <c16:uniqueId val="{00000005-EA4B-43FB-A975-DC0469E8A76A}"/>
              </c:ext>
            </c:extLst>
          </c:dPt>
          <c:dPt>
            <c:idx val="1"/>
            <c:invertIfNegative val="0"/>
            <c:bubble3D val="0"/>
            <c:spPr>
              <a:solidFill>
                <a:srgbClr val="FFC000"/>
              </a:solidFill>
              <a:ln>
                <a:noFill/>
              </a:ln>
              <a:effectLst/>
            </c:spPr>
            <c:extLst>
              <c:ext xmlns:c16="http://schemas.microsoft.com/office/drawing/2014/chart" uri="{C3380CC4-5D6E-409C-BE32-E72D297353CC}">
                <c16:uniqueId val="{00000004-EA4B-43FB-A975-DC0469E8A76A}"/>
              </c:ext>
            </c:extLst>
          </c:dPt>
          <c:dPt>
            <c:idx val="3"/>
            <c:invertIfNegative val="0"/>
            <c:bubble3D val="0"/>
            <c:spPr>
              <a:solidFill>
                <a:srgbClr val="FFFF99"/>
              </a:solidFill>
              <a:ln>
                <a:noFill/>
              </a:ln>
              <a:effectLst/>
            </c:spPr>
            <c:extLst>
              <c:ext xmlns:c16="http://schemas.microsoft.com/office/drawing/2014/chart" uri="{C3380CC4-5D6E-409C-BE32-E72D297353CC}">
                <c16:uniqueId val="{00000003-EA4B-43FB-A975-DC0469E8A76A}"/>
              </c:ext>
            </c:extLst>
          </c:dPt>
          <c:dLbls>
            <c:dLbl>
              <c:idx val="0"/>
              <c:layout>
                <c:manualLayout>
                  <c:x val="-0.12023758283641642"/>
                  <c:y val="0"/>
                </c:manualLayout>
              </c:layout>
              <c:spPr>
                <a:noFill/>
                <a:ln>
                  <a:noFill/>
                </a:ln>
                <a:effectLst/>
              </c:spPr>
              <c:txPr>
                <a:bodyPr rot="0" spcFirstLastPara="1" vertOverflow="ellipsis" vert="horz" wrap="square" lIns="38100" tIns="19050" rIns="38100" bIns="19050" anchor="ctr" anchorCtr="1">
                  <a:spAutoFit/>
                </a:bodyPr>
                <a:lstStyle/>
                <a:p>
                  <a:pPr>
                    <a:defRPr sz="2000" b="0" i="0" u="none" strike="noStrike" kern="1200" baseline="0">
                      <a:solidFill>
                        <a:schemeClr val="tx1">
                          <a:lumMod val="75000"/>
                          <a:lumOff val="25000"/>
                        </a:schemeClr>
                      </a:solidFill>
                      <a:latin typeface="Calibri" panose="020F0502020204030204" pitchFamily="34" charset="0"/>
                      <a:ea typeface="+mn-ea"/>
                      <a:cs typeface="Calibri" panose="020F0502020204030204" pitchFamily="34" charset="0"/>
                    </a:defRPr>
                  </a:pPr>
                  <a:endParaRPr lang="en-US"/>
                </a:p>
              </c:tx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EA4B-43FB-A975-DC0469E8A76A}"/>
                </c:ext>
              </c:extLst>
            </c:dLbl>
            <c:dLbl>
              <c:idx val="1"/>
              <c:layout>
                <c:manualLayout>
                  <c:x val="-0.12174055262187172"/>
                  <c:y val="0"/>
                </c:manualLayout>
              </c:layout>
              <c:spPr>
                <a:noFill/>
                <a:ln>
                  <a:noFill/>
                </a:ln>
                <a:effectLst/>
              </c:spPr>
              <c:txPr>
                <a:bodyPr rot="0" spcFirstLastPara="1" vertOverflow="ellipsis" vert="horz" wrap="square" lIns="38100" tIns="19050" rIns="38100" bIns="19050" anchor="ctr" anchorCtr="1">
                  <a:spAutoFit/>
                </a:bodyPr>
                <a:lstStyle/>
                <a:p>
                  <a:pPr>
                    <a:defRPr sz="2000" b="0" i="0" u="none" strike="noStrike" kern="1200" baseline="0">
                      <a:solidFill>
                        <a:schemeClr val="tx1">
                          <a:lumMod val="75000"/>
                          <a:lumOff val="25000"/>
                        </a:schemeClr>
                      </a:solidFill>
                      <a:latin typeface="Calibri" panose="020F0502020204030204" pitchFamily="34" charset="0"/>
                      <a:ea typeface="+mn-ea"/>
                      <a:cs typeface="Calibri" panose="020F0502020204030204" pitchFamily="34" charset="0"/>
                    </a:defRPr>
                  </a:pPr>
                  <a:endParaRPr lang="en-US"/>
                </a:p>
              </c:tx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EA4B-43FB-A975-DC0469E8A76A}"/>
                </c:ext>
              </c:extLst>
            </c:dLbl>
            <c:dLbl>
              <c:idx val="2"/>
              <c:layout>
                <c:manualLayout>
                  <c:x val="-0.11272273390914039"/>
                  <c:y val="0"/>
                </c:manualLayout>
              </c:layout>
              <c:spPr>
                <a:noFill/>
                <a:ln>
                  <a:noFill/>
                </a:ln>
                <a:effectLst/>
              </c:spPr>
              <c:txPr>
                <a:bodyPr rot="0" spcFirstLastPara="1" vertOverflow="ellipsis" vert="horz" wrap="square" lIns="38100" tIns="19050" rIns="38100" bIns="19050" anchor="ctr" anchorCtr="1">
                  <a:spAutoFit/>
                </a:bodyPr>
                <a:lstStyle/>
                <a:p>
                  <a:pPr>
                    <a:defRPr sz="2000" b="0" i="0" u="none" strike="noStrike" kern="1200" baseline="0">
                      <a:solidFill>
                        <a:schemeClr val="tx1">
                          <a:lumMod val="75000"/>
                          <a:lumOff val="25000"/>
                        </a:schemeClr>
                      </a:solidFill>
                      <a:latin typeface="Calibri" panose="020F0502020204030204" pitchFamily="34" charset="0"/>
                      <a:ea typeface="+mn-ea"/>
                      <a:cs typeface="Calibri" panose="020F0502020204030204" pitchFamily="34" charset="0"/>
                    </a:defRPr>
                  </a:pPr>
                  <a:endParaRPr lang="en-US"/>
                </a:p>
              </c:tx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6988-4514-8255-B9F11E46365C}"/>
                </c:ext>
              </c:extLst>
            </c:dLbl>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lumMod val="75000"/>
                        <a:lumOff val="25000"/>
                      </a:schemeClr>
                    </a:solidFill>
                    <a:latin typeface="Calibri" panose="020F0502020204030204" pitchFamily="34" charset="0"/>
                    <a:ea typeface="+mn-ea"/>
                    <a:cs typeface="Calibri" panose="020F050202020403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Office Check</c:v>
                </c:pt>
                <c:pt idx="1">
                  <c:v>Field Check</c:v>
                </c:pt>
                <c:pt idx="2">
                  <c:v>Compliance Letters</c:v>
                </c:pt>
              </c:strCache>
            </c:strRef>
          </c:cat>
          <c:val>
            <c:numRef>
              <c:f>Sheet1!$B$2:$B$4</c:f>
              <c:numCache>
                <c:formatCode>#,##0</c:formatCode>
                <c:ptCount val="3"/>
                <c:pt idx="0">
                  <c:v>29780</c:v>
                </c:pt>
                <c:pt idx="1">
                  <c:v>38400</c:v>
                </c:pt>
                <c:pt idx="2">
                  <c:v>14987</c:v>
                </c:pt>
              </c:numCache>
            </c:numRef>
          </c:val>
          <c:extLst>
            <c:ext xmlns:c16="http://schemas.microsoft.com/office/drawing/2014/chart" uri="{C3380CC4-5D6E-409C-BE32-E72D297353CC}">
              <c16:uniqueId val="{00000000-EA4B-43FB-A975-DC0469E8A76A}"/>
            </c:ext>
          </c:extLst>
        </c:ser>
        <c:dLbls>
          <c:showLegendKey val="0"/>
          <c:showVal val="0"/>
          <c:showCatName val="0"/>
          <c:showSerName val="0"/>
          <c:showPercent val="0"/>
          <c:showBubbleSize val="0"/>
        </c:dLbls>
        <c:gapWidth val="52"/>
        <c:axId val="1344515295"/>
        <c:axId val="1344499903"/>
      </c:barChart>
      <c:catAx>
        <c:axId val="1344515295"/>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Calibri" panose="020F0502020204030204" pitchFamily="34" charset="0"/>
                <a:ea typeface="+mn-ea"/>
                <a:cs typeface="Calibri" panose="020F0502020204030204" pitchFamily="34" charset="0"/>
              </a:defRPr>
            </a:pPr>
            <a:endParaRPr lang="en-US"/>
          </a:p>
        </c:txPr>
        <c:crossAx val="1344499903"/>
        <c:crosses val="autoZero"/>
        <c:auto val="1"/>
        <c:lblAlgn val="ctr"/>
        <c:lblOffset val="100"/>
        <c:noMultiLvlLbl val="0"/>
      </c:catAx>
      <c:valAx>
        <c:axId val="1344499903"/>
        <c:scaling>
          <c:orientation val="minMax"/>
        </c:scaling>
        <c:delete val="0"/>
        <c:axPos val="b"/>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Calibri" panose="020F0502020204030204" pitchFamily="34" charset="0"/>
                <a:ea typeface="+mn-ea"/>
                <a:cs typeface="Calibri" panose="020F0502020204030204" pitchFamily="34" charset="0"/>
              </a:defRPr>
            </a:pPr>
            <a:endParaRPr lang="en-US"/>
          </a:p>
        </c:txPr>
        <c:crossAx val="1344515295"/>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1.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drawings/drawing1.xml><?xml version="1.0" encoding="utf-8"?>
<c:userShapes xmlns:c="http://schemas.openxmlformats.org/drawingml/2006/chart">
  <cdr:relSizeAnchor xmlns:cdr="http://schemas.openxmlformats.org/drawingml/2006/chartDrawing">
    <cdr:from>
      <cdr:x>0.37963</cdr:x>
      <cdr:y>0.0265</cdr:y>
    </cdr:from>
    <cdr:to>
      <cdr:x>0.44831</cdr:x>
      <cdr:y>0.11608</cdr:y>
    </cdr:to>
    <cdr:sp macro="" textlink="">
      <cdr:nvSpPr>
        <cdr:cNvPr id="2" name="TextBox 10">
          <a:extLst xmlns:a="http://schemas.openxmlformats.org/drawingml/2006/main">
            <a:ext uri="{FF2B5EF4-FFF2-40B4-BE49-F238E27FC236}">
              <a16:creationId xmlns:a16="http://schemas.microsoft.com/office/drawing/2014/main" id="{8E88C810-C072-46E8-B621-FB15C7DAE91B}"/>
            </a:ext>
          </a:extLst>
        </cdr:cNvPr>
        <cdr:cNvSpPr txBox="1"/>
      </cdr:nvSpPr>
      <cdr:spPr>
        <a:xfrm xmlns:a="http://schemas.openxmlformats.org/drawingml/2006/main">
          <a:off x="3173794" y="118367"/>
          <a:ext cx="574196" cy="400110"/>
        </a:xfrm>
        <a:prstGeom xmlns:a="http://schemas.openxmlformats.org/drawingml/2006/main" prst="rect">
          <a:avLst/>
        </a:prstGeom>
        <a:noFill xmlns:a="http://schemas.openxmlformats.org/drawingml/2006/main"/>
      </cdr:spPr>
      <cdr:txBody>
        <a:bodyPr xmlns:a="http://schemas.openxmlformats.org/drawingml/2006/main" wrap="none" rtlCol="0">
          <a:spAutoFit/>
        </a:bodyPr>
        <a:lstStyle xmlns:a="http://schemas.openxmlformats.org/drawingml/2006/main">
          <a:defPPr>
            <a:defRPr lang="en-US"/>
          </a:defPPr>
          <a:lvl1pPr algn="l" rtl="0" fontAlgn="base">
            <a:spcBef>
              <a:spcPct val="0"/>
            </a:spcBef>
            <a:spcAft>
              <a:spcPct val="0"/>
            </a:spcAft>
            <a:defRPr sz="2000" kern="1200">
              <a:solidFill>
                <a:schemeClr val="accent2"/>
              </a:solidFill>
              <a:latin typeface="Times New Roman" pitchFamily="18" charset="0"/>
              <a:ea typeface="ＭＳ Ｐゴシック" pitchFamily="34" charset="-128"/>
              <a:cs typeface="Arial" charset="0"/>
            </a:defRPr>
          </a:lvl1pPr>
          <a:lvl2pPr marL="457200" algn="l" rtl="0" fontAlgn="base">
            <a:spcBef>
              <a:spcPct val="0"/>
            </a:spcBef>
            <a:spcAft>
              <a:spcPct val="0"/>
            </a:spcAft>
            <a:defRPr sz="2000" kern="1200">
              <a:solidFill>
                <a:schemeClr val="accent2"/>
              </a:solidFill>
              <a:latin typeface="Times New Roman" pitchFamily="18" charset="0"/>
              <a:ea typeface="ＭＳ Ｐゴシック" pitchFamily="34" charset="-128"/>
              <a:cs typeface="Arial" charset="0"/>
            </a:defRPr>
          </a:lvl2pPr>
          <a:lvl3pPr marL="914400" algn="l" rtl="0" fontAlgn="base">
            <a:spcBef>
              <a:spcPct val="0"/>
            </a:spcBef>
            <a:spcAft>
              <a:spcPct val="0"/>
            </a:spcAft>
            <a:defRPr sz="2000" kern="1200">
              <a:solidFill>
                <a:schemeClr val="accent2"/>
              </a:solidFill>
              <a:latin typeface="Times New Roman" pitchFamily="18" charset="0"/>
              <a:ea typeface="ＭＳ Ｐゴシック" pitchFamily="34" charset="-128"/>
              <a:cs typeface="Arial" charset="0"/>
            </a:defRPr>
          </a:lvl3pPr>
          <a:lvl4pPr marL="1371600" algn="l" rtl="0" fontAlgn="base">
            <a:spcBef>
              <a:spcPct val="0"/>
            </a:spcBef>
            <a:spcAft>
              <a:spcPct val="0"/>
            </a:spcAft>
            <a:defRPr sz="2000" kern="1200">
              <a:solidFill>
                <a:schemeClr val="accent2"/>
              </a:solidFill>
              <a:latin typeface="Times New Roman" pitchFamily="18" charset="0"/>
              <a:ea typeface="ＭＳ Ｐゴシック" pitchFamily="34" charset="-128"/>
              <a:cs typeface="Arial" charset="0"/>
            </a:defRPr>
          </a:lvl4pPr>
          <a:lvl5pPr marL="1828800" algn="l" rtl="0" fontAlgn="base">
            <a:spcBef>
              <a:spcPct val="0"/>
            </a:spcBef>
            <a:spcAft>
              <a:spcPct val="0"/>
            </a:spcAft>
            <a:defRPr sz="2000" kern="1200">
              <a:solidFill>
                <a:schemeClr val="accent2"/>
              </a:solidFill>
              <a:latin typeface="Times New Roman" pitchFamily="18" charset="0"/>
              <a:ea typeface="ＭＳ Ｐゴシック" pitchFamily="34" charset="-128"/>
              <a:cs typeface="Arial" charset="0"/>
            </a:defRPr>
          </a:lvl5pPr>
          <a:lvl6pPr marL="2286000" algn="l" defTabSz="914400" rtl="0" eaLnBrk="1" latinLnBrk="0" hangingPunct="1">
            <a:defRPr sz="2000" kern="1200">
              <a:solidFill>
                <a:schemeClr val="accent2"/>
              </a:solidFill>
              <a:latin typeface="Times New Roman" pitchFamily="18" charset="0"/>
              <a:ea typeface="ＭＳ Ｐゴシック" pitchFamily="34" charset="-128"/>
              <a:cs typeface="Arial" charset="0"/>
            </a:defRPr>
          </a:lvl6pPr>
          <a:lvl7pPr marL="2743200" algn="l" defTabSz="914400" rtl="0" eaLnBrk="1" latinLnBrk="0" hangingPunct="1">
            <a:defRPr sz="2000" kern="1200">
              <a:solidFill>
                <a:schemeClr val="accent2"/>
              </a:solidFill>
              <a:latin typeface="Times New Roman" pitchFamily="18" charset="0"/>
              <a:ea typeface="ＭＳ Ｐゴシック" pitchFamily="34" charset="-128"/>
              <a:cs typeface="Arial" charset="0"/>
            </a:defRPr>
          </a:lvl7pPr>
          <a:lvl8pPr marL="3200400" algn="l" defTabSz="914400" rtl="0" eaLnBrk="1" latinLnBrk="0" hangingPunct="1">
            <a:defRPr sz="2000" kern="1200">
              <a:solidFill>
                <a:schemeClr val="accent2"/>
              </a:solidFill>
              <a:latin typeface="Times New Roman" pitchFamily="18" charset="0"/>
              <a:ea typeface="ＭＳ Ｐゴシック" pitchFamily="34" charset="-128"/>
              <a:cs typeface="Arial" charset="0"/>
            </a:defRPr>
          </a:lvl8pPr>
          <a:lvl9pPr marL="3657600" algn="l" defTabSz="914400" rtl="0" eaLnBrk="1" latinLnBrk="0" hangingPunct="1">
            <a:defRPr sz="2000" kern="1200">
              <a:solidFill>
                <a:schemeClr val="accent2"/>
              </a:solidFill>
              <a:latin typeface="Times New Roman" pitchFamily="18" charset="0"/>
              <a:ea typeface="ＭＳ Ｐゴシック" pitchFamily="34" charset="-128"/>
              <a:cs typeface="Arial" charset="0"/>
            </a:defRPr>
          </a:lvl9pPr>
        </a:lstStyle>
        <a:p xmlns:a="http://schemas.openxmlformats.org/drawingml/2006/main">
          <a:r>
            <a:rPr lang="en-US" b="1" dirty="0">
              <a:solidFill>
                <a:schemeClr val="tx1"/>
              </a:solidFill>
              <a:latin typeface="Calibri" panose="020F0502020204030204" pitchFamily="34" charset="0"/>
              <a:cs typeface="Calibri" panose="020F0502020204030204" pitchFamily="34" charset="0"/>
            </a:rPr>
            <a:t>200</a:t>
          </a:r>
        </a:p>
      </cdr:txBody>
    </cdr:sp>
  </cdr:relSizeAnchor>
  <cdr:relSizeAnchor xmlns:cdr="http://schemas.openxmlformats.org/drawingml/2006/chartDrawing">
    <cdr:from>
      <cdr:x>0.61188</cdr:x>
      <cdr:y>0.02792</cdr:y>
    </cdr:from>
    <cdr:to>
      <cdr:x>0.68056</cdr:x>
      <cdr:y>0.1175</cdr:y>
    </cdr:to>
    <cdr:sp macro="" textlink="">
      <cdr:nvSpPr>
        <cdr:cNvPr id="3" name="TextBox 1">
          <a:extLst xmlns:a="http://schemas.openxmlformats.org/drawingml/2006/main">
            <a:ext uri="{FF2B5EF4-FFF2-40B4-BE49-F238E27FC236}">
              <a16:creationId xmlns:a16="http://schemas.microsoft.com/office/drawing/2014/main" id="{9D0320D4-85EC-6411-C35A-5C922FFE7A24}"/>
            </a:ext>
          </a:extLst>
        </cdr:cNvPr>
        <cdr:cNvSpPr txBox="1"/>
      </cdr:nvSpPr>
      <cdr:spPr>
        <a:xfrm xmlns:a="http://schemas.openxmlformats.org/drawingml/2006/main">
          <a:off x="5115457" y="124710"/>
          <a:ext cx="574196" cy="400110"/>
        </a:xfrm>
        <a:prstGeom xmlns:a="http://schemas.openxmlformats.org/drawingml/2006/main" prst="rect">
          <a:avLst/>
        </a:prstGeom>
        <a:noFill xmlns:a="http://schemas.openxmlformats.org/drawingml/2006/main"/>
      </cdr:spPr>
      <cdr:txBody>
        <a:bodyPr xmlns:a="http://schemas.openxmlformats.org/drawingml/2006/main" wrap="none" rtlCol="0">
          <a:spAutoFit/>
        </a:bodyPr>
        <a:lstStyle xmlns:a="http://schemas.openxmlformats.org/drawingml/2006/main">
          <a:defPPr>
            <a:defRPr lang="en-US"/>
          </a:defPPr>
          <a:lvl1pPr algn="l" rtl="0" fontAlgn="base">
            <a:spcBef>
              <a:spcPct val="0"/>
            </a:spcBef>
            <a:spcAft>
              <a:spcPct val="0"/>
            </a:spcAft>
            <a:defRPr sz="2000" kern="1200">
              <a:solidFill>
                <a:schemeClr val="accent2"/>
              </a:solidFill>
              <a:latin typeface="Times New Roman" pitchFamily="18" charset="0"/>
              <a:ea typeface="ＭＳ Ｐゴシック" pitchFamily="34" charset="-128"/>
              <a:cs typeface="Arial" charset="0"/>
            </a:defRPr>
          </a:lvl1pPr>
          <a:lvl2pPr marL="457200" algn="l" rtl="0" fontAlgn="base">
            <a:spcBef>
              <a:spcPct val="0"/>
            </a:spcBef>
            <a:spcAft>
              <a:spcPct val="0"/>
            </a:spcAft>
            <a:defRPr sz="2000" kern="1200">
              <a:solidFill>
                <a:schemeClr val="accent2"/>
              </a:solidFill>
              <a:latin typeface="Times New Roman" pitchFamily="18" charset="0"/>
              <a:ea typeface="ＭＳ Ｐゴシック" pitchFamily="34" charset="-128"/>
              <a:cs typeface="Arial" charset="0"/>
            </a:defRPr>
          </a:lvl2pPr>
          <a:lvl3pPr marL="914400" algn="l" rtl="0" fontAlgn="base">
            <a:spcBef>
              <a:spcPct val="0"/>
            </a:spcBef>
            <a:spcAft>
              <a:spcPct val="0"/>
            </a:spcAft>
            <a:defRPr sz="2000" kern="1200">
              <a:solidFill>
                <a:schemeClr val="accent2"/>
              </a:solidFill>
              <a:latin typeface="Times New Roman" pitchFamily="18" charset="0"/>
              <a:ea typeface="ＭＳ Ｐゴシック" pitchFamily="34" charset="-128"/>
              <a:cs typeface="Arial" charset="0"/>
            </a:defRPr>
          </a:lvl3pPr>
          <a:lvl4pPr marL="1371600" algn="l" rtl="0" fontAlgn="base">
            <a:spcBef>
              <a:spcPct val="0"/>
            </a:spcBef>
            <a:spcAft>
              <a:spcPct val="0"/>
            </a:spcAft>
            <a:defRPr sz="2000" kern="1200">
              <a:solidFill>
                <a:schemeClr val="accent2"/>
              </a:solidFill>
              <a:latin typeface="Times New Roman" pitchFamily="18" charset="0"/>
              <a:ea typeface="ＭＳ Ｐゴシック" pitchFamily="34" charset="-128"/>
              <a:cs typeface="Arial" charset="0"/>
            </a:defRPr>
          </a:lvl4pPr>
          <a:lvl5pPr marL="1828800" algn="l" rtl="0" fontAlgn="base">
            <a:spcBef>
              <a:spcPct val="0"/>
            </a:spcBef>
            <a:spcAft>
              <a:spcPct val="0"/>
            </a:spcAft>
            <a:defRPr sz="2000" kern="1200">
              <a:solidFill>
                <a:schemeClr val="accent2"/>
              </a:solidFill>
              <a:latin typeface="Times New Roman" pitchFamily="18" charset="0"/>
              <a:ea typeface="ＭＳ Ｐゴシック" pitchFamily="34" charset="-128"/>
              <a:cs typeface="Arial" charset="0"/>
            </a:defRPr>
          </a:lvl5pPr>
          <a:lvl6pPr marL="2286000" algn="l" defTabSz="914400" rtl="0" eaLnBrk="1" latinLnBrk="0" hangingPunct="1">
            <a:defRPr sz="2000" kern="1200">
              <a:solidFill>
                <a:schemeClr val="accent2"/>
              </a:solidFill>
              <a:latin typeface="Times New Roman" pitchFamily="18" charset="0"/>
              <a:ea typeface="ＭＳ Ｐゴシック" pitchFamily="34" charset="-128"/>
              <a:cs typeface="Arial" charset="0"/>
            </a:defRPr>
          </a:lvl6pPr>
          <a:lvl7pPr marL="2743200" algn="l" defTabSz="914400" rtl="0" eaLnBrk="1" latinLnBrk="0" hangingPunct="1">
            <a:defRPr sz="2000" kern="1200">
              <a:solidFill>
                <a:schemeClr val="accent2"/>
              </a:solidFill>
              <a:latin typeface="Times New Roman" pitchFamily="18" charset="0"/>
              <a:ea typeface="ＭＳ Ｐゴシック" pitchFamily="34" charset="-128"/>
              <a:cs typeface="Arial" charset="0"/>
            </a:defRPr>
          </a:lvl7pPr>
          <a:lvl8pPr marL="3200400" algn="l" defTabSz="914400" rtl="0" eaLnBrk="1" latinLnBrk="0" hangingPunct="1">
            <a:defRPr sz="2000" kern="1200">
              <a:solidFill>
                <a:schemeClr val="accent2"/>
              </a:solidFill>
              <a:latin typeface="Times New Roman" pitchFamily="18" charset="0"/>
              <a:ea typeface="ＭＳ Ｐゴシック" pitchFamily="34" charset="-128"/>
              <a:cs typeface="Arial" charset="0"/>
            </a:defRPr>
          </a:lvl8pPr>
          <a:lvl9pPr marL="3657600" algn="l" defTabSz="914400" rtl="0" eaLnBrk="1" latinLnBrk="0" hangingPunct="1">
            <a:defRPr sz="2000" kern="1200">
              <a:solidFill>
                <a:schemeClr val="accent2"/>
              </a:solidFill>
              <a:latin typeface="Times New Roman" pitchFamily="18" charset="0"/>
              <a:ea typeface="ＭＳ Ｐゴシック" pitchFamily="34" charset="-128"/>
              <a:cs typeface="Arial" charset="0"/>
            </a:defRPr>
          </a:lvl9pPr>
        </a:lstStyle>
        <a:p xmlns:a="http://schemas.openxmlformats.org/drawingml/2006/main">
          <a:r>
            <a:rPr lang="en-US" b="1" dirty="0">
              <a:solidFill>
                <a:schemeClr val="tx1"/>
              </a:solidFill>
              <a:latin typeface="Calibri" panose="020F0502020204030204" pitchFamily="34" charset="0"/>
              <a:cs typeface="Calibri" panose="020F0502020204030204" pitchFamily="34" charset="0"/>
            </a:rPr>
            <a:t>198</a:t>
          </a:r>
        </a:p>
      </cdr:txBody>
    </cdr:sp>
  </cdr:relSizeAnchor>
  <cdr:relSizeAnchor xmlns:cdr="http://schemas.openxmlformats.org/drawingml/2006/chartDrawing">
    <cdr:from>
      <cdr:x>0.14817</cdr:x>
      <cdr:y>0.0265</cdr:y>
    </cdr:from>
    <cdr:to>
      <cdr:x>0.21685</cdr:x>
      <cdr:y>0.11608</cdr:y>
    </cdr:to>
    <cdr:sp macro="" textlink="">
      <cdr:nvSpPr>
        <cdr:cNvPr id="4" name="TextBox 2">
          <a:extLst xmlns:a="http://schemas.openxmlformats.org/drawingml/2006/main">
            <a:ext uri="{FF2B5EF4-FFF2-40B4-BE49-F238E27FC236}">
              <a16:creationId xmlns:a16="http://schemas.microsoft.com/office/drawing/2014/main" id="{D9F5F95A-4487-7CAB-EC2D-D9FF77F4CA1B}"/>
            </a:ext>
          </a:extLst>
        </cdr:cNvPr>
        <cdr:cNvSpPr txBox="1"/>
      </cdr:nvSpPr>
      <cdr:spPr>
        <a:xfrm xmlns:a="http://schemas.openxmlformats.org/drawingml/2006/main">
          <a:off x="1238735" y="118367"/>
          <a:ext cx="574196" cy="400110"/>
        </a:xfrm>
        <a:prstGeom xmlns:a="http://schemas.openxmlformats.org/drawingml/2006/main" prst="rect">
          <a:avLst/>
        </a:prstGeom>
        <a:noFill xmlns:a="http://schemas.openxmlformats.org/drawingml/2006/main"/>
      </cdr:spPr>
      <cdr:txBody>
        <a:bodyPr xmlns:a="http://schemas.openxmlformats.org/drawingml/2006/main" wrap="none" rtlCol="0">
          <a:spAutoFit/>
        </a:bodyPr>
        <a:lstStyle xmlns:a="http://schemas.openxmlformats.org/drawingml/2006/main">
          <a:defPPr>
            <a:defRPr lang="en-US"/>
          </a:defPPr>
          <a:lvl1pPr algn="l" rtl="0" fontAlgn="base">
            <a:spcBef>
              <a:spcPct val="0"/>
            </a:spcBef>
            <a:spcAft>
              <a:spcPct val="0"/>
            </a:spcAft>
            <a:defRPr sz="2000" kern="1200">
              <a:solidFill>
                <a:schemeClr val="accent2"/>
              </a:solidFill>
              <a:latin typeface="Times New Roman" pitchFamily="18" charset="0"/>
              <a:ea typeface="ＭＳ Ｐゴシック" pitchFamily="34" charset="-128"/>
              <a:cs typeface="Arial" charset="0"/>
            </a:defRPr>
          </a:lvl1pPr>
          <a:lvl2pPr marL="457200" algn="l" rtl="0" fontAlgn="base">
            <a:spcBef>
              <a:spcPct val="0"/>
            </a:spcBef>
            <a:spcAft>
              <a:spcPct val="0"/>
            </a:spcAft>
            <a:defRPr sz="2000" kern="1200">
              <a:solidFill>
                <a:schemeClr val="accent2"/>
              </a:solidFill>
              <a:latin typeface="Times New Roman" pitchFamily="18" charset="0"/>
              <a:ea typeface="ＭＳ Ｐゴシック" pitchFamily="34" charset="-128"/>
              <a:cs typeface="Arial" charset="0"/>
            </a:defRPr>
          </a:lvl2pPr>
          <a:lvl3pPr marL="914400" algn="l" rtl="0" fontAlgn="base">
            <a:spcBef>
              <a:spcPct val="0"/>
            </a:spcBef>
            <a:spcAft>
              <a:spcPct val="0"/>
            </a:spcAft>
            <a:defRPr sz="2000" kern="1200">
              <a:solidFill>
                <a:schemeClr val="accent2"/>
              </a:solidFill>
              <a:latin typeface="Times New Roman" pitchFamily="18" charset="0"/>
              <a:ea typeface="ＭＳ Ｐゴシック" pitchFamily="34" charset="-128"/>
              <a:cs typeface="Arial" charset="0"/>
            </a:defRPr>
          </a:lvl3pPr>
          <a:lvl4pPr marL="1371600" algn="l" rtl="0" fontAlgn="base">
            <a:spcBef>
              <a:spcPct val="0"/>
            </a:spcBef>
            <a:spcAft>
              <a:spcPct val="0"/>
            </a:spcAft>
            <a:defRPr sz="2000" kern="1200">
              <a:solidFill>
                <a:schemeClr val="accent2"/>
              </a:solidFill>
              <a:latin typeface="Times New Roman" pitchFamily="18" charset="0"/>
              <a:ea typeface="ＭＳ Ｐゴシック" pitchFamily="34" charset="-128"/>
              <a:cs typeface="Arial" charset="0"/>
            </a:defRPr>
          </a:lvl4pPr>
          <a:lvl5pPr marL="1828800" algn="l" rtl="0" fontAlgn="base">
            <a:spcBef>
              <a:spcPct val="0"/>
            </a:spcBef>
            <a:spcAft>
              <a:spcPct val="0"/>
            </a:spcAft>
            <a:defRPr sz="2000" kern="1200">
              <a:solidFill>
                <a:schemeClr val="accent2"/>
              </a:solidFill>
              <a:latin typeface="Times New Roman" pitchFamily="18" charset="0"/>
              <a:ea typeface="ＭＳ Ｐゴシック" pitchFamily="34" charset="-128"/>
              <a:cs typeface="Arial" charset="0"/>
            </a:defRPr>
          </a:lvl5pPr>
          <a:lvl6pPr marL="2286000" algn="l" defTabSz="914400" rtl="0" eaLnBrk="1" latinLnBrk="0" hangingPunct="1">
            <a:defRPr sz="2000" kern="1200">
              <a:solidFill>
                <a:schemeClr val="accent2"/>
              </a:solidFill>
              <a:latin typeface="Times New Roman" pitchFamily="18" charset="0"/>
              <a:ea typeface="ＭＳ Ｐゴシック" pitchFamily="34" charset="-128"/>
              <a:cs typeface="Arial" charset="0"/>
            </a:defRPr>
          </a:lvl6pPr>
          <a:lvl7pPr marL="2743200" algn="l" defTabSz="914400" rtl="0" eaLnBrk="1" latinLnBrk="0" hangingPunct="1">
            <a:defRPr sz="2000" kern="1200">
              <a:solidFill>
                <a:schemeClr val="accent2"/>
              </a:solidFill>
              <a:latin typeface="Times New Roman" pitchFamily="18" charset="0"/>
              <a:ea typeface="ＭＳ Ｐゴシック" pitchFamily="34" charset="-128"/>
              <a:cs typeface="Arial" charset="0"/>
            </a:defRPr>
          </a:lvl7pPr>
          <a:lvl8pPr marL="3200400" algn="l" defTabSz="914400" rtl="0" eaLnBrk="1" latinLnBrk="0" hangingPunct="1">
            <a:defRPr sz="2000" kern="1200">
              <a:solidFill>
                <a:schemeClr val="accent2"/>
              </a:solidFill>
              <a:latin typeface="Times New Roman" pitchFamily="18" charset="0"/>
              <a:ea typeface="ＭＳ Ｐゴシック" pitchFamily="34" charset="-128"/>
              <a:cs typeface="Arial" charset="0"/>
            </a:defRPr>
          </a:lvl8pPr>
          <a:lvl9pPr marL="3657600" algn="l" defTabSz="914400" rtl="0" eaLnBrk="1" latinLnBrk="0" hangingPunct="1">
            <a:defRPr sz="2000" kern="1200">
              <a:solidFill>
                <a:schemeClr val="accent2"/>
              </a:solidFill>
              <a:latin typeface="Times New Roman" pitchFamily="18" charset="0"/>
              <a:ea typeface="ＭＳ Ｐゴシック" pitchFamily="34" charset="-128"/>
              <a:cs typeface="Arial" charset="0"/>
            </a:defRPr>
          </a:lvl9pPr>
        </a:lstStyle>
        <a:p xmlns:a="http://schemas.openxmlformats.org/drawingml/2006/main">
          <a:r>
            <a:rPr lang="en-US" b="1" dirty="0">
              <a:solidFill>
                <a:schemeClr val="tx1"/>
              </a:solidFill>
              <a:latin typeface="Calibri" panose="020F0502020204030204" pitchFamily="34" charset="0"/>
              <a:cs typeface="Calibri" panose="020F0502020204030204" pitchFamily="34" charset="0"/>
            </a:rPr>
            <a:t>199</a:t>
          </a:r>
        </a:p>
      </cdr:txBody>
    </cdr:sp>
  </cdr:relSizeAnchor>
  <cdr:relSizeAnchor xmlns:cdr="http://schemas.openxmlformats.org/drawingml/2006/chartDrawing">
    <cdr:from>
      <cdr:x>0.84203</cdr:x>
      <cdr:y>0.03077</cdr:y>
    </cdr:from>
    <cdr:to>
      <cdr:x>0.91071</cdr:x>
      <cdr:y>0.12035</cdr:y>
    </cdr:to>
    <cdr:sp macro="" textlink="">
      <cdr:nvSpPr>
        <cdr:cNvPr id="5" name="TextBox 1">
          <a:extLst xmlns:a="http://schemas.openxmlformats.org/drawingml/2006/main">
            <a:ext uri="{FF2B5EF4-FFF2-40B4-BE49-F238E27FC236}">
              <a16:creationId xmlns:a16="http://schemas.microsoft.com/office/drawing/2014/main" id="{9366AAD0-DAF6-6884-4AD1-F3C057F5508D}"/>
            </a:ext>
          </a:extLst>
        </cdr:cNvPr>
        <cdr:cNvSpPr txBox="1"/>
      </cdr:nvSpPr>
      <cdr:spPr>
        <a:xfrm xmlns:a="http://schemas.openxmlformats.org/drawingml/2006/main">
          <a:off x="7039564" y="137440"/>
          <a:ext cx="574196" cy="400110"/>
        </a:xfrm>
        <a:prstGeom xmlns:a="http://schemas.openxmlformats.org/drawingml/2006/main" prst="rect">
          <a:avLst/>
        </a:prstGeom>
        <a:noFill xmlns:a="http://schemas.openxmlformats.org/drawingml/2006/main"/>
      </cdr:spPr>
      <cdr:txBody>
        <a:bodyPr xmlns:a="http://schemas.openxmlformats.org/drawingml/2006/main" wrap="none" rtlCol="0">
          <a:sp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US" sz="2000" b="1" dirty="0">
              <a:solidFill>
                <a:schemeClr val="tx1"/>
              </a:solidFill>
              <a:latin typeface="Calibri" panose="020F0502020204030204" pitchFamily="34" charset="0"/>
              <a:cs typeface="Calibri" panose="020F0502020204030204" pitchFamily="34" charset="0"/>
            </a:rPr>
            <a:t>202</a:t>
          </a:r>
        </a:p>
      </cdr:txBody>
    </cdr: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513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970938" y="0"/>
            <a:ext cx="3037840" cy="465138"/>
          </a:xfrm>
          <a:prstGeom prst="rect">
            <a:avLst/>
          </a:prstGeom>
        </p:spPr>
        <p:txBody>
          <a:bodyPr vert="horz" lIns="91440" tIns="45720" rIns="91440" bIns="45720" rtlCol="0"/>
          <a:lstStyle>
            <a:lvl1pPr algn="r">
              <a:defRPr sz="1200"/>
            </a:lvl1pPr>
          </a:lstStyle>
          <a:p>
            <a:fld id="{CAC2F0AC-C814-4842-9D44-334E3930DFF0}" type="datetimeFigureOut">
              <a:rPr lang="en-US" smtClean="0"/>
              <a:pPr/>
              <a:t>5/13/2025</a:t>
            </a:fld>
            <a:endParaRPr lang="en-US"/>
          </a:p>
        </p:txBody>
      </p:sp>
      <p:sp>
        <p:nvSpPr>
          <p:cNvPr id="4" name="Footer Placeholder 3"/>
          <p:cNvSpPr>
            <a:spLocks noGrp="1"/>
          </p:cNvSpPr>
          <p:nvPr>
            <p:ph type="ftr" sz="quarter" idx="2"/>
          </p:nvPr>
        </p:nvSpPr>
        <p:spPr>
          <a:xfrm>
            <a:off x="0" y="8829675"/>
            <a:ext cx="3037840" cy="465138"/>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970938" y="8829675"/>
            <a:ext cx="3037840" cy="465138"/>
          </a:xfrm>
          <a:prstGeom prst="rect">
            <a:avLst/>
          </a:prstGeom>
        </p:spPr>
        <p:txBody>
          <a:bodyPr vert="horz" lIns="91440" tIns="45720" rIns="91440" bIns="45720" rtlCol="0" anchor="b"/>
          <a:lstStyle>
            <a:lvl1pPr algn="r">
              <a:defRPr sz="1200"/>
            </a:lvl1pPr>
          </a:lstStyle>
          <a:p>
            <a:fld id="{C14F52CA-1955-4F90-9350-2BC336A82313}" type="slidenum">
              <a:rPr lang="en-US" smtClean="0"/>
              <a:pPr/>
              <a:t>‹#›</a:t>
            </a:fld>
            <a:endParaRPr lang="en-US"/>
          </a:p>
        </p:txBody>
      </p:sp>
    </p:spTree>
    <p:extLst>
      <p:ext uri="{BB962C8B-B14F-4D97-AF65-F5344CB8AC3E}">
        <p14:creationId xmlns:p14="http://schemas.microsoft.com/office/powerpoint/2010/main" val="1835013741"/>
      </p:ext>
    </p:extLst>
  </p:cSld>
  <p:clrMap bg1="lt1" tx1="dk1" bg2="lt2" tx2="dk2" accent1="accent1" accent2="accent2" accent3="accent3" accent4="accent4" accent5="accent5" accent6="accent6" hlink="hlink" folHlink="folHlink"/>
  <p:hf hd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122" name="Rectangle 2"/>
          <p:cNvSpPr>
            <a:spLocks noGrp="1" noChangeArrowheads="1"/>
          </p:cNvSpPr>
          <p:nvPr>
            <p:ph type="hdr" sz="quarter"/>
          </p:nvPr>
        </p:nvSpPr>
        <p:spPr bwMode="auto">
          <a:xfrm>
            <a:off x="5" y="0"/>
            <a:ext cx="3038475" cy="465138"/>
          </a:xfrm>
          <a:prstGeom prst="rect">
            <a:avLst/>
          </a:prstGeom>
          <a:noFill/>
          <a:ln>
            <a:noFill/>
          </a:ln>
        </p:spPr>
        <p:txBody>
          <a:bodyPr vert="horz" wrap="square" lIns="94572" tIns="47287" rIns="94572" bIns="47287" numCol="1" anchor="t" anchorCtr="0" compatLnSpc="1">
            <a:prstTxWarp prst="textNoShape">
              <a:avLst/>
            </a:prstTxWarp>
          </a:bodyPr>
          <a:lstStyle>
            <a:lvl1pPr defTabSz="928264">
              <a:defRPr sz="1200">
                <a:solidFill>
                  <a:schemeClr val="tx1"/>
                </a:solidFill>
                <a:latin typeface="Arial" charset="0"/>
                <a:ea typeface="ＭＳ Ｐゴシック" pitchFamily="34" charset="-128"/>
                <a:cs typeface="+mn-cs"/>
              </a:defRPr>
            </a:lvl1pPr>
          </a:lstStyle>
          <a:p>
            <a:pPr>
              <a:defRPr/>
            </a:pPr>
            <a:endParaRPr lang="en-US"/>
          </a:p>
        </p:txBody>
      </p:sp>
      <p:sp>
        <p:nvSpPr>
          <p:cNvPr id="5123" name="Rectangle 3"/>
          <p:cNvSpPr>
            <a:spLocks noGrp="1" noChangeArrowheads="1"/>
          </p:cNvSpPr>
          <p:nvPr>
            <p:ph type="dt" idx="1"/>
          </p:nvPr>
        </p:nvSpPr>
        <p:spPr bwMode="auto">
          <a:xfrm>
            <a:off x="3970342" y="0"/>
            <a:ext cx="3038475" cy="465138"/>
          </a:xfrm>
          <a:prstGeom prst="rect">
            <a:avLst/>
          </a:prstGeom>
          <a:noFill/>
          <a:ln>
            <a:noFill/>
          </a:ln>
        </p:spPr>
        <p:txBody>
          <a:bodyPr vert="horz" wrap="square" lIns="94572" tIns="47287" rIns="94572" bIns="47287" numCol="1" anchor="t" anchorCtr="0" compatLnSpc="1">
            <a:prstTxWarp prst="textNoShape">
              <a:avLst/>
            </a:prstTxWarp>
          </a:bodyPr>
          <a:lstStyle>
            <a:lvl1pPr algn="r" defTabSz="928264">
              <a:defRPr sz="1200">
                <a:solidFill>
                  <a:schemeClr val="tx1"/>
                </a:solidFill>
                <a:latin typeface="Arial" charset="0"/>
                <a:ea typeface="ＭＳ Ｐゴシック" pitchFamily="34" charset="-128"/>
                <a:cs typeface="+mn-cs"/>
              </a:defRPr>
            </a:lvl1pPr>
          </a:lstStyle>
          <a:p>
            <a:pPr>
              <a:defRPr/>
            </a:pPr>
            <a:endParaRPr lang="en-US"/>
          </a:p>
        </p:txBody>
      </p:sp>
      <p:sp>
        <p:nvSpPr>
          <p:cNvPr id="17412" name="Rectangle 4"/>
          <p:cNvSpPr>
            <a:spLocks noGrp="1" noRot="1" noChangeAspect="1" noChangeArrowheads="1" noTextEdit="1"/>
          </p:cNvSpPr>
          <p:nvPr>
            <p:ph type="sldImg" idx="2"/>
          </p:nvPr>
        </p:nvSpPr>
        <p:spPr bwMode="auto">
          <a:xfrm>
            <a:off x="1179513" y="693738"/>
            <a:ext cx="4652962" cy="3489325"/>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125" name="Rectangle 5"/>
          <p:cNvSpPr>
            <a:spLocks noGrp="1" noChangeArrowheads="1"/>
          </p:cNvSpPr>
          <p:nvPr>
            <p:ph type="body" sz="quarter" idx="3"/>
          </p:nvPr>
        </p:nvSpPr>
        <p:spPr bwMode="auto">
          <a:xfrm>
            <a:off x="701675" y="4416433"/>
            <a:ext cx="5608638" cy="4183063"/>
          </a:xfrm>
          <a:prstGeom prst="rect">
            <a:avLst/>
          </a:prstGeom>
          <a:noFill/>
          <a:ln>
            <a:noFill/>
          </a:ln>
        </p:spPr>
        <p:txBody>
          <a:bodyPr vert="horz" wrap="square" lIns="94572" tIns="47287" rIns="94572" bIns="47287"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5126" name="Rectangle 6"/>
          <p:cNvSpPr>
            <a:spLocks noGrp="1" noChangeArrowheads="1"/>
          </p:cNvSpPr>
          <p:nvPr>
            <p:ph type="ftr" sz="quarter" idx="4"/>
          </p:nvPr>
        </p:nvSpPr>
        <p:spPr bwMode="auto">
          <a:xfrm>
            <a:off x="5" y="8831263"/>
            <a:ext cx="3038475" cy="463550"/>
          </a:xfrm>
          <a:prstGeom prst="rect">
            <a:avLst/>
          </a:prstGeom>
          <a:noFill/>
          <a:ln>
            <a:noFill/>
          </a:ln>
        </p:spPr>
        <p:txBody>
          <a:bodyPr vert="horz" wrap="square" lIns="94572" tIns="47287" rIns="94572" bIns="47287" numCol="1" anchor="b" anchorCtr="0" compatLnSpc="1">
            <a:prstTxWarp prst="textNoShape">
              <a:avLst/>
            </a:prstTxWarp>
          </a:bodyPr>
          <a:lstStyle>
            <a:lvl1pPr defTabSz="928264">
              <a:defRPr sz="1200">
                <a:solidFill>
                  <a:schemeClr val="tx1"/>
                </a:solidFill>
                <a:latin typeface="Arial" charset="0"/>
                <a:ea typeface="ＭＳ Ｐゴシック" pitchFamily="34" charset="-128"/>
                <a:cs typeface="+mn-cs"/>
              </a:defRPr>
            </a:lvl1pPr>
          </a:lstStyle>
          <a:p>
            <a:pPr>
              <a:defRPr/>
            </a:pPr>
            <a:endParaRPr lang="en-US"/>
          </a:p>
        </p:txBody>
      </p:sp>
      <p:sp>
        <p:nvSpPr>
          <p:cNvPr id="5127" name="Rectangle 7"/>
          <p:cNvSpPr>
            <a:spLocks noGrp="1" noChangeArrowheads="1"/>
          </p:cNvSpPr>
          <p:nvPr>
            <p:ph type="sldNum" sz="quarter" idx="5"/>
          </p:nvPr>
        </p:nvSpPr>
        <p:spPr bwMode="auto">
          <a:xfrm>
            <a:off x="3970342" y="8831263"/>
            <a:ext cx="3038475" cy="463550"/>
          </a:xfrm>
          <a:prstGeom prst="rect">
            <a:avLst/>
          </a:prstGeom>
          <a:noFill/>
          <a:ln>
            <a:noFill/>
          </a:ln>
        </p:spPr>
        <p:txBody>
          <a:bodyPr vert="horz" wrap="square" lIns="94572" tIns="47287" rIns="94572" bIns="47287" numCol="1" anchor="b" anchorCtr="0" compatLnSpc="1">
            <a:prstTxWarp prst="textNoShape">
              <a:avLst/>
            </a:prstTxWarp>
          </a:bodyPr>
          <a:lstStyle>
            <a:lvl1pPr algn="r" defTabSz="927100">
              <a:defRPr sz="1200">
                <a:solidFill>
                  <a:schemeClr val="tx1"/>
                </a:solidFill>
                <a:latin typeface="Arial" charset="0"/>
                <a:ea typeface="ＭＳ Ｐゴシック" charset="-128"/>
                <a:cs typeface="+mn-cs"/>
              </a:defRPr>
            </a:lvl1pPr>
          </a:lstStyle>
          <a:p>
            <a:pPr>
              <a:defRPr/>
            </a:pPr>
            <a:fld id="{48C8B375-D0B0-4FBA-9346-BBB8BA991440}" type="slidenum">
              <a:rPr lang="en-US" altLang="en-US"/>
              <a:pPr>
                <a:defRPr/>
              </a:pPr>
              <a:t>‹#›</a:t>
            </a:fld>
            <a:endParaRPr lang="en-US" altLang="en-US"/>
          </a:p>
        </p:txBody>
      </p:sp>
    </p:spTree>
    <p:extLst>
      <p:ext uri="{BB962C8B-B14F-4D97-AF65-F5344CB8AC3E}">
        <p14:creationId xmlns:p14="http://schemas.microsoft.com/office/powerpoint/2010/main" val="3004980485"/>
      </p:ext>
    </p:extLst>
  </p:cSld>
  <p:clrMap bg1="lt1" tx1="dk1" bg2="lt2" tx2="dk2" accent1="accent1" accent2="accent2" accent3="accent3" accent4="accent4" accent5="accent5" accent6="accent6" hlink="hlink" folHlink="folHlink"/>
  <p:hf hdr="0" dt="0"/>
  <p:notesStyle>
    <a:lvl1pPr algn="l" rtl="0" eaLnBrk="0" fontAlgn="base" hangingPunct="0">
      <a:spcBef>
        <a:spcPct val="30000"/>
      </a:spcBef>
      <a:spcAft>
        <a:spcPct val="0"/>
      </a:spcAft>
      <a:defRPr sz="1200" kern="1200">
        <a:solidFill>
          <a:schemeClr val="tx1"/>
        </a:solidFill>
        <a:latin typeface="Arial" pitchFamily="1" charset="0"/>
        <a:ea typeface="ＭＳ Ｐゴシック" pitchFamily="34" charset="-128"/>
        <a:cs typeface="ＭＳ Ｐゴシック" charset="-128"/>
      </a:defRPr>
    </a:lvl1pPr>
    <a:lvl2pPr marL="457200" algn="l" rtl="0" eaLnBrk="0" fontAlgn="base" hangingPunct="0">
      <a:spcBef>
        <a:spcPct val="30000"/>
      </a:spcBef>
      <a:spcAft>
        <a:spcPct val="0"/>
      </a:spcAft>
      <a:defRPr sz="1200" kern="1200">
        <a:solidFill>
          <a:schemeClr val="tx1"/>
        </a:solidFill>
        <a:latin typeface="Arial" pitchFamily="1" charset="0"/>
        <a:ea typeface="ＭＳ Ｐゴシック" pitchFamily="1" charset="-128"/>
        <a:cs typeface="+mn-cs"/>
      </a:defRPr>
    </a:lvl2pPr>
    <a:lvl3pPr marL="914400" algn="l" rtl="0" eaLnBrk="0" fontAlgn="base" hangingPunct="0">
      <a:spcBef>
        <a:spcPct val="30000"/>
      </a:spcBef>
      <a:spcAft>
        <a:spcPct val="0"/>
      </a:spcAft>
      <a:defRPr sz="1200" kern="1200">
        <a:solidFill>
          <a:schemeClr val="tx1"/>
        </a:solidFill>
        <a:latin typeface="Arial" pitchFamily="1" charset="0"/>
        <a:ea typeface="ＭＳ Ｐゴシック" pitchFamily="1" charset="-128"/>
        <a:cs typeface="+mn-cs"/>
      </a:defRPr>
    </a:lvl3pPr>
    <a:lvl4pPr marL="1371600" algn="l" rtl="0" eaLnBrk="0" fontAlgn="base" hangingPunct="0">
      <a:spcBef>
        <a:spcPct val="30000"/>
      </a:spcBef>
      <a:spcAft>
        <a:spcPct val="0"/>
      </a:spcAft>
      <a:defRPr sz="1200" kern="1200">
        <a:solidFill>
          <a:schemeClr val="tx1"/>
        </a:solidFill>
        <a:latin typeface="Arial" pitchFamily="1" charset="0"/>
        <a:ea typeface="ＭＳ Ｐゴシック" pitchFamily="1" charset="-128"/>
        <a:cs typeface="+mn-cs"/>
      </a:defRPr>
    </a:lvl4pPr>
    <a:lvl5pPr marL="1828800" algn="l" rtl="0" eaLnBrk="0" fontAlgn="base" hangingPunct="0">
      <a:spcBef>
        <a:spcPct val="30000"/>
      </a:spcBef>
      <a:spcAft>
        <a:spcPct val="0"/>
      </a:spcAft>
      <a:defRPr sz="1200" kern="1200">
        <a:solidFill>
          <a:schemeClr val="tx1"/>
        </a:solidFill>
        <a:latin typeface="Arial" pitchFamily="1" charset="0"/>
        <a:ea typeface="ＭＳ Ｐゴシック" pitchFamily="1"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48C8B375-D0B0-4FBA-9346-BBB8BA991440}" type="slidenum">
              <a:rPr lang="en-US" altLang="en-US" smtClean="0"/>
              <a:pPr>
                <a:defRPr/>
              </a:pPr>
              <a:t>1</a:t>
            </a:fld>
            <a:endParaRPr lang="en-US" altLang="en-US"/>
          </a:p>
        </p:txBody>
      </p:sp>
      <p:sp>
        <p:nvSpPr>
          <p:cNvPr id="5" name="Footer Placeholder 4"/>
          <p:cNvSpPr>
            <a:spLocks noGrp="1"/>
          </p:cNvSpPr>
          <p:nvPr>
            <p:ph type="ftr" sz="quarter" idx="11"/>
          </p:nvPr>
        </p:nvSpPr>
        <p:spPr/>
        <p:txBody>
          <a:bodyPr/>
          <a:lstStyle/>
          <a:p>
            <a:pPr>
              <a:defRPr/>
            </a:pPr>
            <a:endParaRPr lang="en-US"/>
          </a:p>
        </p:txBody>
      </p:sp>
    </p:spTree>
    <p:extLst>
      <p:ext uri="{BB962C8B-B14F-4D97-AF65-F5344CB8AC3E}">
        <p14:creationId xmlns:p14="http://schemas.microsoft.com/office/powerpoint/2010/main" val="170483300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Footer Placeholder 3"/>
          <p:cNvSpPr>
            <a:spLocks noGrp="1"/>
          </p:cNvSpPr>
          <p:nvPr>
            <p:ph type="ftr" sz="quarter" idx="4"/>
          </p:nvPr>
        </p:nvSpPr>
        <p:spPr/>
        <p:txBody>
          <a:bodyPr/>
          <a:lstStyle/>
          <a:p>
            <a:pPr>
              <a:defRPr/>
            </a:pPr>
            <a:endParaRPr lang="en-US"/>
          </a:p>
        </p:txBody>
      </p:sp>
      <p:sp>
        <p:nvSpPr>
          <p:cNvPr id="5" name="Slide Number Placeholder 4"/>
          <p:cNvSpPr>
            <a:spLocks noGrp="1"/>
          </p:cNvSpPr>
          <p:nvPr>
            <p:ph type="sldNum" sz="quarter" idx="5"/>
          </p:nvPr>
        </p:nvSpPr>
        <p:spPr/>
        <p:txBody>
          <a:bodyPr/>
          <a:lstStyle/>
          <a:p>
            <a:pPr>
              <a:defRPr/>
            </a:pPr>
            <a:fld id="{48C8B375-D0B0-4FBA-9346-BBB8BA991440}" type="slidenum">
              <a:rPr lang="en-US" altLang="en-US" smtClean="0"/>
              <a:pPr>
                <a:defRPr/>
              </a:pPr>
              <a:t>13</a:t>
            </a:fld>
            <a:endParaRPr lang="en-US" altLang="en-US"/>
          </a:p>
        </p:txBody>
      </p:sp>
    </p:spTree>
    <p:extLst>
      <p:ext uri="{BB962C8B-B14F-4D97-AF65-F5344CB8AC3E}">
        <p14:creationId xmlns:p14="http://schemas.microsoft.com/office/powerpoint/2010/main" val="354951393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Footer Placeholder 3"/>
          <p:cNvSpPr>
            <a:spLocks noGrp="1"/>
          </p:cNvSpPr>
          <p:nvPr>
            <p:ph type="ftr" sz="quarter" idx="4"/>
          </p:nvPr>
        </p:nvSpPr>
        <p:spPr/>
        <p:txBody>
          <a:bodyPr/>
          <a:lstStyle/>
          <a:p>
            <a:pPr>
              <a:defRPr/>
            </a:pPr>
            <a:endParaRPr lang="en-US"/>
          </a:p>
        </p:txBody>
      </p:sp>
      <p:sp>
        <p:nvSpPr>
          <p:cNvPr id="5" name="Slide Number Placeholder 4"/>
          <p:cNvSpPr>
            <a:spLocks noGrp="1"/>
          </p:cNvSpPr>
          <p:nvPr>
            <p:ph type="sldNum" sz="quarter" idx="5"/>
          </p:nvPr>
        </p:nvSpPr>
        <p:spPr/>
        <p:txBody>
          <a:bodyPr/>
          <a:lstStyle/>
          <a:p>
            <a:pPr>
              <a:defRPr/>
            </a:pPr>
            <a:fld id="{48C8B375-D0B0-4FBA-9346-BBB8BA991440}" type="slidenum">
              <a:rPr lang="en-US" altLang="en-US" smtClean="0"/>
              <a:pPr>
                <a:defRPr/>
              </a:pPr>
              <a:t>14</a:t>
            </a:fld>
            <a:endParaRPr lang="en-US" altLang="en-US"/>
          </a:p>
        </p:txBody>
      </p:sp>
    </p:spTree>
    <p:extLst>
      <p:ext uri="{BB962C8B-B14F-4D97-AF65-F5344CB8AC3E}">
        <p14:creationId xmlns:p14="http://schemas.microsoft.com/office/powerpoint/2010/main" val="411830304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Footer Placeholder 3"/>
          <p:cNvSpPr>
            <a:spLocks noGrp="1"/>
          </p:cNvSpPr>
          <p:nvPr>
            <p:ph type="ftr" sz="quarter" idx="4"/>
          </p:nvPr>
        </p:nvSpPr>
        <p:spPr/>
        <p:txBody>
          <a:bodyPr/>
          <a:lstStyle/>
          <a:p>
            <a:pPr>
              <a:defRPr/>
            </a:pPr>
            <a:endParaRPr lang="en-US"/>
          </a:p>
        </p:txBody>
      </p:sp>
      <p:sp>
        <p:nvSpPr>
          <p:cNvPr id="5" name="Slide Number Placeholder 4"/>
          <p:cNvSpPr>
            <a:spLocks noGrp="1"/>
          </p:cNvSpPr>
          <p:nvPr>
            <p:ph type="sldNum" sz="quarter" idx="5"/>
          </p:nvPr>
        </p:nvSpPr>
        <p:spPr/>
        <p:txBody>
          <a:bodyPr/>
          <a:lstStyle/>
          <a:p>
            <a:pPr>
              <a:defRPr/>
            </a:pPr>
            <a:fld id="{48C8B375-D0B0-4FBA-9346-BBB8BA991440}" type="slidenum">
              <a:rPr lang="en-US" altLang="en-US" smtClean="0"/>
              <a:pPr>
                <a:defRPr/>
              </a:pPr>
              <a:t>15</a:t>
            </a:fld>
            <a:endParaRPr lang="en-US" altLang="en-US"/>
          </a:p>
        </p:txBody>
      </p:sp>
    </p:spTree>
    <p:extLst>
      <p:ext uri="{BB962C8B-B14F-4D97-AF65-F5344CB8AC3E}">
        <p14:creationId xmlns:p14="http://schemas.microsoft.com/office/powerpoint/2010/main" val="102107481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Footer Placeholder 3"/>
          <p:cNvSpPr>
            <a:spLocks noGrp="1"/>
          </p:cNvSpPr>
          <p:nvPr>
            <p:ph type="ftr" sz="quarter" idx="4"/>
          </p:nvPr>
        </p:nvSpPr>
        <p:spPr/>
        <p:txBody>
          <a:bodyPr/>
          <a:lstStyle/>
          <a:p>
            <a:pPr>
              <a:defRPr/>
            </a:pPr>
            <a:endParaRPr lang="en-US"/>
          </a:p>
        </p:txBody>
      </p:sp>
      <p:sp>
        <p:nvSpPr>
          <p:cNvPr id="5" name="Slide Number Placeholder 4"/>
          <p:cNvSpPr>
            <a:spLocks noGrp="1"/>
          </p:cNvSpPr>
          <p:nvPr>
            <p:ph type="sldNum" sz="quarter" idx="5"/>
          </p:nvPr>
        </p:nvSpPr>
        <p:spPr/>
        <p:txBody>
          <a:bodyPr/>
          <a:lstStyle/>
          <a:p>
            <a:pPr>
              <a:defRPr/>
            </a:pPr>
            <a:fld id="{48C8B375-D0B0-4FBA-9346-BBB8BA991440}" type="slidenum">
              <a:rPr lang="en-US" altLang="en-US" smtClean="0"/>
              <a:pPr>
                <a:defRPr/>
              </a:pPr>
              <a:t>4</a:t>
            </a:fld>
            <a:endParaRPr lang="en-US" altLang="en-US"/>
          </a:p>
        </p:txBody>
      </p:sp>
    </p:spTree>
    <p:extLst>
      <p:ext uri="{BB962C8B-B14F-4D97-AF65-F5344CB8AC3E}">
        <p14:creationId xmlns:p14="http://schemas.microsoft.com/office/powerpoint/2010/main" val="68336878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Footer Placeholder 3"/>
          <p:cNvSpPr>
            <a:spLocks noGrp="1"/>
          </p:cNvSpPr>
          <p:nvPr>
            <p:ph type="ftr" sz="quarter" idx="4"/>
          </p:nvPr>
        </p:nvSpPr>
        <p:spPr/>
        <p:txBody>
          <a:bodyPr/>
          <a:lstStyle/>
          <a:p>
            <a:pPr>
              <a:defRPr/>
            </a:pPr>
            <a:endParaRPr lang="en-US"/>
          </a:p>
        </p:txBody>
      </p:sp>
      <p:sp>
        <p:nvSpPr>
          <p:cNvPr id="5" name="Slide Number Placeholder 4"/>
          <p:cNvSpPr>
            <a:spLocks noGrp="1"/>
          </p:cNvSpPr>
          <p:nvPr>
            <p:ph type="sldNum" sz="quarter" idx="5"/>
          </p:nvPr>
        </p:nvSpPr>
        <p:spPr/>
        <p:txBody>
          <a:bodyPr/>
          <a:lstStyle/>
          <a:p>
            <a:pPr>
              <a:defRPr/>
            </a:pPr>
            <a:fld id="{48C8B375-D0B0-4FBA-9346-BBB8BA991440}" type="slidenum">
              <a:rPr lang="en-US" altLang="en-US" smtClean="0"/>
              <a:pPr>
                <a:defRPr/>
              </a:pPr>
              <a:t>6</a:t>
            </a:fld>
            <a:endParaRPr lang="en-US" altLang="en-US"/>
          </a:p>
        </p:txBody>
      </p:sp>
    </p:spTree>
    <p:extLst>
      <p:ext uri="{BB962C8B-B14F-4D97-AF65-F5344CB8AC3E}">
        <p14:creationId xmlns:p14="http://schemas.microsoft.com/office/powerpoint/2010/main" val="295930176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Footer Placeholder 3"/>
          <p:cNvSpPr>
            <a:spLocks noGrp="1"/>
          </p:cNvSpPr>
          <p:nvPr>
            <p:ph type="ftr" sz="quarter" idx="4"/>
          </p:nvPr>
        </p:nvSpPr>
        <p:spPr/>
        <p:txBody>
          <a:bodyPr/>
          <a:lstStyle/>
          <a:p>
            <a:pPr>
              <a:defRPr/>
            </a:pPr>
            <a:endParaRPr lang="en-US"/>
          </a:p>
        </p:txBody>
      </p:sp>
      <p:sp>
        <p:nvSpPr>
          <p:cNvPr id="5" name="Slide Number Placeholder 4"/>
          <p:cNvSpPr>
            <a:spLocks noGrp="1"/>
          </p:cNvSpPr>
          <p:nvPr>
            <p:ph type="sldNum" sz="quarter" idx="5"/>
          </p:nvPr>
        </p:nvSpPr>
        <p:spPr/>
        <p:txBody>
          <a:bodyPr/>
          <a:lstStyle/>
          <a:p>
            <a:pPr>
              <a:defRPr/>
            </a:pPr>
            <a:fld id="{48C8B375-D0B0-4FBA-9346-BBB8BA991440}" type="slidenum">
              <a:rPr lang="en-US" altLang="en-US" smtClean="0"/>
              <a:pPr>
                <a:defRPr/>
              </a:pPr>
              <a:t>7</a:t>
            </a:fld>
            <a:endParaRPr lang="en-US" altLang="en-US"/>
          </a:p>
        </p:txBody>
      </p:sp>
    </p:spTree>
    <p:extLst>
      <p:ext uri="{BB962C8B-B14F-4D97-AF65-F5344CB8AC3E}">
        <p14:creationId xmlns:p14="http://schemas.microsoft.com/office/powerpoint/2010/main" val="240833800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Footer Placeholder 3"/>
          <p:cNvSpPr>
            <a:spLocks noGrp="1"/>
          </p:cNvSpPr>
          <p:nvPr>
            <p:ph type="ftr" sz="quarter" idx="4"/>
          </p:nvPr>
        </p:nvSpPr>
        <p:spPr/>
        <p:txBody>
          <a:bodyPr/>
          <a:lstStyle/>
          <a:p>
            <a:pPr>
              <a:defRPr/>
            </a:pPr>
            <a:endParaRPr lang="en-US"/>
          </a:p>
        </p:txBody>
      </p:sp>
      <p:sp>
        <p:nvSpPr>
          <p:cNvPr id="5" name="Slide Number Placeholder 4"/>
          <p:cNvSpPr>
            <a:spLocks noGrp="1"/>
          </p:cNvSpPr>
          <p:nvPr>
            <p:ph type="sldNum" sz="quarter" idx="5"/>
          </p:nvPr>
        </p:nvSpPr>
        <p:spPr/>
        <p:txBody>
          <a:bodyPr/>
          <a:lstStyle/>
          <a:p>
            <a:pPr>
              <a:defRPr/>
            </a:pPr>
            <a:fld id="{48C8B375-D0B0-4FBA-9346-BBB8BA991440}" type="slidenum">
              <a:rPr lang="en-US" altLang="en-US" smtClean="0"/>
              <a:pPr>
                <a:defRPr/>
              </a:pPr>
              <a:t>8</a:t>
            </a:fld>
            <a:endParaRPr lang="en-US" altLang="en-US"/>
          </a:p>
        </p:txBody>
      </p:sp>
    </p:spTree>
    <p:extLst>
      <p:ext uri="{BB962C8B-B14F-4D97-AF65-F5344CB8AC3E}">
        <p14:creationId xmlns:p14="http://schemas.microsoft.com/office/powerpoint/2010/main" val="304833156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48C8B375-D0B0-4FBA-9346-BBB8BA991440}" type="slidenum">
              <a:rPr lang="en-US" altLang="en-US" smtClean="0"/>
              <a:pPr>
                <a:defRPr/>
              </a:pPr>
              <a:t>9</a:t>
            </a:fld>
            <a:endParaRPr lang="en-US" altLang="en-US"/>
          </a:p>
        </p:txBody>
      </p:sp>
      <p:sp>
        <p:nvSpPr>
          <p:cNvPr id="5" name="Footer Placeholder 4"/>
          <p:cNvSpPr>
            <a:spLocks noGrp="1"/>
          </p:cNvSpPr>
          <p:nvPr>
            <p:ph type="ftr" sz="quarter" idx="11"/>
          </p:nvPr>
        </p:nvSpPr>
        <p:spPr/>
        <p:txBody>
          <a:bodyPr/>
          <a:lstStyle/>
          <a:p>
            <a:pPr>
              <a:defRPr/>
            </a:pPr>
            <a:endParaRPr lang="en-US"/>
          </a:p>
        </p:txBody>
      </p:sp>
    </p:spTree>
    <p:extLst>
      <p:ext uri="{BB962C8B-B14F-4D97-AF65-F5344CB8AC3E}">
        <p14:creationId xmlns:p14="http://schemas.microsoft.com/office/powerpoint/2010/main" val="323638789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Footer Placeholder 3"/>
          <p:cNvSpPr>
            <a:spLocks noGrp="1"/>
          </p:cNvSpPr>
          <p:nvPr>
            <p:ph type="ftr" sz="quarter" idx="4"/>
          </p:nvPr>
        </p:nvSpPr>
        <p:spPr/>
        <p:txBody>
          <a:bodyPr/>
          <a:lstStyle/>
          <a:p>
            <a:pPr>
              <a:defRPr/>
            </a:pPr>
            <a:endParaRPr lang="en-US"/>
          </a:p>
        </p:txBody>
      </p:sp>
      <p:sp>
        <p:nvSpPr>
          <p:cNvPr id="5" name="Slide Number Placeholder 4"/>
          <p:cNvSpPr>
            <a:spLocks noGrp="1"/>
          </p:cNvSpPr>
          <p:nvPr>
            <p:ph type="sldNum" sz="quarter" idx="5"/>
          </p:nvPr>
        </p:nvSpPr>
        <p:spPr/>
        <p:txBody>
          <a:bodyPr/>
          <a:lstStyle/>
          <a:p>
            <a:pPr>
              <a:defRPr/>
            </a:pPr>
            <a:fld id="{48C8B375-D0B0-4FBA-9346-BBB8BA991440}" type="slidenum">
              <a:rPr lang="en-US" altLang="en-US" smtClean="0"/>
              <a:pPr>
                <a:defRPr/>
              </a:pPr>
              <a:t>10</a:t>
            </a:fld>
            <a:endParaRPr lang="en-US" altLang="en-US"/>
          </a:p>
        </p:txBody>
      </p:sp>
    </p:spTree>
    <p:extLst>
      <p:ext uri="{BB962C8B-B14F-4D97-AF65-F5344CB8AC3E}">
        <p14:creationId xmlns:p14="http://schemas.microsoft.com/office/powerpoint/2010/main" val="247691296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Footer Placeholder 3"/>
          <p:cNvSpPr>
            <a:spLocks noGrp="1"/>
          </p:cNvSpPr>
          <p:nvPr>
            <p:ph type="ftr" sz="quarter" idx="4"/>
          </p:nvPr>
        </p:nvSpPr>
        <p:spPr/>
        <p:txBody>
          <a:bodyPr/>
          <a:lstStyle/>
          <a:p>
            <a:pPr>
              <a:defRPr/>
            </a:pPr>
            <a:endParaRPr lang="en-US"/>
          </a:p>
        </p:txBody>
      </p:sp>
      <p:sp>
        <p:nvSpPr>
          <p:cNvPr id="5" name="Slide Number Placeholder 4"/>
          <p:cNvSpPr>
            <a:spLocks noGrp="1"/>
          </p:cNvSpPr>
          <p:nvPr>
            <p:ph type="sldNum" sz="quarter" idx="5"/>
          </p:nvPr>
        </p:nvSpPr>
        <p:spPr/>
        <p:txBody>
          <a:bodyPr/>
          <a:lstStyle/>
          <a:p>
            <a:pPr>
              <a:defRPr/>
            </a:pPr>
            <a:fld id="{48C8B375-D0B0-4FBA-9346-BBB8BA991440}" type="slidenum">
              <a:rPr lang="en-US" altLang="en-US" smtClean="0"/>
              <a:pPr>
                <a:defRPr/>
              </a:pPr>
              <a:t>11</a:t>
            </a:fld>
            <a:endParaRPr lang="en-US" altLang="en-US"/>
          </a:p>
        </p:txBody>
      </p:sp>
    </p:spTree>
    <p:extLst>
      <p:ext uri="{BB962C8B-B14F-4D97-AF65-F5344CB8AC3E}">
        <p14:creationId xmlns:p14="http://schemas.microsoft.com/office/powerpoint/2010/main" val="71826656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Footer Placeholder 3"/>
          <p:cNvSpPr>
            <a:spLocks noGrp="1"/>
          </p:cNvSpPr>
          <p:nvPr>
            <p:ph type="ftr" sz="quarter" idx="4"/>
          </p:nvPr>
        </p:nvSpPr>
        <p:spPr/>
        <p:txBody>
          <a:bodyPr/>
          <a:lstStyle/>
          <a:p>
            <a:pPr>
              <a:defRPr/>
            </a:pPr>
            <a:endParaRPr lang="en-US"/>
          </a:p>
        </p:txBody>
      </p:sp>
      <p:sp>
        <p:nvSpPr>
          <p:cNvPr id="5" name="Slide Number Placeholder 4"/>
          <p:cNvSpPr>
            <a:spLocks noGrp="1"/>
          </p:cNvSpPr>
          <p:nvPr>
            <p:ph type="sldNum" sz="quarter" idx="5"/>
          </p:nvPr>
        </p:nvSpPr>
        <p:spPr/>
        <p:txBody>
          <a:bodyPr/>
          <a:lstStyle/>
          <a:p>
            <a:pPr>
              <a:defRPr/>
            </a:pPr>
            <a:fld id="{48C8B375-D0B0-4FBA-9346-BBB8BA991440}" type="slidenum">
              <a:rPr lang="en-US" altLang="en-US" smtClean="0"/>
              <a:pPr>
                <a:defRPr/>
              </a:pPr>
              <a:t>12</a:t>
            </a:fld>
            <a:endParaRPr lang="en-US" altLang="en-US"/>
          </a:p>
        </p:txBody>
      </p:sp>
    </p:spTree>
    <p:extLst>
      <p:ext uri="{BB962C8B-B14F-4D97-AF65-F5344CB8AC3E}">
        <p14:creationId xmlns:p14="http://schemas.microsoft.com/office/powerpoint/2010/main" val="141314726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Tree>
    <p:extLst>
      <p:ext uri="{BB962C8B-B14F-4D97-AF65-F5344CB8AC3E}">
        <p14:creationId xmlns:p14="http://schemas.microsoft.com/office/powerpoint/2010/main" val="88272032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64463952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172200" y="381000"/>
            <a:ext cx="2057400" cy="60960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0" y="381000"/>
            <a:ext cx="6019800" cy="60960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75940470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420617039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Tree>
    <p:extLst>
      <p:ext uri="{BB962C8B-B14F-4D97-AF65-F5344CB8AC3E}">
        <p14:creationId xmlns:p14="http://schemas.microsoft.com/office/powerpoint/2010/main" val="429154377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0" y="1066800"/>
            <a:ext cx="4038600" cy="5410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191000" y="1066800"/>
            <a:ext cx="4038600" cy="5410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24871752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82461876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350792651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96107952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215448686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332350290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76200" y="381000"/>
            <a:ext cx="80010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Rectangle 3"/>
          <p:cNvSpPr>
            <a:spLocks noGrp="1" noChangeArrowheads="1"/>
          </p:cNvSpPr>
          <p:nvPr>
            <p:ph type="body" idx="1"/>
          </p:nvPr>
        </p:nvSpPr>
        <p:spPr bwMode="auto">
          <a:xfrm>
            <a:off x="0" y="1066800"/>
            <a:ext cx="8229600" cy="5410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pic>
        <p:nvPicPr>
          <p:cNvPr id="1028" name="Picture 8" descr="bottom graphic slide"/>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6350" y="6403975"/>
            <a:ext cx="9137650" cy="45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9" name="Rectangle 12"/>
          <p:cNvSpPr>
            <a:spLocks noChangeArrowheads="1"/>
          </p:cNvSpPr>
          <p:nvPr/>
        </p:nvSpPr>
        <p:spPr bwMode="auto">
          <a:xfrm>
            <a:off x="0" y="685800"/>
            <a:ext cx="914400" cy="914400"/>
          </a:xfrm>
          <a:prstGeom prst="rect">
            <a:avLst/>
          </a:prstGeom>
          <a:noFill/>
          <a:ln>
            <a:noFill/>
          </a:ln>
        </p:spPr>
        <p:txBody>
          <a:bodyPr wrap="none" anchor="ctr"/>
          <a:lstStyle>
            <a:lvl1pPr eaLnBrk="0" hangingPunct="0">
              <a:defRPr sz="2000">
                <a:solidFill>
                  <a:schemeClr val="accent2"/>
                </a:solidFill>
                <a:latin typeface="Times New Roman" pitchFamily="18" charset="0"/>
                <a:ea typeface="ＭＳ Ｐゴシック" pitchFamily="34" charset="-128"/>
              </a:defRPr>
            </a:lvl1pPr>
            <a:lvl2pPr marL="742950" indent="-285750" eaLnBrk="0" hangingPunct="0">
              <a:defRPr sz="2000">
                <a:solidFill>
                  <a:schemeClr val="accent2"/>
                </a:solidFill>
                <a:latin typeface="Times New Roman" pitchFamily="18" charset="0"/>
                <a:ea typeface="ＭＳ Ｐゴシック" pitchFamily="34" charset="-128"/>
              </a:defRPr>
            </a:lvl2pPr>
            <a:lvl3pPr marL="1143000" indent="-228600" eaLnBrk="0" hangingPunct="0">
              <a:defRPr sz="2000">
                <a:solidFill>
                  <a:schemeClr val="accent2"/>
                </a:solidFill>
                <a:latin typeface="Times New Roman" pitchFamily="18" charset="0"/>
                <a:ea typeface="ＭＳ Ｐゴシック" pitchFamily="34" charset="-128"/>
              </a:defRPr>
            </a:lvl3pPr>
            <a:lvl4pPr marL="1600200" indent="-228600" eaLnBrk="0" hangingPunct="0">
              <a:defRPr sz="2000">
                <a:solidFill>
                  <a:schemeClr val="accent2"/>
                </a:solidFill>
                <a:latin typeface="Times New Roman" pitchFamily="18" charset="0"/>
                <a:ea typeface="ＭＳ Ｐゴシック" pitchFamily="34" charset="-128"/>
              </a:defRPr>
            </a:lvl4pPr>
            <a:lvl5pPr marL="2057400" indent="-228600" eaLnBrk="0" hangingPunct="0">
              <a:defRPr sz="2000">
                <a:solidFill>
                  <a:schemeClr val="accent2"/>
                </a:solidFill>
                <a:latin typeface="Times New Roman" pitchFamily="18" charset="0"/>
                <a:ea typeface="ＭＳ Ｐゴシック" pitchFamily="34" charset="-128"/>
              </a:defRPr>
            </a:lvl5pPr>
            <a:lvl6pPr marL="2514600" indent="-228600" eaLnBrk="0" fontAlgn="base" hangingPunct="0">
              <a:spcBef>
                <a:spcPct val="0"/>
              </a:spcBef>
              <a:spcAft>
                <a:spcPct val="0"/>
              </a:spcAft>
              <a:defRPr sz="2000">
                <a:solidFill>
                  <a:schemeClr val="accent2"/>
                </a:solidFill>
                <a:latin typeface="Times New Roman" pitchFamily="18" charset="0"/>
                <a:ea typeface="ＭＳ Ｐゴシック" pitchFamily="34" charset="-128"/>
              </a:defRPr>
            </a:lvl6pPr>
            <a:lvl7pPr marL="2971800" indent="-228600" eaLnBrk="0" fontAlgn="base" hangingPunct="0">
              <a:spcBef>
                <a:spcPct val="0"/>
              </a:spcBef>
              <a:spcAft>
                <a:spcPct val="0"/>
              </a:spcAft>
              <a:defRPr sz="2000">
                <a:solidFill>
                  <a:schemeClr val="accent2"/>
                </a:solidFill>
                <a:latin typeface="Times New Roman" pitchFamily="18" charset="0"/>
                <a:ea typeface="ＭＳ Ｐゴシック" pitchFamily="34" charset="-128"/>
              </a:defRPr>
            </a:lvl7pPr>
            <a:lvl8pPr marL="3429000" indent="-228600" eaLnBrk="0" fontAlgn="base" hangingPunct="0">
              <a:spcBef>
                <a:spcPct val="0"/>
              </a:spcBef>
              <a:spcAft>
                <a:spcPct val="0"/>
              </a:spcAft>
              <a:defRPr sz="2000">
                <a:solidFill>
                  <a:schemeClr val="accent2"/>
                </a:solidFill>
                <a:latin typeface="Times New Roman" pitchFamily="18" charset="0"/>
                <a:ea typeface="ＭＳ Ｐゴシック" pitchFamily="34" charset="-128"/>
              </a:defRPr>
            </a:lvl8pPr>
            <a:lvl9pPr marL="3886200" indent="-228600" eaLnBrk="0" fontAlgn="base" hangingPunct="0">
              <a:spcBef>
                <a:spcPct val="0"/>
              </a:spcBef>
              <a:spcAft>
                <a:spcPct val="0"/>
              </a:spcAft>
              <a:defRPr sz="2000">
                <a:solidFill>
                  <a:schemeClr val="accent2"/>
                </a:solidFill>
                <a:latin typeface="Times New Roman" pitchFamily="18" charset="0"/>
                <a:ea typeface="ＭＳ Ｐゴシック" pitchFamily="34" charset="-128"/>
              </a:defRPr>
            </a:lvl9pPr>
          </a:lstStyle>
          <a:p>
            <a:pPr eaLnBrk="1" hangingPunct="1">
              <a:defRPr/>
            </a:pPr>
            <a:endParaRPr lang="en-US" altLang="en-US" sz="3200">
              <a:latin typeface="Arial" charset="0"/>
              <a:cs typeface="+mn-cs"/>
            </a:endParaRPr>
          </a:p>
        </p:txBody>
      </p:sp>
      <p:sp>
        <p:nvSpPr>
          <p:cNvPr id="1030" name="Rectangle 13"/>
          <p:cNvSpPr>
            <a:spLocks noChangeArrowheads="1"/>
          </p:cNvSpPr>
          <p:nvPr/>
        </p:nvSpPr>
        <p:spPr bwMode="auto">
          <a:xfrm>
            <a:off x="533400" y="1219200"/>
            <a:ext cx="914400" cy="914400"/>
          </a:xfrm>
          <a:prstGeom prst="rect">
            <a:avLst/>
          </a:prstGeom>
          <a:noFill/>
          <a:ln>
            <a:noFill/>
          </a:ln>
        </p:spPr>
        <p:txBody>
          <a:bodyPr wrap="none" anchor="ctr"/>
          <a:lstStyle>
            <a:lvl1pPr eaLnBrk="0" hangingPunct="0">
              <a:defRPr sz="2000">
                <a:solidFill>
                  <a:schemeClr val="accent2"/>
                </a:solidFill>
                <a:latin typeface="Times New Roman" pitchFamily="18" charset="0"/>
                <a:ea typeface="ＭＳ Ｐゴシック" pitchFamily="34" charset="-128"/>
              </a:defRPr>
            </a:lvl1pPr>
            <a:lvl2pPr marL="742950" indent="-285750" eaLnBrk="0" hangingPunct="0">
              <a:defRPr sz="2000">
                <a:solidFill>
                  <a:schemeClr val="accent2"/>
                </a:solidFill>
                <a:latin typeface="Times New Roman" pitchFamily="18" charset="0"/>
                <a:ea typeface="ＭＳ Ｐゴシック" pitchFamily="34" charset="-128"/>
              </a:defRPr>
            </a:lvl2pPr>
            <a:lvl3pPr marL="1143000" indent="-228600" eaLnBrk="0" hangingPunct="0">
              <a:defRPr sz="2000">
                <a:solidFill>
                  <a:schemeClr val="accent2"/>
                </a:solidFill>
                <a:latin typeface="Times New Roman" pitchFamily="18" charset="0"/>
                <a:ea typeface="ＭＳ Ｐゴシック" pitchFamily="34" charset="-128"/>
              </a:defRPr>
            </a:lvl3pPr>
            <a:lvl4pPr marL="1600200" indent="-228600" eaLnBrk="0" hangingPunct="0">
              <a:defRPr sz="2000">
                <a:solidFill>
                  <a:schemeClr val="accent2"/>
                </a:solidFill>
                <a:latin typeface="Times New Roman" pitchFamily="18" charset="0"/>
                <a:ea typeface="ＭＳ Ｐゴシック" pitchFamily="34" charset="-128"/>
              </a:defRPr>
            </a:lvl4pPr>
            <a:lvl5pPr marL="2057400" indent="-228600" eaLnBrk="0" hangingPunct="0">
              <a:defRPr sz="2000">
                <a:solidFill>
                  <a:schemeClr val="accent2"/>
                </a:solidFill>
                <a:latin typeface="Times New Roman" pitchFamily="18" charset="0"/>
                <a:ea typeface="ＭＳ Ｐゴシック" pitchFamily="34" charset="-128"/>
              </a:defRPr>
            </a:lvl5pPr>
            <a:lvl6pPr marL="2514600" indent="-228600" eaLnBrk="0" fontAlgn="base" hangingPunct="0">
              <a:spcBef>
                <a:spcPct val="0"/>
              </a:spcBef>
              <a:spcAft>
                <a:spcPct val="0"/>
              </a:spcAft>
              <a:defRPr sz="2000">
                <a:solidFill>
                  <a:schemeClr val="accent2"/>
                </a:solidFill>
                <a:latin typeface="Times New Roman" pitchFamily="18" charset="0"/>
                <a:ea typeface="ＭＳ Ｐゴシック" pitchFamily="34" charset="-128"/>
              </a:defRPr>
            </a:lvl6pPr>
            <a:lvl7pPr marL="2971800" indent="-228600" eaLnBrk="0" fontAlgn="base" hangingPunct="0">
              <a:spcBef>
                <a:spcPct val="0"/>
              </a:spcBef>
              <a:spcAft>
                <a:spcPct val="0"/>
              </a:spcAft>
              <a:defRPr sz="2000">
                <a:solidFill>
                  <a:schemeClr val="accent2"/>
                </a:solidFill>
                <a:latin typeface="Times New Roman" pitchFamily="18" charset="0"/>
                <a:ea typeface="ＭＳ Ｐゴシック" pitchFamily="34" charset="-128"/>
              </a:defRPr>
            </a:lvl7pPr>
            <a:lvl8pPr marL="3429000" indent="-228600" eaLnBrk="0" fontAlgn="base" hangingPunct="0">
              <a:spcBef>
                <a:spcPct val="0"/>
              </a:spcBef>
              <a:spcAft>
                <a:spcPct val="0"/>
              </a:spcAft>
              <a:defRPr sz="2000">
                <a:solidFill>
                  <a:schemeClr val="accent2"/>
                </a:solidFill>
                <a:latin typeface="Times New Roman" pitchFamily="18" charset="0"/>
                <a:ea typeface="ＭＳ Ｐゴシック" pitchFamily="34" charset="-128"/>
              </a:defRPr>
            </a:lvl8pPr>
            <a:lvl9pPr marL="3886200" indent="-228600" eaLnBrk="0" fontAlgn="base" hangingPunct="0">
              <a:spcBef>
                <a:spcPct val="0"/>
              </a:spcBef>
              <a:spcAft>
                <a:spcPct val="0"/>
              </a:spcAft>
              <a:defRPr sz="2000">
                <a:solidFill>
                  <a:schemeClr val="accent2"/>
                </a:solidFill>
                <a:latin typeface="Times New Roman" pitchFamily="18" charset="0"/>
                <a:ea typeface="ＭＳ Ｐゴシック" pitchFamily="34" charset="-128"/>
              </a:defRPr>
            </a:lvl9pPr>
          </a:lstStyle>
          <a:p>
            <a:pPr eaLnBrk="1" hangingPunct="1">
              <a:defRPr/>
            </a:pPr>
            <a:endParaRPr lang="en-US" altLang="en-US" sz="3200">
              <a:latin typeface="Arial" charset="0"/>
              <a:cs typeface="+mn-cs"/>
            </a:endParaRPr>
          </a:p>
        </p:txBody>
      </p:sp>
      <p:sp>
        <p:nvSpPr>
          <p:cNvPr id="1031" name="Line 22"/>
          <p:cNvSpPr>
            <a:spLocks noChangeShapeType="1"/>
          </p:cNvSpPr>
          <p:nvPr/>
        </p:nvSpPr>
        <p:spPr bwMode="auto">
          <a:xfrm flipH="1">
            <a:off x="152400" y="914400"/>
            <a:ext cx="8839200" cy="0"/>
          </a:xfrm>
          <a:prstGeom prst="line">
            <a:avLst/>
          </a:prstGeom>
          <a:noFill/>
          <a:ln w="28575">
            <a:solidFill>
              <a:schemeClr val="accent2"/>
            </a:solidFill>
            <a:round/>
            <a:headEnd/>
            <a:tailEnd/>
          </a:ln>
          <a:extLst>
            <a:ext uri="{909E8E84-426E-40DD-AFC4-6F175D3DCCD1}">
              <a14:hiddenFill xmlns:a14="http://schemas.microsoft.com/office/drawing/2010/main">
                <a:noFill/>
              </a14:hiddenFill>
            </a:ext>
          </a:extLst>
        </p:spPr>
        <p:txBody>
          <a:bodyPr anchor="ctr"/>
          <a:lstStyle/>
          <a:p>
            <a:endParaRPr lang="en-US"/>
          </a:p>
        </p:txBody>
      </p:sp>
      <p:pic>
        <p:nvPicPr>
          <p:cNvPr id="1032" name="Picture 24" descr="Mass state seal-for printnot spot-wbkrd"/>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8229600" y="76200"/>
            <a:ext cx="76200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p:txStyles>
    <p:titleStyle>
      <a:lvl1pPr algn="l" rtl="0" eaLnBrk="0" fontAlgn="base" hangingPunct="0">
        <a:spcBef>
          <a:spcPct val="0"/>
        </a:spcBef>
        <a:spcAft>
          <a:spcPct val="0"/>
        </a:spcAft>
        <a:defRPr sz="3200">
          <a:solidFill>
            <a:schemeClr val="accent2"/>
          </a:solidFill>
          <a:latin typeface="+mj-lt"/>
          <a:ea typeface="ＭＳ Ｐゴシック" pitchFamily="34" charset="-128"/>
          <a:cs typeface="ＭＳ Ｐゴシック" charset="-128"/>
        </a:defRPr>
      </a:lvl1pPr>
      <a:lvl2pPr algn="l" rtl="0" eaLnBrk="0" fontAlgn="base" hangingPunct="0">
        <a:spcBef>
          <a:spcPct val="0"/>
        </a:spcBef>
        <a:spcAft>
          <a:spcPct val="0"/>
        </a:spcAft>
        <a:defRPr sz="3200">
          <a:solidFill>
            <a:schemeClr val="accent2"/>
          </a:solidFill>
          <a:latin typeface="Arial" pitchFamily="1" charset="0"/>
          <a:ea typeface="ＭＳ Ｐゴシック" pitchFamily="34" charset="-128"/>
          <a:cs typeface="ＭＳ Ｐゴシック" charset="-128"/>
        </a:defRPr>
      </a:lvl2pPr>
      <a:lvl3pPr algn="l" rtl="0" eaLnBrk="0" fontAlgn="base" hangingPunct="0">
        <a:spcBef>
          <a:spcPct val="0"/>
        </a:spcBef>
        <a:spcAft>
          <a:spcPct val="0"/>
        </a:spcAft>
        <a:defRPr sz="3200">
          <a:solidFill>
            <a:schemeClr val="accent2"/>
          </a:solidFill>
          <a:latin typeface="Arial" pitchFamily="1" charset="0"/>
          <a:ea typeface="ＭＳ Ｐゴシック" pitchFamily="34" charset="-128"/>
          <a:cs typeface="ＭＳ Ｐゴシック" charset="-128"/>
        </a:defRPr>
      </a:lvl3pPr>
      <a:lvl4pPr algn="l" rtl="0" eaLnBrk="0" fontAlgn="base" hangingPunct="0">
        <a:spcBef>
          <a:spcPct val="0"/>
        </a:spcBef>
        <a:spcAft>
          <a:spcPct val="0"/>
        </a:spcAft>
        <a:defRPr sz="3200">
          <a:solidFill>
            <a:schemeClr val="accent2"/>
          </a:solidFill>
          <a:latin typeface="Arial" pitchFamily="1" charset="0"/>
          <a:ea typeface="ＭＳ Ｐゴシック" pitchFamily="34" charset="-128"/>
          <a:cs typeface="ＭＳ Ｐゴシック" charset="-128"/>
        </a:defRPr>
      </a:lvl4pPr>
      <a:lvl5pPr algn="l" rtl="0" eaLnBrk="0" fontAlgn="base" hangingPunct="0">
        <a:spcBef>
          <a:spcPct val="0"/>
        </a:spcBef>
        <a:spcAft>
          <a:spcPct val="0"/>
        </a:spcAft>
        <a:defRPr sz="3200">
          <a:solidFill>
            <a:schemeClr val="accent2"/>
          </a:solidFill>
          <a:latin typeface="Arial" pitchFamily="1" charset="0"/>
          <a:ea typeface="ＭＳ Ｐゴシック" pitchFamily="34" charset="-128"/>
          <a:cs typeface="ＭＳ Ｐゴシック" charset="-128"/>
        </a:defRPr>
      </a:lvl5pPr>
      <a:lvl6pPr marL="457200" algn="l" rtl="0" fontAlgn="base">
        <a:spcBef>
          <a:spcPct val="0"/>
        </a:spcBef>
        <a:spcAft>
          <a:spcPct val="0"/>
        </a:spcAft>
        <a:defRPr sz="3200">
          <a:solidFill>
            <a:schemeClr val="accent2"/>
          </a:solidFill>
          <a:latin typeface="Arial" pitchFamily="1" charset="0"/>
        </a:defRPr>
      </a:lvl6pPr>
      <a:lvl7pPr marL="914400" algn="l" rtl="0" fontAlgn="base">
        <a:spcBef>
          <a:spcPct val="0"/>
        </a:spcBef>
        <a:spcAft>
          <a:spcPct val="0"/>
        </a:spcAft>
        <a:defRPr sz="3200">
          <a:solidFill>
            <a:schemeClr val="accent2"/>
          </a:solidFill>
          <a:latin typeface="Arial" pitchFamily="1" charset="0"/>
        </a:defRPr>
      </a:lvl7pPr>
      <a:lvl8pPr marL="1371600" algn="l" rtl="0" fontAlgn="base">
        <a:spcBef>
          <a:spcPct val="0"/>
        </a:spcBef>
        <a:spcAft>
          <a:spcPct val="0"/>
        </a:spcAft>
        <a:defRPr sz="3200">
          <a:solidFill>
            <a:schemeClr val="accent2"/>
          </a:solidFill>
          <a:latin typeface="Arial" pitchFamily="1" charset="0"/>
        </a:defRPr>
      </a:lvl8pPr>
      <a:lvl9pPr marL="1828800" algn="l" rtl="0" fontAlgn="base">
        <a:spcBef>
          <a:spcPct val="0"/>
        </a:spcBef>
        <a:spcAft>
          <a:spcPct val="0"/>
        </a:spcAft>
        <a:defRPr sz="3200">
          <a:solidFill>
            <a:schemeClr val="accent2"/>
          </a:solidFill>
          <a:latin typeface="Arial" pitchFamily="1" charset="0"/>
        </a:defRPr>
      </a:lvl9pPr>
    </p:titleStyle>
    <p:bodyStyle>
      <a:lvl1pPr marL="342900" indent="-342900" algn="l" rtl="0" eaLnBrk="0" fontAlgn="base" hangingPunct="0">
        <a:spcBef>
          <a:spcPct val="20000"/>
        </a:spcBef>
        <a:spcAft>
          <a:spcPct val="0"/>
        </a:spcAft>
        <a:buChar char="•"/>
        <a:defRPr sz="3200">
          <a:solidFill>
            <a:schemeClr val="accent2"/>
          </a:solidFill>
          <a:latin typeface="+mn-lt"/>
          <a:ea typeface="ＭＳ Ｐゴシック" pitchFamily="34" charset="-128"/>
          <a:cs typeface="ＭＳ Ｐゴシック" charset="-128"/>
        </a:defRPr>
      </a:lvl1pPr>
      <a:lvl2pPr marL="742950" indent="-285750" algn="l" rtl="0" eaLnBrk="0" fontAlgn="base" hangingPunct="0">
        <a:spcBef>
          <a:spcPct val="20000"/>
        </a:spcBef>
        <a:spcAft>
          <a:spcPct val="0"/>
        </a:spcAft>
        <a:buChar char="–"/>
        <a:defRPr sz="2800">
          <a:solidFill>
            <a:schemeClr val="accent2"/>
          </a:solidFill>
          <a:latin typeface="+mn-lt"/>
          <a:ea typeface="ＭＳ Ｐゴシック" pitchFamily="1" charset="-128"/>
        </a:defRPr>
      </a:lvl2pPr>
      <a:lvl3pPr marL="1143000" indent="-228600" algn="l" rtl="0" eaLnBrk="0" fontAlgn="base" hangingPunct="0">
        <a:spcBef>
          <a:spcPct val="20000"/>
        </a:spcBef>
        <a:spcAft>
          <a:spcPct val="0"/>
        </a:spcAft>
        <a:buChar char="•"/>
        <a:defRPr sz="2400">
          <a:solidFill>
            <a:schemeClr val="accent2"/>
          </a:solidFill>
          <a:latin typeface="+mn-lt"/>
          <a:ea typeface="ＭＳ Ｐゴシック" pitchFamily="1" charset="-128"/>
        </a:defRPr>
      </a:lvl3pPr>
      <a:lvl4pPr marL="1600200" indent="-228600" algn="l" rtl="0" eaLnBrk="0" fontAlgn="base" hangingPunct="0">
        <a:spcBef>
          <a:spcPct val="20000"/>
        </a:spcBef>
        <a:spcAft>
          <a:spcPct val="0"/>
        </a:spcAft>
        <a:buChar char="–"/>
        <a:defRPr sz="2000">
          <a:solidFill>
            <a:schemeClr val="accent2"/>
          </a:solidFill>
          <a:latin typeface="+mn-lt"/>
          <a:ea typeface="ＭＳ Ｐゴシック" pitchFamily="1" charset="-128"/>
        </a:defRPr>
      </a:lvl4pPr>
      <a:lvl5pPr marL="2057400" indent="-228600" algn="l" rtl="0" eaLnBrk="0" fontAlgn="base" hangingPunct="0">
        <a:spcBef>
          <a:spcPct val="20000"/>
        </a:spcBef>
        <a:spcAft>
          <a:spcPct val="0"/>
        </a:spcAft>
        <a:buChar char="»"/>
        <a:defRPr sz="2000">
          <a:solidFill>
            <a:schemeClr val="accent2"/>
          </a:solidFill>
          <a:latin typeface="+mn-lt"/>
          <a:ea typeface="ＭＳ Ｐゴシック" pitchFamily="1" charset="-128"/>
        </a:defRPr>
      </a:lvl5pPr>
      <a:lvl6pPr marL="2514600" indent="-228600" algn="l" rtl="0" fontAlgn="base">
        <a:spcBef>
          <a:spcPct val="20000"/>
        </a:spcBef>
        <a:spcAft>
          <a:spcPct val="0"/>
        </a:spcAft>
        <a:buChar char="»"/>
        <a:defRPr sz="2000">
          <a:solidFill>
            <a:schemeClr val="accent2"/>
          </a:solidFill>
          <a:latin typeface="+mn-lt"/>
          <a:ea typeface="ＭＳ Ｐゴシック" pitchFamily="1" charset="-128"/>
        </a:defRPr>
      </a:lvl6pPr>
      <a:lvl7pPr marL="2971800" indent="-228600" algn="l" rtl="0" fontAlgn="base">
        <a:spcBef>
          <a:spcPct val="20000"/>
        </a:spcBef>
        <a:spcAft>
          <a:spcPct val="0"/>
        </a:spcAft>
        <a:buChar char="»"/>
        <a:defRPr sz="2000">
          <a:solidFill>
            <a:schemeClr val="accent2"/>
          </a:solidFill>
          <a:latin typeface="+mn-lt"/>
          <a:ea typeface="ＭＳ Ｐゴシック" pitchFamily="1" charset="-128"/>
        </a:defRPr>
      </a:lvl7pPr>
      <a:lvl8pPr marL="3429000" indent="-228600" algn="l" rtl="0" fontAlgn="base">
        <a:spcBef>
          <a:spcPct val="20000"/>
        </a:spcBef>
        <a:spcAft>
          <a:spcPct val="0"/>
        </a:spcAft>
        <a:buChar char="»"/>
        <a:defRPr sz="2000">
          <a:solidFill>
            <a:schemeClr val="accent2"/>
          </a:solidFill>
          <a:latin typeface="+mn-lt"/>
          <a:ea typeface="ＭＳ Ｐゴシック" pitchFamily="1" charset="-128"/>
        </a:defRPr>
      </a:lvl8pPr>
      <a:lvl9pPr marL="3886200" indent="-228600" algn="l" rtl="0" fontAlgn="base">
        <a:spcBef>
          <a:spcPct val="20000"/>
        </a:spcBef>
        <a:spcAft>
          <a:spcPct val="0"/>
        </a:spcAft>
        <a:buChar char="»"/>
        <a:defRPr sz="2000">
          <a:solidFill>
            <a:schemeClr val="accent2"/>
          </a:solidFill>
          <a:latin typeface="+mn-lt"/>
          <a:ea typeface="ＭＳ Ｐゴシック" pitchFamily="1"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4.jpg"/></Relationships>
</file>

<file path=ppt/slides/_rels/slide10.xml.rels><?xml version="1.0" encoding="UTF-8" standalone="yes"?>
<Relationships xmlns="http://schemas.openxmlformats.org/package/2006/relationships"><Relationship Id="rId3" Type="http://schemas.openxmlformats.org/officeDocument/2006/relationships/chart" Target="../charts/chart10.xml"/><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chart" Target="../charts/chart11.xml"/><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chart" Target="../charts/chart12.xml"/><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chart" Target="../charts/chart13.xml"/></Relationships>
</file>

<file path=ppt/slides/_rels/slide13.xml.rels><?xml version="1.0" encoding="UTF-8" standalone="yes"?>
<Relationships xmlns="http://schemas.openxmlformats.org/package/2006/relationships"><Relationship Id="rId3" Type="http://schemas.openxmlformats.org/officeDocument/2006/relationships/chart" Target="../charts/chart14.xml"/><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chart" Target="../charts/chart15.xml"/><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chart" Target="../charts/chart16.xml"/><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chart" Target="../charts/chart17.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chart" Target="../charts/chart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chart" Target="../charts/chart6.xml"/></Relationships>
</file>

<file path=ppt/slides/_rels/slide8.xml.rels><?xml version="1.0" encoding="UTF-8" standalone="yes"?>
<Relationships xmlns="http://schemas.openxmlformats.org/package/2006/relationships"><Relationship Id="rId3" Type="http://schemas.openxmlformats.org/officeDocument/2006/relationships/chart" Target="../charts/chart7.xml"/><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chart" Target="../charts/chart8.xml"/></Relationships>
</file>

<file path=ppt/slides/_rels/slide9.xml.rels><?xml version="1.0" encoding="UTF-8" standalone="yes"?>
<Relationships xmlns="http://schemas.openxmlformats.org/package/2006/relationships"><Relationship Id="rId3" Type="http://schemas.openxmlformats.org/officeDocument/2006/relationships/chart" Target="../charts/chart9.xml"/><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3"/>
          <p:cNvSpPr>
            <a:spLocks noGrp="1" noChangeArrowheads="1"/>
          </p:cNvSpPr>
          <p:nvPr>
            <p:ph type="subTitle" idx="1"/>
          </p:nvPr>
        </p:nvSpPr>
        <p:spPr>
          <a:xfrm>
            <a:off x="5101485" y="4759982"/>
            <a:ext cx="3690937" cy="1761455"/>
          </a:xfrm>
        </p:spPr>
        <p:txBody>
          <a:bodyPr/>
          <a:lstStyle/>
          <a:p>
            <a:pPr algn="l" eaLnBrk="1" hangingPunct="1">
              <a:lnSpc>
                <a:spcPct val="80000"/>
              </a:lnSpc>
            </a:pPr>
            <a:r>
              <a:rPr lang="en-US" altLang="en-US" sz="18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Maura Healey, Governor</a:t>
            </a:r>
          </a:p>
          <a:p>
            <a:pPr algn="l" eaLnBrk="1" hangingPunct="1">
              <a:lnSpc>
                <a:spcPct val="80000"/>
              </a:lnSpc>
            </a:pPr>
            <a:endParaRPr lang="en-US" altLang="en-US" sz="9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endParaRPr>
          </a:p>
          <a:p>
            <a:pPr algn="l" eaLnBrk="1" hangingPunct="1">
              <a:lnSpc>
                <a:spcPct val="80000"/>
              </a:lnSpc>
            </a:pPr>
            <a:r>
              <a:rPr lang="en-US" altLang="en-US" sz="18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Kim Driscoll, Lieutenant Governor</a:t>
            </a:r>
          </a:p>
          <a:p>
            <a:pPr algn="l" eaLnBrk="1" hangingPunct="1">
              <a:lnSpc>
                <a:spcPct val="80000"/>
              </a:lnSpc>
            </a:pPr>
            <a:endParaRPr lang="en-US" altLang="en-US" sz="9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endParaRPr>
          </a:p>
          <a:p>
            <a:pPr algn="l" eaLnBrk="1" hangingPunct="1">
              <a:lnSpc>
                <a:spcPct val="80000"/>
              </a:lnSpc>
            </a:pPr>
            <a:r>
              <a:rPr lang="en-US" altLang="en-US" sz="18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Lauren E. Jones, Secretary of Labor &amp; Workforce Development</a:t>
            </a:r>
          </a:p>
          <a:p>
            <a:pPr algn="l" eaLnBrk="1" hangingPunct="1">
              <a:lnSpc>
                <a:spcPct val="80000"/>
              </a:lnSpc>
            </a:pPr>
            <a:r>
              <a:rPr lang="en-US" altLang="en-US" sz="9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t>
            </a:r>
          </a:p>
          <a:p>
            <a:pPr algn="l" eaLnBrk="1" hangingPunct="1">
              <a:lnSpc>
                <a:spcPct val="80000"/>
              </a:lnSpc>
            </a:pPr>
            <a:r>
              <a:rPr lang="en-US" altLang="en-US" sz="18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Sheri Bowles, Director - DIA</a:t>
            </a:r>
          </a:p>
        </p:txBody>
      </p:sp>
      <p:sp>
        <p:nvSpPr>
          <p:cNvPr id="2053" name="Text Box 5"/>
          <p:cNvSpPr txBox="1">
            <a:spLocks noChangeArrowheads="1"/>
          </p:cNvSpPr>
          <p:nvPr/>
        </p:nvSpPr>
        <p:spPr bwMode="auto">
          <a:xfrm>
            <a:off x="457200" y="3333750"/>
            <a:ext cx="8229600" cy="1200329"/>
          </a:xfrm>
          <a:prstGeom prst="rect">
            <a:avLst/>
          </a:prstGeom>
          <a:noFill/>
          <a:ln w="9525">
            <a:noFill/>
            <a:miter lim="800000"/>
            <a:headEnd/>
            <a:tailEnd/>
          </a:ln>
          <a:effectLst/>
        </p:spPr>
        <p:txBody>
          <a:bodyPr>
            <a:spAutoFit/>
          </a:bodyPr>
          <a:lstStyle>
            <a:lvl1pPr eaLnBrk="0" hangingPunct="0">
              <a:defRPr sz="2000">
                <a:solidFill>
                  <a:schemeClr val="accent2"/>
                </a:solidFill>
                <a:latin typeface="Times New Roman" charset="0"/>
                <a:ea typeface="ＭＳ Ｐゴシック" charset="-128"/>
              </a:defRPr>
            </a:lvl1pPr>
            <a:lvl2pPr marL="37931725" indent="-37474525" eaLnBrk="0" hangingPunct="0">
              <a:defRPr sz="2000">
                <a:solidFill>
                  <a:schemeClr val="accent2"/>
                </a:solidFill>
                <a:latin typeface="Times New Roman" charset="0"/>
                <a:ea typeface="ＭＳ Ｐゴシック" charset="-128"/>
              </a:defRPr>
            </a:lvl2pPr>
            <a:lvl3pPr eaLnBrk="0" hangingPunct="0">
              <a:defRPr sz="2000">
                <a:solidFill>
                  <a:schemeClr val="accent2"/>
                </a:solidFill>
                <a:latin typeface="Times New Roman" charset="0"/>
                <a:ea typeface="ＭＳ Ｐゴシック" charset="-128"/>
              </a:defRPr>
            </a:lvl3pPr>
            <a:lvl4pPr eaLnBrk="0" hangingPunct="0">
              <a:defRPr sz="2000">
                <a:solidFill>
                  <a:schemeClr val="accent2"/>
                </a:solidFill>
                <a:latin typeface="Times New Roman" charset="0"/>
                <a:ea typeface="ＭＳ Ｐゴシック" charset="-128"/>
              </a:defRPr>
            </a:lvl4pPr>
            <a:lvl5pPr eaLnBrk="0" hangingPunct="0">
              <a:defRPr sz="2000">
                <a:solidFill>
                  <a:schemeClr val="accent2"/>
                </a:solidFill>
                <a:latin typeface="Times New Roman" charset="0"/>
                <a:ea typeface="ＭＳ Ｐゴシック" charset="-128"/>
              </a:defRPr>
            </a:lvl5pPr>
            <a:lvl6pPr marL="457200" eaLnBrk="0" fontAlgn="base" hangingPunct="0">
              <a:spcBef>
                <a:spcPct val="0"/>
              </a:spcBef>
              <a:spcAft>
                <a:spcPct val="0"/>
              </a:spcAft>
              <a:defRPr sz="2000">
                <a:solidFill>
                  <a:schemeClr val="accent2"/>
                </a:solidFill>
                <a:latin typeface="Times New Roman" charset="0"/>
                <a:ea typeface="ＭＳ Ｐゴシック" charset="-128"/>
              </a:defRPr>
            </a:lvl6pPr>
            <a:lvl7pPr marL="914400" eaLnBrk="0" fontAlgn="base" hangingPunct="0">
              <a:spcBef>
                <a:spcPct val="0"/>
              </a:spcBef>
              <a:spcAft>
                <a:spcPct val="0"/>
              </a:spcAft>
              <a:defRPr sz="2000">
                <a:solidFill>
                  <a:schemeClr val="accent2"/>
                </a:solidFill>
                <a:latin typeface="Times New Roman" charset="0"/>
                <a:ea typeface="ＭＳ Ｐゴシック" charset="-128"/>
              </a:defRPr>
            </a:lvl7pPr>
            <a:lvl8pPr marL="1371600" eaLnBrk="0" fontAlgn="base" hangingPunct="0">
              <a:spcBef>
                <a:spcPct val="0"/>
              </a:spcBef>
              <a:spcAft>
                <a:spcPct val="0"/>
              </a:spcAft>
              <a:defRPr sz="2000">
                <a:solidFill>
                  <a:schemeClr val="accent2"/>
                </a:solidFill>
                <a:latin typeface="Times New Roman" charset="0"/>
                <a:ea typeface="ＭＳ Ｐゴシック" charset="-128"/>
              </a:defRPr>
            </a:lvl8pPr>
            <a:lvl9pPr marL="1828800" eaLnBrk="0" fontAlgn="base" hangingPunct="0">
              <a:spcBef>
                <a:spcPct val="0"/>
              </a:spcBef>
              <a:spcAft>
                <a:spcPct val="0"/>
              </a:spcAft>
              <a:defRPr sz="2000">
                <a:solidFill>
                  <a:schemeClr val="accent2"/>
                </a:solidFill>
                <a:latin typeface="Times New Roman" charset="0"/>
                <a:ea typeface="ＭＳ Ｐゴシック" charset="-128"/>
              </a:defRPr>
            </a:lvl9pPr>
          </a:lstStyle>
          <a:p>
            <a:pPr algn="ctr" eaLnBrk="1" hangingPunct="1">
              <a:spcBef>
                <a:spcPts val="300"/>
              </a:spcBef>
              <a:defRPr/>
            </a:pPr>
            <a:r>
              <a:rPr lang="en-US" altLang="en-US" sz="3200" dirty="0">
                <a:effectLst>
                  <a:outerShdw blurRad="38100" dist="38100" dir="2700000" algn="tl">
                    <a:srgbClr val="C0C0C0"/>
                  </a:outerShdw>
                </a:effectLst>
                <a:latin typeface="Calibri" panose="020F0502020204030204" pitchFamily="34" charset="0"/>
                <a:cs typeface="Calibri" panose="020F0502020204030204" pitchFamily="34" charset="0"/>
              </a:rPr>
              <a:t> Workers’ Compensation Advisory Council</a:t>
            </a:r>
          </a:p>
          <a:p>
            <a:pPr algn="ctr" eaLnBrk="1" hangingPunct="1">
              <a:spcBef>
                <a:spcPts val="0"/>
              </a:spcBef>
              <a:defRPr/>
            </a:pPr>
            <a:endParaRPr lang="en-US" altLang="en-US" sz="800" dirty="0">
              <a:effectLst>
                <a:outerShdw blurRad="38100" dist="38100" dir="2700000" algn="tl">
                  <a:srgbClr val="C0C0C0"/>
                </a:outerShdw>
              </a:effectLst>
              <a:latin typeface="Calibri" panose="020F0502020204030204" pitchFamily="34" charset="0"/>
              <a:cs typeface="Calibri" panose="020F0502020204030204" pitchFamily="34" charset="0"/>
            </a:endParaRPr>
          </a:p>
          <a:p>
            <a:pPr algn="ctr" eaLnBrk="1" hangingPunct="1">
              <a:spcBef>
                <a:spcPts val="0"/>
              </a:spcBef>
              <a:defRPr/>
            </a:pPr>
            <a:r>
              <a:rPr lang="en-US" altLang="en-US" sz="3200" dirty="0">
                <a:effectLst>
                  <a:outerShdw blurRad="38100" dist="38100" dir="2700000" algn="tl">
                    <a:srgbClr val="C0C0C0"/>
                  </a:outerShdw>
                </a:effectLst>
                <a:latin typeface="Calibri" panose="020F0502020204030204" pitchFamily="34" charset="0"/>
                <a:cs typeface="Calibri" panose="020F0502020204030204" pitchFamily="34" charset="0"/>
              </a:rPr>
              <a:t>May 14, 2025 Statistical Report</a:t>
            </a:r>
          </a:p>
        </p:txBody>
      </p:sp>
      <p:pic>
        <p:nvPicPr>
          <p:cNvPr id="2052" name="Picture 7" descr="topgraphic"/>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2071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Box 4"/>
          <p:cNvSpPr txBox="1"/>
          <p:nvPr/>
        </p:nvSpPr>
        <p:spPr>
          <a:xfrm>
            <a:off x="8668029" y="6246820"/>
            <a:ext cx="248786" cy="246221"/>
          </a:xfrm>
          <a:prstGeom prst="rect">
            <a:avLst/>
          </a:prstGeom>
          <a:noFill/>
        </p:spPr>
        <p:txBody>
          <a:bodyPr wrap="none" rtlCol="0">
            <a:spAutoFit/>
          </a:bodyPr>
          <a:lstStyle/>
          <a:p>
            <a:r>
              <a:rPr lang="en-US" sz="1000" dirty="0">
                <a:latin typeface="Calibri" panose="020F0502020204030204" pitchFamily="34" charset="0"/>
                <a:cs typeface="Calibri" panose="020F0502020204030204" pitchFamily="34" charset="0"/>
              </a:rPr>
              <a:t>1</a:t>
            </a:r>
          </a:p>
        </p:txBody>
      </p:sp>
      <p:pic>
        <p:nvPicPr>
          <p:cNvPr id="6" name="Picture 5" descr="A picture containing logo&#10;&#10;Description automatically generated">
            <a:extLst>
              <a:ext uri="{FF2B5EF4-FFF2-40B4-BE49-F238E27FC236}">
                <a16:creationId xmlns:a16="http://schemas.microsoft.com/office/drawing/2014/main" id="{B2FD6A91-5AC2-45E8-901F-E7A02987E350}"/>
              </a:ext>
            </a:extLst>
          </p:cNvPr>
          <p:cNvPicPr>
            <a:picLocks noChangeAspect="1"/>
          </p:cNvPicPr>
          <p:nvPr/>
        </p:nvPicPr>
        <p:blipFill>
          <a:blip r:embed="rId4"/>
          <a:stretch>
            <a:fillRect/>
          </a:stretch>
        </p:blipFill>
        <p:spPr>
          <a:xfrm>
            <a:off x="3571983" y="1421523"/>
            <a:ext cx="2000033" cy="1989108"/>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3" name="Text Box 5"/>
          <p:cNvSpPr txBox="1">
            <a:spLocks noChangeArrowheads="1"/>
          </p:cNvSpPr>
          <p:nvPr/>
        </p:nvSpPr>
        <p:spPr bwMode="auto">
          <a:xfrm>
            <a:off x="2741609" y="1051593"/>
            <a:ext cx="3660775" cy="461665"/>
          </a:xfrm>
          <a:prstGeom prst="rect">
            <a:avLst/>
          </a:prstGeom>
          <a:noFill/>
          <a:ln w="9525">
            <a:noFill/>
            <a:miter lim="800000"/>
            <a:headEnd/>
            <a:tailEnd/>
          </a:ln>
          <a:effectLst/>
        </p:spPr>
        <p:txBody>
          <a:bodyPr>
            <a:spAutoFit/>
          </a:bodyPr>
          <a:lstStyle/>
          <a:p>
            <a:pPr algn="ctr" eaLnBrk="0" hangingPunct="0">
              <a:defRPr/>
            </a:pPr>
            <a:r>
              <a:rPr lang="en-US" sz="2400" b="1" dirty="0">
                <a:solidFill>
                  <a:schemeClr val="tx1"/>
                </a:solidFill>
                <a:latin typeface="Calibri" panose="020F0502020204030204" pitchFamily="34" charset="0"/>
                <a:ea typeface="+mn-ea"/>
                <a:cs typeface="Calibri" panose="020F0502020204030204" pitchFamily="34" charset="0"/>
              </a:rPr>
              <a:t>Office of Investigations</a:t>
            </a:r>
          </a:p>
        </p:txBody>
      </p:sp>
      <p:sp>
        <p:nvSpPr>
          <p:cNvPr id="7" name="Text Box 4">
            <a:extLst>
              <a:ext uri="{FF2B5EF4-FFF2-40B4-BE49-F238E27FC236}">
                <a16:creationId xmlns:a16="http://schemas.microsoft.com/office/drawing/2014/main" id="{588D2EFB-07B6-4E89-88B3-6A408172E705}"/>
              </a:ext>
            </a:extLst>
          </p:cNvPr>
          <p:cNvSpPr txBox="1">
            <a:spLocks noChangeArrowheads="1"/>
          </p:cNvSpPr>
          <p:nvPr/>
        </p:nvSpPr>
        <p:spPr bwMode="auto">
          <a:xfrm>
            <a:off x="2648136" y="1585810"/>
            <a:ext cx="3847720"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000">
                <a:solidFill>
                  <a:schemeClr val="accent2"/>
                </a:solidFill>
                <a:latin typeface="Times New Roman" pitchFamily="18" charset="0"/>
                <a:ea typeface="ＭＳ Ｐゴシック" pitchFamily="34" charset="-128"/>
              </a:defRPr>
            </a:lvl1pPr>
            <a:lvl2pPr marL="742950" indent="-285750" eaLnBrk="0" hangingPunct="0">
              <a:defRPr sz="2000">
                <a:solidFill>
                  <a:schemeClr val="accent2"/>
                </a:solidFill>
                <a:latin typeface="Times New Roman" pitchFamily="18" charset="0"/>
                <a:ea typeface="ＭＳ Ｐゴシック" pitchFamily="34" charset="-128"/>
              </a:defRPr>
            </a:lvl2pPr>
            <a:lvl3pPr marL="1143000" indent="-228600" eaLnBrk="0" hangingPunct="0">
              <a:defRPr sz="2000">
                <a:solidFill>
                  <a:schemeClr val="accent2"/>
                </a:solidFill>
                <a:latin typeface="Times New Roman" pitchFamily="18" charset="0"/>
                <a:ea typeface="ＭＳ Ｐゴシック" pitchFamily="34" charset="-128"/>
              </a:defRPr>
            </a:lvl3pPr>
            <a:lvl4pPr marL="1600200" indent="-228600" eaLnBrk="0" hangingPunct="0">
              <a:defRPr sz="2000">
                <a:solidFill>
                  <a:schemeClr val="accent2"/>
                </a:solidFill>
                <a:latin typeface="Times New Roman" pitchFamily="18" charset="0"/>
                <a:ea typeface="ＭＳ Ｐゴシック" pitchFamily="34" charset="-128"/>
              </a:defRPr>
            </a:lvl4pPr>
            <a:lvl5pPr marL="2057400" indent="-228600" eaLnBrk="0" hangingPunct="0">
              <a:defRPr sz="2000">
                <a:solidFill>
                  <a:schemeClr val="accent2"/>
                </a:solidFill>
                <a:latin typeface="Times New Roman" pitchFamily="18" charset="0"/>
                <a:ea typeface="ＭＳ Ｐゴシック" pitchFamily="34" charset="-128"/>
              </a:defRPr>
            </a:lvl5pPr>
            <a:lvl6pPr marL="2514600" indent="-228600" eaLnBrk="0" fontAlgn="base" hangingPunct="0">
              <a:spcBef>
                <a:spcPct val="0"/>
              </a:spcBef>
              <a:spcAft>
                <a:spcPct val="0"/>
              </a:spcAft>
              <a:defRPr sz="2000">
                <a:solidFill>
                  <a:schemeClr val="accent2"/>
                </a:solidFill>
                <a:latin typeface="Times New Roman" pitchFamily="18" charset="0"/>
                <a:ea typeface="ＭＳ Ｐゴシック" pitchFamily="34" charset="-128"/>
              </a:defRPr>
            </a:lvl6pPr>
            <a:lvl7pPr marL="2971800" indent="-228600" eaLnBrk="0" fontAlgn="base" hangingPunct="0">
              <a:spcBef>
                <a:spcPct val="0"/>
              </a:spcBef>
              <a:spcAft>
                <a:spcPct val="0"/>
              </a:spcAft>
              <a:defRPr sz="2000">
                <a:solidFill>
                  <a:schemeClr val="accent2"/>
                </a:solidFill>
                <a:latin typeface="Times New Roman" pitchFamily="18" charset="0"/>
                <a:ea typeface="ＭＳ Ｐゴシック" pitchFamily="34" charset="-128"/>
              </a:defRPr>
            </a:lvl7pPr>
            <a:lvl8pPr marL="3429000" indent="-228600" eaLnBrk="0" fontAlgn="base" hangingPunct="0">
              <a:spcBef>
                <a:spcPct val="0"/>
              </a:spcBef>
              <a:spcAft>
                <a:spcPct val="0"/>
              </a:spcAft>
              <a:defRPr sz="2000">
                <a:solidFill>
                  <a:schemeClr val="accent2"/>
                </a:solidFill>
                <a:latin typeface="Times New Roman" pitchFamily="18" charset="0"/>
                <a:ea typeface="ＭＳ Ｐゴシック" pitchFamily="34" charset="-128"/>
              </a:defRPr>
            </a:lvl8pPr>
            <a:lvl9pPr marL="3886200" indent="-228600" eaLnBrk="0" fontAlgn="base" hangingPunct="0">
              <a:spcBef>
                <a:spcPct val="0"/>
              </a:spcBef>
              <a:spcAft>
                <a:spcPct val="0"/>
              </a:spcAft>
              <a:defRPr sz="2000">
                <a:solidFill>
                  <a:schemeClr val="accent2"/>
                </a:solidFill>
                <a:latin typeface="Times New Roman" pitchFamily="18" charset="0"/>
                <a:ea typeface="ＭＳ Ｐゴシック" pitchFamily="34" charset="-128"/>
              </a:defRPr>
            </a:lvl9pPr>
          </a:lstStyle>
          <a:p>
            <a:pPr algn="ctr"/>
            <a:r>
              <a:rPr lang="en-US" altLang="en-US" sz="1600" dirty="0">
                <a:solidFill>
                  <a:schemeClr val="tx1"/>
                </a:solidFill>
                <a:latin typeface="Calibri" panose="020F0502020204030204" pitchFamily="34" charset="0"/>
                <a:cs typeface="Calibri" panose="020F0502020204030204" pitchFamily="34" charset="0"/>
              </a:rPr>
              <a:t>Stop Work Orders for FY 2025 </a:t>
            </a:r>
          </a:p>
          <a:p>
            <a:pPr algn="ctr"/>
            <a:r>
              <a:rPr lang="en-US" altLang="en-US" sz="1600" dirty="0">
                <a:solidFill>
                  <a:schemeClr val="tx1"/>
                </a:solidFill>
                <a:latin typeface="Calibri" panose="020F0502020204030204" pitchFamily="34" charset="0"/>
                <a:cs typeface="Calibri" panose="020F0502020204030204" pitchFamily="34" charset="0"/>
              </a:rPr>
              <a:t>Month by Month</a:t>
            </a:r>
          </a:p>
        </p:txBody>
      </p:sp>
      <p:sp>
        <p:nvSpPr>
          <p:cNvPr id="8" name="TextBox 7">
            <a:extLst>
              <a:ext uri="{FF2B5EF4-FFF2-40B4-BE49-F238E27FC236}">
                <a16:creationId xmlns:a16="http://schemas.microsoft.com/office/drawing/2014/main" id="{94793461-3CAA-4A05-9D05-50E1AD1AE267}"/>
              </a:ext>
            </a:extLst>
          </p:cNvPr>
          <p:cNvSpPr txBox="1"/>
          <p:nvPr/>
        </p:nvSpPr>
        <p:spPr>
          <a:xfrm>
            <a:off x="8785675" y="6321095"/>
            <a:ext cx="248786" cy="246221"/>
          </a:xfrm>
          <a:prstGeom prst="rect">
            <a:avLst/>
          </a:prstGeom>
          <a:noFill/>
        </p:spPr>
        <p:txBody>
          <a:bodyPr wrap="none" rtlCol="0">
            <a:spAutoFit/>
          </a:bodyPr>
          <a:lstStyle/>
          <a:p>
            <a:r>
              <a:rPr lang="en-US" sz="1000" dirty="0"/>
              <a:t>9</a:t>
            </a:r>
          </a:p>
        </p:txBody>
      </p:sp>
      <p:graphicFrame>
        <p:nvGraphicFramePr>
          <p:cNvPr id="2" name="Object 1">
            <a:extLst>
              <a:ext uri="{FF2B5EF4-FFF2-40B4-BE49-F238E27FC236}">
                <a16:creationId xmlns:a16="http://schemas.microsoft.com/office/drawing/2014/main" id="{5BC3CAA4-4E57-0FE9-E7F0-B5520F12F499}"/>
              </a:ext>
            </a:extLst>
          </p:cNvPr>
          <p:cNvGraphicFramePr>
            <a:graphicFrameLocks noChangeAspect="1"/>
          </p:cNvGraphicFramePr>
          <p:nvPr>
            <p:extLst>
              <p:ext uri="{D42A27DB-BD31-4B8C-83A1-F6EECF244321}">
                <p14:modId xmlns:p14="http://schemas.microsoft.com/office/powerpoint/2010/main" val="209125822"/>
              </p:ext>
            </p:extLst>
          </p:nvPr>
        </p:nvGraphicFramePr>
        <p:xfrm>
          <a:off x="109536" y="1513258"/>
          <a:ext cx="8924925" cy="4210131"/>
        </p:xfrm>
        <a:graphic>
          <a:graphicData uri="http://schemas.openxmlformats.org/drawingml/2006/chart">
            <c:chart xmlns:c="http://schemas.openxmlformats.org/drawingml/2006/chart" xmlns:r="http://schemas.openxmlformats.org/officeDocument/2006/relationships" r:id="rId3"/>
          </a:graphicData>
        </a:graphic>
      </p:graphicFrame>
      <p:sp>
        <p:nvSpPr>
          <p:cNvPr id="4" name="Rectangle 2">
            <a:extLst>
              <a:ext uri="{FF2B5EF4-FFF2-40B4-BE49-F238E27FC236}">
                <a16:creationId xmlns:a16="http://schemas.microsoft.com/office/drawing/2014/main" id="{6868A197-EB65-DCF3-8622-229CB3462A87}"/>
              </a:ext>
            </a:extLst>
          </p:cNvPr>
          <p:cNvSpPr>
            <a:spLocks noGrp="1" noChangeArrowheads="1"/>
          </p:cNvSpPr>
          <p:nvPr>
            <p:ph type="title"/>
          </p:nvPr>
        </p:nvSpPr>
        <p:spPr>
          <a:xfrm>
            <a:off x="76200" y="381000"/>
            <a:ext cx="8001000" cy="533400"/>
          </a:xfrm>
        </p:spPr>
        <p:txBody>
          <a:bodyPr/>
          <a:lstStyle/>
          <a:p>
            <a:pPr eaLnBrk="1" hangingPunct="1"/>
            <a:r>
              <a:rPr lang="en-US" altLang="en-US" sz="2400" dirty="0">
                <a:latin typeface="Calibri" panose="020F0502020204030204" pitchFamily="34" charset="0"/>
                <a:cs typeface="Calibri" panose="020F0502020204030204" pitchFamily="34" charset="0"/>
              </a:rPr>
              <a:t>Workers’ Compensation Advisory Council – May 2025</a:t>
            </a:r>
          </a:p>
        </p:txBody>
      </p:sp>
      <p:sp>
        <p:nvSpPr>
          <p:cNvPr id="3" name="Text Box 6">
            <a:extLst>
              <a:ext uri="{FF2B5EF4-FFF2-40B4-BE49-F238E27FC236}">
                <a16:creationId xmlns:a16="http://schemas.microsoft.com/office/drawing/2014/main" id="{8ADE20FA-755B-A10F-88FC-49296EA8386A}"/>
              </a:ext>
            </a:extLst>
          </p:cNvPr>
          <p:cNvSpPr txBox="1">
            <a:spLocks noChangeArrowheads="1"/>
          </p:cNvSpPr>
          <p:nvPr/>
        </p:nvSpPr>
        <p:spPr bwMode="auto">
          <a:xfrm>
            <a:off x="58735" y="5705542"/>
            <a:ext cx="9026525" cy="738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40" tIns="45720" rIns="91440" bIns="45720" anchor="t">
            <a:spAutoFit/>
          </a:bodyPr>
          <a:lstStyle>
            <a:lvl1pPr eaLnBrk="0" hangingPunct="0">
              <a:defRPr sz="2000">
                <a:solidFill>
                  <a:schemeClr val="accent2"/>
                </a:solidFill>
                <a:latin typeface="Times New Roman" pitchFamily="18" charset="0"/>
                <a:ea typeface="ＭＳ Ｐゴシック" pitchFamily="34" charset="-128"/>
              </a:defRPr>
            </a:lvl1pPr>
            <a:lvl2pPr marL="742950" indent="-285750" eaLnBrk="0" hangingPunct="0">
              <a:defRPr sz="2000">
                <a:solidFill>
                  <a:schemeClr val="accent2"/>
                </a:solidFill>
                <a:latin typeface="Times New Roman" pitchFamily="18" charset="0"/>
                <a:ea typeface="ＭＳ Ｐゴシック" pitchFamily="34" charset="-128"/>
              </a:defRPr>
            </a:lvl2pPr>
            <a:lvl3pPr marL="1143000" indent="-228600" eaLnBrk="0" hangingPunct="0">
              <a:defRPr sz="2000">
                <a:solidFill>
                  <a:schemeClr val="accent2"/>
                </a:solidFill>
                <a:latin typeface="Times New Roman" pitchFamily="18" charset="0"/>
                <a:ea typeface="ＭＳ Ｐゴシック" pitchFamily="34" charset="-128"/>
              </a:defRPr>
            </a:lvl3pPr>
            <a:lvl4pPr marL="1600200" indent="-228600" eaLnBrk="0" hangingPunct="0">
              <a:defRPr sz="2000">
                <a:solidFill>
                  <a:schemeClr val="accent2"/>
                </a:solidFill>
                <a:latin typeface="Times New Roman" pitchFamily="18" charset="0"/>
                <a:ea typeface="ＭＳ Ｐゴシック" pitchFamily="34" charset="-128"/>
              </a:defRPr>
            </a:lvl4pPr>
            <a:lvl5pPr marL="2057400" indent="-228600" eaLnBrk="0" hangingPunct="0">
              <a:defRPr sz="2000">
                <a:solidFill>
                  <a:schemeClr val="accent2"/>
                </a:solidFill>
                <a:latin typeface="Times New Roman" pitchFamily="18" charset="0"/>
                <a:ea typeface="ＭＳ Ｐゴシック" pitchFamily="34" charset="-128"/>
              </a:defRPr>
            </a:lvl5pPr>
            <a:lvl6pPr marL="2514600" indent="-228600" eaLnBrk="0" fontAlgn="base" hangingPunct="0">
              <a:spcBef>
                <a:spcPct val="0"/>
              </a:spcBef>
              <a:spcAft>
                <a:spcPct val="0"/>
              </a:spcAft>
              <a:defRPr sz="2000">
                <a:solidFill>
                  <a:schemeClr val="accent2"/>
                </a:solidFill>
                <a:latin typeface="Times New Roman" pitchFamily="18" charset="0"/>
                <a:ea typeface="ＭＳ Ｐゴシック" pitchFamily="34" charset="-128"/>
              </a:defRPr>
            </a:lvl6pPr>
            <a:lvl7pPr marL="2971800" indent="-228600" eaLnBrk="0" fontAlgn="base" hangingPunct="0">
              <a:spcBef>
                <a:spcPct val="0"/>
              </a:spcBef>
              <a:spcAft>
                <a:spcPct val="0"/>
              </a:spcAft>
              <a:defRPr sz="2000">
                <a:solidFill>
                  <a:schemeClr val="accent2"/>
                </a:solidFill>
                <a:latin typeface="Times New Roman" pitchFamily="18" charset="0"/>
                <a:ea typeface="ＭＳ Ｐゴシック" pitchFamily="34" charset="-128"/>
              </a:defRPr>
            </a:lvl7pPr>
            <a:lvl8pPr marL="3429000" indent="-228600" eaLnBrk="0" fontAlgn="base" hangingPunct="0">
              <a:spcBef>
                <a:spcPct val="0"/>
              </a:spcBef>
              <a:spcAft>
                <a:spcPct val="0"/>
              </a:spcAft>
              <a:defRPr sz="2000">
                <a:solidFill>
                  <a:schemeClr val="accent2"/>
                </a:solidFill>
                <a:latin typeface="Times New Roman" pitchFamily="18" charset="0"/>
                <a:ea typeface="ＭＳ Ｐゴシック" pitchFamily="34" charset="-128"/>
              </a:defRPr>
            </a:lvl8pPr>
            <a:lvl9pPr marL="3886200" indent="-228600" eaLnBrk="0" fontAlgn="base" hangingPunct="0">
              <a:spcBef>
                <a:spcPct val="0"/>
              </a:spcBef>
              <a:spcAft>
                <a:spcPct val="0"/>
              </a:spcAft>
              <a:defRPr sz="2000">
                <a:solidFill>
                  <a:schemeClr val="accent2"/>
                </a:solidFill>
                <a:latin typeface="Times New Roman" pitchFamily="18" charset="0"/>
                <a:ea typeface="ＭＳ Ｐゴシック" pitchFamily="34" charset="-128"/>
              </a:defRPr>
            </a:lvl9pPr>
          </a:lstStyle>
          <a:p>
            <a:pPr algn="just"/>
            <a:r>
              <a:rPr lang="en-US" altLang="en-US" sz="1400" dirty="0">
                <a:solidFill>
                  <a:schemeClr val="tx1"/>
                </a:solidFill>
                <a:latin typeface="Calibri" panose="020F0502020204030204" pitchFamily="34" charset="0"/>
                <a:ea typeface="ＭＳ Ｐゴシック"/>
                <a:cs typeface="Calibri" panose="020F0502020204030204" pitchFamily="34" charset="0"/>
              </a:rPr>
              <a:t>Last month 129 Stop Work Orders (SWO) were issued and 5 employers defaulted on an SWOs that were previously issued. 1,077 SWOs have been issued year-to-date with total fine collections to date of $597,315. FY 2024 yielded a total of 1,342 SWOs  issued, with a total fine collection of $1,158,659.</a:t>
            </a:r>
            <a:endParaRPr lang="en-US" altLang="en-US" sz="1400" i="1" dirty="0">
              <a:solidFill>
                <a:schemeClr val="tx1"/>
              </a:solidFill>
              <a:latin typeface="Calibri" panose="020F0502020204030204" pitchFamily="34" charset="0"/>
              <a:cs typeface="Calibri" panose="020F0502020204030204" pitchFamily="34" charset="0"/>
            </a:endParaRPr>
          </a:p>
        </p:txBody>
      </p:sp>
      <p:sp>
        <p:nvSpPr>
          <p:cNvPr id="5" name="TextBox 4">
            <a:extLst>
              <a:ext uri="{FF2B5EF4-FFF2-40B4-BE49-F238E27FC236}">
                <a16:creationId xmlns:a16="http://schemas.microsoft.com/office/drawing/2014/main" id="{BAB078A9-BBF2-2EE6-B2A5-DC601DD0E86F}"/>
              </a:ext>
            </a:extLst>
          </p:cNvPr>
          <p:cNvSpPr txBox="1"/>
          <p:nvPr/>
        </p:nvSpPr>
        <p:spPr>
          <a:xfrm>
            <a:off x="750771" y="3623651"/>
            <a:ext cx="8279213" cy="1015663"/>
          </a:xfrm>
          <a:prstGeom prst="rect">
            <a:avLst/>
          </a:prstGeom>
          <a:noFill/>
        </p:spPr>
        <p:txBody>
          <a:bodyPr wrap="square" rtlCol="0">
            <a:spAutoFit/>
          </a:bodyPr>
          <a:lstStyle/>
          <a:p>
            <a:pPr algn="ctr"/>
            <a:r>
              <a:rPr lang="en-US" dirty="0">
                <a:solidFill>
                  <a:schemeClr val="tx1"/>
                </a:solidFill>
                <a:latin typeface="Calibri" panose="020F0502020204030204" pitchFamily="34" charset="0"/>
                <a:cs typeface="Calibri" panose="020F0502020204030204" pitchFamily="34" charset="0"/>
              </a:rPr>
              <a:t>As a result of these efforts in FY 2025, 6,389 workers are now covered </a:t>
            </a:r>
          </a:p>
          <a:p>
            <a:pPr algn="ctr"/>
            <a:r>
              <a:rPr lang="en-US" dirty="0">
                <a:solidFill>
                  <a:schemeClr val="tx1"/>
                </a:solidFill>
                <a:latin typeface="Calibri" panose="020F0502020204030204" pitchFamily="34" charset="0"/>
                <a:cs typeface="Calibri" panose="020F0502020204030204" pitchFamily="34" charset="0"/>
              </a:rPr>
              <a:t>by workers’ compensation insurance who were not previously </a:t>
            </a:r>
          </a:p>
          <a:p>
            <a:pPr algn="ctr"/>
            <a:r>
              <a:rPr lang="en-US" dirty="0">
                <a:solidFill>
                  <a:schemeClr val="tx1"/>
                </a:solidFill>
                <a:latin typeface="Calibri" panose="020F0502020204030204" pitchFamily="34" charset="0"/>
                <a:cs typeface="Calibri" panose="020F0502020204030204" pitchFamily="34" charset="0"/>
              </a:rPr>
              <a:t>covered by a policy.</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
            <a:extLst>
              <a:ext uri="{FF2B5EF4-FFF2-40B4-BE49-F238E27FC236}">
                <a16:creationId xmlns:a16="http://schemas.microsoft.com/office/drawing/2014/main" id="{A9EFAF68-7C27-AE5C-044B-5F728E24DA68}"/>
              </a:ext>
            </a:extLst>
          </p:cNvPr>
          <p:cNvSpPr>
            <a:spLocks noGrp="1"/>
          </p:cNvSpPr>
          <p:nvPr>
            <p:ph type="title"/>
          </p:nvPr>
        </p:nvSpPr>
        <p:spPr>
          <a:xfrm>
            <a:off x="76200" y="381000"/>
            <a:ext cx="8001000" cy="533400"/>
          </a:xfrm>
        </p:spPr>
        <p:txBody>
          <a:bodyPr/>
          <a:lstStyle/>
          <a:p>
            <a:r>
              <a:rPr lang="en-US" altLang="en-US" sz="2400" dirty="0">
                <a:latin typeface="Calibri" panose="020F0502020204030204" pitchFamily="34" charset="0"/>
                <a:cs typeface="Calibri" panose="020F0502020204030204" pitchFamily="34" charset="0"/>
              </a:rPr>
              <a:t>Workers’ Compensation Advisory Council – May 2025</a:t>
            </a:r>
            <a:endParaRPr lang="en-US" sz="2400" dirty="0">
              <a:latin typeface="Calibri" panose="020F0502020204030204" pitchFamily="34" charset="0"/>
              <a:cs typeface="Calibri" panose="020F0502020204030204" pitchFamily="34" charset="0"/>
            </a:endParaRPr>
          </a:p>
        </p:txBody>
      </p:sp>
      <p:sp>
        <p:nvSpPr>
          <p:cNvPr id="2" name="TextBox 1">
            <a:extLst>
              <a:ext uri="{FF2B5EF4-FFF2-40B4-BE49-F238E27FC236}">
                <a16:creationId xmlns:a16="http://schemas.microsoft.com/office/drawing/2014/main" id="{B1979392-8FB8-3A00-3CF3-EFB65721B3BE}"/>
              </a:ext>
            </a:extLst>
          </p:cNvPr>
          <p:cNvSpPr txBox="1"/>
          <p:nvPr/>
        </p:nvSpPr>
        <p:spPr>
          <a:xfrm>
            <a:off x="8668029" y="6246820"/>
            <a:ext cx="316112" cy="246221"/>
          </a:xfrm>
          <a:prstGeom prst="rect">
            <a:avLst/>
          </a:prstGeom>
          <a:noFill/>
        </p:spPr>
        <p:txBody>
          <a:bodyPr wrap="none" rtlCol="0">
            <a:spAutoFit/>
          </a:bodyPr>
          <a:lstStyle/>
          <a:p>
            <a:r>
              <a:rPr lang="en-US" sz="1000" dirty="0">
                <a:latin typeface="Calibri" panose="020F0502020204030204" pitchFamily="34" charset="0"/>
                <a:cs typeface="Calibri" panose="020F0502020204030204" pitchFamily="34" charset="0"/>
              </a:rPr>
              <a:t>10</a:t>
            </a:r>
          </a:p>
        </p:txBody>
      </p:sp>
      <p:graphicFrame>
        <p:nvGraphicFramePr>
          <p:cNvPr id="3" name="Chart 2">
            <a:extLst>
              <a:ext uri="{FF2B5EF4-FFF2-40B4-BE49-F238E27FC236}">
                <a16:creationId xmlns:a16="http://schemas.microsoft.com/office/drawing/2014/main" id="{08AD9BF7-F23C-FC6D-01C8-6C15029928EB}"/>
              </a:ext>
            </a:extLst>
          </p:cNvPr>
          <p:cNvGraphicFramePr/>
          <p:nvPr>
            <p:extLst>
              <p:ext uri="{D42A27DB-BD31-4B8C-83A1-F6EECF244321}">
                <p14:modId xmlns:p14="http://schemas.microsoft.com/office/powerpoint/2010/main" val="4076580249"/>
              </p:ext>
            </p:extLst>
          </p:nvPr>
        </p:nvGraphicFramePr>
        <p:xfrm>
          <a:off x="1" y="1072844"/>
          <a:ext cx="9144000" cy="4684311"/>
        </p:xfrm>
        <a:graphic>
          <a:graphicData uri="http://schemas.openxmlformats.org/drawingml/2006/chart">
            <c:chart xmlns:c="http://schemas.openxmlformats.org/drawingml/2006/chart" xmlns:r="http://schemas.openxmlformats.org/officeDocument/2006/relationships" r:id="rId3"/>
          </a:graphicData>
        </a:graphic>
      </p:graphicFrame>
      <p:sp>
        <p:nvSpPr>
          <p:cNvPr id="5" name="Text Box 3">
            <a:extLst>
              <a:ext uri="{FF2B5EF4-FFF2-40B4-BE49-F238E27FC236}">
                <a16:creationId xmlns:a16="http://schemas.microsoft.com/office/drawing/2014/main" id="{326B8700-2010-A1D9-00D2-D2441E837180}"/>
              </a:ext>
            </a:extLst>
          </p:cNvPr>
          <p:cNvSpPr txBox="1">
            <a:spLocks noChangeArrowheads="1"/>
          </p:cNvSpPr>
          <p:nvPr/>
        </p:nvSpPr>
        <p:spPr bwMode="auto">
          <a:xfrm>
            <a:off x="393198" y="5771155"/>
            <a:ext cx="8374655"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000">
                <a:solidFill>
                  <a:schemeClr val="accent2"/>
                </a:solidFill>
                <a:latin typeface="Times New Roman" pitchFamily="18" charset="0"/>
                <a:ea typeface="ＭＳ Ｐゴシック" pitchFamily="34" charset="-128"/>
              </a:defRPr>
            </a:lvl1pPr>
            <a:lvl2pPr marL="742950" indent="-285750" eaLnBrk="0" hangingPunct="0">
              <a:defRPr sz="2000">
                <a:solidFill>
                  <a:schemeClr val="accent2"/>
                </a:solidFill>
                <a:latin typeface="Times New Roman" pitchFamily="18" charset="0"/>
                <a:ea typeface="ＭＳ Ｐゴシック" pitchFamily="34" charset="-128"/>
              </a:defRPr>
            </a:lvl2pPr>
            <a:lvl3pPr marL="1143000" indent="-228600" eaLnBrk="0" hangingPunct="0">
              <a:defRPr sz="2000">
                <a:solidFill>
                  <a:schemeClr val="accent2"/>
                </a:solidFill>
                <a:latin typeface="Times New Roman" pitchFamily="18" charset="0"/>
                <a:ea typeface="ＭＳ Ｐゴシック" pitchFamily="34" charset="-128"/>
              </a:defRPr>
            </a:lvl3pPr>
            <a:lvl4pPr marL="1600200" indent="-228600" eaLnBrk="0" hangingPunct="0">
              <a:defRPr sz="2000">
                <a:solidFill>
                  <a:schemeClr val="accent2"/>
                </a:solidFill>
                <a:latin typeface="Times New Roman" pitchFamily="18" charset="0"/>
                <a:ea typeface="ＭＳ Ｐゴシック" pitchFamily="34" charset="-128"/>
              </a:defRPr>
            </a:lvl4pPr>
            <a:lvl5pPr marL="2057400" indent="-228600" eaLnBrk="0" hangingPunct="0">
              <a:defRPr sz="2000">
                <a:solidFill>
                  <a:schemeClr val="accent2"/>
                </a:solidFill>
                <a:latin typeface="Times New Roman" pitchFamily="18" charset="0"/>
                <a:ea typeface="ＭＳ Ｐゴシック" pitchFamily="34" charset="-128"/>
              </a:defRPr>
            </a:lvl5pPr>
            <a:lvl6pPr marL="2514600" indent="-228600" eaLnBrk="0" fontAlgn="base" hangingPunct="0">
              <a:spcBef>
                <a:spcPct val="0"/>
              </a:spcBef>
              <a:spcAft>
                <a:spcPct val="0"/>
              </a:spcAft>
              <a:defRPr sz="2000">
                <a:solidFill>
                  <a:schemeClr val="accent2"/>
                </a:solidFill>
                <a:latin typeface="Times New Roman" pitchFamily="18" charset="0"/>
                <a:ea typeface="ＭＳ Ｐゴシック" pitchFamily="34" charset="-128"/>
              </a:defRPr>
            </a:lvl6pPr>
            <a:lvl7pPr marL="2971800" indent="-228600" eaLnBrk="0" fontAlgn="base" hangingPunct="0">
              <a:spcBef>
                <a:spcPct val="0"/>
              </a:spcBef>
              <a:spcAft>
                <a:spcPct val="0"/>
              </a:spcAft>
              <a:defRPr sz="2000">
                <a:solidFill>
                  <a:schemeClr val="accent2"/>
                </a:solidFill>
                <a:latin typeface="Times New Roman" pitchFamily="18" charset="0"/>
                <a:ea typeface="ＭＳ Ｐゴシック" pitchFamily="34" charset="-128"/>
              </a:defRPr>
            </a:lvl7pPr>
            <a:lvl8pPr marL="3429000" indent="-228600" eaLnBrk="0" fontAlgn="base" hangingPunct="0">
              <a:spcBef>
                <a:spcPct val="0"/>
              </a:spcBef>
              <a:spcAft>
                <a:spcPct val="0"/>
              </a:spcAft>
              <a:defRPr sz="2000">
                <a:solidFill>
                  <a:schemeClr val="accent2"/>
                </a:solidFill>
                <a:latin typeface="Times New Roman" pitchFamily="18" charset="0"/>
                <a:ea typeface="ＭＳ Ｐゴシック" pitchFamily="34" charset="-128"/>
              </a:defRPr>
            </a:lvl8pPr>
            <a:lvl9pPr marL="3886200" indent="-228600" eaLnBrk="0" fontAlgn="base" hangingPunct="0">
              <a:spcBef>
                <a:spcPct val="0"/>
              </a:spcBef>
              <a:spcAft>
                <a:spcPct val="0"/>
              </a:spcAft>
              <a:defRPr sz="2000">
                <a:solidFill>
                  <a:schemeClr val="accent2"/>
                </a:solidFill>
                <a:latin typeface="Times New Roman" pitchFamily="18" charset="0"/>
                <a:ea typeface="ＭＳ Ｐゴシック" pitchFamily="34" charset="-128"/>
              </a:defRPr>
            </a:lvl9pPr>
          </a:lstStyle>
          <a:p>
            <a:pPr algn="just"/>
            <a:r>
              <a:rPr lang="en-US" altLang="en-US" sz="1400" dirty="0">
                <a:solidFill>
                  <a:schemeClr val="tx1"/>
                </a:solidFill>
                <a:latin typeface="Calibri" panose="020F0502020204030204" pitchFamily="34" charset="0"/>
                <a:cs typeface="Calibri" panose="020F0502020204030204" pitchFamily="34" charset="0"/>
              </a:rPr>
              <a:t>As of </a:t>
            </a:r>
            <a:r>
              <a:rPr lang="en-US" altLang="en-US" sz="1400" dirty="0">
                <a:solidFill>
                  <a:schemeClr val="tx1"/>
                </a:solidFill>
                <a:latin typeface="Calibri" panose="020F0502020204030204" pitchFamily="34" charset="0"/>
                <a:ea typeface="ＭＳ Ｐゴシック"/>
                <a:cs typeface="Calibri" panose="020F0502020204030204" pitchFamily="34" charset="0"/>
              </a:rPr>
              <a:t>April 30</a:t>
            </a:r>
            <a:r>
              <a:rPr lang="en-US" altLang="en-US" sz="1400" baseline="30000" dirty="0">
                <a:solidFill>
                  <a:schemeClr val="tx1"/>
                </a:solidFill>
                <a:latin typeface="Calibri" panose="020F0502020204030204" pitchFamily="34" charset="0"/>
                <a:ea typeface="ＭＳ Ｐゴシック"/>
                <a:cs typeface="Calibri" panose="020F0502020204030204" pitchFamily="34" charset="0"/>
              </a:rPr>
              <a:t>th</a:t>
            </a:r>
            <a:r>
              <a:rPr lang="en-US" altLang="en-US" sz="1400" dirty="0">
                <a:solidFill>
                  <a:schemeClr val="tx1"/>
                </a:solidFill>
                <a:latin typeface="Calibri" panose="020F0502020204030204" pitchFamily="34" charset="0"/>
                <a:cs typeface="Calibri" panose="020F0502020204030204" pitchFamily="34" charset="0"/>
              </a:rPr>
              <a:t>, 97 uninsured injuries have been reported to the WCTF for FY25.  Please note, claims may be determined to be insured or uninsured after filing. The WCTF received 104 newly reported claims in FY24.  </a:t>
            </a:r>
          </a:p>
        </p:txBody>
      </p:sp>
      <p:sp>
        <p:nvSpPr>
          <p:cNvPr id="6" name="TextBox 5">
            <a:extLst>
              <a:ext uri="{FF2B5EF4-FFF2-40B4-BE49-F238E27FC236}">
                <a16:creationId xmlns:a16="http://schemas.microsoft.com/office/drawing/2014/main" id="{E237F812-E4F7-2E24-ACB6-20F6E2756D2F}"/>
              </a:ext>
            </a:extLst>
          </p:cNvPr>
          <p:cNvSpPr txBox="1"/>
          <p:nvPr/>
        </p:nvSpPr>
        <p:spPr>
          <a:xfrm>
            <a:off x="2223701" y="1999179"/>
            <a:ext cx="1274195" cy="369332"/>
          </a:xfrm>
          <a:prstGeom prst="rect">
            <a:avLst/>
          </a:prstGeom>
          <a:noFill/>
        </p:spPr>
        <p:txBody>
          <a:bodyPr wrap="none" rtlCol="0">
            <a:spAutoFit/>
          </a:bodyPr>
          <a:lstStyle/>
          <a:p>
            <a:r>
              <a:rPr lang="en-US" sz="1800" b="1" dirty="0">
                <a:solidFill>
                  <a:schemeClr val="tx1"/>
                </a:solidFill>
                <a:latin typeface="Calibri" panose="020F0502020204030204" pitchFamily="34" charset="0"/>
                <a:cs typeface="Calibri" panose="020F0502020204030204" pitchFamily="34" charset="0"/>
              </a:rPr>
              <a:t>Occupation</a:t>
            </a:r>
            <a:endParaRPr lang="en-US" sz="1800" b="1" dirty="0">
              <a:solidFill>
                <a:schemeClr val="tx1"/>
              </a:solidFill>
            </a:endParaRPr>
          </a:p>
        </p:txBody>
      </p:sp>
      <p:sp>
        <p:nvSpPr>
          <p:cNvPr id="8" name="TextBox 7">
            <a:extLst>
              <a:ext uri="{FF2B5EF4-FFF2-40B4-BE49-F238E27FC236}">
                <a16:creationId xmlns:a16="http://schemas.microsoft.com/office/drawing/2014/main" id="{F9A0A2F8-46FE-2074-AA95-E559E26F9845}"/>
              </a:ext>
            </a:extLst>
          </p:cNvPr>
          <p:cNvSpPr txBox="1"/>
          <p:nvPr/>
        </p:nvSpPr>
        <p:spPr>
          <a:xfrm>
            <a:off x="6270324" y="1999179"/>
            <a:ext cx="976614" cy="369332"/>
          </a:xfrm>
          <a:prstGeom prst="rect">
            <a:avLst/>
          </a:prstGeom>
          <a:noFill/>
        </p:spPr>
        <p:txBody>
          <a:bodyPr wrap="none" rtlCol="0">
            <a:spAutoFit/>
          </a:bodyPr>
          <a:lstStyle/>
          <a:p>
            <a:r>
              <a:rPr lang="en-US" sz="1800" b="1" dirty="0">
                <a:solidFill>
                  <a:schemeClr val="tx1"/>
                </a:solidFill>
                <a:latin typeface="Calibri" panose="020F0502020204030204" pitchFamily="34" charset="0"/>
                <a:cs typeface="Calibri" panose="020F0502020204030204" pitchFamily="34" charset="0"/>
              </a:rPr>
              <a:t>Industry</a:t>
            </a:r>
            <a:endParaRPr lang="en-US" sz="1800" b="1" dirty="0">
              <a:solidFill>
                <a:schemeClr val="tx1"/>
              </a:solidFill>
            </a:endParaRPr>
          </a:p>
        </p:txBody>
      </p:sp>
      <p:cxnSp>
        <p:nvCxnSpPr>
          <p:cNvPr id="7" name="Straight Connector 6">
            <a:extLst>
              <a:ext uri="{FF2B5EF4-FFF2-40B4-BE49-F238E27FC236}">
                <a16:creationId xmlns:a16="http://schemas.microsoft.com/office/drawing/2014/main" id="{CADD5763-6C78-926D-B443-EB039F1D2D8E}"/>
              </a:ext>
            </a:extLst>
          </p:cNvPr>
          <p:cNvCxnSpPr>
            <a:cxnSpLocks/>
          </p:cNvCxnSpPr>
          <p:nvPr/>
        </p:nvCxnSpPr>
        <p:spPr bwMode="auto">
          <a:xfrm>
            <a:off x="5086088" y="1727746"/>
            <a:ext cx="0" cy="3168343"/>
          </a:xfrm>
          <a:prstGeom prst="line">
            <a:avLst/>
          </a:prstGeom>
          <a:ln w="9525" cap="flat" cmpd="sng" algn="ctr">
            <a:solidFill>
              <a:schemeClr val="accent2"/>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spTree>
    <p:extLst>
      <p:ext uri="{BB962C8B-B14F-4D97-AF65-F5344CB8AC3E}">
        <p14:creationId xmlns:p14="http://schemas.microsoft.com/office/powerpoint/2010/main" val="222438293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E7D6E703-1476-5A57-16AB-665D953FB800}"/>
              </a:ext>
            </a:extLst>
          </p:cNvPr>
          <p:cNvSpPr>
            <a:spLocks noGrp="1"/>
          </p:cNvSpPr>
          <p:nvPr>
            <p:ph type="title"/>
          </p:nvPr>
        </p:nvSpPr>
        <p:spPr>
          <a:xfrm>
            <a:off x="76200" y="381000"/>
            <a:ext cx="8001000" cy="533400"/>
          </a:xfrm>
        </p:spPr>
        <p:txBody>
          <a:bodyPr/>
          <a:lstStyle/>
          <a:p>
            <a:r>
              <a:rPr lang="en-US" altLang="en-US" sz="2400" dirty="0">
                <a:latin typeface="Calibri" panose="020F0502020204030204" pitchFamily="34" charset="0"/>
                <a:cs typeface="Calibri" panose="020F0502020204030204" pitchFamily="34" charset="0"/>
              </a:rPr>
              <a:t>Workers’ Compensation Advisory Council – May 2025</a:t>
            </a:r>
            <a:endParaRPr lang="en-US" sz="2400" dirty="0">
              <a:latin typeface="Calibri" panose="020F0502020204030204" pitchFamily="34" charset="0"/>
              <a:cs typeface="Calibri" panose="020F0502020204030204" pitchFamily="34" charset="0"/>
            </a:endParaRPr>
          </a:p>
        </p:txBody>
      </p:sp>
      <p:sp>
        <p:nvSpPr>
          <p:cNvPr id="7" name="Text Box 7">
            <a:extLst>
              <a:ext uri="{FF2B5EF4-FFF2-40B4-BE49-F238E27FC236}">
                <a16:creationId xmlns:a16="http://schemas.microsoft.com/office/drawing/2014/main" id="{C1A8EB4B-F8F3-B218-1F40-F020427E55B4}"/>
              </a:ext>
            </a:extLst>
          </p:cNvPr>
          <p:cNvSpPr txBox="1">
            <a:spLocks noChangeArrowheads="1"/>
          </p:cNvSpPr>
          <p:nvPr/>
        </p:nvSpPr>
        <p:spPr bwMode="auto">
          <a:xfrm>
            <a:off x="0" y="6246820"/>
            <a:ext cx="1626269" cy="230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000">
                <a:solidFill>
                  <a:schemeClr val="accent2"/>
                </a:solidFill>
                <a:latin typeface="Times New Roman" pitchFamily="18" charset="0"/>
                <a:ea typeface="ＭＳ Ｐゴシック" pitchFamily="34" charset="-128"/>
              </a:defRPr>
            </a:lvl1pPr>
            <a:lvl2pPr marL="742950" indent="-285750" eaLnBrk="0" hangingPunct="0">
              <a:defRPr sz="2000">
                <a:solidFill>
                  <a:schemeClr val="accent2"/>
                </a:solidFill>
                <a:latin typeface="Times New Roman" pitchFamily="18" charset="0"/>
                <a:ea typeface="ＭＳ Ｐゴシック" pitchFamily="34" charset="-128"/>
              </a:defRPr>
            </a:lvl2pPr>
            <a:lvl3pPr marL="1143000" indent="-228600" eaLnBrk="0" hangingPunct="0">
              <a:defRPr sz="2000">
                <a:solidFill>
                  <a:schemeClr val="accent2"/>
                </a:solidFill>
                <a:latin typeface="Times New Roman" pitchFamily="18" charset="0"/>
                <a:ea typeface="ＭＳ Ｐゴシック" pitchFamily="34" charset="-128"/>
              </a:defRPr>
            </a:lvl3pPr>
            <a:lvl4pPr marL="1600200" indent="-228600" eaLnBrk="0" hangingPunct="0">
              <a:defRPr sz="2000">
                <a:solidFill>
                  <a:schemeClr val="accent2"/>
                </a:solidFill>
                <a:latin typeface="Times New Roman" pitchFamily="18" charset="0"/>
                <a:ea typeface="ＭＳ Ｐゴシック" pitchFamily="34" charset="-128"/>
              </a:defRPr>
            </a:lvl4pPr>
            <a:lvl5pPr marL="2057400" indent="-228600" eaLnBrk="0" hangingPunct="0">
              <a:defRPr sz="2000">
                <a:solidFill>
                  <a:schemeClr val="accent2"/>
                </a:solidFill>
                <a:latin typeface="Times New Roman" pitchFamily="18" charset="0"/>
                <a:ea typeface="ＭＳ Ｐゴシック" pitchFamily="34" charset="-128"/>
              </a:defRPr>
            </a:lvl5pPr>
            <a:lvl6pPr marL="2514600" indent="-228600" eaLnBrk="0" fontAlgn="base" hangingPunct="0">
              <a:spcBef>
                <a:spcPct val="0"/>
              </a:spcBef>
              <a:spcAft>
                <a:spcPct val="0"/>
              </a:spcAft>
              <a:defRPr sz="2000">
                <a:solidFill>
                  <a:schemeClr val="accent2"/>
                </a:solidFill>
                <a:latin typeface="Times New Roman" pitchFamily="18" charset="0"/>
                <a:ea typeface="ＭＳ Ｐゴシック" pitchFamily="34" charset="-128"/>
              </a:defRPr>
            </a:lvl6pPr>
            <a:lvl7pPr marL="2971800" indent="-228600" eaLnBrk="0" fontAlgn="base" hangingPunct="0">
              <a:spcBef>
                <a:spcPct val="0"/>
              </a:spcBef>
              <a:spcAft>
                <a:spcPct val="0"/>
              </a:spcAft>
              <a:defRPr sz="2000">
                <a:solidFill>
                  <a:schemeClr val="accent2"/>
                </a:solidFill>
                <a:latin typeface="Times New Roman" pitchFamily="18" charset="0"/>
                <a:ea typeface="ＭＳ Ｐゴシック" pitchFamily="34" charset="-128"/>
              </a:defRPr>
            </a:lvl7pPr>
            <a:lvl8pPr marL="3429000" indent="-228600" eaLnBrk="0" fontAlgn="base" hangingPunct="0">
              <a:spcBef>
                <a:spcPct val="0"/>
              </a:spcBef>
              <a:spcAft>
                <a:spcPct val="0"/>
              </a:spcAft>
              <a:defRPr sz="2000">
                <a:solidFill>
                  <a:schemeClr val="accent2"/>
                </a:solidFill>
                <a:latin typeface="Times New Roman" pitchFamily="18" charset="0"/>
                <a:ea typeface="ＭＳ Ｐゴシック" pitchFamily="34" charset="-128"/>
              </a:defRPr>
            </a:lvl8pPr>
            <a:lvl9pPr marL="3886200" indent="-228600" eaLnBrk="0" fontAlgn="base" hangingPunct="0">
              <a:spcBef>
                <a:spcPct val="0"/>
              </a:spcBef>
              <a:spcAft>
                <a:spcPct val="0"/>
              </a:spcAft>
              <a:defRPr sz="2000">
                <a:solidFill>
                  <a:schemeClr val="accent2"/>
                </a:solidFill>
                <a:latin typeface="Times New Roman" pitchFamily="18" charset="0"/>
                <a:ea typeface="ＭＳ Ｐゴシック" pitchFamily="34" charset="-128"/>
              </a:defRPr>
            </a:lvl9pPr>
          </a:lstStyle>
          <a:p>
            <a:r>
              <a:rPr lang="en-US" altLang="en-US" sz="900" b="1" i="1" dirty="0">
                <a:solidFill>
                  <a:schemeClr val="tx1"/>
                </a:solidFill>
                <a:latin typeface="Calibri" panose="020F0502020204030204" pitchFamily="34" charset="0"/>
                <a:cs typeface="Calibri" panose="020F0502020204030204" pitchFamily="34" charset="0"/>
              </a:rPr>
              <a:t>FY 2025 as of 4/30/2025</a:t>
            </a:r>
          </a:p>
        </p:txBody>
      </p:sp>
      <p:sp>
        <p:nvSpPr>
          <p:cNvPr id="13" name="TextBox 12">
            <a:extLst>
              <a:ext uri="{FF2B5EF4-FFF2-40B4-BE49-F238E27FC236}">
                <a16:creationId xmlns:a16="http://schemas.microsoft.com/office/drawing/2014/main" id="{FA92329D-B244-CA21-DC66-4177D9977BB5}"/>
              </a:ext>
            </a:extLst>
          </p:cNvPr>
          <p:cNvSpPr txBox="1"/>
          <p:nvPr/>
        </p:nvSpPr>
        <p:spPr>
          <a:xfrm>
            <a:off x="8668029" y="6246820"/>
            <a:ext cx="316112" cy="246221"/>
          </a:xfrm>
          <a:prstGeom prst="rect">
            <a:avLst/>
          </a:prstGeom>
          <a:noFill/>
        </p:spPr>
        <p:txBody>
          <a:bodyPr wrap="none" rtlCol="0">
            <a:spAutoFit/>
          </a:bodyPr>
          <a:lstStyle/>
          <a:p>
            <a:r>
              <a:rPr lang="en-US" sz="1000" dirty="0">
                <a:latin typeface="Calibri" panose="020F0502020204030204" pitchFamily="34" charset="0"/>
                <a:cs typeface="Calibri" panose="020F0502020204030204" pitchFamily="34" charset="0"/>
              </a:rPr>
              <a:t>11</a:t>
            </a:r>
          </a:p>
        </p:txBody>
      </p:sp>
      <p:graphicFrame>
        <p:nvGraphicFramePr>
          <p:cNvPr id="8" name="Content Placeholder 5">
            <a:extLst>
              <a:ext uri="{FF2B5EF4-FFF2-40B4-BE49-F238E27FC236}">
                <a16:creationId xmlns:a16="http://schemas.microsoft.com/office/drawing/2014/main" id="{40A8FABF-862B-72DD-6BDC-A37B12269C50}"/>
              </a:ext>
            </a:extLst>
          </p:cNvPr>
          <p:cNvGraphicFramePr>
            <a:graphicFrameLocks noGrp="1"/>
          </p:cNvGraphicFramePr>
          <p:nvPr>
            <p:ph idx="1"/>
            <p:extLst>
              <p:ext uri="{D42A27DB-BD31-4B8C-83A1-F6EECF244321}">
                <p14:modId xmlns:p14="http://schemas.microsoft.com/office/powerpoint/2010/main" val="3579526325"/>
              </p:ext>
            </p:extLst>
          </p:nvPr>
        </p:nvGraphicFramePr>
        <p:xfrm>
          <a:off x="74568" y="1422116"/>
          <a:ext cx="4748700" cy="4143355"/>
        </p:xfrm>
        <a:graphic>
          <a:graphicData uri="http://schemas.openxmlformats.org/drawingml/2006/chart">
            <c:chart xmlns:c="http://schemas.openxmlformats.org/drawingml/2006/chart" xmlns:r="http://schemas.openxmlformats.org/officeDocument/2006/relationships" r:id="rId3"/>
          </a:graphicData>
        </a:graphic>
      </p:graphicFrame>
      <p:sp>
        <p:nvSpPr>
          <p:cNvPr id="11" name="Text Box 5">
            <a:extLst>
              <a:ext uri="{FF2B5EF4-FFF2-40B4-BE49-F238E27FC236}">
                <a16:creationId xmlns:a16="http://schemas.microsoft.com/office/drawing/2014/main" id="{5FD820A8-94C8-B138-3912-5EC13F8A649C}"/>
              </a:ext>
            </a:extLst>
          </p:cNvPr>
          <p:cNvSpPr txBox="1">
            <a:spLocks noChangeArrowheads="1"/>
          </p:cNvSpPr>
          <p:nvPr/>
        </p:nvSpPr>
        <p:spPr bwMode="auto">
          <a:xfrm>
            <a:off x="4927617" y="1058679"/>
            <a:ext cx="3978511"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US" altLang="en-US" sz="1600" b="1" dirty="0">
                <a:solidFill>
                  <a:schemeClr val="tx1"/>
                </a:solidFill>
                <a:latin typeface="Calibri" panose="020F0502020204030204" pitchFamily="34" charset="0"/>
                <a:cs typeface="Calibri" panose="020F0502020204030204" pitchFamily="34" charset="0"/>
              </a:rPr>
              <a:t>Civil Litigation Recovery</a:t>
            </a:r>
          </a:p>
        </p:txBody>
      </p:sp>
      <p:graphicFrame>
        <p:nvGraphicFramePr>
          <p:cNvPr id="14" name="Chart 13">
            <a:extLst>
              <a:ext uri="{FF2B5EF4-FFF2-40B4-BE49-F238E27FC236}">
                <a16:creationId xmlns:a16="http://schemas.microsoft.com/office/drawing/2014/main" id="{B782F50B-AD18-4D8E-BC72-37B4A1CD192A}"/>
              </a:ext>
            </a:extLst>
          </p:cNvPr>
          <p:cNvGraphicFramePr/>
          <p:nvPr>
            <p:extLst>
              <p:ext uri="{D42A27DB-BD31-4B8C-83A1-F6EECF244321}">
                <p14:modId xmlns:p14="http://schemas.microsoft.com/office/powerpoint/2010/main" val="613133988"/>
              </p:ext>
            </p:extLst>
          </p:nvPr>
        </p:nvGraphicFramePr>
        <p:xfrm>
          <a:off x="4869041" y="1541512"/>
          <a:ext cx="4115100" cy="3757085"/>
        </p:xfrm>
        <a:graphic>
          <a:graphicData uri="http://schemas.openxmlformats.org/drawingml/2006/chart">
            <c:chart xmlns:c="http://schemas.openxmlformats.org/drawingml/2006/chart" xmlns:r="http://schemas.openxmlformats.org/officeDocument/2006/relationships" r:id="rId4"/>
          </a:graphicData>
        </a:graphic>
      </p:graphicFrame>
      <p:sp>
        <p:nvSpPr>
          <p:cNvPr id="15" name="Text Box 4">
            <a:extLst>
              <a:ext uri="{FF2B5EF4-FFF2-40B4-BE49-F238E27FC236}">
                <a16:creationId xmlns:a16="http://schemas.microsoft.com/office/drawing/2014/main" id="{09C11477-2AF5-2147-CBDE-12C1BA49634B}"/>
              </a:ext>
            </a:extLst>
          </p:cNvPr>
          <p:cNvSpPr txBox="1">
            <a:spLocks noChangeArrowheads="1"/>
          </p:cNvSpPr>
          <p:nvPr/>
        </p:nvSpPr>
        <p:spPr bwMode="auto">
          <a:xfrm>
            <a:off x="74568" y="5435884"/>
            <a:ext cx="4299516" cy="523220"/>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wrap="square" lIns="91440" tIns="45720" rIns="91440" bIns="45720" anchor="t">
            <a:spAutoFit/>
          </a:bodyPr>
          <a:lstStyle>
            <a:lvl1pPr eaLnBrk="0" hangingPunct="0">
              <a:defRPr sz="2000">
                <a:solidFill>
                  <a:schemeClr val="accent2"/>
                </a:solidFill>
                <a:latin typeface="Times New Roman" pitchFamily="18" charset="0"/>
                <a:ea typeface="ＭＳ Ｐゴシック" pitchFamily="34" charset="-128"/>
              </a:defRPr>
            </a:lvl1pPr>
            <a:lvl2pPr marL="742950" indent="-285750" eaLnBrk="0" hangingPunct="0">
              <a:defRPr sz="2000">
                <a:solidFill>
                  <a:schemeClr val="accent2"/>
                </a:solidFill>
                <a:latin typeface="Times New Roman" pitchFamily="18" charset="0"/>
                <a:ea typeface="ＭＳ Ｐゴシック" pitchFamily="34" charset="-128"/>
              </a:defRPr>
            </a:lvl2pPr>
            <a:lvl3pPr marL="1143000" indent="-228600" eaLnBrk="0" hangingPunct="0">
              <a:defRPr sz="2000">
                <a:solidFill>
                  <a:schemeClr val="accent2"/>
                </a:solidFill>
                <a:latin typeface="Times New Roman" pitchFamily="18" charset="0"/>
                <a:ea typeface="ＭＳ Ｐゴシック" pitchFamily="34" charset="-128"/>
              </a:defRPr>
            </a:lvl3pPr>
            <a:lvl4pPr marL="1600200" indent="-228600" eaLnBrk="0" hangingPunct="0">
              <a:defRPr sz="2000">
                <a:solidFill>
                  <a:schemeClr val="accent2"/>
                </a:solidFill>
                <a:latin typeface="Times New Roman" pitchFamily="18" charset="0"/>
                <a:ea typeface="ＭＳ Ｐゴシック" pitchFamily="34" charset="-128"/>
              </a:defRPr>
            </a:lvl4pPr>
            <a:lvl5pPr marL="2057400" indent="-228600" eaLnBrk="0" hangingPunct="0">
              <a:defRPr sz="2000">
                <a:solidFill>
                  <a:schemeClr val="accent2"/>
                </a:solidFill>
                <a:latin typeface="Times New Roman" pitchFamily="18" charset="0"/>
                <a:ea typeface="ＭＳ Ｐゴシック" pitchFamily="34" charset="-128"/>
              </a:defRPr>
            </a:lvl5pPr>
            <a:lvl6pPr marL="2514600" indent="-228600" eaLnBrk="0" fontAlgn="base" hangingPunct="0">
              <a:spcBef>
                <a:spcPct val="0"/>
              </a:spcBef>
              <a:spcAft>
                <a:spcPct val="0"/>
              </a:spcAft>
              <a:defRPr sz="2000">
                <a:solidFill>
                  <a:schemeClr val="accent2"/>
                </a:solidFill>
                <a:latin typeface="Times New Roman" pitchFamily="18" charset="0"/>
                <a:ea typeface="ＭＳ Ｐゴシック" pitchFamily="34" charset="-128"/>
              </a:defRPr>
            </a:lvl6pPr>
            <a:lvl7pPr marL="2971800" indent="-228600" eaLnBrk="0" fontAlgn="base" hangingPunct="0">
              <a:spcBef>
                <a:spcPct val="0"/>
              </a:spcBef>
              <a:spcAft>
                <a:spcPct val="0"/>
              </a:spcAft>
              <a:defRPr sz="2000">
                <a:solidFill>
                  <a:schemeClr val="accent2"/>
                </a:solidFill>
                <a:latin typeface="Times New Roman" pitchFamily="18" charset="0"/>
                <a:ea typeface="ＭＳ Ｐゴシック" pitchFamily="34" charset="-128"/>
              </a:defRPr>
            </a:lvl7pPr>
            <a:lvl8pPr marL="3429000" indent="-228600" eaLnBrk="0" fontAlgn="base" hangingPunct="0">
              <a:spcBef>
                <a:spcPct val="0"/>
              </a:spcBef>
              <a:spcAft>
                <a:spcPct val="0"/>
              </a:spcAft>
              <a:defRPr sz="2000">
                <a:solidFill>
                  <a:schemeClr val="accent2"/>
                </a:solidFill>
                <a:latin typeface="Times New Roman" pitchFamily="18" charset="0"/>
                <a:ea typeface="ＭＳ Ｐゴシック" pitchFamily="34" charset="-128"/>
              </a:defRPr>
            </a:lvl8pPr>
            <a:lvl9pPr marL="3886200" indent="-228600" eaLnBrk="0" fontAlgn="base" hangingPunct="0">
              <a:spcBef>
                <a:spcPct val="0"/>
              </a:spcBef>
              <a:spcAft>
                <a:spcPct val="0"/>
              </a:spcAft>
              <a:defRPr sz="2000">
                <a:solidFill>
                  <a:schemeClr val="accent2"/>
                </a:solidFill>
                <a:latin typeface="Times New Roman" pitchFamily="18" charset="0"/>
                <a:ea typeface="ＭＳ Ｐゴシック" pitchFamily="34" charset="-128"/>
              </a:defRPr>
            </a:lvl9pPr>
          </a:lstStyle>
          <a:p>
            <a:pPr algn="just"/>
            <a:r>
              <a:rPr lang="en-US" altLang="en-US" sz="1400" dirty="0">
                <a:solidFill>
                  <a:schemeClr val="tx1"/>
                </a:solidFill>
                <a:latin typeface="Calibri" panose="020F0502020204030204" pitchFamily="34" charset="0"/>
                <a:ea typeface="ＭＳ Ｐゴシック"/>
                <a:cs typeface="Calibri" panose="020F0502020204030204" pitchFamily="34" charset="0"/>
              </a:rPr>
              <a:t>Represents payments on all open claims to include those made in prior years.  </a:t>
            </a:r>
          </a:p>
        </p:txBody>
      </p:sp>
      <p:sp>
        <p:nvSpPr>
          <p:cNvPr id="16" name="Text Box 3">
            <a:extLst>
              <a:ext uri="{FF2B5EF4-FFF2-40B4-BE49-F238E27FC236}">
                <a16:creationId xmlns:a16="http://schemas.microsoft.com/office/drawing/2014/main" id="{CA71B0A5-C102-9469-FB91-96F4D066CBE6}"/>
              </a:ext>
            </a:extLst>
          </p:cNvPr>
          <p:cNvSpPr txBox="1">
            <a:spLocks noChangeArrowheads="1"/>
          </p:cNvSpPr>
          <p:nvPr/>
        </p:nvSpPr>
        <p:spPr bwMode="auto">
          <a:xfrm>
            <a:off x="937782" y="1058679"/>
            <a:ext cx="3316584"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000">
                <a:solidFill>
                  <a:schemeClr val="accent2"/>
                </a:solidFill>
                <a:latin typeface="Times New Roman" pitchFamily="18" charset="0"/>
                <a:ea typeface="ＭＳ Ｐゴシック" pitchFamily="34" charset="-128"/>
              </a:defRPr>
            </a:lvl1pPr>
            <a:lvl2pPr marL="742950" indent="-285750" eaLnBrk="0" hangingPunct="0">
              <a:defRPr sz="2000">
                <a:solidFill>
                  <a:schemeClr val="accent2"/>
                </a:solidFill>
                <a:latin typeface="Times New Roman" pitchFamily="18" charset="0"/>
                <a:ea typeface="ＭＳ Ｐゴシック" pitchFamily="34" charset="-128"/>
              </a:defRPr>
            </a:lvl2pPr>
            <a:lvl3pPr marL="1143000" indent="-228600" eaLnBrk="0" hangingPunct="0">
              <a:defRPr sz="2000">
                <a:solidFill>
                  <a:schemeClr val="accent2"/>
                </a:solidFill>
                <a:latin typeface="Times New Roman" pitchFamily="18" charset="0"/>
                <a:ea typeface="ＭＳ Ｐゴシック" pitchFamily="34" charset="-128"/>
              </a:defRPr>
            </a:lvl3pPr>
            <a:lvl4pPr marL="1600200" indent="-228600" eaLnBrk="0" hangingPunct="0">
              <a:defRPr sz="2000">
                <a:solidFill>
                  <a:schemeClr val="accent2"/>
                </a:solidFill>
                <a:latin typeface="Times New Roman" pitchFamily="18" charset="0"/>
                <a:ea typeface="ＭＳ Ｐゴシック" pitchFamily="34" charset="-128"/>
              </a:defRPr>
            </a:lvl4pPr>
            <a:lvl5pPr marL="2057400" indent="-228600" eaLnBrk="0" hangingPunct="0">
              <a:defRPr sz="2000">
                <a:solidFill>
                  <a:schemeClr val="accent2"/>
                </a:solidFill>
                <a:latin typeface="Times New Roman" pitchFamily="18" charset="0"/>
                <a:ea typeface="ＭＳ Ｐゴシック" pitchFamily="34" charset="-128"/>
              </a:defRPr>
            </a:lvl5pPr>
            <a:lvl6pPr marL="2514600" indent="-228600" eaLnBrk="0" fontAlgn="base" hangingPunct="0">
              <a:spcBef>
                <a:spcPct val="0"/>
              </a:spcBef>
              <a:spcAft>
                <a:spcPct val="0"/>
              </a:spcAft>
              <a:defRPr sz="2000">
                <a:solidFill>
                  <a:schemeClr val="accent2"/>
                </a:solidFill>
                <a:latin typeface="Times New Roman" pitchFamily="18" charset="0"/>
                <a:ea typeface="ＭＳ Ｐゴシック" pitchFamily="34" charset="-128"/>
              </a:defRPr>
            </a:lvl6pPr>
            <a:lvl7pPr marL="2971800" indent="-228600" eaLnBrk="0" fontAlgn="base" hangingPunct="0">
              <a:spcBef>
                <a:spcPct val="0"/>
              </a:spcBef>
              <a:spcAft>
                <a:spcPct val="0"/>
              </a:spcAft>
              <a:defRPr sz="2000">
                <a:solidFill>
                  <a:schemeClr val="accent2"/>
                </a:solidFill>
                <a:latin typeface="Times New Roman" pitchFamily="18" charset="0"/>
                <a:ea typeface="ＭＳ Ｐゴシック" pitchFamily="34" charset="-128"/>
              </a:defRPr>
            </a:lvl7pPr>
            <a:lvl8pPr marL="3429000" indent="-228600" eaLnBrk="0" fontAlgn="base" hangingPunct="0">
              <a:spcBef>
                <a:spcPct val="0"/>
              </a:spcBef>
              <a:spcAft>
                <a:spcPct val="0"/>
              </a:spcAft>
              <a:defRPr sz="2000">
                <a:solidFill>
                  <a:schemeClr val="accent2"/>
                </a:solidFill>
                <a:latin typeface="Times New Roman" pitchFamily="18" charset="0"/>
                <a:ea typeface="ＭＳ Ｐゴシック" pitchFamily="34" charset="-128"/>
              </a:defRPr>
            </a:lvl8pPr>
            <a:lvl9pPr marL="3886200" indent="-228600" eaLnBrk="0" fontAlgn="base" hangingPunct="0">
              <a:spcBef>
                <a:spcPct val="0"/>
              </a:spcBef>
              <a:spcAft>
                <a:spcPct val="0"/>
              </a:spcAft>
              <a:defRPr sz="2000">
                <a:solidFill>
                  <a:schemeClr val="accent2"/>
                </a:solidFill>
                <a:latin typeface="Times New Roman" pitchFamily="18" charset="0"/>
                <a:ea typeface="ＭＳ Ｐゴシック" pitchFamily="34" charset="-128"/>
              </a:defRPr>
            </a:lvl9pPr>
          </a:lstStyle>
          <a:p>
            <a:pPr algn="ctr"/>
            <a:r>
              <a:rPr lang="en-US" altLang="en-US" sz="1600" b="1" dirty="0">
                <a:solidFill>
                  <a:schemeClr val="tx1"/>
                </a:solidFill>
                <a:latin typeface="Calibri" panose="020F0502020204030204" pitchFamily="34" charset="0"/>
                <a:cs typeface="Calibri" panose="020F0502020204030204" pitchFamily="34" charset="0"/>
              </a:rPr>
              <a:t>WCTF Fiscal Year Payments</a:t>
            </a:r>
          </a:p>
        </p:txBody>
      </p:sp>
      <p:sp>
        <p:nvSpPr>
          <p:cNvPr id="3" name="TextBox 2">
            <a:extLst>
              <a:ext uri="{FF2B5EF4-FFF2-40B4-BE49-F238E27FC236}">
                <a16:creationId xmlns:a16="http://schemas.microsoft.com/office/drawing/2014/main" id="{F92A5C4D-CCFB-EF6C-A946-E2D748A2B9C2}"/>
              </a:ext>
            </a:extLst>
          </p:cNvPr>
          <p:cNvSpPr txBox="1"/>
          <p:nvPr/>
        </p:nvSpPr>
        <p:spPr>
          <a:xfrm>
            <a:off x="4789969" y="5435355"/>
            <a:ext cx="4273244" cy="523220"/>
          </a:xfrm>
          <a:prstGeom prst="rect">
            <a:avLst/>
          </a:prstGeom>
          <a:noFill/>
        </p:spPr>
        <p:txBody>
          <a:bodyPr wrap="square">
            <a:spAutoFit/>
          </a:bodyPr>
          <a:lstStyle/>
          <a:p>
            <a:r>
              <a:rPr lang="en-US" altLang="en-US" sz="1400" dirty="0">
                <a:solidFill>
                  <a:schemeClr val="tx1"/>
                </a:solidFill>
                <a:latin typeface="Calibri" panose="020F0502020204030204" pitchFamily="34" charset="0"/>
                <a:cs typeface="Calibri" panose="020F0502020204030204" pitchFamily="34" charset="0"/>
              </a:rPr>
              <a:t>Every effort is made to recover money owed by the uninsured employer pursuant c. 152 §65 (8).  </a:t>
            </a:r>
          </a:p>
        </p:txBody>
      </p:sp>
    </p:spTree>
    <p:extLst>
      <p:ext uri="{BB962C8B-B14F-4D97-AF65-F5344CB8AC3E}">
        <p14:creationId xmlns:p14="http://schemas.microsoft.com/office/powerpoint/2010/main" val="208801076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1" name="Rectangle 2"/>
          <p:cNvSpPr>
            <a:spLocks noGrp="1" noChangeArrowheads="1"/>
          </p:cNvSpPr>
          <p:nvPr>
            <p:ph type="title"/>
          </p:nvPr>
        </p:nvSpPr>
        <p:spPr/>
        <p:txBody>
          <a:bodyPr/>
          <a:lstStyle/>
          <a:p>
            <a:pPr eaLnBrk="1" hangingPunct="1"/>
            <a:r>
              <a:rPr lang="en-US" altLang="en-US" sz="2400" dirty="0">
                <a:latin typeface="Calibri" panose="020F0502020204030204" pitchFamily="34" charset="0"/>
                <a:cs typeface="Calibri" panose="020F0502020204030204" pitchFamily="34" charset="0"/>
              </a:rPr>
              <a:t>Workers’ Compensation Advisory Council – May 2025</a:t>
            </a:r>
          </a:p>
        </p:txBody>
      </p:sp>
      <p:sp>
        <p:nvSpPr>
          <p:cNvPr id="9" name="Text Box 7"/>
          <p:cNvSpPr txBox="1">
            <a:spLocks noChangeArrowheads="1"/>
          </p:cNvSpPr>
          <p:nvPr/>
        </p:nvSpPr>
        <p:spPr bwMode="auto">
          <a:xfrm>
            <a:off x="76200" y="6361584"/>
            <a:ext cx="1494183" cy="230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000">
                <a:solidFill>
                  <a:schemeClr val="accent2"/>
                </a:solidFill>
                <a:latin typeface="Times New Roman" pitchFamily="18" charset="0"/>
                <a:ea typeface="ＭＳ Ｐゴシック" pitchFamily="34" charset="-128"/>
              </a:defRPr>
            </a:lvl1pPr>
            <a:lvl2pPr marL="742950" indent="-285750" eaLnBrk="0" hangingPunct="0">
              <a:defRPr sz="2000">
                <a:solidFill>
                  <a:schemeClr val="accent2"/>
                </a:solidFill>
                <a:latin typeface="Times New Roman" pitchFamily="18" charset="0"/>
                <a:ea typeface="ＭＳ Ｐゴシック" pitchFamily="34" charset="-128"/>
              </a:defRPr>
            </a:lvl2pPr>
            <a:lvl3pPr marL="1143000" indent="-228600" eaLnBrk="0" hangingPunct="0">
              <a:defRPr sz="2000">
                <a:solidFill>
                  <a:schemeClr val="accent2"/>
                </a:solidFill>
                <a:latin typeface="Times New Roman" pitchFamily="18" charset="0"/>
                <a:ea typeface="ＭＳ Ｐゴシック" pitchFamily="34" charset="-128"/>
              </a:defRPr>
            </a:lvl3pPr>
            <a:lvl4pPr marL="1600200" indent="-228600" eaLnBrk="0" hangingPunct="0">
              <a:defRPr sz="2000">
                <a:solidFill>
                  <a:schemeClr val="accent2"/>
                </a:solidFill>
                <a:latin typeface="Times New Roman" pitchFamily="18" charset="0"/>
                <a:ea typeface="ＭＳ Ｐゴシック" pitchFamily="34" charset="-128"/>
              </a:defRPr>
            </a:lvl4pPr>
            <a:lvl5pPr marL="2057400" indent="-228600" eaLnBrk="0" hangingPunct="0">
              <a:defRPr sz="2000">
                <a:solidFill>
                  <a:schemeClr val="accent2"/>
                </a:solidFill>
                <a:latin typeface="Times New Roman" pitchFamily="18" charset="0"/>
                <a:ea typeface="ＭＳ Ｐゴシック" pitchFamily="34" charset="-128"/>
              </a:defRPr>
            </a:lvl5pPr>
            <a:lvl6pPr marL="2514600" indent="-228600" eaLnBrk="0" fontAlgn="base" hangingPunct="0">
              <a:spcBef>
                <a:spcPct val="0"/>
              </a:spcBef>
              <a:spcAft>
                <a:spcPct val="0"/>
              </a:spcAft>
              <a:defRPr sz="2000">
                <a:solidFill>
                  <a:schemeClr val="accent2"/>
                </a:solidFill>
                <a:latin typeface="Times New Roman" pitchFamily="18" charset="0"/>
                <a:ea typeface="ＭＳ Ｐゴシック" pitchFamily="34" charset="-128"/>
              </a:defRPr>
            </a:lvl6pPr>
            <a:lvl7pPr marL="2971800" indent="-228600" eaLnBrk="0" fontAlgn="base" hangingPunct="0">
              <a:spcBef>
                <a:spcPct val="0"/>
              </a:spcBef>
              <a:spcAft>
                <a:spcPct val="0"/>
              </a:spcAft>
              <a:defRPr sz="2000">
                <a:solidFill>
                  <a:schemeClr val="accent2"/>
                </a:solidFill>
                <a:latin typeface="Times New Roman" pitchFamily="18" charset="0"/>
                <a:ea typeface="ＭＳ Ｐゴシック" pitchFamily="34" charset="-128"/>
              </a:defRPr>
            </a:lvl7pPr>
            <a:lvl8pPr marL="3429000" indent="-228600" eaLnBrk="0" fontAlgn="base" hangingPunct="0">
              <a:spcBef>
                <a:spcPct val="0"/>
              </a:spcBef>
              <a:spcAft>
                <a:spcPct val="0"/>
              </a:spcAft>
              <a:defRPr sz="2000">
                <a:solidFill>
                  <a:schemeClr val="accent2"/>
                </a:solidFill>
                <a:latin typeface="Times New Roman" pitchFamily="18" charset="0"/>
                <a:ea typeface="ＭＳ Ｐゴシック" pitchFamily="34" charset="-128"/>
              </a:defRPr>
            </a:lvl8pPr>
            <a:lvl9pPr marL="3886200" indent="-228600" eaLnBrk="0" fontAlgn="base" hangingPunct="0">
              <a:spcBef>
                <a:spcPct val="0"/>
              </a:spcBef>
              <a:spcAft>
                <a:spcPct val="0"/>
              </a:spcAft>
              <a:defRPr sz="2000">
                <a:solidFill>
                  <a:schemeClr val="accent2"/>
                </a:solidFill>
                <a:latin typeface="Times New Roman" pitchFamily="18" charset="0"/>
                <a:ea typeface="ＭＳ Ｐゴシック" pitchFamily="34" charset="-128"/>
              </a:defRPr>
            </a:lvl9pPr>
          </a:lstStyle>
          <a:p>
            <a:r>
              <a:rPr lang="en-US" altLang="en-US" sz="900" b="1" i="1" dirty="0">
                <a:solidFill>
                  <a:schemeClr val="tx1"/>
                </a:solidFill>
                <a:latin typeface="Calibri" panose="020F0502020204030204" pitchFamily="34" charset="0"/>
                <a:cs typeface="Calibri" panose="020F0502020204030204" pitchFamily="34" charset="0"/>
              </a:rPr>
              <a:t>FY 2025 as of 4/30/2025</a:t>
            </a:r>
            <a:endParaRPr lang="en-US" altLang="en-US" sz="500" b="1" i="1" dirty="0">
              <a:solidFill>
                <a:schemeClr val="tx1"/>
              </a:solidFill>
              <a:latin typeface="Calibri" panose="020F0502020204030204" pitchFamily="34" charset="0"/>
              <a:cs typeface="Calibri" panose="020F0502020204030204" pitchFamily="34" charset="0"/>
            </a:endParaRPr>
          </a:p>
        </p:txBody>
      </p:sp>
      <p:sp>
        <p:nvSpPr>
          <p:cNvPr id="7" name="TextBox 6"/>
          <p:cNvSpPr txBox="1"/>
          <p:nvPr/>
        </p:nvSpPr>
        <p:spPr>
          <a:xfrm>
            <a:off x="8668029" y="6246820"/>
            <a:ext cx="316112" cy="246221"/>
          </a:xfrm>
          <a:prstGeom prst="rect">
            <a:avLst/>
          </a:prstGeom>
          <a:noFill/>
        </p:spPr>
        <p:txBody>
          <a:bodyPr wrap="none" rtlCol="0">
            <a:spAutoFit/>
          </a:bodyPr>
          <a:lstStyle/>
          <a:p>
            <a:r>
              <a:rPr lang="en-US" sz="1000" dirty="0">
                <a:latin typeface="Calibri" panose="020F0502020204030204" pitchFamily="34" charset="0"/>
                <a:cs typeface="Calibri" panose="020F0502020204030204" pitchFamily="34" charset="0"/>
              </a:rPr>
              <a:t>12</a:t>
            </a:r>
          </a:p>
        </p:txBody>
      </p:sp>
      <p:graphicFrame>
        <p:nvGraphicFramePr>
          <p:cNvPr id="8" name="Object 9">
            <a:extLst>
              <a:ext uri="{FF2B5EF4-FFF2-40B4-BE49-F238E27FC236}">
                <a16:creationId xmlns:a16="http://schemas.microsoft.com/office/drawing/2014/main" id="{A1F0E37D-38D7-48A8-8F64-8629E873823A}"/>
              </a:ext>
            </a:extLst>
          </p:cNvPr>
          <p:cNvGraphicFramePr>
            <a:graphicFrameLocks noChangeAspect="1"/>
          </p:cNvGraphicFramePr>
          <p:nvPr>
            <p:extLst>
              <p:ext uri="{D42A27DB-BD31-4B8C-83A1-F6EECF244321}">
                <p14:modId xmlns:p14="http://schemas.microsoft.com/office/powerpoint/2010/main" val="206755237"/>
              </p:ext>
            </p:extLst>
          </p:nvPr>
        </p:nvGraphicFramePr>
        <p:xfrm>
          <a:off x="167258" y="1348353"/>
          <a:ext cx="8809484" cy="4575302"/>
        </p:xfrm>
        <a:graphic>
          <a:graphicData uri="http://schemas.openxmlformats.org/drawingml/2006/chart">
            <c:chart xmlns:c="http://schemas.openxmlformats.org/drawingml/2006/chart" xmlns:r="http://schemas.openxmlformats.org/officeDocument/2006/relationships" r:id="rId3"/>
          </a:graphicData>
        </a:graphic>
      </p:graphicFrame>
      <p:sp>
        <p:nvSpPr>
          <p:cNvPr id="2" name="Text Box 4">
            <a:extLst>
              <a:ext uri="{FF2B5EF4-FFF2-40B4-BE49-F238E27FC236}">
                <a16:creationId xmlns:a16="http://schemas.microsoft.com/office/drawing/2014/main" id="{C891B21F-B579-A73D-DE94-64086B3AEF80}"/>
              </a:ext>
            </a:extLst>
          </p:cNvPr>
          <p:cNvSpPr txBox="1">
            <a:spLocks noChangeArrowheads="1"/>
          </p:cNvSpPr>
          <p:nvPr/>
        </p:nvSpPr>
        <p:spPr bwMode="auto">
          <a:xfrm>
            <a:off x="38100" y="5869794"/>
            <a:ext cx="9067799"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000">
                <a:solidFill>
                  <a:schemeClr val="accent2"/>
                </a:solidFill>
                <a:latin typeface="Times New Roman" pitchFamily="18" charset="0"/>
                <a:ea typeface="ＭＳ Ｐゴシック" pitchFamily="34" charset="-128"/>
              </a:defRPr>
            </a:lvl1pPr>
            <a:lvl2pPr marL="742950" indent="-285750" eaLnBrk="0" hangingPunct="0">
              <a:defRPr sz="2000">
                <a:solidFill>
                  <a:schemeClr val="accent2"/>
                </a:solidFill>
                <a:latin typeface="Times New Roman" pitchFamily="18" charset="0"/>
                <a:ea typeface="ＭＳ Ｐゴシック" pitchFamily="34" charset="-128"/>
              </a:defRPr>
            </a:lvl2pPr>
            <a:lvl3pPr marL="1143000" indent="-228600" eaLnBrk="0" hangingPunct="0">
              <a:defRPr sz="2000">
                <a:solidFill>
                  <a:schemeClr val="accent2"/>
                </a:solidFill>
                <a:latin typeface="Times New Roman" pitchFamily="18" charset="0"/>
                <a:ea typeface="ＭＳ Ｐゴシック" pitchFamily="34" charset="-128"/>
              </a:defRPr>
            </a:lvl3pPr>
            <a:lvl4pPr marL="1600200" indent="-228600" eaLnBrk="0" hangingPunct="0">
              <a:defRPr sz="2000">
                <a:solidFill>
                  <a:schemeClr val="accent2"/>
                </a:solidFill>
                <a:latin typeface="Times New Roman" pitchFamily="18" charset="0"/>
                <a:ea typeface="ＭＳ Ｐゴシック" pitchFamily="34" charset="-128"/>
              </a:defRPr>
            </a:lvl4pPr>
            <a:lvl5pPr marL="2057400" indent="-228600" eaLnBrk="0" hangingPunct="0">
              <a:defRPr sz="2000">
                <a:solidFill>
                  <a:schemeClr val="accent2"/>
                </a:solidFill>
                <a:latin typeface="Times New Roman" pitchFamily="18" charset="0"/>
                <a:ea typeface="ＭＳ Ｐゴシック" pitchFamily="34" charset="-128"/>
              </a:defRPr>
            </a:lvl5pPr>
            <a:lvl6pPr marL="2514600" indent="-228600" eaLnBrk="0" fontAlgn="base" hangingPunct="0">
              <a:spcBef>
                <a:spcPct val="0"/>
              </a:spcBef>
              <a:spcAft>
                <a:spcPct val="0"/>
              </a:spcAft>
              <a:defRPr sz="2000">
                <a:solidFill>
                  <a:schemeClr val="accent2"/>
                </a:solidFill>
                <a:latin typeface="Times New Roman" pitchFamily="18" charset="0"/>
                <a:ea typeface="ＭＳ Ｐゴシック" pitchFamily="34" charset="-128"/>
              </a:defRPr>
            </a:lvl6pPr>
            <a:lvl7pPr marL="2971800" indent="-228600" eaLnBrk="0" fontAlgn="base" hangingPunct="0">
              <a:spcBef>
                <a:spcPct val="0"/>
              </a:spcBef>
              <a:spcAft>
                <a:spcPct val="0"/>
              </a:spcAft>
              <a:defRPr sz="2000">
                <a:solidFill>
                  <a:schemeClr val="accent2"/>
                </a:solidFill>
                <a:latin typeface="Times New Roman" pitchFamily="18" charset="0"/>
                <a:ea typeface="ＭＳ Ｐゴシック" pitchFamily="34" charset="-128"/>
              </a:defRPr>
            </a:lvl7pPr>
            <a:lvl8pPr marL="3429000" indent="-228600" eaLnBrk="0" fontAlgn="base" hangingPunct="0">
              <a:spcBef>
                <a:spcPct val="0"/>
              </a:spcBef>
              <a:spcAft>
                <a:spcPct val="0"/>
              </a:spcAft>
              <a:defRPr sz="2000">
                <a:solidFill>
                  <a:schemeClr val="accent2"/>
                </a:solidFill>
                <a:latin typeface="Times New Roman" pitchFamily="18" charset="0"/>
                <a:ea typeface="ＭＳ Ｐゴシック" pitchFamily="34" charset="-128"/>
              </a:defRPr>
            </a:lvl8pPr>
            <a:lvl9pPr marL="3886200" indent="-228600" eaLnBrk="0" fontAlgn="base" hangingPunct="0">
              <a:spcBef>
                <a:spcPct val="0"/>
              </a:spcBef>
              <a:spcAft>
                <a:spcPct val="0"/>
              </a:spcAft>
              <a:defRPr sz="2000">
                <a:solidFill>
                  <a:schemeClr val="accent2"/>
                </a:solidFill>
                <a:latin typeface="Times New Roman" pitchFamily="18" charset="0"/>
                <a:ea typeface="ＭＳ Ｐゴシック" pitchFamily="34" charset="-128"/>
              </a:defRPr>
            </a:lvl9pPr>
          </a:lstStyle>
          <a:p>
            <a:r>
              <a:rPr lang="en-US" altLang="en-US" sz="1100" dirty="0">
                <a:solidFill>
                  <a:schemeClr val="tx1"/>
                </a:solidFill>
                <a:latin typeface="Calibri" panose="020F0502020204030204" pitchFamily="34" charset="0"/>
                <a:cs typeface="Calibri" panose="020F0502020204030204" pitchFamily="34" charset="0"/>
              </a:rPr>
              <a:t>Represents payments made by the WCTF to insurers seeking reimbursement for§37/37A to include quarterly payments and interest.  Additional payments may be in process but have not been registered in MMARS, the state accounting system as the time of this report.  </a:t>
            </a:r>
          </a:p>
        </p:txBody>
      </p:sp>
      <p:sp>
        <p:nvSpPr>
          <p:cNvPr id="3" name="Text Box 9">
            <a:extLst>
              <a:ext uri="{FF2B5EF4-FFF2-40B4-BE49-F238E27FC236}">
                <a16:creationId xmlns:a16="http://schemas.microsoft.com/office/drawing/2014/main" id="{F1ABE27D-D1FE-C48C-F2BB-CD1209FDC899}"/>
              </a:ext>
            </a:extLst>
          </p:cNvPr>
          <p:cNvSpPr txBox="1">
            <a:spLocks noChangeArrowheads="1"/>
          </p:cNvSpPr>
          <p:nvPr/>
        </p:nvSpPr>
        <p:spPr bwMode="auto">
          <a:xfrm>
            <a:off x="2384029" y="1046098"/>
            <a:ext cx="4375943"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000">
                <a:solidFill>
                  <a:schemeClr val="accent2"/>
                </a:solidFill>
                <a:latin typeface="Times New Roman" pitchFamily="18" charset="0"/>
                <a:ea typeface="ＭＳ Ｐゴシック" pitchFamily="34" charset="-128"/>
              </a:defRPr>
            </a:lvl1pPr>
            <a:lvl2pPr marL="742950" indent="-285750" eaLnBrk="0" hangingPunct="0">
              <a:defRPr sz="2000">
                <a:solidFill>
                  <a:schemeClr val="accent2"/>
                </a:solidFill>
                <a:latin typeface="Times New Roman" pitchFamily="18" charset="0"/>
                <a:ea typeface="ＭＳ Ｐゴシック" pitchFamily="34" charset="-128"/>
              </a:defRPr>
            </a:lvl2pPr>
            <a:lvl3pPr marL="1143000" indent="-228600" eaLnBrk="0" hangingPunct="0">
              <a:defRPr sz="2000">
                <a:solidFill>
                  <a:schemeClr val="accent2"/>
                </a:solidFill>
                <a:latin typeface="Times New Roman" pitchFamily="18" charset="0"/>
                <a:ea typeface="ＭＳ Ｐゴシック" pitchFamily="34" charset="-128"/>
              </a:defRPr>
            </a:lvl3pPr>
            <a:lvl4pPr marL="1600200" indent="-228600" eaLnBrk="0" hangingPunct="0">
              <a:defRPr sz="2000">
                <a:solidFill>
                  <a:schemeClr val="accent2"/>
                </a:solidFill>
                <a:latin typeface="Times New Roman" pitchFamily="18" charset="0"/>
                <a:ea typeface="ＭＳ Ｐゴシック" pitchFamily="34" charset="-128"/>
              </a:defRPr>
            </a:lvl4pPr>
            <a:lvl5pPr marL="2057400" indent="-228600" eaLnBrk="0" hangingPunct="0">
              <a:defRPr sz="2000">
                <a:solidFill>
                  <a:schemeClr val="accent2"/>
                </a:solidFill>
                <a:latin typeface="Times New Roman" pitchFamily="18" charset="0"/>
                <a:ea typeface="ＭＳ Ｐゴシック" pitchFamily="34" charset="-128"/>
              </a:defRPr>
            </a:lvl5pPr>
            <a:lvl6pPr marL="2514600" indent="-228600" eaLnBrk="0" fontAlgn="base" hangingPunct="0">
              <a:spcBef>
                <a:spcPct val="0"/>
              </a:spcBef>
              <a:spcAft>
                <a:spcPct val="0"/>
              </a:spcAft>
              <a:defRPr sz="2000">
                <a:solidFill>
                  <a:schemeClr val="accent2"/>
                </a:solidFill>
                <a:latin typeface="Times New Roman" pitchFamily="18" charset="0"/>
                <a:ea typeface="ＭＳ Ｐゴシック" pitchFamily="34" charset="-128"/>
              </a:defRPr>
            </a:lvl6pPr>
            <a:lvl7pPr marL="2971800" indent="-228600" eaLnBrk="0" fontAlgn="base" hangingPunct="0">
              <a:spcBef>
                <a:spcPct val="0"/>
              </a:spcBef>
              <a:spcAft>
                <a:spcPct val="0"/>
              </a:spcAft>
              <a:defRPr sz="2000">
                <a:solidFill>
                  <a:schemeClr val="accent2"/>
                </a:solidFill>
                <a:latin typeface="Times New Roman" pitchFamily="18" charset="0"/>
                <a:ea typeface="ＭＳ Ｐゴシック" pitchFamily="34" charset="-128"/>
              </a:defRPr>
            </a:lvl7pPr>
            <a:lvl8pPr marL="3429000" indent="-228600" eaLnBrk="0" fontAlgn="base" hangingPunct="0">
              <a:spcBef>
                <a:spcPct val="0"/>
              </a:spcBef>
              <a:spcAft>
                <a:spcPct val="0"/>
              </a:spcAft>
              <a:defRPr sz="2000">
                <a:solidFill>
                  <a:schemeClr val="accent2"/>
                </a:solidFill>
                <a:latin typeface="Times New Roman" pitchFamily="18" charset="0"/>
                <a:ea typeface="ＭＳ Ｐゴシック" pitchFamily="34" charset="-128"/>
              </a:defRPr>
            </a:lvl8pPr>
            <a:lvl9pPr marL="3886200" indent="-228600" eaLnBrk="0" fontAlgn="base" hangingPunct="0">
              <a:spcBef>
                <a:spcPct val="0"/>
              </a:spcBef>
              <a:spcAft>
                <a:spcPct val="0"/>
              </a:spcAft>
              <a:defRPr sz="2000">
                <a:solidFill>
                  <a:schemeClr val="accent2"/>
                </a:solidFill>
                <a:latin typeface="Times New Roman" pitchFamily="18" charset="0"/>
                <a:ea typeface="ＭＳ Ｐゴシック" pitchFamily="34" charset="-128"/>
              </a:defRPr>
            </a:lvl9pPr>
          </a:lstStyle>
          <a:p>
            <a:pPr algn="ctr"/>
            <a:r>
              <a:rPr lang="en-US" altLang="en-US" b="1" dirty="0">
                <a:solidFill>
                  <a:schemeClr val="tx1"/>
                </a:solidFill>
                <a:latin typeface="Calibri" panose="020F0502020204030204" pitchFamily="34" charset="0"/>
                <a:cs typeface="Calibri" panose="020F0502020204030204" pitchFamily="34" charset="0"/>
              </a:rPr>
              <a:t>Second Injury Fund Budget &amp; Payments</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a:xfrm>
            <a:off x="84138" y="358775"/>
            <a:ext cx="8001000" cy="533400"/>
          </a:xfrm>
        </p:spPr>
        <p:txBody>
          <a:bodyPr/>
          <a:lstStyle/>
          <a:p>
            <a:pPr eaLnBrk="1" hangingPunct="1"/>
            <a:r>
              <a:rPr lang="en-US" altLang="en-US" sz="2400" dirty="0">
                <a:latin typeface="Calibri" panose="020F0502020204030204" pitchFamily="34" charset="0"/>
                <a:cs typeface="Calibri" panose="020F0502020204030204" pitchFamily="34" charset="0"/>
              </a:rPr>
              <a:t>Workers’ Compensation Advisory Council – May 2025</a:t>
            </a:r>
          </a:p>
        </p:txBody>
      </p:sp>
      <p:sp>
        <p:nvSpPr>
          <p:cNvPr id="8" name="Text Box 7"/>
          <p:cNvSpPr txBox="1">
            <a:spLocks noChangeArrowheads="1"/>
          </p:cNvSpPr>
          <p:nvPr/>
        </p:nvSpPr>
        <p:spPr bwMode="auto">
          <a:xfrm>
            <a:off x="84137" y="5847838"/>
            <a:ext cx="1490019" cy="230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000">
                <a:solidFill>
                  <a:schemeClr val="accent2"/>
                </a:solidFill>
                <a:latin typeface="Times New Roman" pitchFamily="18" charset="0"/>
                <a:ea typeface="ＭＳ Ｐゴシック" pitchFamily="34" charset="-128"/>
              </a:defRPr>
            </a:lvl1pPr>
            <a:lvl2pPr marL="742950" indent="-285750" eaLnBrk="0" hangingPunct="0">
              <a:defRPr sz="2000">
                <a:solidFill>
                  <a:schemeClr val="accent2"/>
                </a:solidFill>
                <a:latin typeface="Times New Roman" pitchFamily="18" charset="0"/>
                <a:ea typeface="ＭＳ Ｐゴシック" pitchFamily="34" charset="-128"/>
              </a:defRPr>
            </a:lvl2pPr>
            <a:lvl3pPr marL="1143000" indent="-228600" eaLnBrk="0" hangingPunct="0">
              <a:defRPr sz="2000">
                <a:solidFill>
                  <a:schemeClr val="accent2"/>
                </a:solidFill>
                <a:latin typeface="Times New Roman" pitchFamily="18" charset="0"/>
                <a:ea typeface="ＭＳ Ｐゴシック" pitchFamily="34" charset="-128"/>
              </a:defRPr>
            </a:lvl3pPr>
            <a:lvl4pPr marL="1600200" indent="-228600" eaLnBrk="0" hangingPunct="0">
              <a:defRPr sz="2000">
                <a:solidFill>
                  <a:schemeClr val="accent2"/>
                </a:solidFill>
                <a:latin typeface="Times New Roman" pitchFamily="18" charset="0"/>
                <a:ea typeface="ＭＳ Ｐゴシック" pitchFamily="34" charset="-128"/>
              </a:defRPr>
            </a:lvl4pPr>
            <a:lvl5pPr marL="2057400" indent="-228600" eaLnBrk="0" hangingPunct="0">
              <a:defRPr sz="2000">
                <a:solidFill>
                  <a:schemeClr val="accent2"/>
                </a:solidFill>
                <a:latin typeface="Times New Roman" pitchFamily="18" charset="0"/>
                <a:ea typeface="ＭＳ Ｐゴシック" pitchFamily="34" charset="-128"/>
              </a:defRPr>
            </a:lvl5pPr>
            <a:lvl6pPr marL="2514600" indent="-228600" eaLnBrk="0" fontAlgn="base" hangingPunct="0">
              <a:spcBef>
                <a:spcPct val="0"/>
              </a:spcBef>
              <a:spcAft>
                <a:spcPct val="0"/>
              </a:spcAft>
              <a:defRPr sz="2000">
                <a:solidFill>
                  <a:schemeClr val="accent2"/>
                </a:solidFill>
                <a:latin typeface="Times New Roman" pitchFamily="18" charset="0"/>
                <a:ea typeface="ＭＳ Ｐゴシック" pitchFamily="34" charset="-128"/>
              </a:defRPr>
            </a:lvl6pPr>
            <a:lvl7pPr marL="2971800" indent="-228600" eaLnBrk="0" fontAlgn="base" hangingPunct="0">
              <a:spcBef>
                <a:spcPct val="0"/>
              </a:spcBef>
              <a:spcAft>
                <a:spcPct val="0"/>
              </a:spcAft>
              <a:defRPr sz="2000">
                <a:solidFill>
                  <a:schemeClr val="accent2"/>
                </a:solidFill>
                <a:latin typeface="Times New Roman" pitchFamily="18" charset="0"/>
                <a:ea typeface="ＭＳ Ｐゴシック" pitchFamily="34" charset="-128"/>
              </a:defRPr>
            </a:lvl7pPr>
            <a:lvl8pPr marL="3429000" indent="-228600" eaLnBrk="0" fontAlgn="base" hangingPunct="0">
              <a:spcBef>
                <a:spcPct val="0"/>
              </a:spcBef>
              <a:spcAft>
                <a:spcPct val="0"/>
              </a:spcAft>
              <a:defRPr sz="2000">
                <a:solidFill>
                  <a:schemeClr val="accent2"/>
                </a:solidFill>
                <a:latin typeface="Times New Roman" pitchFamily="18" charset="0"/>
                <a:ea typeface="ＭＳ Ｐゴシック" pitchFamily="34" charset="-128"/>
              </a:defRPr>
            </a:lvl8pPr>
            <a:lvl9pPr marL="3886200" indent="-228600" eaLnBrk="0" fontAlgn="base" hangingPunct="0">
              <a:spcBef>
                <a:spcPct val="0"/>
              </a:spcBef>
              <a:spcAft>
                <a:spcPct val="0"/>
              </a:spcAft>
              <a:defRPr sz="2000">
                <a:solidFill>
                  <a:schemeClr val="accent2"/>
                </a:solidFill>
                <a:latin typeface="Times New Roman" pitchFamily="18" charset="0"/>
                <a:ea typeface="ＭＳ Ｐゴシック" pitchFamily="34" charset="-128"/>
              </a:defRPr>
            </a:lvl9pPr>
          </a:lstStyle>
          <a:p>
            <a:r>
              <a:rPr lang="en-US" altLang="en-US" sz="900" b="1" i="1" dirty="0">
                <a:solidFill>
                  <a:schemeClr val="tx1"/>
                </a:solidFill>
                <a:latin typeface="Calibri" panose="020F0502020204030204" pitchFamily="34" charset="0"/>
                <a:cs typeface="Calibri" panose="020F0502020204030204" pitchFamily="34" charset="0"/>
              </a:rPr>
              <a:t>FY 2025 as of 4/30/2025</a:t>
            </a:r>
            <a:endParaRPr lang="en-US" altLang="en-US" sz="500" b="1" i="1" dirty="0">
              <a:solidFill>
                <a:schemeClr val="tx1"/>
              </a:solidFill>
              <a:latin typeface="Calibri" panose="020F0502020204030204" pitchFamily="34" charset="0"/>
              <a:cs typeface="Calibri" panose="020F0502020204030204" pitchFamily="34" charset="0"/>
            </a:endParaRPr>
          </a:p>
        </p:txBody>
      </p:sp>
      <p:sp>
        <p:nvSpPr>
          <p:cNvPr id="7" name="TextBox 6"/>
          <p:cNvSpPr txBox="1"/>
          <p:nvPr/>
        </p:nvSpPr>
        <p:spPr>
          <a:xfrm>
            <a:off x="8668029" y="6246820"/>
            <a:ext cx="316112" cy="246221"/>
          </a:xfrm>
          <a:prstGeom prst="rect">
            <a:avLst/>
          </a:prstGeom>
          <a:noFill/>
        </p:spPr>
        <p:txBody>
          <a:bodyPr wrap="none" rtlCol="0">
            <a:spAutoFit/>
          </a:bodyPr>
          <a:lstStyle/>
          <a:p>
            <a:r>
              <a:rPr lang="en-US" sz="1000" dirty="0">
                <a:latin typeface="Calibri" panose="020F0502020204030204" pitchFamily="34" charset="0"/>
                <a:cs typeface="Calibri" panose="020F0502020204030204" pitchFamily="34" charset="0"/>
              </a:rPr>
              <a:t>13</a:t>
            </a:r>
          </a:p>
        </p:txBody>
      </p:sp>
      <p:graphicFrame>
        <p:nvGraphicFramePr>
          <p:cNvPr id="9" name="Object 6">
            <a:extLst>
              <a:ext uri="{FF2B5EF4-FFF2-40B4-BE49-F238E27FC236}">
                <a16:creationId xmlns:a16="http://schemas.microsoft.com/office/drawing/2014/main" id="{1C0296D0-C3A5-474B-A2CB-9FCFB5276A21}"/>
              </a:ext>
            </a:extLst>
          </p:cNvPr>
          <p:cNvGraphicFramePr>
            <a:graphicFrameLocks noChangeAspect="1"/>
          </p:cNvGraphicFramePr>
          <p:nvPr>
            <p:extLst>
              <p:ext uri="{D42A27DB-BD31-4B8C-83A1-F6EECF244321}">
                <p14:modId xmlns:p14="http://schemas.microsoft.com/office/powerpoint/2010/main" val="1516255415"/>
              </p:ext>
            </p:extLst>
          </p:nvPr>
        </p:nvGraphicFramePr>
        <p:xfrm>
          <a:off x="665714" y="1336566"/>
          <a:ext cx="7812571" cy="4758040"/>
        </p:xfrm>
        <a:graphic>
          <a:graphicData uri="http://schemas.openxmlformats.org/drawingml/2006/chart">
            <c:chart xmlns:c="http://schemas.openxmlformats.org/drawingml/2006/chart" xmlns:r="http://schemas.openxmlformats.org/officeDocument/2006/relationships" r:id="rId3"/>
          </a:graphicData>
        </a:graphic>
      </p:graphicFrame>
      <p:sp>
        <p:nvSpPr>
          <p:cNvPr id="3" name="Text Box 3">
            <a:extLst>
              <a:ext uri="{FF2B5EF4-FFF2-40B4-BE49-F238E27FC236}">
                <a16:creationId xmlns:a16="http://schemas.microsoft.com/office/drawing/2014/main" id="{D58A2D77-B897-D3D8-318D-A76501D3F71A}"/>
              </a:ext>
            </a:extLst>
          </p:cNvPr>
          <p:cNvSpPr txBox="1">
            <a:spLocks noChangeArrowheads="1"/>
          </p:cNvSpPr>
          <p:nvPr/>
        </p:nvSpPr>
        <p:spPr bwMode="auto">
          <a:xfrm>
            <a:off x="3315050" y="1054412"/>
            <a:ext cx="2513893"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000">
                <a:solidFill>
                  <a:schemeClr val="accent2"/>
                </a:solidFill>
                <a:latin typeface="Times New Roman" pitchFamily="18" charset="0"/>
                <a:ea typeface="ＭＳ Ｐゴシック" pitchFamily="34" charset="-128"/>
              </a:defRPr>
            </a:lvl1pPr>
            <a:lvl2pPr marL="742950" indent="-285750" eaLnBrk="0" hangingPunct="0">
              <a:defRPr sz="2000">
                <a:solidFill>
                  <a:schemeClr val="accent2"/>
                </a:solidFill>
                <a:latin typeface="Times New Roman" pitchFamily="18" charset="0"/>
                <a:ea typeface="ＭＳ Ｐゴシック" pitchFamily="34" charset="-128"/>
              </a:defRPr>
            </a:lvl2pPr>
            <a:lvl3pPr marL="1143000" indent="-228600" eaLnBrk="0" hangingPunct="0">
              <a:defRPr sz="2000">
                <a:solidFill>
                  <a:schemeClr val="accent2"/>
                </a:solidFill>
                <a:latin typeface="Times New Roman" pitchFamily="18" charset="0"/>
                <a:ea typeface="ＭＳ Ｐゴシック" pitchFamily="34" charset="-128"/>
              </a:defRPr>
            </a:lvl3pPr>
            <a:lvl4pPr marL="1600200" indent="-228600" eaLnBrk="0" hangingPunct="0">
              <a:defRPr sz="2000">
                <a:solidFill>
                  <a:schemeClr val="accent2"/>
                </a:solidFill>
                <a:latin typeface="Times New Roman" pitchFamily="18" charset="0"/>
                <a:ea typeface="ＭＳ Ｐゴシック" pitchFamily="34" charset="-128"/>
              </a:defRPr>
            </a:lvl4pPr>
            <a:lvl5pPr marL="2057400" indent="-228600" eaLnBrk="0" hangingPunct="0">
              <a:defRPr sz="2000">
                <a:solidFill>
                  <a:schemeClr val="accent2"/>
                </a:solidFill>
                <a:latin typeface="Times New Roman" pitchFamily="18" charset="0"/>
                <a:ea typeface="ＭＳ Ｐゴシック" pitchFamily="34" charset="-128"/>
              </a:defRPr>
            </a:lvl5pPr>
            <a:lvl6pPr marL="2514600" indent="-228600" eaLnBrk="0" fontAlgn="base" hangingPunct="0">
              <a:spcBef>
                <a:spcPct val="0"/>
              </a:spcBef>
              <a:spcAft>
                <a:spcPct val="0"/>
              </a:spcAft>
              <a:defRPr sz="2000">
                <a:solidFill>
                  <a:schemeClr val="accent2"/>
                </a:solidFill>
                <a:latin typeface="Times New Roman" pitchFamily="18" charset="0"/>
                <a:ea typeface="ＭＳ Ｐゴシック" pitchFamily="34" charset="-128"/>
              </a:defRPr>
            </a:lvl6pPr>
            <a:lvl7pPr marL="2971800" indent="-228600" eaLnBrk="0" fontAlgn="base" hangingPunct="0">
              <a:spcBef>
                <a:spcPct val="0"/>
              </a:spcBef>
              <a:spcAft>
                <a:spcPct val="0"/>
              </a:spcAft>
              <a:defRPr sz="2000">
                <a:solidFill>
                  <a:schemeClr val="accent2"/>
                </a:solidFill>
                <a:latin typeface="Times New Roman" pitchFamily="18" charset="0"/>
                <a:ea typeface="ＭＳ Ｐゴシック" pitchFamily="34" charset="-128"/>
              </a:defRPr>
            </a:lvl7pPr>
            <a:lvl8pPr marL="3429000" indent="-228600" eaLnBrk="0" fontAlgn="base" hangingPunct="0">
              <a:spcBef>
                <a:spcPct val="0"/>
              </a:spcBef>
              <a:spcAft>
                <a:spcPct val="0"/>
              </a:spcAft>
              <a:defRPr sz="2000">
                <a:solidFill>
                  <a:schemeClr val="accent2"/>
                </a:solidFill>
                <a:latin typeface="Times New Roman" pitchFamily="18" charset="0"/>
                <a:ea typeface="ＭＳ Ｐゴシック" pitchFamily="34" charset="-128"/>
              </a:defRPr>
            </a:lvl8pPr>
            <a:lvl9pPr marL="3886200" indent="-228600" eaLnBrk="0" fontAlgn="base" hangingPunct="0">
              <a:spcBef>
                <a:spcPct val="0"/>
              </a:spcBef>
              <a:spcAft>
                <a:spcPct val="0"/>
              </a:spcAft>
              <a:defRPr sz="2000">
                <a:solidFill>
                  <a:schemeClr val="accent2"/>
                </a:solidFill>
                <a:latin typeface="Times New Roman" pitchFamily="18" charset="0"/>
                <a:ea typeface="ＭＳ Ｐゴシック" pitchFamily="34" charset="-128"/>
              </a:defRPr>
            </a:lvl9pPr>
          </a:lstStyle>
          <a:p>
            <a:pPr algn="ctr"/>
            <a:r>
              <a:rPr lang="en-US" altLang="en-US" b="1" dirty="0">
                <a:solidFill>
                  <a:schemeClr val="tx1"/>
                </a:solidFill>
                <a:latin typeface="Calibri" panose="020F0502020204030204" pitchFamily="34" charset="0"/>
                <a:cs typeface="Calibri" panose="020F0502020204030204" pitchFamily="34" charset="0"/>
              </a:rPr>
              <a:t>COLA Reimbursement</a:t>
            </a:r>
            <a:endParaRPr lang="en-US" altLang="en-US" b="1" i="1" dirty="0">
              <a:solidFill>
                <a:schemeClr val="tx1"/>
              </a:solidFill>
              <a:latin typeface="Calibri" panose="020F0502020204030204" pitchFamily="34" charset="0"/>
              <a:cs typeface="Calibri" panose="020F0502020204030204" pitchFamily="34" charset="0"/>
            </a:endParaRPr>
          </a:p>
        </p:txBody>
      </p:sp>
      <p:sp>
        <p:nvSpPr>
          <p:cNvPr id="4" name="TextBox 3">
            <a:extLst>
              <a:ext uri="{FF2B5EF4-FFF2-40B4-BE49-F238E27FC236}">
                <a16:creationId xmlns:a16="http://schemas.microsoft.com/office/drawing/2014/main" id="{21F4EC02-27C0-FAD8-60FD-4189FC6798B5}"/>
              </a:ext>
            </a:extLst>
          </p:cNvPr>
          <p:cNvSpPr txBox="1"/>
          <p:nvPr/>
        </p:nvSpPr>
        <p:spPr>
          <a:xfrm>
            <a:off x="665712" y="6099129"/>
            <a:ext cx="7812571" cy="461665"/>
          </a:xfrm>
          <a:prstGeom prst="rect">
            <a:avLst/>
          </a:prstGeom>
          <a:noFill/>
        </p:spPr>
        <p:txBody>
          <a:bodyPr wrap="square" rtlCol="0">
            <a:spAutoFit/>
          </a:bodyPr>
          <a:lstStyle/>
          <a:p>
            <a:r>
              <a:rPr lang="en-US" altLang="en-US" sz="1200" dirty="0">
                <a:solidFill>
                  <a:schemeClr val="tx1"/>
                </a:solidFill>
                <a:latin typeface="Calibri" panose="020F0502020204030204" pitchFamily="34" charset="0"/>
                <a:cs typeface="Calibri" panose="020F0502020204030204" pitchFamily="34" charset="0"/>
              </a:rPr>
              <a:t>Represents payments made by the WCTF to insurers seeking reimbursement for §34B, Cost of Living Adjustment benefits.  Additional payments may be in process that have not yet registered in MMARS at the time of this publication.</a:t>
            </a:r>
            <a:endParaRPr lang="en-US" sz="1200" dirty="0">
              <a:solidFill>
                <a:schemeClr val="tx1"/>
              </a:solidFill>
              <a:latin typeface="Calibri" panose="020F0502020204030204" pitchFamily="34" charset="0"/>
              <a:cs typeface="Calibri" panose="020F0502020204030204" pitchFamily="34" charset="0"/>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idx="4294967295"/>
          </p:nvPr>
        </p:nvSpPr>
        <p:spPr/>
        <p:txBody>
          <a:bodyPr/>
          <a:lstStyle/>
          <a:p>
            <a:pPr eaLnBrk="1" hangingPunct="1"/>
            <a:r>
              <a:rPr lang="en-US" altLang="en-US" sz="2400" dirty="0">
                <a:latin typeface="Calibri" panose="020F0502020204030204" pitchFamily="34" charset="0"/>
                <a:cs typeface="Calibri" panose="020F0502020204030204" pitchFamily="34" charset="0"/>
              </a:rPr>
              <a:t>Workers’ Compensation Advisory Council – May 2025</a:t>
            </a:r>
          </a:p>
        </p:txBody>
      </p:sp>
      <p:sp>
        <p:nvSpPr>
          <p:cNvPr id="16387" name="Text Box 5"/>
          <p:cNvSpPr txBox="1">
            <a:spLocks noChangeArrowheads="1"/>
          </p:cNvSpPr>
          <p:nvPr/>
        </p:nvSpPr>
        <p:spPr bwMode="auto">
          <a:xfrm>
            <a:off x="2990317" y="1019175"/>
            <a:ext cx="3163366"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000">
                <a:solidFill>
                  <a:schemeClr val="accent2"/>
                </a:solidFill>
                <a:latin typeface="Times New Roman" pitchFamily="18" charset="0"/>
                <a:ea typeface="ＭＳ Ｐゴシック" pitchFamily="34" charset="-128"/>
              </a:defRPr>
            </a:lvl1pPr>
            <a:lvl2pPr marL="742950" indent="-285750" eaLnBrk="0" hangingPunct="0">
              <a:defRPr sz="2000">
                <a:solidFill>
                  <a:schemeClr val="accent2"/>
                </a:solidFill>
                <a:latin typeface="Times New Roman" pitchFamily="18" charset="0"/>
                <a:ea typeface="ＭＳ Ｐゴシック" pitchFamily="34" charset="-128"/>
              </a:defRPr>
            </a:lvl2pPr>
            <a:lvl3pPr marL="1143000" indent="-228600" eaLnBrk="0" hangingPunct="0">
              <a:defRPr sz="2000">
                <a:solidFill>
                  <a:schemeClr val="accent2"/>
                </a:solidFill>
                <a:latin typeface="Times New Roman" pitchFamily="18" charset="0"/>
                <a:ea typeface="ＭＳ Ｐゴシック" pitchFamily="34" charset="-128"/>
              </a:defRPr>
            </a:lvl3pPr>
            <a:lvl4pPr marL="1600200" indent="-228600" eaLnBrk="0" hangingPunct="0">
              <a:defRPr sz="2000">
                <a:solidFill>
                  <a:schemeClr val="accent2"/>
                </a:solidFill>
                <a:latin typeface="Times New Roman" pitchFamily="18" charset="0"/>
                <a:ea typeface="ＭＳ Ｐゴシック" pitchFamily="34" charset="-128"/>
              </a:defRPr>
            </a:lvl4pPr>
            <a:lvl5pPr marL="2057400" indent="-228600" eaLnBrk="0" hangingPunct="0">
              <a:defRPr sz="2000">
                <a:solidFill>
                  <a:schemeClr val="accent2"/>
                </a:solidFill>
                <a:latin typeface="Times New Roman" pitchFamily="18" charset="0"/>
                <a:ea typeface="ＭＳ Ｐゴシック" pitchFamily="34" charset="-128"/>
              </a:defRPr>
            </a:lvl5pPr>
            <a:lvl6pPr marL="2514600" indent="-228600" eaLnBrk="0" fontAlgn="base" hangingPunct="0">
              <a:spcBef>
                <a:spcPct val="0"/>
              </a:spcBef>
              <a:spcAft>
                <a:spcPct val="0"/>
              </a:spcAft>
              <a:defRPr sz="2000">
                <a:solidFill>
                  <a:schemeClr val="accent2"/>
                </a:solidFill>
                <a:latin typeface="Times New Roman" pitchFamily="18" charset="0"/>
                <a:ea typeface="ＭＳ Ｐゴシック" pitchFamily="34" charset="-128"/>
              </a:defRPr>
            </a:lvl6pPr>
            <a:lvl7pPr marL="2971800" indent="-228600" eaLnBrk="0" fontAlgn="base" hangingPunct="0">
              <a:spcBef>
                <a:spcPct val="0"/>
              </a:spcBef>
              <a:spcAft>
                <a:spcPct val="0"/>
              </a:spcAft>
              <a:defRPr sz="2000">
                <a:solidFill>
                  <a:schemeClr val="accent2"/>
                </a:solidFill>
                <a:latin typeface="Times New Roman" pitchFamily="18" charset="0"/>
                <a:ea typeface="ＭＳ Ｐゴシック" pitchFamily="34" charset="-128"/>
              </a:defRPr>
            </a:lvl7pPr>
            <a:lvl8pPr marL="3429000" indent="-228600" eaLnBrk="0" fontAlgn="base" hangingPunct="0">
              <a:spcBef>
                <a:spcPct val="0"/>
              </a:spcBef>
              <a:spcAft>
                <a:spcPct val="0"/>
              </a:spcAft>
              <a:defRPr sz="2000">
                <a:solidFill>
                  <a:schemeClr val="accent2"/>
                </a:solidFill>
                <a:latin typeface="Times New Roman" pitchFamily="18" charset="0"/>
                <a:ea typeface="ＭＳ Ｐゴシック" pitchFamily="34" charset="-128"/>
              </a:defRPr>
            </a:lvl8pPr>
            <a:lvl9pPr marL="3886200" indent="-228600" eaLnBrk="0" fontAlgn="base" hangingPunct="0">
              <a:spcBef>
                <a:spcPct val="0"/>
              </a:spcBef>
              <a:spcAft>
                <a:spcPct val="0"/>
              </a:spcAft>
              <a:defRPr sz="2000">
                <a:solidFill>
                  <a:schemeClr val="accent2"/>
                </a:solidFill>
                <a:latin typeface="Times New Roman" pitchFamily="18" charset="0"/>
                <a:ea typeface="ＭＳ Ｐゴシック" pitchFamily="34" charset="-128"/>
              </a:defRPr>
            </a:lvl9pPr>
          </a:lstStyle>
          <a:p>
            <a:pPr algn="ctr"/>
            <a:r>
              <a:rPr lang="en-US" altLang="en-US" sz="2400" b="1" dirty="0">
                <a:solidFill>
                  <a:schemeClr val="tx1"/>
                </a:solidFill>
                <a:latin typeface="Calibri" panose="020F0502020204030204" pitchFamily="34" charset="0"/>
                <a:cs typeface="Calibri" panose="020F0502020204030204" pitchFamily="34" charset="0"/>
              </a:rPr>
              <a:t>Assessment Collections</a:t>
            </a:r>
          </a:p>
        </p:txBody>
      </p:sp>
      <p:sp>
        <p:nvSpPr>
          <p:cNvPr id="7" name="Text Box 7"/>
          <p:cNvSpPr txBox="1">
            <a:spLocks noChangeArrowheads="1"/>
          </p:cNvSpPr>
          <p:nvPr/>
        </p:nvSpPr>
        <p:spPr bwMode="auto">
          <a:xfrm>
            <a:off x="76200" y="6246820"/>
            <a:ext cx="1576330" cy="230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000">
                <a:solidFill>
                  <a:schemeClr val="accent2"/>
                </a:solidFill>
                <a:latin typeface="Times New Roman" pitchFamily="18" charset="0"/>
                <a:ea typeface="ＭＳ Ｐゴシック" pitchFamily="34" charset="-128"/>
              </a:defRPr>
            </a:lvl1pPr>
            <a:lvl2pPr marL="742950" indent="-285750" eaLnBrk="0" hangingPunct="0">
              <a:defRPr sz="2000">
                <a:solidFill>
                  <a:schemeClr val="accent2"/>
                </a:solidFill>
                <a:latin typeface="Times New Roman" pitchFamily="18" charset="0"/>
                <a:ea typeface="ＭＳ Ｐゴシック" pitchFamily="34" charset="-128"/>
              </a:defRPr>
            </a:lvl2pPr>
            <a:lvl3pPr marL="1143000" indent="-228600" eaLnBrk="0" hangingPunct="0">
              <a:defRPr sz="2000">
                <a:solidFill>
                  <a:schemeClr val="accent2"/>
                </a:solidFill>
                <a:latin typeface="Times New Roman" pitchFamily="18" charset="0"/>
                <a:ea typeface="ＭＳ Ｐゴシック" pitchFamily="34" charset="-128"/>
              </a:defRPr>
            </a:lvl3pPr>
            <a:lvl4pPr marL="1600200" indent="-228600" eaLnBrk="0" hangingPunct="0">
              <a:defRPr sz="2000">
                <a:solidFill>
                  <a:schemeClr val="accent2"/>
                </a:solidFill>
                <a:latin typeface="Times New Roman" pitchFamily="18" charset="0"/>
                <a:ea typeface="ＭＳ Ｐゴシック" pitchFamily="34" charset="-128"/>
              </a:defRPr>
            </a:lvl4pPr>
            <a:lvl5pPr marL="2057400" indent="-228600" eaLnBrk="0" hangingPunct="0">
              <a:defRPr sz="2000">
                <a:solidFill>
                  <a:schemeClr val="accent2"/>
                </a:solidFill>
                <a:latin typeface="Times New Roman" pitchFamily="18" charset="0"/>
                <a:ea typeface="ＭＳ Ｐゴシック" pitchFamily="34" charset="-128"/>
              </a:defRPr>
            </a:lvl5pPr>
            <a:lvl6pPr marL="2514600" indent="-228600" eaLnBrk="0" fontAlgn="base" hangingPunct="0">
              <a:spcBef>
                <a:spcPct val="0"/>
              </a:spcBef>
              <a:spcAft>
                <a:spcPct val="0"/>
              </a:spcAft>
              <a:defRPr sz="2000">
                <a:solidFill>
                  <a:schemeClr val="accent2"/>
                </a:solidFill>
                <a:latin typeface="Times New Roman" pitchFamily="18" charset="0"/>
                <a:ea typeface="ＭＳ Ｐゴシック" pitchFamily="34" charset="-128"/>
              </a:defRPr>
            </a:lvl6pPr>
            <a:lvl7pPr marL="2971800" indent="-228600" eaLnBrk="0" fontAlgn="base" hangingPunct="0">
              <a:spcBef>
                <a:spcPct val="0"/>
              </a:spcBef>
              <a:spcAft>
                <a:spcPct val="0"/>
              </a:spcAft>
              <a:defRPr sz="2000">
                <a:solidFill>
                  <a:schemeClr val="accent2"/>
                </a:solidFill>
                <a:latin typeface="Times New Roman" pitchFamily="18" charset="0"/>
                <a:ea typeface="ＭＳ Ｐゴシック" pitchFamily="34" charset="-128"/>
              </a:defRPr>
            </a:lvl7pPr>
            <a:lvl8pPr marL="3429000" indent="-228600" eaLnBrk="0" fontAlgn="base" hangingPunct="0">
              <a:spcBef>
                <a:spcPct val="0"/>
              </a:spcBef>
              <a:spcAft>
                <a:spcPct val="0"/>
              </a:spcAft>
              <a:defRPr sz="2000">
                <a:solidFill>
                  <a:schemeClr val="accent2"/>
                </a:solidFill>
                <a:latin typeface="Times New Roman" pitchFamily="18" charset="0"/>
                <a:ea typeface="ＭＳ Ｐゴシック" pitchFamily="34" charset="-128"/>
              </a:defRPr>
            </a:lvl8pPr>
            <a:lvl9pPr marL="3886200" indent="-228600" eaLnBrk="0" fontAlgn="base" hangingPunct="0">
              <a:spcBef>
                <a:spcPct val="0"/>
              </a:spcBef>
              <a:spcAft>
                <a:spcPct val="0"/>
              </a:spcAft>
              <a:defRPr sz="2000">
                <a:solidFill>
                  <a:schemeClr val="accent2"/>
                </a:solidFill>
                <a:latin typeface="Times New Roman" pitchFamily="18" charset="0"/>
                <a:ea typeface="ＭＳ Ｐゴシック" pitchFamily="34" charset="-128"/>
              </a:defRPr>
            </a:lvl9pPr>
          </a:lstStyle>
          <a:p>
            <a:r>
              <a:rPr lang="en-US" altLang="en-US" sz="900" b="1" i="1" dirty="0">
                <a:solidFill>
                  <a:schemeClr val="tx1"/>
                </a:solidFill>
                <a:latin typeface="Calibri" panose="020F0502020204030204" pitchFamily="34" charset="0"/>
                <a:cs typeface="Calibri" panose="020F0502020204030204" pitchFamily="34" charset="0"/>
              </a:rPr>
              <a:t>FY 2025 as of 4/30/2025</a:t>
            </a:r>
            <a:endParaRPr lang="en-US" altLang="en-US" sz="500" b="1" i="1" dirty="0">
              <a:solidFill>
                <a:schemeClr val="tx1"/>
              </a:solidFill>
              <a:latin typeface="Calibri" panose="020F0502020204030204" pitchFamily="34" charset="0"/>
              <a:cs typeface="Calibri" panose="020F0502020204030204" pitchFamily="34" charset="0"/>
            </a:endParaRPr>
          </a:p>
        </p:txBody>
      </p:sp>
      <p:sp>
        <p:nvSpPr>
          <p:cNvPr id="6" name="TextBox 5"/>
          <p:cNvSpPr txBox="1"/>
          <p:nvPr/>
        </p:nvSpPr>
        <p:spPr>
          <a:xfrm>
            <a:off x="8668029" y="6246820"/>
            <a:ext cx="316112" cy="246221"/>
          </a:xfrm>
          <a:prstGeom prst="rect">
            <a:avLst/>
          </a:prstGeom>
          <a:noFill/>
        </p:spPr>
        <p:txBody>
          <a:bodyPr wrap="none" rtlCol="0">
            <a:spAutoFit/>
          </a:bodyPr>
          <a:lstStyle/>
          <a:p>
            <a:r>
              <a:rPr lang="en-US" sz="1000" dirty="0">
                <a:latin typeface="Calibri" panose="020F0502020204030204" pitchFamily="34" charset="0"/>
                <a:cs typeface="Calibri" panose="020F0502020204030204" pitchFamily="34" charset="0"/>
              </a:rPr>
              <a:t>14</a:t>
            </a:r>
          </a:p>
        </p:txBody>
      </p:sp>
      <p:graphicFrame>
        <p:nvGraphicFramePr>
          <p:cNvPr id="4" name="Chart 3">
            <a:extLst>
              <a:ext uri="{FF2B5EF4-FFF2-40B4-BE49-F238E27FC236}">
                <a16:creationId xmlns:a16="http://schemas.microsoft.com/office/drawing/2014/main" id="{4B424A89-6CC2-499B-8025-D984F6D2AE00}"/>
              </a:ext>
            </a:extLst>
          </p:cNvPr>
          <p:cNvGraphicFramePr/>
          <p:nvPr>
            <p:extLst>
              <p:ext uri="{D42A27DB-BD31-4B8C-83A1-F6EECF244321}">
                <p14:modId xmlns:p14="http://schemas.microsoft.com/office/powerpoint/2010/main" val="645962648"/>
              </p:ext>
            </p:extLst>
          </p:nvPr>
        </p:nvGraphicFramePr>
        <p:xfrm>
          <a:off x="89126" y="1412341"/>
          <a:ext cx="8965748" cy="4834479"/>
        </p:xfrm>
        <a:graphic>
          <a:graphicData uri="http://schemas.openxmlformats.org/drawingml/2006/chart">
            <c:chart xmlns:c="http://schemas.openxmlformats.org/drawingml/2006/chart" xmlns:r="http://schemas.openxmlformats.org/officeDocument/2006/relationships" r:id="rId3"/>
          </a:graphicData>
        </a:graphic>
      </p:graphicFrame>
      <p:sp>
        <p:nvSpPr>
          <p:cNvPr id="2" name="TextBox 1">
            <a:extLst>
              <a:ext uri="{FF2B5EF4-FFF2-40B4-BE49-F238E27FC236}">
                <a16:creationId xmlns:a16="http://schemas.microsoft.com/office/drawing/2014/main" id="{7C2E496F-DC01-7739-3F68-03BA38B5B925}"/>
              </a:ext>
            </a:extLst>
          </p:cNvPr>
          <p:cNvSpPr txBox="1"/>
          <p:nvPr/>
        </p:nvSpPr>
        <p:spPr>
          <a:xfrm>
            <a:off x="1565343" y="6124146"/>
            <a:ext cx="6013313" cy="369332"/>
          </a:xfrm>
          <a:prstGeom prst="rect">
            <a:avLst/>
          </a:prstGeom>
          <a:noFill/>
        </p:spPr>
        <p:txBody>
          <a:bodyPr wrap="none" rtlCol="0">
            <a:spAutoFit/>
          </a:bodyPr>
          <a:lstStyle/>
          <a:p>
            <a:pPr algn="ctr"/>
            <a:r>
              <a:rPr lang="en-US" sz="1800" dirty="0">
                <a:solidFill>
                  <a:schemeClr val="tx1"/>
                </a:solidFill>
                <a:latin typeface="Calibri" panose="020F0502020204030204" pitchFamily="34" charset="0"/>
                <a:cs typeface="Calibri" panose="020F0502020204030204" pitchFamily="34" charset="0"/>
              </a:rPr>
              <a:t>Assessments represent 90%-92% of all DIA Revenue Annually</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a:extLst>
              <a:ext uri="{FF2B5EF4-FFF2-40B4-BE49-F238E27FC236}">
                <a16:creationId xmlns:a16="http://schemas.microsoft.com/office/drawing/2014/main" id="{DC340035-CCFC-DF18-67DD-7BBF286936F2}"/>
              </a:ext>
            </a:extLst>
          </p:cNvPr>
          <p:cNvSpPr>
            <a:spLocks noGrp="1" noChangeArrowheads="1"/>
          </p:cNvSpPr>
          <p:nvPr>
            <p:ph type="title"/>
          </p:nvPr>
        </p:nvSpPr>
        <p:spPr>
          <a:xfrm>
            <a:off x="76200" y="381000"/>
            <a:ext cx="8001000" cy="533400"/>
          </a:xfrm>
        </p:spPr>
        <p:txBody>
          <a:bodyPr/>
          <a:lstStyle/>
          <a:p>
            <a:pPr eaLnBrk="1" hangingPunct="1"/>
            <a:r>
              <a:rPr lang="en-US" altLang="en-US" sz="2400" dirty="0">
                <a:latin typeface="Calibri" panose="020F0502020204030204" pitchFamily="34" charset="0"/>
                <a:cs typeface="Calibri" panose="020F0502020204030204" pitchFamily="34" charset="0"/>
              </a:rPr>
              <a:t>Workers’ Compensation Advisory Council – May 2025</a:t>
            </a:r>
          </a:p>
        </p:txBody>
      </p:sp>
      <p:sp>
        <p:nvSpPr>
          <p:cNvPr id="8" name="Text Box 19">
            <a:extLst>
              <a:ext uri="{FF2B5EF4-FFF2-40B4-BE49-F238E27FC236}">
                <a16:creationId xmlns:a16="http://schemas.microsoft.com/office/drawing/2014/main" id="{0ED92233-00BB-44D5-66AC-64E23F194369}"/>
              </a:ext>
            </a:extLst>
          </p:cNvPr>
          <p:cNvSpPr txBox="1">
            <a:spLocks noChangeArrowheads="1"/>
          </p:cNvSpPr>
          <p:nvPr/>
        </p:nvSpPr>
        <p:spPr bwMode="auto">
          <a:xfrm>
            <a:off x="71609" y="5903940"/>
            <a:ext cx="9000782"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000">
                <a:solidFill>
                  <a:schemeClr val="accent2"/>
                </a:solidFill>
                <a:latin typeface="Times New Roman" pitchFamily="18" charset="0"/>
                <a:ea typeface="ＭＳ Ｐゴシック" pitchFamily="34" charset="-128"/>
              </a:defRPr>
            </a:lvl1pPr>
            <a:lvl2pPr marL="742950" indent="-285750" eaLnBrk="0" hangingPunct="0">
              <a:defRPr sz="2000">
                <a:solidFill>
                  <a:schemeClr val="accent2"/>
                </a:solidFill>
                <a:latin typeface="Times New Roman" pitchFamily="18" charset="0"/>
                <a:ea typeface="ＭＳ Ｐゴシック" pitchFamily="34" charset="-128"/>
              </a:defRPr>
            </a:lvl2pPr>
            <a:lvl3pPr marL="1143000" indent="-228600" eaLnBrk="0" hangingPunct="0">
              <a:defRPr sz="2000">
                <a:solidFill>
                  <a:schemeClr val="accent2"/>
                </a:solidFill>
                <a:latin typeface="Times New Roman" pitchFamily="18" charset="0"/>
                <a:ea typeface="ＭＳ Ｐゴシック" pitchFamily="34" charset="-128"/>
              </a:defRPr>
            </a:lvl3pPr>
            <a:lvl4pPr marL="1600200" indent="-228600" eaLnBrk="0" hangingPunct="0">
              <a:defRPr sz="2000">
                <a:solidFill>
                  <a:schemeClr val="accent2"/>
                </a:solidFill>
                <a:latin typeface="Times New Roman" pitchFamily="18" charset="0"/>
                <a:ea typeface="ＭＳ Ｐゴシック" pitchFamily="34" charset="-128"/>
              </a:defRPr>
            </a:lvl4pPr>
            <a:lvl5pPr marL="2057400" indent="-228600" eaLnBrk="0" hangingPunct="0">
              <a:defRPr sz="2000">
                <a:solidFill>
                  <a:schemeClr val="accent2"/>
                </a:solidFill>
                <a:latin typeface="Times New Roman" pitchFamily="18" charset="0"/>
                <a:ea typeface="ＭＳ Ｐゴシック" pitchFamily="34" charset="-128"/>
              </a:defRPr>
            </a:lvl5pPr>
            <a:lvl6pPr marL="2514600" indent="-228600" eaLnBrk="0" fontAlgn="base" hangingPunct="0">
              <a:spcBef>
                <a:spcPct val="0"/>
              </a:spcBef>
              <a:spcAft>
                <a:spcPct val="0"/>
              </a:spcAft>
              <a:defRPr sz="2000">
                <a:solidFill>
                  <a:schemeClr val="accent2"/>
                </a:solidFill>
                <a:latin typeface="Times New Roman" pitchFamily="18" charset="0"/>
                <a:ea typeface="ＭＳ Ｐゴシック" pitchFamily="34" charset="-128"/>
              </a:defRPr>
            </a:lvl6pPr>
            <a:lvl7pPr marL="2971800" indent="-228600" eaLnBrk="0" fontAlgn="base" hangingPunct="0">
              <a:spcBef>
                <a:spcPct val="0"/>
              </a:spcBef>
              <a:spcAft>
                <a:spcPct val="0"/>
              </a:spcAft>
              <a:defRPr sz="2000">
                <a:solidFill>
                  <a:schemeClr val="accent2"/>
                </a:solidFill>
                <a:latin typeface="Times New Roman" pitchFamily="18" charset="0"/>
                <a:ea typeface="ＭＳ Ｐゴシック" pitchFamily="34" charset="-128"/>
              </a:defRPr>
            </a:lvl7pPr>
            <a:lvl8pPr marL="3429000" indent="-228600" eaLnBrk="0" fontAlgn="base" hangingPunct="0">
              <a:spcBef>
                <a:spcPct val="0"/>
              </a:spcBef>
              <a:spcAft>
                <a:spcPct val="0"/>
              </a:spcAft>
              <a:defRPr sz="2000">
                <a:solidFill>
                  <a:schemeClr val="accent2"/>
                </a:solidFill>
                <a:latin typeface="Times New Roman" pitchFamily="18" charset="0"/>
                <a:ea typeface="ＭＳ Ｐゴシック" pitchFamily="34" charset="-128"/>
              </a:defRPr>
            </a:lvl8pPr>
            <a:lvl9pPr marL="3886200" indent="-228600" eaLnBrk="0" fontAlgn="base" hangingPunct="0">
              <a:spcBef>
                <a:spcPct val="0"/>
              </a:spcBef>
              <a:spcAft>
                <a:spcPct val="0"/>
              </a:spcAft>
              <a:defRPr sz="2000">
                <a:solidFill>
                  <a:schemeClr val="accent2"/>
                </a:solidFill>
                <a:latin typeface="Times New Roman" pitchFamily="18" charset="0"/>
                <a:ea typeface="ＭＳ Ｐゴシック" pitchFamily="34" charset="-128"/>
              </a:defRPr>
            </a:lvl9pPr>
          </a:lstStyle>
          <a:p>
            <a:r>
              <a:rPr lang="en-US" altLang="en-US" sz="1200" dirty="0">
                <a:solidFill>
                  <a:schemeClr val="tx1"/>
                </a:solidFill>
                <a:latin typeface="Calibri" panose="020F0502020204030204" pitchFamily="34" charset="0"/>
                <a:cs typeface="Calibri" panose="020F0502020204030204" pitchFamily="34" charset="0"/>
              </a:rPr>
              <a:t>Staff are paid from either the General Appropriation Account or the WCTF depending upon their job. These numbers reflect full-time and part-time employees as of the close of the month. </a:t>
            </a:r>
          </a:p>
        </p:txBody>
      </p:sp>
      <p:sp>
        <p:nvSpPr>
          <p:cNvPr id="9" name="TextBox 8">
            <a:extLst>
              <a:ext uri="{FF2B5EF4-FFF2-40B4-BE49-F238E27FC236}">
                <a16:creationId xmlns:a16="http://schemas.microsoft.com/office/drawing/2014/main" id="{BE947E84-5738-F9C6-8ECA-64EB152EE547}"/>
              </a:ext>
            </a:extLst>
          </p:cNvPr>
          <p:cNvSpPr txBox="1"/>
          <p:nvPr/>
        </p:nvSpPr>
        <p:spPr>
          <a:xfrm>
            <a:off x="8668029" y="6246820"/>
            <a:ext cx="316112" cy="246221"/>
          </a:xfrm>
          <a:prstGeom prst="rect">
            <a:avLst/>
          </a:prstGeom>
          <a:noFill/>
        </p:spPr>
        <p:txBody>
          <a:bodyPr wrap="none" rtlCol="0">
            <a:spAutoFit/>
          </a:bodyPr>
          <a:lstStyle/>
          <a:p>
            <a:r>
              <a:rPr lang="en-US" sz="1000" dirty="0">
                <a:latin typeface="Calibri" panose="020F0502020204030204" pitchFamily="34" charset="0"/>
                <a:cs typeface="Calibri" panose="020F0502020204030204" pitchFamily="34" charset="0"/>
              </a:rPr>
              <a:t>15</a:t>
            </a:r>
          </a:p>
        </p:txBody>
      </p:sp>
      <p:graphicFrame>
        <p:nvGraphicFramePr>
          <p:cNvPr id="2" name="Chart 1">
            <a:extLst>
              <a:ext uri="{FF2B5EF4-FFF2-40B4-BE49-F238E27FC236}">
                <a16:creationId xmlns:a16="http://schemas.microsoft.com/office/drawing/2014/main" id="{AA71A245-E7FD-CE8F-8395-547A240FD9BA}"/>
              </a:ext>
            </a:extLst>
          </p:cNvPr>
          <p:cNvGraphicFramePr/>
          <p:nvPr>
            <p:extLst>
              <p:ext uri="{D42A27DB-BD31-4B8C-83A1-F6EECF244321}">
                <p14:modId xmlns:p14="http://schemas.microsoft.com/office/powerpoint/2010/main" val="1045462126"/>
              </p:ext>
            </p:extLst>
          </p:nvPr>
        </p:nvGraphicFramePr>
        <p:xfrm>
          <a:off x="391885" y="1437243"/>
          <a:ext cx="8360229" cy="4466697"/>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35978523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6ECBCD87-416F-5152-4E3B-B89E3D6CC4D5}"/>
              </a:ext>
            </a:extLst>
          </p:cNvPr>
          <p:cNvSpPr>
            <a:spLocks noGrp="1"/>
          </p:cNvSpPr>
          <p:nvPr>
            <p:ph type="title"/>
          </p:nvPr>
        </p:nvSpPr>
        <p:spPr>
          <a:xfrm>
            <a:off x="76200" y="381000"/>
            <a:ext cx="8001000" cy="533400"/>
          </a:xfrm>
        </p:spPr>
        <p:txBody>
          <a:bodyPr/>
          <a:lstStyle/>
          <a:p>
            <a:r>
              <a:rPr lang="en-US" altLang="en-US" sz="2400" dirty="0">
                <a:latin typeface="Calibri" panose="020F0502020204030204" pitchFamily="34" charset="0"/>
                <a:cs typeface="Calibri" panose="020F0502020204030204" pitchFamily="34" charset="0"/>
              </a:rPr>
              <a:t>Workers’ Compensation Advisory Council – May 2025</a:t>
            </a:r>
            <a:endParaRPr lang="en-US" sz="2400" dirty="0">
              <a:latin typeface="Calibri" panose="020F0502020204030204" pitchFamily="34" charset="0"/>
              <a:cs typeface="Calibri" panose="020F0502020204030204" pitchFamily="34" charset="0"/>
            </a:endParaRPr>
          </a:p>
        </p:txBody>
      </p:sp>
      <p:sp>
        <p:nvSpPr>
          <p:cNvPr id="6" name="TextBox 5">
            <a:extLst>
              <a:ext uri="{FF2B5EF4-FFF2-40B4-BE49-F238E27FC236}">
                <a16:creationId xmlns:a16="http://schemas.microsoft.com/office/drawing/2014/main" id="{FF7AE565-22BB-74AC-829D-EB551904EEAF}"/>
              </a:ext>
            </a:extLst>
          </p:cNvPr>
          <p:cNvSpPr txBox="1"/>
          <p:nvPr/>
        </p:nvSpPr>
        <p:spPr>
          <a:xfrm>
            <a:off x="440674" y="1072665"/>
            <a:ext cx="8262651" cy="5196294"/>
          </a:xfrm>
          <a:prstGeom prst="rect">
            <a:avLst/>
          </a:prstGeom>
          <a:noFill/>
        </p:spPr>
        <p:txBody>
          <a:bodyPr wrap="square" rtlCol="0">
            <a:spAutoFit/>
          </a:bodyPr>
          <a:lstStyle/>
          <a:p>
            <a:pPr marL="0" marR="0" algn="ctr" fontAlgn="base">
              <a:spcBef>
                <a:spcPts val="0"/>
              </a:spcBef>
              <a:spcAft>
                <a:spcPts val="0"/>
              </a:spcAft>
            </a:pPr>
            <a:r>
              <a:rPr lang="en-US" sz="4000" b="1" dirty="0">
                <a:solidFill>
                  <a:schemeClr val="accent6"/>
                </a:solidFill>
                <a:effectLst/>
                <a:latin typeface="Calibri" panose="020F0502020204030204" pitchFamily="34" charset="0"/>
                <a:ea typeface="DengXian" panose="02010600030101010101" pitchFamily="2" charset="-122"/>
              </a:rPr>
              <a:t>Disclaimer:</a:t>
            </a:r>
            <a:r>
              <a:rPr lang="en-US" sz="4000" dirty="0">
                <a:solidFill>
                  <a:schemeClr val="accent6"/>
                </a:solidFill>
                <a:effectLst/>
                <a:latin typeface="Calibri" panose="020F0502020204030204" pitchFamily="34" charset="0"/>
                <a:ea typeface="DengXian" panose="02010600030101010101" pitchFamily="2" charset="-122"/>
              </a:rPr>
              <a:t>  </a:t>
            </a:r>
          </a:p>
          <a:p>
            <a:pPr marL="0" marR="0" algn="ctr" fontAlgn="base">
              <a:spcBef>
                <a:spcPts val="0"/>
              </a:spcBef>
              <a:spcAft>
                <a:spcPts val="0"/>
              </a:spcAft>
            </a:pPr>
            <a:endParaRPr lang="en-US" sz="1800" dirty="0">
              <a:solidFill>
                <a:schemeClr val="accent6"/>
              </a:solidFill>
              <a:effectLst/>
              <a:latin typeface="Calibri" panose="020F0502020204030204" pitchFamily="34" charset="0"/>
              <a:ea typeface="DengXian" panose="02010600030101010101" pitchFamily="2" charset="-122"/>
            </a:endParaRPr>
          </a:p>
          <a:p>
            <a:pPr marL="0" marR="0" fontAlgn="base">
              <a:spcBef>
                <a:spcPts val="0"/>
              </a:spcBef>
              <a:spcAft>
                <a:spcPts val="0"/>
              </a:spcAft>
            </a:pPr>
            <a:r>
              <a:rPr lang="en-US" dirty="0">
                <a:solidFill>
                  <a:schemeClr val="accent6"/>
                </a:solidFill>
                <a:effectLst/>
                <a:latin typeface="Calibri" panose="020F0502020204030204" pitchFamily="34" charset="0"/>
                <a:ea typeface="DengXian" panose="02010600030101010101" pitchFamily="2" charset="-122"/>
              </a:rPr>
              <a:t>The Department of Industrial Accidents (DIA) reports monthly vital statistics to the Workers’ Compensation Advisory Council based on our fiscal year cycle (July 1 to June 30). The data presented in this report is gathered for the time-period from the start of the fiscal year up to the month prior to the report date. This information is based on available data from that period and is provided for informational purposes only. </a:t>
            </a:r>
          </a:p>
          <a:p>
            <a:pPr marL="0" marR="0" fontAlgn="base">
              <a:spcBef>
                <a:spcPts val="0"/>
              </a:spcBef>
              <a:spcAft>
                <a:spcPts val="0"/>
              </a:spcAft>
            </a:pPr>
            <a:r>
              <a:rPr lang="en-US" dirty="0">
                <a:solidFill>
                  <a:schemeClr val="accent6"/>
                </a:solidFill>
                <a:effectLst/>
                <a:latin typeface="Calibri" panose="020F0502020204030204" pitchFamily="34" charset="0"/>
                <a:ea typeface="DengXian" panose="02010600030101010101" pitchFamily="2" charset="-122"/>
              </a:rPr>
              <a:t> </a:t>
            </a:r>
          </a:p>
          <a:p>
            <a:pPr marL="0" marR="0">
              <a:lnSpc>
                <a:spcPct val="107000"/>
              </a:lnSpc>
              <a:spcBef>
                <a:spcPts val="0"/>
              </a:spcBef>
              <a:spcAft>
                <a:spcPts val="800"/>
              </a:spcAft>
            </a:pPr>
            <a:r>
              <a:rPr lang="en-US" kern="100" dirty="0">
                <a:solidFill>
                  <a:schemeClr val="accent6"/>
                </a:solidFill>
                <a:effectLst/>
                <a:latin typeface="Calibri" panose="020F0502020204030204" pitchFamily="34" charset="0"/>
                <a:ea typeface="DengXian" panose="02010600030101010101" pitchFamily="2" charset="-122"/>
                <a:cs typeface="Cordia New" panose="020B0304020202020204" pitchFamily="34" charset="-34"/>
              </a:rPr>
              <a:t>The DIA </a:t>
            </a:r>
            <a:r>
              <a:rPr lang="en-US" kern="0" dirty="0">
                <a:solidFill>
                  <a:schemeClr val="accent6"/>
                </a:solidFill>
                <a:effectLst/>
                <a:latin typeface="Calibri" panose="020F0502020204030204" pitchFamily="34" charset="0"/>
                <a:ea typeface="DengXian" panose="02010600030101010101" pitchFamily="2" charset="-122"/>
                <a:cs typeface="Calibri" panose="020F0502020204030204" pitchFamily="34" charset="0"/>
              </a:rPr>
              <a:t>makes no warrant</a:t>
            </a:r>
            <a:r>
              <a:rPr lang="en-US" kern="100" dirty="0">
                <a:solidFill>
                  <a:schemeClr val="accent6"/>
                </a:solidFill>
                <a:effectLst/>
                <a:latin typeface="Calibri" panose="020F0502020204030204" pitchFamily="34" charset="0"/>
                <a:ea typeface="DengXian" panose="02010600030101010101" pitchFamily="2" charset="-122"/>
                <a:cs typeface="Cordia New" panose="020B0304020202020204" pitchFamily="34" charset="-34"/>
              </a:rPr>
              <a:t>ies,</a:t>
            </a:r>
            <a:r>
              <a:rPr lang="en-US" kern="0" dirty="0">
                <a:solidFill>
                  <a:schemeClr val="accent6"/>
                </a:solidFill>
                <a:effectLst/>
                <a:latin typeface="Calibri" panose="020F0502020204030204" pitchFamily="34" charset="0"/>
                <a:ea typeface="DengXian" panose="02010600030101010101" pitchFamily="2" charset="-122"/>
                <a:cs typeface="Calibri" panose="020F0502020204030204" pitchFamily="34" charset="0"/>
              </a:rPr>
              <a:t> </a:t>
            </a:r>
            <a:r>
              <a:rPr lang="en-US" kern="100" dirty="0">
                <a:solidFill>
                  <a:schemeClr val="accent6"/>
                </a:solidFill>
                <a:effectLst/>
                <a:latin typeface="Calibri" panose="020F0502020204030204" pitchFamily="34" charset="0"/>
                <a:ea typeface="DengXian" panose="02010600030101010101" pitchFamily="2" charset="-122"/>
                <a:cs typeface="Cordia New" panose="020B0304020202020204" pitchFamily="34" charset="-34"/>
              </a:rPr>
              <a:t>guarantees </a:t>
            </a:r>
            <a:r>
              <a:rPr lang="en-US" kern="0" dirty="0">
                <a:solidFill>
                  <a:schemeClr val="accent6"/>
                </a:solidFill>
                <a:effectLst/>
                <a:latin typeface="Calibri" panose="020F0502020204030204" pitchFamily="34" charset="0"/>
                <a:ea typeface="DengXian" panose="02010600030101010101" pitchFamily="2" charset="-122"/>
                <a:cs typeface="Calibri" panose="020F0502020204030204" pitchFamily="34" charset="0"/>
              </a:rPr>
              <a:t>or representations that the materials contained within this </a:t>
            </a:r>
            <a:r>
              <a:rPr lang="en-US" kern="100" dirty="0">
                <a:solidFill>
                  <a:schemeClr val="accent6"/>
                </a:solidFill>
                <a:effectLst/>
                <a:latin typeface="Calibri" panose="020F0502020204030204" pitchFamily="34" charset="0"/>
                <a:ea typeface="DengXian" panose="02010600030101010101" pitchFamily="2" charset="-122"/>
                <a:cs typeface="Cordia New" panose="020B0304020202020204" pitchFamily="34" charset="-34"/>
              </a:rPr>
              <a:t>report/</a:t>
            </a:r>
            <a:r>
              <a:rPr lang="en-US" kern="0" dirty="0">
                <a:solidFill>
                  <a:schemeClr val="accent6"/>
                </a:solidFill>
                <a:effectLst/>
                <a:latin typeface="Calibri" panose="020F0502020204030204" pitchFamily="34" charset="0"/>
                <a:ea typeface="DengXian" panose="02010600030101010101" pitchFamily="2" charset="-122"/>
                <a:cs typeface="Calibri" panose="020F0502020204030204" pitchFamily="34" charset="0"/>
              </a:rPr>
              <a:t>presentation are free from copyright claims, or other restrictions or limitations on free use or display. The Commonwealth disclaims any liability for </a:t>
            </a:r>
            <a:r>
              <a:rPr lang="en-US" kern="100" dirty="0">
                <a:solidFill>
                  <a:schemeClr val="accent6"/>
                </a:solidFill>
                <a:effectLst/>
                <a:latin typeface="Calibri" panose="020F0502020204030204" pitchFamily="34" charset="0"/>
                <a:ea typeface="DengXian" panose="02010600030101010101" pitchFamily="2" charset="-122"/>
                <a:cs typeface="Cordia New" panose="020B0304020202020204" pitchFamily="34" charset="-34"/>
              </a:rPr>
              <a:t>any loss or damage resulting from reliance on or misuse of any such information.  </a:t>
            </a:r>
          </a:p>
          <a:p>
            <a:pPr algn="ctr"/>
            <a:endParaRPr lang="en-US" dirty="0">
              <a:solidFill>
                <a:schemeClr val="accent6"/>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3465608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Content Placeholder 6">
            <a:extLst>
              <a:ext uri="{FF2B5EF4-FFF2-40B4-BE49-F238E27FC236}">
                <a16:creationId xmlns:a16="http://schemas.microsoft.com/office/drawing/2014/main" id="{811F8E47-38B5-4CC4-A545-57C2A7D3588E}"/>
              </a:ext>
            </a:extLst>
          </p:cNvPr>
          <p:cNvGraphicFramePr>
            <a:graphicFrameLocks noGrp="1"/>
          </p:cNvGraphicFramePr>
          <p:nvPr>
            <p:ph idx="1"/>
            <p:extLst>
              <p:ext uri="{D42A27DB-BD31-4B8C-83A1-F6EECF244321}">
                <p14:modId xmlns:p14="http://schemas.microsoft.com/office/powerpoint/2010/main" val="878386301"/>
              </p:ext>
            </p:extLst>
          </p:nvPr>
        </p:nvGraphicFramePr>
        <p:xfrm>
          <a:off x="457200" y="974893"/>
          <a:ext cx="8229600" cy="5562600"/>
        </p:xfrm>
        <a:graphic>
          <a:graphicData uri="http://schemas.openxmlformats.org/drawingml/2006/chart">
            <c:chart xmlns:c="http://schemas.openxmlformats.org/drawingml/2006/chart" xmlns:r="http://schemas.openxmlformats.org/officeDocument/2006/relationships" r:id="rId2"/>
          </a:graphicData>
        </a:graphic>
      </p:graphicFrame>
      <p:sp>
        <p:nvSpPr>
          <p:cNvPr id="4" name="Title 1">
            <a:extLst>
              <a:ext uri="{FF2B5EF4-FFF2-40B4-BE49-F238E27FC236}">
                <a16:creationId xmlns:a16="http://schemas.microsoft.com/office/drawing/2014/main" id="{00EE3FEA-625E-47EF-B908-E84AE4B4689A}"/>
              </a:ext>
            </a:extLst>
          </p:cNvPr>
          <p:cNvSpPr>
            <a:spLocks noGrp="1"/>
          </p:cNvSpPr>
          <p:nvPr>
            <p:ph type="title"/>
          </p:nvPr>
        </p:nvSpPr>
        <p:spPr>
          <a:xfrm>
            <a:off x="76200" y="381000"/>
            <a:ext cx="8001000" cy="533400"/>
          </a:xfrm>
        </p:spPr>
        <p:txBody>
          <a:bodyPr/>
          <a:lstStyle/>
          <a:p>
            <a:r>
              <a:rPr lang="en-US" altLang="en-US" sz="2400" dirty="0">
                <a:latin typeface="Calibri" panose="020F0502020204030204" pitchFamily="34" charset="0"/>
                <a:cs typeface="Calibri" panose="020F0502020204030204" pitchFamily="34" charset="0"/>
              </a:rPr>
              <a:t>Workers’ Compensation Advisory Council – May 2025</a:t>
            </a:r>
            <a:endParaRPr lang="en-US" sz="2400" dirty="0">
              <a:latin typeface="Calibri" panose="020F0502020204030204" pitchFamily="34" charset="0"/>
              <a:cs typeface="Calibri" panose="020F0502020204030204" pitchFamily="34" charset="0"/>
            </a:endParaRPr>
          </a:p>
        </p:txBody>
      </p:sp>
      <p:sp>
        <p:nvSpPr>
          <p:cNvPr id="18" name="TextBox 17">
            <a:extLst>
              <a:ext uri="{FF2B5EF4-FFF2-40B4-BE49-F238E27FC236}">
                <a16:creationId xmlns:a16="http://schemas.microsoft.com/office/drawing/2014/main" id="{F4EC70EE-D066-459A-93A3-42BB7D88E6FC}"/>
              </a:ext>
            </a:extLst>
          </p:cNvPr>
          <p:cNvSpPr txBox="1"/>
          <p:nvPr/>
        </p:nvSpPr>
        <p:spPr>
          <a:xfrm>
            <a:off x="0" y="6237600"/>
            <a:ext cx="1451038" cy="230832"/>
          </a:xfrm>
          <a:prstGeom prst="rect">
            <a:avLst/>
          </a:prstGeom>
          <a:noFill/>
        </p:spPr>
        <p:txBody>
          <a:bodyPr wrap="none" rtlCol="0">
            <a:spAutoFit/>
          </a:bodyPr>
          <a:lstStyle/>
          <a:p>
            <a:r>
              <a:rPr lang="en-US" sz="900" i="1" dirty="0">
                <a:solidFill>
                  <a:schemeClr val="tx1"/>
                </a:solidFill>
                <a:latin typeface="Calibri" panose="020F0502020204030204" pitchFamily="34" charset="0"/>
                <a:cs typeface="Calibri" panose="020F0502020204030204" pitchFamily="34" charset="0"/>
              </a:rPr>
              <a:t>Percent resolved indicated.</a:t>
            </a:r>
          </a:p>
        </p:txBody>
      </p:sp>
      <p:sp>
        <p:nvSpPr>
          <p:cNvPr id="19" name="TextBox 18">
            <a:extLst>
              <a:ext uri="{FF2B5EF4-FFF2-40B4-BE49-F238E27FC236}">
                <a16:creationId xmlns:a16="http://schemas.microsoft.com/office/drawing/2014/main" id="{4AB7BEA6-9024-426B-BC0E-5D9F6FF067D6}"/>
              </a:ext>
            </a:extLst>
          </p:cNvPr>
          <p:cNvSpPr txBox="1"/>
          <p:nvPr/>
        </p:nvSpPr>
        <p:spPr>
          <a:xfrm>
            <a:off x="8668029" y="6246820"/>
            <a:ext cx="248786" cy="246221"/>
          </a:xfrm>
          <a:prstGeom prst="rect">
            <a:avLst/>
          </a:prstGeom>
          <a:noFill/>
        </p:spPr>
        <p:txBody>
          <a:bodyPr wrap="none" rtlCol="0">
            <a:spAutoFit/>
          </a:bodyPr>
          <a:lstStyle/>
          <a:p>
            <a:r>
              <a:rPr lang="en-US" sz="1000" dirty="0"/>
              <a:t>2</a:t>
            </a:r>
          </a:p>
        </p:txBody>
      </p:sp>
      <p:sp>
        <p:nvSpPr>
          <p:cNvPr id="11" name="TextBox 10">
            <a:extLst>
              <a:ext uri="{FF2B5EF4-FFF2-40B4-BE49-F238E27FC236}">
                <a16:creationId xmlns:a16="http://schemas.microsoft.com/office/drawing/2014/main" id="{249E14C6-0883-993E-B6EC-4784C6C00456}"/>
              </a:ext>
            </a:extLst>
          </p:cNvPr>
          <p:cNvSpPr txBox="1"/>
          <p:nvPr/>
        </p:nvSpPr>
        <p:spPr>
          <a:xfrm>
            <a:off x="830592" y="1993957"/>
            <a:ext cx="779809" cy="369332"/>
          </a:xfrm>
          <a:prstGeom prst="rect">
            <a:avLst/>
          </a:prstGeom>
          <a:noFill/>
        </p:spPr>
        <p:txBody>
          <a:bodyPr wrap="square" rtlCol="0">
            <a:spAutoFit/>
          </a:bodyPr>
          <a:lstStyle/>
          <a:p>
            <a:r>
              <a:rPr lang="en-US" sz="1800" i="1" dirty="0">
                <a:solidFill>
                  <a:schemeClr val="tx1"/>
                </a:solidFill>
                <a:latin typeface="Calibri" panose="020F0502020204030204" pitchFamily="34" charset="0"/>
                <a:cs typeface="Calibri" panose="020F0502020204030204" pitchFamily="34" charset="0"/>
              </a:rPr>
              <a:t>50.6%</a:t>
            </a:r>
          </a:p>
        </p:txBody>
      </p:sp>
      <p:sp>
        <p:nvSpPr>
          <p:cNvPr id="3" name="TextBox 2">
            <a:extLst>
              <a:ext uri="{FF2B5EF4-FFF2-40B4-BE49-F238E27FC236}">
                <a16:creationId xmlns:a16="http://schemas.microsoft.com/office/drawing/2014/main" id="{8D464775-435D-8927-5AD6-3315B62399EA}"/>
              </a:ext>
            </a:extLst>
          </p:cNvPr>
          <p:cNvSpPr txBox="1"/>
          <p:nvPr/>
        </p:nvSpPr>
        <p:spPr>
          <a:xfrm>
            <a:off x="1906255" y="1406074"/>
            <a:ext cx="779809" cy="369332"/>
          </a:xfrm>
          <a:prstGeom prst="rect">
            <a:avLst/>
          </a:prstGeom>
          <a:noFill/>
        </p:spPr>
        <p:txBody>
          <a:bodyPr wrap="square" rtlCol="0">
            <a:spAutoFit/>
          </a:bodyPr>
          <a:lstStyle/>
          <a:p>
            <a:r>
              <a:rPr lang="en-US" sz="1800" i="1" dirty="0">
                <a:solidFill>
                  <a:schemeClr val="tx1"/>
                </a:solidFill>
                <a:latin typeface="Calibri" panose="020F0502020204030204" pitchFamily="34" charset="0"/>
                <a:cs typeface="Calibri" panose="020F0502020204030204" pitchFamily="34" charset="0"/>
              </a:rPr>
              <a:t>54.7%</a:t>
            </a:r>
          </a:p>
        </p:txBody>
      </p:sp>
      <p:sp>
        <p:nvSpPr>
          <p:cNvPr id="2" name="TextBox 1">
            <a:extLst>
              <a:ext uri="{FF2B5EF4-FFF2-40B4-BE49-F238E27FC236}">
                <a16:creationId xmlns:a16="http://schemas.microsoft.com/office/drawing/2014/main" id="{D90EC4D7-5880-92D3-1425-D7774A9D75DA}"/>
              </a:ext>
            </a:extLst>
          </p:cNvPr>
          <p:cNvSpPr txBox="1"/>
          <p:nvPr/>
        </p:nvSpPr>
        <p:spPr>
          <a:xfrm>
            <a:off x="3017226" y="2297792"/>
            <a:ext cx="779809" cy="369332"/>
          </a:xfrm>
          <a:prstGeom prst="rect">
            <a:avLst/>
          </a:prstGeom>
          <a:noFill/>
        </p:spPr>
        <p:txBody>
          <a:bodyPr wrap="square" rtlCol="0">
            <a:spAutoFit/>
          </a:bodyPr>
          <a:lstStyle/>
          <a:p>
            <a:r>
              <a:rPr lang="en-US" sz="1800" i="1" dirty="0">
                <a:solidFill>
                  <a:schemeClr val="tx1"/>
                </a:solidFill>
                <a:latin typeface="Calibri" panose="020F0502020204030204" pitchFamily="34" charset="0"/>
                <a:cs typeface="Calibri" panose="020F0502020204030204" pitchFamily="34" charset="0"/>
              </a:rPr>
              <a:t>51.1%</a:t>
            </a:r>
          </a:p>
        </p:txBody>
      </p:sp>
      <p:sp>
        <p:nvSpPr>
          <p:cNvPr id="5" name="TextBox 4">
            <a:extLst>
              <a:ext uri="{FF2B5EF4-FFF2-40B4-BE49-F238E27FC236}">
                <a16:creationId xmlns:a16="http://schemas.microsoft.com/office/drawing/2014/main" id="{699849AA-C983-9B76-185F-63DE3751770E}"/>
              </a:ext>
            </a:extLst>
          </p:cNvPr>
          <p:cNvSpPr txBox="1"/>
          <p:nvPr/>
        </p:nvSpPr>
        <p:spPr>
          <a:xfrm>
            <a:off x="4130605" y="1736699"/>
            <a:ext cx="779809" cy="369332"/>
          </a:xfrm>
          <a:prstGeom prst="rect">
            <a:avLst/>
          </a:prstGeom>
          <a:noFill/>
        </p:spPr>
        <p:txBody>
          <a:bodyPr wrap="square" rtlCol="0">
            <a:spAutoFit/>
          </a:bodyPr>
          <a:lstStyle/>
          <a:p>
            <a:r>
              <a:rPr lang="en-US" sz="1800" i="1" dirty="0">
                <a:solidFill>
                  <a:schemeClr val="tx1"/>
                </a:solidFill>
                <a:latin typeface="Calibri" panose="020F0502020204030204" pitchFamily="34" charset="0"/>
                <a:cs typeface="Calibri" panose="020F0502020204030204" pitchFamily="34" charset="0"/>
              </a:rPr>
              <a:t>52.2%</a:t>
            </a:r>
          </a:p>
        </p:txBody>
      </p:sp>
      <p:sp>
        <p:nvSpPr>
          <p:cNvPr id="6" name="TextBox 5">
            <a:extLst>
              <a:ext uri="{FF2B5EF4-FFF2-40B4-BE49-F238E27FC236}">
                <a16:creationId xmlns:a16="http://schemas.microsoft.com/office/drawing/2014/main" id="{B6BE0ED4-841F-6472-7A99-426DB16EE7B5}"/>
              </a:ext>
            </a:extLst>
          </p:cNvPr>
          <p:cNvSpPr txBox="1"/>
          <p:nvPr/>
        </p:nvSpPr>
        <p:spPr>
          <a:xfrm>
            <a:off x="5206268" y="1590740"/>
            <a:ext cx="779809" cy="369332"/>
          </a:xfrm>
          <a:prstGeom prst="rect">
            <a:avLst/>
          </a:prstGeom>
          <a:noFill/>
        </p:spPr>
        <p:txBody>
          <a:bodyPr wrap="square" rtlCol="0">
            <a:spAutoFit/>
          </a:bodyPr>
          <a:lstStyle/>
          <a:p>
            <a:r>
              <a:rPr lang="en-US" sz="1800" i="1" dirty="0">
                <a:solidFill>
                  <a:schemeClr val="tx1"/>
                </a:solidFill>
                <a:latin typeface="Calibri" panose="020F0502020204030204" pitchFamily="34" charset="0"/>
                <a:cs typeface="Calibri" panose="020F0502020204030204" pitchFamily="34" charset="0"/>
              </a:rPr>
              <a:t>51.0%</a:t>
            </a:r>
          </a:p>
        </p:txBody>
      </p:sp>
      <p:sp>
        <p:nvSpPr>
          <p:cNvPr id="8" name="TextBox 7">
            <a:extLst>
              <a:ext uri="{FF2B5EF4-FFF2-40B4-BE49-F238E27FC236}">
                <a16:creationId xmlns:a16="http://schemas.microsoft.com/office/drawing/2014/main" id="{152C95C6-AA58-96F4-1B26-6ADD5F61C242}"/>
              </a:ext>
            </a:extLst>
          </p:cNvPr>
          <p:cNvSpPr txBox="1"/>
          <p:nvPr/>
        </p:nvSpPr>
        <p:spPr>
          <a:xfrm>
            <a:off x="6258418" y="2169909"/>
            <a:ext cx="779809" cy="369332"/>
          </a:xfrm>
          <a:prstGeom prst="rect">
            <a:avLst/>
          </a:prstGeom>
          <a:noFill/>
        </p:spPr>
        <p:txBody>
          <a:bodyPr wrap="square" rtlCol="0">
            <a:spAutoFit/>
          </a:bodyPr>
          <a:lstStyle/>
          <a:p>
            <a:r>
              <a:rPr lang="en-US" sz="1800" i="1" dirty="0">
                <a:solidFill>
                  <a:schemeClr val="tx1"/>
                </a:solidFill>
                <a:latin typeface="Calibri" panose="020F0502020204030204" pitchFamily="34" charset="0"/>
                <a:cs typeface="Calibri" panose="020F0502020204030204" pitchFamily="34" charset="0"/>
              </a:rPr>
              <a:t>52.3%</a:t>
            </a:r>
          </a:p>
        </p:txBody>
      </p:sp>
      <p:sp>
        <p:nvSpPr>
          <p:cNvPr id="9" name="TextBox 8">
            <a:extLst>
              <a:ext uri="{FF2B5EF4-FFF2-40B4-BE49-F238E27FC236}">
                <a16:creationId xmlns:a16="http://schemas.microsoft.com/office/drawing/2014/main" id="{174AC65B-539D-C52A-A41F-583D3286FF14}"/>
              </a:ext>
            </a:extLst>
          </p:cNvPr>
          <p:cNvSpPr txBox="1"/>
          <p:nvPr/>
        </p:nvSpPr>
        <p:spPr>
          <a:xfrm>
            <a:off x="7371797" y="1921365"/>
            <a:ext cx="779809" cy="369332"/>
          </a:xfrm>
          <a:prstGeom prst="rect">
            <a:avLst/>
          </a:prstGeom>
          <a:noFill/>
        </p:spPr>
        <p:txBody>
          <a:bodyPr wrap="square" rtlCol="0">
            <a:spAutoFit/>
          </a:bodyPr>
          <a:lstStyle/>
          <a:p>
            <a:r>
              <a:rPr lang="en-US" sz="1800" i="1" dirty="0">
                <a:solidFill>
                  <a:schemeClr val="tx1"/>
                </a:solidFill>
                <a:latin typeface="Calibri" panose="020F0502020204030204" pitchFamily="34" charset="0"/>
                <a:cs typeface="Calibri" panose="020F0502020204030204" pitchFamily="34" charset="0"/>
              </a:rPr>
              <a:t>51.5%</a:t>
            </a:r>
          </a:p>
        </p:txBody>
      </p:sp>
    </p:spTree>
    <p:extLst>
      <p:ext uri="{BB962C8B-B14F-4D97-AF65-F5344CB8AC3E}">
        <p14:creationId xmlns:p14="http://schemas.microsoft.com/office/powerpoint/2010/main" val="355665537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sz="2400" dirty="0">
                <a:latin typeface="Calibri" panose="020F0502020204030204" pitchFamily="34" charset="0"/>
                <a:cs typeface="Calibri" panose="020F0502020204030204" pitchFamily="34" charset="0"/>
              </a:rPr>
              <a:t>Workers’ Compensation Advisory Council – May 2025</a:t>
            </a:r>
            <a:endParaRPr lang="en-US" sz="2400" dirty="0">
              <a:latin typeface="Calibri" panose="020F0502020204030204" pitchFamily="34" charset="0"/>
              <a:cs typeface="Calibri" panose="020F0502020204030204" pitchFamily="34" charset="0"/>
            </a:endParaRPr>
          </a:p>
        </p:txBody>
      </p:sp>
      <p:sp>
        <p:nvSpPr>
          <p:cNvPr id="7" name="Text Box 9"/>
          <p:cNvSpPr txBox="1">
            <a:spLocks noChangeArrowheads="1"/>
          </p:cNvSpPr>
          <p:nvPr/>
        </p:nvSpPr>
        <p:spPr bwMode="auto">
          <a:xfrm>
            <a:off x="4916196" y="4421028"/>
            <a:ext cx="3769239" cy="1923604"/>
          </a:xfrm>
          <a:prstGeom prst="rect">
            <a:avLst/>
          </a:prstGeom>
          <a:noFill/>
          <a:ln w="9525">
            <a:noFill/>
            <a:miter lim="800000"/>
            <a:headEnd/>
            <a:tailEnd/>
          </a:ln>
          <a:effectLst/>
        </p:spPr>
        <p:txBody>
          <a:bodyPr wrap="square">
            <a:spAutoFit/>
          </a:bodyPr>
          <a:lstStyle>
            <a:lvl1pPr eaLnBrk="0" hangingPunct="0">
              <a:defRPr sz="2000">
                <a:solidFill>
                  <a:schemeClr val="accent2"/>
                </a:solidFill>
                <a:latin typeface="Times New Roman" charset="0"/>
                <a:ea typeface="ＭＳ Ｐゴシック" charset="-128"/>
              </a:defRPr>
            </a:lvl1pPr>
            <a:lvl2pPr marL="37931725" indent="-37474525" eaLnBrk="0" hangingPunct="0">
              <a:defRPr sz="2000">
                <a:solidFill>
                  <a:schemeClr val="accent2"/>
                </a:solidFill>
                <a:latin typeface="Times New Roman" charset="0"/>
                <a:ea typeface="ＭＳ Ｐゴシック" charset="-128"/>
              </a:defRPr>
            </a:lvl2pPr>
            <a:lvl3pPr eaLnBrk="0" hangingPunct="0">
              <a:defRPr sz="2000">
                <a:solidFill>
                  <a:schemeClr val="accent2"/>
                </a:solidFill>
                <a:latin typeface="Times New Roman" charset="0"/>
                <a:ea typeface="ＭＳ Ｐゴシック" charset="-128"/>
              </a:defRPr>
            </a:lvl3pPr>
            <a:lvl4pPr eaLnBrk="0" hangingPunct="0">
              <a:defRPr sz="2000">
                <a:solidFill>
                  <a:schemeClr val="accent2"/>
                </a:solidFill>
                <a:latin typeface="Times New Roman" charset="0"/>
                <a:ea typeface="ＭＳ Ｐゴシック" charset="-128"/>
              </a:defRPr>
            </a:lvl4pPr>
            <a:lvl5pPr eaLnBrk="0" hangingPunct="0">
              <a:defRPr sz="2000">
                <a:solidFill>
                  <a:schemeClr val="accent2"/>
                </a:solidFill>
                <a:latin typeface="Times New Roman" charset="0"/>
                <a:ea typeface="ＭＳ Ｐゴシック" charset="-128"/>
              </a:defRPr>
            </a:lvl5pPr>
            <a:lvl6pPr marL="457200" eaLnBrk="0" fontAlgn="base" hangingPunct="0">
              <a:spcBef>
                <a:spcPct val="0"/>
              </a:spcBef>
              <a:spcAft>
                <a:spcPct val="0"/>
              </a:spcAft>
              <a:defRPr sz="2000">
                <a:solidFill>
                  <a:schemeClr val="accent2"/>
                </a:solidFill>
                <a:latin typeface="Times New Roman" charset="0"/>
                <a:ea typeface="ＭＳ Ｐゴシック" charset="-128"/>
              </a:defRPr>
            </a:lvl6pPr>
            <a:lvl7pPr marL="914400" eaLnBrk="0" fontAlgn="base" hangingPunct="0">
              <a:spcBef>
                <a:spcPct val="0"/>
              </a:spcBef>
              <a:spcAft>
                <a:spcPct val="0"/>
              </a:spcAft>
              <a:defRPr sz="2000">
                <a:solidFill>
                  <a:schemeClr val="accent2"/>
                </a:solidFill>
                <a:latin typeface="Times New Roman" charset="0"/>
                <a:ea typeface="ＭＳ Ｐゴシック" charset="-128"/>
              </a:defRPr>
            </a:lvl7pPr>
            <a:lvl8pPr marL="1371600" eaLnBrk="0" fontAlgn="base" hangingPunct="0">
              <a:spcBef>
                <a:spcPct val="0"/>
              </a:spcBef>
              <a:spcAft>
                <a:spcPct val="0"/>
              </a:spcAft>
              <a:defRPr sz="2000">
                <a:solidFill>
                  <a:schemeClr val="accent2"/>
                </a:solidFill>
                <a:latin typeface="Times New Roman" charset="0"/>
                <a:ea typeface="ＭＳ Ｐゴシック" charset="-128"/>
              </a:defRPr>
            </a:lvl8pPr>
            <a:lvl9pPr marL="1828800" eaLnBrk="0" fontAlgn="base" hangingPunct="0">
              <a:spcBef>
                <a:spcPct val="0"/>
              </a:spcBef>
              <a:spcAft>
                <a:spcPct val="0"/>
              </a:spcAft>
              <a:defRPr sz="2000">
                <a:solidFill>
                  <a:schemeClr val="accent2"/>
                </a:solidFill>
                <a:latin typeface="Times New Roman" charset="0"/>
                <a:ea typeface="ＭＳ Ｐゴシック" charset="-128"/>
              </a:defRPr>
            </a:lvl9pPr>
          </a:lstStyle>
          <a:p>
            <a:pPr algn="just">
              <a:defRPr/>
            </a:pPr>
            <a:r>
              <a:rPr lang="en-US" altLang="en-US" sz="1200" dirty="0">
                <a:solidFill>
                  <a:schemeClr val="tx1"/>
                </a:solidFill>
                <a:latin typeface="Calibri" panose="020F0502020204030204" pitchFamily="34" charset="0"/>
                <a:cs typeface="Calibri" panose="020F0502020204030204" pitchFamily="34" charset="0"/>
              </a:rPr>
              <a:t>Currently, the average waiting period for a conference is 12 to 28 weeks. </a:t>
            </a:r>
          </a:p>
          <a:p>
            <a:pPr algn="just">
              <a:defRPr/>
            </a:pPr>
            <a:endParaRPr lang="en-US" altLang="en-US" sz="400" dirty="0">
              <a:solidFill>
                <a:srgbClr val="FF0000"/>
              </a:solidFill>
              <a:latin typeface="Calibri" panose="020F0502020204030204" pitchFamily="34" charset="0"/>
              <a:cs typeface="Calibri" panose="020F0502020204030204" pitchFamily="34" charset="0"/>
            </a:endParaRPr>
          </a:p>
          <a:p>
            <a:pPr algn="just">
              <a:defRPr/>
            </a:pPr>
            <a:r>
              <a:rPr lang="en-US" altLang="en-US" sz="1100" dirty="0">
                <a:solidFill>
                  <a:schemeClr val="tx1"/>
                </a:solidFill>
                <a:latin typeface="Calibri" panose="020F0502020204030204" pitchFamily="34" charset="0"/>
                <a:cs typeface="Calibri" panose="020F0502020204030204" pitchFamily="34" charset="0"/>
              </a:rPr>
              <a:t>Apr. 2025 </a:t>
            </a:r>
            <a:r>
              <a:rPr lang="en-US" altLang="en-US" sz="1100" i="1" dirty="0">
                <a:solidFill>
                  <a:schemeClr val="tx1"/>
                </a:solidFill>
                <a:latin typeface="Calibri" panose="020F0502020204030204" pitchFamily="34" charset="0"/>
                <a:cs typeface="Calibri" panose="020F0502020204030204" pitchFamily="34" charset="0"/>
              </a:rPr>
              <a:t>Estimated</a:t>
            </a:r>
            <a:endParaRPr lang="en-US" altLang="en-US" sz="1100" dirty="0">
              <a:solidFill>
                <a:schemeClr val="tx1"/>
              </a:solidFill>
              <a:latin typeface="Calibri" panose="020F0502020204030204" pitchFamily="34" charset="0"/>
              <a:cs typeface="Calibri" panose="020F0502020204030204" pitchFamily="34" charset="0"/>
            </a:endParaRPr>
          </a:p>
          <a:p>
            <a:pPr algn="just">
              <a:defRPr/>
            </a:pPr>
            <a:r>
              <a:rPr lang="en-US" altLang="en-US" sz="1200" dirty="0">
                <a:solidFill>
                  <a:schemeClr val="tx1"/>
                </a:solidFill>
                <a:latin typeface="Calibri" panose="020F0502020204030204" pitchFamily="34" charset="0"/>
                <a:cs typeface="Calibri" panose="020F0502020204030204" pitchFamily="34" charset="0"/>
              </a:rPr>
              <a:t>Conf. Sched.:     444	Hear. Sched.:	        579</a:t>
            </a:r>
          </a:p>
          <a:p>
            <a:pPr algn="just">
              <a:defRPr/>
            </a:pPr>
            <a:r>
              <a:rPr lang="en-US" altLang="en-US" sz="1200" dirty="0">
                <a:solidFill>
                  <a:schemeClr val="tx1"/>
                </a:solidFill>
                <a:latin typeface="Calibri" panose="020F0502020204030204" pitchFamily="34" charset="0"/>
                <a:cs typeface="Calibri" panose="020F0502020204030204" pitchFamily="34" charset="0"/>
              </a:rPr>
              <a:t>Orders issued:   214	Appeals to RB:             4</a:t>
            </a:r>
          </a:p>
          <a:p>
            <a:pPr algn="just">
              <a:defRPr/>
            </a:pPr>
            <a:r>
              <a:rPr lang="en-US" altLang="en-US" sz="1200" dirty="0">
                <a:solidFill>
                  <a:schemeClr val="tx1"/>
                </a:solidFill>
                <a:latin typeface="Calibri" panose="020F0502020204030204" pitchFamily="34" charset="0"/>
                <a:cs typeface="Calibri" panose="020F0502020204030204" pitchFamily="34" charset="0"/>
              </a:rPr>
              <a:t>	</a:t>
            </a:r>
            <a:r>
              <a:rPr lang="en-US" altLang="en-US" sz="1100" dirty="0">
                <a:solidFill>
                  <a:schemeClr val="tx1"/>
                </a:solidFill>
                <a:latin typeface="Calibri" panose="020F0502020204030204" pitchFamily="34" charset="0"/>
                <a:cs typeface="Calibri" panose="020F0502020204030204" pitchFamily="34" charset="0"/>
              </a:rPr>
              <a:t>% Claimants </a:t>
            </a:r>
            <a:r>
              <a:rPr lang="en-US" altLang="en-US" sz="1100" dirty="0" err="1">
                <a:solidFill>
                  <a:schemeClr val="tx1"/>
                </a:solidFill>
                <a:latin typeface="Calibri" panose="020F0502020204030204" pitchFamily="34" charset="0"/>
                <a:cs typeface="Calibri" panose="020F0502020204030204" pitchFamily="34" charset="0"/>
              </a:rPr>
              <a:t>recv</a:t>
            </a:r>
            <a:r>
              <a:rPr lang="en-US" altLang="en-US" sz="1100" dirty="0">
                <a:solidFill>
                  <a:schemeClr val="tx1"/>
                </a:solidFill>
                <a:latin typeface="Calibri" panose="020F0502020204030204" pitchFamily="34" charset="0"/>
                <a:cs typeface="Calibri" panose="020F0502020204030204" pitchFamily="34" charset="0"/>
              </a:rPr>
              <a:t>. WC    % Claimants </a:t>
            </a:r>
            <a:r>
              <a:rPr lang="en-US" altLang="en-US" sz="1100" dirty="0" err="1">
                <a:solidFill>
                  <a:schemeClr val="tx1"/>
                </a:solidFill>
                <a:latin typeface="Calibri" panose="020F0502020204030204" pitchFamily="34" charset="0"/>
                <a:cs typeface="Calibri" panose="020F0502020204030204" pitchFamily="34" charset="0"/>
              </a:rPr>
              <a:t>recv</a:t>
            </a:r>
            <a:r>
              <a:rPr lang="en-US" altLang="en-US" sz="1100" dirty="0">
                <a:solidFill>
                  <a:schemeClr val="tx1"/>
                </a:solidFill>
                <a:latin typeface="Calibri" panose="020F0502020204030204" pitchFamily="34" charset="0"/>
                <a:cs typeface="Calibri" panose="020F0502020204030204" pitchFamily="34" charset="0"/>
              </a:rPr>
              <a:t>. WC.</a:t>
            </a:r>
            <a:r>
              <a:rPr lang="en-US" altLang="en-US" sz="1100" u="sng" dirty="0">
                <a:solidFill>
                  <a:schemeClr val="tx1"/>
                </a:solidFill>
                <a:latin typeface="Calibri" panose="020F0502020204030204" pitchFamily="34" charset="0"/>
                <a:cs typeface="Calibri" panose="020F0502020204030204" pitchFamily="34" charset="0"/>
              </a:rPr>
              <a:t> </a:t>
            </a:r>
            <a:endParaRPr lang="en-US" altLang="en-US" sz="1100" dirty="0">
              <a:solidFill>
                <a:schemeClr val="tx1"/>
              </a:solidFill>
              <a:latin typeface="Calibri" panose="020F0502020204030204" pitchFamily="34" charset="0"/>
              <a:cs typeface="Calibri" panose="020F0502020204030204" pitchFamily="34" charset="0"/>
            </a:endParaRPr>
          </a:p>
          <a:p>
            <a:pPr algn="just">
              <a:defRPr/>
            </a:pPr>
            <a:r>
              <a:rPr lang="en-US" altLang="en-US" sz="1100" dirty="0">
                <a:solidFill>
                  <a:schemeClr val="tx1"/>
                </a:solidFill>
                <a:latin typeface="Calibri" panose="020F0502020204030204" pitchFamily="34" charset="0"/>
                <a:cs typeface="Calibri" panose="020F0502020204030204" pitchFamily="34" charset="0"/>
              </a:rPr>
              <a:t>	</a:t>
            </a:r>
            <a:r>
              <a:rPr lang="en-US" altLang="en-US" sz="1100" u="sng" dirty="0">
                <a:solidFill>
                  <a:schemeClr val="tx1"/>
                </a:solidFill>
                <a:latin typeface="Calibri" panose="020F0502020204030204" pitchFamily="34" charset="0"/>
                <a:cs typeface="Calibri" panose="020F0502020204030204" pitchFamily="34" charset="0"/>
              </a:rPr>
              <a:t>benefits– 110 filed          benefits– no 110 filed</a:t>
            </a:r>
          </a:p>
          <a:p>
            <a:pPr algn="just">
              <a:defRPr/>
            </a:pPr>
            <a:r>
              <a:rPr lang="en-US" altLang="en-US" sz="1100" dirty="0">
                <a:solidFill>
                  <a:schemeClr val="tx1"/>
                </a:solidFill>
                <a:latin typeface="Calibri" panose="020F0502020204030204" pitchFamily="34" charset="0"/>
                <a:cs typeface="Calibri" panose="020F0502020204030204" pitchFamily="34" charset="0"/>
              </a:rPr>
              <a:t>Conference 	51%		  89%</a:t>
            </a:r>
          </a:p>
          <a:p>
            <a:pPr algn="just">
              <a:defRPr/>
            </a:pPr>
            <a:r>
              <a:rPr lang="en-US" altLang="en-US" sz="1100" dirty="0">
                <a:solidFill>
                  <a:schemeClr val="tx1"/>
                </a:solidFill>
                <a:latin typeface="Calibri" panose="020F0502020204030204" pitchFamily="34" charset="0"/>
                <a:cs typeface="Calibri" panose="020F0502020204030204" pitchFamily="34" charset="0"/>
              </a:rPr>
              <a:t>Hearing	79%		  81%</a:t>
            </a:r>
          </a:p>
          <a:p>
            <a:pPr algn="just">
              <a:defRPr/>
            </a:pPr>
            <a:endParaRPr lang="en-US" altLang="en-US" sz="1100" dirty="0">
              <a:solidFill>
                <a:srgbClr val="FF0000"/>
              </a:solidFill>
              <a:latin typeface="Calibri" panose="020F0502020204030204" pitchFamily="34" charset="0"/>
              <a:cs typeface="Calibri" panose="020F0502020204030204" pitchFamily="34" charset="0"/>
            </a:endParaRPr>
          </a:p>
        </p:txBody>
      </p:sp>
      <p:sp>
        <p:nvSpPr>
          <p:cNvPr id="9" name="TextBox 8"/>
          <p:cNvSpPr txBox="1"/>
          <p:nvPr/>
        </p:nvSpPr>
        <p:spPr>
          <a:xfrm>
            <a:off x="8668029" y="6246820"/>
            <a:ext cx="248786" cy="246221"/>
          </a:xfrm>
          <a:prstGeom prst="rect">
            <a:avLst/>
          </a:prstGeom>
          <a:noFill/>
        </p:spPr>
        <p:txBody>
          <a:bodyPr wrap="none" rtlCol="0">
            <a:spAutoFit/>
          </a:bodyPr>
          <a:lstStyle/>
          <a:p>
            <a:r>
              <a:rPr lang="en-US" sz="1000" dirty="0">
                <a:latin typeface="Calibri" panose="020F0502020204030204" pitchFamily="34" charset="0"/>
                <a:cs typeface="Calibri" panose="020F0502020204030204" pitchFamily="34" charset="0"/>
              </a:rPr>
              <a:t>3</a:t>
            </a:r>
          </a:p>
        </p:txBody>
      </p:sp>
      <p:sp>
        <p:nvSpPr>
          <p:cNvPr id="13" name="TextBox 12"/>
          <p:cNvSpPr txBox="1"/>
          <p:nvPr/>
        </p:nvSpPr>
        <p:spPr>
          <a:xfrm>
            <a:off x="6252871" y="1250840"/>
            <a:ext cx="1433406" cy="338554"/>
          </a:xfrm>
          <a:prstGeom prst="rect">
            <a:avLst/>
          </a:prstGeom>
          <a:noFill/>
        </p:spPr>
        <p:txBody>
          <a:bodyPr wrap="none" rtlCol="0">
            <a:spAutoFit/>
          </a:bodyPr>
          <a:lstStyle/>
          <a:p>
            <a:r>
              <a:rPr lang="en-US" sz="1600" dirty="0">
                <a:solidFill>
                  <a:schemeClr val="tx1"/>
                </a:solidFill>
                <a:latin typeface="Calibri" panose="020F0502020204030204" pitchFamily="34" charset="0"/>
                <a:cs typeface="Calibri" panose="020F0502020204030204" pitchFamily="34" charset="0"/>
              </a:rPr>
              <a:t>Hearing Queue</a:t>
            </a:r>
          </a:p>
        </p:txBody>
      </p:sp>
      <p:sp>
        <p:nvSpPr>
          <p:cNvPr id="3" name="TextBox 2"/>
          <p:cNvSpPr txBox="1"/>
          <p:nvPr/>
        </p:nvSpPr>
        <p:spPr>
          <a:xfrm>
            <a:off x="1493266" y="2500667"/>
            <a:ext cx="1741759" cy="338554"/>
          </a:xfrm>
          <a:prstGeom prst="rect">
            <a:avLst/>
          </a:prstGeom>
          <a:noFill/>
        </p:spPr>
        <p:txBody>
          <a:bodyPr wrap="none" rtlCol="0">
            <a:spAutoFit/>
          </a:bodyPr>
          <a:lstStyle/>
          <a:p>
            <a:r>
              <a:rPr lang="en-US" sz="1600">
                <a:solidFill>
                  <a:schemeClr val="tx1"/>
                </a:solidFill>
                <a:latin typeface="Calibri" panose="020F0502020204030204" pitchFamily="34" charset="0"/>
                <a:cs typeface="Calibri" panose="020F0502020204030204" pitchFamily="34" charset="0"/>
              </a:rPr>
              <a:t>Conference Queue</a:t>
            </a:r>
          </a:p>
        </p:txBody>
      </p:sp>
      <p:graphicFrame>
        <p:nvGraphicFramePr>
          <p:cNvPr id="14" name="Chart 13"/>
          <p:cNvGraphicFramePr/>
          <p:nvPr>
            <p:extLst>
              <p:ext uri="{D42A27DB-BD31-4B8C-83A1-F6EECF244321}">
                <p14:modId xmlns:p14="http://schemas.microsoft.com/office/powerpoint/2010/main" val="3141986956"/>
              </p:ext>
            </p:extLst>
          </p:nvPr>
        </p:nvGraphicFramePr>
        <p:xfrm>
          <a:off x="4711310" y="936057"/>
          <a:ext cx="4096029" cy="362222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5" name="Chart 14"/>
          <p:cNvGraphicFramePr/>
          <p:nvPr>
            <p:extLst>
              <p:ext uri="{D42A27DB-BD31-4B8C-83A1-F6EECF244321}">
                <p14:modId xmlns:p14="http://schemas.microsoft.com/office/powerpoint/2010/main" val="401043224"/>
              </p:ext>
            </p:extLst>
          </p:nvPr>
        </p:nvGraphicFramePr>
        <p:xfrm>
          <a:off x="76200" y="2310055"/>
          <a:ext cx="4575893" cy="4059875"/>
        </p:xfrm>
        <a:graphic>
          <a:graphicData uri="http://schemas.openxmlformats.org/drawingml/2006/chart">
            <c:chart xmlns:c="http://schemas.openxmlformats.org/drawingml/2006/chart" xmlns:r="http://schemas.openxmlformats.org/officeDocument/2006/relationships" r:id="rId4"/>
          </a:graphicData>
        </a:graphic>
      </p:graphicFrame>
      <p:sp>
        <p:nvSpPr>
          <p:cNvPr id="4" name="Text Box 6">
            <a:extLst>
              <a:ext uri="{FF2B5EF4-FFF2-40B4-BE49-F238E27FC236}">
                <a16:creationId xmlns:a16="http://schemas.microsoft.com/office/drawing/2014/main" id="{BB3D96EC-65F6-C799-D2E6-7AA02B48C66F}"/>
              </a:ext>
            </a:extLst>
          </p:cNvPr>
          <p:cNvSpPr txBox="1">
            <a:spLocks noChangeArrowheads="1"/>
          </p:cNvSpPr>
          <p:nvPr/>
        </p:nvSpPr>
        <p:spPr bwMode="auto">
          <a:xfrm>
            <a:off x="244291" y="936057"/>
            <a:ext cx="4188400" cy="1600438"/>
          </a:xfrm>
          <a:prstGeom prst="rect">
            <a:avLst/>
          </a:prstGeom>
          <a:noFill/>
          <a:ln w="9525">
            <a:noFill/>
            <a:miter lim="800000"/>
            <a:headEnd/>
            <a:tailEnd/>
          </a:ln>
          <a:effectLst/>
        </p:spPr>
        <p:txBody>
          <a:bodyPr wrap="square">
            <a:spAutoFit/>
          </a:bodyPr>
          <a:lstStyle/>
          <a:p>
            <a:pPr algn="just" eaLnBrk="0" hangingPunct="0">
              <a:defRPr/>
            </a:pPr>
            <a:r>
              <a:rPr lang="en-US" sz="1400" dirty="0">
                <a:solidFill>
                  <a:schemeClr val="tx1"/>
                </a:solidFill>
                <a:latin typeface="Calibri" panose="020F0502020204030204" pitchFamily="34" charset="0"/>
                <a:ea typeface="+mn-ea"/>
                <a:cs typeface="Calibri" panose="020F0502020204030204" pitchFamily="34" charset="0"/>
              </a:rPr>
              <a:t>Fluctuations in the conference and hearing queues may vary by region and depend on the number of cases being referred from conciliation, conference order appeals, judicial schedules, and continuance requests. There have been 5,683 continuances as of April 30, 2025. 6,730 continuance requests were received in FY24. These are a rolling total, not a cumulative total.</a:t>
            </a:r>
          </a:p>
        </p:txBody>
      </p:sp>
    </p:spTree>
    <p:extLst>
      <p:ext uri="{BB962C8B-B14F-4D97-AF65-F5344CB8AC3E}">
        <p14:creationId xmlns:p14="http://schemas.microsoft.com/office/powerpoint/2010/main" val="371286240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bwMode="auto">
          <a:xfrm>
            <a:off x="76200" y="381000"/>
            <a:ext cx="8213725"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l" rtl="0" eaLnBrk="0" fontAlgn="base" hangingPunct="0">
              <a:spcBef>
                <a:spcPct val="0"/>
              </a:spcBef>
              <a:spcAft>
                <a:spcPct val="0"/>
              </a:spcAft>
              <a:defRPr sz="3200">
                <a:solidFill>
                  <a:schemeClr val="accent2"/>
                </a:solidFill>
                <a:latin typeface="+mj-lt"/>
                <a:ea typeface="ＭＳ Ｐゴシック" pitchFamily="34" charset="-128"/>
                <a:cs typeface="ＭＳ Ｐゴシック" charset="-128"/>
              </a:defRPr>
            </a:lvl1pPr>
            <a:lvl2pPr algn="l" rtl="0" eaLnBrk="0" fontAlgn="base" hangingPunct="0">
              <a:spcBef>
                <a:spcPct val="0"/>
              </a:spcBef>
              <a:spcAft>
                <a:spcPct val="0"/>
              </a:spcAft>
              <a:defRPr sz="3200">
                <a:solidFill>
                  <a:schemeClr val="accent2"/>
                </a:solidFill>
                <a:latin typeface="Arial" pitchFamily="1" charset="0"/>
                <a:ea typeface="ＭＳ Ｐゴシック" pitchFamily="34" charset="-128"/>
                <a:cs typeface="ＭＳ Ｐゴシック" charset="-128"/>
              </a:defRPr>
            </a:lvl2pPr>
            <a:lvl3pPr algn="l" rtl="0" eaLnBrk="0" fontAlgn="base" hangingPunct="0">
              <a:spcBef>
                <a:spcPct val="0"/>
              </a:spcBef>
              <a:spcAft>
                <a:spcPct val="0"/>
              </a:spcAft>
              <a:defRPr sz="3200">
                <a:solidFill>
                  <a:schemeClr val="accent2"/>
                </a:solidFill>
                <a:latin typeface="Arial" pitchFamily="1" charset="0"/>
                <a:ea typeface="ＭＳ Ｐゴシック" pitchFamily="34" charset="-128"/>
                <a:cs typeface="ＭＳ Ｐゴシック" charset="-128"/>
              </a:defRPr>
            </a:lvl3pPr>
            <a:lvl4pPr algn="l" rtl="0" eaLnBrk="0" fontAlgn="base" hangingPunct="0">
              <a:spcBef>
                <a:spcPct val="0"/>
              </a:spcBef>
              <a:spcAft>
                <a:spcPct val="0"/>
              </a:spcAft>
              <a:defRPr sz="3200">
                <a:solidFill>
                  <a:schemeClr val="accent2"/>
                </a:solidFill>
                <a:latin typeface="Arial" pitchFamily="1" charset="0"/>
                <a:ea typeface="ＭＳ Ｐゴシック" pitchFamily="34" charset="-128"/>
                <a:cs typeface="ＭＳ Ｐゴシック" charset="-128"/>
              </a:defRPr>
            </a:lvl4pPr>
            <a:lvl5pPr algn="l" rtl="0" eaLnBrk="0" fontAlgn="base" hangingPunct="0">
              <a:spcBef>
                <a:spcPct val="0"/>
              </a:spcBef>
              <a:spcAft>
                <a:spcPct val="0"/>
              </a:spcAft>
              <a:defRPr sz="3200">
                <a:solidFill>
                  <a:schemeClr val="accent2"/>
                </a:solidFill>
                <a:latin typeface="Arial" pitchFamily="1" charset="0"/>
                <a:ea typeface="ＭＳ Ｐゴシック" pitchFamily="34" charset="-128"/>
                <a:cs typeface="ＭＳ Ｐゴシック" charset="-128"/>
              </a:defRPr>
            </a:lvl5pPr>
            <a:lvl6pPr marL="457200" algn="l" rtl="0" fontAlgn="base">
              <a:spcBef>
                <a:spcPct val="0"/>
              </a:spcBef>
              <a:spcAft>
                <a:spcPct val="0"/>
              </a:spcAft>
              <a:defRPr sz="3200">
                <a:solidFill>
                  <a:schemeClr val="accent2"/>
                </a:solidFill>
                <a:latin typeface="Arial" pitchFamily="1" charset="0"/>
              </a:defRPr>
            </a:lvl6pPr>
            <a:lvl7pPr marL="914400" algn="l" rtl="0" fontAlgn="base">
              <a:spcBef>
                <a:spcPct val="0"/>
              </a:spcBef>
              <a:spcAft>
                <a:spcPct val="0"/>
              </a:spcAft>
              <a:defRPr sz="3200">
                <a:solidFill>
                  <a:schemeClr val="accent2"/>
                </a:solidFill>
                <a:latin typeface="Arial" pitchFamily="1" charset="0"/>
              </a:defRPr>
            </a:lvl7pPr>
            <a:lvl8pPr marL="1371600" algn="l" rtl="0" fontAlgn="base">
              <a:spcBef>
                <a:spcPct val="0"/>
              </a:spcBef>
              <a:spcAft>
                <a:spcPct val="0"/>
              </a:spcAft>
              <a:defRPr sz="3200">
                <a:solidFill>
                  <a:schemeClr val="accent2"/>
                </a:solidFill>
                <a:latin typeface="Arial" pitchFamily="1" charset="0"/>
              </a:defRPr>
            </a:lvl8pPr>
            <a:lvl9pPr marL="1828800" algn="l" rtl="0" fontAlgn="base">
              <a:spcBef>
                <a:spcPct val="0"/>
              </a:spcBef>
              <a:spcAft>
                <a:spcPct val="0"/>
              </a:spcAft>
              <a:defRPr sz="3200">
                <a:solidFill>
                  <a:schemeClr val="accent2"/>
                </a:solidFill>
                <a:latin typeface="Arial" pitchFamily="1" charset="0"/>
              </a:defRPr>
            </a:lvl9pPr>
          </a:lstStyle>
          <a:p>
            <a:r>
              <a:rPr lang="en-US" altLang="en-US" sz="2400" dirty="0">
                <a:latin typeface="Calibri" panose="020F0502020204030204" pitchFamily="34" charset="0"/>
                <a:cs typeface="Calibri" panose="020F0502020204030204" pitchFamily="34" charset="0"/>
              </a:rPr>
              <a:t>Workers’ Compensation Advisory Council – May 2025</a:t>
            </a:r>
          </a:p>
        </p:txBody>
      </p:sp>
      <p:sp>
        <p:nvSpPr>
          <p:cNvPr id="6" name="TextBox 5"/>
          <p:cNvSpPr txBox="1"/>
          <p:nvPr/>
        </p:nvSpPr>
        <p:spPr>
          <a:xfrm>
            <a:off x="8668029" y="6246820"/>
            <a:ext cx="248786" cy="246221"/>
          </a:xfrm>
          <a:prstGeom prst="rect">
            <a:avLst/>
          </a:prstGeom>
          <a:noFill/>
        </p:spPr>
        <p:txBody>
          <a:bodyPr wrap="none" rtlCol="0">
            <a:spAutoFit/>
          </a:bodyPr>
          <a:lstStyle/>
          <a:p>
            <a:r>
              <a:rPr lang="en-US" sz="1000" dirty="0">
                <a:latin typeface="Calibri" panose="020F0502020204030204" pitchFamily="34" charset="0"/>
                <a:cs typeface="Calibri" panose="020F0502020204030204" pitchFamily="34" charset="0"/>
              </a:rPr>
              <a:t>4</a:t>
            </a:r>
          </a:p>
        </p:txBody>
      </p:sp>
      <p:graphicFrame>
        <p:nvGraphicFramePr>
          <p:cNvPr id="2" name="Table 1">
            <a:extLst>
              <a:ext uri="{FF2B5EF4-FFF2-40B4-BE49-F238E27FC236}">
                <a16:creationId xmlns:a16="http://schemas.microsoft.com/office/drawing/2014/main" id="{8F984544-3FA4-C193-3F96-3BAE16A28400}"/>
              </a:ext>
            </a:extLst>
          </p:cNvPr>
          <p:cNvGraphicFramePr>
            <a:graphicFrameLocks noGrp="1"/>
          </p:cNvGraphicFramePr>
          <p:nvPr>
            <p:extLst>
              <p:ext uri="{D42A27DB-BD31-4B8C-83A1-F6EECF244321}">
                <p14:modId xmlns:p14="http://schemas.microsoft.com/office/powerpoint/2010/main" val="218379998"/>
              </p:ext>
            </p:extLst>
          </p:nvPr>
        </p:nvGraphicFramePr>
        <p:xfrm>
          <a:off x="227184" y="1381100"/>
          <a:ext cx="8689631" cy="4518051"/>
        </p:xfrm>
        <a:graphic>
          <a:graphicData uri="http://schemas.openxmlformats.org/drawingml/2006/table">
            <a:tbl>
              <a:tblPr firstRow="1" bandRow="1">
                <a:tableStyleId>{5C22544A-7EE6-4342-B048-85BDC9FD1C3A}</a:tableStyleId>
              </a:tblPr>
              <a:tblGrid>
                <a:gridCol w="5264815">
                  <a:extLst>
                    <a:ext uri="{9D8B030D-6E8A-4147-A177-3AD203B41FA5}">
                      <a16:colId xmlns:a16="http://schemas.microsoft.com/office/drawing/2014/main" val="495266870"/>
                    </a:ext>
                  </a:extLst>
                </a:gridCol>
                <a:gridCol w="1343064">
                  <a:extLst>
                    <a:ext uri="{9D8B030D-6E8A-4147-A177-3AD203B41FA5}">
                      <a16:colId xmlns:a16="http://schemas.microsoft.com/office/drawing/2014/main" val="1672667187"/>
                    </a:ext>
                  </a:extLst>
                </a:gridCol>
                <a:gridCol w="1007300">
                  <a:extLst>
                    <a:ext uri="{9D8B030D-6E8A-4147-A177-3AD203B41FA5}">
                      <a16:colId xmlns:a16="http://schemas.microsoft.com/office/drawing/2014/main" val="45175685"/>
                    </a:ext>
                  </a:extLst>
                </a:gridCol>
                <a:gridCol w="1074452">
                  <a:extLst>
                    <a:ext uri="{9D8B030D-6E8A-4147-A177-3AD203B41FA5}">
                      <a16:colId xmlns:a16="http://schemas.microsoft.com/office/drawing/2014/main" val="1047775750"/>
                    </a:ext>
                  </a:extLst>
                </a:gridCol>
              </a:tblGrid>
              <a:tr h="627295">
                <a:tc>
                  <a:txBody>
                    <a:bodyPr/>
                    <a:lstStyle/>
                    <a:p>
                      <a:pPr algn="l" rtl="0" fontAlgn="ctr"/>
                      <a:r>
                        <a:rPr lang="en-US" sz="2800" u="none" strike="noStrike" dirty="0">
                          <a:solidFill>
                            <a:schemeClr val="tx1"/>
                          </a:solidFill>
                          <a:effectLst/>
                        </a:rPr>
                        <a:t>Pending Hearing Decisions</a:t>
                      </a:r>
                      <a:endParaRPr lang="en-US" sz="2800" b="1" i="0" u="none" strike="noStrike" dirty="0">
                        <a:solidFill>
                          <a:schemeClr val="tx1"/>
                        </a:solidFill>
                        <a:effectLst/>
                        <a:latin typeface="Calibri" panose="020F0502020204030204" pitchFamily="34" charset="0"/>
                      </a:endParaRPr>
                    </a:p>
                  </a:txBody>
                  <a:tcPr marL="6350" marR="6350" marT="6350" marB="0" anchor="ctr">
                    <a:solidFill>
                      <a:schemeClr val="bg1">
                        <a:lumMod val="85000"/>
                      </a:schemeClr>
                    </a:solidFill>
                  </a:tcPr>
                </a:tc>
                <a:tc>
                  <a:txBody>
                    <a:bodyPr/>
                    <a:lstStyle/>
                    <a:p>
                      <a:pPr algn="ctr" rtl="0" fontAlgn="ctr"/>
                      <a:r>
                        <a:rPr lang="en-US" sz="2800" u="none" strike="noStrike" dirty="0">
                          <a:solidFill>
                            <a:schemeClr val="tx1"/>
                          </a:solidFill>
                          <a:effectLst/>
                        </a:rPr>
                        <a:t>Feb.</a:t>
                      </a:r>
                      <a:endParaRPr lang="en-US" sz="2800" b="1" i="0" u="none" strike="noStrike" dirty="0">
                        <a:solidFill>
                          <a:schemeClr val="tx1"/>
                        </a:solidFill>
                        <a:effectLst/>
                        <a:latin typeface="Calibri" panose="020F0502020204030204" pitchFamily="34" charset="0"/>
                      </a:endParaRPr>
                    </a:p>
                  </a:txBody>
                  <a:tcPr marL="6350" marR="6350" marT="6350" marB="0" anchor="ctr">
                    <a:solidFill>
                      <a:schemeClr val="bg1">
                        <a:lumMod val="85000"/>
                      </a:schemeClr>
                    </a:solidFill>
                  </a:tcPr>
                </a:tc>
                <a:tc>
                  <a:txBody>
                    <a:bodyPr/>
                    <a:lstStyle/>
                    <a:p>
                      <a:pPr algn="ctr" rtl="0" fontAlgn="ctr"/>
                      <a:r>
                        <a:rPr lang="en-US" sz="2800" u="none" strike="noStrike" dirty="0">
                          <a:solidFill>
                            <a:schemeClr val="tx1"/>
                          </a:solidFill>
                          <a:effectLst/>
                        </a:rPr>
                        <a:t>Mar.</a:t>
                      </a:r>
                      <a:endParaRPr lang="en-US" sz="2800" b="1" i="0" u="none" strike="noStrike" dirty="0">
                        <a:solidFill>
                          <a:schemeClr val="tx1"/>
                        </a:solidFill>
                        <a:effectLst/>
                        <a:latin typeface="Calibri" panose="020F0502020204030204" pitchFamily="34" charset="0"/>
                      </a:endParaRPr>
                    </a:p>
                  </a:txBody>
                  <a:tcPr marL="6350" marR="6350" marT="6350" marB="0" anchor="ctr">
                    <a:solidFill>
                      <a:schemeClr val="bg1">
                        <a:lumMod val="85000"/>
                      </a:schemeClr>
                    </a:solidFill>
                  </a:tcPr>
                </a:tc>
                <a:tc>
                  <a:txBody>
                    <a:bodyPr/>
                    <a:lstStyle/>
                    <a:p>
                      <a:pPr algn="ctr" rtl="0" fontAlgn="ctr"/>
                      <a:r>
                        <a:rPr lang="en-US" sz="2800" u="none" strike="noStrike" dirty="0">
                          <a:solidFill>
                            <a:schemeClr val="tx1"/>
                          </a:solidFill>
                          <a:effectLst/>
                        </a:rPr>
                        <a:t>Apr.</a:t>
                      </a:r>
                      <a:endParaRPr lang="en-US" sz="2800" b="1" i="0" u="none" strike="noStrike" dirty="0">
                        <a:solidFill>
                          <a:schemeClr val="tx1"/>
                        </a:solidFill>
                        <a:effectLst/>
                        <a:latin typeface="Calibri" panose="020F0502020204030204" pitchFamily="34" charset="0"/>
                      </a:endParaRPr>
                    </a:p>
                  </a:txBody>
                  <a:tcPr marL="6350" marR="6350" marT="6350" marB="0" anchor="ctr">
                    <a:solidFill>
                      <a:schemeClr val="bg1">
                        <a:lumMod val="85000"/>
                      </a:schemeClr>
                    </a:solidFill>
                  </a:tcPr>
                </a:tc>
                <a:extLst>
                  <a:ext uri="{0D108BD9-81ED-4DB2-BD59-A6C34878D82A}">
                    <a16:rowId xmlns:a16="http://schemas.microsoft.com/office/drawing/2014/main" val="3341764739"/>
                  </a:ext>
                </a:extLst>
              </a:tr>
              <a:tr h="627295">
                <a:tc>
                  <a:txBody>
                    <a:bodyPr/>
                    <a:lstStyle/>
                    <a:p>
                      <a:pPr algn="l" rtl="0" fontAlgn="ctr"/>
                      <a:r>
                        <a:rPr lang="en-US" sz="3200" u="none" strike="noStrike" dirty="0">
                          <a:effectLst/>
                        </a:rPr>
                        <a:t> 6 to 9 months post hearing</a:t>
                      </a:r>
                      <a:endParaRPr lang="en-US" sz="3200" b="0" i="0" u="none" strike="noStrike" dirty="0">
                        <a:solidFill>
                          <a:srgbClr val="000000"/>
                        </a:solidFill>
                        <a:effectLst/>
                        <a:latin typeface="Calibri" panose="020F0502020204030204" pitchFamily="34" charset="0"/>
                      </a:endParaRPr>
                    </a:p>
                  </a:txBody>
                  <a:tcPr marL="6350" marR="6350" marT="6350" marB="0" anchor="ctr">
                    <a:solidFill>
                      <a:schemeClr val="accent1">
                        <a:lumMod val="75000"/>
                      </a:schemeClr>
                    </a:solidFill>
                  </a:tcPr>
                </a:tc>
                <a:tc>
                  <a:txBody>
                    <a:bodyPr/>
                    <a:lstStyle/>
                    <a:p>
                      <a:pPr algn="ctr" rtl="0" fontAlgn="ctr"/>
                      <a:r>
                        <a:rPr lang="en-US" sz="3200" u="none" strike="noStrike" dirty="0">
                          <a:effectLst/>
                        </a:rPr>
                        <a:t>3</a:t>
                      </a:r>
                      <a:endParaRPr lang="en-US" sz="3200" b="0" i="0" u="none" strike="noStrike" dirty="0">
                        <a:solidFill>
                          <a:srgbClr val="000000"/>
                        </a:solidFill>
                        <a:effectLst/>
                        <a:latin typeface="Calibri" panose="020F0502020204030204" pitchFamily="34" charset="0"/>
                      </a:endParaRPr>
                    </a:p>
                  </a:txBody>
                  <a:tcPr marL="6350" marR="6350" marT="6350" marB="0" anchor="ctr">
                    <a:solidFill>
                      <a:schemeClr val="accent1">
                        <a:lumMod val="75000"/>
                      </a:schemeClr>
                    </a:solidFill>
                  </a:tcPr>
                </a:tc>
                <a:tc>
                  <a:txBody>
                    <a:bodyPr/>
                    <a:lstStyle/>
                    <a:p>
                      <a:pPr algn="ctr" rtl="0" fontAlgn="ctr"/>
                      <a:r>
                        <a:rPr lang="en-US" sz="3200" u="none" strike="noStrike" dirty="0">
                          <a:solidFill>
                            <a:schemeClr val="tx1"/>
                          </a:solidFill>
                          <a:effectLst/>
                        </a:rPr>
                        <a:t>2</a:t>
                      </a:r>
                      <a:endParaRPr lang="en-US" sz="3200" b="0" i="0" u="none" strike="noStrike" dirty="0">
                        <a:solidFill>
                          <a:schemeClr val="tx1"/>
                        </a:solidFill>
                        <a:effectLst/>
                        <a:latin typeface="Calibri" panose="020F0502020204030204" pitchFamily="34" charset="0"/>
                      </a:endParaRPr>
                    </a:p>
                  </a:txBody>
                  <a:tcPr marL="6350" marR="6350" marT="6350" marB="0" anchor="ctr">
                    <a:solidFill>
                      <a:schemeClr val="accent1">
                        <a:lumMod val="75000"/>
                      </a:schemeClr>
                    </a:solidFill>
                  </a:tcPr>
                </a:tc>
                <a:tc>
                  <a:txBody>
                    <a:bodyPr/>
                    <a:lstStyle/>
                    <a:p>
                      <a:pPr algn="ctr" rtl="0" fontAlgn="ctr"/>
                      <a:r>
                        <a:rPr lang="en-US" sz="3200" u="none" strike="noStrike" dirty="0">
                          <a:solidFill>
                            <a:schemeClr val="tx1"/>
                          </a:solidFill>
                          <a:effectLst/>
                        </a:rPr>
                        <a:t>4</a:t>
                      </a:r>
                      <a:endParaRPr lang="en-US" sz="3200" b="0" i="0" u="none" strike="noStrike" dirty="0">
                        <a:solidFill>
                          <a:schemeClr val="tx1"/>
                        </a:solidFill>
                        <a:effectLst/>
                        <a:latin typeface="Calibri" panose="020F0502020204030204" pitchFamily="34" charset="0"/>
                      </a:endParaRPr>
                    </a:p>
                  </a:txBody>
                  <a:tcPr marL="6350" marR="6350" marT="6350" marB="0" anchor="ctr">
                    <a:solidFill>
                      <a:schemeClr val="accent1">
                        <a:lumMod val="75000"/>
                      </a:schemeClr>
                    </a:solidFill>
                  </a:tcPr>
                </a:tc>
                <a:extLst>
                  <a:ext uri="{0D108BD9-81ED-4DB2-BD59-A6C34878D82A}">
                    <a16:rowId xmlns:a16="http://schemas.microsoft.com/office/drawing/2014/main" val="2646513148"/>
                  </a:ext>
                </a:extLst>
              </a:tr>
              <a:tr h="754281">
                <a:tc>
                  <a:txBody>
                    <a:bodyPr/>
                    <a:lstStyle/>
                    <a:p>
                      <a:pPr algn="l" rtl="0" fontAlgn="ctr"/>
                      <a:r>
                        <a:rPr lang="en-US" sz="3200" u="none" strike="noStrike" dirty="0">
                          <a:effectLst/>
                        </a:rPr>
                        <a:t> 9 to 12 months post hearing</a:t>
                      </a:r>
                      <a:endParaRPr lang="en-US" sz="3200" b="0" i="0" u="none" strike="noStrike" dirty="0">
                        <a:solidFill>
                          <a:srgbClr val="000000"/>
                        </a:solidFill>
                        <a:effectLst/>
                        <a:latin typeface="Calibri" panose="020F0502020204030204" pitchFamily="34" charset="0"/>
                      </a:endParaRPr>
                    </a:p>
                  </a:txBody>
                  <a:tcPr marL="6350" marR="6350" marT="6350" marB="0" anchor="ctr">
                    <a:solidFill>
                      <a:srgbClr val="00B0F0"/>
                    </a:solidFill>
                  </a:tcPr>
                </a:tc>
                <a:tc>
                  <a:txBody>
                    <a:bodyPr/>
                    <a:lstStyle/>
                    <a:p>
                      <a:pPr algn="ctr" rtl="0" fontAlgn="ctr"/>
                      <a:r>
                        <a:rPr lang="en-US" sz="3200" u="none" strike="noStrike" dirty="0">
                          <a:effectLst/>
                        </a:rPr>
                        <a:t>1</a:t>
                      </a:r>
                      <a:endParaRPr lang="en-US" sz="3200" b="0" i="0" u="none" strike="noStrike" dirty="0">
                        <a:solidFill>
                          <a:srgbClr val="000000"/>
                        </a:solidFill>
                        <a:effectLst/>
                        <a:latin typeface="Calibri" panose="020F0502020204030204" pitchFamily="34" charset="0"/>
                      </a:endParaRPr>
                    </a:p>
                  </a:txBody>
                  <a:tcPr marL="6350" marR="6350" marT="6350" marB="0" anchor="ctr">
                    <a:solidFill>
                      <a:srgbClr val="00B0F0"/>
                    </a:solidFill>
                  </a:tcPr>
                </a:tc>
                <a:tc>
                  <a:txBody>
                    <a:bodyPr/>
                    <a:lstStyle/>
                    <a:p>
                      <a:pPr algn="ctr" rtl="0" fontAlgn="ctr"/>
                      <a:r>
                        <a:rPr lang="en-US" sz="3200" u="none" strike="noStrike" dirty="0">
                          <a:solidFill>
                            <a:schemeClr val="tx1"/>
                          </a:solidFill>
                          <a:effectLst/>
                        </a:rPr>
                        <a:t>0</a:t>
                      </a:r>
                      <a:endParaRPr lang="en-US" sz="3200" b="0" i="0" u="none" strike="noStrike" dirty="0">
                        <a:solidFill>
                          <a:schemeClr val="tx1"/>
                        </a:solidFill>
                        <a:effectLst/>
                        <a:latin typeface="Calibri" panose="020F0502020204030204" pitchFamily="34" charset="0"/>
                      </a:endParaRPr>
                    </a:p>
                  </a:txBody>
                  <a:tcPr marL="6350" marR="6350" marT="6350" marB="0" anchor="ctr">
                    <a:solidFill>
                      <a:srgbClr val="00B0F0"/>
                    </a:solidFill>
                  </a:tcPr>
                </a:tc>
                <a:tc>
                  <a:txBody>
                    <a:bodyPr/>
                    <a:lstStyle/>
                    <a:p>
                      <a:pPr algn="ctr" rtl="0" fontAlgn="ctr"/>
                      <a:r>
                        <a:rPr lang="en-US" sz="3200" u="none" strike="noStrike" dirty="0">
                          <a:solidFill>
                            <a:schemeClr val="tx1"/>
                          </a:solidFill>
                          <a:effectLst/>
                        </a:rPr>
                        <a:t>0</a:t>
                      </a:r>
                      <a:endParaRPr lang="en-US" sz="3200" b="0" i="0" u="none" strike="noStrike" dirty="0">
                        <a:solidFill>
                          <a:schemeClr val="tx1"/>
                        </a:solidFill>
                        <a:effectLst/>
                        <a:latin typeface="Calibri" panose="020F0502020204030204" pitchFamily="34" charset="0"/>
                      </a:endParaRPr>
                    </a:p>
                  </a:txBody>
                  <a:tcPr marL="6350" marR="6350" marT="6350" marB="0" anchor="ctr">
                    <a:solidFill>
                      <a:srgbClr val="00B0F0"/>
                    </a:solidFill>
                  </a:tcPr>
                </a:tc>
                <a:extLst>
                  <a:ext uri="{0D108BD9-81ED-4DB2-BD59-A6C34878D82A}">
                    <a16:rowId xmlns:a16="http://schemas.microsoft.com/office/drawing/2014/main" val="3820707716"/>
                  </a:ext>
                </a:extLst>
              </a:tr>
              <a:tr h="627295">
                <a:tc>
                  <a:txBody>
                    <a:bodyPr/>
                    <a:lstStyle/>
                    <a:p>
                      <a:pPr algn="l" rtl="0" fontAlgn="ctr"/>
                      <a:r>
                        <a:rPr lang="en-US" sz="3200" u="none" strike="noStrike" dirty="0">
                          <a:effectLst/>
                        </a:rPr>
                        <a:t> 1 year post hearing</a:t>
                      </a:r>
                      <a:endParaRPr lang="en-US" sz="3200" b="0" i="0" u="none" strike="noStrike" dirty="0">
                        <a:solidFill>
                          <a:srgbClr val="000000"/>
                        </a:solidFill>
                        <a:effectLst/>
                        <a:latin typeface="Calibri" panose="020F0502020204030204" pitchFamily="34" charset="0"/>
                      </a:endParaRPr>
                    </a:p>
                  </a:txBody>
                  <a:tcPr marL="6350" marR="6350" marT="6350" marB="0" anchor="ctr">
                    <a:solidFill>
                      <a:srgbClr val="FFFF99"/>
                    </a:solidFill>
                  </a:tcPr>
                </a:tc>
                <a:tc>
                  <a:txBody>
                    <a:bodyPr/>
                    <a:lstStyle/>
                    <a:p>
                      <a:pPr algn="ctr" rtl="0" fontAlgn="ctr"/>
                      <a:r>
                        <a:rPr lang="en-US" sz="3200" u="none" strike="noStrike" dirty="0">
                          <a:effectLst/>
                        </a:rPr>
                        <a:t>5</a:t>
                      </a:r>
                      <a:endParaRPr lang="en-US" sz="3200" b="0" i="0" u="none" strike="noStrike" dirty="0">
                        <a:solidFill>
                          <a:srgbClr val="000000"/>
                        </a:solidFill>
                        <a:effectLst/>
                        <a:latin typeface="Calibri" panose="020F0502020204030204" pitchFamily="34" charset="0"/>
                      </a:endParaRPr>
                    </a:p>
                  </a:txBody>
                  <a:tcPr marL="6350" marR="6350" marT="6350" marB="0" anchor="ctr">
                    <a:solidFill>
                      <a:srgbClr val="FFFF99"/>
                    </a:solidFill>
                  </a:tcPr>
                </a:tc>
                <a:tc>
                  <a:txBody>
                    <a:bodyPr/>
                    <a:lstStyle/>
                    <a:p>
                      <a:pPr algn="ctr" rtl="0" fontAlgn="ctr"/>
                      <a:r>
                        <a:rPr lang="en-US" sz="3200" u="none" strike="noStrike" dirty="0">
                          <a:solidFill>
                            <a:schemeClr val="tx1"/>
                          </a:solidFill>
                          <a:effectLst/>
                        </a:rPr>
                        <a:t>4</a:t>
                      </a:r>
                      <a:endParaRPr lang="en-US" sz="3200" b="0" i="0" u="none" strike="noStrike" dirty="0">
                        <a:solidFill>
                          <a:schemeClr val="tx1"/>
                        </a:solidFill>
                        <a:effectLst/>
                        <a:latin typeface="Calibri" panose="020F0502020204030204" pitchFamily="34" charset="0"/>
                      </a:endParaRPr>
                    </a:p>
                  </a:txBody>
                  <a:tcPr marL="6350" marR="6350" marT="6350" marB="0" anchor="ctr">
                    <a:solidFill>
                      <a:srgbClr val="FFFF99"/>
                    </a:solidFill>
                  </a:tcPr>
                </a:tc>
                <a:tc>
                  <a:txBody>
                    <a:bodyPr/>
                    <a:lstStyle/>
                    <a:p>
                      <a:pPr algn="ctr" rtl="0" fontAlgn="ctr"/>
                      <a:r>
                        <a:rPr lang="en-US" sz="3200" u="none" strike="noStrike" dirty="0">
                          <a:solidFill>
                            <a:schemeClr val="tx1"/>
                          </a:solidFill>
                          <a:effectLst/>
                        </a:rPr>
                        <a:t>2</a:t>
                      </a:r>
                      <a:endParaRPr lang="en-US" sz="3200" b="0" i="0" u="none" strike="noStrike" dirty="0">
                        <a:solidFill>
                          <a:schemeClr val="tx1"/>
                        </a:solidFill>
                        <a:effectLst/>
                        <a:latin typeface="Calibri" panose="020F0502020204030204" pitchFamily="34" charset="0"/>
                      </a:endParaRPr>
                    </a:p>
                  </a:txBody>
                  <a:tcPr marL="6350" marR="6350" marT="6350" marB="0" anchor="ctr">
                    <a:solidFill>
                      <a:srgbClr val="FFFF99"/>
                    </a:solidFill>
                  </a:tcPr>
                </a:tc>
                <a:extLst>
                  <a:ext uri="{0D108BD9-81ED-4DB2-BD59-A6C34878D82A}">
                    <a16:rowId xmlns:a16="http://schemas.microsoft.com/office/drawing/2014/main" val="697107438"/>
                  </a:ext>
                </a:extLst>
              </a:tr>
              <a:tr h="627295">
                <a:tc>
                  <a:txBody>
                    <a:bodyPr/>
                    <a:lstStyle/>
                    <a:p>
                      <a:pPr algn="l" rtl="0" fontAlgn="ctr"/>
                      <a:r>
                        <a:rPr lang="en-US" sz="3200" u="none" strike="noStrike" dirty="0">
                          <a:effectLst/>
                        </a:rPr>
                        <a:t> 2 years post hearing</a:t>
                      </a:r>
                      <a:endParaRPr lang="en-US" sz="3200" b="0" i="0" u="none" strike="noStrike" dirty="0">
                        <a:solidFill>
                          <a:srgbClr val="000000"/>
                        </a:solidFill>
                        <a:effectLst/>
                        <a:latin typeface="Calibri" panose="020F0502020204030204" pitchFamily="34" charset="0"/>
                      </a:endParaRPr>
                    </a:p>
                  </a:txBody>
                  <a:tcPr marL="6350" marR="6350" marT="6350" marB="0" anchor="ctr">
                    <a:solidFill>
                      <a:srgbClr val="FFC000"/>
                    </a:solidFill>
                  </a:tcPr>
                </a:tc>
                <a:tc>
                  <a:txBody>
                    <a:bodyPr/>
                    <a:lstStyle/>
                    <a:p>
                      <a:pPr algn="ctr" rtl="0" fontAlgn="ctr"/>
                      <a:r>
                        <a:rPr lang="en-US" sz="3200" u="none" strike="noStrike" dirty="0">
                          <a:effectLst/>
                        </a:rPr>
                        <a:t>0</a:t>
                      </a:r>
                      <a:endParaRPr lang="en-US" sz="3200" b="0" i="0" u="none" strike="noStrike" dirty="0">
                        <a:solidFill>
                          <a:srgbClr val="000000"/>
                        </a:solidFill>
                        <a:effectLst/>
                        <a:latin typeface="Calibri" panose="020F0502020204030204" pitchFamily="34" charset="0"/>
                      </a:endParaRPr>
                    </a:p>
                  </a:txBody>
                  <a:tcPr marL="6350" marR="6350" marT="6350" marB="0" anchor="ctr">
                    <a:solidFill>
                      <a:srgbClr val="FFC000"/>
                    </a:solidFill>
                  </a:tcPr>
                </a:tc>
                <a:tc>
                  <a:txBody>
                    <a:bodyPr/>
                    <a:lstStyle/>
                    <a:p>
                      <a:pPr algn="ctr" rtl="0" fontAlgn="ctr"/>
                      <a:r>
                        <a:rPr lang="en-US" sz="3200" u="none" strike="noStrike" dirty="0">
                          <a:solidFill>
                            <a:schemeClr val="tx1"/>
                          </a:solidFill>
                          <a:effectLst/>
                        </a:rPr>
                        <a:t>0</a:t>
                      </a:r>
                      <a:endParaRPr lang="en-US" sz="3200" b="0" i="0" u="none" strike="noStrike" dirty="0">
                        <a:solidFill>
                          <a:schemeClr val="tx1"/>
                        </a:solidFill>
                        <a:effectLst/>
                        <a:latin typeface="Calibri" panose="020F0502020204030204" pitchFamily="34" charset="0"/>
                      </a:endParaRPr>
                    </a:p>
                  </a:txBody>
                  <a:tcPr marL="6350" marR="6350" marT="6350" marB="0" anchor="ctr">
                    <a:solidFill>
                      <a:srgbClr val="FFC000"/>
                    </a:solidFill>
                  </a:tcPr>
                </a:tc>
                <a:tc>
                  <a:txBody>
                    <a:bodyPr/>
                    <a:lstStyle/>
                    <a:p>
                      <a:pPr algn="ctr" rtl="0" fontAlgn="ctr"/>
                      <a:r>
                        <a:rPr lang="en-US" sz="3200" u="none" strike="noStrike" dirty="0">
                          <a:solidFill>
                            <a:schemeClr val="tx1"/>
                          </a:solidFill>
                          <a:effectLst/>
                        </a:rPr>
                        <a:t>2</a:t>
                      </a:r>
                      <a:endParaRPr lang="en-US" sz="3200" b="0" i="0" u="none" strike="noStrike" dirty="0">
                        <a:solidFill>
                          <a:schemeClr val="tx1"/>
                        </a:solidFill>
                        <a:effectLst/>
                        <a:latin typeface="Calibri" panose="020F0502020204030204" pitchFamily="34" charset="0"/>
                      </a:endParaRPr>
                    </a:p>
                  </a:txBody>
                  <a:tcPr marL="6350" marR="6350" marT="6350" marB="0" anchor="ctr">
                    <a:solidFill>
                      <a:srgbClr val="FFC000"/>
                    </a:solidFill>
                  </a:tcPr>
                </a:tc>
                <a:extLst>
                  <a:ext uri="{0D108BD9-81ED-4DB2-BD59-A6C34878D82A}">
                    <a16:rowId xmlns:a16="http://schemas.microsoft.com/office/drawing/2014/main" val="918855437"/>
                  </a:ext>
                </a:extLst>
              </a:tr>
              <a:tr h="627295">
                <a:tc>
                  <a:txBody>
                    <a:bodyPr/>
                    <a:lstStyle/>
                    <a:p>
                      <a:pPr algn="l" rtl="0" fontAlgn="ctr"/>
                      <a:r>
                        <a:rPr lang="en-US" sz="3200" u="none" strike="noStrike" dirty="0">
                          <a:effectLst/>
                        </a:rPr>
                        <a:t> 3+ years post hearing</a:t>
                      </a:r>
                      <a:endParaRPr lang="en-US" sz="3200" b="0" i="0" u="none" strike="noStrike" dirty="0">
                        <a:solidFill>
                          <a:srgbClr val="000000"/>
                        </a:solidFill>
                        <a:effectLst/>
                        <a:latin typeface="Calibri" panose="020F0502020204030204" pitchFamily="34" charset="0"/>
                      </a:endParaRPr>
                    </a:p>
                  </a:txBody>
                  <a:tcPr marL="6350" marR="6350" marT="6350" marB="0" anchor="ctr">
                    <a:solidFill>
                      <a:srgbClr val="FF6600"/>
                    </a:solidFill>
                  </a:tcPr>
                </a:tc>
                <a:tc>
                  <a:txBody>
                    <a:bodyPr/>
                    <a:lstStyle/>
                    <a:p>
                      <a:pPr algn="ctr" rtl="0" fontAlgn="ctr"/>
                      <a:r>
                        <a:rPr lang="en-US" sz="3200" u="none" strike="noStrike" dirty="0">
                          <a:effectLst/>
                        </a:rPr>
                        <a:t>0</a:t>
                      </a:r>
                      <a:endParaRPr lang="en-US" sz="3200" b="0" i="0" u="none" strike="noStrike" dirty="0">
                        <a:solidFill>
                          <a:srgbClr val="000000"/>
                        </a:solidFill>
                        <a:effectLst/>
                        <a:latin typeface="Calibri" panose="020F0502020204030204" pitchFamily="34" charset="0"/>
                      </a:endParaRPr>
                    </a:p>
                  </a:txBody>
                  <a:tcPr marL="6350" marR="6350" marT="6350" marB="0" anchor="ctr">
                    <a:solidFill>
                      <a:srgbClr val="FF6600"/>
                    </a:solidFill>
                  </a:tcPr>
                </a:tc>
                <a:tc>
                  <a:txBody>
                    <a:bodyPr/>
                    <a:lstStyle/>
                    <a:p>
                      <a:pPr algn="ctr" rtl="0" fontAlgn="ctr"/>
                      <a:r>
                        <a:rPr lang="en-US" sz="3200" u="none" strike="noStrike" dirty="0">
                          <a:solidFill>
                            <a:schemeClr val="tx1"/>
                          </a:solidFill>
                          <a:effectLst/>
                        </a:rPr>
                        <a:t>0</a:t>
                      </a:r>
                      <a:endParaRPr lang="en-US" sz="3200" b="0" i="0" u="none" strike="noStrike" dirty="0">
                        <a:solidFill>
                          <a:schemeClr val="tx1"/>
                        </a:solidFill>
                        <a:effectLst/>
                        <a:latin typeface="Calibri" panose="020F0502020204030204" pitchFamily="34" charset="0"/>
                      </a:endParaRPr>
                    </a:p>
                  </a:txBody>
                  <a:tcPr marL="6350" marR="6350" marT="6350" marB="0" anchor="ctr">
                    <a:solidFill>
                      <a:srgbClr val="FF6600"/>
                    </a:solidFill>
                  </a:tcPr>
                </a:tc>
                <a:tc>
                  <a:txBody>
                    <a:bodyPr/>
                    <a:lstStyle/>
                    <a:p>
                      <a:pPr algn="ctr" rtl="0" fontAlgn="ctr"/>
                      <a:r>
                        <a:rPr lang="en-US" sz="3200" u="none" strike="noStrike" dirty="0">
                          <a:solidFill>
                            <a:schemeClr val="tx1"/>
                          </a:solidFill>
                          <a:effectLst/>
                        </a:rPr>
                        <a:t>0</a:t>
                      </a:r>
                      <a:endParaRPr lang="en-US" sz="3200" b="0" i="0" u="none" strike="noStrike" dirty="0">
                        <a:solidFill>
                          <a:schemeClr val="tx1"/>
                        </a:solidFill>
                        <a:effectLst/>
                        <a:latin typeface="Calibri" panose="020F0502020204030204" pitchFamily="34" charset="0"/>
                      </a:endParaRPr>
                    </a:p>
                  </a:txBody>
                  <a:tcPr marL="6350" marR="6350" marT="6350" marB="0" anchor="ctr">
                    <a:solidFill>
                      <a:srgbClr val="FF6600"/>
                    </a:solidFill>
                  </a:tcPr>
                </a:tc>
                <a:extLst>
                  <a:ext uri="{0D108BD9-81ED-4DB2-BD59-A6C34878D82A}">
                    <a16:rowId xmlns:a16="http://schemas.microsoft.com/office/drawing/2014/main" val="4056770723"/>
                  </a:ext>
                </a:extLst>
              </a:tr>
              <a:tr h="627295">
                <a:tc>
                  <a:txBody>
                    <a:bodyPr/>
                    <a:lstStyle/>
                    <a:p>
                      <a:pPr algn="l" rtl="0" fontAlgn="ctr"/>
                      <a:r>
                        <a:rPr lang="en-US" sz="3200" u="none" strike="noStrike" dirty="0">
                          <a:effectLst/>
                        </a:rPr>
                        <a:t> Total</a:t>
                      </a:r>
                      <a:endParaRPr lang="en-US" sz="3200" b="0" i="0" u="none" strike="noStrike" dirty="0">
                        <a:solidFill>
                          <a:srgbClr val="000000"/>
                        </a:solidFill>
                        <a:effectLst/>
                        <a:latin typeface="Calibri" panose="020F0502020204030204" pitchFamily="34" charset="0"/>
                      </a:endParaRPr>
                    </a:p>
                  </a:txBody>
                  <a:tcPr marL="6350" marR="6350" marT="6350" marB="0" anchor="ctr">
                    <a:solidFill>
                      <a:srgbClr val="92D050"/>
                    </a:solidFill>
                  </a:tcPr>
                </a:tc>
                <a:tc>
                  <a:txBody>
                    <a:bodyPr/>
                    <a:lstStyle/>
                    <a:p>
                      <a:pPr algn="ctr" rtl="0" fontAlgn="ctr"/>
                      <a:r>
                        <a:rPr lang="en-US" sz="3200" u="none" strike="noStrike" dirty="0">
                          <a:effectLst/>
                        </a:rPr>
                        <a:t>9</a:t>
                      </a:r>
                      <a:endParaRPr lang="en-US" sz="3200" b="0" i="0" u="none" strike="noStrike" dirty="0">
                        <a:solidFill>
                          <a:srgbClr val="000000"/>
                        </a:solidFill>
                        <a:effectLst/>
                        <a:latin typeface="Calibri" panose="020F0502020204030204" pitchFamily="34" charset="0"/>
                      </a:endParaRPr>
                    </a:p>
                  </a:txBody>
                  <a:tcPr marL="6350" marR="6350" marT="6350" marB="0" anchor="ctr">
                    <a:solidFill>
                      <a:srgbClr val="92D050"/>
                    </a:solidFill>
                  </a:tcPr>
                </a:tc>
                <a:tc>
                  <a:txBody>
                    <a:bodyPr/>
                    <a:lstStyle/>
                    <a:p>
                      <a:pPr algn="ctr" rtl="0" fontAlgn="ctr"/>
                      <a:r>
                        <a:rPr lang="en-US" sz="3200" u="none" strike="noStrike" dirty="0">
                          <a:solidFill>
                            <a:schemeClr val="tx1"/>
                          </a:solidFill>
                          <a:effectLst/>
                        </a:rPr>
                        <a:t>6</a:t>
                      </a:r>
                      <a:endParaRPr lang="en-US" sz="3200" b="0" i="0" u="none" strike="noStrike" dirty="0">
                        <a:solidFill>
                          <a:schemeClr val="tx1"/>
                        </a:solidFill>
                        <a:effectLst/>
                        <a:latin typeface="Calibri" panose="020F0502020204030204" pitchFamily="34" charset="0"/>
                      </a:endParaRPr>
                    </a:p>
                  </a:txBody>
                  <a:tcPr marL="6350" marR="6350" marT="6350" marB="0" anchor="ctr">
                    <a:solidFill>
                      <a:srgbClr val="92D050"/>
                    </a:solidFill>
                  </a:tcPr>
                </a:tc>
                <a:tc>
                  <a:txBody>
                    <a:bodyPr/>
                    <a:lstStyle/>
                    <a:p>
                      <a:pPr algn="ctr" rtl="0" fontAlgn="ctr"/>
                      <a:r>
                        <a:rPr lang="en-US" sz="3200" u="none" strike="noStrike" dirty="0">
                          <a:solidFill>
                            <a:schemeClr val="tx1"/>
                          </a:solidFill>
                          <a:effectLst/>
                        </a:rPr>
                        <a:t>8</a:t>
                      </a:r>
                      <a:endParaRPr lang="en-US" sz="3200" b="0" i="0" u="none" strike="noStrike" dirty="0">
                        <a:solidFill>
                          <a:schemeClr val="tx1"/>
                        </a:solidFill>
                        <a:effectLst/>
                        <a:latin typeface="Calibri" panose="020F0502020204030204" pitchFamily="34" charset="0"/>
                      </a:endParaRPr>
                    </a:p>
                  </a:txBody>
                  <a:tcPr marL="6350" marR="6350" marT="6350" marB="0" anchor="ctr">
                    <a:solidFill>
                      <a:srgbClr val="92D050"/>
                    </a:solidFill>
                  </a:tcPr>
                </a:tc>
                <a:extLst>
                  <a:ext uri="{0D108BD9-81ED-4DB2-BD59-A6C34878D82A}">
                    <a16:rowId xmlns:a16="http://schemas.microsoft.com/office/drawing/2014/main" val="885866136"/>
                  </a:ext>
                </a:extLst>
              </a:tr>
            </a:tbl>
          </a:graphicData>
        </a:graphic>
      </p:graphicFrame>
    </p:spTree>
    <p:extLst>
      <p:ext uri="{BB962C8B-B14F-4D97-AF65-F5344CB8AC3E}">
        <p14:creationId xmlns:p14="http://schemas.microsoft.com/office/powerpoint/2010/main" val="260746501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3" name="Rectangle 2"/>
          <p:cNvSpPr>
            <a:spLocks noGrp="1" noChangeArrowheads="1"/>
          </p:cNvSpPr>
          <p:nvPr>
            <p:ph type="title"/>
          </p:nvPr>
        </p:nvSpPr>
        <p:spPr/>
        <p:txBody>
          <a:bodyPr/>
          <a:lstStyle/>
          <a:p>
            <a:pPr eaLnBrk="1" hangingPunct="1"/>
            <a:r>
              <a:rPr lang="en-US" altLang="en-US" sz="2400" dirty="0">
                <a:latin typeface="Calibri" panose="020F0502020204030204" pitchFamily="34" charset="0"/>
                <a:cs typeface="Calibri" panose="020F0502020204030204" pitchFamily="34" charset="0"/>
              </a:rPr>
              <a:t>Workers’ Compensation Advisory Council – May 2025</a:t>
            </a:r>
          </a:p>
        </p:txBody>
      </p:sp>
      <p:sp>
        <p:nvSpPr>
          <p:cNvPr id="4101" name="Text Box 5"/>
          <p:cNvSpPr txBox="1">
            <a:spLocks noChangeArrowheads="1"/>
          </p:cNvSpPr>
          <p:nvPr/>
        </p:nvSpPr>
        <p:spPr bwMode="auto">
          <a:xfrm>
            <a:off x="2749449" y="910684"/>
            <a:ext cx="3645100" cy="523220"/>
          </a:xfrm>
          <a:prstGeom prst="rect">
            <a:avLst/>
          </a:prstGeom>
          <a:noFill/>
          <a:ln w="9525">
            <a:noFill/>
            <a:miter lim="800000"/>
            <a:headEnd/>
            <a:tailEnd/>
          </a:ln>
          <a:effectLst/>
        </p:spPr>
        <p:txBody>
          <a:bodyPr wrap="none">
            <a:spAutoFit/>
          </a:bodyPr>
          <a:lstStyle/>
          <a:p>
            <a:pPr algn="ctr" eaLnBrk="0" hangingPunct="0">
              <a:defRPr/>
            </a:pPr>
            <a:r>
              <a:rPr lang="en-US" sz="2800" dirty="0">
                <a:solidFill>
                  <a:schemeClr val="tx1"/>
                </a:solidFill>
                <a:latin typeface="Calibri" panose="020F0502020204030204" pitchFamily="34" charset="0"/>
                <a:ea typeface="+mn-ea"/>
                <a:cs typeface="Calibri" panose="020F0502020204030204" pitchFamily="34" charset="0"/>
              </a:rPr>
              <a:t>Review Board Inventory</a:t>
            </a:r>
          </a:p>
        </p:txBody>
      </p:sp>
      <p:sp>
        <p:nvSpPr>
          <p:cNvPr id="5125" name="Text Box 6"/>
          <p:cNvSpPr txBox="1">
            <a:spLocks noChangeArrowheads="1"/>
          </p:cNvSpPr>
          <p:nvPr/>
        </p:nvSpPr>
        <p:spPr bwMode="auto">
          <a:xfrm>
            <a:off x="382520" y="4690350"/>
            <a:ext cx="8492067" cy="13849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anchor="t">
            <a:spAutoFit/>
          </a:bodyPr>
          <a:lstStyle>
            <a:lvl1pPr eaLnBrk="0" hangingPunct="0">
              <a:defRPr sz="2000">
                <a:solidFill>
                  <a:schemeClr val="accent2"/>
                </a:solidFill>
                <a:latin typeface="Times New Roman" pitchFamily="18" charset="0"/>
                <a:ea typeface="ＭＳ Ｐゴシック" pitchFamily="34" charset="-128"/>
              </a:defRPr>
            </a:lvl1pPr>
            <a:lvl2pPr marL="742950" indent="-285750" eaLnBrk="0" hangingPunct="0">
              <a:defRPr sz="2000">
                <a:solidFill>
                  <a:schemeClr val="accent2"/>
                </a:solidFill>
                <a:latin typeface="Times New Roman" pitchFamily="18" charset="0"/>
                <a:ea typeface="ＭＳ Ｐゴシック" pitchFamily="34" charset="-128"/>
              </a:defRPr>
            </a:lvl2pPr>
            <a:lvl3pPr marL="1143000" indent="-228600" eaLnBrk="0" hangingPunct="0">
              <a:defRPr sz="2000">
                <a:solidFill>
                  <a:schemeClr val="accent2"/>
                </a:solidFill>
                <a:latin typeface="Times New Roman" pitchFamily="18" charset="0"/>
                <a:ea typeface="ＭＳ Ｐゴシック" pitchFamily="34" charset="-128"/>
              </a:defRPr>
            </a:lvl3pPr>
            <a:lvl4pPr marL="1600200" indent="-228600" eaLnBrk="0" hangingPunct="0">
              <a:defRPr sz="2000">
                <a:solidFill>
                  <a:schemeClr val="accent2"/>
                </a:solidFill>
                <a:latin typeface="Times New Roman" pitchFamily="18" charset="0"/>
                <a:ea typeface="ＭＳ Ｐゴシック" pitchFamily="34" charset="-128"/>
              </a:defRPr>
            </a:lvl4pPr>
            <a:lvl5pPr marL="2057400" indent="-228600" eaLnBrk="0" hangingPunct="0">
              <a:defRPr sz="2000">
                <a:solidFill>
                  <a:schemeClr val="accent2"/>
                </a:solidFill>
                <a:latin typeface="Times New Roman" pitchFamily="18" charset="0"/>
                <a:ea typeface="ＭＳ Ｐゴシック" pitchFamily="34" charset="-128"/>
              </a:defRPr>
            </a:lvl5pPr>
            <a:lvl6pPr marL="2514600" indent="-228600" eaLnBrk="0" fontAlgn="base" hangingPunct="0">
              <a:spcBef>
                <a:spcPct val="0"/>
              </a:spcBef>
              <a:spcAft>
                <a:spcPct val="0"/>
              </a:spcAft>
              <a:defRPr sz="2000">
                <a:solidFill>
                  <a:schemeClr val="accent2"/>
                </a:solidFill>
                <a:latin typeface="Times New Roman" pitchFamily="18" charset="0"/>
                <a:ea typeface="ＭＳ Ｐゴシック" pitchFamily="34" charset="-128"/>
              </a:defRPr>
            </a:lvl6pPr>
            <a:lvl7pPr marL="2971800" indent="-228600" eaLnBrk="0" fontAlgn="base" hangingPunct="0">
              <a:spcBef>
                <a:spcPct val="0"/>
              </a:spcBef>
              <a:spcAft>
                <a:spcPct val="0"/>
              </a:spcAft>
              <a:defRPr sz="2000">
                <a:solidFill>
                  <a:schemeClr val="accent2"/>
                </a:solidFill>
                <a:latin typeface="Times New Roman" pitchFamily="18" charset="0"/>
                <a:ea typeface="ＭＳ Ｐゴシック" pitchFamily="34" charset="-128"/>
              </a:defRPr>
            </a:lvl7pPr>
            <a:lvl8pPr marL="3429000" indent="-228600" eaLnBrk="0" fontAlgn="base" hangingPunct="0">
              <a:spcBef>
                <a:spcPct val="0"/>
              </a:spcBef>
              <a:spcAft>
                <a:spcPct val="0"/>
              </a:spcAft>
              <a:defRPr sz="2000">
                <a:solidFill>
                  <a:schemeClr val="accent2"/>
                </a:solidFill>
                <a:latin typeface="Times New Roman" pitchFamily="18" charset="0"/>
                <a:ea typeface="ＭＳ Ｐゴシック" pitchFamily="34" charset="-128"/>
              </a:defRPr>
            </a:lvl8pPr>
            <a:lvl9pPr marL="3886200" indent="-228600" eaLnBrk="0" fontAlgn="base" hangingPunct="0">
              <a:spcBef>
                <a:spcPct val="0"/>
              </a:spcBef>
              <a:spcAft>
                <a:spcPct val="0"/>
              </a:spcAft>
              <a:defRPr sz="2000">
                <a:solidFill>
                  <a:schemeClr val="accent2"/>
                </a:solidFill>
                <a:latin typeface="Times New Roman" pitchFamily="18" charset="0"/>
                <a:ea typeface="ＭＳ Ｐゴシック" pitchFamily="34" charset="-128"/>
              </a:defRPr>
            </a:lvl9pPr>
          </a:lstStyle>
          <a:p>
            <a:r>
              <a:rPr lang="en-US" altLang="en-US" sz="1400" i="1" u="sng" dirty="0">
                <a:solidFill>
                  <a:schemeClr val="tx1"/>
                </a:solidFill>
                <a:latin typeface="Calibri" panose="020F0502020204030204" pitchFamily="34" charset="0"/>
                <a:cs typeface="Calibri" panose="020F0502020204030204" pitchFamily="34" charset="0"/>
              </a:rPr>
              <a:t>Other Figures</a:t>
            </a:r>
            <a:r>
              <a:rPr lang="en-US" altLang="en-US" sz="1400" u="sng" dirty="0">
                <a:solidFill>
                  <a:schemeClr val="tx1"/>
                </a:solidFill>
                <a:latin typeface="Calibri" panose="020F0502020204030204" pitchFamily="34" charset="0"/>
                <a:cs typeface="Calibri" panose="020F0502020204030204" pitchFamily="34" charset="0"/>
              </a:rPr>
              <a:t>		            FY 2025 	   FY 2024	       	FY 2023	   	</a:t>
            </a:r>
          </a:p>
          <a:p>
            <a:r>
              <a:rPr lang="en-US" altLang="en-US" sz="1400" dirty="0">
                <a:solidFill>
                  <a:schemeClr val="tx1"/>
                </a:solidFill>
                <a:latin typeface="Calibri" panose="020F0502020204030204" pitchFamily="34" charset="0"/>
                <a:cs typeface="Calibri" panose="020F0502020204030204" pitchFamily="34" charset="0"/>
              </a:rPr>
              <a:t>Fee Waivers Granted:</a:t>
            </a:r>
            <a:r>
              <a:rPr lang="en-US" altLang="en-US" sz="1400" b="1" dirty="0">
                <a:solidFill>
                  <a:schemeClr val="tx1"/>
                </a:solidFill>
                <a:latin typeface="Calibri" panose="020F0502020204030204" pitchFamily="34" charset="0"/>
                <a:cs typeface="Calibri" panose="020F0502020204030204" pitchFamily="34" charset="0"/>
              </a:rPr>
              <a:t>		</a:t>
            </a:r>
            <a:r>
              <a:rPr lang="en-US" altLang="en-US" sz="1400" dirty="0">
                <a:solidFill>
                  <a:schemeClr val="tx1"/>
                </a:solidFill>
                <a:latin typeface="Calibri" panose="020F0502020204030204" pitchFamily="34" charset="0"/>
                <a:cs typeface="Calibri" panose="020F0502020204030204" pitchFamily="34" charset="0"/>
              </a:rPr>
              <a:t>                           52</a:t>
            </a:r>
            <a:r>
              <a:rPr lang="en-US" altLang="en-US" sz="1400" dirty="0">
                <a:solidFill>
                  <a:srgbClr val="FF0000"/>
                </a:solidFill>
                <a:latin typeface="Calibri" panose="020F0502020204030204" pitchFamily="34" charset="0"/>
                <a:cs typeface="Calibri" panose="020F0502020204030204" pitchFamily="34" charset="0"/>
              </a:rPr>
              <a:t>	                  </a:t>
            </a:r>
            <a:r>
              <a:rPr lang="en-US" altLang="en-US" sz="1400" dirty="0">
                <a:solidFill>
                  <a:schemeClr val="tx1"/>
                </a:solidFill>
                <a:latin typeface="Calibri" panose="020F0502020204030204" pitchFamily="34" charset="0"/>
                <a:cs typeface="Calibri" panose="020F0502020204030204" pitchFamily="34" charset="0"/>
              </a:rPr>
              <a:t>77</a:t>
            </a:r>
            <a:r>
              <a:rPr lang="en-US" altLang="en-US" sz="1400" dirty="0">
                <a:solidFill>
                  <a:srgbClr val="FF0000"/>
                </a:solidFill>
                <a:latin typeface="Calibri" panose="020F0502020204030204" pitchFamily="34" charset="0"/>
                <a:cs typeface="Calibri" panose="020F0502020204030204" pitchFamily="34" charset="0"/>
              </a:rPr>
              <a:t>                 </a:t>
            </a:r>
            <a:r>
              <a:rPr lang="en-US" altLang="en-US" sz="1400" dirty="0">
                <a:solidFill>
                  <a:schemeClr val="tx1"/>
                </a:solidFill>
                <a:latin typeface="Calibri" panose="020F0502020204030204" pitchFamily="34" charset="0"/>
                <a:cs typeface="Calibri" panose="020F0502020204030204" pitchFamily="34" charset="0"/>
              </a:rPr>
              <a:t>	                 78  	</a:t>
            </a:r>
          </a:p>
          <a:p>
            <a:r>
              <a:rPr lang="en-US" altLang="en-US" sz="1400" dirty="0">
                <a:solidFill>
                  <a:schemeClr val="tx1"/>
                </a:solidFill>
                <a:latin typeface="Calibri" panose="020F0502020204030204" pitchFamily="34" charset="0"/>
                <a:ea typeface="ＭＳ Ｐゴシック"/>
                <a:cs typeface="Calibri" panose="020F0502020204030204" pitchFamily="34" charset="0"/>
              </a:rPr>
              <a:t>Exam Fees Collected:                                      $    1,033,275	$  1,776,947 	$  1,504,226		</a:t>
            </a:r>
          </a:p>
          <a:p>
            <a:r>
              <a:rPr lang="en-US" altLang="en-US" sz="1400" dirty="0">
                <a:solidFill>
                  <a:schemeClr val="tx1"/>
                </a:solidFill>
                <a:latin typeface="Calibri" panose="020F0502020204030204" pitchFamily="34" charset="0"/>
                <a:ea typeface="ＭＳ Ｐゴシック"/>
                <a:cs typeface="Calibri" panose="020F0502020204030204" pitchFamily="34" charset="0"/>
              </a:rPr>
              <a:t>Attorneys’ Fees (all proceedings)	       $ 75,421,109	$90,947,160		$94</a:t>
            </a:r>
            <a:r>
              <a:rPr lang="en-US" sz="1400" dirty="0">
                <a:solidFill>
                  <a:schemeClr val="tx1"/>
                </a:solidFill>
                <a:latin typeface="Calibri" panose="020F0502020204030204" pitchFamily="34" charset="0"/>
                <a:cs typeface="Calibri" panose="020F0502020204030204" pitchFamily="34" charset="0"/>
              </a:rPr>
              <a:t>,666,107</a:t>
            </a:r>
            <a:endParaRPr lang="en-US" sz="1400" dirty="0">
              <a:solidFill>
                <a:schemeClr val="tx1"/>
              </a:solidFill>
              <a:latin typeface="Calibri" panose="020F0502020204030204" pitchFamily="34" charset="0"/>
              <a:ea typeface="ＭＳ Ｐゴシック"/>
              <a:cs typeface="Calibri" panose="020F0502020204030204" pitchFamily="34" charset="0"/>
            </a:endParaRPr>
          </a:p>
          <a:p>
            <a:r>
              <a:rPr lang="en-US" altLang="en-US" sz="1400" dirty="0">
                <a:solidFill>
                  <a:schemeClr val="tx1"/>
                </a:solidFill>
                <a:latin typeface="Calibri" panose="020F0502020204030204" pitchFamily="34" charset="0"/>
                <a:ea typeface="ＭＳ Ｐゴシック"/>
                <a:cs typeface="Calibri" panose="020F0502020204030204" pitchFamily="34" charset="0"/>
              </a:rPr>
              <a:t>Referral Fees		       $   3,028,549	$  </a:t>
            </a:r>
            <a:r>
              <a:rPr lang="en-US" sz="1400" i="0" u="none" strike="noStrike" dirty="0">
                <a:solidFill>
                  <a:schemeClr val="tx1"/>
                </a:solidFill>
                <a:effectLst/>
                <a:latin typeface="Calibri" panose="020F0502020204030204" pitchFamily="34" charset="0"/>
              </a:rPr>
              <a:t>4,416,932		</a:t>
            </a:r>
            <a:r>
              <a:rPr lang="en-US" altLang="en-US" sz="1400" dirty="0">
                <a:solidFill>
                  <a:schemeClr val="tx1"/>
                </a:solidFill>
                <a:latin typeface="Calibri" panose="020F0502020204030204" pitchFamily="34" charset="0"/>
                <a:ea typeface="ＭＳ Ｐゴシック"/>
                <a:cs typeface="Calibri" panose="020F0502020204030204" pitchFamily="34" charset="0"/>
              </a:rPr>
              <a:t>$  3,964,110		</a:t>
            </a:r>
          </a:p>
          <a:p>
            <a:r>
              <a:rPr lang="en-US" altLang="en-US" sz="1400" dirty="0">
                <a:solidFill>
                  <a:schemeClr val="tx1"/>
                </a:solidFill>
                <a:latin typeface="Calibri" panose="020F0502020204030204" pitchFamily="34" charset="0"/>
                <a:ea typeface="ＭＳ Ｐゴシック"/>
                <a:cs typeface="Calibri" panose="020F0502020204030204" pitchFamily="34" charset="0"/>
              </a:rPr>
              <a:t>Sec. 7 &amp; 8 Penalties		       $                   0	$             200                  	$                  0                      	</a:t>
            </a:r>
          </a:p>
        </p:txBody>
      </p:sp>
      <p:sp>
        <p:nvSpPr>
          <p:cNvPr id="8" name="TextBox 7"/>
          <p:cNvSpPr txBox="1"/>
          <p:nvPr/>
        </p:nvSpPr>
        <p:spPr>
          <a:xfrm>
            <a:off x="8668029" y="6246820"/>
            <a:ext cx="248786" cy="246221"/>
          </a:xfrm>
          <a:prstGeom prst="rect">
            <a:avLst/>
          </a:prstGeom>
          <a:noFill/>
        </p:spPr>
        <p:txBody>
          <a:bodyPr wrap="none" rtlCol="0">
            <a:spAutoFit/>
          </a:bodyPr>
          <a:lstStyle/>
          <a:p>
            <a:r>
              <a:rPr lang="en-US" sz="1000" dirty="0">
                <a:latin typeface="Calibri" panose="020F0502020204030204" pitchFamily="34" charset="0"/>
                <a:cs typeface="Calibri" panose="020F0502020204030204" pitchFamily="34" charset="0"/>
              </a:rPr>
              <a:t>5</a:t>
            </a:r>
          </a:p>
        </p:txBody>
      </p:sp>
      <p:graphicFrame>
        <p:nvGraphicFramePr>
          <p:cNvPr id="2" name="Chart 1"/>
          <p:cNvGraphicFramePr/>
          <p:nvPr>
            <p:extLst>
              <p:ext uri="{D42A27DB-BD31-4B8C-83A1-F6EECF244321}">
                <p14:modId xmlns:p14="http://schemas.microsoft.com/office/powerpoint/2010/main" val="960280082"/>
              </p:ext>
            </p:extLst>
          </p:nvPr>
        </p:nvGraphicFramePr>
        <p:xfrm>
          <a:off x="762136" y="998099"/>
          <a:ext cx="7619719" cy="3646846"/>
        </p:xfrm>
        <a:graphic>
          <a:graphicData uri="http://schemas.openxmlformats.org/drawingml/2006/chart">
            <c:chart xmlns:c="http://schemas.openxmlformats.org/drawingml/2006/chart" xmlns:r="http://schemas.openxmlformats.org/officeDocument/2006/relationships" r:id="rId3"/>
          </a:graphicData>
        </a:graphic>
      </p:graphicFrame>
      <p:sp>
        <p:nvSpPr>
          <p:cNvPr id="4" name="Text Box 7">
            <a:extLst>
              <a:ext uri="{FF2B5EF4-FFF2-40B4-BE49-F238E27FC236}">
                <a16:creationId xmlns:a16="http://schemas.microsoft.com/office/drawing/2014/main" id="{D7B1FF9E-BFF2-2268-5E83-03E1B0DEBE69}"/>
              </a:ext>
            </a:extLst>
          </p:cNvPr>
          <p:cNvSpPr txBox="1">
            <a:spLocks noChangeArrowheads="1"/>
          </p:cNvSpPr>
          <p:nvPr/>
        </p:nvSpPr>
        <p:spPr bwMode="auto">
          <a:xfrm>
            <a:off x="227185" y="6141179"/>
            <a:ext cx="5516689"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000">
                <a:solidFill>
                  <a:schemeClr val="accent2"/>
                </a:solidFill>
                <a:latin typeface="Times New Roman" pitchFamily="18" charset="0"/>
                <a:ea typeface="ＭＳ Ｐゴシック" pitchFamily="34" charset="-128"/>
              </a:defRPr>
            </a:lvl1pPr>
            <a:lvl2pPr marL="742950" indent="-285750" eaLnBrk="0" hangingPunct="0">
              <a:defRPr sz="2000">
                <a:solidFill>
                  <a:schemeClr val="accent2"/>
                </a:solidFill>
                <a:latin typeface="Times New Roman" pitchFamily="18" charset="0"/>
                <a:ea typeface="ＭＳ Ｐゴシック" pitchFamily="34" charset="-128"/>
              </a:defRPr>
            </a:lvl2pPr>
            <a:lvl3pPr marL="1143000" indent="-228600" eaLnBrk="0" hangingPunct="0">
              <a:defRPr sz="2000">
                <a:solidFill>
                  <a:schemeClr val="accent2"/>
                </a:solidFill>
                <a:latin typeface="Times New Roman" pitchFamily="18" charset="0"/>
                <a:ea typeface="ＭＳ Ｐゴシック" pitchFamily="34" charset="-128"/>
              </a:defRPr>
            </a:lvl3pPr>
            <a:lvl4pPr marL="1600200" indent="-228600" eaLnBrk="0" hangingPunct="0">
              <a:defRPr sz="2000">
                <a:solidFill>
                  <a:schemeClr val="accent2"/>
                </a:solidFill>
                <a:latin typeface="Times New Roman" pitchFamily="18" charset="0"/>
                <a:ea typeface="ＭＳ Ｐゴシック" pitchFamily="34" charset="-128"/>
              </a:defRPr>
            </a:lvl4pPr>
            <a:lvl5pPr marL="2057400" indent="-228600" eaLnBrk="0" hangingPunct="0">
              <a:defRPr sz="2000">
                <a:solidFill>
                  <a:schemeClr val="accent2"/>
                </a:solidFill>
                <a:latin typeface="Times New Roman" pitchFamily="18" charset="0"/>
                <a:ea typeface="ＭＳ Ｐゴシック" pitchFamily="34" charset="-128"/>
              </a:defRPr>
            </a:lvl5pPr>
            <a:lvl6pPr marL="2514600" indent="-228600" eaLnBrk="0" fontAlgn="base" hangingPunct="0">
              <a:spcBef>
                <a:spcPct val="0"/>
              </a:spcBef>
              <a:spcAft>
                <a:spcPct val="0"/>
              </a:spcAft>
              <a:defRPr sz="2000">
                <a:solidFill>
                  <a:schemeClr val="accent2"/>
                </a:solidFill>
                <a:latin typeface="Times New Roman" pitchFamily="18" charset="0"/>
                <a:ea typeface="ＭＳ Ｐゴシック" pitchFamily="34" charset="-128"/>
              </a:defRPr>
            </a:lvl6pPr>
            <a:lvl7pPr marL="2971800" indent="-228600" eaLnBrk="0" fontAlgn="base" hangingPunct="0">
              <a:spcBef>
                <a:spcPct val="0"/>
              </a:spcBef>
              <a:spcAft>
                <a:spcPct val="0"/>
              </a:spcAft>
              <a:defRPr sz="2000">
                <a:solidFill>
                  <a:schemeClr val="accent2"/>
                </a:solidFill>
                <a:latin typeface="Times New Roman" pitchFamily="18" charset="0"/>
                <a:ea typeface="ＭＳ Ｐゴシック" pitchFamily="34" charset="-128"/>
              </a:defRPr>
            </a:lvl7pPr>
            <a:lvl8pPr marL="3429000" indent="-228600" eaLnBrk="0" fontAlgn="base" hangingPunct="0">
              <a:spcBef>
                <a:spcPct val="0"/>
              </a:spcBef>
              <a:spcAft>
                <a:spcPct val="0"/>
              </a:spcAft>
              <a:defRPr sz="2000">
                <a:solidFill>
                  <a:schemeClr val="accent2"/>
                </a:solidFill>
                <a:latin typeface="Times New Roman" pitchFamily="18" charset="0"/>
                <a:ea typeface="ＭＳ Ｐゴシック" pitchFamily="34" charset="-128"/>
              </a:defRPr>
            </a:lvl8pPr>
            <a:lvl9pPr marL="3886200" indent="-228600" eaLnBrk="0" fontAlgn="base" hangingPunct="0">
              <a:spcBef>
                <a:spcPct val="0"/>
              </a:spcBef>
              <a:spcAft>
                <a:spcPct val="0"/>
              </a:spcAft>
              <a:defRPr sz="2000">
                <a:solidFill>
                  <a:schemeClr val="accent2"/>
                </a:solidFill>
                <a:latin typeface="Times New Roman" pitchFamily="18" charset="0"/>
                <a:ea typeface="ＭＳ Ｐゴシック" pitchFamily="34" charset="-128"/>
              </a:defRPr>
            </a:lvl9pPr>
          </a:lstStyle>
          <a:p>
            <a:r>
              <a:rPr lang="en-US" altLang="en-US" sz="900" i="1" dirty="0">
                <a:solidFill>
                  <a:schemeClr val="tx1"/>
                </a:solidFill>
                <a:latin typeface="Calibri" panose="020F0502020204030204" pitchFamily="34" charset="0"/>
                <a:cs typeface="Calibri" panose="020F0502020204030204" pitchFamily="34" charset="0"/>
              </a:rPr>
              <a:t>Note: Attorneys Fees are not paid by the DIA. These fees are paid by the insurer to the injured worker’s counsel</a:t>
            </a:r>
          </a:p>
          <a:p>
            <a:r>
              <a:rPr lang="en-US" altLang="en-US" sz="900" i="1" dirty="0">
                <a:solidFill>
                  <a:schemeClr val="tx1"/>
                </a:solidFill>
                <a:latin typeface="Calibri" panose="020F0502020204030204" pitchFamily="34" charset="0"/>
                <a:cs typeface="Calibri" panose="020F0502020204030204" pitchFamily="34" charset="0"/>
              </a:rPr>
              <a:t>at certain stages of the dispute resolution process as outlined in c. 152. </a:t>
            </a:r>
            <a:endParaRPr lang="en-US" altLang="en-US" sz="500" i="1" dirty="0">
              <a:solidFill>
                <a:schemeClr val="tx1"/>
              </a:solidFill>
              <a:latin typeface="Calibri" panose="020F0502020204030204" pitchFamily="34" charset="0"/>
              <a:cs typeface="Calibri" panose="020F0502020204030204" pitchFamily="34" charset="0"/>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5" name="Rectangle 2"/>
          <p:cNvSpPr>
            <a:spLocks noGrp="1" noChangeArrowheads="1"/>
          </p:cNvSpPr>
          <p:nvPr>
            <p:ph type="title"/>
          </p:nvPr>
        </p:nvSpPr>
        <p:spPr/>
        <p:txBody>
          <a:bodyPr/>
          <a:lstStyle/>
          <a:p>
            <a:pPr eaLnBrk="1" hangingPunct="1"/>
            <a:r>
              <a:rPr lang="en-US" altLang="en-US" sz="2400" dirty="0">
                <a:latin typeface="Calibri" panose="020F0502020204030204" pitchFamily="34" charset="0"/>
                <a:cs typeface="Calibri" panose="020F0502020204030204" pitchFamily="34" charset="0"/>
              </a:rPr>
              <a:t>Workers’ Compensation Advisory Council – May 2025</a:t>
            </a:r>
          </a:p>
        </p:txBody>
      </p:sp>
      <p:sp>
        <p:nvSpPr>
          <p:cNvPr id="10" name="TextBox 9"/>
          <p:cNvSpPr txBox="1"/>
          <p:nvPr/>
        </p:nvSpPr>
        <p:spPr>
          <a:xfrm>
            <a:off x="8668029" y="6246820"/>
            <a:ext cx="250390" cy="246221"/>
          </a:xfrm>
          <a:prstGeom prst="rect">
            <a:avLst/>
          </a:prstGeom>
          <a:noFill/>
        </p:spPr>
        <p:txBody>
          <a:bodyPr wrap="none" rtlCol="0">
            <a:spAutoFit/>
          </a:bodyPr>
          <a:lstStyle/>
          <a:p>
            <a:r>
              <a:rPr lang="en-US" sz="1000" dirty="0">
                <a:latin typeface="Calibri" panose="020F0502020204030204" pitchFamily="34" charset="0"/>
                <a:cs typeface="Calibri" panose="020F0502020204030204" pitchFamily="34" charset="0"/>
              </a:rPr>
              <a:t>6</a:t>
            </a:r>
          </a:p>
        </p:txBody>
      </p:sp>
      <p:sp>
        <p:nvSpPr>
          <p:cNvPr id="5" name="Text Box 6">
            <a:extLst>
              <a:ext uri="{FF2B5EF4-FFF2-40B4-BE49-F238E27FC236}">
                <a16:creationId xmlns:a16="http://schemas.microsoft.com/office/drawing/2014/main" id="{769CE976-C4C9-9ED1-9B7E-FE84A388B478}"/>
              </a:ext>
            </a:extLst>
          </p:cNvPr>
          <p:cNvSpPr txBox="1">
            <a:spLocks noChangeArrowheads="1"/>
          </p:cNvSpPr>
          <p:nvPr/>
        </p:nvSpPr>
        <p:spPr bwMode="auto">
          <a:xfrm>
            <a:off x="101184" y="4258394"/>
            <a:ext cx="2470566" cy="11695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000">
                <a:solidFill>
                  <a:schemeClr val="accent2"/>
                </a:solidFill>
                <a:latin typeface="Times New Roman" pitchFamily="18" charset="0"/>
                <a:ea typeface="ＭＳ Ｐゴシック" pitchFamily="34" charset="-128"/>
              </a:defRPr>
            </a:lvl1pPr>
            <a:lvl2pPr marL="742950" indent="-285750" eaLnBrk="0" hangingPunct="0">
              <a:defRPr sz="2000">
                <a:solidFill>
                  <a:schemeClr val="accent2"/>
                </a:solidFill>
                <a:latin typeface="Times New Roman" pitchFamily="18" charset="0"/>
                <a:ea typeface="ＭＳ Ｐゴシック" pitchFamily="34" charset="-128"/>
              </a:defRPr>
            </a:lvl2pPr>
            <a:lvl3pPr marL="1143000" indent="-228600" eaLnBrk="0" hangingPunct="0">
              <a:defRPr sz="2000">
                <a:solidFill>
                  <a:schemeClr val="accent2"/>
                </a:solidFill>
                <a:latin typeface="Times New Roman" pitchFamily="18" charset="0"/>
                <a:ea typeface="ＭＳ Ｐゴシック" pitchFamily="34" charset="-128"/>
              </a:defRPr>
            </a:lvl3pPr>
            <a:lvl4pPr marL="1600200" indent="-228600" eaLnBrk="0" hangingPunct="0">
              <a:defRPr sz="2000">
                <a:solidFill>
                  <a:schemeClr val="accent2"/>
                </a:solidFill>
                <a:latin typeface="Times New Roman" pitchFamily="18" charset="0"/>
                <a:ea typeface="ＭＳ Ｐゴシック" pitchFamily="34" charset="-128"/>
              </a:defRPr>
            </a:lvl4pPr>
            <a:lvl5pPr marL="2057400" indent="-228600" eaLnBrk="0" hangingPunct="0">
              <a:defRPr sz="2000">
                <a:solidFill>
                  <a:schemeClr val="accent2"/>
                </a:solidFill>
                <a:latin typeface="Times New Roman" pitchFamily="18" charset="0"/>
                <a:ea typeface="ＭＳ Ｐゴシック" pitchFamily="34" charset="-128"/>
              </a:defRPr>
            </a:lvl5pPr>
            <a:lvl6pPr marL="2514600" indent="-228600" eaLnBrk="0" fontAlgn="base" hangingPunct="0">
              <a:spcBef>
                <a:spcPct val="0"/>
              </a:spcBef>
              <a:spcAft>
                <a:spcPct val="0"/>
              </a:spcAft>
              <a:defRPr sz="2000">
                <a:solidFill>
                  <a:schemeClr val="accent2"/>
                </a:solidFill>
                <a:latin typeface="Times New Roman" pitchFamily="18" charset="0"/>
                <a:ea typeface="ＭＳ Ｐゴシック" pitchFamily="34" charset="-128"/>
              </a:defRPr>
            </a:lvl6pPr>
            <a:lvl7pPr marL="2971800" indent="-228600" eaLnBrk="0" fontAlgn="base" hangingPunct="0">
              <a:spcBef>
                <a:spcPct val="0"/>
              </a:spcBef>
              <a:spcAft>
                <a:spcPct val="0"/>
              </a:spcAft>
              <a:defRPr sz="2000">
                <a:solidFill>
                  <a:schemeClr val="accent2"/>
                </a:solidFill>
                <a:latin typeface="Times New Roman" pitchFamily="18" charset="0"/>
                <a:ea typeface="ＭＳ Ｐゴシック" pitchFamily="34" charset="-128"/>
              </a:defRPr>
            </a:lvl7pPr>
            <a:lvl8pPr marL="3429000" indent="-228600" eaLnBrk="0" fontAlgn="base" hangingPunct="0">
              <a:spcBef>
                <a:spcPct val="0"/>
              </a:spcBef>
              <a:spcAft>
                <a:spcPct val="0"/>
              </a:spcAft>
              <a:defRPr sz="2000">
                <a:solidFill>
                  <a:schemeClr val="accent2"/>
                </a:solidFill>
                <a:latin typeface="Times New Roman" pitchFamily="18" charset="0"/>
                <a:ea typeface="ＭＳ Ｐゴシック" pitchFamily="34" charset="-128"/>
              </a:defRPr>
            </a:lvl8pPr>
            <a:lvl9pPr marL="3886200" indent="-228600" eaLnBrk="0" fontAlgn="base" hangingPunct="0">
              <a:spcBef>
                <a:spcPct val="0"/>
              </a:spcBef>
              <a:spcAft>
                <a:spcPct val="0"/>
              </a:spcAft>
              <a:defRPr sz="2000">
                <a:solidFill>
                  <a:schemeClr val="accent2"/>
                </a:solidFill>
                <a:latin typeface="Times New Roman" pitchFamily="18" charset="0"/>
                <a:ea typeface="ＭＳ Ｐゴシック" pitchFamily="34" charset="-128"/>
              </a:defRPr>
            </a:lvl9pPr>
          </a:lstStyle>
          <a:p>
            <a:pPr algn="just"/>
            <a:r>
              <a:rPr lang="en-US" altLang="en-US" sz="1400" dirty="0">
                <a:solidFill>
                  <a:schemeClr val="tx1"/>
                </a:solidFill>
                <a:latin typeface="Calibri" panose="020F0502020204030204" pitchFamily="34" charset="0"/>
                <a:cs typeface="Calibri" panose="020F0502020204030204" pitchFamily="34" charset="0"/>
              </a:rPr>
              <a:t>Total FROIs filed in FY 2025 are 26,341. The total FROIs filed in FY 2024 were 31,473. This represented 0.85% of the working population in MA. </a:t>
            </a:r>
          </a:p>
        </p:txBody>
      </p:sp>
      <p:graphicFrame>
        <p:nvGraphicFramePr>
          <p:cNvPr id="6" name="Chart 5">
            <a:extLst>
              <a:ext uri="{FF2B5EF4-FFF2-40B4-BE49-F238E27FC236}">
                <a16:creationId xmlns:a16="http://schemas.microsoft.com/office/drawing/2014/main" id="{F182099D-BA49-E8A3-9708-5EBE301AD044}"/>
              </a:ext>
            </a:extLst>
          </p:cNvPr>
          <p:cNvGraphicFramePr/>
          <p:nvPr>
            <p:extLst>
              <p:ext uri="{D42A27DB-BD31-4B8C-83A1-F6EECF244321}">
                <p14:modId xmlns:p14="http://schemas.microsoft.com/office/powerpoint/2010/main" val="341509874"/>
              </p:ext>
            </p:extLst>
          </p:nvPr>
        </p:nvGraphicFramePr>
        <p:xfrm>
          <a:off x="802967" y="983278"/>
          <a:ext cx="7238083" cy="3433123"/>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7" name="Chart 6">
            <a:extLst>
              <a:ext uri="{FF2B5EF4-FFF2-40B4-BE49-F238E27FC236}">
                <a16:creationId xmlns:a16="http://schemas.microsoft.com/office/drawing/2014/main" id="{6AED3E66-E9F4-479C-AC5B-2E07E454DDE2}"/>
              </a:ext>
            </a:extLst>
          </p:cNvPr>
          <p:cNvGraphicFramePr/>
          <p:nvPr>
            <p:extLst>
              <p:ext uri="{D42A27DB-BD31-4B8C-83A1-F6EECF244321}">
                <p14:modId xmlns:p14="http://schemas.microsoft.com/office/powerpoint/2010/main" val="7779564"/>
              </p:ext>
            </p:extLst>
          </p:nvPr>
        </p:nvGraphicFramePr>
        <p:xfrm>
          <a:off x="2453833" y="4339157"/>
          <a:ext cx="4492493" cy="2588845"/>
        </p:xfrm>
        <a:graphic>
          <a:graphicData uri="http://schemas.openxmlformats.org/drawingml/2006/chart">
            <c:chart xmlns:c="http://schemas.openxmlformats.org/drawingml/2006/chart" xmlns:r="http://schemas.openxmlformats.org/officeDocument/2006/relationships" r:id="rId4"/>
          </a:graphicData>
        </a:graphic>
      </p:graphicFrame>
      <p:sp>
        <p:nvSpPr>
          <p:cNvPr id="8" name="TextBox 7">
            <a:extLst>
              <a:ext uri="{FF2B5EF4-FFF2-40B4-BE49-F238E27FC236}">
                <a16:creationId xmlns:a16="http://schemas.microsoft.com/office/drawing/2014/main" id="{0A1D0ECE-836D-C9D4-B35F-94954FF30934}"/>
              </a:ext>
            </a:extLst>
          </p:cNvPr>
          <p:cNvSpPr txBox="1"/>
          <p:nvPr/>
        </p:nvSpPr>
        <p:spPr>
          <a:xfrm>
            <a:off x="4156950" y="4108324"/>
            <a:ext cx="1204176" cy="461665"/>
          </a:xfrm>
          <a:prstGeom prst="rect">
            <a:avLst/>
          </a:prstGeom>
          <a:noFill/>
        </p:spPr>
        <p:txBody>
          <a:bodyPr wrap="none" rtlCol="0">
            <a:spAutoFit/>
          </a:bodyPr>
          <a:lstStyle/>
          <a:p>
            <a:pPr algn="ctr"/>
            <a:r>
              <a:rPr lang="en-US" sz="1200" b="1" dirty="0">
                <a:solidFill>
                  <a:schemeClr val="tx1"/>
                </a:solidFill>
                <a:latin typeface="Calibri" panose="020F0502020204030204" pitchFamily="34" charset="0"/>
                <a:cs typeface="Calibri" panose="020F0502020204030204" pitchFamily="34" charset="0"/>
              </a:rPr>
              <a:t>Injury Types</a:t>
            </a:r>
          </a:p>
          <a:p>
            <a:pPr algn="ctr"/>
            <a:r>
              <a:rPr lang="en-US" sz="1200" b="1" dirty="0">
                <a:solidFill>
                  <a:schemeClr val="tx1"/>
                </a:solidFill>
                <a:latin typeface="Calibri" panose="020F0502020204030204" pitchFamily="34" charset="0"/>
                <a:cs typeface="Calibri" panose="020F0502020204030204" pitchFamily="34" charset="0"/>
              </a:rPr>
              <a:t>as of 4/30/2025</a:t>
            </a:r>
          </a:p>
        </p:txBody>
      </p:sp>
      <p:sp>
        <p:nvSpPr>
          <p:cNvPr id="2" name="TextBox 1">
            <a:extLst>
              <a:ext uri="{FF2B5EF4-FFF2-40B4-BE49-F238E27FC236}">
                <a16:creationId xmlns:a16="http://schemas.microsoft.com/office/drawing/2014/main" id="{251652F0-68EB-8D7C-417D-30F21CFFE9AC}"/>
              </a:ext>
            </a:extLst>
          </p:cNvPr>
          <p:cNvSpPr txBox="1"/>
          <p:nvPr/>
        </p:nvSpPr>
        <p:spPr>
          <a:xfrm>
            <a:off x="2986490" y="988196"/>
            <a:ext cx="3171019" cy="338554"/>
          </a:xfrm>
          <a:prstGeom prst="rect">
            <a:avLst/>
          </a:prstGeom>
          <a:noFill/>
        </p:spPr>
        <p:txBody>
          <a:bodyPr wrap="square">
            <a:spAutoFit/>
          </a:bodyPr>
          <a:lstStyle/>
          <a:p>
            <a:pPr algn="ctr"/>
            <a:r>
              <a:rPr lang="en-US" sz="1600" b="1" dirty="0">
                <a:solidFill>
                  <a:schemeClr val="tx1"/>
                </a:solidFill>
                <a:latin typeface="Calibri" panose="020F0502020204030204" pitchFamily="34" charset="0"/>
                <a:ea typeface="+mn-ea"/>
                <a:cs typeface="Calibri" panose="020F0502020204030204" pitchFamily="34" charset="0"/>
              </a:rPr>
              <a:t>First Reports Filed by Month</a:t>
            </a:r>
            <a:endParaRPr lang="en-US" sz="1600" b="1" dirty="0">
              <a:solidFill>
                <a:schemeClr val="tx1"/>
              </a:solidFill>
              <a:latin typeface="Calibri" panose="020F0502020204030204" pitchFamily="34" charset="0"/>
              <a:cs typeface="Calibri" panose="020F0502020204030204" pitchFamily="34" charset="0"/>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a:extLst>
              <a:ext uri="{FF2B5EF4-FFF2-40B4-BE49-F238E27FC236}">
                <a16:creationId xmlns:a16="http://schemas.microsoft.com/office/drawing/2014/main" id="{84C4B93D-0B54-9207-8A43-8F151BDD58D5}"/>
              </a:ext>
            </a:extLst>
          </p:cNvPr>
          <p:cNvSpPr>
            <a:spLocks noGrp="1" noChangeArrowheads="1"/>
          </p:cNvSpPr>
          <p:nvPr>
            <p:ph type="title"/>
          </p:nvPr>
        </p:nvSpPr>
        <p:spPr>
          <a:xfrm>
            <a:off x="76200" y="381000"/>
            <a:ext cx="8001000" cy="533400"/>
          </a:xfrm>
        </p:spPr>
        <p:txBody>
          <a:bodyPr/>
          <a:lstStyle/>
          <a:p>
            <a:pPr eaLnBrk="1" hangingPunct="1"/>
            <a:r>
              <a:rPr lang="en-US" altLang="en-US" sz="2400" dirty="0">
                <a:latin typeface="Calibri" panose="020F0502020204030204" pitchFamily="34" charset="0"/>
                <a:cs typeface="Calibri" panose="020F0502020204030204" pitchFamily="34" charset="0"/>
              </a:rPr>
              <a:t>Workers’ Compensation Advisory Council – May 2025</a:t>
            </a:r>
          </a:p>
        </p:txBody>
      </p:sp>
      <p:sp>
        <p:nvSpPr>
          <p:cNvPr id="8" name="TextBox 7">
            <a:extLst>
              <a:ext uri="{FF2B5EF4-FFF2-40B4-BE49-F238E27FC236}">
                <a16:creationId xmlns:a16="http://schemas.microsoft.com/office/drawing/2014/main" id="{0EA3C2C0-DCB0-9D62-EB9C-88AF437688CF}"/>
              </a:ext>
            </a:extLst>
          </p:cNvPr>
          <p:cNvSpPr txBox="1"/>
          <p:nvPr/>
        </p:nvSpPr>
        <p:spPr>
          <a:xfrm>
            <a:off x="2986490" y="988196"/>
            <a:ext cx="3171019" cy="338554"/>
          </a:xfrm>
          <a:prstGeom prst="rect">
            <a:avLst/>
          </a:prstGeom>
          <a:noFill/>
        </p:spPr>
        <p:txBody>
          <a:bodyPr wrap="square">
            <a:spAutoFit/>
          </a:bodyPr>
          <a:lstStyle/>
          <a:p>
            <a:pPr algn="ctr"/>
            <a:r>
              <a:rPr lang="en-US" sz="1600" b="1" dirty="0">
                <a:solidFill>
                  <a:schemeClr val="tx1"/>
                </a:solidFill>
                <a:latin typeface="Calibri" panose="020F0502020204030204" pitchFamily="34" charset="0"/>
                <a:ea typeface="+mn-ea"/>
                <a:cs typeface="Calibri" panose="020F0502020204030204" pitchFamily="34" charset="0"/>
              </a:rPr>
              <a:t>Cases Filed by Month</a:t>
            </a:r>
            <a:endParaRPr lang="en-US" sz="1600" b="1" dirty="0">
              <a:solidFill>
                <a:schemeClr val="tx1"/>
              </a:solidFill>
              <a:latin typeface="Calibri" panose="020F0502020204030204" pitchFamily="34" charset="0"/>
              <a:cs typeface="Calibri" panose="020F0502020204030204" pitchFamily="34" charset="0"/>
            </a:endParaRPr>
          </a:p>
        </p:txBody>
      </p:sp>
      <p:sp>
        <p:nvSpPr>
          <p:cNvPr id="2" name="TextBox 1">
            <a:extLst>
              <a:ext uri="{FF2B5EF4-FFF2-40B4-BE49-F238E27FC236}">
                <a16:creationId xmlns:a16="http://schemas.microsoft.com/office/drawing/2014/main" id="{B90A61D2-5504-DCB2-0C84-3CF4C337755C}"/>
              </a:ext>
            </a:extLst>
          </p:cNvPr>
          <p:cNvSpPr txBox="1"/>
          <p:nvPr/>
        </p:nvSpPr>
        <p:spPr>
          <a:xfrm>
            <a:off x="8668029" y="6246820"/>
            <a:ext cx="250390" cy="246221"/>
          </a:xfrm>
          <a:prstGeom prst="rect">
            <a:avLst/>
          </a:prstGeom>
          <a:noFill/>
        </p:spPr>
        <p:txBody>
          <a:bodyPr wrap="none" rtlCol="0">
            <a:spAutoFit/>
          </a:bodyPr>
          <a:lstStyle/>
          <a:p>
            <a:r>
              <a:rPr lang="en-US" sz="1000" dirty="0">
                <a:latin typeface="Calibri" panose="020F0502020204030204" pitchFamily="34" charset="0"/>
                <a:cs typeface="Calibri" panose="020F0502020204030204" pitchFamily="34" charset="0"/>
              </a:rPr>
              <a:t>7</a:t>
            </a:r>
          </a:p>
        </p:txBody>
      </p:sp>
      <p:graphicFrame>
        <p:nvGraphicFramePr>
          <p:cNvPr id="6" name="Chart 5">
            <a:extLst>
              <a:ext uri="{FF2B5EF4-FFF2-40B4-BE49-F238E27FC236}">
                <a16:creationId xmlns:a16="http://schemas.microsoft.com/office/drawing/2014/main" id="{F939B6D0-C132-8041-140B-D2B487EC687D}"/>
              </a:ext>
            </a:extLst>
          </p:cNvPr>
          <p:cNvGraphicFramePr/>
          <p:nvPr>
            <p:extLst>
              <p:ext uri="{D42A27DB-BD31-4B8C-83A1-F6EECF244321}">
                <p14:modId xmlns:p14="http://schemas.microsoft.com/office/powerpoint/2010/main" val="4149333780"/>
              </p:ext>
            </p:extLst>
          </p:nvPr>
        </p:nvGraphicFramePr>
        <p:xfrm>
          <a:off x="984250" y="1280259"/>
          <a:ext cx="7175500" cy="2373033"/>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7" name="Chart 6">
            <a:extLst>
              <a:ext uri="{FF2B5EF4-FFF2-40B4-BE49-F238E27FC236}">
                <a16:creationId xmlns:a16="http://schemas.microsoft.com/office/drawing/2014/main" id="{0FD06713-9929-0016-5221-CCC2EF145DC0}"/>
              </a:ext>
            </a:extLst>
          </p:cNvPr>
          <p:cNvGraphicFramePr/>
          <p:nvPr>
            <p:extLst>
              <p:ext uri="{D42A27DB-BD31-4B8C-83A1-F6EECF244321}">
                <p14:modId xmlns:p14="http://schemas.microsoft.com/office/powerpoint/2010/main" val="2927095565"/>
              </p:ext>
            </p:extLst>
          </p:nvPr>
        </p:nvGraphicFramePr>
        <p:xfrm>
          <a:off x="1031023" y="3507928"/>
          <a:ext cx="7081952" cy="2738892"/>
        </p:xfrm>
        <a:graphic>
          <a:graphicData uri="http://schemas.openxmlformats.org/drawingml/2006/chart">
            <c:chart xmlns:c="http://schemas.openxmlformats.org/drawingml/2006/chart" xmlns:r="http://schemas.openxmlformats.org/officeDocument/2006/relationships" r:id="rId4"/>
          </a:graphicData>
        </a:graphic>
      </p:graphicFrame>
      <p:sp>
        <p:nvSpPr>
          <p:cNvPr id="10" name="Text Box 6">
            <a:extLst>
              <a:ext uri="{FF2B5EF4-FFF2-40B4-BE49-F238E27FC236}">
                <a16:creationId xmlns:a16="http://schemas.microsoft.com/office/drawing/2014/main" id="{F24CE612-DBAD-D93B-87C3-211DDF00D2A4}"/>
              </a:ext>
            </a:extLst>
          </p:cNvPr>
          <p:cNvSpPr txBox="1">
            <a:spLocks noChangeArrowheads="1"/>
          </p:cNvSpPr>
          <p:nvPr/>
        </p:nvSpPr>
        <p:spPr bwMode="auto">
          <a:xfrm>
            <a:off x="2944627" y="6246820"/>
            <a:ext cx="3254747"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000">
                <a:solidFill>
                  <a:schemeClr val="accent2"/>
                </a:solidFill>
                <a:latin typeface="Times New Roman" pitchFamily="18" charset="0"/>
                <a:ea typeface="ＭＳ Ｐゴシック" pitchFamily="34" charset="-128"/>
              </a:defRPr>
            </a:lvl1pPr>
            <a:lvl2pPr marL="742950" indent="-285750" eaLnBrk="0" hangingPunct="0">
              <a:defRPr sz="2000">
                <a:solidFill>
                  <a:schemeClr val="accent2"/>
                </a:solidFill>
                <a:latin typeface="Times New Roman" pitchFamily="18" charset="0"/>
                <a:ea typeface="ＭＳ Ｐゴシック" pitchFamily="34" charset="-128"/>
              </a:defRPr>
            </a:lvl2pPr>
            <a:lvl3pPr marL="1143000" indent="-228600" eaLnBrk="0" hangingPunct="0">
              <a:defRPr sz="2000">
                <a:solidFill>
                  <a:schemeClr val="accent2"/>
                </a:solidFill>
                <a:latin typeface="Times New Roman" pitchFamily="18" charset="0"/>
                <a:ea typeface="ＭＳ Ｐゴシック" pitchFamily="34" charset="-128"/>
              </a:defRPr>
            </a:lvl3pPr>
            <a:lvl4pPr marL="1600200" indent="-228600" eaLnBrk="0" hangingPunct="0">
              <a:defRPr sz="2000">
                <a:solidFill>
                  <a:schemeClr val="accent2"/>
                </a:solidFill>
                <a:latin typeface="Times New Roman" pitchFamily="18" charset="0"/>
                <a:ea typeface="ＭＳ Ｐゴシック" pitchFamily="34" charset="-128"/>
              </a:defRPr>
            </a:lvl4pPr>
            <a:lvl5pPr marL="2057400" indent="-228600" eaLnBrk="0" hangingPunct="0">
              <a:defRPr sz="2000">
                <a:solidFill>
                  <a:schemeClr val="accent2"/>
                </a:solidFill>
                <a:latin typeface="Times New Roman" pitchFamily="18" charset="0"/>
                <a:ea typeface="ＭＳ Ｐゴシック" pitchFamily="34" charset="-128"/>
              </a:defRPr>
            </a:lvl5pPr>
            <a:lvl6pPr marL="2514600" indent="-228600" eaLnBrk="0" fontAlgn="base" hangingPunct="0">
              <a:spcBef>
                <a:spcPct val="0"/>
              </a:spcBef>
              <a:spcAft>
                <a:spcPct val="0"/>
              </a:spcAft>
              <a:defRPr sz="2000">
                <a:solidFill>
                  <a:schemeClr val="accent2"/>
                </a:solidFill>
                <a:latin typeface="Times New Roman" pitchFamily="18" charset="0"/>
                <a:ea typeface="ＭＳ Ｐゴシック" pitchFamily="34" charset="-128"/>
              </a:defRPr>
            </a:lvl6pPr>
            <a:lvl7pPr marL="2971800" indent="-228600" eaLnBrk="0" fontAlgn="base" hangingPunct="0">
              <a:spcBef>
                <a:spcPct val="0"/>
              </a:spcBef>
              <a:spcAft>
                <a:spcPct val="0"/>
              </a:spcAft>
              <a:defRPr sz="2000">
                <a:solidFill>
                  <a:schemeClr val="accent2"/>
                </a:solidFill>
                <a:latin typeface="Times New Roman" pitchFamily="18" charset="0"/>
                <a:ea typeface="ＭＳ Ｐゴシック" pitchFamily="34" charset="-128"/>
              </a:defRPr>
            </a:lvl7pPr>
            <a:lvl8pPr marL="3429000" indent="-228600" eaLnBrk="0" fontAlgn="base" hangingPunct="0">
              <a:spcBef>
                <a:spcPct val="0"/>
              </a:spcBef>
              <a:spcAft>
                <a:spcPct val="0"/>
              </a:spcAft>
              <a:defRPr sz="2000">
                <a:solidFill>
                  <a:schemeClr val="accent2"/>
                </a:solidFill>
                <a:latin typeface="Times New Roman" pitchFamily="18" charset="0"/>
                <a:ea typeface="ＭＳ Ｐゴシック" pitchFamily="34" charset="-128"/>
              </a:defRPr>
            </a:lvl8pPr>
            <a:lvl9pPr marL="3886200" indent="-228600" eaLnBrk="0" fontAlgn="base" hangingPunct="0">
              <a:spcBef>
                <a:spcPct val="0"/>
              </a:spcBef>
              <a:spcAft>
                <a:spcPct val="0"/>
              </a:spcAft>
              <a:defRPr sz="2000">
                <a:solidFill>
                  <a:schemeClr val="accent2"/>
                </a:solidFill>
                <a:latin typeface="Times New Roman" pitchFamily="18" charset="0"/>
                <a:ea typeface="ＭＳ Ｐゴシック" pitchFamily="34" charset="-128"/>
              </a:defRPr>
            </a:lvl9pPr>
          </a:lstStyle>
          <a:p>
            <a:pPr algn="ctr"/>
            <a:r>
              <a:rPr lang="en-US" altLang="en-US" sz="1600" dirty="0">
                <a:solidFill>
                  <a:schemeClr val="tx1"/>
                </a:solidFill>
                <a:latin typeface="Calibri" panose="020F0502020204030204" pitchFamily="34" charset="0"/>
                <a:cs typeface="Calibri" panose="020F0502020204030204" pitchFamily="34" charset="0"/>
              </a:rPr>
              <a:t>913 cases were filed in April.  </a:t>
            </a:r>
            <a:endParaRPr lang="en-US" altLang="en-US" sz="1600" b="1" strike="sngStrike" dirty="0">
              <a:solidFill>
                <a:schemeClr val="tx1"/>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92181138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p:txBody>
          <a:bodyPr/>
          <a:lstStyle/>
          <a:p>
            <a:pPr eaLnBrk="1" hangingPunct="1"/>
            <a:r>
              <a:rPr lang="en-US" altLang="en-US" sz="2400" dirty="0">
                <a:latin typeface="Calibri" panose="020F0502020204030204" pitchFamily="34" charset="0"/>
                <a:cs typeface="Calibri" panose="020F0502020204030204" pitchFamily="34" charset="0"/>
              </a:rPr>
              <a:t>Workers’ Compensation Advisory Council – May 2025</a:t>
            </a:r>
          </a:p>
        </p:txBody>
      </p:sp>
      <p:sp>
        <p:nvSpPr>
          <p:cNvPr id="7173" name="Text Box 5"/>
          <p:cNvSpPr txBox="1">
            <a:spLocks noChangeArrowheads="1"/>
          </p:cNvSpPr>
          <p:nvPr/>
        </p:nvSpPr>
        <p:spPr bwMode="auto">
          <a:xfrm>
            <a:off x="2741613" y="992804"/>
            <a:ext cx="3660775" cy="461665"/>
          </a:xfrm>
          <a:prstGeom prst="rect">
            <a:avLst/>
          </a:prstGeom>
          <a:noFill/>
          <a:ln w="9525">
            <a:noFill/>
            <a:miter lim="800000"/>
            <a:headEnd/>
            <a:tailEnd/>
          </a:ln>
          <a:effectLst/>
        </p:spPr>
        <p:txBody>
          <a:bodyPr>
            <a:spAutoFit/>
          </a:bodyPr>
          <a:lstStyle/>
          <a:p>
            <a:pPr algn="ctr" eaLnBrk="0" hangingPunct="0">
              <a:defRPr/>
            </a:pPr>
            <a:r>
              <a:rPr lang="en-US" sz="2400" b="1" dirty="0">
                <a:solidFill>
                  <a:schemeClr val="tx1"/>
                </a:solidFill>
                <a:latin typeface="Calibri" panose="020F0502020204030204" pitchFamily="34" charset="0"/>
                <a:ea typeface="+mn-ea"/>
                <a:cs typeface="Calibri" panose="020F0502020204030204" pitchFamily="34" charset="0"/>
              </a:rPr>
              <a:t>Office of Investigations</a:t>
            </a:r>
          </a:p>
        </p:txBody>
      </p:sp>
      <p:sp>
        <p:nvSpPr>
          <p:cNvPr id="8" name="Text Box 7"/>
          <p:cNvSpPr txBox="1">
            <a:spLocks noChangeArrowheads="1"/>
          </p:cNvSpPr>
          <p:nvPr/>
        </p:nvSpPr>
        <p:spPr bwMode="auto">
          <a:xfrm>
            <a:off x="0" y="1615257"/>
            <a:ext cx="2648932"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000">
                <a:solidFill>
                  <a:schemeClr val="accent2"/>
                </a:solidFill>
                <a:latin typeface="Times New Roman" pitchFamily="18" charset="0"/>
                <a:ea typeface="ＭＳ Ｐゴシック" pitchFamily="34" charset="-128"/>
              </a:defRPr>
            </a:lvl1pPr>
            <a:lvl2pPr marL="742950" indent="-285750" eaLnBrk="0" hangingPunct="0">
              <a:defRPr sz="2000">
                <a:solidFill>
                  <a:schemeClr val="accent2"/>
                </a:solidFill>
                <a:latin typeface="Times New Roman" pitchFamily="18" charset="0"/>
                <a:ea typeface="ＭＳ Ｐゴシック" pitchFamily="34" charset="-128"/>
              </a:defRPr>
            </a:lvl2pPr>
            <a:lvl3pPr marL="1143000" indent="-228600" eaLnBrk="0" hangingPunct="0">
              <a:defRPr sz="2000">
                <a:solidFill>
                  <a:schemeClr val="accent2"/>
                </a:solidFill>
                <a:latin typeface="Times New Roman" pitchFamily="18" charset="0"/>
                <a:ea typeface="ＭＳ Ｐゴシック" pitchFamily="34" charset="-128"/>
              </a:defRPr>
            </a:lvl3pPr>
            <a:lvl4pPr marL="1600200" indent="-228600" eaLnBrk="0" hangingPunct="0">
              <a:defRPr sz="2000">
                <a:solidFill>
                  <a:schemeClr val="accent2"/>
                </a:solidFill>
                <a:latin typeface="Times New Roman" pitchFamily="18" charset="0"/>
                <a:ea typeface="ＭＳ Ｐゴシック" pitchFamily="34" charset="-128"/>
              </a:defRPr>
            </a:lvl4pPr>
            <a:lvl5pPr marL="2057400" indent="-228600" eaLnBrk="0" hangingPunct="0">
              <a:defRPr sz="2000">
                <a:solidFill>
                  <a:schemeClr val="accent2"/>
                </a:solidFill>
                <a:latin typeface="Times New Roman" pitchFamily="18" charset="0"/>
                <a:ea typeface="ＭＳ Ｐゴシック" pitchFamily="34" charset="-128"/>
              </a:defRPr>
            </a:lvl5pPr>
            <a:lvl6pPr marL="2514600" indent="-228600" eaLnBrk="0" fontAlgn="base" hangingPunct="0">
              <a:spcBef>
                <a:spcPct val="0"/>
              </a:spcBef>
              <a:spcAft>
                <a:spcPct val="0"/>
              </a:spcAft>
              <a:defRPr sz="2000">
                <a:solidFill>
                  <a:schemeClr val="accent2"/>
                </a:solidFill>
                <a:latin typeface="Times New Roman" pitchFamily="18" charset="0"/>
                <a:ea typeface="ＭＳ Ｐゴシック" pitchFamily="34" charset="-128"/>
              </a:defRPr>
            </a:lvl6pPr>
            <a:lvl7pPr marL="2971800" indent="-228600" eaLnBrk="0" fontAlgn="base" hangingPunct="0">
              <a:spcBef>
                <a:spcPct val="0"/>
              </a:spcBef>
              <a:spcAft>
                <a:spcPct val="0"/>
              </a:spcAft>
              <a:defRPr sz="2000">
                <a:solidFill>
                  <a:schemeClr val="accent2"/>
                </a:solidFill>
                <a:latin typeface="Times New Roman" pitchFamily="18" charset="0"/>
                <a:ea typeface="ＭＳ Ｐゴシック" pitchFamily="34" charset="-128"/>
              </a:defRPr>
            </a:lvl7pPr>
            <a:lvl8pPr marL="3429000" indent="-228600" eaLnBrk="0" fontAlgn="base" hangingPunct="0">
              <a:spcBef>
                <a:spcPct val="0"/>
              </a:spcBef>
              <a:spcAft>
                <a:spcPct val="0"/>
              </a:spcAft>
              <a:defRPr sz="2000">
                <a:solidFill>
                  <a:schemeClr val="accent2"/>
                </a:solidFill>
                <a:latin typeface="Times New Roman" pitchFamily="18" charset="0"/>
                <a:ea typeface="ＭＳ Ｐゴシック" pitchFamily="34" charset="-128"/>
              </a:defRPr>
            </a:lvl8pPr>
            <a:lvl9pPr marL="3886200" indent="-228600" eaLnBrk="0" fontAlgn="base" hangingPunct="0">
              <a:spcBef>
                <a:spcPct val="0"/>
              </a:spcBef>
              <a:spcAft>
                <a:spcPct val="0"/>
              </a:spcAft>
              <a:defRPr sz="2000">
                <a:solidFill>
                  <a:schemeClr val="accent2"/>
                </a:solidFill>
                <a:latin typeface="Times New Roman" pitchFamily="18" charset="0"/>
                <a:ea typeface="ＭＳ Ｐゴシック" pitchFamily="34" charset="-128"/>
              </a:defRPr>
            </a:lvl9pPr>
          </a:lstStyle>
          <a:p>
            <a:r>
              <a:rPr lang="en-US" altLang="en-US" sz="1200" i="1" dirty="0">
                <a:solidFill>
                  <a:schemeClr val="tx1"/>
                </a:solidFill>
                <a:latin typeface="Calibri" panose="020F0502020204030204" pitchFamily="34" charset="0"/>
                <a:cs typeface="Calibri" panose="020F0502020204030204" pitchFamily="34" charset="0"/>
              </a:rPr>
              <a:t>Total Figures FY 2025 as of 4/30/2025</a:t>
            </a:r>
            <a:endParaRPr lang="en-US" altLang="en-US" sz="900" i="1" dirty="0">
              <a:solidFill>
                <a:schemeClr val="tx1"/>
              </a:solidFill>
              <a:latin typeface="Calibri" panose="020F0502020204030204" pitchFamily="34" charset="0"/>
              <a:cs typeface="Calibri" panose="020F0502020204030204" pitchFamily="34" charset="0"/>
            </a:endParaRPr>
          </a:p>
        </p:txBody>
      </p:sp>
      <p:sp>
        <p:nvSpPr>
          <p:cNvPr id="9" name="TextBox 8"/>
          <p:cNvSpPr txBox="1"/>
          <p:nvPr/>
        </p:nvSpPr>
        <p:spPr>
          <a:xfrm>
            <a:off x="8668029" y="6246820"/>
            <a:ext cx="250390" cy="246221"/>
          </a:xfrm>
          <a:prstGeom prst="rect">
            <a:avLst/>
          </a:prstGeom>
          <a:noFill/>
        </p:spPr>
        <p:txBody>
          <a:bodyPr wrap="none" rtlCol="0">
            <a:spAutoFit/>
          </a:bodyPr>
          <a:lstStyle/>
          <a:p>
            <a:r>
              <a:rPr lang="en-US" sz="1000" dirty="0">
                <a:latin typeface="Calibri" panose="020F0502020204030204" pitchFamily="34" charset="0"/>
                <a:cs typeface="Calibri" panose="020F0502020204030204" pitchFamily="34" charset="0"/>
              </a:rPr>
              <a:t>8</a:t>
            </a:r>
          </a:p>
        </p:txBody>
      </p:sp>
      <p:graphicFrame>
        <p:nvGraphicFramePr>
          <p:cNvPr id="5" name="Chart 4">
            <a:extLst>
              <a:ext uri="{FF2B5EF4-FFF2-40B4-BE49-F238E27FC236}">
                <a16:creationId xmlns:a16="http://schemas.microsoft.com/office/drawing/2014/main" id="{079A5195-8303-A60D-DA71-B0EC7F414DEA}"/>
              </a:ext>
            </a:extLst>
          </p:cNvPr>
          <p:cNvGraphicFramePr/>
          <p:nvPr>
            <p:extLst>
              <p:ext uri="{D42A27DB-BD31-4B8C-83A1-F6EECF244321}">
                <p14:modId xmlns:p14="http://schemas.microsoft.com/office/powerpoint/2010/main" val="4102539417"/>
              </p:ext>
            </p:extLst>
          </p:nvPr>
        </p:nvGraphicFramePr>
        <p:xfrm>
          <a:off x="343287" y="1322331"/>
          <a:ext cx="8449937" cy="4340356"/>
        </p:xfrm>
        <a:graphic>
          <a:graphicData uri="http://schemas.openxmlformats.org/drawingml/2006/chart">
            <c:chart xmlns:c="http://schemas.openxmlformats.org/drawingml/2006/chart" xmlns:r="http://schemas.openxmlformats.org/officeDocument/2006/relationships" r:id="rId3"/>
          </a:graphicData>
        </a:graphic>
      </p:graphicFrame>
      <p:sp>
        <p:nvSpPr>
          <p:cNvPr id="3" name="Text Box 4">
            <a:extLst>
              <a:ext uri="{FF2B5EF4-FFF2-40B4-BE49-F238E27FC236}">
                <a16:creationId xmlns:a16="http://schemas.microsoft.com/office/drawing/2014/main" id="{96E3ED2F-6572-9081-435C-CCBD2EAF7E14}"/>
              </a:ext>
            </a:extLst>
          </p:cNvPr>
          <p:cNvSpPr txBox="1">
            <a:spLocks noChangeArrowheads="1"/>
          </p:cNvSpPr>
          <p:nvPr/>
        </p:nvSpPr>
        <p:spPr bwMode="auto">
          <a:xfrm>
            <a:off x="225581" y="5662687"/>
            <a:ext cx="8683625" cy="738664"/>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defRPr sz="2000">
                <a:solidFill>
                  <a:schemeClr val="accent2"/>
                </a:solidFill>
                <a:latin typeface="Times New Roman" pitchFamily="18" charset="0"/>
                <a:ea typeface="ＭＳ Ｐゴシック" pitchFamily="34" charset="-128"/>
              </a:defRPr>
            </a:lvl1pPr>
            <a:lvl2pPr marL="742950" indent="-285750" eaLnBrk="0" hangingPunct="0">
              <a:defRPr sz="2000">
                <a:solidFill>
                  <a:schemeClr val="accent2"/>
                </a:solidFill>
                <a:latin typeface="Times New Roman" pitchFamily="18" charset="0"/>
                <a:ea typeface="ＭＳ Ｐゴシック" pitchFamily="34" charset="-128"/>
              </a:defRPr>
            </a:lvl2pPr>
            <a:lvl3pPr marL="1143000" indent="-228600" eaLnBrk="0" hangingPunct="0">
              <a:defRPr sz="2000">
                <a:solidFill>
                  <a:schemeClr val="accent2"/>
                </a:solidFill>
                <a:latin typeface="Times New Roman" pitchFamily="18" charset="0"/>
                <a:ea typeface="ＭＳ Ｐゴシック" pitchFamily="34" charset="-128"/>
              </a:defRPr>
            </a:lvl3pPr>
            <a:lvl4pPr marL="1600200" indent="-228600" eaLnBrk="0" hangingPunct="0">
              <a:defRPr sz="2000">
                <a:solidFill>
                  <a:schemeClr val="accent2"/>
                </a:solidFill>
                <a:latin typeface="Times New Roman" pitchFamily="18" charset="0"/>
                <a:ea typeface="ＭＳ Ｐゴシック" pitchFamily="34" charset="-128"/>
              </a:defRPr>
            </a:lvl4pPr>
            <a:lvl5pPr marL="2057400" indent="-228600" eaLnBrk="0" hangingPunct="0">
              <a:defRPr sz="2000">
                <a:solidFill>
                  <a:schemeClr val="accent2"/>
                </a:solidFill>
                <a:latin typeface="Times New Roman" pitchFamily="18" charset="0"/>
                <a:ea typeface="ＭＳ Ｐゴシック" pitchFamily="34" charset="-128"/>
              </a:defRPr>
            </a:lvl5pPr>
            <a:lvl6pPr marL="2514600" indent="-228600" eaLnBrk="0" fontAlgn="base" hangingPunct="0">
              <a:spcBef>
                <a:spcPct val="0"/>
              </a:spcBef>
              <a:spcAft>
                <a:spcPct val="0"/>
              </a:spcAft>
              <a:defRPr sz="2000">
                <a:solidFill>
                  <a:schemeClr val="accent2"/>
                </a:solidFill>
                <a:latin typeface="Times New Roman" pitchFamily="18" charset="0"/>
                <a:ea typeface="ＭＳ Ｐゴシック" pitchFamily="34" charset="-128"/>
              </a:defRPr>
            </a:lvl6pPr>
            <a:lvl7pPr marL="2971800" indent="-228600" eaLnBrk="0" fontAlgn="base" hangingPunct="0">
              <a:spcBef>
                <a:spcPct val="0"/>
              </a:spcBef>
              <a:spcAft>
                <a:spcPct val="0"/>
              </a:spcAft>
              <a:defRPr sz="2000">
                <a:solidFill>
                  <a:schemeClr val="accent2"/>
                </a:solidFill>
                <a:latin typeface="Times New Roman" pitchFamily="18" charset="0"/>
                <a:ea typeface="ＭＳ Ｐゴシック" pitchFamily="34" charset="-128"/>
              </a:defRPr>
            </a:lvl7pPr>
            <a:lvl8pPr marL="3429000" indent="-228600" eaLnBrk="0" fontAlgn="base" hangingPunct="0">
              <a:spcBef>
                <a:spcPct val="0"/>
              </a:spcBef>
              <a:spcAft>
                <a:spcPct val="0"/>
              </a:spcAft>
              <a:defRPr sz="2000">
                <a:solidFill>
                  <a:schemeClr val="accent2"/>
                </a:solidFill>
                <a:latin typeface="Times New Roman" pitchFamily="18" charset="0"/>
                <a:ea typeface="ＭＳ Ｐゴシック" pitchFamily="34" charset="-128"/>
              </a:defRPr>
            </a:lvl8pPr>
            <a:lvl9pPr marL="3886200" indent="-228600" eaLnBrk="0" fontAlgn="base" hangingPunct="0">
              <a:spcBef>
                <a:spcPct val="0"/>
              </a:spcBef>
              <a:spcAft>
                <a:spcPct val="0"/>
              </a:spcAft>
              <a:defRPr sz="2000">
                <a:solidFill>
                  <a:schemeClr val="accent2"/>
                </a:solidFill>
                <a:latin typeface="Times New Roman" pitchFamily="18" charset="0"/>
                <a:ea typeface="ＭＳ Ｐゴシック" pitchFamily="34" charset="-128"/>
              </a:defRPr>
            </a:lvl9pPr>
          </a:lstStyle>
          <a:p>
            <a:pPr algn="just"/>
            <a:r>
              <a:rPr lang="en-US" altLang="en-US" sz="1400" dirty="0">
                <a:solidFill>
                  <a:schemeClr val="tx1"/>
                </a:solidFill>
                <a:latin typeface="Calibri" panose="020F0502020204030204" pitchFamily="34" charset="0"/>
                <a:cs typeface="Calibri" panose="020F0502020204030204" pitchFamily="34" charset="0"/>
              </a:rPr>
              <a:t>6,063 compliance checks, 278 field investigations were conducted, 1,564 more employees are newly covered by WC insurance and 1,310 compliance letters were sent in April. FY 2024, yielded 79,550 compliance checks with 4,124 employees covered by WC insurance.  Please note, that one employer found out of compliance has 1,000 employees.</a:t>
            </a:r>
          </a:p>
        </p:txBody>
      </p:sp>
    </p:spTree>
  </p:cSld>
  <p:clrMapOvr>
    <a:masterClrMapping/>
  </p:clrMapOvr>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ctr"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3200" b="0" i="0" u="none" strike="noStrike" cap="none" normalizeH="0" baseline="0">
            <a:ln>
              <a:noFill/>
            </a:ln>
            <a:solidFill>
              <a:schemeClr val="accent2"/>
            </a:solidFill>
            <a:effectLst/>
            <a:latin typeface="Arial" pitchFamily="1"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ctr"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3200" b="0" i="0" u="none" strike="noStrike" cap="none" normalizeH="0" baseline="0">
            <a:ln>
              <a:noFill/>
            </a:ln>
            <a:solidFill>
              <a:schemeClr val="accent2"/>
            </a:solidFill>
            <a:effectLst/>
            <a:latin typeface="Arial" pitchFamily="1"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D7ABE31071780243B2E68C5BEE851FF0" ma:contentTypeVersion="12" ma:contentTypeDescription="Create a new document." ma:contentTypeScope="" ma:versionID="aa2a4d8f6373e43b0df61ccdeaa358a8">
  <xsd:schema xmlns:xsd="http://www.w3.org/2001/XMLSchema" xmlns:xs="http://www.w3.org/2001/XMLSchema" xmlns:p="http://schemas.microsoft.com/office/2006/metadata/properties" xmlns:ns3="6d1ab2f6-91f9-4f14-952a-3f3eb0d68341" xmlns:ns4="8f2fdac3-5421-455f-b4e4-df6141b3176a" targetNamespace="http://schemas.microsoft.com/office/2006/metadata/properties" ma:root="true" ma:fieldsID="269d9fea8dc3b91fd85a3bb9a34a72e9" ns3:_="" ns4:_="">
    <xsd:import namespace="6d1ab2f6-91f9-4f14-952a-3f3eb0d68341"/>
    <xsd:import namespace="8f2fdac3-5421-455f-b4e4-df6141b3176a"/>
    <xsd:element name="properties">
      <xsd:complexType>
        <xsd:sequence>
          <xsd:element name="documentManagement">
            <xsd:complexType>
              <xsd:all>
                <xsd:element ref="ns3:MediaServiceMetadata" minOccurs="0"/>
                <xsd:element ref="ns3:MediaServiceFastMetadata" minOccurs="0"/>
                <xsd:element ref="ns3:MediaServiceAutoTags" minOccurs="0"/>
                <xsd:element ref="ns3:MediaServiceGenerationTime" minOccurs="0"/>
                <xsd:element ref="ns3:MediaServiceEventHashCode" minOccurs="0"/>
                <xsd:element ref="ns3:MediaServiceOCR" minOccurs="0"/>
                <xsd:element ref="ns3:MediaServiceDateTaken" minOccurs="0"/>
                <xsd:element ref="ns3:MediaServiceLocation" minOccurs="0"/>
                <xsd:element ref="ns4:SharedWithUsers" minOccurs="0"/>
                <xsd:element ref="ns4:SharedWithDetails" minOccurs="0"/>
                <xsd:element ref="ns4:SharingHintHash" minOccurs="0"/>
                <xsd:element ref="ns3: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6d1ab2f6-91f9-4f14-952a-3f3eb0d68341"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GenerationTime" ma:index="11" nillable="true" ma:displayName="MediaServiceGenerationTime" ma:hidden="true" ma:internalName="MediaServiceGenerationTime"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OCR" ma:index="13" nillable="true" ma:displayName="Extracted Text" ma:internalName="MediaServiceOCR" ma:readOnly="true">
      <xsd:simpleType>
        <xsd:restriction base="dms:Note">
          <xsd:maxLength value="255"/>
        </xsd:restriction>
      </xsd:simpleType>
    </xsd:element>
    <xsd:element name="MediaServiceDateTaken" ma:index="14" nillable="true" ma:displayName="MediaServiceDateTaken" ma:hidden="true" ma:internalName="MediaServiceDateTaken" ma:readOnly="true">
      <xsd:simpleType>
        <xsd:restriction base="dms:Text"/>
      </xsd:simpleType>
    </xsd:element>
    <xsd:element name="MediaServiceLocation" ma:index="15" nillable="true" ma:displayName="Location" ma:internalName="MediaServiceLocation" ma:readOnly="true">
      <xsd:simpleType>
        <xsd:restriction base="dms:Text"/>
      </xsd:simpleType>
    </xsd:element>
    <xsd:element name="MediaLengthInSeconds" ma:index="19" nillable="true" ma:displayName="MediaLengthInSeconds" ma:hidden="true"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8f2fdac3-5421-455f-b4e4-df6141b3176a" elementFormDefault="qualified">
    <xsd:import namespace="http://schemas.microsoft.com/office/2006/documentManagement/types"/>
    <xsd:import namespace="http://schemas.microsoft.com/office/infopath/2007/PartnerControls"/>
    <xsd:element name="SharedWithUsers" ma:index="16"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7" nillable="true" ma:displayName="Shared With Details" ma:internalName="SharedWithDetails" ma:readOnly="true">
      <xsd:simpleType>
        <xsd:restriction base="dms:Note">
          <xsd:maxLength value="255"/>
        </xsd:restriction>
      </xsd:simpleType>
    </xsd:element>
    <xsd:element name="SharingHintHash" ma:index="18"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E111FE4B-DECD-4184-8DFC-A595727BE2A5}">
  <ds:schemaRefs>
    <ds:schemaRef ds:uri="http://schemas.microsoft.com/office/2006/documentManagement/types"/>
    <ds:schemaRef ds:uri="http://schemas.microsoft.com/office/2006/metadata/properties"/>
    <ds:schemaRef ds:uri="http://schemas.microsoft.com/office/infopath/2007/PartnerControls"/>
    <ds:schemaRef ds:uri="http://purl.org/dc/dcmitype/"/>
    <ds:schemaRef ds:uri="8f2fdac3-5421-455f-b4e4-df6141b3176a"/>
    <ds:schemaRef ds:uri="http://purl.org/dc/elements/1.1/"/>
    <ds:schemaRef ds:uri="http://schemas.openxmlformats.org/package/2006/metadata/core-properties"/>
    <ds:schemaRef ds:uri="6d1ab2f6-91f9-4f14-952a-3f3eb0d68341"/>
    <ds:schemaRef ds:uri="http://www.w3.org/XML/1998/namespace"/>
    <ds:schemaRef ds:uri="http://purl.org/dc/terms/"/>
  </ds:schemaRefs>
</ds:datastoreItem>
</file>

<file path=customXml/itemProps2.xml><?xml version="1.0" encoding="utf-8"?>
<ds:datastoreItem xmlns:ds="http://schemas.openxmlformats.org/officeDocument/2006/customXml" ds:itemID="{9A2163E5-855C-4403-A3FA-051951FDBF76}">
  <ds:schemaRefs>
    <ds:schemaRef ds:uri="http://schemas.microsoft.com/sharepoint/v3/contenttype/forms"/>
  </ds:schemaRefs>
</ds:datastoreItem>
</file>

<file path=customXml/itemProps3.xml><?xml version="1.0" encoding="utf-8"?>
<ds:datastoreItem xmlns:ds="http://schemas.openxmlformats.org/officeDocument/2006/customXml" ds:itemID="{D251B722-007E-493C-9AC5-CEC4E47328D0}">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6d1ab2f6-91f9-4f14-952a-3f3eb0d68341"/>
    <ds:schemaRef ds:uri="8f2fdac3-5421-455f-b4e4-df6141b3176a"/>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Metadata/LabelInfo.xml><?xml version="1.0" encoding="utf-8"?>
<clbl:labelList xmlns:clbl="http://schemas.microsoft.com/office/2020/mipLabelMetadata">
  <clbl:label id="{3e861d16-48b7-4a0e-9806-8c04d81b7b2a}" enabled="0" method="" siteId="{3e861d16-48b7-4a0e-9806-8c04d81b7b2a}" removed="1"/>
</clbl:labelList>
</file>

<file path=docProps/app.xml><?xml version="1.0" encoding="utf-8"?>
<Properties xmlns="http://schemas.openxmlformats.org/officeDocument/2006/extended-properties" xmlns:vt="http://schemas.openxmlformats.org/officeDocument/2006/docPropsVTypes">
  <TotalTime>41871</TotalTime>
  <Words>1347</Words>
  <Application>Microsoft Office PowerPoint</Application>
  <PresentationFormat>On-screen Show (4:3)</PresentationFormat>
  <Paragraphs>300</Paragraphs>
  <Slides>16</Slides>
  <Notes>12</Notes>
  <HiddenSlides>1</HiddenSlides>
  <MMClips>0</MMClips>
  <ScaleCrop>false</ScaleCrop>
  <HeadingPairs>
    <vt:vector size="4" baseType="variant">
      <vt:variant>
        <vt:lpstr>Theme</vt:lpstr>
      </vt:variant>
      <vt:variant>
        <vt:i4>1</vt:i4>
      </vt:variant>
      <vt:variant>
        <vt:lpstr>Slide Titles</vt:lpstr>
      </vt:variant>
      <vt:variant>
        <vt:i4>16</vt:i4>
      </vt:variant>
    </vt:vector>
  </HeadingPairs>
  <TitlesOfParts>
    <vt:vector size="17" baseType="lpstr">
      <vt:lpstr>Default Design</vt:lpstr>
      <vt:lpstr>PowerPoint Presentation</vt:lpstr>
      <vt:lpstr>Workers’ Compensation Advisory Council – May 2025</vt:lpstr>
      <vt:lpstr>Workers’ Compensation Advisory Council – May 2025</vt:lpstr>
      <vt:lpstr>Workers’ Compensation Advisory Council – May 2025</vt:lpstr>
      <vt:lpstr>PowerPoint Presentation</vt:lpstr>
      <vt:lpstr>Workers’ Compensation Advisory Council – May 2025</vt:lpstr>
      <vt:lpstr>Workers’ Compensation Advisory Council – May 2025</vt:lpstr>
      <vt:lpstr>Workers’ Compensation Advisory Council – May 2025</vt:lpstr>
      <vt:lpstr>Workers’ Compensation Advisory Council – May 2025</vt:lpstr>
      <vt:lpstr>Workers’ Compensation Advisory Council – May 2025</vt:lpstr>
      <vt:lpstr>Workers’ Compensation Advisory Council – May 2025</vt:lpstr>
      <vt:lpstr>Workers’ Compensation Advisory Council – May 2025</vt:lpstr>
      <vt:lpstr>Workers’ Compensation Advisory Council – May 2025</vt:lpstr>
      <vt:lpstr>Workers’ Compensation Advisory Council – May 2025</vt:lpstr>
      <vt:lpstr>Workers’ Compensation Advisory Council – May 2025</vt:lpstr>
      <vt:lpstr>Workers’ Compensation Advisory Council – May 2025</vt:lpstr>
    </vt:vector>
  </TitlesOfParts>
  <Company>DET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DET</dc:creator>
  <cp:lastModifiedBy>Taupier, Bill (DIA)</cp:lastModifiedBy>
  <cp:revision>107</cp:revision>
  <cp:lastPrinted>2020-03-10T13:54:35Z</cp:lastPrinted>
  <dcterms:created xsi:type="dcterms:W3CDTF">2018-01-10T13:59:06Z</dcterms:created>
  <dcterms:modified xsi:type="dcterms:W3CDTF">2025-05-14T00:19:50Z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0x010100D7ABE31071780243B2E68C5BEE851FF0</vt:lpwstr>
  </property>
</Properties>
</file>