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305" r:id="rId6"/>
    <p:sldId id="286" r:id="rId7"/>
    <p:sldId id="276" r:id="rId8"/>
    <p:sldId id="280" r:id="rId9"/>
    <p:sldId id="258" r:id="rId10"/>
    <p:sldId id="261" r:id="rId11"/>
    <p:sldId id="291" r:id="rId12"/>
    <p:sldId id="259" r:id="rId13"/>
    <p:sldId id="302" r:id="rId14"/>
    <p:sldId id="303" r:id="rId15"/>
    <p:sldId id="290" r:id="rId16"/>
    <p:sldId id="264" r:id="rId17"/>
    <p:sldId id="265" r:id="rId18"/>
    <p:sldId id="281" r:id="rId19"/>
    <p:sldId id="304" r:id="rId20"/>
  </p:sldIdLst>
  <p:sldSz cx="9144000" cy="6858000" type="screen4x3"/>
  <p:notesSz cx="7010400" cy="9296400"/>
  <p:defaultTextStyle>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6565"/>
    <a:srgbClr val="CC3399"/>
    <a:srgbClr val="61B2BB"/>
    <a:srgbClr val="FFFF99"/>
    <a:srgbClr val="3399FF"/>
    <a:srgbClr val="5AD25D"/>
    <a:srgbClr val="095557"/>
    <a:srgbClr val="3366FF"/>
    <a:srgbClr val="A9F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53835D-7255-4F68-BF35-31A911EF0C05}" v="73" dt="2025-11-10T18:57:10.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0013" autoAdjust="0"/>
  </p:normalViewPr>
  <p:slideViewPr>
    <p:cSldViewPr snapToGrid="0">
      <p:cViewPr varScale="1">
        <p:scale>
          <a:sx n="57" d="100"/>
          <a:sy n="57" d="100"/>
        </p:scale>
        <p:origin x="1640" y="3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mn-cs"/>
              </a:defRPr>
            </a:pPr>
            <a:r>
              <a:rPr lang="en-US" dirty="0">
                <a:solidFill>
                  <a:schemeClr val="tx1"/>
                </a:solidFill>
              </a:rPr>
              <a:t>Conciliations Resolved v. Referred to Conference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5736973850490914E-2"/>
          <c:y val="9.399652508225205E-2"/>
          <c:w val="0.92957166812481773"/>
          <c:h val="0.77927248530553395"/>
        </c:manualLayout>
      </c:layout>
      <c:barChart>
        <c:barDir val="col"/>
        <c:grouping val="clustered"/>
        <c:varyColors val="0"/>
        <c:ser>
          <c:idx val="0"/>
          <c:order val="0"/>
          <c:tx>
            <c:strRef>
              <c:f>Sheet1!$B$1</c:f>
              <c:strCache>
                <c:ptCount val="1"/>
                <c:pt idx="0">
                  <c:v>Resolved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Sheet1!$A$60:$A$66</c:f>
              <c:strCache>
                <c:ptCount val="7"/>
                <c:pt idx="0">
                  <c:v>Mar.</c:v>
                </c:pt>
                <c:pt idx="1">
                  <c:v>Apr.</c:v>
                </c:pt>
                <c:pt idx="2">
                  <c:v>May</c:v>
                </c:pt>
                <c:pt idx="3">
                  <c:v>Jun.</c:v>
                </c:pt>
                <c:pt idx="4">
                  <c:v>Jul.</c:v>
                </c:pt>
                <c:pt idx="5">
                  <c:v>Aug.</c:v>
                </c:pt>
                <c:pt idx="6">
                  <c:v>Sep.</c:v>
                </c:pt>
              </c:strCache>
            </c:strRef>
          </c:cat>
          <c:val>
            <c:numRef>
              <c:f>Sheet1!$B$60:$B$66</c:f>
              <c:numCache>
                <c:formatCode>General</c:formatCode>
                <c:ptCount val="7"/>
                <c:pt idx="0">
                  <c:v>493</c:v>
                </c:pt>
                <c:pt idx="1">
                  <c:v>539</c:v>
                </c:pt>
                <c:pt idx="2">
                  <c:v>542</c:v>
                </c:pt>
                <c:pt idx="3">
                  <c:v>536</c:v>
                </c:pt>
                <c:pt idx="4">
                  <c:v>580</c:v>
                </c:pt>
                <c:pt idx="5">
                  <c:v>479</c:v>
                </c:pt>
                <c:pt idx="6">
                  <c:v>505</c:v>
                </c:pt>
              </c:numCache>
            </c:numRef>
          </c:val>
          <c:extLst>
            <c:ext xmlns:c16="http://schemas.microsoft.com/office/drawing/2014/chart" uri="{C3380CC4-5D6E-409C-BE32-E72D297353CC}">
              <c16:uniqueId val="{00000000-DF71-4C7A-8921-122ACD80B7B1}"/>
            </c:ext>
          </c:extLst>
        </c:ser>
        <c:ser>
          <c:idx val="1"/>
          <c:order val="1"/>
          <c:tx>
            <c:strRef>
              <c:f>Sheet1!$C$1</c:f>
              <c:strCache>
                <c:ptCount val="1"/>
                <c:pt idx="0">
                  <c:v>Referred to Conf.</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Sheet1!$A$60:$A$66</c:f>
              <c:strCache>
                <c:ptCount val="7"/>
                <c:pt idx="0">
                  <c:v>Mar.</c:v>
                </c:pt>
                <c:pt idx="1">
                  <c:v>Apr.</c:v>
                </c:pt>
                <c:pt idx="2">
                  <c:v>May</c:v>
                </c:pt>
                <c:pt idx="3">
                  <c:v>Jun.</c:v>
                </c:pt>
                <c:pt idx="4">
                  <c:v>Jul.</c:v>
                </c:pt>
                <c:pt idx="5">
                  <c:v>Aug.</c:v>
                </c:pt>
                <c:pt idx="6">
                  <c:v>Sep.</c:v>
                </c:pt>
              </c:strCache>
            </c:strRef>
          </c:cat>
          <c:val>
            <c:numRef>
              <c:f>Sheet1!$C$60:$C$66</c:f>
              <c:numCache>
                <c:formatCode>General</c:formatCode>
                <c:ptCount val="7"/>
                <c:pt idx="0">
                  <c:v>464</c:v>
                </c:pt>
                <c:pt idx="1">
                  <c:v>494</c:v>
                </c:pt>
                <c:pt idx="2">
                  <c:v>462</c:v>
                </c:pt>
                <c:pt idx="3">
                  <c:v>468</c:v>
                </c:pt>
                <c:pt idx="4">
                  <c:v>489</c:v>
                </c:pt>
                <c:pt idx="5">
                  <c:v>428</c:v>
                </c:pt>
                <c:pt idx="6">
                  <c:v>460</c:v>
                </c:pt>
              </c:numCache>
            </c:numRef>
          </c:val>
          <c:extLst>
            <c:ext xmlns:c16="http://schemas.microsoft.com/office/drawing/2014/chart" uri="{C3380CC4-5D6E-409C-BE32-E72D297353CC}">
              <c16:uniqueId val="{00000001-DF71-4C7A-8921-122ACD80B7B1}"/>
            </c:ext>
          </c:extLst>
        </c:ser>
        <c:dLbls>
          <c:showLegendKey val="0"/>
          <c:showVal val="0"/>
          <c:showCatName val="0"/>
          <c:showSerName val="0"/>
          <c:showPercent val="0"/>
          <c:showBubbleSize val="0"/>
        </c:dLbls>
        <c:gapWidth val="45"/>
        <c:overlap val="-27"/>
        <c:axId val="350945720"/>
        <c:axId val="350943752"/>
      </c:barChart>
      <c:catAx>
        <c:axId val="35094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3752"/>
        <c:crosses val="autoZero"/>
        <c:auto val="1"/>
        <c:lblAlgn val="ctr"/>
        <c:lblOffset val="100"/>
        <c:noMultiLvlLbl val="0"/>
      </c:catAx>
      <c:valAx>
        <c:axId val="350943752"/>
        <c:scaling>
          <c:orientation val="minMax"/>
          <c:max val="600"/>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latin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21301299450694E-2"/>
          <c:y val="3.8461548080811668E-2"/>
          <c:w val="0.93847874720357938"/>
          <c:h val="0.78653846153846152"/>
        </c:manualLayout>
      </c:layout>
      <c:lineChart>
        <c:grouping val="standard"/>
        <c:varyColors val="0"/>
        <c:ser>
          <c:idx val="17"/>
          <c:order val="0"/>
          <c:tx>
            <c:strRef>
              <c:f>Sheet1!$A$2</c:f>
              <c:strCache>
                <c:ptCount val="1"/>
                <c:pt idx="0">
                  <c:v>FY 2026</c:v>
                </c:pt>
              </c:strCache>
            </c:strRef>
          </c:tx>
          <c:spPr>
            <a:ln w="10312" cap="sq">
              <a:solidFill>
                <a:schemeClr val="accent6">
                  <a:alpha val="97000"/>
                </a:schemeClr>
              </a:solidFill>
              <a:prstDash val="solid"/>
            </a:ln>
          </c:spPr>
          <c:marker>
            <c:symbol val="square"/>
            <c:size val="9"/>
            <c:spPr>
              <a:solidFill>
                <a:srgbClr val="7030A0"/>
              </a:solidFill>
              <a:ln w="38100">
                <a:solidFill>
                  <a:schemeClr val="accent6"/>
                </a:solidFill>
                <a:prstDash val="solid"/>
              </a:ln>
            </c:spPr>
          </c:marker>
          <c:dLbls>
            <c:dLbl>
              <c:idx val="0"/>
              <c:layout>
                <c:manualLayout>
                  <c:x val="-3.8080207956929624E-2"/>
                  <c:y val="-6.35571672235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EE-49E8-9C8D-F2D89F78F9AB}"/>
                </c:ext>
              </c:extLst>
            </c:dLbl>
            <c:dLbl>
              <c:idx val="1"/>
              <c:layout>
                <c:manualLayout>
                  <c:x val="-2.8939402852124808E-2"/>
                  <c:y val="-5.6516346733166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EE-49E8-9C8D-F2D89F78F9AB}"/>
                </c:ext>
              </c:extLst>
            </c:dLbl>
            <c:dLbl>
              <c:idx val="2"/>
              <c:layout>
                <c:manualLayout>
                  <c:x val="-2.5613660618996798E-2"/>
                  <c:y val="-5.9550641060812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E-49E8-9C8D-F2D89F78F9AB}"/>
                </c:ext>
              </c:extLst>
            </c:dLbl>
            <c:dLbl>
              <c:idx val="3"/>
              <c:layout>
                <c:manualLayout>
                  <c:x val="-2.5613660618996798E-2"/>
                  <c:y val="-6.0349428556973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EE-49E8-9C8D-F2D89F78F9AB}"/>
                </c:ext>
              </c:extLst>
            </c:dLbl>
            <c:dLbl>
              <c:idx val="4"/>
              <c:layout>
                <c:manualLayout>
                  <c:x val="-2.4190679473496977E-2"/>
                  <c:y val="-5.3996828217807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EE-49E8-9C8D-F2D89F78F9AB}"/>
                </c:ext>
              </c:extLst>
            </c:dLbl>
            <c:dLbl>
              <c:idx val="5"/>
              <c:layout>
                <c:manualLayout>
                  <c:x val="-2.1344717182497228E-2"/>
                  <c:y val="-5.399707831891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EE-49E8-9C8D-F2D89F78F9AB}"/>
                </c:ext>
              </c:extLst>
            </c:dLbl>
            <c:dLbl>
              <c:idx val="6"/>
              <c:layout>
                <c:manualLayout>
                  <c:x val="-3.1305585200996085E-2"/>
                  <c:y val="-5.4917768591998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EE-49E8-9C8D-F2D89F78F9AB}"/>
                </c:ext>
              </c:extLst>
            </c:dLbl>
            <c:dLbl>
              <c:idx val="7"/>
              <c:layout>
                <c:manualLayout>
                  <c:x val="-3.6997509782995375E-2"/>
                  <c:y val="-4.253216823894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EE-49E8-9C8D-F2D89F78F9AB}"/>
                </c:ext>
              </c:extLst>
            </c:dLbl>
            <c:dLbl>
              <c:idx val="8"/>
              <c:layout>
                <c:manualLayout>
                  <c:x val="-3.1305585200996085E-2"/>
                  <c:y val="-4.275923955810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EE-49E8-9C8D-F2D89F78F9AB}"/>
                </c:ext>
              </c:extLst>
            </c:dLbl>
            <c:dLbl>
              <c:idx val="9"/>
              <c:layout>
                <c:manualLayout>
                  <c:x val="-2.7036641764496619E-2"/>
                  <c:y val="-6.2727026783727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EE-49E8-9C8D-F2D89F78F9AB}"/>
                </c:ext>
              </c:extLst>
            </c:dLbl>
            <c:dLbl>
              <c:idx val="10"/>
              <c:layout>
                <c:manualLayout>
                  <c:x val="-2.988260405549616E-2"/>
                  <c:y val="-3.8115408153746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EE-49E8-9C8D-F2D89F78F9AB}"/>
                </c:ext>
              </c:extLst>
            </c:dLbl>
            <c:dLbl>
              <c:idx val="11"/>
              <c:layout>
                <c:manualLayout>
                  <c:x val="-2.1344717182497332E-2"/>
                  <c:y val="-5.71731122306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EE-49E8-9C8D-F2D89F78F9AB}"/>
                </c:ext>
              </c:extLst>
            </c:dLbl>
            <c:spPr>
              <a:noFill/>
              <a:ln w="20624">
                <a:noFill/>
              </a:ln>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July</c:v>
                </c:pt>
                <c:pt idx="1">
                  <c:v>Aug.</c:v>
                </c:pt>
                <c:pt idx="2">
                  <c:v>Sept.</c:v>
                </c:pt>
                <c:pt idx="3">
                  <c:v>Oct.</c:v>
                </c:pt>
                <c:pt idx="4">
                  <c:v>Nov.</c:v>
                </c:pt>
                <c:pt idx="5">
                  <c:v>Dec.</c:v>
                </c:pt>
                <c:pt idx="6">
                  <c:v>Jan.</c:v>
                </c:pt>
                <c:pt idx="7">
                  <c:v>Feb.</c:v>
                </c:pt>
                <c:pt idx="8">
                  <c:v>March</c:v>
                </c:pt>
                <c:pt idx="9">
                  <c:v>April</c:v>
                </c:pt>
                <c:pt idx="10">
                  <c:v>May</c:v>
                </c:pt>
                <c:pt idx="11">
                  <c:v>June</c:v>
                </c:pt>
              </c:strCache>
            </c:strRef>
          </c:cat>
          <c:val>
            <c:numRef>
              <c:f>Sheet1!$B$2:$M$2</c:f>
              <c:numCache>
                <c:formatCode>#,##0</c:formatCode>
                <c:ptCount val="12"/>
                <c:pt idx="0">
                  <c:v>105</c:v>
                </c:pt>
                <c:pt idx="1">
                  <c:v>102</c:v>
                </c:pt>
                <c:pt idx="2">
                  <c:v>103</c:v>
                </c:pt>
                <c:pt idx="3">
                  <c:v>103</c:v>
                </c:pt>
              </c:numCache>
            </c:numRef>
          </c:val>
          <c:smooth val="0"/>
          <c:extLst>
            <c:ext xmlns:c16="http://schemas.microsoft.com/office/drawing/2014/chart" uri="{C3380CC4-5D6E-409C-BE32-E72D297353CC}">
              <c16:uniqueId val="{0000000C-D6EE-49E8-9C8D-F2D89F78F9AB}"/>
            </c:ext>
          </c:extLst>
        </c:ser>
        <c:dLbls>
          <c:showLegendKey val="0"/>
          <c:showVal val="1"/>
          <c:showCatName val="0"/>
          <c:showSerName val="0"/>
          <c:showPercent val="0"/>
          <c:showBubbleSize val="0"/>
        </c:dLbls>
        <c:marker val="1"/>
        <c:smooth val="0"/>
        <c:axId val="73049216"/>
        <c:axId val="73050752"/>
      </c:lineChart>
      <c:catAx>
        <c:axId val="73049216"/>
        <c:scaling>
          <c:orientation val="minMax"/>
        </c:scaling>
        <c:delete val="0"/>
        <c:axPos val="b"/>
        <c:numFmt formatCode="General" sourceLinked="1"/>
        <c:majorTickMark val="out"/>
        <c:minorTickMark val="none"/>
        <c:tickLblPos val="nextTo"/>
        <c:spPr>
          <a:ln w="2578">
            <a:solidFill>
              <a:schemeClr val="tx1"/>
            </a:solidFill>
            <a:prstDash val="solid"/>
          </a:ln>
        </c:spPr>
        <c:txPr>
          <a:bodyPr rot="0" vert="horz"/>
          <a:lstStyle/>
          <a:p>
            <a:pPr>
              <a:defRPr/>
            </a:pPr>
            <a:endParaRPr lang="en-US"/>
          </a:p>
        </c:txPr>
        <c:crossAx val="73050752"/>
        <c:crosses val="autoZero"/>
        <c:auto val="1"/>
        <c:lblAlgn val="ctr"/>
        <c:lblOffset val="100"/>
        <c:tickLblSkip val="1"/>
        <c:tickMarkSkip val="1"/>
        <c:noMultiLvlLbl val="0"/>
      </c:catAx>
      <c:valAx>
        <c:axId val="73050752"/>
        <c:scaling>
          <c:orientation val="minMax"/>
          <c:max val="160"/>
          <c:min val="0"/>
        </c:scaling>
        <c:delete val="0"/>
        <c:axPos val="l"/>
        <c:majorGridlines>
          <c:spPr>
            <a:ln w="10312">
              <a:solidFill>
                <a:schemeClr val="bg1">
                  <a:lumMod val="95000"/>
                </a:schemeClr>
              </a:solidFill>
              <a:prstDash val="sysDash"/>
            </a:ln>
          </c:spPr>
        </c:majorGridlines>
        <c:numFmt formatCode="#,##0" sourceLinked="0"/>
        <c:majorTickMark val="out"/>
        <c:minorTickMark val="none"/>
        <c:tickLblPos val="nextTo"/>
        <c:spPr>
          <a:ln w="2578">
            <a:solidFill>
              <a:schemeClr val="tx1"/>
            </a:solidFill>
            <a:prstDash val="solid"/>
          </a:ln>
        </c:spPr>
        <c:txPr>
          <a:bodyPr rot="0" vert="horz"/>
          <a:lstStyle/>
          <a:p>
            <a:pPr>
              <a:defRPr/>
            </a:pPr>
            <a:endParaRPr lang="en-US"/>
          </a:p>
        </c:txPr>
        <c:crossAx val="73049216"/>
        <c:crosses val="autoZero"/>
        <c:crossBetween val="between"/>
        <c:majorUnit val="25"/>
        <c:minorUnit val="1"/>
      </c:valAx>
      <c:spPr>
        <a:noFill/>
        <a:ln w="20624">
          <a:noFill/>
        </a:ln>
      </c:spPr>
    </c:plotArea>
    <c:plotVisOnly val="1"/>
    <c:dispBlanksAs val="gap"/>
    <c:showDLblsOverMax val="0"/>
  </c:chart>
  <c:spPr>
    <a:noFill/>
    <a:ln>
      <a:noFill/>
    </a:ln>
  </c:spPr>
  <c:txPr>
    <a:bodyPr/>
    <a:lstStyle/>
    <a:p>
      <a:pPr>
        <a:defRPr sz="1462"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r>
              <a:rPr lang="en-US" sz="2000" b="1" dirty="0">
                <a:solidFill>
                  <a:schemeClr val="tx1"/>
                </a:solidFill>
                <a:effectLst/>
                <a:latin typeface="Calibri" panose="020F0502020204030204" pitchFamily="34" charset="0"/>
                <a:cs typeface="Calibri" panose="020F0502020204030204" pitchFamily="34" charset="0"/>
              </a:rPr>
              <a:t>Workers’ Compensation Trust Fund (WCTF) Uninsured Claims</a:t>
            </a:r>
          </a:p>
        </c:rich>
      </c:tx>
      <c:layout>
        <c:manualLayout>
          <c:xMode val="edge"/>
          <c:yMode val="edge"/>
          <c:x val="0.14507524059492566"/>
          <c:y val="2.44006002163391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0179303090744573E-2"/>
          <c:y val="1.9805260581545504E-2"/>
          <c:w val="0.93877884074415696"/>
          <c:h val="0.78336771405656025"/>
        </c:manualLayout>
      </c:layout>
      <c:barChart>
        <c:barDir val="col"/>
        <c:grouping val="stacked"/>
        <c:varyColors val="0"/>
        <c:ser>
          <c:idx val="0"/>
          <c:order val="0"/>
          <c:tx>
            <c:strRef>
              <c:f>Sheet1!$B$1</c:f>
              <c:strCache>
                <c:ptCount val="1"/>
                <c:pt idx="0">
                  <c:v>Uninsured Claims by Occupation &amp; Industry - FY 2025</c:v>
                </c:pt>
              </c:strCache>
            </c:strRef>
          </c:tx>
          <c:spPr>
            <a:solidFill>
              <a:schemeClr val="accent1"/>
            </a:solidFill>
            <a:ln>
              <a:noFill/>
            </a:ln>
            <a:effectLst/>
          </c:spPr>
          <c:invertIfNegative val="0"/>
          <c:dPt>
            <c:idx val="0"/>
            <c:invertIfNegative val="0"/>
            <c:bubble3D val="0"/>
            <c:spPr>
              <a:solidFill>
                <a:srgbClr val="FFFF99"/>
              </a:solidFill>
              <a:ln>
                <a:noFill/>
              </a:ln>
              <a:effectLst/>
            </c:spPr>
            <c:extLst>
              <c:ext xmlns:c16="http://schemas.microsoft.com/office/drawing/2014/chart" uri="{C3380CC4-5D6E-409C-BE32-E72D297353CC}">
                <c16:uniqueId val="{00000001-B278-4386-8447-24CDB4A180AB}"/>
              </c:ext>
            </c:extLst>
          </c:dPt>
          <c:dPt>
            <c:idx val="1"/>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3-B278-4386-8447-24CDB4A180AB}"/>
              </c:ext>
            </c:extLst>
          </c:dPt>
          <c:dPt>
            <c:idx val="2"/>
            <c:invertIfNegative val="0"/>
            <c:bubble3D val="0"/>
            <c:spPr>
              <a:solidFill>
                <a:srgbClr val="A9F272"/>
              </a:solidFill>
              <a:ln>
                <a:noFill/>
              </a:ln>
              <a:effectLst/>
            </c:spPr>
            <c:extLst>
              <c:ext xmlns:c16="http://schemas.microsoft.com/office/drawing/2014/chart" uri="{C3380CC4-5D6E-409C-BE32-E72D297353CC}">
                <c16:uniqueId val="{00000005-B278-4386-8447-24CDB4A180AB}"/>
              </c:ext>
            </c:extLst>
          </c:dPt>
          <c:dPt>
            <c:idx val="3"/>
            <c:invertIfNegative val="0"/>
            <c:bubble3D val="0"/>
            <c:spPr>
              <a:solidFill>
                <a:schemeClr val="accent5">
                  <a:lumMod val="90000"/>
                </a:schemeClr>
              </a:solidFill>
              <a:ln>
                <a:noFill/>
              </a:ln>
              <a:effectLst/>
            </c:spPr>
            <c:extLst>
              <c:ext xmlns:c16="http://schemas.microsoft.com/office/drawing/2014/chart" uri="{C3380CC4-5D6E-409C-BE32-E72D297353CC}">
                <c16:uniqueId val="{00000007-B278-4386-8447-24CDB4A180AB}"/>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9-B278-4386-8447-24CDB4A180AB}"/>
              </c:ext>
            </c:extLst>
          </c:dPt>
          <c:dPt>
            <c:idx val="5"/>
            <c:invertIfNegative val="0"/>
            <c:bubble3D val="0"/>
            <c:spPr>
              <a:solidFill>
                <a:srgbClr val="61B2BB"/>
              </a:solidFill>
              <a:ln>
                <a:noFill/>
              </a:ln>
              <a:effectLst/>
            </c:spPr>
            <c:extLst>
              <c:ext xmlns:c16="http://schemas.microsoft.com/office/drawing/2014/chart" uri="{C3380CC4-5D6E-409C-BE32-E72D297353CC}">
                <c16:uniqueId val="{0000000B-B278-4386-8447-24CDB4A180AB}"/>
              </c:ext>
            </c:extLst>
          </c:dPt>
          <c:dPt>
            <c:idx val="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D-B278-4386-8447-24CDB4A180AB}"/>
              </c:ext>
            </c:extLst>
          </c:dPt>
          <c:dPt>
            <c:idx val="7"/>
            <c:invertIfNegative val="0"/>
            <c:bubble3D val="0"/>
            <c:spPr>
              <a:solidFill>
                <a:srgbClr val="FFC000"/>
              </a:solidFill>
              <a:ln>
                <a:noFill/>
              </a:ln>
              <a:effectLst/>
            </c:spPr>
            <c:extLst>
              <c:ext xmlns:c16="http://schemas.microsoft.com/office/drawing/2014/chart" uri="{C3380CC4-5D6E-409C-BE32-E72D297353CC}">
                <c16:uniqueId val="{0000000F-B278-4386-8447-24CDB4A180AB}"/>
              </c:ext>
            </c:extLst>
          </c:dPt>
          <c:dPt>
            <c:idx val="8"/>
            <c:invertIfNegative val="0"/>
            <c:bubble3D val="0"/>
            <c:spPr>
              <a:solidFill>
                <a:srgbClr val="FF6565"/>
              </a:solidFill>
              <a:ln>
                <a:noFill/>
              </a:ln>
              <a:effectLst/>
            </c:spPr>
            <c:extLst>
              <c:ext xmlns:c16="http://schemas.microsoft.com/office/drawing/2014/chart" uri="{C3380CC4-5D6E-409C-BE32-E72D297353CC}">
                <c16:uniqueId val="{00000011-B278-4386-8447-24CDB4A180AB}"/>
              </c:ext>
            </c:extLst>
          </c:dPt>
          <c:dPt>
            <c:idx val="9"/>
            <c:invertIfNegative val="0"/>
            <c:bubble3D val="0"/>
            <c:spPr>
              <a:solidFill>
                <a:srgbClr val="3399FF"/>
              </a:solidFill>
              <a:ln>
                <a:noFill/>
              </a:ln>
              <a:effectLst/>
            </c:spPr>
            <c:extLst>
              <c:ext xmlns:c16="http://schemas.microsoft.com/office/drawing/2014/chart" uri="{C3380CC4-5D6E-409C-BE32-E72D297353CC}">
                <c16:uniqueId val="{00000013-B278-4386-8447-24CDB4A180AB}"/>
              </c:ext>
            </c:extLst>
          </c:dPt>
          <c:dPt>
            <c:idx val="10"/>
            <c:invertIfNegative val="0"/>
            <c:bubble3D val="0"/>
            <c:spPr>
              <a:solidFill>
                <a:srgbClr val="FF99CC"/>
              </a:solidFill>
              <a:ln>
                <a:noFill/>
              </a:ln>
              <a:effectLst/>
            </c:spPr>
            <c:extLst>
              <c:ext xmlns:c16="http://schemas.microsoft.com/office/drawing/2014/chart" uri="{C3380CC4-5D6E-409C-BE32-E72D297353CC}">
                <c16:uniqueId val="{00000015-B278-4386-8447-24CDB4A180AB}"/>
              </c:ext>
            </c:extLst>
          </c:dPt>
          <c:dPt>
            <c:idx val="11"/>
            <c:invertIfNegative val="0"/>
            <c:bubble3D val="0"/>
            <c:spPr>
              <a:solidFill>
                <a:srgbClr val="00B050"/>
              </a:solidFill>
              <a:ln>
                <a:noFill/>
              </a:ln>
              <a:effectLst/>
            </c:spPr>
            <c:extLst>
              <c:ext xmlns:c16="http://schemas.microsoft.com/office/drawing/2014/chart" uri="{C3380CC4-5D6E-409C-BE32-E72D297353CC}">
                <c16:uniqueId val="{00000017-B278-4386-8447-24CDB4A180AB}"/>
              </c:ext>
            </c:extLst>
          </c:dPt>
          <c:dPt>
            <c:idx val="12"/>
            <c:invertIfNegative val="0"/>
            <c:bubble3D val="0"/>
            <c:spPr>
              <a:solidFill>
                <a:srgbClr val="FF6600"/>
              </a:solidFill>
              <a:ln>
                <a:noFill/>
              </a:ln>
              <a:effectLst/>
            </c:spPr>
            <c:extLst>
              <c:ext xmlns:c16="http://schemas.microsoft.com/office/drawing/2014/chart" uri="{C3380CC4-5D6E-409C-BE32-E72D297353CC}">
                <c16:uniqueId val="{00000019-B278-4386-8447-24CDB4A180AB}"/>
              </c:ext>
            </c:extLst>
          </c:dPt>
          <c:dPt>
            <c:idx val="13"/>
            <c:invertIfNegative val="0"/>
            <c:bubble3D val="0"/>
            <c:spPr>
              <a:solidFill>
                <a:srgbClr val="00B0F0"/>
              </a:solidFill>
              <a:ln>
                <a:noFill/>
              </a:ln>
              <a:effectLst/>
            </c:spPr>
            <c:extLst>
              <c:ext xmlns:c16="http://schemas.microsoft.com/office/drawing/2014/chart" uri="{C3380CC4-5D6E-409C-BE32-E72D297353CC}">
                <c16:uniqueId val="{0000001B-B278-4386-8447-24CDB4A180AB}"/>
              </c:ext>
            </c:extLst>
          </c:dPt>
          <c:dPt>
            <c:idx val="14"/>
            <c:invertIfNegative val="0"/>
            <c:bubble3D val="0"/>
            <c:spPr>
              <a:solidFill>
                <a:srgbClr val="3366FF"/>
              </a:solidFill>
              <a:ln>
                <a:noFill/>
              </a:ln>
              <a:effectLst/>
            </c:spPr>
            <c:extLst>
              <c:ext xmlns:c16="http://schemas.microsoft.com/office/drawing/2014/chart" uri="{C3380CC4-5D6E-409C-BE32-E72D297353CC}">
                <c16:uniqueId val="{0000001D-B278-4386-8447-24CDB4A180AB}"/>
              </c:ext>
            </c:extLst>
          </c:dPt>
          <c:dLbls>
            <c:dLbl>
              <c:idx val="0"/>
              <c:layout>
                <c:manualLayout>
                  <c:x val="-2.8918416447944006E-3"/>
                  <c:y val="-0.28467366919062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78-4386-8447-24CDB4A180AB}"/>
                </c:ext>
              </c:extLst>
            </c:dLbl>
            <c:dLbl>
              <c:idx val="1"/>
              <c:layout>
                <c:manualLayout>
                  <c:x val="-2.7554124498176155E-17"/>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78-4386-8447-24CDB4A180AB}"/>
                </c:ext>
              </c:extLst>
            </c:dLbl>
            <c:dLbl>
              <c:idx val="2"/>
              <c:layout>
                <c:manualLayout>
                  <c:x val="-1.3888888888888889E-3"/>
                  <c:y val="-7.8624156252648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78-4386-8447-24CDB4A180AB}"/>
                </c:ext>
              </c:extLst>
            </c:dLbl>
            <c:dLbl>
              <c:idx val="3"/>
              <c:layout>
                <c:manualLayout>
                  <c:x val="0"/>
                  <c:y val="-0.100313578667172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78-4386-8447-24CDB4A180AB}"/>
                </c:ext>
              </c:extLst>
            </c:dLbl>
            <c:dLbl>
              <c:idx val="4"/>
              <c:layout>
                <c:manualLayout>
                  <c:x val="-2.7777777777777779E-3"/>
                  <c:y val="-9.4891223063541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78-4386-8447-24CDB4A180AB}"/>
                </c:ext>
              </c:extLst>
            </c:dLbl>
            <c:dLbl>
              <c:idx val="5"/>
              <c:layout>
                <c:manualLayout>
                  <c:x val="-1.274825021872266E-3"/>
                  <c:y val="-4.3378844829047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78-4386-8447-24CDB4A180AB}"/>
                </c:ext>
              </c:extLst>
            </c:dLbl>
            <c:dLbl>
              <c:idx val="6"/>
              <c:layout>
                <c:manualLayout>
                  <c:x val="-1.3888888888888889E-3"/>
                  <c:y val="-7.8624156252648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78-4386-8447-24CDB4A180AB}"/>
                </c:ext>
              </c:extLst>
            </c:dLbl>
            <c:dLbl>
              <c:idx val="7"/>
              <c:layout>
                <c:manualLayout>
                  <c:x val="-1.3888888888888889E-3"/>
                  <c:y val="-7.5912978450833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78-4386-8447-24CDB4A180AB}"/>
                </c:ext>
              </c:extLst>
            </c:dLbl>
            <c:dLbl>
              <c:idx val="8"/>
              <c:layout>
                <c:manualLayout>
                  <c:x val="-1.3888888888889906E-3"/>
                  <c:y val="-7.3201800649017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78-4386-8447-24CDB4A180AB}"/>
                </c:ext>
              </c:extLst>
            </c:dLbl>
            <c:dLbl>
              <c:idx val="9"/>
              <c:layout>
                <c:manualLayout>
                  <c:x val="0"/>
                  <c:y val="-9.4891223063541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278-4386-8447-24CDB4A180AB}"/>
                </c:ext>
              </c:extLst>
            </c:dLbl>
            <c:dLbl>
              <c:idx val="10"/>
              <c:layout>
                <c:manualLayout>
                  <c:x val="-4.0526027996501453E-3"/>
                  <c:y val="-9.760240086535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278-4386-8447-24CDB4A180AB}"/>
                </c:ext>
              </c:extLst>
            </c:dLbl>
            <c:dLbl>
              <c:idx val="11"/>
              <c:layout>
                <c:manualLayout>
                  <c:x val="-1.3888888888888889E-3"/>
                  <c:y val="-7.5912978450833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278-4386-8447-24CDB4A180AB}"/>
                </c:ext>
              </c:extLst>
            </c:dLbl>
            <c:dLbl>
              <c:idx val="12"/>
              <c:layout>
                <c:manualLayout>
                  <c:x val="-4.1666666666666666E-3"/>
                  <c:y val="-0.154537134703481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278-4386-8447-24CDB4A180AB}"/>
                </c:ext>
              </c:extLst>
            </c:dLbl>
            <c:dLbl>
              <c:idx val="13"/>
              <c:layout>
                <c:manualLayout>
                  <c:x val="2.7777777777777779E-3"/>
                  <c:y val="-0.13013653448714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278-4386-8447-24CDB4A180A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Total Uninsured Injuries Reported</c:v>
                </c:pt>
                <c:pt idx="1">
                  <c:v>Roofer</c:v>
                </c:pt>
                <c:pt idx="2">
                  <c:v>Carpenter</c:v>
                </c:pt>
                <c:pt idx="3">
                  <c:v>Driver</c:v>
                </c:pt>
                <c:pt idx="4">
                  <c:v>Laborer</c:v>
                </c:pt>
                <c:pt idx="5">
                  <c:v>All Other Occupations</c:v>
                </c:pt>
                <c:pt idx="6">
                  <c:v>Delivery Services</c:v>
                </c:pt>
                <c:pt idx="7">
                  <c:v>Auto Towing</c:v>
                </c:pt>
                <c:pt idx="8">
                  <c:v>Home Health Care</c:v>
                </c:pt>
                <c:pt idx="9">
                  <c:v>Transportation</c:v>
                </c:pt>
                <c:pt idx="10">
                  <c:v>Construction</c:v>
                </c:pt>
                <c:pt idx="11">
                  <c:v>All Other Industries</c:v>
                </c:pt>
              </c:strCache>
            </c:strRef>
          </c:cat>
          <c:val>
            <c:numRef>
              <c:f>Sheet1!$B$2:$B$13</c:f>
              <c:numCache>
                <c:formatCode>General</c:formatCode>
                <c:ptCount val="12"/>
                <c:pt idx="0">
                  <c:v>36</c:v>
                </c:pt>
                <c:pt idx="1">
                  <c:v>1</c:v>
                </c:pt>
                <c:pt idx="2">
                  <c:v>3</c:v>
                </c:pt>
                <c:pt idx="3">
                  <c:v>5</c:v>
                </c:pt>
                <c:pt idx="4">
                  <c:v>18</c:v>
                </c:pt>
                <c:pt idx="5">
                  <c:v>9</c:v>
                </c:pt>
                <c:pt idx="6">
                  <c:v>1</c:v>
                </c:pt>
                <c:pt idx="7">
                  <c:v>1</c:v>
                </c:pt>
                <c:pt idx="8">
                  <c:v>2</c:v>
                </c:pt>
                <c:pt idx="9">
                  <c:v>5</c:v>
                </c:pt>
                <c:pt idx="10">
                  <c:v>15</c:v>
                </c:pt>
                <c:pt idx="11">
                  <c:v>12</c:v>
                </c:pt>
              </c:numCache>
            </c:numRef>
          </c:val>
          <c:extLst>
            <c:ext xmlns:c16="http://schemas.microsoft.com/office/drawing/2014/chart" uri="{C3380CC4-5D6E-409C-BE32-E72D297353CC}">
              <c16:uniqueId val="{0000001E-B278-4386-8447-24CDB4A180AB}"/>
            </c:ext>
          </c:extLst>
        </c:ser>
        <c:dLbls>
          <c:showLegendKey val="0"/>
          <c:showVal val="0"/>
          <c:showCatName val="0"/>
          <c:showSerName val="0"/>
          <c:showPercent val="0"/>
          <c:showBubbleSize val="0"/>
        </c:dLbls>
        <c:gapWidth val="50"/>
        <c:overlap val="100"/>
        <c:axId val="1800060687"/>
        <c:axId val="1800067343"/>
      </c:barChart>
      <c:catAx>
        <c:axId val="180006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7343"/>
        <c:crosses val="autoZero"/>
        <c:auto val="1"/>
        <c:lblAlgn val="ctr"/>
        <c:lblOffset val="100"/>
        <c:noMultiLvlLbl val="0"/>
      </c:catAx>
      <c:valAx>
        <c:axId val="1800067343"/>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06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Budget</c:v>
                </c:pt>
              </c:strCache>
            </c:strRef>
          </c:tx>
          <c:spPr>
            <a:solidFill>
              <a:srgbClr val="FFC000"/>
            </a:solidFill>
            <a:ln>
              <a:solidFill>
                <a:schemeClr val="bg1">
                  <a:lumMod val="65000"/>
                </a:schemeClr>
              </a:solidFill>
            </a:ln>
            <a:effectLst/>
            <a:sp3d>
              <a:contourClr>
                <a:schemeClr val="bg1">
                  <a:lumMod val="65000"/>
                </a:schemeClr>
              </a:contourClr>
            </a:sp3d>
          </c:spPr>
          <c:invertIfNegative val="0"/>
          <c:dLbls>
            <c:dLbl>
              <c:idx val="0"/>
              <c:layout>
                <c:manualLayout>
                  <c:x val="-2.6744161560005898E-3"/>
                  <c:y val="0.195165029305960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2F-4401-AE64-8ADBB7209C8C}"/>
                </c:ext>
              </c:extLst>
            </c:dLbl>
            <c:dLbl>
              <c:idx val="1"/>
              <c:layout>
                <c:manualLayout>
                  <c:x val="-2.9370143407669467E-3"/>
                  <c:y val="0.227775317345484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F-4401-AE64-8ADBB7209C8C}"/>
                </c:ext>
              </c:extLst>
            </c:dLbl>
            <c:dLbl>
              <c:idx val="2"/>
              <c:layout>
                <c:manualLayout>
                  <c:x val="-3.0682081411754795E-3"/>
                  <c:y val="0.21173203840848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2F-4401-AE64-8ADBB7209C8C}"/>
                </c:ext>
              </c:extLst>
            </c:dLbl>
            <c:dLbl>
              <c:idx val="3"/>
              <c:layout>
                <c:manualLayout>
                  <c:x val="-2.8056099564091226E-3"/>
                  <c:y val="8.749624398585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2F-4401-AE64-8ADBB7209C8C}"/>
                </c:ext>
              </c:extLst>
            </c:dLbl>
            <c:dLbl>
              <c:idx val="4"/>
              <c:layout>
                <c:manualLayout>
                  <c:x val="5.0862341272347239E-3"/>
                  <c:y val="0.2247101684504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2F-4401-AE64-8ADBB7209C8C}"/>
                </c:ext>
              </c:extLst>
            </c:dLbl>
            <c:dLbl>
              <c:idx val="5"/>
              <c:layout>
                <c:manualLayout>
                  <c:x val="-2.4600632707847811E-3"/>
                  <c:y val="0.19774192653055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2F-4401-AE64-8ADBB7209C8C}"/>
                </c:ext>
              </c:extLst>
            </c:dLbl>
            <c:dLbl>
              <c:idx val="6"/>
              <c:layout>
                <c:manualLayout>
                  <c:x val="5.0863335024772848E-3"/>
                  <c:y val="0.207949113701336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2F-4401-AE64-8ADBB7209C8C}"/>
                </c:ext>
              </c:extLst>
            </c:dLbl>
            <c:dLbl>
              <c:idx val="7"/>
              <c:layout>
                <c:manualLayout>
                  <c:x val="4.0032542057702241E-3"/>
                  <c:y val="0.165690976285395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2F-4401-AE64-8ADBB7209C8C}"/>
                </c:ext>
              </c:extLst>
            </c:dLbl>
            <c:dLbl>
              <c:idx val="8"/>
              <c:layout>
                <c:manualLayout>
                  <c:x val="0"/>
                  <c:y val="0.17370892018779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2F-4401-AE64-8ADBB7209C8C}"/>
                </c:ext>
              </c:extLst>
            </c:dLbl>
            <c:dLbl>
              <c:idx val="9"/>
              <c:layout>
                <c:manualLayout>
                  <c:x val="0"/>
                  <c:y val="0.15727699530516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2F-4401-AE64-8ADBB7209C8C}"/>
                </c:ext>
              </c:extLst>
            </c:dLbl>
            <c:dLbl>
              <c:idx val="10"/>
              <c:layout>
                <c:manualLayout>
                  <c:x val="-2.2633483392035544E-16"/>
                  <c:y val="0.16197183098591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Sheet1!$A$12:$A$16</c:f>
              <c:numCache>
                <c:formatCode>General</c:formatCode>
                <c:ptCount val="5"/>
                <c:pt idx="0">
                  <c:v>2022</c:v>
                </c:pt>
                <c:pt idx="1">
                  <c:v>2023</c:v>
                </c:pt>
                <c:pt idx="2">
                  <c:v>2024</c:v>
                </c:pt>
                <c:pt idx="3">
                  <c:v>2025</c:v>
                </c:pt>
                <c:pt idx="4">
                  <c:v>2026</c:v>
                </c:pt>
              </c:numCache>
            </c:numRef>
          </c:cat>
          <c:val>
            <c:numRef>
              <c:f>Sheet1!$B$12:$B$16</c:f>
              <c:numCache>
                <c:formatCode>"$"#,##0</c:formatCode>
                <c:ptCount val="5"/>
                <c:pt idx="0">
                  <c:v>7050000</c:v>
                </c:pt>
                <c:pt idx="1">
                  <c:v>8200000</c:v>
                </c:pt>
                <c:pt idx="2">
                  <c:v>7500000</c:v>
                </c:pt>
                <c:pt idx="3">
                  <c:v>9800000</c:v>
                </c:pt>
                <c:pt idx="4">
                  <c:v>8000000</c:v>
                </c:pt>
              </c:numCache>
            </c:numRef>
          </c:val>
          <c:extLst>
            <c:ext xmlns:c16="http://schemas.microsoft.com/office/drawing/2014/chart" uri="{C3380CC4-5D6E-409C-BE32-E72D297353CC}">
              <c16:uniqueId val="{0000000B-2D2F-4401-AE64-8ADBB7209C8C}"/>
            </c:ext>
          </c:extLst>
        </c:ser>
        <c:ser>
          <c:idx val="1"/>
          <c:order val="1"/>
          <c:tx>
            <c:strRef>
              <c:f>Sheet1!$C$1</c:f>
              <c:strCache>
                <c:ptCount val="1"/>
                <c:pt idx="0">
                  <c:v>Amount Paid</c:v>
                </c:pt>
              </c:strCache>
            </c:strRef>
          </c:tx>
          <c:spPr>
            <a:solidFill>
              <a:schemeClr val="accent1">
                <a:lumMod val="75000"/>
              </a:schemeClr>
            </a:solidFill>
            <a:ln>
              <a:solidFill>
                <a:schemeClr val="bg1">
                  <a:lumMod val="65000"/>
                </a:schemeClr>
              </a:solidFill>
            </a:ln>
            <a:effectLst/>
            <a:sp3d>
              <a:contourClr>
                <a:schemeClr val="bg1">
                  <a:lumMod val="65000"/>
                </a:schemeClr>
              </a:contourClr>
            </a:sp3d>
          </c:spPr>
          <c:invertIfNegative val="0"/>
          <c:dLbls>
            <c:dLbl>
              <c:idx val="0"/>
              <c:layout>
                <c:manualLayout>
                  <c:x val="0"/>
                  <c:y val="0.211014262596374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2F-4401-AE64-8ADBB7209C8C}"/>
                </c:ext>
              </c:extLst>
            </c:dLbl>
            <c:dLbl>
              <c:idx val="1"/>
              <c:layout>
                <c:manualLayout>
                  <c:x val="-4.9030396456687013E-17"/>
                  <c:y val="0.22542794426256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D2F-4401-AE64-8ADBB7209C8C}"/>
                </c:ext>
              </c:extLst>
            </c:dLbl>
            <c:dLbl>
              <c:idx val="2"/>
              <c:layout>
                <c:manualLayout>
                  <c:x val="-2.4118179712342325E-3"/>
                  <c:y val="0.198753667016222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D2F-4401-AE64-8ADBB7209C8C}"/>
                </c:ext>
              </c:extLst>
            </c:dLbl>
            <c:dLbl>
              <c:idx val="3"/>
              <c:layout>
                <c:manualLayout>
                  <c:x val="-1.3119380040863091E-4"/>
                  <c:y val="0.218579870660370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D2F-4401-AE64-8ADBB7209C8C}"/>
                </c:ext>
              </c:extLst>
            </c:dLbl>
            <c:dLbl>
              <c:idx val="4"/>
              <c:layout>
                <c:manualLayout>
                  <c:x val="9.2303156653399873E-3"/>
                  <c:y val="-1.3786412219083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D2F-4401-AE64-8ADBB7209C8C}"/>
                </c:ext>
              </c:extLst>
            </c:dLbl>
            <c:dLbl>
              <c:idx val="5"/>
              <c:layout>
                <c:manualLayout>
                  <c:x val="7.6295002537158339E-3"/>
                  <c:y val="0.2065135620771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2F-4401-AE64-8ADBB7209C8C}"/>
                </c:ext>
              </c:extLst>
            </c:dLbl>
            <c:dLbl>
              <c:idx val="6"/>
              <c:layout>
                <c:manualLayout>
                  <c:x val="0"/>
                  <c:y val="0.2011010400991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2F-4401-AE64-8ADBB7209C8C}"/>
                </c:ext>
              </c:extLst>
            </c:dLbl>
            <c:dLbl>
              <c:idx val="7"/>
              <c:layout>
                <c:manualLayout>
                  <c:x val="-4.9200492004921855E-3"/>
                  <c:y val="-5.9543690539941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D2F-4401-AE64-8ADBB7209C8C}"/>
                </c:ext>
              </c:extLst>
            </c:dLbl>
            <c:dLbl>
              <c:idx val="8"/>
              <c:layout>
                <c:manualLayout>
                  <c:x val="0"/>
                  <c:y val="0.1596244131455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D2F-4401-AE64-8ADBB7209C8C}"/>
                </c:ext>
              </c:extLst>
            </c:dLbl>
            <c:dLbl>
              <c:idx val="9"/>
              <c:layout>
                <c:manualLayout>
                  <c:x val="-1.1316741696017772E-16"/>
                  <c:y val="0.15492957746478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Sheet1!$A$12:$A$16</c:f>
              <c:numCache>
                <c:formatCode>General</c:formatCode>
                <c:ptCount val="5"/>
                <c:pt idx="0">
                  <c:v>2022</c:v>
                </c:pt>
                <c:pt idx="1">
                  <c:v>2023</c:v>
                </c:pt>
                <c:pt idx="2">
                  <c:v>2024</c:v>
                </c:pt>
                <c:pt idx="3">
                  <c:v>2025</c:v>
                </c:pt>
                <c:pt idx="4">
                  <c:v>2026</c:v>
                </c:pt>
              </c:numCache>
            </c:numRef>
          </c:cat>
          <c:val>
            <c:numRef>
              <c:f>Sheet1!$C$12:$C$16</c:f>
              <c:numCache>
                <c:formatCode>"$"#,##0</c:formatCode>
                <c:ptCount val="5"/>
                <c:pt idx="0">
                  <c:v>6924993</c:v>
                </c:pt>
                <c:pt idx="1">
                  <c:v>7726621</c:v>
                </c:pt>
                <c:pt idx="2">
                  <c:v>6246527</c:v>
                </c:pt>
                <c:pt idx="3">
                  <c:v>6687770</c:v>
                </c:pt>
                <c:pt idx="4">
                  <c:v>2267359</c:v>
                </c:pt>
              </c:numCache>
            </c:numRef>
          </c:val>
          <c:extLst>
            <c:ext xmlns:c16="http://schemas.microsoft.com/office/drawing/2014/chart" uri="{C3380CC4-5D6E-409C-BE32-E72D297353CC}">
              <c16:uniqueId val="{00000016-2D2F-4401-AE64-8ADBB7209C8C}"/>
            </c:ext>
          </c:extLst>
        </c:ser>
        <c:dLbls>
          <c:showLegendKey val="0"/>
          <c:showVal val="0"/>
          <c:showCatName val="0"/>
          <c:showSerName val="0"/>
          <c:showPercent val="0"/>
          <c:showBubbleSize val="0"/>
        </c:dLbls>
        <c:gapWidth val="35"/>
        <c:shape val="box"/>
        <c:axId val="1147327584"/>
        <c:axId val="1147333488"/>
        <c:axId val="0"/>
      </c:bar3DChart>
      <c:catAx>
        <c:axId val="114732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33488"/>
        <c:crosses val="autoZero"/>
        <c:auto val="1"/>
        <c:lblAlgn val="ctr"/>
        <c:lblOffset val="100"/>
        <c:noMultiLvlLbl val="0"/>
      </c:catAx>
      <c:valAx>
        <c:axId val="1147333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2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Civil Recovery </c:v>
                </c:pt>
              </c:strCache>
            </c:strRef>
          </c:tx>
          <c:spPr>
            <a:solidFill>
              <a:schemeClr val="accent1">
                <a:lumMod val="75000"/>
              </a:schemeClr>
            </a:solidFill>
            <a:ln>
              <a:noFill/>
            </a:ln>
            <a:effectLst/>
            <a:sp3d/>
          </c:spPr>
          <c:invertIfNegative val="0"/>
          <c:dLbls>
            <c:dLbl>
              <c:idx val="0"/>
              <c:layout>
                <c:manualLayout>
                  <c:x val="-3.0861947461787642E-3"/>
                  <c:y val="0.157806916798528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A7-497B-A4C2-BE7AC20B4780}"/>
                </c:ext>
              </c:extLst>
            </c:dLbl>
            <c:dLbl>
              <c:idx val="1"/>
              <c:layout>
                <c:manualLayout>
                  <c:x val="-1.2344778984714831E-2"/>
                  <c:y val="0.24821078043217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A7-497B-A4C2-BE7AC20B4780}"/>
                </c:ext>
              </c:extLst>
            </c:dLbl>
            <c:dLbl>
              <c:idx val="2"/>
              <c:layout>
                <c:manualLayout>
                  <c:x val="3.0861947461787078E-3"/>
                  <c:y val="0.22359888051508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A7-497B-A4C2-BE7AC20B4780}"/>
                </c:ext>
              </c:extLst>
            </c:dLbl>
            <c:dLbl>
              <c:idx val="3"/>
              <c:layout>
                <c:manualLayout>
                  <c:x val="-2.0833029574009055E-3"/>
                  <c:y val="0.215155898788555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A7-497B-A4C2-BE7AC20B4780}"/>
                </c:ext>
              </c:extLst>
            </c:dLbl>
            <c:dLbl>
              <c:idx val="4"/>
              <c:layout>
                <c:manualLayout>
                  <c:x val="-8.2556924497583211E-3"/>
                  <c:y val="-1.6942656341285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A7-497B-A4C2-BE7AC20B4780}"/>
                </c:ext>
              </c:extLst>
            </c:dLbl>
            <c:dLbl>
              <c:idx val="5"/>
              <c:layout>
                <c:manualLayout>
                  <c:x val="9.2585842385361234E-3"/>
                  <c:y val="0.25118279042714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A7-497B-A4C2-BE7AC20B4780}"/>
                </c:ext>
              </c:extLst>
            </c:dLbl>
            <c:spPr>
              <a:noFill/>
              <a:ln>
                <a:noFill/>
              </a:ln>
              <a:effectLst/>
            </c:spPr>
            <c:txPr>
              <a:bodyPr rot="-540000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Sheet1!$A$6:$A$10</c:f>
              <c:numCache>
                <c:formatCode>0_);\(0\)</c:formatCode>
                <c:ptCount val="5"/>
                <c:pt idx="0">
                  <c:v>2022</c:v>
                </c:pt>
                <c:pt idx="1">
                  <c:v>2023</c:v>
                </c:pt>
                <c:pt idx="2">
                  <c:v>2024</c:v>
                </c:pt>
                <c:pt idx="3">
                  <c:v>2025</c:v>
                </c:pt>
                <c:pt idx="4">
                  <c:v>2026</c:v>
                </c:pt>
              </c:numCache>
            </c:numRef>
          </c:cat>
          <c:val>
            <c:numRef>
              <c:f>Sheet1!$B$6:$B$10</c:f>
              <c:numCache>
                <c:formatCode>_("$"* #,##0_);_("$"* \(#,##0\);_("$"* "-"_);_(@_)</c:formatCode>
                <c:ptCount val="5"/>
                <c:pt idx="0">
                  <c:v>1283640</c:v>
                </c:pt>
                <c:pt idx="1">
                  <c:v>1061271</c:v>
                </c:pt>
                <c:pt idx="2">
                  <c:v>1173808</c:v>
                </c:pt>
                <c:pt idx="3">
                  <c:v>590436.62</c:v>
                </c:pt>
                <c:pt idx="4">
                  <c:v>172802</c:v>
                </c:pt>
              </c:numCache>
            </c:numRef>
          </c:val>
          <c:extLst>
            <c:ext xmlns:c16="http://schemas.microsoft.com/office/drawing/2014/chart" uri="{C3380CC4-5D6E-409C-BE32-E72D297353CC}">
              <c16:uniqueId val="{00000006-6DA7-497B-A4C2-BE7AC20B4780}"/>
            </c:ext>
          </c:extLst>
        </c:ser>
        <c:dLbls>
          <c:showLegendKey val="0"/>
          <c:showVal val="0"/>
          <c:showCatName val="0"/>
          <c:showSerName val="0"/>
          <c:showPercent val="0"/>
          <c:showBubbleSize val="0"/>
        </c:dLbls>
        <c:gapWidth val="75"/>
        <c:gapDepth val="75"/>
        <c:shape val="box"/>
        <c:axId val="859169184"/>
        <c:axId val="859170168"/>
        <c:axId val="0"/>
      </c:bar3DChart>
      <c:catAx>
        <c:axId val="859169184"/>
        <c:scaling>
          <c:orientation val="minMax"/>
        </c:scaling>
        <c:delete val="0"/>
        <c:axPos val="b"/>
        <c:numFmt formatCode="0_);\(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70168"/>
        <c:crosses val="autoZero"/>
        <c:auto val="1"/>
        <c:lblAlgn val="ctr"/>
        <c:lblOffset val="100"/>
        <c:noMultiLvlLbl val="0"/>
      </c:catAx>
      <c:valAx>
        <c:axId val="8591701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691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540995590661153"/>
          <c:y val="3.76431479434053E-2"/>
          <c:w val="0.87459007647292963"/>
          <c:h val="0.7774796068106542"/>
        </c:manualLayout>
      </c:layout>
      <c:bar3DChart>
        <c:barDir val="col"/>
        <c:grouping val="clustered"/>
        <c:varyColors val="0"/>
        <c:ser>
          <c:idx val="1"/>
          <c:order val="0"/>
          <c:tx>
            <c:strRef>
              <c:f>Sheet1!$A$2</c:f>
              <c:strCache>
                <c:ptCount val="1"/>
                <c:pt idx="0">
                  <c:v>Budget</c:v>
                </c:pt>
              </c:strCache>
            </c:strRef>
          </c:tx>
          <c:spPr>
            <a:solidFill>
              <a:srgbClr val="99CCFF"/>
            </a:solidFill>
            <a:ln w="2359">
              <a:solidFill>
                <a:schemeClr val="tx1"/>
              </a:solidFill>
              <a:prstDash val="solid"/>
            </a:ln>
          </c:spPr>
          <c:invertIfNegative val="0"/>
          <c:dLbls>
            <c:dLbl>
              <c:idx val="0"/>
              <c:layout>
                <c:manualLayout>
                  <c:x val="-3.3518421737300393E-3"/>
                  <c:y val="0.25958985876779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A2-4F0F-9ABD-0A4C45B2BC18}"/>
                </c:ext>
              </c:extLst>
            </c:dLbl>
            <c:dLbl>
              <c:idx val="1"/>
              <c:layout>
                <c:manualLayout>
                  <c:x val="2.4094487259412696E-3"/>
                  <c:y val="0.26095982297999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2-4F0F-9ABD-0A4C45B2BC18}"/>
                </c:ext>
              </c:extLst>
            </c:dLbl>
            <c:dLbl>
              <c:idx val="2"/>
              <c:layout>
                <c:manualLayout>
                  <c:x val="1.3701142995435373E-4"/>
                  <c:y val="0.178545372524043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2-4F0F-9ABD-0A4C45B2BC18}"/>
                </c:ext>
              </c:extLst>
            </c:dLbl>
            <c:dLbl>
              <c:idx val="3"/>
              <c:layout>
                <c:manualLayout>
                  <c:x val="-3.5914702836170654E-3"/>
                  <c:y val="0.179280405971015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A2-4F0F-9ABD-0A4C45B2BC18}"/>
                </c:ext>
              </c:extLst>
            </c:dLbl>
            <c:dLbl>
              <c:idx val="4"/>
              <c:layout>
                <c:manualLayout>
                  <c:x val="7.6691211426231096E-3"/>
                  <c:y val="0.16939297121807478"/>
                </c:manualLayout>
              </c:layout>
              <c:spPr>
                <a:noFill/>
                <a:ln w="4718">
                  <a:noFill/>
                </a:ln>
              </c:spPr>
              <c:txPr>
                <a:bodyPr rot="-5400000" vert="horz"/>
                <a:lstStyle/>
                <a:p>
                  <a:pPr algn="ctr">
                    <a:defRPr sz="1600" b="0" i="0" baseline="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A2-4F0F-9ABD-0A4C45B2BC18}"/>
                </c:ext>
              </c:extLst>
            </c:dLbl>
            <c:dLbl>
              <c:idx val="5"/>
              <c:layout>
                <c:manualLayout>
                  <c:x val="6.92659232415465E-4"/>
                  <c:y val="0.26317489326170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A2-4F0F-9ABD-0A4C45B2BC18}"/>
                </c:ext>
              </c:extLst>
            </c:dLbl>
            <c:dLbl>
              <c:idx val="6"/>
              <c:layout>
                <c:manualLayout>
                  <c:x val="2.2292313606869394E-3"/>
                  <c:y val="0.26602371920992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A2-4F0F-9ABD-0A4C45B2BC18}"/>
                </c:ext>
              </c:extLst>
            </c:dLbl>
            <c:dLbl>
              <c:idx val="7"/>
              <c:layout>
                <c:manualLayout>
                  <c:x val="-2.5856364616985301E-5"/>
                  <c:y val="7.548577857560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A2-4F0F-9ABD-0A4C45B2BC18}"/>
                </c:ext>
              </c:extLst>
            </c:dLbl>
            <c:dLbl>
              <c:idx val="8"/>
              <c:layout>
                <c:manualLayout>
                  <c:x val="-5.4043443790994627E-4"/>
                  <c:y val="0.14525722377555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A2-4F0F-9ABD-0A4C45B2BC18}"/>
                </c:ext>
              </c:extLst>
            </c:dLbl>
            <c:dLbl>
              <c:idx val="9"/>
              <c:layout>
                <c:manualLayout>
                  <c:x val="3.293105442861865E-3"/>
                  <c:y val="0.182537317859098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A2-4F0F-9ABD-0A4C45B2BC18}"/>
                </c:ext>
              </c:extLst>
            </c:dLbl>
            <c:dLbl>
              <c:idx val="10"/>
              <c:layout>
                <c:manualLayout>
                  <c:x val="3.3054031178237674E-3"/>
                  <c:y val="0.19920443245437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A2-4F0F-9ABD-0A4C45B2BC18}"/>
                </c:ext>
              </c:extLst>
            </c:dLbl>
            <c:dLbl>
              <c:idx val="11"/>
              <c:layout>
                <c:manualLayout>
                  <c:xMode val="edge"/>
                  <c:yMode val="edge"/>
                  <c:x val="0.90344062153163152"/>
                  <c:y val="0.418985270049099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Sheet1!$Q$1:$U$1</c:f>
              <c:strCache>
                <c:ptCount val="5"/>
                <c:pt idx="0">
                  <c:v>2022</c:v>
                </c:pt>
                <c:pt idx="1">
                  <c:v>2023</c:v>
                </c:pt>
                <c:pt idx="2">
                  <c:v>2024</c:v>
                </c:pt>
                <c:pt idx="3">
                  <c:v>2025</c:v>
                </c:pt>
                <c:pt idx="4">
                  <c:v>2026</c:v>
                </c:pt>
              </c:strCache>
            </c:strRef>
          </c:cat>
          <c:val>
            <c:numRef>
              <c:f>Sheet1!$Q$2:$U$2</c:f>
              <c:numCache>
                <c:formatCode>_("$"* #,##0_);_("$"* \(#,##0\);_("$"* "-"_);_(@_)</c:formatCode>
                <c:ptCount val="5"/>
                <c:pt idx="0">
                  <c:v>27000000</c:v>
                </c:pt>
                <c:pt idx="1">
                  <c:v>28000000</c:v>
                </c:pt>
                <c:pt idx="2">
                  <c:v>31000000</c:v>
                </c:pt>
                <c:pt idx="3">
                  <c:v>30700000</c:v>
                </c:pt>
                <c:pt idx="4">
                  <c:v>31000000</c:v>
                </c:pt>
              </c:numCache>
            </c:numRef>
          </c:val>
          <c:extLst>
            <c:ext xmlns:c16="http://schemas.microsoft.com/office/drawing/2014/chart" uri="{C3380CC4-5D6E-409C-BE32-E72D297353CC}">
              <c16:uniqueId val="{0000000C-7DA2-4F0F-9ABD-0A4C45B2BC18}"/>
            </c:ext>
          </c:extLst>
        </c:ser>
        <c:ser>
          <c:idx val="0"/>
          <c:order val="1"/>
          <c:tx>
            <c:strRef>
              <c:f>Sheet1!$A$3</c:f>
              <c:strCache>
                <c:ptCount val="1"/>
                <c:pt idx="0">
                  <c:v>Amount Paid</c:v>
                </c:pt>
              </c:strCache>
            </c:strRef>
          </c:tx>
          <c:spPr>
            <a:solidFill>
              <a:srgbClr val="FFFF99"/>
            </a:solidFill>
            <a:ln w="2359">
              <a:solidFill>
                <a:schemeClr val="tx1"/>
              </a:solidFill>
              <a:prstDash val="solid"/>
            </a:ln>
          </c:spPr>
          <c:invertIfNegative val="0"/>
          <c:dLbls>
            <c:dLbl>
              <c:idx val="0"/>
              <c:layout>
                <c:manualLayout>
                  <c:x val="6.5270565222609443E-5"/>
                  <c:y val="0.272573919710655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DA2-4F0F-9ABD-0A4C45B2BC18}"/>
                </c:ext>
              </c:extLst>
            </c:dLbl>
            <c:dLbl>
              <c:idx val="1"/>
              <c:layout>
                <c:manualLayout>
                  <c:x val="1.1267402267828627E-3"/>
                  <c:y val="0.26668796944988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A2-4F0F-9ABD-0A4C45B2BC18}"/>
                </c:ext>
              </c:extLst>
            </c:dLbl>
            <c:dLbl>
              <c:idx val="2"/>
              <c:layout>
                <c:manualLayout>
                  <c:x val="1.7401700258483569E-4"/>
                  <c:y val="0.2506295759274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A2-4F0F-9ABD-0A4C45B2BC18}"/>
                </c:ext>
              </c:extLst>
            </c:dLbl>
            <c:dLbl>
              <c:idx val="3"/>
              <c:layout>
                <c:manualLayout>
                  <c:x val="1.2033621946528387E-3"/>
                  <c:y val="0.205603258538999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DA2-4F0F-9ABD-0A4C45B2BC18}"/>
                </c:ext>
              </c:extLst>
            </c:dLbl>
            <c:dLbl>
              <c:idx val="4"/>
              <c:layout>
                <c:manualLayout>
                  <c:x val="1.2152698160300769E-2"/>
                  <c:y val="-4.477737207292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DA2-4F0F-9ABD-0A4C45B2BC18}"/>
                </c:ext>
              </c:extLst>
            </c:dLbl>
            <c:dLbl>
              <c:idx val="5"/>
              <c:layout>
                <c:manualLayout>
                  <c:x val="5.0862229842292689E-3"/>
                  <c:y val="0.230192596944879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A2-4F0F-9ABD-0A4C45B2BC18}"/>
                </c:ext>
              </c:extLst>
            </c:dLbl>
            <c:dLbl>
              <c:idx val="6"/>
              <c:layout>
                <c:manualLayout>
                  <c:x val="2.9740674936133455E-5"/>
                  <c:y val="0.270533510774845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A2-4F0F-9ABD-0A4C45B2BC18}"/>
                </c:ext>
              </c:extLst>
            </c:dLbl>
            <c:dLbl>
              <c:idx val="7"/>
              <c:layout>
                <c:manualLayout>
                  <c:x val="1.2221998672577628E-3"/>
                  <c:y val="0.186573772451649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DA2-4F0F-9ABD-0A4C45B2BC18}"/>
                </c:ext>
              </c:extLst>
            </c:dLbl>
            <c:dLbl>
              <c:idx val="8"/>
              <c:layout>
                <c:manualLayout>
                  <c:x val="-1.4043157415180255E-3"/>
                  <c:y val="0.18261748163415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DA2-4F0F-9ABD-0A4C45B2BC18}"/>
                </c:ext>
              </c:extLst>
            </c:dLbl>
            <c:dLbl>
              <c:idx val="9"/>
              <c:layout>
                <c:manualLayout>
                  <c:x val="-7.0114611590214588E-4"/>
                  <c:y val="0.192863385172574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A2-4F0F-9ABD-0A4C45B2BC18}"/>
                </c:ext>
              </c:extLst>
            </c:dLbl>
            <c:dLbl>
              <c:idx val="10"/>
              <c:layout>
                <c:manualLayout>
                  <c:x val="1.2429992071928651E-2"/>
                  <c:y val="-1.488381813109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DA2-4F0F-9ABD-0A4C45B2BC18}"/>
                </c:ext>
              </c:extLst>
            </c:dLbl>
            <c:dLbl>
              <c:idx val="11"/>
              <c:layout>
                <c:manualLayout>
                  <c:xMode val="edge"/>
                  <c:yMode val="edge"/>
                  <c:x val="0.92674805771365154"/>
                  <c:y val="0.703764320785597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Sheet1!$Q$1:$U$1</c:f>
              <c:strCache>
                <c:ptCount val="5"/>
                <c:pt idx="0">
                  <c:v>2022</c:v>
                </c:pt>
                <c:pt idx="1">
                  <c:v>2023</c:v>
                </c:pt>
                <c:pt idx="2">
                  <c:v>2024</c:v>
                </c:pt>
                <c:pt idx="3">
                  <c:v>2025</c:v>
                </c:pt>
                <c:pt idx="4">
                  <c:v>2026</c:v>
                </c:pt>
              </c:strCache>
            </c:strRef>
          </c:cat>
          <c:val>
            <c:numRef>
              <c:f>Sheet1!$Q$3:$U$3</c:f>
              <c:numCache>
                <c:formatCode>_("$"* #,##0_);_("$"* \(#,##0\);_("$"* "-"_);_(@_)</c:formatCode>
                <c:ptCount val="5"/>
                <c:pt idx="0">
                  <c:v>26832976</c:v>
                </c:pt>
                <c:pt idx="1">
                  <c:v>28933820.690000001</c:v>
                </c:pt>
                <c:pt idx="2">
                  <c:v>27136542</c:v>
                </c:pt>
                <c:pt idx="3">
                  <c:v>29961083.620000001</c:v>
                </c:pt>
                <c:pt idx="4">
                  <c:v>8637638</c:v>
                </c:pt>
              </c:numCache>
            </c:numRef>
          </c:val>
          <c:extLst>
            <c:ext xmlns:c16="http://schemas.microsoft.com/office/drawing/2014/chart" uri="{C3380CC4-5D6E-409C-BE32-E72D297353CC}">
              <c16:uniqueId val="{00000019-7DA2-4F0F-9ABD-0A4C45B2BC18}"/>
            </c:ext>
          </c:extLst>
        </c:ser>
        <c:dLbls>
          <c:showLegendKey val="0"/>
          <c:showVal val="0"/>
          <c:showCatName val="0"/>
          <c:showSerName val="0"/>
          <c:showPercent val="0"/>
          <c:showBubbleSize val="0"/>
        </c:dLbls>
        <c:gapWidth val="30"/>
        <c:gapDepth val="0"/>
        <c:shape val="box"/>
        <c:axId val="95547808"/>
        <c:axId val="1"/>
        <c:axId val="0"/>
      </c:bar3DChart>
      <c:catAx>
        <c:axId val="95547808"/>
        <c:scaling>
          <c:orientation val="minMax"/>
        </c:scaling>
        <c:delete val="0"/>
        <c:axPos val="b"/>
        <c:numFmt formatCode="General" sourceLinked="1"/>
        <c:majorTickMark val="out"/>
        <c:minorTickMark val="none"/>
        <c:tickLblPos val="low"/>
        <c:spPr>
          <a:ln w="590">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35000000"/>
          <c:min val="0"/>
        </c:scaling>
        <c:delete val="0"/>
        <c:axPos val="l"/>
        <c:majorGridlines>
          <c:spPr>
            <a:ln w="2359">
              <a:solidFill>
                <a:srgbClr val="C0C0C0"/>
              </a:solidFill>
              <a:prstDash val="sysDash"/>
            </a:ln>
          </c:spPr>
        </c:majorGridlines>
        <c:numFmt formatCode="_(&quot;$&quot;* #,##0_);_(&quot;$&quot;* \(#,##0\);_(&quot;$&quot;* &quot;-&quot;_);_(@_)" sourceLinked="1"/>
        <c:majorTickMark val="out"/>
        <c:minorTickMark val="none"/>
        <c:tickLblPos val="nextTo"/>
        <c:spPr>
          <a:ln w="590">
            <a:solidFill>
              <a:schemeClr val="tx1"/>
            </a:solidFill>
            <a:prstDash val="solid"/>
          </a:ln>
        </c:spPr>
        <c:txPr>
          <a:bodyPr rot="0" vert="horz"/>
          <a:lstStyle/>
          <a:p>
            <a:pPr>
              <a:defRPr/>
            </a:pPr>
            <a:endParaRPr lang="en-US"/>
          </a:p>
        </c:txPr>
        <c:crossAx val="95547808"/>
        <c:crosses val="autoZero"/>
        <c:crossBetween val="between"/>
      </c:valAx>
      <c:spPr>
        <a:noFill/>
        <a:ln w="4718">
          <a:noFill/>
        </a:ln>
      </c:spPr>
    </c:plotArea>
    <c:legend>
      <c:legendPos val="r"/>
      <c:layout>
        <c:manualLayout>
          <c:xMode val="edge"/>
          <c:yMode val="edge"/>
          <c:x val="0.38989888624577779"/>
          <c:y val="0.91325206510958179"/>
          <c:w val="0.29744728079911209"/>
          <c:h val="5.4009819967266774E-2"/>
        </c:manualLayout>
      </c:layout>
      <c:overlay val="0"/>
      <c:spPr>
        <a:solidFill>
          <a:schemeClr val="bg1"/>
        </a:solidFill>
        <a:ln w="590">
          <a:solidFill>
            <a:schemeClr val="tx1"/>
          </a:solid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871720333805607"/>
          <c:y val="4.8671511798976053E-2"/>
          <c:w val="0.84905660377358494"/>
          <c:h val="0.78887070376432078"/>
        </c:manualLayout>
      </c:layout>
      <c:bar3DChart>
        <c:barDir val="col"/>
        <c:grouping val="clustered"/>
        <c:varyColors val="0"/>
        <c:ser>
          <c:idx val="3"/>
          <c:order val="0"/>
          <c:tx>
            <c:strRef>
              <c:f>Sheet1!$A$2</c:f>
              <c:strCache>
                <c:ptCount val="1"/>
                <c:pt idx="0">
                  <c:v>Budget</c:v>
                </c:pt>
              </c:strCache>
            </c:strRef>
          </c:tx>
          <c:spPr>
            <a:solidFill>
              <a:srgbClr val="99CCFF"/>
            </a:solidFill>
            <a:ln w="258">
              <a:solidFill>
                <a:schemeClr val="tx1"/>
              </a:solidFill>
              <a:prstDash val="solid"/>
            </a:ln>
          </c:spPr>
          <c:invertIfNegative val="0"/>
          <c:dLbls>
            <c:dLbl>
              <c:idx val="0"/>
              <c:layout>
                <c:manualLayout>
                  <c:x val="-2.789350650381319E-3"/>
                  <c:y val="0.264290758379500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82-42EA-B9B8-69EA40FB4313}"/>
                </c:ext>
              </c:extLst>
            </c:dLbl>
            <c:dLbl>
              <c:idx val="1"/>
              <c:layout>
                <c:manualLayout>
                  <c:x val="-6.3743420699792687E-5"/>
                  <c:y val="0.232392749955864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82-42EA-B9B8-69EA40FB4313}"/>
                </c:ext>
              </c:extLst>
            </c:dLbl>
            <c:dLbl>
              <c:idx val="2"/>
              <c:layout>
                <c:manualLayout>
                  <c:x val="-2.2932271591516373E-3"/>
                  <c:y val="0.2297040377970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82-42EA-B9B8-69EA40FB4313}"/>
                </c:ext>
              </c:extLst>
            </c:dLbl>
            <c:dLbl>
              <c:idx val="3"/>
              <c:layout>
                <c:manualLayout>
                  <c:x val="-5.9890655713732799E-4"/>
                  <c:y val="0.24686026178846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82-42EA-B9B8-69EA40FB4313}"/>
                </c:ext>
              </c:extLst>
            </c:dLbl>
            <c:dLbl>
              <c:idx val="4"/>
              <c:layout>
                <c:manualLayout>
                  <c:x val="-6.0876246756681393E-4"/>
                  <c:y val="0.267795773049406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82-42EA-B9B8-69EA40FB4313}"/>
                </c:ext>
              </c:extLst>
            </c:dLbl>
            <c:dLbl>
              <c:idx val="5"/>
              <c:layout>
                <c:manualLayout>
                  <c:x val="4.9151553310671588E-4"/>
                  <c:y val="0.22739384284285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82-42EA-B9B8-69EA40FB4313}"/>
                </c:ext>
              </c:extLst>
            </c:dLbl>
            <c:dLbl>
              <c:idx val="6"/>
              <c:layout>
                <c:manualLayout>
                  <c:x val="-1.1238297866348991E-4"/>
                  <c:y val="0.251405830972417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82-42EA-B9B8-69EA40FB4313}"/>
                </c:ext>
              </c:extLst>
            </c:dLbl>
            <c:dLbl>
              <c:idx val="7"/>
              <c:layout>
                <c:manualLayout>
                  <c:x val="1.5818096245140132E-3"/>
                  <c:y val="0.20684777765634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82-42EA-B9B8-69EA40FB4313}"/>
                </c:ext>
              </c:extLst>
            </c:dLbl>
            <c:dLbl>
              <c:idx val="8"/>
              <c:layout>
                <c:manualLayout>
                  <c:x val="-1.163381427189709E-3"/>
                  <c:y val="0.200623786264932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82-42EA-B9B8-69EA40FB4313}"/>
                </c:ext>
              </c:extLst>
            </c:dLbl>
            <c:dLbl>
              <c:idx val="9"/>
              <c:layout>
                <c:manualLayout>
                  <c:x val="4.5247588789913077E-4"/>
                  <c:y val="0.206700237913090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82-42EA-B9B8-69EA40FB4313}"/>
                </c:ext>
              </c:extLst>
            </c:dLbl>
            <c:dLbl>
              <c:idx val="10"/>
              <c:layout>
                <c:manualLayout>
                  <c:x val="1.5283061107539463E-3"/>
                  <c:y val="0.212388084169111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Sheet1!$AH$1:$AL$1</c:f>
              <c:strCache>
                <c:ptCount val="5"/>
                <c:pt idx="0">
                  <c:v>2022</c:v>
                </c:pt>
                <c:pt idx="1">
                  <c:v>2023</c:v>
                </c:pt>
                <c:pt idx="2">
                  <c:v>2024</c:v>
                </c:pt>
                <c:pt idx="3">
                  <c:v>2025</c:v>
                </c:pt>
                <c:pt idx="4">
                  <c:v>2026</c:v>
                </c:pt>
              </c:strCache>
            </c:strRef>
          </c:cat>
          <c:val>
            <c:numRef>
              <c:f>Sheet1!$AH$2:$AL$2</c:f>
              <c:numCache>
                <c:formatCode>_("$"* #,##0_);_("$"* \(#,##0\);_("$"* "-"_);_(@_)</c:formatCode>
                <c:ptCount val="5"/>
                <c:pt idx="0">
                  <c:v>10900000</c:v>
                </c:pt>
                <c:pt idx="1">
                  <c:v>6000000</c:v>
                </c:pt>
                <c:pt idx="2">
                  <c:v>8700000</c:v>
                </c:pt>
                <c:pt idx="3">
                  <c:v>16000000</c:v>
                </c:pt>
                <c:pt idx="4">
                  <c:v>11000000</c:v>
                </c:pt>
              </c:numCache>
            </c:numRef>
          </c:val>
          <c:extLst>
            <c:ext xmlns:c16="http://schemas.microsoft.com/office/drawing/2014/chart" uri="{C3380CC4-5D6E-409C-BE32-E72D297353CC}">
              <c16:uniqueId val="{0000000B-7582-42EA-B9B8-69EA40FB4313}"/>
            </c:ext>
          </c:extLst>
        </c:ser>
        <c:ser>
          <c:idx val="1"/>
          <c:order val="1"/>
          <c:tx>
            <c:strRef>
              <c:f>Sheet1!$A$3</c:f>
              <c:strCache>
                <c:ptCount val="1"/>
                <c:pt idx="0">
                  <c:v>Sec. 34 B COLA Payments</c:v>
                </c:pt>
              </c:strCache>
            </c:strRef>
          </c:tx>
          <c:spPr>
            <a:solidFill>
              <a:srgbClr val="FFCC99"/>
            </a:solidFill>
            <a:ln w="258">
              <a:solidFill>
                <a:schemeClr val="tx1"/>
              </a:solidFill>
              <a:prstDash val="solid"/>
            </a:ln>
          </c:spPr>
          <c:invertIfNegative val="0"/>
          <c:dLbls>
            <c:dLbl>
              <c:idx val="0"/>
              <c:layout>
                <c:manualLayout>
                  <c:x val="6.2225354495978342E-3"/>
                  <c:y val="-1.0687383880757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82-42EA-B9B8-69EA40FB4313}"/>
                </c:ext>
              </c:extLst>
            </c:dLbl>
            <c:dLbl>
              <c:idx val="1"/>
              <c:layout>
                <c:manualLayout>
                  <c:x val="5.181264912664474E-3"/>
                  <c:y val="0.25988053904548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82-42EA-B9B8-69EA40FB4313}"/>
                </c:ext>
              </c:extLst>
            </c:dLbl>
            <c:dLbl>
              <c:idx val="2"/>
              <c:layout>
                <c:manualLayout>
                  <c:x val="-2.993892791503503E-4"/>
                  <c:y val="0.243955494279156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82-42EA-B9B8-69EA40FB4313}"/>
                </c:ext>
              </c:extLst>
            </c:dLbl>
            <c:dLbl>
              <c:idx val="3"/>
              <c:layout>
                <c:manualLayout>
                  <c:x val="1.9107666349528216E-3"/>
                  <c:y val="0.246141688594463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82-42EA-B9B8-69EA40FB4313}"/>
                </c:ext>
              </c:extLst>
            </c:dLbl>
            <c:dLbl>
              <c:idx val="4"/>
              <c:layout>
                <c:manualLayout>
                  <c:x val="1.7125348364834061E-2"/>
                  <c:y val="-3.8243478407075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582-42EA-B9B8-69EA40FB4313}"/>
                </c:ext>
              </c:extLst>
            </c:dLbl>
            <c:dLbl>
              <c:idx val="5"/>
              <c:layout>
                <c:manualLayout>
                  <c:x val="1.3754754996786588E-3"/>
                  <c:y val="0.24477452900774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82-42EA-B9B8-69EA40FB4313}"/>
                </c:ext>
              </c:extLst>
            </c:dLbl>
            <c:dLbl>
              <c:idx val="6"/>
              <c:layout>
                <c:manualLayout>
                  <c:x val="1.3339014775033724E-2"/>
                  <c:y val="-2.2122975006515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582-42EA-B9B8-69EA40FB4313}"/>
                </c:ext>
              </c:extLst>
            </c:dLbl>
            <c:dLbl>
              <c:idx val="7"/>
              <c:layout>
                <c:manualLayout>
                  <c:x val="2.4658256290900349E-3"/>
                  <c:y val="0.17353585807894728"/>
                </c:manualLayout>
              </c:layout>
              <c:numFmt formatCode="\$#,##0_);[Red]\(\$#,##0\)" sourceLinked="0"/>
              <c:spPr>
                <a:noFill/>
                <a:ln w="515">
                  <a:noFill/>
                </a:ln>
              </c:spPr>
              <c:txPr>
                <a:bodyPr rot="-5400000" vert="horz"/>
                <a:lstStyle/>
                <a:p>
                  <a:pPr algn="ct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582-42EA-B9B8-69EA40FB4313}"/>
                </c:ext>
              </c:extLst>
            </c:dLbl>
            <c:dLbl>
              <c:idx val="8"/>
              <c:layout>
                <c:manualLayout>
                  <c:x val="-1.3892993740472887E-3"/>
                  <c:y val="0.205197518305857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582-42EA-B9B8-69EA40FB4313}"/>
                </c:ext>
              </c:extLst>
            </c:dLbl>
            <c:dLbl>
              <c:idx val="9"/>
              <c:layout>
                <c:manualLayout>
                  <c:x val="-2.350826635687535E-3"/>
                  <c:y val="0.174119385293103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582-42EA-B9B8-69EA40FB4313}"/>
                </c:ext>
              </c:extLst>
            </c:dLbl>
            <c:dLbl>
              <c:idx val="10"/>
              <c:layout>
                <c:manualLayout>
                  <c:x val="7.8360887856249971E-3"/>
                  <c:y val="-1.407344200553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3-444F-841C-12EB81D7B0B6}"/>
                </c:ext>
              </c:extLst>
            </c:dLbl>
            <c:dLbl>
              <c:idx val="11"/>
              <c:layout>
                <c:manualLayout>
                  <c:xMode val="edge"/>
                  <c:yMode val="edge"/>
                  <c:x val="0.95338512763596006"/>
                  <c:y val="0.328968903436988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Sheet1!$AH$1:$AL$1</c:f>
              <c:strCache>
                <c:ptCount val="5"/>
                <c:pt idx="0">
                  <c:v>2022</c:v>
                </c:pt>
                <c:pt idx="1">
                  <c:v>2023</c:v>
                </c:pt>
                <c:pt idx="2">
                  <c:v>2024</c:v>
                </c:pt>
                <c:pt idx="3">
                  <c:v>2025</c:v>
                </c:pt>
                <c:pt idx="4">
                  <c:v>2026</c:v>
                </c:pt>
              </c:strCache>
            </c:strRef>
          </c:cat>
          <c:val>
            <c:numRef>
              <c:f>Sheet1!$AH$3:$AL$3</c:f>
              <c:numCache>
                <c:formatCode>_("$"* #,##0_);_("$"* \(#,##0\);_("$"* "-"_);_(@_)</c:formatCode>
                <c:ptCount val="5"/>
                <c:pt idx="0">
                  <c:v>4038424</c:v>
                </c:pt>
                <c:pt idx="1">
                  <c:v>7944669.4800000004</c:v>
                </c:pt>
                <c:pt idx="2">
                  <c:v>9214740</c:v>
                </c:pt>
                <c:pt idx="3">
                  <c:v>6747955.1900000004</c:v>
                </c:pt>
                <c:pt idx="4">
                  <c:v>2318601</c:v>
                </c:pt>
              </c:numCache>
            </c:numRef>
          </c:val>
          <c:extLst>
            <c:ext xmlns:c16="http://schemas.microsoft.com/office/drawing/2014/chart" uri="{C3380CC4-5D6E-409C-BE32-E72D297353CC}">
              <c16:uniqueId val="{00000017-7582-42EA-B9B8-69EA40FB4313}"/>
            </c:ext>
          </c:extLst>
        </c:ser>
        <c:dLbls>
          <c:showLegendKey val="0"/>
          <c:showVal val="0"/>
          <c:showCatName val="0"/>
          <c:showSerName val="0"/>
          <c:showPercent val="0"/>
          <c:showBubbleSize val="0"/>
        </c:dLbls>
        <c:gapWidth val="50"/>
        <c:gapDepth val="0"/>
        <c:shape val="box"/>
        <c:axId val="189693440"/>
        <c:axId val="1"/>
        <c:axId val="0"/>
      </c:bar3DChart>
      <c:catAx>
        <c:axId val="189693440"/>
        <c:scaling>
          <c:orientation val="minMax"/>
        </c:scaling>
        <c:delete val="0"/>
        <c:axPos val="b"/>
        <c:numFmt formatCode="General" sourceLinked="1"/>
        <c:majorTickMark val="out"/>
        <c:minorTickMark val="none"/>
        <c:tickLblPos val="low"/>
        <c:spPr>
          <a:ln w="64">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58">
              <a:solidFill>
                <a:srgbClr val="C0C0C0"/>
              </a:solidFill>
              <a:prstDash val="sysDash"/>
            </a:ln>
          </c:spPr>
        </c:majorGridlines>
        <c:numFmt formatCode="\$#,##0" sourceLinked="0"/>
        <c:majorTickMark val="out"/>
        <c:minorTickMark val="none"/>
        <c:tickLblPos val="nextTo"/>
        <c:spPr>
          <a:ln w="64">
            <a:solidFill>
              <a:schemeClr val="tx1"/>
            </a:solidFill>
            <a:prstDash val="solid"/>
          </a:ln>
        </c:spPr>
        <c:txPr>
          <a:bodyPr rot="0" vert="horz"/>
          <a:lstStyle/>
          <a:p>
            <a:pPr>
              <a:defRPr/>
            </a:pPr>
            <a:endParaRPr lang="en-US"/>
          </a:p>
        </c:txPr>
        <c:crossAx val="189693440"/>
        <c:crosses val="autoZero"/>
        <c:crossBetween val="between"/>
        <c:majorUnit val="5000000"/>
        <c:minorUnit val="132932.41200000001"/>
      </c:valAx>
      <c:spPr>
        <a:noFill/>
        <a:ln w="515">
          <a:noFill/>
        </a:ln>
      </c:spPr>
    </c:plotArea>
    <c:legend>
      <c:legendPos val="r"/>
      <c:layout>
        <c:manualLayout>
          <c:xMode val="edge"/>
          <c:yMode val="edge"/>
          <c:x val="0.27202875980263092"/>
          <c:y val="0.91052786441475897"/>
          <c:w val="0.45363696534725895"/>
          <c:h val="7.0376432078559745E-2"/>
        </c:manualLayout>
      </c:layout>
      <c:overlay val="0"/>
      <c:spPr>
        <a:solidFill>
          <a:schemeClr val="bg1"/>
        </a:solidFill>
        <a:ln w="64">
          <a:solidFill>
            <a:schemeClr val="tx1"/>
          </a:solidFill>
          <a:prstDash val="solid"/>
        </a:ln>
      </c:sp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84460593806563"/>
          <c:y val="2.5652402254720728E-2"/>
          <c:w val="0.90500820137646898"/>
          <c:h val="0.82121765816108294"/>
        </c:manualLayout>
      </c:layout>
      <c:bar3DChart>
        <c:barDir val="col"/>
        <c:grouping val="clustered"/>
        <c:varyColors val="0"/>
        <c:ser>
          <c:idx val="0"/>
          <c:order val="0"/>
          <c:tx>
            <c:strRef>
              <c:f>Sheet1!$B$1</c:f>
              <c:strCache>
                <c:ptCount val="1"/>
                <c:pt idx="0">
                  <c:v>Budget</c:v>
                </c:pt>
              </c:strCache>
            </c:strRef>
          </c:tx>
          <c:spPr>
            <a:solidFill>
              <a:schemeClr val="accent1"/>
            </a:solidFill>
            <a:ln>
              <a:solidFill>
                <a:schemeClr val="bg2"/>
              </a:solidFill>
            </a:ln>
            <a:effectLst/>
            <a:sp3d>
              <a:contourClr>
                <a:schemeClr val="bg2"/>
              </a:contourClr>
            </a:sp3d>
          </c:spPr>
          <c:invertIfNegative val="0"/>
          <c:dLbls>
            <c:dLbl>
              <c:idx val="0"/>
              <c:layout>
                <c:manualLayout>
                  <c:x val="0"/>
                  <c:y val="0.33625133132236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44-42B5-A973-74F45E73E733}"/>
                </c:ext>
              </c:extLst>
            </c:dLbl>
            <c:dLbl>
              <c:idx val="1"/>
              <c:layout>
                <c:manualLayout>
                  <c:x val="0"/>
                  <c:y val="0.30210080548493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1C-4A50-81F2-8914368EF980}"/>
                </c:ext>
              </c:extLst>
            </c:dLbl>
            <c:dLbl>
              <c:idx val="2"/>
              <c:layout>
                <c:manualLayout>
                  <c:x val="1.4165020029560354E-3"/>
                  <c:y val="0.168563975559724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6D-477A-99C5-0DE06D64A0BA}"/>
                </c:ext>
              </c:extLst>
            </c:dLbl>
            <c:dLbl>
              <c:idx val="3"/>
              <c:layout>
                <c:manualLayout>
                  <c:x val="4.2495060088684183E-3"/>
                  <c:y val="0.165937012033768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F6D-477A-99C5-0DE06D64A0BA}"/>
                </c:ext>
              </c:extLst>
            </c:dLbl>
            <c:dLbl>
              <c:idx val="4"/>
              <c:layout>
                <c:manualLayout>
                  <c:x val="2.5057585825521752E-3"/>
                  <c:y val="0.138141048911371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6D-477A-99C5-0DE06D64A0BA}"/>
                </c:ext>
              </c:extLst>
            </c:dLbl>
            <c:dLbl>
              <c:idx val="5"/>
              <c:layout>
                <c:manualLayout>
                  <c:x val="-1.4165020029561393E-3"/>
                  <c:y val="0.27944686490519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F6D-477A-99C5-0DE06D64A0BA}"/>
                </c:ext>
              </c:extLst>
            </c:dLbl>
            <c:dLbl>
              <c:idx val="6"/>
              <c:layout>
                <c:manualLayout>
                  <c:x val="-2.8330040059124863E-3"/>
                  <c:y val="0.27742906733072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6D-477A-99C5-0DE06D64A0BA}"/>
                </c:ext>
              </c:extLst>
            </c:dLbl>
            <c:dLbl>
              <c:idx val="7"/>
              <c:layout>
                <c:manualLayout>
                  <c:x val="1.4165020029561393E-3"/>
                  <c:y val="0.22446389776437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F6D-477A-99C5-0DE06D64A0BA}"/>
                </c:ext>
              </c:extLst>
            </c:dLbl>
            <c:dLbl>
              <c:idx val="8"/>
              <c:layout>
                <c:manualLayout>
                  <c:x val="1.0387561357016487E-16"/>
                  <c:y val="0.23985893826408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F6D-477A-99C5-0DE06D64A0BA}"/>
                </c:ext>
              </c:extLst>
            </c:dLbl>
            <c:dLbl>
              <c:idx val="9"/>
              <c:layout>
                <c:manualLayout>
                  <c:x val="0"/>
                  <c:y val="0.23161110018266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F6D-477A-99C5-0DE06D64A0BA}"/>
                </c:ext>
              </c:extLst>
            </c:dLbl>
            <c:dLbl>
              <c:idx val="10"/>
              <c:layout>
                <c:manualLayout>
                  <c:x val="0"/>
                  <c:y val="0.21803797265434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B5-475B-966A-7B9936091525}"/>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Sheet1!$A$13:$A$18</c:f>
              <c:strCache>
                <c:ptCount val="5"/>
                <c:pt idx="0">
                  <c:v>FY 2022</c:v>
                </c:pt>
                <c:pt idx="1">
                  <c:v>FY 2023</c:v>
                </c:pt>
                <c:pt idx="2">
                  <c:v>FY 2024</c:v>
                </c:pt>
                <c:pt idx="3">
                  <c:v>FY 2025</c:v>
                </c:pt>
                <c:pt idx="4">
                  <c:v>F 2026</c:v>
                </c:pt>
              </c:strCache>
            </c:strRef>
          </c:cat>
          <c:val>
            <c:numRef>
              <c:f>Sheet1!$B$13:$B$18</c:f>
              <c:numCache>
                <c:formatCode>"$"#,##0</c:formatCode>
                <c:ptCount val="5"/>
                <c:pt idx="0">
                  <c:v>61157033</c:v>
                </c:pt>
                <c:pt idx="1">
                  <c:v>63500000</c:v>
                </c:pt>
                <c:pt idx="2">
                  <c:v>79500000</c:v>
                </c:pt>
                <c:pt idx="3">
                  <c:v>79000000</c:v>
                </c:pt>
                <c:pt idx="4">
                  <c:v>81000000</c:v>
                </c:pt>
              </c:numCache>
            </c:numRef>
          </c:val>
          <c:extLst>
            <c:ext xmlns:c16="http://schemas.microsoft.com/office/drawing/2014/chart" uri="{C3380CC4-5D6E-409C-BE32-E72D297353CC}">
              <c16:uniqueId val="{00000000-5F6D-477A-99C5-0DE06D64A0BA}"/>
            </c:ext>
          </c:extLst>
        </c:ser>
        <c:ser>
          <c:idx val="1"/>
          <c:order val="1"/>
          <c:tx>
            <c:strRef>
              <c:f>Sheet1!$C$1</c:f>
              <c:strCache>
                <c:ptCount val="1"/>
                <c:pt idx="0">
                  <c:v>Assessment Collections</c:v>
                </c:pt>
              </c:strCache>
            </c:strRef>
          </c:tx>
          <c:spPr>
            <a:solidFill>
              <a:srgbClr val="FFFF99"/>
            </a:solidFill>
            <a:ln>
              <a:solidFill>
                <a:schemeClr val="bg2"/>
              </a:solidFill>
            </a:ln>
            <a:effectLst/>
            <a:sp3d>
              <a:contourClr>
                <a:schemeClr val="bg2"/>
              </a:contourClr>
            </a:sp3d>
          </c:spPr>
          <c:invertIfNegative val="0"/>
          <c:dLbls>
            <c:dLbl>
              <c:idx val="0"/>
              <c:layout>
                <c:manualLayout>
                  <c:x val="-5.1937806785082435E-17"/>
                  <c:y val="0.297285188331565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6D-477A-99C5-0DE06D64A0BA}"/>
                </c:ext>
              </c:extLst>
            </c:dLbl>
            <c:dLbl>
              <c:idx val="1"/>
              <c:layout>
                <c:manualLayout>
                  <c:x val="-5.1937806785082435E-17"/>
                  <c:y val="0.195384032074604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6D-477A-99C5-0DE06D64A0BA}"/>
                </c:ext>
              </c:extLst>
            </c:dLbl>
            <c:dLbl>
              <c:idx val="2"/>
              <c:layout>
                <c:manualLayout>
                  <c:x val="0"/>
                  <c:y val="0.145838465737466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6D-477A-99C5-0DE06D64A0BA}"/>
                </c:ext>
              </c:extLst>
            </c:dLbl>
            <c:dLbl>
              <c:idx val="3"/>
              <c:layout>
                <c:manualLayout>
                  <c:x val="-2.6786387482673987E-3"/>
                  <c:y val="0.153169141907535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6D-477A-99C5-0DE06D64A0BA}"/>
                </c:ext>
              </c:extLst>
            </c:dLbl>
            <c:dLbl>
              <c:idx val="4"/>
              <c:layout>
                <c:manualLayout>
                  <c:x val="2.8330040059121749E-3"/>
                  <c:y val="-3.101533795058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6D-477A-99C5-0DE06D64A0BA}"/>
                </c:ext>
              </c:extLst>
            </c:dLbl>
            <c:dLbl>
              <c:idx val="5"/>
              <c:layout>
                <c:manualLayout>
                  <c:x val="-1.0387561357016487E-16"/>
                  <c:y val="0.19848860652823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6D-477A-99C5-0DE06D64A0BA}"/>
                </c:ext>
              </c:extLst>
            </c:dLbl>
            <c:dLbl>
              <c:idx val="6"/>
              <c:layout>
                <c:manualLayout>
                  <c:x val="1.5708672606010194E-3"/>
                  <c:y val="0.27034102330364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6D-477A-99C5-0DE06D64A0BA}"/>
                </c:ext>
              </c:extLst>
            </c:dLbl>
            <c:dLbl>
              <c:idx val="7"/>
              <c:layout>
                <c:manualLayout>
                  <c:x val="1.4165020029560354E-3"/>
                  <c:y val="0.22226283328565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6D-477A-99C5-0DE06D64A0BA}"/>
                </c:ext>
              </c:extLst>
            </c:dLbl>
            <c:dLbl>
              <c:idx val="8"/>
              <c:layout>
                <c:manualLayout>
                  <c:x val="2.8330040059123826E-3"/>
                  <c:y val="0.24266937554181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6D-477A-99C5-0DE06D64A0BA}"/>
                </c:ext>
              </c:extLst>
            </c:dLbl>
            <c:dLbl>
              <c:idx val="9"/>
              <c:layout>
                <c:manualLayout>
                  <c:x val="-5.2023545609356852E-3"/>
                  <c:y val="0.22148198389112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6D-477A-99C5-0DE06D64A0BA}"/>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Sheet1!$A$13:$A$18</c:f>
              <c:strCache>
                <c:ptCount val="5"/>
                <c:pt idx="0">
                  <c:v>FY 2022</c:v>
                </c:pt>
                <c:pt idx="1">
                  <c:v>FY 2023</c:v>
                </c:pt>
                <c:pt idx="2">
                  <c:v>FY 2024</c:v>
                </c:pt>
                <c:pt idx="3">
                  <c:v>FY 2025</c:v>
                </c:pt>
                <c:pt idx="4">
                  <c:v>F 2026</c:v>
                </c:pt>
              </c:strCache>
            </c:strRef>
          </c:cat>
          <c:val>
            <c:numRef>
              <c:f>Sheet1!$C$13:$C$18</c:f>
              <c:numCache>
                <c:formatCode>"$"#,##0</c:formatCode>
                <c:ptCount val="5"/>
                <c:pt idx="0">
                  <c:v>64743782</c:v>
                </c:pt>
                <c:pt idx="1">
                  <c:v>75030740</c:v>
                </c:pt>
                <c:pt idx="2">
                  <c:v>81506154</c:v>
                </c:pt>
                <c:pt idx="3">
                  <c:v>79458103.060000002</c:v>
                </c:pt>
                <c:pt idx="4">
                  <c:v>6537581</c:v>
                </c:pt>
              </c:numCache>
            </c:numRef>
          </c:val>
          <c:extLst>
            <c:ext xmlns:c16="http://schemas.microsoft.com/office/drawing/2014/chart" uri="{C3380CC4-5D6E-409C-BE32-E72D297353CC}">
              <c16:uniqueId val="{00000001-5F6D-477A-99C5-0DE06D64A0BA}"/>
            </c:ext>
          </c:extLst>
        </c:ser>
        <c:dLbls>
          <c:showLegendKey val="0"/>
          <c:showVal val="0"/>
          <c:showCatName val="0"/>
          <c:showSerName val="0"/>
          <c:showPercent val="0"/>
          <c:showBubbleSize val="0"/>
        </c:dLbls>
        <c:gapWidth val="50"/>
        <c:shape val="box"/>
        <c:axId val="993722664"/>
        <c:axId val="993715776"/>
        <c:axId val="0"/>
      </c:bar3DChart>
      <c:catAx>
        <c:axId val="99372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15776"/>
        <c:crosses val="autoZero"/>
        <c:auto val="1"/>
        <c:lblAlgn val="ctr"/>
        <c:lblOffset val="100"/>
        <c:noMultiLvlLbl val="0"/>
      </c:catAx>
      <c:valAx>
        <c:axId val="993715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2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51497058274361E-2"/>
          <c:y val="4.1589792188724689E-2"/>
          <c:w val="0.93067211436433139"/>
          <c:h val="0.79672966400004297"/>
        </c:manualLayout>
      </c:layout>
      <c:barChart>
        <c:barDir val="col"/>
        <c:grouping val="stacked"/>
        <c:varyColors val="0"/>
        <c:ser>
          <c:idx val="1"/>
          <c:order val="0"/>
          <c:tx>
            <c:strRef>
              <c:f>Sheet1!$B$1</c:f>
              <c:strCache>
                <c:ptCount val="1"/>
                <c:pt idx="0">
                  <c:v>Administration</c:v>
                </c:pt>
              </c:strCache>
            </c:strRef>
          </c:tx>
          <c:spPr>
            <a:solidFill>
              <a:srgbClr val="FFFF99"/>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Sheet1!$A$54:$A$57</c:f>
              <c:strCache>
                <c:ptCount val="4"/>
                <c:pt idx="0">
                  <c:v>Jul.</c:v>
                </c:pt>
                <c:pt idx="1">
                  <c:v>Aug.</c:v>
                </c:pt>
                <c:pt idx="2">
                  <c:v>Sep.</c:v>
                </c:pt>
                <c:pt idx="3">
                  <c:v>Oct.</c:v>
                </c:pt>
              </c:strCache>
            </c:strRef>
          </c:cat>
          <c:val>
            <c:numRef>
              <c:f>Sheet1!$B$54:$B$57</c:f>
              <c:numCache>
                <c:formatCode>General</c:formatCode>
                <c:ptCount val="4"/>
                <c:pt idx="0">
                  <c:v>62</c:v>
                </c:pt>
                <c:pt idx="1">
                  <c:v>62</c:v>
                </c:pt>
                <c:pt idx="2">
                  <c:v>62</c:v>
                </c:pt>
                <c:pt idx="3">
                  <c:v>62</c:v>
                </c:pt>
              </c:numCache>
            </c:numRef>
          </c:val>
          <c:extLst>
            <c:ext xmlns:c16="http://schemas.microsoft.com/office/drawing/2014/chart" uri="{C3380CC4-5D6E-409C-BE32-E72D297353CC}">
              <c16:uniqueId val="{00000000-3084-4560-A0F7-C0773B7522DB}"/>
            </c:ext>
          </c:extLst>
        </c:ser>
        <c:ser>
          <c:idx val="0"/>
          <c:order val="1"/>
          <c:tx>
            <c:strRef>
              <c:f>Sheet1!$C$1</c:f>
              <c:strCache>
                <c:ptCount val="1"/>
                <c:pt idx="0">
                  <c:v>Dispute</c:v>
                </c:pt>
              </c:strCache>
            </c:strRef>
          </c:tx>
          <c:spPr>
            <a:solidFill>
              <a:schemeClr val="accent1"/>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Sheet1!$A$54:$A$57</c:f>
              <c:strCache>
                <c:ptCount val="4"/>
                <c:pt idx="0">
                  <c:v>Jul.</c:v>
                </c:pt>
                <c:pt idx="1">
                  <c:v>Aug.</c:v>
                </c:pt>
                <c:pt idx="2">
                  <c:v>Sep.</c:v>
                </c:pt>
                <c:pt idx="3">
                  <c:v>Oct.</c:v>
                </c:pt>
              </c:strCache>
            </c:strRef>
          </c:cat>
          <c:val>
            <c:numRef>
              <c:f>Sheet1!$C$54:$C$57</c:f>
              <c:numCache>
                <c:formatCode>General</c:formatCode>
                <c:ptCount val="4"/>
                <c:pt idx="0">
                  <c:v>81</c:v>
                </c:pt>
                <c:pt idx="1">
                  <c:v>80</c:v>
                </c:pt>
                <c:pt idx="2">
                  <c:v>79</c:v>
                </c:pt>
                <c:pt idx="3">
                  <c:v>79</c:v>
                </c:pt>
              </c:numCache>
            </c:numRef>
          </c:val>
          <c:extLst>
            <c:ext xmlns:c16="http://schemas.microsoft.com/office/drawing/2014/chart" uri="{C3380CC4-5D6E-409C-BE32-E72D297353CC}">
              <c16:uniqueId val="{00000001-3084-4560-A0F7-C0773B7522DB}"/>
            </c:ext>
          </c:extLst>
        </c:ser>
        <c:ser>
          <c:idx val="2"/>
          <c:order val="2"/>
          <c:tx>
            <c:strRef>
              <c:f>Sheet1!$D$1</c:f>
              <c:strCache>
                <c:ptCount val="1"/>
                <c:pt idx="0">
                  <c:v>Legal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Sheet1!$A$54:$A$57</c:f>
              <c:strCache>
                <c:ptCount val="4"/>
                <c:pt idx="0">
                  <c:v>Jul.</c:v>
                </c:pt>
                <c:pt idx="1">
                  <c:v>Aug.</c:v>
                </c:pt>
                <c:pt idx="2">
                  <c:v>Sep.</c:v>
                </c:pt>
                <c:pt idx="3">
                  <c:v>Oct.</c:v>
                </c:pt>
              </c:strCache>
            </c:strRef>
          </c:cat>
          <c:val>
            <c:numRef>
              <c:f>Sheet1!$D$54:$D$57</c:f>
              <c:numCache>
                <c:formatCode>General</c:formatCode>
                <c:ptCount val="4"/>
                <c:pt idx="0">
                  <c:v>14</c:v>
                </c:pt>
                <c:pt idx="1">
                  <c:v>15</c:v>
                </c:pt>
                <c:pt idx="2">
                  <c:v>15</c:v>
                </c:pt>
                <c:pt idx="3">
                  <c:v>15</c:v>
                </c:pt>
              </c:numCache>
            </c:numRef>
          </c:val>
          <c:extLst>
            <c:ext xmlns:c16="http://schemas.microsoft.com/office/drawing/2014/chart" uri="{C3380CC4-5D6E-409C-BE32-E72D297353CC}">
              <c16:uniqueId val="{00000002-3084-4560-A0F7-C0773B7522DB}"/>
            </c:ext>
          </c:extLst>
        </c:ser>
        <c:ser>
          <c:idx val="3"/>
          <c:order val="3"/>
          <c:tx>
            <c:strRef>
              <c:f>Sheet1!$E$1</c:f>
              <c:strCache>
                <c:ptCount val="1"/>
                <c:pt idx="0">
                  <c:v>WCTF</c:v>
                </c:pt>
              </c:strCache>
            </c:strRef>
          </c:tx>
          <c:spPr>
            <a:solidFill>
              <a:srgbClr val="A9F2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Sheet1!$A$54:$A$57</c:f>
              <c:strCache>
                <c:ptCount val="4"/>
                <c:pt idx="0">
                  <c:v>Jul.</c:v>
                </c:pt>
                <c:pt idx="1">
                  <c:v>Aug.</c:v>
                </c:pt>
                <c:pt idx="2">
                  <c:v>Sep.</c:v>
                </c:pt>
                <c:pt idx="3">
                  <c:v>Oct.</c:v>
                </c:pt>
              </c:strCache>
            </c:strRef>
          </c:cat>
          <c:val>
            <c:numRef>
              <c:f>Sheet1!$E$54:$E$57</c:f>
              <c:numCache>
                <c:formatCode>General</c:formatCode>
                <c:ptCount val="4"/>
                <c:pt idx="0">
                  <c:v>37</c:v>
                </c:pt>
                <c:pt idx="1">
                  <c:v>37</c:v>
                </c:pt>
                <c:pt idx="2">
                  <c:v>37</c:v>
                </c:pt>
                <c:pt idx="3">
                  <c:v>38</c:v>
                </c:pt>
              </c:numCache>
            </c:numRef>
          </c:val>
          <c:extLst>
            <c:ext xmlns:c16="http://schemas.microsoft.com/office/drawing/2014/chart" uri="{C3380CC4-5D6E-409C-BE32-E72D297353CC}">
              <c16:uniqueId val="{00000003-3084-4560-A0F7-C0773B7522DB}"/>
            </c:ext>
          </c:extLst>
        </c:ser>
        <c:dLbls>
          <c:showLegendKey val="0"/>
          <c:showVal val="0"/>
          <c:showCatName val="0"/>
          <c:showSerName val="0"/>
          <c:showPercent val="0"/>
          <c:showBubbleSize val="0"/>
        </c:dLbls>
        <c:gapWidth val="50"/>
        <c:overlap val="100"/>
        <c:axId val="820433192"/>
        <c:axId val="820431552"/>
      </c:barChart>
      <c:catAx>
        <c:axId val="82043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1552"/>
        <c:crosses val="autoZero"/>
        <c:auto val="1"/>
        <c:lblAlgn val="ctr"/>
        <c:lblOffset val="100"/>
        <c:noMultiLvlLbl val="0"/>
      </c:catAx>
      <c:valAx>
        <c:axId val="820431552"/>
        <c:scaling>
          <c:orientation val="minMax"/>
          <c:max val="225"/>
          <c:min val="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3192"/>
        <c:crosses val="autoZero"/>
        <c:crossBetween val="between"/>
      </c:valAx>
      <c:spPr>
        <a:noFill/>
        <a:ln>
          <a:noFill/>
        </a:ln>
        <a:effectLst/>
      </c:spPr>
    </c:plotArea>
    <c:legend>
      <c:legendPos val="b"/>
      <c:layout>
        <c:manualLayout>
          <c:xMode val="edge"/>
          <c:yMode val="edge"/>
          <c:x val="0.1751557283897367"/>
          <c:y val="0.92796690709040708"/>
          <c:w val="0.6496885432205266"/>
          <c:h val="7.20330929095929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5158579199514"/>
          <c:y val="6.9957926354556055E-2"/>
          <c:w val="0.88655243137545348"/>
          <c:h val="0.78875343953955412"/>
        </c:manualLayout>
      </c:layout>
      <c:barChart>
        <c:barDir val="col"/>
        <c:grouping val="clustered"/>
        <c:varyColors val="0"/>
        <c:ser>
          <c:idx val="0"/>
          <c:order val="0"/>
          <c:tx>
            <c:strRef>
              <c:f>Sheet1!$B$1</c:f>
              <c:strCache>
                <c:ptCount val="1"/>
                <c:pt idx="0">
                  <c:v>Hearing Queue</c:v>
                </c:pt>
              </c:strCache>
            </c:strRef>
          </c:tx>
          <c:spPr>
            <a:solidFill>
              <a:srgbClr val="A9F272"/>
            </a:solidFill>
            <a:ln>
              <a:solidFill>
                <a:schemeClr val="bg1">
                  <a:lumMod val="50000"/>
                </a:schemeClr>
              </a:solidFill>
            </a:ln>
          </c:spPr>
          <c:invertIfNegative val="0"/>
          <c:dLbls>
            <c:dLbl>
              <c:idx val="0"/>
              <c:layout>
                <c:manualLayout>
                  <c:x val="-6.3493202806913862E-3"/>
                  <c:y val="0.14714650131687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5C-4182-98CA-42920CE42CC8}"/>
                </c:ext>
              </c:extLst>
            </c:dLbl>
            <c:dLbl>
              <c:idx val="1"/>
              <c:layout>
                <c:manualLayout>
                  <c:x val="-3.1005639852647528E-3"/>
                  <c:y val="0.1362344087327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5C-4182-98CA-42920CE42CC8}"/>
                </c:ext>
              </c:extLst>
            </c:dLbl>
            <c:dLbl>
              <c:idx val="2"/>
              <c:layout>
                <c:manualLayout>
                  <c:x val="0"/>
                  <c:y val="0.1393584597291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5C-4182-98CA-42920CE42CC8}"/>
                </c:ext>
              </c:extLst>
            </c:dLbl>
            <c:dLbl>
              <c:idx val="3"/>
              <c:layout>
                <c:manualLayout>
                  <c:x val="4.7314118137347174E-4"/>
                  <c:y val="0.13601437792293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5C-4182-98CA-42920CE42CC8}"/>
                </c:ext>
              </c:extLst>
            </c:dLbl>
            <c:dLbl>
              <c:idx val="4"/>
              <c:layout>
                <c:manualLayout>
                  <c:x val="0"/>
                  <c:y val="0.14287619194858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5C-4182-98CA-42920CE42CC8}"/>
                </c:ext>
              </c:extLst>
            </c:dLbl>
            <c:dLbl>
              <c:idx val="5"/>
              <c:layout>
                <c:manualLayout>
                  <c:x val="-2.7897751700489016E-3"/>
                  <c:y val="0.142482510725466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5C-4182-98CA-42920CE42CC8}"/>
                </c:ext>
              </c:extLst>
            </c:dLbl>
            <c:dLbl>
              <c:idx val="6"/>
              <c:layout>
                <c:manualLayout>
                  <c:x val="1.6259650505404135E-4"/>
                  <c:y val="0.15027027623943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5C-4182-98CA-42920CE42CC8}"/>
                </c:ext>
              </c:extLst>
            </c:dLbl>
            <c:dLbl>
              <c:idx val="7"/>
              <c:layout>
                <c:manualLayout>
                  <c:x val="-1.4196676830168927E-3"/>
                  <c:y val="0.146764139119103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5C-4182-98CA-42920CE42CC8}"/>
                </c:ext>
              </c:extLst>
            </c:dLbl>
            <c:dLbl>
              <c:idx val="8"/>
              <c:layout>
                <c:manualLayout>
                  <c:x val="-6.2011279705295056E-3"/>
                  <c:y val="0.13250824080260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5C-4182-98CA-42920CE42CC8}"/>
                </c:ext>
              </c:extLst>
            </c:dLbl>
            <c:dLbl>
              <c:idx val="9"/>
              <c:layout>
                <c:manualLayout>
                  <c:x val="1.8434928073019015E-3"/>
                  <c:y val="0.15681957473593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5C-4182-98CA-42920CE42CC8}"/>
                </c:ext>
              </c:extLst>
            </c:dLbl>
            <c:dLbl>
              <c:idx val="10"/>
              <c:layout>
                <c:manualLayout>
                  <c:x val="-3.107888152159079E-4"/>
                  <c:y val="0.1227675293052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64-48D3-8E67-1CC28D78A1A5}"/>
                </c:ext>
              </c:extLst>
            </c:dLbl>
            <c:dLbl>
              <c:idx val="11"/>
              <c:layout>
                <c:manualLayout>
                  <c:x val="-6.038531465475578E-3"/>
                  <c:y val="0.12002556443286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49-4818-A247-8747997BE55B}"/>
                </c:ext>
              </c:extLst>
            </c:dLbl>
            <c:dLbl>
              <c:idx val="12"/>
              <c:layout>
                <c:manualLayout>
                  <c:x val="-2.9380336319254599E-3"/>
                  <c:y val="0.114965969117605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2B-4200-B975-E96801DEF044}"/>
                </c:ext>
              </c:extLst>
            </c:dLbl>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Sheet1!$A$90:$A$98</c:f>
              <c:strCache>
                <c:ptCount val="9"/>
                <c:pt idx="0">
                  <c:v>Mar.</c:v>
                </c:pt>
                <c:pt idx="1">
                  <c:v>Apr.</c:v>
                </c:pt>
                <c:pt idx="2">
                  <c:v>May</c:v>
                </c:pt>
                <c:pt idx="3">
                  <c:v>Jun.</c:v>
                </c:pt>
                <c:pt idx="4">
                  <c:v>Jul.</c:v>
                </c:pt>
                <c:pt idx="5">
                  <c:v>Aug.</c:v>
                </c:pt>
                <c:pt idx="6">
                  <c:v>Sep.</c:v>
                </c:pt>
                <c:pt idx="7">
                  <c:v>Oct.</c:v>
                </c:pt>
                <c:pt idx="8">
                  <c:v>Nov.</c:v>
                </c:pt>
              </c:strCache>
            </c:strRef>
          </c:cat>
          <c:val>
            <c:numRef>
              <c:f>Sheet1!$B$90:$B$98</c:f>
              <c:numCache>
                <c:formatCode>#,##0</c:formatCode>
                <c:ptCount val="9"/>
                <c:pt idx="0">
                  <c:v>1973</c:v>
                </c:pt>
                <c:pt idx="1">
                  <c:v>1992</c:v>
                </c:pt>
                <c:pt idx="2">
                  <c:v>1887</c:v>
                </c:pt>
                <c:pt idx="3">
                  <c:v>1975</c:v>
                </c:pt>
                <c:pt idx="4">
                  <c:v>1883</c:v>
                </c:pt>
                <c:pt idx="5">
                  <c:v>1909</c:v>
                </c:pt>
                <c:pt idx="6">
                  <c:v>1725</c:v>
                </c:pt>
                <c:pt idx="7">
                  <c:v>1819</c:v>
                </c:pt>
                <c:pt idx="8">
                  <c:v>1853</c:v>
                </c:pt>
              </c:numCache>
            </c:numRef>
          </c:val>
          <c:extLst>
            <c:ext xmlns:c16="http://schemas.microsoft.com/office/drawing/2014/chart" uri="{C3380CC4-5D6E-409C-BE32-E72D297353CC}">
              <c16:uniqueId val="{00000000-6255-4A20-A89F-CA90B122DC52}"/>
            </c:ext>
          </c:extLst>
        </c:ser>
        <c:dLbls>
          <c:showLegendKey val="0"/>
          <c:showVal val="0"/>
          <c:showCatName val="0"/>
          <c:showSerName val="0"/>
          <c:showPercent val="0"/>
          <c:showBubbleSize val="0"/>
        </c:dLbls>
        <c:gapWidth val="60"/>
        <c:axId val="36591872"/>
        <c:axId val="61976576"/>
      </c:barChart>
      <c:catAx>
        <c:axId val="36591872"/>
        <c:scaling>
          <c:orientation val="minMax"/>
        </c:scaling>
        <c:delete val="0"/>
        <c:axPos val="b"/>
        <c:numFmt formatCode="General" sourceLinked="0"/>
        <c:majorTickMark val="out"/>
        <c:minorTickMark val="none"/>
        <c:tickLblPos val="nextTo"/>
        <c:txPr>
          <a:bodyPr rot="0" vert="horz"/>
          <a:lstStyle/>
          <a:p>
            <a:pPr>
              <a:defRPr/>
            </a:pPr>
            <a:endParaRPr lang="en-US"/>
          </a:p>
        </c:txPr>
        <c:crossAx val="61976576"/>
        <c:crosses val="autoZero"/>
        <c:auto val="0"/>
        <c:lblAlgn val="ctr"/>
        <c:lblOffset val="100"/>
        <c:noMultiLvlLbl val="0"/>
      </c:catAx>
      <c:valAx>
        <c:axId val="61976576"/>
        <c:scaling>
          <c:orientation val="minMax"/>
          <c:max val="2500"/>
          <c:min val="0"/>
        </c:scaling>
        <c:delete val="0"/>
        <c:axPos val="l"/>
        <c:majorGridlines>
          <c:spPr>
            <a:ln>
              <a:solidFill>
                <a:schemeClr val="bg1">
                  <a:lumMod val="85000"/>
                </a:schemeClr>
              </a:solidFill>
              <a:prstDash val="sysDot"/>
            </a:ln>
          </c:spPr>
        </c:majorGridlines>
        <c:numFmt formatCode="#,##0" sourceLinked="0"/>
        <c:majorTickMark val="out"/>
        <c:minorTickMark val="none"/>
        <c:tickLblPos val="nextTo"/>
        <c:crossAx val="36591872"/>
        <c:crosses val="autoZero"/>
        <c:crossBetween val="between"/>
        <c:majorUnit val="200"/>
      </c:valAx>
    </c:plotArea>
    <c:plotVisOnly val="1"/>
    <c:dispBlanksAs val="gap"/>
    <c:showDLblsOverMax val="0"/>
  </c:chart>
  <c:txPr>
    <a:bodyPr/>
    <a:lstStyle/>
    <a:p>
      <a:pPr>
        <a:defRPr sz="1100" baseline="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3690170327055"/>
          <c:y val="0.1145870255879823"/>
          <c:w val="0.87152746857695063"/>
          <c:h val="0.72691828728619179"/>
        </c:manualLayout>
      </c:layout>
      <c:barChart>
        <c:barDir val="col"/>
        <c:grouping val="clustered"/>
        <c:varyColors val="0"/>
        <c:ser>
          <c:idx val="0"/>
          <c:order val="0"/>
          <c:tx>
            <c:strRef>
              <c:f>Sheet1!$B$1</c:f>
              <c:strCache>
                <c:ptCount val="1"/>
                <c:pt idx="0">
                  <c:v>Conference Queue</c:v>
                </c:pt>
              </c:strCache>
            </c:strRef>
          </c:tx>
          <c:spPr>
            <a:solidFill>
              <a:srgbClr val="3366FF"/>
            </a:solidFill>
            <a:ln>
              <a:solidFill>
                <a:schemeClr val="bg1">
                  <a:lumMod val="65000"/>
                </a:schemeClr>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Sheet1!$A$90:$A$98</c:f>
              <c:strCache>
                <c:ptCount val="9"/>
                <c:pt idx="0">
                  <c:v>Mar.</c:v>
                </c:pt>
                <c:pt idx="1">
                  <c:v>Apr.</c:v>
                </c:pt>
                <c:pt idx="2">
                  <c:v>May</c:v>
                </c:pt>
                <c:pt idx="3">
                  <c:v>Jun.</c:v>
                </c:pt>
                <c:pt idx="4">
                  <c:v>Jul.</c:v>
                </c:pt>
                <c:pt idx="5">
                  <c:v>Aug.</c:v>
                </c:pt>
                <c:pt idx="6">
                  <c:v>Sep.</c:v>
                </c:pt>
                <c:pt idx="7">
                  <c:v>Oct.</c:v>
                </c:pt>
                <c:pt idx="8">
                  <c:v>Nov.</c:v>
                </c:pt>
              </c:strCache>
            </c:strRef>
          </c:cat>
          <c:val>
            <c:numRef>
              <c:f>Sheet1!$B$90:$B$98</c:f>
              <c:numCache>
                <c:formatCode>#,##0</c:formatCode>
                <c:ptCount val="9"/>
                <c:pt idx="0">
                  <c:v>1272</c:v>
                </c:pt>
                <c:pt idx="1">
                  <c:v>1239</c:v>
                </c:pt>
                <c:pt idx="2">
                  <c:v>1214</c:v>
                </c:pt>
                <c:pt idx="3">
                  <c:v>1253</c:v>
                </c:pt>
                <c:pt idx="4">
                  <c:v>1379</c:v>
                </c:pt>
                <c:pt idx="5">
                  <c:v>1263</c:v>
                </c:pt>
                <c:pt idx="6">
                  <c:v>1339</c:v>
                </c:pt>
                <c:pt idx="7">
                  <c:v>1313</c:v>
                </c:pt>
                <c:pt idx="8">
                  <c:v>1424</c:v>
                </c:pt>
              </c:numCache>
            </c:numRef>
          </c:val>
          <c:extLst>
            <c:ext xmlns:c16="http://schemas.microsoft.com/office/drawing/2014/chart" uri="{C3380CC4-5D6E-409C-BE32-E72D297353CC}">
              <c16:uniqueId val="{00000000-2D67-41E4-8969-A4ED081C534D}"/>
            </c:ext>
          </c:extLst>
        </c:ser>
        <c:dLbls>
          <c:showLegendKey val="0"/>
          <c:showVal val="0"/>
          <c:showCatName val="0"/>
          <c:showSerName val="0"/>
          <c:showPercent val="0"/>
          <c:showBubbleSize val="0"/>
        </c:dLbls>
        <c:gapWidth val="42"/>
        <c:axId val="36663296"/>
        <c:axId val="36664832"/>
      </c:barChart>
      <c:catAx>
        <c:axId val="36663296"/>
        <c:scaling>
          <c:orientation val="minMax"/>
        </c:scaling>
        <c:delete val="0"/>
        <c:axPos val="b"/>
        <c:numFmt formatCode="General" sourceLinked="0"/>
        <c:majorTickMark val="out"/>
        <c:minorTickMark val="none"/>
        <c:tickLblPos val="nextTo"/>
        <c:crossAx val="36664832"/>
        <c:crosses val="autoZero"/>
        <c:auto val="1"/>
        <c:lblAlgn val="ctr"/>
        <c:lblOffset val="100"/>
        <c:noMultiLvlLbl val="0"/>
      </c:catAx>
      <c:valAx>
        <c:axId val="36664832"/>
        <c:scaling>
          <c:orientation val="minMax"/>
          <c:max val="1500"/>
          <c:min val="0"/>
        </c:scaling>
        <c:delete val="0"/>
        <c:axPos val="l"/>
        <c:majorGridlines>
          <c:spPr>
            <a:ln>
              <a:solidFill>
                <a:schemeClr val="bg1">
                  <a:lumMod val="85000"/>
                </a:schemeClr>
              </a:solidFill>
              <a:prstDash val="sysDot"/>
            </a:ln>
          </c:spPr>
        </c:majorGridlines>
        <c:numFmt formatCode="#,##0" sourceLinked="1"/>
        <c:majorTickMark val="out"/>
        <c:minorTickMark val="none"/>
        <c:tickLblPos val="nextTo"/>
        <c:crossAx val="36663296"/>
        <c:crosses val="autoZero"/>
        <c:crossBetween val="between"/>
      </c:valAx>
    </c:plotArea>
    <c:plotVisOnly val="1"/>
    <c:dispBlanksAs val="gap"/>
    <c:showDLblsOverMax val="0"/>
  </c:chart>
  <c:txPr>
    <a:bodyPr/>
    <a:lstStyle/>
    <a:p>
      <a:pPr>
        <a:defRPr sz="1000" baseline="0">
          <a:solidFill>
            <a:schemeClr val="tx1"/>
          </a:solidFill>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24508462844887E-2"/>
          <c:y val="0.1569029786286561"/>
          <c:w val="0.92498441601049863"/>
          <c:h val="0.74741077632562491"/>
        </c:manualLayout>
      </c:layout>
      <c:barChart>
        <c:barDir val="col"/>
        <c:grouping val="clustered"/>
        <c:varyColors val="0"/>
        <c:ser>
          <c:idx val="0"/>
          <c:order val="0"/>
          <c:tx>
            <c:strRef>
              <c:f>Sheet1!$B$1</c:f>
              <c:strCache>
                <c:ptCount val="1"/>
                <c:pt idx="0">
                  <c:v>Review Board Inventory</c:v>
                </c:pt>
              </c:strCache>
            </c:strRef>
          </c:tx>
          <c:spPr>
            <a:solidFill>
              <a:srgbClr val="095557"/>
            </a:solidFill>
            <a:ln>
              <a:solidFill>
                <a:schemeClr val="bg1">
                  <a:lumMod val="75000"/>
                </a:schemeClr>
              </a:solidFill>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Sheet1!$A$86:$A$96</c:f>
              <c:strCache>
                <c:ptCount val="11"/>
                <c:pt idx="0">
                  <c:v>Jun.</c:v>
                </c:pt>
                <c:pt idx="1">
                  <c:v>Jul. </c:v>
                </c:pt>
                <c:pt idx="2">
                  <c:v>Aug.</c:v>
                </c:pt>
                <c:pt idx="3">
                  <c:v>Sep.</c:v>
                </c:pt>
                <c:pt idx="4">
                  <c:v>Oct.</c:v>
                </c:pt>
                <c:pt idx="5">
                  <c:v>Nov.</c:v>
                </c:pt>
                <c:pt idx="6">
                  <c:v>Dec.</c:v>
                </c:pt>
                <c:pt idx="7">
                  <c:v>Jan. 2026</c:v>
                </c:pt>
                <c:pt idx="8">
                  <c:v>Feb. </c:v>
                </c:pt>
                <c:pt idx="9">
                  <c:v>Mar.</c:v>
                </c:pt>
                <c:pt idx="10">
                  <c:v>Apr.</c:v>
                </c:pt>
              </c:strCache>
            </c:strRef>
          </c:cat>
          <c:val>
            <c:numRef>
              <c:f>Sheet1!$B$86:$B$96</c:f>
              <c:numCache>
                <c:formatCode>General</c:formatCode>
                <c:ptCount val="11"/>
                <c:pt idx="0">
                  <c:v>26</c:v>
                </c:pt>
                <c:pt idx="1">
                  <c:v>28</c:v>
                </c:pt>
                <c:pt idx="2">
                  <c:v>32</c:v>
                </c:pt>
                <c:pt idx="3">
                  <c:v>25</c:v>
                </c:pt>
              </c:numCache>
            </c:numRef>
          </c:val>
          <c:extLst>
            <c:ext xmlns:c16="http://schemas.microsoft.com/office/drawing/2014/chart" uri="{C3380CC4-5D6E-409C-BE32-E72D297353CC}">
              <c16:uniqueId val="{00000000-4734-4CF9-93D0-FE3328CCBAC7}"/>
            </c:ext>
          </c:extLst>
        </c:ser>
        <c:dLbls>
          <c:showLegendKey val="0"/>
          <c:showVal val="0"/>
          <c:showCatName val="0"/>
          <c:showSerName val="0"/>
          <c:showPercent val="0"/>
          <c:showBubbleSize val="0"/>
        </c:dLbls>
        <c:gapWidth val="54"/>
        <c:axId val="124922112"/>
        <c:axId val="124973056"/>
      </c:barChart>
      <c:catAx>
        <c:axId val="124922112"/>
        <c:scaling>
          <c:orientation val="minMax"/>
        </c:scaling>
        <c:delete val="0"/>
        <c:axPos val="b"/>
        <c:numFmt formatCode="General" sourceLinked="0"/>
        <c:majorTickMark val="out"/>
        <c:minorTickMark val="none"/>
        <c:tickLblPos val="nextTo"/>
        <c:crossAx val="124973056"/>
        <c:crosses val="autoZero"/>
        <c:auto val="1"/>
        <c:lblAlgn val="ctr"/>
        <c:lblOffset val="100"/>
        <c:noMultiLvlLbl val="0"/>
      </c:catAx>
      <c:valAx>
        <c:axId val="124973056"/>
        <c:scaling>
          <c:orientation val="minMax"/>
          <c:min val="0"/>
        </c:scaling>
        <c:delete val="0"/>
        <c:axPos val="l"/>
        <c:majorGridlines>
          <c:spPr>
            <a:ln>
              <a:noFill/>
            </a:ln>
          </c:spPr>
        </c:majorGridlines>
        <c:numFmt formatCode="General" sourceLinked="1"/>
        <c:majorTickMark val="out"/>
        <c:minorTickMark val="none"/>
        <c:tickLblPos val="nextTo"/>
        <c:crossAx val="124922112"/>
        <c:crosses val="autoZero"/>
        <c:crossBetween val="between"/>
      </c:valAx>
    </c:plotArea>
    <c:plotVisOnly val="1"/>
    <c:dispBlanksAs val="gap"/>
    <c:showDLblsOverMax val="0"/>
  </c:chart>
  <c:txPr>
    <a:bodyPr/>
    <a:lstStyle/>
    <a:p>
      <a:pPr>
        <a:defRPr sz="14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Injury Types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BA-49A9-A44B-5F2C8BB7C8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BA-49A9-A44B-5F2C8BB7C8E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8BA-49A9-A44B-5F2C8BB7C8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BA-49A9-A44B-5F2C8BB7C8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8BA-49A9-A44B-5F2C8BB7C8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8BA-49A9-A44B-5F2C8BB7C8E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8BA-49A9-A44B-5F2C8BB7C8E2}"/>
              </c:ext>
            </c:extLst>
          </c:dPt>
          <c:dPt>
            <c:idx val="7"/>
            <c:bubble3D val="0"/>
            <c:spPr>
              <a:solidFill>
                <a:srgbClr val="FF99CC"/>
              </a:solidFill>
              <a:ln w="19050">
                <a:solidFill>
                  <a:schemeClr val="lt1"/>
                </a:solidFill>
              </a:ln>
              <a:effectLst/>
            </c:spPr>
            <c:extLst>
              <c:ext xmlns:c16="http://schemas.microsoft.com/office/drawing/2014/chart" uri="{C3380CC4-5D6E-409C-BE32-E72D297353CC}">
                <c16:uniqueId val="{0000000F-98BA-49A9-A44B-5F2C8BB7C8E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8BA-49A9-A44B-5F2C8BB7C8E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98BA-49A9-A44B-5F2C8BB7C8E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98BA-49A9-A44B-5F2C8BB7C8E2}"/>
              </c:ext>
            </c:extLst>
          </c:dPt>
          <c:dPt>
            <c:idx val="11"/>
            <c:bubble3D val="0"/>
            <c:spPr>
              <a:solidFill>
                <a:srgbClr val="A9F272"/>
              </a:solidFill>
              <a:ln w="19050">
                <a:solidFill>
                  <a:schemeClr val="lt1"/>
                </a:solidFill>
              </a:ln>
              <a:effectLst/>
            </c:spPr>
            <c:extLst>
              <c:ext xmlns:c16="http://schemas.microsoft.com/office/drawing/2014/chart" uri="{C3380CC4-5D6E-409C-BE32-E72D297353CC}">
                <c16:uniqueId val="{00000017-98BA-49A9-A44B-5F2C8BB7C8E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98BA-49A9-A44B-5F2C8BB7C8E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98BA-49A9-A44B-5F2C8BB7C8E2}"/>
              </c:ext>
            </c:extLst>
          </c:dPt>
          <c:dPt>
            <c:idx val="14"/>
            <c:bubble3D val="0"/>
            <c:spPr>
              <a:solidFill>
                <a:srgbClr val="A9F272"/>
              </a:solidFill>
              <a:ln w="19050">
                <a:solidFill>
                  <a:schemeClr val="lt1"/>
                </a:solidFill>
              </a:ln>
              <a:effectLst/>
            </c:spPr>
            <c:extLst>
              <c:ext xmlns:c16="http://schemas.microsoft.com/office/drawing/2014/chart" uri="{C3380CC4-5D6E-409C-BE32-E72D297353CC}">
                <c16:uniqueId val="{0000001D-98BA-49A9-A44B-5F2C8BB7C8E2}"/>
              </c:ext>
            </c:extLst>
          </c:dPt>
          <c:dPt>
            <c:idx val="15"/>
            <c:bubble3D val="0"/>
            <c:spPr>
              <a:solidFill>
                <a:srgbClr val="C00000"/>
              </a:solidFill>
              <a:ln w="19050">
                <a:solidFill>
                  <a:schemeClr val="lt1"/>
                </a:solidFill>
              </a:ln>
              <a:effectLst/>
            </c:spPr>
            <c:extLst>
              <c:ext xmlns:c16="http://schemas.microsoft.com/office/drawing/2014/chart" uri="{C3380CC4-5D6E-409C-BE32-E72D297353CC}">
                <c16:uniqueId val="{0000001F-98BA-49A9-A44B-5F2C8BB7C8E2}"/>
              </c:ext>
            </c:extLst>
          </c:dPt>
          <c:dPt>
            <c:idx val="16"/>
            <c:bubble3D val="0"/>
            <c:spPr>
              <a:solidFill>
                <a:srgbClr val="3399FF"/>
              </a:solidFill>
              <a:ln w="19050">
                <a:solidFill>
                  <a:schemeClr val="lt1"/>
                </a:solidFill>
              </a:ln>
              <a:effectLst/>
            </c:spPr>
            <c:extLst>
              <c:ext xmlns:c16="http://schemas.microsoft.com/office/drawing/2014/chart" uri="{C3380CC4-5D6E-409C-BE32-E72D297353CC}">
                <c16:uniqueId val="{00000021-98BA-49A9-A44B-5F2C8BB7C8E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98BA-49A9-A44B-5F2C8BB7C8E2}"/>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98BA-49A9-A44B-5F2C8BB7C8E2}"/>
              </c:ext>
            </c:extLst>
          </c:dPt>
          <c:dPt>
            <c:idx val="19"/>
            <c:bubble3D val="0"/>
            <c:spPr>
              <a:solidFill>
                <a:srgbClr val="FF9999"/>
              </a:solidFill>
              <a:ln w="19050">
                <a:solidFill>
                  <a:schemeClr val="lt1"/>
                </a:solidFill>
              </a:ln>
              <a:effectLst/>
            </c:spPr>
            <c:extLst>
              <c:ext xmlns:c16="http://schemas.microsoft.com/office/drawing/2014/chart" uri="{C3380CC4-5D6E-409C-BE32-E72D297353CC}">
                <c16:uniqueId val="{00000027-98BA-49A9-A44B-5F2C8BB7C8E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98BA-49A9-A44B-5F2C8BB7C8E2}"/>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98BA-49A9-A44B-5F2C8BB7C8E2}"/>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98BA-49A9-A44B-5F2C8BB7C8E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98BA-49A9-A44B-5F2C8BB7C8E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98BA-49A9-A44B-5F2C8BB7C8E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98BA-49A9-A44B-5F2C8BB7C8E2}"/>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98BA-49A9-A44B-5F2C8BB7C8E2}"/>
              </c:ext>
            </c:extLst>
          </c:dPt>
          <c:dPt>
            <c:idx val="27"/>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37-98BA-49A9-A44B-5F2C8BB7C8E2}"/>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98BA-49A9-A44B-5F2C8BB7C8E2}"/>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98BA-49A9-A44B-5F2C8BB7C8E2}"/>
              </c:ext>
            </c:extLst>
          </c:dPt>
          <c:dPt>
            <c:idx val="30"/>
            <c:bubble3D val="0"/>
            <c:spPr>
              <a:solidFill>
                <a:srgbClr val="FF9999"/>
              </a:solidFill>
              <a:ln w="19050">
                <a:solidFill>
                  <a:schemeClr val="lt1"/>
                </a:solidFill>
              </a:ln>
              <a:effectLst/>
            </c:spPr>
            <c:extLst>
              <c:ext xmlns:c16="http://schemas.microsoft.com/office/drawing/2014/chart" uri="{C3380CC4-5D6E-409C-BE32-E72D297353CC}">
                <c16:uniqueId val="{0000003D-98BA-49A9-A44B-5F2C8BB7C8E2}"/>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98BA-49A9-A44B-5F2C8BB7C8E2}"/>
              </c:ext>
            </c:extLst>
          </c:dPt>
          <c:dPt>
            <c:idx val="32"/>
            <c:bubble3D val="0"/>
            <c:spPr>
              <a:solidFill>
                <a:srgbClr val="5AD25D"/>
              </a:solidFill>
              <a:ln w="19050">
                <a:solidFill>
                  <a:schemeClr val="lt1"/>
                </a:solidFill>
              </a:ln>
              <a:effectLst/>
            </c:spPr>
            <c:extLst>
              <c:ext xmlns:c16="http://schemas.microsoft.com/office/drawing/2014/chart" uri="{C3380CC4-5D6E-409C-BE32-E72D297353CC}">
                <c16:uniqueId val="{00000041-98BA-49A9-A44B-5F2C8BB7C8E2}"/>
              </c:ext>
            </c:extLst>
          </c:dPt>
          <c:dPt>
            <c:idx val="33"/>
            <c:bubble3D val="0"/>
            <c:spPr>
              <a:solidFill>
                <a:srgbClr val="FFFF99"/>
              </a:solidFill>
              <a:ln w="19050">
                <a:solidFill>
                  <a:schemeClr val="lt1"/>
                </a:solidFill>
              </a:ln>
              <a:effectLst/>
            </c:spPr>
            <c:extLst>
              <c:ext xmlns:c16="http://schemas.microsoft.com/office/drawing/2014/chart" uri="{C3380CC4-5D6E-409C-BE32-E72D297353CC}">
                <c16:uniqueId val="{00000043-98BA-49A9-A44B-5F2C8BB7C8E2}"/>
              </c:ext>
            </c:extLst>
          </c:dPt>
          <c:dPt>
            <c:idx val="34"/>
            <c:bubble3D val="0"/>
            <c:spPr>
              <a:solidFill>
                <a:srgbClr val="FFC000"/>
              </a:solidFill>
              <a:ln w="19050">
                <a:solidFill>
                  <a:schemeClr val="lt1"/>
                </a:solidFill>
              </a:ln>
              <a:effectLst/>
            </c:spPr>
            <c:extLst>
              <c:ext xmlns:c16="http://schemas.microsoft.com/office/drawing/2014/chart" uri="{C3380CC4-5D6E-409C-BE32-E72D297353CC}">
                <c16:uniqueId val="{00000045-98BA-49A9-A44B-5F2C8BB7C8E2}"/>
              </c:ext>
            </c:extLst>
          </c:dPt>
          <c:dPt>
            <c:idx val="35"/>
            <c:bubble3D val="0"/>
            <c:spPr>
              <a:solidFill>
                <a:srgbClr val="FF6565"/>
              </a:solidFill>
              <a:ln w="19050">
                <a:solidFill>
                  <a:schemeClr val="lt1"/>
                </a:solidFill>
              </a:ln>
              <a:effectLst/>
            </c:spPr>
            <c:extLst>
              <c:ext xmlns:c16="http://schemas.microsoft.com/office/drawing/2014/chart" uri="{C3380CC4-5D6E-409C-BE32-E72D297353CC}">
                <c16:uniqueId val="{00000047-98BA-49A9-A44B-5F2C8BB7C8E2}"/>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98BA-49A9-A44B-5F2C8BB7C8E2}"/>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98BA-49A9-A44B-5F2C8BB7C8E2}"/>
              </c:ext>
            </c:extLst>
          </c:dPt>
          <c:dPt>
            <c:idx val="38"/>
            <c:bubble3D val="0"/>
            <c:spPr>
              <a:solidFill>
                <a:srgbClr val="CC3399"/>
              </a:solidFill>
              <a:ln w="19050">
                <a:solidFill>
                  <a:schemeClr val="lt1"/>
                </a:solidFill>
              </a:ln>
              <a:effectLst/>
            </c:spPr>
            <c:extLst>
              <c:ext xmlns:c16="http://schemas.microsoft.com/office/drawing/2014/chart" uri="{C3380CC4-5D6E-409C-BE32-E72D297353CC}">
                <c16:uniqueId val="{0000004D-98BA-49A9-A44B-5F2C8BB7C8E2}"/>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98BA-49A9-A44B-5F2C8BB7C8E2}"/>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98BA-49A9-A44B-5F2C8BB7C8E2}"/>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98BA-49A9-A44B-5F2C8BB7C8E2}"/>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98BA-49A9-A44B-5F2C8BB7C8E2}"/>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98BA-49A9-A44B-5F2C8BB7C8E2}"/>
              </c:ext>
            </c:extLst>
          </c:dPt>
          <c:dPt>
            <c:idx val="44"/>
            <c:bubble3D val="0"/>
            <c:spPr>
              <a:solidFill>
                <a:srgbClr val="C00000"/>
              </a:solidFill>
              <a:ln w="19050">
                <a:solidFill>
                  <a:schemeClr val="lt1"/>
                </a:solidFill>
              </a:ln>
              <a:effectLst/>
            </c:spPr>
            <c:extLst>
              <c:ext xmlns:c16="http://schemas.microsoft.com/office/drawing/2014/chart" uri="{C3380CC4-5D6E-409C-BE32-E72D297353CC}">
                <c16:uniqueId val="{00000059-98BA-49A9-A44B-5F2C8BB7C8E2}"/>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98BA-49A9-A44B-5F2C8BB7C8E2}"/>
              </c:ext>
            </c:extLst>
          </c:dPt>
          <c:dPt>
            <c:idx val="46"/>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5D-98BA-49A9-A44B-5F2C8BB7C8E2}"/>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98BA-49A9-A44B-5F2C8BB7C8E2}"/>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98BA-49A9-A44B-5F2C8BB7C8E2}"/>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98BA-49A9-A44B-5F2C8BB7C8E2}"/>
              </c:ext>
            </c:extLst>
          </c:dPt>
          <c:dPt>
            <c:idx val="50"/>
            <c:bubble3D val="0"/>
            <c:spPr>
              <a:solidFill>
                <a:srgbClr val="00B050"/>
              </a:solidFill>
              <a:ln w="19050">
                <a:solidFill>
                  <a:schemeClr val="lt1"/>
                </a:solidFill>
              </a:ln>
              <a:effectLst/>
            </c:spPr>
            <c:extLst>
              <c:ext xmlns:c16="http://schemas.microsoft.com/office/drawing/2014/chart" uri="{C3380CC4-5D6E-409C-BE32-E72D297353CC}">
                <c16:uniqueId val="{00000065-98BA-49A9-A44B-5F2C8BB7C8E2}"/>
              </c:ext>
            </c:extLst>
          </c:dPt>
          <c:dPt>
            <c:idx val="51"/>
            <c:bubble3D val="0"/>
            <c:spPr>
              <a:solidFill>
                <a:srgbClr val="FFFF99"/>
              </a:solidFill>
              <a:ln w="19050">
                <a:solidFill>
                  <a:schemeClr val="lt1"/>
                </a:solidFill>
              </a:ln>
              <a:effectLst/>
            </c:spPr>
            <c:extLst>
              <c:ext xmlns:c16="http://schemas.microsoft.com/office/drawing/2014/chart" uri="{C3380CC4-5D6E-409C-BE32-E72D297353CC}">
                <c16:uniqueId val="{00000067-98BA-49A9-A44B-5F2C8BB7C8E2}"/>
              </c:ext>
            </c:extLst>
          </c:dPt>
          <c:dPt>
            <c:idx val="52"/>
            <c:bubble3D val="0"/>
            <c:spPr>
              <a:solidFill>
                <a:srgbClr val="3366FF"/>
              </a:solidFill>
              <a:ln w="19050">
                <a:solidFill>
                  <a:schemeClr val="lt1"/>
                </a:solidFill>
              </a:ln>
              <a:effectLst/>
            </c:spPr>
            <c:extLst>
              <c:ext xmlns:c16="http://schemas.microsoft.com/office/drawing/2014/chart" uri="{C3380CC4-5D6E-409C-BE32-E72D297353CC}">
                <c16:uniqueId val="{00000069-98BA-49A9-A44B-5F2C8BB7C8E2}"/>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98BA-49A9-A44B-5F2C8BB7C8E2}"/>
              </c:ext>
            </c:extLst>
          </c:dPt>
          <c:dPt>
            <c:idx val="54"/>
            <c:bubble3D val="0"/>
            <c:spPr>
              <a:solidFill>
                <a:srgbClr val="FF6565"/>
              </a:solidFill>
              <a:ln w="19050">
                <a:solidFill>
                  <a:schemeClr val="lt1"/>
                </a:solidFill>
              </a:ln>
              <a:effectLst/>
            </c:spPr>
            <c:extLst>
              <c:ext xmlns:c16="http://schemas.microsoft.com/office/drawing/2014/chart" uri="{C3380CC4-5D6E-409C-BE32-E72D297353CC}">
                <c16:uniqueId val="{0000006D-4B6F-49FD-A34B-94406EFA3E7A}"/>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F-32B4-4FBC-93A3-509D90FF7777}"/>
              </c:ext>
            </c:extLst>
          </c:dPt>
          <c:dPt>
            <c:idx val="56"/>
            <c:bubble3D val="0"/>
            <c:spPr>
              <a:solidFill>
                <a:srgbClr val="FFFF99"/>
              </a:solidFill>
              <a:ln w="19050">
                <a:solidFill>
                  <a:schemeClr val="lt1"/>
                </a:solidFill>
              </a:ln>
              <a:effectLst/>
            </c:spPr>
            <c:extLst>
              <c:ext xmlns:c16="http://schemas.microsoft.com/office/drawing/2014/chart" uri="{C3380CC4-5D6E-409C-BE32-E72D297353CC}">
                <c16:uniqueId val="{00000071-32B4-4FBC-93A3-509D90FF7777}"/>
              </c:ext>
            </c:extLst>
          </c:dPt>
          <c:dPt>
            <c:idx val="57"/>
            <c:bubble3D val="0"/>
            <c:spPr>
              <a:solidFill>
                <a:schemeClr val="accent4"/>
              </a:solidFill>
              <a:ln w="19050">
                <a:solidFill>
                  <a:schemeClr val="lt1"/>
                </a:solidFill>
              </a:ln>
              <a:effectLst/>
            </c:spPr>
            <c:extLst>
              <c:ext xmlns:c16="http://schemas.microsoft.com/office/drawing/2014/chart" uri="{C3380CC4-5D6E-409C-BE32-E72D297353CC}">
                <c16:uniqueId val="{00000073-265B-4D13-ADCA-2FBACE6084FD}"/>
              </c:ext>
            </c:extLst>
          </c:dPt>
          <c:dLbls>
            <c:dLbl>
              <c:idx val="8"/>
              <c:layout>
                <c:manualLayout>
                  <c:x val="5.8852048753092169E-2"/>
                  <c:y val="-1.5665056071083532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8BA-49A9-A44B-5F2C8BB7C8E2}"/>
                </c:ext>
              </c:extLst>
            </c:dLbl>
            <c:dLbl>
              <c:idx val="9"/>
              <c:layout>
                <c:manualLayout>
                  <c:x val="4.4505647699601768E-2"/>
                  <c:y val="-3.445419295047496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8BA-49A9-A44B-5F2C8BB7C8E2}"/>
                </c:ext>
              </c:extLst>
            </c:dLbl>
            <c:dLbl>
              <c:idx val="16"/>
              <c:layout>
                <c:manualLayout>
                  <c:x val="8.4829514481157692E-2"/>
                  <c:y val="-1.612611029242770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98BA-49A9-A44B-5F2C8BB7C8E2}"/>
                </c:ext>
              </c:extLst>
            </c:dLbl>
            <c:dLbl>
              <c:idx val="35"/>
              <c:layout>
                <c:manualLayout>
                  <c:x val="-6.1975945204589079E-2"/>
                  <c:y val="-0.18531739057378871"/>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7-98BA-49A9-A44B-5F2C8BB7C8E2}"/>
                </c:ext>
              </c:extLst>
            </c:dLbl>
            <c:dLbl>
              <c:idx val="50"/>
              <c:delete val="1"/>
              <c:extLst>
                <c:ext xmlns:c15="http://schemas.microsoft.com/office/drawing/2012/chart" uri="{CE6537A1-D6FC-4f65-9D91-7224C49458BB}">
                  <c15:layout>
                    <c:manualLayout>
                      <c:w val="0.23153250167676079"/>
                      <c:h val="0.10869709124813975"/>
                    </c:manualLayout>
                  </c15:layout>
                </c:ext>
                <c:ext xmlns:c16="http://schemas.microsoft.com/office/drawing/2014/chart" uri="{C3380CC4-5D6E-409C-BE32-E72D297353CC}">
                  <c16:uniqueId val="{00000065-98BA-49A9-A44B-5F2C8BB7C8E2}"/>
                </c:ext>
              </c:extLst>
            </c:dLbl>
            <c:dLbl>
              <c:idx val="51"/>
              <c:delete val="1"/>
              <c:extLst>
                <c:ext xmlns:c15="http://schemas.microsoft.com/office/drawing/2012/chart" uri="{CE6537A1-D6FC-4f65-9D91-7224C49458BB}">
                  <c15:layout>
                    <c:manualLayout>
                      <c:w val="0.25966809681722791"/>
                      <c:h val="8.4824180291780737E-2"/>
                    </c:manualLayout>
                  </c15:layout>
                </c:ext>
                <c:ext xmlns:c16="http://schemas.microsoft.com/office/drawing/2014/chart" uri="{C3380CC4-5D6E-409C-BE32-E72D297353CC}">
                  <c16:uniqueId val="{00000067-98BA-49A9-A44B-5F2C8BB7C8E2}"/>
                </c:ext>
              </c:extLst>
            </c:dLbl>
            <c:dLbl>
              <c:idx val="52"/>
              <c:delete val="1"/>
              <c:extLst>
                <c:ext xmlns:c15="http://schemas.microsoft.com/office/drawing/2012/chart" uri="{CE6537A1-D6FC-4f65-9D91-7224C49458BB}">
                  <c15:layout>
                    <c:manualLayout>
                      <c:w val="0.3277064649850317"/>
                      <c:h val="0.21261411942391298"/>
                    </c:manualLayout>
                  </c15:layout>
                </c:ext>
                <c:ext xmlns:c16="http://schemas.microsoft.com/office/drawing/2014/chart" uri="{C3380CC4-5D6E-409C-BE32-E72D297353CC}">
                  <c16:uniqueId val="{00000069-98BA-49A9-A44B-5F2C8BB7C8E2}"/>
                </c:ext>
              </c:extLst>
            </c:dLbl>
            <c:dLbl>
              <c:idx val="53"/>
              <c:delete val="1"/>
              <c:extLst>
                <c:ext xmlns:c15="http://schemas.microsoft.com/office/drawing/2012/chart" uri="{CE6537A1-D6FC-4f65-9D91-7224C49458BB}">
                  <c15:layout>
                    <c:manualLayout>
                      <c:w val="0.26847431926994653"/>
                      <c:h val="0.14648308415528932"/>
                    </c:manualLayout>
                  </c15:layout>
                </c:ext>
                <c:ext xmlns:c16="http://schemas.microsoft.com/office/drawing/2014/chart" uri="{C3380CC4-5D6E-409C-BE32-E72D297353CC}">
                  <c16:uniqueId val="{0000006B-98BA-49A9-A44B-5F2C8BB7C8E2}"/>
                </c:ext>
              </c:extLst>
            </c:dLbl>
            <c:dLbl>
              <c:idx val="55"/>
              <c:delete val="1"/>
              <c:extLst>
                <c:ext xmlns:c15="http://schemas.microsoft.com/office/drawing/2012/chart" uri="{CE6537A1-D6FC-4f65-9D91-7224C49458BB}">
                  <c15:layout>
                    <c:manualLayout>
                      <c:w val="0.24436053656622281"/>
                      <c:h val="0.14049817582744425"/>
                    </c:manualLayout>
                  </c15:layout>
                </c:ext>
                <c:ext xmlns:c16="http://schemas.microsoft.com/office/drawing/2014/chart" uri="{C3380CC4-5D6E-409C-BE32-E72D297353CC}">
                  <c16:uniqueId val="{0000006F-32B4-4FBC-93A3-509D90FF7777}"/>
                </c:ext>
              </c:extLst>
            </c:dLbl>
            <c:dLbl>
              <c:idx val="56"/>
              <c:layout>
                <c:manualLayout>
                  <c:x val="-0.17504679473067628"/>
                  <c:y val="1.226415640951853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9089193906367794"/>
                      <c:h val="0.18396234614277798"/>
                    </c:manualLayout>
                  </c15:layout>
                </c:ext>
                <c:ext xmlns:c16="http://schemas.microsoft.com/office/drawing/2014/chart" uri="{C3380CC4-5D6E-409C-BE32-E72D297353CC}">
                  <c16:uniqueId val="{00000071-32B4-4FBC-93A3-509D90FF77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Sheet1!$A$2:$A$59</c:f>
              <c:strCache>
                <c:ptCount val="58"/>
                <c:pt idx="0">
                  <c:v>AMPUTATION OR ENUCLEATION</c:v>
                </c:pt>
                <c:pt idx="1">
                  <c:v>ASPHYXIA, STRANGULATION, ETC</c:v>
                </c:pt>
                <c:pt idx="2">
                  <c:v>BURN (HEAT)</c:v>
                </c:pt>
                <c:pt idx="3">
                  <c:v>BURN (CHEMICAL)</c:v>
                </c:pt>
                <c:pt idx="4">
                  <c:v>CONCUSSION</c:v>
                </c:pt>
                <c:pt idx="5">
                  <c:v>INFECTIVE OR PARASITIC DISEASE, UNS</c:v>
                </c:pt>
                <c:pt idx="6">
                  <c:v>AMEBIASIS</c:v>
                </c:pt>
                <c:pt idx="7">
                  <c:v>CONJUNCTIVITIS AND OPHTHALMIA</c:v>
                </c:pt>
                <c:pt idx="8">
                  <c:v>CONTUSION, CRUSHING, BRUISE</c:v>
                </c:pt>
                <c:pt idx="9">
                  <c:v>CUT, LACERATION, PUNCTURE</c:v>
                </c:pt>
                <c:pt idx="10">
                  <c:v>PRIMARY INFECTIONS OF THE SKIN</c:v>
                </c:pt>
                <c:pt idx="11">
                  <c:v>OTHER SKIN CONDITIONS</c:v>
                </c:pt>
                <c:pt idx="12">
                  <c:v>DERMATITIS, UNS</c:v>
                </c:pt>
                <c:pt idx="13">
                  <c:v>DERMATITIS, ALLERGENIC, OR CONTACT</c:v>
                </c:pt>
                <c:pt idx="14">
                  <c:v>DISLOCATION</c:v>
                </c:pt>
                <c:pt idx="15">
                  <c:v>ELECTRIC SHOCK, ELECTROCUTION</c:v>
                </c:pt>
                <c:pt idx="16">
                  <c:v>FRACTURE</c:v>
                </c:pt>
                <c:pt idx="17">
                  <c:v>HEARING LOSS</c:v>
                </c:pt>
                <c:pt idx="18">
                  <c:v>EFFECTS OF ENVIRONMENTAL HEAT</c:v>
                </c:pt>
                <c:pt idx="19">
                  <c:v>EFFECTS OF ENVIRONMENTAL LOW TEMP</c:v>
                </c:pt>
                <c:pt idx="20">
                  <c:v>HERNIA, RUPTURE</c:v>
                </c:pt>
                <c:pt idx="21">
                  <c:v>INFLAMMATION OF JOINTS, ETC</c:v>
                </c:pt>
                <c:pt idx="22">
                  <c:v>OTHER DISEASES OF THE G-I TRACT</c:v>
                </c:pt>
                <c:pt idx="23">
                  <c:v>CARPAL TUNNEL SYNDROME</c:v>
                </c:pt>
                <c:pt idx="24">
                  <c:v>POISONING, SYSTEMIC, UNS</c:v>
                </c:pt>
                <c:pt idx="25">
                  <c:v>DUE TO TOXIC MATERIALS</c:v>
                </c:pt>
                <c:pt idx="26">
                  <c:v>DISEASES OF THE BLOOD AND BLOOD FORMING ORGANS</c:v>
                </c:pt>
                <c:pt idx="27">
                  <c:v>UPPER RESPIRATORY CONDITIONS</c:v>
                </c:pt>
                <c:pt idx="28">
                  <c:v>OTHER TOX EFFECTS OF ONE SYSTEM ONLY</c:v>
                </c:pt>
                <c:pt idx="29">
                  <c:v>ASBESTOSIS</c:v>
                </c:pt>
                <c:pt idx="30">
                  <c:v>SILICOSIS</c:v>
                </c:pt>
                <c:pt idx="31">
                  <c:v>INFLUENZA, PNEUMONIA, ETC</c:v>
                </c:pt>
                <c:pt idx="32">
                  <c:v>OTHER PNEUMOCONIOSES</c:v>
                </c:pt>
                <c:pt idx="33">
                  <c:v>WELDER'S FLASH</c:v>
                </c:pt>
                <c:pt idx="34">
                  <c:v>SCRATCHES, ABRASIONS</c:v>
                </c:pt>
                <c:pt idx="35">
                  <c:v>SPRAINS, STRAINS</c:v>
                </c:pt>
                <c:pt idx="36">
                  <c:v>HEMORRHOIDS</c:v>
                </c:pt>
                <c:pt idx="37">
                  <c:v>HEPATITIS</c:v>
                </c:pt>
                <c:pt idx="38">
                  <c:v>ADVERSE REACTION TO A VACCINATION OR INOCULATION</c:v>
                </c:pt>
                <c:pt idx="39">
                  <c:v>MULTIPLE INJURIES</c:v>
                </c:pt>
                <c:pt idx="40">
                  <c:v>EFFECTS OF CHANGES IN ATMOS PRESSURE</c:v>
                </c:pt>
                <c:pt idx="41">
                  <c:v>CEREBROVASCULAR &amp; OTHER CIRCULATORY</c:v>
                </c:pt>
                <c:pt idx="42">
                  <c:v>COMPLICATIONS PECULIAR TO MED CARE</c:v>
                </c:pt>
                <c:pt idx="43">
                  <c:v>EYE, OTHER DISEASES OF THE EYE</c:v>
                </c:pt>
                <c:pt idx="44">
                  <c:v>MENTAL DISORDERS</c:v>
                </c:pt>
                <c:pt idx="45">
                  <c:v>MALIGNANT</c:v>
                </c:pt>
                <c:pt idx="46">
                  <c:v>BENIGN</c:v>
                </c:pt>
                <c:pt idx="47">
                  <c:v>NERVOUS SYSTEM, CONDITIONS OF, UNS</c:v>
                </c:pt>
                <c:pt idx="48">
                  <c:v>RESPIRATORY SYSTEM, COND. OF, UNS</c:v>
                </c:pt>
                <c:pt idx="49">
                  <c:v>ASTHMA, INFLUENZA, PNEUMONIA</c:v>
                </c:pt>
                <c:pt idx="50">
                  <c:v>COVID-19</c:v>
                </c:pt>
                <c:pt idx="51">
                  <c:v>SYMPTONS &amp; ILL-DEFINED CONDITIONS</c:v>
                </c:pt>
                <c:pt idx="52">
                  <c:v>NO INJURY OR ILLNESS</c:v>
                </c:pt>
                <c:pt idx="53">
                  <c:v>OCCUPATIONAL DISEASE, NEC</c:v>
                </c:pt>
                <c:pt idx="54">
                  <c:v>HEART CONDITION (INCL HEART ATTACK)</c:v>
                </c:pt>
                <c:pt idx="55">
                  <c:v>OTHER INJURY, NEC</c:v>
                </c:pt>
                <c:pt idx="56">
                  <c:v>NONCLASSIFIABLE</c:v>
                </c:pt>
                <c:pt idx="57">
                  <c:v>NO INJURY CODE</c:v>
                </c:pt>
              </c:strCache>
            </c:strRef>
          </c:cat>
          <c:val>
            <c:numRef>
              <c:f>Sheet1!$B$2:$B$59</c:f>
              <c:numCache>
                <c:formatCode>#,##0</c:formatCode>
                <c:ptCount val="58"/>
                <c:pt idx="0">
                  <c:v>19</c:v>
                </c:pt>
                <c:pt idx="1">
                  <c:v>1</c:v>
                </c:pt>
                <c:pt idx="2">
                  <c:v>92</c:v>
                </c:pt>
                <c:pt idx="3">
                  <c:v>2</c:v>
                </c:pt>
                <c:pt idx="4">
                  <c:v>172</c:v>
                </c:pt>
                <c:pt idx="5">
                  <c:v>15</c:v>
                </c:pt>
                <c:pt idx="6">
                  <c:v>0</c:v>
                </c:pt>
                <c:pt idx="7">
                  <c:v>0</c:v>
                </c:pt>
                <c:pt idx="8">
                  <c:v>1001</c:v>
                </c:pt>
                <c:pt idx="9">
                  <c:v>574</c:v>
                </c:pt>
                <c:pt idx="10">
                  <c:v>1</c:v>
                </c:pt>
                <c:pt idx="11">
                  <c:v>1</c:v>
                </c:pt>
                <c:pt idx="12">
                  <c:v>0</c:v>
                </c:pt>
                <c:pt idx="13">
                  <c:v>2</c:v>
                </c:pt>
                <c:pt idx="14">
                  <c:v>54</c:v>
                </c:pt>
                <c:pt idx="15">
                  <c:v>7</c:v>
                </c:pt>
                <c:pt idx="16">
                  <c:v>500</c:v>
                </c:pt>
                <c:pt idx="17">
                  <c:v>0</c:v>
                </c:pt>
                <c:pt idx="18">
                  <c:v>18</c:v>
                </c:pt>
                <c:pt idx="19">
                  <c:v>0</c:v>
                </c:pt>
                <c:pt idx="20">
                  <c:v>37</c:v>
                </c:pt>
                <c:pt idx="21">
                  <c:v>77</c:v>
                </c:pt>
                <c:pt idx="22">
                  <c:v>0</c:v>
                </c:pt>
                <c:pt idx="23">
                  <c:v>4</c:v>
                </c:pt>
                <c:pt idx="24">
                  <c:v>2</c:v>
                </c:pt>
                <c:pt idx="25">
                  <c:v>0</c:v>
                </c:pt>
                <c:pt idx="26">
                  <c:v>0</c:v>
                </c:pt>
                <c:pt idx="27">
                  <c:v>0</c:v>
                </c:pt>
                <c:pt idx="28">
                  <c:v>1</c:v>
                </c:pt>
                <c:pt idx="29">
                  <c:v>0</c:v>
                </c:pt>
                <c:pt idx="30">
                  <c:v>0</c:v>
                </c:pt>
                <c:pt idx="31">
                  <c:v>0</c:v>
                </c:pt>
                <c:pt idx="32">
                  <c:v>1</c:v>
                </c:pt>
                <c:pt idx="33">
                  <c:v>0</c:v>
                </c:pt>
                <c:pt idx="34">
                  <c:v>5</c:v>
                </c:pt>
                <c:pt idx="35">
                  <c:v>2341</c:v>
                </c:pt>
                <c:pt idx="36">
                  <c:v>0</c:v>
                </c:pt>
                <c:pt idx="37">
                  <c:v>0</c:v>
                </c:pt>
                <c:pt idx="38">
                  <c:v>1</c:v>
                </c:pt>
                <c:pt idx="39">
                  <c:v>155</c:v>
                </c:pt>
                <c:pt idx="40">
                  <c:v>0</c:v>
                </c:pt>
                <c:pt idx="41">
                  <c:v>8</c:v>
                </c:pt>
                <c:pt idx="42">
                  <c:v>0</c:v>
                </c:pt>
                <c:pt idx="43">
                  <c:v>0</c:v>
                </c:pt>
                <c:pt idx="44">
                  <c:v>16</c:v>
                </c:pt>
                <c:pt idx="45">
                  <c:v>1</c:v>
                </c:pt>
                <c:pt idx="46">
                  <c:v>0</c:v>
                </c:pt>
                <c:pt idx="47">
                  <c:v>0</c:v>
                </c:pt>
                <c:pt idx="48">
                  <c:v>4</c:v>
                </c:pt>
                <c:pt idx="49">
                  <c:v>0</c:v>
                </c:pt>
                <c:pt idx="50">
                  <c:v>15</c:v>
                </c:pt>
                <c:pt idx="51">
                  <c:v>22</c:v>
                </c:pt>
                <c:pt idx="52">
                  <c:v>46</c:v>
                </c:pt>
                <c:pt idx="53">
                  <c:v>2</c:v>
                </c:pt>
                <c:pt idx="54">
                  <c:v>10</c:v>
                </c:pt>
                <c:pt idx="55">
                  <c:v>256</c:v>
                </c:pt>
                <c:pt idx="56">
                  <c:v>328</c:v>
                </c:pt>
                <c:pt idx="57">
                  <c:v>1</c:v>
                </c:pt>
              </c:numCache>
            </c:numRef>
          </c:val>
          <c:extLst>
            <c:ext xmlns:c16="http://schemas.microsoft.com/office/drawing/2014/chart" uri="{C3380CC4-5D6E-409C-BE32-E72D297353CC}">
              <c16:uniqueId val="{0000006C-98BA-49A9-A44B-5F2C8BB7C8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FRI - FY 2025</c:v>
                </c:pt>
              </c:strCache>
            </c:strRef>
          </c:tx>
          <c:spPr>
            <a:solidFill>
              <a:srgbClr val="00B0F0"/>
            </a:solidFill>
            <a:ln>
              <a:noFill/>
            </a:ln>
            <a:effectLst/>
          </c:spPr>
          <c:invertIfNegative val="0"/>
          <c:dLbls>
            <c:dLbl>
              <c:idx val="0"/>
              <c:layout>
                <c:manualLayout>
                  <c:x val="-4.5379265248951719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04-4F13-94B3-ACD8C9AE3846}"/>
                </c:ext>
              </c:extLst>
            </c:dLbl>
            <c:dLbl>
              <c:idx val="1"/>
              <c:layout>
                <c:manualLayout>
                  <c:x val="0"/>
                  <c:y val="0.19085103274837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04-4F13-94B3-ACD8C9AE3846}"/>
                </c:ext>
              </c:extLst>
            </c:dLbl>
            <c:dLbl>
              <c:idx val="2"/>
              <c:layout>
                <c:manualLayout>
                  <c:x val="0"/>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04-4F13-94B3-ACD8C9AE3846}"/>
                </c:ext>
              </c:extLst>
            </c:dLbl>
            <c:dLbl>
              <c:idx val="3"/>
              <c:layout>
                <c:manualLayout>
                  <c:x val="0"/>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04-4F13-94B3-ACD8C9AE3846}"/>
                </c:ext>
              </c:extLst>
            </c:dLbl>
            <c:dLbl>
              <c:idx val="4"/>
              <c:layout>
                <c:manualLayout>
                  <c:x val="0"/>
                  <c:y val="0.19528942885880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04-4F13-94B3-ACD8C9AE3846}"/>
                </c:ext>
              </c:extLst>
            </c:dLbl>
            <c:dLbl>
              <c:idx val="5"/>
              <c:layout>
                <c:manualLayout>
                  <c:x val="-1.5126421749650019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04-4F13-94B3-ACD8C9AE3846}"/>
                </c:ext>
              </c:extLst>
            </c:dLbl>
            <c:dLbl>
              <c:idx val="6"/>
              <c:layout>
                <c:manualLayout>
                  <c:x val="-1.1092581140633184E-16"/>
                  <c:y val="0.181974240527519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04-4F13-94B3-ACD8C9AE3846}"/>
                </c:ext>
              </c:extLst>
            </c:dLbl>
            <c:dLbl>
              <c:idx val="7"/>
              <c:layout>
                <c:manualLayout>
                  <c:x val="0"/>
                  <c:y val="0.181974240527519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04-4F13-94B3-ACD8C9AE3846}"/>
                </c:ext>
              </c:extLst>
            </c:dLbl>
            <c:dLbl>
              <c:idx val="8"/>
              <c:layout>
                <c:manualLayout>
                  <c:x val="0"/>
                  <c:y val="0.195289428858800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04-4F13-94B3-ACD8C9AE3846}"/>
                </c:ext>
              </c:extLst>
            </c:dLbl>
            <c:dLbl>
              <c:idx val="9"/>
              <c:layout>
                <c:manualLayout>
                  <c:x val="1.5126421749650574E-3"/>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304-4F13-94B3-ACD8C9AE3846}"/>
                </c:ext>
              </c:extLst>
            </c:dLbl>
            <c:dLbl>
              <c:idx val="10"/>
              <c:layout>
                <c:manualLayout>
                  <c:x val="-1.5126421749650574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04-4F13-94B3-ACD8C9AE3846}"/>
                </c:ext>
              </c:extLst>
            </c:dLbl>
            <c:dLbl>
              <c:idx val="11"/>
              <c:layout>
                <c:manualLayout>
                  <c:x val="-1.1092581140633184E-16"/>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304-4F13-94B3-ACD8C9AE3846}"/>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Sheet1!$B$2:$B$13</c:f>
              <c:numCache>
                <c:formatCode>#,##0</c:formatCode>
                <c:ptCount val="12"/>
                <c:pt idx="0">
                  <c:v>2448</c:v>
                </c:pt>
                <c:pt idx="1">
                  <c:v>2943</c:v>
                </c:pt>
                <c:pt idx="2">
                  <c:v>2575</c:v>
                </c:pt>
                <c:pt idx="3">
                  <c:v>2859</c:v>
                </c:pt>
                <c:pt idx="4">
                  <c:v>2377</c:v>
                </c:pt>
                <c:pt idx="5">
                  <c:v>2440</c:v>
                </c:pt>
                <c:pt idx="6">
                  <c:v>2679</c:v>
                </c:pt>
                <c:pt idx="7">
                  <c:v>2850</c:v>
                </c:pt>
                <c:pt idx="8">
                  <c:v>2727</c:v>
                </c:pt>
                <c:pt idx="9">
                  <c:v>2443</c:v>
                </c:pt>
                <c:pt idx="10">
                  <c:v>2460</c:v>
                </c:pt>
                <c:pt idx="11">
                  <c:v>2410</c:v>
                </c:pt>
              </c:numCache>
            </c:numRef>
          </c:val>
          <c:extLst>
            <c:ext xmlns:c16="http://schemas.microsoft.com/office/drawing/2014/chart" uri="{C3380CC4-5D6E-409C-BE32-E72D297353CC}">
              <c16:uniqueId val="{00000000-7304-4F13-94B3-ACD8C9AE3846}"/>
            </c:ext>
          </c:extLst>
        </c:ser>
        <c:ser>
          <c:idx val="1"/>
          <c:order val="1"/>
          <c:tx>
            <c:strRef>
              <c:f>Sheet1!$C$1</c:f>
              <c:strCache>
                <c:ptCount val="1"/>
                <c:pt idx="0">
                  <c:v>FRI - FY 2026</c:v>
                </c:pt>
              </c:strCache>
            </c:strRef>
          </c:tx>
          <c:spPr>
            <a:solidFill>
              <a:srgbClr val="FF6600"/>
            </a:solidFill>
            <a:ln>
              <a:solidFill>
                <a:srgbClr val="FF6565"/>
              </a:solidFill>
            </a:ln>
            <a:effectLst/>
          </c:spPr>
          <c:invertIfNegative val="0"/>
          <c:dLbls>
            <c:dLbl>
              <c:idx val="0"/>
              <c:layout>
                <c:manualLayout>
                  <c:x val="1.3865726425791481E-17"/>
                  <c:y val="0.19972782496922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304-4F13-94B3-ACD8C9AE3846}"/>
                </c:ext>
              </c:extLst>
            </c:dLbl>
            <c:dLbl>
              <c:idx val="1"/>
              <c:layout>
                <c:manualLayout>
                  <c:x val="-2.7731452851582961E-17"/>
                  <c:y val="0.199727824969228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4F-4B90-8F1D-5C4AB9F474A7}"/>
                </c:ext>
              </c:extLst>
            </c:dLbl>
            <c:dLbl>
              <c:idx val="2"/>
              <c:layout>
                <c:manualLayout>
                  <c:x val="4.5379265248951719E-3"/>
                  <c:y val="0.19085103274837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FB-4F3F-AC19-9FFE9B6D3530}"/>
                </c:ext>
              </c:extLst>
            </c:dLbl>
            <c:dLbl>
              <c:idx val="3"/>
              <c:layout>
                <c:manualLayout>
                  <c:x val="-5.5462905703165922E-17"/>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04-4431-9F57-82FFBB9BD4A6}"/>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Sheet1!$C$2:$C$13</c:f>
              <c:numCache>
                <c:formatCode>#,##0</c:formatCode>
                <c:ptCount val="12"/>
                <c:pt idx="0">
                  <c:v>2570</c:v>
                </c:pt>
                <c:pt idx="1">
                  <c:v>2563</c:v>
                </c:pt>
                <c:pt idx="2">
                  <c:v>2583</c:v>
                </c:pt>
                <c:pt idx="3">
                  <c:v>2595</c:v>
                </c:pt>
              </c:numCache>
            </c:numRef>
          </c:val>
          <c:extLst>
            <c:ext xmlns:c16="http://schemas.microsoft.com/office/drawing/2014/chart" uri="{C3380CC4-5D6E-409C-BE32-E72D297353CC}">
              <c16:uniqueId val="{00000001-7304-4F13-94B3-ACD8C9AE3846}"/>
            </c:ext>
          </c:extLst>
        </c:ser>
        <c:dLbls>
          <c:showLegendKey val="0"/>
          <c:showVal val="0"/>
          <c:showCatName val="0"/>
          <c:showSerName val="0"/>
          <c:showPercent val="0"/>
          <c:showBubbleSize val="0"/>
        </c:dLbls>
        <c:gapWidth val="30"/>
        <c:axId val="1513568784"/>
        <c:axId val="1513569744"/>
      </c:barChart>
      <c:catAx>
        <c:axId val="151356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3569744"/>
        <c:crosses val="autoZero"/>
        <c:auto val="1"/>
        <c:lblAlgn val="ctr"/>
        <c:lblOffset val="100"/>
        <c:noMultiLvlLbl val="0"/>
      </c:catAx>
      <c:valAx>
        <c:axId val="1513569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356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400" b="1" dirty="0">
                <a:solidFill>
                  <a:schemeClr val="tx1"/>
                </a:solidFill>
              </a:rPr>
              <a:t>Cases by Type and Fiscal Year</a:t>
            </a:r>
          </a:p>
        </c:rich>
      </c:tx>
      <c:layout>
        <c:manualLayout>
          <c:xMode val="edge"/>
          <c:yMode val="edge"/>
          <c:x val="0.34489502329301303"/>
          <c:y val="3.3345601067877092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239807524059492"/>
          <c:y val="9.3049656954666604E-2"/>
          <c:w val="0.91011264561874272"/>
          <c:h val="0.79909126897136273"/>
        </c:manualLayout>
      </c:layout>
      <c:barChart>
        <c:barDir val="col"/>
        <c:grouping val="clustered"/>
        <c:varyColors val="0"/>
        <c:ser>
          <c:idx val="0"/>
          <c:order val="0"/>
          <c:tx>
            <c:strRef>
              <c:f>Sheet1!$B$1</c:f>
              <c:strCache>
                <c:ptCount val="1"/>
                <c:pt idx="0">
                  <c:v>Total Cases</c:v>
                </c:pt>
              </c:strCache>
            </c:strRef>
          </c:tx>
          <c:spPr>
            <a:solidFill>
              <a:srgbClr val="00B0F0"/>
            </a:solidFill>
            <a:ln>
              <a:solidFill>
                <a:schemeClr val="bg1">
                  <a:lumMod val="65000"/>
                </a:schemeClr>
              </a:solidFill>
            </a:ln>
            <a:effectLst/>
          </c:spPr>
          <c:invertIfNegative val="0"/>
          <c:dLbls>
            <c:dLbl>
              <c:idx val="0"/>
              <c:layout>
                <c:manualLayout>
                  <c:x val="-1.3691140521709269E-3"/>
                  <c:y val="0.224682097724189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68-4E80-828D-38D5FA78FC0E}"/>
                </c:ext>
              </c:extLst>
            </c:dLbl>
            <c:dLbl>
              <c:idx val="1"/>
              <c:layout>
                <c:manualLayout>
                  <c:x val="-1.79329088929154E-3"/>
                  <c:y val="0.21962056189145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68-4E80-828D-38D5FA78FC0E}"/>
                </c:ext>
              </c:extLst>
            </c:dLbl>
            <c:dLbl>
              <c:idx val="2"/>
              <c:layout>
                <c:manualLayout>
                  <c:x val="2.0418099416658008E-3"/>
                  <c:y val="0.214716754074275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68-4E80-828D-38D5FA78FC0E}"/>
                </c:ext>
              </c:extLst>
            </c:dLbl>
            <c:dLbl>
              <c:idx val="3"/>
              <c:layout>
                <c:manualLayout>
                  <c:x val="1.4234775948777964E-3"/>
                  <c:y val="0.23297669276481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68-4E80-828D-38D5FA78FC0E}"/>
                </c:ext>
              </c:extLst>
            </c:dLbl>
            <c:dLbl>
              <c:idx val="4"/>
              <c:layout>
                <c:manualLayout>
                  <c:x val="-9.8447433701894611E-4"/>
                  <c:y val="-1.260692279943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68-4E80-828D-38D5FA78FC0E}"/>
                </c:ext>
              </c:extLst>
            </c:dLbl>
            <c:dLbl>
              <c:idx val="5"/>
              <c:layout>
                <c:manualLayout>
                  <c:x val="0"/>
                  <c:y val="0.13592011684023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68-4E80-828D-38D5FA78FC0E}"/>
                </c:ext>
              </c:extLst>
            </c:dLbl>
            <c:dLbl>
              <c:idx val="6"/>
              <c:layout>
                <c:manualLayout>
                  <c:x val="1.1096280383155872E-16"/>
                  <c:y val="0.12096774193548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Sheet1!$A$8:$A$12</c:f>
              <c:numCache>
                <c:formatCode>General</c:formatCode>
                <c:ptCount val="5"/>
                <c:pt idx="0">
                  <c:v>2022</c:v>
                </c:pt>
                <c:pt idx="1">
                  <c:v>2023</c:v>
                </c:pt>
                <c:pt idx="2">
                  <c:v>2024</c:v>
                </c:pt>
                <c:pt idx="3">
                  <c:v>2025</c:v>
                </c:pt>
                <c:pt idx="4">
                  <c:v>2026</c:v>
                </c:pt>
              </c:numCache>
            </c:numRef>
          </c:cat>
          <c:val>
            <c:numRef>
              <c:f>Sheet1!$B$8:$B$12</c:f>
              <c:numCache>
                <c:formatCode>#,##0</c:formatCode>
                <c:ptCount val="5"/>
                <c:pt idx="0">
                  <c:v>10345</c:v>
                </c:pt>
                <c:pt idx="1">
                  <c:v>10560</c:v>
                </c:pt>
                <c:pt idx="2">
                  <c:v>10462</c:v>
                </c:pt>
                <c:pt idx="3">
                  <c:v>10121</c:v>
                </c:pt>
                <c:pt idx="4">
                  <c:v>3397</c:v>
                </c:pt>
              </c:numCache>
            </c:numRef>
          </c:val>
          <c:extLst>
            <c:ext xmlns:c16="http://schemas.microsoft.com/office/drawing/2014/chart" uri="{C3380CC4-5D6E-409C-BE32-E72D297353CC}">
              <c16:uniqueId val="{00000007-9C68-4E80-828D-38D5FA78FC0E}"/>
            </c:ext>
          </c:extLst>
        </c:ser>
        <c:ser>
          <c:idx val="1"/>
          <c:order val="1"/>
          <c:tx>
            <c:strRef>
              <c:f>Sheet1!$C$1</c:f>
              <c:strCache>
                <c:ptCount val="1"/>
                <c:pt idx="0">
                  <c:v>EE Claims</c:v>
                </c:pt>
              </c:strCache>
            </c:strRef>
          </c:tx>
          <c:spPr>
            <a:solidFill>
              <a:schemeClr val="accent1">
                <a:lumMod val="75000"/>
              </a:schemeClr>
            </a:solidFill>
            <a:ln>
              <a:solidFill>
                <a:schemeClr val="bg1">
                  <a:lumMod val="65000"/>
                </a:schemeClr>
              </a:solidFill>
            </a:ln>
            <a:effectLst/>
          </c:spPr>
          <c:invertIfNegative val="0"/>
          <c:dLbls>
            <c:dLbl>
              <c:idx val="0"/>
              <c:layout>
                <c:manualLayout>
                  <c:x val="2.7777652263104697E-3"/>
                  <c:y val="0.22514465118803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68-4E80-828D-38D5FA78FC0E}"/>
                </c:ext>
              </c:extLst>
            </c:dLbl>
            <c:dLbl>
              <c:idx val="1"/>
              <c:layout>
                <c:manualLayout>
                  <c:x val="-1.5131421393423734E-3"/>
                  <c:y val="0.23932981491420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68-4E80-828D-38D5FA78FC0E}"/>
                </c:ext>
              </c:extLst>
            </c:dLbl>
            <c:dLbl>
              <c:idx val="2"/>
              <c:layout>
                <c:manualLayout>
                  <c:x val="1.79329088929154E-3"/>
                  <c:y val="0.23550971539214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68-4E80-828D-38D5FA78FC0E}"/>
                </c:ext>
              </c:extLst>
            </c:dLbl>
            <c:dLbl>
              <c:idx val="3"/>
              <c:layout>
                <c:manualLayout>
                  <c:x val="5.3798726678746201E-3"/>
                  <c:y val="0.23420944350868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68-4E80-828D-38D5FA78FC0E}"/>
                </c:ext>
              </c:extLst>
            </c:dLbl>
            <c:dLbl>
              <c:idx val="4"/>
              <c:layout>
                <c:manualLayout>
                  <c:x val="5.2866780232342723E-4"/>
                  <c:y val="1.09281417449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68-4E80-828D-38D5FA78FC0E}"/>
                </c:ext>
              </c:extLst>
            </c:dLbl>
            <c:dLbl>
              <c:idx val="5"/>
              <c:layout>
                <c:manualLayout>
                  <c:x val="0"/>
                  <c:y val="0.115517737702142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68-4E80-828D-38D5FA78FC0E}"/>
                </c:ext>
              </c:extLst>
            </c:dLbl>
            <c:dLbl>
              <c:idx val="6"/>
              <c:layout>
                <c:manualLayout>
                  <c:x val="-1.1096280383155872E-16"/>
                  <c:y val="0.11827956989247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Sheet1!$C$8:$C$12</c:f>
              <c:numCache>
                <c:formatCode>#,##0</c:formatCode>
                <c:ptCount val="5"/>
                <c:pt idx="0">
                  <c:v>8546</c:v>
                </c:pt>
                <c:pt idx="1">
                  <c:v>8545</c:v>
                </c:pt>
                <c:pt idx="2">
                  <c:v>8538</c:v>
                </c:pt>
                <c:pt idx="3">
                  <c:v>8235</c:v>
                </c:pt>
                <c:pt idx="4">
                  <c:v>2770</c:v>
                </c:pt>
              </c:numCache>
            </c:numRef>
          </c:val>
          <c:extLst>
            <c:ext xmlns:c16="http://schemas.microsoft.com/office/drawing/2014/chart" uri="{C3380CC4-5D6E-409C-BE32-E72D297353CC}">
              <c16:uniqueId val="{0000000F-9C68-4E80-828D-38D5FA78FC0E}"/>
            </c:ext>
          </c:extLst>
        </c:ser>
        <c:ser>
          <c:idx val="2"/>
          <c:order val="2"/>
          <c:tx>
            <c:strRef>
              <c:f>Sheet1!$D$1</c:f>
              <c:strCache>
                <c:ptCount val="1"/>
                <c:pt idx="0">
                  <c:v>Ins. Disc.</c:v>
                </c:pt>
              </c:strCache>
            </c:strRef>
          </c:tx>
          <c:spPr>
            <a:solidFill>
              <a:srgbClr val="A9F272"/>
            </a:solidFill>
            <a:ln>
              <a:solidFill>
                <a:schemeClr val="bg1">
                  <a:lumMod val="65000"/>
                </a:schemeClr>
              </a:solidFill>
            </a:ln>
            <a:effectLst/>
          </c:spPr>
          <c:invertIfNegative val="0"/>
          <c:dLbls>
            <c:dLbl>
              <c:idx val="0"/>
              <c:layout>
                <c:manualLayout>
                  <c:x val="0"/>
                  <c:y val="-5.7287319561359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68-4E80-828D-38D5FA78FC0E}"/>
                </c:ext>
              </c:extLst>
            </c:dLbl>
            <c:dLbl>
              <c:idx val="1"/>
              <c:layout>
                <c:manualLayout>
                  <c:x val="-1.4832411267056559E-3"/>
                  <c:y val="4.143692613047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68-4E80-828D-38D5FA78FC0E}"/>
                </c:ext>
              </c:extLst>
            </c:dLbl>
            <c:dLbl>
              <c:idx val="2"/>
              <c:layout>
                <c:manualLayout>
                  <c:x val="-1.5131233595801544E-3"/>
                  <c:y val="-7.49492905619929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C68-4E80-828D-38D5FA78FC0E}"/>
                </c:ext>
              </c:extLst>
            </c:dLbl>
            <c:dLbl>
              <c:idx val="3"/>
              <c:layout>
                <c:manualLayout>
                  <c:x val="-1.4234301342078762E-3"/>
                  <c:y val="5.7983200565293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C68-4E80-828D-38D5FA78FC0E}"/>
                </c:ext>
              </c:extLst>
            </c:dLbl>
            <c:dLbl>
              <c:idx val="4"/>
              <c:layout>
                <c:manualLayout>
                  <c:x val="-4.5095343726149692E-3"/>
                  <c:y val="1.586897779003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C68-4E80-828D-38D5FA78FC0E}"/>
                </c:ext>
              </c:extLst>
            </c:dLbl>
            <c:dLbl>
              <c:idx val="5"/>
              <c:layout>
                <c:manualLayout>
                  <c:x val="0"/>
                  <c:y val="0.11021103208873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Sheet1!$D$8:$D$12</c:f>
              <c:numCache>
                <c:formatCode>#,##0</c:formatCode>
                <c:ptCount val="5"/>
                <c:pt idx="0">
                  <c:v>1762</c:v>
                </c:pt>
                <c:pt idx="1">
                  <c:v>1990</c:v>
                </c:pt>
                <c:pt idx="2">
                  <c:v>1880</c:v>
                </c:pt>
                <c:pt idx="3">
                  <c:v>1746</c:v>
                </c:pt>
                <c:pt idx="4">
                  <c:v>596</c:v>
                </c:pt>
              </c:numCache>
            </c:numRef>
          </c:val>
          <c:extLst>
            <c:ext xmlns:c16="http://schemas.microsoft.com/office/drawing/2014/chart" uri="{C3380CC4-5D6E-409C-BE32-E72D297353CC}">
              <c16:uniqueId val="{00000016-9C68-4E80-828D-38D5FA78FC0E}"/>
            </c:ext>
          </c:extLst>
        </c:ser>
        <c:ser>
          <c:idx val="3"/>
          <c:order val="3"/>
          <c:tx>
            <c:strRef>
              <c:f>Sheet1!$E$1</c:f>
              <c:strCache>
                <c:ptCount val="1"/>
                <c:pt idx="0">
                  <c:v>TPC</c:v>
                </c:pt>
              </c:strCache>
            </c:strRef>
          </c:tx>
          <c:spPr>
            <a:solidFill>
              <a:schemeClr val="accent4"/>
            </a:solidFill>
            <a:ln>
              <a:solidFill>
                <a:schemeClr val="bg1">
                  <a:lumMod val="65000"/>
                </a:schemeClr>
              </a:solid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Sheet1!$E$8:$E$12</c:f>
              <c:numCache>
                <c:formatCode>General</c:formatCode>
                <c:ptCount val="5"/>
                <c:pt idx="0" formatCode="#,##0">
                  <c:v>37</c:v>
                </c:pt>
                <c:pt idx="1">
                  <c:v>25</c:v>
                </c:pt>
                <c:pt idx="2">
                  <c:v>44</c:v>
                </c:pt>
                <c:pt idx="3">
                  <c:v>140</c:v>
                </c:pt>
                <c:pt idx="4" formatCode="#,##0">
                  <c:v>31</c:v>
                </c:pt>
              </c:numCache>
            </c:numRef>
          </c:val>
          <c:extLst>
            <c:ext xmlns:c16="http://schemas.microsoft.com/office/drawing/2014/chart" uri="{C3380CC4-5D6E-409C-BE32-E72D297353CC}">
              <c16:uniqueId val="{00000017-9C68-4E80-828D-38D5FA78FC0E}"/>
            </c:ext>
          </c:extLst>
        </c:ser>
        <c:dLbls>
          <c:showLegendKey val="0"/>
          <c:showVal val="0"/>
          <c:showCatName val="0"/>
          <c:showSerName val="0"/>
          <c:showPercent val="0"/>
          <c:showBubbleSize val="0"/>
        </c:dLbls>
        <c:gapWidth val="10"/>
        <c:axId val="787284424"/>
        <c:axId val="787275896"/>
      </c:barChart>
      <c:catAx>
        <c:axId val="78728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75896"/>
        <c:crosses val="autoZero"/>
        <c:auto val="1"/>
        <c:lblAlgn val="ctr"/>
        <c:lblOffset val="100"/>
        <c:noMultiLvlLbl val="0"/>
      </c:catAx>
      <c:valAx>
        <c:axId val="78727589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84424"/>
        <c:crosses val="autoZero"/>
        <c:crossBetween val="between"/>
      </c:valAx>
      <c:spPr>
        <a:noFill/>
        <a:ln>
          <a:noFill/>
        </a:ln>
        <a:effectLst/>
      </c:spPr>
    </c:plotArea>
    <c:legend>
      <c:legendPos val="t"/>
      <c:layout>
        <c:manualLayout>
          <c:xMode val="edge"/>
          <c:yMode val="edge"/>
          <c:x val="0.26844406739836701"/>
          <c:y val="9.3155553413570166E-2"/>
          <c:w val="0.46311186520326597"/>
          <c:h val="9.50731171583253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 2025</c:v>
                </c:pt>
              </c:strCache>
            </c:strRef>
          </c:tx>
          <c:spPr>
            <a:solidFill>
              <a:schemeClr val="accent1"/>
            </a:solidFill>
            <a:ln>
              <a:noFill/>
            </a:ln>
            <a:effectLst/>
          </c:spPr>
          <c:invertIfNegative val="0"/>
          <c:dLbls>
            <c:dLbl>
              <c:idx val="0"/>
              <c:layout>
                <c:manualLayout>
                  <c:x val="-8.049478265185086E-18"/>
                  <c:y val="0.19105608237461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FA-4E4B-9316-083311B3F5AB}"/>
                </c:ext>
              </c:extLst>
            </c:dLbl>
            <c:dLbl>
              <c:idx val="1"/>
              <c:layout>
                <c:manualLayout>
                  <c:x val="0"/>
                  <c:y val="0.18559733716391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FA-4E4B-9316-083311B3F5AB}"/>
                </c:ext>
              </c:extLst>
            </c:dLbl>
            <c:dLbl>
              <c:idx val="2"/>
              <c:layout>
                <c:manualLayout>
                  <c:x val="0"/>
                  <c:y val="0.1583036111103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FA-4E4B-9316-083311B3F5AB}"/>
                </c:ext>
              </c:extLst>
            </c:dLbl>
            <c:dLbl>
              <c:idx val="3"/>
              <c:layout>
                <c:manualLayout>
                  <c:x val="0"/>
                  <c:y val="0.180138591953207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FA-4E4B-9316-083311B3F5AB}"/>
                </c:ext>
              </c:extLst>
            </c:dLbl>
            <c:dLbl>
              <c:idx val="4"/>
              <c:layout>
                <c:manualLayout>
                  <c:x val="0"/>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FA-4E4B-9316-083311B3F5AB}"/>
                </c:ext>
              </c:extLst>
            </c:dLbl>
            <c:dLbl>
              <c:idx val="5"/>
              <c:layout>
                <c:manualLayout>
                  <c:x val="-6.4395826121480688E-17"/>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FA-4E4B-9316-083311B3F5AB}"/>
                </c:ext>
              </c:extLst>
            </c:dLbl>
            <c:dLbl>
              <c:idx val="6"/>
              <c:layout>
                <c:manualLayout>
                  <c:x val="-6.4395826121480688E-17"/>
                  <c:y val="0.1583036111103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FA-4E4B-9316-083311B3F5AB}"/>
                </c:ext>
              </c:extLst>
            </c:dLbl>
            <c:dLbl>
              <c:idx val="7"/>
              <c:layout>
                <c:manualLayout>
                  <c:x val="0"/>
                  <c:y val="0.15830361111039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2FA-4E4B-9316-083311B3F5AB}"/>
                </c:ext>
              </c:extLst>
            </c:dLbl>
            <c:dLbl>
              <c:idx val="8"/>
              <c:layout>
                <c:manualLayout>
                  <c:x val="-3.512540183321537E-3"/>
                  <c:y val="0.174679846742504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2FA-4E4B-9316-083311B3F5AB}"/>
                </c:ext>
              </c:extLst>
            </c:dLbl>
            <c:dLbl>
              <c:idx val="9"/>
              <c:layout>
                <c:manualLayout>
                  <c:x val="0"/>
                  <c:y val="0.1637623563210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FA-4E4B-9316-083311B3F5AB}"/>
                </c:ext>
              </c:extLst>
            </c:dLbl>
            <c:dLbl>
              <c:idx val="10"/>
              <c:layout>
                <c:manualLayout>
                  <c:x val="-3.512540183321537E-3"/>
                  <c:y val="0.1637623563210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FA-4E4B-9316-083311B3F5AB}"/>
                </c:ext>
              </c:extLst>
            </c:dLbl>
            <c:dLbl>
              <c:idx val="11"/>
              <c:layout>
                <c:manualLayout>
                  <c:x val="0"/>
                  <c:y val="0.19105608237461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FA-4E4B-9316-083311B3F5AB}"/>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Sheet1!$B$2:$B$13</c:f>
              <c:numCache>
                <c:formatCode>#,##0</c:formatCode>
                <c:ptCount val="12"/>
                <c:pt idx="0">
                  <c:v>879</c:v>
                </c:pt>
                <c:pt idx="1">
                  <c:v>875</c:v>
                </c:pt>
                <c:pt idx="2">
                  <c:v>830</c:v>
                </c:pt>
                <c:pt idx="3">
                  <c:v>872</c:v>
                </c:pt>
                <c:pt idx="4">
                  <c:v>826</c:v>
                </c:pt>
                <c:pt idx="5">
                  <c:v>761</c:v>
                </c:pt>
                <c:pt idx="6">
                  <c:v>895</c:v>
                </c:pt>
                <c:pt idx="7">
                  <c:v>772</c:v>
                </c:pt>
                <c:pt idx="8">
                  <c:v>881</c:v>
                </c:pt>
                <c:pt idx="9">
                  <c:v>913</c:v>
                </c:pt>
                <c:pt idx="10">
                  <c:v>770</c:v>
                </c:pt>
                <c:pt idx="11">
                  <c:v>847</c:v>
                </c:pt>
              </c:numCache>
            </c:numRef>
          </c:val>
          <c:extLst>
            <c:ext xmlns:c16="http://schemas.microsoft.com/office/drawing/2014/chart" uri="{C3380CC4-5D6E-409C-BE32-E72D297353CC}">
              <c16:uniqueId val="{00000000-E2FA-4E4B-9316-083311B3F5AB}"/>
            </c:ext>
          </c:extLst>
        </c:ser>
        <c:ser>
          <c:idx val="1"/>
          <c:order val="1"/>
          <c:tx>
            <c:strRef>
              <c:f>Sheet1!$C$1</c:f>
              <c:strCache>
                <c:ptCount val="1"/>
                <c:pt idx="0">
                  <c:v>FY 2026</c:v>
                </c:pt>
              </c:strCache>
            </c:strRef>
          </c:tx>
          <c:spPr>
            <a:solidFill>
              <a:schemeClr val="accent2"/>
            </a:solidFill>
            <a:ln>
              <a:noFill/>
            </a:ln>
            <a:effectLst/>
          </c:spPr>
          <c:invertIfNegative val="0"/>
          <c:dLbls>
            <c:dLbl>
              <c:idx val="0"/>
              <c:layout>
                <c:manualLayout>
                  <c:x val="0"/>
                  <c:y val="0.16922110153180128"/>
                </c:manualLayout>
              </c:layout>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10-4489-BFB7-925633CD89FF}"/>
                </c:ext>
              </c:extLst>
            </c:dLbl>
            <c:dLbl>
              <c:idx val="1"/>
              <c:layout>
                <c:manualLayout>
                  <c:x val="-3.2197913060740344E-17"/>
                  <c:y val="0.15830361111039473"/>
                </c:manualLayout>
              </c:layout>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70-4214-BCB9-0A101C1CA121}"/>
                </c:ext>
              </c:extLst>
            </c:dLbl>
            <c:dLbl>
              <c:idx val="2"/>
              <c:layout>
                <c:manualLayout>
                  <c:x val="-5.2688102749821122E-3"/>
                  <c:y val="0.16376235632109801"/>
                </c:manualLayout>
              </c:layout>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33-4134-B6F4-A560B95E3676}"/>
                </c:ext>
              </c:extLst>
            </c:dLbl>
            <c:dLbl>
              <c:idx val="3"/>
              <c:layout>
                <c:manualLayout>
                  <c:x val="0"/>
                  <c:y val="0.14738612068898821"/>
                </c:manualLayout>
              </c:layout>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68-4C60-8C0B-136E58E07225}"/>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Sheet1!$C$2:$C$13</c:f>
              <c:numCache>
                <c:formatCode>General</c:formatCode>
                <c:ptCount val="12"/>
                <c:pt idx="0">
                  <c:v>837</c:v>
                </c:pt>
                <c:pt idx="1">
                  <c:v>820</c:v>
                </c:pt>
                <c:pt idx="2">
                  <c:v>851</c:v>
                </c:pt>
                <c:pt idx="3">
                  <c:v>889</c:v>
                </c:pt>
              </c:numCache>
            </c:numRef>
          </c:val>
          <c:extLst>
            <c:ext xmlns:c16="http://schemas.microsoft.com/office/drawing/2014/chart" uri="{C3380CC4-5D6E-409C-BE32-E72D297353CC}">
              <c16:uniqueId val="{00000001-E2FA-4E4B-9316-083311B3F5AB}"/>
            </c:ext>
          </c:extLst>
        </c:ser>
        <c:dLbls>
          <c:showLegendKey val="0"/>
          <c:showVal val="0"/>
          <c:showCatName val="0"/>
          <c:showSerName val="0"/>
          <c:showPercent val="0"/>
          <c:showBubbleSize val="0"/>
        </c:dLbls>
        <c:gapWidth val="30"/>
        <c:axId val="1973735632"/>
        <c:axId val="1973737072"/>
      </c:barChart>
      <c:catAx>
        <c:axId val="197373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73737072"/>
        <c:crosses val="autoZero"/>
        <c:auto val="1"/>
        <c:lblAlgn val="ctr"/>
        <c:lblOffset val="100"/>
        <c:noMultiLvlLbl val="0"/>
      </c:catAx>
      <c:valAx>
        <c:axId val="1973737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73735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latin typeface="Calibri" panose="020F0502020204030204" pitchFamily="34" charset="0"/>
                <a:cs typeface="Calibri" panose="020F0502020204030204" pitchFamily="34" charset="0"/>
              </a:rPr>
              <a:t>Compliance &amp; Enforcement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Enforcement</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5-EA4B-43FB-A975-DC0469E8A76A}"/>
              </c:ext>
            </c:extLst>
          </c:dPt>
          <c:dPt>
            <c:idx val="1"/>
            <c:invertIfNegative val="0"/>
            <c:bubble3D val="0"/>
            <c:spPr>
              <a:solidFill>
                <a:srgbClr val="FFC000"/>
              </a:solidFill>
              <a:ln>
                <a:noFill/>
              </a:ln>
              <a:effectLst/>
            </c:spPr>
            <c:extLst>
              <c:ext xmlns:c16="http://schemas.microsoft.com/office/drawing/2014/chart" uri="{C3380CC4-5D6E-409C-BE32-E72D297353CC}">
                <c16:uniqueId val="{00000004-EA4B-43FB-A975-DC0469E8A76A}"/>
              </c:ext>
            </c:extLst>
          </c:dPt>
          <c:dPt>
            <c:idx val="3"/>
            <c:invertIfNegative val="0"/>
            <c:bubble3D val="0"/>
            <c:spPr>
              <a:solidFill>
                <a:srgbClr val="FFFF99"/>
              </a:solidFill>
              <a:ln>
                <a:noFill/>
              </a:ln>
              <a:effectLst/>
            </c:spPr>
            <c:extLst>
              <c:ext xmlns:c16="http://schemas.microsoft.com/office/drawing/2014/chart" uri="{C3380CC4-5D6E-409C-BE32-E72D297353CC}">
                <c16:uniqueId val="{00000003-EA4B-43FB-A975-DC0469E8A76A}"/>
              </c:ext>
            </c:extLst>
          </c:dPt>
          <c:dLbls>
            <c:dLbl>
              <c:idx val="0"/>
              <c:layout>
                <c:manualLayout>
                  <c:x val="-0.1202375828364164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4B-43FB-A975-DC0469E8A76A}"/>
                </c:ext>
              </c:extLst>
            </c:dLbl>
            <c:dLbl>
              <c:idx val="1"/>
              <c:layout>
                <c:manualLayout>
                  <c:x val="-0.10821382455277477"/>
                  <c:y val="-2.9260272659662016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4B-43FB-A975-DC0469E8A76A}"/>
                </c:ext>
              </c:extLst>
            </c:dLbl>
            <c:dLbl>
              <c:idx val="2"/>
              <c:layout>
                <c:manualLayout>
                  <c:x val="-0.10069897562549875"/>
                  <c:y val="-2.9260272659662285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88-4514-8255-B9F11E46365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Check</c:v>
                </c:pt>
                <c:pt idx="1">
                  <c:v>Field Check</c:v>
                </c:pt>
                <c:pt idx="2">
                  <c:v>Compliance Letters</c:v>
                </c:pt>
              </c:strCache>
            </c:strRef>
          </c:cat>
          <c:val>
            <c:numRef>
              <c:f>Sheet1!$B$2:$B$4</c:f>
              <c:numCache>
                <c:formatCode>#,##0</c:formatCode>
                <c:ptCount val="3"/>
                <c:pt idx="0">
                  <c:v>11001</c:v>
                </c:pt>
                <c:pt idx="1">
                  <c:v>13892</c:v>
                </c:pt>
                <c:pt idx="2">
                  <c:v>5110</c:v>
                </c:pt>
              </c:numCache>
            </c:numRef>
          </c:val>
          <c:extLst>
            <c:ext xmlns:c16="http://schemas.microsoft.com/office/drawing/2014/chart" uri="{C3380CC4-5D6E-409C-BE32-E72D297353CC}">
              <c16:uniqueId val="{00000000-EA4B-43FB-A975-DC0469E8A76A}"/>
            </c:ext>
          </c:extLst>
        </c:ser>
        <c:dLbls>
          <c:showLegendKey val="0"/>
          <c:showVal val="0"/>
          <c:showCatName val="0"/>
          <c:showSerName val="0"/>
          <c:showPercent val="0"/>
          <c:showBubbleSize val="0"/>
        </c:dLbls>
        <c:gapWidth val="52"/>
        <c:axId val="1344515295"/>
        <c:axId val="1344499903"/>
      </c:barChart>
      <c:catAx>
        <c:axId val="134451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499903"/>
        <c:crosses val="autoZero"/>
        <c:auto val="1"/>
        <c:lblAlgn val="ctr"/>
        <c:lblOffset val="100"/>
        <c:noMultiLvlLbl val="0"/>
      </c:catAx>
      <c:valAx>
        <c:axId val="1344499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5152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0.37963</cdr:x>
      <cdr:y>0.0265</cdr:y>
    </cdr:from>
    <cdr:to>
      <cdr:x>0.44831</cdr:x>
      <cdr:y>0.11608</cdr:y>
    </cdr:to>
    <cdr:sp macro="" textlink="">
      <cdr:nvSpPr>
        <cdr:cNvPr id="2" name="TextBox 10">
          <a:extLst xmlns:a="http://schemas.openxmlformats.org/drawingml/2006/main">
            <a:ext uri="{FF2B5EF4-FFF2-40B4-BE49-F238E27FC236}">
              <a16:creationId xmlns:a16="http://schemas.microsoft.com/office/drawing/2014/main" id="{8E88C810-C072-46E8-B621-FB15C7DAE91B}"/>
            </a:ext>
          </a:extLst>
        </cdr:cNvPr>
        <cdr:cNvSpPr txBox="1"/>
      </cdr:nvSpPr>
      <cdr:spPr>
        <a:xfrm xmlns:a="http://schemas.openxmlformats.org/drawingml/2006/main">
          <a:off x="3173794"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194</a:t>
          </a:r>
        </a:p>
      </cdr:txBody>
    </cdr:sp>
  </cdr:relSizeAnchor>
  <cdr:relSizeAnchor xmlns:cdr="http://schemas.openxmlformats.org/drawingml/2006/chartDrawing">
    <cdr:from>
      <cdr:x>0.61188</cdr:x>
      <cdr:y>0.02792</cdr:y>
    </cdr:from>
    <cdr:to>
      <cdr:x>0.68056</cdr:x>
      <cdr:y>0.1175</cdr:y>
    </cdr:to>
    <cdr:sp macro="" textlink="">
      <cdr:nvSpPr>
        <cdr:cNvPr id="3" name="TextBox 1">
          <a:extLst xmlns:a="http://schemas.openxmlformats.org/drawingml/2006/main">
            <a:ext uri="{FF2B5EF4-FFF2-40B4-BE49-F238E27FC236}">
              <a16:creationId xmlns:a16="http://schemas.microsoft.com/office/drawing/2014/main" id="{9D0320D4-85EC-6411-C35A-5C922FFE7A24}"/>
            </a:ext>
          </a:extLst>
        </cdr:cNvPr>
        <cdr:cNvSpPr txBox="1"/>
      </cdr:nvSpPr>
      <cdr:spPr>
        <a:xfrm xmlns:a="http://schemas.openxmlformats.org/drawingml/2006/main">
          <a:off x="5115457" y="12471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193</a:t>
          </a:r>
        </a:p>
      </cdr:txBody>
    </cdr:sp>
  </cdr:relSizeAnchor>
  <cdr:relSizeAnchor xmlns:cdr="http://schemas.openxmlformats.org/drawingml/2006/chartDrawing">
    <cdr:from>
      <cdr:x>0.14817</cdr:x>
      <cdr:y>0.0265</cdr:y>
    </cdr:from>
    <cdr:to>
      <cdr:x>0.21685</cdr:x>
      <cdr:y>0.11608</cdr:y>
    </cdr:to>
    <cdr:sp macro="" textlink="">
      <cdr:nvSpPr>
        <cdr:cNvPr id="4" name="TextBox 2">
          <a:extLst xmlns:a="http://schemas.openxmlformats.org/drawingml/2006/main">
            <a:ext uri="{FF2B5EF4-FFF2-40B4-BE49-F238E27FC236}">
              <a16:creationId xmlns:a16="http://schemas.microsoft.com/office/drawing/2014/main" id="{D9F5F95A-4487-7CAB-EC2D-D9FF77F4CA1B}"/>
            </a:ext>
          </a:extLst>
        </cdr:cNvPr>
        <cdr:cNvSpPr txBox="1"/>
      </cdr:nvSpPr>
      <cdr:spPr>
        <a:xfrm xmlns:a="http://schemas.openxmlformats.org/drawingml/2006/main">
          <a:off x="1238735"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194</a:t>
          </a:r>
        </a:p>
      </cdr:txBody>
    </cdr:sp>
  </cdr:relSizeAnchor>
  <cdr:relSizeAnchor xmlns:cdr="http://schemas.openxmlformats.org/drawingml/2006/chartDrawing">
    <cdr:from>
      <cdr:x>0.84203</cdr:x>
      <cdr:y>0.03077</cdr:y>
    </cdr:from>
    <cdr:to>
      <cdr:x>0.91071</cdr:x>
      <cdr:y>0.12035</cdr:y>
    </cdr:to>
    <cdr:sp macro="" textlink="">
      <cdr:nvSpPr>
        <cdr:cNvPr id="5" name="TextBox 1">
          <a:extLst xmlns:a="http://schemas.openxmlformats.org/drawingml/2006/main">
            <a:ext uri="{FF2B5EF4-FFF2-40B4-BE49-F238E27FC236}">
              <a16:creationId xmlns:a16="http://schemas.microsoft.com/office/drawing/2014/main" id="{9366AAD0-DAF6-6884-4AD1-F3C057F5508D}"/>
            </a:ext>
          </a:extLst>
        </cdr:cNvPr>
        <cdr:cNvSpPr txBox="1"/>
      </cdr:nvSpPr>
      <cdr:spPr>
        <a:xfrm xmlns:a="http://schemas.openxmlformats.org/drawingml/2006/main">
          <a:off x="7039564" y="13744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tx1"/>
              </a:solidFill>
              <a:latin typeface="Calibri" panose="020F0502020204030204" pitchFamily="34" charset="0"/>
              <a:cs typeface="Calibri" panose="020F0502020204030204" pitchFamily="34" charset="0"/>
            </a:rPr>
            <a:t>194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CAC2F0AC-C814-4842-9D44-334E3930DFF0}" type="datetimeFigureOut">
              <a:rPr lang="en-US" smtClean="0"/>
              <a:pPr/>
              <a:t>11/12/2025</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C14F52CA-1955-4F90-9350-2BC336A82313}" type="slidenum">
              <a:rPr lang="en-US" smtClean="0"/>
              <a:pPr/>
              <a:t>‹#›</a:t>
            </a:fld>
            <a:endParaRPr lang="en-US"/>
          </a:p>
        </p:txBody>
      </p:sp>
    </p:spTree>
    <p:extLst>
      <p:ext uri="{BB962C8B-B14F-4D97-AF65-F5344CB8AC3E}">
        <p14:creationId xmlns:p14="http://schemas.microsoft.com/office/powerpoint/2010/main" val="18350137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3" name="Rectangle 3"/>
          <p:cNvSpPr>
            <a:spLocks noGrp="1" noChangeArrowheads="1"/>
          </p:cNvSpPr>
          <p:nvPr>
            <p:ph type="dt" idx="1"/>
          </p:nvPr>
        </p:nvSpPr>
        <p:spPr bwMode="auto">
          <a:xfrm>
            <a:off x="3970342"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algn="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79513" y="693738"/>
            <a:ext cx="4652962"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33"/>
            <a:ext cx="5608638" cy="4183063"/>
          </a:xfrm>
          <a:prstGeom prst="rect">
            <a:avLst/>
          </a:prstGeom>
          <a:noFill/>
          <a:ln>
            <a:noFill/>
          </a:ln>
        </p:spPr>
        <p:txBody>
          <a:bodyPr vert="horz" wrap="square" lIns="94572" tIns="47287" rIns="94572" bIns="472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5"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342"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algn="r" defTabSz="927100">
              <a:defRPr sz="1200">
                <a:solidFill>
                  <a:schemeClr val="tx1"/>
                </a:solidFill>
                <a:latin typeface="Arial" charset="0"/>
                <a:ea typeface="ＭＳ Ｐゴシック" charset="-128"/>
                <a:cs typeface="+mn-cs"/>
              </a:defRPr>
            </a:lvl1pPr>
          </a:lstStyle>
          <a:p>
            <a:pPr>
              <a:defRPr/>
            </a:pPr>
            <a:fld id="{48C8B375-D0B0-4FBA-9346-BBB8BA991440}" type="slidenum">
              <a:rPr lang="en-US" altLang="en-US"/>
              <a:pPr>
                <a:defRPr/>
              </a:pPr>
              <a:t>‹#›</a:t>
            </a:fld>
            <a:endParaRPr lang="en-US" altLang="en-US"/>
          </a:p>
        </p:txBody>
      </p:sp>
    </p:spTree>
    <p:extLst>
      <p:ext uri="{BB962C8B-B14F-4D97-AF65-F5344CB8AC3E}">
        <p14:creationId xmlns:p14="http://schemas.microsoft.com/office/powerpoint/2010/main" val="300498048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1</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0483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13</a:t>
            </a:fld>
            <a:endParaRPr lang="en-US" altLang="en-US"/>
          </a:p>
        </p:txBody>
      </p:sp>
    </p:spTree>
    <p:extLst>
      <p:ext uri="{BB962C8B-B14F-4D97-AF65-F5344CB8AC3E}">
        <p14:creationId xmlns:p14="http://schemas.microsoft.com/office/powerpoint/2010/main" val="354951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14</a:t>
            </a:fld>
            <a:endParaRPr lang="en-US" altLang="en-US"/>
          </a:p>
        </p:txBody>
      </p:sp>
    </p:spTree>
    <p:extLst>
      <p:ext uri="{BB962C8B-B14F-4D97-AF65-F5344CB8AC3E}">
        <p14:creationId xmlns:p14="http://schemas.microsoft.com/office/powerpoint/2010/main" val="411830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15</a:t>
            </a:fld>
            <a:endParaRPr lang="en-US" altLang="en-US"/>
          </a:p>
        </p:txBody>
      </p:sp>
    </p:spTree>
    <p:extLst>
      <p:ext uri="{BB962C8B-B14F-4D97-AF65-F5344CB8AC3E}">
        <p14:creationId xmlns:p14="http://schemas.microsoft.com/office/powerpoint/2010/main" val="102107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16</a:t>
            </a:fld>
            <a:endParaRPr lang="en-US" altLang="en-US"/>
          </a:p>
        </p:txBody>
      </p:sp>
    </p:spTree>
    <p:extLst>
      <p:ext uri="{BB962C8B-B14F-4D97-AF65-F5344CB8AC3E}">
        <p14:creationId xmlns:p14="http://schemas.microsoft.com/office/powerpoint/2010/main" val="33935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4</a:t>
            </a:fld>
            <a:endParaRPr lang="en-US" altLang="en-US"/>
          </a:p>
        </p:txBody>
      </p:sp>
    </p:spTree>
    <p:extLst>
      <p:ext uri="{BB962C8B-B14F-4D97-AF65-F5344CB8AC3E}">
        <p14:creationId xmlns:p14="http://schemas.microsoft.com/office/powerpoint/2010/main" val="68336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8 </a:t>
            </a:r>
            <a:r>
              <a:rPr lang="en-US"/>
              <a:t>Penalty against </a:t>
            </a:r>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6</a:t>
            </a:fld>
            <a:endParaRPr lang="en-US" altLang="en-US"/>
          </a:p>
        </p:txBody>
      </p:sp>
    </p:spTree>
    <p:extLst>
      <p:ext uri="{BB962C8B-B14F-4D97-AF65-F5344CB8AC3E}">
        <p14:creationId xmlns:p14="http://schemas.microsoft.com/office/powerpoint/2010/main" val="295930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7</a:t>
            </a:fld>
            <a:endParaRPr lang="en-US" altLang="en-US"/>
          </a:p>
        </p:txBody>
      </p:sp>
    </p:spTree>
    <p:extLst>
      <p:ext uri="{BB962C8B-B14F-4D97-AF65-F5344CB8AC3E}">
        <p14:creationId xmlns:p14="http://schemas.microsoft.com/office/powerpoint/2010/main" val="240833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8</a:t>
            </a:fld>
            <a:endParaRPr lang="en-US" altLang="en-US"/>
          </a:p>
        </p:txBody>
      </p:sp>
    </p:spTree>
    <p:extLst>
      <p:ext uri="{BB962C8B-B14F-4D97-AF65-F5344CB8AC3E}">
        <p14:creationId xmlns:p14="http://schemas.microsoft.com/office/powerpoint/2010/main" val="304833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9</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363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10</a:t>
            </a:fld>
            <a:endParaRPr lang="en-US" altLang="en-US"/>
          </a:p>
        </p:txBody>
      </p:sp>
    </p:spTree>
    <p:extLst>
      <p:ext uri="{BB962C8B-B14F-4D97-AF65-F5344CB8AC3E}">
        <p14:creationId xmlns:p14="http://schemas.microsoft.com/office/powerpoint/2010/main" val="247691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110 uninsured injuries represents 0.0031% of the MA workforce.</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11</a:t>
            </a:fld>
            <a:endParaRPr lang="en-US" altLang="en-US"/>
          </a:p>
        </p:txBody>
      </p:sp>
    </p:spTree>
    <p:extLst>
      <p:ext uri="{BB962C8B-B14F-4D97-AF65-F5344CB8AC3E}">
        <p14:creationId xmlns:p14="http://schemas.microsoft.com/office/powerpoint/2010/main" val="71826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12</a:t>
            </a:fld>
            <a:endParaRPr lang="en-US" altLang="en-US"/>
          </a:p>
        </p:txBody>
      </p:sp>
    </p:spTree>
    <p:extLst>
      <p:ext uri="{BB962C8B-B14F-4D97-AF65-F5344CB8AC3E}">
        <p14:creationId xmlns:p14="http://schemas.microsoft.com/office/powerpoint/2010/main" val="141314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27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6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8100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8100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40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1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915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71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61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792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7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448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350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381000"/>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0" y="10668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8" descr="bottom graphic 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6403975"/>
            <a:ext cx="9137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2"/>
          <p:cNvSpPr>
            <a:spLocks noChangeArrowheads="1"/>
          </p:cNvSpPr>
          <p:nvPr/>
        </p:nvSpPr>
        <p:spPr bwMode="auto">
          <a:xfrm>
            <a:off x="0" y="6858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0" name="Rectangle 13"/>
          <p:cNvSpPr>
            <a:spLocks noChangeArrowheads="1"/>
          </p:cNvSpPr>
          <p:nvPr/>
        </p:nvSpPr>
        <p:spPr bwMode="auto">
          <a:xfrm>
            <a:off x="533400" y="12192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1" name="Line 22"/>
          <p:cNvSpPr>
            <a:spLocks noChangeShapeType="1"/>
          </p:cNvSpPr>
          <p:nvPr/>
        </p:nvSpPr>
        <p:spPr bwMode="auto">
          <a:xfrm flipH="1">
            <a:off x="152400" y="914400"/>
            <a:ext cx="8839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032" name="Picture 24" descr="Mass state seal-for printnot spot-wbkr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accent2"/>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accent2"/>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accent2"/>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accent2"/>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accent2"/>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accent2"/>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101485" y="4759982"/>
            <a:ext cx="3690937" cy="1761455"/>
          </a:xfrm>
        </p:spPr>
        <p:txBody>
          <a:bodyPr/>
          <a:lstStyle/>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Maura Healey,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Driscoll, Lieutenant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Lauren E. Jones, Secretary of Labor &amp; Workforce Development</a:t>
            </a:r>
          </a:p>
          <a:p>
            <a:pPr algn="l" eaLnBrk="1" hangingPunct="1">
              <a:lnSpc>
                <a:spcPct val="80000"/>
              </a:lnSpc>
            </a:pPr>
            <a:r>
              <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Sheri Bowles, Director - DIA</a:t>
            </a:r>
          </a:p>
        </p:txBody>
      </p:sp>
      <p:sp>
        <p:nvSpPr>
          <p:cNvPr id="2053" name="Text Box 5"/>
          <p:cNvSpPr txBox="1">
            <a:spLocks noChangeArrowheads="1"/>
          </p:cNvSpPr>
          <p:nvPr/>
        </p:nvSpPr>
        <p:spPr bwMode="auto">
          <a:xfrm>
            <a:off x="457200" y="3333750"/>
            <a:ext cx="8229600" cy="1200329"/>
          </a:xfrm>
          <a:prstGeom prst="rect">
            <a:avLst/>
          </a:prstGeom>
          <a:noFill/>
          <a:ln w="9525">
            <a:noFill/>
            <a:miter lim="800000"/>
            <a:headEnd/>
            <a:tailEnd/>
          </a:ln>
          <a:effectLst/>
        </p:spPr>
        <p:txBody>
          <a:bodyPr>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ctr" eaLnBrk="1" hangingPunct="1">
              <a:spcBef>
                <a:spcPts val="30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 Workers’ Compensation Advisory Council</a:t>
            </a:r>
          </a:p>
          <a:p>
            <a:pPr algn="ctr" eaLnBrk="1" hangingPunct="1">
              <a:spcBef>
                <a:spcPts val="0"/>
              </a:spcBef>
              <a:defRPr/>
            </a:pPr>
            <a:endParaRPr lang="en-US" altLang="en-US" sz="800" dirty="0">
              <a:effectLst>
                <a:outerShdw blurRad="38100" dist="38100" dir="2700000" algn="tl">
                  <a:srgbClr val="C0C0C0"/>
                </a:outerShdw>
              </a:effectLst>
              <a:latin typeface="Calibri" panose="020F0502020204030204" pitchFamily="34" charset="0"/>
              <a:cs typeface="Calibri" panose="020F0502020204030204" pitchFamily="34" charset="0"/>
            </a:endParaRPr>
          </a:p>
          <a:p>
            <a:pPr algn="ctr" eaLnBrk="1" hangingPunct="1">
              <a:spcBef>
                <a:spcPts val="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November 12, 2025 Statistical Report</a:t>
            </a:r>
          </a:p>
        </p:txBody>
      </p:sp>
      <p:pic>
        <p:nvPicPr>
          <p:cNvPr id="2052" name="Picture 7" descr="top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a:t>
            </a:r>
          </a:p>
        </p:txBody>
      </p:sp>
      <p:pic>
        <p:nvPicPr>
          <p:cNvPr id="6" name="Picture 5" descr="A picture containing logo&#10;&#10;Description automatically generated">
            <a:extLst>
              <a:ext uri="{FF2B5EF4-FFF2-40B4-BE49-F238E27FC236}">
                <a16:creationId xmlns:a16="http://schemas.microsoft.com/office/drawing/2014/main" id="{B2FD6A91-5AC2-45E8-901F-E7A02987E350}"/>
              </a:ext>
            </a:extLst>
          </p:cNvPr>
          <p:cNvPicPr>
            <a:picLocks noChangeAspect="1"/>
          </p:cNvPicPr>
          <p:nvPr/>
        </p:nvPicPr>
        <p:blipFill>
          <a:blip r:embed="rId4"/>
          <a:stretch>
            <a:fillRect/>
          </a:stretch>
        </p:blipFill>
        <p:spPr>
          <a:xfrm>
            <a:off x="3571983" y="1421523"/>
            <a:ext cx="2000033" cy="1989108"/>
          </a:xfrm>
          <a:prstGeom prst="rect">
            <a:avLst/>
          </a:prstGeom>
        </p:spPr>
      </p:pic>
      <p:sp>
        <p:nvSpPr>
          <p:cNvPr id="3" name="TextBox 2">
            <a:extLst>
              <a:ext uri="{FF2B5EF4-FFF2-40B4-BE49-F238E27FC236}">
                <a16:creationId xmlns:a16="http://schemas.microsoft.com/office/drawing/2014/main" id="{FF7CB992-DC1E-55BF-F5A3-9C5457BBF42F}"/>
              </a:ext>
            </a:extLst>
          </p:cNvPr>
          <p:cNvSpPr txBox="1"/>
          <p:nvPr/>
        </p:nvSpPr>
        <p:spPr>
          <a:xfrm>
            <a:off x="1080654" y="5240599"/>
            <a:ext cx="2661306" cy="400110"/>
          </a:xfrm>
          <a:prstGeom prst="rect">
            <a:avLst/>
          </a:prstGeom>
          <a:noFill/>
        </p:spPr>
        <p:txBody>
          <a:bodyPr wrap="none" rtlCol="0">
            <a:spAutoFit/>
          </a:bodyPr>
          <a:lstStyle/>
          <a:p>
            <a:r>
              <a:rPr lang="en-US" dirty="0">
                <a:latin typeface="+mj-lt"/>
              </a:rPr>
              <a:t>Fiscal Year 2026 Update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741609" y="1051593"/>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7" name="Text Box 4">
            <a:extLst>
              <a:ext uri="{FF2B5EF4-FFF2-40B4-BE49-F238E27FC236}">
                <a16:creationId xmlns:a16="http://schemas.microsoft.com/office/drawing/2014/main" id="{588D2EFB-07B6-4E89-88B3-6A408172E705}"/>
              </a:ext>
            </a:extLst>
          </p:cNvPr>
          <p:cNvSpPr txBox="1">
            <a:spLocks noChangeArrowheads="1"/>
          </p:cNvSpPr>
          <p:nvPr/>
        </p:nvSpPr>
        <p:spPr bwMode="auto">
          <a:xfrm>
            <a:off x="2648136" y="1585810"/>
            <a:ext cx="3847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Stop Work Orders for FY 2025 </a:t>
            </a:r>
          </a:p>
          <a:p>
            <a:pPr algn="ctr"/>
            <a:r>
              <a:rPr lang="en-US" altLang="en-US" sz="1600" dirty="0">
                <a:solidFill>
                  <a:schemeClr val="tx1"/>
                </a:solidFill>
                <a:latin typeface="Calibri" panose="020F0502020204030204" pitchFamily="34" charset="0"/>
                <a:cs typeface="Calibri" panose="020F0502020204030204" pitchFamily="34" charset="0"/>
              </a:rPr>
              <a:t>Month by Month</a:t>
            </a:r>
          </a:p>
        </p:txBody>
      </p:sp>
      <p:sp>
        <p:nvSpPr>
          <p:cNvPr id="8" name="TextBox 7">
            <a:extLst>
              <a:ext uri="{FF2B5EF4-FFF2-40B4-BE49-F238E27FC236}">
                <a16:creationId xmlns:a16="http://schemas.microsoft.com/office/drawing/2014/main" id="{94793461-3CAA-4A05-9D05-50E1AD1AE267}"/>
              </a:ext>
            </a:extLst>
          </p:cNvPr>
          <p:cNvSpPr txBox="1"/>
          <p:nvPr/>
        </p:nvSpPr>
        <p:spPr>
          <a:xfrm>
            <a:off x="8785675" y="6321095"/>
            <a:ext cx="248786" cy="246221"/>
          </a:xfrm>
          <a:prstGeom prst="rect">
            <a:avLst/>
          </a:prstGeom>
          <a:noFill/>
        </p:spPr>
        <p:txBody>
          <a:bodyPr wrap="none" rtlCol="0">
            <a:spAutoFit/>
          </a:bodyPr>
          <a:lstStyle/>
          <a:p>
            <a:r>
              <a:rPr lang="en-US" sz="1000" dirty="0"/>
              <a:t>9</a:t>
            </a:r>
          </a:p>
        </p:txBody>
      </p:sp>
      <p:graphicFrame>
        <p:nvGraphicFramePr>
          <p:cNvPr id="2" name="Object 1">
            <a:extLst>
              <a:ext uri="{FF2B5EF4-FFF2-40B4-BE49-F238E27FC236}">
                <a16:creationId xmlns:a16="http://schemas.microsoft.com/office/drawing/2014/main" id="{5BC3CAA4-4E57-0FE9-E7F0-B5520F12F499}"/>
              </a:ext>
            </a:extLst>
          </p:cNvPr>
          <p:cNvGraphicFramePr>
            <a:graphicFrameLocks noChangeAspect="1"/>
          </p:cNvGraphicFramePr>
          <p:nvPr>
            <p:extLst>
              <p:ext uri="{D42A27DB-BD31-4B8C-83A1-F6EECF244321}">
                <p14:modId xmlns:p14="http://schemas.microsoft.com/office/powerpoint/2010/main" val="2046292669"/>
              </p:ext>
            </p:extLst>
          </p:nvPr>
        </p:nvGraphicFramePr>
        <p:xfrm>
          <a:off x="109536" y="1513258"/>
          <a:ext cx="8924925" cy="421013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a:extLst>
              <a:ext uri="{FF2B5EF4-FFF2-40B4-BE49-F238E27FC236}">
                <a16:creationId xmlns:a16="http://schemas.microsoft.com/office/drawing/2014/main" id="{6868A197-EB65-DCF3-8622-229CB3462A87}"/>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November 2025</a:t>
            </a:r>
          </a:p>
        </p:txBody>
      </p:sp>
      <p:sp>
        <p:nvSpPr>
          <p:cNvPr id="3" name="Text Box 6">
            <a:extLst>
              <a:ext uri="{FF2B5EF4-FFF2-40B4-BE49-F238E27FC236}">
                <a16:creationId xmlns:a16="http://schemas.microsoft.com/office/drawing/2014/main" id="{8ADE20FA-755B-A10F-88FC-49296EA8386A}"/>
              </a:ext>
            </a:extLst>
          </p:cNvPr>
          <p:cNvSpPr txBox="1">
            <a:spLocks noChangeArrowheads="1"/>
          </p:cNvSpPr>
          <p:nvPr/>
        </p:nvSpPr>
        <p:spPr bwMode="auto">
          <a:xfrm>
            <a:off x="58735" y="5705542"/>
            <a:ext cx="9026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Last month 103 Stop Work Orders (SWO) were issued and 2 employers defaulted on an SWOs that were previously issued. 413 SWOs have been issued year-to-date with total fine collections to date of $231,650. FY 2025 yielded a total of 1,299 SWOs  issued, with a total fine collection of $821,049.</a:t>
            </a:r>
            <a:endParaRPr lang="en-US" altLang="en-US" sz="1400" i="1"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AB078A9-BBF2-2EE6-B2A5-DC601DD0E86F}"/>
              </a:ext>
            </a:extLst>
          </p:cNvPr>
          <p:cNvSpPr txBox="1"/>
          <p:nvPr/>
        </p:nvSpPr>
        <p:spPr>
          <a:xfrm>
            <a:off x="755248" y="3528648"/>
            <a:ext cx="8279213" cy="1015663"/>
          </a:xfrm>
          <a:prstGeom prst="rect">
            <a:avLst/>
          </a:prstGeom>
          <a:noFill/>
        </p:spPr>
        <p:txBody>
          <a:bodyPr wrap="square" rtlCol="0">
            <a:spAutoFit/>
          </a:bodyPr>
          <a:lstStyle/>
          <a:p>
            <a:pPr algn="ctr"/>
            <a:r>
              <a:rPr lang="en-US" dirty="0">
                <a:solidFill>
                  <a:schemeClr val="tx1"/>
                </a:solidFill>
                <a:latin typeface="Calibri" panose="020F0502020204030204" pitchFamily="34" charset="0"/>
                <a:cs typeface="Calibri" panose="020F0502020204030204" pitchFamily="34" charset="0"/>
              </a:rPr>
              <a:t>As a result of these efforts in FY 2026, 2,520 workers are now covered </a:t>
            </a:r>
          </a:p>
          <a:p>
            <a:pPr algn="ctr"/>
            <a:r>
              <a:rPr lang="en-US" dirty="0">
                <a:solidFill>
                  <a:schemeClr val="tx1"/>
                </a:solidFill>
                <a:latin typeface="Calibri" panose="020F0502020204030204" pitchFamily="34" charset="0"/>
                <a:cs typeface="Calibri" panose="020F0502020204030204" pitchFamily="34" charset="0"/>
              </a:rPr>
              <a:t>by workers’ compensation insurance who were not previously </a:t>
            </a:r>
          </a:p>
          <a:p>
            <a:pPr algn="ctr"/>
            <a:r>
              <a:rPr lang="en-US" dirty="0">
                <a:solidFill>
                  <a:schemeClr val="tx1"/>
                </a:solidFill>
                <a:latin typeface="Calibri" panose="020F0502020204030204" pitchFamily="34" charset="0"/>
                <a:cs typeface="Calibri" panose="020F0502020204030204" pitchFamily="34" charset="0"/>
              </a:rPr>
              <a:t>covered by a policy.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EFAF68-7C27-AE5C-044B-5F728E24DA68}"/>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November 2025</a:t>
            </a:r>
            <a:endParaRPr 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1979392-8FB8-3A00-3CF3-EFB65721B3BE}"/>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10</a:t>
            </a:r>
          </a:p>
        </p:txBody>
      </p:sp>
      <p:graphicFrame>
        <p:nvGraphicFramePr>
          <p:cNvPr id="3" name="Chart 2">
            <a:extLst>
              <a:ext uri="{FF2B5EF4-FFF2-40B4-BE49-F238E27FC236}">
                <a16:creationId xmlns:a16="http://schemas.microsoft.com/office/drawing/2014/main" id="{08AD9BF7-F23C-FC6D-01C8-6C15029928EB}"/>
              </a:ext>
            </a:extLst>
          </p:cNvPr>
          <p:cNvGraphicFramePr/>
          <p:nvPr>
            <p:extLst>
              <p:ext uri="{D42A27DB-BD31-4B8C-83A1-F6EECF244321}">
                <p14:modId xmlns:p14="http://schemas.microsoft.com/office/powerpoint/2010/main" val="3516797432"/>
              </p:ext>
            </p:extLst>
          </p:nvPr>
        </p:nvGraphicFramePr>
        <p:xfrm>
          <a:off x="1" y="1072844"/>
          <a:ext cx="9144000" cy="4684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a:extLst>
              <a:ext uri="{FF2B5EF4-FFF2-40B4-BE49-F238E27FC236}">
                <a16:creationId xmlns:a16="http://schemas.microsoft.com/office/drawing/2014/main" id="{326B8700-2010-A1D9-00D2-D2441E837180}"/>
              </a:ext>
            </a:extLst>
          </p:cNvPr>
          <p:cNvSpPr txBox="1">
            <a:spLocks noChangeArrowheads="1"/>
          </p:cNvSpPr>
          <p:nvPr/>
        </p:nvSpPr>
        <p:spPr bwMode="auto">
          <a:xfrm>
            <a:off x="393198" y="5771155"/>
            <a:ext cx="83746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As of October 31st, 36 uninsured injuries have been reported to the WCTF for FY26.  Note that one additional claim was refiled from a previous fiscal year and is not counted as a new claim. Please note, claims may be determined to be insured or uninsured after filing. The WCTF received 110 newly reported claims in FY25.  </a:t>
            </a:r>
          </a:p>
        </p:txBody>
      </p:sp>
      <p:sp>
        <p:nvSpPr>
          <p:cNvPr id="6" name="TextBox 5">
            <a:extLst>
              <a:ext uri="{FF2B5EF4-FFF2-40B4-BE49-F238E27FC236}">
                <a16:creationId xmlns:a16="http://schemas.microsoft.com/office/drawing/2014/main" id="{E237F812-E4F7-2E24-ACB6-20F6E2756D2F}"/>
              </a:ext>
            </a:extLst>
          </p:cNvPr>
          <p:cNvSpPr txBox="1"/>
          <p:nvPr/>
        </p:nvSpPr>
        <p:spPr>
          <a:xfrm>
            <a:off x="2223701" y="1999179"/>
            <a:ext cx="1274195"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Occupation</a:t>
            </a:r>
            <a:endParaRPr lang="en-US" sz="1800" b="1" dirty="0">
              <a:solidFill>
                <a:schemeClr val="tx1"/>
              </a:solidFill>
            </a:endParaRPr>
          </a:p>
        </p:txBody>
      </p:sp>
      <p:sp>
        <p:nvSpPr>
          <p:cNvPr id="8" name="TextBox 7">
            <a:extLst>
              <a:ext uri="{FF2B5EF4-FFF2-40B4-BE49-F238E27FC236}">
                <a16:creationId xmlns:a16="http://schemas.microsoft.com/office/drawing/2014/main" id="{F9A0A2F8-46FE-2074-AA95-E559E26F9845}"/>
              </a:ext>
            </a:extLst>
          </p:cNvPr>
          <p:cNvSpPr txBox="1"/>
          <p:nvPr/>
        </p:nvSpPr>
        <p:spPr>
          <a:xfrm>
            <a:off x="6270324" y="1999179"/>
            <a:ext cx="976614"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Industry</a:t>
            </a:r>
            <a:endParaRPr lang="en-US" sz="1800" b="1" dirty="0">
              <a:solidFill>
                <a:schemeClr val="tx1"/>
              </a:solidFill>
            </a:endParaRPr>
          </a:p>
        </p:txBody>
      </p:sp>
      <p:cxnSp>
        <p:nvCxnSpPr>
          <p:cNvPr id="7" name="Straight Connector 6">
            <a:extLst>
              <a:ext uri="{FF2B5EF4-FFF2-40B4-BE49-F238E27FC236}">
                <a16:creationId xmlns:a16="http://schemas.microsoft.com/office/drawing/2014/main" id="{CADD5763-6C78-926D-B443-EB039F1D2D8E}"/>
              </a:ext>
            </a:extLst>
          </p:cNvPr>
          <p:cNvCxnSpPr>
            <a:cxnSpLocks/>
          </p:cNvCxnSpPr>
          <p:nvPr/>
        </p:nvCxnSpPr>
        <p:spPr bwMode="auto">
          <a:xfrm>
            <a:off x="4751552" y="1638536"/>
            <a:ext cx="0" cy="31683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2438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D6E703-1476-5A57-16AB-665D953FB800}"/>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November 2025</a:t>
            </a:r>
            <a:endParaRPr lang="en-US" sz="2400" dirty="0">
              <a:latin typeface="Calibri" panose="020F0502020204030204" pitchFamily="34" charset="0"/>
              <a:cs typeface="Calibri" panose="020F0502020204030204" pitchFamily="34" charset="0"/>
            </a:endParaRPr>
          </a:p>
        </p:txBody>
      </p:sp>
      <p:sp>
        <p:nvSpPr>
          <p:cNvPr id="7" name="Text Box 7">
            <a:extLst>
              <a:ext uri="{FF2B5EF4-FFF2-40B4-BE49-F238E27FC236}">
                <a16:creationId xmlns:a16="http://schemas.microsoft.com/office/drawing/2014/main" id="{C1A8EB4B-F8F3-B218-1F40-F020427E55B4}"/>
              </a:ext>
            </a:extLst>
          </p:cNvPr>
          <p:cNvSpPr txBox="1">
            <a:spLocks noChangeArrowheads="1"/>
          </p:cNvSpPr>
          <p:nvPr/>
        </p:nvSpPr>
        <p:spPr bwMode="auto">
          <a:xfrm>
            <a:off x="0" y="6246820"/>
            <a:ext cx="1626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10/31/2025</a:t>
            </a:r>
          </a:p>
        </p:txBody>
      </p:sp>
      <p:sp>
        <p:nvSpPr>
          <p:cNvPr id="13" name="TextBox 12">
            <a:extLst>
              <a:ext uri="{FF2B5EF4-FFF2-40B4-BE49-F238E27FC236}">
                <a16:creationId xmlns:a16="http://schemas.microsoft.com/office/drawing/2014/main" id="{FA92329D-B244-CA21-DC66-4177D9977BB5}"/>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11</a:t>
            </a:r>
          </a:p>
        </p:txBody>
      </p:sp>
      <p:graphicFrame>
        <p:nvGraphicFramePr>
          <p:cNvPr id="8" name="Content Placeholder 5">
            <a:extLst>
              <a:ext uri="{FF2B5EF4-FFF2-40B4-BE49-F238E27FC236}">
                <a16:creationId xmlns:a16="http://schemas.microsoft.com/office/drawing/2014/main" id="{40A8FABF-862B-72DD-6BDC-A37B12269C50}"/>
              </a:ext>
            </a:extLst>
          </p:cNvPr>
          <p:cNvGraphicFramePr>
            <a:graphicFrameLocks noGrp="1"/>
          </p:cNvGraphicFramePr>
          <p:nvPr>
            <p:ph idx="1"/>
            <p:extLst>
              <p:ext uri="{D42A27DB-BD31-4B8C-83A1-F6EECF244321}">
                <p14:modId xmlns:p14="http://schemas.microsoft.com/office/powerpoint/2010/main" val="3332794924"/>
              </p:ext>
            </p:extLst>
          </p:nvPr>
        </p:nvGraphicFramePr>
        <p:xfrm>
          <a:off x="74568" y="1422116"/>
          <a:ext cx="4748700" cy="41433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5">
            <a:extLst>
              <a:ext uri="{FF2B5EF4-FFF2-40B4-BE49-F238E27FC236}">
                <a16:creationId xmlns:a16="http://schemas.microsoft.com/office/drawing/2014/main" id="{5FD820A8-94C8-B138-3912-5EC13F8A649C}"/>
              </a:ext>
            </a:extLst>
          </p:cNvPr>
          <p:cNvSpPr txBox="1">
            <a:spLocks noChangeArrowheads="1"/>
          </p:cNvSpPr>
          <p:nvPr/>
        </p:nvSpPr>
        <p:spPr bwMode="auto">
          <a:xfrm>
            <a:off x="4927617" y="1058679"/>
            <a:ext cx="39785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Civil Litigation Recovery</a:t>
            </a:r>
          </a:p>
        </p:txBody>
      </p:sp>
      <p:graphicFrame>
        <p:nvGraphicFramePr>
          <p:cNvPr id="14" name="Chart 13">
            <a:extLst>
              <a:ext uri="{FF2B5EF4-FFF2-40B4-BE49-F238E27FC236}">
                <a16:creationId xmlns:a16="http://schemas.microsoft.com/office/drawing/2014/main" id="{B782F50B-AD18-4D8E-BC72-37B4A1CD192A}"/>
              </a:ext>
            </a:extLst>
          </p:cNvPr>
          <p:cNvGraphicFramePr/>
          <p:nvPr>
            <p:extLst>
              <p:ext uri="{D42A27DB-BD31-4B8C-83A1-F6EECF244321}">
                <p14:modId xmlns:p14="http://schemas.microsoft.com/office/powerpoint/2010/main" val="2639109630"/>
              </p:ext>
            </p:extLst>
          </p:nvPr>
        </p:nvGraphicFramePr>
        <p:xfrm>
          <a:off x="4869041" y="1541512"/>
          <a:ext cx="4115100" cy="375708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4">
            <a:extLst>
              <a:ext uri="{FF2B5EF4-FFF2-40B4-BE49-F238E27FC236}">
                <a16:creationId xmlns:a16="http://schemas.microsoft.com/office/drawing/2014/main" id="{09C11477-2AF5-2147-CBDE-12C1BA49634B}"/>
              </a:ext>
            </a:extLst>
          </p:cNvPr>
          <p:cNvSpPr txBox="1">
            <a:spLocks noChangeArrowheads="1"/>
          </p:cNvSpPr>
          <p:nvPr/>
        </p:nvSpPr>
        <p:spPr bwMode="auto">
          <a:xfrm>
            <a:off x="74568" y="5435884"/>
            <a:ext cx="429951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Represents payments on all open claims to include those made in prior years.  </a:t>
            </a:r>
          </a:p>
        </p:txBody>
      </p:sp>
      <p:sp>
        <p:nvSpPr>
          <p:cNvPr id="16" name="Text Box 3">
            <a:extLst>
              <a:ext uri="{FF2B5EF4-FFF2-40B4-BE49-F238E27FC236}">
                <a16:creationId xmlns:a16="http://schemas.microsoft.com/office/drawing/2014/main" id="{CA71B0A5-C102-9469-FB91-96F4D066CBE6}"/>
              </a:ext>
            </a:extLst>
          </p:cNvPr>
          <p:cNvSpPr txBox="1">
            <a:spLocks noChangeArrowheads="1"/>
          </p:cNvSpPr>
          <p:nvPr/>
        </p:nvSpPr>
        <p:spPr bwMode="auto">
          <a:xfrm>
            <a:off x="937782" y="1058679"/>
            <a:ext cx="3316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WCTF Fiscal Year Payments</a:t>
            </a:r>
          </a:p>
        </p:txBody>
      </p:sp>
      <p:sp>
        <p:nvSpPr>
          <p:cNvPr id="3" name="TextBox 2">
            <a:extLst>
              <a:ext uri="{FF2B5EF4-FFF2-40B4-BE49-F238E27FC236}">
                <a16:creationId xmlns:a16="http://schemas.microsoft.com/office/drawing/2014/main" id="{F92A5C4D-CCFB-EF6C-A946-E2D748A2B9C2}"/>
              </a:ext>
            </a:extLst>
          </p:cNvPr>
          <p:cNvSpPr txBox="1"/>
          <p:nvPr/>
        </p:nvSpPr>
        <p:spPr>
          <a:xfrm>
            <a:off x="4789969" y="5435355"/>
            <a:ext cx="4273244" cy="523220"/>
          </a:xfrm>
          <a:prstGeom prst="rect">
            <a:avLst/>
          </a:prstGeom>
          <a:noFill/>
        </p:spPr>
        <p:txBody>
          <a:bodyPr wrap="square">
            <a:spAutoFit/>
          </a:bodyPr>
          <a:lstStyle/>
          <a:p>
            <a:r>
              <a:rPr lang="en-US" altLang="en-US" sz="1400" dirty="0">
                <a:solidFill>
                  <a:schemeClr val="tx1"/>
                </a:solidFill>
                <a:latin typeface="Calibri" panose="020F0502020204030204" pitchFamily="34" charset="0"/>
                <a:cs typeface="Calibri" panose="020F0502020204030204" pitchFamily="34" charset="0"/>
              </a:rPr>
              <a:t>Every effort is made to recover money owed by the uninsured employer pursuant c. 152 §65 (8).  </a:t>
            </a:r>
          </a:p>
        </p:txBody>
      </p:sp>
    </p:spTree>
    <p:extLst>
      <p:ext uri="{BB962C8B-B14F-4D97-AF65-F5344CB8AC3E}">
        <p14:creationId xmlns:p14="http://schemas.microsoft.com/office/powerpoint/2010/main" val="208801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November 2025</a:t>
            </a:r>
          </a:p>
        </p:txBody>
      </p:sp>
      <p:sp>
        <p:nvSpPr>
          <p:cNvPr id="9" name="Text Box 7"/>
          <p:cNvSpPr txBox="1">
            <a:spLocks noChangeArrowheads="1"/>
          </p:cNvSpPr>
          <p:nvPr/>
        </p:nvSpPr>
        <p:spPr bwMode="auto">
          <a:xfrm>
            <a:off x="76200" y="6361584"/>
            <a:ext cx="14941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10/31/2025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12</a:t>
            </a:r>
          </a:p>
        </p:txBody>
      </p:sp>
      <p:graphicFrame>
        <p:nvGraphicFramePr>
          <p:cNvPr id="8" name="Object 9">
            <a:extLst>
              <a:ext uri="{FF2B5EF4-FFF2-40B4-BE49-F238E27FC236}">
                <a16:creationId xmlns:a16="http://schemas.microsoft.com/office/drawing/2014/main" id="{A1F0E37D-38D7-48A8-8F64-8629E873823A}"/>
              </a:ext>
            </a:extLst>
          </p:cNvPr>
          <p:cNvGraphicFramePr>
            <a:graphicFrameLocks noChangeAspect="1"/>
          </p:cNvGraphicFramePr>
          <p:nvPr>
            <p:extLst>
              <p:ext uri="{D42A27DB-BD31-4B8C-83A1-F6EECF244321}">
                <p14:modId xmlns:p14="http://schemas.microsoft.com/office/powerpoint/2010/main" val="1290421287"/>
              </p:ext>
            </p:extLst>
          </p:nvPr>
        </p:nvGraphicFramePr>
        <p:xfrm>
          <a:off x="167258" y="1348353"/>
          <a:ext cx="8809484" cy="457530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4">
            <a:extLst>
              <a:ext uri="{FF2B5EF4-FFF2-40B4-BE49-F238E27FC236}">
                <a16:creationId xmlns:a16="http://schemas.microsoft.com/office/drawing/2014/main" id="{C891B21F-B579-A73D-DE94-64086B3AEF80}"/>
              </a:ext>
            </a:extLst>
          </p:cNvPr>
          <p:cNvSpPr txBox="1">
            <a:spLocks noChangeArrowheads="1"/>
          </p:cNvSpPr>
          <p:nvPr/>
        </p:nvSpPr>
        <p:spPr bwMode="auto">
          <a:xfrm>
            <a:off x="38100" y="5869794"/>
            <a:ext cx="90677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100" dirty="0">
                <a:solidFill>
                  <a:schemeClr val="tx1"/>
                </a:solidFill>
                <a:latin typeface="Calibri" panose="020F0502020204030204" pitchFamily="34" charset="0"/>
                <a:cs typeface="Calibri" panose="020F0502020204030204" pitchFamily="34" charset="0"/>
              </a:rPr>
              <a:t>Represents payments made by the WCTF to insurers seeking reimbursement for§37/37A to include quarterly payments and interest.  Additional payments may be in process but have not been registered in MMARS, the state accounting system as the time of this report.  </a:t>
            </a:r>
          </a:p>
        </p:txBody>
      </p:sp>
      <p:sp>
        <p:nvSpPr>
          <p:cNvPr id="3" name="Text Box 9">
            <a:extLst>
              <a:ext uri="{FF2B5EF4-FFF2-40B4-BE49-F238E27FC236}">
                <a16:creationId xmlns:a16="http://schemas.microsoft.com/office/drawing/2014/main" id="{F1ABE27D-D1FE-C48C-F2BB-CD1209FDC899}"/>
              </a:ext>
            </a:extLst>
          </p:cNvPr>
          <p:cNvSpPr txBox="1">
            <a:spLocks noChangeArrowheads="1"/>
          </p:cNvSpPr>
          <p:nvPr/>
        </p:nvSpPr>
        <p:spPr bwMode="auto">
          <a:xfrm>
            <a:off x="2384029" y="1046098"/>
            <a:ext cx="4375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Second Injury Fund Budget &amp; Payments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138" y="358775"/>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November 2025</a:t>
            </a:r>
          </a:p>
        </p:txBody>
      </p:sp>
      <p:sp>
        <p:nvSpPr>
          <p:cNvPr id="8" name="Text Box 7"/>
          <p:cNvSpPr txBox="1">
            <a:spLocks noChangeArrowheads="1"/>
          </p:cNvSpPr>
          <p:nvPr/>
        </p:nvSpPr>
        <p:spPr bwMode="auto">
          <a:xfrm>
            <a:off x="84138" y="6342869"/>
            <a:ext cx="14900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10/31/2025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13</a:t>
            </a:r>
          </a:p>
        </p:txBody>
      </p:sp>
      <p:graphicFrame>
        <p:nvGraphicFramePr>
          <p:cNvPr id="9" name="Object 6">
            <a:extLst>
              <a:ext uri="{FF2B5EF4-FFF2-40B4-BE49-F238E27FC236}">
                <a16:creationId xmlns:a16="http://schemas.microsoft.com/office/drawing/2014/main" id="{1C0296D0-C3A5-474B-A2CB-9FCFB5276A21}"/>
              </a:ext>
            </a:extLst>
          </p:cNvPr>
          <p:cNvGraphicFramePr>
            <a:graphicFrameLocks noChangeAspect="1"/>
          </p:cNvGraphicFramePr>
          <p:nvPr>
            <p:extLst>
              <p:ext uri="{D42A27DB-BD31-4B8C-83A1-F6EECF244321}">
                <p14:modId xmlns:p14="http://schemas.microsoft.com/office/powerpoint/2010/main" val="2365457808"/>
              </p:ext>
            </p:extLst>
          </p:nvPr>
        </p:nvGraphicFramePr>
        <p:xfrm>
          <a:off x="638141" y="1146515"/>
          <a:ext cx="7812571" cy="47580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a:extLst>
              <a:ext uri="{FF2B5EF4-FFF2-40B4-BE49-F238E27FC236}">
                <a16:creationId xmlns:a16="http://schemas.microsoft.com/office/drawing/2014/main" id="{D58A2D77-B897-D3D8-318D-A76501D3F71A}"/>
              </a:ext>
            </a:extLst>
          </p:cNvPr>
          <p:cNvSpPr txBox="1">
            <a:spLocks noChangeArrowheads="1"/>
          </p:cNvSpPr>
          <p:nvPr/>
        </p:nvSpPr>
        <p:spPr bwMode="auto">
          <a:xfrm>
            <a:off x="3315050" y="1054412"/>
            <a:ext cx="2513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COLA Reimbursement</a:t>
            </a:r>
            <a:endParaRPr lang="en-US" altLang="en-US" b="1" i="1"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1F4EC02-27C0-FAD8-60FD-4189FC6798B5}"/>
              </a:ext>
            </a:extLst>
          </p:cNvPr>
          <p:cNvSpPr txBox="1"/>
          <p:nvPr/>
        </p:nvSpPr>
        <p:spPr>
          <a:xfrm>
            <a:off x="638140" y="5904555"/>
            <a:ext cx="7812571" cy="461665"/>
          </a:xfrm>
          <a:prstGeom prst="rect">
            <a:avLst/>
          </a:prstGeom>
          <a:noFill/>
        </p:spPr>
        <p:txBody>
          <a:bodyPr wrap="square" rtlCol="0">
            <a:spAutoFit/>
          </a:bodyPr>
          <a:lstStyle/>
          <a:p>
            <a:r>
              <a:rPr lang="en-US" altLang="en-US" sz="1200" dirty="0">
                <a:solidFill>
                  <a:schemeClr val="tx1"/>
                </a:solidFill>
                <a:latin typeface="Calibri" panose="020F0502020204030204" pitchFamily="34" charset="0"/>
                <a:cs typeface="Calibri" panose="020F0502020204030204" pitchFamily="34" charset="0"/>
              </a:rPr>
              <a:t>Represents payments made by the WCTF to insurers seeking reimbursement for §34B, Cost of Living Adjustment benefits.  Additional payments may be in process that have not yet registered in MMARS at the time of this publication.</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November 2025</a:t>
            </a:r>
          </a:p>
        </p:txBody>
      </p:sp>
      <p:sp>
        <p:nvSpPr>
          <p:cNvPr id="16387" name="Text Box 5"/>
          <p:cNvSpPr txBox="1">
            <a:spLocks noChangeArrowheads="1"/>
          </p:cNvSpPr>
          <p:nvPr/>
        </p:nvSpPr>
        <p:spPr bwMode="auto">
          <a:xfrm>
            <a:off x="2990317" y="1019175"/>
            <a:ext cx="3163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2400" b="1" dirty="0">
                <a:solidFill>
                  <a:schemeClr val="tx1"/>
                </a:solidFill>
                <a:latin typeface="Calibri" panose="020F0502020204030204" pitchFamily="34" charset="0"/>
                <a:cs typeface="Calibri" panose="020F0502020204030204" pitchFamily="34" charset="0"/>
              </a:rPr>
              <a:t>Assessment Collections</a:t>
            </a:r>
          </a:p>
        </p:txBody>
      </p:sp>
      <p:sp>
        <p:nvSpPr>
          <p:cNvPr id="7" name="Text Box 7"/>
          <p:cNvSpPr txBox="1">
            <a:spLocks noChangeArrowheads="1"/>
          </p:cNvSpPr>
          <p:nvPr/>
        </p:nvSpPr>
        <p:spPr bwMode="auto">
          <a:xfrm>
            <a:off x="76200" y="6246820"/>
            <a:ext cx="15763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10/31/2025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6" name="TextBox 5"/>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14</a:t>
            </a:r>
          </a:p>
        </p:txBody>
      </p:sp>
      <p:graphicFrame>
        <p:nvGraphicFramePr>
          <p:cNvPr id="4" name="Chart 3">
            <a:extLst>
              <a:ext uri="{FF2B5EF4-FFF2-40B4-BE49-F238E27FC236}">
                <a16:creationId xmlns:a16="http://schemas.microsoft.com/office/drawing/2014/main" id="{4B424A89-6CC2-499B-8025-D984F6D2AE00}"/>
              </a:ext>
            </a:extLst>
          </p:cNvPr>
          <p:cNvGraphicFramePr/>
          <p:nvPr>
            <p:extLst>
              <p:ext uri="{D42A27DB-BD31-4B8C-83A1-F6EECF244321}">
                <p14:modId xmlns:p14="http://schemas.microsoft.com/office/powerpoint/2010/main" val="3311423566"/>
              </p:ext>
            </p:extLst>
          </p:nvPr>
        </p:nvGraphicFramePr>
        <p:xfrm>
          <a:off x="89126" y="1412341"/>
          <a:ext cx="8965748" cy="48344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C2E496F-DC01-7739-3F68-03BA38B5B925}"/>
              </a:ext>
            </a:extLst>
          </p:cNvPr>
          <p:cNvSpPr txBox="1"/>
          <p:nvPr/>
        </p:nvSpPr>
        <p:spPr>
          <a:xfrm>
            <a:off x="1565343" y="6124146"/>
            <a:ext cx="6013313" cy="369332"/>
          </a:xfrm>
          <a:prstGeom prst="rect">
            <a:avLst/>
          </a:prstGeom>
          <a:noFill/>
        </p:spPr>
        <p:txBody>
          <a:bodyPr wrap="none" rtlCol="0">
            <a:spAutoFit/>
          </a:bodyPr>
          <a:lstStyle/>
          <a:p>
            <a:pPr algn="ctr"/>
            <a:r>
              <a:rPr lang="en-US" sz="1800" dirty="0">
                <a:solidFill>
                  <a:schemeClr val="tx1"/>
                </a:solidFill>
                <a:latin typeface="Calibri" panose="020F0502020204030204" pitchFamily="34" charset="0"/>
                <a:cs typeface="Calibri" panose="020F0502020204030204" pitchFamily="34" charset="0"/>
              </a:rPr>
              <a:t>Assessments represent 90%-92% of all DIA Revenue Annually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C340035-CCFC-DF18-67DD-7BBF286936F2}"/>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November 2025</a:t>
            </a:r>
          </a:p>
        </p:txBody>
      </p:sp>
      <p:sp>
        <p:nvSpPr>
          <p:cNvPr id="8" name="Text Box 19">
            <a:extLst>
              <a:ext uri="{FF2B5EF4-FFF2-40B4-BE49-F238E27FC236}">
                <a16:creationId xmlns:a16="http://schemas.microsoft.com/office/drawing/2014/main" id="{0ED92233-00BB-44D5-66AC-64E23F194369}"/>
              </a:ext>
            </a:extLst>
          </p:cNvPr>
          <p:cNvSpPr txBox="1">
            <a:spLocks noChangeArrowheads="1"/>
          </p:cNvSpPr>
          <p:nvPr/>
        </p:nvSpPr>
        <p:spPr bwMode="auto">
          <a:xfrm>
            <a:off x="71609" y="5903940"/>
            <a:ext cx="9000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dirty="0">
                <a:solidFill>
                  <a:schemeClr val="tx1"/>
                </a:solidFill>
                <a:latin typeface="Calibri" panose="020F0502020204030204" pitchFamily="34" charset="0"/>
                <a:cs typeface="Calibri" panose="020F0502020204030204" pitchFamily="34" charset="0"/>
              </a:rPr>
              <a:t>Staff are paid from either the General Appropriation Account or the WCTF depending upon their job. These numbers reflect full-time and part-time employees as of the close of the month. </a:t>
            </a:r>
          </a:p>
        </p:txBody>
      </p:sp>
      <p:sp>
        <p:nvSpPr>
          <p:cNvPr id="9" name="TextBox 8">
            <a:extLst>
              <a:ext uri="{FF2B5EF4-FFF2-40B4-BE49-F238E27FC236}">
                <a16:creationId xmlns:a16="http://schemas.microsoft.com/office/drawing/2014/main" id="{BE947E84-5738-F9C6-8ECA-64EB152EE547}"/>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15</a:t>
            </a:r>
          </a:p>
        </p:txBody>
      </p:sp>
      <p:graphicFrame>
        <p:nvGraphicFramePr>
          <p:cNvPr id="6" name="Chart 5">
            <a:extLst>
              <a:ext uri="{FF2B5EF4-FFF2-40B4-BE49-F238E27FC236}">
                <a16:creationId xmlns:a16="http://schemas.microsoft.com/office/drawing/2014/main" id="{C5D6FDE9-67AB-7128-FE1D-54D8DC0F8296}"/>
              </a:ext>
            </a:extLst>
          </p:cNvPr>
          <p:cNvGraphicFramePr/>
          <p:nvPr>
            <p:extLst>
              <p:ext uri="{D42A27DB-BD31-4B8C-83A1-F6EECF244321}">
                <p14:modId xmlns:p14="http://schemas.microsoft.com/office/powerpoint/2010/main" val="3871021895"/>
              </p:ext>
            </p:extLst>
          </p:nvPr>
        </p:nvGraphicFramePr>
        <p:xfrm>
          <a:off x="391885" y="1437243"/>
          <a:ext cx="8360229" cy="44666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978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CBCD87-416F-5152-4E3B-B89E3D6CC4D5}"/>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November 2025</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F7AE565-22BB-74AC-829D-EB551904EEAF}"/>
              </a:ext>
            </a:extLst>
          </p:cNvPr>
          <p:cNvSpPr txBox="1"/>
          <p:nvPr/>
        </p:nvSpPr>
        <p:spPr>
          <a:xfrm>
            <a:off x="440674" y="1072665"/>
            <a:ext cx="8262651" cy="5196294"/>
          </a:xfrm>
          <a:prstGeom prst="rect">
            <a:avLst/>
          </a:prstGeom>
          <a:noFill/>
        </p:spPr>
        <p:txBody>
          <a:bodyPr wrap="square" rtlCol="0">
            <a:spAutoFit/>
          </a:bodyPr>
          <a:lstStyle/>
          <a:p>
            <a:pPr marL="0" marR="0" algn="ctr" fontAlgn="base">
              <a:spcBef>
                <a:spcPts val="0"/>
              </a:spcBef>
              <a:spcAft>
                <a:spcPts val="0"/>
              </a:spcAft>
            </a:pPr>
            <a:r>
              <a:rPr lang="en-US" sz="4000" b="1" dirty="0">
                <a:solidFill>
                  <a:schemeClr val="accent6"/>
                </a:solidFill>
                <a:effectLst/>
                <a:latin typeface="Calibri" panose="020F0502020204030204" pitchFamily="34" charset="0"/>
                <a:ea typeface="DengXian" panose="02010600030101010101" pitchFamily="2" charset="-122"/>
              </a:rPr>
              <a:t>Disclaimer:</a:t>
            </a:r>
            <a:r>
              <a:rPr lang="en-US" sz="4000" dirty="0">
                <a:solidFill>
                  <a:schemeClr val="accent6"/>
                </a:solidFill>
                <a:effectLst/>
                <a:latin typeface="Calibri" panose="020F0502020204030204" pitchFamily="34" charset="0"/>
                <a:ea typeface="DengXian" panose="02010600030101010101" pitchFamily="2" charset="-122"/>
              </a:rPr>
              <a:t>  </a:t>
            </a:r>
          </a:p>
          <a:p>
            <a:pPr marL="0" marR="0" algn="ctr" fontAlgn="base">
              <a:spcBef>
                <a:spcPts val="0"/>
              </a:spcBef>
              <a:spcAft>
                <a:spcPts val="0"/>
              </a:spcAft>
            </a:pPr>
            <a:endParaRPr lang="en-US" sz="1800" dirty="0">
              <a:solidFill>
                <a:schemeClr val="accent6"/>
              </a:solidFill>
              <a:effectLst/>
              <a:latin typeface="Calibri" panose="020F0502020204030204" pitchFamily="34" charset="0"/>
              <a:ea typeface="DengXian" panose="02010600030101010101" pitchFamily="2" charset="-122"/>
            </a:endParaRP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The Department of Industrial Accidents (DIA) reports monthly vital statistics to the Workers’ Compensation Advisory Council based on our fiscal year cycle (July 1 to June 30). The data presented in this report is gathered for the time-period from the start of the fiscal year up to the month prior to the report date. This information is based on available data from that period and is provided for informational purposes only. </a:t>
            </a: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 </a:t>
            </a:r>
          </a:p>
          <a:p>
            <a:pPr marL="0" marR="0">
              <a:lnSpc>
                <a:spcPct val="107000"/>
              </a:lnSpc>
              <a:spcBef>
                <a:spcPts val="0"/>
              </a:spcBef>
              <a:spcAft>
                <a:spcPts val="800"/>
              </a:spcAft>
            </a:pP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The DIA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makes no warrant</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ies,</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guarantees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or representations that the materials contained within this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report/</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presentation are free from copyright claims, or other restrictions or limitations on free use or display. The Commonwealth disclaims any liability for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any loss or damage resulting from reliance on or misuse of any such information.  </a:t>
            </a:r>
          </a:p>
          <a:p>
            <a:pPr algn="ctr"/>
            <a:endParaRPr lang="en-US"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11F8E47-38B5-4CC4-A545-57C2A7D3588E}"/>
              </a:ext>
            </a:extLst>
          </p:cNvPr>
          <p:cNvGraphicFramePr>
            <a:graphicFrameLocks noGrp="1"/>
          </p:cNvGraphicFramePr>
          <p:nvPr>
            <p:ph idx="1"/>
            <p:extLst>
              <p:ext uri="{D42A27DB-BD31-4B8C-83A1-F6EECF244321}">
                <p14:modId xmlns:p14="http://schemas.microsoft.com/office/powerpoint/2010/main" val="4278051675"/>
              </p:ext>
            </p:extLst>
          </p:nvPr>
        </p:nvGraphicFramePr>
        <p:xfrm>
          <a:off x="457200" y="974893"/>
          <a:ext cx="82296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00EE3FEA-625E-47EF-B908-E84AE4B4689A}"/>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November 2025</a:t>
            </a:r>
            <a:endParaRPr lang="en-US" sz="24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4EC70EE-D066-459A-93A3-42BB7D88E6FC}"/>
              </a:ext>
            </a:extLst>
          </p:cNvPr>
          <p:cNvSpPr txBox="1"/>
          <p:nvPr/>
        </p:nvSpPr>
        <p:spPr>
          <a:xfrm>
            <a:off x="0" y="6237600"/>
            <a:ext cx="1451038" cy="230832"/>
          </a:xfrm>
          <a:prstGeom prst="rect">
            <a:avLst/>
          </a:prstGeom>
          <a:noFill/>
        </p:spPr>
        <p:txBody>
          <a:bodyPr wrap="none" rtlCol="0">
            <a:spAutoFit/>
          </a:bodyPr>
          <a:lstStyle/>
          <a:p>
            <a:r>
              <a:rPr lang="en-US" sz="900" i="1" dirty="0">
                <a:solidFill>
                  <a:schemeClr val="tx1"/>
                </a:solidFill>
                <a:latin typeface="Calibri" panose="020F0502020204030204" pitchFamily="34" charset="0"/>
                <a:cs typeface="Calibri" panose="020F0502020204030204" pitchFamily="34" charset="0"/>
              </a:rPr>
              <a:t>Percent resolved indicated.</a:t>
            </a:r>
          </a:p>
        </p:txBody>
      </p:sp>
      <p:sp>
        <p:nvSpPr>
          <p:cNvPr id="19" name="TextBox 18">
            <a:extLst>
              <a:ext uri="{FF2B5EF4-FFF2-40B4-BE49-F238E27FC236}">
                <a16:creationId xmlns:a16="http://schemas.microsoft.com/office/drawing/2014/main" id="{4AB7BEA6-9024-426B-BC0E-5D9F6FF067D6}"/>
              </a:ext>
            </a:extLst>
          </p:cNvPr>
          <p:cNvSpPr txBox="1"/>
          <p:nvPr/>
        </p:nvSpPr>
        <p:spPr>
          <a:xfrm>
            <a:off x="8668029" y="6246820"/>
            <a:ext cx="248786" cy="246221"/>
          </a:xfrm>
          <a:prstGeom prst="rect">
            <a:avLst/>
          </a:prstGeom>
          <a:noFill/>
        </p:spPr>
        <p:txBody>
          <a:bodyPr wrap="none" rtlCol="0">
            <a:spAutoFit/>
          </a:bodyPr>
          <a:lstStyle/>
          <a:p>
            <a:r>
              <a:rPr lang="en-US" sz="1000" dirty="0"/>
              <a:t>2</a:t>
            </a:r>
          </a:p>
        </p:txBody>
      </p:sp>
      <p:sp>
        <p:nvSpPr>
          <p:cNvPr id="9" name="TextBox 8">
            <a:extLst>
              <a:ext uri="{FF2B5EF4-FFF2-40B4-BE49-F238E27FC236}">
                <a16:creationId xmlns:a16="http://schemas.microsoft.com/office/drawing/2014/main" id="{174AC65B-539D-C52A-A41F-583D3286FF14}"/>
              </a:ext>
            </a:extLst>
          </p:cNvPr>
          <p:cNvSpPr txBox="1"/>
          <p:nvPr/>
        </p:nvSpPr>
        <p:spPr>
          <a:xfrm>
            <a:off x="788247" y="1935304"/>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51.5%</a:t>
            </a:r>
          </a:p>
        </p:txBody>
      </p:sp>
      <p:sp>
        <p:nvSpPr>
          <p:cNvPr id="10" name="TextBox 9">
            <a:extLst>
              <a:ext uri="{FF2B5EF4-FFF2-40B4-BE49-F238E27FC236}">
                <a16:creationId xmlns:a16="http://schemas.microsoft.com/office/drawing/2014/main" id="{075F2316-9F60-B0DF-F100-D0D8E98DF4CE}"/>
              </a:ext>
            </a:extLst>
          </p:cNvPr>
          <p:cNvSpPr txBox="1"/>
          <p:nvPr/>
        </p:nvSpPr>
        <p:spPr>
          <a:xfrm>
            <a:off x="1895926" y="1571835"/>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52.2%</a:t>
            </a:r>
          </a:p>
        </p:txBody>
      </p:sp>
      <p:sp>
        <p:nvSpPr>
          <p:cNvPr id="3" name="TextBox 2">
            <a:extLst>
              <a:ext uri="{FF2B5EF4-FFF2-40B4-BE49-F238E27FC236}">
                <a16:creationId xmlns:a16="http://schemas.microsoft.com/office/drawing/2014/main" id="{B8158703-C8A1-9908-2258-1829F8D4AE70}"/>
              </a:ext>
            </a:extLst>
          </p:cNvPr>
          <p:cNvSpPr txBox="1"/>
          <p:nvPr/>
        </p:nvSpPr>
        <p:spPr>
          <a:xfrm>
            <a:off x="3003605" y="1571835"/>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54.0%</a:t>
            </a:r>
          </a:p>
        </p:txBody>
      </p:sp>
      <p:sp>
        <p:nvSpPr>
          <p:cNvPr id="2" name="TextBox 1">
            <a:extLst>
              <a:ext uri="{FF2B5EF4-FFF2-40B4-BE49-F238E27FC236}">
                <a16:creationId xmlns:a16="http://schemas.microsoft.com/office/drawing/2014/main" id="{68C87D22-8AD3-55A1-054C-644897E7AFDB}"/>
              </a:ext>
            </a:extLst>
          </p:cNvPr>
          <p:cNvSpPr txBox="1"/>
          <p:nvPr/>
        </p:nvSpPr>
        <p:spPr>
          <a:xfrm>
            <a:off x="4064655" y="1628186"/>
            <a:ext cx="771737"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53.4%</a:t>
            </a:r>
          </a:p>
        </p:txBody>
      </p:sp>
      <p:sp>
        <p:nvSpPr>
          <p:cNvPr id="11" name="TextBox 10">
            <a:extLst>
              <a:ext uri="{FF2B5EF4-FFF2-40B4-BE49-F238E27FC236}">
                <a16:creationId xmlns:a16="http://schemas.microsoft.com/office/drawing/2014/main" id="{0DB1C79A-930C-A285-3EC6-1C8F07DF5E01}"/>
              </a:ext>
            </a:extLst>
          </p:cNvPr>
          <p:cNvSpPr txBox="1"/>
          <p:nvPr/>
        </p:nvSpPr>
        <p:spPr>
          <a:xfrm>
            <a:off x="5172334" y="1258854"/>
            <a:ext cx="771737"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54.3%</a:t>
            </a:r>
          </a:p>
        </p:txBody>
      </p:sp>
      <p:sp>
        <p:nvSpPr>
          <p:cNvPr id="5" name="TextBox 4">
            <a:extLst>
              <a:ext uri="{FF2B5EF4-FFF2-40B4-BE49-F238E27FC236}">
                <a16:creationId xmlns:a16="http://schemas.microsoft.com/office/drawing/2014/main" id="{981AC932-5488-427C-2587-69451EE119E7}"/>
              </a:ext>
            </a:extLst>
          </p:cNvPr>
          <p:cNvSpPr txBox="1"/>
          <p:nvPr/>
        </p:nvSpPr>
        <p:spPr>
          <a:xfrm>
            <a:off x="6281094" y="1997518"/>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52.8%</a:t>
            </a:r>
          </a:p>
        </p:txBody>
      </p:sp>
      <p:sp>
        <p:nvSpPr>
          <p:cNvPr id="6" name="TextBox 5">
            <a:extLst>
              <a:ext uri="{FF2B5EF4-FFF2-40B4-BE49-F238E27FC236}">
                <a16:creationId xmlns:a16="http://schemas.microsoft.com/office/drawing/2014/main" id="{EAF6FCEB-C00C-5C13-E6B1-032523059F1E}"/>
              </a:ext>
            </a:extLst>
          </p:cNvPr>
          <p:cNvSpPr txBox="1"/>
          <p:nvPr/>
        </p:nvSpPr>
        <p:spPr>
          <a:xfrm>
            <a:off x="7339951" y="1812852"/>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52.3%</a:t>
            </a:r>
          </a:p>
        </p:txBody>
      </p:sp>
    </p:spTree>
    <p:extLst>
      <p:ext uri="{BB962C8B-B14F-4D97-AF65-F5344CB8AC3E}">
        <p14:creationId xmlns:p14="http://schemas.microsoft.com/office/powerpoint/2010/main" val="355665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Calibri" panose="020F0502020204030204" pitchFamily="34" charset="0"/>
                <a:cs typeface="Calibri" panose="020F0502020204030204" pitchFamily="34" charset="0"/>
              </a:rPr>
              <a:t>Workers’ Compensation Advisory Council – November 2025</a:t>
            </a:r>
            <a:endParaRPr lang="en-US" sz="2400" dirty="0">
              <a:latin typeface="Calibri" panose="020F0502020204030204" pitchFamily="34" charset="0"/>
              <a:cs typeface="Calibri" panose="020F0502020204030204" pitchFamily="34" charset="0"/>
            </a:endParaRPr>
          </a:p>
        </p:txBody>
      </p:sp>
      <p:sp>
        <p:nvSpPr>
          <p:cNvPr id="7" name="Text Box 9"/>
          <p:cNvSpPr txBox="1">
            <a:spLocks noChangeArrowheads="1"/>
          </p:cNvSpPr>
          <p:nvPr/>
        </p:nvSpPr>
        <p:spPr bwMode="auto">
          <a:xfrm>
            <a:off x="4916196" y="4421028"/>
            <a:ext cx="3769239" cy="1923604"/>
          </a:xfrm>
          <a:prstGeom prst="rect">
            <a:avLst/>
          </a:prstGeom>
          <a:noFill/>
          <a:ln w="9525">
            <a:noFill/>
            <a:miter lim="800000"/>
            <a:headEnd/>
            <a:tailEnd/>
          </a:ln>
          <a:effectLst/>
        </p:spPr>
        <p:txBody>
          <a:bodyPr wrap="square">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just">
              <a:defRPr/>
            </a:pPr>
            <a:r>
              <a:rPr lang="en-US" altLang="en-US" sz="1200" dirty="0">
                <a:solidFill>
                  <a:schemeClr val="tx1"/>
                </a:solidFill>
                <a:latin typeface="Calibri" panose="020F0502020204030204" pitchFamily="34" charset="0"/>
                <a:cs typeface="Calibri" panose="020F0502020204030204" pitchFamily="34" charset="0"/>
              </a:rPr>
              <a:t>Currently, the average waiting period for a conference is 14 to 32 weeks. </a:t>
            </a:r>
          </a:p>
          <a:p>
            <a:pPr algn="just">
              <a:defRPr/>
            </a:pPr>
            <a:endParaRPr lang="en-US" altLang="en-US" sz="400" dirty="0">
              <a:solidFill>
                <a:srgbClr val="FF0000"/>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October 2025 </a:t>
            </a:r>
            <a:r>
              <a:rPr lang="en-US" altLang="en-US" sz="1100" i="1" dirty="0">
                <a:solidFill>
                  <a:schemeClr val="tx1"/>
                </a:solidFill>
                <a:latin typeface="Calibri" panose="020F0502020204030204" pitchFamily="34" charset="0"/>
                <a:cs typeface="Calibri" panose="020F0502020204030204" pitchFamily="34" charset="0"/>
              </a:rPr>
              <a:t>Estimated</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200" dirty="0">
                <a:solidFill>
                  <a:schemeClr val="tx1"/>
                </a:solidFill>
                <a:latin typeface="Calibri" panose="020F0502020204030204" pitchFamily="34" charset="0"/>
                <a:cs typeface="Calibri" panose="020F0502020204030204" pitchFamily="34" charset="0"/>
              </a:rPr>
              <a:t>Conf. Sched.:     413	Hear. Held:	        201</a:t>
            </a:r>
          </a:p>
          <a:p>
            <a:pPr algn="just">
              <a:defRPr/>
            </a:pPr>
            <a:r>
              <a:rPr lang="en-US" altLang="en-US" sz="1200" dirty="0">
                <a:solidFill>
                  <a:schemeClr val="tx1"/>
                </a:solidFill>
                <a:latin typeface="Calibri" panose="020F0502020204030204" pitchFamily="34" charset="0"/>
                <a:cs typeface="Calibri" panose="020F0502020204030204" pitchFamily="34" charset="0"/>
              </a:rPr>
              <a:t>Orders issued:   288	Appeals to RB	             3</a:t>
            </a:r>
          </a:p>
          <a:p>
            <a:pPr algn="just">
              <a:defRPr/>
            </a:pPr>
            <a:r>
              <a:rPr lang="en-US" altLang="en-US" sz="1200" dirty="0">
                <a:solidFill>
                  <a:srgbClr val="FF0000"/>
                </a:solidFill>
                <a:latin typeface="Calibri" panose="020F0502020204030204" pitchFamily="34" charset="0"/>
                <a:cs typeface="Calibri" panose="020F0502020204030204" pitchFamily="34" charset="0"/>
              </a:rPr>
              <a:t>	</a:t>
            </a:r>
            <a:r>
              <a:rPr lang="en-US" altLang="en-US" sz="1100" dirty="0">
                <a:solidFill>
                  <a:schemeClr val="tx1"/>
                </a:solidFill>
                <a:latin typeface="Calibri" panose="020F0502020204030204" pitchFamily="34" charset="0"/>
                <a:cs typeface="Calibri" panose="020F0502020204030204" pitchFamily="34" charset="0"/>
              </a:rPr>
              <a:t>%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    %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a:t>
            </a:r>
            <a:r>
              <a:rPr lang="en-US" altLang="en-US" sz="1100" u="sng" dirty="0">
                <a:solidFill>
                  <a:schemeClr val="tx1"/>
                </a:solidFill>
                <a:latin typeface="Calibri" panose="020F0502020204030204" pitchFamily="34" charset="0"/>
                <a:cs typeface="Calibri" panose="020F0502020204030204" pitchFamily="34" charset="0"/>
              </a:rPr>
              <a:t> </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	</a:t>
            </a:r>
            <a:r>
              <a:rPr lang="en-US" altLang="en-US" sz="1100" u="sng" dirty="0">
                <a:solidFill>
                  <a:schemeClr val="tx1"/>
                </a:solidFill>
                <a:latin typeface="Calibri" panose="020F0502020204030204" pitchFamily="34" charset="0"/>
                <a:cs typeface="Calibri" panose="020F0502020204030204" pitchFamily="34" charset="0"/>
              </a:rPr>
              <a:t>benefits– 110 filed          benefits– no 110 filed</a:t>
            </a:r>
          </a:p>
          <a:p>
            <a:pPr algn="just">
              <a:defRPr/>
            </a:pPr>
            <a:r>
              <a:rPr lang="en-US" altLang="en-US" sz="1100" dirty="0">
                <a:solidFill>
                  <a:schemeClr val="tx1"/>
                </a:solidFill>
                <a:latin typeface="Calibri" panose="020F0502020204030204" pitchFamily="34" charset="0"/>
                <a:cs typeface="Calibri" panose="020F0502020204030204" pitchFamily="34" charset="0"/>
              </a:rPr>
              <a:t>Conference 	51%		  84%</a:t>
            </a:r>
          </a:p>
          <a:p>
            <a:pPr algn="just">
              <a:defRPr/>
            </a:pPr>
            <a:r>
              <a:rPr lang="en-US" altLang="en-US" sz="1100" dirty="0">
                <a:solidFill>
                  <a:schemeClr val="tx1"/>
                </a:solidFill>
                <a:latin typeface="Calibri" panose="020F0502020204030204" pitchFamily="34" charset="0"/>
                <a:cs typeface="Calibri" panose="020F0502020204030204" pitchFamily="34" charset="0"/>
              </a:rPr>
              <a:t>Hearing	81%		  83%</a:t>
            </a:r>
          </a:p>
          <a:p>
            <a:pPr algn="just">
              <a:defRPr/>
            </a:pPr>
            <a:endParaRPr lang="en-US" altLang="en-US" sz="1100"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3</a:t>
            </a:r>
          </a:p>
        </p:txBody>
      </p:sp>
      <p:sp>
        <p:nvSpPr>
          <p:cNvPr id="13" name="TextBox 12"/>
          <p:cNvSpPr txBox="1"/>
          <p:nvPr/>
        </p:nvSpPr>
        <p:spPr>
          <a:xfrm>
            <a:off x="6252871" y="1336744"/>
            <a:ext cx="1433406" cy="338554"/>
          </a:xfrm>
          <a:prstGeom prst="rect">
            <a:avLst/>
          </a:prstGeom>
          <a:noFill/>
        </p:spPr>
        <p:txBody>
          <a:bodyPr wrap="none" rtlCol="0">
            <a:spAutoFit/>
          </a:bodyPr>
          <a:lstStyle/>
          <a:p>
            <a:r>
              <a:rPr lang="en-US" sz="1600" dirty="0">
                <a:solidFill>
                  <a:schemeClr val="tx1"/>
                </a:solidFill>
                <a:latin typeface="Calibri" panose="020F0502020204030204" pitchFamily="34" charset="0"/>
                <a:cs typeface="Calibri" panose="020F0502020204030204" pitchFamily="34" charset="0"/>
              </a:rPr>
              <a:t>Hearing Queue</a:t>
            </a:r>
          </a:p>
        </p:txBody>
      </p:sp>
      <p:sp>
        <p:nvSpPr>
          <p:cNvPr id="3" name="TextBox 2"/>
          <p:cNvSpPr txBox="1"/>
          <p:nvPr/>
        </p:nvSpPr>
        <p:spPr>
          <a:xfrm>
            <a:off x="1493266" y="2500667"/>
            <a:ext cx="1741759" cy="338554"/>
          </a:xfrm>
          <a:prstGeom prst="rect">
            <a:avLst/>
          </a:prstGeom>
          <a:noFill/>
        </p:spPr>
        <p:txBody>
          <a:bodyPr wrap="none" rtlCol="0">
            <a:spAutoFit/>
          </a:bodyPr>
          <a:lstStyle/>
          <a:p>
            <a:r>
              <a:rPr lang="en-US" sz="1600">
                <a:solidFill>
                  <a:schemeClr val="tx1"/>
                </a:solidFill>
                <a:latin typeface="Calibri" panose="020F0502020204030204" pitchFamily="34" charset="0"/>
                <a:cs typeface="Calibri" panose="020F0502020204030204" pitchFamily="34" charset="0"/>
              </a:rPr>
              <a:t>Conference Queue</a:t>
            </a:r>
          </a:p>
        </p:txBody>
      </p:sp>
      <p:graphicFrame>
        <p:nvGraphicFramePr>
          <p:cNvPr id="14" name="Chart 13"/>
          <p:cNvGraphicFramePr/>
          <p:nvPr>
            <p:extLst>
              <p:ext uri="{D42A27DB-BD31-4B8C-83A1-F6EECF244321}">
                <p14:modId xmlns:p14="http://schemas.microsoft.com/office/powerpoint/2010/main" val="3697654062"/>
              </p:ext>
            </p:extLst>
          </p:nvPr>
        </p:nvGraphicFramePr>
        <p:xfrm>
          <a:off x="4711310" y="936057"/>
          <a:ext cx="4096029" cy="3622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424059886"/>
              </p:ext>
            </p:extLst>
          </p:nvPr>
        </p:nvGraphicFramePr>
        <p:xfrm>
          <a:off x="42016" y="2536495"/>
          <a:ext cx="4575893" cy="405987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6">
            <a:extLst>
              <a:ext uri="{FF2B5EF4-FFF2-40B4-BE49-F238E27FC236}">
                <a16:creationId xmlns:a16="http://schemas.microsoft.com/office/drawing/2014/main" id="{BB3D96EC-65F6-C799-D2E6-7AA02B48C66F}"/>
              </a:ext>
            </a:extLst>
          </p:cNvPr>
          <p:cNvSpPr txBox="1">
            <a:spLocks noChangeArrowheads="1"/>
          </p:cNvSpPr>
          <p:nvPr/>
        </p:nvSpPr>
        <p:spPr bwMode="auto">
          <a:xfrm>
            <a:off x="76200" y="936057"/>
            <a:ext cx="4495800" cy="1600438"/>
          </a:xfrm>
          <a:prstGeom prst="rect">
            <a:avLst/>
          </a:prstGeom>
          <a:noFill/>
          <a:ln w="9525">
            <a:noFill/>
            <a:miter lim="800000"/>
            <a:headEnd/>
            <a:tailEnd/>
          </a:ln>
          <a:effectLst/>
        </p:spPr>
        <p:txBody>
          <a:bodyPr wrap="square">
            <a:spAutoFit/>
          </a:bodyPr>
          <a:lstStyle/>
          <a:p>
            <a:pPr algn="just" eaLnBrk="0" hangingPunct="0">
              <a:defRPr/>
            </a:pPr>
            <a:r>
              <a:rPr lang="en-US" sz="1400" dirty="0">
                <a:solidFill>
                  <a:schemeClr val="tx1"/>
                </a:solidFill>
                <a:latin typeface="Calibri" panose="020F0502020204030204" pitchFamily="34" charset="0"/>
                <a:ea typeface="+mn-ea"/>
                <a:cs typeface="Calibri" panose="020F0502020204030204" pitchFamily="34" charset="0"/>
              </a:rPr>
              <a:t>Fluctuations in the conference and hearing queues may vary by region and depend on the number of cases being referred from conciliation, conference order appeals, judicial schedules, and continuance requests. For the current fiscal year, there have been 2,117 continuances as of October 31</a:t>
            </a:r>
            <a:r>
              <a:rPr lang="en-US" sz="1400" baseline="30000" dirty="0">
                <a:solidFill>
                  <a:schemeClr val="tx1"/>
                </a:solidFill>
                <a:latin typeface="Calibri" panose="020F0502020204030204" pitchFamily="34" charset="0"/>
                <a:ea typeface="+mn-ea"/>
                <a:cs typeface="Calibri" panose="020F0502020204030204" pitchFamily="34" charset="0"/>
              </a:rPr>
              <a:t>st</a:t>
            </a:r>
            <a:r>
              <a:rPr lang="en-US" sz="1400" dirty="0">
                <a:solidFill>
                  <a:schemeClr val="tx1"/>
                </a:solidFill>
                <a:latin typeface="Calibri" panose="020F0502020204030204" pitchFamily="34" charset="0"/>
                <a:ea typeface="+mn-ea"/>
                <a:cs typeface="Calibri" panose="020F0502020204030204" pitchFamily="34" charset="0"/>
              </a:rPr>
              <a:t>. 6,806 continuance requests were received in FY25. These are a rolling total, not a cumulative total.</a:t>
            </a:r>
          </a:p>
        </p:txBody>
      </p:sp>
    </p:spTree>
    <p:extLst>
      <p:ext uri="{BB962C8B-B14F-4D97-AF65-F5344CB8AC3E}">
        <p14:creationId xmlns:p14="http://schemas.microsoft.com/office/powerpoint/2010/main" val="371286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200" y="381000"/>
            <a:ext cx="8213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a:lstStyle>
          <a:p>
            <a:r>
              <a:rPr lang="en-US" altLang="en-US" sz="2400" dirty="0">
                <a:latin typeface="Calibri" panose="020F0502020204030204" pitchFamily="34" charset="0"/>
                <a:cs typeface="Calibri" panose="020F0502020204030204" pitchFamily="34" charset="0"/>
              </a:rPr>
              <a:t>Workers’ Compensation Advisory Council – November 2025</a:t>
            </a:r>
          </a:p>
        </p:txBody>
      </p:sp>
      <p:sp>
        <p:nvSpPr>
          <p:cNvPr id="6" name="TextBox 5"/>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4</a:t>
            </a:r>
          </a:p>
        </p:txBody>
      </p:sp>
      <p:graphicFrame>
        <p:nvGraphicFramePr>
          <p:cNvPr id="2" name="Table 1">
            <a:extLst>
              <a:ext uri="{FF2B5EF4-FFF2-40B4-BE49-F238E27FC236}">
                <a16:creationId xmlns:a16="http://schemas.microsoft.com/office/drawing/2014/main" id="{8F984544-3FA4-C193-3F96-3BAE16A28400}"/>
              </a:ext>
            </a:extLst>
          </p:cNvPr>
          <p:cNvGraphicFramePr>
            <a:graphicFrameLocks noGrp="1"/>
          </p:cNvGraphicFramePr>
          <p:nvPr>
            <p:extLst>
              <p:ext uri="{D42A27DB-BD31-4B8C-83A1-F6EECF244321}">
                <p14:modId xmlns:p14="http://schemas.microsoft.com/office/powerpoint/2010/main" val="671537654"/>
              </p:ext>
            </p:extLst>
          </p:nvPr>
        </p:nvGraphicFramePr>
        <p:xfrm>
          <a:off x="227184" y="1381100"/>
          <a:ext cx="8689631" cy="4518051"/>
        </p:xfrm>
        <a:graphic>
          <a:graphicData uri="http://schemas.openxmlformats.org/drawingml/2006/table">
            <a:tbl>
              <a:tblPr firstRow="1" bandRow="1">
                <a:tableStyleId>{5C22544A-7EE6-4342-B048-85BDC9FD1C3A}</a:tableStyleId>
              </a:tblPr>
              <a:tblGrid>
                <a:gridCol w="5264815">
                  <a:extLst>
                    <a:ext uri="{9D8B030D-6E8A-4147-A177-3AD203B41FA5}">
                      <a16:colId xmlns:a16="http://schemas.microsoft.com/office/drawing/2014/main" val="495266870"/>
                    </a:ext>
                  </a:extLst>
                </a:gridCol>
                <a:gridCol w="1343064">
                  <a:extLst>
                    <a:ext uri="{9D8B030D-6E8A-4147-A177-3AD203B41FA5}">
                      <a16:colId xmlns:a16="http://schemas.microsoft.com/office/drawing/2014/main" val="1672667187"/>
                    </a:ext>
                  </a:extLst>
                </a:gridCol>
                <a:gridCol w="1007300">
                  <a:extLst>
                    <a:ext uri="{9D8B030D-6E8A-4147-A177-3AD203B41FA5}">
                      <a16:colId xmlns:a16="http://schemas.microsoft.com/office/drawing/2014/main" val="45175685"/>
                    </a:ext>
                  </a:extLst>
                </a:gridCol>
                <a:gridCol w="1074452">
                  <a:extLst>
                    <a:ext uri="{9D8B030D-6E8A-4147-A177-3AD203B41FA5}">
                      <a16:colId xmlns:a16="http://schemas.microsoft.com/office/drawing/2014/main" val="1047775750"/>
                    </a:ext>
                  </a:extLst>
                </a:gridCol>
              </a:tblGrid>
              <a:tr h="627295">
                <a:tc>
                  <a:txBody>
                    <a:bodyPr/>
                    <a:lstStyle/>
                    <a:p>
                      <a:pPr algn="l" rtl="0" fontAlgn="ctr"/>
                      <a:r>
                        <a:rPr lang="en-US" sz="2800" u="none" strike="noStrike" dirty="0">
                          <a:solidFill>
                            <a:schemeClr val="tx1"/>
                          </a:solidFill>
                          <a:effectLst/>
                        </a:rPr>
                        <a:t>Pending Hearing Decisions</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b="1" i="0" u="none" strike="noStrike" dirty="0">
                          <a:solidFill>
                            <a:schemeClr val="tx1"/>
                          </a:solidFill>
                          <a:effectLst/>
                          <a:latin typeface="Calibri" panose="020F0502020204030204" pitchFamily="34" charset="0"/>
                        </a:rPr>
                        <a:t>Aug.</a:t>
                      </a: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Sep.</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Oct.</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341764739"/>
                  </a:ext>
                </a:extLst>
              </a:tr>
              <a:tr h="627295">
                <a:tc>
                  <a:txBody>
                    <a:bodyPr/>
                    <a:lstStyle/>
                    <a:p>
                      <a:pPr algn="l" rtl="0" fontAlgn="ctr"/>
                      <a:r>
                        <a:rPr lang="en-US" sz="3200" u="none" strike="noStrike" dirty="0">
                          <a:effectLst/>
                        </a:rPr>
                        <a:t> 6 to 9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extLst>
                  <a:ext uri="{0D108BD9-81ED-4DB2-BD59-A6C34878D82A}">
                    <a16:rowId xmlns:a16="http://schemas.microsoft.com/office/drawing/2014/main" val="2646513148"/>
                  </a:ext>
                </a:extLst>
              </a:tr>
              <a:tr h="754281">
                <a:tc>
                  <a:txBody>
                    <a:bodyPr/>
                    <a:lstStyle/>
                    <a:p>
                      <a:pPr algn="l" rtl="0" fontAlgn="ctr"/>
                      <a:r>
                        <a:rPr lang="en-US" sz="3200" u="none" strike="noStrike" dirty="0">
                          <a:effectLst/>
                        </a:rPr>
                        <a:t> 9 to 12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b="0" i="0" u="none" strike="noStrike" dirty="0">
                          <a:solidFill>
                            <a:schemeClr val="tx1"/>
                          </a:solidFill>
                          <a:effectLst/>
                          <a:latin typeface="Calibri" panose="020F0502020204030204" pitchFamily="34" charset="0"/>
                        </a:rPr>
                        <a:t>1</a:t>
                      </a: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extLst>
                  <a:ext uri="{0D108BD9-81ED-4DB2-BD59-A6C34878D82A}">
                    <a16:rowId xmlns:a16="http://schemas.microsoft.com/office/drawing/2014/main" val="3820707716"/>
                  </a:ext>
                </a:extLst>
              </a:tr>
              <a:tr h="627295">
                <a:tc>
                  <a:txBody>
                    <a:bodyPr/>
                    <a:lstStyle/>
                    <a:p>
                      <a:pPr algn="l" rtl="0" fontAlgn="ctr"/>
                      <a:r>
                        <a:rPr lang="en-US" sz="3200" u="none" strike="noStrike" dirty="0">
                          <a:effectLst/>
                        </a:rPr>
                        <a:t> 1 year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b="0" i="0" u="none" strike="noStrike" dirty="0">
                          <a:solidFill>
                            <a:schemeClr val="tx1"/>
                          </a:solidFill>
                          <a:effectLst/>
                          <a:latin typeface="Calibri" panose="020F0502020204030204" pitchFamily="34" charset="0"/>
                        </a:rPr>
                        <a:t>4</a:t>
                      </a:r>
                    </a:p>
                  </a:txBody>
                  <a:tcPr marL="6350" marR="6350" marT="6350" marB="0" anchor="ctr">
                    <a:solidFill>
                      <a:srgbClr val="FFFF99"/>
                    </a:solidFill>
                  </a:tcPr>
                </a:tc>
                <a:tc>
                  <a:txBody>
                    <a:bodyPr/>
                    <a:lstStyle/>
                    <a:p>
                      <a:pPr algn="ctr" rtl="0" fontAlgn="ctr"/>
                      <a:r>
                        <a:rPr lang="en-US" sz="3200" b="0" i="0" u="none" strike="noStrike" dirty="0">
                          <a:solidFill>
                            <a:schemeClr val="tx1"/>
                          </a:solidFill>
                          <a:effectLst/>
                          <a:latin typeface="Calibri" panose="020F0502020204030204" pitchFamily="34" charset="0"/>
                        </a:rPr>
                        <a:t>5</a:t>
                      </a: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5</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extLst>
                  <a:ext uri="{0D108BD9-81ED-4DB2-BD59-A6C34878D82A}">
                    <a16:rowId xmlns:a16="http://schemas.microsoft.com/office/drawing/2014/main" val="697107438"/>
                  </a:ext>
                </a:extLst>
              </a:tr>
              <a:tr h="627295">
                <a:tc>
                  <a:txBody>
                    <a:bodyPr/>
                    <a:lstStyle/>
                    <a:p>
                      <a:pPr algn="l" rtl="0" fontAlgn="ctr"/>
                      <a:r>
                        <a:rPr lang="en-US" sz="3200" u="none" strike="noStrike" dirty="0">
                          <a:effectLst/>
                        </a:rPr>
                        <a:t> 2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b="0" i="0" u="none" strike="noStrike" dirty="0">
                          <a:solidFill>
                            <a:schemeClr val="tx1"/>
                          </a:solidFill>
                          <a:effectLst/>
                          <a:latin typeface="Calibri" panose="020F0502020204030204" pitchFamily="34" charset="0"/>
                        </a:rPr>
                        <a:t>0</a:t>
                      </a: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918855437"/>
                  </a:ext>
                </a:extLst>
              </a:tr>
              <a:tr h="627295">
                <a:tc>
                  <a:txBody>
                    <a:bodyPr/>
                    <a:lstStyle/>
                    <a:p>
                      <a:pPr algn="l" rtl="0" fontAlgn="ctr"/>
                      <a:r>
                        <a:rPr lang="en-US" sz="3200" u="none" strike="noStrike" dirty="0">
                          <a:effectLst/>
                        </a:rPr>
                        <a:t> 3+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extLst>
                  <a:ext uri="{0D108BD9-81ED-4DB2-BD59-A6C34878D82A}">
                    <a16:rowId xmlns:a16="http://schemas.microsoft.com/office/drawing/2014/main" val="4056770723"/>
                  </a:ext>
                </a:extLst>
              </a:tr>
              <a:tr h="627295">
                <a:tc>
                  <a:txBody>
                    <a:bodyPr/>
                    <a:lstStyle/>
                    <a:p>
                      <a:pPr algn="l" rtl="0" fontAlgn="ctr"/>
                      <a:r>
                        <a:rPr lang="en-US" sz="3200" u="none" strike="noStrike" dirty="0">
                          <a:effectLst/>
                        </a:rPr>
                        <a:t> Total</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b="0" i="0" u="none" strike="noStrike" dirty="0">
                          <a:solidFill>
                            <a:schemeClr val="tx1"/>
                          </a:solidFill>
                          <a:effectLst/>
                          <a:latin typeface="Calibri" panose="020F0502020204030204" pitchFamily="34" charset="0"/>
                        </a:rPr>
                        <a:t>7</a:t>
                      </a: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8</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6</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extLst>
                  <a:ext uri="{0D108BD9-81ED-4DB2-BD59-A6C34878D82A}">
                    <a16:rowId xmlns:a16="http://schemas.microsoft.com/office/drawing/2014/main" val="885866136"/>
                  </a:ext>
                </a:extLst>
              </a:tr>
            </a:tbl>
          </a:graphicData>
        </a:graphic>
      </p:graphicFrame>
    </p:spTree>
    <p:extLst>
      <p:ext uri="{BB962C8B-B14F-4D97-AF65-F5344CB8AC3E}">
        <p14:creationId xmlns:p14="http://schemas.microsoft.com/office/powerpoint/2010/main" val="260746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November 2025</a:t>
            </a:r>
          </a:p>
        </p:txBody>
      </p:sp>
      <p:sp>
        <p:nvSpPr>
          <p:cNvPr id="4101" name="Text Box 5"/>
          <p:cNvSpPr txBox="1">
            <a:spLocks noChangeArrowheads="1"/>
          </p:cNvSpPr>
          <p:nvPr/>
        </p:nvSpPr>
        <p:spPr bwMode="auto">
          <a:xfrm>
            <a:off x="2749449" y="910684"/>
            <a:ext cx="3645100" cy="523220"/>
          </a:xfrm>
          <a:prstGeom prst="rect">
            <a:avLst/>
          </a:prstGeom>
          <a:noFill/>
          <a:ln w="9525">
            <a:noFill/>
            <a:miter lim="800000"/>
            <a:headEnd/>
            <a:tailEnd/>
          </a:ln>
          <a:effectLst/>
        </p:spPr>
        <p:txBody>
          <a:bodyPr wrap="none">
            <a:spAutoFit/>
          </a:bodyPr>
          <a:lstStyle/>
          <a:p>
            <a:pPr algn="ctr" eaLnBrk="0" hangingPunct="0">
              <a:defRPr/>
            </a:pPr>
            <a:r>
              <a:rPr lang="en-US" sz="2800" dirty="0">
                <a:solidFill>
                  <a:schemeClr val="tx1"/>
                </a:solidFill>
                <a:latin typeface="Calibri" panose="020F0502020204030204" pitchFamily="34" charset="0"/>
                <a:ea typeface="+mn-ea"/>
                <a:cs typeface="Calibri" panose="020F0502020204030204" pitchFamily="34" charset="0"/>
              </a:rPr>
              <a:t>Review Board Inventory</a:t>
            </a:r>
          </a:p>
        </p:txBody>
      </p:sp>
      <p:sp>
        <p:nvSpPr>
          <p:cNvPr id="5125" name="Text Box 6"/>
          <p:cNvSpPr txBox="1">
            <a:spLocks noChangeArrowheads="1"/>
          </p:cNvSpPr>
          <p:nvPr/>
        </p:nvSpPr>
        <p:spPr bwMode="auto">
          <a:xfrm>
            <a:off x="382520" y="4690350"/>
            <a:ext cx="849206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400" i="1" u="sng" dirty="0">
                <a:solidFill>
                  <a:schemeClr val="tx1"/>
                </a:solidFill>
                <a:latin typeface="Calibri" panose="020F0502020204030204" pitchFamily="34" charset="0"/>
                <a:cs typeface="Calibri" panose="020F0502020204030204" pitchFamily="34" charset="0"/>
              </a:rPr>
              <a:t>Other Figures</a:t>
            </a:r>
            <a:r>
              <a:rPr lang="en-US" altLang="en-US" sz="1400" u="sng" dirty="0">
                <a:solidFill>
                  <a:schemeClr val="tx1"/>
                </a:solidFill>
                <a:latin typeface="Calibri" panose="020F0502020204030204" pitchFamily="34" charset="0"/>
                <a:cs typeface="Calibri" panose="020F0502020204030204" pitchFamily="34" charset="0"/>
              </a:rPr>
              <a:t>		            FY 2026	FY 2025 	   	FY 2024	       	</a:t>
            </a:r>
          </a:p>
          <a:p>
            <a:r>
              <a:rPr lang="en-US" altLang="en-US" sz="1400" dirty="0">
                <a:solidFill>
                  <a:schemeClr val="tx1"/>
                </a:solidFill>
                <a:latin typeface="Calibri" panose="020F0502020204030204" pitchFamily="34" charset="0"/>
                <a:cs typeface="Calibri" panose="020F0502020204030204" pitchFamily="34" charset="0"/>
              </a:rPr>
              <a:t>Fee Waivers Granted:</a:t>
            </a:r>
            <a:r>
              <a:rPr lang="en-US" altLang="en-US" sz="1400" b="1" dirty="0">
                <a:solidFill>
                  <a:schemeClr val="tx1"/>
                </a:solidFill>
                <a:latin typeface="Calibri" panose="020F0502020204030204" pitchFamily="34" charset="0"/>
                <a:cs typeface="Calibri" panose="020F0502020204030204" pitchFamily="34" charset="0"/>
              </a:rPr>
              <a:t>		</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23	                   66</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77</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Exam Fees Collected:                                      $       543,200	$    1,579,064	$  1,776,947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Attorneys’ Fees (all proceedings)	       $  32,873,904	$ 94,204,883	$90,947,160		</a:t>
            </a:r>
            <a:endParaRPr 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Referral Fees		       $    1,189,984	$   3,840,216	$  </a:t>
            </a:r>
            <a:r>
              <a:rPr lang="en-US" sz="1400" i="0" u="none" strike="noStrike" dirty="0">
                <a:solidFill>
                  <a:schemeClr val="tx1"/>
                </a:solidFill>
                <a:effectLst/>
                <a:latin typeface="Calibri" panose="020F0502020204030204" pitchFamily="34" charset="0"/>
              </a:rPr>
              <a:t>4,416,932		</a:t>
            </a:r>
            <a:endParaRPr lang="en-US" alt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Sec. 7 &amp; 8 Penalties		       $          10,000	$                   0	$             200                  	                      	</a:t>
            </a:r>
          </a:p>
        </p:txBody>
      </p:sp>
      <p:sp>
        <p:nvSpPr>
          <p:cNvPr id="8" name="TextBox 7"/>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5</a:t>
            </a:r>
          </a:p>
        </p:txBody>
      </p:sp>
      <p:graphicFrame>
        <p:nvGraphicFramePr>
          <p:cNvPr id="2" name="Chart 1"/>
          <p:cNvGraphicFramePr/>
          <p:nvPr>
            <p:extLst>
              <p:ext uri="{D42A27DB-BD31-4B8C-83A1-F6EECF244321}">
                <p14:modId xmlns:p14="http://schemas.microsoft.com/office/powerpoint/2010/main" val="4123842815"/>
              </p:ext>
            </p:extLst>
          </p:nvPr>
        </p:nvGraphicFramePr>
        <p:xfrm>
          <a:off x="762136" y="998099"/>
          <a:ext cx="7619719" cy="36468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a:extLst>
              <a:ext uri="{FF2B5EF4-FFF2-40B4-BE49-F238E27FC236}">
                <a16:creationId xmlns:a16="http://schemas.microsoft.com/office/drawing/2014/main" id="{D7B1FF9E-BFF2-2268-5E83-03E1B0DEBE69}"/>
              </a:ext>
            </a:extLst>
          </p:cNvPr>
          <p:cNvSpPr txBox="1">
            <a:spLocks noChangeArrowheads="1"/>
          </p:cNvSpPr>
          <p:nvPr/>
        </p:nvSpPr>
        <p:spPr bwMode="auto">
          <a:xfrm>
            <a:off x="227185" y="6141179"/>
            <a:ext cx="8154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i="1" dirty="0">
                <a:solidFill>
                  <a:schemeClr val="tx1"/>
                </a:solidFill>
                <a:latin typeface="Calibri" panose="020F0502020204030204" pitchFamily="34" charset="0"/>
                <a:cs typeface="Calibri" panose="020F0502020204030204" pitchFamily="34" charset="0"/>
              </a:rPr>
              <a:t>Note: Attorneys Fees are not paid by the DIA. These fees are paid by the insurer to the injured worker’s counsel at certain stages of the dispute resolution process as outlined in c. 152.  </a:t>
            </a:r>
            <a:endParaRPr lang="en-US" altLang="en-US" sz="500" i="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November 2025</a:t>
            </a:r>
          </a:p>
        </p:txBody>
      </p:sp>
      <p:sp>
        <p:nvSpPr>
          <p:cNvPr id="10" name="TextBox 9"/>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6</a:t>
            </a:r>
          </a:p>
        </p:txBody>
      </p:sp>
      <p:sp>
        <p:nvSpPr>
          <p:cNvPr id="5" name="Text Box 6">
            <a:extLst>
              <a:ext uri="{FF2B5EF4-FFF2-40B4-BE49-F238E27FC236}">
                <a16:creationId xmlns:a16="http://schemas.microsoft.com/office/drawing/2014/main" id="{769CE976-C4C9-9ED1-9B7E-FE84A388B478}"/>
              </a:ext>
            </a:extLst>
          </p:cNvPr>
          <p:cNvSpPr txBox="1">
            <a:spLocks noChangeArrowheads="1"/>
          </p:cNvSpPr>
          <p:nvPr/>
        </p:nvSpPr>
        <p:spPr bwMode="auto">
          <a:xfrm>
            <a:off x="3653" y="4269155"/>
            <a:ext cx="247056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Total FROIs filed in FY 2026 are 10,311. The total FROIs filed in FY 2025 were 31,211. This represented 0.85% of the working population in MA. </a:t>
            </a:r>
          </a:p>
        </p:txBody>
      </p:sp>
      <p:graphicFrame>
        <p:nvGraphicFramePr>
          <p:cNvPr id="7" name="Chart 6">
            <a:extLst>
              <a:ext uri="{FF2B5EF4-FFF2-40B4-BE49-F238E27FC236}">
                <a16:creationId xmlns:a16="http://schemas.microsoft.com/office/drawing/2014/main" id="{6AED3E66-E9F4-479C-AC5B-2E07E454DDE2}"/>
              </a:ext>
            </a:extLst>
          </p:cNvPr>
          <p:cNvGraphicFramePr/>
          <p:nvPr>
            <p:extLst>
              <p:ext uri="{D42A27DB-BD31-4B8C-83A1-F6EECF244321}">
                <p14:modId xmlns:p14="http://schemas.microsoft.com/office/powerpoint/2010/main" val="1459261610"/>
              </p:ext>
            </p:extLst>
          </p:nvPr>
        </p:nvGraphicFramePr>
        <p:xfrm>
          <a:off x="2474219" y="4269155"/>
          <a:ext cx="4492493" cy="25888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A1D0ECE-836D-C9D4-B35F-94954FF30934}"/>
              </a:ext>
            </a:extLst>
          </p:cNvPr>
          <p:cNvSpPr txBox="1"/>
          <p:nvPr/>
        </p:nvSpPr>
        <p:spPr>
          <a:xfrm>
            <a:off x="4117677" y="4027561"/>
            <a:ext cx="1282723" cy="461665"/>
          </a:xfrm>
          <a:prstGeom prst="rect">
            <a:avLst/>
          </a:prstGeom>
          <a:noFill/>
        </p:spPr>
        <p:txBody>
          <a:bodyPr wrap="none" rtlCol="0">
            <a:spAutoFit/>
          </a:bodyPr>
          <a:lstStyle/>
          <a:p>
            <a:pPr algn="ctr"/>
            <a:r>
              <a:rPr lang="en-US" sz="1200" b="1" dirty="0">
                <a:solidFill>
                  <a:schemeClr val="tx1"/>
                </a:solidFill>
                <a:latin typeface="Calibri" panose="020F0502020204030204" pitchFamily="34" charset="0"/>
                <a:cs typeface="Calibri" panose="020F0502020204030204" pitchFamily="34" charset="0"/>
              </a:rPr>
              <a:t>Injury Types</a:t>
            </a:r>
          </a:p>
          <a:p>
            <a:pPr algn="ctr"/>
            <a:r>
              <a:rPr lang="en-US" sz="1200" b="1" dirty="0">
                <a:solidFill>
                  <a:schemeClr val="tx1"/>
                </a:solidFill>
                <a:latin typeface="Calibri" panose="020F0502020204030204" pitchFamily="34" charset="0"/>
                <a:cs typeface="Calibri" panose="020F0502020204030204" pitchFamily="34" charset="0"/>
              </a:rPr>
              <a:t>as of 10/31/2025</a:t>
            </a:r>
          </a:p>
        </p:txBody>
      </p:sp>
      <p:sp>
        <p:nvSpPr>
          <p:cNvPr id="2" name="TextBox 1">
            <a:extLst>
              <a:ext uri="{FF2B5EF4-FFF2-40B4-BE49-F238E27FC236}">
                <a16:creationId xmlns:a16="http://schemas.microsoft.com/office/drawing/2014/main" id="{251652F0-68EB-8D7C-417D-30F21CFFE9AC}"/>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First Reports Filed by Month</a:t>
            </a:r>
            <a:endParaRPr lang="en-US" sz="1600" b="1" dirty="0">
              <a:solidFill>
                <a:schemeClr val="tx1"/>
              </a:solidFill>
              <a:latin typeface="Calibri" panose="020F0502020204030204" pitchFamily="34" charset="0"/>
              <a:cs typeface="Calibri" panose="020F0502020204030204" pitchFamily="34" charset="0"/>
            </a:endParaRPr>
          </a:p>
        </p:txBody>
      </p:sp>
      <p:graphicFrame>
        <p:nvGraphicFramePr>
          <p:cNvPr id="9" name="Chart 8">
            <a:extLst>
              <a:ext uri="{FF2B5EF4-FFF2-40B4-BE49-F238E27FC236}">
                <a16:creationId xmlns:a16="http://schemas.microsoft.com/office/drawing/2014/main" id="{3D39032E-EE22-6074-49DD-938939F67DDB}"/>
              </a:ext>
            </a:extLst>
          </p:cNvPr>
          <p:cNvGraphicFramePr/>
          <p:nvPr>
            <p:extLst>
              <p:ext uri="{D42A27DB-BD31-4B8C-83A1-F6EECF244321}">
                <p14:modId xmlns:p14="http://schemas.microsoft.com/office/powerpoint/2010/main" val="2071319659"/>
              </p:ext>
            </p:extLst>
          </p:nvPr>
        </p:nvGraphicFramePr>
        <p:xfrm>
          <a:off x="522514" y="1246930"/>
          <a:ext cx="8395905" cy="286139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4C4B93D-0B54-9207-8A43-8F151BDD58D5}"/>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November 2025</a:t>
            </a:r>
          </a:p>
        </p:txBody>
      </p:sp>
      <p:sp>
        <p:nvSpPr>
          <p:cNvPr id="8" name="TextBox 7">
            <a:extLst>
              <a:ext uri="{FF2B5EF4-FFF2-40B4-BE49-F238E27FC236}">
                <a16:creationId xmlns:a16="http://schemas.microsoft.com/office/drawing/2014/main" id="{0EA3C2C0-DCB0-9D62-EB9C-88AF437688CF}"/>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Cases Filed by Month</a:t>
            </a:r>
            <a:endParaRPr lang="en-US" sz="1600" b="1"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0A61D2-5504-DCB2-0C84-3CF4C337755C}"/>
              </a:ext>
            </a:extLst>
          </p:cNvPr>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7</a:t>
            </a:r>
          </a:p>
        </p:txBody>
      </p:sp>
      <p:graphicFrame>
        <p:nvGraphicFramePr>
          <p:cNvPr id="7" name="Chart 6">
            <a:extLst>
              <a:ext uri="{FF2B5EF4-FFF2-40B4-BE49-F238E27FC236}">
                <a16:creationId xmlns:a16="http://schemas.microsoft.com/office/drawing/2014/main" id="{0FD06713-9929-0016-5221-CCC2EF145DC0}"/>
              </a:ext>
            </a:extLst>
          </p:cNvPr>
          <p:cNvGraphicFramePr/>
          <p:nvPr>
            <p:extLst>
              <p:ext uri="{D42A27DB-BD31-4B8C-83A1-F6EECF244321}">
                <p14:modId xmlns:p14="http://schemas.microsoft.com/office/powerpoint/2010/main" val="3834575204"/>
              </p:ext>
            </p:extLst>
          </p:nvPr>
        </p:nvGraphicFramePr>
        <p:xfrm>
          <a:off x="1031023" y="3580610"/>
          <a:ext cx="7081952" cy="27388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6">
            <a:extLst>
              <a:ext uri="{FF2B5EF4-FFF2-40B4-BE49-F238E27FC236}">
                <a16:creationId xmlns:a16="http://schemas.microsoft.com/office/drawing/2014/main" id="{F24CE612-DBAD-D93B-87C3-211DDF00D2A4}"/>
              </a:ext>
            </a:extLst>
          </p:cNvPr>
          <p:cNvSpPr txBox="1">
            <a:spLocks noChangeArrowheads="1"/>
          </p:cNvSpPr>
          <p:nvPr/>
        </p:nvSpPr>
        <p:spPr bwMode="auto">
          <a:xfrm>
            <a:off x="2944627" y="6246820"/>
            <a:ext cx="3254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889 cases were filed in October.  </a:t>
            </a:r>
            <a:endParaRPr lang="en-US" altLang="en-US" sz="1600" b="1" strike="sngStrike" dirty="0">
              <a:solidFill>
                <a:schemeClr val="tx1"/>
              </a:solidFill>
              <a:latin typeface="Calibri" panose="020F0502020204030204" pitchFamily="34" charset="0"/>
              <a:cs typeface="Calibri" panose="020F0502020204030204" pitchFamily="34" charset="0"/>
            </a:endParaRPr>
          </a:p>
        </p:txBody>
      </p:sp>
      <p:graphicFrame>
        <p:nvGraphicFramePr>
          <p:cNvPr id="9" name="Chart 8">
            <a:extLst>
              <a:ext uri="{FF2B5EF4-FFF2-40B4-BE49-F238E27FC236}">
                <a16:creationId xmlns:a16="http://schemas.microsoft.com/office/drawing/2014/main" id="{2D677D5D-3119-8330-1919-F26731B9AB51}"/>
              </a:ext>
            </a:extLst>
          </p:cNvPr>
          <p:cNvGraphicFramePr/>
          <p:nvPr>
            <p:extLst>
              <p:ext uri="{D42A27DB-BD31-4B8C-83A1-F6EECF244321}">
                <p14:modId xmlns:p14="http://schemas.microsoft.com/office/powerpoint/2010/main" val="871780077"/>
              </p:ext>
            </p:extLst>
          </p:nvPr>
        </p:nvGraphicFramePr>
        <p:xfrm>
          <a:off x="956382" y="1326750"/>
          <a:ext cx="7231234" cy="23265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181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November 2025</a:t>
            </a:r>
          </a:p>
        </p:txBody>
      </p:sp>
      <p:sp>
        <p:nvSpPr>
          <p:cNvPr id="7173" name="Text Box 5"/>
          <p:cNvSpPr txBox="1">
            <a:spLocks noChangeArrowheads="1"/>
          </p:cNvSpPr>
          <p:nvPr/>
        </p:nvSpPr>
        <p:spPr bwMode="auto">
          <a:xfrm>
            <a:off x="2741613" y="992804"/>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8" name="Text Box 7"/>
          <p:cNvSpPr txBox="1">
            <a:spLocks noChangeArrowheads="1"/>
          </p:cNvSpPr>
          <p:nvPr/>
        </p:nvSpPr>
        <p:spPr bwMode="auto">
          <a:xfrm>
            <a:off x="0" y="1615257"/>
            <a:ext cx="2648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i="1" dirty="0">
                <a:solidFill>
                  <a:schemeClr val="tx1"/>
                </a:solidFill>
                <a:latin typeface="Calibri" panose="020F0502020204030204" pitchFamily="34" charset="0"/>
                <a:cs typeface="Calibri" panose="020F0502020204030204" pitchFamily="34" charset="0"/>
              </a:rPr>
              <a:t>Total Figures FY 2026 as of 10/31/2025</a:t>
            </a:r>
            <a:endParaRPr lang="en-US" altLang="en-US" sz="900" i="1"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8</a:t>
            </a:r>
          </a:p>
        </p:txBody>
      </p:sp>
      <p:graphicFrame>
        <p:nvGraphicFramePr>
          <p:cNvPr id="5" name="Chart 4">
            <a:extLst>
              <a:ext uri="{FF2B5EF4-FFF2-40B4-BE49-F238E27FC236}">
                <a16:creationId xmlns:a16="http://schemas.microsoft.com/office/drawing/2014/main" id="{079A5195-8303-A60D-DA71-B0EC7F414DEA}"/>
              </a:ext>
            </a:extLst>
          </p:cNvPr>
          <p:cNvGraphicFramePr/>
          <p:nvPr>
            <p:extLst>
              <p:ext uri="{D42A27DB-BD31-4B8C-83A1-F6EECF244321}">
                <p14:modId xmlns:p14="http://schemas.microsoft.com/office/powerpoint/2010/main" val="248160380"/>
              </p:ext>
            </p:extLst>
          </p:nvPr>
        </p:nvGraphicFramePr>
        <p:xfrm>
          <a:off x="343287" y="1322331"/>
          <a:ext cx="8449937" cy="4340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96E3ED2F-6572-9081-435C-CCBD2EAF7E14}"/>
              </a:ext>
            </a:extLst>
          </p:cNvPr>
          <p:cNvSpPr txBox="1">
            <a:spLocks noChangeArrowheads="1"/>
          </p:cNvSpPr>
          <p:nvPr/>
        </p:nvSpPr>
        <p:spPr bwMode="auto">
          <a:xfrm>
            <a:off x="225581" y="5662687"/>
            <a:ext cx="8683625"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6,085 compliance checks, 327 field investigations were conducted, 548 more employees are newly covered by WC insurance, and 1,137 compliance letters were sent in October. FY 2025, yielded 81,165 compliance checks with 7,082 employees covered by WC insurance.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2" ma:contentTypeDescription="Create a new document." ma:contentTypeScope="" ma:versionID="aa2a4d8f6373e43b0df61ccdeaa358a8">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269d9fea8dc3b91fd85a3bb9a34a72e9"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11FE4B-DECD-4184-8DFC-A595727BE2A5}">
  <ds:schemaRefs>
    <ds:schemaRef ds:uri="8f2fdac3-5421-455f-b4e4-df6141b3176a"/>
    <ds:schemaRef ds:uri="http://www.w3.org/XML/1998/namespace"/>
    <ds:schemaRef ds:uri="http://schemas.microsoft.com/office/infopath/2007/PartnerControls"/>
    <ds:schemaRef ds:uri="http://purl.org/dc/dcmitype/"/>
    <ds:schemaRef ds:uri="http://purl.org/dc/elements/1.1/"/>
    <ds:schemaRef ds:uri="http://purl.org/dc/terms/"/>
    <ds:schemaRef ds:uri="http://schemas.microsoft.com/office/2006/documentManagement/types"/>
    <ds:schemaRef ds:uri="6d1ab2f6-91f9-4f14-952a-3f3eb0d6834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251B722-007E-493C-9AC5-CEC4E4732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2163E5-855C-4403-A3FA-051951FDBF76}">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45622</TotalTime>
  <Words>1215</Words>
  <Application>Microsoft Office PowerPoint</Application>
  <PresentationFormat>On-screen Show (4:3)</PresentationFormat>
  <Paragraphs>159</Paragraphs>
  <Slides>16</Slides>
  <Notes>13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Default Design</vt:lpstr>
      <vt:lpstr>PowerPoint Presentation</vt:lpstr>
      <vt:lpstr>Workers’ Compensation Advisory Council – November 2025</vt:lpstr>
      <vt:lpstr>Workers’ Compensation Advisory Council – November 2025</vt:lpstr>
      <vt:lpstr>Workers’ Compensation Advisory Council – November 2025</vt:lpstr>
      <vt:lpstr>PowerPoint Presentation</vt:lpstr>
      <vt:lpstr>Workers’ Compensation Advisory Council – November 2025</vt:lpstr>
      <vt:lpstr>Workers’ Compensation Advisory Council – November 2025</vt:lpstr>
      <vt:lpstr>Workers’ Compensation Advisory Council – November 2025</vt:lpstr>
      <vt:lpstr>Workers’ Compensation Advisory Council – November 2025</vt:lpstr>
      <vt:lpstr>Workers’ Compensation Advisory Council – November 2025</vt:lpstr>
      <vt:lpstr>Workers’ Compensation Advisory Council – November 2025</vt:lpstr>
      <vt:lpstr>Workers’ Compensation Advisory Council – November 2025</vt:lpstr>
      <vt:lpstr>Workers’ Compensation Advisory Council – November 2025</vt:lpstr>
      <vt:lpstr>Workers’ Compensation Advisory Council – November 2025</vt:lpstr>
      <vt:lpstr>Workers’ Compensation Advisory Council – November 2025</vt:lpstr>
      <vt:lpstr>Workers’ Compensation Advisory Council – November 2025</vt:lpstr>
    </vt:vector>
  </TitlesOfParts>
  <Company>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DET</dc:creator>
  <cp:lastModifiedBy>Gilgan, Lisa (DIA)</cp:lastModifiedBy>
  <cp:revision>112</cp:revision>
  <cp:lastPrinted>2020-03-10T13:54:35Z</cp:lastPrinted>
  <dcterms:created xsi:type="dcterms:W3CDTF">2018-01-10T13:59:06Z</dcterms:created>
  <dcterms:modified xsi:type="dcterms:W3CDTF">2025-11-12T15:36:56Z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0x010100D7ABE31071780243B2E68C5BEE851FF0</vt:lpwstr>
  </property>
</Properties>
</file>