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6565"/>
    <a:srgbClr val="CC3399"/>
    <a:srgbClr val="61B2BB"/>
    <a:srgbClr val="FFFF99"/>
    <a:srgbClr val="3399FF"/>
    <a:srgbClr val="5AD25D"/>
    <a:srgbClr val="095557"/>
    <a:srgbClr val="3366FF"/>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465C1-2377-46B5-BFB0-1B011E12C56E}" v="18" dt="2025-09-16T19:47:02.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013" autoAdjust="0"/>
  </p:normalViewPr>
  <p:slideViewPr>
    <p:cSldViewPr snapToGrid="0">
      <p:cViewPr varScale="1">
        <p:scale>
          <a:sx n="57" d="100"/>
          <a:sy n="57" d="100"/>
        </p:scale>
        <p:origin x="1640" y="3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r>
              <a:rPr lang="en-US">
                <a:solidFill>
                  <a:schemeClr val="tx1"/>
                </a:solidFill>
              </a:rPr>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Sheet1!$A$59:$A$65</c:f>
              <c:strCache>
                <c:ptCount val="7"/>
                <c:pt idx="0">
                  <c:v>Feb.</c:v>
                </c:pt>
                <c:pt idx="1">
                  <c:v>Mar.</c:v>
                </c:pt>
                <c:pt idx="2">
                  <c:v>Apr.</c:v>
                </c:pt>
                <c:pt idx="3">
                  <c:v>May</c:v>
                </c:pt>
                <c:pt idx="4">
                  <c:v>Jun.</c:v>
                </c:pt>
                <c:pt idx="5">
                  <c:v>Jul.</c:v>
                </c:pt>
                <c:pt idx="6">
                  <c:v>Aug.</c:v>
                </c:pt>
              </c:strCache>
            </c:strRef>
          </c:cat>
          <c:val>
            <c:numRef>
              <c:f>Sheet1!$B$59:$B$65</c:f>
              <c:numCache>
                <c:formatCode>General</c:formatCode>
                <c:ptCount val="7"/>
                <c:pt idx="0">
                  <c:v>449</c:v>
                </c:pt>
                <c:pt idx="1">
                  <c:v>493</c:v>
                </c:pt>
                <c:pt idx="2">
                  <c:v>539</c:v>
                </c:pt>
                <c:pt idx="3">
                  <c:v>542</c:v>
                </c:pt>
                <c:pt idx="4">
                  <c:v>536</c:v>
                </c:pt>
                <c:pt idx="5">
                  <c:v>580</c:v>
                </c:pt>
                <c:pt idx="6">
                  <c:v>479</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Sheet1!$A$59:$A$65</c:f>
              <c:strCache>
                <c:ptCount val="7"/>
                <c:pt idx="0">
                  <c:v>Feb.</c:v>
                </c:pt>
                <c:pt idx="1">
                  <c:v>Mar.</c:v>
                </c:pt>
                <c:pt idx="2">
                  <c:v>Apr.</c:v>
                </c:pt>
                <c:pt idx="3">
                  <c:v>May</c:v>
                </c:pt>
                <c:pt idx="4">
                  <c:v>Jun.</c:v>
                </c:pt>
                <c:pt idx="5">
                  <c:v>Jul.</c:v>
                </c:pt>
                <c:pt idx="6">
                  <c:v>Aug.</c:v>
                </c:pt>
              </c:strCache>
            </c:strRef>
          </c:cat>
          <c:val>
            <c:numRef>
              <c:f>Sheet1!$C$59:$C$65</c:f>
              <c:numCache>
                <c:formatCode>General</c:formatCode>
                <c:ptCount val="7"/>
                <c:pt idx="0">
                  <c:v>409</c:v>
                </c:pt>
                <c:pt idx="1">
                  <c:v>464</c:v>
                </c:pt>
                <c:pt idx="2">
                  <c:v>494</c:v>
                </c:pt>
                <c:pt idx="3">
                  <c:v>462</c:v>
                </c:pt>
                <c:pt idx="4">
                  <c:v>468</c:v>
                </c:pt>
                <c:pt idx="5">
                  <c:v>489</c:v>
                </c:pt>
                <c:pt idx="6">
                  <c:v>428</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2026</c:v>
                </c:pt>
              </c:strCache>
            </c:strRef>
          </c:tx>
          <c:spPr>
            <a:ln w="10312" cap="sq">
              <a:solidFill>
                <a:schemeClr val="accent6">
                  <a:alpha val="97000"/>
                </a:schemeClr>
              </a:solidFill>
              <a:prstDash val="solid"/>
            </a:ln>
          </c:spPr>
          <c:marker>
            <c:symbol val="square"/>
            <c:size val="9"/>
            <c:spPr>
              <a:solidFill>
                <a:srgbClr val="7030A0"/>
              </a:solidFill>
              <a:ln w="38100">
                <a:solidFill>
                  <a:schemeClr val="accent6"/>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4.446797617937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39624343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105</c:v>
                </c:pt>
                <c:pt idx="1">
                  <c:v>98</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accent3">
                  <a:lumMod val="75000"/>
                </a:schemeClr>
              </a:solidFill>
              <a:prstDash val="sysDot"/>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2025</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rgbClr val="61B2BB"/>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2.8918416447944006E-3"/>
                  <c:y val="-0.284673669190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0"/>
                  <c:y val="-5.1512378234493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0.100313578667172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0"/>
                  <c:y val="-5.693473383812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5.9645911639940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8889E-3"/>
                  <c:y val="-7.8624156252648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7.591297845083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3888888888889906E-3"/>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4.0526027996500439E-3"/>
                  <c:y val="-0.111158289874434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1.3888888888888889E-3"/>
                  <c:y val="-4.6090022630862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4.1666666666666666E-3"/>
                  <c:y val="-0.154537134703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2.7777777777777779E-3"/>
                  <c:y val="-0.1301365344871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Total Uninsured Injuries Reported</c:v>
                </c:pt>
                <c:pt idx="1">
                  <c:v>Delivery Driver</c:v>
                </c:pt>
                <c:pt idx="2">
                  <c:v>Roofer</c:v>
                </c:pt>
                <c:pt idx="3">
                  <c:v>Carpenter</c:v>
                </c:pt>
                <c:pt idx="4">
                  <c:v>Laborer</c:v>
                </c:pt>
                <c:pt idx="5">
                  <c:v>All Other Occupations</c:v>
                </c:pt>
                <c:pt idx="6">
                  <c:v>Delivery Services</c:v>
                </c:pt>
                <c:pt idx="7">
                  <c:v>Auto Towing</c:v>
                </c:pt>
                <c:pt idx="8">
                  <c:v>Trucking &amp; Warehousing</c:v>
                </c:pt>
                <c:pt idx="9">
                  <c:v>Parcel Delivery</c:v>
                </c:pt>
                <c:pt idx="10">
                  <c:v>Construction</c:v>
                </c:pt>
                <c:pt idx="11">
                  <c:v>All Other Industries</c:v>
                </c:pt>
              </c:strCache>
            </c:strRef>
          </c:cat>
          <c:val>
            <c:numRef>
              <c:f>Sheet1!$B$2:$B$13</c:f>
              <c:numCache>
                <c:formatCode>General</c:formatCode>
                <c:ptCount val="12"/>
                <c:pt idx="0">
                  <c:v>14</c:v>
                </c:pt>
                <c:pt idx="1">
                  <c:v>1</c:v>
                </c:pt>
                <c:pt idx="2">
                  <c:v>1</c:v>
                </c:pt>
                <c:pt idx="3">
                  <c:v>2</c:v>
                </c:pt>
                <c:pt idx="4">
                  <c:v>4</c:v>
                </c:pt>
                <c:pt idx="5">
                  <c:v>6</c:v>
                </c:pt>
                <c:pt idx="6">
                  <c:v>1</c:v>
                </c:pt>
                <c:pt idx="7">
                  <c:v>1</c:v>
                </c:pt>
                <c:pt idx="8">
                  <c:v>1</c:v>
                </c:pt>
                <c:pt idx="9">
                  <c:v>1</c:v>
                </c:pt>
                <c:pt idx="10">
                  <c:v>6</c:v>
                </c:pt>
                <c:pt idx="11">
                  <c:v>4</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19516502930596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8056099564091226E-3"/>
                  <c:y val="8.749624398585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0.2247101684504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Sheet1!$B$12:$B$16</c:f>
              <c:numCache>
                <c:formatCode>"$"#,##0</c:formatCode>
                <c:ptCount val="5"/>
                <c:pt idx="0">
                  <c:v>7050000</c:v>
                </c:pt>
                <c:pt idx="1">
                  <c:v>8200000</c:v>
                </c:pt>
                <c:pt idx="2">
                  <c:v>7500000</c:v>
                </c:pt>
                <c:pt idx="3">
                  <c:v>9800000</c:v>
                </c:pt>
                <c:pt idx="4">
                  <c:v>8000000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1.3119380040863091E-4"/>
                  <c:y val="0.21857987066037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9.2303156653399873E-3"/>
                  <c:y val="-1.3786412219083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Sheet1!$C$12:$C$16</c:f>
              <c:numCache>
                <c:formatCode>"$"#,##0</c:formatCode>
                <c:ptCount val="5"/>
                <c:pt idx="0">
                  <c:v>6924993</c:v>
                </c:pt>
                <c:pt idx="1">
                  <c:v>7726621</c:v>
                </c:pt>
                <c:pt idx="2">
                  <c:v>6246527</c:v>
                </c:pt>
                <c:pt idx="3">
                  <c:v>6687770</c:v>
                </c:pt>
                <c:pt idx="4">
                  <c:v>719325</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642E-3"/>
                  <c:y val="0.15780691679852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1.2344778984714831E-2"/>
                  <c:y val="0.24821078043217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3.0861947461787078E-3"/>
                  <c:y val="0.22359888051508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8.2556924497583211E-3"/>
                  <c:y val="-1.6942656341285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Sheet1!$A$6:$A$10</c:f>
              <c:numCache>
                <c:formatCode>0_);\(0\)</c:formatCode>
                <c:ptCount val="5"/>
                <c:pt idx="0">
                  <c:v>2022</c:v>
                </c:pt>
                <c:pt idx="1">
                  <c:v>2023</c:v>
                </c:pt>
                <c:pt idx="2">
                  <c:v>2024</c:v>
                </c:pt>
                <c:pt idx="3">
                  <c:v>2025</c:v>
                </c:pt>
                <c:pt idx="4">
                  <c:v>2026</c:v>
                </c:pt>
              </c:numCache>
            </c:numRef>
          </c:cat>
          <c:val>
            <c:numRef>
              <c:f>Sheet1!$B$6:$B$10</c:f>
              <c:numCache>
                <c:formatCode>_("$"* #,##0_);_("$"* \(#,##0\);_("$"* "-"_);_(@_)</c:formatCode>
                <c:ptCount val="5"/>
                <c:pt idx="0">
                  <c:v>1283640</c:v>
                </c:pt>
                <c:pt idx="1">
                  <c:v>1061271</c:v>
                </c:pt>
                <c:pt idx="2">
                  <c:v>1173808</c:v>
                </c:pt>
                <c:pt idx="3">
                  <c:v>590436.62</c:v>
                </c:pt>
                <c:pt idx="4">
                  <c:v>93939.51</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17854537252404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4.7858648701786539E-3"/>
                  <c:y val="9.9998644898194697E-2"/>
                </c:manualLayout>
              </c:layout>
              <c:spPr>
                <a:noFill/>
                <a:ln w="4718">
                  <a:noFill/>
                </a:ln>
              </c:spPr>
              <c:txPr>
                <a:bodyPr rot="-5400000" vert="horz"/>
                <a:lstStyle/>
                <a:p>
                  <a:pPr algn="ctr">
                    <a:defRPr sz="1600" b="0" i="0" baseline="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Sheet1!$Q$2:$U$2</c:f>
              <c:numCache>
                <c:formatCode>_("$"* #,##0_);_("$"* \(#,##0\);_("$"* "-"_);_(@_)</c:formatCode>
                <c:ptCount val="5"/>
                <c:pt idx="0">
                  <c:v>27000000</c:v>
                </c:pt>
                <c:pt idx="1">
                  <c:v>28000000</c:v>
                </c:pt>
                <c:pt idx="2">
                  <c:v>31000000</c:v>
                </c:pt>
                <c:pt idx="3">
                  <c:v>30700000</c:v>
                </c:pt>
                <c:pt idx="4">
                  <c:v>35000000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50629575927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1.2033621946528387E-3"/>
                  <c:y val="0.20560325853899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1.2152698160300769E-2"/>
                  <c:y val="-4.477737207292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Sheet1!$Q$3:$U$3</c:f>
              <c:numCache>
                <c:formatCode>_("$"* #,##0_);_("$"* \(#,##0\);_("$"* "-"_);_(@_)</c:formatCode>
                <c:ptCount val="5"/>
                <c:pt idx="0">
                  <c:v>26832976</c:v>
                </c:pt>
                <c:pt idx="1">
                  <c:v>28933820.690000001</c:v>
                </c:pt>
                <c:pt idx="2">
                  <c:v>27136542</c:v>
                </c:pt>
                <c:pt idx="3">
                  <c:v>29961083.620000001</c:v>
                </c:pt>
                <c:pt idx="4">
                  <c:v>3614154</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26429075837950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32392749955864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Sheet1!$AH$2:$AL$2</c:f>
              <c:numCache>
                <c:formatCode>_("$"* #,##0_);_("$"* \(#,##0\);_("$"* "-"_);_(@_)</c:formatCode>
                <c:ptCount val="5"/>
                <c:pt idx="0">
                  <c:v>10900000</c:v>
                </c:pt>
                <c:pt idx="1">
                  <c:v>6000000</c:v>
                </c:pt>
                <c:pt idx="2">
                  <c:v>8700000</c:v>
                </c:pt>
                <c:pt idx="3">
                  <c:v>16000000</c:v>
                </c:pt>
                <c:pt idx="4">
                  <c:v>16000000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6.2225354495978342E-3"/>
                  <c:y val="-1.0687383880757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0.25988053904548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2.8518140827136162E-4"/>
                  <c:y val="0.25523366764466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Sheet1!$AH$3:$AL$3</c:f>
              <c:numCache>
                <c:formatCode>_("$"* #,##0_);_("$"* \(#,##0\);_("$"* "-"_);_(@_)</c:formatCode>
                <c:ptCount val="5"/>
                <c:pt idx="0">
                  <c:v>4038424</c:v>
                </c:pt>
                <c:pt idx="1">
                  <c:v>7944669.4800000004</c:v>
                </c:pt>
                <c:pt idx="2">
                  <c:v>9214740</c:v>
                </c:pt>
                <c:pt idx="3">
                  <c:v>6747955.1900000004</c:v>
                </c:pt>
                <c:pt idx="4">
                  <c:v>1345145</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1.4165020029560354E-3"/>
                  <c:y val="0.16856397555972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3814104891137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Sheet1!$B$13:$B$18</c:f>
              <c:numCache>
                <c:formatCode>"$"#,##0</c:formatCode>
                <c:ptCount val="5"/>
                <c:pt idx="0">
                  <c:v>61157033</c:v>
                </c:pt>
                <c:pt idx="1">
                  <c:v>63500000</c:v>
                </c:pt>
                <c:pt idx="2">
                  <c:v>79500000</c:v>
                </c:pt>
                <c:pt idx="3">
                  <c:v>79000000</c:v>
                </c:pt>
                <c:pt idx="4">
                  <c:v>81000000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5.1937806785082435E-17"/>
                  <c:y val="0.29728518833156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195384032074604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4583846573746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5316914190753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2.8330040059121749E-3"/>
                  <c:y val="-3.101533795058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Sheet1!$C$13:$C$18</c:f>
              <c:numCache>
                <c:formatCode>"$"#,##0</c:formatCode>
                <c:ptCount val="5"/>
                <c:pt idx="0">
                  <c:v>64743782</c:v>
                </c:pt>
                <c:pt idx="1">
                  <c:v>75030740</c:v>
                </c:pt>
                <c:pt idx="2">
                  <c:v>81506154</c:v>
                </c:pt>
                <c:pt idx="3">
                  <c:v>79309388.290000007</c:v>
                </c:pt>
                <c:pt idx="4">
                  <c:v>2913790</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Sheet1!$A$52:$A$55</c:f>
              <c:strCache>
                <c:ptCount val="4"/>
                <c:pt idx="0">
                  <c:v>May 2025</c:v>
                </c:pt>
                <c:pt idx="1">
                  <c:v>Jun.</c:v>
                </c:pt>
                <c:pt idx="2">
                  <c:v>Jul.</c:v>
                </c:pt>
                <c:pt idx="3">
                  <c:v>Aug.</c:v>
                </c:pt>
              </c:strCache>
            </c:strRef>
          </c:cat>
          <c:val>
            <c:numRef>
              <c:f>Sheet1!$B$52:$B$55</c:f>
              <c:numCache>
                <c:formatCode>General</c:formatCode>
                <c:ptCount val="4"/>
                <c:pt idx="0">
                  <c:v>68</c:v>
                </c:pt>
                <c:pt idx="1">
                  <c:v>68</c:v>
                </c:pt>
                <c:pt idx="2">
                  <c:v>68</c:v>
                </c:pt>
                <c:pt idx="3">
                  <c:v>68</c:v>
                </c:pt>
              </c:numCache>
            </c:numRef>
          </c:val>
          <c:extLst>
            <c:ext xmlns:c16="http://schemas.microsoft.com/office/drawing/2014/chart" uri="{C3380CC4-5D6E-409C-BE32-E72D297353CC}">
              <c16:uniqueId val="{00000000-1C40-4EA1-A14B-ED2A03A916ED}"/>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Sheet1!$A$52:$A$55</c:f>
              <c:strCache>
                <c:ptCount val="4"/>
                <c:pt idx="0">
                  <c:v>May 2025</c:v>
                </c:pt>
                <c:pt idx="1">
                  <c:v>Jun.</c:v>
                </c:pt>
                <c:pt idx="2">
                  <c:v>Jul.</c:v>
                </c:pt>
                <c:pt idx="3">
                  <c:v>Aug.</c:v>
                </c:pt>
              </c:strCache>
            </c:strRef>
          </c:cat>
          <c:val>
            <c:numRef>
              <c:f>Sheet1!$C$52:$C$55</c:f>
              <c:numCache>
                <c:formatCode>General</c:formatCode>
                <c:ptCount val="4"/>
                <c:pt idx="0">
                  <c:v>76</c:v>
                </c:pt>
                <c:pt idx="1">
                  <c:v>76</c:v>
                </c:pt>
                <c:pt idx="2">
                  <c:v>76</c:v>
                </c:pt>
                <c:pt idx="3">
                  <c:v>75</c:v>
                </c:pt>
              </c:numCache>
            </c:numRef>
          </c:val>
          <c:extLst>
            <c:ext xmlns:c16="http://schemas.microsoft.com/office/drawing/2014/chart" uri="{C3380CC4-5D6E-409C-BE32-E72D297353CC}">
              <c16:uniqueId val="{00000001-1C40-4EA1-A14B-ED2A03A916ED}"/>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Sheet1!$A$52:$A$55</c:f>
              <c:strCache>
                <c:ptCount val="4"/>
                <c:pt idx="0">
                  <c:v>May 2025</c:v>
                </c:pt>
                <c:pt idx="1">
                  <c:v>Jun.</c:v>
                </c:pt>
                <c:pt idx="2">
                  <c:v>Jul.</c:v>
                </c:pt>
                <c:pt idx="3">
                  <c:v>Aug.</c:v>
                </c:pt>
              </c:strCache>
            </c:strRef>
          </c:cat>
          <c:val>
            <c:numRef>
              <c:f>Sheet1!$D$52:$D$55</c:f>
              <c:numCache>
                <c:formatCode>General</c:formatCode>
                <c:ptCount val="4"/>
                <c:pt idx="0">
                  <c:v>14</c:v>
                </c:pt>
                <c:pt idx="1">
                  <c:v>14</c:v>
                </c:pt>
                <c:pt idx="2">
                  <c:v>14</c:v>
                </c:pt>
                <c:pt idx="3">
                  <c:v>14</c:v>
                </c:pt>
              </c:numCache>
            </c:numRef>
          </c:val>
          <c:extLst>
            <c:ext xmlns:c16="http://schemas.microsoft.com/office/drawing/2014/chart" uri="{C3380CC4-5D6E-409C-BE32-E72D297353CC}">
              <c16:uniqueId val="{00000002-1C40-4EA1-A14B-ED2A03A916ED}"/>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Sheet1!$A$52:$A$55</c:f>
              <c:strCache>
                <c:ptCount val="4"/>
                <c:pt idx="0">
                  <c:v>May 2025</c:v>
                </c:pt>
                <c:pt idx="1">
                  <c:v>Jun.</c:v>
                </c:pt>
                <c:pt idx="2">
                  <c:v>Jul.</c:v>
                </c:pt>
                <c:pt idx="3">
                  <c:v>Aug.</c:v>
                </c:pt>
              </c:strCache>
            </c:strRef>
          </c:cat>
          <c:val>
            <c:numRef>
              <c:f>Sheet1!$E$52:$E$55</c:f>
              <c:numCache>
                <c:formatCode>General</c:formatCode>
                <c:ptCount val="4"/>
                <c:pt idx="0">
                  <c:v>30</c:v>
                </c:pt>
                <c:pt idx="1">
                  <c:v>29</c:v>
                </c:pt>
                <c:pt idx="2">
                  <c:v>28</c:v>
                </c:pt>
                <c:pt idx="3">
                  <c:v>28</c:v>
                </c:pt>
              </c:numCache>
            </c:numRef>
          </c:val>
          <c:extLst>
            <c:ext xmlns:c16="http://schemas.microsoft.com/office/drawing/2014/chart" uri="{C3380CC4-5D6E-409C-BE32-E72D297353CC}">
              <c16:uniqueId val="{00000003-1C40-4EA1-A14B-ED2A03A916ED}"/>
            </c:ext>
          </c:extLst>
        </c:ser>
        <c:ser>
          <c:idx val="4"/>
          <c:order val="4"/>
          <c:tx>
            <c:strRef>
              <c:f>Sheet1!$F$1</c:f>
              <c:strCache>
                <c:ptCount val="1"/>
                <c:pt idx="0">
                  <c:v>Finance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Sheet1!$A$52:$A$55</c:f>
              <c:strCache>
                <c:ptCount val="4"/>
                <c:pt idx="0">
                  <c:v>May 2025</c:v>
                </c:pt>
                <c:pt idx="1">
                  <c:v>Jun.</c:v>
                </c:pt>
                <c:pt idx="2">
                  <c:v>Jul.</c:v>
                </c:pt>
                <c:pt idx="3">
                  <c:v>Aug.</c:v>
                </c:pt>
              </c:strCache>
            </c:strRef>
          </c:cat>
          <c:val>
            <c:numRef>
              <c:f>Sheet1!$F$52:$F$55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4-1C40-4EA1-A14B-ED2A03A916ED}"/>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4196676830168927E-3"/>
                  <c:y val="0.14676413911910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6.2011279705295056E-3"/>
                  <c:y val="0.13250824080260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Sheet1!$A$88:$A$96</c:f>
              <c:strCache>
                <c:ptCount val="9"/>
                <c:pt idx="0">
                  <c:v>Jan. 2025</c:v>
                </c:pt>
                <c:pt idx="1">
                  <c:v>Feb.</c:v>
                </c:pt>
                <c:pt idx="2">
                  <c:v>Mar.</c:v>
                </c:pt>
                <c:pt idx="3">
                  <c:v>Apr.</c:v>
                </c:pt>
                <c:pt idx="4">
                  <c:v>May</c:v>
                </c:pt>
                <c:pt idx="5">
                  <c:v>Jun.</c:v>
                </c:pt>
                <c:pt idx="6">
                  <c:v>Jul.</c:v>
                </c:pt>
                <c:pt idx="7">
                  <c:v>Aug.</c:v>
                </c:pt>
                <c:pt idx="8">
                  <c:v>Sep.</c:v>
                </c:pt>
              </c:strCache>
            </c:strRef>
          </c:cat>
          <c:val>
            <c:numRef>
              <c:f>Sheet1!$B$88:$B$96</c:f>
              <c:numCache>
                <c:formatCode>#,##0</c:formatCode>
                <c:ptCount val="9"/>
                <c:pt idx="0">
                  <c:v>2005</c:v>
                </c:pt>
                <c:pt idx="1">
                  <c:v>1985</c:v>
                </c:pt>
                <c:pt idx="2">
                  <c:v>1973</c:v>
                </c:pt>
                <c:pt idx="3">
                  <c:v>1992</c:v>
                </c:pt>
                <c:pt idx="4">
                  <c:v>1887</c:v>
                </c:pt>
                <c:pt idx="5">
                  <c:v>1975</c:v>
                </c:pt>
                <c:pt idx="6">
                  <c:v>1883</c:v>
                </c:pt>
                <c:pt idx="7">
                  <c:v>1909</c:v>
                </c:pt>
                <c:pt idx="8">
                  <c:v>1725</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500"/>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majorUnit val="200"/>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Sheet1!$A$88:$A$96</c:f>
              <c:strCache>
                <c:ptCount val="9"/>
                <c:pt idx="0">
                  <c:v>Jan. 2025</c:v>
                </c:pt>
                <c:pt idx="1">
                  <c:v>Feb.</c:v>
                </c:pt>
                <c:pt idx="2">
                  <c:v>Mar.</c:v>
                </c:pt>
                <c:pt idx="3">
                  <c:v>Apr.</c:v>
                </c:pt>
                <c:pt idx="4">
                  <c:v>May</c:v>
                </c:pt>
                <c:pt idx="5">
                  <c:v>Jun.</c:v>
                </c:pt>
                <c:pt idx="6">
                  <c:v>Jul.</c:v>
                </c:pt>
                <c:pt idx="7">
                  <c:v>Aug.</c:v>
                </c:pt>
                <c:pt idx="8">
                  <c:v>Sep.</c:v>
                </c:pt>
              </c:strCache>
            </c:strRef>
          </c:cat>
          <c:val>
            <c:numRef>
              <c:f>Sheet1!$B$88:$B$96</c:f>
              <c:numCache>
                <c:formatCode>#,##0</c:formatCode>
                <c:ptCount val="9"/>
                <c:pt idx="0">
                  <c:v>1130</c:v>
                </c:pt>
                <c:pt idx="1">
                  <c:v>1212</c:v>
                </c:pt>
                <c:pt idx="2">
                  <c:v>1272</c:v>
                </c:pt>
                <c:pt idx="3">
                  <c:v>1239</c:v>
                </c:pt>
                <c:pt idx="4">
                  <c:v>1214</c:v>
                </c:pt>
                <c:pt idx="5">
                  <c:v>1253</c:v>
                </c:pt>
                <c:pt idx="6">
                  <c:v>1379</c:v>
                </c:pt>
                <c:pt idx="7">
                  <c:v>1263</c:v>
                </c:pt>
                <c:pt idx="8">
                  <c:v>1339</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4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Sheet1!$A$86:$A$96</c:f>
              <c:strCache>
                <c:ptCount val="11"/>
                <c:pt idx="0">
                  <c:v>Jun.</c:v>
                </c:pt>
                <c:pt idx="1">
                  <c:v>Jul. </c:v>
                </c:pt>
                <c:pt idx="2">
                  <c:v>Aug.</c:v>
                </c:pt>
                <c:pt idx="3">
                  <c:v>Sep.</c:v>
                </c:pt>
                <c:pt idx="4">
                  <c:v>Oct.</c:v>
                </c:pt>
                <c:pt idx="5">
                  <c:v>Nov.</c:v>
                </c:pt>
                <c:pt idx="6">
                  <c:v>Dec.</c:v>
                </c:pt>
                <c:pt idx="7">
                  <c:v>Jan. 2026</c:v>
                </c:pt>
                <c:pt idx="8">
                  <c:v>Feb. </c:v>
                </c:pt>
                <c:pt idx="9">
                  <c:v>Mar.</c:v>
                </c:pt>
                <c:pt idx="10">
                  <c:v>Apr.</c:v>
                </c:pt>
              </c:strCache>
            </c:strRef>
          </c:cat>
          <c:val>
            <c:numRef>
              <c:f>Sheet1!$B$86:$B$96</c:f>
              <c:numCache>
                <c:formatCode>General</c:formatCode>
                <c:ptCount val="11"/>
                <c:pt idx="0">
                  <c:v>26</c:v>
                </c:pt>
                <c:pt idx="1">
                  <c:v>28</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min val="0"/>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8</c:v>
                </c:pt>
                <c:pt idx="1">
                  <c:v>0</c:v>
                </c:pt>
                <c:pt idx="2">
                  <c:v>55</c:v>
                </c:pt>
                <c:pt idx="3">
                  <c:v>2</c:v>
                </c:pt>
                <c:pt idx="4">
                  <c:v>81</c:v>
                </c:pt>
                <c:pt idx="5">
                  <c:v>9</c:v>
                </c:pt>
                <c:pt idx="6">
                  <c:v>0</c:v>
                </c:pt>
                <c:pt idx="7">
                  <c:v>0</c:v>
                </c:pt>
                <c:pt idx="8">
                  <c:v>585</c:v>
                </c:pt>
                <c:pt idx="9">
                  <c:v>351</c:v>
                </c:pt>
                <c:pt idx="10">
                  <c:v>1</c:v>
                </c:pt>
                <c:pt idx="11">
                  <c:v>0</c:v>
                </c:pt>
                <c:pt idx="12">
                  <c:v>0</c:v>
                </c:pt>
                <c:pt idx="13">
                  <c:v>1</c:v>
                </c:pt>
                <c:pt idx="14">
                  <c:v>24</c:v>
                </c:pt>
                <c:pt idx="15">
                  <c:v>6</c:v>
                </c:pt>
                <c:pt idx="16">
                  <c:v>284</c:v>
                </c:pt>
                <c:pt idx="17">
                  <c:v>0</c:v>
                </c:pt>
                <c:pt idx="18">
                  <c:v>17</c:v>
                </c:pt>
                <c:pt idx="19">
                  <c:v>0</c:v>
                </c:pt>
                <c:pt idx="20">
                  <c:v>27</c:v>
                </c:pt>
                <c:pt idx="21">
                  <c:v>46</c:v>
                </c:pt>
                <c:pt idx="22">
                  <c:v>0</c:v>
                </c:pt>
                <c:pt idx="23">
                  <c:v>2</c:v>
                </c:pt>
                <c:pt idx="24">
                  <c:v>0</c:v>
                </c:pt>
                <c:pt idx="25">
                  <c:v>0</c:v>
                </c:pt>
                <c:pt idx="26">
                  <c:v>0</c:v>
                </c:pt>
                <c:pt idx="27">
                  <c:v>0</c:v>
                </c:pt>
                <c:pt idx="28">
                  <c:v>0</c:v>
                </c:pt>
                <c:pt idx="29">
                  <c:v>0</c:v>
                </c:pt>
                <c:pt idx="30">
                  <c:v>0</c:v>
                </c:pt>
                <c:pt idx="31">
                  <c:v>0</c:v>
                </c:pt>
                <c:pt idx="32">
                  <c:v>1</c:v>
                </c:pt>
                <c:pt idx="33">
                  <c:v>0</c:v>
                </c:pt>
                <c:pt idx="34">
                  <c:v>2</c:v>
                </c:pt>
                <c:pt idx="35">
                  <c:v>1339</c:v>
                </c:pt>
                <c:pt idx="36">
                  <c:v>0</c:v>
                </c:pt>
                <c:pt idx="37">
                  <c:v>0</c:v>
                </c:pt>
                <c:pt idx="38">
                  <c:v>0</c:v>
                </c:pt>
                <c:pt idx="39">
                  <c:v>88</c:v>
                </c:pt>
                <c:pt idx="40">
                  <c:v>0</c:v>
                </c:pt>
                <c:pt idx="41">
                  <c:v>6</c:v>
                </c:pt>
                <c:pt idx="42">
                  <c:v>0</c:v>
                </c:pt>
                <c:pt idx="43">
                  <c:v>0</c:v>
                </c:pt>
                <c:pt idx="44">
                  <c:v>10</c:v>
                </c:pt>
                <c:pt idx="45">
                  <c:v>1</c:v>
                </c:pt>
                <c:pt idx="46">
                  <c:v>0</c:v>
                </c:pt>
                <c:pt idx="47">
                  <c:v>0</c:v>
                </c:pt>
                <c:pt idx="48">
                  <c:v>4</c:v>
                </c:pt>
                <c:pt idx="49">
                  <c:v>0</c:v>
                </c:pt>
                <c:pt idx="50">
                  <c:v>11</c:v>
                </c:pt>
                <c:pt idx="51">
                  <c:v>15</c:v>
                </c:pt>
                <c:pt idx="52">
                  <c:v>25</c:v>
                </c:pt>
                <c:pt idx="53">
                  <c:v>2</c:v>
                </c:pt>
                <c:pt idx="54">
                  <c:v>6</c:v>
                </c:pt>
                <c:pt idx="55">
                  <c:v>188</c:v>
                </c:pt>
                <c:pt idx="56">
                  <c:v>261</c:v>
                </c:pt>
                <c:pt idx="57">
                  <c:v>0</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FRI - FY 2025</c:v>
                </c:pt>
              </c:strCache>
            </c:strRef>
          </c:tx>
          <c:spPr>
            <a:solidFill>
              <a:srgbClr val="00B0F0"/>
            </a:solidFill>
            <a:ln>
              <a:noFill/>
            </a:ln>
            <a:effectLst/>
          </c:spPr>
          <c:invertIfNegative val="0"/>
          <c:dLbls>
            <c:dLbl>
              <c:idx val="0"/>
              <c:layout>
                <c:manualLayout>
                  <c:x val="-4.53792652489517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04-4F13-94B3-ACD8C9AE3846}"/>
                </c:ext>
              </c:extLst>
            </c:dLbl>
            <c:dLbl>
              <c:idx val="1"/>
              <c:layout>
                <c:manualLayout>
                  <c:x val="0"/>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04-4F13-94B3-ACD8C9AE3846}"/>
                </c:ext>
              </c:extLst>
            </c:dLbl>
            <c:dLbl>
              <c:idx val="2"/>
              <c:layout>
                <c:manualLayout>
                  <c:x val="0"/>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04-4F13-94B3-ACD8C9AE3846}"/>
                </c:ext>
              </c:extLst>
            </c:dLbl>
            <c:dLbl>
              <c:idx val="3"/>
              <c:layout>
                <c:manualLayout>
                  <c:x val="0"/>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04-4F13-94B3-ACD8C9AE3846}"/>
                </c:ext>
              </c:extLst>
            </c:dLbl>
            <c:dLbl>
              <c:idx val="4"/>
              <c:layout>
                <c:manualLayout>
                  <c:x val="0"/>
                  <c:y val="0.19528942885880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04-4F13-94B3-ACD8C9AE3846}"/>
                </c:ext>
              </c:extLst>
            </c:dLbl>
            <c:dLbl>
              <c:idx val="5"/>
              <c:layout>
                <c:manualLayout>
                  <c:x val="-1.51264217496500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04-4F13-94B3-ACD8C9AE3846}"/>
                </c:ext>
              </c:extLst>
            </c:dLbl>
            <c:dLbl>
              <c:idx val="6"/>
              <c:layout>
                <c:manualLayout>
                  <c:x val="-1.1092581140633184E-16"/>
                  <c:y val="0.181974240527519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04-4F13-94B3-ACD8C9AE3846}"/>
                </c:ext>
              </c:extLst>
            </c:dLbl>
            <c:dLbl>
              <c:idx val="7"/>
              <c:layout>
                <c:manualLayout>
                  <c:x val="0"/>
                  <c:y val="0.181974240527519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04-4F13-94B3-ACD8C9AE3846}"/>
                </c:ext>
              </c:extLst>
            </c:dLbl>
            <c:dLbl>
              <c:idx val="8"/>
              <c:layout>
                <c:manualLayout>
                  <c:x val="0"/>
                  <c:y val="0.19528942885880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04-4F13-94B3-ACD8C9AE3846}"/>
                </c:ext>
              </c:extLst>
            </c:dLbl>
            <c:dLbl>
              <c:idx val="9"/>
              <c:layout>
                <c:manualLayout>
                  <c:x val="1.5126421749650574E-3"/>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04-4F13-94B3-ACD8C9AE3846}"/>
                </c:ext>
              </c:extLst>
            </c:dLbl>
            <c:dLbl>
              <c:idx val="10"/>
              <c:layout>
                <c:manualLayout>
                  <c:x val="-1.5126421749650574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04-4F13-94B3-ACD8C9AE3846}"/>
                </c:ext>
              </c:extLst>
            </c:dLbl>
            <c:dLbl>
              <c:idx val="11"/>
              <c:layout>
                <c:manualLayout>
                  <c:x val="-1.1092581140633184E-16"/>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04-4F13-94B3-ACD8C9AE384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Sheet1!$B$2:$B$13</c:f>
              <c:numCache>
                <c:formatCode>#,##0</c:formatCode>
                <c:ptCount val="12"/>
                <c:pt idx="0">
                  <c:v>2448</c:v>
                </c:pt>
                <c:pt idx="1">
                  <c:v>2943</c:v>
                </c:pt>
                <c:pt idx="2">
                  <c:v>2575</c:v>
                </c:pt>
                <c:pt idx="3">
                  <c:v>2859</c:v>
                </c:pt>
                <c:pt idx="4">
                  <c:v>2377</c:v>
                </c:pt>
                <c:pt idx="5">
                  <c:v>2440</c:v>
                </c:pt>
                <c:pt idx="6">
                  <c:v>2679</c:v>
                </c:pt>
                <c:pt idx="7">
                  <c:v>2850</c:v>
                </c:pt>
                <c:pt idx="8">
                  <c:v>2727</c:v>
                </c:pt>
                <c:pt idx="9">
                  <c:v>2443</c:v>
                </c:pt>
                <c:pt idx="10">
                  <c:v>2460</c:v>
                </c:pt>
                <c:pt idx="11">
                  <c:v>2410</c:v>
                </c:pt>
              </c:numCache>
            </c:numRef>
          </c:val>
          <c:extLst>
            <c:ext xmlns:c16="http://schemas.microsoft.com/office/drawing/2014/chart" uri="{C3380CC4-5D6E-409C-BE32-E72D297353CC}">
              <c16:uniqueId val="{00000000-7304-4F13-94B3-ACD8C9AE3846}"/>
            </c:ext>
          </c:extLst>
        </c:ser>
        <c:ser>
          <c:idx val="1"/>
          <c:order val="1"/>
          <c:tx>
            <c:strRef>
              <c:f>Sheet1!$C$1</c:f>
              <c:strCache>
                <c:ptCount val="1"/>
                <c:pt idx="0">
                  <c:v>FRI - FY 2026</c:v>
                </c:pt>
              </c:strCache>
            </c:strRef>
          </c:tx>
          <c:spPr>
            <a:solidFill>
              <a:srgbClr val="FF6600"/>
            </a:solidFill>
            <a:ln>
              <a:solidFill>
                <a:srgbClr val="FF6565"/>
              </a:solidFill>
            </a:ln>
            <a:effectLst/>
          </c:spPr>
          <c:invertIfNegative val="0"/>
          <c:dLbls>
            <c:dLbl>
              <c:idx val="0"/>
              <c:layout>
                <c:manualLayout>
                  <c:x val="1.3865726425791481E-17"/>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04-4F13-94B3-ACD8C9AE3846}"/>
                </c:ext>
              </c:extLst>
            </c:dLbl>
            <c:dLbl>
              <c:idx val="1"/>
              <c:layout>
                <c:manualLayout>
                  <c:x val="-2.7731452851582961E-17"/>
                  <c:y val="0.19972782496922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F-4B90-8F1D-5C4AB9F474A7}"/>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Sheet1!$C$2:$C$13</c:f>
              <c:numCache>
                <c:formatCode>#,##0</c:formatCode>
                <c:ptCount val="12"/>
                <c:pt idx="0">
                  <c:v>2570</c:v>
                </c:pt>
                <c:pt idx="1">
                  <c:v>2563</c:v>
                </c:pt>
              </c:numCache>
            </c:numRef>
          </c:val>
          <c:extLst>
            <c:ext xmlns:c16="http://schemas.microsoft.com/office/drawing/2014/chart" uri="{C3380CC4-5D6E-409C-BE32-E72D297353CC}">
              <c16:uniqueId val="{00000001-7304-4F13-94B3-ACD8C9AE3846}"/>
            </c:ext>
          </c:extLst>
        </c:ser>
        <c:dLbls>
          <c:showLegendKey val="0"/>
          <c:showVal val="0"/>
          <c:showCatName val="0"/>
          <c:showSerName val="0"/>
          <c:showPercent val="0"/>
          <c:showBubbleSize val="0"/>
        </c:dLbls>
        <c:gapWidth val="30"/>
        <c:axId val="1513568784"/>
        <c:axId val="1513569744"/>
      </c:barChart>
      <c:catAx>
        <c:axId val="151356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9744"/>
        <c:crosses val="autoZero"/>
        <c:auto val="1"/>
        <c:lblAlgn val="ctr"/>
        <c:lblOffset val="100"/>
        <c:noMultiLvlLbl val="0"/>
      </c:catAx>
      <c:valAx>
        <c:axId val="151356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5027489596088762"/>
          <c:y val="3.334411094663782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2468209772418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1962056189145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3297669276481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1.26069227994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Sheet1!$A$8:$A$12</c:f>
              <c:numCache>
                <c:formatCode>General</c:formatCode>
                <c:ptCount val="5"/>
                <c:pt idx="0">
                  <c:v>2022</c:v>
                </c:pt>
                <c:pt idx="1">
                  <c:v>2023</c:v>
                </c:pt>
                <c:pt idx="2">
                  <c:v>2024</c:v>
                </c:pt>
                <c:pt idx="3">
                  <c:v>2025</c:v>
                </c:pt>
                <c:pt idx="4">
                  <c:v>2026</c:v>
                </c:pt>
              </c:numCache>
            </c:numRef>
          </c:cat>
          <c:val>
            <c:numRef>
              <c:f>Sheet1!$B$8:$B$12</c:f>
              <c:numCache>
                <c:formatCode>#,##0</c:formatCode>
                <c:ptCount val="5"/>
                <c:pt idx="0">
                  <c:v>10345</c:v>
                </c:pt>
                <c:pt idx="1">
                  <c:v>10560</c:v>
                </c:pt>
                <c:pt idx="2">
                  <c:v>10462</c:v>
                </c:pt>
                <c:pt idx="3">
                  <c:v>10121</c:v>
                </c:pt>
                <c:pt idx="4">
                  <c:v>1657</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1.0928141744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Sheet1!$C$8:$C$12</c:f>
              <c:numCache>
                <c:formatCode>#,##0</c:formatCode>
                <c:ptCount val="5"/>
                <c:pt idx="0">
                  <c:v>8546</c:v>
                </c:pt>
                <c:pt idx="1">
                  <c:v>8545</c:v>
                </c:pt>
                <c:pt idx="2">
                  <c:v>8538</c:v>
                </c:pt>
                <c:pt idx="3">
                  <c:v>8235</c:v>
                </c:pt>
                <c:pt idx="4">
                  <c:v>1370</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Sheet1!$D$8:$D$12</c:f>
              <c:numCache>
                <c:formatCode>#,##0</c:formatCode>
                <c:ptCount val="5"/>
                <c:pt idx="0">
                  <c:v>1762</c:v>
                </c:pt>
                <c:pt idx="1">
                  <c:v>1990</c:v>
                </c:pt>
                <c:pt idx="2">
                  <c:v>1880</c:v>
                </c:pt>
                <c:pt idx="3">
                  <c:v>1746</c:v>
                </c:pt>
                <c:pt idx="4">
                  <c:v>276</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Sheet1!$E$8:$E$12</c:f>
              <c:numCache>
                <c:formatCode>General</c:formatCode>
                <c:ptCount val="5"/>
                <c:pt idx="0" formatCode="#,##0">
                  <c:v>37</c:v>
                </c:pt>
                <c:pt idx="1">
                  <c:v>25</c:v>
                </c:pt>
                <c:pt idx="2">
                  <c:v>44</c:v>
                </c:pt>
                <c:pt idx="3">
                  <c:v>140</c:v>
                </c:pt>
                <c:pt idx="4" formatCode="#,##0">
                  <c:v>11</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2025</c:v>
                </c:pt>
              </c:strCache>
            </c:strRef>
          </c:tx>
          <c:spPr>
            <a:solidFill>
              <a:schemeClr val="accent1"/>
            </a:solidFill>
            <a:ln>
              <a:noFill/>
            </a:ln>
            <a:effectLst/>
          </c:spPr>
          <c:invertIfNegative val="0"/>
          <c:dLbls>
            <c:dLbl>
              <c:idx val="0"/>
              <c:layout>
                <c:manualLayout>
                  <c:x val="-8.049478265185086E-18"/>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FA-4E4B-9316-083311B3F5AB}"/>
                </c:ext>
              </c:extLst>
            </c:dLbl>
            <c:dLbl>
              <c:idx val="1"/>
              <c:layout>
                <c:manualLayout>
                  <c:x val="0"/>
                  <c:y val="0.18559733716391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FA-4E4B-9316-083311B3F5AB}"/>
                </c:ext>
              </c:extLst>
            </c:dLbl>
            <c:dLbl>
              <c:idx val="2"/>
              <c:layout>
                <c:manualLayout>
                  <c:x val="0"/>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FA-4E4B-9316-083311B3F5AB}"/>
                </c:ext>
              </c:extLst>
            </c:dLbl>
            <c:dLbl>
              <c:idx val="3"/>
              <c:layout>
                <c:manualLayout>
                  <c:x val="0"/>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FA-4E4B-9316-083311B3F5AB}"/>
                </c:ext>
              </c:extLst>
            </c:dLbl>
            <c:dLbl>
              <c:idx val="4"/>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FA-4E4B-9316-083311B3F5AB}"/>
                </c:ext>
              </c:extLst>
            </c:dLbl>
            <c:dLbl>
              <c:idx val="5"/>
              <c:layout>
                <c:manualLayout>
                  <c:x val="-6.4395826121480688E-17"/>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FA-4E4B-9316-083311B3F5AB}"/>
                </c:ext>
              </c:extLst>
            </c:dLbl>
            <c:dLbl>
              <c:idx val="6"/>
              <c:layout>
                <c:manualLayout>
                  <c:x val="-6.4395826121480688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FA-4E4B-9316-083311B3F5AB}"/>
                </c:ext>
              </c:extLst>
            </c:dLbl>
            <c:dLbl>
              <c:idx val="7"/>
              <c:layout>
                <c:manualLayout>
                  <c:x val="0"/>
                  <c:y val="0.15830361111039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FA-4E4B-9316-083311B3F5AB}"/>
                </c:ext>
              </c:extLst>
            </c:dLbl>
            <c:dLbl>
              <c:idx val="8"/>
              <c:layout>
                <c:manualLayout>
                  <c:x val="-3.512540183321537E-3"/>
                  <c:y val="0.1746798467425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FA-4E4B-9316-083311B3F5AB}"/>
                </c:ext>
              </c:extLst>
            </c:dLbl>
            <c:dLbl>
              <c:idx val="9"/>
              <c:layout>
                <c:manualLayout>
                  <c:x val="0"/>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FA-4E4B-9316-083311B3F5AB}"/>
                </c:ext>
              </c:extLst>
            </c:dLbl>
            <c:dLbl>
              <c:idx val="10"/>
              <c:layout>
                <c:manualLayout>
                  <c:x val="-3.512540183321537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FA-4E4B-9316-083311B3F5AB}"/>
                </c:ext>
              </c:extLst>
            </c:dLbl>
            <c:dLbl>
              <c:idx val="11"/>
              <c:layout>
                <c:manualLayout>
                  <c:x val="0"/>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FA-4E4B-9316-083311B3F5AB}"/>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879</c:v>
                </c:pt>
                <c:pt idx="1">
                  <c:v>875</c:v>
                </c:pt>
                <c:pt idx="2">
                  <c:v>830</c:v>
                </c:pt>
                <c:pt idx="3">
                  <c:v>872</c:v>
                </c:pt>
                <c:pt idx="4">
                  <c:v>826</c:v>
                </c:pt>
                <c:pt idx="5">
                  <c:v>761</c:v>
                </c:pt>
                <c:pt idx="6">
                  <c:v>895</c:v>
                </c:pt>
                <c:pt idx="7">
                  <c:v>772</c:v>
                </c:pt>
                <c:pt idx="8">
                  <c:v>881</c:v>
                </c:pt>
                <c:pt idx="9">
                  <c:v>913</c:v>
                </c:pt>
                <c:pt idx="10">
                  <c:v>770</c:v>
                </c:pt>
                <c:pt idx="11">
                  <c:v>847</c:v>
                </c:pt>
              </c:numCache>
            </c:numRef>
          </c:val>
          <c:extLst>
            <c:ext xmlns:c16="http://schemas.microsoft.com/office/drawing/2014/chart" uri="{C3380CC4-5D6E-409C-BE32-E72D297353CC}">
              <c16:uniqueId val="{00000000-E2FA-4E4B-9316-083311B3F5AB}"/>
            </c:ext>
          </c:extLst>
        </c:ser>
        <c:ser>
          <c:idx val="1"/>
          <c:order val="1"/>
          <c:tx>
            <c:strRef>
              <c:f>Sheet1!$C$1</c:f>
              <c:strCache>
                <c:ptCount val="1"/>
                <c:pt idx="0">
                  <c:v>FY 2026</c:v>
                </c:pt>
              </c:strCache>
            </c:strRef>
          </c:tx>
          <c:spPr>
            <a:solidFill>
              <a:schemeClr val="accent2"/>
            </a:solidFill>
            <a:ln>
              <a:noFill/>
            </a:ln>
            <a:effectLst/>
          </c:spPr>
          <c:invertIfNegative val="0"/>
          <c:dLbls>
            <c:dLbl>
              <c:idx val="0"/>
              <c:layout>
                <c:manualLayout>
                  <c:x val="0"/>
                  <c:y val="0.16922110153180128"/>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10-4489-BFB7-925633CD89FF}"/>
                </c:ext>
              </c:extLst>
            </c:dLbl>
            <c:dLbl>
              <c:idx val="1"/>
              <c:layout>
                <c:manualLayout>
                  <c:x val="-3.2197913060740344E-17"/>
                  <c:y val="0.15830361111039473"/>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70-4214-BCB9-0A101C1CA121}"/>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General</c:formatCode>
                <c:ptCount val="12"/>
                <c:pt idx="0">
                  <c:v>837</c:v>
                </c:pt>
                <c:pt idx="1">
                  <c:v>820</c:v>
                </c:pt>
              </c:numCache>
            </c:numRef>
          </c:val>
          <c:extLst>
            <c:ext xmlns:c16="http://schemas.microsoft.com/office/drawing/2014/chart" uri="{C3380CC4-5D6E-409C-BE32-E72D297353CC}">
              <c16:uniqueId val="{00000001-E2FA-4E4B-9316-083311B3F5AB}"/>
            </c:ext>
          </c:extLst>
        </c:ser>
        <c:dLbls>
          <c:showLegendKey val="0"/>
          <c:showVal val="0"/>
          <c:showCatName val="0"/>
          <c:showSerName val="0"/>
          <c:showPercent val="0"/>
          <c:showBubbleSize val="0"/>
        </c:dLbls>
        <c:gapWidth val="30"/>
        <c:axId val="1973735632"/>
        <c:axId val="1973737072"/>
      </c:barChart>
      <c:catAx>
        <c:axId val="197373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7072"/>
        <c:crosses val="autoZero"/>
        <c:auto val="1"/>
        <c:lblAlgn val="ctr"/>
        <c:lblOffset val="100"/>
        <c:noMultiLvlLbl val="0"/>
      </c:catAx>
      <c:valAx>
        <c:axId val="197373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0821382455277477"/>
                  <c:y val="-2.926027265966201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0069897562549875"/>
                  <c:y val="-2.9260272659662285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5738</c:v>
                </c:pt>
                <c:pt idx="1">
                  <c:v>6717</c:v>
                </c:pt>
                <c:pt idx="2">
                  <c:v>1231</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197</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196</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198</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195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9/22/2025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8 </a:t>
            </a:r>
            <a:r>
              <a:rPr lang="en-US"/>
              <a:t>Penalty against </a:t>
            </a:r>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 uninsured injuries represents 0.0031% of the MA workforce.</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September 22, 2025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5810"/>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2025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2831148136"/>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98 Stop Work Orders (SWO) were issued and 4 employers defaulted on an SWOs that were previously issued. 203 SWOs have been issued year-to-date with total fine collections to date of $80,690. FY 2025 yielded a total of 1,299 SWOs  issued, with a total fine collection of $821,049.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0771" y="3623651"/>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2026, 291 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September 2025</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1173558596"/>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August 31st, 15 uninsured injuries have been reported to the WCTF for FY26.  Note that one additional claim was refiled from a previous fiscal year and is not counted as a new claim. Please note, claims may be determined to be insured or uninsured after filing. The WCTF received 110 newly reported claims in FY25.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99179"/>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99179"/>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4751552" y="1638536"/>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September 2025</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8/31/2025</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1854297879"/>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2902162250"/>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8/31/2025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3929436578"/>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8" name="Text Box 7"/>
          <p:cNvSpPr txBox="1">
            <a:spLocks noChangeArrowheads="1"/>
          </p:cNvSpPr>
          <p:nvPr/>
        </p:nvSpPr>
        <p:spPr bwMode="auto">
          <a:xfrm>
            <a:off x="84138" y="6342869"/>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8/31/2025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4213141481"/>
              </p:ext>
            </p:extLst>
          </p:nvPr>
        </p:nvGraphicFramePr>
        <p:xfrm>
          <a:off x="638141" y="1146515"/>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38140" y="5904555"/>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8/31/2025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3760555936"/>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C2E496F-DC01-7739-3F68-03BA38B5B925}"/>
              </a:ext>
            </a:extLst>
          </p:cNvPr>
          <p:cNvSpPr txBox="1"/>
          <p:nvPr/>
        </p:nvSpPr>
        <p:spPr>
          <a:xfrm>
            <a:off x="1565343" y="6124146"/>
            <a:ext cx="6013313" cy="369332"/>
          </a:xfrm>
          <a:prstGeom prst="rect">
            <a:avLst/>
          </a:prstGeom>
          <a:noFill/>
        </p:spPr>
        <p:txBody>
          <a:bodyPr wrap="none" rtlCol="0">
            <a:spAutoFit/>
          </a:bodyPr>
          <a:lstStyle/>
          <a:p>
            <a:pPr algn="ctr"/>
            <a:r>
              <a:rPr lang="en-US" sz="1800" dirty="0">
                <a:solidFill>
                  <a:schemeClr val="tx1"/>
                </a:solidFill>
                <a:latin typeface="Calibri" panose="020F0502020204030204" pitchFamily="34" charset="0"/>
                <a:cs typeface="Calibri" panose="020F0502020204030204" pitchFamily="34" charset="0"/>
              </a:rPr>
              <a:t>Assessments represent 90%-92% of all DIA Revenue Annually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2" name="Chart 1">
            <a:extLst>
              <a:ext uri="{FF2B5EF4-FFF2-40B4-BE49-F238E27FC236}">
                <a16:creationId xmlns:a16="http://schemas.microsoft.com/office/drawing/2014/main" id="{AA71A245-E7FD-CE8F-8395-547A240FD9BA}"/>
              </a:ext>
            </a:extLst>
          </p:cNvPr>
          <p:cNvGraphicFramePr/>
          <p:nvPr>
            <p:extLst>
              <p:ext uri="{D42A27DB-BD31-4B8C-83A1-F6EECF244321}">
                <p14:modId xmlns:p14="http://schemas.microsoft.com/office/powerpoint/2010/main" val="2757959052"/>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September 2025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2800453258"/>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September 2025</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8" name="TextBox 7">
            <a:extLst>
              <a:ext uri="{FF2B5EF4-FFF2-40B4-BE49-F238E27FC236}">
                <a16:creationId xmlns:a16="http://schemas.microsoft.com/office/drawing/2014/main" id="{152C95C6-AA58-96F4-1B26-6ADD5F61C242}"/>
              </a:ext>
            </a:extLst>
          </p:cNvPr>
          <p:cNvSpPr txBox="1"/>
          <p:nvPr/>
        </p:nvSpPr>
        <p:spPr>
          <a:xfrm>
            <a:off x="825269" y="225390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52.3%</a:t>
            </a:r>
          </a:p>
        </p:txBody>
      </p:sp>
      <p:sp>
        <p:nvSpPr>
          <p:cNvPr id="9" name="TextBox 8">
            <a:extLst>
              <a:ext uri="{FF2B5EF4-FFF2-40B4-BE49-F238E27FC236}">
                <a16:creationId xmlns:a16="http://schemas.microsoft.com/office/drawing/2014/main" id="{174AC65B-539D-C52A-A41F-583D3286FF14}"/>
              </a:ext>
            </a:extLst>
          </p:cNvPr>
          <p:cNvSpPr txBox="1"/>
          <p:nvPr/>
        </p:nvSpPr>
        <p:spPr>
          <a:xfrm>
            <a:off x="1836461" y="193530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51.5%</a:t>
            </a:r>
          </a:p>
        </p:txBody>
      </p:sp>
      <p:sp>
        <p:nvSpPr>
          <p:cNvPr id="10" name="TextBox 9">
            <a:extLst>
              <a:ext uri="{FF2B5EF4-FFF2-40B4-BE49-F238E27FC236}">
                <a16:creationId xmlns:a16="http://schemas.microsoft.com/office/drawing/2014/main" id="{075F2316-9F60-B0DF-F100-D0D8E98DF4CE}"/>
              </a:ext>
            </a:extLst>
          </p:cNvPr>
          <p:cNvSpPr txBox="1"/>
          <p:nvPr/>
        </p:nvSpPr>
        <p:spPr>
          <a:xfrm>
            <a:off x="2944140" y="157183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3" name="TextBox 2">
            <a:extLst>
              <a:ext uri="{FF2B5EF4-FFF2-40B4-BE49-F238E27FC236}">
                <a16:creationId xmlns:a16="http://schemas.microsoft.com/office/drawing/2014/main" id="{B8158703-C8A1-9908-2258-1829F8D4AE70}"/>
              </a:ext>
            </a:extLst>
          </p:cNvPr>
          <p:cNvSpPr txBox="1"/>
          <p:nvPr/>
        </p:nvSpPr>
        <p:spPr>
          <a:xfrm>
            <a:off x="4051819" y="157183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54.0%</a:t>
            </a:r>
          </a:p>
        </p:txBody>
      </p:sp>
      <p:sp>
        <p:nvSpPr>
          <p:cNvPr id="2" name="TextBox 1">
            <a:extLst>
              <a:ext uri="{FF2B5EF4-FFF2-40B4-BE49-F238E27FC236}">
                <a16:creationId xmlns:a16="http://schemas.microsoft.com/office/drawing/2014/main" id="{68C87D22-8AD3-55A1-054C-644897E7AFDB}"/>
              </a:ext>
            </a:extLst>
          </p:cNvPr>
          <p:cNvSpPr txBox="1"/>
          <p:nvPr/>
        </p:nvSpPr>
        <p:spPr>
          <a:xfrm>
            <a:off x="5112869" y="1628186"/>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53.4%</a:t>
            </a:r>
          </a:p>
        </p:txBody>
      </p:sp>
      <p:sp>
        <p:nvSpPr>
          <p:cNvPr id="11" name="TextBox 10">
            <a:extLst>
              <a:ext uri="{FF2B5EF4-FFF2-40B4-BE49-F238E27FC236}">
                <a16:creationId xmlns:a16="http://schemas.microsoft.com/office/drawing/2014/main" id="{0DB1C79A-930C-A285-3EC6-1C8F07DF5E01}"/>
              </a:ext>
            </a:extLst>
          </p:cNvPr>
          <p:cNvSpPr txBox="1"/>
          <p:nvPr/>
        </p:nvSpPr>
        <p:spPr>
          <a:xfrm>
            <a:off x="6220548" y="1258854"/>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54.3%</a:t>
            </a:r>
          </a:p>
        </p:txBody>
      </p:sp>
      <p:sp>
        <p:nvSpPr>
          <p:cNvPr id="5" name="TextBox 4">
            <a:extLst>
              <a:ext uri="{FF2B5EF4-FFF2-40B4-BE49-F238E27FC236}">
                <a16:creationId xmlns:a16="http://schemas.microsoft.com/office/drawing/2014/main" id="{981AC932-5488-427C-2587-69451EE119E7}"/>
              </a:ext>
            </a:extLst>
          </p:cNvPr>
          <p:cNvSpPr txBox="1"/>
          <p:nvPr/>
        </p:nvSpPr>
        <p:spPr>
          <a:xfrm>
            <a:off x="7329308" y="1997518"/>
            <a:ext cx="779809" cy="369332"/>
          </a:xfrm>
          <a:prstGeom prst="rect">
            <a:avLst/>
          </a:prstGeom>
          <a:noFill/>
        </p:spPr>
        <p:txBody>
          <a:bodyPr wrap="square" rtlCol="0">
            <a:spAutoFit/>
          </a:bodyPr>
          <a:lstStyle/>
          <a:p>
            <a:r>
              <a:rPr lang="en-US" sz="1800" i="1">
                <a:solidFill>
                  <a:schemeClr val="tx1"/>
                </a:solidFill>
                <a:latin typeface="Calibri" panose="020F0502020204030204" pitchFamily="34" charset="0"/>
                <a:cs typeface="Calibri" panose="020F0502020204030204" pitchFamily="34" charset="0"/>
              </a:rPr>
              <a:t>52.8%</a:t>
            </a:r>
            <a:endParaRPr lang="en-US" sz="18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September 2025</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12 to 30 weeks. </a:t>
            </a:r>
          </a:p>
          <a:p>
            <a:pPr algn="just">
              <a:defRPr/>
            </a:pPr>
            <a:endParaRPr lang="en-US" altLang="en-US" sz="400" dirty="0">
              <a:solidFill>
                <a:srgbClr val="FF0000"/>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August 2025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608	Hear. Sched.:	        259</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222	Appeals to RB	             7</a:t>
            </a:r>
          </a:p>
          <a:p>
            <a:pPr algn="just">
              <a:defRPr/>
            </a:pPr>
            <a:r>
              <a:rPr lang="en-US" altLang="en-US" sz="1200" dirty="0">
                <a:solidFill>
                  <a:srgbClr val="FF0000"/>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52%		  84%</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81%		  82%</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252871" y="1336744"/>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93266" y="2500667"/>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2346675722"/>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115330792"/>
              </p:ext>
            </p:extLst>
          </p:nvPr>
        </p:nvGraphicFramePr>
        <p:xfrm>
          <a:off x="65762" y="2436197"/>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76200" y="936057"/>
            <a:ext cx="4495800"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For the current fiscal year, there have been 967 continuances as of August 31. 6,806 continuance requests were received in FY25.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2120516878"/>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b="1" i="0" u="none" strike="noStrike" dirty="0">
                          <a:solidFill>
                            <a:schemeClr val="tx1"/>
                          </a:solidFill>
                          <a:effectLst/>
                          <a:latin typeface="Calibri" panose="020F0502020204030204" pitchFamily="34" charset="0"/>
                        </a:rPr>
                        <a:t>Jun.</a:t>
                      </a: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Jul.</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Aug.</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b="0" i="0" u="none" strike="noStrike" dirty="0">
                          <a:solidFill>
                            <a:schemeClr val="tx1"/>
                          </a:solidFill>
                          <a:effectLst/>
                          <a:latin typeface="Calibri" panose="020F0502020204030204" pitchFamily="34" charset="0"/>
                        </a:rPr>
                        <a:t>2</a:t>
                      </a: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3</a:t>
                      </a: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b="0" i="0" u="none" strike="noStrike" dirty="0">
                          <a:solidFill>
                            <a:schemeClr val="tx1"/>
                          </a:solidFill>
                          <a:effectLst/>
                          <a:latin typeface="Calibri" panose="020F0502020204030204" pitchFamily="34" charset="0"/>
                        </a:rPr>
                        <a:t>1</a:t>
                      </a: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b="0" i="0" u="none" strike="noStrike" dirty="0">
                          <a:solidFill>
                            <a:schemeClr val="tx1"/>
                          </a:solidFill>
                          <a:effectLst/>
                          <a:latin typeface="Calibri" panose="020F0502020204030204" pitchFamily="34" charset="0"/>
                        </a:rPr>
                        <a:t>10</a:t>
                      </a: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7</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2026	FY 2025 	   	FY 2024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12	                   66</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164,000	$    1,579,064	$  1,776,947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$ 16,424,792	$ 94,204,883	$90,947,160		</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88,520	$   3,840,216	$  </a:t>
            </a:r>
            <a:r>
              <a:rPr lang="en-US" sz="1400" i="0" u="none" strike="noStrike" dirty="0">
                <a:solidFill>
                  <a:schemeClr val="tx1"/>
                </a:solidFill>
                <a:effectLst/>
                <a:latin typeface="Calibri" panose="020F0502020204030204" pitchFamily="34" charset="0"/>
              </a:rPr>
              <a:t>4,416,932		</a:t>
            </a:r>
            <a:endParaRPr lang="en-US" alt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10,000	$                   0	$             200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3125215725"/>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8154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 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3653" y="4269155"/>
            <a:ext cx="2470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2026 are 5,133. The total FROIs filed in FY 2025 were 31,211. This represented 0.85% of the working population in MA. </a:t>
            </a:r>
          </a:p>
        </p:txBody>
      </p:sp>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3446473160"/>
              </p:ext>
            </p:extLst>
          </p:nvPr>
        </p:nvGraphicFramePr>
        <p:xfrm>
          <a:off x="2474219" y="4269155"/>
          <a:ext cx="4492493" cy="2588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156950" y="4027561"/>
            <a:ext cx="1204176"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8/31/2025</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3D39032E-EE22-6074-49DD-938939F67DDB}"/>
              </a:ext>
            </a:extLst>
          </p:cNvPr>
          <p:cNvGraphicFramePr/>
          <p:nvPr>
            <p:extLst>
              <p:ext uri="{D42A27DB-BD31-4B8C-83A1-F6EECF244321}">
                <p14:modId xmlns:p14="http://schemas.microsoft.com/office/powerpoint/2010/main" val="973104514"/>
              </p:ext>
            </p:extLst>
          </p:nvPr>
        </p:nvGraphicFramePr>
        <p:xfrm>
          <a:off x="522514" y="1246930"/>
          <a:ext cx="8395905" cy="28613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183444348"/>
              </p:ext>
            </p:extLst>
          </p:nvPr>
        </p:nvGraphicFramePr>
        <p:xfrm>
          <a:off x="1031023" y="3580610"/>
          <a:ext cx="7081952" cy="2738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820 cases were filed in August.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2D677D5D-3119-8330-1919-F26731B9AB51}"/>
              </a:ext>
            </a:extLst>
          </p:cNvPr>
          <p:cNvGraphicFramePr/>
          <p:nvPr>
            <p:extLst>
              <p:ext uri="{D42A27DB-BD31-4B8C-83A1-F6EECF244321}">
                <p14:modId xmlns:p14="http://schemas.microsoft.com/office/powerpoint/2010/main" val="722913429"/>
              </p:ext>
            </p:extLst>
          </p:nvPr>
        </p:nvGraphicFramePr>
        <p:xfrm>
          <a:off x="956382" y="1326750"/>
          <a:ext cx="7231234" cy="2326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September 2025</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2026 as of 8/31/2025</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3623347959"/>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662687"/>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6,307 compliance checks, 289 field investigations were conducted, 1,605 more employees are newly covered by WC insurance, and 1,427 compliance letters were sent in August. FY 2025, yielded 81,165 compliance checks with 7,082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11FE4B-DECD-4184-8DFC-A595727BE2A5}">
  <ds:schemaRefs>
    <ds:schemaRef ds:uri="8f2fdac3-5421-455f-b4e4-df6141b3176a"/>
    <ds:schemaRef ds:uri="http://www.w3.org/XML/1998/namespace"/>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6d1ab2f6-91f9-4f14-952a-3f3eb0d6834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A2163E5-855C-4403-A3FA-051951FDBF76}">
  <ds:schemaRefs>
    <ds:schemaRef ds:uri="http://schemas.microsoft.com/sharepoint/v3/contenttype/forms"/>
  </ds:schemaRefs>
</ds:datastoreItem>
</file>

<file path=customXml/itemProps3.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44673</TotalTime>
  <Words>1210</Words>
  <Application>Microsoft Office PowerPoint</Application>
  <PresentationFormat>On-screen Show (4:3)</PresentationFormat>
  <Paragraphs>157</Paragraphs>
  <Slides>16</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September 2025</vt:lpstr>
      <vt:lpstr>Workers’ Compensation Advisory Council – September 2025</vt:lpstr>
      <vt:lpstr>Workers’ Compensation Advisory Council – September 2025</vt:lpstr>
      <vt:lpstr>PowerPoint Presentation</vt:lpstr>
      <vt:lpstr>Workers’ Compensation Advisory Council – September 2025</vt:lpstr>
      <vt:lpstr>Workers’ Compensation Advisory Council – September 2025</vt:lpstr>
      <vt:lpstr>Workers’ Compensation Advisory Council – September 2025</vt:lpstr>
      <vt:lpstr>Workers’ Compensation Advisory Council – September 2025</vt:lpstr>
      <vt:lpstr>Workers’ Compensation Advisory Council – September 2025</vt:lpstr>
      <vt:lpstr>Workers’ Compensation Advisory Council – September 2025</vt:lpstr>
      <vt:lpstr>Workers’ Compensation Advisory Council – September 2025</vt:lpstr>
      <vt:lpstr>Workers’ Compensation Advisory Council – September 2025</vt:lpstr>
      <vt:lpstr>Workers’ Compensation Advisory Council – September 2025</vt:lpstr>
      <vt:lpstr>Workers’ Compensation Advisory Council – September 2025</vt:lpstr>
      <vt:lpstr>Workers’ Compensation Advisory Council – September 2025</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111</cp:revision>
  <cp:lastPrinted>2020-03-10T13:54:35Z</cp:lastPrinted>
  <dcterms:created xsi:type="dcterms:W3CDTF">2018-01-10T13:59:06Z</dcterms:created>
  <dcterms:modified xsi:type="dcterms:W3CDTF">2025-09-22T14:14:12Z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