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B465C1-2377-46B5-BFB0-1B011E12C56E}" v="18" dt="2025-09-16T19:47:02.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Sheet1!$A$59:$A$65</c:f>
              <c:strCache>
                <c:ptCount val="7"/>
                <c:pt idx="0">
                  <c:v>Feb.</c:v>
                </c:pt>
                <c:pt idx="1">
                  <c:v>Mar.</c:v>
                </c:pt>
                <c:pt idx="2">
                  <c:v>Apr.</c:v>
                </c:pt>
                <c:pt idx="3">
                  <c:v>May</c:v>
                </c:pt>
                <c:pt idx="4">
                  <c:v>Jun.</c:v>
                </c:pt>
                <c:pt idx="5">
                  <c:v>Jul.</c:v>
                </c:pt>
                <c:pt idx="6">
                  <c:v>Aug.</c:v>
                </c:pt>
              </c:strCache>
            </c:strRef>
          </c:cat>
          <c:val>
            <c:numRef>
              <c:f>Sheet1!$B$59:$B$65</c:f>
              <c:numCache>
                <c:formatCode>General</c:formatCode>
                <c:ptCount val="7"/>
                <c:pt idx="0">
                  <c:v>449</c:v>
                </c:pt>
                <c:pt idx="1">
                  <c:v>493</c:v>
                </c:pt>
                <c:pt idx="2">
                  <c:v>539</c:v>
                </c:pt>
                <c:pt idx="3">
                  <c:v>542</c:v>
                </c:pt>
                <c:pt idx="4">
                  <c:v>536</c:v>
                </c:pt>
                <c:pt idx="5">
                  <c:v>580</c:v>
                </c:pt>
                <c:pt idx="6">
                  <c:v>479</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Sheet1!$A$59:$A$65</c:f>
              <c:strCache>
                <c:ptCount val="7"/>
                <c:pt idx="0">
                  <c:v>Feb.</c:v>
                </c:pt>
                <c:pt idx="1">
                  <c:v>Mar.</c:v>
                </c:pt>
                <c:pt idx="2">
                  <c:v>Apr.</c:v>
                </c:pt>
                <c:pt idx="3">
                  <c:v>May</c:v>
                </c:pt>
                <c:pt idx="4">
                  <c:v>Jun.</c:v>
                </c:pt>
                <c:pt idx="5">
                  <c:v>Jul.</c:v>
                </c:pt>
                <c:pt idx="6">
                  <c:v>Aug.</c:v>
                </c:pt>
              </c:strCache>
            </c:strRef>
          </c:cat>
          <c:val>
            <c:numRef>
              <c:f>Sheet1!$C$59:$C$65</c:f>
              <c:numCache>
                <c:formatCode>General</c:formatCode>
                <c:ptCount val="7"/>
                <c:pt idx="0">
                  <c:v>409</c:v>
                </c:pt>
                <c:pt idx="1">
                  <c:v>464</c:v>
                </c:pt>
                <c:pt idx="2">
                  <c:v>494</c:v>
                </c:pt>
                <c:pt idx="3">
                  <c:v>462</c:v>
                </c:pt>
                <c:pt idx="4">
                  <c:v>468</c:v>
                </c:pt>
                <c:pt idx="5">
                  <c:v>489</c:v>
                </c:pt>
                <c:pt idx="6">
                  <c:v>428</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98</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5.9645911639940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0439E-3"/>
                  <c:y val="-0.111158289874434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4.60900226308628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Delivery Driver</c:v>
                </c:pt>
                <c:pt idx="2">
                  <c:v>Roofer</c:v>
                </c:pt>
                <c:pt idx="3">
                  <c:v>Carpenter</c:v>
                </c:pt>
                <c:pt idx="4">
                  <c:v>Laborer</c:v>
                </c:pt>
                <c:pt idx="5">
                  <c:v>All Other Occupations</c:v>
                </c:pt>
                <c:pt idx="6">
                  <c:v>Delivery Services</c:v>
                </c:pt>
                <c:pt idx="7">
                  <c:v>Auto Towing</c:v>
                </c:pt>
                <c:pt idx="8">
                  <c:v>Trucking &amp; Warehousing</c:v>
                </c:pt>
                <c:pt idx="9">
                  <c:v>Parcel Delivery</c:v>
                </c:pt>
                <c:pt idx="10">
                  <c:v>Construction</c:v>
                </c:pt>
                <c:pt idx="11">
                  <c:v>All Other Industries</c:v>
                </c:pt>
              </c:strCache>
            </c:strRef>
          </c:cat>
          <c:val>
            <c:numRef>
              <c:f>Sheet1!$B$2:$B$13</c:f>
              <c:numCache>
                <c:formatCode>General</c:formatCode>
                <c:ptCount val="12"/>
                <c:pt idx="0">
                  <c:v>14</c:v>
                </c:pt>
                <c:pt idx="1">
                  <c:v>1</c:v>
                </c:pt>
                <c:pt idx="2">
                  <c:v>1</c:v>
                </c:pt>
                <c:pt idx="3">
                  <c:v>2</c:v>
                </c:pt>
                <c:pt idx="4">
                  <c:v>4</c:v>
                </c:pt>
                <c:pt idx="5">
                  <c:v>6</c:v>
                </c:pt>
                <c:pt idx="6">
                  <c:v>1</c:v>
                </c:pt>
                <c:pt idx="7">
                  <c:v>1</c:v>
                </c:pt>
                <c:pt idx="8">
                  <c:v>1</c:v>
                </c:pt>
                <c:pt idx="9">
                  <c:v>1</c:v>
                </c:pt>
                <c:pt idx="10">
                  <c:v>6</c:v>
                </c:pt>
                <c:pt idx="11">
                  <c:v>4</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719325</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1.69426563412858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93939.51</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4.7858648701786539E-3"/>
                  <c:y val="9.9998644898194697E-2"/>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35000000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1.2152698160300769E-2"/>
                  <c:y val="-4.477737207292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3614154</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1345145</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64743782</c:v>
                </c:pt>
                <c:pt idx="1">
                  <c:v>75030740</c:v>
                </c:pt>
                <c:pt idx="2">
                  <c:v>81506154</c:v>
                </c:pt>
                <c:pt idx="3">
                  <c:v>79309388.290000007</c:v>
                </c:pt>
                <c:pt idx="4">
                  <c:v>2913790</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Sheet1!$A$52:$A$55</c:f>
              <c:strCache>
                <c:ptCount val="4"/>
                <c:pt idx="0">
                  <c:v>May 2025</c:v>
                </c:pt>
                <c:pt idx="1">
                  <c:v>Jun.</c:v>
                </c:pt>
                <c:pt idx="2">
                  <c:v>Jul.</c:v>
                </c:pt>
                <c:pt idx="3">
                  <c:v>Aug.</c:v>
                </c:pt>
              </c:strCache>
            </c:strRef>
          </c:cat>
          <c:val>
            <c:numRef>
              <c:f>Sheet1!$B$52:$B$55</c:f>
              <c:numCache>
                <c:formatCode>General</c:formatCode>
                <c:ptCount val="4"/>
                <c:pt idx="0">
                  <c:v>68</c:v>
                </c:pt>
                <c:pt idx="1">
                  <c:v>68</c:v>
                </c:pt>
                <c:pt idx="2">
                  <c:v>68</c:v>
                </c:pt>
                <c:pt idx="3">
                  <c:v>68</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Sheet1!$A$52:$A$55</c:f>
              <c:strCache>
                <c:ptCount val="4"/>
                <c:pt idx="0">
                  <c:v>May 2025</c:v>
                </c:pt>
                <c:pt idx="1">
                  <c:v>Jun.</c:v>
                </c:pt>
                <c:pt idx="2">
                  <c:v>Jul.</c:v>
                </c:pt>
                <c:pt idx="3">
                  <c:v>Aug.</c:v>
                </c:pt>
              </c:strCache>
            </c:strRef>
          </c:cat>
          <c:val>
            <c:numRef>
              <c:f>Sheet1!$C$52:$C$55</c:f>
              <c:numCache>
                <c:formatCode>General</c:formatCode>
                <c:ptCount val="4"/>
                <c:pt idx="0">
                  <c:v>76</c:v>
                </c:pt>
                <c:pt idx="1">
                  <c:v>76</c:v>
                </c:pt>
                <c:pt idx="2">
                  <c:v>76</c:v>
                </c:pt>
                <c:pt idx="3">
                  <c:v>75</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Sheet1!$A$52:$A$55</c:f>
              <c:strCache>
                <c:ptCount val="4"/>
                <c:pt idx="0">
                  <c:v>May 2025</c:v>
                </c:pt>
                <c:pt idx="1">
                  <c:v>Jun.</c:v>
                </c:pt>
                <c:pt idx="2">
                  <c:v>Jul.</c:v>
                </c:pt>
                <c:pt idx="3">
                  <c:v>Aug.</c:v>
                </c:pt>
              </c:strCache>
            </c:strRef>
          </c:cat>
          <c:val>
            <c:numRef>
              <c:f>Sheet1!$D$52:$D$55</c:f>
              <c:numCache>
                <c:formatCode>General</c:formatCode>
                <c:ptCount val="4"/>
                <c:pt idx="0">
                  <c:v>14</c:v>
                </c:pt>
                <c:pt idx="1">
                  <c:v>14</c:v>
                </c:pt>
                <c:pt idx="2">
                  <c:v>14</c:v>
                </c:pt>
                <c:pt idx="3">
                  <c:v>14</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Sheet1!$A$52:$A$55</c:f>
              <c:strCache>
                <c:ptCount val="4"/>
                <c:pt idx="0">
                  <c:v>May 2025</c:v>
                </c:pt>
                <c:pt idx="1">
                  <c:v>Jun.</c:v>
                </c:pt>
                <c:pt idx="2">
                  <c:v>Jul.</c:v>
                </c:pt>
                <c:pt idx="3">
                  <c:v>Aug.</c:v>
                </c:pt>
              </c:strCache>
            </c:strRef>
          </c:cat>
          <c:val>
            <c:numRef>
              <c:f>Sheet1!$E$52:$E$55</c:f>
              <c:numCache>
                <c:formatCode>General</c:formatCode>
                <c:ptCount val="4"/>
                <c:pt idx="0">
                  <c:v>30</c:v>
                </c:pt>
                <c:pt idx="1">
                  <c:v>29</c:v>
                </c:pt>
                <c:pt idx="2">
                  <c:v>28</c:v>
                </c:pt>
                <c:pt idx="3">
                  <c:v>28</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Sheet1!$A$52:$A$55</c:f>
              <c:strCache>
                <c:ptCount val="4"/>
                <c:pt idx="0">
                  <c:v>May 2025</c:v>
                </c:pt>
                <c:pt idx="1">
                  <c:v>Jun.</c:v>
                </c:pt>
                <c:pt idx="2">
                  <c:v>Jul.</c:v>
                </c:pt>
                <c:pt idx="3">
                  <c:v>Aug.</c:v>
                </c:pt>
              </c:strCache>
            </c:strRef>
          </c:cat>
          <c:val>
            <c:numRef>
              <c:f>Sheet1!$F$52:$F$55</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Sheet1!$A$88:$A$96</c:f>
              <c:strCache>
                <c:ptCount val="9"/>
                <c:pt idx="0">
                  <c:v>Jan. 2025</c:v>
                </c:pt>
                <c:pt idx="1">
                  <c:v>Feb.</c:v>
                </c:pt>
                <c:pt idx="2">
                  <c:v>Mar.</c:v>
                </c:pt>
                <c:pt idx="3">
                  <c:v>Apr.</c:v>
                </c:pt>
                <c:pt idx="4">
                  <c:v>May</c:v>
                </c:pt>
                <c:pt idx="5">
                  <c:v>Jun.</c:v>
                </c:pt>
                <c:pt idx="6">
                  <c:v>Jul.</c:v>
                </c:pt>
                <c:pt idx="7">
                  <c:v>Aug.</c:v>
                </c:pt>
                <c:pt idx="8">
                  <c:v>Sep.</c:v>
                </c:pt>
              </c:strCache>
            </c:strRef>
          </c:cat>
          <c:val>
            <c:numRef>
              <c:f>Sheet1!$B$88:$B$96</c:f>
              <c:numCache>
                <c:formatCode>#,##0</c:formatCode>
                <c:ptCount val="9"/>
                <c:pt idx="0">
                  <c:v>2005</c:v>
                </c:pt>
                <c:pt idx="1">
                  <c:v>1985</c:v>
                </c:pt>
                <c:pt idx="2">
                  <c:v>1973</c:v>
                </c:pt>
                <c:pt idx="3">
                  <c:v>1992</c:v>
                </c:pt>
                <c:pt idx="4">
                  <c:v>1887</c:v>
                </c:pt>
                <c:pt idx="5">
                  <c:v>1975</c:v>
                </c:pt>
                <c:pt idx="6">
                  <c:v>1883</c:v>
                </c:pt>
                <c:pt idx="7">
                  <c:v>1909</c:v>
                </c:pt>
                <c:pt idx="8">
                  <c:v>1725</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Sheet1!$A$88:$A$96</c:f>
              <c:strCache>
                <c:ptCount val="9"/>
                <c:pt idx="0">
                  <c:v>Jan. 2025</c:v>
                </c:pt>
                <c:pt idx="1">
                  <c:v>Feb.</c:v>
                </c:pt>
                <c:pt idx="2">
                  <c:v>Mar.</c:v>
                </c:pt>
                <c:pt idx="3">
                  <c:v>Apr.</c:v>
                </c:pt>
                <c:pt idx="4">
                  <c:v>May</c:v>
                </c:pt>
                <c:pt idx="5">
                  <c:v>Jun.</c:v>
                </c:pt>
                <c:pt idx="6">
                  <c:v>Jul.</c:v>
                </c:pt>
                <c:pt idx="7">
                  <c:v>Aug.</c:v>
                </c:pt>
                <c:pt idx="8">
                  <c:v>Sep.</c:v>
                </c:pt>
              </c:strCache>
            </c:strRef>
          </c:cat>
          <c:val>
            <c:numRef>
              <c:f>Sheet1!$B$88:$B$96</c:f>
              <c:numCache>
                <c:formatCode>#,##0</c:formatCode>
                <c:ptCount val="9"/>
                <c:pt idx="0">
                  <c:v>1130</c:v>
                </c:pt>
                <c:pt idx="1">
                  <c:v>1212</c:v>
                </c:pt>
                <c:pt idx="2">
                  <c:v>1272</c:v>
                </c:pt>
                <c:pt idx="3">
                  <c:v>1239</c:v>
                </c:pt>
                <c:pt idx="4">
                  <c:v>1214</c:v>
                </c:pt>
                <c:pt idx="5">
                  <c:v>1253</c:v>
                </c:pt>
                <c:pt idx="6">
                  <c:v>1379</c:v>
                </c:pt>
                <c:pt idx="7">
                  <c:v>1263</c:v>
                </c:pt>
                <c:pt idx="8">
                  <c:v>1339</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8</c:v>
                </c:pt>
                <c:pt idx="1">
                  <c:v>0</c:v>
                </c:pt>
                <c:pt idx="2">
                  <c:v>55</c:v>
                </c:pt>
                <c:pt idx="3">
                  <c:v>2</c:v>
                </c:pt>
                <c:pt idx="4">
                  <c:v>81</c:v>
                </c:pt>
                <c:pt idx="5">
                  <c:v>9</c:v>
                </c:pt>
                <c:pt idx="6">
                  <c:v>0</c:v>
                </c:pt>
                <c:pt idx="7">
                  <c:v>0</c:v>
                </c:pt>
                <c:pt idx="8">
                  <c:v>585</c:v>
                </c:pt>
                <c:pt idx="9">
                  <c:v>351</c:v>
                </c:pt>
                <c:pt idx="10">
                  <c:v>1</c:v>
                </c:pt>
                <c:pt idx="11">
                  <c:v>0</c:v>
                </c:pt>
                <c:pt idx="12">
                  <c:v>0</c:v>
                </c:pt>
                <c:pt idx="13">
                  <c:v>1</c:v>
                </c:pt>
                <c:pt idx="14">
                  <c:v>24</c:v>
                </c:pt>
                <c:pt idx="15">
                  <c:v>6</c:v>
                </c:pt>
                <c:pt idx="16">
                  <c:v>284</c:v>
                </c:pt>
                <c:pt idx="17">
                  <c:v>0</c:v>
                </c:pt>
                <c:pt idx="18">
                  <c:v>17</c:v>
                </c:pt>
                <c:pt idx="19">
                  <c:v>0</c:v>
                </c:pt>
                <c:pt idx="20">
                  <c:v>27</c:v>
                </c:pt>
                <c:pt idx="21">
                  <c:v>46</c:v>
                </c:pt>
                <c:pt idx="22">
                  <c:v>0</c:v>
                </c:pt>
                <c:pt idx="23">
                  <c:v>2</c:v>
                </c:pt>
                <c:pt idx="24">
                  <c:v>0</c:v>
                </c:pt>
                <c:pt idx="25">
                  <c:v>0</c:v>
                </c:pt>
                <c:pt idx="26">
                  <c:v>0</c:v>
                </c:pt>
                <c:pt idx="27">
                  <c:v>0</c:v>
                </c:pt>
                <c:pt idx="28">
                  <c:v>0</c:v>
                </c:pt>
                <c:pt idx="29">
                  <c:v>0</c:v>
                </c:pt>
                <c:pt idx="30">
                  <c:v>0</c:v>
                </c:pt>
                <c:pt idx="31">
                  <c:v>0</c:v>
                </c:pt>
                <c:pt idx="32">
                  <c:v>1</c:v>
                </c:pt>
                <c:pt idx="33">
                  <c:v>0</c:v>
                </c:pt>
                <c:pt idx="34">
                  <c:v>2</c:v>
                </c:pt>
                <c:pt idx="35">
                  <c:v>1339</c:v>
                </c:pt>
                <c:pt idx="36">
                  <c:v>0</c:v>
                </c:pt>
                <c:pt idx="37">
                  <c:v>0</c:v>
                </c:pt>
                <c:pt idx="38">
                  <c:v>0</c:v>
                </c:pt>
                <c:pt idx="39">
                  <c:v>88</c:v>
                </c:pt>
                <c:pt idx="40">
                  <c:v>0</c:v>
                </c:pt>
                <c:pt idx="41">
                  <c:v>6</c:v>
                </c:pt>
                <c:pt idx="42">
                  <c:v>0</c:v>
                </c:pt>
                <c:pt idx="43">
                  <c:v>0</c:v>
                </c:pt>
                <c:pt idx="44">
                  <c:v>10</c:v>
                </c:pt>
                <c:pt idx="45">
                  <c:v>1</c:v>
                </c:pt>
                <c:pt idx="46">
                  <c:v>0</c:v>
                </c:pt>
                <c:pt idx="47">
                  <c:v>0</c:v>
                </c:pt>
                <c:pt idx="48">
                  <c:v>4</c:v>
                </c:pt>
                <c:pt idx="49">
                  <c:v>0</c:v>
                </c:pt>
                <c:pt idx="50">
                  <c:v>11</c:v>
                </c:pt>
                <c:pt idx="51">
                  <c:v>15</c:v>
                </c:pt>
                <c:pt idx="52">
                  <c:v>25</c:v>
                </c:pt>
                <c:pt idx="53">
                  <c:v>2</c:v>
                </c:pt>
                <c:pt idx="54">
                  <c:v>6</c:v>
                </c:pt>
                <c:pt idx="55">
                  <c:v>188</c:v>
                </c:pt>
                <c:pt idx="56">
                  <c:v>261</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4F-4B90-8F1D-5C4AB9F474A7}"/>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Sheet1!$C$2:$C$13</c:f>
              <c:numCache>
                <c:formatCode>#,##0</c:formatCode>
                <c:ptCount val="12"/>
                <c:pt idx="0">
                  <c:v>2570</c:v>
                </c:pt>
                <c:pt idx="1">
                  <c:v>2563</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1657</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1370</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276</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11</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dLbl>
              <c:idx val="1"/>
              <c:layout>
                <c:manualLayout>
                  <c:x val="-3.2197913060740344E-17"/>
                  <c:y val="0.15830361111039473"/>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70-4214-BCB9-0A101C1CA121}"/>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5738</c:v>
                </c:pt>
                <c:pt idx="1">
                  <c:v>6717</c:v>
                </c:pt>
                <c:pt idx="2">
                  <c:v>1231</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197</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196</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198</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9/22/2025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 </a:t>
            </a:r>
            <a:r>
              <a:rPr lang="en-US"/>
              <a:t>Penalty against </a:t>
            </a:r>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September 22,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2831148136"/>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98 Stop Work Orders (SWO) were issued and 4 employers defaulted on an SWOs that were previously issued. 203 SWOs have been issued year-to-date with total fine collections to date of $80,690.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291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September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1173558596"/>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August 31st, 15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September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8/31/2025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1854297879"/>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2902162250"/>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8/31/2025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3929436578"/>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8" name="Text Box 7"/>
          <p:cNvSpPr txBox="1">
            <a:spLocks noChangeArrowheads="1"/>
          </p:cNvSpPr>
          <p:nvPr/>
        </p:nvSpPr>
        <p:spPr bwMode="auto">
          <a:xfrm>
            <a:off x="84138" y="6342869"/>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8/31/2025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4213141481"/>
              </p:ext>
            </p:extLst>
          </p:nvPr>
        </p:nvGraphicFramePr>
        <p:xfrm>
          <a:off x="638141" y="1146515"/>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38140" y="5904555"/>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8/31/2025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760555936"/>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2757959052"/>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September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2800453258"/>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September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8" name="TextBox 7">
            <a:extLst>
              <a:ext uri="{FF2B5EF4-FFF2-40B4-BE49-F238E27FC236}">
                <a16:creationId xmlns:a16="http://schemas.microsoft.com/office/drawing/2014/main" id="{152C95C6-AA58-96F4-1B26-6ADD5F61C242}"/>
              </a:ext>
            </a:extLst>
          </p:cNvPr>
          <p:cNvSpPr txBox="1"/>
          <p:nvPr/>
        </p:nvSpPr>
        <p:spPr>
          <a:xfrm>
            <a:off x="825269" y="225390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9" name="TextBox 8">
            <a:extLst>
              <a:ext uri="{FF2B5EF4-FFF2-40B4-BE49-F238E27FC236}">
                <a16:creationId xmlns:a16="http://schemas.microsoft.com/office/drawing/2014/main" id="{174AC65B-539D-C52A-A41F-583D3286FF14}"/>
              </a:ext>
            </a:extLst>
          </p:cNvPr>
          <p:cNvSpPr txBox="1"/>
          <p:nvPr/>
        </p:nvSpPr>
        <p:spPr>
          <a:xfrm>
            <a:off x="1836461" y="193530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51.5%</a:t>
            </a:r>
          </a:p>
        </p:txBody>
      </p:sp>
      <p:sp>
        <p:nvSpPr>
          <p:cNvPr id="10" name="TextBox 9">
            <a:extLst>
              <a:ext uri="{FF2B5EF4-FFF2-40B4-BE49-F238E27FC236}">
                <a16:creationId xmlns:a16="http://schemas.microsoft.com/office/drawing/2014/main" id="{075F2316-9F60-B0DF-F100-D0D8E98DF4CE}"/>
              </a:ext>
            </a:extLst>
          </p:cNvPr>
          <p:cNvSpPr txBox="1"/>
          <p:nvPr/>
        </p:nvSpPr>
        <p:spPr>
          <a:xfrm>
            <a:off x="2944140" y="15718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3" name="TextBox 2">
            <a:extLst>
              <a:ext uri="{FF2B5EF4-FFF2-40B4-BE49-F238E27FC236}">
                <a16:creationId xmlns:a16="http://schemas.microsoft.com/office/drawing/2014/main" id="{B8158703-C8A1-9908-2258-1829F8D4AE70}"/>
              </a:ext>
            </a:extLst>
          </p:cNvPr>
          <p:cNvSpPr txBox="1"/>
          <p:nvPr/>
        </p:nvSpPr>
        <p:spPr>
          <a:xfrm>
            <a:off x="4051819" y="15718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54.0%</a:t>
            </a:r>
          </a:p>
        </p:txBody>
      </p:sp>
      <p:sp>
        <p:nvSpPr>
          <p:cNvPr id="2" name="TextBox 1">
            <a:extLst>
              <a:ext uri="{FF2B5EF4-FFF2-40B4-BE49-F238E27FC236}">
                <a16:creationId xmlns:a16="http://schemas.microsoft.com/office/drawing/2014/main" id="{68C87D22-8AD3-55A1-054C-644897E7AFDB}"/>
              </a:ext>
            </a:extLst>
          </p:cNvPr>
          <p:cNvSpPr txBox="1"/>
          <p:nvPr/>
        </p:nvSpPr>
        <p:spPr>
          <a:xfrm>
            <a:off x="5112869" y="1628186"/>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53.4%</a:t>
            </a:r>
          </a:p>
        </p:txBody>
      </p:sp>
      <p:sp>
        <p:nvSpPr>
          <p:cNvPr id="11" name="TextBox 10">
            <a:extLst>
              <a:ext uri="{FF2B5EF4-FFF2-40B4-BE49-F238E27FC236}">
                <a16:creationId xmlns:a16="http://schemas.microsoft.com/office/drawing/2014/main" id="{0DB1C79A-930C-A285-3EC6-1C8F07DF5E01}"/>
              </a:ext>
            </a:extLst>
          </p:cNvPr>
          <p:cNvSpPr txBox="1"/>
          <p:nvPr/>
        </p:nvSpPr>
        <p:spPr>
          <a:xfrm>
            <a:off x="6220548" y="1258854"/>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54.3%</a:t>
            </a:r>
          </a:p>
        </p:txBody>
      </p:sp>
      <p:sp>
        <p:nvSpPr>
          <p:cNvPr id="5" name="TextBox 4">
            <a:extLst>
              <a:ext uri="{FF2B5EF4-FFF2-40B4-BE49-F238E27FC236}">
                <a16:creationId xmlns:a16="http://schemas.microsoft.com/office/drawing/2014/main" id="{981AC932-5488-427C-2587-69451EE119E7}"/>
              </a:ext>
            </a:extLst>
          </p:cNvPr>
          <p:cNvSpPr txBox="1"/>
          <p:nvPr/>
        </p:nvSpPr>
        <p:spPr>
          <a:xfrm>
            <a:off x="7329308" y="1997518"/>
            <a:ext cx="779809" cy="369332"/>
          </a:xfrm>
          <a:prstGeom prst="rect">
            <a:avLst/>
          </a:prstGeom>
          <a:noFill/>
        </p:spPr>
        <p:txBody>
          <a:bodyPr wrap="square" rtlCol="0">
            <a:spAutoFit/>
          </a:bodyPr>
          <a:lstStyle/>
          <a:p>
            <a:r>
              <a:rPr lang="en-US" sz="1800" i="1">
                <a:solidFill>
                  <a:schemeClr val="tx1"/>
                </a:solidFill>
                <a:latin typeface="Calibri" panose="020F0502020204030204" pitchFamily="34" charset="0"/>
                <a:cs typeface="Calibri" panose="020F0502020204030204" pitchFamily="34" charset="0"/>
              </a:rPr>
              <a:t>52.8%</a:t>
            </a:r>
            <a:endParaRPr lang="en-US" sz="1800" i="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September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12 to 30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August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608	Hear. Sched.:	        259</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222	Appeals to RB	             7</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52%		  84%</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81%		  82%</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52871" y="1336744"/>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500667"/>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2346675722"/>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1115330792"/>
              </p:ext>
            </p:extLst>
          </p:nvPr>
        </p:nvGraphicFramePr>
        <p:xfrm>
          <a:off x="65762" y="2436197"/>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967 continuances as of August 31.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2120516878"/>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Jun.</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Jul.</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Aug.</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2</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3</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10</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7</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12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164,000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$ 16,424,792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88,520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10,000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3125215725"/>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8154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3653" y="4269155"/>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5,133.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3446473160"/>
              </p:ext>
            </p:extLst>
          </p:nvPr>
        </p:nvGraphicFramePr>
        <p:xfrm>
          <a:off x="2474219" y="4269155"/>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027561"/>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8/31/2025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973104514"/>
              </p:ext>
            </p:extLst>
          </p:nvPr>
        </p:nvGraphicFramePr>
        <p:xfrm>
          <a:off x="522514" y="124693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183444348"/>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820 cases were filed in August.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722913429"/>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September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8/31/2025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3623347959"/>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6,307 compliance checks, 289 field investigations were conducted, 1,605 more employees are newly covered by WC insurance, and 1,427 compliance letters were sent in August. 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44673</TotalTime>
  <Words>1210</Words>
  <Application>Microsoft Office PowerPoint</Application>
  <PresentationFormat>On-screen Show (4:3)</PresentationFormat>
  <Paragraphs>157</Paragraphs>
  <Slides>16</Slides>
  <Notes>12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September 2025</vt:lpstr>
      <vt:lpstr>Workers’ Compensation Advisory Council – September 2025</vt:lpstr>
      <vt:lpstr>Workers’ Compensation Advisory Council – September 2025</vt:lpstr>
      <vt:lpstr>PowerPoint Presentation</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lpstr>Workers’ Compensation Advisory Council – September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111</cp:revision>
  <cp:lastPrinted>2020-03-10T13:54:35Z</cp:lastPrinted>
  <dcterms:created xsi:type="dcterms:W3CDTF">2018-01-10T13:59:06Z</dcterms:created>
  <dcterms:modified xsi:type="dcterms:W3CDTF">2025-09-22T14:14:12Z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