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65" r:id="rId6"/>
    <p:sldId id="258" r:id="rId7"/>
    <p:sldId id="262" r:id="rId8"/>
    <p:sldId id="263" r:id="rId9"/>
    <p:sldId id="259" r:id="rId10"/>
    <p:sldId id="260" r:id="rId11"/>
    <p:sldId id="264" r:id="rId12"/>
    <p:sldId id="261" r:id="rId1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A9E67C-6B37-BCAE-A9B3-660C3F853746}" v="10" dt="2026-05-11T19:43:52.9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6150" autoAdjust="0"/>
  </p:normalViewPr>
  <p:slideViewPr>
    <p:cSldViewPr snapToGrid="0">
      <p:cViewPr varScale="1">
        <p:scale>
          <a:sx n="84" d="100"/>
          <a:sy n="84" d="100"/>
        </p:scale>
        <p:origin x="163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emba, Lillian (DEP)" userId="S::lillian.zemba@mass.gov::023c1a09-bb20-4441-a775-ec11c7d08437" providerId="AD" clId="Web-{29A9E67C-6B37-BCAE-A9B3-660C3F853746}"/>
    <pc:docChg chg="modSld">
      <pc:chgData name="Zemba, Lillian (DEP)" userId="S::lillian.zemba@mass.gov::023c1a09-bb20-4441-a775-ec11c7d08437" providerId="AD" clId="Web-{29A9E67C-6B37-BCAE-A9B3-660C3F853746}" dt="2026-05-11T19:43:52.958" v="9" actId="14100"/>
      <pc:docMkLst>
        <pc:docMk/>
      </pc:docMkLst>
      <pc:sldChg chg="modSp">
        <pc:chgData name="Zemba, Lillian (DEP)" userId="S::lillian.zemba@mass.gov::023c1a09-bb20-4441-a775-ec11c7d08437" providerId="AD" clId="Web-{29A9E67C-6B37-BCAE-A9B3-660C3F853746}" dt="2026-05-11T19:43:52.958" v="9" actId="14100"/>
        <pc:sldMkLst>
          <pc:docMk/>
          <pc:sldMk cId="0" sldId="259"/>
        </pc:sldMkLst>
        <pc:spChg chg="mod">
          <ac:chgData name="Zemba, Lillian (DEP)" userId="S::lillian.zemba@mass.gov::023c1a09-bb20-4441-a775-ec11c7d08437" providerId="AD" clId="Web-{29A9E67C-6B37-BCAE-A9B3-660C3F853746}" dt="2026-05-11T19:43:38.349" v="6" actId="1076"/>
          <ac:spMkLst>
            <pc:docMk/>
            <pc:sldMk cId="0" sldId="259"/>
            <ac:spMk id="2" creationId="{744A1A56-C803-7CCF-C1CB-115031AD378D}"/>
          </ac:spMkLst>
        </pc:spChg>
        <pc:picChg chg="mod">
          <ac:chgData name="Zemba, Lillian (DEP)" userId="S::lillian.zemba@mass.gov::023c1a09-bb20-4441-a775-ec11c7d08437" providerId="AD" clId="Web-{29A9E67C-6B37-BCAE-A9B3-660C3F853746}" dt="2026-05-11T19:43:52.958" v="9" actId="14100"/>
          <ac:picMkLst>
            <pc:docMk/>
            <pc:sldMk cId="0" sldId="259"/>
            <ac:picMk id="6" creationId="{FE12F7DE-07FB-820E-596F-A036D7ED1842}"/>
          </ac:picMkLst>
        </pc:picChg>
      </pc:sldChg>
      <pc:sldChg chg="modSp">
        <pc:chgData name="Zemba, Lillian (DEP)" userId="S::lillian.zemba@mass.gov::023c1a09-bb20-4441-a775-ec11c7d08437" providerId="AD" clId="Web-{29A9E67C-6B37-BCAE-A9B3-660C3F853746}" dt="2026-05-11T19:43:28.818" v="5" actId="14100"/>
        <pc:sldMkLst>
          <pc:docMk/>
          <pc:sldMk cId="0" sldId="260"/>
        </pc:sldMkLst>
        <pc:spChg chg="mod">
          <ac:chgData name="Zemba, Lillian (DEP)" userId="S::lillian.zemba@mass.gov::023c1a09-bb20-4441-a775-ec11c7d08437" providerId="AD" clId="Web-{29A9E67C-6B37-BCAE-A9B3-660C3F853746}" dt="2026-05-11T19:43:11.271" v="1" actId="1076"/>
          <ac:spMkLst>
            <pc:docMk/>
            <pc:sldMk cId="0" sldId="260"/>
            <ac:spMk id="2" creationId="{D869B101-CE32-F85C-614C-0F9EDF6EF05C}"/>
          </ac:spMkLst>
        </pc:spChg>
        <pc:picChg chg="mod">
          <ac:chgData name="Zemba, Lillian (DEP)" userId="S::lillian.zemba@mass.gov::023c1a09-bb20-4441-a775-ec11c7d08437" providerId="AD" clId="Web-{29A9E67C-6B37-BCAE-A9B3-660C3F853746}" dt="2026-05-11T19:43:28.818" v="5" actId="14100"/>
          <ac:picMkLst>
            <pc:docMk/>
            <pc:sldMk cId="0" sldId="260"/>
            <ac:picMk id="6" creationId="{217EE756-058A-28DC-EA3F-B49FC388D69C}"/>
          </ac:picMkLst>
        </pc:picChg>
      </pc:sldChg>
    </pc:docChg>
  </pc:docChgLst>
  <pc:docChgLst>
    <pc:chgData name="Zemba, Lillian (DEP)" userId="S::lillian.zemba@mass.gov::023c1a09-bb20-4441-a775-ec11c7d08437" providerId="AD" clId="Web-{B3C8F08C-815C-4524-6A1E-85A387BFEC7B}"/>
    <pc:docChg chg="modSld">
      <pc:chgData name="Zemba, Lillian (DEP)" userId="S::lillian.zemba@mass.gov::023c1a09-bb20-4441-a775-ec11c7d08437" providerId="AD" clId="Web-{B3C8F08C-815C-4524-6A1E-85A387BFEC7B}" dt="2026-05-04T18:59:52.170" v="2" actId="14100"/>
      <pc:docMkLst>
        <pc:docMk/>
      </pc:docMkLst>
      <pc:sldChg chg="modSp">
        <pc:chgData name="Zemba, Lillian (DEP)" userId="S::lillian.zemba@mass.gov::023c1a09-bb20-4441-a775-ec11c7d08437" providerId="AD" clId="Web-{B3C8F08C-815C-4524-6A1E-85A387BFEC7B}" dt="2026-05-04T18:59:52.170" v="2" actId="14100"/>
        <pc:sldMkLst>
          <pc:docMk/>
          <pc:sldMk cId="0" sldId="260"/>
        </pc:sldMkLst>
        <pc:picChg chg="mod">
          <ac:chgData name="Zemba, Lillian (DEP)" userId="S::lillian.zemba@mass.gov::023c1a09-bb20-4441-a775-ec11c7d08437" providerId="AD" clId="Web-{B3C8F08C-815C-4524-6A1E-85A387BFEC7B}" dt="2026-05-04T18:59:52.170" v="2" actId="14100"/>
          <ac:picMkLst>
            <pc:docMk/>
            <pc:sldMk cId="0" sldId="260"/>
            <ac:picMk id="6" creationId="{217EE756-058A-28DC-EA3F-B49FC388D69C}"/>
          </ac:picMkLst>
        </pc:picChg>
      </pc:sldChg>
    </pc:docChg>
  </pc:docChgLst>
  <pc:docChgLst>
    <pc:chgData name="Zemba, Lillian (DEP)" userId="S::lillian.zemba@mass.gov::023c1a09-bb20-4441-a775-ec11c7d08437" providerId="AD" clId="Web-{BE7BDB92-55D2-5A9D-FAE4-D4C56A9559C7}"/>
    <pc:docChg chg="modSld">
      <pc:chgData name="Zemba, Lillian (DEP)" userId="S::lillian.zemba@mass.gov::023c1a09-bb20-4441-a775-ec11c7d08437" providerId="AD" clId="Web-{BE7BDB92-55D2-5A9D-FAE4-D4C56A9559C7}" dt="2026-05-04T19:47:15.978" v="1" actId="1076"/>
      <pc:docMkLst>
        <pc:docMk/>
      </pc:docMkLst>
      <pc:sldChg chg="modSp">
        <pc:chgData name="Zemba, Lillian (DEP)" userId="S::lillian.zemba@mass.gov::023c1a09-bb20-4441-a775-ec11c7d08437" providerId="AD" clId="Web-{BE7BDB92-55D2-5A9D-FAE4-D4C56A9559C7}" dt="2026-05-04T19:47:15.978" v="1" actId="1076"/>
        <pc:sldMkLst>
          <pc:docMk/>
          <pc:sldMk cId="0" sldId="260"/>
        </pc:sldMkLst>
        <pc:picChg chg="mod">
          <ac:chgData name="Zemba, Lillian (DEP)" userId="S::lillian.zemba@mass.gov::023c1a09-bb20-4441-a775-ec11c7d08437" providerId="AD" clId="Web-{BE7BDB92-55D2-5A9D-FAE4-D4C56A9559C7}" dt="2026-05-04T19:47:15.978" v="1" actId="1076"/>
          <ac:picMkLst>
            <pc:docMk/>
            <pc:sldMk cId="0" sldId="260"/>
            <ac:picMk id="6" creationId="{217EE756-058A-28DC-EA3F-B49FC388D69C}"/>
          </ac:picMkLst>
        </pc:picChg>
      </pc:sldChg>
    </pc:docChg>
  </pc:docChgLst>
  <pc:docChgLst>
    <pc:chgData name="Zemba, Lillian (DEP)" userId="S::lillian.zemba@mass.gov::023c1a09-bb20-4441-a775-ec11c7d08437" providerId="AD" clId="Web-{33857C20-5C4A-4D9B-E9F5-BB1B37898CE6}"/>
    <pc:docChg chg="modSld">
      <pc:chgData name="Zemba, Lillian (DEP)" userId="S::lillian.zemba@mass.gov::023c1a09-bb20-4441-a775-ec11c7d08437" providerId="AD" clId="Web-{33857C20-5C4A-4D9B-E9F5-BB1B37898CE6}" dt="2026-05-04T13:52:30.800" v="67" actId="20577"/>
      <pc:docMkLst>
        <pc:docMk/>
      </pc:docMkLst>
      <pc:sldChg chg="modSp">
        <pc:chgData name="Zemba, Lillian (DEP)" userId="S::lillian.zemba@mass.gov::023c1a09-bb20-4441-a775-ec11c7d08437" providerId="AD" clId="Web-{33857C20-5C4A-4D9B-E9F5-BB1B37898CE6}" dt="2026-05-04T13:52:30.800" v="67" actId="20577"/>
        <pc:sldMkLst>
          <pc:docMk/>
          <pc:sldMk cId="0" sldId="261"/>
        </pc:sldMkLst>
        <pc:spChg chg="mod">
          <ac:chgData name="Zemba, Lillian (DEP)" userId="S::lillian.zemba@mass.gov::023c1a09-bb20-4441-a775-ec11c7d08437" providerId="AD" clId="Web-{33857C20-5C4A-4D9B-E9F5-BB1B37898CE6}" dt="2026-05-04T13:52:30.800" v="67" actId="20577"/>
          <ac:spMkLst>
            <pc:docMk/>
            <pc:sldMk cId="0" sldId="261"/>
            <ac:spMk id="3" creationId="{2434256F-6954-5A1F-4A8B-606CBBBE7A6A}"/>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massgov-my.sharepoint.com/personal/lillian_zemba_mass_gov/Documents/Copy%20of%202007%20CORE%20Totals2024_.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Lillian.Zemba\AppData\Local\Microsoft\Windows\INetCache\Content.Outlook\U0FV3R9V\Copy%20of%202007%20CORE%20Totals2024_.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Lillian.Zemba\AppData\Local\Microsoft\Windows\INetCache\Content.Outlook\U0FV3R9V\Copy%20of%202007%20CORE%20Totals2024_.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895902182393359E-2"/>
          <c:y val="4.4545508985005103E-2"/>
          <c:w val="0.88105506010138879"/>
          <c:h val="0.81827263167410247"/>
        </c:manualLayout>
      </c:layout>
      <c:barChart>
        <c:barDir val="col"/>
        <c:grouping val="clustered"/>
        <c:varyColors val="0"/>
        <c:ser>
          <c:idx val="0"/>
          <c:order val="0"/>
          <c:tx>
            <c:v>Use with Styrolution</c:v>
          </c:tx>
          <c:spPr>
            <a:solidFill>
              <a:srgbClr val="12239E"/>
            </a:solidFill>
            <a:ln>
              <a:noFill/>
            </a:ln>
            <a:effectLst/>
          </c:spPr>
          <c:invertIfNegative val="0"/>
          <c:cat>
            <c:numRef>
              <c:f>_2007_CORE_Totals_2021!$A$2:$A$19</c:f>
              <c:numCache>
                <c:formatCode>General</c:formatCode>
                <c:ptCount val="18"/>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numCache>
            </c:numRef>
          </c:cat>
          <c:val>
            <c:numRef>
              <c:f>_2007_CORE_Totals_2021!$X$2:$X$19</c:f>
              <c:numCache>
                <c:formatCode>_(* #,##0.00_);_(* \(#,##0.00\);_(* "-"??_);_(@_)</c:formatCode>
                <c:ptCount val="18"/>
                <c:pt idx="0">
                  <c:v>792068739.54182065</c:v>
                </c:pt>
                <c:pt idx="1">
                  <c:v>730470867.30443871</c:v>
                </c:pt>
                <c:pt idx="2">
                  <c:v>655616097.18926442</c:v>
                </c:pt>
                <c:pt idx="3">
                  <c:v>639785980.25864947</c:v>
                </c:pt>
                <c:pt idx="4">
                  <c:v>635536920.66721463</c:v>
                </c:pt>
                <c:pt idx="5">
                  <c:v>612050597.99643767</c:v>
                </c:pt>
                <c:pt idx="6">
                  <c:v>581538163.46447682</c:v>
                </c:pt>
                <c:pt idx="7">
                  <c:v>559623468.69407773</c:v>
                </c:pt>
                <c:pt idx="8">
                  <c:v>418609934.37932342</c:v>
                </c:pt>
                <c:pt idx="9">
                  <c:v>368160155.99913925</c:v>
                </c:pt>
                <c:pt idx="10">
                  <c:v>351985816.19015801</c:v>
                </c:pt>
                <c:pt idx="11">
                  <c:v>341478221.59046197</c:v>
                </c:pt>
                <c:pt idx="12">
                  <c:v>330082351.03832424</c:v>
                </c:pt>
                <c:pt idx="13">
                  <c:v>301182004.57762963</c:v>
                </c:pt>
                <c:pt idx="14">
                  <c:v>300404842.70210516</c:v>
                </c:pt>
                <c:pt idx="15">
                  <c:v>293465056.60926706</c:v>
                </c:pt>
                <c:pt idx="16">
                  <c:v>248265653.49666998</c:v>
                </c:pt>
                <c:pt idx="17">
                  <c:v>229594489.99177498</c:v>
                </c:pt>
              </c:numCache>
            </c:numRef>
          </c:val>
          <c:extLst>
            <c:ext xmlns:c16="http://schemas.microsoft.com/office/drawing/2014/chart" uri="{C3380CC4-5D6E-409C-BE32-E72D297353CC}">
              <c16:uniqueId val="{00000000-324E-432F-B6F6-38BF4DAE8E42}"/>
            </c:ext>
          </c:extLst>
        </c:ser>
        <c:ser>
          <c:idx val="1"/>
          <c:order val="1"/>
          <c:tx>
            <c:v>Use without Styrolution</c:v>
          </c:tx>
          <c:spPr>
            <a:solidFill>
              <a:srgbClr val="E66C37"/>
            </a:solidFill>
            <a:ln>
              <a:noFill/>
            </a:ln>
            <a:effectLst/>
          </c:spPr>
          <c:invertIfNegative val="0"/>
          <c:cat>
            <c:numRef>
              <c:f>_2007_CORE_Totals_2021!$A$2:$A$19</c:f>
              <c:numCache>
                <c:formatCode>General</c:formatCode>
                <c:ptCount val="18"/>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numCache>
            </c:numRef>
          </c:cat>
          <c:val>
            <c:numRef>
              <c:f>_2007_CORE_Totals_2021!$Y$2:$Y$19</c:f>
              <c:numCache>
                <c:formatCode>_(* #,##0.00_);_(* \(#,##0.00\);_(* "-"??_);_(@_)</c:formatCode>
                <c:ptCount val="18"/>
                <c:pt idx="0">
                  <c:v>564435139.54182065</c:v>
                </c:pt>
                <c:pt idx="1">
                  <c:v>499572314.47425008</c:v>
                </c:pt>
                <c:pt idx="2">
                  <c:v>412791267.37054449</c:v>
                </c:pt>
                <c:pt idx="3">
                  <c:v>389282513.16296589</c:v>
                </c:pt>
                <c:pt idx="4">
                  <c:v>393501430.35559899</c:v>
                </c:pt>
                <c:pt idx="5">
                  <c:v>401105759.13914037</c:v>
                </c:pt>
                <c:pt idx="6">
                  <c:v>398443852.16774362</c:v>
                </c:pt>
                <c:pt idx="7">
                  <c:v>427736475.14575404</c:v>
                </c:pt>
                <c:pt idx="8">
                  <c:v>418609934.37932342</c:v>
                </c:pt>
                <c:pt idx="9">
                  <c:v>368160155.99913925</c:v>
                </c:pt>
                <c:pt idx="10">
                  <c:v>351985816.19015801</c:v>
                </c:pt>
                <c:pt idx="11">
                  <c:v>341478221.59046197</c:v>
                </c:pt>
                <c:pt idx="12">
                  <c:v>330082351.03832424</c:v>
                </c:pt>
                <c:pt idx="13">
                  <c:v>301182004.57762963</c:v>
                </c:pt>
                <c:pt idx="14">
                  <c:v>300404842.70210516</c:v>
                </c:pt>
                <c:pt idx="15">
                  <c:v>293465056.60926706</c:v>
                </c:pt>
                <c:pt idx="16">
                  <c:v>248265653.49666998</c:v>
                </c:pt>
                <c:pt idx="17">
                  <c:v>229594489.99177498</c:v>
                </c:pt>
              </c:numCache>
            </c:numRef>
          </c:val>
          <c:extLst>
            <c:ext xmlns:c16="http://schemas.microsoft.com/office/drawing/2014/chart" uri="{C3380CC4-5D6E-409C-BE32-E72D297353CC}">
              <c16:uniqueId val="{00000001-324E-432F-B6F6-38BF4DAE8E42}"/>
            </c:ext>
          </c:extLst>
        </c:ser>
        <c:dLbls>
          <c:showLegendKey val="0"/>
          <c:showVal val="0"/>
          <c:showCatName val="0"/>
          <c:showSerName val="0"/>
          <c:showPercent val="0"/>
          <c:showBubbleSize val="0"/>
        </c:dLbls>
        <c:gapWidth val="219"/>
        <c:overlap val="-27"/>
        <c:axId val="765003888"/>
        <c:axId val="765001592"/>
      </c:barChart>
      <c:catAx>
        <c:axId val="765003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765001592"/>
        <c:crosses val="autoZero"/>
        <c:auto val="1"/>
        <c:lblAlgn val="ctr"/>
        <c:lblOffset val="100"/>
        <c:noMultiLvlLbl val="0"/>
      </c:catAx>
      <c:valAx>
        <c:axId val="765001592"/>
        <c:scaling>
          <c:orientation val="minMax"/>
        </c:scaling>
        <c:delete val="0"/>
        <c:axPos val="l"/>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765003888"/>
        <c:crosses val="autoZero"/>
        <c:crossBetween val="between"/>
        <c:dispUnits>
          <c:builtInUnit val="millions"/>
          <c:dispUnitsLbl>
            <c:layout>
              <c:manualLayout>
                <c:xMode val="edge"/>
                <c:yMode val="edge"/>
                <c:x val="4.2852424891676984E-3"/>
                <c:y val="0.30629081987897627"/>
              </c:manualLayout>
            </c:layout>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a:solidFill>
                        <a:schemeClr val="tx1"/>
                      </a:solidFill>
                    </a:rPr>
                    <a:t>Millions of Pounds</a:t>
                  </a:r>
                </a:p>
              </c:rich>
            </c:tx>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dispUnitsLbl>
        </c:dispUnits>
      </c:valAx>
      <c:spPr>
        <a:noFill/>
        <a:ln>
          <a:noFill/>
        </a:ln>
        <a:effectLst/>
      </c:spPr>
    </c:plotArea>
    <c:legend>
      <c:legendPos val="r"/>
      <c:layout>
        <c:manualLayout>
          <c:xMode val="edge"/>
          <c:yMode val="edge"/>
          <c:x val="0.74516849020161746"/>
          <c:y val="0.38852550164283084"/>
          <c:w val="0.22937143065336002"/>
          <c:h val="0.12585145637204506"/>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12239E"/>
            </a:solidFill>
            <a:ln>
              <a:noFill/>
            </a:ln>
            <a:effectLst/>
          </c:spPr>
          <c:invertIfNegative val="0"/>
          <c:cat>
            <c:numRef>
              <c:f>_2007_CORE_Totals_2021!$A$2:$A$19</c:f>
              <c:numCache>
                <c:formatCode>General</c:formatCode>
                <c:ptCount val="18"/>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numCache>
            </c:numRef>
          </c:cat>
          <c:val>
            <c:numRef>
              <c:f>_2007_CORE_Totals_2021!$Z$2:$Z$19</c:f>
              <c:numCache>
                <c:formatCode>_(* #,##0.00_);_(* \(#,##0.00\);_(* "-"??_);_(@_)</c:formatCode>
                <c:ptCount val="18"/>
                <c:pt idx="0">
                  <c:v>75444896.384835795</c:v>
                </c:pt>
                <c:pt idx="1">
                  <c:v>71471851.245651886</c:v>
                </c:pt>
                <c:pt idx="2">
                  <c:v>61777754.755769044</c:v>
                </c:pt>
                <c:pt idx="3">
                  <c:v>63175102.400248937</c:v>
                </c:pt>
                <c:pt idx="4">
                  <c:v>57740130.39893721</c:v>
                </c:pt>
                <c:pt idx="5">
                  <c:v>58946155.082858987</c:v>
                </c:pt>
                <c:pt idx="6">
                  <c:v>54776262.105842769</c:v>
                </c:pt>
                <c:pt idx="7">
                  <c:v>60664244.814195327</c:v>
                </c:pt>
                <c:pt idx="8">
                  <c:v>58913327.151650161</c:v>
                </c:pt>
                <c:pt idx="9">
                  <c:v>53330909.220460869</c:v>
                </c:pt>
                <c:pt idx="10">
                  <c:v>54928593.350934051</c:v>
                </c:pt>
                <c:pt idx="11">
                  <c:v>49722602.381614059</c:v>
                </c:pt>
                <c:pt idx="12">
                  <c:v>45723404.821112826</c:v>
                </c:pt>
                <c:pt idx="13">
                  <c:v>44141581.47436554</c:v>
                </c:pt>
                <c:pt idx="14">
                  <c:v>44322026.616760761</c:v>
                </c:pt>
                <c:pt idx="15">
                  <c:v>43758224.82438229</c:v>
                </c:pt>
                <c:pt idx="16">
                  <c:v>36140080.480145425</c:v>
                </c:pt>
                <c:pt idx="17">
                  <c:v>31051874.828425951</c:v>
                </c:pt>
              </c:numCache>
            </c:numRef>
          </c:val>
          <c:extLst>
            <c:ext xmlns:c16="http://schemas.microsoft.com/office/drawing/2014/chart" uri="{C3380CC4-5D6E-409C-BE32-E72D297353CC}">
              <c16:uniqueId val="{00000000-E2EB-4981-AE21-97E56C32C233}"/>
            </c:ext>
          </c:extLst>
        </c:ser>
        <c:dLbls>
          <c:showLegendKey val="0"/>
          <c:showVal val="0"/>
          <c:showCatName val="0"/>
          <c:showSerName val="0"/>
          <c:showPercent val="0"/>
          <c:showBubbleSize val="0"/>
        </c:dLbls>
        <c:gapWidth val="219"/>
        <c:overlap val="-27"/>
        <c:axId val="768551896"/>
        <c:axId val="768552224"/>
      </c:barChart>
      <c:catAx>
        <c:axId val="768551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768552224"/>
        <c:crosses val="autoZero"/>
        <c:auto val="1"/>
        <c:lblAlgn val="ctr"/>
        <c:lblOffset val="100"/>
        <c:noMultiLvlLbl val="0"/>
      </c:catAx>
      <c:valAx>
        <c:axId val="768552224"/>
        <c:scaling>
          <c:orientation val="minMax"/>
        </c:scaling>
        <c:delete val="0"/>
        <c:axPos val="l"/>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768551896"/>
        <c:crosses val="autoZero"/>
        <c:crossBetween val="between"/>
        <c:dispUnits>
          <c:builtInUnit val="millions"/>
          <c:dispUnitsLbl>
            <c:layout>
              <c:manualLayout>
                <c:xMode val="edge"/>
                <c:yMode val="edge"/>
                <c:x val="1.2138568885785829E-2"/>
                <c:y val="0.23131227381202202"/>
              </c:manualLayout>
            </c:layout>
            <c:tx>
              <c:rich>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r>
                    <a:rPr lang="en-US" sz="1800">
                      <a:solidFill>
                        <a:schemeClr val="tx1"/>
                      </a:solidFill>
                    </a:rPr>
                    <a:t>Millions of Pounds</a:t>
                  </a:r>
                </a:p>
              </c:rich>
            </c:tx>
            <c:spPr>
              <a:noFill/>
              <a:ln>
                <a:noFill/>
              </a:ln>
              <a:effectLst/>
            </c:spPr>
            <c:txPr>
              <a:bodyPr rot="-54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12239E"/>
            </a:solidFill>
            <a:ln>
              <a:noFill/>
            </a:ln>
            <a:effectLst/>
          </c:spPr>
          <c:invertIfNegative val="0"/>
          <c:cat>
            <c:numRef>
              <c:f>_2007_CORE_Totals_2021!$A$2:$A$19</c:f>
              <c:numCache>
                <c:formatCode>General</c:formatCode>
                <c:ptCount val="18"/>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numCache>
            </c:numRef>
          </c:cat>
          <c:val>
            <c:numRef>
              <c:f>_2007_CORE_Totals_2021!$AA$2:$AA$19</c:f>
              <c:numCache>
                <c:formatCode>_(* #,##0.00_);_(* \(#,##0.00\);_(* "-"??_);_(@_)</c:formatCode>
                <c:ptCount val="18"/>
                <c:pt idx="0">
                  <c:v>6201455.7527354546</c:v>
                </c:pt>
                <c:pt idx="1">
                  <c:v>4953700.2363076117</c:v>
                </c:pt>
                <c:pt idx="2">
                  <c:v>4077104.8693797109</c:v>
                </c:pt>
                <c:pt idx="3">
                  <c:v>3651127.6704354109</c:v>
                </c:pt>
                <c:pt idx="4">
                  <c:v>3004455.0036103595</c:v>
                </c:pt>
                <c:pt idx="5">
                  <c:v>2791449.2360159783</c:v>
                </c:pt>
                <c:pt idx="6">
                  <c:v>2471439.6032969849</c:v>
                </c:pt>
                <c:pt idx="7">
                  <c:v>2715806.4029908022</c:v>
                </c:pt>
                <c:pt idx="8">
                  <c:v>3255572.4365951642</c:v>
                </c:pt>
                <c:pt idx="9">
                  <c:v>2527563.5032416414</c:v>
                </c:pt>
                <c:pt idx="10">
                  <c:v>2285827.1104100696</c:v>
                </c:pt>
                <c:pt idx="11">
                  <c:v>1773683.8739219313</c:v>
                </c:pt>
                <c:pt idx="12">
                  <c:v>1661871.2814618826</c:v>
                </c:pt>
                <c:pt idx="13">
                  <c:v>1581616.5218753249</c:v>
                </c:pt>
                <c:pt idx="14">
                  <c:v>1492091.0583729479</c:v>
                </c:pt>
                <c:pt idx="15">
                  <c:v>1321087.3600442193</c:v>
                </c:pt>
                <c:pt idx="16">
                  <c:v>1068484.6149709939</c:v>
                </c:pt>
                <c:pt idx="17">
                  <c:v>975997.18586898909</c:v>
                </c:pt>
              </c:numCache>
            </c:numRef>
          </c:val>
          <c:extLst>
            <c:ext xmlns:c16="http://schemas.microsoft.com/office/drawing/2014/chart" uri="{C3380CC4-5D6E-409C-BE32-E72D297353CC}">
              <c16:uniqueId val="{00000000-B44B-4E5D-B71B-C42A326F28D3}"/>
            </c:ext>
          </c:extLst>
        </c:ser>
        <c:dLbls>
          <c:showLegendKey val="0"/>
          <c:showVal val="0"/>
          <c:showCatName val="0"/>
          <c:showSerName val="0"/>
          <c:showPercent val="0"/>
          <c:showBubbleSize val="0"/>
        </c:dLbls>
        <c:gapWidth val="219"/>
        <c:overlap val="-27"/>
        <c:axId val="916075392"/>
        <c:axId val="916072768"/>
      </c:barChart>
      <c:catAx>
        <c:axId val="916075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916072768"/>
        <c:crosses val="autoZero"/>
        <c:auto val="1"/>
        <c:lblAlgn val="ctr"/>
        <c:lblOffset val="100"/>
        <c:noMultiLvlLbl val="0"/>
      </c:catAx>
      <c:valAx>
        <c:axId val="916072768"/>
        <c:scaling>
          <c:orientation val="minMax"/>
        </c:scaling>
        <c:delete val="0"/>
        <c:axPos val="l"/>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916075392"/>
        <c:crosses val="autoZero"/>
        <c:crossBetween val="between"/>
        <c:dispUnits>
          <c:builtInUnit val="millions"/>
          <c:dispUnitsLbl>
            <c:layout>
              <c:manualLayout>
                <c:xMode val="edge"/>
                <c:yMode val="edge"/>
                <c:x val="9.1524469665730714E-3"/>
                <c:y val="0.34337910607625299"/>
              </c:manualLayout>
            </c:layout>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a:t>Millions of Pounds</a:t>
                  </a:r>
                </a:p>
              </c:rich>
            </c:tx>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15AC82-4DD7-3793-45C2-52C45BC7B46A}"/>
              </a:ext>
            </a:extLst>
          </p:cNvPr>
          <p:cNvSpPr txBox="1">
            <a:spLocks noGrp="1"/>
          </p:cNvSpPr>
          <p:nvPr>
            <p:ph type="hdr" sz="quarter"/>
          </p:nvPr>
        </p:nvSpPr>
        <p:spPr>
          <a:xfrm>
            <a:off x="0" y="0"/>
            <a:ext cx="3077733" cy="471053"/>
          </a:xfrm>
          <a:prstGeom prst="rect">
            <a:avLst/>
          </a:prstGeom>
          <a:noFill/>
          <a:ln>
            <a:noFill/>
          </a:ln>
        </p:spPr>
        <p:txBody>
          <a:bodyPr vert="horz" wrap="square" lIns="94219" tIns="47109" rIns="94219" bIns="47109" anchor="t" anchorCtr="0" compatLnSpc="1">
            <a:noAutofit/>
          </a:bodyPr>
          <a:lstStyle>
            <a:lvl1pPr marL="0" marR="0" lvl="0" indent="0" algn="l" defTabSz="924641"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3" name="Date Placeholder 2">
            <a:extLst>
              <a:ext uri="{FF2B5EF4-FFF2-40B4-BE49-F238E27FC236}">
                <a16:creationId xmlns:a16="http://schemas.microsoft.com/office/drawing/2014/main" id="{ED763372-B7D8-8096-50EB-701F310F19EC}"/>
              </a:ext>
            </a:extLst>
          </p:cNvPr>
          <p:cNvSpPr txBox="1">
            <a:spLocks noGrp="1"/>
          </p:cNvSpPr>
          <p:nvPr>
            <p:ph type="dt" idx="1"/>
          </p:nvPr>
        </p:nvSpPr>
        <p:spPr>
          <a:xfrm>
            <a:off x="4023094" y="0"/>
            <a:ext cx="3077733" cy="471053"/>
          </a:xfrm>
          <a:prstGeom prst="rect">
            <a:avLst/>
          </a:prstGeom>
          <a:noFill/>
          <a:ln>
            <a:noFill/>
          </a:ln>
        </p:spPr>
        <p:txBody>
          <a:bodyPr vert="horz" wrap="square" lIns="94219" tIns="47109" rIns="94219" bIns="47109" anchor="t" anchorCtr="0" compatLnSpc="1">
            <a:noAutofit/>
          </a:bodyPr>
          <a:lstStyle>
            <a:lvl1pPr marL="0" marR="0" lvl="0" indent="0" algn="r" defTabSz="924641"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8A06561D-F06F-4ED7-8E8A-323F2F5C5532}" type="datetime1">
              <a:rPr lang="en-US"/>
              <a:pPr lvl="0"/>
              <a:t>5/20/2026</a:t>
            </a:fld>
            <a:endParaRPr lang="en-US"/>
          </a:p>
        </p:txBody>
      </p:sp>
      <p:sp>
        <p:nvSpPr>
          <p:cNvPr id="4" name="Slide Image Placeholder 3">
            <a:extLst>
              <a:ext uri="{FF2B5EF4-FFF2-40B4-BE49-F238E27FC236}">
                <a16:creationId xmlns:a16="http://schemas.microsoft.com/office/drawing/2014/main" id="{0714B6B6-5750-15D7-5B73-EF080639651A}"/>
              </a:ext>
            </a:extLst>
          </p:cNvPr>
          <p:cNvSpPr>
            <a:spLocks noGrp="1" noRot="1" noChangeAspect="1"/>
          </p:cNvSpPr>
          <p:nvPr>
            <p:ph type="sldImg" idx="2"/>
          </p:nvPr>
        </p:nvSpPr>
        <p:spPr>
          <a:xfrm>
            <a:off x="735013" y="1173166"/>
            <a:ext cx="5632447" cy="3168652"/>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408509EC-3C34-2328-A18D-12198D4DF998}"/>
              </a:ext>
            </a:extLst>
          </p:cNvPr>
          <p:cNvSpPr txBox="1">
            <a:spLocks noGrp="1"/>
          </p:cNvSpPr>
          <p:nvPr>
            <p:ph type="body" sz="quarter" idx="3"/>
          </p:nvPr>
        </p:nvSpPr>
        <p:spPr>
          <a:xfrm>
            <a:off x="710251" y="4518205"/>
            <a:ext cx="5681971" cy="3696718"/>
          </a:xfrm>
          <a:prstGeom prst="rect">
            <a:avLst/>
          </a:prstGeom>
          <a:noFill/>
          <a:ln>
            <a:noFill/>
          </a:ln>
        </p:spPr>
        <p:txBody>
          <a:bodyPr vert="horz" wrap="square" lIns="94219" tIns="47109" rIns="94219" bIns="47109"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9CBAA002-CBAB-3908-4342-6EB937F9D016}"/>
              </a:ext>
            </a:extLst>
          </p:cNvPr>
          <p:cNvSpPr txBox="1">
            <a:spLocks noGrp="1"/>
          </p:cNvSpPr>
          <p:nvPr>
            <p:ph type="ftr" sz="quarter" idx="4"/>
          </p:nvPr>
        </p:nvSpPr>
        <p:spPr>
          <a:xfrm>
            <a:off x="0" y="8917420"/>
            <a:ext cx="3077733" cy="471053"/>
          </a:xfrm>
          <a:prstGeom prst="rect">
            <a:avLst/>
          </a:prstGeom>
          <a:noFill/>
          <a:ln>
            <a:noFill/>
          </a:ln>
        </p:spPr>
        <p:txBody>
          <a:bodyPr vert="horz" wrap="square" lIns="94219" tIns="47109" rIns="94219" bIns="47109" anchor="b" anchorCtr="0" compatLnSpc="1">
            <a:noAutofit/>
          </a:bodyPr>
          <a:lstStyle>
            <a:lvl1pPr marL="0" marR="0" lvl="0" indent="0" algn="l" defTabSz="924641"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endParaRPr lang="en-US"/>
          </a:p>
        </p:txBody>
      </p:sp>
      <p:sp>
        <p:nvSpPr>
          <p:cNvPr id="7" name="Slide Number Placeholder 6">
            <a:extLst>
              <a:ext uri="{FF2B5EF4-FFF2-40B4-BE49-F238E27FC236}">
                <a16:creationId xmlns:a16="http://schemas.microsoft.com/office/drawing/2014/main" id="{08AB2A44-5A63-F356-08D0-9B0A2A557C24}"/>
              </a:ext>
            </a:extLst>
          </p:cNvPr>
          <p:cNvSpPr txBox="1">
            <a:spLocks noGrp="1"/>
          </p:cNvSpPr>
          <p:nvPr>
            <p:ph type="sldNum" sz="quarter" idx="5"/>
          </p:nvPr>
        </p:nvSpPr>
        <p:spPr>
          <a:xfrm>
            <a:off x="4023094" y="8917420"/>
            <a:ext cx="3077733" cy="471053"/>
          </a:xfrm>
          <a:prstGeom prst="rect">
            <a:avLst/>
          </a:prstGeom>
          <a:noFill/>
          <a:ln>
            <a:noFill/>
          </a:ln>
        </p:spPr>
        <p:txBody>
          <a:bodyPr vert="horz" wrap="square" lIns="94219" tIns="47109" rIns="94219" bIns="47109" anchor="b" anchorCtr="0" compatLnSpc="1">
            <a:noAutofit/>
          </a:bodyPr>
          <a:lstStyle>
            <a:lvl1pPr marL="0" marR="0" lvl="0" indent="0" algn="r" defTabSz="924641"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stStyle>
          <a:p>
            <a:pPr lvl="0"/>
            <a:fld id="{6D9DEF31-1BA8-4FA5-9268-B06371D8828F}" type="slidenum">
              <a:t>‹#›</a:t>
            </a:fld>
            <a:endParaRPr lang="en-US"/>
          </a:p>
        </p:txBody>
      </p:sp>
    </p:spTree>
    <p:extLst>
      <p:ext uri="{BB962C8B-B14F-4D97-AF65-F5344CB8AC3E}">
        <p14:creationId xmlns:p14="http://schemas.microsoft.com/office/powerpoint/2010/main" val="3064671544"/>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B62490-3108-566F-F7FD-8AE1800B0947}"/>
              </a:ext>
            </a:extLst>
          </p:cNvPr>
          <p:cNvSpPr>
            <a:spLocks noGrp="1" noRot="1" noChangeAspect="1"/>
          </p:cNvSpPr>
          <p:nvPr>
            <p:ph type="sldImg"/>
          </p:nvPr>
        </p:nvSpPr>
        <p:spPr>
          <a:xfrm>
            <a:off x="569913" y="1173163"/>
            <a:ext cx="5632450" cy="3168650"/>
          </a:xfrm>
        </p:spPr>
      </p:sp>
      <p:sp>
        <p:nvSpPr>
          <p:cNvPr id="3" name="Notes Placeholder 2">
            <a:extLst>
              <a:ext uri="{FF2B5EF4-FFF2-40B4-BE49-F238E27FC236}">
                <a16:creationId xmlns:a16="http://schemas.microsoft.com/office/drawing/2014/main" id="{7D9C143D-DC5A-0281-C7DF-4CC1FB18D830}"/>
              </a:ext>
            </a:extLst>
          </p:cNvPr>
          <p:cNvSpPr txBox="1">
            <a:spLocks noGrp="1"/>
          </p:cNvSpPr>
          <p:nvPr>
            <p:ph type="body" sz="quarter" idx="1"/>
          </p:nvPr>
        </p:nvSpPr>
        <p:spPr/>
        <p:txBody>
          <a:bodyPr/>
          <a:lstStyle/>
          <a:p>
            <a:pPr lvl="0"/>
            <a:endParaRPr lang="en-US" sz="2400" dirty="0"/>
          </a:p>
        </p:txBody>
      </p:sp>
      <p:sp>
        <p:nvSpPr>
          <p:cNvPr id="4" name="Slide Number Placeholder 3">
            <a:extLst>
              <a:ext uri="{FF2B5EF4-FFF2-40B4-BE49-F238E27FC236}">
                <a16:creationId xmlns:a16="http://schemas.microsoft.com/office/drawing/2014/main" id="{BB0F2651-3AB7-3EF0-C434-A78D0434477A}"/>
              </a:ext>
            </a:extLst>
          </p:cNvPr>
          <p:cNvSpPr txBox="1"/>
          <p:nvPr/>
        </p:nvSpPr>
        <p:spPr>
          <a:xfrm>
            <a:off x="4023094" y="8917420"/>
            <a:ext cx="3077733" cy="471053"/>
          </a:xfrm>
          <a:prstGeom prst="rect">
            <a:avLst/>
          </a:prstGeom>
          <a:noFill/>
          <a:ln cap="flat">
            <a:noFill/>
          </a:ln>
        </p:spPr>
        <p:txBody>
          <a:bodyPr vert="horz" wrap="square" lIns="94219" tIns="47109" rIns="94219" bIns="47109" anchor="b" anchorCtr="0" compatLnSpc="1">
            <a:noAutofit/>
          </a:bodyPr>
          <a:lstStyle/>
          <a:p>
            <a:pPr marL="0" marR="0" lvl="0" indent="0" algn="r" defTabSz="92464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5A2A0BD-973E-4601-90F4-D76C41071AB4}" type="slidenum">
              <a:t>1</a:t>
            </a:fld>
            <a:endParaRPr lang="en-US" sz="1200" b="0" i="0" u="none" strike="noStrike" kern="0" cap="none" spc="0" baseline="0">
              <a:solidFill>
                <a:srgbClr val="000000"/>
              </a:solidFill>
              <a:uFillTx/>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90A765-FE60-17AF-56F6-A41B48827E72}"/>
              </a:ext>
            </a:extLst>
          </p:cNvPr>
          <p:cNvSpPr>
            <a:spLocks noGrp="1" noRot="1" noChangeAspect="1"/>
          </p:cNvSpPr>
          <p:nvPr>
            <p:ph type="sldImg"/>
          </p:nvPr>
        </p:nvSpPr>
        <p:spPr>
          <a:xfrm>
            <a:off x="709613" y="1071563"/>
            <a:ext cx="5632450" cy="3168650"/>
          </a:xfrm>
        </p:spPr>
      </p:sp>
      <p:sp>
        <p:nvSpPr>
          <p:cNvPr id="3" name="Notes Placeholder 2">
            <a:extLst>
              <a:ext uri="{FF2B5EF4-FFF2-40B4-BE49-F238E27FC236}">
                <a16:creationId xmlns:a16="http://schemas.microsoft.com/office/drawing/2014/main" id="{2155F3FB-55E0-CD76-68F3-07754AD4283E}"/>
              </a:ext>
            </a:extLst>
          </p:cNvPr>
          <p:cNvSpPr txBox="1">
            <a:spLocks noGrp="1"/>
          </p:cNvSpPr>
          <p:nvPr>
            <p:ph type="body" sz="quarter" idx="1"/>
          </p:nvPr>
        </p:nvSpPr>
        <p:spPr/>
        <p:txBody>
          <a:bodyPr/>
          <a:lstStyle/>
          <a:p>
            <a:pPr marL="288950" lvl="0" indent="-288950">
              <a:buSzPct val="100000"/>
              <a:buFont typeface="Arial" pitchFamily="34"/>
              <a:buChar char="•"/>
            </a:pPr>
            <a:endParaRPr lang="en-US" sz="1600" b="1" dirty="0"/>
          </a:p>
        </p:txBody>
      </p:sp>
      <p:sp>
        <p:nvSpPr>
          <p:cNvPr id="4" name="Slide Number Placeholder 3">
            <a:extLst>
              <a:ext uri="{FF2B5EF4-FFF2-40B4-BE49-F238E27FC236}">
                <a16:creationId xmlns:a16="http://schemas.microsoft.com/office/drawing/2014/main" id="{ED1DF141-138E-28DF-3F3C-E05018F3BBA6}"/>
              </a:ext>
            </a:extLst>
          </p:cNvPr>
          <p:cNvSpPr txBox="1"/>
          <p:nvPr/>
        </p:nvSpPr>
        <p:spPr>
          <a:xfrm>
            <a:off x="4023094" y="8917420"/>
            <a:ext cx="3077733" cy="471053"/>
          </a:xfrm>
          <a:prstGeom prst="rect">
            <a:avLst/>
          </a:prstGeom>
          <a:noFill/>
          <a:ln cap="flat">
            <a:noFill/>
          </a:ln>
        </p:spPr>
        <p:txBody>
          <a:bodyPr vert="horz" wrap="square" lIns="94219" tIns="47109" rIns="94219" bIns="47109" anchor="b" anchorCtr="0" compatLnSpc="1">
            <a:noAutofit/>
          </a:bodyPr>
          <a:lstStyle/>
          <a:p>
            <a:pPr marL="0" marR="0" lvl="0" indent="0" algn="r" defTabSz="92464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62B6FF1-5806-4EF6-A2B6-3F6954D270A4}" type="slidenum">
              <a:t>3</a:t>
            </a:fld>
            <a:endParaRPr lang="en-US" sz="1200" b="0" i="0" u="none" strike="noStrike" kern="0" cap="none" spc="0" baseline="0">
              <a:solidFill>
                <a:srgbClr val="000000"/>
              </a:solidFill>
              <a:uFillTx/>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93FF7-82F0-7798-329C-6706F9B9691F}"/>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0A5D80A6-C395-47CF-DD88-D53EA1094EEF}"/>
              </a:ext>
            </a:extLst>
          </p:cNvPr>
          <p:cNvSpPr txBox="1">
            <a:spLocks noGrp="1"/>
          </p:cNvSpPr>
          <p:nvPr>
            <p:ph type="body" sz="quarter" idx="1"/>
          </p:nvPr>
        </p:nvSpPr>
        <p:spPr/>
        <p:txBody>
          <a:bodyPr/>
          <a:lstStyle/>
          <a:p>
            <a:pPr lvl="0"/>
            <a:endParaRPr lang="en-US" dirty="0"/>
          </a:p>
        </p:txBody>
      </p:sp>
      <p:sp>
        <p:nvSpPr>
          <p:cNvPr id="4" name="Slide Number Placeholder 3">
            <a:extLst>
              <a:ext uri="{FF2B5EF4-FFF2-40B4-BE49-F238E27FC236}">
                <a16:creationId xmlns:a16="http://schemas.microsoft.com/office/drawing/2014/main" id="{90EF3F4B-527B-F735-4E95-E106950CF385}"/>
              </a:ext>
            </a:extLst>
          </p:cNvPr>
          <p:cNvSpPr txBox="1"/>
          <p:nvPr/>
        </p:nvSpPr>
        <p:spPr>
          <a:xfrm>
            <a:off x="4023094" y="8917420"/>
            <a:ext cx="3077733" cy="471053"/>
          </a:xfrm>
          <a:prstGeom prst="rect">
            <a:avLst/>
          </a:prstGeom>
          <a:noFill/>
          <a:ln cap="flat">
            <a:noFill/>
          </a:ln>
        </p:spPr>
        <p:txBody>
          <a:bodyPr vert="horz" wrap="square" lIns="94219" tIns="47109" rIns="94219" bIns="47109" anchor="b" anchorCtr="0" compatLnSpc="1">
            <a:noAutofit/>
          </a:bodyPr>
          <a:lstStyle/>
          <a:p>
            <a:pPr marL="0" marR="0" lvl="0" indent="0" algn="r" defTabSz="92464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8422C544-2D04-429A-80D0-A93B00A48557}" type="slidenum">
              <a:t>4</a:t>
            </a:fld>
            <a:endParaRPr lang="en-US" sz="1200" b="0" i="0" u="none" strike="noStrike" kern="1200" cap="none" spc="0" baseline="0">
              <a:solidFill>
                <a:srgbClr val="000000"/>
              </a:solidFill>
              <a:uFillTx/>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0C02D0-A7E5-10D3-B81B-0078B6EC4812}"/>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3CC4E5B9-27CE-FBC4-7CB4-AD5A2222D53E}"/>
              </a:ext>
            </a:extLst>
          </p:cNvPr>
          <p:cNvSpPr txBox="1">
            <a:spLocks noGrp="1"/>
          </p:cNvSpPr>
          <p:nvPr>
            <p:ph type="body" sz="quarter" idx="1"/>
          </p:nvPr>
        </p:nvSpPr>
        <p:spPr/>
        <p:txBody>
          <a:bodyPr/>
          <a:lstStyle/>
          <a:p>
            <a:pPr lvl="0"/>
            <a:endParaRPr lang="en-US" dirty="0"/>
          </a:p>
        </p:txBody>
      </p:sp>
      <p:sp>
        <p:nvSpPr>
          <p:cNvPr id="4" name="Slide Number Placeholder 3">
            <a:extLst>
              <a:ext uri="{FF2B5EF4-FFF2-40B4-BE49-F238E27FC236}">
                <a16:creationId xmlns:a16="http://schemas.microsoft.com/office/drawing/2014/main" id="{ECF64E74-87A3-3393-3344-A5528AECB909}"/>
              </a:ext>
            </a:extLst>
          </p:cNvPr>
          <p:cNvSpPr txBox="1"/>
          <p:nvPr/>
        </p:nvSpPr>
        <p:spPr>
          <a:xfrm>
            <a:off x="4023094" y="8917420"/>
            <a:ext cx="3077733" cy="471053"/>
          </a:xfrm>
          <a:prstGeom prst="rect">
            <a:avLst/>
          </a:prstGeom>
          <a:noFill/>
          <a:ln cap="flat">
            <a:noFill/>
          </a:ln>
        </p:spPr>
        <p:txBody>
          <a:bodyPr vert="horz" wrap="square" lIns="94219" tIns="47109" rIns="94219" bIns="47109" anchor="b" anchorCtr="0" compatLnSpc="1">
            <a:noAutofit/>
          </a:bodyPr>
          <a:lstStyle/>
          <a:p>
            <a:pPr marL="0" marR="0" lvl="0" indent="0" algn="r" defTabSz="92464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24ED998-3446-4E5D-B248-C3CA1B7C7626}" type="slidenum">
              <a:t>5</a:t>
            </a:fld>
            <a:endParaRPr lang="en-US" sz="1200" b="0" i="0" u="none" strike="noStrike" kern="1200" cap="none" spc="0" baseline="0">
              <a:solidFill>
                <a:srgbClr val="000000"/>
              </a:solidFill>
              <a:uFillTx/>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FF0B4D-D955-BBD4-598A-BBBDC3345541}"/>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8B622713-06E8-4D09-9424-0BA99920413E}"/>
              </a:ext>
            </a:extLst>
          </p:cNvPr>
          <p:cNvSpPr txBox="1">
            <a:spLocks noGrp="1"/>
          </p:cNvSpPr>
          <p:nvPr>
            <p:ph type="body" sz="quarter" idx="1"/>
          </p:nvPr>
        </p:nvSpPr>
        <p:spPr/>
        <p:txBody>
          <a:bodyPr/>
          <a:lstStyle/>
          <a:p>
            <a:pPr lvl="0"/>
            <a:endParaRPr lang="en-US" dirty="0"/>
          </a:p>
        </p:txBody>
      </p:sp>
      <p:sp>
        <p:nvSpPr>
          <p:cNvPr id="4" name="Slide Number Placeholder 3">
            <a:extLst>
              <a:ext uri="{FF2B5EF4-FFF2-40B4-BE49-F238E27FC236}">
                <a16:creationId xmlns:a16="http://schemas.microsoft.com/office/drawing/2014/main" id="{395B8527-54BD-8357-330F-780E5FC06D88}"/>
              </a:ext>
            </a:extLst>
          </p:cNvPr>
          <p:cNvSpPr txBox="1"/>
          <p:nvPr/>
        </p:nvSpPr>
        <p:spPr>
          <a:xfrm>
            <a:off x="4023094" y="8917420"/>
            <a:ext cx="3077733" cy="471053"/>
          </a:xfrm>
          <a:prstGeom prst="rect">
            <a:avLst/>
          </a:prstGeom>
          <a:noFill/>
          <a:ln cap="flat">
            <a:noFill/>
          </a:ln>
        </p:spPr>
        <p:txBody>
          <a:bodyPr vert="horz" wrap="square" lIns="94219" tIns="47109" rIns="94219" bIns="47109" anchor="b" anchorCtr="0" compatLnSpc="1">
            <a:noAutofit/>
          </a:bodyPr>
          <a:lstStyle/>
          <a:p>
            <a:pPr marL="0" marR="0" lvl="0" indent="0" algn="r" defTabSz="92464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B091790-357A-4D77-A90C-DA76134573E4}" type="slidenum">
              <a:t>6</a:t>
            </a:fld>
            <a:endParaRPr lang="en-US" sz="1200" b="0" i="0" u="none" strike="noStrike" kern="0" cap="none" spc="0" baseline="0">
              <a:solidFill>
                <a:srgbClr val="000000"/>
              </a:solidFill>
              <a:uFillTx/>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6A0D5A-C381-AB5C-F3A8-DD1B6F06A3F3}"/>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D6376E37-EAB0-1191-9447-9A9C7D10B73C}"/>
              </a:ext>
            </a:extLst>
          </p:cNvPr>
          <p:cNvSpPr txBox="1">
            <a:spLocks noGrp="1"/>
          </p:cNvSpPr>
          <p:nvPr>
            <p:ph type="body" sz="quarter" idx="1"/>
          </p:nvPr>
        </p:nvSpPr>
        <p:spPr/>
        <p:txBody>
          <a:bodyPr/>
          <a:lstStyle/>
          <a:p>
            <a:pPr marL="174952" lvl="0" indent="-174952">
              <a:buSzPct val="100000"/>
              <a:buFont typeface="Arial" pitchFamily="34"/>
              <a:buChar char="•"/>
            </a:pPr>
            <a:endParaRPr lang="en-US" sz="2000" dirty="0"/>
          </a:p>
        </p:txBody>
      </p:sp>
      <p:sp>
        <p:nvSpPr>
          <p:cNvPr id="4" name="Slide Number Placeholder 3">
            <a:extLst>
              <a:ext uri="{FF2B5EF4-FFF2-40B4-BE49-F238E27FC236}">
                <a16:creationId xmlns:a16="http://schemas.microsoft.com/office/drawing/2014/main" id="{D66DE202-6B51-166F-B781-A8255F01F3C3}"/>
              </a:ext>
            </a:extLst>
          </p:cNvPr>
          <p:cNvSpPr txBox="1"/>
          <p:nvPr/>
        </p:nvSpPr>
        <p:spPr>
          <a:xfrm>
            <a:off x="4023094" y="8917420"/>
            <a:ext cx="3077733" cy="471053"/>
          </a:xfrm>
          <a:prstGeom prst="rect">
            <a:avLst/>
          </a:prstGeom>
          <a:noFill/>
          <a:ln cap="flat">
            <a:noFill/>
          </a:ln>
        </p:spPr>
        <p:txBody>
          <a:bodyPr vert="horz" wrap="square" lIns="94219" tIns="47109" rIns="94219" bIns="47109" anchor="b" anchorCtr="0" compatLnSpc="1">
            <a:noAutofit/>
          </a:bodyPr>
          <a:lstStyle/>
          <a:p>
            <a:pPr marL="0" marR="0" lvl="0" indent="0" algn="r" defTabSz="92464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02FDF75-0A70-4337-8998-050CE8511A62}" type="slidenum">
              <a:t>7</a:t>
            </a:fld>
            <a:endParaRPr lang="en-US" sz="1200" b="0" i="0" u="none" strike="noStrike" kern="0" cap="none" spc="0" baseline="0">
              <a:solidFill>
                <a:srgbClr val="000000"/>
              </a:solidFill>
              <a:uFillTx/>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9CF10B-971A-040D-59F3-7BDB0A17178F}"/>
              </a:ext>
            </a:extLst>
          </p:cNvPr>
          <p:cNvSpPr>
            <a:spLocks noGrp="1" noRot="1" noChangeAspect="1"/>
          </p:cNvSpPr>
          <p:nvPr>
            <p:ph type="sldImg"/>
          </p:nvPr>
        </p:nvSpPr>
        <p:spPr>
          <a:xfrm>
            <a:off x="481013" y="1079500"/>
            <a:ext cx="5632450" cy="3168650"/>
          </a:xfrm>
        </p:spPr>
      </p:sp>
      <p:sp>
        <p:nvSpPr>
          <p:cNvPr id="3" name="Notes Placeholder 2">
            <a:extLst>
              <a:ext uri="{FF2B5EF4-FFF2-40B4-BE49-F238E27FC236}">
                <a16:creationId xmlns:a16="http://schemas.microsoft.com/office/drawing/2014/main" id="{174C40F8-6D18-4C2B-E35F-24717ED5D995}"/>
              </a:ext>
            </a:extLst>
          </p:cNvPr>
          <p:cNvSpPr txBox="1">
            <a:spLocks noGrp="1"/>
          </p:cNvSpPr>
          <p:nvPr>
            <p:ph type="body" sz="quarter" idx="1"/>
          </p:nvPr>
        </p:nvSpPr>
        <p:spPr/>
        <p:txBody>
          <a:bodyPr/>
          <a:lstStyle/>
          <a:p>
            <a:pPr lvl="0"/>
            <a:endParaRPr lang="en-US" dirty="0"/>
          </a:p>
        </p:txBody>
      </p:sp>
      <p:sp>
        <p:nvSpPr>
          <p:cNvPr id="4" name="Slide Number Placeholder 3">
            <a:extLst>
              <a:ext uri="{FF2B5EF4-FFF2-40B4-BE49-F238E27FC236}">
                <a16:creationId xmlns:a16="http://schemas.microsoft.com/office/drawing/2014/main" id="{6B9AAB71-7A62-6FCA-4771-48B530C14E77}"/>
              </a:ext>
            </a:extLst>
          </p:cNvPr>
          <p:cNvSpPr txBox="1"/>
          <p:nvPr/>
        </p:nvSpPr>
        <p:spPr>
          <a:xfrm>
            <a:off x="4023094" y="8917420"/>
            <a:ext cx="3077733" cy="471053"/>
          </a:xfrm>
          <a:prstGeom prst="rect">
            <a:avLst/>
          </a:prstGeom>
          <a:noFill/>
          <a:ln cap="flat">
            <a:noFill/>
          </a:ln>
        </p:spPr>
        <p:txBody>
          <a:bodyPr vert="horz" wrap="square" lIns="94219" tIns="47109" rIns="94219" bIns="47109" anchor="b" anchorCtr="0" compatLnSpc="1">
            <a:noAutofit/>
          </a:bodyPr>
          <a:lstStyle/>
          <a:p>
            <a:pPr marL="0" marR="0" lvl="0" indent="0" algn="r" defTabSz="92464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F33967-42CC-43EC-939D-AFCE39799F2E}" type="slidenum">
              <a:t>8</a:t>
            </a:fld>
            <a:endParaRPr lang="en-US" sz="1200" b="0" i="0" u="none" strike="noStrike" kern="1200" cap="none" spc="0" baseline="0">
              <a:solidFill>
                <a:srgbClr val="000000"/>
              </a:solidFill>
              <a:uFillTx/>
              <a:latin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3B2345-568D-7B78-26F5-DB4AAA99C9C8}"/>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50A6AACD-2B6A-BD6E-D316-B6A987BA4A14}"/>
              </a:ext>
            </a:extLst>
          </p:cNvPr>
          <p:cNvSpPr txBox="1">
            <a:spLocks noGrp="1"/>
          </p:cNvSpPr>
          <p:nvPr>
            <p:ph type="body" sz="quarter" idx="1"/>
          </p:nvPr>
        </p:nvSpPr>
        <p:spPr/>
        <p:txBody>
          <a:bodyPr/>
          <a:lstStyle/>
          <a:p>
            <a:pPr lvl="0"/>
            <a:endParaRPr lang="en-US" sz="2000" dirty="0"/>
          </a:p>
          <a:p>
            <a:pPr lvl="0"/>
            <a:endParaRPr lang="en-US" sz="2000" dirty="0"/>
          </a:p>
        </p:txBody>
      </p:sp>
      <p:sp>
        <p:nvSpPr>
          <p:cNvPr id="4" name="Slide Number Placeholder 3">
            <a:extLst>
              <a:ext uri="{FF2B5EF4-FFF2-40B4-BE49-F238E27FC236}">
                <a16:creationId xmlns:a16="http://schemas.microsoft.com/office/drawing/2014/main" id="{D2B6F093-FEE3-4047-9B09-8DFB09BE4939}"/>
              </a:ext>
            </a:extLst>
          </p:cNvPr>
          <p:cNvSpPr txBox="1"/>
          <p:nvPr/>
        </p:nvSpPr>
        <p:spPr>
          <a:xfrm>
            <a:off x="4023094" y="8917420"/>
            <a:ext cx="3077733" cy="471053"/>
          </a:xfrm>
          <a:prstGeom prst="rect">
            <a:avLst/>
          </a:prstGeom>
          <a:noFill/>
          <a:ln cap="flat">
            <a:noFill/>
          </a:ln>
        </p:spPr>
        <p:txBody>
          <a:bodyPr vert="horz" wrap="square" lIns="94219" tIns="47109" rIns="94219" bIns="47109" anchor="b" anchorCtr="0" compatLnSpc="1">
            <a:noAutofit/>
          </a:bodyPr>
          <a:lstStyle/>
          <a:p>
            <a:pPr marL="0" marR="0" lvl="0" indent="0" algn="r" defTabSz="924641"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4C16379-2D41-43D4-8371-D0C1777D12A0}" type="slidenum">
              <a:t>9</a:t>
            </a:fld>
            <a:endParaRPr lang="en-US" sz="1200" b="0" i="0" u="none" strike="noStrike" kern="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55F80-C34C-F8DA-7A9E-49878F68DC3F}"/>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5137CBC2-DDF1-CA9D-704F-73BA62FC2C5C}"/>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909A0029-2DCD-B428-F405-1500A65060DD}"/>
              </a:ext>
            </a:extLst>
          </p:cNvPr>
          <p:cNvSpPr txBox="1">
            <a:spLocks noGrp="1"/>
          </p:cNvSpPr>
          <p:nvPr>
            <p:ph type="dt" sz="half" idx="7"/>
          </p:nvPr>
        </p:nvSpPr>
        <p:spPr/>
        <p:txBody>
          <a:bodyPr/>
          <a:lstStyle>
            <a:lvl1pPr>
              <a:defRPr/>
            </a:lvl1pPr>
          </a:lstStyle>
          <a:p>
            <a:pPr lvl="0"/>
            <a:fld id="{EE7983EA-2CFA-462D-98E9-56D1FB4EC32F}" type="datetime1">
              <a:rPr lang="en-US"/>
              <a:pPr lvl="0"/>
              <a:t>5/20/2026</a:t>
            </a:fld>
            <a:endParaRPr lang="en-US"/>
          </a:p>
        </p:txBody>
      </p:sp>
      <p:sp>
        <p:nvSpPr>
          <p:cNvPr id="5" name="Footer Placeholder 4">
            <a:extLst>
              <a:ext uri="{FF2B5EF4-FFF2-40B4-BE49-F238E27FC236}">
                <a16:creationId xmlns:a16="http://schemas.microsoft.com/office/drawing/2014/main" id="{67D3DF59-EBC1-7633-A4C9-F877EC6E4791}"/>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F2CF8CB2-6ECC-BC48-6259-F120B3B1C5EC}"/>
              </a:ext>
            </a:extLst>
          </p:cNvPr>
          <p:cNvSpPr txBox="1">
            <a:spLocks noGrp="1"/>
          </p:cNvSpPr>
          <p:nvPr>
            <p:ph type="sldNum" sz="quarter" idx="8"/>
          </p:nvPr>
        </p:nvSpPr>
        <p:spPr/>
        <p:txBody>
          <a:bodyPr/>
          <a:lstStyle>
            <a:lvl1pPr>
              <a:defRPr/>
            </a:lvl1pPr>
          </a:lstStyle>
          <a:p>
            <a:pPr lvl="0"/>
            <a:fld id="{CDF62DDD-5B0E-4327-876C-E345DBB5DF3A}" type="slidenum">
              <a:t>‹#›</a:t>
            </a:fld>
            <a:endParaRPr lang="en-US"/>
          </a:p>
        </p:txBody>
      </p:sp>
    </p:spTree>
    <p:extLst>
      <p:ext uri="{BB962C8B-B14F-4D97-AF65-F5344CB8AC3E}">
        <p14:creationId xmlns:p14="http://schemas.microsoft.com/office/powerpoint/2010/main" val="130164175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3C9B4-EC05-2D8E-8810-A2DE8B43DB88}"/>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5296A08A-FB25-BEEE-360D-3B44FE9ED975}"/>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B0087E-7255-7D8B-4A60-D51EE0C7ECA7}"/>
              </a:ext>
            </a:extLst>
          </p:cNvPr>
          <p:cNvSpPr txBox="1">
            <a:spLocks noGrp="1"/>
          </p:cNvSpPr>
          <p:nvPr>
            <p:ph type="dt" sz="half" idx="7"/>
          </p:nvPr>
        </p:nvSpPr>
        <p:spPr/>
        <p:txBody>
          <a:bodyPr/>
          <a:lstStyle>
            <a:lvl1pPr>
              <a:defRPr/>
            </a:lvl1pPr>
          </a:lstStyle>
          <a:p>
            <a:pPr lvl="0"/>
            <a:fld id="{E22A419E-36B7-4373-A216-4770D17055BA}" type="datetime1">
              <a:rPr lang="en-US"/>
              <a:pPr lvl="0"/>
              <a:t>5/20/2026</a:t>
            </a:fld>
            <a:endParaRPr lang="en-US"/>
          </a:p>
        </p:txBody>
      </p:sp>
      <p:sp>
        <p:nvSpPr>
          <p:cNvPr id="5" name="Footer Placeholder 4">
            <a:extLst>
              <a:ext uri="{FF2B5EF4-FFF2-40B4-BE49-F238E27FC236}">
                <a16:creationId xmlns:a16="http://schemas.microsoft.com/office/drawing/2014/main" id="{E4B30BCE-7C9C-DC23-0B8D-A85B7698FF2A}"/>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41C4A73F-15BE-5CE5-75A6-786A6E8389D3}"/>
              </a:ext>
            </a:extLst>
          </p:cNvPr>
          <p:cNvSpPr txBox="1">
            <a:spLocks noGrp="1"/>
          </p:cNvSpPr>
          <p:nvPr>
            <p:ph type="sldNum" sz="quarter" idx="8"/>
          </p:nvPr>
        </p:nvSpPr>
        <p:spPr/>
        <p:txBody>
          <a:bodyPr/>
          <a:lstStyle>
            <a:lvl1pPr>
              <a:defRPr/>
            </a:lvl1pPr>
          </a:lstStyle>
          <a:p>
            <a:pPr lvl="0"/>
            <a:fld id="{12E5407A-D455-4324-8112-1B65C7A72CB2}" type="slidenum">
              <a:t>‹#›</a:t>
            </a:fld>
            <a:endParaRPr lang="en-US"/>
          </a:p>
        </p:txBody>
      </p:sp>
    </p:spTree>
    <p:extLst>
      <p:ext uri="{BB962C8B-B14F-4D97-AF65-F5344CB8AC3E}">
        <p14:creationId xmlns:p14="http://schemas.microsoft.com/office/powerpoint/2010/main" val="93601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5B514-E14B-0173-5F9E-C5A9D7F05A71}"/>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818D0D4E-27B0-A6EF-BA31-65675863A409}"/>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54F018-9887-3F79-8885-9E00470E019A}"/>
              </a:ext>
            </a:extLst>
          </p:cNvPr>
          <p:cNvSpPr txBox="1">
            <a:spLocks noGrp="1"/>
          </p:cNvSpPr>
          <p:nvPr>
            <p:ph type="dt" sz="half" idx="7"/>
          </p:nvPr>
        </p:nvSpPr>
        <p:spPr/>
        <p:txBody>
          <a:bodyPr/>
          <a:lstStyle>
            <a:lvl1pPr>
              <a:defRPr/>
            </a:lvl1pPr>
          </a:lstStyle>
          <a:p>
            <a:pPr lvl="0"/>
            <a:fld id="{323B26DE-7F0F-498D-BCEC-ABCF761C6D76}" type="datetime1">
              <a:rPr lang="en-US"/>
              <a:pPr lvl="0"/>
              <a:t>5/20/2026</a:t>
            </a:fld>
            <a:endParaRPr lang="en-US"/>
          </a:p>
        </p:txBody>
      </p:sp>
      <p:sp>
        <p:nvSpPr>
          <p:cNvPr id="5" name="Footer Placeholder 4">
            <a:extLst>
              <a:ext uri="{FF2B5EF4-FFF2-40B4-BE49-F238E27FC236}">
                <a16:creationId xmlns:a16="http://schemas.microsoft.com/office/drawing/2014/main" id="{3966C911-BE05-4E42-5CFD-4FED502A9E61}"/>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88E655F2-14DA-BE1B-1ADD-4E6BDA736C03}"/>
              </a:ext>
            </a:extLst>
          </p:cNvPr>
          <p:cNvSpPr txBox="1">
            <a:spLocks noGrp="1"/>
          </p:cNvSpPr>
          <p:nvPr>
            <p:ph type="sldNum" sz="quarter" idx="8"/>
          </p:nvPr>
        </p:nvSpPr>
        <p:spPr/>
        <p:txBody>
          <a:bodyPr/>
          <a:lstStyle>
            <a:lvl1pPr>
              <a:defRPr/>
            </a:lvl1pPr>
          </a:lstStyle>
          <a:p>
            <a:pPr lvl="0"/>
            <a:fld id="{FC7F6FF0-413A-4A2F-AAAC-524BB1BCD7E1}" type="slidenum">
              <a:t>‹#›</a:t>
            </a:fld>
            <a:endParaRPr lang="en-US"/>
          </a:p>
        </p:txBody>
      </p:sp>
    </p:spTree>
    <p:extLst>
      <p:ext uri="{BB962C8B-B14F-4D97-AF65-F5344CB8AC3E}">
        <p14:creationId xmlns:p14="http://schemas.microsoft.com/office/powerpoint/2010/main" val="662086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46539-7B5E-CC5F-DD12-93054008E349}"/>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380EC2E6-263D-511C-85B6-7082BB7D02A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61168C-343E-D1CB-1187-3D9E4E5EA061}"/>
              </a:ext>
            </a:extLst>
          </p:cNvPr>
          <p:cNvSpPr txBox="1">
            <a:spLocks noGrp="1"/>
          </p:cNvSpPr>
          <p:nvPr>
            <p:ph type="dt" sz="half" idx="7"/>
          </p:nvPr>
        </p:nvSpPr>
        <p:spPr/>
        <p:txBody>
          <a:bodyPr/>
          <a:lstStyle>
            <a:lvl1pPr>
              <a:defRPr/>
            </a:lvl1pPr>
          </a:lstStyle>
          <a:p>
            <a:pPr lvl="0"/>
            <a:fld id="{4BC3DBB5-1177-49FA-956F-EA3E650BFC37}" type="datetime1">
              <a:rPr lang="en-US"/>
              <a:pPr lvl="0"/>
              <a:t>5/20/2026</a:t>
            </a:fld>
            <a:endParaRPr lang="en-US"/>
          </a:p>
        </p:txBody>
      </p:sp>
      <p:sp>
        <p:nvSpPr>
          <p:cNvPr id="5" name="Footer Placeholder 4">
            <a:extLst>
              <a:ext uri="{FF2B5EF4-FFF2-40B4-BE49-F238E27FC236}">
                <a16:creationId xmlns:a16="http://schemas.microsoft.com/office/drawing/2014/main" id="{0DE3B6CB-54C9-509D-7947-03905F1CADA6}"/>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E6560221-07BE-68B1-7920-074F4DBDC092}"/>
              </a:ext>
            </a:extLst>
          </p:cNvPr>
          <p:cNvSpPr txBox="1">
            <a:spLocks noGrp="1"/>
          </p:cNvSpPr>
          <p:nvPr>
            <p:ph type="sldNum" sz="quarter" idx="8"/>
          </p:nvPr>
        </p:nvSpPr>
        <p:spPr/>
        <p:txBody>
          <a:bodyPr/>
          <a:lstStyle>
            <a:lvl1pPr>
              <a:defRPr/>
            </a:lvl1pPr>
          </a:lstStyle>
          <a:p>
            <a:pPr lvl="0"/>
            <a:fld id="{89F85BEA-22B7-4B29-8025-AFD8F2A7C972}" type="slidenum">
              <a:t>‹#›</a:t>
            </a:fld>
            <a:endParaRPr lang="en-US"/>
          </a:p>
        </p:txBody>
      </p:sp>
    </p:spTree>
    <p:extLst>
      <p:ext uri="{BB962C8B-B14F-4D97-AF65-F5344CB8AC3E}">
        <p14:creationId xmlns:p14="http://schemas.microsoft.com/office/powerpoint/2010/main" val="301087009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E7F21-3B37-EADC-8CDB-C62FD1DAF4E5}"/>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82036E8A-7EA6-7D8D-2CD2-4C60478A78A4}"/>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C51F12B4-2C42-FE80-43F6-D45C6857EF99}"/>
              </a:ext>
            </a:extLst>
          </p:cNvPr>
          <p:cNvSpPr txBox="1">
            <a:spLocks noGrp="1"/>
          </p:cNvSpPr>
          <p:nvPr>
            <p:ph type="dt" sz="half" idx="7"/>
          </p:nvPr>
        </p:nvSpPr>
        <p:spPr/>
        <p:txBody>
          <a:bodyPr/>
          <a:lstStyle>
            <a:lvl1pPr>
              <a:defRPr/>
            </a:lvl1pPr>
          </a:lstStyle>
          <a:p>
            <a:pPr lvl="0"/>
            <a:fld id="{00523AB3-3AE4-4361-BC70-FF2F5F0CA31A}" type="datetime1">
              <a:rPr lang="en-US"/>
              <a:pPr lvl="0"/>
              <a:t>5/20/2026</a:t>
            </a:fld>
            <a:endParaRPr lang="en-US"/>
          </a:p>
        </p:txBody>
      </p:sp>
      <p:sp>
        <p:nvSpPr>
          <p:cNvPr id="5" name="Footer Placeholder 4">
            <a:extLst>
              <a:ext uri="{FF2B5EF4-FFF2-40B4-BE49-F238E27FC236}">
                <a16:creationId xmlns:a16="http://schemas.microsoft.com/office/drawing/2014/main" id="{08E51766-64E7-602A-7582-D0E2C62BDD76}"/>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BEED8F32-0B7D-CD36-8A37-7F6B7787044A}"/>
              </a:ext>
            </a:extLst>
          </p:cNvPr>
          <p:cNvSpPr txBox="1">
            <a:spLocks noGrp="1"/>
          </p:cNvSpPr>
          <p:nvPr>
            <p:ph type="sldNum" sz="quarter" idx="8"/>
          </p:nvPr>
        </p:nvSpPr>
        <p:spPr/>
        <p:txBody>
          <a:bodyPr/>
          <a:lstStyle>
            <a:lvl1pPr>
              <a:defRPr/>
            </a:lvl1pPr>
          </a:lstStyle>
          <a:p>
            <a:pPr lvl="0"/>
            <a:fld id="{57C35F59-6349-479C-BCE4-E2E3C320DE13}" type="slidenum">
              <a:t>‹#›</a:t>
            </a:fld>
            <a:endParaRPr lang="en-US"/>
          </a:p>
        </p:txBody>
      </p:sp>
    </p:spTree>
    <p:extLst>
      <p:ext uri="{BB962C8B-B14F-4D97-AF65-F5344CB8AC3E}">
        <p14:creationId xmlns:p14="http://schemas.microsoft.com/office/powerpoint/2010/main" val="1211066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D251E-42A9-5CA9-AC21-597BDB5EBDCD}"/>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7A843098-D5EA-88C0-FB5C-B037BEE36EE9}"/>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555D6F-FCFD-63ED-A45E-BE88AA196760}"/>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8DD0C3-2CC6-3785-D29E-58B4C4A20EB0}"/>
              </a:ext>
            </a:extLst>
          </p:cNvPr>
          <p:cNvSpPr txBox="1">
            <a:spLocks noGrp="1"/>
          </p:cNvSpPr>
          <p:nvPr>
            <p:ph type="dt" sz="half" idx="7"/>
          </p:nvPr>
        </p:nvSpPr>
        <p:spPr/>
        <p:txBody>
          <a:bodyPr/>
          <a:lstStyle>
            <a:lvl1pPr>
              <a:defRPr/>
            </a:lvl1pPr>
          </a:lstStyle>
          <a:p>
            <a:pPr lvl="0"/>
            <a:fld id="{C4EFD406-EB8A-48CF-AC81-1EF6164B38A9}" type="datetime1">
              <a:rPr lang="en-US"/>
              <a:pPr lvl="0"/>
              <a:t>5/20/2026</a:t>
            </a:fld>
            <a:endParaRPr lang="en-US"/>
          </a:p>
        </p:txBody>
      </p:sp>
      <p:sp>
        <p:nvSpPr>
          <p:cNvPr id="6" name="Footer Placeholder 5">
            <a:extLst>
              <a:ext uri="{FF2B5EF4-FFF2-40B4-BE49-F238E27FC236}">
                <a16:creationId xmlns:a16="http://schemas.microsoft.com/office/drawing/2014/main" id="{8430C84C-71F2-945F-7EAD-A139AE6401CA}"/>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A6E4651E-9B88-ACC7-2933-BE4BA6645B43}"/>
              </a:ext>
            </a:extLst>
          </p:cNvPr>
          <p:cNvSpPr txBox="1">
            <a:spLocks noGrp="1"/>
          </p:cNvSpPr>
          <p:nvPr>
            <p:ph type="sldNum" sz="quarter" idx="8"/>
          </p:nvPr>
        </p:nvSpPr>
        <p:spPr/>
        <p:txBody>
          <a:bodyPr/>
          <a:lstStyle>
            <a:lvl1pPr>
              <a:defRPr/>
            </a:lvl1pPr>
          </a:lstStyle>
          <a:p>
            <a:pPr lvl="0"/>
            <a:fld id="{F18FC47B-48A8-4ED3-85DC-125E741EB438}" type="slidenum">
              <a:t>‹#›</a:t>
            </a:fld>
            <a:endParaRPr lang="en-US"/>
          </a:p>
        </p:txBody>
      </p:sp>
    </p:spTree>
    <p:extLst>
      <p:ext uri="{BB962C8B-B14F-4D97-AF65-F5344CB8AC3E}">
        <p14:creationId xmlns:p14="http://schemas.microsoft.com/office/powerpoint/2010/main" val="370878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63BD2-E1AE-2598-DF31-ABFD60E0454E}"/>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CDB43276-2D11-7C77-691D-7D9B7A366B5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F04386EE-F2B7-591A-87E1-4F46158B5FE1}"/>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9F5D29-01D5-49AC-A231-D71F71C7AAC3}"/>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45A97DC5-E184-2BF9-54E9-46EC4F032C86}"/>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7576E5-5269-C12D-E744-92FAAB542CEA}"/>
              </a:ext>
            </a:extLst>
          </p:cNvPr>
          <p:cNvSpPr txBox="1">
            <a:spLocks noGrp="1"/>
          </p:cNvSpPr>
          <p:nvPr>
            <p:ph type="dt" sz="half" idx="7"/>
          </p:nvPr>
        </p:nvSpPr>
        <p:spPr/>
        <p:txBody>
          <a:bodyPr/>
          <a:lstStyle>
            <a:lvl1pPr>
              <a:defRPr/>
            </a:lvl1pPr>
          </a:lstStyle>
          <a:p>
            <a:pPr lvl="0"/>
            <a:fld id="{BCBC967B-0C5C-4F33-BFB6-3D4CDE421565}" type="datetime1">
              <a:rPr lang="en-US"/>
              <a:pPr lvl="0"/>
              <a:t>5/20/2026</a:t>
            </a:fld>
            <a:endParaRPr lang="en-US"/>
          </a:p>
        </p:txBody>
      </p:sp>
      <p:sp>
        <p:nvSpPr>
          <p:cNvPr id="8" name="Footer Placeholder 7">
            <a:extLst>
              <a:ext uri="{FF2B5EF4-FFF2-40B4-BE49-F238E27FC236}">
                <a16:creationId xmlns:a16="http://schemas.microsoft.com/office/drawing/2014/main" id="{E6816A2F-EF2B-A205-5FC0-9576A7435F33}"/>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0A99E6A7-9BE6-0449-5AAB-5E3968346F62}"/>
              </a:ext>
            </a:extLst>
          </p:cNvPr>
          <p:cNvSpPr txBox="1">
            <a:spLocks noGrp="1"/>
          </p:cNvSpPr>
          <p:nvPr>
            <p:ph type="sldNum" sz="quarter" idx="8"/>
          </p:nvPr>
        </p:nvSpPr>
        <p:spPr/>
        <p:txBody>
          <a:bodyPr/>
          <a:lstStyle>
            <a:lvl1pPr>
              <a:defRPr/>
            </a:lvl1pPr>
          </a:lstStyle>
          <a:p>
            <a:pPr lvl="0"/>
            <a:fld id="{B066AAF4-0DFD-4C99-8567-3D69F61ADADC}" type="slidenum">
              <a:t>‹#›</a:t>
            </a:fld>
            <a:endParaRPr lang="en-US"/>
          </a:p>
        </p:txBody>
      </p:sp>
    </p:spTree>
    <p:extLst>
      <p:ext uri="{BB962C8B-B14F-4D97-AF65-F5344CB8AC3E}">
        <p14:creationId xmlns:p14="http://schemas.microsoft.com/office/powerpoint/2010/main" val="3931906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71F44-509B-EF60-B838-56A54396820D}"/>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12354179-1C6A-47D3-300F-B018EE9075A7}"/>
              </a:ext>
            </a:extLst>
          </p:cNvPr>
          <p:cNvSpPr txBox="1">
            <a:spLocks noGrp="1"/>
          </p:cNvSpPr>
          <p:nvPr>
            <p:ph type="dt" sz="half" idx="7"/>
          </p:nvPr>
        </p:nvSpPr>
        <p:spPr/>
        <p:txBody>
          <a:bodyPr/>
          <a:lstStyle>
            <a:lvl1pPr>
              <a:defRPr/>
            </a:lvl1pPr>
          </a:lstStyle>
          <a:p>
            <a:pPr lvl="0"/>
            <a:fld id="{9170E158-6790-4D2B-A80F-E766FBD21123}" type="datetime1">
              <a:rPr lang="en-US"/>
              <a:pPr lvl="0"/>
              <a:t>5/20/2026</a:t>
            </a:fld>
            <a:endParaRPr lang="en-US"/>
          </a:p>
        </p:txBody>
      </p:sp>
      <p:sp>
        <p:nvSpPr>
          <p:cNvPr id="4" name="Footer Placeholder 3">
            <a:extLst>
              <a:ext uri="{FF2B5EF4-FFF2-40B4-BE49-F238E27FC236}">
                <a16:creationId xmlns:a16="http://schemas.microsoft.com/office/drawing/2014/main" id="{951F798E-3BC0-6B3E-A8FB-4FDC3DF50CAE}"/>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D7BBAD3E-7208-E09B-98E2-A77A67994129}"/>
              </a:ext>
            </a:extLst>
          </p:cNvPr>
          <p:cNvSpPr txBox="1">
            <a:spLocks noGrp="1"/>
          </p:cNvSpPr>
          <p:nvPr>
            <p:ph type="sldNum" sz="quarter" idx="8"/>
          </p:nvPr>
        </p:nvSpPr>
        <p:spPr/>
        <p:txBody>
          <a:bodyPr/>
          <a:lstStyle>
            <a:lvl1pPr>
              <a:defRPr/>
            </a:lvl1pPr>
          </a:lstStyle>
          <a:p>
            <a:pPr lvl="0"/>
            <a:fld id="{A3093749-07C5-40A0-B153-7501478A5185}" type="slidenum">
              <a:t>‹#›</a:t>
            </a:fld>
            <a:endParaRPr lang="en-US"/>
          </a:p>
        </p:txBody>
      </p:sp>
    </p:spTree>
    <p:extLst>
      <p:ext uri="{BB962C8B-B14F-4D97-AF65-F5344CB8AC3E}">
        <p14:creationId xmlns:p14="http://schemas.microsoft.com/office/powerpoint/2010/main" val="4291715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0602CD-8F35-C7B3-EC13-4432BB122520}"/>
              </a:ext>
            </a:extLst>
          </p:cNvPr>
          <p:cNvSpPr txBox="1">
            <a:spLocks noGrp="1"/>
          </p:cNvSpPr>
          <p:nvPr>
            <p:ph type="dt" sz="half" idx="7"/>
          </p:nvPr>
        </p:nvSpPr>
        <p:spPr/>
        <p:txBody>
          <a:bodyPr/>
          <a:lstStyle>
            <a:lvl1pPr>
              <a:defRPr/>
            </a:lvl1pPr>
          </a:lstStyle>
          <a:p>
            <a:pPr lvl="0"/>
            <a:fld id="{F2F82EBA-A71D-4A58-9F97-85D0B0698E55}" type="datetime1">
              <a:rPr lang="en-US"/>
              <a:pPr lvl="0"/>
              <a:t>5/20/2026</a:t>
            </a:fld>
            <a:endParaRPr lang="en-US"/>
          </a:p>
        </p:txBody>
      </p:sp>
      <p:sp>
        <p:nvSpPr>
          <p:cNvPr id="3" name="Footer Placeholder 2">
            <a:extLst>
              <a:ext uri="{FF2B5EF4-FFF2-40B4-BE49-F238E27FC236}">
                <a16:creationId xmlns:a16="http://schemas.microsoft.com/office/drawing/2014/main" id="{5228060A-9E35-AE17-EFF6-D07137685637}"/>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EA0D796C-D6DC-B1B4-6401-3DC998758F48}"/>
              </a:ext>
            </a:extLst>
          </p:cNvPr>
          <p:cNvSpPr txBox="1">
            <a:spLocks noGrp="1"/>
          </p:cNvSpPr>
          <p:nvPr>
            <p:ph type="sldNum" sz="quarter" idx="8"/>
          </p:nvPr>
        </p:nvSpPr>
        <p:spPr/>
        <p:txBody>
          <a:bodyPr/>
          <a:lstStyle>
            <a:lvl1pPr>
              <a:defRPr/>
            </a:lvl1pPr>
          </a:lstStyle>
          <a:p>
            <a:pPr lvl="0"/>
            <a:fld id="{55A14F5B-C8EB-49FC-B023-7FE9734F7B89}" type="slidenum">
              <a:t>‹#›</a:t>
            </a:fld>
            <a:endParaRPr lang="en-US"/>
          </a:p>
        </p:txBody>
      </p:sp>
    </p:spTree>
    <p:extLst>
      <p:ext uri="{BB962C8B-B14F-4D97-AF65-F5344CB8AC3E}">
        <p14:creationId xmlns:p14="http://schemas.microsoft.com/office/powerpoint/2010/main" val="744661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1D8B-63FA-2199-AE95-233116D050E4}"/>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EB48116D-1ADD-B348-16E3-8222C718B3CB}"/>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36A0DE-80A5-AE0A-B3EC-EE3AC966D403}"/>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B653725B-47CC-7C00-C951-ACFFF0C20F77}"/>
              </a:ext>
            </a:extLst>
          </p:cNvPr>
          <p:cNvSpPr txBox="1">
            <a:spLocks noGrp="1"/>
          </p:cNvSpPr>
          <p:nvPr>
            <p:ph type="dt" sz="half" idx="7"/>
          </p:nvPr>
        </p:nvSpPr>
        <p:spPr/>
        <p:txBody>
          <a:bodyPr/>
          <a:lstStyle>
            <a:lvl1pPr>
              <a:defRPr/>
            </a:lvl1pPr>
          </a:lstStyle>
          <a:p>
            <a:pPr lvl="0"/>
            <a:fld id="{788CA7BF-491A-4B5F-B0F9-DF036525A902}" type="datetime1">
              <a:rPr lang="en-US"/>
              <a:pPr lvl="0"/>
              <a:t>5/20/2026</a:t>
            </a:fld>
            <a:endParaRPr lang="en-US"/>
          </a:p>
        </p:txBody>
      </p:sp>
      <p:sp>
        <p:nvSpPr>
          <p:cNvPr id="6" name="Footer Placeholder 5">
            <a:extLst>
              <a:ext uri="{FF2B5EF4-FFF2-40B4-BE49-F238E27FC236}">
                <a16:creationId xmlns:a16="http://schemas.microsoft.com/office/drawing/2014/main" id="{A0E8B7B5-C70B-3E52-32E5-DB8560378294}"/>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CDA7E164-CAE6-672E-26C4-DDAC5A52B950}"/>
              </a:ext>
            </a:extLst>
          </p:cNvPr>
          <p:cNvSpPr txBox="1">
            <a:spLocks noGrp="1"/>
          </p:cNvSpPr>
          <p:nvPr>
            <p:ph type="sldNum" sz="quarter" idx="8"/>
          </p:nvPr>
        </p:nvSpPr>
        <p:spPr/>
        <p:txBody>
          <a:bodyPr/>
          <a:lstStyle>
            <a:lvl1pPr>
              <a:defRPr/>
            </a:lvl1pPr>
          </a:lstStyle>
          <a:p>
            <a:pPr lvl="0"/>
            <a:fld id="{D3037985-2B23-4724-9690-7DEFF0E8EC62}" type="slidenum">
              <a:t>‹#›</a:t>
            </a:fld>
            <a:endParaRPr lang="en-US"/>
          </a:p>
        </p:txBody>
      </p:sp>
    </p:spTree>
    <p:extLst>
      <p:ext uri="{BB962C8B-B14F-4D97-AF65-F5344CB8AC3E}">
        <p14:creationId xmlns:p14="http://schemas.microsoft.com/office/powerpoint/2010/main" val="1050265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DE2C1-A7EA-695F-6A06-B9ED1ECC1CD4}"/>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BD92F697-3700-B7E4-85AF-3989F350CD0D}"/>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en-US"/>
          </a:p>
        </p:txBody>
      </p:sp>
      <p:sp>
        <p:nvSpPr>
          <p:cNvPr id="4" name="Text Placeholder 3">
            <a:extLst>
              <a:ext uri="{FF2B5EF4-FFF2-40B4-BE49-F238E27FC236}">
                <a16:creationId xmlns:a16="http://schemas.microsoft.com/office/drawing/2014/main" id="{F9DB6831-AED6-10B7-ADE1-F2B75F6459FB}"/>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3E6C891B-1897-202A-B61D-EA5E7165966E}"/>
              </a:ext>
            </a:extLst>
          </p:cNvPr>
          <p:cNvSpPr txBox="1">
            <a:spLocks noGrp="1"/>
          </p:cNvSpPr>
          <p:nvPr>
            <p:ph type="dt" sz="half" idx="7"/>
          </p:nvPr>
        </p:nvSpPr>
        <p:spPr/>
        <p:txBody>
          <a:bodyPr/>
          <a:lstStyle>
            <a:lvl1pPr>
              <a:defRPr/>
            </a:lvl1pPr>
          </a:lstStyle>
          <a:p>
            <a:pPr lvl="0"/>
            <a:fld id="{944678BB-BD04-4B16-AF22-82552151BFD8}" type="datetime1">
              <a:rPr lang="en-US"/>
              <a:pPr lvl="0"/>
              <a:t>5/20/2026</a:t>
            </a:fld>
            <a:endParaRPr lang="en-US"/>
          </a:p>
        </p:txBody>
      </p:sp>
      <p:sp>
        <p:nvSpPr>
          <p:cNvPr id="6" name="Footer Placeholder 5">
            <a:extLst>
              <a:ext uri="{FF2B5EF4-FFF2-40B4-BE49-F238E27FC236}">
                <a16:creationId xmlns:a16="http://schemas.microsoft.com/office/drawing/2014/main" id="{81388743-7969-E748-B73F-2ED3F6CBCB06}"/>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EA40B03B-2C05-BBE0-DE8F-9905DFB5FDFC}"/>
              </a:ext>
            </a:extLst>
          </p:cNvPr>
          <p:cNvSpPr txBox="1">
            <a:spLocks noGrp="1"/>
          </p:cNvSpPr>
          <p:nvPr>
            <p:ph type="sldNum" sz="quarter" idx="8"/>
          </p:nvPr>
        </p:nvSpPr>
        <p:spPr/>
        <p:txBody>
          <a:bodyPr/>
          <a:lstStyle>
            <a:lvl1pPr>
              <a:defRPr/>
            </a:lvl1pPr>
          </a:lstStyle>
          <a:p>
            <a:pPr lvl="0"/>
            <a:fld id="{E7DA82E7-F2BA-49A2-8393-3443492A2038}" type="slidenum">
              <a:t>‹#›</a:t>
            </a:fld>
            <a:endParaRPr lang="en-US"/>
          </a:p>
        </p:txBody>
      </p:sp>
    </p:spTree>
    <p:extLst>
      <p:ext uri="{BB962C8B-B14F-4D97-AF65-F5344CB8AC3E}">
        <p14:creationId xmlns:p14="http://schemas.microsoft.com/office/powerpoint/2010/main" val="286078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581EDC-7DB6-52C9-97C5-82450D5D85C6}"/>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2">
            <a:extLst>
              <a:ext uri="{FF2B5EF4-FFF2-40B4-BE49-F238E27FC236}">
                <a16:creationId xmlns:a16="http://schemas.microsoft.com/office/drawing/2014/main" id="{4332E760-54E9-F207-EFCA-1260E5811D64}"/>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29C749-93FB-E14C-FFCB-467A6CC4AD7E}"/>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767676"/>
                </a:solidFill>
                <a:uFillTx/>
                <a:latin typeface="Aptos"/>
              </a:defRPr>
            </a:lvl1pPr>
          </a:lstStyle>
          <a:p>
            <a:pPr lvl="0"/>
            <a:fld id="{F7E7316F-ECD8-4917-9003-A7A4B7829183}" type="datetime1">
              <a:rPr lang="en-US"/>
              <a:pPr lvl="0"/>
              <a:t>5/20/2026</a:t>
            </a:fld>
            <a:endParaRPr lang="en-US"/>
          </a:p>
        </p:txBody>
      </p:sp>
      <p:sp>
        <p:nvSpPr>
          <p:cNvPr id="5" name="Footer Placeholder 4">
            <a:extLst>
              <a:ext uri="{FF2B5EF4-FFF2-40B4-BE49-F238E27FC236}">
                <a16:creationId xmlns:a16="http://schemas.microsoft.com/office/drawing/2014/main" id="{46CA2E9E-3CEA-2489-D720-406AF3A88F12}"/>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767676"/>
                </a:solidFill>
                <a:uFillTx/>
                <a:latin typeface="Aptos"/>
              </a:defRPr>
            </a:lvl1pPr>
          </a:lstStyle>
          <a:p>
            <a:pPr lvl="0"/>
            <a:endParaRPr lang="en-US"/>
          </a:p>
        </p:txBody>
      </p:sp>
      <p:sp>
        <p:nvSpPr>
          <p:cNvPr id="6" name="Slide Number Placeholder 5">
            <a:extLst>
              <a:ext uri="{FF2B5EF4-FFF2-40B4-BE49-F238E27FC236}">
                <a16:creationId xmlns:a16="http://schemas.microsoft.com/office/drawing/2014/main" id="{D9ABEA3E-23D3-E3E3-BFD9-2F25DB99445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767676"/>
                </a:solidFill>
                <a:uFillTx/>
                <a:latin typeface="Aptos"/>
              </a:defRPr>
            </a:lvl1pPr>
          </a:lstStyle>
          <a:p>
            <a:pPr lvl="0"/>
            <a:fld id="{1EA7503A-4DA5-421C-8AEF-895ADC68A999}"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ass.gov/lists/massdep-toxics-use-reduction-act-tura-data-results#tura-information-releases-&#8203;"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F560E-7E18-2561-F92B-EC8284472E19}"/>
              </a:ext>
            </a:extLst>
          </p:cNvPr>
          <p:cNvSpPr txBox="1">
            <a:spLocks noGrp="1"/>
          </p:cNvSpPr>
          <p:nvPr>
            <p:ph type="ctrTitle"/>
          </p:nvPr>
        </p:nvSpPr>
        <p:spPr/>
        <p:txBody>
          <a:bodyPr/>
          <a:lstStyle/>
          <a:p>
            <a:pPr lvl="0"/>
            <a:r>
              <a:rPr lang="en-US" sz="3600" dirty="0">
                <a:solidFill>
                  <a:schemeClr val="tx1"/>
                </a:solidFill>
              </a:rPr>
              <a:t>Reporting Year 2024 </a:t>
            </a:r>
            <a:br>
              <a:rPr lang="en-US" sz="3600" dirty="0">
                <a:solidFill>
                  <a:schemeClr val="tx1"/>
                </a:solidFill>
              </a:rPr>
            </a:br>
            <a:r>
              <a:rPr lang="en-US" sz="3600" dirty="0">
                <a:solidFill>
                  <a:schemeClr val="tx1"/>
                </a:solidFill>
              </a:rPr>
              <a:t>TURA Information Release</a:t>
            </a:r>
          </a:p>
        </p:txBody>
      </p:sp>
      <p:sp>
        <p:nvSpPr>
          <p:cNvPr id="3" name="Subtitle 2">
            <a:extLst>
              <a:ext uri="{FF2B5EF4-FFF2-40B4-BE49-F238E27FC236}">
                <a16:creationId xmlns:a16="http://schemas.microsoft.com/office/drawing/2014/main" id="{8A8448D8-A58C-4073-DF1A-E00331413E67}"/>
              </a:ext>
            </a:extLst>
          </p:cNvPr>
          <p:cNvSpPr txBox="1">
            <a:spLocks noGrp="1"/>
          </p:cNvSpPr>
          <p:nvPr>
            <p:ph type="subTitle" idx="1"/>
          </p:nvPr>
        </p:nvSpPr>
        <p:spPr/>
        <p:txBody>
          <a:bodyPr/>
          <a:lstStyle/>
          <a:p>
            <a:pPr lvl="0"/>
            <a:r>
              <a:rPr lang="en-US" sz="2800" dirty="0">
                <a:solidFill>
                  <a:schemeClr val="tx1"/>
                </a:solidFill>
              </a:rPr>
              <a:t>Lillian Zemba</a:t>
            </a:r>
          </a:p>
          <a:p>
            <a:pPr lvl="0"/>
            <a:r>
              <a:rPr lang="en-US" sz="2800" dirty="0">
                <a:solidFill>
                  <a:schemeClr val="tx1"/>
                </a:solidFill>
              </a:rPr>
              <a:t>MassDEP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342FF-5F4E-400A-9C2B-DEA668748242}"/>
              </a:ext>
            </a:extLst>
          </p:cNvPr>
          <p:cNvSpPr>
            <a:spLocks noGrp="1"/>
          </p:cNvSpPr>
          <p:nvPr>
            <p:ph type="title"/>
          </p:nvPr>
        </p:nvSpPr>
        <p:spPr/>
        <p:txBody>
          <a:bodyPr/>
          <a:lstStyle/>
          <a:p>
            <a:pPr algn="ctr"/>
            <a:r>
              <a:rPr lang="en-US" dirty="0"/>
              <a:t>Accessibility	</a:t>
            </a:r>
          </a:p>
        </p:txBody>
      </p:sp>
      <p:sp>
        <p:nvSpPr>
          <p:cNvPr id="3" name="Content Placeholder 2">
            <a:extLst>
              <a:ext uri="{FF2B5EF4-FFF2-40B4-BE49-F238E27FC236}">
                <a16:creationId xmlns:a16="http://schemas.microsoft.com/office/drawing/2014/main" id="{FE8D7507-080E-A531-4EDB-CE23E221B67F}"/>
              </a:ext>
            </a:extLst>
          </p:cNvPr>
          <p:cNvSpPr>
            <a:spLocks noGrp="1"/>
          </p:cNvSpPr>
          <p:nvPr>
            <p:ph idx="1"/>
          </p:nvPr>
        </p:nvSpPr>
        <p:spPr/>
        <p:txBody>
          <a:bodyPr/>
          <a:lstStyle/>
          <a:p>
            <a:r>
              <a:rPr lang="en-US" dirty="0">
                <a:solidFill>
                  <a:schemeClr val="tx1"/>
                </a:solidFill>
              </a:rPr>
              <a:t>2024 Information release has been updated to meet new accessibility requirements.</a:t>
            </a:r>
          </a:p>
          <a:p>
            <a:endParaRPr lang="en-US" dirty="0">
              <a:solidFill>
                <a:schemeClr val="tx1"/>
              </a:solidFill>
            </a:endParaRPr>
          </a:p>
          <a:p>
            <a:r>
              <a:rPr lang="en-US" dirty="0">
                <a:solidFill>
                  <a:schemeClr val="tx1"/>
                </a:solidFill>
              </a:rPr>
              <a:t>This means that some data is presented in a new format</a:t>
            </a:r>
            <a:r>
              <a:rPr lang="en-US" dirty="0"/>
              <a:t>.</a:t>
            </a:r>
          </a:p>
        </p:txBody>
      </p:sp>
    </p:spTree>
    <p:extLst>
      <p:ext uri="{BB962C8B-B14F-4D97-AF65-F5344CB8AC3E}">
        <p14:creationId xmlns:p14="http://schemas.microsoft.com/office/powerpoint/2010/main" val="4024449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2F979-ECC2-7CDA-4076-B617CF9DF1B3}"/>
              </a:ext>
            </a:extLst>
          </p:cNvPr>
          <p:cNvSpPr txBox="1">
            <a:spLocks noGrp="1"/>
          </p:cNvSpPr>
          <p:nvPr>
            <p:ph type="title"/>
          </p:nvPr>
        </p:nvSpPr>
        <p:spPr>
          <a:xfrm>
            <a:off x="1838146" y="230186"/>
            <a:ext cx="8596667" cy="1243013"/>
          </a:xfrm>
        </p:spPr>
        <p:txBody>
          <a:bodyPr anchorCtr="1">
            <a:normAutofit fontScale="90000"/>
          </a:bodyPr>
          <a:lstStyle/>
          <a:p>
            <a:pPr lvl="0" algn="ctr"/>
            <a:r>
              <a:rPr lang="en-US" sz="3100" b="1" dirty="0">
                <a:solidFill>
                  <a:schemeClr val="tx1"/>
                </a:solidFill>
                <a:latin typeface="+mj-lt"/>
              </a:rPr>
              <a:t>Reporting Year 2024</a:t>
            </a:r>
            <a:br>
              <a:rPr lang="en-US" sz="3100" b="1" dirty="0">
                <a:solidFill>
                  <a:schemeClr val="tx1"/>
                </a:solidFill>
                <a:latin typeface="+mj-lt"/>
              </a:rPr>
            </a:br>
            <a:r>
              <a:rPr lang="en-US" sz="3100" b="1" dirty="0">
                <a:solidFill>
                  <a:schemeClr val="tx1"/>
                </a:solidFill>
                <a:latin typeface="+mj-lt"/>
              </a:rPr>
              <a:t>2007 Core Group Progress</a:t>
            </a:r>
            <a:br>
              <a:rPr lang="en-US" sz="3100" b="1" dirty="0">
                <a:solidFill>
                  <a:schemeClr val="tx1"/>
                </a:solidFill>
                <a:latin typeface="+mj-lt"/>
              </a:rPr>
            </a:br>
            <a:r>
              <a:rPr lang="en-US" sz="3100" b="1" dirty="0">
                <a:solidFill>
                  <a:schemeClr val="tx1"/>
                </a:solidFill>
                <a:latin typeface="+mj-lt"/>
              </a:rPr>
              <a:t>Production Adjusted Total Use--71% reduction</a:t>
            </a:r>
            <a:br>
              <a:rPr lang="en-US" sz="2500" b="1" dirty="0">
                <a:solidFill>
                  <a:schemeClr val="tx1"/>
                </a:solidFill>
                <a:latin typeface="+mj-lt"/>
              </a:rPr>
            </a:br>
            <a:endParaRPr lang="en-US" sz="2500" dirty="0">
              <a:solidFill>
                <a:schemeClr val="tx1"/>
              </a:solidFill>
              <a:latin typeface="+mj-lt"/>
            </a:endParaRPr>
          </a:p>
        </p:txBody>
      </p:sp>
      <p:sp>
        <p:nvSpPr>
          <p:cNvPr id="5" name="Rectangle 4" descr="Bar chart showing total use of toxic substances from 2007 to 2024, adjusted for changes in overall production value both with and without styrolution. There is a downward trend in total use When styrolution is included, just under 800 million pounds of chemicals were used in 2007 (without Styrolution this number drops to around 650 million pounds). In 2024, approximately 225 million pounds were used.">
            <a:extLst>
              <a:ext uri="{FF2B5EF4-FFF2-40B4-BE49-F238E27FC236}">
                <a16:creationId xmlns:a16="http://schemas.microsoft.com/office/drawing/2014/main" id="{8D8B1495-5130-6402-ECE1-791C216F9A8F}"/>
              </a:ext>
            </a:extLst>
          </p:cNvPr>
          <p:cNvSpPr/>
          <p:nvPr/>
        </p:nvSpPr>
        <p:spPr>
          <a:xfrm>
            <a:off x="1733492" y="9974796"/>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Trebuchet MS"/>
            </a:endParaRPr>
          </a:p>
        </p:txBody>
      </p:sp>
      <p:graphicFrame>
        <p:nvGraphicFramePr>
          <p:cNvPr id="3" name="Chart 2" descr="Bar chart showing total use of toxic substances from 2007 to 2024, adjusted for changes in overall production value both with and without styrolution. There is a downward trend in total use when styrolution is included, just under 800 million pounds of chemicals were used in 2007 (without Styrolution this number drops to around 650 million pounds). In 2024, approximately 225 million pounds were used.">
            <a:extLst>
              <a:ext uri="{FF2B5EF4-FFF2-40B4-BE49-F238E27FC236}">
                <a16:creationId xmlns:a16="http://schemas.microsoft.com/office/drawing/2014/main" id="{7A4CBF92-14F6-4DAF-BA43-3FC59F6AF7CB}"/>
              </a:ext>
            </a:extLst>
          </p:cNvPr>
          <p:cNvGraphicFramePr/>
          <p:nvPr>
            <p:extLst>
              <p:ext uri="{D42A27DB-BD31-4B8C-83A1-F6EECF244321}">
                <p14:modId xmlns:p14="http://schemas.microsoft.com/office/powerpoint/2010/main" val="1341705926"/>
              </p:ext>
            </p:extLst>
          </p:nvPr>
        </p:nvGraphicFramePr>
        <p:xfrm>
          <a:off x="400049" y="1357313"/>
          <a:ext cx="11472863" cy="524351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158E7-518A-D0E1-42BE-8748799D2152}"/>
              </a:ext>
            </a:extLst>
          </p:cNvPr>
          <p:cNvSpPr txBox="1">
            <a:spLocks noGrp="1"/>
          </p:cNvSpPr>
          <p:nvPr>
            <p:ph type="title"/>
          </p:nvPr>
        </p:nvSpPr>
        <p:spPr>
          <a:xfrm>
            <a:off x="835820" y="200025"/>
            <a:ext cx="10515600" cy="1216021"/>
          </a:xfrm>
        </p:spPr>
        <p:txBody>
          <a:bodyPr anchorCtr="1">
            <a:normAutofit fontScale="90000"/>
          </a:bodyPr>
          <a:lstStyle/>
          <a:p>
            <a:pPr lvl="0" algn="ctr"/>
            <a:r>
              <a:rPr lang="en-US" sz="3100" b="1" dirty="0">
                <a:solidFill>
                  <a:schemeClr val="tx1"/>
                </a:solidFill>
                <a:latin typeface="+mj-lt"/>
              </a:rPr>
              <a:t>Reporting Year 2024</a:t>
            </a:r>
            <a:br>
              <a:rPr lang="en-US" sz="3100" b="1" dirty="0">
                <a:solidFill>
                  <a:schemeClr val="tx1"/>
                </a:solidFill>
                <a:latin typeface="+mj-lt"/>
              </a:rPr>
            </a:br>
            <a:r>
              <a:rPr lang="en-US" sz="3100" b="1" dirty="0">
                <a:solidFill>
                  <a:schemeClr val="tx1"/>
                </a:solidFill>
                <a:latin typeface="+mj-lt"/>
              </a:rPr>
              <a:t>2007 Core Group Progress</a:t>
            </a:r>
            <a:br>
              <a:rPr lang="en-US" sz="3100" b="1" dirty="0">
                <a:solidFill>
                  <a:schemeClr val="tx1"/>
                </a:solidFill>
                <a:latin typeface="+mj-lt"/>
              </a:rPr>
            </a:br>
            <a:r>
              <a:rPr lang="en-US" sz="3100" b="1" dirty="0">
                <a:solidFill>
                  <a:schemeClr val="tx1"/>
                </a:solidFill>
                <a:latin typeface="+mj-lt"/>
              </a:rPr>
              <a:t>Production Adjusted Byproduct--59% reduction</a:t>
            </a:r>
            <a:br>
              <a:rPr lang="en-US" sz="2500" b="1" dirty="0">
                <a:solidFill>
                  <a:srgbClr val="002060"/>
                </a:solidFill>
                <a:latin typeface="Times New Roman" pitchFamily="18"/>
              </a:rPr>
            </a:br>
            <a:endParaRPr lang="en-US" sz="2500" dirty="0"/>
          </a:p>
        </p:txBody>
      </p:sp>
      <p:graphicFrame>
        <p:nvGraphicFramePr>
          <p:cNvPr id="10" name="Chart 9" descr="Chart showing quantities of byproduct adjusted for changes in production from 2007 to 2024. Byproduct has decreased over time beginning with about 75 million pounds in 2007 compared to just over 30 million pounds in 2024.">
            <a:extLst>
              <a:ext uri="{FF2B5EF4-FFF2-40B4-BE49-F238E27FC236}">
                <a16:creationId xmlns:a16="http://schemas.microsoft.com/office/drawing/2014/main" id="{97BDD4E3-F886-4B0E-82DA-92C4EE99BB5E}"/>
              </a:ext>
            </a:extLst>
          </p:cNvPr>
          <p:cNvGraphicFramePr>
            <a:graphicFrameLocks noChangeAspect="1"/>
          </p:cNvGraphicFramePr>
          <p:nvPr>
            <p:extLst>
              <p:ext uri="{D42A27DB-BD31-4B8C-83A1-F6EECF244321}">
                <p14:modId xmlns:p14="http://schemas.microsoft.com/office/powerpoint/2010/main" val="3413933793"/>
              </p:ext>
            </p:extLst>
          </p:nvPr>
        </p:nvGraphicFramePr>
        <p:xfrm>
          <a:off x="242888" y="1416046"/>
          <a:ext cx="11601450" cy="535146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B2887-E9F6-7F13-C997-A32847462722}"/>
              </a:ext>
            </a:extLst>
          </p:cNvPr>
          <p:cNvSpPr txBox="1">
            <a:spLocks noGrp="1"/>
          </p:cNvSpPr>
          <p:nvPr>
            <p:ph type="title"/>
          </p:nvPr>
        </p:nvSpPr>
        <p:spPr/>
        <p:txBody>
          <a:bodyPr anchorCtr="1">
            <a:noAutofit/>
          </a:bodyPr>
          <a:lstStyle/>
          <a:p>
            <a:pPr lvl="0" algn="ctr"/>
            <a:r>
              <a:rPr lang="en-US" sz="2800" b="1" dirty="0">
                <a:solidFill>
                  <a:schemeClr val="tx1"/>
                </a:solidFill>
                <a:latin typeface="+mj-lt"/>
              </a:rPr>
              <a:t>Reporting Year 2024</a:t>
            </a:r>
            <a:br>
              <a:rPr lang="en-US" sz="2800" b="1" dirty="0">
                <a:solidFill>
                  <a:schemeClr val="tx1"/>
                </a:solidFill>
                <a:latin typeface="+mj-lt"/>
              </a:rPr>
            </a:br>
            <a:r>
              <a:rPr lang="en-US" sz="2800" b="1" dirty="0">
                <a:solidFill>
                  <a:schemeClr val="tx1"/>
                </a:solidFill>
                <a:latin typeface="+mj-lt"/>
              </a:rPr>
              <a:t>2007 Core Group Progress</a:t>
            </a:r>
            <a:br>
              <a:rPr lang="en-US" sz="2800" b="1" dirty="0">
                <a:solidFill>
                  <a:schemeClr val="tx1"/>
                </a:solidFill>
                <a:latin typeface="+mj-lt"/>
              </a:rPr>
            </a:br>
            <a:r>
              <a:rPr lang="en-US" sz="2800" b="1" dirty="0">
                <a:solidFill>
                  <a:schemeClr val="tx1"/>
                </a:solidFill>
                <a:latin typeface="+mj-lt"/>
              </a:rPr>
              <a:t>Production Adjusted On-site Releases--84% reduction</a:t>
            </a:r>
            <a:br>
              <a:rPr lang="en-US" sz="2800" b="1" dirty="0">
                <a:solidFill>
                  <a:schemeClr val="tx1"/>
                </a:solidFill>
                <a:latin typeface="+mj-lt"/>
              </a:rPr>
            </a:br>
            <a:endParaRPr lang="en-US" sz="2800" dirty="0">
              <a:solidFill>
                <a:schemeClr val="tx1"/>
              </a:solidFill>
              <a:latin typeface="+mj-lt"/>
            </a:endParaRPr>
          </a:p>
        </p:txBody>
      </p:sp>
      <p:graphicFrame>
        <p:nvGraphicFramePr>
          <p:cNvPr id="6" name="Chart 5" descr="Chart showing quantities of on-site releases adjusted for changes in production from 2007 to 2024. Amounts released on-site have decreased over time beginning with just over 6 million pounds in 2007 compared to about 1 million pounds in 2024.">
            <a:extLst>
              <a:ext uri="{FF2B5EF4-FFF2-40B4-BE49-F238E27FC236}">
                <a16:creationId xmlns:a16="http://schemas.microsoft.com/office/drawing/2014/main" id="{BC37F609-F3F8-40A2-8E24-8987CB2C6C44}"/>
              </a:ext>
            </a:extLst>
          </p:cNvPr>
          <p:cNvGraphicFramePr>
            <a:graphicFrameLocks noChangeAspect="1"/>
          </p:cNvGraphicFramePr>
          <p:nvPr>
            <p:extLst>
              <p:ext uri="{D42A27DB-BD31-4B8C-83A1-F6EECF244321}">
                <p14:modId xmlns:p14="http://schemas.microsoft.com/office/powerpoint/2010/main" val="799380672"/>
              </p:ext>
            </p:extLst>
          </p:nvPr>
        </p:nvGraphicFramePr>
        <p:xfrm>
          <a:off x="314325" y="1431606"/>
          <a:ext cx="11458575" cy="518350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A1A56-C803-7CCF-C1CB-115031AD378D}"/>
              </a:ext>
            </a:extLst>
          </p:cNvPr>
          <p:cNvSpPr txBox="1">
            <a:spLocks noGrp="1"/>
          </p:cNvSpPr>
          <p:nvPr>
            <p:ph type="title"/>
          </p:nvPr>
        </p:nvSpPr>
        <p:spPr>
          <a:xfrm>
            <a:off x="838200" y="-1320744"/>
            <a:ext cx="10515600" cy="1325559"/>
          </a:xfrm>
        </p:spPr>
        <p:txBody>
          <a:bodyPr anchorCtr="1">
            <a:normAutofit/>
          </a:bodyPr>
          <a:lstStyle/>
          <a:p>
            <a:pPr lvl="0" algn="ctr"/>
            <a:r>
              <a:rPr lang="en-US" sz="2800" b="1" dirty="0">
                <a:solidFill>
                  <a:schemeClr val="tx1"/>
                </a:solidFill>
                <a:latin typeface="+mj-lt"/>
              </a:rPr>
              <a:t>Reporting Year 2024</a:t>
            </a:r>
            <a:br>
              <a:rPr lang="en-US" sz="2800" dirty="0">
                <a:solidFill>
                  <a:schemeClr val="tx1"/>
                </a:solidFill>
                <a:latin typeface="+mj-lt"/>
              </a:rPr>
            </a:br>
            <a:r>
              <a:rPr lang="en-US" sz="2800" b="1" dirty="0">
                <a:solidFill>
                  <a:schemeClr val="tx1"/>
                </a:solidFill>
                <a:latin typeface="+mj-lt"/>
              </a:rPr>
              <a:t>Toxics Use Reduction Information Release</a:t>
            </a:r>
            <a:br>
              <a:rPr lang="en-US" sz="2500" b="1" dirty="0">
                <a:solidFill>
                  <a:srgbClr val="002060"/>
                </a:solidFill>
                <a:latin typeface="Times New Roman" pitchFamily="18"/>
              </a:rPr>
            </a:br>
            <a:r>
              <a:rPr lang="en-US" sz="2800" b="1" dirty="0">
                <a:solidFill>
                  <a:schemeClr val="tx1"/>
                </a:solidFill>
                <a:latin typeface="+mj-lt"/>
              </a:rPr>
              <a:t>Filer Trends</a:t>
            </a:r>
            <a:endParaRPr lang="en-US" sz="2800" dirty="0">
              <a:solidFill>
                <a:schemeClr val="tx1"/>
              </a:solidFill>
              <a:latin typeface="+mj-lt"/>
            </a:endParaRPr>
          </a:p>
        </p:txBody>
      </p:sp>
      <p:pic>
        <p:nvPicPr>
          <p:cNvPr id="6" name="Picture 5" descr="Line chart showing the changes in number of facilities filing, chemical reports, and number of different chemicals reported from 1990 to 2024. The number of chemical reports has declined over time, with 2,126 reports filed in 1990 compared to 1,425 reports filed in 2024. The peak number of chemicals reported was in 1994, with 2,666 forms reported. The number of facilities filing has also decreased over time, with 686 filers in 1990 compared to 425 in 2024. The peak number of filers was 713 in 2001. The number of unique chemicals reported has remained relatively steady, with 133 chemicals reported in 1990 compared to 130 in 2024. The peak number of chemicals reported was 194 in 2000 and 2003.">
            <a:extLst>
              <a:ext uri="{FF2B5EF4-FFF2-40B4-BE49-F238E27FC236}">
                <a16:creationId xmlns:a16="http://schemas.microsoft.com/office/drawing/2014/main" id="{FE12F7DE-07FB-820E-596F-A036D7ED1842}"/>
              </a:ext>
            </a:extLst>
          </p:cNvPr>
          <p:cNvPicPr>
            <a:picLocks noChangeAspect="1"/>
          </p:cNvPicPr>
          <p:nvPr/>
        </p:nvPicPr>
        <p:blipFill rotWithShape="1">
          <a:blip r:embed="rId3"/>
          <a:srcRect t="415" b="1"/>
          <a:stretch>
            <a:fillRect/>
          </a:stretch>
        </p:blipFill>
        <p:spPr bwMode="auto">
          <a:xfrm>
            <a:off x="125602" y="183789"/>
            <a:ext cx="12088278" cy="6679890"/>
          </a:xfrm>
          <a:prstGeom prst="rect">
            <a:avLst/>
          </a:prstGeom>
          <a:ln>
            <a:noFill/>
          </a:ln>
          <a:extLst>
            <a:ext uri="{53640926-AAD7-44D8-BBD7-CCE9431645EC}">
              <a14:shadowObscured xmlns:a14="http://schemas.microsoft.com/office/drawing/2010/main"/>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9B101-CE32-F85C-614C-0F9EDF6EF05C}"/>
              </a:ext>
            </a:extLst>
          </p:cNvPr>
          <p:cNvSpPr txBox="1">
            <a:spLocks noGrp="1"/>
          </p:cNvSpPr>
          <p:nvPr>
            <p:ph type="title"/>
          </p:nvPr>
        </p:nvSpPr>
        <p:spPr>
          <a:xfrm>
            <a:off x="678425" y="-1732936"/>
            <a:ext cx="10515600" cy="1325559"/>
          </a:xfrm>
        </p:spPr>
        <p:txBody>
          <a:bodyPr anchorCtr="1">
            <a:normAutofit/>
          </a:bodyPr>
          <a:lstStyle/>
          <a:p>
            <a:pPr lvl="0" algn="ctr"/>
            <a:r>
              <a:rPr lang="en-US" sz="2800" b="1" dirty="0">
                <a:solidFill>
                  <a:schemeClr val="tx1"/>
                </a:solidFill>
                <a:latin typeface="+mj-lt"/>
              </a:rPr>
              <a:t>Reporting Year 2024</a:t>
            </a:r>
            <a:br>
              <a:rPr lang="en-US" sz="2800" dirty="0">
                <a:solidFill>
                  <a:schemeClr val="tx1"/>
                </a:solidFill>
                <a:latin typeface="+mj-lt"/>
              </a:rPr>
            </a:br>
            <a:r>
              <a:rPr lang="en-US" sz="2800" b="1" dirty="0">
                <a:solidFill>
                  <a:schemeClr val="tx1"/>
                </a:solidFill>
                <a:latin typeface="+mj-lt"/>
              </a:rPr>
              <a:t>Raw Reported Data</a:t>
            </a:r>
            <a:endParaRPr lang="en-US" sz="2800" dirty="0">
              <a:solidFill>
                <a:schemeClr val="tx1"/>
              </a:solidFill>
              <a:latin typeface="+mj-lt"/>
            </a:endParaRPr>
          </a:p>
        </p:txBody>
      </p:sp>
      <p:pic>
        <p:nvPicPr>
          <p:cNvPr id="6" name="Picture 5" descr="Line chart showing changes in total use, product shipped, byproduct, transfers off-site, and on-site releases from 1990-2024. Total use decreased from 1,257 million pounds in 1990 to 561 million pounds in 2024. Amount shipped decreased from 433 million pounds in 1990 to 276 million pounds in 2024. Byproduct decreased from 127 million pounds in 1990 to 57 million pounds in 2024. Amounts transferred off-site have increased from 21 million pounds in 1990 to 31 million pounds in 2024. Amounts released on-site have decreased from 19 million pounds in 1990 to 2 million pounds in 2024.">
            <a:extLst>
              <a:ext uri="{FF2B5EF4-FFF2-40B4-BE49-F238E27FC236}">
                <a16:creationId xmlns:a16="http://schemas.microsoft.com/office/drawing/2014/main" id="{217EE756-058A-28DC-EA3F-B49FC388D69C}"/>
              </a:ext>
            </a:extLst>
          </p:cNvPr>
          <p:cNvPicPr>
            <a:picLocks noChangeAspect="1"/>
          </p:cNvPicPr>
          <p:nvPr/>
        </p:nvPicPr>
        <p:blipFill>
          <a:blip r:embed="rId3"/>
          <a:stretch>
            <a:fillRect/>
          </a:stretch>
        </p:blipFill>
        <p:spPr>
          <a:xfrm>
            <a:off x="187000" y="3030"/>
            <a:ext cx="11986644" cy="684605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30B0F-63EC-C4B4-F13B-BD17D256CAFF}"/>
              </a:ext>
            </a:extLst>
          </p:cNvPr>
          <p:cNvSpPr txBox="1">
            <a:spLocks noGrp="1"/>
          </p:cNvSpPr>
          <p:nvPr>
            <p:ph type="title"/>
          </p:nvPr>
        </p:nvSpPr>
        <p:spPr>
          <a:xfrm>
            <a:off x="838200" y="1"/>
            <a:ext cx="10515600" cy="707136"/>
          </a:xfrm>
        </p:spPr>
        <p:txBody>
          <a:bodyPr anchorCtr="1">
            <a:normAutofit/>
          </a:bodyPr>
          <a:lstStyle/>
          <a:p>
            <a:pPr lvl="0" algn="ctr"/>
            <a:r>
              <a:rPr lang="en-US" sz="2000" b="1" dirty="0">
                <a:latin typeface="+mj-lt"/>
              </a:rPr>
              <a:t>2024 Number of Facilities by Industrial Sector</a:t>
            </a:r>
            <a:br>
              <a:rPr lang="en-US" sz="2000" dirty="0">
                <a:latin typeface="+mj-lt"/>
              </a:rPr>
            </a:br>
            <a:r>
              <a:rPr lang="en-US" sz="2000" b="1" dirty="0">
                <a:latin typeface="+mj-lt"/>
              </a:rPr>
              <a:t>Total Number of Facilities = 425 (Includes Trade Secret Data)</a:t>
            </a:r>
            <a:endParaRPr lang="en-US" sz="2000" dirty="0">
              <a:latin typeface="+mj-lt"/>
            </a:endParaRPr>
          </a:p>
        </p:txBody>
      </p:sp>
      <p:graphicFrame>
        <p:nvGraphicFramePr>
          <p:cNvPr id="6" name="Table 5">
            <a:extLst>
              <a:ext uri="{FF2B5EF4-FFF2-40B4-BE49-F238E27FC236}">
                <a16:creationId xmlns:a16="http://schemas.microsoft.com/office/drawing/2014/main" id="{F8FBDF50-5139-C83E-2C8B-C56A495EF70F}"/>
              </a:ext>
            </a:extLst>
          </p:cNvPr>
          <p:cNvGraphicFramePr>
            <a:graphicFrameLocks noGrp="1"/>
          </p:cNvGraphicFramePr>
          <p:nvPr>
            <p:extLst>
              <p:ext uri="{D42A27DB-BD31-4B8C-83A1-F6EECF244321}">
                <p14:modId xmlns:p14="http://schemas.microsoft.com/office/powerpoint/2010/main" val="16246480"/>
              </p:ext>
            </p:extLst>
          </p:nvPr>
        </p:nvGraphicFramePr>
        <p:xfrm>
          <a:off x="304800" y="707136"/>
          <a:ext cx="11218166" cy="6035043"/>
        </p:xfrm>
        <a:graphic>
          <a:graphicData uri="http://schemas.openxmlformats.org/drawingml/2006/table">
            <a:tbl>
              <a:tblPr firstRow="1" firstCol="1" bandRow="1">
                <a:tableStyleId>{9D7B26C5-4107-4FEC-AEDC-1716B250A1EF}</a:tableStyleId>
              </a:tblPr>
              <a:tblGrid>
                <a:gridCol w="7310236">
                  <a:extLst>
                    <a:ext uri="{9D8B030D-6E8A-4147-A177-3AD203B41FA5}">
                      <a16:colId xmlns:a16="http://schemas.microsoft.com/office/drawing/2014/main" val="585406146"/>
                    </a:ext>
                  </a:extLst>
                </a:gridCol>
                <a:gridCol w="3907930">
                  <a:extLst>
                    <a:ext uri="{9D8B030D-6E8A-4147-A177-3AD203B41FA5}">
                      <a16:colId xmlns:a16="http://schemas.microsoft.com/office/drawing/2014/main" val="1086207640"/>
                    </a:ext>
                  </a:extLst>
                </a:gridCol>
              </a:tblGrid>
              <a:tr h="287383">
                <a:tc>
                  <a:txBody>
                    <a:bodyPr/>
                    <a:lstStyle/>
                    <a:p>
                      <a:pPr marL="0" marR="0" algn="ctr">
                        <a:buNone/>
                      </a:pPr>
                      <a:r>
                        <a:rPr lang="en-US" sz="1800" dirty="0">
                          <a:effectLst/>
                          <a:latin typeface="+mn-lt"/>
                        </a:rPr>
                        <a:t>Sector</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dirty="0">
                          <a:effectLst/>
                          <a:latin typeface="+mn-lt"/>
                        </a:rPr>
                        <a:t>Percent of Total</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059487600"/>
                  </a:ext>
                </a:extLst>
              </a:tr>
              <a:tr h="287383">
                <a:tc>
                  <a:txBody>
                    <a:bodyPr/>
                    <a:lstStyle/>
                    <a:p>
                      <a:pPr marL="0" marR="0" algn="ctr">
                        <a:buNone/>
                      </a:pPr>
                      <a:r>
                        <a:rPr lang="en-US" sz="1800" dirty="0">
                          <a:effectLst/>
                          <a:latin typeface="+mn-lt"/>
                        </a:rPr>
                        <a:t>Chemical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19.3%</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981259709"/>
                  </a:ext>
                </a:extLst>
              </a:tr>
              <a:tr h="287383">
                <a:tc>
                  <a:txBody>
                    <a:bodyPr/>
                    <a:lstStyle/>
                    <a:p>
                      <a:pPr marL="0" marR="0" algn="ctr">
                        <a:buNone/>
                      </a:pPr>
                      <a:r>
                        <a:rPr lang="en-US" sz="1800" dirty="0">
                          <a:effectLst/>
                          <a:latin typeface="+mn-lt"/>
                        </a:rPr>
                        <a:t>Fabricated Metal Product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13.9%</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2015539167"/>
                  </a:ext>
                </a:extLst>
              </a:tr>
              <a:tr h="287383">
                <a:tc>
                  <a:txBody>
                    <a:bodyPr/>
                    <a:lstStyle/>
                    <a:p>
                      <a:pPr marL="0" marR="0" algn="ctr">
                        <a:buNone/>
                      </a:pPr>
                      <a:r>
                        <a:rPr lang="en-US" sz="1800" dirty="0">
                          <a:effectLst/>
                          <a:latin typeface="+mn-lt"/>
                        </a:rPr>
                        <a:t>Nonmetallic Mineral Product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9.9%</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629791740"/>
                  </a:ext>
                </a:extLst>
              </a:tr>
              <a:tr h="287383">
                <a:tc>
                  <a:txBody>
                    <a:bodyPr/>
                    <a:lstStyle/>
                    <a:p>
                      <a:pPr marL="0" marR="0" algn="ctr">
                        <a:buNone/>
                      </a:pPr>
                      <a:r>
                        <a:rPr lang="en-US" sz="1800" dirty="0">
                          <a:effectLst/>
                          <a:latin typeface="+mn-lt"/>
                        </a:rPr>
                        <a:t>Computer/Electronic Product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6.1%</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276080234"/>
                  </a:ext>
                </a:extLst>
              </a:tr>
              <a:tr h="287383">
                <a:tc>
                  <a:txBody>
                    <a:bodyPr/>
                    <a:lstStyle/>
                    <a:p>
                      <a:pPr marL="0" marR="0" algn="ctr">
                        <a:buNone/>
                      </a:pPr>
                      <a:r>
                        <a:rPr lang="en-US" sz="1800" dirty="0">
                          <a:effectLst/>
                          <a:latin typeface="+mn-lt"/>
                        </a:rPr>
                        <a:t>Paper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6.1%</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3972668956"/>
                  </a:ext>
                </a:extLst>
              </a:tr>
              <a:tr h="287383">
                <a:tc>
                  <a:txBody>
                    <a:bodyPr/>
                    <a:lstStyle/>
                    <a:p>
                      <a:pPr marL="0" marR="0" algn="ctr">
                        <a:buNone/>
                      </a:pPr>
                      <a:r>
                        <a:rPr lang="en-US" sz="1800" dirty="0">
                          <a:effectLst/>
                          <a:latin typeface="+mn-lt"/>
                        </a:rPr>
                        <a:t>Food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5.2%</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285236510"/>
                  </a:ext>
                </a:extLst>
              </a:tr>
              <a:tr h="287383">
                <a:tc>
                  <a:txBody>
                    <a:bodyPr/>
                    <a:lstStyle/>
                    <a:p>
                      <a:pPr marL="0" marR="0" algn="ctr">
                        <a:buNone/>
                      </a:pPr>
                      <a:r>
                        <a:rPr lang="en-US" sz="1800" dirty="0">
                          <a:effectLst/>
                          <a:latin typeface="+mn-lt"/>
                        </a:rPr>
                        <a:t>Utilities</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4.2%</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3140833475"/>
                  </a:ext>
                </a:extLst>
              </a:tr>
              <a:tr h="287383">
                <a:tc>
                  <a:txBody>
                    <a:bodyPr/>
                    <a:lstStyle/>
                    <a:p>
                      <a:pPr marL="0" marR="0" algn="ctr">
                        <a:buNone/>
                      </a:pPr>
                      <a:r>
                        <a:rPr lang="en-US" sz="1800" dirty="0">
                          <a:effectLst/>
                          <a:latin typeface="+mn-lt"/>
                        </a:rPr>
                        <a:t>Electrical Equipment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4.0%</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723047487"/>
                  </a:ext>
                </a:extLst>
              </a:tr>
              <a:tr h="287383">
                <a:tc>
                  <a:txBody>
                    <a:bodyPr/>
                    <a:lstStyle/>
                    <a:p>
                      <a:pPr marL="0" marR="0" algn="ctr">
                        <a:buNone/>
                      </a:pPr>
                      <a:r>
                        <a:rPr lang="en-US" sz="1800" dirty="0">
                          <a:effectLst/>
                          <a:latin typeface="+mn-lt"/>
                        </a:rPr>
                        <a:t>Miscellaneous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4.0%</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306603822"/>
                  </a:ext>
                </a:extLst>
              </a:tr>
              <a:tr h="287383">
                <a:tc>
                  <a:txBody>
                    <a:bodyPr/>
                    <a:lstStyle/>
                    <a:p>
                      <a:pPr marL="0" marR="0" algn="ctr">
                        <a:buNone/>
                      </a:pPr>
                      <a:r>
                        <a:rPr lang="en-US" sz="1800" dirty="0">
                          <a:effectLst/>
                          <a:latin typeface="+mn-lt"/>
                        </a:rPr>
                        <a:t>Personal and Laundry Services</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3.8%</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2725801328"/>
                  </a:ext>
                </a:extLst>
              </a:tr>
              <a:tr h="287383">
                <a:tc>
                  <a:txBody>
                    <a:bodyPr/>
                    <a:lstStyle/>
                    <a:p>
                      <a:pPr marL="0" marR="0" algn="ctr">
                        <a:buNone/>
                      </a:pPr>
                      <a:r>
                        <a:rPr lang="en-US" sz="1800" dirty="0">
                          <a:effectLst/>
                          <a:latin typeface="+mn-lt"/>
                        </a:rPr>
                        <a:t>Plastics and Rubber Products Manufacturing</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3.3%</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406625275"/>
                  </a:ext>
                </a:extLst>
              </a:tr>
              <a:tr h="287383">
                <a:tc>
                  <a:txBody>
                    <a:bodyPr/>
                    <a:lstStyle/>
                    <a:p>
                      <a:pPr marL="0" marR="0" algn="ctr">
                        <a:buNone/>
                      </a:pPr>
                      <a:r>
                        <a:rPr lang="en-US" sz="1800">
                          <a:effectLst/>
                          <a:latin typeface="+mn-lt"/>
                        </a:rPr>
                        <a:t>Chemical Distributors</a:t>
                      </a:r>
                      <a:endParaRPr lang="en-US" sz="180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2.8%</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2148572585"/>
                  </a:ext>
                </a:extLst>
              </a:tr>
              <a:tr h="287383">
                <a:tc>
                  <a:txBody>
                    <a:bodyPr/>
                    <a:lstStyle/>
                    <a:p>
                      <a:pPr marL="0" marR="0" algn="ctr">
                        <a:buNone/>
                      </a:pPr>
                      <a:r>
                        <a:rPr lang="en-US" sz="1800">
                          <a:effectLst/>
                          <a:latin typeface="+mn-lt"/>
                        </a:rPr>
                        <a:t>Primary Metal Manufacturing</a:t>
                      </a:r>
                      <a:endParaRPr lang="en-US" sz="180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2.8%</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3165412628"/>
                  </a:ext>
                </a:extLst>
              </a:tr>
              <a:tr h="287383">
                <a:tc>
                  <a:txBody>
                    <a:bodyPr/>
                    <a:lstStyle/>
                    <a:p>
                      <a:pPr marL="0" marR="0" algn="ctr">
                        <a:buNone/>
                      </a:pPr>
                      <a:r>
                        <a:rPr lang="en-US" sz="1800">
                          <a:effectLst/>
                          <a:latin typeface="+mn-lt"/>
                        </a:rPr>
                        <a:t>Textile Mills</a:t>
                      </a:r>
                      <a:endParaRPr lang="en-US" sz="180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2.8%</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999575783"/>
                  </a:ext>
                </a:extLst>
              </a:tr>
              <a:tr h="287383">
                <a:tc>
                  <a:txBody>
                    <a:bodyPr/>
                    <a:lstStyle/>
                    <a:p>
                      <a:pPr marL="0" marR="0" algn="ctr">
                        <a:buNone/>
                      </a:pPr>
                      <a:r>
                        <a:rPr lang="en-US" sz="1800">
                          <a:effectLst/>
                          <a:latin typeface="+mn-lt"/>
                        </a:rPr>
                        <a:t>Machinery Manufacturing</a:t>
                      </a:r>
                      <a:endParaRPr lang="en-US" sz="180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2.1%</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948788573"/>
                  </a:ext>
                </a:extLst>
              </a:tr>
              <a:tr h="287383">
                <a:tc>
                  <a:txBody>
                    <a:bodyPr/>
                    <a:lstStyle/>
                    <a:p>
                      <a:pPr marL="0" marR="0" algn="ctr">
                        <a:buNone/>
                      </a:pPr>
                      <a:r>
                        <a:rPr lang="en-US" sz="1800">
                          <a:effectLst/>
                          <a:latin typeface="+mn-lt"/>
                        </a:rPr>
                        <a:t>Petroleum and Coal Products Manufacturing</a:t>
                      </a:r>
                      <a:endParaRPr lang="en-US" sz="180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2.1%</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323464262"/>
                  </a:ext>
                </a:extLst>
              </a:tr>
              <a:tr h="287383">
                <a:tc>
                  <a:txBody>
                    <a:bodyPr/>
                    <a:lstStyle/>
                    <a:p>
                      <a:pPr marL="0" marR="0" algn="ctr">
                        <a:buNone/>
                      </a:pPr>
                      <a:r>
                        <a:rPr lang="en-US" sz="1800">
                          <a:effectLst/>
                          <a:latin typeface="+mn-lt"/>
                        </a:rPr>
                        <a:t>Waste Management and Remediation Services</a:t>
                      </a:r>
                      <a:endParaRPr lang="en-US" sz="180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2.1%</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28294481"/>
                  </a:ext>
                </a:extLst>
              </a:tr>
              <a:tr h="287383">
                <a:tc>
                  <a:txBody>
                    <a:bodyPr/>
                    <a:lstStyle/>
                    <a:p>
                      <a:pPr marL="0" marR="0" algn="ctr">
                        <a:buNone/>
                      </a:pPr>
                      <a:r>
                        <a:rPr lang="en-US" sz="1800">
                          <a:effectLst/>
                          <a:latin typeface="+mn-lt"/>
                        </a:rPr>
                        <a:t>Beverage and Tobacco Product Manufacturing</a:t>
                      </a:r>
                      <a:endParaRPr lang="en-US" sz="180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a:effectLst/>
                          <a:latin typeface="+mn-lt"/>
                        </a:rPr>
                        <a:t>1.4%</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1820164227"/>
                  </a:ext>
                </a:extLst>
              </a:tr>
              <a:tr h="287383">
                <a:tc>
                  <a:txBody>
                    <a:bodyPr/>
                    <a:lstStyle/>
                    <a:p>
                      <a:pPr marL="0" marR="0" algn="ctr">
                        <a:buNone/>
                      </a:pPr>
                      <a:r>
                        <a:rPr lang="en-US" sz="1800">
                          <a:effectLst/>
                          <a:latin typeface="+mn-lt"/>
                        </a:rPr>
                        <a:t>Transportation Equipment Manufacturing</a:t>
                      </a:r>
                      <a:endParaRPr lang="en-US" sz="180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rPr>
                        <a:t>1.2%</a:t>
                      </a:r>
                      <a:endParaRPr lang="en-US" sz="1800" b="1" dirty="0">
                        <a:effectLst/>
                        <a:latin typeface="+mn-lt"/>
                        <a:ea typeface="Times New Roman" panose="02020603050405020304" pitchFamily="18" charset="0"/>
                        <a:cs typeface="Times New Roman" panose="02020603050405020304" pitchFamily="18" charset="0"/>
                      </a:endParaRPr>
                    </a:p>
                  </a:txBody>
                  <a:tcPr marL="43019" marR="43019" marT="0" marB="0" anchor="b"/>
                </a:tc>
                <a:extLst>
                  <a:ext uri="{0D108BD9-81ED-4DB2-BD59-A6C34878D82A}">
                    <a16:rowId xmlns:a16="http://schemas.microsoft.com/office/drawing/2014/main" val="713265028"/>
                  </a:ext>
                </a:extLst>
              </a:tr>
              <a:tr h="287383">
                <a:tc>
                  <a:txBody>
                    <a:bodyPr/>
                    <a:lstStyle/>
                    <a:p>
                      <a:pPr marL="0" marR="0" algn="ctr">
                        <a:buNone/>
                      </a:pPr>
                      <a:r>
                        <a:rPr lang="en-US" sz="1800" dirty="0">
                          <a:effectLst/>
                          <a:latin typeface="+mn-lt"/>
                        </a:rPr>
                        <a:t>Other</a:t>
                      </a:r>
                      <a:endParaRPr lang="en-US" sz="1800" dirty="0">
                        <a:effectLst/>
                        <a:latin typeface="+mn-lt"/>
                        <a:ea typeface="Times New Roman" panose="02020603050405020304" pitchFamily="18" charset="0"/>
                        <a:cs typeface="Times New Roman" panose="02020603050405020304" pitchFamily="18" charset="0"/>
                      </a:endParaRPr>
                    </a:p>
                  </a:txBody>
                  <a:tcPr marL="43019" marR="43019" marT="0" marB="0" anchor="b"/>
                </a:tc>
                <a:tc>
                  <a:txBody>
                    <a:bodyPr/>
                    <a:lstStyle/>
                    <a:p>
                      <a:pPr marL="0" marR="0" algn="ctr">
                        <a:buNone/>
                      </a:pPr>
                      <a:r>
                        <a:rPr lang="en-US" sz="1800" b="1" dirty="0">
                          <a:effectLst/>
                          <a:latin typeface="+mn-lt"/>
                          <a:ea typeface="Times New Roman" panose="02020603050405020304" pitchFamily="18" charset="0"/>
                          <a:cs typeface="Times New Roman" panose="02020603050405020304" pitchFamily="18" charset="0"/>
                        </a:rPr>
                        <a:t>2.8%</a:t>
                      </a:r>
                    </a:p>
                  </a:txBody>
                  <a:tcPr marL="43019" marR="43019" marT="0" marB="0" anchor="b"/>
                </a:tc>
                <a:extLst>
                  <a:ext uri="{0D108BD9-81ED-4DB2-BD59-A6C34878D82A}">
                    <a16:rowId xmlns:a16="http://schemas.microsoft.com/office/drawing/2014/main" val="12911461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88B0F-D328-B621-1F58-2BA1469BF3A3}"/>
              </a:ext>
            </a:extLst>
          </p:cNvPr>
          <p:cNvSpPr txBox="1">
            <a:spLocks noGrp="1"/>
          </p:cNvSpPr>
          <p:nvPr>
            <p:ph type="title"/>
          </p:nvPr>
        </p:nvSpPr>
        <p:spPr/>
        <p:txBody>
          <a:bodyPr anchorCtr="1"/>
          <a:lstStyle/>
          <a:p>
            <a:pPr lvl="0" algn="ctr"/>
            <a:r>
              <a:rPr lang="en-US" sz="2800" b="1" dirty="0">
                <a:solidFill>
                  <a:schemeClr val="tx1"/>
                </a:solidFill>
                <a:latin typeface="+mj-lt"/>
              </a:rPr>
              <a:t>Reporting Year 2024</a:t>
            </a:r>
            <a:br>
              <a:rPr lang="en-US" sz="2800" dirty="0">
                <a:solidFill>
                  <a:schemeClr val="tx1"/>
                </a:solidFill>
                <a:latin typeface="+mj-lt"/>
              </a:rPr>
            </a:br>
            <a:r>
              <a:rPr lang="en-US" sz="2800" b="1" dirty="0">
                <a:solidFill>
                  <a:schemeClr val="tx1"/>
                </a:solidFill>
                <a:latin typeface="+mj-lt"/>
              </a:rPr>
              <a:t>Toxics Use Reduction Information Release</a:t>
            </a:r>
            <a:endParaRPr lang="en-US" sz="2800" dirty="0">
              <a:solidFill>
                <a:schemeClr val="tx1"/>
              </a:solidFill>
              <a:latin typeface="+mj-lt"/>
            </a:endParaRPr>
          </a:p>
        </p:txBody>
      </p:sp>
      <p:sp>
        <p:nvSpPr>
          <p:cNvPr id="3" name="Content Placeholder 2">
            <a:extLst>
              <a:ext uri="{FF2B5EF4-FFF2-40B4-BE49-F238E27FC236}">
                <a16:creationId xmlns:a16="http://schemas.microsoft.com/office/drawing/2014/main" id="{2434256F-6954-5A1F-4A8B-606CBBBE7A6A}"/>
              </a:ext>
            </a:extLst>
          </p:cNvPr>
          <p:cNvSpPr txBox="1">
            <a:spLocks noGrp="1"/>
          </p:cNvSpPr>
          <p:nvPr>
            <p:ph idx="1"/>
          </p:nvPr>
        </p:nvSpPr>
        <p:spPr/>
        <p:txBody>
          <a:bodyPr/>
          <a:lstStyle/>
          <a:p>
            <a:pPr lvl="0"/>
            <a:endParaRPr lang="en-US" dirty="0"/>
          </a:p>
          <a:p>
            <a:pPr lvl="0"/>
            <a:endParaRPr lang="en-US" dirty="0"/>
          </a:p>
          <a:p>
            <a:pPr marL="0" indent="0">
              <a:buNone/>
            </a:pPr>
            <a:r>
              <a:rPr lang="en-US">
                <a:solidFill>
                  <a:schemeClr val="tx1"/>
                </a:solidFill>
                <a:latin typeface="+mj-lt"/>
              </a:rPr>
              <a:t>The complete Information Release can be viewed online on the </a:t>
            </a:r>
            <a:r>
              <a:rPr lang="en-US" dirty="0">
                <a:solidFill>
                  <a:schemeClr val="tx1"/>
                </a:solidFill>
                <a:latin typeface="+mj-lt"/>
                <a:hlinkClick r:id="rId3">
                  <a:extLst>
                    <a:ext uri="{A12FA001-AC4F-418D-AE19-62706E023703}">
                      <ahyp:hlinkClr xmlns:ahyp="http://schemas.microsoft.com/office/drawing/2018/hyperlinkcolor" val="tx"/>
                    </a:ext>
                  </a:extLst>
                </a:hlinkClick>
              </a:rPr>
              <a:t>MassDEP TURA Data and Results Webpage.</a:t>
            </a:r>
            <a:endParaRPr lang="en-US">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4ba4f92-ead3-459b-8b63-202066ab276e">
      <Terms xmlns="http://schemas.microsoft.com/office/infopath/2007/PartnerControls"/>
    </lcf76f155ced4ddcb4097134ff3c332f>
    <TaxCatchAll xmlns="7b83dbe2-6fd2-449a-a932-0d75829bf64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534958084D91743885EB660A83B9A15" ma:contentTypeVersion="12" ma:contentTypeDescription="Create a new document." ma:contentTypeScope="" ma:versionID="e7ca87714e80c493345bd1acf24542e7">
  <xsd:schema xmlns:xsd="http://www.w3.org/2001/XMLSchema" xmlns:xs="http://www.w3.org/2001/XMLSchema" xmlns:p="http://schemas.microsoft.com/office/2006/metadata/properties" xmlns:ns2="34ba4f92-ead3-459b-8b63-202066ab276e" xmlns:ns3="7b83dbe2-6fd2-449a-a932-0d75829bf641" targetNamespace="http://schemas.microsoft.com/office/2006/metadata/properties" ma:root="true" ma:fieldsID="a624a64b0a4070e315d78655ade6761b" ns2:_="" ns3:_="">
    <xsd:import namespace="34ba4f92-ead3-459b-8b63-202066ab276e"/>
    <xsd:import namespace="7b83dbe2-6fd2-449a-a932-0d75829bf64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a4f92-ead3-459b-8b63-202066ab27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b83dbe2-6fd2-449a-a932-0d75829bf64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e1eecbb-5736-4a27-a3d9-8cd4d931ca33}" ma:internalName="TaxCatchAll" ma:showField="CatchAllData" ma:web="7b83dbe2-6fd2-449a-a932-0d75829bf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2B6495-DD74-46D0-87F4-CF89038CBF32}">
  <ds:schemaRefs>
    <ds:schemaRef ds:uri="http://schemas.microsoft.com/sharepoint/v3/contenttype/forms"/>
  </ds:schemaRefs>
</ds:datastoreItem>
</file>

<file path=customXml/itemProps2.xml><?xml version="1.0" encoding="utf-8"?>
<ds:datastoreItem xmlns:ds="http://schemas.openxmlformats.org/officeDocument/2006/customXml" ds:itemID="{3FBD7524-B91D-4B97-8E2E-7C408704FB28}">
  <ds:schemaRefs>
    <ds:schemaRef ds:uri="http://purl.org/dc/elements/1.1/"/>
    <ds:schemaRef ds:uri="http://purl.org/dc/terms/"/>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www.w3.org/XML/1998/namespace"/>
    <ds:schemaRef ds:uri="34ba4f92-ead3-459b-8b63-202066ab276e"/>
    <ds:schemaRef ds:uri="http://schemas.microsoft.com/office/infopath/2007/PartnerControls"/>
    <ds:schemaRef ds:uri="7b83dbe2-6fd2-449a-a932-0d75829bf641"/>
  </ds:schemaRefs>
</ds:datastoreItem>
</file>

<file path=customXml/itemProps3.xml><?xml version="1.0" encoding="utf-8"?>
<ds:datastoreItem xmlns:ds="http://schemas.openxmlformats.org/officeDocument/2006/customXml" ds:itemID="{B33E1CF9-F919-4106-BAD6-DF3F245D88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a4f92-ead3-459b-8b63-202066ab276e"/>
    <ds:schemaRef ds:uri="7b83dbe2-6fd2-449a-a932-0d75829bf6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643</TotalTime>
  <Words>268</Words>
  <Application>Microsoft Office PowerPoint</Application>
  <PresentationFormat>Widescreen</PresentationFormat>
  <Paragraphs>67</Paragraphs>
  <Slides>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Aptos Display</vt:lpstr>
      <vt:lpstr>Arial</vt:lpstr>
      <vt:lpstr>Calibri</vt:lpstr>
      <vt:lpstr>Times New Roman</vt:lpstr>
      <vt:lpstr>Trebuchet MS</vt:lpstr>
      <vt:lpstr>Office Theme</vt:lpstr>
      <vt:lpstr>Reporting Year 2024  TURA Information Release</vt:lpstr>
      <vt:lpstr>Accessibility </vt:lpstr>
      <vt:lpstr>Reporting Year 2024 2007 Core Group Progress Production Adjusted Total Use--71% reduction </vt:lpstr>
      <vt:lpstr>Reporting Year 2024 2007 Core Group Progress Production Adjusted Byproduct--59% reduction </vt:lpstr>
      <vt:lpstr>Reporting Year 2024 2007 Core Group Progress Production Adjusted On-site Releases--84% reduction </vt:lpstr>
      <vt:lpstr>Reporting Year 2024 Toxics Use Reduction Information Release Filer Trends</vt:lpstr>
      <vt:lpstr>Reporting Year 2024 Raw Reported Data</vt:lpstr>
      <vt:lpstr>2024 Number of Facilities by Industrial Sector Total Number of Facilities = 425 (Includes Trade Secret Data)</vt:lpstr>
      <vt:lpstr>Reporting Year 2024 Toxics Use Reduction Information Release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Reporting Year 2024 TURA Information Release</dc:title>
  <dc:subject>TURA Information Release</dc:subject>
  <dc:creator>MassDEP</dc:creator>
  <cp:keywords>TURA; Toxics; data; information release</cp:keywords>
  <cp:lastModifiedBy>Zemba, Lillian (DEP)</cp:lastModifiedBy>
  <cp:revision>47</cp:revision>
  <cp:lastPrinted>2024-05-08T17:42:25Z</cp:lastPrinted>
  <dcterms:created xsi:type="dcterms:W3CDTF">2024-05-02T16:58:37Z</dcterms:created>
  <dcterms:modified xsi:type="dcterms:W3CDTF">2026-05-20T19:23:31Z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0x0101007534958084D91743885EB660A83B9A15</vt:lpwstr>
  </property>
  <property fmtid="{D5CDD505-2E9C-101B-9397-08002B2CF9AE}" pid="3" name="MediaServiceImageTags">
    <vt:lpwstr/>
  </property>
</Properties>
</file>