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2" r:id="rId3"/>
    <p:sldId id="314" r:id="rId4"/>
    <p:sldId id="306" r:id="rId5"/>
    <p:sldId id="304" r:id="rId6"/>
    <p:sldId id="305" r:id="rId7"/>
    <p:sldId id="312" r:id="rId8"/>
    <p:sldId id="313" r:id="rId9"/>
    <p:sldId id="298" r:id="rId10"/>
    <p:sldId id="297" r:id="rId1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3" roundtripDataSignature="AMtx7miUW44DVj7ARUlK2TfltM9TiYN0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876" autoAdjust="0"/>
  </p:normalViewPr>
  <p:slideViewPr>
    <p:cSldViewPr snapToGrid="0">
      <p:cViewPr varScale="1">
        <p:scale>
          <a:sx n="63" d="100"/>
          <a:sy n="63" d="100"/>
        </p:scale>
        <p:origin x="15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38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5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0967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751518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2000" baseline="0" dirty="0" smtClean="0"/>
          </a:p>
        </p:txBody>
      </p:sp>
      <p:sp>
        <p:nvSpPr>
          <p:cNvPr id="117" name="Google Shape;11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32943" lvl="0" indent="-1567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508" name="Google Shape;508;p4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637674"/>
              </p:ext>
            </p:extLst>
          </p:nvPr>
        </p:nvGraphicFramePr>
        <p:xfrm>
          <a:off x="1219993" y="499867"/>
          <a:ext cx="4570413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" name="Slide" r:id="rId4" imgW="4570330" imgH="3427437" progId="PowerPoint.Slide.12">
                  <p:embed/>
                </p:oleObj>
              </mc:Choice>
              <mc:Fallback>
                <p:oleObj name="Slide" r:id="rId4" imgW="4570330" imgH="342743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993" y="499867"/>
                        <a:ext cx="4570413" cy="342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137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67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75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44767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/>
              <a:t>OPEN UP LES REPORT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75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1800" dirty="0" smtClean="0"/>
              <a:t>Run reports from MOSES; always available on Monday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994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211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4763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856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111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49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2"/>
          <p:cNvSpPr/>
          <p:nvPr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2"/>
          <p:cNvSpPr txBox="1">
            <a:spLocks noGrp="1"/>
          </p:cNvSpPr>
          <p:nvPr>
            <p:ph type="title"/>
          </p:nvPr>
        </p:nvSpPr>
        <p:spPr>
          <a:xfrm>
            <a:off x="457200" y="972490"/>
            <a:ext cx="6400800" cy="114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2"/>
          <p:cNvSpPr txBox="1">
            <a:spLocks noGrp="1"/>
          </p:cNvSpPr>
          <p:nvPr>
            <p:ph type="body" idx="1"/>
          </p:nvPr>
        </p:nvSpPr>
        <p:spPr>
          <a:xfrm>
            <a:off x="457200" y="2286529"/>
            <a:ext cx="659765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  <a:defRPr sz="3200">
                <a:solidFill>
                  <a:srgbClr val="FDD80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2"/>
          <p:cNvSpPr txBox="1">
            <a:spLocks noGrp="1"/>
          </p:cNvSpPr>
          <p:nvPr>
            <p:ph type="body" idx="2"/>
          </p:nvPr>
        </p:nvSpPr>
        <p:spPr>
          <a:xfrm>
            <a:off x="457200" y="3870325"/>
            <a:ext cx="5035550" cy="29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2"/>
          <p:cNvSpPr txBox="1">
            <a:spLocks noGrp="1"/>
          </p:cNvSpPr>
          <p:nvPr>
            <p:ph type="body" idx="3"/>
          </p:nvPr>
        </p:nvSpPr>
        <p:spPr>
          <a:xfrm>
            <a:off x="457200" y="5137133"/>
            <a:ext cx="3229648" cy="14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2"/>
          <p:cNvSpPr/>
          <p:nvPr/>
        </p:nvSpPr>
        <p:spPr>
          <a:xfrm rot="10800000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3"/>
          <p:cNvSpPr txBox="1"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63"/>
          <p:cNvSpPr txBox="1">
            <a:spLocks noGrp="1"/>
          </p:cNvSpPr>
          <p:nvPr>
            <p:ph type="body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7" name="Google Shape;87;p6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9" name="Google Shape;89;p6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63"/>
          <p:cNvSpPr txBox="1">
            <a:spLocks noGrp="1"/>
          </p:cNvSpPr>
          <p:nvPr>
            <p:ph type="body" idx="3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body" idx="4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body" idx="5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body" idx="6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7" name="Google Shape;97;p6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64"/>
          <p:cNvSpPr>
            <a:spLocks noGrp="1"/>
          </p:cNvSpPr>
          <p:nvPr>
            <p:ph type="chart" idx="2"/>
          </p:nvPr>
        </p:nvSpPr>
        <p:spPr>
          <a:xfrm>
            <a:off x="457200" y="1555750"/>
            <a:ext cx="8229600" cy="43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5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5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65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6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6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6" name="Google Shape;106;p66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66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9144000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">
  <p:cSld name="Video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8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8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68"/>
          <p:cNvSpPr txBox="1"/>
          <p:nvPr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MassHireFallRiverCareers.org</a:t>
            </a:r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68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68"/>
          <p:cNvSpPr>
            <a:spLocks noGrp="1"/>
          </p:cNvSpPr>
          <p:nvPr>
            <p:ph type="media" idx="2"/>
          </p:nvPr>
        </p:nvSpPr>
        <p:spPr>
          <a:xfrm>
            <a:off x="0" y="1236663"/>
            <a:ext cx="9144000" cy="5621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3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6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56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Boxes">
  <p:cSld name="2 Content Boxe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58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58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5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59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body" idx="2"/>
          </p:nvPr>
        </p:nvSpPr>
        <p:spPr>
          <a:xfrm>
            <a:off x="6085416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3"/>
          </p:nvPr>
        </p:nvSpPr>
        <p:spPr>
          <a:xfrm>
            <a:off x="32766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Content Boxes">
  <p:cSld name="1_2 Content Boxe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0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60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60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0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 Boxes">
  <p:cSld name="4 Content Boxe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61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61"/>
          <p:cNvSpPr txBox="1">
            <a:spLocks noGrp="1"/>
          </p:cNvSpPr>
          <p:nvPr>
            <p:ph type="body" idx="1"/>
          </p:nvPr>
        </p:nvSpPr>
        <p:spPr>
          <a:xfrm>
            <a:off x="457200" y="1446236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body" idx="2"/>
          </p:nvPr>
        </p:nvSpPr>
        <p:spPr>
          <a:xfrm>
            <a:off x="457200" y="3820583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61"/>
          <p:cNvSpPr txBox="1">
            <a:spLocks noGrp="1"/>
          </p:cNvSpPr>
          <p:nvPr>
            <p:ph type="body" idx="3"/>
          </p:nvPr>
        </p:nvSpPr>
        <p:spPr>
          <a:xfrm>
            <a:off x="4698999" y="1446236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body" idx="4"/>
          </p:nvPr>
        </p:nvSpPr>
        <p:spPr>
          <a:xfrm>
            <a:off x="4698999" y="3820583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2"/>
          <p:cNvSpPr txBox="1"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62"/>
          <p:cNvSpPr txBox="1">
            <a:spLocks noGrp="1"/>
          </p:cNvSpPr>
          <p:nvPr>
            <p:ph type="body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9" name="Google Shape;79;p6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6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62"/>
          <p:cNvSpPr txBox="1">
            <a:spLocks noGrp="1"/>
          </p:cNvSpPr>
          <p:nvPr>
            <p:ph type="body" idx="3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body" idx="4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/>
          <p:nvPr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5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51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51"/>
          <p:cNvCxnSpPr/>
          <p:nvPr/>
        </p:nvCxnSpPr>
        <p:spPr>
          <a:xfrm>
            <a:off x="0" y="620001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51"/>
          <p:cNvSpPr/>
          <p:nvPr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51"/>
          <p:cNvSpPr/>
          <p:nvPr/>
        </p:nvSpPr>
        <p:spPr>
          <a:xfrm rot="10800000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51"/>
          <p:cNvPicPr preferRelativeResize="0"/>
          <p:nvPr/>
        </p:nvPicPr>
        <p:blipFill rotWithShape="1">
          <a:blip r:embed="rId16">
            <a:alphaModFix/>
          </a:blip>
          <a:srcRect l="1785" t="14556" r="3570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service-details/rese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>
            <a:spLocks noGrp="1"/>
          </p:cNvSpPr>
          <p:nvPr>
            <p:ph type="body" idx="2"/>
          </p:nvPr>
        </p:nvSpPr>
        <p:spPr>
          <a:xfrm>
            <a:off x="457200" y="3352801"/>
            <a:ext cx="5035550" cy="81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 smtClean="0"/>
              <a:t>September 17, 2020 @ 10am – 11:30am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 smtClean="0"/>
              <a:t>September 18, 2020 @ 10am – 11:30am</a:t>
            </a:r>
            <a:endParaRPr sz="2000" dirty="0"/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147483" y="-130577"/>
            <a:ext cx="8229600" cy="314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 i="1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 Updates ______________________________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MassHire Career Centers</a:t>
            </a:r>
            <a:endParaRPr sz="4000" b="1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50" name="Picture 2" descr="Update My Utility Account Information | Venice, F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50305"/>
            <a:ext cx="3144357" cy="209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842" y="2713805"/>
            <a:ext cx="6436659" cy="11903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46772" y="203734"/>
            <a:ext cx="79248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  <a:r>
              <a:rPr lang="en-US" sz="45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Wrap </a:t>
            </a:r>
            <a:r>
              <a:rPr lang="en-US" sz="45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</a:t>
            </a:r>
            <a:endParaRPr lang="en-US" sz="45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60726"/>
            <a:ext cx="8229600" cy="4525963"/>
          </a:xfrm>
        </p:spPr>
        <p:txBody>
          <a:bodyPr/>
          <a:lstStyle/>
          <a:p>
            <a:r>
              <a:rPr lang="en-US" dirty="0" smtClean="0"/>
              <a:t>RESEA Processes and Customer Flow</a:t>
            </a:r>
          </a:p>
          <a:p>
            <a:r>
              <a:rPr lang="en-US" dirty="0" smtClean="0"/>
              <a:t>RESEA Reports</a:t>
            </a:r>
          </a:p>
          <a:p>
            <a:r>
              <a:rPr lang="en-US" dirty="0" smtClean="0"/>
              <a:t>Messaging</a:t>
            </a:r>
          </a:p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Google Shape;128;p2"/>
          <p:cNvSpPr txBox="1">
            <a:spLocks noGrp="1"/>
          </p:cNvSpPr>
          <p:nvPr>
            <p:ph type="title"/>
          </p:nvPr>
        </p:nvSpPr>
        <p:spPr>
          <a:xfrm>
            <a:off x="304800" y="179882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4000" b="1" dirty="0" smtClean="0">
                <a:solidFill>
                  <a:schemeClr val="lt1"/>
                </a:solidFill>
              </a:rPr>
              <a:t>Agenda</a:t>
            </a:r>
            <a:endParaRPr sz="4000" b="1" dirty="0">
              <a:solidFill>
                <a:schemeClr val="lt1"/>
              </a:solidFill>
            </a:endParaRPr>
          </a:p>
        </p:txBody>
      </p:sp>
      <p:pic>
        <p:nvPicPr>
          <p:cNvPr id="21508" name="Picture 4" descr="RESEA – GST Michigan 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1" y="3677424"/>
            <a:ext cx="5000625" cy="20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276" y="111038"/>
            <a:ext cx="3657600" cy="954348"/>
          </a:xfrm>
        </p:spPr>
        <p:txBody>
          <a:bodyPr/>
          <a:lstStyle/>
          <a:p>
            <a:r>
              <a:rPr lang="en-US" b="1" dirty="0" smtClean="0">
                <a:solidFill>
                  <a:schemeClr val="lt1"/>
                </a:solidFill>
              </a:rPr>
              <a:t>Funding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b="1" dirty="0"/>
              <a:t>Federal </a:t>
            </a:r>
            <a:r>
              <a:rPr lang="en-US" b="1" dirty="0" smtClean="0"/>
              <a:t>allocation beginning in FY 21:</a:t>
            </a:r>
          </a:p>
          <a:p>
            <a:pPr marL="114300" indent="0">
              <a:buNone/>
            </a:pPr>
            <a:r>
              <a:rPr lang="en-US" dirty="0"/>
              <a:t>(1) Base </a:t>
            </a:r>
            <a:r>
              <a:rPr lang="en-US" dirty="0" smtClean="0"/>
              <a:t>funding:  84 % - 89% of the appropriation </a:t>
            </a:r>
            <a:r>
              <a:rPr lang="en-US" dirty="0"/>
              <a:t>depending on the </a:t>
            </a:r>
            <a:r>
              <a:rPr lang="en-US" dirty="0" smtClean="0"/>
              <a:t>year-will use IUR and CLF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Outcome Payments: 10% </a:t>
            </a:r>
            <a:r>
              <a:rPr lang="en-US" dirty="0"/>
              <a:t>to 15 </a:t>
            </a:r>
            <a:r>
              <a:rPr lang="en-US" dirty="0" smtClean="0"/>
              <a:t>% </a:t>
            </a:r>
            <a:r>
              <a:rPr lang="en-US" dirty="0"/>
              <a:t>of </a:t>
            </a:r>
            <a:r>
              <a:rPr lang="en-US" dirty="0" smtClean="0"/>
              <a:t>the appropriation depending on the year-designed to award States for meeting or exceeding certain criteria</a:t>
            </a:r>
          </a:p>
          <a:p>
            <a:pPr marL="114300" indent="0">
              <a:buNone/>
            </a:pPr>
            <a:r>
              <a:rPr lang="en-US" dirty="0" smtClean="0"/>
              <a:t>(3) Up to 1% for the Sec. of Labor to use for research and technical assistance  to states</a:t>
            </a:r>
          </a:p>
          <a:p>
            <a:pPr marL="114300" indent="0">
              <a:buNone/>
            </a:pPr>
            <a:r>
              <a:rPr lang="en-US" b="1" dirty="0" smtClean="0"/>
              <a:t>Local Level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r>
              <a:rPr lang="en-US" dirty="0" smtClean="0"/>
              <a:t>As of this date, local level funding depends on Initial and RESEA Review completions and entered employments</a:t>
            </a:r>
          </a:p>
        </p:txBody>
      </p:sp>
    </p:spTree>
    <p:extLst>
      <p:ext uri="{BB962C8B-B14F-4D97-AF65-F5344CB8AC3E}">
        <p14:creationId xmlns:p14="http://schemas.microsoft.com/office/powerpoint/2010/main" val="49674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7;g8ac3147adc_0_0"/>
          <p:cNvSpPr txBox="1">
            <a:spLocks noGrp="1"/>
          </p:cNvSpPr>
          <p:nvPr>
            <p:ph type="title"/>
          </p:nvPr>
        </p:nvSpPr>
        <p:spPr>
          <a:xfrm>
            <a:off x="781660" y="139614"/>
            <a:ext cx="7285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4000" b="1" dirty="0" smtClean="0"/>
              <a:t>RESEA Weekly Activity Reports</a:t>
            </a:r>
            <a:endParaRPr sz="4000" b="1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9880"/>
            <a:ext cx="6208194" cy="3643925"/>
          </a:xfrm>
        </p:spPr>
        <p:txBody>
          <a:bodyPr>
            <a:normAutofit fontScale="92500"/>
          </a:bodyPr>
          <a:lstStyle/>
          <a:p>
            <a:r>
              <a:rPr lang="en-US" dirty="0"/>
              <a:t>Weekly Activity Reports</a:t>
            </a:r>
            <a:endParaRPr lang="en-US" dirty="0" smtClean="0"/>
          </a:p>
          <a:p>
            <a:pPr lvl="1"/>
            <a:r>
              <a:rPr lang="en-US" sz="2800" dirty="0" smtClean="0"/>
              <a:t>Sent to Career Center Managers</a:t>
            </a:r>
          </a:p>
          <a:p>
            <a:pPr lvl="2"/>
            <a:r>
              <a:rPr lang="en-US" sz="2800" dirty="0" smtClean="0"/>
              <a:t>RESEA Activity over a period of weeks</a:t>
            </a:r>
          </a:p>
          <a:p>
            <a:pPr lvl="1"/>
            <a:r>
              <a:rPr lang="en-US" sz="2800" dirty="0" smtClean="0"/>
              <a:t>RESEA enrollments</a:t>
            </a:r>
          </a:p>
          <a:p>
            <a:pPr lvl="2"/>
            <a:r>
              <a:rPr lang="en-US" sz="2800" dirty="0" smtClean="0"/>
              <a:t>Percentage who attended CCS/Initial RESEA and percentage who completed RESEA Review</a:t>
            </a:r>
            <a:endParaRPr lang="en-US" sz="2800" dirty="0"/>
          </a:p>
        </p:txBody>
      </p:sp>
      <p:pic>
        <p:nvPicPr>
          <p:cNvPr id="24584" name="Picture 8" descr="Weekly Reads | Weekly narsingdi somoy news | Pages Dire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557" y="369824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287" y="5229226"/>
            <a:ext cx="8132735" cy="723900"/>
          </a:xfrm>
        </p:spPr>
        <p:txBody>
          <a:bodyPr>
            <a:normAutofit/>
          </a:bodyPr>
          <a:lstStyle/>
          <a:p>
            <a:pPr marL="114300" indent="0" algn="r">
              <a:buNone/>
            </a:pPr>
            <a:r>
              <a:rPr lang="en-US" i="1" dirty="0" smtClean="0"/>
              <a:t>How many of you are ready to restart sanctions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Google Shape;147;g8ac3147adc_0_0"/>
          <p:cNvSpPr txBox="1">
            <a:spLocks noGrp="1"/>
          </p:cNvSpPr>
          <p:nvPr>
            <p:ph type="title"/>
          </p:nvPr>
        </p:nvSpPr>
        <p:spPr>
          <a:xfrm>
            <a:off x="1988740" y="106680"/>
            <a:ext cx="5707828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4000" b="1" dirty="0" smtClean="0"/>
              <a:t>RESEA Weekly Activity</a:t>
            </a:r>
            <a:endParaRPr sz="4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20369"/>
              </p:ext>
            </p:extLst>
          </p:nvPr>
        </p:nvGraphicFramePr>
        <p:xfrm>
          <a:off x="380999" y="1552573"/>
          <a:ext cx="8382000" cy="36766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46102064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1560358117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1160913368"/>
                    </a:ext>
                  </a:extLst>
                </a:gridCol>
              </a:tblGrid>
              <a:tr h="6891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Enrolled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Completed CCS/Initial RESEA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Completed RESEA Review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8785316"/>
                  </a:ext>
                </a:extLst>
              </a:tr>
              <a:tr h="74688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8/1/20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37%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33%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350102"/>
                  </a:ext>
                </a:extLst>
              </a:tr>
              <a:tr h="74688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8/8/20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35%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31%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247685"/>
                  </a:ext>
                </a:extLst>
              </a:tr>
              <a:tr h="74688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8/15/20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38%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Deadline 9/18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924972"/>
                  </a:ext>
                </a:extLst>
              </a:tr>
              <a:tr h="74688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Pre-COVID</a:t>
                      </a:r>
                      <a:r>
                        <a:rPr lang="en-US" sz="1800" b="1" baseline="0" dirty="0" smtClean="0"/>
                        <a:t> Averages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72%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75%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9033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1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7;g8ac3147adc_0_0"/>
          <p:cNvSpPr txBox="1">
            <a:spLocks noGrp="1"/>
          </p:cNvSpPr>
          <p:nvPr>
            <p:ph type="title"/>
          </p:nvPr>
        </p:nvSpPr>
        <p:spPr>
          <a:xfrm>
            <a:off x="857860" y="198120"/>
            <a:ext cx="7285800" cy="108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600"/>
            </a:pPr>
            <a:r>
              <a:rPr lang="en-US" sz="4000" b="1" dirty="0" smtClean="0"/>
              <a:t>RESEA Reports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800" u="sng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sz="2800" u="sng" dirty="0" smtClean="0">
                <a:solidFill>
                  <a:schemeClr val="bg1"/>
                </a:solidFill>
                <a:hlinkClick r:id="rId3"/>
              </a:rPr>
              <a:t>www.mass.gov/service-details/resea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u="sng" dirty="0" smtClean="0"/>
              <a:t> 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6233160" cy="4692038"/>
          </a:xfrm>
        </p:spPr>
        <p:txBody>
          <a:bodyPr>
            <a:normAutofit/>
          </a:bodyPr>
          <a:lstStyle/>
          <a:p>
            <a:r>
              <a:rPr lang="en-US" dirty="0" smtClean="0"/>
              <a:t>Enrollments Outreach</a:t>
            </a:r>
          </a:p>
          <a:p>
            <a:r>
              <a:rPr lang="en-US" dirty="0" smtClean="0"/>
              <a:t>Rainbow Report</a:t>
            </a:r>
          </a:p>
          <a:p>
            <a:r>
              <a:rPr lang="en-US" dirty="0" smtClean="0"/>
              <a:t>Attained Scheduled to Return</a:t>
            </a:r>
          </a:p>
          <a:p>
            <a:pPr lvl="1"/>
            <a:r>
              <a:rPr lang="en-US" dirty="0" smtClean="0"/>
              <a:t>Engagement / Reminders</a:t>
            </a:r>
            <a:endParaRPr lang="en-US" dirty="0"/>
          </a:p>
          <a:p>
            <a:r>
              <a:rPr lang="en-US" dirty="0" smtClean="0"/>
              <a:t>Did Not Return (DNR) After Attainment</a:t>
            </a:r>
          </a:p>
          <a:p>
            <a:pPr lvl="1"/>
            <a:r>
              <a:rPr lang="en-US" dirty="0" smtClean="0"/>
              <a:t>Potential Issues</a:t>
            </a:r>
          </a:p>
          <a:p>
            <a:r>
              <a:rPr lang="en-US" dirty="0" smtClean="0"/>
              <a:t>Return to Work (RTW) Average Weeks</a:t>
            </a:r>
          </a:p>
          <a:p>
            <a:endParaRPr lang="en-US" dirty="0"/>
          </a:p>
        </p:txBody>
      </p:sp>
      <p:pic>
        <p:nvPicPr>
          <p:cNvPr id="22532" name="Picture 4" descr="Annual reports posted online - YA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13805" r="11232" b="8544"/>
          <a:stretch/>
        </p:blipFill>
        <p:spPr bwMode="auto">
          <a:xfrm>
            <a:off x="6583680" y="2597480"/>
            <a:ext cx="25603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7;g8ac3147adc_0_0"/>
          <p:cNvSpPr txBox="1">
            <a:spLocks noGrp="1"/>
          </p:cNvSpPr>
          <p:nvPr>
            <p:ph type="title"/>
          </p:nvPr>
        </p:nvSpPr>
        <p:spPr>
          <a:xfrm>
            <a:off x="735940" y="137583"/>
            <a:ext cx="7285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b="1" dirty="0" smtClean="0"/>
              <a:t>RESEA Messaging</a:t>
            </a:r>
            <a:endParaRPr b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Permanently Separated vs Furloughed</a:t>
            </a:r>
          </a:p>
          <a:p>
            <a:r>
              <a:rPr lang="en-US" dirty="0" smtClean="0"/>
              <a:t>Outreach in Relation to “no sanctions”</a:t>
            </a:r>
          </a:p>
          <a:p>
            <a:r>
              <a:rPr lang="en-US" dirty="0" smtClean="0"/>
              <a:t>Communication Strategy with Customers</a:t>
            </a:r>
            <a:endParaRPr lang="en-US" dirty="0"/>
          </a:p>
        </p:txBody>
      </p:sp>
      <p:pic>
        <p:nvPicPr>
          <p:cNvPr id="7" name="Picture 2" descr="Communicating with Custom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9"/>
          <a:stretch/>
        </p:blipFill>
        <p:spPr bwMode="auto">
          <a:xfrm>
            <a:off x="2240280" y="4131946"/>
            <a:ext cx="4044316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7;g8ac3147adc_0_0"/>
          <p:cNvSpPr txBox="1">
            <a:spLocks noGrp="1"/>
          </p:cNvSpPr>
          <p:nvPr>
            <p:ph type="title"/>
          </p:nvPr>
        </p:nvSpPr>
        <p:spPr>
          <a:xfrm>
            <a:off x="781660" y="139614"/>
            <a:ext cx="7285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4000" b="1" dirty="0" smtClean="0"/>
              <a:t>Best Practices to Share?</a:t>
            </a:r>
            <a:endParaRPr sz="4000" b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14019" y="1270582"/>
            <a:ext cx="7897906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20492" name="Picture 12" descr="Trends and Underlying Challenges for CISOs, Aspiring Security Leaders and  Executive Recruiters | 2020-05-14 | Security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718965"/>
            <a:ext cx="3831851" cy="22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7979" y="256675"/>
            <a:ext cx="444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595" y="1642974"/>
            <a:ext cx="81493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 Follow-up </a:t>
            </a:r>
          </a:p>
          <a:p>
            <a:pPr algn="ctr"/>
            <a:endParaRPr lang="en-US" sz="29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9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298</Words>
  <Application>Microsoft Office PowerPoint</Application>
  <PresentationFormat>On-screen Show (4:3)</PresentationFormat>
  <Paragraphs>69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Merriweather Sans</vt:lpstr>
      <vt:lpstr>Arial</vt:lpstr>
      <vt:lpstr>Calibri</vt:lpstr>
      <vt:lpstr>Office Theme</vt:lpstr>
      <vt:lpstr>Slide</vt:lpstr>
      <vt:lpstr>PowerPoint Presentation</vt:lpstr>
      <vt:lpstr>Agenda</vt:lpstr>
      <vt:lpstr>Funding</vt:lpstr>
      <vt:lpstr>RESEA Weekly Activity Reports</vt:lpstr>
      <vt:lpstr>RESEA Weekly Activity</vt:lpstr>
      <vt:lpstr>RESEA Reports https://www.mass.gov/service-details/resea  </vt:lpstr>
      <vt:lpstr>RESEA Messaging</vt:lpstr>
      <vt:lpstr>Best Practices to Share?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Leonard, Kim (EOL)</cp:lastModifiedBy>
  <cp:revision>108</cp:revision>
  <dcterms:created xsi:type="dcterms:W3CDTF">2018-04-17T17:15:10Z</dcterms:created>
  <dcterms:modified xsi:type="dcterms:W3CDTF">2020-09-18T17:19:58Z</dcterms:modified>
</cp:coreProperties>
</file>