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141412522" r:id="rId5"/>
    <p:sldId id="2141412523" r:id="rId6"/>
    <p:sldId id="2141412525" r:id="rId7"/>
    <p:sldId id="2141412526" r:id="rId8"/>
    <p:sldId id="2141412499" r:id="rId9"/>
    <p:sldId id="2141412500" r:id="rId10"/>
    <p:sldId id="2141412528" r:id="rId11"/>
    <p:sldId id="2141412529" r:id="rId12"/>
    <p:sldId id="2141412530" r:id="rId13"/>
    <p:sldId id="2141412510" r:id="rId14"/>
    <p:sldId id="2141412531" r:id="rId15"/>
    <p:sldId id="2141412511" r:id="rId16"/>
    <p:sldId id="2141412513" r:id="rId17"/>
    <p:sldId id="2141412518" r:id="rId18"/>
    <p:sldId id="2141412517" r:id="rId19"/>
    <p:sldId id="2141412519" r:id="rId20"/>
    <p:sldId id="2141412521" r:id="rId21"/>
    <p:sldId id="2141412514" r:id="rId22"/>
    <p:sldId id="276"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5" autoAdjust="0"/>
    <p:restoredTop sz="86441" autoAdjust="0"/>
  </p:normalViewPr>
  <p:slideViewPr>
    <p:cSldViewPr snapToGrid="0">
      <p:cViewPr varScale="1">
        <p:scale>
          <a:sx n="76" d="100"/>
          <a:sy n="76" d="100"/>
        </p:scale>
        <p:origin x="120" y="522"/>
      </p:cViewPr>
      <p:guideLst/>
    </p:cSldViewPr>
  </p:slideViewPr>
  <p:outlineViewPr>
    <p:cViewPr>
      <p:scale>
        <a:sx n="33" d="100"/>
        <a:sy n="33" d="100"/>
      </p:scale>
      <p:origin x="0" y="-51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14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2F79F7-99E6-493B-99B2-4B3E3CD8BF3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1A2AF80-6907-482A-BF1B-B3B1B55D701B}">
      <dgm:prSet phldrT="[Text]" phldr="0" custT="1"/>
      <dgm:spPr/>
      <dgm:t>
        <a:bodyPr/>
        <a:lstStyle/>
        <a:p>
          <a:r>
            <a:rPr lang="en-US" sz="1600"/>
            <a:t>Federal Low Income Housing Tax Credit (LIHTC)</a:t>
          </a:r>
        </a:p>
      </dgm:t>
    </dgm:pt>
    <dgm:pt modelId="{11A36D44-506A-43D1-829F-7BE2B809487F}" type="parTrans" cxnId="{F8975FD4-34D3-48E2-8493-925486A8231A}">
      <dgm:prSet/>
      <dgm:spPr/>
      <dgm:t>
        <a:bodyPr/>
        <a:lstStyle/>
        <a:p>
          <a:endParaRPr lang="en-US"/>
        </a:p>
      </dgm:t>
    </dgm:pt>
    <dgm:pt modelId="{FE4F2421-F918-4653-967F-E829A000F1EF}" type="sibTrans" cxnId="{F8975FD4-34D3-48E2-8493-925486A8231A}">
      <dgm:prSet/>
      <dgm:spPr/>
      <dgm:t>
        <a:bodyPr/>
        <a:lstStyle/>
        <a:p>
          <a:endParaRPr lang="en-US"/>
        </a:p>
      </dgm:t>
    </dgm:pt>
    <dgm:pt modelId="{9622E227-6E3D-473D-8F3F-DF9A3190AF15}">
      <dgm:prSet phldrT="[Text]" phldr="0" custT="1"/>
      <dgm:spPr/>
      <dgm:t>
        <a:bodyPr/>
        <a:lstStyle/>
        <a:p>
          <a:r>
            <a:rPr lang="en-US" sz="1600"/>
            <a:t>Massachusetts State LIHTC</a:t>
          </a:r>
        </a:p>
      </dgm:t>
    </dgm:pt>
    <dgm:pt modelId="{1DF8AC72-4A59-4116-8388-88A7F4DC2C31}" type="parTrans" cxnId="{7664AEEA-DB35-41A3-814C-B0415445DE63}">
      <dgm:prSet/>
      <dgm:spPr/>
      <dgm:t>
        <a:bodyPr/>
        <a:lstStyle/>
        <a:p>
          <a:endParaRPr lang="en-US"/>
        </a:p>
      </dgm:t>
    </dgm:pt>
    <dgm:pt modelId="{D4FB5641-2662-431B-8BF0-DC52BB256230}" type="sibTrans" cxnId="{7664AEEA-DB35-41A3-814C-B0415445DE63}">
      <dgm:prSet/>
      <dgm:spPr/>
      <dgm:t>
        <a:bodyPr/>
        <a:lstStyle/>
        <a:p>
          <a:endParaRPr lang="en-US"/>
        </a:p>
      </dgm:t>
    </dgm:pt>
    <dgm:pt modelId="{1E9AF9BB-4E4A-47A2-B7EF-DAD301AB9756}">
      <dgm:prSet phldrT="[Text]" phldr="0" custT="1"/>
      <dgm:spPr/>
      <dgm:t>
        <a:bodyPr/>
        <a:lstStyle/>
        <a:p>
          <a:r>
            <a:rPr lang="en-US" sz="1600"/>
            <a:t>American Rescue Plan Act (ARPA)</a:t>
          </a:r>
        </a:p>
      </dgm:t>
    </dgm:pt>
    <dgm:pt modelId="{2A6C7859-90D0-4A8E-9868-C40BCC8CE7D1}" type="parTrans" cxnId="{DA3DCB07-7DF5-4A72-9624-35AE7390509E}">
      <dgm:prSet/>
      <dgm:spPr/>
      <dgm:t>
        <a:bodyPr/>
        <a:lstStyle/>
        <a:p>
          <a:endParaRPr lang="en-US"/>
        </a:p>
      </dgm:t>
    </dgm:pt>
    <dgm:pt modelId="{74C3A0FC-D52C-48FC-949D-8E5BDF989B79}" type="sibTrans" cxnId="{DA3DCB07-7DF5-4A72-9624-35AE7390509E}">
      <dgm:prSet/>
      <dgm:spPr/>
      <dgm:t>
        <a:bodyPr/>
        <a:lstStyle/>
        <a:p>
          <a:endParaRPr lang="en-US"/>
        </a:p>
      </dgm:t>
    </dgm:pt>
    <dgm:pt modelId="{4F1EDDA0-2374-49AA-82BB-CF0EFECC5397}">
      <dgm:prSet phldrT="[Text]" phldr="0" custT="1"/>
      <dgm:spPr/>
      <dgm:t>
        <a:bodyPr/>
        <a:lstStyle/>
        <a:p>
          <a:r>
            <a:rPr lang="en-US" sz="1600"/>
            <a:t>HOME Investment Partnerships Program (HOME)</a:t>
          </a:r>
        </a:p>
      </dgm:t>
    </dgm:pt>
    <dgm:pt modelId="{0A68FDE1-0108-416D-A843-5DC0712B1DCB}" type="parTrans" cxnId="{CB201411-8189-42FF-8561-71A500FE7BBE}">
      <dgm:prSet/>
      <dgm:spPr/>
      <dgm:t>
        <a:bodyPr/>
        <a:lstStyle/>
        <a:p>
          <a:endParaRPr lang="en-US"/>
        </a:p>
      </dgm:t>
    </dgm:pt>
    <dgm:pt modelId="{A3C37B1B-BE92-4C2B-B61D-AD6B987FC4C0}" type="sibTrans" cxnId="{CB201411-8189-42FF-8561-71A500FE7BBE}">
      <dgm:prSet/>
      <dgm:spPr/>
      <dgm:t>
        <a:bodyPr/>
        <a:lstStyle/>
        <a:p>
          <a:endParaRPr lang="en-US"/>
        </a:p>
      </dgm:t>
    </dgm:pt>
    <dgm:pt modelId="{81BCAD9C-15B5-44DC-8AC5-2917EBA00943}">
      <dgm:prSet phldrT="[Text]" phldr="0" custT="1"/>
      <dgm:spPr/>
      <dgm:t>
        <a:bodyPr/>
        <a:lstStyle/>
        <a:p>
          <a:r>
            <a:rPr lang="en-US" sz="1600"/>
            <a:t>HOME American Rescue Plan (HOME-ARP)</a:t>
          </a:r>
        </a:p>
      </dgm:t>
    </dgm:pt>
    <dgm:pt modelId="{D9F369BB-B66A-412E-A414-B92D32002421}" type="parTrans" cxnId="{46CD61C7-68EC-48A0-A553-99A9FD7333C3}">
      <dgm:prSet/>
      <dgm:spPr/>
      <dgm:t>
        <a:bodyPr/>
        <a:lstStyle/>
        <a:p>
          <a:endParaRPr lang="en-US"/>
        </a:p>
      </dgm:t>
    </dgm:pt>
    <dgm:pt modelId="{6CDEB165-62C7-4191-B64B-3E8CCBCCCF45}" type="sibTrans" cxnId="{46CD61C7-68EC-48A0-A553-99A9FD7333C3}">
      <dgm:prSet/>
      <dgm:spPr/>
      <dgm:t>
        <a:bodyPr/>
        <a:lstStyle/>
        <a:p>
          <a:endParaRPr lang="en-US"/>
        </a:p>
      </dgm:t>
    </dgm:pt>
    <dgm:pt modelId="{11F5C612-8DB2-4082-A2AA-5405038E1AAE}">
      <dgm:prSet phldrT="[Text]" phldr="0" custT="1"/>
      <dgm:spPr/>
      <dgm:t>
        <a:bodyPr/>
        <a:lstStyle/>
        <a:p>
          <a:r>
            <a:rPr lang="en-US" sz="1600"/>
            <a:t>National Housing Trust Fund (HTF)</a:t>
          </a:r>
        </a:p>
      </dgm:t>
    </dgm:pt>
    <dgm:pt modelId="{638266DF-C3E4-4E90-A7D9-BC400B4FDA1C}" type="parTrans" cxnId="{FD7FC9CC-6683-4E42-8CF8-6320D5DCD60B}">
      <dgm:prSet/>
      <dgm:spPr/>
      <dgm:t>
        <a:bodyPr/>
        <a:lstStyle/>
        <a:p>
          <a:endParaRPr lang="en-US"/>
        </a:p>
      </dgm:t>
    </dgm:pt>
    <dgm:pt modelId="{F2998051-CFA9-4885-A61F-83BF7A3ACA8E}" type="sibTrans" cxnId="{FD7FC9CC-6683-4E42-8CF8-6320D5DCD60B}">
      <dgm:prSet/>
      <dgm:spPr/>
      <dgm:t>
        <a:bodyPr/>
        <a:lstStyle/>
        <a:p>
          <a:endParaRPr lang="en-US"/>
        </a:p>
      </dgm:t>
    </dgm:pt>
    <dgm:pt modelId="{52D2D33E-FC56-4CE3-8A32-562D45FF8FD1}">
      <dgm:prSet phldrT="[Text]" phldr="0" custT="1"/>
      <dgm:spPr/>
      <dgm:t>
        <a:bodyPr/>
        <a:lstStyle/>
        <a:p>
          <a:r>
            <a:rPr lang="en-US" sz="1600"/>
            <a:t>Affordable Housing Trust Fund (AHTF)</a:t>
          </a:r>
        </a:p>
      </dgm:t>
    </dgm:pt>
    <dgm:pt modelId="{2AF16C5F-B50B-4131-971E-B0C8E6F384D3}" type="parTrans" cxnId="{ECAA4034-C8E7-49EF-8A07-885CF3A80ECB}">
      <dgm:prSet/>
      <dgm:spPr/>
      <dgm:t>
        <a:bodyPr/>
        <a:lstStyle/>
        <a:p>
          <a:endParaRPr lang="en-US"/>
        </a:p>
      </dgm:t>
    </dgm:pt>
    <dgm:pt modelId="{8EF0EA52-19C7-427D-A50F-280631254759}" type="sibTrans" cxnId="{ECAA4034-C8E7-49EF-8A07-885CF3A80ECB}">
      <dgm:prSet/>
      <dgm:spPr/>
      <dgm:t>
        <a:bodyPr/>
        <a:lstStyle/>
        <a:p>
          <a:endParaRPr lang="en-US"/>
        </a:p>
      </dgm:t>
    </dgm:pt>
    <dgm:pt modelId="{A2EB46C3-7F25-4F65-A698-BA64702E5E03}" type="pres">
      <dgm:prSet presAssocID="{9F2F79F7-99E6-493B-99B2-4B3E3CD8BF33}" presName="vert0" presStyleCnt="0">
        <dgm:presLayoutVars>
          <dgm:dir/>
          <dgm:animOne val="branch"/>
          <dgm:animLvl val="lvl"/>
        </dgm:presLayoutVars>
      </dgm:prSet>
      <dgm:spPr/>
    </dgm:pt>
    <dgm:pt modelId="{7BD2FB8D-597D-417B-9B79-2742DF715A99}" type="pres">
      <dgm:prSet presAssocID="{61A2AF80-6907-482A-BF1B-B3B1B55D701B}" presName="thickLine" presStyleLbl="alignNode1" presStyleIdx="0" presStyleCnt="7"/>
      <dgm:spPr/>
    </dgm:pt>
    <dgm:pt modelId="{05CC7186-1BC7-42BC-9870-EBBEDED12D7E}" type="pres">
      <dgm:prSet presAssocID="{61A2AF80-6907-482A-BF1B-B3B1B55D701B}" presName="horz1" presStyleCnt="0"/>
      <dgm:spPr/>
    </dgm:pt>
    <dgm:pt modelId="{D3ED1475-8FCB-42E6-8C3F-0F69335C7F9A}" type="pres">
      <dgm:prSet presAssocID="{61A2AF80-6907-482A-BF1B-B3B1B55D701B}" presName="tx1" presStyleLbl="revTx" presStyleIdx="0" presStyleCnt="7"/>
      <dgm:spPr/>
    </dgm:pt>
    <dgm:pt modelId="{FB0CF532-7CBA-4FAF-83C9-8EAD9C47BB9C}" type="pres">
      <dgm:prSet presAssocID="{61A2AF80-6907-482A-BF1B-B3B1B55D701B}" presName="vert1" presStyleCnt="0"/>
      <dgm:spPr/>
    </dgm:pt>
    <dgm:pt modelId="{BA043F2D-E41A-406A-8B7A-497FAC37121D}" type="pres">
      <dgm:prSet presAssocID="{9622E227-6E3D-473D-8F3F-DF9A3190AF15}" presName="thickLine" presStyleLbl="alignNode1" presStyleIdx="1" presStyleCnt="7"/>
      <dgm:spPr/>
    </dgm:pt>
    <dgm:pt modelId="{08936628-3289-490A-9BF0-AE9039576302}" type="pres">
      <dgm:prSet presAssocID="{9622E227-6E3D-473D-8F3F-DF9A3190AF15}" presName="horz1" presStyleCnt="0"/>
      <dgm:spPr/>
    </dgm:pt>
    <dgm:pt modelId="{0A9BAE19-F3E8-474F-AE59-3F02F706F87C}" type="pres">
      <dgm:prSet presAssocID="{9622E227-6E3D-473D-8F3F-DF9A3190AF15}" presName="tx1" presStyleLbl="revTx" presStyleIdx="1" presStyleCnt="7"/>
      <dgm:spPr/>
    </dgm:pt>
    <dgm:pt modelId="{BD33B42B-EE1B-48A7-B905-E57119117BCF}" type="pres">
      <dgm:prSet presAssocID="{9622E227-6E3D-473D-8F3F-DF9A3190AF15}" presName="vert1" presStyleCnt="0"/>
      <dgm:spPr/>
    </dgm:pt>
    <dgm:pt modelId="{A7CBFF3D-487E-4597-B759-7A7B7E46003A}" type="pres">
      <dgm:prSet presAssocID="{1E9AF9BB-4E4A-47A2-B7EF-DAD301AB9756}" presName="thickLine" presStyleLbl="alignNode1" presStyleIdx="2" presStyleCnt="7"/>
      <dgm:spPr/>
    </dgm:pt>
    <dgm:pt modelId="{47A05FF8-B4CC-4D8F-98F4-46D0E94CE9C9}" type="pres">
      <dgm:prSet presAssocID="{1E9AF9BB-4E4A-47A2-B7EF-DAD301AB9756}" presName="horz1" presStyleCnt="0"/>
      <dgm:spPr/>
    </dgm:pt>
    <dgm:pt modelId="{833D76F8-33C4-4643-B0FE-6C1586DBEDAF}" type="pres">
      <dgm:prSet presAssocID="{1E9AF9BB-4E4A-47A2-B7EF-DAD301AB9756}" presName="tx1" presStyleLbl="revTx" presStyleIdx="2" presStyleCnt="7"/>
      <dgm:spPr/>
    </dgm:pt>
    <dgm:pt modelId="{E04AA08C-63D2-4C30-AB1F-4ED31D12D835}" type="pres">
      <dgm:prSet presAssocID="{1E9AF9BB-4E4A-47A2-B7EF-DAD301AB9756}" presName="vert1" presStyleCnt="0"/>
      <dgm:spPr/>
    </dgm:pt>
    <dgm:pt modelId="{084EC55B-A410-45A2-9534-8D90AE5A4377}" type="pres">
      <dgm:prSet presAssocID="{4F1EDDA0-2374-49AA-82BB-CF0EFECC5397}" presName="thickLine" presStyleLbl="alignNode1" presStyleIdx="3" presStyleCnt="7"/>
      <dgm:spPr/>
    </dgm:pt>
    <dgm:pt modelId="{8F3FA233-A0F9-47F0-AB04-1D52B244F4E7}" type="pres">
      <dgm:prSet presAssocID="{4F1EDDA0-2374-49AA-82BB-CF0EFECC5397}" presName="horz1" presStyleCnt="0"/>
      <dgm:spPr/>
    </dgm:pt>
    <dgm:pt modelId="{081034D5-CF1E-49B9-9C4B-CB26101F587D}" type="pres">
      <dgm:prSet presAssocID="{4F1EDDA0-2374-49AA-82BB-CF0EFECC5397}" presName="tx1" presStyleLbl="revTx" presStyleIdx="3" presStyleCnt="7"/>
      <dgm:spPr/>
    </dgm:pt>
    <dgm:pt modelId="{DB353DB2-C44C-4E58-A46C-DD5D755C83E2}" type="pres">
      <dgm:prSet presAssocID="{4F1EDDA0-2374-49AA-82BB-CF0EFECC5397}" presName="vert1" presStyleCnt="0"/>
      <dgm:spPr/>
    </dgm:pt>
    <dgm:pt modelId="{0ECA90E2-01D2-4699-A969-A90ADFCF249E}" type="pres">
      <dgm:prSet presAssocID="{81BCAD9C-15B5-44DC-8AC5-2917EBA00943}" presName="thickLine" presStyleLbl="alignNode1" presStyleIdx="4" presStyleCnt="7"/>
      <dgm:spPr/>
    </dgm:pt>
    <dgm:pt modelId="{CC1CE7EA-609A-4E76-B2B7-1A31F3D3108C}" type="pres">
      <dgm:prSet presAssocID="{81BCAD9C-15B5-44DC-8AC5-2917EBA00943}" presName="horz1" presStyleCnt="0"/>
      <dgm:spPr/>
    </dgm:pt>
    <dgm:pt modelId="{63BB97BB-0B2A-4153-AF0F-DC041C973E57}" type="pres">
      <dgm:prSet presAssocID="{81BCAD9C-15B5-44DC-8AC5-2917EBA00943}" presName="tx1" presStyleLbl="revTx" presStyleIdx="4" presStyleCnt="7"/>
      <dgm:spPr/>
    </dgm:pt>
    <dgm:pt modelId="{978549DF-215B-40CF-8C84-21F26296B734}" type="pres">
      <dgm:prSet presAssocID="{81BCAD9C-15B5-44DC-8AC5-2917EBA00943}" presName="vert1" presStyleCnt="0"/>
      <dgm:spPr/>
    </dgm:pt>
    <dgm:pt modelId="{93E5B83D-4D67-4707-9C65-D1F04AEA24F8}" type="pres">
      <dgm:prSet presAssocID="{11F5C612-8DB2-4082-A2AA-5405038E1AAE}" presName="thickLine" presStyleLbl="alignNode1" presStyleIdx="5" presStyleCnt="7"/>
      <dgm:spPr/>
    </dgm:pt>
    <dgm:pt modelId="{41EF6391-C40C-4B3A-9191-84734969759D}" type="pres">
      <dgm:prSet presAssocID="{11F5C612-8DB2-4082-A2AA-5405038E1AAE}" presName="horz1" presStyleCnt="0"/>
      <dgm:spPr/>
    </dgm:pt>
    <dgm:pt modelId="{A3BD2ACC-47D5-4ACF-A3D3-826520409D14}" type="pres">
      <dgm:prSet presAssocID="{11F5C612-8DB2-4082-A2AA-5405038E1AAE}" presName="tx1" presStyleLbl="revTx" presStyleIdx="5" presStyleCnt="7"/>
      <dgm:spPr/>
    </dgm:pt>
    <dgm:pt modelId="{F30ABF51-C987-41AC-B5B1-58A125917C33}" type="pres">
      <dgm:prSet presAssocID="{11F5C612-8DB2-4082-A2AA-5405038E1AAE}" presName="vert1" presStyleCnt="0"/>
      <dgm:spPr/>
    </dgm:pt>
    <dgm:pt modelId="{0B047991-D22E-4C70-B62A-E4536781D382}" type="pres">
      <dgm:prSet presAssocID="{52D2D33E-FC56-4CE3-8A32-562D45FF8FD1}" presName="thickLine" presStyleLbl="alignNode1" presStyleIdx="6" presStyleCnt="7"/>
      <dgm:spPr/>
    </dgm:pt>
    <dgm:pt modelId="{3D2BF1BF-3516-43E5-967E-D6531ABAF697}" type="pres">
      <dgm:prSet presAssocID="{52D2D33E-FC56-4CE3-8A32-562D45FF8FD1}" presName="horz1" presStyleCnt="0"/>
      <dgm:spPr/>
    </dgm:pt>
    <dgm:pt modelId="{F6F8800C-0FD3-49BB-82A4-E58646A06362}" type="pres">
      <dgm:prSet presAssocID="{52D2D33E-FC56-4CE3-8A32-562D45FF8FD1}" presName="tx1" presStyleLbl="revTx" presStyleIdx="6" presStyleCnt="7"/>
      <dgm:spPr/>
    </dgm:pt>
    <dgm:pt modelId="{52F06FFA-3440-4ED9-9A48-D9BDB74713AF}" type="pres">
      <dgm:prSet presAssocID="{52D2D33E-FC56-4CE3-8A32-562D45FF8FD1}" presName="vert1" presStyleCnt="0"/>
      <dgm:spPr/>
    </dgm:pt>
  </dgm:ptLst>
  <dgm:cxnLst>
    <dgm:cxn modelId="{DA3DCB07-7DF5-4A72-9624-35AE7390509E}" srcId="{9F2F79F7-99E6-493B-99B2-4B3E3CD8BF33}" destId="{1E9AF9BB-4E4A-47A2-B7EF-DAD301AB9756}" srcOrd="2" destOrd="0" parTransId="{2A6C7859-90D0-4A8E-9868-C40BCC8CE7D1}" sibTransId="{74C3A0FC-D52C-48FC-949D-8E5BDF989B79}"/>
    <dgm:cxn modelId="{CB201411-8189-42FF-8561-71A500FE7BBE}" srcId="{9F2F79F7-99E6-493B-99B2-4B3E3CD8BF33}" destId="{4F1EDDA0-2374-49AA-82BB-CF0EFECC5397}" srcOrd="3" destOrd="0" parTransId="{0A68FDE1-0108-416D-A843-5DC0712B1DCB}" sibTransId="{A3C37B1B-BE92-4C2B-B61D-AD6B987FC4C0}"/>
    <dgm:cxn modelId="{BA7D571F-947E-4B78-8CFB-877EE3488A96}" type="presOf" srcId="{61A2AF80-6907-482A-BF1B-B3B1B55D701B}" destId="{D3ED1475-8FCB-42E6-8C3F-0F69335C7F9A}" srcOrd="0" destOrd="0" presId="urn:microsoft.com/office/officeart/2008/layout/LinedList"/>
    <dgm:cxn modelId="{74C7A521-CBE2-407F-8F99-DB2F5B8F58E1}" type="presOf" srcId="{9F2F79F7-99E6-493B-99B2-4B3E3CD8BF33}" destId="{A2EB46C3-7F25-4F65-A698-BA64702E5E03}" srcOrd="0" destOrd="0" presId="urn:microsoft.com/office/officeart/2008/layout/LinedList"/>
    <dgm:cxn modelId="{ECAA4034-C8E7-49EF-8A07-885CF3A80ECB}" srcId="{9F2F79F7-99E6-493B-99B2-4B3E3CD8BF33}" destId="{52D2D33E-FC56-4CE3-8A32-562D45FF8FD1}" srcOrd="6" destOrd="0" parTransId="{2AF16C5F-B50B-4131-971E-B0C8E6F384D3}" sibTransId="{8EF0EA52-19C7-427D-A50F-280631254759}"/>
    <dgm:cxn modelId="{3289554D-DFFD-4AB4-ABF5-36E0B4684817}" type="presOf" srcId="{81BCAD9C-15B5-44DC-8AC5-2917EBA00943}" destId="{63BB97BB-0B2A-4153-AF0F-DC041C973E57}" srcOrd="0" destOrd="0" presId="urn:microsoft.com/office/officeart/2008/layout/LinedList"/>
    <dgm:cxn modelId="{57BF4450-0BEC-432B-A07C-F987AE593BCB}" type="presOf" srcId="{1E9AF9BB-4E4A-47A2-B7EF-DAD301AB9756}" destId="{833D76F8-33C4-4643-B0FE-6C1586DBEDAF}" srcOrd="0" destOrd="0" presId="urn:microsoft.com/office/officeart/2008/layout/LinedList"/>
    <dgm:cxn modelId="{92DD4672-885C-4244-BEA9-842A5097AEC7}" type="presOf" srcId="{11F5C612-8DB2-4082-A2AA-5405038E1AAE}" destId="{A3BD2ACC-47D5-4ACF-A3D3-826520409D14}" srcOrd="0" destOrd="0" presId="urn:microsoft.com/office/officeart/2008/layout/LinedList"/>
    <dgm:cxn modelId="{7D036B9B-348C-42D4-8746-7FDD094399C1}" type="presOf" srcId="{4F1EDDA0-2374-49AA-82BB-CF0EFECC5397}" destId="{081034D5-CF1E-49B9-9C4B-CB26101F587D}" srcOrd="0" destOrd="0" presId="urn:microsoft.com/office/officeart/2008/layout/LinedList"/>
    <dgm:cxn modelId="{713EA4A1-7C1F-4356-97B7-8768827D4381}" type="presOf" srcId="{52D2D33E-FC56-4CE3-8A32-562D45FF8FD1}" destId="{F6F8800C-0FD3-49BB-82A4-E58646A06362}" srcOrd="0" destOrd="0" presId="urn:microsoft.com/office/officeart/2008/layout/LinedList"/>
    <dgm:cxn modelId="{055196AE-57F7-4557-B3D9-CE6233784BE8}" type="presOf" srcId="{9622E227-6E3D-473D-8F3F-DF9A3190AF15}" destId="{0A9BAE19-F3E8-474F-AE59-3F02F706F87C}" srcOrd="0" destOrd="0" presId="urn:microsoft.com/office/officeart/2008/layout/LinedList"/>
    <dgm:cxn modelId="{46CD61C7-68EC-48A0-A553-99A9FD7333C3}" srcId="{9F2F79F7-99E6-493B-99B2-4B3E3CD8BF33}" destId="{81BCAD9C-15B5-44DC-8AC5-2917EBA00943}" srcOrd="4" destOrd="0" parTransId="{D9F369BB-B66A-412E-A414-B92D32002421}" sibTransId="{6CDEB165-62C7-4191-B64B-3E8CCBCCCF45}"/>
    <dgm:cxn modelId="{FD7FC9CC-6683-4E42-8CF8-6320D5DCD60B}" srcId="{9F2F79F7-99E6-493B-99B2-4B3E3CD8BF33}" destId="{11F5C612-8DB2-4082-A2AA-5405038E1AAE}" srcOrd="5" destOrd="0" parTransId="{638266DF-C3E4-4E90-A7D9-BC400B4FDA1C}" sibTransId="{F2998051-CFA9-4885-A61F-83BF7A3ACA8E}"/>
    <dgm:cxn modelId="{F8975FD4-34D3-48E2-8493-925486A8231A}" srcId="{9F2F79F7-99E6-493B-99B2-4B3E3CD8BF33}" destId="{61A2AF80-6907-482A-BF1B-B3B1B55D701B}" srcOrd="0" destOrd="0" parTransId="{11A36D44-506A-43D1-829F-7BE2B809487F}" sibTransId="{FE4F2421-F918-4653-967F-E829A000F1EF}"/>
    <dgm:cxn modelId="{7664AEEA-DB35-41A3-814C-B0415445DE63}" srcId="{9F2F79F7-99E6-493B-99B2-4B3E3CD8BF33}" destId="{9622E227-6E3D-473D-8F3F-DF9A3190AF15}" srcOrd="1" destOrd="0" parTransId="{1DF8AC72-4A59-4116-8388-88A7F4DC2C31}" sibTransId="{D4FB5641-2662-431B-8BF0-DC52BB256230}"/>
    <dgm:cxn modelId="{410E9200-FE96-42A2-BC17-900F08551D6D}" type="presParOf" srcId="{A2EB46C3-7F25-4F65-A698-BA64702E5E03}" destId="{7BD2FB8D-597D-417B-9B79-2742DF715A99}" srcOrd="0" destOrd="0" presId="urn:microsoft.com/office/officeart/2008/layout/LinedList"/>
    <dgm:cxn modelId="{5BD685D6-D038-4713-AA57-B6F1EF2112CD}" type="presParOf" srcId="{A2EB46C3-7F25-4F65-A698-BA64702E5E03}" destId="{05CC7186-1BC7-42BC-9870-EBBEDED12D7E}" srcOrd="1" destOrd="0" presId="urn:microsoft.com/office/officeart/2008/layout/LinedList"/>
    <dgm:cxn modelId="{DA6E5C1F-A9E0-49E1-9323-DA6075C1CB71}" type="presParOf" srcId="{05CC7186-1BC7-42BC-9870-EBBEDED12D7E}" destId="{D3ED1475-8FCB-42E6-8C3F-0F69335C7F9A}" srcOrd="0" destOrd="0" presId="urn:microsoft.com/office/officeart/2008/layout/LinedList"/>
    <dgm:cxn modelId="{5E346788-846D-4E3B-ABE9-2A0B4C69242C}" type="presParOf" srcId="{05CC7186-1BC7-42BC-9870-EBBEDED12D7E}" destId="{FB0CF532-7CBA-4FAF-83C9-8EAD9C47BB9C}" srcOrd="1" destOrd="0" presId="urn:microsoft.com/office/officeart/2008/layout/LinedList"/>
    <dgm:cxn modelId="{1FE4FBF6-AFFB-401D-9143-1E800D6708AA}" type="presParOf" srcId="{A2EB46C3-7F25-4F65-A698-BA64702E5E03}" destId="{BA043F2D-E41A-406A-8B7A-497FAC37121D}" srcOrd="2" destOrd="0" presId="urn:microsoft.com/office/officeart/2008/layout/LinedList"/>
    <dgm:cxn modelId="{D9DD17AC-4333-4137-88ED-8298C5E38844}" type="presParOf" srcId="{A2EB46C3-7F25-4F65-A698-BA64702E5E03}" destId="{08936628-3289-490A-9BF0-AE9039576302}" srcOrd="3" destOrd="0" presId="urn:microsoft.com/office/officeart/2008/layout/LinedList"/>
    <dgm:cxn modelId="{F651E349-D8EA-46C5-89E9-813B9518D123}" type="presParOf" srcId="{08936628-3289-490A-9BF0-AE9039576302}" destId="{0A9BAE19-F3E8-474F-AE59-3F02F706F87C}" srcOrd="0" destOrd="0" presId="urn:microsoft.com/office/officeart/2008/layout/LinedList"/>
    <dgm:cxn modelId="{DE04A6B5-EA13-4CDD-8481-4AC45D299C14}" type="presParOf" srcId="{08936628-3289-490A-9BF0-AE9039576302}" destId="{BD33B42B-EE1B-48A7-B905-E57119117BCF}" srcOrd="1" destOrd="0" presId="urn:microsoft.com/office/officeart/2008/layout/LinedList"/>
    <dgm:cxn modelId="{3659CABE-CF3C-433A-902F-D19ACE0808AB}" type="presParOf" srcId="{A2EB46C3-7F25-4F65-A698-BA64702E5E03}" destId="{A7CBFF3D-487E-4597-B759-7A7B7E46003A}" srcOrd="4" destOrd="0" presId="urn:microsoft.com/office/officeart/2008/layout/LinedList"/>
    <dgm:cxn modelId="{D042EC93-A2F0-4242-8978-D00019FDED25}" type="presParOf" srcId="{A2EB46C3-7F25-4F65-A698-BA64702E5E03}" destId="{47A05FF8-B4CC-4D8F-98F4-46D0E94CE9C9}" srcOrd="5" destOrd="0" presId="urn:microsoft.com/office/officeart/2008/layout/LinedList"/>
    <dgm:cxn modelId="{286E95DB-EFD5-4E12-9276-EF5DE160B853}" type="presParOf" srcId="{47A05FF8-B4CC-4D8F-98F4-46D0E94CE9C9}" destId="{833D76F8-33C4-4643-B0FE-6C1586DBEDAF}" srcOrd="0" destOrd="0" presId="urn:microsoft.com/office/officeart/2008/layout/LinedList"/>
    <dgm:cxn modelId="{7C859971-F7E3-4CA1-AF5D-B75A5CDC0D97}" type="presParOf" srcId="{47A05FF8-B4CC-4D8F-98F4-46D0E94CE9C9}" destId="{E04AA08C-63D2-4C30-AB1F-4ED31D12D835}" srcOrd="1" destOrd="0" presId="urn:microsoft.com/office/officeart/2008/layout/LinedList"/>
    <dgm:cxn modelId="{F9CB60EF-CC1F-44E7-8A92-6FB970A56332}" type="presParOf" srcId="{A2EB46C3-7F25-4F65-A698-BA64702E5E03}" destId="{084EC55B-A410-45A2-9534-8D90AE5A4377}" srcOrd="6" destOrd="0" presId="urn:microsoft.com/office/officeart/2008/layout/LinedList"/>
    <dgm:cxn modelId="{3A14158D-2D60-4787-959D-7237FB022703}" type="presParOf" srcId="{A2EB46C3-7F25-4F65-A698-BA64702E5E03}" destId="{8F3FA233-A0F9-47F0-AB04-1D52B244F4E7}" srcOrd="7" destOrd="0" presId="urn:microsoft.com/office/officeart/2008/layout/LinedList"/>
    <dgm:cxn modelId="{E447F933-E0A0-409B-94A5-7F480238A293}" type="presParOf" srcId="{8F3FA233-A0F9-47F0-AB04-1D52B244F4E7}" destId="{081034D5-CF1E-49B9-9C4B-CB26101F587D}" srcOrd="0" destOrd="0" presId="urn:microsoft.com/office/officeart/2008/layout/LinedList"/>
    <dgm:cxn modelId="{05AEBD51-1357-4C76-82A0-41967B7D70BA}" type="presParOf" srcId="{8F3FA233-A0F9-47F0-AB04-1D52B244F4E7}" destId="{DB353DB2-C44C-4E58-A46C-DD5D755C83E2}" srcOrd="1" destOrd="0" presId="urn:microsoft.com/office/officeart/2008/layout/LinedList"/>
    <dgm:cxn modelId="{E4677962-2EFA-4BAC-BCB4-E32A1DB6EA21}" type="presParOf" srcId="{A2EB46C3-7F25-4F65-A698-BA64702E5E03}" destId="{0ECA90E2-01D2-4699-A969-A90ADFCF249E}" srcOrd="8" destOrd="0" presId="urn:microsoft.com/office/officeart/2008/layout/LinedList"/>
    <dgm:cxn modelId="{7EAB4C51-64E7-4C74-B802-7633FE242E5A}" type="presParOf" srcId="{A2EB46C3-7F25-4F65-A698-BA64702E5E03}" destId="{CC1CE7EA-609A-4E76-B2B7-1A31F3D3108C}" srcOrd="9" destOrd="0" presId="urn:microsoft.com/office/officeart/2008/layout/LinedList"/>
    <dgm:cxn modelId="{74604B4D-0BC7-4E7B-B4FC-94DB467EF195}" type="presParOf" srcId="{CC1CE7EA-609A-4E76-B2B7-1A31F3D3108C}" destId="{63BB97BB-0B2A-4153-AF0F-DC041C973E57}" srcOrd="0" destOrd="0" presId="urn:microsoft.com/office/officeart/2008/layout/LinedList"/>
    <dgm:cxn modelId="{F8F8C6B2-8913-4871-9705-96C8F7E0AAB6}" type="presParOf" srcId="{CC1CE7EA-609A-4E76-B2B7-1A31F3D3108C}" destId="{978549DF-215B-40CF-8C84-21F26296B734}" srcOrd="1" destOrd="0" presId="urn:microsoft.com/office/officeart/2008/layout/LinedList"/>
    <dgm:cxn modelId="{75C1BF3B-7E8C-4C89-85F2-9FD6A8C10582}" type="presParOf" srcId="{A2EB46C3-7F25-4F65-A698-BA64702E5E03}" destId="{93E5B83D-4D67-4707-9C65-D1F04AEA24F8}" srcOrd="10" destOrd="0" presId="urn:microsoft.com/office/officeart/2008/layout/LinedList"/>
    <dgm:cxn modelId="{D6244DC3-23DF-4422-9745-DB343B567426}" type="presParOf" srcId="{A2EB46C3-7F25-4F65-A698-BA64702E5E03}" destId="{41EF6391-C40C-4B3A-9191-84734969759D}" srcOrd="11" destOrd="0" presId="urn:microsoft.com/office/officeart/2008/layout/LinedList"/>
    <dgm:cxn modelId="{516A3549-B4AD-49A1-8021-3918D88AF088}" type="presParOf" srcId="{41EF6391-C40C-4B3A-9191-84734969759D}" destId="{A3BD2ACC-47D5-4ACF-A3D3-826520409D14}" srcOrd="0" destOrd="0" presId="urn:microsoft.com/office/officeart/2008/layout/LinedList"/>
    <dgm:cxn modelId="{1A86DDC1-AFC5-4326-A640-6D220CFD84D3}" type="presParOf" srcId="{41EF6391-C40C-4B3A-9191-84734969759D}" destId="{F30ABF51-C987-41AC-B5B1-58A125917C33}" srcOrd="1" destOrd="0" presId="urn:microsoft.com/office/officeart/2008/layout/LinedList"/>
    <dgm:cxn modelId="{E06587C6-9298-451B-853A-C320A955DDA7}" type="presParOf" srcId="{A2EB46C3-7F25-4F65-A698-BA64702E5E03}" destId="{0B047991-D22E-4C70-B62A-E4536781D382}" srcOrd="12" destOrd="0" presId="urn:microsoft.com/office/officeart/2008/layout/LinedList"/>
    <dgm:cxn modelId="{0717FBF4-7CC5-428B-9787-8B017BA930EE}" type="presParOf" srcId="{A2EB46C3-7F25-4F65-A698-BA64702E5E03}" destId="{3D2BF1BF-3516-43E5-967E-D6531ABAF697}" srcOrd="13" destOrd="0" presId="urn:microsoft.com/office/officeart/2008/layout/LinedList"/>
    <dgm:cxn modelId="{0B9D6C9A-BB6C-407D-AE81-6631B66707AF}" type="presParOf" srcId="{3D2BF1BF-3516-43E5-967E-D6531ABAF697}" destId="{F6F8800C-0FD3-49BB-82A4-E58646A06362}" srcOrd="0" destOrd="0" presId="urn:microsoft.com/office/officeart/2008/layout/LinedList"/>
    <dgm:cxn modelId="{51C2424F-C5BF-4515-ACD3-04B50CCFFE67}" type="presParOf" srcId="{3D2BF1BF-3516-43E5-967E-D6531ABAF697}" destId="{52F06FFA-3440-4ED9-9A48-D9BDB74713A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2F79F7-99E6-493B-99B2-4B3E3CD8BF3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3CFAD6C-A141-4A24-9DB2-74EE618A666D}">
      <dgm:prSet phldrT="[Text]" phldr="0" custT="1"/>
      <dgm:spPr/>
      <dgm:t>
        <a:bodyPr/>
        <a:lstStyle/>
        <a:p>
          <a:r>
            <a:rPr lang="en-US" sz="1600"/>
            <a:t>Housing Stabilization &amp; Investment Trust Fund (HSF)</a:t>
          </a:r>
        </a:p>
      </dgm:t>
    </dgm:pt>
    <dgm:pt modelId="{A1546F1A-F13B-4A66-B978-0BC89FC152A0}" type="parTrans" cxnId="{B0B1965F-68FF-49E5-BE9D-6A80855E4723}">
      <dgm:prSet/>
      <dgm:spPr/>
      <dgm:t>
        <a:bodyPr/>
        <a:lstStyle/>
        <a:p>
          <a:endParaRPr lang="en-US"/>
        </a:p>
      </dgm:t>
    </dgm:pt>
    <dgm:pt modelId="{7FC66F1B-5DF5-48EE-898F-E73429EE84A3}" type="sibTrans" cxnId="{B0B1965F-68FF-49E5-BE9D-6A80855E4723}">
      <dgm:prSet/>
      <dgm:spPr/>
      <dgm:t>
        <a:bodyPr/>
        <a:lstStyle/>
        <a:p>
          <a:endParaRPr lang="en-US"/>
        </a:p>
      </dgm:t>
    </dgm:pt>
    <dgm:pt modelId="{AB50DD2D-DBF8-45F2-85BD-CFA46EA35C2C}">
      <dgm:prSet phldrT="[Text]" phldr="0" custT="1"/>
      <dgm:spPr/>
      <dgm:t>
        <a:bodyPr/>
        <a:lstStyle/>
        <a:p>
          <a:r>
            <a:rPr lang="en-US" sz="1600"/>
            <a:t>Capital Improvement &amp; Preservation Trust Fund (CIPF)</a:t>
          </a:r>
        </a:p>
      </dgm:t>
    </dgm:pt>
    <dgm:pt modelId="{3E590DBE-8B96-464F-A106-89FBCC2793CB}" type="parTrans" cxnId="{BC6D9362-6AD1-40F4-8113-7A8DCB53D076}">
      <dgm:prSet/>
      <dgm:spPr/>
      <dgm:t>
        <a:bodyPr/>
        <a:lstStyle/>
        <a:p>
          <a:endParaRPr lang="en-US"/>
        </a:p>
      </dgm:t>
    </dgm:pt>
    <dgm:pt modelId="{C0EDD7E7-9164-4A1E-AC93-FFB5805148B2}" type="sibTrans" cxnId="{BC6D9362-6AD1-40F4-8113-7A8DCB53D076}">
      <dgm:prSet/>
      <dgm:spPr/>
      <dgm:t>
        <a:bodyPr/>
        <a:lstStyle/>
        <a:p>
          <a:endParaRPr lang="en-US"/>
        </a:p>
      </dgm:t>
    </dgm:pt>
    <dgm:pt modelId="{C8A929FF-2918-4ACD-B992-E1E813CA9F4A}">
      <dgm:prSet phldrT="[Text]" phldr="0" custT="1"/>
      <dgm:spPr/>
      <dgm:t>
        <a:bodyPr/>
        <a:lstStyle/>
        <a:p>
          <a:r>
            <a:rPr lang="en-US" sz="1600"/>
            <a:t>Housing Innovations Fund (HIF)</a:t>
          </a:r>
        </a:p>
      </dgm:t>
    </dgm:pt>
    <dgm:pt modelId="{6D9BB923-6F97-4705-994B-11BC105E008E}" type="parTrans" cxnId="{2554A2C5-6BF1-45F2-9AF4-50268C117777}">
      <dgm:prSet/>
      <dgm:spPr/>
      <dgm:t>
        <a:bodyPr/>
        <a:lstStyle/>
        <a:p>
          <a:endParaRPr lang="en-US"/>
        </a:p>
      </dgm:t>
    </dgm:pt>
    <dgm:pt modelId="{49E2BA2A-33B3-45E2-A873-0009F9AF3369}" type="sibTrans" cxnId="{2554A2C5-6BF1-45F2-9AF4-50268C117777}">
      <dgm:prSet/>
      <dgm:spPr/>
      <dgm:t>
        <a:bodyPr/>
        <a:lstStyle/>
        <a:p>
          <a:endParaRPr lang="en-US"/>
        </a:p>
      </dgm:t>
    </dgm:pt>
    <dgm:pt modelId="{6E779B3F-E3D5-4F65-8A7C-05D1DCFE87CA}">
      <dgm:prSet phldrT="[Text]" phldr="0" custT="1"/>
      <dgm:spPr/>
      <dgm:t>
        <a:bodyPr/>
        <a:lstStyle/>
        <a:p>
          <a:r>
            <a:rPr lang="en-US" sz="1600"/>
            <a:t>Facilities Consolidation Fund (FCF)</a:t>
          </a:r>
        </a:p>
      </dgm:t>
    </dgm:pt>
    <dgm:pt modelId="{7099BA43-44FA-4466-B8BF-CC2812CCB132}" type="parTrans" cxnId="{060F10CA-09FC-49BC-97A9-4F7B401BA6A8}">
      <dgm:prSet/>
      <dgm:spPr/>
      <dgm:t>
        <a:bodyPr/>
        <a:lstStyle/>
        <a:p>
          <a:endParaRPr lang="en-US"/>
        </a:p>
      </dgm:t>
    </dgm:pt>
    <dgm:pt modelId="{A0510024-A236-4D3C-86D1-623139B8E1C6}" type="sibTrans" cxnId="{060F10CA-09FC-49BC-97A9-4F7B401BA6A8}">
      <dgm:prSet/>
      <dgm:spPr/>
      <dgm:t>
        <a:bodyPr/>
        <a:lstStyle/>
        <a:p>
          <a:endParaRPr lang="en-US"/>
        </a:p>
      </dgm:t>
    </dgm:pt>
    <dgm:pt modelId="{920EEA42-CA67-4861-B5FE-708C53578612}">
      <dgm:prSet phldrT="[Text]" phldr="0" custT="1"/>
      <dgm:spPr/>
      <dgm:t>
        <a:bodyPr/>
        <a:lstStyle/>
        <a:p>
          <a:r>
            <a:rPr lang="en-US" sz="1600"/>
            <a:t>Community-Based Housing (CBH)</a:t>
          </a:r>
        </a:p>
      </dgm:t>
    </dgm:pt>
    <dgm:pt modelId="{F5004E84-9170-4DF8-97F6-03C3B05C61A7}" type="parTrans" cxnId="{3EB1DBB1-60EB-44AA-BC17-82348CB7F1A4}">
      <dgm:prSet/>
      <dgm:spPr/>
      <dgm:t>
        <a:bodyPr/>
        <a:lstStyle/>
        <a:p>
          <a:endParaRPr lang="en-US"/>
        </a:p>
      </dgm:t>
    </dgm:pt>
    <dgm:pt modelId="{FA093997-8954-4256-954E-A468B4C9499A}" type="sibTrans" cxnId="{3EB1DBB1-60EB-44AA-BC17-82348CB7F1A4}">
      <dgm:prSet/>
      <dgm:spPr/>
      <dgm:t>
        <a:bodyPr/>
        <a:lstStyle/>
        <a:p>
          <a:endParaRPr lang="en-US"/>
        </a:p>
      </dgm:t>
    </dgm:pt>
    <dgm:pt modelId="{B54C6668-BD81-43B5-8E9C-1FCA509AA284}">
      <dgm:prSet phldrT="[Text]" phldr="0" custT="1"/>
      <dgm:spPr/>
      <dgm:t>
        <a:bodyPr/>
        <a:lstStyle/>
        <a:p>
          <a:r>
            <a:rPr lang="en-US" sz="1600"/>
            <a:t>Transit Oriented Development (TOD)</a:t>
          </a:r>
        </a:p>
      </dgm:t>
    </dgm:pt>
    <dgm:pt modelId="{63E420DF-A420-4C27-9FF3-45DBAF2E2F1E}" type="parTrans" cxnId="{37E572E1-7BDB-489F-BC81-EA6E3D952BE6}">
      <dgm:prSet/>
      <dgm:spPr/>
      <dgm:t>
        <a:bodyPr/>
        <a:lstStyle/>
        <a:p>
          <a:endParaRPr lang="en-US"/>
        </a:p>
      </dgm:t>
    </dgm:pt>
    <dgm:pt modelId="{18134CCD-1782-4D9B-BE13-F5F447E55D27}" type="sibTrans" cxnId="{37E572E1-7BDB-489F-BC81-EA6E3D952BE6}">
      <dgm:prSet/>
      <dgm:spPr/>
      <dgm:t>
        <a:bodyPr/>
        <a:lstStyle/>
        <a:p>
          <a:endParaRPr lang="en-US"/>
        </a:p>
      </dgm:t>
    </dgm:pt>
    <dgm:pt modelId="{A2EB46C3-7F25-4F65-A698-BA64702E5E03}" type="pres">
      <dgm:prSet presAssocID="{9F2F79F7-99E6-493B-99B2-4B3E3CD8BF33}" presName="vert0" presStyleCnt="0">
        <dgm:presLayoutVars>
          <dgm:dir/>
          <dgm:animOne val="branch"/>
          <dgm:animLvl val="lvl"/>
        </dgm:presLayoutVars>
      </dgm:prSet>
      <dgm:spPr/>
    </dgm:pt>
    <dgm:pt modelId="{5416841E-5FE8-4004-A53A-A144D6B74270}" type="pres">
      <dgm:prSet presAssocID="{A3CFAD6C-A141-4A24-9DB2-74EE618A666D}" presName="thickLine" presStyleLbl="alignNode1" presStyleIdx="0" presStyleCnt="6"/>
      <dgm:spPr/>
    </dgm:pt>
    <dgm:pt modelId="{A636A259-1C9D-478C-8E71-3C05E9F0B20F}" type="pres">
      <dgm:prSet presAssocID="{A3CFAD6C-A141-4A24-9DB2-74EE618A666D}" presName="horz1" presStyleCnt="0"/>
      <dgm:spPr/>
    </dgm:pt>
    <dgm:pt modelId="{C8324AF8-AB18-4531-AD6E-47BA4CC433E3}" type="pres">
      <dgm:prSet presAssocID="{A3CFAD6C-A141-4A24-9DB2-74EE618A666D}" presName="tx1" presStyleLbl="revTx" presStyleIdx="0" presStyleCnt="6" custLinFactNeighborX="0" custLinFactNeighborY="-293"/>
      <dgm:spPr/>
    </dgm:pt>
    <dgm:pt modelId="{4673B97B-61A5-4867-A9CE-6BE57F025CCF}" type="pres">
      <dgm:prSet presAssocID="{A3CFAD6C-A141-4A24-9DB2-74EE618A666D}" presName="vert1" presStyleCnt="0"/>
      <dgm:spPr/>
    </dgm:pt>
    <dgm:pt modelId="{5BE4D1BF-C71F-475A-89FE-1A14ADD48C7E}" type="pres">
      <dgm:prSet presAssocID="{AB50DD2D-DBF8-45F2-85BD-CFA46EA35C2C}" presName="thickLine" presStyleLbl="alignNode1" presStyleIdx="1" presStyleCnt="6"/>
      <dgm:spPr/>
    </dgm:pt>
    <dgm:pt modelId="{72984CBA-8853-4295-B67C-84AF6BDE4970}" type="pres">
      <dgm:prSet presAssocID="{AB50DD2D-DBF8-45F2-85BD-CFA46EA35C2C}" presName="horz1" presStyleCnt="0"/>
      <dgm:spPr/>
    </dgm:pt>
    <dgm:pt modelId="{931E6BE0-73D4-49FC-AB95-8BA2249B065E}" type="pres">
      <dgm:prSet presAssocID="{AB50DD2D-DBF8-45F2-85BD-CFA46EA35C2C}" presName="tx1" presStyleLbl="revTx" presStyleIdx="1" presStyleCnt="6"/>
      <dgm:spPr/>
    </dgm:pt>
    <dgm:pt modelId="{B869B200-9F25-4EC3-B6D8-281E590B7842}" type="pres">
      <dgm:prSet presAssocID="{AB50DD2D-DBF8-45F2-85BD-CFA46EA35C2C}" presName="vert1" presStyleCnt="0"/>
      <dgm:spPr/>
    </dgm:pt>
    <dgm:pt modelId="{C2565721-69DB-4CAC-94E8-E7683106ED21}" type="pres">
      <dgm:prSet presAssocID="{C8A929FF-2918-4ACD-B992-E1E813CA9F4A}" presName="thickLine" presStyleLbl="alignNode1" presStyleIdx="2" presStyleCnt="6"/>
      <dgm:spPr/>
    </dgm:pt>
    <dgm:pt modelId="{C4726DAD-E556-4CD3-B13E-6D2A08A7C4CC}" type="pres">
      <dgm:prSet presAssocID="{C8A929FF-2918-4ACD-B992-E1E813CA9F4A}" presName="horz1" presStyleCnt="0"/>
      <dgm:spPr/>
    </dgm:pt>
    <dgm:pt modelId="{FF5018DA-B6EC-4614-9A5D-D6977E0487A9}" type="pres">
      <dgm:prSet presAssocID="{C8A929FF-2918-4ACD-B992-E1E813CA9F4A}" presName="tx1" presStyleLbl="revTx" presStyleIdx="2" presStyleCnt="6"/>
      <dgm:spPr/>
    </dgm:pt>
    <dgm:pt modelId="{29511436-F025-474B-8C29-E6FFFA6F6451}" type="pres">
      <dgm:prSet presAssocID="{C8A929FF-2918-4ACD-B992-E1E813CA9F4A}" presName="vert1" presStyleCnt="0"/>
      <dgm:spPr/>
    </dgm:pt>
    <dgm:pt modelId="{B2F11240-B83A-4DA2-AE4D-C5648DECCCA9}" type="pres">
      <dgm:prSet presAssocID="{6E779B3F-E3D5-4F65-8A7C-05D1DCFE87CA}" presName="thickLine" presStyleLbl="alignNode1" presStyleIdx="3" presStyleCnt="6"/>
      <dgm:spPr/>
    </dgm:pt>
    <dgm:pt modelId="{E837572E-848B-4616-8735-CACA6E229DC0}" type="pres">
      <dgm:prSet presAssocID="{6E779B3F-E3D5-4F65-8A7C-05D1DCFE87CA}" presName="horz1" presStyleCnt="0"/>
      <dgm:spPr/>
    </dgm:pt>
    <dgm:pt modelId="{35828686-6AD7-452C-BB90-53D59D18451E}" type="pres">
      <dgm:prSet presAssocID="{6E779B3F-E3D5-4F65-8A7C-05D1DCFE87CA}" presName="tx1" presStyleLbl="revTx" presStyleIdx="3" presStyleCnt="6"/>
      <dgm:spPr/>
    </dgm:pt>
    <dgm:pt modelId="{39A19E32-D4BC-4ACA-9680-B4851E502581}" type="pres">
      <dgm:prSet presAssocID="{6E779B3F-E3D5-4F65-8A7C-05D1DCFE87CA}" presName="vert1" presStyleCnt="0"/>
      <dgm:spPr/>
    </dgm:pt>
    <dgm:pt modelId="{3414B681-B264-4FA3-A721-051F66309187}" type="pres">
      <dgm:prSet presAssocID="{920EEA42-CA67-4861-B5FE-708C53578612}" presName="thickLine" presStyleLbl="alignNode1" presStyleIdx="4" presStyleCnt="6" custLinFactNeighborX="0" custLinFactNeighborY="-6258"/>
      <dgm:spPr/>
    </dgm:pt>
    <dgm:pt modelId="{9F5B3E5C-B96C-4472-8BAE-28DD35F415D0}" type="pres">
      <dgm:prSet presAssocID="{920EEA42-CA67-4861-B5FE-708C53578612}" presName="horz1" presStyleCnt="0"/>
      <dgm:spPr/>
    </dgm:pt>
    <dgm:pt modelId="{D46ED175-7487-4D2B-A273-BC2542BC134A}" type="pres">
      <dgm:prSet presAssocID="{920EEA42-CA67-4861-B5FE-708C53578612}" presName="tx1" presStyleLbl="revTx" presStyleIdx="4" presStyleCnt="6"/>
      <dgm:spPr/>
    </dgm:pt>
    <dgm:pt modelId="{B4D96BA6-9E1E-46ED-B43A-DDFDC3B72679}" type="pres">
      <dgm:prSet presAssocID="{920EEA42-CA67-4861-B5FE-708C53578612}" presName="vert1" presStyleCnt="0"/>
      <dgm:spPr/>
    </dgm:pt>
    <dgm:pt modelId="{E3387E74-630E-459A-8630-F2E5CC1A07B7}" type="pres">
      <dgm:prSet presAssocID="{B54C6668-BD81-43B5-8E9C-1FCA509AA284}" presName="thickLine" presStyleLbl="alignNode1" presStyleIdx="5" presStyleCnt="6" custLinFactNeighborX="0" custLinFactNeighborY="-4693"/>
      <dgm:spPr/>
    </dgm:pt>
    <dgm:pt modelId="{FD5088E3-E169-4B4E-B688-E738042BF928}" type="pres">
      <dgm:prSet presAssocID="{B54C6668-BD81-43B5-8E9C-1FCA509AA284}" presName="horz1" presStyleCnt="0"/>
      <dgm:spPr/>
    </dgm:pt>
    <dgm:pt modelId="{71F65A6D-3476-4481-AE88-7CDA24BC5A3C}" type="pres">
      <dgm:prSet presAssocID="{B54C6668-BD81-43B5-8E9C-1FCA509AA284}" presName="tx1" presStyleLbl="revTx" presStyleIdx="5" presStyleCnt="6"/>
      <dgm:spPr/>
    </dgm:pt>
    <dgm:pt modelId="{CF01091A-1463-4D4E-B0F7-29FDAE4DADCA}" type="pres">
      <dgm:prSet presAssocID="{B54C6668-BD81-43B5-8E9C-1FCA509AA284}" presName="vert1" presStyleCnt="0"/>
      <dgm:spPr/>
    </dgm:pt>
  </dgm:ptLst>
  <dgm:cxnLst>
    <dgm:cxn modelId="{74C7A521-CBE2-407F-8F99-DB2F5B8F58E1}" type="presOf" srcId="{9F2F79F7-99E6-493B-99B2-4B3E3CD8BF33}" destId="{A2EB46C3-7F25-4F65-A698-BA64702E5E03}" srcOrd="0" destOrd="0" presId="urn:microsoft.com/office/officeart/2008/layout/LinedList"/>
    <dgm:cxn modelId="{C01B0639-B67A-4E6E-AFD2-FCBDA329AC80}" type="presOf" srcId="{6E779B3F-E3D5-4F65-8A7C-05D1DCFE87CA}" destId="{35828686-6AD7-452C-BB90-53D59D18451E}" srcOrd="0" destOrd="0" presId="urn:microsoft.com/office/officeart/2008/layout/LinedList"/>
    <dgm:cxn modelId="{B0B1965F-68FF-49E5-BE9D-6A80855E4723}" srcId="{9F2F79F7-99E6-493B-99B2-4B3E3CD8BF33}" destId="{A3CFAD6C-A141-4A24-9DB2-74EE618A666D}" srcOrd="0" destOrd="0" parTransId="{A1546F1A-F13B-4A66-B978-0BC89FC152A0}" sibTransId="{7FC66F1B-5DF5-48EE-898F-E73429EE84A3}"/>
    <dgm:cxn modelId="{BC6D9362-6AD1-40F4-8113-7A8DCB53D076}" srcId="{9F2F79F7-99E6-493B-99B2-4B3E3CD8BF33}" destId="{AB50DD2D-DBF8-45F2-85BD-CFA46EA35C2C}" srcOrd="1" destOrd="0" parTransId="{3E590DBE-8B96-464F-A106-89FBCC2793CB}" sibTransId="{C0EDD7E7-9164-4A1E-AC93-FFB5805148B2}"/>
    <dgm:cxn modelId="{949CE942-3C83-4AFB-A46A-02EA865E3BA2}" type="presOf" srcId="{AB50DD2D-DBF8-45F2-85BD-CFA46EA35C2C}" destId="{931E6BE0-73D4-49FC-AB95-8BA2249B065E}" srcOrd="0" destOrd="0" presId="urn:microsoft.com/office/officeart/2008/layout/LinedList"/>
    <dgm:cxn modelId="{D725AF8C-76CD-4407-88D4-246BE583703B}" type="presOf" srcId="{920EEA42-CA67-4861-B5FE-708C53578612}" destId="{D46ED175-7487-4D2B-A273-BC2542BC134A}" srcOrd="0" destOrd="0" presId="urn:microsoft.com/office/officeart/2008/layout/LinedList"/>
    <dgm:cxn modelId="{8DB84393-86B3-490A-BBC1-96229071ACC8}" type="presOf" srcId="{B54C6668-BD81-43B5-8E9C-1FCA509AA284}" destId="{71F65A6D-3476-4481-AE88-7CDA24BC5A3C}" srcOrd="0" destOrd="0" presId="urn:microsoft.com/office/officeart/2008/layout/LinedList"/>
    <dgm:cxn modelId="{F740949A-9C83-4F39-9D90-5B6CB53F941A}" type="presOf" srcId="{A3CFAD6C-A141-4A24-9DB2-74EE618A666D}" destId="{C8324AF8-AB18-4531-AD6E-47BA4CC433E3}" srcOrd="0" destOrd="0" presId="urn:microsoft.com/office/officeart/2008/layout/LinedList"/>
    <dgm:cxn modelId="{3EB1DBB1-60EB-44AA-BC17-82348CB7F1A4}" srcId="{9F2F79F7-99E6-493B-99B2-4B3E3CD8BF33}" destId="{920EEA42-CA67-4861-B5FE-708C53578612}" srcOrd="4" destOrd="0" parTransId="{F5004E84-9170-4DF8-97F6-03C3B05C61A7}" sibTransId="{FA093997-8954-4256-954E-A468B4C9499A}"/>
    <dgm:cxn modelId="{37E78DC3-D852-41AA-A40A-4A11054E47BF}" type="presOf" srcId="{C8A929FF-2918-4ACD-B992-E1E813CA9F4A}" destId="{FF5018DA-B6EC-4614-9A5D-D6977E0487A9}" srcOrd="0" destOrd="0" presId="urn:microsoft.com/office/officeart/2008/layout/LinedList"/>
    <dgm:cxn modelId="{2554A2C5-6BF1-45F2-9AF4-50268C117777}" srcId="{9F2F79F7-99E6-493B-99B2-4B3E3CD8BF33}" destId="{C8A929FF-2918-4ACD-B992-E1E813CA9F4A}" srcOrd="2" destOrd="0" parTransId="{6D9BB923-6F97-4705-994B-11BC105E008E}" sibTransId="{49E2BA2A-33B3-45E2-A873-0009F9AF3369}"/>
    <dgm:cxn modelId="{060F10CA-09FC-49BC-97A9-4F7B401BA6A8}" srcId="{9F2F79F7-99E6-493B-99B2-4B3E3CD8BF33}" destId="{6E779B3F-E3D5-4F65-8A7C-05D1DCFE87CA}" srcOrd="3" destOrd="0" parTransId="{7099BA43-44FA-4466-B8BF-CC2812CCB132}" sibTransId="{A0510024-A236-4D3C-86D1-623139B8E1C6}"/>
    <dgm:cxn modelId="{37E572E1-7BDB-489F-BC81-EA6E3D952BE6}" srcId="{9F2F79F7-99E6-493B-99B2-4B3E3CD8BF33}" destId="{B54C6668-BD81-43B5-8E9C-1FCA509AA284}" srcOrd="5" destOrd="0" parTransId="{63E420DF-A420-4C27-9FF3-45DBAF2E2F1E}" sibTransId="{18134CCD-1782-4D9B-BE13-F5F447E55D27}"/>
    <dgm:cxn modelId="{9654DD09-B890-41F8-88C3-641B42DABF94}" type="presParOf" srcId="{A2EB46C3-7F25-4F65-A698-BA64702E5E03}" destId="{5416841E-5FE8-4004-A53A-A144D6B74270}" srcOrd="0" destOrd="0" presId="urn:microsoft.com/office/officeart/2008/layout/LinedList"/>
    <dgm:cxn modelId="{186F3290-222E-4F8A-BF84-97D16411EDAD}" type="presParOf" srcId="{A2EB46C3-7F25-4F65-A698-BA64702E5E03}" destId="{A636A259-1C9D-478C-8E71-3C05E9F0B20F}" srcOrd="1" destOrd="0" presId="urn:microsoft.com/office/officeart/2008/layout/LinedList"/>
    <dgm:cxn modelId="{7E5D99B8-03A7-43C6-9039-51E783572779}" type="presParOf" srcId="{A636A259-1C9D-478C-8E71-3C05E9F0B20F}" destId="{C8324AF8-AB18-4531-AD6E-47BA4CC433E3}" srcOrd="0" destOrd="0" presId="urn:microsoft.com/office/officeart/2008/layout/LinedList"/>
    <dgm:cxn modelId="{6E7CA745-CA49-4D24-91C7-88B371F3EC35}" type="presParOf" srcId="{A636A259-1C9D-478C-8E71-3C05E9F0B20F}" destId="{4673B97B-61A5-4867-A9CE-6BE57F025CCF}" srcOrd="1" destOrd="0" presId="urn:microsoft.com/office/officeart/2008/layout/LinedList"/>
    <dgm:cxn modelId="{F75B4BAB-8DDC-41C8-A0C2-BAC79FA00CBF}" type="presParOf" srcId="{A2EB46C3-7F25-4F65-A698-BA64702E5E03}" destId="{5BE4D1BF-C71F-475A-89FE-1A14ADD48C7E}" srcOrd="2" destOrd="0" presId="urn:microsoft.com/office/officeart/2008/layout/LinedList"/>
    <dgm:cxn modelId="{E7C347EE-026B-496D-9FAE-2FE801788F1D}" type="presParOf" srcId="{A2EB46C3-7F25-4F65-A698-BA64702E5E03}" destId="{72984CBA-8853-4295-B67C-84AF6BDE4970}" srcOrd="3" destOrd="0" presId="urn:microsoft.com/office/officeart/2008/layout/LinedList"/>
    <dgm:cxn modelId="{3D2D6DBC-888B-4817-B44B-ECBA51716EB5}" type="presParOf" srcId="{72984CBA-8853-4295-B67C-84AF6BDE4970}" destId="{931E6BE0-73D4-49FC-AB95-8BA2249B065E}" srcOrd="0" destOrd="0" presId="urn:microsoft.com/office/officeart/2008/layout/LinedList"/>
    <dgm:cxn modelId="{481A159F-0254-47D3-AC7E-0D5775B8647A}" type="presParOf" srcId="{72984CBA-8853-4295-B67C-84AF6BDE4970}" destId="{B869B200-9F25-4EC3-B6D8-281E590B7842}" srcOrd="1" destOrd="0" presId="urn:microsoft.com/office/officeart/2008/layout/LinedList"/>
    <dgm:cxn modelId="{149C72CC-D632-4EA6-961C-B5531254B95E}" type="presParOf" srcId="{A2EB46C3-7F25-4F65-A698-BA64702E5E03}" destId="{C2565721-69DB-4CAC-94E8-E7683106ED21}" srcOrd="4" destOrd="0" presId="urn:microsoft.com/office/officeart/2008/layout/LinedList"/>
    <dgm:cxn modelId="{2DFF2D37-3C89-4256-AB43-33F161FAECB6}" type="presParOf" srcId="{A2EB46C3-7F25-4F65-A698-BA64702E5E03}" destId="{C4726DAD-E556-4CD3-B13E-6D2A08A7C4CC}" srcOrd="5" destOrd="0" presId="urn:microsoft.com/office/officeart/2008/layout/LinedList"/>
    <dgm:cxn modelId="{E1019420-FE00-4649-8107-505C8B34D4CC}" type="presParOf" srcId="{C4726DAD-E556-4CD3-B13E-6D2A08A7C4CC}" destId="{FF5018DA-B6EC-4614-9A5D-D6977E0487A9}" srcOrd="0" destOrd="0" presId="urn:microsoft.com/office/officeart/2008/layout/LinedList"/>
    <dgm:cxn modelId="{33B5ADF0-F5CF-4FD8-AA7D-82930AE531AD}" type="presParOf" srcId="{C4726DAD-E556-4CD3-B13E-6D2A08A7C4CC}" destId="{29511436-F025-474B-8C29-E6FFFA6F6451}" srcOrd="1" destOrd="0" presId="urn:microsoft.com/office/officeart/2008/layout/LinedList"/>
    <dgm:cxn modelId="{03D2CFE1-EE1A-4A6C-9AB1-ED27BD2FBEF7}" type="presParOf" srcId="{A2EB46C3-7F25-4F65-A698-BA64702E5E03}" destId="{B2F11240-B83A-4DA2-AE4D-C5648DECCCA9}" srcOrd="6" destOrd="0" presId="urn:microsoft.com/office/officeart/2008/layout/LinedList"/>
    <dgm:cxn modelId="{A61A8F5B-4FD1-4321-8668-6B192C98F81F}" type="presParOf" srcId="{A2EB46C3-7F25-4F65-A698-BA64702E5E03}" destId="{E837572E-848B-4616-8735-CACA6E229DC0}" srcOrd="7" destOrd="0" presId="urn:microsoft.com/office/officeart/2008/layout/LinedList"/>
    <dgm:cxn modelId="{11568D86-E4DF-4F08-9009-94ADC93EB59D}" type="presParOf" srcId="{E837572E-848B-4616-8735-CACA6E229DC0}" destId="{35828686-6AD7-452C-BB90-53D59D18451E}" srcOrd="0" destOrd="0" presId="urn:microsoft.com/office/officeart/2008/layout/LinedList"/>
    <dgm:cxn modelId="{0B4C160A-2277-438E-9566-99029FBFCFB1}" type="presParOf" srcId="{E837572E-848B-4616-8735-CACA6E229DC0}" destId="{39A19E32-D4BC-4ACA-9680-B4851E502581}" srcOrd="1" destOrd="0" presId="urn:microsoft.com/office/officeart/2008/layout/LinedList"/>
    <dgm:cxn modelId="{3D11B544-117C-471F-9BE6-E9FC0848F5F2}" type="presParOf" srcId="{A2EB46C3-7F25-4F65-A698-BA64702E5E03}" destId="{3414B681-B264-4FA3-A721-051F66309187}" srcOrd="8" destOrd="0" presId="urn:microsoft.com/office/officeart/2008/layout/LinedList"/>
    <dgm:cxn modelId="{F67A90B5-FB4B-4DF3-9B30-0B4D2DD4E94A}" type="presParOf" srcId="{A2EB46C3-7F25-4F65-A698-BA64702E5E03}" destId="{9F5B3E5C-B96C-4472-8BAE-28DD35F415D0}" srcOrd="9" destOrd="0" presId="urn:microsoft.com/office/officeart/2008/layout/LinedList"/>
    <dgm:cxn modelId="{2D847FAC-9B01-4E10-8DD4-1CC2A0E28F2A}" type="presParOf" srcId="{9F5B3E5C-B96C-4472-8BAE-28DD35F415D0}" destId="{D46ED175-7487-4D2B-A273-BC2542BC134A}" srcOrd="0" destOrd="0" presId="urn:microsoft.com/office/officeart/2008/layout/LinedList"/>
    <dgm:cxn modelId="{722CF5CA-B741-4556-ABEB-46757FD7DCD2}" type="presParOf" srcId="{9F5B3E5C-B96C-4472-8BAE-28DD35F415D0}" destId="{B4D96BA6-9E1E-46ED-B43A-DDFDC3B72679}" srcOrd="1" destOrd="0" presId="urn:microsoft.com/office/officeart/2008/layout/LinedList"/>
    <dgm:cxn modelId="{04369095-AAA5-4566-BAD0-5BB9B00F1772}" type="presParOf" srcId="{A2EB46C3-7F25-4F65-A698-BA64702E5E03}" destId="{E3387E74-630E-459A-8630-F2E5CC1A07B7}" srcOrd="10" destOrd="0" presId="urn:microsoft.com/office/officeart/2008/layout/LinedList"/>
    <dgm:cxn modelId="{68535D05-E105-4EFB-B911-EA07B399CDD8}" type="presParOf" srcId="{A2EB46C3-7F25-4F65-A698-BA64702E5E03}" destId="{FD5088E3-E169-4B4E-B688-E738042BF928}" srcOrd="11" destOrd="0" presId="urn:microsoft.com/office/officeart/2008/layout/LinedList"/>
    <dgm:cxn modelId="{9EB8893F-E826-40D8-843D-24766E8D41DE}" type="presParOf" srcId="{FD5088E3-E169-4B4E-B688-E738042BF928}" destId="{71F65A6D-3476-4481-AE88-7CDA24BC5A3C}" srcOrd="0" destOrd="0" presId="urn:microsoft.com/office/officeart/2008/layout/LinedList"/>
    <dgm:cxn modelId="{21BE821A-2B48-437B-A082-E4E1AEE9B5DD}" type="presParOf" srcId="{FD5088E3-E169-4B4E-B688-E738042BF928}" destId="{CF01091A-1463-4D4E-B0F7-29FDAE4DADCA}"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406F7C-7CCF-445E-A12F-7D424649B7E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0AF3502C-78A0-4BA1-B90F-D33D08484EC8}">
      <dgm:prSet phldrT="[Text]" custT="1"/>
      <dgm:spPr/>
      <dgm:t>
        <a:bodyPr/>
        <a:lstStyle/>
        <a:p>
          <a:endParaRPr lang="en-US" sz="1300" dirty="0"/>
        </a:p>
      </dgm:t>
    </dgm:pt>
    <dgm:pt modelId="{24010B94-6030-49FB-BC6E-2741C485F498}" type="parTrans" cxnId="{F20B49E3-76FC-418A-8530-51252F7C259B}">
      <dgm:prSet/>
      <dgm:spPr/>
      <dgm:t>
        <a:bodyPr/>
        <a:lstStyle/>
        <a:p>
          <a:endParaRPr lang="en-US"/>
        </a:p>
      </dgm:t>
    </dgm:pt>
    <dgm:pt modelId="{D1DD42FF-57C9-446F-A12D-72EF6624534C}" type="sibTrans" cxnId="{F20B49E3-76FC-418A-8530-51252F7C259B}">
      <dgm:prSet/>
      <dgm:spPr/>
      <dgm:t>
        <a:bodyPr/>
        <a:lstStyle/>
        <a:p>
          <a:endParaRPr lang="en-US"/>
        </a:p>
      </dgm:t>
    </dgm:pt>
    <dgm:pt modelId="{22ED5F9B-6685-4CCF-8577-F18FE314EC1D}">
      <dgm:prSet phldrT="[Text]" custT="1"/>
      <dgm:spPr/>
      <dgm:t>
        <a:bodyPr/>
        <a:lstStyle/>
        <a:p>
          <a:endParaRPr lang="en-US" sz="1300" dirty="0"/>
        </a:p>
      </dgm:t>
    </dgm:pt>
    <dgm:pt modelId="{6302F087-0A95-4213-8B5D-A14528862FD3}" type="parTrans" cxnId="{8E6D546A-1025-4384-B903-33EC625E0762}">
      <dgm:prSet/>
      <dgm:spPr/>
      <dgm:t>
        <a:bodyPr/>
        <a:lstStyle/>
        <a:p>
          <a:endParaRPr lang="en-US"/>
        </a:p>
      </dgm:t>
    </dgm:pt>
    <dgm:pt modelId="{ACDD37C6-C66A-4346-AF33-F4EA2485299A}" type="sibTrans" cxnId="{8E6D546A-1025-4384-B903-33EC625E0762}">
      <dgm:prSet/>
      <dgm:spPr/>
      <dgm:t>
        <a:bodyPr/>
        <a:lstStyle/>
        <a:p>
          <a:endParaRPr lang="en-US"/>
        </a:p>
      </dgm:t>
    </dgm:pt>
    <dgm:pt modelId="{217773E6-19EB-4A4F-8A81-3FF411C6356D}">
      <dgm:prSet phldrT="[Text]" custT="1"/>
      <dgm:spPr/>
      <dgm:t>
        <a:bodyPr/>
        <a:lstStyle/>
        <a:p>
          <a:endParaRPr lang="en-US" sz="1300" dirty="0"/>
        </a:p>
      </dgm:t>
    </dgm:pt>
    <dgm:pt modelId="{604E4226-15B6-4232-92B6-A84436F18E17}" type="parTrans" cxnId="{F839F7E0-7DDD-4313-96C8-28ED036B1F23}">
      <dgm:prSet/>
      <dgm:spPr/>
      <dgm:t>
        <a:bodyPr/>
        <a:lstStyle/>
        <a:p>
          <a:endParaRPr lang="en-US"/>
        </a:p>
      </dgm:t>
    </dgm:pt>
    <dgm:pt modelId="{6550C834-4592-4C8B-95CC-A078932513E8}" type="sibTrans" cxnId="{F839F7E0-7DDD-4313-96C8-28ED036B1F23}">
      <dgm:prSet/>
      <dgm:spPr/>
      <dgm:t>
        <a:bodyPr/>
        <a:lstStyle/>
        <a:p>
          <a:endParaRPr lang="en-US"/>
        </a:p>
      </dgm:t>
    </dgm:pt>
    <dgm:pt modelId="{748E5854-4A7C-4B27-AA99-DA93528DECD4}">
      <dgm:prSet phldrT="[Text]" custT="1"/>
      <dgm:spPr/>
      <dgm:t>
        <a:bodyPr/>
        <a:lstStyle/>
        <a:p>
          <a:endParaRPr lang="en-US" sz="1300" dirty="0"/>
        </a:p>
      </dgm:t>
    </dgm:pt>
    <dgm:pt modelId="{3B2874D0-9BE0-4F10-9B0B-2A3384C51DB0}" type="sibTrans" cxnId="{55CB8CFF-2974-4C14-BB80-06695B5D6125}">
      <dgm:prSet/>
      <dgm:spPr/>
      <dgm:t>
        <a:bodyPr/>
        <a:lstStyle/>
        <a:p>
          <a:endParaRPr lang="en-US"/>
        </a:p>
      </dgm:t>
    </dgm:pt>
    <dgm:pt modelId="{A38EB2EC-5A87-4F2D-AE9F-DD207FA88B2C}" type="parTrans" cxnId="{55CB8CFF-2974-4C14-BB80-06695B5D6125}">
      <dgm:prSet/>
      <dgm:spPr/>
      <dgm:t>
        <a:bodyPr/>
        <a:lstStyle/>
        <a:p>
          <a:endParaRPr lang="en-US"/>
        </a:p>
      </dgm:t>
    </dgm:pt>
    <dgm:pt modelId="{B4A467D9-DBAA-49C0-BEB0-FB2499980759}" type="pres">
      <dgm:prSet presAssocID="{4A406F7C-7CCF-445E-A12F-7D424649B7E5}" presName="Name0" presStyleCnt="0">
        <dgm:presLayoutVars>
          <dgm:dir/>
          <dgm:animLvl val="lvl"/>
          <dgm:resizeHandles val="exact"/>
        </dgm:presLayoutVars>
      </dgm:prSet>
      <dgm:spPr/>
    </dgm:pt>
    <dgm:pt modelId="{F45A85DD-7494-42E6-8F5B-405E3BE98A35}" type="pres">
      <dgm:prSet presAssocID="{22ED5F9B-6685-4CCF-8577-F18FE314EC1D}" presName="boxAndChildren" presStyleCnt="0"/>
      <dgm:spPr/>
    </dgm:pt>
    <dgm:pt modelId="{272023B4-891F-48F7-B040-1CC559B19B8A}" type="pres">
      <dgm:prSet presAssocID="{22ED5F9B-6685-4CCF-8577-F18FE314EC1D}" presName="parentTextBox" presStyleLbl="node1" presStyleIdx="0" presStyleCnt="4"/>
      <dgm:spPr/>
    </dgm:pt>
    <dgm:pt modelId="{D77C82F8-87B1-40EF-AEED-BD6864FB08A3}" type="pres">
      <dgm:prSet presAssocID="{D1DD42FF-57C9-446F-A12D-72EF6624534C}" presName="sp" presStyleCnt="0"/>
      <dgm:spPr/>
    </dgm:pt>
    <dgm:pt modelId="{B48BA219-15B0-4339-8F0F-3F234C977316}" type="pres">
      <dgm:prSet presAssocID="{0AF3502C-78A0-4BA1-B90F-D33D08484EC8}" presName="arrowAndChildren" presStyleCnt="0"/>
      <dgm:spPr/>
    </dgm:pt>
    <dgm:pt modelId="{4C6379E0-7CE4-48AA-9D27-BEE9CF7BCC8C}" type="pres">
      <dgm:prSet presAssocID="{0AF3502C-78A0-4BA1-B90F-D33D08484EC8}" presName="parentTextArrow" presStyleLbl="node1" presStyleIdx="1" presStyleCnt="4"/>
      <dgm:spPr/>
    </dgm:pt>
    <dgm:pt modelId="{A8DC0334-AC75-4BDC-B890-97F93053B039}" type="pres">
      <dgm:prSet presAssocID="{6550C834-4592-4C8B-95CC-A078932513E8}" presName="sp" presStyleCnt="0"/>
      <dgm:spPr/>
    </dgm:pt>
    <dgm:pt modelId="{E51A4116-2DE2-4134-8105-5CCAA6D0417D}" type="pres">
      <dgm:prSet presAssocID="{217773E6-19EB-4A4F-8A81-3FF411C6356D}" presName="arrowAndChildren" presStyleCnt="0"/>
      <dgm:spPr/>
    </dgm:pt>
    <dgm:pt modelId="{CD5E3434-C056-4149-BD79-C3F44752FFF3}" type="pres">
      <dgm:prSet presAssocID="{217773E6-19EB-4A4F-8A81-3FF411C6356D}" presName="parentTextArrow" presStyleLbl="node1" presStyleIdx="2" presStyleCnt="4"/>
      <dgm:spPr/>
    </dgm:pt>
    <dgm:pt modelId="{959B6E96-261A-4121-ABBF-E7FBD0AB825B}" type="pres">
      <dgm:prSet presAssocID="{3B2874D0-9BE0-4F10-9B0B-2A3384C51DB0}" presName="sp" presStyleCnt="0"/>
      <dgm:spPr/>
    </dgm:pt>
    <dgm:pt modelId="{7591D065-070F-40B1-B410-481D754348DF}" type="pres">
      <dgm:prSet presAssocID="{748E5854-4A7C-4B27-AA99-DA93528DECD4}" presName="arrowAndChildren" presStyleCnt="0"/>
      <dgm:spPr/>
    </dgm:pt>
    <dgm:pt modelId="{AEEEC80D-7560-4682-BACB-7D792E4BB2A3}" type="pres">
      <dgm:prSet presAssocID="{748E5854-4A7C-4B27-AA99-DA93528DECD4}" presName="parentTextArrow" presStyleLbl="node1" presStyleIdx="3" presStyleCnt="4"/>
      <dgm:spPr/>
    </dgm:pt>
  </dgm:ptLst>
  <dgm:cxnLst>
    <dgm:cxn modelId="{DED36A0E-8751-4A16-963E-E318DE9D92D9}" type="presOf" srcId="{748E5854-4A7C-4B27-AA99-DA93528DECD4}" destId="{AEEEC80D-7560-4682-BACB-7D792E4BB2A3}" srcOrd="0" destOrd="0" presId="urn:microsoft.com/office/officeart/2005/8/layout/process4"/>
    <dgm:cxn modelId="{AD016113-A470-4BE1-8F36-66A0786034B4}" type="presOf" srcId="{217773E6-19EB-4A4F-8A81-3FF411C6356D}" destId="{CD5E3434-C056-4149-BD79-C3F44752FFF3}" srcOrd="0" destOrd="0" presId="urn:microsoft.com/office/officeart/2005/8/layout/process4"/>
    <dgm:cxn modelId="{F1839143-F831-4A8A-B81A-9C599EFE75A6}" type="presOf" srcId="{4A406F7C-7CCF-445E-A12F-7D424649B7E5}" destId="{B4A467D9-DBAA-49C0-BEB0-FB2499980759}" srcOrd="0" destOrd="0" presId="urn:microsoft.com/office/officeart/2005/8/layout/process4"/>
    <dgm:cxn modelId="{8E6D546A-1025-4384-B903-33EC625E0762}" srcId="{4A406F7C-7CCF-445E-A12F-7D424649B7E5}" destId="{22ED5F9B-6685-4CCF-8577-F18FE314EC1D}" srcOrd="3" destOrd="0" parTransId="{6302F087-0A95-4213-8B5D-A14528862FD3}" sibTransId="{ACDD37C6-C66A-4346-AF33-F4EA2485299A}"/>
    <dgm:cxn modelId="{FCA15350-96FE-4A8B-88EC-D3D9677B0DD9}" type="presOf" srcId="{0AF3502C-78A0-4BA1-B90F-D33D08484EC8}" destId="{4C6379E0-7CE4-48AA-9D27-BEE9CF7BCC8C}" srcOrd="0" destOrd="0" presId="urn:microsoft.com/office/officeart/2005/8/layout/process4"/>
    <dgm:cxn modelId="{F159A475-5E00-49C4-BB75-0AA6DC2DABA2}" type="presOf" srcId="{22ED5F9B-6685-4CCF-8577-F18FE314EC1D}" destId="{272023B4-891F-48F7-B040-1CC559B19B8A}" srcOrd="0" destOrd="0" presId="urn:microsoft.com/office/officeart/2005/8/layout/process4"/>
    <dgm:cxn modelId="{F839F7E0-7DDD-4313-96C8-28ED036B1F23}" srcId="{4A406F7C-7CCF-445E-A12F-7D424649B7E5}" destId="{217773E6-19EB-4A4F-8A81-3FF411C6356D}" srcOrd="1" destOrd="0" parTransId="{604E4226-15B6-4232-92B6-A84436F18E17}" sibTransId="{6550C834-4592-4C8B-95CC-A078932513E8}"/>
    <dgm:cxn modelId="{F20B49E3-76FC-418A-8530-51252F7C259B}" srcId="{4A406F7C-7CCF-445E-A12F-7D424649B7E5}" destId="{0AF3502C-78A0-4BA1-B90F-D33D08484EC8}" srcOrd="2" destOrd="0" parTransId="{24010B94-6030-49FB-BC6E-2741C485F498}" sibTransId="{D1DD42FF-57C9-446F-A12D-72EF6624534C}"/>
    <dgm:cxn modelId="{55CB8CFF-2974-4C14-BB80-06695B5D6125}" srcId="{4A406F7C-7CCF-445E-A12F-7D424649B7E5}" destId="{748E5854-4A7C-4B27-AA99-DA93528DECD4}" srcOrd="0" destOrd="0" parTransId="{A38EB2EC-5A87-4F2D-AE9F-DD207FA88B2C}" sibTransId="{3B2874D0-9BE0-4F10-9B0B-2A3384C51DB0}"/>
    <dgm:cxn modelId="{2BAC402F-D0DC-4486-BEFA-49400064BA0F}" type="presParOf" srcId="{B4A467D9-DBAA-49C0-BEB0-FB2499980759}" destId="{F45A85DD-7494-42E6-8F5B-405E3BE98A35}" srcOrd="0" destOrd="0" presId="urn:microsoft.com/office/officeart/2005/8/layout/process4"/>
    <dgm:cxn modelId="{5F64ABCD-5929-4301-95A9-A7D19DA2D668}" type="presParOf" srcId="{F45A85DD-7494-42E6-8F5B-405E3BE98A35}" destId="{272023B4-891F-48F7-B040-1CC559B19B8A}" srcOrd="0" destOrd="0" presId="urn:microsoft.com/office/officeart/2005/8/layout/process4"/>
    <dgm:cxn modelId="{ED4F2095-1B3E-44F1-98CA-0E83D0CF625A}" type="presParOf" srcId="{B4A467D9-DBAA-49C0-BEB0-FB2499980759}" destId="{D77C82F8-87B1-40EF-AEED-BD6864FB08A3}" srcOrd="1" destOrd="0" presId="urn:microsoft.com/office/officeart/2005/8/layout/process4"/>
    <dgm:cxn modelId="{EBB5C04B-31D0-48A8-925F-9F3E7EB6C1D7}" type="presParOf" srcId="{B4A467D9-DBAA-49C0-BEB0-FB2499980759}" destId="{B48BA219-15B0-4339-8F0F-3F234C977316}" srcOrd="2" destOrd="0" presId="urn:microsoft.com/office/officeart/2005/8/layout/process4"/>
    <dgm:cxn modelId="{07087383-8B13-4378-8DEE-DCDE917F8A8A}" type="presParOf" srcId="{B48BA219-15B0-4339-8F0F-3F234C977316}" destId="{4C6379E0-7CE4-48AA-9D27-BEE9CF7BCC8C}" srcOrd="0" destOrd="0" presId="urn:microsoft.com/office/officeart/2005/8/layout/process4"/>
    <dgm:cxn modelId="{2E9CCC8B-6EAD-439B-B33C-D26A79597818}" type="presParOf" srcId="{B4A467D9-DBAA-49C0-BEB0-FB2499980759}" destId="{A8DC0334-AC75-4BDC-B890-97F93053B039}" srcOrd="3" destOrd="0" presId="urn:microsoft.com/office/officeart/2005/8/layout/process4"/>
    <dgm:cxn modelId="{BA8133AA-B45D-44A6-9D19-F450A7E3B14A}" type="presParOf" srcId="{B4A467D9-DBAA-49C0-BEB0-FB2499980759}" destId="{E51A4116-2DE2-4134-8105-5CCAA6D0417D}" srcOrd="4" destOrd="0" presId="urn:microsoft.com/office/officeart/2005/8/layout/process4"/>
    <dgm:cxn modelId="{2D98CC66-94EE-477B-8418-DB17E9C4D909}" type="presParOf" srcId="{E51A4116-2DE2-4134-8105-5CCAA6D0417D}" destId="{CD5E3434-C056-4149-BD79-C3F44752FFF3}" srcOrd="0" destOrd="0" presId="urn:microsoft.com/office/officeart/2005/8/layout/process4"/>
    <dgm:cxn modelId="{7D238437-FB06-4D46-B381-ABA58340BAD6}" type="presParOf" srcId="{B4A467D9-DBAA-49C0-BEB0-FB2499980759}" destId="{959B6E96-261A-4121-ABBF-E7FBD0AB825B}" srcOrd="5" destOrd="0" presId="urn:microsoft.com/office/officeart/2005/8/layout/process4"/>
    <dgm:cxn modelId="{BC4E015B-3F5E-499B-B02A-AB00BA27EB2C}" type="presParOf" srcId="{B4A467D9-DBAA-49C0-BEB0-FB2499980759}" destId="{7591D065-070F-40B1-B410-481D754348DF}" srcOrd="6" destOrd="0" presId="urn:microsoft.com/office/officeart/2005/8/layout/process4"/>
    <dgm:cxn modelId="{3EE183F6-2D85-4115-A41B-BC95C92EB345}" type="presParOf" srcId="{7591D065-070F-40B1-B410-481D754348DF}" destId="{AEEEC80D-7560-4682-BACB-7D792E4BB2A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A406F7C-7CCF-445E-A12F-7D424649B7E5}"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748E5854-4A7C-4B27-AA99-DA93528DECD4}">
      <dgm:prSet phldrT="[Text]" custT="1"/>
      <dgm:spPr/>
      <dgm:t>
        <a:bodyPr/>
        <a:lstStyle/>
        <a:p>
          <a:endParaRPr lang="en-US" sz="1300" dirty="0"/>
        </a:p>
      </dgm:t>
    </dgm:pt>
    <dgm:pt modelId="{A38EB2EC-5A87-4F2D-AE9F-DD207FA88B2C}" type="parTrans" cxnId="{55CB8CFF-2974-4C14-BB80-06695B5D6125}">
      <dgm:prSet/>
      <dgm:spPr/>
      <dgm:t>
        <a:bodyPr/>
        <a:lstStyle/>
        <a:p>
          <a:endParaRPr lang="en-US"/>
        </a:p>
      </dgm:t>
    </dgm:pt>
    <dgm:pt modelId="{3B2874D0-9BE0-4F10-9B0B-2A3384C51DB0}" type="sibTrans" cxnId="{55CB8CFF-2974-4C14-BB80-06695B5D6125}">
      <dgm:prSet/>
      <dgm:spPr/>
      <dgm:t>
        <a:bodyPr/>
        <a:lstStyle/>
        <a:p>
          <a:endParaRPr lang="en-US"/>
        </a:p>
      </dgm:t>
    </dgm:pt>
    <dgm:pt modelId="{0AF3502C-78A0-4BA1-B90F-D33D08484EC8}">
      <dgm:prSet phldrT="[Text]" custT="1"/>
      <dgm:spPr/>
      <dgm:t>
        <a:bodyPr/>
        <a:lstStyle/>
        <a:p>
          <a:endParaRPr lang="en-US" sz="1300" dirty="0"/>
        </a:p>
      </dgm:t>
    </dgm:pt>
    <dgm:pt modelId="{24010B94-6030-49FB-BC6E-2741C485F498}" type="parTrans" cxnId="{F20B49E3-76FC-418A-8530-51252F7C259B}">
      <dgm:prSet/>
      <dgm:spPr/>
      <dgm:t>
        <a:bodyPr/>
        <a:lstStyle/>
        <a:p>
          <a:endParaRPr lang="en-US"/>
        </a:p>
      </dgm:t>
    </dgm:pt>
    <dgm:pt modelId="{D1DD42FF-57C9-446F-A12D-72EF6624534C}" type="sibTrans" cxnId="{F20B49E3-76FC-418A-8530-51252F7C259B}">
      <dgm:prSet/>
      <dgm:spPr/>
      <dgm:t>
        <a:bodyPr/>
        <a:lstStyle/>
        <a:p>
          <a:endParaRPr lang="en-US"/>
        </a:p>
      </dgm:t>
    </dgm:pt>
    <dgm:pt modelId="{22ED5F9B-6685-4CCF-8577-F18FE314EC1D}">
      <dgm:prSet phldrT="[Text]" custT="1"/>
      <dgm:spPr/>
      <dgm:t>
        <a:bodyPr/>
        <a:lstStyle/>
        <a:p>
          <a:endParaRPr lang="en-US" sz="1300" dirty="0"/>
        </a:p>
      </dgm:t>
    </dgm:pt>
    <dgm:pt modelId="{6302F087-0A95-4213-8B5D-A14528862FD3}" type="parTrans" cxnId="{8E6D546A-1025-4384-B903-33EC625E0762}">
      <dgm:prSet/>
      <dgm:spPr/>
      <dgm:t>
        <a:bodyPr/>
        <a:lstStyle/>
        <a:p>
          <a:endParaRPr lang="en-US"/>
        </a:p>
      </dgm:t>
    </dgm:pt>
    <dgm:pt modelId="{ACDD37C6-C66A-4346-AF33-F4EA2485299A}" type="sibTrans" cxnId="{8E6D546A-1025-4384-B903-33EC625E0762}">
      <dgm:prSet/>
      <dgm:spPr/>
      <dgm:t>
        <a:bodyPr/>
        <a:lstStyle/>
        <a:p>
          <a:endParaRPr lang="en-US"/>
        </a:p>
      </dgm:t>
    </dgm:pt>
    <dgm:pt modelId="{217773E6-19EB-4A4F-8A81-3FF411C6356D}">
      <dgm:prSet phldrT="[Text]" custT="1"/>
      <dgm:spPr/>
      <dgm:t>
        <a:bodyPr/>
        <a:lstStyle/>
        <a:p>
          <a:endParaRPr lang="en-US" sz="1300" dirty="0"/>
        </a:p>
      </dgm:t>
    </dgm:pt>
    <dgm:pt modelId="{604E4226-15B6-4232-92B6-A84436F18E17}" type="parTrans" cxnId="{F839F7E0-7DDD-4313-96C8-28ED036B1F23}">
      <dgm:prSet/>
      <dgm:spPr/>
      <dgm:t>
        <a:bodyPr/>
        <a:lstStyle/>
        <a:p>
          <a:endParaRPr lang="en-US"/>
        </a:p>
      </dgm:t>
    </dgm:pt>
    <dgm:pt modelId="{6550C834-4592-4C8B-95CC-A078932513E8}" type="sibTrans" cxnId="{F839F7E0-7DDD-4313-96C8-28ED036B1F23}">
      <dgm:prSet/>
      <dgm:spPr/>
      <dgm:t>
        <a:bodyPr/>
        <a:lstStyle/>
        <a:p>
          <a:endParaRPr lang="en-US"/>
        </a:p>
      </dgm:t>
    </dgm:pt>
    <dgm:pt modelId="{B4A467D9-DBAA-49C0-BEB0-FB2499980759}" type="pres">
      <dgm:prSet presAssocID="{4A406F7C-7CCF-445E-A12F-7D424649B7E5}" presName="Name0" presStyleCnt="0">
        <dgm:presLayoutVars>
          <dgm:dir/>
          <dgm:animLvl val="lvl"/>
          <dgm:resizeHandles val="exact"/>
        </dgm:presLayoutVars>
      </dgm:prSet>
      <dgm:spPr/>
    </dgm:pt>
    <dgm:pt modelId="{F45A85DD-7494-42E6-8F5B-405E3BE98A35}" type="pres">
      <dgm:prSet presAssocID="{22ED5F9B-6685-4CCF-8577-F18FE314EC1D}" presName="boxAndChildren" presStyleCnt="0"/>
      <dgm:spPr/>
    </dgm:pt>
    <dgm:pt modelId="{272023B4-891F-48F7-B040-1CC559B19B8A}" type="pres">
      <dgm:prSet presAssocID="{22ED5F9B-6685-4CCF-8577-F18FE314EC1D}" presName="parentTextBox" presStyleLbl="node1" presStyleIdx="0" presStyleCnt="4"/>
      <dgm:spPr/>
    </dgm:pt>
    <dgm:pt modelId="{D77C82F8-87B1-40EF-AEED-BD6864FB08A3}" type="pres">
      <dgm:prSet presAssocID="{D1DD42FF-57C9-446F-A12D-72EF6624534C}" presName="sp" presStyleCnt="0"/>
      <dgm:spPr/>
    </dgm:pt>
    <dgm:pt modelId="{B48BA219-15B0-4339-8F0F-3F234C977316}" type="pres">
      <dgm:prSet presAssocID="{0AF3502C-78A0-4BA1-B90F-D33D08484EC8}" presName="arrowAndChildren" presStyleCnt="0"/>
      <dgm:spPr/>
    </dgm:pt>
    <dgm:pt modelId="{4C6379E0-7CE4-48AA-9D27-BEE9CF7BCC8C}" type="pres">
      <dgm:prSet presAssocID="{0AF3502C-78A0-4BA1-B90F-D33D08484EC8}" presName="parentTextArrow" presStyleLbl="node1" presStyleIdx="1" presStyleCnt="4"/>
      <dgm:spPr/>
    </dgm:pt>
    <dgm:pt modelId="{A8DC0334-AC75-4BDC-B890-97F93053B039}" type="pres">
      <dgm:prSet presAssocID="{6550C834-4592-4C8B-95CC-A078932513E8}" presName="sp" presStyleCnt="0"/>
      <dgm:spPr/>
    </dgm:pt>
    <dgm:pt modelId="{E51A4116-2DE2-4134-8105-5CCAA6D0417D}" type="pres">
      <dgm:prSet presAssocID="{217773E6-19EB-4A4F-8A81-3FF411C6356D}" presName="arrowAndChildren" presStyleCnt="0"/>
      <dgm:spPr/>
    </dgm:pt>
    <dgm:pt modelId="{CD5E3434-C056-4149-BD79-C3F44752FFF3}" type="pres">
      <dgm:prSet presAssocID="{217773E6-19EB-4A4F-8A81-3FF411C6356D}" presName="parentTextArrow" presStyleLbl="node1" presStyleIdx="2" presStyleCnt="4"/>
      <dgm:spPr/>
    </dgm:pt>
    <dgm:pt modelId="{959B6E96-261A-4121-ABBF-E7FBD0AB825B}" type="pres">
      <dgm:prSet presAssocID="{3B2874D0-9BE0-4F10-9B0B-2A3384C51DB0}" presName="sp" presStyleCnt="0"/>
      <dgm:spPr/>
    </dgm:pt>
    <dgm:pt modelId="{7591D065-070F-40B1-B410-481D754348DF}" type="pres">
      <dgm:prSet presAssocID="{748E5854-4A7C-4B27-AA99-DA93528DECD4}" presName="arrowAndChildren" presStyleCnt="0"/>
      <dgm:spPr/>
    </dgm:pt>
    <dgm:pt modelId="{AEEEC80D-7560-4682-BACB-7D792E4BB2A3}" type="pres">
      <dgm:prSet presAssocID="{748E5854-4A7C-4B27-AA99-DA93528DECD4}" presName="parentTextArrow" presStyleLbl="node1" presStyleIdx="3" presStyleCnt="4"/>
      <dgm:spPr/>
    </dgm:pt>
  </dgm:ptLst>
  <dgm:cxnLst>
    <dgm:cxn modelId="{DED36A0E-8751-4A16-963E-E318DE9D92D9}" type="presOf" srcId="{748E5854-4A7C-4B27-AA99-DA93528DECD4}" destId="{AEEEC80D-7560-4682-BACB-7D792E4BB2A3}" srcOrd="0" destOrd="0" presId="urn:microsoft.com/office/officeart/2005/8/layout/process4"/>
    <dgm:cxn modelId="{AD016113-A470-4BE1-8F36-66A0786034B4}" type="presOf" srcId="{217773E6-19EB-4A4F-8A81-3FF411C6356D}" destId="{CD5E3434-C056-4149-BD79-C3F44752FFF3}" srcOrd="0" destOrd="0" presId="urn:microsoft.com/office/officeart/2005/8/layout/process4"/>
    <dgm:cxn modelId="{F1839143-F831-4A8A-B81A-9C599EFE75A6}" type="presOf" srcId="{4A406F7C-7CCF-445E-A12F-7D424649B7E5}" destId="{B4A467D9-DBAA-49C0-BEB0-FB2499980759}" srcOrd="0" destOrd="0" presId="urn:microsoft.com/office/officeart/2005/8/layout/process4"/>
    <dgm:cxn modelId="{8E6D546A-1025-4384-B903-33EC625E0762}" srcId="{4A406F7C-7CCF-445E-A12F-7D424649B7E5}" destId="{22ED5F9B-6685-4CCF-8577-F18FE314EC1D}" srcOrd="3" destOrd="0" parTransId="{6302F087-0A95-4213-8B5D-A14528862FD3}" sibTransId="{ACDD37C6-C66A-4346-AF33-F4EA2485299A}"/>
    <dgm:cxn modelId="{FCA15350-96FE-4A8B-88EC-D3D9677B0DD9}" type="presOf" srcId="{0AF3502C-78A0-4BA1-B90F-D33D08484EC8}" destId="{4C6379E0-7CE4-48AA-9D27-BEE9CF7BCC8C}" srcOrd="0" destOrd="0" presId="urn:microsoft.com/office/officeart/2005/8/layout/process4"/>
    <dgm:cxn modelId="{F159A475-5E00-49C4-BB75-0AA6DC2DABA2}" type="presOf" srcId="{22ED5F9B-6685-4CCF-8577-F18FE314EC1D}" destId="{272023B4-891F-48F7-B040-1CC559B19B8A}" srcOrd="0" destOrd="0" presId="urn:microsoft.com/office/officeart/2005/8/layout/process4"/>
    <dgm:cxn modelId="{F839F7E0-7DDD-4313-96C8-28ED036B1F23}" srcId="{4A406F7C-7CCF-445E-A12F-7D424649B7E5}" destId="{217773E6-19EB-4A4F-8A81-3FF411C6356D}" srcOrd="1" destOrd="0" parTransId="{604E4226-15B6-4232-92B6-A84436F18E17}" sibTransId="{6550C834-4592-4C8B-95CC-A078932513E8}"/>
    <dgm:cxn modelId="{F20B49E3-76FC-418A-8530-51252F7C259B}" srcId="{4A406F7C-7CCF-445E-A12F-7D424649B7E5}" destId="{0AF3502C-78A0-4BA1-B90F-D33D08484EC8}" srcOrd="2" destOrd="0" parTransId="{24010B94-6030-49FB-BC6E-2741C485F498}" sibTransId="{D1DD42FF-57C9-446F-A12D-72EF6624534C}"/>
    <dgm:cxn modelId="{55CB8CFF-2974-4C14-BB80-06695B5D6125}" srcId="{4A406F7C-7CCF-445E-A12F-7D424649B7E5}" destId="{748E5854-4A7C-4B27-AA99-DA93528DECD4}" srcOrd="0" destOrd="0" parTransId="{A38EB2EC-5A87-4F2D-AE9F-DD207FA88B2C}" sibTransId="{3B2874D0-9BE0-4F10-9B0B-2A3384C51DB0}"/>
    <dgm:cxn modelId="{2BAC402F-D0DC-4486-BEFA-49400064BA0F}" type="presParOf" srcId="{B4A467D9-DBAA-49C0-BEB0-FB2499980759}" destId="{F45A85DD-7494-42E6-8F5B-405E3BE98A35}" srcOrd="0" destOrd="0" presId="urn:microsoft.com/office/officeart/2005/8/layout/process4"/>
    <dgm:cxn modelId="{5F64ABCD-5929-4301-95A9-A7D19DA2D668}" type="presParOf" srcId="{F45A85DD-7494-42E6-8F5B-405E3BE98A35}" destId="{272023B4-891F-48F7-B040-1CC559B19B8A}" srcOrd="0" destOrd="0" presId="urn:microsoft.com/office/officeart/2005/8/layout/process4"/>
    <dgm:cxn modelId="{ED4F2095-1B3E-44F1-98CA-0E83D0CF625A}" type="presParOf" srcId="{B4A467D9-DBAA-49C0-BEB0-FB2499980759}" destId="{D77C82F8-87B1-40EF-AEED-BD6864FB08A3}" srcOrd="1" destOrd="0" presId="urn:microsoft.com/office/officeart/2005/8/layout/process4"/>
    <dgm:cxn modelId="{EBB5C04B-31D0-48A8-925F-9F3E7EB6C1D7}" type="presParOf" srcId="{B4A467D9-DBAA-49C0-BEB0-FB2499980759}" destId="{B48BA219-15B0-4339-8F0F-3F234C977316}" srcOrd="2" destOrd="0" presId="urn:microsoft.com/office/officeart/2005/8/layout/process4"/>
    <dgm:cxn modelId="{07087383-8B13-4378-8DEE-DCDE917F8A8A}" type="presParOf" srcId="{B48BA219-15B0-4339-8F0F-3F234C977316}" destId="{4C6379E0-7CE4-48AA-9D27-BEE9CF7BCC8C}" srcOrd="0" destOrd="0" presId="urn:microsoft.com/office/officeart/2005/8/layout/process4"/>
    <dgm:cxn modelId="{2E9CCC8B-6EAD-439B-B33C-D26A79597818}" type="presParOf" srcId="{B4A467D9-DBAA-49C0-BEB0-FB2499980759}" destId="{A8DC0334-AC75-4BDC-B890-97F93053B039}" srcOrd="3" destOrd="0" presId="urn:microsoft.com/office/officeart/2005/8/layout/process4"/>
    <dgm:cxn modelId="{BA8133AA-B45D-44A6-9D19-F450A7E3B14A}" type="presParOf" srcId="{B4A467D9-DBAA-49C0-BEB0-FB2499980759}" destId="{E51A4116-2DE2-4134-8105-5CCAA6D0417D}" srcOrd="4" destOrd="0" presId="urn:microsoft.com/office/officeart/2005/8/layout/process4"/>
    <dgm:cxn modelId="{2D98CC66-94EE-477B-8418-DB17E9C4D909}" type="presParOf" srcId="{E51A4116-2DE2-4134-8105-5CCAA6D0417D}" destId="{CD5E3434-C056-4149-BD79-C3F44752FFF3}" srcOrd="0" destOrd="0" presId="urn:microsoft.com/office/officeart/2005/8/layout/process4"/>
    <dgm:cxn modelId="{7D238437-FB06-4D46-B381-ABA58340BAD6}" type="presParOf" srcId="{B4A467D9-DBAA-49C0-BEB0-FB2499980759}" destId="{959B6E96-261A-4121-ABBF-E7FBD0AB825B}" srcOrd="5" destOrd="0" presId="urn:microsoft.com/office/officeart/2005/8/layout/process4"/>
    <dgm:cxn modelId="{BC4E015B-3F5E-499B-B02A-AB00BA27EB2C}" type="presParOf" srcId="{B4A467D9-DBAA-49C0-BEB0-FB2499980759}" destId="{7591D065-070F-40B1-B410-481D754348DF}" srcOrd="6" destOrd="0" presId="urn:microsoft.com/office/officeart/2005/8/layout/process4"/>
    <dgm:cxn modelId="{3EE183F6-2D85-4115-A41B-BC95C92EB345}" type="presParOf" srcId="{7591D065-070F-40B1-B410-481D754348DF}" destId="{AEEEC80D-7560-4682-BACB-7D792E4BB2A3}"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2FB8D-597D-417B-9B79-2742DF715A99}">
      <dsp:nvSpPr>
        <dsp:cNvPr id="0" name=""/>
        <dsp:cNvSpPr/>
      </dsp:nvSpPr>
      <dsp:spPr>
        <a:xfrm>
          <a:off x="0" y="515"/>
          <a:ext cx="478155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ED1475-8FCB-42E6-8C3F-0F69335C7F9A}">
      <dsp:nvSpPr>
        <dsp:cNvPr id="0" name=""/>
        <dsp:cNvSpPr/>
      </dsp:nvSpPr>
      <dsp:spPr>
        <a:xfrm>
          <a:off x="0" y="515"/>
          <a:ext cx="4781550" cy="60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Federal Low Income Housing Tax Credit (LIHTC)</a:t>
          </a:r>
        </a:p>
      </dsp:txBody>
      <dsp:txXfrm>
        <a:off x="0" y="515"/>
        <a:ext cx="4781550" cy="602875"/>
      </dsp:txXfrm>
    </dsp:sp>
    <dsp:sp modelId="{BA043F2D-E41A-406A-8B7A-497FAC37121D}">
      <dsp:nvSpPr>
        <dsp:cNvPr id="0" name=""/>
        <dsp:cNvSpPr/>
      </dsp:nvSpPr>
      <dsp:spPr>
        <a:xfrm>
          <a:off x="0" y="603391"/>
          <a:ext cx="478155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BAE19-F3E8-474F-AE59-3F02F706F87C}">
      <dsp:nvSpPr>
        <dsp:cNvPr id="0" name=""/>
        <dsp:cNvSpPr/>
      </dsp:nvSpPr>
      <dsp:spPr>
        <a:xfrm>
          <a:off x="0" y="603391"/>
          <a:ext cx="4781550" cy="60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Massachusetts State LIHTC</a:t>
          </a:r>
        </a:p>
      </dsp:txBody>
      <dsp:txXfrm>
        <a:off x="0" y="603391"/>
        <a:ext cx="4781550" cy="602875"/>
      </dsp:txXfrm>
    </dsp:sp>
    <dsp:sp modelId="{A7CBFF3D-487E-4597-B759-7A7B7E46003A}">
      <dsp:nvSpPr>
        <dsp:cNvPr id="0" name=""/>
        <dsp:cNvSpPr/>
      </dsp:nvSpPr>
      <dsp:spPr>
        <a:xfrm>
          <a:off x="0" y="1206267"/>
          <a:ext cx="478155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3D76F8-33C4-4643-B0FE-6C1586DBEDAF}">
      <dsp:nvSpPr>
        <dsp:cNvPr id="0" name=""/>
        <dsp:cNvSpPr/>
      </dsp:nvSpPr>
      <dsp:spPr>
        <a:xfrm>
          <a:off x="0" y="1206267"/>
          <a:ext cx="4781550" cy="60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American Rescue Plan Act (ARPA)</a:t>
          </a:r>
        </a:p>
      </dsp:txBody>
      <dsp:txXfrm>
        <a:off x="0" y="1206267"/>
        <a:ext cx="4781550" cy="602875"/>
      </dsp:txXfrm>
    </dsp:sp>
    <dsp:sp modelId="{084EC55B-A410-45A2-9534-8D90AE5A4377}">
      <dsp:nvSpPr>
        <dsp:cNvPr id="0" name=""/>
        <dsp:cNvSpPr/>
      </dsp:nvSpPr>
      <dsp:spPr>
        <a:xfrm>
          <a:off x="0" y="1809143"/>
          <a:ext cx="478155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1034D5-CF1E-49B9-9C4B-CB26101F587D}">
      <dsp:nvSpPr>
        <dsp:cNvPr id="0" name=""/>
        <dsp:cNvSpPr/>
      </dsp:nvSpPr>
      <dsp:spPr>
        <a:xfrm>
          <a:off x="0" y="1809143"/>
          <a:ext cx="4781550" cy="60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HOME Investment Partnerships Program (HOME)</a:t>
          </a:r>
        </a:p>
      </dsp:txBody>
      <dsp:txXfrm>
        <a:off x="0" y="1809143"/>
        <a:ext cx="4781550" cy="602875"/>
      </dsp:txXfrm>
    </dsp:sp>
    <dsp:sp modelId="{0ECA90E2-01D2-4699-A969-A90ADFCF249E}">
      <dsp:nvSpPr>
        <dsp:cNvPr id="0" name=""/>
        <dsp:cNvSpPr/>
      </dsp:nvSpPr>
      <dsp:spPr>
        <a:xfrm>
          <a:off x="0" y="2412018"/>
          <a:ext cx="478155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BB97BB-0B2A-4153-AF0F-DC041C973E57}">
      <dsp:nvSpPr>
        <dsp:cNvPr id="0" name=""/>
        <dsp:cNvSpPr/>
      </dsp:nvSpPr>
      <dsp:spPr>
        <a:xfrm>
          <a:off x="0" y="2412018"/>
          <a:ext cx="4781550" cy="60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HOME American Rescue Plan (HOME-ARP)</a:t>
          </a:r>
        </a:p>
      </dsp:txBody>
      <dsp:txXfrm>
        <a:off x="0" y="2412018"/>
        <a:ext cx="4781550" cy="602875"/>
      </dsp:txXfrm>
    </dsp:sp>
    <dsp:sp modelId="{93E5B83D-4D67-4707-9C65-D1F04AEA24F8}">
      <dsp:nvSpPr>
        <dsp:cNvPr id="0" name=""/>
        <dsp:cNvSpPr/>
      </dsp:nvSpPr>
      <dsp:spPr>
        <a:xfrm>
          <a:off x="0" y="3014894"/>
          <a:ext cx="478155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BD2ACC-47D5-4ACF-A3D3-826520409D14}">
      <dsp:nvSpPr>
        <dsp:cNvPr id="0" name=""/>
        <dsp:cNvSpPr/>
      </dsp:nvSpPr>
      <dsp:spPr>
        <a:xfrm>
          <a:off x="0" y="3014894"/>
          <a:ext cx="4781550" cy="60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National Housing Trust Fund (HTF)</a:t>
          </a:r>
        </a:p>
      </dsp:txBody>
      <dsp:txXfrm>
        <a:off x="0" y="3014894"/>
        <a:ext cx="4781550" cy="602875"/>
      </dsp:txXfrm>
    </dsp:sp>
    <dsp:sp modelId="{0B047991-D22E-4C70-B62A-E4536781D382}">
      <dsp:nvSpPr>
        <dsp:cNvPr id="0" name=""/>
        <dsp:cNvSpPr/>
      </dsp:nvSpPr>
      <dsp:spPr>
        <a:xfrm>
          <a:off x="0" y="3617770"/>
          <a:ext cx="478155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F8800C-0FD3-49BB-82A4-E58646A06362}">
      <dsp:nvSpPr>
        <dsp:cNvPr id="0" name=""/>
        <dsp:cNvSpPr/>
      </dsp:nvSpPr>
      <dsp:spPr>
        <a:xfrm>
          <a:off x="0" y="3617770"/>
          <a:ext cx="4781550" cy="60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Affordable Housing Trust Fund (AHTF)</a:t>
          </a:r>
        </a:p>
      </dsp:txBody>
      <dsp:txXfrm>
        <a:off x="0" y="3617770"/>
        <a:ext cx="4781550" cy="60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841E-5FE8-4004-A53A-A144D6B74270}">
      <dsp:nvSpPr>
        <dsp:cNvPr id="0" name=""/>
        <dsp:cNvSpPr/>
      </dsp:nvSpPr>
      <dsp:spPr>
        <a:xfrm>
          <a:off x="0" y="1785"/>
          <a:ext cx="513435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324AF8-AB18-4531-AD6E-47BA4CC433E3}">
      <dsp:nvSpPr>
        <dsp:cNvPr id="0" name=""/>
        <dsp:cNvSpPr/>
      </dsp:nvSpPr>
      <dsp:spPr>
        <a:xfrm>
          <a:off x="0" y="1"/>
          <a:ext cx="5134355" cy="608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Housing Stabilization &amp; Investment Trust Fund (HSF)</a:t>
          </a:r>
        </a:p>
      </dsp:txBody>
      <dsp:txXfrm>
        <a:off x="0" y="1"/>
        <a:ext cx="5134355" cy="608849"/>
      </dsp:txXfrm>
    </dsp:sp>
    <dsp:sp modelId="{5BE4D1BF-C71F-475A-89FE-1A14ADD48C7E}">
      <dsp:nvSpPr>
        <dsp:cNvPr id="0" name=""/>
        <dsp:cNvSpPr/>
      </dsp:nvSpPr>
      <dsp:spPr>
        <a:xfrm>
          <a:off x="0" y="610634"/>
          <a:ext cx="513435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1E6BE0-73D4-49FC-AB95-8BA2249B065E}">
      <dsp:nvSpPr>
        <dsp:cNvPr id="0" name=""/>
        <dsp:cNvSpPr/>
      </dsp:nvSpPr>
      <dsp:spPr>
        <a:xfrm>
          <a:off x="0" y="610634"/>
          <a:ext cx="5134355" cy="608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Capital Improvement &amp; Preservation Trust Fund (CIPF)</a:t>
          </a:r>
        </a:p>
      </dsp:txBody>
      <dsp:txXfrm>
        <a:off x="0" y="610634"/>
        <a:ext cx="5134355" cy="608849"/>
      </dsp:txXfrm>
    </dsp:sp>
    <dsp:sp modelId="{C2565721-69DB-4CAC-94E8-E7683106ED21}">
      <dsp:nvSpPr>
        <dsp:cNvPr id="0" name=""/>
        <dsp:cNvSpPr/>
      </dsp:nvSpPr>
      <dsp:spPr>
        <a:xfrm>
          <a:off x="0" y="1219483"/>
          <a:ext cx="513435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018DA-B6EC-4614-9A5D-D6977E0487A9}">
      <dsp:nvSpPr>
        <dsp:cNvPr id="0" name=""/>
        <dsp:cNvSpPr/>
      </dsp:nvSpPr>
      <dsp:spPr>
        <a:xfrm>
          <a:off x="0" y="1219483"/>
          <a:ext cx="5134355" cy="608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Housing Innovations Fund (HIF)</a:t>
          </a:r>
        </a:p>
      </dsp:txBody>
      <dsp:txXfrm>
        <a:off x="0" y="1219483"/>
        <a:ext cx="5134355" cy="608849"/>
      </dsp:txXfrm>
    </dsp:sp>
    <dsp:sp modelId="{B2F11240-B83A-4DA2-AE4D-C5648DECCCA9}">
      <dsp:nvSpPr>
        <dsp:cNvPr id="0" name=""/>
        <dsp:cNvSpPr/>
      </dsp:nvSpPr>
      <dsp:spPr>
        <a:xfrm>
          <a:off x="0" y="1828332"/>
          <a:ext cx="513435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28686-6AD7-452C-BB90-53D59D18451E}">
      <dsp:nvSpPr>
        <dsp:cNvPr id="0" name=""/>
        <dsp:cNvSpPr/>
      </dsp:nvSpPr>
      <dsp:spPr>
        <a:xfrm>
          <a:off x="0" y="1828332"/>
          <a:ext cx="5134355" cy="608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Facilities Consolidation Fund (FCF)</a:t>
          </a:r>
        </a:p>
      </dsp:txBody>
      <dsp:txXfrm>
        <a:off x="0" y="1828332"/>
        <a:ext cx="5134355" cy="608849"/>
      </dsp:txXfrm>
    </dsp:sp>
    <dsp:sp modelId="{3414B681-B264-4FA3-A721-051F66309187}">
      <dsp:nvSpPr>
        <dsp:cNvPr id="0" name=""/>
        <dsp:cNvSpPr/>
      </dsp:nvSpPr>
      <dsp:spPr>
        <a:xfrm>
          <a:off x="0" y="2399079"/>
          <a:ext cx="513435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ED175-7487-4D2B-A273-BC2542BC134A}">
      <dsp:nvSpPr>
        <dsp:cNvPr id="0" name=""/>
        <dsp:cNvSpPr/>
      </dsp:nvSpPr>
      <dsp:spPr>
        <a:xfrm>
          <a:off x="0" y="2437181"/>
          <a:ext cx="5134355" cy="608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Community-Based Housing (CBH)</a:t>
          </a:r>
        </a:p>
      </dsp:txBody>
      <dsp:txXfrm>
        <a:off x="0" y="2437181"/>
        <a:ext cx="5134355" cy="608849"/>
      </dsp:txXfrm>
    </dsp:sp>
    <dsp:sp modelId="{E3387E74-630E-459A-8630-F2E5CC1A07B7}">
      <dsp:nvSpPr>
        <dsp:cNvPr id="0" name=""/>
        <dsp:cNvSpPr/>
      </dsp:nvSpPr>
      <dsp:spPr>
        <a:xfrm>
          <a:off x="0" y="3017457"/>
          <a:ext cx="513435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65A6D-3476-4481-AE88-7CDA24BC5A3C}">
      <dsp:nvSpPr>
        <dsp:cNvPr id="0" name=""/>
        <dsp:cNvSpPr/>
      </dsp:nvSpPr>
      <dsp:spPr>
        <a:xfrm>
          <a:off x="0" y="3046030"/>
          <a:ext cx="5134355" cy="608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Transit Oriented Development (TOD)</a:t>
          </a:r>
        </a:p>
      </dsp:txBody>
      <dsp:txXfrm>
        <a:off x="0" y="3046030"/>
        <a:ext cx="5134355" cy="6088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023B4-891F-48F7-B040-1CC559B19B8A}">
      <dsp:nvSpPr>
        <dsp:cNvPr id="0" name=""/>
        <dsp:cNvSpPr/>
      </dsp:nvSpPr>
      <dsp:spPr>
        <a:xfrm>
          <a:off x="0" y="4067741"/>
          <a:ext cx="4800599" cy="88992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0" y="4067741"/>
        <a:ext cx="4800599" cy="889922"/>
      </dsp:txXfrm>
    </dsp:sp>
    <dsp:sp modelId="{4C6379E0-7CE4-48AA-9D27-BEE9CF7BCC8C}">
      <dsp:nvSpPr>
        <dsp:cNvPr id="0" name=""/>
        <dsp:cNvSpPr/>
      </dsp:nvSpPr>
      <dsp:spPr>
        <a:xfrm rot="10800000">
          <a:off x="0" y="2712389"/>
          <a:ext cx="4800599" cy="1368700"/>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10800000">
        <a:off x="0" y="2712389"/>
        <a:ext cx="4800599" cy="889340"/>
      </dsp:txXfrm>
    </dsp:sp>
    <dsp:sp modelId="{CD5E3434-C056-4149-BD79-C3F44752FFF3}">
      <dsp:nvSpPr>
        <dsp:cNvPr id="0" name=""/>
        <dsp:cNvSpPr/>
      </dsp:nvSpPr>
      <dsp:spPr>
        <a:xfrm rot="10800000">
          <a:off x="0" y="1357037"/>
          <a:ext cx="4800599" cy="1368700"/>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10800000">
        <a:off x="0" y="1357037"/>
        <a:ext cx="4800599" cy="889340"/>
      </dsp:txXfrm>
    </dsp:sp>
    <dsp:sp modelId="{AEEEC80D-7560-4682-BACB-7D792E4BB2A3}">
      <dsp:nvSpPr>
        <dsp:cNvPr id="0" name=""/>
        <dsp:cNvSpPr/>
      </dsp:nvSpPr>
      <dsp:spPr>
        <a:xfrm rot="10800000">
          <a:off x="0" y="1686"/>
          <a:ext cx="4800599" cy="1368700"/>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10800000">
        <a:off x="0" y="1686"/>
        <a:ext cx="4800599" cy="889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023B4-891F-48F7-B040-1CC559B19B8A}">
      <dsp:nvSpPr>
        <dsp:cNvPr id="0" name=""/>
        <dsp:cNvSpPr/>
      </dsp:nvSpPr>
      <dsp:spPr>
        <a:xfrm>
          <a:off x="0" y="4067741"/>
          <a:ext cx="4800600" cy="88992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0" y="4067741"/>
        <a:ext cx="4800600" cy="889922"/>
      </dsp:txXfrm>
    </dsp:sp>
    <dsp:sp modelId="{4C6379E0-7CE4-48AA-9D27-BEE9CF7BCC8C}">
      <dsp:nvSpPr>
        <dsp:cNvPr id="0" name=""/>
        <dsp:cNvSpPr/>
      </dsp:nvSpPr>
      <dsp:spPr>
        <a:xfrm rot="10800000">
          <a:off x="0" y="2712389"/>
          <a:ext cx="4800600" cy="1368700"/>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10800000">
        <a:off x="0" y="2712389"/>
        <a:ext cx="4800600" cy="889340"/>
      </dsp:txXfrm>
    </dsp:sp>
    <dsp:sp modelId="{CD5E3434-C056-4149-BD79-C3F44752FFF3}">
      <dsp:nvSpPr>
        <dsp:cNvPr id="0" name=""/>
        <dsp:cNvSpPr/>
      </dsp:nvSpPr>
      <dsp:spPr>
        <a:xfrm rot="10800000">
          <a:off x="0" y="1357037"/>
          <a:ext cx="4800600" cy="1368700"/>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10800000">
        <a:off x="0" y="1357037"/>
        <a:ext cx="4800600" cy="889340"/>
      </dsp:txXfrm>
    </dsp:sp>
    <dsp:sp modelId="{AEEEC80D-7560-4682-BACB-7D792E4BB2A3}">
      <dsp:nvSpPr>
        <dsp:cNvPr id="0" name=""/>
        <dsp:cNvSpPr/>
      </dsp:nvSpPr>
      <dsp:spPr>
        <a:xfrm rot="10800000">
          <a:off x="0" y="1686"/>
          <a:ext cx="4800600" cy="1368700"/>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10800000">
        <a:off x="0" y="1686"/>
        <a:ext cx="4800600" cy="8893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D0BDA4-FCC4-798A-92A2-FA9D7C72A22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0B6990A-927F-63D8-B0FF-AEB9C0E0338A}"/>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5C47EEF-DBEA-452C-813A-FF42A8B9DAED}" type="datetimeFigureOut">
              <a:rPr lang="en-US" smtClean="0"/>
              <a:t>4/6/2026</a:t>
            </a:fld>
            <a:endParaRPr lang="en-US"/>
          </a:p>
        </p:txBody>
      </p:sp>
      <p:sp>
        <p:nvSpPr>
          <p:cNvPr id="4" name="Footer Placeholder 3">
            <a:extLst>
              <a:ext uri="{FF2B5EF4-FFF2-40B4-BE49-F238E27FC236}">
                <a16:creationId xmlns:a16="http://schemas.microsoft.com/office/drawing/2014/main" id="{5601ABF9-1BDD-329F-F3AD-5B40C0A59C6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C7D6049-9476-0F43-014E-1600042B47F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D3F41F2-E918-42B7-8EC8-B8D185D2C14A}" type="slidenum">
              <a:rPr lang="en-US" smtClean="0"/>
              <a:t>‹#›</a:t>
            </a:fld>
            <a:endParaRPr lang="en-US"/>
          </a:p>
        </p:txBody>
      </p:sp>
    </p:spTree>
    <p:extLst>
      <p:ext uri="{BB962C8B-B14F-4D97-AF65-F5344CB8AC3E}">
        <p14:creationId xmlns:p14="http://schemas.microsoft.com/office/powerpoint/2010/main" val="974947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490F831-B739-41DE-9B41-FF7413CE518D}" type="datetimeFigureOut">
              <a:rPr lang="en-US" smtClean="0"/>
              <a:t>4/6/2026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B36B19-5F50-4E63-BE48-78AEEF2E5D5B}" type="slidenum">
              <a:rPr lang="en-US" smtClean="0"/>
              <a:t>‹#›</a:t>
            </a:fld>
            <a:endParaRPr lang="en-US"/>
          </a:p>
        </p:txBody>
      </p:sp>
    </p:spTree>
    <p:extLst>
      <p:ext uri="{BB962C8B-B14F-4D97-AF65-F5344CB8AC3E}">
        <p14:creationId xmlns:p14="http://schemas.microsoft.com/office/powerpoint/2010/main" val="212383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eohlc-contractorguidance@mass.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eohlc-contractorguidance@mass.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Good afternoon, and thank you for joining us today for this webinar on the Responsible Contractor Guidance for State-Funded Housing Development Projects.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This presentation is hosted by the Executive Office of Housing and Livable Communities. My name is Eric Shupin, Deputy Chief of Staff for Policy.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Today’s presentation will take about 25 minutes, followed by time for questions. I’ll ask that you please hold questions to the end.</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EOHLC posted these slides on the Responsible Contractor Guidance webpage following along with an earlier recording</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Let’s begin with a brief overview of the purpose of the Responsible Contractor Guidance.</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1</a:t>
            </a:fld>
            <a:endParaRPr lang="en-US"/>
          </a:p>
        </p:txBody>
      </p:sp>
    </p:spTree>
    <p:extLst>
      <p:ext uri="{BB962C8B-B14F-4D97-AF65-F5344CB8AC3E}">
        <p14:creationId xmlns:p14="http://schemas.microsoft.com/office/powerpoint/2010/main" val="905507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General contractors play a central role in implementation and compliance.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must approve all subcontractors in writing before work begins, maintain a subcontractor list, and send updates to the project owner.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are also responsible for collecting and retaining Certificates of Compliance, OSHA cards, certified payrolls, and certificates of good standing from both DUA and DOR.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General contractors must post worker rights notices on-site, maintain insurance and bonds, and submit a Closeout Certificate once construction is complete.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the construction of a project, the General Contractor must make records available for inspection upon request by EOHLC and the AGO, among others.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construction is complete, when there is a certificate of occupancy, the GC must send all documents to the Project Owner.</a:t>
            </a:r>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10</a:t>
            </a:fld>
            <a:endParaRPr lang="en-US"/>
          </a:p>
        </p:txBody>
      </p:sp>
    </p:spTree>
    <p:extLst>
      <p:ext uri="{BB962C8B-B14F-4D97-AF65-F5344CB8AC3E}">
        <p14:creationId xmlns:p14="http://schemas.microsoft.com/office/powerpoint/2010/main" val="3450321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Subcontractors must submit Certificates of Compliance and other required documentation before starting work on a project.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They are also required to maintain required insurance, provide proof of OSHA training for their workers, daily job site records, certified payroll, and certificates of good standing from DUA and DOR.</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It is essential that subcontractors provide accurate and up-to-date information to the general contractor to avoid compliance issues or project delays.</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11</a:t>
            </a:fld>
            <a:endParaRPr lang="en-US"/>
          </a:p>
        </p:txBody>
      </p:sp>
    </p:spTree>
    <p:extLst>
      <p:ext uri="{BB962C8B-B14F-4D97-AF65-F5344CB8AC3E}">
        <p14:creationId xmlns:p14="http://schemas.microsoft.com/office/powerpoint/2010/main" val="316866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 summary of the key documents required under the Responsible Contractor Guidance, along with when they must be submitted and who is responsible for each one.</a:t>
            </a:r>
          </a:p>
          <a:p>
            <a:endParaRPr lang="en-US" dirty="0"/>
          </a:p>
          <a:p>
            <a:r>
              <a:rPr lang="en-US" dirty="0"/>
              <a:t>Beginning with the </a:t>
            </a:r>
            <a:r>
              <a:rPr lang="en-US" b="1" dirty="0"/>
              <a:t>Subcontractor List</a:t>
            </a:r>
            <a:r>
              <a:rPr lang="en-US" dirty="0"/>
              <a:t> — this is a list of all subcontractors working on the project. It must be kept up to date and submitted </a:t>
            </a:r>
            <a:r>
              <a:rPr lang="en-US" b="1" dirty="0"/>
              <a:t>before construction begins</a:t>
            </a:r>
            <a:r>
              <a:rPr lang="en-US" dirty="0"/>
              <a:t>, with any changes reported within </a:t>
            </a:r>
            <a:r>
              <a:rPr lang="en-US" b="1" dirty="0"/>
              <a:t>15 days</a:t>
            </a:r>
            <a:r>
              <a:rPr lang="en-US" dirty="0"/>
              <a:t>. The </a:t>
            </a:r>
            <a:r>
              <a:rPr lang="en-US" b="1" dirty="0"/>
              <a:t>general contractor</a:t>
            </a:r>
            <a:r>
              <a:rPr lang="en-US" dirty="0"/>
              <a:t> maintains this list and shares it with the </a:t>
            </a:r>
            <a:r>
              <a:rPr lang="en-US" b="1" dirty="0"/>
              <a:t>project owner</a:t>
            </a:r>
            <a:r>
              <a:rPr lang="en-US" dirty="0"/>
              <a:t>.</a:t>
            </a:r>
          </a:p>
          <a:p>
            <a:endParaRPr lang="en-US" dirty="0"/>
          </a:p>
          <a:p>
            <a:r>
              <a:rPr lang="en-US" dirty="0"/>
              <a:t>Next is the </a:t>
            </a:r>
            <a:r>
              <a:rPr lang="en-US" b="1" dirty="0"/>
              <a:t>Certificate of Compliance</a:t>
            </a:r>
            <a:r>
              <a:rPr lang="en-US" dirty="0"/>
              <a:t>, which confirms that a contractor or subcontractor complies with labor laws, is not debarred, and has no serious violations.</a:t>
            </a:r>
          </a:p>
          <a:p>
            <a:br>
              <a:rPr lang="en-US" dirty="0"/>
            </a:br>
            <a:r>
              <a:rPr lang="en-US" dirty="0"/>
              <a:t>This must be submitted </a:t>
            </a:r>
            <a:r>
              <a:rPr lang="en-US" b="1" dirty="0"/>
              <a:t>before starting work</a:t>
            </a:r>
            <a:r>
              <a:rPr lang="en-US" dirty="0"/>
              <a:t> on the project, and each contractor or subcontractor provides it to the general contractor, who then forwards it to the project owner.</a:t>
            </a:r>
          </a:p>
          <a:p>
            <a:endParaRPr lang="en-US" dirty="0"/>
          </a:p>
          <a:p>
            <a:r>
              <a:rPr lang="en-US" dirty="0"/>
              <a:t>The </a:t>
            </a:r>
            <a:r>
              <a:rPr lang="en-US" b="1" dirty="0"/>
              <a:t>Certified Payroll Record</a:t>
            </a:r>
            <a:r>
              <a:rPr lang="en-US" dirty="0"/>
              <a:t> must be maintained </a:t>
            </a:r>
            <a:r>
              <a:rPr lang="en-US" b="1" dirty="0"/>
              <a:t>throughout construction</a:t>
            </a:r>
            <a:r>
              <a:rPr lang="en-US" dirty="0"/>
              <a:t>, showing payroll information for all employees. Both the general contractor and subcontractors are responsible for maintaining these records according to the project’s payroll schedule.</a:t>
            </a:r>
          </a:p>
          <a:p>
            <a:endParaRPr lang="en-US" dirty="0"/>
          </a:p>
          <a:p>
            <a:r>
              <a:rPr lang="en-US" dirty="0"/>
              <a:t>Similarly, the </a:t>
            </a:r>
            <a:r>
              <a:rPr lang="en-US" b="1" dirty="0"/>
              <a:t>Daily Job Site Record</a:t>
            </a:r>
            <a:r>
              <a:rPr lang="en-US" dirty="0"/>
              <a:t> must be kept </a:t>
            </a:r>
            <a:r>
              <a:rPr lang="en-US" b="1" dirty="0"/>
              <a:t>each day</a:t>
            </a:r>
            <a:r>
              <a:rPr lang="en-US" dirty="0"/>
              <a:t> of construction. It documents who is on-site and helps ensure compliance with workforce and safety requirements.</a:t>
            </a:r>
          </a:p>
          <a:p>
            <a:endParaRPr lang="en-US" dirty="0"/>
          </a:p>
          <a:p>
            <a:r>
              <a:rPr lang="en-US" b="1" dirty="0"/>
              <a:t>OSHA Training Cards</a:t>
            </a:r>
            <a:r>
              <a:rPr lang="en-US" dirty="0"/>
              <a:t> are required to demonstrate that all workers have completed OSHA 10 or OSHA 30 safety training. Copies must be provided within </a:t>
            </a:r>
            <a:r>
              <a:rPr lang="en-US" b="1" dirty="0"/>
              <a:t>two weeks of a worker’s start date</a:t>
            </a:r>
            <a:r>
              <a:rPr lang="en-US" dirty="0"/>
              <a:t> and kept on file by the general contractor and subcontractors.</a:t>
            </a:r>
          </a:p>
          <a:p>
            <a:endParaRPr lang="en-US" dirty="0"/>
          </a:p>
          <a:p>
            <a:r>
              <a:rPr lang="en-US" dirty="0"/>
              <a:t>At the end of the project, the </a:t>
            </a:r>
            <a:r>
              <a:rPr lang="en-US" b="1" dirty="0"/>
              <a:t>Closeout Certificate</a:t>
            </a:r>
            <a:r>
              <a:rPr lang="en-US" dirty="0"/>
              <a:t> confirms that the general contractor has complied with all requirements and wage laws. This must be submitted </a:t>
            </a:r>
            <a:r>
              <a:rPr lang="en-US" b="1" dirty="0"/>
              <a:t>within 15 days of project completion</a:t>
            </a:r>
            <a:r>
              <a:rPr lang="en-US" dirty="0"/>
              <a:t>, along with all final documentation, to the project owner.</a:t>
            </a:r>
          </a:p>
          <a:p>
            <a:endParaRPr lang="en-US" dirty="0"/>
          </a:p>
          <a:p>
            <a:r>
              <a:rPr lang="en-US" dirty="0"/>
              <a:t>Two additional certificates are required from state agencies before construction begins:</a:t>
            </a:r>
          </a:p>
          <a:p>
            <a:endParaRPr lang="en-US" dirty="0"/>
          </a:p>
          <a:p>
            <a:r>
              <a:rPr lang="en-US" dirty="0"/>
              <a:t>The </a:t>
            </a:r>
            <a:r>
              <a:rPr lang="en-US" b="1" dirty="0"/>
              <a:t>DUA Certificate of Compliance</a:t>
            </a:r>
            <a:r>
              <a:rPr lang="en-US" dirty="0"/>
              <a:t>, confirming good standing with the Department of Unemployment Assistance, must be submitted </a:t>
            </a:r>
            <a:r>
              <a:rPr lang="en-US" b="1" dirty="0"/>
              <a:t>within 30 days before work starts</a:t>
            </a:r>
            <a:r>
              <a:rPr lang="en-US" dirty="0"/>
              <a:t>.</a:t>
            </a:r>
          </a:p>
          <a:p>
            <a:endParaRPr lang="en-US" dirty="0"/>
          </a:p>
          <a:p>
            <a:r>
              <a:rPr lang="en-US" dirty="0"/>
              <a:t>The </a:t>
            </a:r>
            <a:r>
              <a:rPr lang="en-US" b="1" dirty="0"/>
              <a:t>DOR Certificate of Good Standing</a:t>
            </a:r>
            <a:r>
              <a:rPr lang="en-US" dirty="0"/>
              <a:t>, from the Department of Revenue, is also due </a:t>
            </a:r>
            <a:r>
              <a:rPr lang="en-US" b="1" dirty="0"/>
              <a:t>within 30 days before work starts</a:t>
            </a:r>
            <a:r>
              <a:rPr lang="en-US" dirty="0"/>
              <a:t>.</a:t>
            </a:r>
          </a:p>
          <a:p>
            <a:endParaRPr lang="en-US" dirty="0"/>
          </a:p>
          <a:p>
            <a:r>
              <a:rPr lang="en-US" dirty="0"/>
              <a:t>Collectively, these forms ensure that all contractors and subcontractors are in compliance with state laws and that the project maintains transparency and accountability from beginning to end.</a:t>
            </a:r>
          </a:p>
        </p:txBody>
      </p:sp>
      <p:sp>
        <p:nvSpPr>
          <p:cNvPr id="4" name="Slide Number Placeholder 3"/>
          <p:cNvSpPr>
            <a:spLocks noGrp="1"/>
          </p:cNvSpPr>
          <p:nvPr>
            <p:ph type="sldNum" sz="quarter" idx="5"/>
          </p:nvPr>
        </p:nvSpPr>
        <p:spPr/>
        <p:txBody>
          <a:bodyPr/>
          <a:lstStyle/>
          <a:p>
            <a:fld id="{75B36B19-5F50-4E63-BE48-78AEEF2E5D5B}" type="slidenum">
              <a:rPr lang="en-US" smtClean="0"/>
              <a:t>12</a:t>
            </a:fld>
            <a:endParaRPr lang="en-US"/>
          </a:p>
        </p:txBody>
      </p:sp>
    </p:spTree>
    <p:extLst>
      <p:ext uri="{BB962C8B-B14F-4D97-AF65-F5344CB8AC3E}">
        <p14:creationId xmlns:p14="http://schemas.microsoft.com/office/powerpoint/2010/main" val="898154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outlines the key responsibilities and required documentation across each phase of a project — </a:t>
            </a:r>
            <a:r>
              <a:rPr lang="en-US" b="1" dirty="0"/>
              <a:t>pre-construction</a:t>
            </a:r>
            <a:r>
              <a:rPr lang="en-US" dirty="0"/>
              <a:t>, </a:t>
            </a:r>
            <a:r>
              <a:rPr lang="en-US" b="1" dirty="0"/>
              <a:t>during construction</a:t>
            </a:r>
            <a:r>
              <a:rPr lang="en-US" dirty="0"/>
              <a:t>, and </a:t>
            </a:r>
            <a:r>
              <a:rPr lang="en-US" b="1" dirty="0"/>
              <a:t>at completion</a:t>
            </a:r>
            <a:r>
              <a:rPr lang="en-US" dirty="0"/>
              <a:t>.</a:t>
            </a:r>
          </a:p>
          <a:p>
            <a:endParaRPr lang="en-US" dirty="0"/>
          </a:p>
          <a:p>
            <a:r>
              <a:rPr lang="en-US" dirty="0"/>
              <a:t>During the </a:t>
            </a:r>
            <a:r>
              <a:rPr lang="en-US" b="1" dirty="0"/>
              <a:t>pre-construction</a:t>
            </a:r>
            <a:r>
              <a:rPr lang="en-US" dirty="0"/>
              <a:t> phase, the general contractor must prepare and submit several documents before work begins.</a:t>
            </a:r>
          </a:p>
          <a:p>
            <a:br>
              <a:rPr lang="en-US" dirty="0"/>
            </a:br>
            <a:r>
              <a:rPr lang="en-US" dirty="0"/>
              <a:t>These include the </a:t>
            </a:r>
            <a:r>
              <a:rPr lang="en-US" b="1" dirty="0"/>
              <a:t>Subcontractor List</a:t>
            </a:r>
            <a:r>
              <a:rPr lang="en-US" dirty="0"/>
              <a:t>, </a:t>
            </a:r>
            <a:r>
              <a:rPr lang="en-US" b="1" dirty="0"/>
              <a:t>Certificates of Compliance</a:t>
            </a:r>
            <a:r>
              <a:rPr lang="en-US" dirty="0"/>
              <a:t>, and </a:t>
            </a:r>
            <a:r>
              <a:rPr lang="en-US" b="1" dirty="0"/>
              <a:t>OSHA Training Cards</a:t>
            </a:r>
            <a:r>
              <a:rPr lang="en-US" dirty="0"/>
              <a:t> for all covered workers.</a:t>
            </a:r>
          </a:p>
          <a:p>
            <a:br>
              <a:rPr lang="en-US" dirty="0"/>
            </a:br>
            <a:r>
              <a:rPr lang="en-US" dirty="0"/>
              <a:t>The contractor and subcontractors must also submit a </a:t>
            </a:r>
            <a:r>
              <a:rPr lang="en-US" b="1" dirty="0"/>
              <a:t>DUA Certificate of Compliance</a:t>
            </a:r>
            <a:r>
              <a:rPr lang="en-US" dirty="0"/>
              <a:t> and a </a:t>
            </a:r>
            <a:r>
              <a:rPr lang="en-US" b="1" dirty="0"/>
              <a:t>DOR Certificate of Good Standing</a:t>
            </a:r>
            <a:r>
              <a:rPr lang="en-US" dirty="0"/>
              <a:t>, and ensure that </a:t>
            </a:r>
            <a:r>
              <a:rPr lang="en-US" b="1" dirty="0"/>
              <a:t>worker rights notices</a:t>
            </a:r>
            <a:r>
              <a:rPr lang="en-US" dirty="0"/>
              <a:t> are posted on-site.</a:t>
            </a:r>
          </a:p>
          <a:p>
            <a:endParaRPr lang="en-US" dirty="0"/>
          </a:p>
          <a:p>
            <a:r>
              <a:rPr lang="en-US" dirty="0"/>
              <a:t>Moving to the </a:t>
            </a:r>
            <a:r>
              <a:rPr lang="en-US" b="1" dirty="0"/>
              <a:t>construction phase</a:t>
            </a:r>
            <a:r>
              <a:rPr lang="en-US" dirty="0"/>
              <a:t>, documentation must be updated and maintained throughout the project.</a:t>
            </a:r>
          </a:p>
          <a:p>
            <a:br>
              <a:rPr lang="en-US" dirty="0"/>
            </a:br>
            <a:r>
              <a:rPr lang="en-US" dirty="0"/>
              <a:t>The general contractor is responsible for keeping an </a:t>
            </a:r>
            <a:r>
              <a:rPr lang="en-US" b="1" dirty="0"/>
              <a:t>updated Subcontractor List</a:t>
            </a:r>
            <a:r>
              <a:rPr lang="en-US" dirty="0"/>
              <a:t>, maintaining </a:t>
            </a:r>
            <a:r>
              <a:rPr lang="en-US" b="1" dirty="0"/>
              <a:t>certified payrolls</a:t>
            </a:r>
            <a:r>
              <a:rPr lang="en-US" dirty="0"/>
              <a:t> and </a:t>
            </a:r>
            <a:r>
              <a:rPr lang="en-US" b="1" dirty="0"/>
              <a:t>daily job site records</a:t>
            </a:r>
            <a:r>
              <a:rPr lang="en-US" dirty="0"/>
              <a:t>, and ensuring that </a:t>
            </a:r>
            <a:r>
              <a:rPr lang="en-US" b="1" dirty="0"/>
              <a:t>insurance and bonds</a:t>
            </a:r>
            <a:r>
              <a:rPr lang="en-US" dirty="0"/>
              <a:t> remain current. Subcontractors must also maintain these certified payrolls, daily job site records and ensuring that insurance and bonds remain current.</a:t>
            </a:r>
          </a:p>
          <a:p>
            <a:br>
              <a:rPr lang="en-US" dirty="0"/>
            </a:br>
            <a:r>
              <a:rPr lang="en-US" dirty="0"/>
              <a:t>When new subcontractors are added, they must submit their </a:t>
            </a:r>
            <a:r>
              <a:rPr lang="en-US" b="1" dirty="0"/>
              <a:t>Certificates of Compliance</a:t>
            </a:r>
            <a:r>
              <a:rPr lang="en-US" dirty="0"/>
              <a:t>, along with updated </a:t>
            </a:r>
            <a:r>
              <a:rPr lang="en-US" b="1" dirty="0"/>
              <a:t>DUA</a:t>
            </a:r>
            <a:r>
              <a:rPr lang="en-US" dirty="0"/>
              <a:t> and </a:t>
            </a:r>
            <a:r>
              <a:rPr lang="en-US" b="1" dirty="0"/>
              <a:t>DOR certificates</a:t>
            </a:r>
            <a:r>
              <a:rPr lang="en-US" dirty="0"/>
              <a:t>, before beginning any work.</a:t>
            </a:r>
          </a:p>
          <a:p>
            <a:endParaRPr lang="en-US" dirty="0"/>
          </a:p>
          <a:p>
            <a:r>
              <a:rPr lang="en-US" dirty="0"/>
              <a:t>Finally, at </a:t>
            </a:r>
            <a:r>
              <a:rPr lang="en-US" b="1" dirty="0"/>
              <a:t>project completion</a:t>
            </a:r>
            <a:r>
              <a:rPr lang="en-US" dirty="0"/>
              <a:t>, the general contractor must complete and submit the </a:t>
            </a:r>
            <a:r>
              <a:rPr lang="en-US" b="1" dirty="0"/>
              <a:t>Closeout Certificate</a:t>
            </a:r>
            <a:r>
              <a:rPr lang="en-US" dirty="0"/>
              <a:t> and provide all documentation to the </a:t>
            </a:r>
            <a:r>
              <a:rPr lang="en-US" b="1" dirty="0"/>
              <a:t>project owner</a:t>
            </a:r>
            <a:r>
              <a:rPr lang="en-US" dirty="0"/>
              <a:t>.</a:t>
            </a:r>
          </a:p>
          <a:p>
            <a:br>
              <a:rPr lang="en-US" dirty="0"/>
            </a:br>
            <a:r>
              <a:rPr lang="en-US" dirty="0"/>
              <a:t>The project owner then becomes responsible for </a:t>
            </a:r>
            <a:r>
              <a:rPr lang="en-US" b="1" dirty="0"/>
              <a:t>retaining all records for three years</a:t>
            </a:r>
            <a:r>
              <a:rPr lang="en-US" dirty="0"/>
              <a:t> following the issuance of the certificate of occupancy.</a:t>
            </a:r>
          </a:p>
          <a:p>
            <a:endParaRPr lang="en-US" dirty="0"/>
          </a:p>
          <a:p>
            <a:r>
              <a:rPr lang="en-US" dirty="0"/>
              <a:t>This timeline provides a clear framework for compliance from start to finish, helping ensure accountability and transparency at every stage of a state-funded housing project.</a:t>
            </a:r>
          </a:p>
        </p:txBody>
      </p:sp>
      <p:sp>
        <p:nvSpPr>
          <p:cNvPr id="4" name="Slide Number Placeholder 3"/>
          <p:cNvSpPr>
            <a:spLocks noGrp="1"/>
          </p:cNvSpPr>
          <p:nvPr>
            <p:ph type="sldNum" sz="quarter" idx="5"/>
          </p:nvPr>
        </p:nvSpPr>
        <p:spPr/>
        <p:txBody>
          <a:bodyPr/>
          <a:lstStyle/>
          <a:p>
            <a:fld id="{75B36B19-5F50-4E63-BE48-78AEEF2E5D5B}" type="slidenum">
              <a:rPr lang="en-US" smtClean="0"/>
              <a:t>13</a:t>
            </a:fld>
            <a:endParaRPr lang="en-US"/>
          </a:p>
        </p:txBody>
      </p:sp>
    </p:spTree>
    <p:extLst>
      <p:ext uri="{BB962C8B-B14F-4D97-AF65-F5344CB8AC3E}">
        <p14:creationId xmlns:p14="http://schemas.microsoft.com/office/powerpoint/2010/main" val="30899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at the recordkeeping requirements under the Responsible Contractor Guidance.</a:t>
            </a:r>
          </a:p>
          <a:p>
            <a:endParaRPr lang="en-US" dirty="0"/>
          </a:p>
          <a:p>
            <a:r>
              <a:rPr lang="en-US" b="1" dirty="0"/>
              <a:t>During construction</a:t>
            </a:r>
            <a:r>
              <a:rPr lang="en-US" dirty="0"/>
              <a:t>, the </a:t>
            </a:r>
            <a:r>
              <a:rPr lang="en-US" b="1" dirty="0"/>
              <a:t>general contractor</a:t>
            </a:r>
            <a:r>
              <a:rPr lang="en-US" dirty="0"/>
              <a:t> is responsible for retaining all records related to compliance. This includes certified payrolls, OSHA cards, insurance certificates, daily job site logs, and any other documentation required under the guidance. These records must be organized and available throughout the duration of the project.</a:t>
            </a:r>
          </a:p>
          <a:p>
            <a:endParaRPr lang="en-US" dirty="0"/>
          </a:p>
          <a:p>
            <a:r>
              <a:rPr lang="en-US" dirty="0"/>
              <a:t>Once </a:t>
            </a:r>
            <a:r>
              <a:rPr lang="en-US" b="1" dirty="0"/>
              <a:t>construction is complete</a:t>
            </a:r>
            <a:r>
              <a:rPr lang="en-US" dirty="0"/>
              <a:t>, the responsibility shifts to the </a:t>
            </a:r>
            <a:r>
              <a:rPr lang="en-US" b="1" dirty="0"/>
              <a:t>project owner</a:t>
            </a:r>
            <a:r>
              <a:rPr lang="en-US" dirty="0"/>
              <a:t>, who must retain all records for </a:t>
            </a:r>
            <a:r>
              <a:rPr lang="en-US" b="1" dirty="0"/>
              <a:t>three years</a:t>
            </a:r>
            <a:r>
              <a:rPr lang="en-US" dirty="0"/>
              <a:t> following the issuance of the certificate of occupancy.</a:t>
            </a:r>
          </a:p>
          <a:p>
            <a:endParaRPr lang="en-US" dirty="0"/>
          </a:p>
          <a:p>
            <a:r>
              <a:rPr lang="en-US" dirty="0"/>
              <a:t>It’s important to emphasize that these records must be </a:t>
            </a:r>
            <a:r>
              <a:rPr lang="en-US" b="1" dirty="0"/>
              <a:t>open to inspection</a:t>
            </a:r>
            <a:r>
              <a:rPr lang="en-US" dirty="0"/>
              <a:t> by </a:t>
            </a:r>
            <a:r>
              <a:rPr lang="en-US" b="1" dirty="0"/>
              <a:t>EOHLC</a:t>
            </a:r>
            <a:r>
              <a:rPr lang="en-US" dirty="0"/>
              <a:t>, the </a:t>
            </a:r>
            <a:r>
              <a:rPr lang="en-US" b="1" dirty="0"/>
              <a:t>Attorney General’s Office</a:t>
            </a:r>
            <a:r>
              <a:rPr lang="en-US" dirty="0"/>
              <a:t>, and the </a:t>
            </a:r>
            <a:r>
              <a:rPr lang="en-US" b="1" dirty="0"/>
              <a:t>U.S. Department of Labor</a:t>
            </a:r>
            <a:r>
              <a:rPr lang="en-US" dirty="0"/>
              <a:t> upon request.</a:t>
            </a:r>
          </a:p>
          <a:p>
            <a:endParaRPr lang="en-US" dirty="0"/>
          </a:p>
          <a:p>
            <a:r>
              <a:rPr lang="en-US" dirty="0"/>
              <a:t>This ensures transparency and accountability across all projects funded by the Commonwealth and provides a clear record of compliance if any questions arise later.</a:t>
            </a:r>
          </a:p>
        </p:txBody>
      </p:sp>
      <p:sp>
        <p:nvSpPr>
          <p:cNvPr id="4" name="Slide Number Placeholder 3"/>
          <p:cNvSpPr>
            <a:spLocks noGrp="1"/>
          </p:cNvSpPr>
          <p:nvPr>
            <p:ph type="sldNum" sz="quarter" idx="5"/>
          </p:nvPr>
        </p:nvSpPr>
        <p:spPr/>
        <p:txBody>
          <a:bodyPr/>
          <a:lstStyle/>
          <a:p>
            <a:fld id="{75B36B19-5F50-4E63-BE48-78AEEF2E5D5B}" type="slidenum">
              <a:rPr lang="en-US" smtClean="0"/>
              <a:t>14</a:t>
            </a:fld>
            <a:endParaRPr lang="en-US"/>
          </a:p>
        </p:txBody>
      </p:sp>
    </p:spTree>
    <p:extLst>
      <p:ext uri="{BB962C8B-B14F-4D97-AF65-F5344CB8AC3E}">
        <p14:creationId xmlns:p14="http://schemas.microsoft.com/office/powerpoint/2010/main" val="1830971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anyone believes a contractor or subcontractor is not in compliance, they should notify EOHLC at </a:t>
            </a:r>
            <a:r>
              <a:rPr lang="en-US" sz="1200" u="sng" kern="1200" dirty="0">
                <a:solidFill>
                  <a:schemeClr val="tx1"/>
                </a:solidFill>
                <a:effectLst/>
                <a:latin typeface="+mn-lt"/>
                <a:ea typeface="+mn-ea"/>
                <a:cs typeface="+mn-cs"/>
                <a:hlinkClick r:id="rId3"/>
              </a:rPr>
              <a:t>eohlc-contractorguidance@mass.gov</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EOHLC will review the concern, notify the parties involved, and provide an opportunity to correct issues.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violations are willful or remain unresolved, enforcement actions may follow.</a:t>
            </a:r>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15</a:t>
            </a:fld>
            <a:endParaRPr lang="en-US"/>
          </a:p>
        </p:txBody>
      </p:sp>
    </p:spTree>
    <p:extLst>
      <p:ext uri="{BB962C8B-B14F-4D97-AF65-F5344CB8AC3E}">
        <p14:creationId xmlns:p14="http://schemas.microsoft.com/office/powerpoint/2010/main" val="1650353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EOHLC will handle compliance issues on a case-by-case basis and provide reasonable opportunities for parties to take corrective action.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Repeated or deliberate violations may result in further actions by EOHLC or referral to the Attorney General’s Office.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Enforcement focuses on encouraging compliance rather than penalizing honest mistakes, while ensuring fairness and integrity in publicly funded projects.</a:t>
            </a:r>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16</a:t>
            </a:fld>
            <a:endParaRPr lang="en-US"/>
          </a:p>
        </p:txBody>
      </p:sp>
    </p:spTree>
    <p:extLst>
      <p:ext uri="{BB962C8B-B14F-4D97-AF65-F5344CB8AC3E}">
        <p14:creationId xmlns:p14="http://schemas.microsoft.com/office/powerpoint/2010/main" val="139682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provides two example scenarios describing how EOHLC will handle potential issues of compliance.</a:t>
            </a:r>
          </a:p>
          <a:p>
            <a:r>
              <a:rPr lang="en-US" dirty="0"/>
              <a:t>This slide provides two examples of how EOHLC handles potential compliance issues under the Responsible Contractor Guidance.</a:t>
            </a:r>
          </a:p>
          <a:p>
            <a:endParaRPr lang="en-US" dirty="0"/>
          </a:p>
          <a:p>
            <a:r>
              <a:rPr lang="en-US" dirty="0"/>
              <a:t>On the </a:t>
            </a:r>
            <a:r>
              <a:rPr lang="en-US" b="1" dirty="0"/>
              <a:t>left</a:t>
            </a:r>
            <a:r>
              <a:rPr lang="en-US" dirty="0"/>
              <a:t>, we have a situation where a </a:t>
            </a:r>
            <a:r>
              <a:rPr lang="en-US" b="1" dirty="0"/>
              <a:t>general contractor fails to submit certified payroll records</a:t>
            </a:r>
            <a:r>
              <a:rPr lang="en-US" dirty="0"/>
              <a:t> on schedule. EOHLC receives a report and reviews the issue.</a:t>
            </a:r>
          </a:p>
          <a:p>
            <a:endParaRPr lang="en-US" dirty="0"/>
          </a:p>
          <a:p>
            <a:r>
              <a:rPr lang="en-US" dirty="0"/>
              <a:t>In this case, </a:t>
            </a:r>
            <a:r>
              <a:rPr lang="en-US" b="1" dirty="0"/>
              <a:t>EOHLC notifies both the general contractor and the project owner in writing</a:t>
            </a:r>
            <a:r>
              <a:rPr lang="en-US" dirty="0"/>
              <a:t>, and the general contractor is given a </a:t>
            </a:r>
            <a:r>
              <a:rPr lang="en-US" b="1" dirty="0"/>
              <a:t>cure period</a:t>
            </a:r>
            <a:r>
              <a:rPr lang="en-US" dirty="0"/>
              <a:t> to submit the missing payroll records.</a:t>
            </a:r>
          </a:p>
          <a:p>
            <a:endParaRPr lang="en-US" dirty="0"/>
          </a:p>
          <a:p>
            <a:r>
              <a:rPr lang="en-US" dirty="0"/>
              <a:t>If the issue is </a:t>
            </a:r>
            <a:r>
              <a:rPr lang="en-US" b="1" dirty="0"/>
              <a:t>corrected</a:t>
            </a:r>
            <a:r>
              <a:rPr lang="en-US" dirty="0"/>
              <a:t> and the records are submitted within the cure period, the project remains in good standing and the matter is considered resolved.</a:t>
            </a:r>
          </a:p>
          <a:p>
            <a:endParaRPr lang="en-US" dirty="0"/>
          </a:p>
          <a:p>
            <a:r>
              <a:rPr lang="en-US" dirty="0"/>
              <a:t>However, if the issue is </a:t>
            </a:r>
            <a:r>
              <a:rPr lang="en-US" b="1" dirty="0"/>
              <a:t>not corrected—or if the failure appears willful—</a:t>
            </a:r>
            <a:r>
              <a:rPr lang="en-US" dirty="0"/>
              <a:t> it is treated as non-compliance. In that case, the contractor could be </a:t>
            </a:r>
            <a:r>
              <a:rPr lang="en-US" b="1" dirty="0"/>
              <a:t>barred from future projects</a:t>
            </a:r>
            <a:r>
              <a:rPr lang="en-US" dirty="0"/>
              <a:t>, and the matter may be referred to the </a:t>
            </a:r>
            <a:r>
              <a:rPr lang="en-US" b="1" dirty="0"/>
              <a:t>Attorney General’s Office</a:t>
            </a:r>
            <a:r>
              <a:rPr lang="en-US" dirty="0"/>
              <a:t> for potential enforcement if labor law violations are suspected.</a:t>
            </a:r>
          </a:p>
          <a:p>
            <a:endParaRPr lang="en-US" dirty="0"/>
          </a:p>
          <a:p>
            <a:r>
              <a:rPr lang="en-US" dirty="0"/>
              <a:t>On the </a:t>
            </a:r>
            <a:r>
              <a:rPr lang="en-US" b="1" dirty="0"/>
              <a:t>right</a:t>
            </a:r>
            <a:r>
              <a:rPr lang="en-US" dirty="0"/>
              <a:t>, we see another example involving a </a:t>
            </a:r>
            <a:r>
              <a:rPr lang="en-US" b="1" dirty="0"/>
              <a:t>subcontractor who is added to a debarment list</a:t>
            </a:r>
            <a:r>
              <a:rPr lang="en-US" dirty="0"/>
              <a:t> during construction. The general contractor has already approved this subcontractor for the project.</a:t>
            </a:r>
          </a:p>
          <a:p>
            <a:endParaRPr lang="en-US" dirty="0"/>
          </a:p>
          <a:p>
            <a:r>
              <a:rPr lang="en-US" dirty="0"/>
              <a:t>When EOHLC learns of this, it </a:t>
            </a:r>
            <a:r>
              <a:rPr lang="en-US" b="1" dirty="0"/>
              <a:t>notifies the general contractor and project owner in writing</a:t>
            </a:r>
            <a:r>
              <a:rPr lang="en-US" dirty="0"/>
              <a:t> and instructs the general contractor to </a:t>
            </a:r>
            <a:r>
              <a:rPr lang="en-US" b="1" dirty="0"/>
              <a:t>stop using the debarred subcontractor.</a:t>
            </a:r>
          </a:p>
          <a:p>
            <a:endParaRPr lang="en-US" dirty="0"/>
          </a:p>
          <a:p>
            <a:r>
              <a:rPr lang="en-US" dirty="0"/>
              <a:t>If the general contractor </a:t>
            </a:r>
            <a:r>
              <a:rPr lang="en-US" b="1" dirty="0"/>
              <a:t>promptly replaces the subcontractor with an eligible firm</a:t>
            </a:r>
            <a:r>
              <a:rPr lang="en-US" dirty="0"/>
              <a:t>, work can continue, and the project remains in good standing.</a:t>
            </a:r>
          </a:p>
          <a:p>
            <a:endParaRPr lang="en-US" dirty="0"/>
          </a:p>
          <a:p>
            <a:r>
              <a:rPr lang="en-US" dirty="0"/>
              <a:t>But if the general contractor </a:t>
            </a:r>
            <a:r>
              <a:rPr lang="en-US" b="1" dirty="0"/>
              <a:t>continues to use the debarred subcontractor despite notice</a:t>
            </a:r>
            <a:r>
              <a:rPr lang="en-US" dirty="0"/>
              <a:t>, that is treated as a </a:t>
            </a:r>
            <a:r>
              <a:rPr lang="en-US" b="1" dirty="0"/>
              <a:t>serious compliance issue</a:t>
            </a:r>
            <a:r>
              <a:rPr lang="en-US" dirty="0"/>
              <a:t>. EOHLC may bar the contractor from future projects, and the </a:t>
            </a:r>
            <a:r>
              <a:rPr lang="en-US" b="1" dirty="0"/>
              <a:t>Attorney General’s Office</a:t>
            </a:r>
            <a:r>
              <a:rPr lang="en-US" dirty="0"/>
              <a:t> may pursue enforcement if there are suspected labor violations.</a:t>
            </a:r>
          </a:p>
          <a:p>
            <a:endParaRPr lang="en-US" dirty="0"/>
          </a:p>
          <a:p>
            <a:r>
              <a:rPr lang="en-US" dirty="0"/>
              <a:t>Together, these examples show how EOHLC’s approach emphasizes </a:t>
            </a:r>
            <a:r>
              <a:rPr lang="en-US" b="1" dirty="0"/>
              <a:t>correction and compliance first</a:t>
            </a:r>
            <a:r>
              <a:rPr lang="en-US" dirty="0"/>
              <a:t>, but also includes a clear framework for </a:t>
            </a:r>
            <a:r>
              <a:rPr lang="en-US" b="1" dirty="0"/>
              <a:t>enforcement when necessary</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17</a:t>
            </a:fld>
            <a:endParaRPr lang="en-US"/>
          </a:p>
        </p:txBody>
      </p:sp>
    </p:spTree>
    <p:extLst>
      <p:ext uri="{BB962C8B-B14F-4D97-AF65-F5344CB8AC3E}">
        <p14:creationId xmlns:p14="http://schemas.microsoft.com/office/powerpoint/2010/main" val="3523485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EOHLC’s website includes the full Responsible Contractor Guidance, a detailed checklist, and all required forms—including the Certificate of Compliance, Closeout Certificate, and Subcontractor List.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Questions can be directed to </a:t>
            </a:r>
            <a:r>
              <a:rPr lang="en-US" sz="1200" u="sng" kern="1200" dirty="0">
                <a:solidFill>
                  <a:schemeClr val="tx1"/>
                </a:solidFill>
                <a:effectLst/>
                <a:latin typeface="+mn-lt"/>
                <a:ea typeface="+mn-ea"/>
                <a:cs typeface="+mn-cs"/>
                <a:hlinkClick r:id="rId3"/>
              </a:rPr>
              <a:t>eohlc-contractorguidance@mass.gov</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appreciate your efforts to implement these requirements carefully and in good faith.</a:t>
            </a:r>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18</a:t>
            </a:fld>
            <a:endParaRPr lang="en-US"/>
          </a:p>
        </p:txBody>
      </p:sp>
    </p:spTree>
    <p:extLst>
      <p:ext uri="{BB962C8B-B14F-4D97-AF65-F5344CB8AC3E}">
        <p14:creationId xmlns:p14="http://schemas.microsoft.com/office/powerpoint/2010/main" val="2905466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 for your attention today and for your continued commitment to responsible, transparent, and compliant construction practices.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We’ll now move into the Q&amp;A portion of the webinar. As a reminder, questions can be submitted through the chat feature. Also, I may not be able to answer every question asked here today. However, if we can’t answer them today, we will work to provide answers as soon as we can. Thank you.</a:t>
            </a:r>
          </a:p>
          <a:p>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19</a:t>
            </a:fld>
            <a:endParaRPr lang="en-US"/>
          </a:p>
        </p:txBody>
      </p:sp>
    </p:spTree>
    <p:extLst>
      <p:ext uri="{BB962C8B-B14F-4D97-AF65-F5344CB8AC3E}">
        <p14:creationId xmlns:p14="http://schemas.microsoft.com/office/powerpoint/2010/main" val="315118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Before we begin, here’s a quick overview of what we’ll cover in today’s session.</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We’ll start with the </a:t>
            </a:r>
            <a:r>
              <a:rPr lang="en-US" sz="1200" b="1" i="0" u="none" strike="noStrike" kern="1200" dirty="0">
                <a:solidFill>
                  <a:schemeClr val="tx1"/>
                </a:solidFill>
                <a:effectLst/>
                <a:latin typeface="+mn-lt"/>
                <a:ea typeface="+mn-ea"/>
                <a:cs typeface="+mn-cs"/>
              </a:rPr>
              <a:t>purpose</a:t>
            </a:r>
            <a:r>
              <a:rPr lang="en-US" sz="1200" b="0" i="0" u="none" strike="noStrike" kern="1200" dirty="0">
                <a:solidFill>
                  <a:schemeClr val="tx1"/>
                </a:solidFill>
                <a:effectLst/>
                <a:latin typeface="+mn-lt"/>
                <a:ea typeface="+mn-ea"/>
                <a:cs typeface="+mn-cs"/>
              </a:rPr>
              <a:t> of the Responsible Contractor Guidance and then review its </a:t>
            </a:r>
            <a:r>
              <a:rPr lang="en-US" sz="1200" b="1" i="0" u="none" strike="noStrike" kern="1200" dirty="0">
                <a:solidFill>
                  <a:schemeClr val="tx1"/>
                </a:solidFill>
                <a:effectLst/>
                <a:latin typeface="+mn-lt"/>
                <a:ea typeface="+mn-ea"/>
                <a:cs typeface="+mn-cs"/>
              </a:rPr>
              <a:t>applicability</a:t>
            </a:r>
            <a:r>
              <a:rPr lang="en-US" sz="1200" b="0" i="0" u="none" strike="noStrike" kern="1200" dirty="0">
                <a:solidFill>
                  <a:schemeClr val="tx1"/>
                </a:solidFill>
                <a:effectLst/>
                <a:latin typeface="+mn-lt"/>
                <a:ea typeface="+mn-ea"/>
                <a:cs typeface="+mn-cs"/>
              </a:rPr>
              <a:t> — which projects and participants are covered, and when the guidance takes effect.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We’ll then discuss </a:t>
            </a:r>
            <a:r>
              <a:rPr lang="en-US" sz="1200" b="1" i="0" u="none" strike="noStrike" kern="1200" dirty="0">
                <a:solidFill>
                  <a:schemeClr val="tx1"/>
                </a:solidFill>
                <a:effectLst/>
                <a:latin typeface="+mn-lt"/>
                <a:ea typeface="+mn-ea"/>
                <a:cs typeface="+mn-cs"/>
              </a:rPr>
              <a:t>exemptions</a:t>
            </a:r>
            <a:r>
              <a:rPr lang="en-US" sz="1200" b="0" i="0" u="none" strike="noStrike" kern="1200" dirty="0">
                <a:solidFill>
                  <a:schemeClr val="tx1"/>
                </a:solidFill>
                <a:effectLst/>
                <a:latin typeface="+mn-lt"/>
                <a:ea typeface="+mn-ea"/>
                <a:cs typeface="+mn-cs"/>
              </a:rPr>
              <a:t>, followed by a detailed look at the </a:t>
            </a:r>
            <a:r>
              <a:rPr lang="en-US" sz="1200" b="1" i="0" u="none" strike="noStrike" kern="1200" dirty="0">
                <a:solidFill>
                  <a:schemeClr val="tx1"/>
                </a:solidFill>
                <a:effectLst/>
                <a:latin typeface="+mn-lt"/>
                <a:ea typeface="+mn-ea"/>
                <a:cs typeface="+mn-cs"/>
              </a:rPr>
              <a:t>responsibilities</a:t>
            </a:r>
            <a:r>
              <a:rPr lang="en-US" sz="1200" b="0" i="0" u="none" strike="noStrike" kern="1200" dirty="0">
                <a:solidFill>
                  <a:schemeClr val="tx1"/>
                </a:solidFill>
                <a:effectLst/>
                <a:latin typeface="+mn-lt"/>
                <a:ea typeface="+mn-ea"/>
                <a:cs typeface="+mn-cs"/>
              </a:rPr>
              <a:t> of project owners, general contractors, and subcontractors.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Next, we’ll review the </a:t>
            </a:r>
            <a:r>
              <a:rPr lang="en-US" sz="1200" b="1" i="0" u="none" strike="noStrike" kern="1200" dirty="0">
                <a:solidFill>
                  <a:schemeClr val="tx1"/>
                </a:solidFill>
                <a:effectLst/>
                <a:latin typeface="+mn-lt"/>
                <a:ea typeface="+mn-ea"/>
                <a:cs typeface="+mn-cs"/>
              </a:rPr>
              <a:t>required forms and documentation</a:t>
            </a:r>
            <a:r>
              <a:rPr lang="en-US" sz="1200" b="0" i="0" u="none" strike="noStrike" kern="1200" dirty="0">
                <a:solidFill>
                  <a:schemeClr val="tx1"/>
                </a:solidFill>
                <a:effectLst/>
                <a:latin typeface="+mn-lt"/>
                <a:ea typeface="+mn-ea"/>
                <a:cs typeface="+mn-cs"/>
              </a:rPr>
              <a:t>, and walk through the </a:t>
            </a:r>
            <a:r>
              <a:rPr lang="en-US" sz="1200" b="1" i="0" u="none" strike="noStrike" kern="1200" dirty="0">
                <a:solidFill>
                  <a:schemeClr val="tx1"/>
                </a:solidFill>
                <a:effectLst/>
                <a:latin typeface="+mn-lt"/>
                <a:ea typeface="+mn-ea"/>
                <a:cs typeface="+mn-cs"/>
              </a:rPr>
              <a:t>timeline</a:t>
            </a:r>
            <a:r>
              <a:rPr lang="en-US" sz="1200" b="0" i="0" u="none" strike="noStrike" kern="1200" dirty="0">
                <a:solidFill>
                  <a:schemeClr val="tx1"/>
                </a:solidFill>
                <a:effectLst/>
                <a:latin typeface="+mn-lt"/>
                <a:ea typeface="+mn-ea"/>
                <a:cs typeface="+mn-cs"/>
              </a:rPr>
              <a:t> for meeting these requirements from pre-construction through project completion.</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2</a:t>
            </a:fld>
            <a:endParaRPr lang="en-US"/>
          </a:p>
        </p:txBody>
      </p:sp>
    </p:spTree>
    <p:extLst>
      <p:ext uri="{BB962C8B-B14F-4D97-AF65-F5344CB8AC3E}">
        <p14:creationId xmlns:p14="http://schemas.microsoft.com/office/powerpoint/2010/main" val="367038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Responsible Contractor Guidance ensures that all contractors and subcontractors working on state-funded housing development projects meet high standards of responsibility, compliance, and labor practices.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It promotes consistency, accountability, and integrity with existing worker protections in how public funds are used in housing development projects supported by EOHLC.</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This guidance provides a clear framework for verifying contractor eligibility, maintaining compliance documentation, and ensuring that all workers on covered projects are treated fairly and lawfully.</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It also prevents contractors with serious labor law violations from participating on EOHLC supported projects.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3</a:t>
            </a:fld>
            <a:endParaRPr lang="en-US"/>
          </a:p>
        </p:txBody>
      </p:sp>
    </p:spTree>
    <p:extLst>
      <p:ext uri="{BB962C8B-B14F-4D97-AF65-F5344CB8AC3E}">
        <p14:creationId xmlns:p14="http://schemas.microsoft.com/office/powerpoint/2010/main" val="3967473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guidance took effect on January 1, 2025, and applies to projects awarded funding on or after that date through EOHLC programs listed in Appendix A of the guidance.</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It is important to note that the guidance is not retroactive — projects awarded funding before January 1, 2025, are not subject to these requirements.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This means that all new contractors and subcontractors under covered projects must adhere to the guidance requirements moving forward.</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4</a:t>
            </a:fld>
            <a:endParaRPr lang="en-US"/>
          </a:p>
        </p:txBody>
      </p:sp>
    </p:spTree>
    <p:extLst>
      <p:ext uri="{BB962C8B-B14F-4D97-AF65-F5344CB8AC3E}">
        <p14:creationId xmlns:p14="http://schemas.microsoft.com/office/powerpoint/2010/main" val="376420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Responsible Contractor Guidance applies to project owners, general contractors, and subcontractors working on covered projects.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has specific responsibilities to ensure compliance at every stage of the project.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project owner has overall responsibility for ensuring that contractors meet the requirements and for retaining documentation once construction is complete on a project.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General contractors are responsible for making sure subcontractors meet the requirements and for collecting, maintaining, and transmitting required documentation during construction.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Subcontractors must provide accurate compliance information and documentation to the general contractor before beginning work.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will go through the responsibilities of each party in more detail later in the presentation.</a:t>
            </a:r>
          </a:p>
          <a:p>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5</a:t>
            </a:fld>
            <a:endParaRPr lang="en-US"/>
          </a:p>
        </p:txBody>
      </p:sp>
    </p:spTree>
    <p:extLst>
      <p:ext uri="{BB962C8B-B14F-4D97-AF65-F5344CB8AC3E}">
        <p14:creationId xmlns:p14="http://schemas.microsoft.com/office/powerpoint/2010/main" val="233517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Responsible Contractor Guidance applies to projects that receive awards from specific EOHLC-administered funding programs.</a:t>
            </a:r>
          </a:p>
          <a:p>
            <a:endParaRPr lang="en-US" dirty="0"/>
          </a:p>
          <a:p>
            <a:r>
              <a:rPr lang="en-US" dirty="0"/>
              <a:t>This includes both </a:t>
            </a:r>
            <a:r>
              <a:rPr lang="en-US" b="1" dirty="0"/>
              <a:t>state and federally funded programs</a:t>
            </a:r>
            <a:r>
              <a:rPr lang="en-US" dirty="0"/>
              <a:t> that support affordable housing development and preservation across the Commonwealth.</a:t>
            </a:r>
          </a:p>
          <a:p>
            <a:endParaRPr lang="en-US" dirty="0"/>
          </a:p>
          <a:p>
            <a:r>
              <a:rPr lang="en-US" dirty="0"/>
              <a:t>On the </a:t>
            </a:r>
            <a:r>
              <a:rPr lang="en-US" b="1" dirty="0"/>
              <a:t>left side</a:t>
            </a:r>
            <a:r>
              <a:rPr lang="en-US" dirty="0"/>
              <a:t>, you’ll see programs such as the </a:t>
            </a:r>
            <a:r>
              <a:rPr lang="en-US" b="1" dirty="0"/>
              <a:t>Federal and Massachusetts Low Income Housing Tax Credit</a:t>
            </a:r>
            <a:r>
              <a:rPr lang="en-US" dirty="0"/>
              <a:t>, or </a:t>
            </a:r>
            <a:r>
              <a:rPr lang="en-US" b="1" dirty="0"/>
              <a:t>LIHTC</a:t>
            </a:r>
            <a:r>
              <a:rPr lang="en-US" dirty="0"/>
              <a:t>, the </a:t>
            </a:r>
            <a:r>
              <a:rPr lang="en-US" b="1" dirty="0"/>
              <a:t>American Rescue Plan Act</a:t>
            </a:r>
            <a:r>
              <a:rPr lang="en-US" dirty="0"/>
              <a:t>, the, </a:t>
            </a:r>
            <a:r>
              <a:rPr lang="en-US" b="1" dirty="0"/>
              <a:t>HOME-ARP</a:t>
            </a:r>
            <a:r>
              <a:rPr lang="en-US" dirty="0"/>
              <a:t>, the </a:t>
            </a:r>
            <a:r>
              <a:rPr lang="en-US" b="1" dirty="0"/>
              <a:t>National Housing Trust Fund</a:t>
            </a:r>
            <a:r>
              <a:rPr lang="en-US" dirty="0"/>
              <a:t>, and the </a:t>
            </a:r>
            <a:r>
              <a:rPr lang="en-US" b="1" dirty="0"/>
              <a:t>Affordable Housing Trust Fund</a:t>
            </a:r>
            <a:r>
              <a:rPr lang="en-US" dirty="0"/>
              <a:t>.</a:t>
            </a:r>
          </a:p>
          <a:p>
            <a:endParaRPr lang="en-US" dirty="0"/>
          </a:p>
          <a:p>
            <a:r>
              <a:rPr lang="en-US" dirty="0"/>
              <a:t>On the </a:t>
            </a:r>
            <a:r>
              <a:rPr lang="en-US" b="1" dirty="0"/>
              <a:t>right side</a:t>
            </a:r>
            <a:r>
              <a:rPr lang="en-US" dirty="0"/>
              <a:t>, the guidance also covers projects funded through the </a:t>
            </a:r>
            <a:r>
              <a:rPr lang="en-US" b="1" dirty="0"/>
              <a:t>Housing Stabilization and Investment Trust Fund</a:t>
            </a:r>
            <a:r>
              <a:rPr lang="en-US" dirty="0"/>
              <a:t>, the </a:t>
            </a:r>
            <a:r>
              <a:rPr lang="en-US" b="1" dirty="0"/>
              <a:t>Capital Improvement and Preservation Trust Fund</a:t>
            </a:r>
            <a:r>
              <a:rPr lang="en-US" dirty="0"/>
              <a:t>, the </a:t>
            </a:r>
            <a:r>
              <a:rPr lang="en-US" b="1" dirty="0"/>
              <a:t>Housing Innovations Fund</a:t>
            </a:r>
            <a:r>
              <a:rPr lang="en-US" dirty="0"/>
              <a:t>, the </a:t>
            </a:r>
            <a:r>
              <a:rPr lang="en-US" b="1" dirty="0"/>
              <a:t>Facilities Consolidation Fund</a:t>
            </a:r>
            <a:r>
              <a:rPr lang="en-US" dirty="0"/>
              <a:t>, and </a:t>
            </a:r>
            <a:r>
              <a:rPr lang="en-US" b="1" dirty="0"/>
              <a:t>Community-Based Housing</a:t>
            </a:r>
            <a:r>
              <a:rPr lang="en-US" dirty="0"/>
              <a:t>.</a:t>
            </a:r>
          </a:p>
          <a:p>
            <a:br>
              <a:rPr lang="en-US" dirty="0"/>
            </a:br>
            <a:r>
              <a:rPr lang="en-US" dirty="0"/>
              <a:t>If a project receives funding from </a:t>
            </a:r>
            <a:r>
              <a:rPr lang="en-US" b="1" dirty="0"/>
              <a:t>any of these programs</a:t>
            </a:r>
            <a:r>
              <a:rPr lang="en-US" dirty="0"/>
              <a:t>, it is subject to the requirements of the Responsible Contractor Guidance.</a:t>
            </a:r>
          </a:p>
          <a:p>
            <a:endParaRPr lang="en-US" dirty="0"/>
          </a:p>
          <a:p>
            <a:r>
              <a:rPr lang="en-US" dirty="0"/>
              <a:t>These programs collectively represent the primary sources of state and federal funding for affordable housing in Massachusetts, and the goal of the guidance is to ensure consistent standards and fair labor practices across all of them.</a:t>
            </a:r>
          </a:p>
        </p:txBody>
      </p:sp>
      <p:sp>
        <p:nvSpPr>
          <p:cNvPr id="4" name="Slide Number Placeholder 3"/>
          <p:cNvSpPr>
            <a:spLocks noGrp="1"/>
          </p:cNvSpPr>
          <p:nvPr>
            <p:ph type="sldNum" sz="quarter" idx="5"/>
          </p:nvPr>
        </p:nvSpPr>
        <p:spPr/>
        <p:txBody>
          <a:bodyPr/>
          <a:lstStyle/>
          <a:p>
            <a:fld id="{75B36B19-5F50-4E63-BE48-78AEEF2E5D5B}" type="slidenum">
              <a:rPr lang="en-US" smtClean="0"/>
              <a:t>6</a:t>
            </a:fld>
            <a:endParaRPr lang="en-US"/>
          </a:p>
        </p:txBody>
      </p:sp>
    </p:spTree>
    <p:extLst>
      <p:ext uri="{BB962C8B-B14F-4D97-AF65-F5344CB8AC3E}">
        <p14:creationId xmlns:p14="http://schemas.microsoft.com/office/powerpoint/2010/main" val="3556480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Small projects with 20 or fewer residential units are exempt from some—but not all—requirements.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Even on smaller projects, contractors must still submit Certificates of Compliance and maintain certain records.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Project owners must also continue to keep documentation for three years following project completion.</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7</a:t>
            </a:fld>
            <a:endParaRPr lang="en-US"/>
          </a:p>
        </p:txBody>
      </p:sp>
    </p:spTree>
    <p:extLst>
      <p:ext uri="{BB962C8B-B14F-4D97-AF65-F5344CB8AC3E}">
        <p14:creationId xmlns:p14="http://schemas.microsoft.com/office/powerpoint/2010/main" val="3203381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This slide outlines which contractors and subcontractors </a:t>
            </a:r>
            <a:r>
              <a:rPr lang="en-US" sz="1200" b="1" i="0" u="none" strike="noStrike" kern="1200" dirty="0">
                <a:solidFill>
                  <a:schemeClr val="tx1"/>
                </a:solidFill>
                <a:effectLst/>
                <a:latin typeface="+mn-lt"/>
                <a:ea typeface="+mn-ea"/>
                <a:cs typeface="+mn-cs"/>
              </a:rPr>
              <a:t>cannot</a:t>
            </a:r>
            <a:r>
              <a:rPr lang="en-US" sz="1200" b="0" i="0" u="none" strike="noStrike" kern="1200" dirty="0">
                <a:solidFill>
                  <a:schemeClr val="tx1"/>
                </a:solidFill>
                <a:effectLst/>
                <a:latin typeface="+mn-lt"/>
                <a:ea typeface="+mn-ea"/>
                <a:cs typeface="+mn-cs"/>
              </a:rPr>
              <a:t> work on a project funded by EOHLC.</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First, on the </a:t>
            </a:r>
            <a:r>
              <a:rPr lang="en-US" sz="1200" b="1" i="0" u="none" strike="noStrike" kern="1200" dirty="0">
                <a:solidFill>
                  <a:schemeClr val="tx1"/>
                </a:solidFill>
                <a:effectLst/>
                <a:latin typeface="+mn-lt"/>
                <a:ea typeface="+mn-ea"/>
                <a:cs typeface="+mn-cs"/>
              </a:rPr>
              <a:t>left side</a:t>
            </a:r>
            <a:r>
              <a:rPr lang="en-US" sz="1200" b="0" i="0" u="none" strike="noStrike" kern="1200" dirty="0">
                <a:solidFill>
                  <a:schemeClr val="tx1"/>
                </a:solidFill>
                <a:effectLst/>
                <a:latin typeface="+mn-lt"/>
                <a:ea typeface="+mn-ea"/>
                <a:cs typeface="+mn-cs"/>
              </a:rPr>
              <a:t>, we have contractors or subcontractors who are listed on official </a:t>
            </a:r>
            <a:r>
              <a:rPr lang="en-US" sz="1200" b="1" i="0" u="none" strike="noStrike" kern="1200" dirty="0">
                <a:solidFill>
                  <a:schemeClr val="tx1"/>
                </a:solidFill>
                <a:effectLst/>
                <a:latin typeface="+mn-lt"/>
                <a:ea typeface="+mn-ea"/>
                <a:cs typeface="+mn-cs"/>
              </a:rPr>
              <a:t>debarment or exclusion lists</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Any general contractor or subcontractor who is </a:t>
            </a:r>
            <a:r>
              <a:rPr lang="en-US" sz="1200" b="1" i="0" u="none" strike="noStrike" kern="1200" dirty="0">
                <a:solidFill>
                  <a:schemeClr val="tx1"/>
                </a:solidFill>
                <a:effectLst/>
                <a:latin typeface="+mn-lt"/>
                <a:ea typeface="+mn-ea"/>
                <a:cs typeface="+mn-cs"/>
              </a:rPr>
              <a:t>currently on—or has been added to—these lists within the last three years</a:t>
            </a:r>
            <a:r>
              <a:rPr lang="en-US" sz="1200" b="0" i="0" u="none" strike="noStrike" kern="1200" dirty="0">
                <a:solidFill>
                  <a:schemeClr val="tx1"/>
                </a:solidFill>
                <a:effectLst/>
                <a:latin typeface="+mn-lt"/>
                <a:ea typeface="+mn-ea"/>
                <a:cs typeface="+mn-cs"/>
              </a:rPr>
              <a:t> is not eligible to work on a project.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These lists include:</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 </a:t>
            </a:r>
            <a:r>
              <a:rPr lang="en-US" sz="1200" b="1" i="0" u="none" strike="noStrike" kern="1200" dirty="0">
                <a:solidFill>
                  <a:schemeClr val="tx1"/>
                </a:solidFill>
                <a:effectLst/>
                <a:latin typeface="+mn-lt"/>
                <a:ea typeface="+mn-ea"/>
                <a:cs typeface="+mn-cs"/>
              </a:rPr>
              <a:t>Massachusetts Attorney General’s Office debarment list</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 </a:t>
            </a:r>
            <a:r>
              <a:rPr lang="en-US" sz="1200" b="1" i="0" u="none" strike="noStrike" kern="1200" dirty="0">
                <a:solidFill>
                  <a:schemeClr val="tx1"/>
                </a:solidFill>
                <a:effectLst/>
                <a:latin typeface="+mn-lt"/>
                <a:ea typeface="+mn-ea"/>
                <a:cs typeface="+mn-cs"/>
              </a:rPr>
              <a:t>Division of Capital Asset Management and Maintenance</a:t>
            </a:r>
            <a:r>
              <a:rPr lang="en-US" sz="1200" b="0" i="0" u="none" strike="noStrike" kern="1200" dirty="0">
                <a:solidFill>
                  <a:schemeClr val="tx1"/>
                </a:solidFill>
                <a:effectLst/>
                <a:latin typeface="+mn-lt"/>
                <a:ea typeface="+mn-ea"/>
                <a:cs typeface="+mn-cs"/>
              </a:rPr>
              <a:t>, or </a:t>
            </a:r>
            <a:r>
              <a:rPr lang="en-US" sz="1200" b="1" i="0" u="none" strike="noStrike" kern="1200" dirty="0">
                <a:solidFill>
                  <a:schemeClr val="tx1"/>
                </a:solidFill>
                <a:effectLst/>
                <a:latin typeface="+mn-lt"/>
                <a:ea typeface="+mn-ea"/>
                <a:cs typeface="+mn-cs"/>
              </a:rPr>
              <a:t>DCAMM</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debarred, suspended, or decertified list</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 </a:t>
            </a:r>
            <a:r>
              <a:rPr lang="en-US" sz="1200" b="1" i="0" u="none" strike="noStrike" kern="1200" dirty="0">
                <a:solidFill>
                  <a:schemeClr val="tx1"/>
                </a:solidFill>
                <a:effectLst/>
                <a:latin typeface="+mn-lt"/>
                <a:ea typeface="+mn-ea"/>
                <a:cs typeface="+mn-cs"/>
              </a:rPr>
              <a:t>Department of Industrial Accidents debarment list</a:t>
            </a:r>
            <a:r>
              <a:rPr lang="en-US" sz="1200" b="0" i="0" u="none" strike="noStrike" kern="1200" dirty="0">
                <a:solidFill>
                  <a:schemeClr val="tx1"/>
                </a:solidFill>
                <a:effectLst/>
                <a:latin typeface="+mn-lt"/>
                <a:ea typeface="+mn-ea"/>
                <a:cs typeface="+mn-cs"/>
              </a:rPr>
              <a:t>, and</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 </a:t>
            </a:r>
            <a:r>
              <a:rPr lang="en-US" sz="1200" b="1" i="0" u="none" strike="noStrike" kern="1200" dirty="0">
                <a:solidFill>
                  <a:schemeClr val="tx1"/>
                </a:solidFill>
                <a:effectLst/>
                <a:latin typeface="+mn-lt"/>
                <a:ea typeface="+mn-ea"/>
                <a:cs typeface="+mn-cs"/>
              </a:rPr>
              <a:t>Federal Excluded Parties list</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It is the responsibility of both </a:t>
            </a:r>
            <a:r>
              <a:rPr lang="en-US" sz="1200" b="1" i="0" u="none" strike="noStrike" kern="1200" dirty="0">
                <a:solidFill>
                  <a:schemeClr val="tx1"/>
                </a:solidFill>
                <a:effectLst/>
                <a:latin typeface="+mn-lt"/>
                <a:ea typeface="+mn-ea"/>
                <a:cs typeface="+mn-cs"/>
              </a:rPr>
              <a:t>project owners</a:t>
            </a:r>
            <a:r>
              <a:rPr lang="en-US" sz="1200" b="0" i="0" u="none" strike="noStrike" kern="1200" dirty="0">
                <a:solidFill>
                  <a:schemeClr val="tx1"/>
                </a:solidFill>
                <a:effectLst/>
                <a:latin typeface="+mn-lt"/>
                <a:ea typeface="+mn-ea"/>
                <a:cs typeface="+mn-cs"/>
              </a:rPr>
              <a:t> and </a:t>
            </a:r>
            <a:r>
              <a:rPr lang="en-US" sz="1200" b="1" i="0" u="none" strike="noStrike" kern="1200" dirty="0">
                <a:solidFill>
                  <a:schemeClr val="tx1"/>
                </a:solidFill>
                <a:effectLst/>
                <a:latin typeface="+mn-lt"/>
                <a:ea typeface="+mn-ea"/>
                <a:cs typeface="+mn-cs"/>
              </a:rPr>
              <a:t>general contractors</a:t>
            </a:r>
            <a:r>
              <a:rPr lang="en-US" sz="1200" b="0" i="0" u="none" strike="noStrike" kern="1200" dirty="0">
                <a:solidFill>
                  <a:schemeClr val="tx1"/>
                </a:solidFill>
                <a:effectLst/>
                <a:latin typeface="+mn-lt"/>
                <a:ea typeface="+mn-ea"/>
                <a:cs typeface="+mn-cs"/>
              </a:rPr>
              <a:t> to verify that all firms and subcontractors are eligible and not listed on any of these databases before work begins.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On the </a:t>
            </a:r>
            <a:r>
              <a:rPr lang="en-US" sz="1200" b="1" i="0" u="none" strike="noStrike" kern="1200" dirty="0">
                <a:solidFill>
                  <a:schemeClr val="tx1"/>
                </a:solidFill>
                <a:effectLst/>
                <a:latin typeface="+mn-lt"/>
                <a:ea typeface="+mn-ea"/>
                <a:cs typeface="+mn-cs"/>
              </a:rPr>
              <a:t>right side</a:t>
            </a:r>
            <a:r>
              <a:rPr lang="en-US" sz="1200" b="0" i="0" u="none" strike="noStrike" kern="1200" dirty="0">
                <a:solidFill>
                  <a:schemeClr val="tx1"/>
                </a:solidFill>
                <a:effectLst/>
                <a:latin typeface="+mn-lt"/>
                <a:ea typeface="+mn-ea"/>
                <a:cs typeface="+mn-cs"/>
              </a:rPr>
              <a:t>, the guidance also disqualifies those who have had </a:t>
            </a:r>
            <a:r>
              <a:rPr lang="en-US" sz="1200" b="1" i="0" u="none" strike="noStrike" kern="1200" dirty="0">
                <a:solidFill>
                  <a:schemeClr val="tx1"/>
                </a:solidFill>
                <a:effectLst/>
                <a:latin typeface="+mn-lt"/>
                <a:ea typeface="+mn-ea"/>
                <a:cs typeface="+mn-cs"/>
              </a:rPr>
              <a:t>serious violations within the last three years</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This includes any entity that has been </a:t>
            </a:r>
            <a:r>
              <a:rPr lang="en-US" sz="1200" b="1" i="0" u="none" strike="noStrike" kern="1200" dirty="0">
                <a:solidFill>
                  <a:schemeClr val="tx1"/>
                </a:solidFill>
                <a:effectLst/>
                <a:latin typeface="+mn-lt"/>
                <a:ea typeface="+mn-ea"/>
                <a:cs typeface="+mn-cs"/>
              </a:rPr>
              <a:t>criminally penalized or debarred</a:t>
            </a:r>
            <a:r>
              <a:rPr lang="en-US" sz="1200" b="0" i="0" u="none" strike="noStrike" kern="1200" dirty="0">
                <a:solidFill>
                  <a:schemeClr val="tx1"/>
                </a:solidFill>
                <a:effectLst/>
                <a:latin typeface="+mn-lt"/>
                <a:ea typeface="+mn-ea"/>
                <a:cs typeface="+mn-cs"/>
              </a:rPr>
              <a:t>, or has had:</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 </a:t>
            </a:r>
            <a:r>
              <a:rPr lang="en-US" sz="1200" b="1" i="0" u="none" strike="noStrike" kern="1200" dirty="0">
                <a:solidFill>
                  <a:schemeClr val="tx1"/>
                </a:solidFill>
                <a:effectLst/>
                <a:latin typeface="+mn-lt"/>
                <a:ea typeface="+mn-ea"/>
                <a:cs typeface="+mn-cs"/>
              </a:rPr>
              <a:t>serious violation with intent</a:t>
            </a:r>
            <a:r>
              <a:rPr lang="en-US" sz="1200" b="0" i="0" u="none" strike="noStrike" kern="1200" dirty="0">
                <a:solidFill>
                  <a:schemeClr val="tx1"/>
                </a:solidFill>
                <a:effectLst/>
                <a:latin typeface="+mn-lt"/>
                <a:ea typeface="+mn-ea"/>
                <a:cs typeface="+mn-cs"/>
              </a:rPr>
              <a:t>, where fines or damages exceeded </a:t>
            </a:r>
            <a:r>
              <a:rPr lang="en-US" sz="1200" b="1" i="0" u="none" strike="noStrike" kern="1200" dirty="0">
                <a:solidFill>
                  <a:schemeClr val="tx1"/>
                </a:solidFill>
                <a:effectLst/>
                <a:latin typeface="+mn-lt"/>
                <a:ea typeface="+mn-ea"/>
                <a:cs typeface="+mn-cs"/>
              </a:rPr>
              <a:t>$15,000</a:t>
            </a:r>
            <a:r>
              <a:rPr lang="en-US" sz="1200" b="0" i="0" u="none" strike="noStrike" kern="1200" dirty="0">
                <a:solidFill>
                  <a:schemeClr val="tx1"/>
                </a:solidFill>
                <a:effectLst/>
                <a:latin typeface="+mn-lt"/>
                <a:ea typeface="+mn-ea"/>
                <a:cs typeface="+mn-cs"/>
              </a:rPr>
              <a:t>, or</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 </a:t>
            </a:r>
            <a:r>
              <a:rPr lang="en-US" sz="1200" b="1" i="0" u="none" strike="noStrike" kern="1200" dirty="0">
                <a:solidFill>
                  <a:schemeClr val="tx1"/>
                </a:solidFill>
                <a:effectLst/>
                <a:latin typeface="+mn-lt"/>
                <a:ea typeface="+mn-ea"/>
                <a:cs typeface="+mn-cs"/>
              </a:rPr>
              <a:t>serious violation without intent</a:t>
            </a:r>
            <a:r>
              <a:rPr lang="en-US" sz="1200" b="0" i="0" u="none" strike="noStrike" kern="1200" dirty="0">
                <a:solidFill>
                  <a:schemeClr val="tx1"/>
                </a:solidFill>
                <a:effectLst/>
                <a:latin typeface="+mn-lt"/>
                <a:ea typeface="+mn-ea"/>
                <a:cs typeface="+mn-cs"/>
              </a:rPr>
              <a:t>, where fines or damages exceeded </a:t>
            </a:r>
            <a:r>
              <a:rPr lang="en-US" sz="1200" b="1" i="0" u="none" strike="noStrike" kern="1200" dirty="0">
                <a:solidFill>
                  <a:schemeClr val="tx1"/>
                </a:solidFill>
                <a:effectLst/>
                <a:latin typeface="+mn-lt"/>
                <a:ea typeface="+mn-ea"/>
                <a:cs typeface="+mn-cs"/>
              </a:rPr>
              <a:t>$100,000</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These thresholds are designed to distinguish between minor administrative errors and more serious or intentional violations.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Contractors and project owners can verify this information by reviewing the </a:t>
            </a:r>
            <a:r>
              <a:rPr lang="en-US" sz="1200" b="1" i="0" u="none" strike="noStrike" kern="1200" dirty="0">
                <a:solidFill>
                  <a:schemeClr val="tx1"/>
                </a:solidFill>
                <a:effectLst/>
                <a:latin typeface="+mn-lt"/>
                <a:ea typeface="+mn-ea"/>
                <a:cs typeface="+mn-cs"/>
              </a:rPr>
              <a:t>Attorney General’s Office listing of civil enforcement actions</a:t>
            </a:r>
            <a:r>
              <a:rPr lang="en-US" sz="1200" b="0" i="0" u="none" strike="noStrike" kern="1200" dirty="0">
                <a:solidFill>
                  <a:schemeClr val="tx1"/>
                </a:solidFill>
                <a:effectLst/>
                <a:latin typeface="+mn-lt"/>
                <a:ea typeface="+mn-ea"/>
                <a:cs typeface="+mn-cs"/>
              </a:rPr>
              <a:t>, which is linked directly in the guidance.</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Overall, these restrictions help ensure that only responsible, compliant, and trustworthy contractors are working on publicly funded housing projects across the Commonwealth.</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8</a:t>
            </a:fld>
            <a:endParaRPr lang="en-US"/>
          </a:p>
        </p:txBody>
      </p:sp>
    </p:spTree>
    <p:extLst>
      <p:ext uri="{BB962C8B-B14F-4D97-AF65-F5344CB8AC3E}">
        <p14:creationId xmlns:p14="http://schemas.microsoft.com/office/powerpoint/2010/main" val="4075004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Project owners must ensure that all general contractors and subcontractors are eligible to work on state-funded projects.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After the project completes, the project owner must collect and retain all compliance documents from the general contractor for three years after the project’s completion.</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Owners are also responsible for ensuring that the general contractor does not appear on the prohibited lists or have been subject to certain serious labor law violations within the last year years.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 project owners must also make records available for inspection upon request by EOHLC and the AGO, among others.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75B36B19-5F50-4E63-BE48-78AEEF2E5D5B}" type="slidenum">
              <a:rPr lang="en-US" smtClean="0"/>
              <a:t>9</a:t>
            </a:fld>
            <a:endParaRPr lang="en-US"/>
          </a:p>
        </p:txBody>
      </p:sp>
    </p:spTree>
    <p:extLst>
      <p:ext uri="{BB962C8B-B14F-4D97-AF65-F5344CB8AC3E}">
        <p14:creationId xmlns:p14="http://schemas.microsoft.com/office/powerpoint/2010/main" val="2279642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8E232D-AA22-71B4-0F94-E7FEF6F1FEC1}"/>
              </a:ext>
            </a:extLst>
          </p:cNvPr>
          <p:cNvPicPr>
            <a:picLocks noChangeAspect="1"/>
          </p:cNvPicPr>
          <p:nvPr userDrawn="1"/>
        </p:nvPicPr>
        <p:blipFill>
          <a:blip r:embed="rId2">
            <a:alphaModFix amt="80000"/>
          </a:blip>
          <a:stretch>
            <a:fillRect/>
          </a:stretch>
        </p:blipFill>
        <p:spPr>
          <a:xfrm>
            <a:off x="7278624" y="0"/>
            <a:ext cx="4913376" cy="6858000"/>
          </a:xfrm>
          <a:prstGeom prst="rect">
            <a:avLst/>
          </a:prstGeom>
        </p:spPr>
      </p:pic>
      <p:sp>
        <p:nvSpPr>
          <p:cNvPr id="2" name="Title 1">
            <a:extLst>
              <a:ext uri="{FF2B5EF4-FFF2-40B4-BE49-F238E27FC236}">
                <a16:creationId xmlns:a16="http://schemas.microsoft.com/office/drawing/2014/main" id="{22D8CC1A-9633-746E-A76B-A99472A01C70}"/>
              </a:ext>
            </a:extLst>
          </p:cNvPr>
          <p:cNvSpPr>
            <a:spLocks noGrp="1"/>
          </p:cNvSpPr>
          <p:nvPr>
            <p:ph type="ctrTitle"/>
          </p:nvPr>
        </p:nvSpPr>
        <p:spPr>
          <a:xfrm>
            <a:off x="504828" y="2245117"/>
            <a:ext cx="6257916" cy="1843088"/>
          </a:xfrm>
        </p:spPr>
        <p:txBody>
          <a:bodyPr anchor="b">
            <a:normAutofit/>
          </a:bodyPr>
          <a:lstStyle>
            <a:lvl1pPr algn="ctr">
              <a:defRPr sz="4800">
                <a:solidFill>
                  <a:schemeClr val="accent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5FF7AA25-BC3F-492D-F29C-116D41E44F51}"/>
              </a:ext>
            </a:extLst>
          </p:cNvPr>
          <p:cNvSpPr>
            <a:spLocks noGrp="1"/>
          </p:cNvSpPr>
          <p:nvPr>
            <p:ph type="subTitle" idx="1"/>
          </p:nvPr>
        </p:nvSpPr>
        <p:spPr>
          <a:xfrm>
            <a:off x="504827" y="4243383"/>
            <a:ext cx="6257916" cy="436562"/>
          </a:xfrm>
        </p:spPr>
        <p:txBody>
          <a:bodyPr>
            <a:noAutofit/>
          </a:bodyPr>
          <a:lstStyle>
            <a:lvl1pPr marL="0" indent="0" algn="ct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38E7D09F-F625-9CC2-1E1D-22D72928B2D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825" y="342103"/>
            <a:ext cx="1371600" cy="1371600"/>
          </a:xfrm>
          <a:prstGeom prst="rect">
            <a:avLst/>
          </a:prstGeom>
        </p:spPr>
      </p:pic>
      <p:cxnSp>
        <p:nvCxnSpPr>
          <p:cNvPr id="11" name="Straight Connector 10">
            <a:extLst>
              <a:ext uri="{FF2B5EF4-FFF2-40B4-BE49-F238E27FC236}">
                <a16:creationId xmlns:a16="http://schemas.microsoft.com/office/drawing/2014/main" id="{9ED8353D-D84E-1C36-FEC2-CAC689A0DD6D}"/>
              </a:ext>
              <a:ext uri="{C183D7F6-B498-43B3-948B-1728B52AA6E4}">
                <adec:decorative xmlns:adec="http://schemas.microsoft.com/office/drawing/2017/decorative" val="1"/>
              </a:ext>
            </a:extLst>
          </p:cNvPr>
          <p:cNvCxnSpPr>
            <a:cxnSpLocks/>
          </p:cNvCxnSpPr>
          <p:nvPr userDrawn="1"/>
        </p:nvCxnSpPr>
        <p:spPr>
          <a:xfrm>
            <a:off x="2087528" y="342103"/>
            <a:ext cx="0" cy="1371600"/>
          </a:xfrm>
          <a:prstGeom prst="line">
            <a:avLst/>
          </a:prstGeom>
          <a:ln w="254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Subtitle 2">
            <a:extLst>
              <a:ext uri="{FF2B5EF4-FFF2-40B4-BE49-F238E27FC236}">
                <a16:creationId xmlns:a16="http://schemas.microsoft.com/office/drawing/2014/main" id="{A80CDF97-F131-2D7B-5642-2920E2019B96}"/>
              </a:ext>
            </a:extLst>
          </p:cNvPr>
          <p:cNvSpPr txBox="1">
            <a:spLocks/>
          </p:cNvSpPr>
          <p:nvPr userDrawn="1"/>
        </p:nvSpPr>
        <p:spPr>
          <a:xfrm>
            <a:off x="2239919" y="342102"/>
            <a:ext cx="4464107" cy="137159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Courier New" panose="02070309020205020404" pitchFamily="49"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solidFill>
                  <a:schemeClr val="accent1"/>
                </a:solidFill>
              </a:rPr>
              <a:t>Executive Office of </a:t>
            </a:r>
            <a:br>
              <a:rPr lang="en-US" sz="1800">
                <a:solidFill>
                  <a:schemeClr val="accent1"/>
                </a:solidFill>
              </a:rPr>
            </a:br>
            <a:r>
              <a:rPr lang="en-US" sz="1800">
                <a:solidFill>
                  <a:schemeClr val="accent1"/>
                </a:solidFill>
              </a:rPr>
              <a:t>Housing &amp; Livable Communities</a:t>
            </a:r>
          </a:p>
        </p:txBody>
      </p:sp>
      <p:sp>
        <p:nvSpPr>
          <p:cNvPr id="19" name="Text Placeholder 18">
            <a:extLst>
              <a:ext uri="{FF2B5EF4-FFF2-40B4-BE49-F238E27FC236}">
                <a16:creationId xmlns:a16="http://schemas.microsoft.com/office/drawing/2014/main" id="{4BE2C87B-9AAA-2318-D361-E4715D6EFCED}"/>
              </a:ext>
            </a:extLst>
          </p:cNvPr>
          <p:cNvSpPr>
            <a:spLocks noGrp="1"/>
          </p:cNvSpPr>
          <p:nvPr>
            <p:ph type="body" sz="quarter" idx="12"/>
          </p:nvPr>
        </p:nvSpPr>
        <p:spPr>
          <a:xfrm>
            <a:off x="504825" y="4881958"/>
            <a:ext cx="6257916" cy="914400"/>
          </a:xfrm>
        </p:spPr>
        <p:txBody>
          <a:bodyPr>
            <a:normAutofit/>
          </a:bodyPr>
          <a:lstStyle>
            <a:lvl1pPr marL="0" indent="0" algn="ctr">
              <a:buNone/>
              <a:defRPr sz="2400">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415445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Title Slide">
    <p:bg>
      <p:bgPr>
        <a:solidFill>
          <a:srgbClr val="DDE2E8"/>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D0DE52-9DC0-0A84-2F7B-1673AF94400F}"/>
              </a:ext>
            </a:extLst>
          </p:cNvPr>
          <p:cNvSpPr>
            <a:spLocks noGrp="1"/>
          </p:cNvSpPr>
          <p:nvPr>
            <p:ph type="sldNum" sz="quarter" idx="11"/>
          </p:nvPr>
        </p:nvSpPr>
        <p:spPr/>
        <p:txBody>
          <a:bodyPr/>
          <a:lstStyle/>
          <a:p>
            <a:fld id="{871568D6-CB9E-45EC-95EC-971FF1168ED4}" type="slidenum">
              <a:rPr lang="en-US" smtClean="0"/>
              <a:pPr/>
              <a:t>‹#›</a:t>
            </a:fld>
            <a:endParaRPr lang="en-US"/>
          </a:p>
        </p:txBody>
      </p:sp>
      <p:pic>
        <p:nvPicPr>
          <p:cNvPr id="5" name="image4.jpeg">
            <a:extLst>
              <a:ext uri="{FF2B5EF4-FFF2-40B4-BE49-F238E27FC236}">
                <a16:creationId xmlns:a16="http://schemas.microsoft.com/office/drawing/2014/main" id="{6A9E92E1-39D5-13DE-3391-D35CAC4668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51" t="3084" r="3943"/>
          <a:stretch/>
        </p:blipFill>
        <p:spPr>
          <a:xfrm>
            <a:off x="1782724" y="-1170"/>
            <a:ext cx="10409276" cy="5855216"/>
          </a:xfrm>
          <a:prstGeom prst="rect">
            <a:avLst/>
          </a:prstGeom>
          <a:ln w="12700">
            <a:miter lim="400000"/>
          </a:ln>
        </p:spPr>
      </p:pic>
      <p:pic>
        <p:nvPicPr>
          <p:cNvPr id="7" name="Picture 6" descr="Logo&#10;&#10;AI-generated content may be incorrect.">
            <a:extLst>
              <a:ext uri="{FF2B5EF4-FFF2-40B4-BE49-F238E27FC236}">
                <a16:creationId xmlns:a16="http://schemas.microsoft.com/office/drawing/2014/main" id="{09C90FBD-4510-664E-3E9A-28F90AFB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945022"/>
            <a:ext cx="821999" cy="821999"/>
          </a:xfrm>
          <a:prstGeom prst="rect">
            <a:avLst/>
          </a:prstGeom>
        </p:spPr>
      </p:pic>
      <p:sp>
        <p:nvSpPr>
          <p:cNvPr id="2" name="Title 1">
            <a:extLst>
              <a:ext uri="{FF2B5EF4-FFF2-40B4-BE49-F238E27FC236}">
                <a16:creationId xmlns:a16="http://schemas.microsoft.com/office/drawing/2014/main" id="{EC255E8F-809B-5F7A-77C5-C28D496396BD}"/>
              </a:ext>
            </a:extLst>
          </p:cNvPr>
          <p:cNvSpPr>
            <a:spLocks noGrp="1"/>
          </p:cNvSpPr>
          <p:nvPr>
            <p:ph type="title"/>
          </p:nvPr>
        </p:nvSpPr>
        <p:spPr>
          <a:xfrm>
            <a:off x="838200" y="1974825"/>
            <a:ext cx="4974154" cy="1903227"/>
          </a:xfrm>
        </p:spPr>
        <p:txBody>
          <a:bodyPr/>
          <a:lstStyle>
            <a:lvl1pPr algn="ctr">
              <a:defRPr>
                <a:solidFill>
                  <a:schemeClr val="tx1"/>
                </a:solidFill>
              </a:defRPr>
            </a:lvl1pPr>
          </a:lstStyle>
          <a:p>
            <a:r>
              <a:rPr lang="en-US"/>
              <a:t>Click to edit Master title style</a:t>
            </a:r>
          </a:p>
        </p:txBody>
      </p:sp>
      <p:sp>
        <p:nvSpPr>
          <p:cNvPr id="8" name="Subtitle 2">
            <a:extLst>
              <a:ext uri="{FF2B5EF4-FFF2-40B4-BE49-F238E27FC236}">
                <a16:creationId xmlns:a16="http://schemas.microsoft.com/office/drawing/2014/main" id="{C35029E4-2834-DA2B-0D30-562D26811B56}"/>
              </a:ext>
            </a:extLst>
          </p:cNvPr>
          <p:cNvSpPr>
            <a:spLocks noGrp="1"/>
          </p:cNvSpPr>
          <p:nvPr>
            <p:ph type="subTitle" idx="1"/>
          </p:nvPr>
        </p:nvSpPr>
        <p:spPr>
          <a:xfrm>
            <a:off x="838200" y="4115791"/>
            <a:ext cx="4974155" cy="828347"/>
          </a:xfrm>
        </p:spPr>
        <p:txBody>
          <a:bodyPr>
            <a:no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4098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ansition Slide State House">
    <p:bg>
      <p:bgPr>
        <a:solidFill>
          <a:schemeClr val="bg1">
            <a:alpha val="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32F52A-6E7E-CC2A-B3B6-A2BBE9F18780}"/>
              </a:ext>
            </a:extLst>
          </p:cNvPr>
          <p:cNvPicPr>
            <a:picLocks noChangeAspect="1"/>
          </p:cNvPicPr>
          <p:nvPr userDrawn="1"/>
        </p:nvPicPr>
        <p:blipFill>
          <a:blip r:embed="rId2">
            <a:alphaModFix amt="95000"/>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0BD687A3-3863-BEF3-572B-1C58596389E3}"/>
              </a:ext>
            </a:extLst>
          </p:cNvPr>
          <p:cNvSpPr>
            <a:spLocks noGrp="1"/>
          </p:cNvSpPr>
          <p:nvPr>
            <p:ph type="sldNum" sz="quarter" idx="11"/>
          </p:nvPr>
        </p:nvSpPr>
        <p:spPr/>
        <p:txBody>
          <a:bodyPr/>
          <a:lstStyle/>
          <a:p>
            <a:fld id="{871568D6-CB9E-45EC-95EC-971FF1168ED4}" type="slidenum">
              <a:rPr lang="en-US" smtClean="0"/>
              <a:pPr/>
              <a:t>‹#›</a:t>
            </a:fld>
            <a:endParaRPr lang="en-US"/>
          </a:p>
        </p:txBody>
      </p:sp>
      <p:sp>
        <p:nvSpPr>
          <p:cNvPr id="9" name="Rectangle 8">
            <a:extLst>
              <a:ext uri="{FF2B5EF4-FFF2-40B4-BE49-F238E27FC236}">
                <a16:creationId xmlns:a16="http://schemas.microsoft.com/office/drawing/2014/main" id="{F11B0BC8-0B03-A4B0-F9BE-FC190D5E67B9}"/>
              </a:ext>
            </a:extLst>
          </p:cNvPr>
          <p:cNvSpPr/>
          <p:nvPr userDrawn="1"/>
        </p:nvSpPr>
        <p:spPr>
          <a:xfrm>
            <a:off x="0" y="5854046"/>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0" name="Picture 9" descr="Logo&#10;&#10;AI-generated content may be incorrect.">
            <a:extLst>
              <a:ext uri="{FF2B5EF4-FFF2-40B4-BE49-F238E27FC236}">
                <a16:creationId xmlns:a16="http://schemas.microsoft.com/office/drawing/2014/main" id="{CF371CFD-EF98-EE8D-9D44-5ED3191D2B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945022"/>
            <a:ext cx="821999" cy="821999"/>
          </a:xfrm>
          <a:prstGeom prst="rect">
            <a:avLst/>
          </a:prstGeom>
        </p:spPr>
      </p:pic>
      <p:sp>
        <p:nvSpPr>
          <p:cNvPr id="13" name="Content Placeholder 12">
            <a:extLst>
              <a:ext uri="{FF2B5EF4-FFF2-40B4-BE49-F238E27FC236}">
                <a16:creationId xmlns:a16="http://schemas.microsoft.com/office/drawing/2014/main" id="{B19771E7-2154-8888-16C2-98D144EBCA46}"/>
              </a:ext>
            </a:extLst>
          </p:cNvPr>
          <p:cNvSpPr>
            <a:spLocks noGrp="1"/>
          </p:cNvSpPr>
          <p:nvPr>
            <p:ph sz="quarter" idx="12"/>
          </p:nvPr>
        </p:nvSpPr>
        <p:spPr>
          <a:xfrm>
            <a:off x="2235200" y="5945188"/>
            <a:ext cx="9118600" cy="776287"/>
          </a:xfrm>
        </p:spPr>
        <p:txBody>
          <a:bodyPr anchor="ctr">
            <a:normAutofit/>
          </a:bodyPr>
          <a:lstStyle>
            <a:lvl1pPr marL="0" indent="0">
              <a:buNone/>
              <a:defRPr sz="4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2265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 MA Seal Dome">
    <p:bg>
      <p:bgPr>
        <a:solidFill>
          <a:schemeClr val="bg1">
            <a:alpha val="70000"/>
          </a:schemeClr>
        </a:solidFill>
        <a:effectLst/>
      </p:bgPr>
    </p:bg>
    <p:spTree>
      <p:nvGrpSpPr>
        <p:cNvPr id="1" name=""/>
        <p:cNvGrpSpPr/>
        <p:nvPr/>
      </p:nvGrpSpPr>
      <p:grpSpPr>
        <a:xfrm>
          <a:off x="0" y="0"/>
          <a:ext cx="0" cy="0"/>
          <a:chOff x="0" y="0"/>
          <a:chExt cx="0" cy="0"/>
        </a:xfrm>
      </p:grpSpPr>
      <p:pic>
        <p:nvPicPr>
          <p:cNvPr id="6" name="image4.jpeg">
            <a:extLst>
              <a:ext uri="{FF2B5EF4-FFF2-40B4-BE49-F238E27FC236}">
                <a16:creationId xmlns:a16="http://schemas.microsoft.com/office/drawing/2014/main" id="{ECA756BE-8186-2875-42A8-35DF8CF00FC4}"/>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t="2716" r="8386" b="13456"/>
          <a:stretch/>
        </p:blipFill>
        <p:spPr>
          <a:xfrm>
            <a:off x="0" y="0"/>
            <a:ext cx="12192000" cy="5854045"/>
          </a:xfrm>
          <a:prstGeom prst="rect">
            <a:avLst/>
          </a:prstGeom>
          <a:ln w="12700">
            <a:miter lim="400000"/>
          </a:ln>
        </p:spPr>
      </p:pic>
      <p:sp>
        <p:nvSpPr>
          <p:cNvPr id="10" name="Shape 99">
            <a:extLst>
              <a:ext uri="{FF2B5EF4-FFF2-40B4-BE49-F238E27FC236}">
                <a16:creationId xmlns:a16="http://schemas.microsoft.com/office/drawing/2014/main" id="{F50188A3-A472-9AE2-E61C-B29FEF2958FE}"/>
              </a:ext>
            </a:extLst>
          </p:cNvPr>
          <p:cNvSpPr/>
          <p:nvPr userDrawn="1"/>
        </p:nvSpPr>
        <p:spPr>
          <a:xfrm>
            <a:off x="0" y="-2"/>
            <a:ext cx="12192000" cy="5854045"/>
          </a:xfrm>
          <a:prstGeom prst="rect">
            <a:avLst/>
          </a:prstGeom>
          <a:solidFill>
            <a:srgbClr val="000000">
              <a:alpha val="57000"/>
            </a:srgbClr>
          </a:solidFill>
          <a:ln w="12700">
            <a:miter lim="400000"/>
          </a:ln>
        </p:spPr>
        <p:txBody>
          <a:bodyPr lIns="45718" tIns="45718" rIns="45718" bIns="45718" anchor="ctr"/>
          <a:lstStyle/>
          <a:p>
            <a:pPr>
              <a:defRPr>
                <a:latin typeface="Verdana"/>
                <a:ea typeface="Verdana"/>
                <a:cs typeface="Verdana"/>
                <a:sym typeface="Verdana"/>
              </a:defRPr>
            </a:pPr>
            <a:endParaRPr/>
          </a:p>
        </p:txBody>
      </p:sp>
      <p:sp>
        <p:nvSpPr>
          <p:cNvPr id="3" name="Footer Placeholder 2">
            <a:extLst>
              <a:ext uri="{FF2B5EF4-FFF2-40B4-BE49-F238E27FC236}">
                <a16:creationId xmlns:a16="http://schemas.microsoft.com/office/drawing/2014/main" id="{837F9D83-F773-E958-196D-28276FA76AAB}"/>
              </a:ext>
            </a:extLst>
          </p:cNvPr>
          <p:cNvSpPr>
            <a:spLocks noGrp="1"/>
          </p:cNvSpPr>
          <p:nvPr>
            <p:ph type="ftr" sz="quarter" idx="10"/>
          </p:nvPr>
        </p:nvSpPr>
        <p:spPr>
          <a:xfrm>
            <a:off x="3705225" y="6356350"/>
            <a:ext cx="4448175" cy="365125"/>
          </a:xfrm>
          <a:prstGeom prst="rect">
            <a:avLst/>
          </a:prstGeom>
        </p:spPr>
        <p:txBody>
          <a:bodyPr/>
          <a:lstStyle/>
          <a:p>
            <a:r>
              <a:rPr lang="en-US"/>
              <a:t>Confidential: For Policy Development Purposes</a:t>
            </a:r>
          </a:p>
        </p:txBody>
      </p:sp>
      <p:sp>
        <p:nvSpPr>
          <p:cNvPr id="4" name="Slide Number Placeholder 3">
            <a:extLst>
              <a:ext uri="{FF2B5EF4-FFF2-40B4-BE49-F238E27FC236}">
                <a16:creationId xmlns:a16="http://schemas.microsoft.com/office/drawing/2014/main" id="{0BD687A3-3863-BEF3-572B-1C58596389E3}"/>
              </a:ext>
            </a:extLst>
          </p:cNvPr>
          <p:cNvSpPr>
            <a:spLocks noGrp="1"/>
          </p:cNvSpPr>
          <p:nvPr>
            <p:ph type="sldNum" sz="quarter" idx="11"/>
          </p:nvPr>
        </p:nvSpPr>
        <p:spPr/>
        <p:txBody>
          <a:bodyPr/>
          <a:lstStyle/>
          <a:p>
            <a:fld id="{871568D6-CB9E-45EC-95EC-971FF1168ED4}" type="slidenum">
              <a:rPr lang="en-US" smtClean="0"/>
              <a:pPr/>
              <a:t>‹#›</a:t>
            </a:fld>
            <a:endParaRPr lang="en-US"/>
          </a:p>
        </p:txBody>
      </p:sp>
      <p:sp>
        <p:nvSpPr>
          <p:cNvPr id="7" name="Rectangle 6">
            <a:extLst>
              <a:ext uri="{FF2B5EF4-FFF2-40B4-BE49-F238E27FC236}">
                <a16:creationId xmlns:a16="http://schemas.microsoft.com/office/drawing/2014/main" id="{42EFDF8B-24FB-7719-6DE4-63E1B860E2A0}"/>
              </a:ext>
            </a:extLst>
          </p:cNvPr>
          <p:cNvSpPr/>
          <p:nvPr userDrawn="1"/>
        </p:nvSpPr>
        <p:spPr>
          <a:xfrm>
            <a:off x="0" y="5854046"/>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7" descr="Logo&#10;&#10;AI-generated content may be incorrect.">
            <a:extLst>
              <a:ext uri="{FF2B5EF4-FFF2-40B4-BE49-F238E27FC236}">
                <a16:creationId xmlns:a16="http://schemas.microsoft.com/office/drawing/2014/main" id="{8F50EFF8-FA32-EE29-0B14-D784B0177A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945022"/>
            <a:ext cx="821999" cy="821999"/>
          </a:xfrm>
          <a:prstGeom prst="rect">
            <a:avLst/>
          </a:prstGeom>
        </p:spPr>
      </p:pic>
    </p:spTree>
    <p:extLst>
      <p:ext uri="{BB962C8B-B14F-4D97-AF65-F5344CB8AC3E}">
        <p14:creationId xmlns:p14="http://schemas.microsoft.com/office/powerpoint/2010/main" val="30509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 Bost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DE89BC-561F-F2C7-909E-8B3E605AE9F6}"/>
              </a:ext>
            </a:extLst>
          </p:cNvPr>
          <p:cNvPicPr>
            <a:picLocks noChangeAspect="1"/>
          </p:cNvPicPr>
          <p:nvPr userDrawn="1"/>
        </p:nvPicPr>
        <p:blipFill rotWithShape="1">
          <a:blip r:embed="rId2">
            <a:alphaModFix amt="70000"/>
            <a:duotone>
              <a:prstClr val="black"/>
              <a:schemeClr val="tx2">
                <a:tint val="45000"/>
                <a:satMod val="400000"/>
              </a:schemeClr>
            </a:duotone>
          </a:blip>
          <a:srcRect l="15359" r="4027" b="519"/>
          <a:stretch/>
        </p:blipFill>
        <p:spPr>
          <a:xfrm>
            <a:off x="0" y="0"/>
            <a:ext cx="12192000" cy="6858000"/>
          </a:xfrm>
          <a:prstGeom prst="rect">
            <a:avLst/>
          </a:prstGeom>
        </p:spPr>
      </p:pic>
      <p:sp>
        <p:nvSpPr>
          <p:cNvPr id="3" name="Rectangle 2">
            <a:extLst>
              <a:ext uri="{FF2B5EF4-FFF2-40B4-BE49-F238E27FC236}">
                <a16:creationId xmlns:a16="http://schemas.microsoft.com/office/drawing/2014/main" id="{633AAB9E-A588-D5C2-8D69-5B532EC57F10}"/>
              </a:ext>
            </a:extLst>
          </p:cNvPr>
          <p:cNvSpPr/>
          <p:nvPr userDrawn="1"/>
        </p:nvSpPr>
        <p:spPr>
          <a:xfrm>
            <a:off x="0" y="5854046"/>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4" name="Picture 3" descr="Logo&#10;&#10;AI-generated content may be incorrect.">
            <a:extLst>
              <a:ext uri="{FF2B5EF4-FFF2-40B4-BE49-F238E27FC236}">
                <a16:creationId xmlns:a16="http://schemas.microsoft.com/office/drawing/2014/main" id="{4E17247C-3BCE-2AEF-EFF8-1831505100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945022"/>
            <a:ext cx="821999" cy="821999"/>
          </a:xfrm>
          <a:prstGeom prst="rect">
            <a:avLst/>
          </a:prstGeom>
        </p:spPr>
      </p:pic>
      <p:sp>
        <p:nvSpPr>
          <p:cNvPr id="5" name="Title 1">
            <a:extLst>
              <a:ext uri="{FF2B5EF4-FFF2-40B4-BE49-F238E27FC236}">
                <a16:creationId xmlns:a16="http://schemas.microsoft.com/office/drawing/2014/main" id="{354ACE2F-995B-3FA1-2AFB-5603ADAE2651}"/>
              </a:ext>
            </a:extLst>
          </p:cNvPr>
          <p:cNvSpPr>
            <a:spLocks noGrp="1"/>
          </p:cNvSpPr>
          <p:nvPr>
            <p:ph type="title"/>
          </p:nvPr>
        </p:nvSpPr>
        <p:spPr>
          <a:xfrm>
            <a:off x="1926899" y="5945022"/>
            <a:ext cx="9426901" cy="838200"/>
          </a:xfrm>
        </p:spPr>
        <p:txBody>
          <a:bodyPr/>
          <a:lstStyle/>
          <a:p>
            <a:r>
              <a:rPr lang="en-US"/>
              <a:t>Click to edit Master title style</a:t>
            </a:r>
          </a:p>
        </p:txBody>
      </p:sp>
    </p:spTree>
    <p:extLst>
      <p:ext uri="{BB962C8B-B14F-4D97-AF65-F5344CB8AC3E}">
        <p14:creationId xmlns:p14="http://schemas.microsoft.com/office/powerpoint/2010/main" val="68217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89AA-7BB8-3260-009A-642D09D620CC}"/>
              </a:ext>
            </a:extLst>
          </p:cNvPr>
          <p:cNvSpPr>
            <a:spLocks noGrp="1"/>
          </p:cNvSpPr>
          <p:nvPr>
            <p:ph type="title"/>
          </p:nvPr>
        </p:nvSpPr>
        <p:spPr>
          <a:xfrm>
            <a:off x="2632009" y="2767151"/>
            <a:ext cx="8721791" cy="1003952"/>
          </a:xfrm>
        </p:spPr>
        <p:txBody>
          <a:bodyPr/>
          <a:lstStyle>
            <a:lvl1pPr>
              <a:defRPr>
                <a:solidFill>
                  <a:schemeClr val="accent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DF7AAC53-19EE-EA03-F9BE-BD50F3843EAE}"/>
              </a:ext>
            </a:extLst>
          </p:cNvPr>
          <p:cNvSpPr>
            <a:spLocks noGrp="1"/>
          </p:cNvSpPr>
          <p:nvPr>
            <p:ph type="sldNum" sz="quarter" idx="11"/>
          </p:nvPr>
        </p:nvSpPr>
        <p:spPr/>
        <p:txBody>
          <a:bodyPr/>
          <a:lstStyle/>
          <a:p>
            <a:fld id="{871568D6-CB9E-45EC-95EC-971FF1168ED4}" type="slidenum">
              <a:rPr lang="en-US" smtClean="0"/>
              <a:pPr/>
              <a:t>‹#›</a:t>
            </a:fld>
            <a:endParaRPr lang="en-US"/>
          </a:p>
        </p:txBody>
      </p:sp>
      <p:pic>
        <p:nvPicPr>
          <p:cNvPr id="5" name="Picture 4" descr="Logo&#10;&#10;AI-generated content may be incorrect.">
            <a:extLst>
              <a:ext uri="{FF2B5EF4-FFF2-40B4-BE49-F238E27FC236}">
                <a16:creationId xmlns:a16="http://schemas.microsoft.com/office/drawing/2014/main" id="{1873EFA6-C3CF-9008-EA4E-25B4810F92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9" y="2583327"/>
            <a:ext cx="1371600" cy="1371600"/>
          </a:xfrm>
          <a:prstGeom prst="rect">
            <a:avLst/>
          </a:prstGeom>
        </p:spPr>
      </p:pic>
      <p:cxnSp>
        <p:nvCxnSpPr>
          <p:cNvPr id="6" name="Straight Connector 5">
            <a:extLst>
              <a:ext uri="{FF2B5EF4-FFF2-40B4-BE49-F238E27FC236}">
                <a16:creationId xmlns:a16="http://schemas.microsoft.com/office/drawing/2014/main" id="{2A62E322-5374-C9CB-8B35-0BEFB1619D8E}"/>
              </a:ext>
            </a:extLst>
          </p:cNvPr>
          <p:cNvCxnSpPr>
            <a:cxnSpLocks/>
          </p:cNvCxnSpPr>
          <p:nvPr userDrawn="1"/>
        </p:nvCxnSpPr>
        <p:spPr>
          <a:xfrm>
            <a:off x="2430428" y="2583327"/>
            <a:ext cx="0" cy="1371600"/>
          </a:xfrm>
          <a:prstGeom prst="line">
            <a:avLst/>
          </a:prstGeom>
          <a:ln w="254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5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5345-FFA9-31CC-2E00-9120A6347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34C3A-9DFC-D235-1BEC-619E258F79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43E21D8-9A91-68FE-FEC9-DB68D10D5C6E}"/>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Tree>
    <p:extLst>
      <p:ext uri="{BB962C8B-B14F-4D97-AF65-F5344CB8AC3E}">
        <p14:creationId xmlns:p14="http://schemas.microsoft.com/office/powerpoint/2010/main" val="238659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Content w/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5345-FFA9-31CC-2E00-9120A6347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34C3A-9DFC-D235-1BEC-619E258F79E4}"/>
              </a:ext>
            </a:extLst>
          </p:cNvPr>
          <p:cNvSpPr>
            <a:spLocks noGrp="1"/>
          </p:cNvSpPr>
          <p:nvPr>
            <p:ph idx="1"/>
          </p:nvPr>
        </p:nvSpPr>
        <p:spPr>
          <a:xfrm>
            <a:off x="838200" y="2134534"/>
            <a:ext cx="10515600" cy="3975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43E21D8-9A91-68FE-FEC9-DB68D10D5C6E}"/>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
        <p:nvSpPr>
          <p:cNvPr id="4" name="Text Placeholder 2">
            <a:extLst>
              <a:ext uri="{FF2B5EF4-FFF2-40B4-BE49-F238E27FC236}">
                <a16:creationId xmlns:a16="http://schemas.microsoft.com/office/drawing/2014/main" id="{408BF755-D678-C780-6AD0-7EF160EA9DA7}"/>
              </a:ext>
            </a:extLst>
          </p:cNvPr>
          <p:cNvSpPr>
            <a:spLocks noGrp="1"/>
          </p:cNvSpPr>
          <p:nvPr>
            <p:ph type="body" idx="13"/>
          </p:nvPr>
        </p:nvSpPr>
        <p:spPr>
          <a:xfrm>
            <a:off x="862014" y="1157288"/>
            <a:ext cx="1049178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55557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985C-4911-D6ED-A429-074A9842FF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644A97-F623-2D2D-06F7-2CE26DB84387}"/>
              </a:ext>
            </a:extLst>
          </p:cNvPr>
          <p:cNvSpPr>
            <a:spLocks noGrp="1"/>
          </p:cNvSpPr>
          <p:nvPr>
            <p:ph sz="half" idx="1"/>
          </p:nvPr>
        </p:nvSpPr>
        <p:spPr>
          <a:xfrm>
            <a:off x="838200" y="1183340"/>
            <a:ext cx="5181600" cy="4993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685A8-00AC-534A-D46F-F38A5E825514}"/>
              </a:ext>
            </a:extLst>
          </p:cNvPr>
          <p:cNvSpPr>
            <a:spLocks noGrp="1"/>
          </p:cNvSpPr>
          <p:nvPr>
            <p:ph sz="half" idx="2"/>
          </p:nvPr>
        </p:nvSpPr>
        <p:spPr>
          <a:xfrm>
            <a:off x="6172200" y="1183340"/>
            <a:ext cx="5181600" cy="4993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B4EF84F-8323-D3DE-D03A-8C9E8B8069FF}"/>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Tree>
    <p:extLst>
      <p:ext uri="{BB962C8B-B14F-4D97-AF65-F5344CB8AC3E}">
        <p14:creationId xmlns:p14="http://schemas.microsoft.com/office/powerpoint/2010/main" val="2650015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C709-8D1E-BB28-AF1B-BC6185E9A98C}"/>
              </a:ext>
            </a:extLst>
          </p:cNvPr>
          <p:cNvSpPr>
            <a:spLocks noGrp="1"/>
          </p:cNvSpPr>
          <p:nvPr>
            <p:ph type="title"/>
          </p:nvPr>
        </p:nvSpPr>
        <p:spPr>
          <a:xfrm>
            <a:off x="839788" y="1"/>
            <a:ext cx="10515600" cy="990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B1341A-C4F3-B022-F722-4D416EFB7CB1}"/>
              </a:ext>
            </a:extLst>
          </p:cNvPr>
          <p:cNvSpPr>
            <a:spLocks noGrp="1"/>
          </p:cNvSpPr>
          <p:nvPr>
            <p:ph type="body" idx="1"/>
          </p:nvPr>
        </p:nvSpPr>
        <p:spPr>
          <a:xfrm>
            <a:off x="862014" y="115728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F067ED-EFF8-C20F-1ED4-F0BB88F669F2}"/>
              </a:ext>
            </a:extLst>
          </p:cNvPr>
          <p:cNvSpPr>
            <a:spLocks noGrp="1"/>
          </p:cNvSpPr>
          <p:nvPr>
            <p:ph sz="half" idx="2"/>
          </p:nvPr>
        </p:nvSpPr>
        <p:spPr>
          <a:xfrm>
            <a:off x="839788" y="2138365"/>
            <a:ext cx="5157787" cy="40512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1F98D-CFC6-8AE0-D7E6-65FD92EDCE48}"/>
              </a:ext>
            </a:extLst>
          </p:cNvPr>
          <p:cNvSpPr>
            <a:spLocks noGrp="1"/>
          </p:cNvSpPr>
          <p:nvPr>
            <p:ph type="body" sz="quarter" idx="3"/>
          </p:nvPr>
        </p:nvSpPr>
        <p:spPr>
          <a:xfrm>
            <a:off x="6172200" y="115252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7A16B1-B487-3C0D-9BEA-BB3F2E8B005C}"/>
              </a:ext>
            </a:extLst>
          </p:cNvPr>
          <p:cNvSpPr>
            <a:spLocks noGrp="1"/>
          </p:cNvSpPr>
          <p:nvPr>
            <p:ph sz="quarter" idx="4"/>
          </p:nvPr>
        </p:nvSpPr>
        <p:spPr>
          <a:xfrm>
            <a:off x="6172200" y="2138365"/>
            <a:ext cx="5183188" cy="40512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60336C6-9F6F-95E4-5837-C1B723AEDB1B}"/>
              </a:ext>
            </a:extLst>
          </p:cNvPr>
          <p:cNvSpPr>
            <a:spLocks noGrp="1"/>
          </p:cNvSpPr>
          <p:nvPr>
            <p:ph type="ftr" sz="quarter" idx="11"/>
          </p:nvPr>
        </p:nvSpPr>
        <p:spPr>
          <a:xfrm>
            <a:off x="3705225" y="6356350"/>
            <a:ext cx="4448175" cy="365125"/>
          </a:xfrm>
          <a:prstGeom prst="rect">
            <a:avLst/>
          </a:prstGeom>
        </p:spPr>
        <p:txBody>
          <a:bodyPr/>
          <a:lstStyle/>
          <a:p>
            <a:r>
              <a:rPr lang="en-US"/>
              <a:t>Confidential: For Policy Development</a:t>
            </a:r>
          </a:p>
        </p:txBody>
      </p:sp>
      <p:sp>
        <p:nvSpPr>
          <p:cNvPr id="9" name="Slide Number Placeholder 8">
            <a:extLst>
              <a:ext uri="{FF2B5EF4-FFF2-40B4-BE49-F238E27FC236}">
                <a16:creationId xmlns:a16="http://schemas.microsoft.com/office/drawing/2014/main" id="{0E5431F1-B53F-7BE6-F435-DDA25B238692}"/>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Tree>
    <p:extLst>
      <p:ext uri="{BB962C8B-B14F-4D97-AF65-F5344CB8AC3E}">
        <p14:creationId xmlns:p14="http://schemas.microsoft.com/office/powerpoint/2010/main" val="49768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E7E85-37AE-8676-E8D4-C5BAEAC23B9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4A5F6E-1DC1-CFE3-447F-72873EBC38D8}"/>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
        <p:nvSpPr>
          <p:cNvPr id="7" name="Text Placeholder 6">
            <a:extLst>
              <a:ext uri="{FF2B5EF4-FFF2-40B4-BE49-F238E27FC236}">
                <a16:creationId xmlns:a16="http://schemas.microsoft.com/office/drawing/2014/main" id="{1072FDF9-424C-93B8-5CFD-E3A45B46A574}"/>
              </a:ext>
            </a:extLst>
          </p:cNvPr>
          <p:cNvSpPr>
            <a:spLocks noGrp="1"/>
          </p:cNvSpPr>
          <p:nvPr>
            <p:ph type="body" sz="quarter" idx="13"/>
          </p:nvPr>
        </p:nvSpPr>
        <p:spPr>
          <a:xfrm>
            <a:off x="838200" y="1319213"/>
            <a:ext cx="5084135" cy="231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9DCCE5A4-9FEF-5602-F03E-67AC6F59344C}"/>
              </a:ext>
            </a:extLst>
          </p:cNvPr>
          <p:cNvSpPr>
            <a:spLocks noGrp="1"/>
          </p:cNvSpPr>
          <p:nvPr>
            <p:ph type="body" sz="quarter" idx="14"/>
          </p:nvPr>
        </p:nvSpPr>
        <p:spPr>
          <a:xfrm>
            <a:off x="838200" y="3789363"/>
            <a:ext cx="5084135" cy="231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91012A24-8370-31C6-EBBE-2BF1B11EF255}"/>
              </a:ext>
            </a:extLst>
          </p:cNvPr>
          <p:cNvSpPr>
            <a:spLocks noGrp="1"/>
          </p:cNvSpPr>
          <p:nvPr>
            <p:ph type="body" sz="quarter" idx="15"/>
          </p:nvPr>
        </p:nvSpPr>
        <p:spPr>
          <a:xfrm>
            <a:off x="6096000" y="1319213"/>
            <a:ext cx="5257800" cy="478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823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282C-51F1-7E13-3866-0CD93047AAD0}"/>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58A08D05-3429-931F-6B2C-6D9AF98AC5FC}"/>
              </a:ext>
            </a:extLst>
          </p:cNvPr>
          <p:cNvSpPr>
            <a:spLocks noGrp="1"/>
          </p:cNvSpPr>
          <p:nvPr>
            <p:ph type="sldNum" sz="quarter" idx="11"/>
          </p:nvPr>
        </p:nvSpPr>
        <p:spPr/>
        <p:txBody>
          <a:bodyPr/>
          <a:lstStyle/>
          <a:p>
            <a:fld id="{871568D6-CB9E-45EC-95EC-971FF1168ED4}" type="slidenum">
              <a:rPr lang="en-US" smtClean="0"/>
              <a:pPr/>
              <a:t>‹#›</a:t>
            </a:fld>
            <a:endParaRPr lang="en-US"/>
          </a:p>
        </p:txBody>
      </p:sp>
      <p:sp>
        <p:nvSpPr>
          <p:cNvPr id="18" name="Table Placeholder 17">
            <a:extLst>
              <a:ext uri="{FF2B5EF4-FFF2-40B4-BE49-F238E27FC236}">
                <a16:creationId xmlns:a16="http://schemas.microsoft.com/office/drawing/2014/main" id="{EF92E540-E73C-5356-0426-44C6FF948DAF}"/>
              </a:ext>
            </a:extLst>
          </p:cNvPr>
          <p:cNvSpPr>
            <a:spLocks noGrp="1"/>
          </p:cNvSpPr>
          <p:nvPr>
            <p:ph type="tbl" sz="quarter" idx="12"/>
          </p:nvPr>
        </p:nvSpPr>
        <p:spPr>
          <a:xfrm>
            <a:off x="838200" y="1254125"/>
            <a:ext cx="10515600" cy="4827698"/>
          </a:xfrm>
        </p:spPr>
        <p:txBody>
          <a:bodyPr/>
          <a:lstStyle/>
          <a:p>
            <a:endParaRPr lang="en-US"/>
          </a:p>
        </p:txBody>
      </p:sp>
    </p:spTree>
    <p:extLst>
      <p:ext uri="{BB962C8B-B14F-4D97-AF65-F5344CB8AC3E}">
        <p14:creationId xmlns:p14="http://schemas.microsoft.com/office/powerpoint/2010/main" val="2342555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E7E85-37AE-8676-E8D4-C5BAEAC23B9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4A5F6E-1DC1-CFE3-447F-72873EBC38D8}"/>
              </a:ext>
            </a:extLst>
          </p:cNvPr>
          <p:cNvSpPr>
            <a:spLocks noGrp="1"/>
          </p:cNvSpPr>
          <p:nvPr>
            <p:ph type="sldNum" sz="quarter" idx="12"/>
          </p:nvPr>
        </p:nvSpPr>
        <p:spPr>
          <a:xfrm>
            <a:off x="8610600" y="6356350"/>
            <a:ext cx="2743200" cy="365125"/>
          </a:xfrm>
          <a:prstGeom prst="rect">
            <a:avLst/>
          </a:prstGeom>
        </p:spPr>
        <p:txBody>
          <a:bodyPr/>
          <a:lstStyle/>
          <a:p>
            <a:fld id="{E0E267CC-2087-4FC7-8FDE-A41ECB95C19E}" type="slidenum">
              <a:rPr lang="en-US" smtClean="0"/>
              <a:t>‹#›</a:t>
            </a:fld>
            <a:endParaRPr lang="en-US"/>
          </a:p>
        </p:txBody>
      </p:sp>
      <p:sp>
        <p:nvSpPr>
          <p:cNvPr id="7" name="Text Placeholder 6">
            <a:extLst>
              <a:ext uri="{FF2B5EF4-FFF2-40B4-BE49-F238E27FC236}">
                <a16:creationId xmlns:a16="http://schemas.microsoft.com/office/drawing/2014/main" id="{1072FDF9-424C-93B8-5CFD-E3A45B46A574}"/>
              </a:ext>
            </a:extLst>
          </p:cNvPr>
          <p:cNvSpPr>
            <a:spLocks noGrp="1"/>
          </p:cNvSpPr>
          <p:nvPr>
            <p:ph type="body" sz="quarter" idx="13"/>
          </p:nvPr>
        </p:nvSpPr>
        <p:spPr>
          <a:xfrm>
            <a:off x="838200" y="1319213"/>
            <a:ext cx="10515600" cy="231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9DCCE5A4-9FEF-5602-F03E-67AC6F59344C}"/>
              </a:ext>
            </a:extLst>
          </p:cNvPr>
          <p:cNvSpPr>
            <a:spLocks noGrp="1"/>
          </p:cNvSpPr>
          <p:nvPr>
            <p:ph type="body" sz="quarter" idx="14"/>
          </p:nvPr>
        </p:nvSpPr>
        <p:spPr>
          <a:xfrm>
            <a:off x="838200" y="3952223"/>
            <a:ext cx="10515600" cy="21548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726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D50240-01E0-7562-240F-4B82BDE06CB5}"/>
              </a:ext>
            </a:extLst>
          </p:cNvPr>
          <p:cNvSpPr>
            <a:spLocks noGrp="1"/>
          </p:cNvSpPr>
          <p:nvPr>
            <p:ph type="body" idx="1"/>
          </p:nvPr>
        </p:nvSpPr>
        <p:spPr>
          <a:xfrm>
            <a:off x="838200" y="1200150"/>
            <a:ext cx="10515600" cy="49768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818EBD1-0B4D-CF2E-23EE-22A3DF5626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871568D6-CB9E-45EC-95EC-971FF1168ED4}" type="slidenum">
              <a:rPr lang="en-US" smtClean="0"/>
              <a:pPr/>
              <a:t>‹#›</a:t>
            </a:fld>
            <a:endParaRPr lang="en-US"/>
          </a:p>
        </p:txBody>
      </p:sp>
      <p:sp>
        <p:nvSpPr>
          <p:cNvPr id="8" name="Rectangle 7">
            <a:extLst>
              <a:ext uri="{FF2B5EF4-FFF2-40B4-BE49-F238E27FC236}">
                <a16:creationId xmlns:a16="http://schemas.microsoft.com/office/drawing/2014/main" id="{90CC180C-85A2-9ACC-441D-1EB0F67C5087}"/>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Placeholder 1">
            <a:extLst>
              <a:ext uri="{FF2B5EF4-FFF2-40B4-BE49-F238E27FC236}">
                <a16:creationId xmlns:a16="http://schemas.microsoft.com/office/drawing/2014/main" id="{D612C1F5-ED0E-DA4D-FB80-6B34E5479AF8}"/>
              </a:ext>
            </a:extLst>
          </p:cNvPr>
          <p:cNvSpPr>
            <a:spLocks noGrp="1"/>
          </p:cNvSpPr>
          <p:nvPr>
            <p:ph type="title"/>
          </p:nvPr>
        </p:nvSpPr>
        <p:spPr>
          <a:xfrm>
            <a:off x="838200" y="1"/>
            <a:ext cx="10515600" cy="1003952"/>
          </a:xfrm>
          <a:prstGeom prst="rect">
            <a:avLst/>
          </a:prstGeom>
        </p:spPr>
        <p:txBody>
          <a:bodyPr vert="horz" lIns="91440" tIns="45720" rIns="91440" bIns="45720" rtlCol="0" anchor="ctr">
            <a:normAutofit/>
          </a:bodyPr>
          <a:lstStyle/>
          <a:p>
            <a:r>
              <a:rPr lang="en-US"/>
              <a:t>Click to edit Master title style</a:t>
            </a:r>
          </a:p>
        </p:txBody>
      </p:sp>
      <p:pic>
        <p:nvPicPr>
          <p:cNvPr id="9" name="Picture 8" descr="Logo&#10;&#10;AI-generated content may be incorrect.">
            <a:extLst>
              <a:ext uri="{FF2B5EF4-FFF2-40B4-BE49-F238E27FC236}">
                <a16:creationId xmlns:a16="http://schemas.microsoft.com/office/drawing/2014/main" id="{26184C52-3CC7-AFE5-8BAE-8759E097D64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31801" y="90976"/>
            <a:ext cx="821999" cy="821999"/>
          </a:xfrm>
          <a:prstGeom prst="rect">
            <a:avLst/>
          </a:prstGeom>
        </p:spPr>
      </p:pic>
      <p:sp>
        <p:nvSpPr>
          <p:cNvPr id="10" name="Shape 2">
            <a:extLst>
              <a:ext uri="{FF2B5EF4-FFF2-40B4-BE49-F238E27FC236}">
                <a16:creationId xmlns:a16="http://schemas.microsoft.com/office/drawing/2014/main" id="{B7F89903-78E7-AD58-C681-B32784ED91A9}"/>
              </a:ext>
            </a:extLst>
          </p:cNvPr>
          <p:cNvSpPr/>
          <p:nvPr userDrawn="1"/>
        </p:nvSpPr>
        <p:spPr>
          <a:xfrm>
            <a:off x="0" y="993331"/>
            <a:ext cx="12192000" cy="45719"/>
          </a:xfrm>
          <a:prstGeom prst="rect">
            <a:avLst/>
          </a:prstGeom>
          <a:solidFill>
            <a:srgbClr val="F9CE20"/>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a:p>
        </p:txBody>
      </p:sp>
    </p:spTree>
    <p:extLst>
      <p:ext uri="{BB962C8B-B14F-4D97-AF65-F5344CB8AC3E}">
        <p14:creationId xmlns:p14="http://schemas.microsoft.com/office/powerpoint/2010/main" val="111551886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8" r:id="rId4"/>
    <p:sldLayoutId id="2147483652" r:id="rId5"/>
    <p:sldLayoutId id="2147483653" r:id="rId6"/>
    <p:sldLayoutId id="2147483654" r:id="rId7"/>
    <p:sldLayoutId id="2147483661" r:id="rId8"/>
    <p:sldLayoutId id="2147483664" r:id="rId9"/>
    <p:sldLayoutId id="2147483663" r:id="rId10"/>
    <p:sldLayoutId id="2147483665" r:id="rId11"/>
    <p:sldLayoutId id="2147483662" r:id="rId12"/>
    <p:sldLayoutId id="2147483660" r:id="rId13"/>
  </p:sldLayoutIdLst>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5.svg"/><Relationship Id="rId5" Type="http://schemas.openxmlformats.org/officeDocument/2006/relationships/image" Target="../media/image24.sv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2.svg"/><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5.svg"/><Relationship Id="rId4" Type="http://schemas.openxmlformats.org/officeDocument/2006/relationships/image" Target="../media/image34.svg"/></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8.sv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1.svg"/><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openxmlformats.org/officeDocument/2006/relationships/hyperlink" Target="mailto:eohlc-contractorguidance@mass.gov" TargetMode="External"/><Relationship Id="rId3" Type="http://schemas.openxmlformats.org/officeDocument/2006/relationships/hyperlink" Target="https://www.mass.gov/info-details/responsible-contractor-guidance" TargetMode="External"/><Relationship Id="rId7" Type="http://schemas.openxmlformats.org/officeDocument/2006/relationships/image" Target="../media/image43.sv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42.svg"/><Relationship Id="rId5" Type="http://schemas.openxmlformats.org/officeDocument/2006/relationships/hyperlink" Target="https://www.mass.gov/info-details/responsible-contractor-guidance#responsible-contractor-guidance-and-forms" TargetMode="External"/><Relationship Id="rId10" Type="http://schemas.openxmlformats.org/officeDocument/2006/relationships/image" Target="../media/image45.svg"/><Relationship Id="rId4" Type="http://schemas.openxmlformats.org/officeDocument/2006/relationships/hyperlink" Target="https://www.mass.gov/doc/responsible-contractor-guidance-checklist" TargetMode="External"/><Relationship Id="rId9" Type="http://schemas.openxmlformats.org/officeDocument/2006/relationships/image" Target="../media/image44.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hyperlink" Target="https://www.mass.gov/doc/ags-fair-labor-division-debarment-list" TargetMode="External"/><Relationship Id="rId7" Type="http://schemas.openxmlformats.org/officeDocument/2006/relationships/hyperlink" Target="https://massago.hylandcloud.com/203dashboards/Viewer.aspx?enc=AVfVBnGKSl4usI7%2figwk6CLVOFpkXJBdwxj4%2borjur6KTKxafFwXRbFTBa8VYgo95tmExG8AnzGSERkZOZvx8%2bsM0CBPJUiPZyjEq0tgjSiS%2fAYFqzmCQ7fF5cGysLovjilG4%2f%2fR1s4MNNf13kzt8kq986RJajmx9W9sSx7rDsqdN8gN%2fUkuuFrTAU7F0clg2hOl7dRN%2fidjYWj10JfOy1Vgxc%2fPbIT2m%2bsBD%2f8vXjvb"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sam.gov/search/?index=&amp;page=1&amp;pageSize=25&amp;sort=" TargetMode="External"/><Relationship Id="rId5" Type="http://schemas.openxmlformats.org/officeDocument/2006/relationships/hyperlink" Target="https://www.mass.gov/info-details/debarment-list-businesses-unable-to-bid-on-public-works-contracts" TargetMode="External"/><Relationship Id="rId4" Type="http://schemas.openxmlformats.org/officeDocument/2006/relationships/hyperlink" Target="https://www.mass.gov/debarred-suspended-or-decertified-contractors" TargetMode="External"/><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542C1-1CB1-518A-45BF-40513A733CAA}"/>
              </a:ext>
            </a:extLst>
          </p:cNvPr>
          <p:cNvSpPr>
            <a:spLocks noGrp="1"/>
          </p:cNvSpPr>
          <p:nvPr>
            <p:ph type="ctrTitle"/>
          </p:nvPr>
        </p:nvSpPr>
        <p:spPr/>
        <p:txBody>
          <a:bodyPr/>
          <a:lstStyle/>
          <a:p>
            <a:r>
              <a:rPr lang="en-US" dirty="0">
                <a:solidFill>
                  <a:schemeClr val="tx1"/>
                </a:solidFill>
              </a:rPr>
              <a:t>Responsible Contractor Guidance</a:t>
            </a:r>
            <a:endParaRPr lang="en-US" dirty="0"/>
          </a:p>
        </p:txBody>
      </p:sp>
      <p:sp>
        <p:nvSpPr>
          <p:cNvPr id="3" name="Subtitle 2">
            <a:extLst>
              <a:ext uri="{FF2B5EF4-FFF2-40B4-BE49-F238E27FC236}">
                <a16:creationId xmlns:a16="http://schemas.microsoft.com/office/drawing/2014/main" id="{67C03116-954B-80B4-A0A9-A55794F0EB48}"/>
              </a:ext>
            </a:extLst>
          </p:cNvPr>
          <p:cNvSpPr>
            <a:spLocks noGrp="1"/>
          </p:cNvSpPr>
          <p:nvPr>
            <p:ph type="subTitle" idx="1"/>
          </p:nvPr>
        </p:nvSpPr>
        <p:spPr/>
        <p:txBody>
          <a:bodyPr/>
          <a:lstStyle/>
          <a:p>
            <a:r>
              <a:rPr lang="en-US" dirty="0"/>
              <a:t>For State-Funded Housing Development Projects</a:t>
            </a:r>
          </a:p>
        </p:txBody>
      </p:sp>
      <p:sp>
        <p:nvSpPr>
          <p:cNvPr id="4" name="Text Placeholder 3">
            <a:extLst>
              <a:ext uri="{FF2B5EF4-FFF2-40B4-BE49-F238E27FC236}">
                <a16:creationId xmlns:a16="http://schemas.microsoft.com/office/drawing/2014/main" id="{3D31FC30-2D68-AA0C-BE31-D938B61C1C38}"/>
              </a:ext>
            </a:extLst>
          </p:cNvPr>
          <p:cNvSpPr>
            <a:spLocks noGrp="1"/>
          </p:cNvSpPr>
          <p:nvPr>
            <p:ph type="body" sz="quarter" idx="12"/>
          </p:nvPr>
        </p:nvSpPr>
        <p:spPr>
          <a:xfrm>
            <a:off x="504827" y="5128143"/>
            <a:ext cx="6257916" cy="914400"/>
          </a:xfrm>
        </p:spPr>
        <p:txBody>
          <a:bodyPr/>
          <a:lstStyle/>
          <a:p>
            <a:r>
              <a:rPr lang="en-US" dirty="0"/>
              <a:t>2025</a:t>
            </a:r>
          </a:p>
        </p:txBody>
      </p:sp>
    </p:spTree>
    <p:extLst>
      <p:ext uri="{BB962C8B-B14F-4D97-AF65-F5344CB8AC3E}">
        <p14:creationId xmlns:p14="http://schemas.microsoft.com/office/powerpoint/2010/main" val="2691337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560BC-461E-91E9-9F1F-82C986F380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4275A8-CF34-2A76-76A6-80DE8EE799E4}"/>
              </a:ext>
            </a:extLst>
          </p:cNvPr>
          <p:cNvSpPr>
            <a:spLocks noGrp="1"/>
          </p:cNvSpPr>
          <p:nvPr>
            <p:ph type="title"/>
          </p:nvPr>
        </p:nvSpPr>
        <p:spPr/>
        <p:txBody>
          <a:bodyPr>
            <a:noAutofit/>
          </a:bodyPr>
          <a:lstStyle/>
          <a:p>
            <a:r>
              <a:rPr lang="en-US" sz="3400" dirty="0"/>
              <a:t>What is a </a:t>
            </a:r>
            <a:r>
              <a:rPr lang="en-US" sz="3400" b="1" u="sng" dirty="0"/>
              <a:t>general contractor</a:t>
            </a:r>
            <a:r>
              <a:rPr lang="en-US" sz="3400" dirty="0"/>
              <a:t> responsible for?</a:t>
            </a:r>
          </a:p>
        </p:txBody>
      </p:sp>
      <p:sp>
        <p:nvSpPr>
          <p:cNvPr id="6" name="Rectangle 5">
            <a:extLst>
              <a:ext uri="{FF2B5EF4-FFF2-40B4-BE49-F238E27FC236}">
                <a16:creationId xmlns:a16="http://schemas.microsoft.com/office/drawing/2014/main" id="{1D2F0B89-5C69-C77D-32C8-B0B1704D1AF8}"/>
              </a:ext>
              <a:ext uri="{C183D7F6-B498-43B3-948B-1728B52AA6E4}">
                <adec:decorative xmlns:adec="http://schemas.microsoft.com/office/drawing/2017/decorative" val="1"/>
              </a:ext>
            </a:extLst>
          </p:cNvPr>
          <p:cNvSpPr/>
          <p:nvPr/>
        </p:nvSpPr>
        <p:spPr>
          <a:xfrm>
            <a:off x="466091" y="1253916"/>
            <a:ext cx="1509004" cy="15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latin typeface="+mj-lt"/>
              <a:cs typeface="Avenir Next Demi Bold"/>
            </a:endParaRPr>
          </a:p>
        </p:txBody>
      </p:sp>
      <p:sp>
        <p:nvSpPr>
          <p:cNvPr id="4" name="Slide Number Placeholder 3">
            <a:extLst>
              <a:ext uri="{FF2B5EF4-FFF2-40B4-BE49-F238E27FC236}">
                <a16:creationId xmlns:a16="http://schemas.microsoft.com/office/drawing/2014/main" id="{997CD0AF-CEF5-7E52-28BD-5BA49538EF07}"/>
              </a:ext>
              <a:ext uri="{C183D7F6-B498-43B3-948B-1728B52AA6E4}">
                <adec:decorative xmlns:adec="http://schemas.microsoft.com/office/drawing/2017/decorative" val="1"/>
              </a:ext>
            </a:extLst>
          </p:cNvPr>
          <p:cNvSpPr>
            <a:spLocks noGrp="1"/>
          </p:cNvSpPr>
          <p:nvPr>
            <p:ph type="sldNum" sz="quarter" idx="11"/>
          </p:nvPr>
        </p:nvSpPr>
        <p:spPr/>
        <p:txBody>
          <a:bodyPr/>
          <a:lstStyle/>
          <a:p>
            <a:fld id="{871568D6-CB9E-45EC-95EC-971FF1168ED4}" type="slidenum">
              <a:rPr lang="en-US" smtClean="0">
                <a:latin typeface="+mj-lt"/>
              </a:rPr>
              <a:pPr/>
              <a:t>10</a:t>
            </a:fld>
            <a:endParaRPr lang="en-US">
              <a:latin typeface="+mj-lt"/>
            </a:endParaRPr>
          </a:p>
        </p:txBody>
      </p:sp>
      <p:sp>
        <p:nvSpPr>
          <p:cNvPr id="9" name="Content Placeholder 6">
            <a:extLst>
              <a:ext uri="{FF2B5EF4-FFF2-40B4-BE49-F238E27FC236}">
                <a16:creationId xmlns:a16="http://schemas.microsoft.com/office/drawing/2014/main" id="{34295340-9C94-614E-EAF3-280FBCED12E0}"/>
              </a:ext>
            </a:extLst>
          </p:cNvPr>
          <p:cNvSpPr txBox="1">
            <a:spLocks/>
          </p:cNvSpPr>
          <p:nvPr/>
        </p:nvSpPr>
        <p:spPr>
          <a:xfrm>
            <a:off x="1783784" y="1253915"/>
            <a:ext cx="2254413" cy="1508759"/>
          </a:xfrm>
          <a:prstGeom prst="rect">
            <a:avLst/>
          </a:prstGeom>
        </p:spPr>
        <p:txBody>
          <a:bodyPr anchor="ctr">
            <a:normAutofit/>
          </a:bodyPr>
          <a:lstStyle>
            <a:lvl1pPr marL="228600" indent="-228600" algn="l" defTabSz="914400" rtl="0" eaLnBrk="1" latinLnBrk="0" hangingPunct="1">
              <a:lnSpc>
                <a:spcPct val="90000"/>
              </a:lnSpc>
              <a:spcBef>
                <a:spcPts val="1000"/>
              </a:spcBef>
              <a:buClr>
                <a:schemeClr val="accent1"/>
              </a:buClr>
              <a:buFont typeface="Wingdings" charset="2"/>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charset="2"/>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charset="2"/>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dirty="0"/>
              <a:t>Approving all subcontractors in writing before work starts, keeping Subcontractor List, &amp; sending list and updates to Project Owner</a:t>
            </a:r>
          </a:p>
        </p:txBody>
      </p:sp>
      <p:sp>
        <p:nvSpPr>
          <p:cNvPr id="20" name="Rectangle 19">
            <a:extLst>
              <a:ext uri="{FF2B5EF4-FFF2-40B4-BE49-F238E27FC236}">
                <a16:creationId xmlns:a16="http://schemas.microsoft.com/office/drawing/2014/main" id="{14E0E0BC-EAC7-FC74-6159-517365AAC542}"/>
              </a:ext>
              <a:ext uri="{C183D7F6-B498-43B3-948B-1728B52AA6E4}">
                <adec:decorative xmlns:adec="http://schemas.microsoft.com/office/drawing/2017/decorative" val="1"/>
              </a:ext>
            </a:extLst>
          </p:cNvPr>
          <p:cNvSpPr/>
          <p:nvPr/>
        </p:nvSpPr>
        <p:spPr>
          <a:xfrm>
            <a:off x="466091" y="2960796"/>
            <a:ext cx="1509004" cy="15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latin typeface="+mj-lt"/>
              <a:cs typeface="Avenir Next Demi Bold"/>
            </a:endParaRPr>
          </a:p>
        </p:txBody>
      </p:sp>
      <p:sp>
        <p:nvSpPr>
          <p:cNvPr id="21" name="Content Placeholder 6">
            <a:extLst>
              <a:ext uri="{FF2B5EF4-FFF2-40B4-BE49-F238E27FC236}">
                <a16:creationId xmlns:a16="http://schemas.microsoft.com/office/drawing/2014/main" id="{1AEBF839-D83D-30F9-8FF9-FA45D15860A6}"/>
              </a:ext>
            </a:extLst>
          </p:cNvPr>
          <p:cNvSpPr txBox="1">
            <a:spLocks/>
          </p:cNvSpPr>
          <p:nvPr/>
        </p:nvSpPr>
        <p:spPr>
          <a:xfrm>
            <a:off x="1783784" y="2960795"/>
            <a:ext cx="2254413" cy="1508759"/>
          </a:xfrm>
          <a:prstGeom prst="rect">
            <a:avLst/>
          </a:prstGeom>
        </p:spPr>
        <p:txBody>
          <a:bodyPr anchor="ctr">
            <a:normAutofit/>
          </a:bodyPr>
          <a:lstStyle>
            <a:lvl1pPr marL="228600" indent="-228600" algn="l" defTabSz="914400" rtl="0" eaLnBrk="1" latinLnBrk="0" hangingPunct="1">
              <a:lnSpc>
                <a:spcPct val="90000"/>
              </a:lnSpc>
              <a:spcBef>
                <a:spcPts val="1000"/>
              </a:spcBef>
              <a:buClr>
                <a:schemeClr val="accent1"/>
              </a:buClr>
              <a:buFont typeface="Wingdings" charset="2"/>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charset="2"/>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charset="2"/>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Maintaining insurance: worker’s compensation; general liability; commercial vehicle; &amp; any other required</a:t>
            </a:r>
          </a:p>
        </p:txBody>
      </p:sp>
      <p:sp>
        <p:nvSpPr>
          <p:cNvPr id="22" name="Rectangle 21">
            <a:extLst>
              <a:ext uri="{FF2B5EF4-FFF2-40B4-BE49-F238E27FC236}">
                <a16:creationId xmlns:a16="http://schemas.microsoft.com/office/drawing/2014/main" id="{D490F137-4CB5-9F16-0EC8-E79BC5C2FF2E}"/>
              </a:ext>
              <a:ext uri="{C183D7F6-B498-43B3-948B-1728B52AA6E4}">
                <adec:decorative xmlns:adec="http://schemas.microsoft.com/office/drawing/2017/decorative" val="1"/>
              </a:ext>
            </a:extLst>
          </p:cNvPr>
          <p:cNvSpPr/>
          <p:nvPr/>
        </p:nvSpPr>
        <p:spPr>
          <a:xfrm>
            <a:off x="466091" y="4597627"/>
            <a:ext cx="1509004" cy="15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latin typeface="+mj-lt"/>
              <a:cs typeface="Avenir Next Demi Bold"/>
            </a:endParaRPr>
          </a:p>
        </p:txBody>
      </p:sp>
      <p:sp>
        <p:nvSpPr>
          <p:cNvPr id="23" name="Content Placeholder 6">
            <a:extLst>
              <a:ext uri="{FF2B5EF4-FFF2-40B4-BE49-F238E27FC236}">
                <a16:creationId xmlns:a16="http://schemas.microsoft.com/office/drawing/2014/main" id="{5D941C2A-6DEE-CFEA-DD26-B2E487D20678}"/>
              </a:ext>
            </a:extLst>
          </p:cNvPr>
          <p:cNvSpPr txBox="1">
            <a:spLocks/>
          </p:cNvSpPr>
          <p:nvPr/>
        </p:nvSpPr>
        <p:spPr>
          <a:xfrm>
            <a:off x="1783784" y="4597626"/>
            <a:ext cx="3150166" cy="1508759"/>
          </a:xfrm>
          <a:prstGeom prst="rect">
            <a:avLst/>
          </a:prstGeom>
        </p:spPr>
        <p:txBody>
          <a:bodyPr anchor="ctr">
            <a:normAutofit/>
          </a:bodyPr>
          <a:lstStyle>
            <a:lvl1pPr marL="228600" indent="-228600" algn="l" defTabSz="914400" rtl="0" eaLnBrk="1" latinLnBrk="0" hangingPunct="1">
              <a:lnSpc>
                <a:spcPct val="90000"/>
              </a:lnSpc>
              <a:spcBef>
                <a:spcPts val="1000"/>
              </a:spcBef>
              <a:buClr>
                <a:schemeClr val="accent1"/>
              </a:buClr>
              <a:buFont typeface="Wingdings" charset="2"/>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charset="2"/>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charset="2"/>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dirty="0"/>
              <a:t>Collecting &amp; keeping records: </a:t>
            </a:r>
          </a:p>
          <a:p>
            <a:pPr>
              <a:spcBef>
                <a:spcPts val="0"/>
              </a:spcBef>
            </a:pPr>
            <a:r>
              <a:rPr lang="en-US" dirty="0"/>
              <a:t>Certificates of Compliance </a:t>
            </a:r>
          </a:p>
          <a:p>
            <a:pPr>
              <a:spcBef>
                <a:spcPts val="0"/>
              </a:spcBef>
            </a:pPr>
            <a:r>
              <a:rPr lang="en-US" dirty="0"/>
              <a:t>OSHA cards</a:t>
            </a:r>
          </a:p>
          <a:p>
            <a:pPr>
              <a:spcBef>
                <a:spcPts val="0"/>
              </a:spcBef>
            </a:pPr>
            <a:r>
              <a:rPr lang="en-US" dirty="0"/>
              <a:t>Daily job site records</a:t>
            </a:r>
          </a:p>
          <a:p>
            <a:pPr>
              <a:spcBef>
                <a:spcPts val="0"/>
              </a:spcBef>
            </a:pPr>
            <a:r>
              <a:rPr lang="en-US" dirty="0"/>
              <a:t>Certified payroll</a:t>
            </a:r>
          </a:p>
          <a:p>
            <a:pPr>
              <a:spcBef>
                <a:spcPts val="0"/>
              </a:spcBef>
            </a:pPr>
            <a:r>
              <a:rPr lang="en-US" dirty="0"/>
              <a:t>DUA Certificate of Compliance</a:t>
            </a:r>
          </a:p>
          <a:p>
            <a:pPr>
              <a:spcBef>
                <a:spcPts val="0"/>
              </a:spcBef>
            </a:pPr>
            <a:r>
              <a:rPr lang="en-US" dirty="0"/>
              <a:t>DOR Certificate of Good Standing</a:t>
            </a:r>
          </a:p>
        </p:txBody>
      </p:sp>
      <p:sp>
        <p:nvSpPr>
          <p:cNvPr id="24" name="Rectangle 23">
            <a:extLst>
              <a:ext uri="{FF2B5EF4-FFF2-40B4-BE49-F238E27FC236}">
                <a16:creationId xmlns:a16="http://schemas.microsoft.com/office/drawing/2014/main" id="{83E0D72C-3F17-156E-7FA7-F22A514521ED}"/>
              </a:ext>
              <a:ext uri="{C183D7F6-B498-43B3-948B-1728B52AA6E4}">
                <adec:decorative xmlns:adec="http://schemas.microsoft.com/office/drawing/2017/decorative" val="1"/>
              </a:ext>
            </a:extLst>
          </p:cNvPr>
          <p:cNvSpPr/>
          <p:nvPr/>
        </p:nvSpPr>
        <p:spPr>
          <a:xfrm>
            <a:off x="4247501" y="1253913"/>
            <a:ext cx="1509004" cy="15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latin typeface="+mj-lt"/>
              <a:cs typeface="Avenir Next Demi Bold"/>
            </a:endParaRPr>
          </a:p>
        </p:txBody>
      </p:sp>
      <p:sp>
        <p:nvSpPr>
          <p:cNvPr id="25" name="Content Placeholder 6">
            <a:extLst>
              <a:ext uri="{FF2B5EF4-FFF2-40B4-BE49-F238E27FC236}">
                <a16:creationId xmlns:a16="http://schemas.microsoft.com/office/drawing/2014/main" id="{DBA52E9A-21D2-5667-F947-6C7F0B3C8648}"/>
              </a:ext>
            </a:extLst>
          </p:cNvPr>
          <p:cNvSpPr txBox="1">
            <a:spLocks/>
          </p:cNvSpPr>
          <p:nvPr/>
        </p:nvSpPr>
        <p:spPr>
          <a:xfrm>
            <a:off x="5661154" y="1253912"/>
            <a:ext cx="2158453" cy="1508759"/>
          </a:xfrm>
          <a:prstGeom prst="rect">
            <a:avLst/>
          </a:prstGeom>
        </p:spPr>
        <p:txBody>
          <a:bodyPr anchor="ctr">
            <a:normAutofit/>
          </a:bodyPr>
          <a:lstStyle>
            <a:lvl1pPr marL="228600" indent="-228600" algn="l" defTabSz="914400" rtl="0" eaLnBrk="1" latinLnBrk="0" hangingPunct="1">
              <a:lnSpc>
                <a:spcPct val="90000"/>
              </a:lnSpc>
              <a:spcBef>
                <a:spcPts val="1000"/>
              </a:spcBef>
              <a:buClr>
                <a:schemeClr val="accent1"/>
              </a:buClr>
              <a:buFont typeface="Wingdings" charset="2"/>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charset="2"/>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charset="2"/>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Posting worker rights notices on the job site</a:t>
            </a:r>
          </a:p>
        </p:txBody>
      </p:sp>
      <p:sp>
        <p:nvSpPr>
          <p:cNvPr id="26" name="Rectangle 25">
            <a:extLst>
              <a:ext uri="{FF2B5EF4-FFF2-40B4-BE49-F238E27FC236}">
                <a16:creationId xmlns:a16="http://schemas.microsoft.com/office/drawing/2014/main" id="{6EB7AD93-CACD-3F5C-4FD8-AC71BD2760AA}"/>
              </a:ext>
              <a:ext uri="{C183D7F6-B498-43B3-948B-1728B52AA6E4}">
                <adec:decorative xmlns:adec="http://schemas.microsoft.com/office/drawing/2017/decorative" val="1"/>
              </a:ext>
            </a:extLst>
          </p:cNvPr>
          <p:cNvSpPr/>
          <p:nvPr/>
        </p:nvSpPr>
        <p:spPr>
          <a:xfrm>
            <a:off x="4247501" y="2960793"/>
            <a:ext cx="1509004" cy="15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latin typeface="+mj-lt"/>
              <a:cs typeface="Avenir Next Demi Bold"/>
            </a:endParaRPr>
          </a:p>
        </p:txBody>
      </p:sp>
      <p:sp>
        <p:nvSpPr>
          <p:cNvPr id="27" name="Content Placeholder 6">
            <a:extLst>
              <a:ext uri="{FF2B5EF4-FFF2-40B4-BE49-F238E27FC236}">
                <a16:creationId xmlns:a16="http://schemas.microsoft.com/office/drawing/2014/main" id="{70E78C07-DB74-71EE-1447-819D31599B94}"/>
              </a:ext>
            </a:extLst>
          </p:cNvPr>
          <p:cNvSpPr txBox="1">
            <a:spLocks/>
          </p:cNvSpPr>
          <p:nvPr/>
        </p:nvSpPr>
        <p:spPr>
          <a:xfrm>
            <a:off x="5661154" y="2960792"/>
            <a:ext cx="2158453" cy="1508759"/>
          </a:xfrm>
          <a:prstGeom prst="rect">
            <a:avLst/>
          </a:prstGeom>
        </p:spPr>
        <p:txBody>
          <a:bodyPr anchor="ctr">
            <a:normAutofit/>
          </a:bodyPr>
          <a:lstStyle>
            <a:lvl1pPr marL="228600" indent="-228600" algn="l" defTabSz="914400" rtl="0" eaLnBrk="1" latinLnBrk="0" hangingPunct="1">
              <a:lnSpc>
                <a:spcPct val="90000"/>
              </a:lnSpc>
              <a:spcBef>
                <a:spcPts val="1000"/>
              </a:spcBef>
              <a:buClr>
                <a:schemeClr val="accent1"/>
              </a:buClr>
              <a:buFont typeface="Wingdings" charset="2"/>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charset="2"/>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charset="2"/>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Providing payment, performance, &amp; lien bonds</a:t>
            </a:r>
          </a:p>
        </p:txBody>
      </p:sp>
      <p:sp>
        <p:nvSpPr>
          <p:cNvPr id="30" name="Rectangle 29">
            <a:extLst>
              <a:ext uri="{FF2B5EF4-FFF2-40B4-BE49-F238E27FC236}">
                <a16:creationId xmlns:a16="http://schemas.microsoft.com/office/drawing/2014/main" id="{8CCB68CA-00A8-5D69-AD10-0028D0E2B8C7}"/>
              </a:ext>
              <a:ext uri="{C183D7F6-B498-43B3-948B-1728B52AA6E4}">
                <adec:decorative xmlns:adec="http://schemas.microsoft.com/office/drawing/2017/decorative" val="1"/>
              </a:ext>
            </a:extLst>
          </p:cNvPr>
          <p:cNvSpPr/>
          <p:nvPr/>
        </p:nvSpPr>
        <p:spPr>
          <a:xfrm>
            <a:off x="8028911" y="1253913"/>
            <a:ext cx="1509004" cy="15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latin typeface="+mj-lt"/>
              <a:cs typeface="Avenir Next Demi Bold"/>
            </a:endParaRPr>
          </a:p>
        </p:txBody>
      </p:sp>
      <p:sp>
        <p:nvSpPr>
          <p:cNvPr id="31" name="Content Placeholder 6">
            <a:extLst>
              <a:ext uri="{FF2B5EF4-FFF2-40B4-BE49-F238E27FC236}">
                <a16:creationId xmlns:a16="http://schemas.microsoft.com/office/drawing/2014/main" id="{61CE47A3-DFA3-CF93-38AD-F1129BF501E0}"/>
              </a:ext>
            </a:extLst>
          </p:cNvPr>
          <p:cNvSpPr txBox="1">
            <a:spLocks/>
          </p:cNvSpPr>
          <p:nvPr/>
        </p:nvSpPr>
        <p:spPr>
          <a:xfrm>
            <a:off x="9442564" y="1253912"/>
            <a:ext cx="2158454" cy="1508759"/>
          </a:xfrm>
          <a:prstGeom prst="rect">
            <a:avLst/>
          </a:prstGeom>
        </p:spPr>
        <p:txBody>
          <a:bodyPr anchor="ctr">
            <a:normAutofit/>
          </a:bodyPr>
          <a:lstStyle>
            <a:lvl1pPr marL="228600" indent="-228600" algn="l" defTabSz="914400" rtl="0" eaLnBrk="1" latinLnBrk="0" hangingPunct="1">
              <a:lnSpc>
                <a:spcPct val="90000"/>
              </a:lnSpc>
              <a:spcBef>
                <a:spcPts val="1000"/>
              </a:spcBef>
              <a:buClr>
                <a:schemeClr val="accent1"/>
              </a:buClr>
              <a:buFont typeface="Wingdings" charset="2"/>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charset="2"/>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charset="2"/>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Completing Certificate of Compliance before work begins &amp; Closeout Certificate when construction completes</a:t>
            </a:r>
          </a:p>
        </p:txBody>
      </p:sp>
      <p:sp>
        <p:nvSpPr>
          <p:cNvPr id="32" name="Rectangle 31">
            <a:extLst>
              <a:ext uri="{FF2B5EF4-FFF2-40B4-BE49-F238E27FC236}">
                <a16:creationId xmlns:a16="http://schemas.microsoft.com/office/drawing/2014/main" id="{51F8EEC1-CC5F-B6E6-F120-F5CFC762DCBC}"/>
              </a:ext>
              <a:ext uri="{C183D7F6-B498-43B3-948B-1728B52AA6E4}">
                <adec:decorative xmlns:adec="http://schemas.microsoft.com/office/drawing/2017/decorative" val="1"/>
              </a:ext>
            </a:extLst>
          </p:cNvPr>
          <p:cNvSpPr/>
          <p:nvPr/>
        </p:nvSpPr>
        <p:spPr>
          <a:xfrm>
            <a:off x="8028911" y="2960793"/>
            <a:ext cx="1509004" cy="1508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latin typeface="+mj-lt"/>
              <a:cs typeface="Avenir Next Demi Bold"/>
            </a:endParaRPr>
          </a:p>
        </p:txBody>
      </p:sp>
      <p:sp>
        <p:nvSpPr>
          <p:cNvPr id="33" name="Content Placeholder 6">
            <a:extLst>
              <a:ext uri="{FF2B5EF4-FFF2-40B4-BE49-F238E27FC236}">
                <a16:creationId xmlns:a16="http://schemas.microsoft.com/office/drawing/2014/main" id="{A38414F1-2C4D-C413-06E8-D9A9CAE123D1}"/>
              </a:ext>
            </a:extLst>
          </p:cNvPr>
          <p:cNvSpPr txBox="1">
            <a:spLocks/>
          </p:cNvSpPr>
          <p:nvPr/>
        </p:nvSpPr>
        <p:spPr>
          <a:xfrm>
            <a:off x="9442564" y="2960792"/>
            <a:ext cx="2158454" cy="1508759"/>
          </a:xfrm>
          <a:prstGeom prst="rect">
            <a:avLst/>
          </a:prstGeom>
        </p:spPr>
        <p:txBody>
          <a:bodyPr anchor="ctr">
            <a:normAutofit/>
          </a:bodyPr>
          <a:lstStyle>
            <a:lvl1pPr marL="228600" indent="-228600" algn="l" defTabSz="914400" rtl="0" eaLnBrk="1" latinLnBrk="0" hangingPunct="1">
              <a:lnSpc>
                <a:spcPct val="90000"/>
              </a:lnSpc>
              <a:spcBef>
                <a:spcPts val="1000"/>
              </a:spcBef>
              <a:buClr>
                <a:schemeClr val="accent1"/>
              </a:buClr>
              <a:buFont typeface="Wingdings" charset="2"/>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charset="2"/>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charset="2"/>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mj-lt"/>
                <a:ea typeface="Avenir Next Demi Bold" charset="0"/>
                <a:cs typeface="Avenir Next Demi Bold" charset="0"/>
              </a:rPr>
              <a:t>Sending all documents to Project Owner when construction completes</a:t>
            </a:r>
          </a:p>
        </p:txBody>
      </p:sp>
      <p:sp>
        <p:nvSpPr>
          <p:cNvPr id="34" name="Rectangle 33">
            <a:extLst>
              <a:ext uri="{FF2B5EF4-FFF2-40B4-BE49-F238E27FC236}">
                <a16:creationId xmlns:a16="http://schemas.microsoft.com/office/drawing/2014/main" id="{E37B3838-0A75-9201-73F7-B176166DCDC5}"/>
              </a:ext>
              <a:ext uri="{C183D7F6-B498-43B3-948B-1728B52AA6E4}">
                <adec:decorative xmlns:adec="http://schemas.microsoft.com/office/drawing/2017/decorative" val="1"/>
              </a:ext>
            </a:extLst>
          </p:cNvPr>
          <p:cNvSpPr/>
          <p:nvPr/>
        </p:nvSpPr>
        <p:spPr>
          <a:xfrm>
            <a:off x="8028911" y="4597624"/>
            <a:ext cx="1509004" cy="1508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latin typeface="+mj-lt"/>
              <a:cs typeface="Avenir Next Demi Bold"/>
            </a:endParaRPr>
          </a:p>
        </p:txBody>
      </p:sp>
      <p:sp>
        <p:nvSpPr>
          <p:cNvPr id="35" name="Content Placeholder 6">
            <a:extLst>
              <a:ext uri="{FF2B5EF4-FFF2-40B4-BE49-F238E27FC236}">
                <a16:creationId xmlns:a16="http://schemas.microsoft.com/office/drawing/2014/main" id="{932B20E4-7373-4D5A-E58E-12CED788FDFD}"/>
              </a:ext>
            </a:extLst>
          </p:cNvPr>
          <p:cNvSpPr txBox="1">
            <a:spLocks/>
          </p:cNvSpPr>
          <p:nvPr/>
        </p:nvSpPr>
        <p:spPr>
          <a:xfrm>
            <a:off x="9442563" y="4597623"/>
            <a:ext cx="2158454" cy="1508759"/>
          </a:xfrm>
          <a:prstGeom prst="rect">
            <a:avLst/>
          </a:prstGeom>
        </p:spPr>
        <p:txBody>
          <a:bodyPr anchor="ctr">
            <a:normAutofit/>
          </a:bodyPr>
          <a:lstStyle>
            <a:lvl1pPr marL="228600" indent="-228600" algn="l" defTabSz="914400" rtl="0" eaLnBrk="1" latinLnBrk="0" hangingPunct="1">
              <a:lnSpc>
                <a:spcPct val="90000"/>
              </a:lnSpc>
              <a:spcBef>
                <a:spcPts val="1000"/>
              </a:spcBef>
              <a:buClr>
                <a:schemeClr val="accent1"/>
              </a:buClr>
              <a:buFont typeface="Wingdings" charset="2"/>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charset="2"/>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charset="2"/>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mj-lt"/>
                <a:ea typeface="Avenir Next Demi Bold" charset="0"/>
                <a:cs typeface="Avenir Next Demi Bold" charset="0"/>
              </a:rPr>
              <a:t>Making documents available to EOHLC, AGO, or Dept. of Labor upon request</a:t>
            </a:r>
          </a:p>
        </p:txBody>
      </p:sp>
      <p:sp>
        <p:nvSpPr>
          <p:cNvPr id="36" name="Rectangle 35">
            <a:extLst>
              <a:ext uri="{FF2B5EF4-FFF2-40B4-BE49-F238E27FC236}">
                <a16:creationId xmlns:a16="http://schemas.microsoft.com/office/drawing/2014/main" id="{BDF0BD41-7D15-7DC3-0DF6-9E02EB934BD1}"/>
              </a:ext>
              <a:ext uri="{C183D7F6-B498-43B3-948B-1728B52AA6E4}">
                <adec:decorative xmlns:adec="http://schemas.microsoft.com/office/drawing/2017/decorative" val="1"/>
              </a:ext>
            </a:extLst>
          </p:cNvPr>
          <p:cNvSpPr/>
          <p:nvPr/>
        </p:nvSpPr>
        <p:spPr>
          <a:xfrm>
            <a:off x="657402" y="1429308"/>
            <a:ext cx="1126382" cy="1157965"/>
          </a:xfrm>
          <a:prstGeom prst="rect">
            <a:avLst/>
          </a:prstGeom>
          <a:blipFill>
            <a:blip>
              <a:extLst>
                <a:ext uri="{96DAC541-7B7A-43D3-8B79-37D633B846F1}">
                  <asvg:svgBlip xmlns:asvg="http://schemas.microsoft.com/office/drawing/2016/SVG/main" r:embed="rId3"/>
                </a:ext>
              </a:extLst>
            </a:blip>
            <a:srcRect/>
            <a:stretch>
              <a:fillRect l="-2000" r="-2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7" name="Rectangle 36">
            <a:extLst>
              <a:ext uri="{FF2B5EF4-FFF2-40B4-BE49-F238E27FC236}">
                <a16:creationId xmlns:a16="http://schemas.microsoft.com/office/drawing/2014/main" id="{9450DAF3-2B1C-0BA0-D588-4B2A838F81B9}"/>
              </a:ext>
              <a:ext uri="{C183D7F6-B498-43B3-948B-1728B52AA6E4}">
                <adec:decorative xmlns:adec="http://schemas.microsoft.com/office/drawing/2017/decorative" val="1"/>
              </a:ext>
            </a:extLst>
          </p:cNvPr>
          <p:cNvSpPr/>
          <p:nvPr/>
        </p:nvSpPr>
        <p:spPr>
          <a:xfrm>
            <a:off x="600605" y="3109059"/>
            <a:ext cx="1183179" cy="1212224"/>
          </a:xfrm>
          <a:prstGeom prst="rect">
            <a:avLst/>
          </a:prstGeom>
          <a:blipFill>
            <a:blip>
              <a:extLst>
                <a:ext uri="{96DAC541-7B7A-43D3-8B79-37D633B846F1}">
                  <asvg:svgBlip xmlns:asvg="http://schemas.microsoft.com/office/drawing/2016/SVG/main" r:embed="rId4"/>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8" name="Rectangle 37">
            <a:extLst>
              <a:ext uri="{FF2B5EF4-FFF2-40B4-BE49-F238E27FC236}">
                <a16:creationId xmlns:a16="http://schemas.microsoft.com/office/drawing/2014/main" id="{AF24DF1A-0598-0FA0-82F7-7B3534052285}"/>
              </a:ext>
              <a:ext uri="{C183D7F6-B498-43B3-948B-1728B52AA6E4}">
                <adec:decorative xmlns:adec="http://schemas.microsoft.com/office/drawing/2017/decorative" val="1"/>
              </a:ext>
            </a:extLst>
          </p:cNvPr>
          <p:cNvSpPr/>
          <p:nvPr/>
        </p:nvSpPr>
        <p:spPr>
          <a:xfrm>
            <a:off x="611693" y="4745890"/>
            <a:ext cx="1217800" cy="1212224"/>
          </a:xfrm>
          <a:prstGeom prst="rect">
            <a:avLst/>
          </a:prstGeom>
          <a:blipFill>
            <a:blip>
              <a:extLst>
                <a:ext uri="{96DAC541-7B7A-43D3-8B79-37D633B846F1}">
                  <asvg:svgBlip xmlns:asvg="http://schemas.microsoft.com/office/drawing/2016/SVG/main" r:embed="rId5"/>
                </a:ext>
              </a:extLst>
            </a:blip>
            <a:srcRect/>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9" name="Rectangle 38">
            <a:extLst>
              <a:ext uri="{FF2B5EF4-FFF2-40B4-BE49-F238E27FC236}">
                <a16:creationId xmlns:a16="http://schemas.microsoft.com/office/drawing/2014/main" id="{B31718D8-CA6C-55EC-8FF3-730715A87456}"/>
              </a:ext>
              <a:ext uri="{C183D7F6-B498-43B3-948B-1728B52AA6E4}">
                <adec:decorative xmlns:adec="http://schemas.microsoft.com/office/drawing/2017/decorative" val="1"/>
              </a:ext>
            </a:extLst>
          </p:cNvPr>
          <p:cNvSpPr/>
          <p:nvPr/>
        </p:nvSpPr>
        <p:spPr>
          <a:xfrm>
            <a:off x="4441107" y="1432205"/>
            <a:ext cx="1121792" cy="1155068"/>
          </a:xfrm>
          <a:prstGeom prst="rect">
            <a:avLst/>
          </a:prstGeom>
          <a:blipFill>
            <a:blip>
              <a:extLst>
                <a:ext uri="{96DAC541-7B7A-43D3-8B79-37D633B846F1}">
                  <asvg:svgBlip xmlns:asvg="http://schemas.microsoft.com/office/drawing/2016/SVG/main" r:embed="rId6"/>
                </a:ext>
              </a:extLst>
            </a:blip>
            <a:srcRect/>
            <a:stretch>
              <a:fillRect l="-1000" r="-1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0" name="Rectangle 39">
            <a:extLst>
              <a:ext uri="{FF2B5EF4-FFF2-40B4-BE49-F238E27FC236}">
                <a16:creationId xmlns:a16="http://schemas.microsoft.com/office/drawing/2014/main" id="{B92ED573-FB47-441F-262F-F01626159CC6}"/>
              </a:ext>
              <a:ext uri="{C183D7F6-B498-43B3-948B-1728B52AA6E4}">
                <adec:decorative xmlns:adec="http://schemas.microsoft.com/office/drawing/2017/decorative" val="1"/>
              </a:ext>
            </a:extLst>
          </p:cNvPr>
          <p:cNvSpPr/>
          <p:nvPr/>
        </p:nvSpPr>
        <p:spPr>
          <a:xfrm>
            <a:off x="4438743" y="3109059"/>
            <a:ext cx="1126520" cy="1212224"/>
          </a:xfrm>
          <a:prstGeom prst="rect">
            <a:avLst/>
          </a:prstGeom>
          <a:blipFill>
            <a:blip>
              <a:alphaModFix/>
              <a:extLst>
                <a:ext uri="{96DAC541-7B7A-43D3-8B79-37D633B846F1}">
                  <asvg:svgBlip xmlns:asvg="http://schemas.microsoft.com/office/drawing/2016/SVG/main" r:embed="rId7"/>
                </a:ext>
              </a:extLst>
            </a:blip>
            <a:srcRect/>
            <a:stretch>
              <a:fillRect l="-4000" r="-4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2" name="Rectangle 41">
            <a:extLst>
              <a:ext uri="{FF2B5EF4-FFF2-40B4-BE49-F238E27FC236}">
                <a16:creationId xmlns:a16="http://schemas.microsoft.com/office/drawing/2014/main" id="{FDB3FE5E-91FF-B739-0014-7C9E6AE3118F}"/>
              </a:ext>
              <a:ext uri="{C183D7F6-B498-43B3-948B-1728B52AA6E4}">
                <adec:decorative xmlns:adec="http://schemas.microsoft.com/office/drawing/2017/decorative" val="1"/>
              </a:ext>
            </a:extLst>
          </p:cNvPr>
          <p:cNvSpPr/>
          <p:nvPr/>
        </p:nvSpPr>
        <p:spPr>
          <a:xfrm>
            <a:off x="8220533" y="1402178"/>
            <a:ext cx="1125760" cy="1212224"/>
          </a:xfrm>
          <a:prstGeom prst="rect">
            <a:avLst/>
          </a:prstGeom>
          <a:blipFill>
            <a:blip>
              <a:extLst>
                <a:ext uri="{96DAC541-7B7A-43D3-8B79-37D633B846F1}">
                  <asvg:svgBlip xmlns:asvg="http://schemas.microsoft.com/office/drawing/2016/SVG/main" r:embed="rId8"/>
                </a:ext>
              </a:extLst>
            </a:blip>
            <a:srcRect/>
            <a:stretch>
              <a:fillRect l="-4000" r="-4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3" name="Rectangle 42">
            <a:extLst>
              <a:ext uri="{FF2B5EF4-FFF2-40B4-BE49-F238E27FC236}">
                <a16:creationId xmlns:a16="http://schemas.microsoft.com/office/drawing/2014/main" id="{27B0CA71-6A8F-6E10-9E2D-140FE5BF99BE}"/>
              </a:ext>
              <a:ext uri="{C183D7F6-B498-43B3-948B-1728B52AA6E4}">
                <adec:decorative xmlns:adec="http://schemas.microsoft.com/office/drawing/2017/decorative" val="1"/>
              </a:ext>
            </a:extLst>
          </p:cNvPr>
          <p:cNvSpPr/>
          <p:nvPr/>
        </p:nvSpPr>
        <p:spPr>
          <a:xfrm>
            <a:off x="8183338" y="3109059"/>
            <a:ext cx="1200149" cy="1212224"/>
          </a:xfrm>
          <a:prstGeom prst="rect">
            <a:avLst/>
          </a:prstGeom>
          <a:blipFill>
            <a:blip>
              <a:extLst>
                <a:ext uri="{96DAC541-7B7A-43D3-8B79-37D633B846F1}">
                  <asvg:svgBlip xmlns:asvg="http://schemas.microsoft.com/office/drawing/2016/SVG/main" r:embed="rId9"/>
                </a:ext>
              </a:extLst>
            </a:blip>
            <a:srcRect/>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45" name="Graphic 44">
            <a:extLst>
              <a:ext uri="{FF2B5EF4-FFF2-40B4-BE49-F238E27FC236}">
                <a16:creationId xmlns:a16="http://schemas.microsoft.com/office/drawing/2014/main" id="{3306905A-355A-F57D-F7DA-4E67E1F42016}"/>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8144892" y="4732704"/>
            <a:ext cx="1238595" cy="1238595"/>
          </a:xfrm>
          <a:prstGeom prst="rect">
            <a:avLst/>
          </a:prstGeom>
        </p:spPr>
      </p:pic>
    </p:spTree>
    <p:extLst>
      <p:ext uri="{BB962C8B-B14F-4D97-AF65-F5344CB8AC3E}">
        <p14:creationId xmlns:p14="http://schemas.microsoft.com/office/powerpoint/2010/main" val="3450611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B6CF-588A-7A83-F215-EBA5F76B68BA}"/>
              </a:ext>
            </a:extLst>
          </p:cNvPr>
          <p:cNvSpPr>
            <a:spLocks noGrp="1"/>
          </p:cNvSpPr>
          <p:nvPr>
            <p:ph type="title"/>
          </p:nvPr>
        </p:nvSpPr>
        <p:spPr/>
        <p:txBody>
          <a:bodyPr>
            <a:normAutofit/>
          </a:bodyPr>
          <a:lstStyle/>
          <a:p>
            <a:r>
              <a:rPr lang="en-US" sz="4000" dirty="0"/>
              <a:t>What is a </a:t>
            </a:r>
            <a:r>
              <a:rPr lang="en-US" sz="4000" b="1" u="sng" dirty="0"/>
              <a:t>subcontractor</a:t>
            </a:r>
            <a:r>
              <a:rPr lang="en-US" sz="4000" dirty="0"/>
              <a:t> responsible for?</a:t>
            </a:r>
          </a:p>
        </p:txBody>
      </p:sp>
      <p:sp>
        <p:nvSpPr>
          <p:cNvPr id="3" name="Content Placeholder 2">
            <a:extLst>
              <a:ext uri="{FF2B5EF4-FFF2-40B4-BE49-F238E27FC236}">
                <a16:creationId xmlns:a16="http://schemas.microsoft.com/office/drawing/2014/main" id="{0A47B6FE-3B77-5341-36EF-0E5DCE7859FB}"/>
              </a:ext>
            </a:extLst>
          </p:cNvPr>
          <p:cNvSpPr>
            <a:spLocks noGrp="1"/>
          </p:cNvSpPr>
          <p:nvPr>
            <p:ph sz="half" idx="1"/>
          </p:nvPr>
        </p:nvSpPr>
        <p:spPr>
          <a:xfrm>
            <a:off x="2075934" y="2211859"/>
            <a:ext cx="3620531" cy="815546"/>
          </a:xfrm>
        </p:spPr>
        <p:txBody>
          <a:bodyPr>
            <a:normAutofit/>
          </a:bodyPr>
          <a:lstStyle/>
          <a:p>
            <a:pPr marL="0" indent="0">
              <a:buNone/>
            </a:pPr>
            <a:r>
              <a:rPr lang="en-US" sz="2000" dirty="0"/>
              <a:t>Completing a Certificate of Compliance</a:t>
            </a:r>
          </a:p>
          <a:p>
            <a:pPr marL="0" indent="0">
              <a:buNone/>
            </a:pPr>
            <a:endParaRPr lang="en-US" dirty="0"/>
          </a:p>
        </p:txBody>
      </p:sp>
      <p:sp>
        <p:nvSpPr>
          <p:cNvPr id="4" name="Content Placeholder 3">
            <a:extLst>
              <a:ext uri="{FF2B5EF4-FFF2-40B4-BE49-F238E27FC236}">
                <a16:creationId xmlns:a16="http://schemas.microsoft.com/office/drawing/2014/main" id="{C0F99319-E6F7-94EA-7C9C-0A427110E7B6}"/>
              </a:ext>
            </a:extLst>
          </p:cNvPr>
          <p:cNvSpPr>
            <a:spLocks noGrp="1"/>
          </p:cNvSpPr>
          <p:nvPr>
            <p:ph sz="half" idx="2"/>
          </p:nvPr>
        </p:nvSpPr>
        <p:spPr>
          <a:xfrm>
            <a:off x="7937984" y="2211859"/>
            <a:ext cx="3269594" cy="1779373"/>
          </a:xfrm>
        </p:spPr>
        <p:txBody>
          <a:bodyPr>
            <a:normAutofit/>
          </a:bodyPr>
          <a:lstStyle/>
          <a:p>
            <a:pPr marL="0" lvl="0" indent="0">
              <a:buNone/>
            </a:pPr>
            <a:r>
              <a:rPr lang="en-US" sz="2000" dirty="0"/>
              <a:t>Maintaining insurance:</a:t>
            </a:r>
          </a:p>
          <a:p>
            <a:pPr marL="342900" lvl="1" indent="-342900"/>
            <a:r>
              <a:rPr lang="en-US" sz="1800" dirty="0"/>
              <a:t>Worker’s compensation </a:t>
            </a:r>
          </a:p>
          <a:p>
            <a:pPr marL="342900" lvl="1" indent="-342900"/>
            <a:r>
              <a:rPr lang="en-US" sz="1800" dirty="0"/>
              <a:t>General liability </a:t>
            </a:r>
          </a:p>
          <a:p>
            <a:pPr marL="342900" lvl="1" indent="-342900"/>
            <a:r>
              <a:rPr lang="en-US" sz="1800" dirty="0"/>
              <a:t>Commercial vehicle </a:t>
            </a:r>
          </a:p>
          <a:p>
            <a:pPr marL="342900" lvl="1" indent="-342900"/>
            <a:r>
              <a:rPr lang="en-US" sz="1800" dirty="0"/>
              <a:t>Any other required</a:t>
            </a:r>
          </a:p>
        </p:txBody>
      </p:sp>
      <p:sp>
        <p:nvSpPr>
          <p:cNvPr id="9" name="TextBox 8">
            <a:extLst>
              <a:ext uri="{FF2B5EF4-FFF2-40B4-BE49-F238E27FC236}">
                <a16:creationId xmlns:a16="http://schemas.microsoft.com/office/drawing/2014/main" id="{88B1B3D4-819D-D23D-491C-54D6ED318DBF}"/>
              </a:ext>
            </a:extLst>
          </p:cNvPr>
          <p:cNvSpPr txBox="1"/>
          <p:nvPr/>
        </p:nvSpPr>
        <p:spPr>
          <a:xfrm>
            <a:off x="3848878" y="4578312"/>
            <a:ext cx="4992129" cy="2339102"/>
          </a:xfrm>
          <a:prstGeom prst="rect">
            <a:avLst/>
          </a:prstGeom>
          <a:noFill/>
        </p:spPr>
        <p:txBody>
          <a:bodyPr wrap="square" rtlCol="0">
            <a:spAutoFit/>
          </a:bodyPr>
          <a:lstStyle/>
          <a:p>
            <a:pPr lvl="0">
              <a:tabLst>
                <a:tab pos="628650" algn="l"/>
              </a:tabLst>
            </a:pPr>
            <a:r>
              <a:rPr lang="en-US" sz="2000" dirty="0"/>
              <a:t>Providing records to General Contractor:</a:t>
            </a:r>
          </a:p>
          <a:p>
            <a:pPr marL="342900" lvl="1" indent="-342900">
              <a:buFont typeface="Arial" panose="020B0604020202020204" pitchFamily="34" charset="0"/>
              <a:buChar char="•"/>
              <a:tabLst>
                <a:tab pos="628650" algn="l"/>
              </a:tabLst>
            </a:pPr>
            <a:r>
              <a:rPr lang="en-US" dirty="0"/>
              <a:t>Certificates of Compliance </a:t>
            </a:r>
          </a:p>
          <a:p>
            <a:pPr marL="342900" lvl="1" indent="-342900">
              <a:buFont typeface="Arial" panose="020B0604020202020204" pitchFamily="34" charset="0"/>
              <a:buChar char="•"/>
              <a:tabLst>
                <a:tab pos="628650" algn="l"/>
              </a:tabLst>
            </a:pPr>
            <a:r>
              <a:rPr lang="en-US" dirty="0"/>
              <a:t>OSHA cards</a:t>
            </a:r>
          </a:p>
          <a:p>
            <a:pPr marL="342900" lvl="1" indent="-342900">
              <a:buFont typeface="Arial" panose="020B0604020202020204" pitchFamily="34" charset="0"/>
              <a:buChar char="•"/>
              <a:tabLst>
                <a:tab pos="628650" algn="l"/>
              </a:tabLst>
            </a:pPr>
            <a:r>
              <a:rPr lang="en-US" dirty="0"/>
              <a:t>Daily job site records</a:t>
            </a:r>
          </a:p>
          <a:p>
            <a:pPr marL="342900" lvl="1" indent="-342900">
              <a:buFont typeface="Arial" panose="020B0604020202020204" pitchFamily="34" charset="0"/>
              <a:buChar char="•"/>
              <a:tabLst>
                <a:tab pos="628650" algn="l"/>
              </a:tabLst>
            </a:pPr>
            <a:r>
              <a:rPr lang="en-US" dirty="0"/>
              <a:t>Certified payroll</a:t>
            </a:r>
          </a:p>
          <a:p>
            <a:pPr marL="342900" lvl="1" indent="-342900">
              <a:buFont typeface="Arial" panose="020B0604020202020204" pitchFamily="34" charset="0"/>
              <a:buChar char="•"/>
              <a:tabLst>
                <a:tab pos="628650" algn="l"/>
              </a:tabLst>
            </a:pPr>
            <a:r>
              <a:rPr lang="en-US" dirty="0"/>
              <a:t>DUA Certificate of Compliance</a:t>
            </a:r>
          </a:p>
          <a:p>
            <a:pPr marL="342900" lvl="1" indent="-342900">
              <a:buFont typeface="Arial" panose="020B0604020202020204" pitchFamily="34" charset="0"/>
              <a:buChar char="•"/>
              <a:tabLst>
                <a:tab pos="628650" algn="l"/>
              </a:tabLst>
            </a:pPr>
            <a:r>
              <a:rPr lang="en-US" dirty="0"/>
              <a:t>DOR Certificate of Good Standing</a:t>
            </a:r>
          </a:p>
          <a:p>
            <a:endParaRPr lang="en-US" dirty="0"/>
          </a:p>
        </p:txBody>
      </p:sp>
      <p:sp>
        <p:nvSpPr>
          <p:cNvPr id="5" name="Slide Number Placeholder 4">
            <a:extLst>
              <a:ext uri="{FF2B5EF4-FFF2-40B4-BE49-F238E27FC236}">
                <a16:creationId xmlns:a16="http://schemas.microsoft.com/office/drawing/2014/main" id="{A48C3CD3-BC56-011A-D682-FB084BA451A2}"/>
              </a:ext>
              <a:ext uri="{C183D7F6-B498-43B3-948B-1728B52AA6E4}">
                <adec:decorative xmlns:adec="http://schemas.microsoft.com/office/drawing/2017/decorative" val="1"/>
              </a:ext>
            </a:extLst>
          </p:cNvPr>
          <p:cNvSpPr>
            <a:spLocks noGrp="1"/>
          </p:cNvSpPr>
          <p:nvPr>
            <p:ph type="sldNum" sz="quarter" idx="12"/>
          </p:nvPr>
        </p:nvSpPr>
        <p:spPr/>
        <p:txBody>
          <a:bodyPr/>
          <a:lstStyle/>
          <a:p>
            <a:fld id="{E0E267CC-2087-4FC7-8FDE-A41ECB95C19E}" type="slidenum">
              <a:rPr lang="en-US" smtClean="0"/>
              <a:t>11</a:t>
            </a:fld>
            <a:endParaRPr lang="en-US" dirty="0"/>
          </a:p>
        </p:txBody>
      </p:sp>
      <p:sp>
        <p:nvSpPr>
          <p:cNvPr id="6" name="Rectangle 5">
            <a:extLst>
              <a:ext uri="{FF2B5EF4-FFF2-40B4-BE49-F238E27FC236}">
                <a16:creationId xmlns:a16="http://schemas.microsoft.com/office/drawing/2014/main" id="{59195BAB-4FCC-054C-5A67-4C4069974402}"/>
              </a:ext>
              <a:ext uri="{C183D7F6-B498-43B3-948B-1728B52AA6E4}">
                <adec:decorative xmlns:adec="http://schemas.microsoft.com/office/drawing/2017/decorative" val="1"/>
              </a:ext>
            </a:extLst>
          </p:cNvPr>
          <p:cNvSpPr/>
          <p:nvPr/>
        </p:nvSpPr>
        <p:spPr>
          <a:xfrm>
            <a:off x="533297" y="1882776"/>
            <a:ext cx="1437710" cy="1546224"/>
          </a:xfrm>
          <a:prstGeom prst="rect">
            <a:avLst/>
          </a:prstGeom>
          <a:blipFill>
            <a:blip>
              <a:extLst>
                <a:ext uri="{96DAC541-7B7A-43D3-8B79-37D633B846F1}">
                  <asvg:svgBlip xmlns:asvg="http://schemas.microsoft.com/office/drawing/2016/SVG/main" r:embed="rId3"/>
                </a:ext>
              </a:extLst>
            </a:blip>
            <a:srcRect/>
            <a:stretch>
              <a:fillRect l="-4000" r="-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7" name="Rectangle 6">
            <a:extLst>
              <a:ext uri="{FF2B5EF4-FFF2-40B4-BE49-F238E27FC236}">
                <a16:creationId xmlns:a16="http://schemas.microsoft.com/office/drawing/2014/main" id="{9E39F783-85B1-A56D-CB97-85DBD8F3D136}"/>
              </a:ext>
              <a:ext uri="{C183D7F6-B498-43B3-948B-1728B52AA6E4}">
                <adec:decorative xmlns:adec="http://schemas.microsoft.com/office/drawing/2017/decorative" val="1"/>
              </a:ext>
            </a:extLst>
          </p:cNvPr>
          <p:cNvSpPr/>
          <p:nvPr/>
        </p:nvSpPr>
        <p:spPr>
          <a:xfrm>
            <a:off x="2295541" y="4293972"/>
            <a:ext cx="1553337" cy="1546224"/>
          </a:xfrm>
          <a:prstGeom prst="rect">
            <a:avLst/>
          </a:prstGeom>
          <a:blipFill>
            <a:blip>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8" name="Rectangle 7">
            <a:extLst>
              <a:ext uri="{FF2B5EF4-FFF2-40B4-BE49-F238E27FC236}">
                <a16:creationId xmlns:a16="http://schemas.microsoft.com/office/drawing/2014/main" id="{647E6084-67CD-F5B1-2E93-648939D24EDD}"/>
              </a:ext>
              <a:ext uri="{C183D7F6-B498-43B3-948B-1728B52AA6E4}">
                <adec:decorative xmlns:adec="http://schemas.microsoft.com/office/drawing/2017/decorative" val="1"/>
              </a:ext>
            </a:extLst>
          </p:cNvPr>
          <p:cNvSpPr/>
          <p:nvPr/>
        </p:nvSpPr>
        <p:spPr>
          <a:xfrm>
            <a:off x="6428808" y="1882776"/>
            <a:ext cx="1509176" cy="1546224"/>
          </a:xfrm>
          <a:prstGeom prst="rect">
            <a:avLst/>
          </a:prstGeom>
          <a:blipFill>
            <a:blip>
              <a:extLst>
                <a:ext uri="{96DAC541-7B7A-43D3-8B79-37D633B846F1}">
                  <asvg:svgBlip xmlns:asvg="http://schemas.microsoft.com/office/drawing/2016/SVG/main" r:embed="rId5"/>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1450152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8DCD-76D7-1A6A-9B06-8C30DCCC7AFE}"/>
              </a:ext>
            </a:extLst>
          </p:cNvPr>
          <p:cNvSpPr>
            <a:spLocks noGrp="1"/>
          </p:cNvSpPr>
          <p:nvPr>
            <p:ph type="title"/>
          </p:nvPr>
        </p:nvSpPr>
        <p:spPr/>
        <p:txBody>
          <a:bodyPr>
            <a:normAutofit/>
          </a:bodyPr>
          <a:lstStyle/>
          <a:p>
            <a:r>
              <a:rPr lang="en-US" sz="4000" dirty="0"/>
              <a:t>What documents are required and when?</a:t>
            </a:r>
          </a:p>
        </p:txBody>
      </p:sp>
      <p:graphicFrame>
        <p:nvGraphicFramePr>
          <p:cNvPr id="6" name="Content Placeholder 5">
            <a:extLst>
              <a:ext uri="{FF2B5EF4-FFF2-40B4-BE49-F238E27FC236}">
                <a16:creationId xmlns:a16="http://schemas.microsoft.com/office/drawing/2014/main" id="{098237DB-6F6D-3183-102C-B1D55AA7DB9D}"/>
              </a:ext>
            </a:extLst>
          </p:cNvPr>
          <p:cNvGraphicFramePr>
            <a:graphicFrameLocks noGrp="1"/>
          </p:cNvGraphicFramePr>
          <p:nvPr>
            <p:ph idx="1"/>
            <p:extLst>
              <p:ext uri="{D42A27DB-BD31-4B8C-83A1-F6EECF244321}">
                <p14:modId xmlns:p14="http://schemas.microsoft.com/office/powerpoint/2010/main" val="2269245489"/>
              </p:ext>
            </p:extLst>
          </p:nvPr>
        </p:nvGraphicFramePr>
        <p:xfrm>
          <a:off x="323850" y="1189703"/>
          <a:ext cx="11544300" cy="5253022"/>
        </p:xfrm>
        <a:graphic>
          <a:graphicData uri="http://schemas.openxmlformats.org/drawingml/2006/table">
            <a:tbl>
              <a:tblPr firstRow="1" bandRow="1">
                <a:tableStyleId>{5C22544A-7EE6-4342-B048-85BDC9FD1C3A}</a:tableStyleId>
              </a:tblPr>
              <a:tblGrid>
                <a:gridCol w="2400300">
                  <a:extLst>
                    <a:ext uri="{9D8B030D-6E8A-4147-A177-3AD203B41FA5}">
                      <a16:colId xmlns:a16="http://schemas.microsoft.com/office/drawing/2014/main" val="1908872538"/>
                    </a:ext>
                  </a:extLst>
                </a:gridCol>
                <a:gridCol w="3371850">
                  <a:extLst>
                    <a:ext uri="{9D8B030D-6E8A-4147-A177-3AD203B41FA5}">
                      <a16:colId xmlns:a16="http://schemas.microsoft.com/office/drawing/2014/main" val="3728421384"/>
                    </a:ext>
                  </a:extLst>
                </a:gridCol>
                <a:gridCol w="3034352">
                  <a:extLst>
                    <a:ext uri="{9D8B030D-6E8A-4147-A177-3AD203B41FA5}">
                      <a16:colId xmlns:a16="http://schemas.microsoft.com/office/drawing/2014/main" val="1917485490"/>
                    </a:ext>
                  </a:extLst>
                </a:gridCol>
                <a:gridCol w="2737798">
                  <a:extLst>
                    <a:ext uri="{9D8B030D-6E8A-4147-A177-3AD203B41FA5}">
                      <a16:colId xmlns:a16="http://schemas.microsoft.com/office/drawing/2014/main" val="841116403"/>
                    </a:ext>
                  </a:extLst>
                </a:gridCol>
              </a:tblGrid>
              <a:tr h="413345">
                <a:tc>
                  <a:txBody>
                    <a:bodyPr/>
                    <a:lstStyle/>
                    <a:p>
                      <a:r>
                        <a:rPr lang="en-US" sz="1400" dirty="0"/>
                        <a:t>Form</a:t>
                      </a:r>
                    </a:p>
                  </a:txBody>
                  <a:tcPr/>
                </a:tc>
                <a:tc>
                  <a:txBody>
                    <a:bodyPr/>
                    <a:lstStyle/>
                    <a:p>
                      <a:r>
                        <a:rPr lang="en-US" sz="1400"/>
                        <a:t>Description</a:t>
                      </a:r>
                    </a:p>
                  </a:txBody>
                  <a:tcPr/>
                </a:tc>
                <a:tc>
                  <a:txBody>
                    <a:bodyPr/>
                    <a:lstStyle/>
                    <a:p>
                      <a:r>
                        <a:rPr lang="en-US" sz="1400"/>
                        <a:t>When to Submit</a:t>
                      </a:r>
                    </a:p>
                  </a:txBody>
                  <a:tcPr/>
                </a:tc>
                <a:tc>
                  <a:txBody>
                    <a:bodyPr/>
                    <a:lstStyle/>
                    <a:p>
                      <a:r>
                        <a:rPr lang="en-US" sz="1400"/>
                        <a:t>Who Is Responsible</a:t>
                      </a:r>
                    </a:p>
                  </a:txBody>
                  <a:tcPr/>
                </a:tc>
                <a:extLst>
                  <a:ext uri="{0D108BD9-81ED-4DB2-BD59-A6C34878D82A}">
                    <a16:rowId xmlns:a16="http://schemas.microsoft.com/office/drawing/2014/main" val="3379944227"/>
                  </a:ext>
                </a:extLst>
              </a:tr>
              <a:tr h="508880">
                <a:tc>
                  <a:txBody>
                    <a:bodyPr/>
                    <a:lstStyle/>
                    <a:p>
                      <a:r>
                        <a:rPr lang="en-US" sz="1400" dirty="0"/>
                        <a:t>Subcontractor List</a:t>
                      </a:r>
                    </a:p>
                  </a:txBody>
                  <a:tcPr anchor="ctr"/>
                </a:tc>
                <a:tc>
                  <a:txBody>
                    <a:bodyPr/>
                    <a:lstStyle/>
                    <a:p>
                      <a:r>
                        <a:rPr lang="en-US" sz="1400"/>
                        <a:t>List of all subcontractors; must be kept up-to-date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Before construction; updates within 15 days of changes</a:t>
                      </a:r>
                    </a:p>
                  </a:txBody>
                  <a:tcPr anchor="ctr"/>
                </a:tc>
                <a:tc>
                  <a:txBody>
                    <a:bodyPr/>
                    <a:lstStyle/>
                    <a:p>
                      <a:r>
                        <a:rPr lang="en-US" sz="1400"/>
                        <a:t>General Contractor (GC) </a:t>
                      </a:r>
                      <a:r>
                        <a:rPr lang="en-US" sz="1400">
                          <a:sym typeface="Wingdings" panose="05000000000000000000" pitchFamily="2" charset="2"/>
                        </a:rPr>
                        <a:t> Project Owner</a:t>
                      </a:r>
                      <a:endParaRPr lang="en-US" sz="1400"/>
                    </a:p>
                  </a:txBody>
                  <a:tcPr anchor="ctr"/>
                </a:tc>
                <a:extLst>
                  <a:ext uri="{0D108BD9-81ED-4DB2-BD59-A6C34878D82A}">
                    <a16:rowId xmlns:a16="http://schemas.microsoft.com/office/drawing/2014/main" val="2521327510"/>
                  </a:ext>
                </a:extLst>
              </a:tr>
              <a:tr h="713444">
                <a:tc>
                  <a:txBody>
                    <a:bodyPr/>
                    <a:lstStyle/>
                    <a:p>
                      <a:r>
                        <a:rPr lang="en-US" sz="1400"/>
                        <a:t>Certificate of Compliance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Affirms compliance with labor laws, not debarred, no serious violations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Before starting work on project</a:t>
                      </a:r>
                    </a:p>
                  </a:txBody>
                  <a:tcPr anchor="ctr"/>
                </a:tc>
                <a:tc>
                  <a:txBody>
                    <a:bodyPr/>
                    <a:lstStyle/>
                    <a:p>
                      <a:r>
                        <a:rPr lang="en-US" sz="1400"/>
                        <a:t>Each Contractor/Subcontractor </a:t>
                      </a:r>
                      <a:r>
                        <a:rPr lang="en-US" sz="1400">
                          <a:sym typeface="Wingdings" panose="05000000000000000000" pitchFamily="2" charset="2"/>
                        </a:rPr>
                        <a:t> GC  Project Owner</a:t>
                      </a:r>
                      <a:endParaRPr lang="en-US" sz="1400"/>
                    </a:p>
                  </a:txBody>
                  <a:tcPr anchor="ctr"/>
                </a:tc>
                <a:extLst>
                  <a:ext uri="{0D108BD9-81ED-4DB2-BD59-A6C34878D82A}">
                    <a16:rowId xmlns:a16="http://schemas.microsoft.com/office/drawing/2014/main" val="1971956945"/>
                  </a:ext>
                </a:extLst>
              </a:tr>
              <a:tr h="508880">
                <a:tc>
                  <a:txBody>
                    <a:bodyPr/>
                    <a:lstStyle/>
                    <a:p>
                      <a:r>
                        <a:rPr lang="en-US" sz="1400"/>
                        <a:t>Certified Payroll Record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Certified payroll records for all employees</a:t>
                      </a:r>
                    </a:p>
                  </a:txBody>
                  <a:tcPr anchor="ctr"/>
                </a:tc>
                <a:tc>
                  <a:txBody>
                    <a:bodyPr/>
                    <a:lstStyle/>
                    <a:p>
                      <a:r>
                        <a:rPr lang="en-US" sz="1400"/>
                        <a:t>Ongoing, per payroll schedule</a:t>
                      </a:r>
                    </a:p>
                  </a:txBody>
                  <a:tcPr anchor="ctr"/>
                </a:tc>
                <a:tc>
                  <a:txBody>
                    <a:bodyPr/>
                    <a:lstStyle/>
                    <a:p>
                      <a:r>
                        <a:rPr lang="en-US" sz="1400"/>
                        <a:t>GC &amp; Subcontractors</a:t>
                      </a:r>
                    </a:p>
                  </a:txBody>
                  <a:tcPr anchor="ctr"/>
                </a:tc>
                <a:extLst>
                  <a:ext uri="{0D108BD9-81ED-4DB2-BD59-A6C34878D82A}">
                    <a16:rowId xmlns:a16="http://schemas.microsoft.com/office/drawing/2014/main" val="3912404515"/>
                  </a:ext>
                </a:extLst>
              </a:tr>
              <a:tr h="413345">
                <a:tc>
                  <a:txBody>
                    <a:bodyPr/>
                    <a:lstStyle/>
                    <a:p>
                      <a:r>
                        <a:rPr lang="en-US" sz="1400"/>
                        <a:t>Daily Job Site Record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Record of who is on-site each day</a:t>
                      </a:r>
                    </a:p>
                  </a:txBody>
                  <a:tcPr anchor="ctr"/>
                </a:tc>
                <a:tc>
                  <a:txBody>
                    <a:bodyPr/>
                    <a:lstStyle/>
                    <a:p>
                      <a:r>
                        <a:rPr lang="en-US" sz="1400"/>
                        <a:t>Ongoing during construction</a:t>
                      </a:r>
                    </a:p>
                  </a:txBody>
                  <a:tcPr anchor="ctr"/>
                </a:tc>
                <a:tc>
                  <a:txBody>
                    <a:bodyPr/>
                    <a:lstStyle/>
                    <a:p>
                      <a:r>
                        <a:rPr lang="en-US" sz="1400"/>
                        <a:t>GC &amp; Subcontractors</a:t>
                      </a:r>
                    </a:p>
                  </a:txBody>
                  <a:tcPr anchor="ctr"/>
                </a:tc>
                <a:extLst>
                  <a:ext uri="{0D108BD9-81ED-4DB2-BD59-A6C34878D82A}">
                    <a16:rowId xmlns:a16="http://schemas.microsoft.com/office/drawing/2014/main" val="4105382710"/>
                  </a:ext>
                </a:extLst>
              </a:tr>
              <a:tr h="508880">
                <a:tc>
                  <a:txBody>
                    <a:bodyPr/>
                    <a:lstStyle/>
                    <a:p>
                      <a:r>
                        <a:rPr lang="en-US" sz="1400"/>
                        <a:t>OSHA Training Cards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Copies of OSHA 10 cards for each worker</a:t>
                      </a:r>
                    </a:p>
                  </a:txBody>
                  <a:tcPr anchor="ctr"/>
                </a:tc>
                <a:tc>
                  <a:txBody>
                    <a:bodyPr/>
                    <a:lstStyle/>
                    <a:p>
                      <a:r>
                        <a:rPr lang="en-US" sz="1400" dirty="0"/>
                        <a:t>Within 2 weeks of worker’s start date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GC &amp; Subcontractors</a:t>
                      </a:r>
                    </a:p>
                  </a:txBody>
                  <a:tcPr anchor="ctr"/>
                </a:tc>
                <a:extLst>
                  <a:ext uri="{0D108BD9-81ED-4DB2-BD59-A6C34878D82A}">
                    <a16:rowId xmlns:a16="http://schemas.microsoft.com/office/drawing/2014/main" val="464911687"/>
                  </a:ext>
                </a:extLst>
              </a:tr>
              <a:tr h="718419">
                <a:tc>
                  <a:txBody>
                    <a:bodyPr/>
                    <a:lstStyle/>
                    <a:p>
                      <a:r>
                        <a:rPr lang="en-US" sz="1400"/>
                        <a:t>Closeout Certificate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GC certifies compliance with all requirements &amp; wage laws</a:t>
                      </a:r>
                    </a:p>
                  </a:txBody>
                  <a:tcPr anchor="ctr"/>
                </a:tc>
                <a:tc>
                  <a:txBody>
                    <a:bodyPr/>
                    <a:lstStyle/>
                    <a:p>
                      <a:r>
                        <a:rPr lang="en-US" sz="1400"/>
                        <a:t>Within 15 days of completion of construction along with all other records</a:t>
                      </a:r>
                    </a:p>
                  </a:txBody>
                  <a:tcPr anchor="ctr"/>
                </a:tc>
                <a:tc>
                  <a:txBody>
                    <a:bodyPr/>
                    <a:lstStyle/>
                    <a:p>
                      <a:r>
                        <a:rPr lang="en-US" sz="1400"/>
                        <a:t>GC </a:t>
                      </a:r>
                      <a:r>
                        <a:rPr lang="en-US" sz="1400">
                          <a:sym typeface="Wingdings" panose="05000000000000000000" pitchFamily="2" charset="2"/>
                        </a:rPr>
                        <a:t> Project Owner</a:t>
                      </a:r>
                      <a:endParaRPr lang="en-US" sz="1400"/>
                    </a:p>
                  </a:txBody>
                  <a:tcPr anchor="ctr"/>
                </a:tc>
                <a:extLst>
                  <a:ext uri="{0D108BD9-81ED-4DB2-BD59-A6C34878D82A}">
                    <a16:rowId xmlns:a16="http://schemas.microsoft.com/office/drawing/2014/main" val="1239065208"/>
                  </a:ext>
                </a:extLst>
              </a:tr>
              <a:tr h="713444">
                <a:tc>
                  <a:txBody>
                    <a:bodyPr/>
                    <a:lstStyle/>
                    <a:p>
                      <a:r>
                        <a:rPr lang="en-US" sz="1400"/>
                        <a:t>DUA Certificate of Compliance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Proof of compliance with MA Dept. of Unemployment Assistance (DUA)</a:t>
                      </a:r>
                    </a:p>
                  </a:txBody>
                  <a:tcPr anchor="ctr"/>
                </a:tc>
                <a:tc>
                  <a:txBody>
                    <a:bodyPr/>
                    <a:lstStyle/>
                    <a:p>
                      <a:r>
                        <a:rPr lang="en-US" sz="1400"/>
                        <a:t>Within 30 days before work starts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GC &amp; Subcontractors</a:t>
                      </a:r>
                    </a:p>
                  </a:txBody>
                  <a:tcPr anchor="ctr"/>
                </a:tc>
                <a:extLst>
                  <a:ext uri="{0D108BD9-81ED-4DB2-BD59-A6C34878D82A}">
                    <a16:rowId xmlns:a16="http://schemas.microsoft.com/office/drawing/2014/main" val="3422482954"/>
                  </a:ext>
                </a:extLst>
              </a:tr>
              <a:tr h="713444">
                <a:tc>
                  <a:txBody>
                    <a:bodyPr/>
                    <a:lstStyle/>
                    <a:p>
                      <a:r>
                        <a:rPr lang="en-US" sz="1400"/>
                        <a:t>DOR Certificate of Good Standing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Proof of good standing with MA Dept. of Revenue (DOR)</a:t>
                      </a:r>
                    </a:p>
                  </a:txBody>
                  <a:tcPr anchor="ctr"/>
                </a:tc>
                <a:tc>
                  <a:txBody>
                    <a:bodyPr/>
                    <a:lstStyle/>
                    <a:p>
                      <a:r>
                        <a:rPr lang="en-US" sz="1400" dirty="0"/>
                        <a:t>Within 30 days before work starts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GC &amp; Subcontractors</a:t>
                      </a:r>
                    </a:p>
                  </a:txBody>
                  <a:tcPr anchor="ctr"/>
                </a:tc>
                <a:extLst>
                  <a:ext uri="{0D108BD9-81ED-4DB2-BD59-A6C34878D82A}">
                    <a16:rowId xmlns:a16="http://schemas.microsoft.com/office/drawing/2014/main" val="526551066"/>
                  </a:ext>
                </a:extLst>
              </a:tr>
            </a:tbl>
          </a:graphicData>
        </a:graphic>
      </p:graphicFrame>
      <p:sp>
        <p:nvSpPr>
          <p:cNvPr id="4" name="Slide Number Placeholder 3">
            <a:extLst>
              <a:ext uri="{FF2B5EF4-FFF2-40B4-BE49-F238E27FC236}">
                <a16:creationId xmlns:a16="http://schemas.microsoft.com/office/drawing/2014/main" id="{A11778C6-0C12-23A7-EAB3-CE146F255318}"/>
              </a:ext>
              <a:ext uri="{C183D7F6-B498-43B3-948B-1728B52AA6E4}">
                <adec:decorative xmlns:adec="http://schemas.microsoft.com/office/drawing/2017/decorative" val="1"/>
              </a:ext>
            </a:extLst>
          </p:cNvPr>
          <p:cNvSpPr>
            <a:spLocks noGrp="1"/>
          </p:cNvSpPr>
          <p:nvPr>
            <p:ph type="sldNum" sz="quarter" idx="12"/>
          </p:nvPr>
        </p:nvSpPr>
        <p:spPr/>
        <p:txBody>
          <a:bodyPr/>
          <a:lstStyle/>
          <a:p>
            <a:fld id="{E0E267CC-2087-4FC7-8FDE-A41ECB95C19E}" type="slidenum">
              <a:rPr lang="en-US" smtClean="0"/>
              <a:t>12</a:t>
            </a:fld>
            <a:endParaRPr lang="en-US"/>
          </a:p>
        </p:txBody>
      </p:sp>
    </p:spTree>
    <p:extLst>
      <p:ext uri="{BB962C8B-B14F-4D97-AF65-F5344CB8AC3E}">
        <p14:creationId xmlns:p14="http://schemas.microsoft.com/office/powerpoint/2010/main" val="74800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EE00A-4606-7FC6-9186-A5C8D970C72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38677C3-33F4-041E-F6E0-6AFEBACBD385}"/>
              </a:ext>
            </a:extLst>
          </p:cNvPr>
          <p:cNvSpPr>
            <a:spLocks noGrp="1"/>
          </p:cNvSpPr>
          <p:nvPr>
            <p:ph type="title"/>
          </p:nvPr>
        </p:nvSpPr>
        <p:spPr/>
        <p:txBody>
          <a:bodyPr>
            <a:normAutofit/>
          </a:bodyPr>
          <a:lstStyle/>
          <a:p>
            <a:r>
              <a:rPr lang="en-US" sz="4000" dirty="0"/>
              <a:t>What is the timeline for the guidance?</a:t>
            </a:r>
          </a:p>
        </p:txBody>
      </p:sp>
      <p:sp>
        <p:nvSpPr>
          <p:cNvPr id="17" name="Chevron 17">
            <a:extLst>
              <a:ext uri="{FF2B5EF4-FFF2-40B4-BE49-F238E27FC236}">
                <a16:creationId xmlns:a16="http://schemas.microsoft.com/office/drawing/2014/main" id="{7ACD8AC4-F7A6-E50C-253C-461F6F86F1C0}"/>
              </a:ext>
              <a:ext uri="{C183D7F6-B498-43B3-948B-1728B52AA6E4}">
                <adec:decorative xmlns:adec="http://schemas.microsoft.com/office/drawing/2017/decorative" val="1"/>
              </a:ext>
            </a:extLst>
          </p:cNvPr>
          <p:cNvSpPr/>
          <p:nvPr/>
        </p:nvSpPr>
        <p:spPr bwMode="auto">
          <a:xfrm>
            <a:off x="838200" y="2060027"/>
            <a:ext cx="3403500" cy="731520"/>
          </a:xfrm>
          <a:prstGeom prst="chevron">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a:ln>
                <a:noFill/>
              </a:ln>
              <a:solidFill>
                <a:schemeClr val="tx1"/>
              </a:solidFill>
              <a:effectLst/>
              <a:latin typeface="+mj-lt"/>
            </a:endParaRPr>
          </a:p>
        </p:txBody>
      </p:sp>
      <p:sp>
        <p:nvSpPr>
          <p:cNvPr id="11" name="Chevron 11">
            <a:extLst>
              <a:ext uri="{FF2B5EF4-FFF2-40B4-BE49-F238E27FC236}">
                <a16:creationId xmlns:a16="http://schemas.microsoft.com/office/drawing/2014/main" id="{A4ECBDBE-7F7A-5A18-5BF8-CF742667E56D}"/>
              </a:ext>
              <a:ext uri="{C183D7F6-B498-43B3-948B-1728B52AA6E4}">
                <adec:decorative xmlns:adec="http://schemas.microsoft.com/office/drawing/2017/decorative" val="1"/>
              </a:ext>
            </a:extLst>
          </p:cNvPr>
          <p:cNvSpPr/>
          <p:nvPr/>
        </p:nvSpPr>
        <p:spPr bwMode="auto">
          <a:xfrm>
            <a:off x="4603987" y="2054702"/>
            <a:ext cx="3403500" cy="731520"/>
          </a:xfrm>
          <a:prstGeom prst="chevron">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a:ln>
                <a:noFill/>
              </a:ln>
              <a:solidFill>
                <a:schemeClr val="tx1"/>
              </a:solidFill>
              <a:effectLst/>
              <a:latin typeface="+mj-lt"/>
            </a:endParaRPr>
          </a:p>
        </p:txBody>
      </p:sp>
      <p:sp>
        <p:nvSpPr>
          <p:cNvPr id="9" name="TextBox 8">
            <a:extLst>
              <a:ext uri="{FF2B5EF4-FFF2-40B4-BE49-F238E27FC236}">
                <a16:creationId xmlns:a16="http://schemas.microsoft.com/office/drawing/2014/main" id="{8B382012-917D-A77D-C380-016AC8EAD1C0}"/>
              </a:ext>
            </a:extLst>
          </p:cNvPr>
          <p:cNvSpPr txBox="1"/>
          <p:nvPr/>
        </p:nvSpPr>
        <p:spPr>
          <a:xfrm>
            <a:off x="1472962" y="2258370"/>
            <a:ext cx="2310713" cy="369332"/>
          </a:xfrm>
          <a:prstGeom prst="rect">
            <a:avLst/>
          </a:prstGeom>
          <a:noFill/>
        </p:spPr>
        <p:txBody>
          <a:bodyPr wrap="square" rtlCol="0">
            <a:spAutoFit/>
          </a:bodyPr>
          <a:lstStyle/>
          <a:p>
            <a:r>
              <a:rPr lang="en-US" b="1" dirty="0">
                <a:solidFill>
                  <a:schemeClr val="bg1"/>
                </a:solidFill>
              </a:rPr>
              <a:t>Pre-construction</a:t>
            </a:r>
          </a:p>
        </p:txBody>
      </p:sp>
      <p:sp>
        <p:nvSpPr>
          <p:cNvPr id="4" name="Slide Number Placeholder 3">
            <a:extLst>
              <a:ext uri="{FF2B5EF4-FFF2-40B4-BE49-F238E27FC236}">
                <a16:creationId xmlns:a16="http://schemas.microsoft.com/office/drawing/2014/main" id="{A2F5C572-730D-F03E-F8E3-94668CDBC011}"/>
              </a:ext>
              <a:ext uri="{C183D7F6-B498-43B3-948B-1728B52AA6E4}">
                <adec:decorative xmlns:adec="http://schemas.microsoft.com/office/drawing/2017/decorative" val="1"/>
              </a:ext>
            </a:extLst>
          </p:cNvPr>
          <p:cNvSpPr>
            <a:spLocks noGrp="1"/>
          </p:cNvSpPr>
          <p:nvPr>
            <p:ph type="sldNum" sz="quarter" idx="12"/>
          </p:nvPr>
        </p:nvSpPr>
        <p:spPr/>
        <p:txBody>
          <a:bodyPr/>
          <a:lstStyle/>
          <a:p>
            <a:fld id="{871568D6-CB9E-45EC-95EC-971FF1168ED4}" type="slidenum">
              <a:rPr lang="en-US" smtClean="0"/>
              <a:pPr/>
              <a:t>13</a:t>
            </a:fld>
            <a:endParaRPr lang="en-US"/>
          </a:p>
        </p:txBody>
      </p:sp>
      <p:sp>
        <p:nvSpPr>
          <p:cNvPr id="7" name="Content Placeholder 2">
            <a:extLst>
              <a:ext uri="{FF2B5EF4-FFF2-40B4-BE49-F238E27FC236}">
                <a16:creationId xmlns:a16="http://schemas.microsoft.com/office/drawing/2014/main" id="{1E435161-F37C-6562-08FC-BD4A38709400}"/>
              </a:ext>
            </a:extLst>
          </p:cNvPr>
          <p:cNvSpPr>
            <a:spLocks noGrp="1"/>
          </p:cNvSpPr>
          <p:nvPr>
            <p:ph idx="1"/>
          </p:nvPr>
        </p:nvSpPr>
        <p:spPr>
          <a:xfrm>
            <a:off x="838199" y="2972790"/>
            <a:ext cx="3403500" cy="3520440"/>
          </a:xfrm>
          <a:solidFill>
            <a:schemeClr val="accent2">
              <a:lumMod val="20000"/>
              <a:lumOff val="80000"/>
            </a:schemeClr>
          </a:solidFill>
        </p:spPr>
        <p:txBody>
          <a:bodyPr>
            <a:normAutofit/>
          </a:bodyPr>
          <a:lstStyle/>
          <a:p>
            <a:pPr>
              <a:defRPr sz="1400"/>
            </a:pPr>
            <a:r>
              <a:rPr lang="en-US" sz="1800" dirty="0"/>
              <a:t>Subcontractor list</a:t>
            </a:r>
          </a:p>
          <a:p>
            <a:pPr>
              <a:defRPr sz="1400"/>
            </a:pPr>
            <a:r>
              <a:rPr lang="en-US" sz="1800" dirty="0"/>
              <a:t>Certificates of compliance </a:t>
            </a:r>
          </a:p>
          <a:p>
            <a:pPr>
              <a:defRPr sz="1400"/>
            </a:pPr>
            <a:r>
              <a:rPr lang="en-US" sz="1800" dirty="0"/>
              <a:t>OSHA training cards</a:t>
            </a:r>
          </a:p>
          <a:p>
            <a:pPr>
              <a:defRPr sz="1400"/>
            </a:pPr>
            <a:r>
              <a:rPr lang="en-US" sz="1800" dirty="0"/>
              <a:t>DUA Certificate of Compliance</a:t>
            </a:r>
          </a:p>
          <a:p>
            <a:pPr>
              <a:defRPr sz="1400"/>
            </a:pPr>
            <a:r>
              <a:rPr lang="en-US" sz="1800" dirty="0"/>
              <a:t>DOR Certificate of Good Standing </a:t>
            </a:r>
          </a:p>
          <a:p>
            <a:pPr>
              <a:defRPr sz="1400"/>
            </a:pPr>
            <a:r>
              <a:rPr lang="en-US" sz="1800" dirty="0"/>
              <a:t>Post worker rights notices</a:t>
            </a:r>
          </a:p>
        </p:txBody>
      </p:sp>
      <p:sp>
        <p:nvSpPr>
          <p:cNvPr id="14" name="Chevron 14">
            <a:extLst>
              <a:ext uri="{FF2B5EF4-FFF2-40B4-BE49-F238E27FC236}">
                <a16:creationId xmlns:a16="http://schemas.microsoft.com/office/drawing/2014/main" id="{C48B01E6-ACBF-F74F-811F-CE5ECEB101BA}"/>
              </a:ext>
              <a:ext uri="{C183D7F6-B498-43B3-948B-1728B52AA6E4}">
                <adec:decorative xmlns:adec="http://schemas.microsoft.com/office/drawing/2017/decorative" val="1"/>
              </a:ext>
            </a:extLst>
          </p:cNvPr>
          <p:cNvSpPr/>
          <p:nvPr/>
        </p:nvSpPr>
        <p:spPr bwMode="auto">
          <a:xfrm>
            <a:off x="8252851" y="2077276"/>
            <a:ext cx="3403500" cy="731520"/>
          </a:xfrm>
          <a:prstGeom prst="chevr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a:ln>
                <a:noFill/>
              </a:ln>
              <a:solidFill>
                <a:schemeClr val="tx1"/>
              </a:solidFill>
              <a:effectLst/>
              <a:latin typeface="+mj-lt"/>
            </a:endParaRPr>
          </a:p>
        </p:txBody>
      </p:sp>
      <p:sp>
        <p:nvSpPr>
          <p:cNvPr id="19" name="TextBox 18">
            <a:extLst>
              <a:ext uri="{FF2B5EF4-FFF2-40B4-BE49-F238E27FC236}">
                <a16:creationId xmlns:a16="http://schemas.microsoft.com/office/drawing/2014/main" id="{97E95A28-64A9-9966-D15E-BB7B0C06D11F}"/>
              </a:ext>
            </a:extLst>
          </p:cNvPr>
          <p:cNvSpPr txBox="1"/>
          <p:nvPr/>
        </p:nvSpPr>
        <p:spPr>
          <a:xfrm>
            <a:off x="5115697" y="2241121"/>
            <a:ext cx="2606315" cy="369332"/>
          </a:xfrm>
          <a:prstGeom prst="rect">
            <a:avLst/>
          </a:prstGeom>
          <a:noFill/>
        </p:spPr>
        <p:txBody>
          <a:bodyPr wrap="square" rtlCol="0">
            <a:spAutoFit/>
          </a:bodyPr>
          <a:lstStyle/>
          <a:p>
            <a:r>
              <a:rPr lang="en-US" b="1" dirty="0">
                <a:solidFill>
                  <a:schemeClr val="bg1"/>
                </a:solidFill>
              </a:rPr>
              <a:t>During construction</a:t>
            </a:r>
          </a:p>
        </p:txBody>
      </p:sp>
      <p:sp>
        <p:nvSpPr>
          <p:cNvPr id="34" name="Content Placeholder 2">
            <a:extLst>
              <a:ext uri="{FF2B5EF4-FFF2-40B4-BE49-F238E27FC236}">
                <a16:creationId xmlns:a16="http://schemas.microsoft.com/office/drawing/2014/main" id="{75E7A3ED-E579-999B-A378-891C12FAF119}"/>
              </a:ext>
            </a:extLst>
          </p:cNvPr>
          <p:cNvSpPr txBox="1">
            <a:spLocks/>
          </p:cNvSpPr>
          <p:nvPr/>
        </p:nvSpPr>
        <p:spPr>
          <a:xfrm>
            <a:off x="4603986" y="2967465"/>
            <a:ext cx="3403500" cy="3520440"/>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sz="1400"/>
            </a:pPr>
            <a:r>
              <a:rPr lang="en-US" sz="1800" dirty="0"/>
              <a:t>Updated subcontractor list </a:t>
            </a:r>
          </a:p>
          <a:p>
            <a:pPr>
              <a:defRPr sz="1400"/>
            </a:pPr>
            <a:r>
              <a:rPr lang="en-US" sz="1800" dirty="0"/>
              <a:t>Certified payrolls</a:t>
            </a:r>
          </a:p>
          <a:p>
            <a:pPr>
              <a:defRPr sz="1400"/>
            </a:pPr>
            <a:r>
              <a:rPr lang="en-US" sz="1800" dirty="0"/>
              <a:t>Daily job site record</a:t>
            </a:r>
          </a:p>
          <a:p>
            <a:pPr>
              <a:defRPr sz="1400"/>
            </a:pPr>
            <a:r>
              <a:rPr lang="en-US" sz="1800" dirty="0"/>
              <a:t>Maintain insurance &amp; bonds</a:t>
            </a:r>
          </a:p>
          <a:p>
            <a:pPr>
              <a:defRPr sz="1400"/>
            </a:pPr>
            <a:r>
              <a:rPr lang="en-US" sz="1800" dirty="0"/>
              <a:t>OSHA training cards</a:t>
            </a:r>
          </a:p>
          <a:p>
            <a:pPr>
              <a:defRPr sz="1400"/>
            </a:pPr>
            <a:r>
              <a:rPr lang="en-US" sz="1800" dirty="0"/>
              <a:t>Ongoing from added subs:</a:t>
            </a:r>
          </a:p>
          <a:p>
            <a:pPr marL="463550" lvl="1">
              <a:defRPr sz="1400"/>
            </a:pPr>
            <a:r>
              <a:rPr lang="en-US" sz="1800" dirty="0"/>
              <a:t>Certificates of compliance</a:t>
            </a:r>
          </a:p>
          <a:p>
            <a:pPr marL="463550" lvl="1">
              <a:defRPr sz="1400"/>
            </a:pPr>
            <a:r>
              <a:rPr lang="en-US" sz="1800" dirty="0"/>
              <a:t>DUA Certificate of Compliance</a:t>
            </a:r>
          </a:p>
          <a:p>
            <a:pPr marL="463550" lvl="1">
              <a:defRPr sz="1400"/>
            </a:pPr>
            <a:r>
              <a:rPr lang="en-US" sz="1800" dirty="0"/>
              <a:t>DOR Certificate of Good Standing</a:t>
            </a:r>
          </a:p>
        </p:txBody>
      </p:sp>
      <p:sp>
        <p:nvSpPr>
          <p:cNvPr id="20" name="TextBox 19">
            <a:extLst>
              <a:ext uri="{FF2B5EF4-FFF2-40B4-BE49-F238E27FC236}">
                <a16:creationId xmlns:a16="http://schemas.microsoft.com/office/drawing/2014/main" id="{29FF3086-1C35-01F6-4837-700C8BBEF676}"/>
              </a:ext>
            </a:extLst>
          </p:cNvPr>
          <p:cNvSpPr txBox="1"/>
          <p:nvPr/>
        </p:nvSpPr>
        <p:spPr>
          <a:xfrm>
            <a:off x="9203892" y="2235796"/>
            <a:ext cx="2606315" cy="369332"/>
          </a:xfrm>
          <a:prstGeom prst="rect">
            <a:avLst/>
          </a:prstGeom>
          <a:noFill/>
        </p:spPr>
        <p:txBody>
          <a:bodyPr wrap="square" rtlCol="0">
            <a:spAutoFit/>
          </a:bodyPr>
          <a:lstStyle/>
          <a:p>
            <a:r>
              <a:rPr lang="en-US" b="1" dirty="0">
                <a:solidFill>
                  <a:schemeClr val="bg1"/>
                </a:solidFill>
              </a:rPr>
              <a:t>Completion</a:t>
            </a:r>
          </a:p>
        </p:txBody>
      </p:sp>
      <p:sp>
        <p:nvSpPr>
          <p:cNvPr id="35" name="Content Placeholder 2">
            <a:extLst>
              <a:ext uri="{FF2B5EF4-FFF2-40B4-BE49-F238E27FC236}">
                <a16:creationId xmlns:a16="http://schemas.microsoft.com/office/drawing/2014/main" id="{301345B5-C1ED-9B08-6828-FEA4FB62D99C}"/>
              </a:ext>
            </a:extLst>
          </p:cNvPr>
          <p:cNvSpPr txBox="1">
            <a:spLocks/>
          </p:cNvSpPr>
          <p:nvPr/>
        </p:nvSpPr>
        <p:spPr>
          <a:xfrm>
            <a:off x="8252850" y="2962832"/>
            <a:ext cx="3403500" cy="3520440"/>
          </a:xfrm>
          <a:prstGeom prst="rect">
            <a:avLst/>
          </a:prstGeom>
          <a:solidFill>
            <a:schemeClr val="accent5">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Closeout certificate</a:t>
            </a:r>
          </a:p>
          <a:p>
            <a:r>
              <a:rPr lang="en-US" sz="1800" dirty="0"/>
              <a:t>General contractor sends all documents and records to project owner</a:t>
            </a:r>
          </a:p>
          <a:p>
            <a:r>
              <a:rPr lang="en-US" sz="1800" dirty="0"/>
              <a:t>Owner retains records for 3 years following issuance of certificate of occupancy</a:t>
            </a:r>
          </a:p>
        </p:txBody>
      </p:sp>
      <p:pic>
        <p:nvPicPr>
          <p:cNvPr id="2" name="Graphic 1">
            <a:extLst>
              <a:ext uri="{FF2B5EF4-FFF2-40B4-BE49-F238E27FC236}">
                <a16:creationId xmlns:a16="http://schemas.microsoft.com/office/drawing/2014/main" id="{B87256F5-5078-6778-14D0-ACCFEFCF229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871463" y="1003953"/>
            <a:ext cx="1104900" cy="1104900"/>
          </a:xfrm>
          <a:prstGeom prst="rect">
            <a:avLst/>
          </a:prstGeom>
        </p:spPr>
      </p:pic>
      <p:pic>
        <p:nvPicPr>
          <p:cNvPr id="3" name="Graphic 2">
            <a:extLst>
              <a:ext uri="{FF2B5EF4-FFF2-40B4-BE49-F238E27FC236}">
                <a16:creationId xmlns:a16="http://schemas.microsoft.com/office/drawing/2014/main" id="{80AF7E17-87C1-BE9A-6A2D-59843E43D3A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799633" y="1099964"/>
            <a:ext cx="912877" cy="912877"/>
          </a:xfrm>
          <a:prstGeom prst="rect">
            <a:avLst/>
          </a:prstGeom>
        </p:spPr>
      </p:pic>
      <p:pic>
        <p:nvPicPr>
          <p:cNvPr id="6" name="Graphic 5">
            <a:extLst>
              <a:ext uri="{FF2B5EF4-FFF2-40B4-BE49-F238E27FC236}">
                <a16:creationId xmlns:a16="http://schemas.microsoft.com/office/drawing/2014/main" id="{3090E644-DB26-94A3-536D-61D52685CE6B}"/>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402150" y="1003952"/>
            <a:ext cx="1104900" cy="1104900"/>
          </a:xfrm>
          <a:prstGeom prst="rect">
            <a:avLst/>
          </a:prstGeom>
        </p:spPr>
      </p:pic>
    </p:spTree>
    <p:extLst>
      <p:ext uri="{BB962C8B-B14F-4D97-AF65-F5344CB8AC3E}">
        <p14:creationId xmlns:p14="http://schemas.microsoft.com/office/powerpoint/2010/main" val="2444221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E6778-38B5-34B8-4C08-209167AB4B40}"/>
              </a:ext>
            </a:extLst>
          </p:cNvPr>
          <p:cNvSpPr>
            <a:spLocks noGrp="1"/>
          </p:cNvSpPr>
          <p:nvPr>
            <p:ph type="title"/>
          </p:nvPr>
        </p:nvSpPr>
        <p:spPr/>
        <p:txBody>
          <a:bodyPr/>
          <a:lstStyle/>
          <a:p>
            <a:r>
              <a:rPr lang="en-US" dirty="0"/>
              <a:t>Recordkeeping</a:t>
            </a:r>
          </a:p>
        </p:txBody>
      </p:sp>
      <p:sp>
        <p:nvSpPr>
          <p:cNvPr id="3" name="Content Placeholder 2">
            <a:extLst>
              <a:ext uri="{FF2B5EF4-FFF2-40B4-BE49-F238E27FC236}">
                <a16:creationId xmlns:a16="http://schemas.microsoft.com/office/drawing/2014/main" id="{7AB05AD8-1FF3-4EF3-5CB0-8722A592B97E}"/>
              </a:ext>
            </a:extLst>
          </p:cNvPr>
          <p:cNvSpPr>
            <a:spLocks noGrp="1"/>
          </p:cNvSpPr>
          <p:nvPr>
            <p:ph idx="1"/>
          </p:nvPr>
        </p:nvSpPr>
        <p:spPr>
          <a:xfrm>
            <a:off x="2943224" y="1504950"/>
            <a:ext cx="8410575" cy="4707198"/>
          </a:xfrm>
        </p:spPr>
        <p:txBody>
          <a:bodyPr>
            <a:normAutofit/>
          </a:bodyPr>
          <a:lstStyle/>
          <a:p>
            <a:pPr>
              <a:lnSpc>
                <a:spcPct val="110000"/>
              </a:lnSpc>
            </a:pPr>
            <a:r>
              <a:rPr lang="en-US" b="1" dirty="0"/>
              <a:t>During construction</a:t>
            </a:r>
            <a:r>
              <a:rPr lang="en-US" dirty="0"/>
              <a:t>, the general contractor must retain all records</a:t>
            </a:r>
          </a:p>
          <a:p>
            <a:pPr>
              <a:lnSpc>
                <a:spcPct val="110000"/>
              </a:lnSpc>
            </a:pPr>
            <a:endParaRPr lang="en-US" dirty="0"/>
          </a:p>
          <a:p>
            <a:pPr>
              <a:lnSpc>
                <a:spcPct val="110000"/>
              </a:lnSpc>
            </a:pPr>
            <a:r>
              <a:rPr lang="en-US" b="1" dirty="0"/>
              <a:t>After construction is complete,</a:t>
            </a:r>
            <a:r>
              <a:rPr lang="en-US" dirty="0"/>
              <a:t> the project owners must retain all records for 3 years</a:t>
            </a:r>
          </a:p>
          <a:p>
            <a:pPr>
              <a:lnSpc>
                <a:spcPct val="110000"/>
              </a:lnSpc>
            </a:pPr>
            <a:endParaRPr lang="en-US" dirty="0"/>
          </a:p>
          <a:p>
            <a:pPr>
              <a:lnSpc>
                <a:spcPct val="110000"/>
              </a:lnSpc>
            </a:pPr>
            <a:r>
              <a:rPr lang="en-US" dirty="0"/>
              <a:t>All records must be open to inspection by </a:t>
            </a:r>
            <a:r>
              <a:rPr lang="en-US" b="1" dirty="0"/>
              <a:t>EOHLC</a:t>
            </a:r>
            <a:r>
              <a:rPr lang="en-US" dirty="0"/>
              <a:t>, the </a:t>
            </a:r>
            <a:r>
              <a:rPr lang="en-US" b="1" dirty="0"/>
              <a:t>AGO</a:t>
            </a:r>
            <a:r>
              <a:rPr lang="en-US" dirty="0"/>
              <a:t>, and the </a:t>
            </a:r>
            <a:r>
              <a:rPr lang="en-US" b="1" dirty="0"/>
              <a:t>U.S. Department of Labor</a:t>
            </a:r>
          </a:p>
        </p:txBody>
      </p:sp>
      <p:sp>
        <p:nvSpPr>
          <p:cNvPr id="4" name="Slide Number Placeholder 3">
            <a:extLst>
              <a:ext uri="{FF2B5EF4-FFF2-40B4-BE49-F238E27FC236}">
                <a16:creationId xmlns:a16="http://schemas.microsoft.com/office/drawing/2014/main" id="{4B0951C0-B922-3975-F498-30CF0DABD7A1}"/>
              </a:ext>
              <a:ext uri="{C183D7F6-B498-43B3-948B-1728B52AA6E4}">
                <adec:decorative xmlns:adec="http://schemas.microsoft.com/office/drawing/2017/decorative" val="1"/>
              </a:ext>
            </a:extLst>
          </p:cNvPr>
          <p:cNvSpPr>
            <a:spLocks noGrp="1"/>
          </p:cNvSpPr>
          <p:nvPr>
            <p:ph type="sldNum" sz="quarter" idx="12"/>
          </p:nvPr>
        </p:nvSpPr>
        <p:spPr/>
        <p:txBody>
          <a:bodyPr/>
          <a:lstStyle/>
          <a:p>
            <a:fld id="{E0E267CC-2087-4FC7-8FDE-A41ECB95C19E}" type="slidenum">
              <a:rPr lang="en-US" smtClean="0"/>
              <a:t>14</a:t>
            </a:fld>
            <a:endParaRPr lang="en-US"/>
          </a:p>
        </p:txBody>
      </p:sp>
      <p:sp>
        <p:nvSpPr>
          <p:cNvPr id="5" name="Rectangle 4">
            <a:extLst>
              <a:ext uri="{FF2B5EF4-FFF2-40B4-BE49-F238E27FC236}">
                <a16:creationId xmlns:a16="http://schemas.microsoft.com/office/drawing/2014/main" id="{753953CD-82F9-C525-54A8-6F6DE03FEA59}"/>
              </a:ext>
              <a:ext uri="{C183D7F6-B498-43B3-948B-1728B52AA6E4}">
                <adec:decorative xmlns:adec="http://schemas.microsoft.com/office/drawing/2017/decorative" val="1"/>
              </a:ext>
            </a:extLst>
          </p:cNvPr>
          <p:cNvSpPr/>
          <p:nvPr/>
        </p:nvSpPr>
        <p:spPr>
          <a:xfrm>
            <a:off x="506188" y="2900008"/>
            <a:ext cx="1970312" cy="1917082"/>
          </a:xfrm>
          <a:prstGeom prst="rect">
            <a:avLst/>
          </a:prstGeom>
          <a:blipFill>
            <a:blip>
              <a:extLst>
                <a:ext uri="{96DAC541-7B7A-43D3-8B79-37D633B846F1}">
                  <asvg:svgBlip xmlns:asvg="http://schemas.microsoft.com/office/drawing/2016/SVG/main" r:embed="rId3"/>
                </a:ext>
              </a:extLst>
            </a:blip>
            <a:srcRect/>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996261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C1B49-AC96-821D-E663-C4C8E303D3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E494B-D2D9-9AA1-FE62-E84F0E4A1FE9}"/>
              </a:ext>
            </a:extLst>
          </p:cNvPr>
          <p:cNvSpPr>
            <a:spLocks noGrp="1"/>
          </p:cNvSpPr>
          <p:nvPr>
            <p:ph type="title"/>
          </p:nvPr>
        </p:nvSpPr>
        <p:spPr/>
        <p:txBody>
          <a:bodyPr/>
          <a:lstStyle/>
          <a:p>
            <a:r>
              <a:rPr lang="en-US" dirty="0"/>
              <a:t>Reporting suspected noncompliance</a:t>
            </a:r>
          </a:p>
        </p:txBody>
      </p:sp>
      <p:sp>
        <p:nvSpPr>
          <p:cNvPr id="3" name="Content Placeholder 2">
            <a:extLst>
              <a:ext uri="{FF2B5EF4-FFF2-40B4-BE49-F238E27FC236}">
                <a16:creationId xmlns:a16="http://schemas.microsoft.com/office/drawing/2014/main" id="{7D5DF577-4F88-EE22-6E82-D2FC330678CD}"/>
              </a:ext>
            </a:extLst>
          </p:cNvPr>
          <p:cNvSpPr>
            <a:spLocks noGrp="1"/>
          </p:cNvSpPr>
          <p:nvPr>
            <p:ph idx="1"/>
          </p:nvPr>
        </p:nvSpPr>
        <p:spPr>
          <a:xfrm>
            <a:off x="2251881" y="1282890"/>
            <a:ext cx="9101919" cy="5268035"/>
          </a:xfrm>
        </p:spPr>
        <p:txBody>
          <a:bodyPr>
            <a:normAutofit fontScale="62500" lnSpcReduction="20000"/>
          </a:bodyPr>
          <a:lstStyle/>
          <a:p>
            <a:pPr marL="0" indent="0">
              <a:lnSpc>
                <a:spcPct val="120000"/>
              </a:lnSpc>
              <a:buNone/>
            </a:pPr>
            <a:r>
              <a:rPr lang="en-US" sz="3600" b="1" dirty="0">
                <a:solidFill>
                  <a:schemeClr val="accent5"/>
                </a:solidFill>
              </a:rPr>
              <a:t>Notify EOHLC</a:t>
            </a:r>
          </a:p>
          <a:p>
            <a:pPr>
              <a:lnSpc>
                <a:spcPct val="120000"/>
              </a:lnSpc>
            </a:pPr>
            <a:r>
              <a:rPr lang="en-US" sz="3200" dirty="0"/>
              <a:t>If you believe a contractor or subcontractor is not in compliance</a:t>
            </a:r>
          </a:p>
          <a:p>
            <a:pPr>
              <a:lnSpc>
                <a:spcPct val="120000"/>
              </a:lnSpc>
            </a:pPr>
            <a:r>
              <a:rPr lang="en-US" sz="3200" dirty="0"/>
              <a:t>Email the designated EOHLC compliance contact: </a:t>
            </a:r>
            <a:br>
              <a:rPr lang="en-US" sz="3200" dirty="0"/>
            </a:br>
            <a:r>
              <a:rPr lang="en-US" sz="3200" dirty="0"/>
              <a:t>eohlc-contractorguidance@mass.gov</a:t>
            </a:r>
          </a:p>
          <a:p>
            <a:pPr lvl="1">
              <a:lnSpc>
                <a:spcPct val="120000"/>
              </a:lnSpc>
            </a:pPr>
            <a:endParaRPr lang="en-US" sz="2800" dirty="0"/>
          </a:p>
          <a:p>
            <a:pPr marL="0" indent="0">
              <a:lnSpc>
                <a:spcPct val="120000"/>
              </a:lnSpc>
              <a:buNone/>
            </a:pPr>
            <a:r>
              <a:rPr lang="en-US" sz="3600" b="1" dirty="0">
                <a:solidFill>
                  <a:schemeClr val="accent1"/>
                </a:solidFill>
              </a:rPr>
              <a:t>Written Follow-Up</a:t>
            </a:r>
          </a:p>
          <a:p>
            <a:pPr>
              <a:lnSpc>
                <a:spcPct val="120000"/>
              </a:lnSpc>
            </a:pPr>
            <a:r>
              <a:rPr lang="en-US" sz="3200" dirty="0"/>
              <a:t>EOHLC will review the concern</a:t>
            </a:r>
          </a:p>
          <a:p>
            <a:pPr>
              <a:lnSpc>
                <a:spcPct val="120000"/>
              </a:lnSpc>
            </a:pPr>
            <a:r>
              <a:rPr lang="en-US" sz="3200" dirty="0"/>
              <a:t>EOHLC will notify the parties involved </a:t>
            </a:r>
            <a:r>
              <a:rPr lang="en-US" sz="3200" b="1" dirty="0"/>
              <a:t>in writing</a:t>
            </a:r>
            <a:r>
              <a:rPr lang="en-US" sz="3200" dirty="0"/>
              <a:t> with next steps</a:t>
            </a:r>
          </a:p>
          <a:p>
            <a:pPr lvl="1">
              <a:lnSpc>
                <a:spcPct val="120000"/>
              </a:lnSpc>
            </a:pPr>
            <a:endParaRPr lang="en-US" sz="2800" dirty="0"/>
          </a:p>
          <a:p>
            <a:pPr marL="0" indent="0">
              <a:lnSpc>
                <a:spcPct val="120000"/>
              </a:lnSpc>
              <a:buNone/>
            </a:pPr>
            <a:r>
              <a:rPr lang="en-US" sz="3600" b="1" dirty="0">
                <a:solidFill>
                  <a:schemeClr val="accent2"/>
                </a:solidFill>
              </a:rPr>
              <a:t>Opportunity to Cure </a:t>
            </a:r>
          </a:p>
          <a:p>
            <a:pPr>
              <a:lnSpc>
                <a:spcPct val="120000"/>
              </a:lnSpc>
            </a:pPr>
            <a:r>
              <a:rPr lang="en-US" sz="3200" dirty="0"/>
              <a:t>Parties may be given a cure period to resolve issues </a:t>
            </a:r>
          </a:p>
          <a:p>
            <a:pPr>
              <a:lnSpc>
                <a:spcPct val="120000"/>
              </a:lnSpc>
            </a:pPr>
            <a:r>
              <a:rPr lang="en-US" sz="3200" dirty="0"/>
              <a:t>Willful or unresolved violations may lead to enforcement</a:t>
            </a:r>
            <a:endParaRPr lang="en-US" sz="3200" b="1" dirty="0">
              <a:solidFill>
                <a:schemeClr val="accent2"/>
              </a:solidFill>
            </a:endParaRPr>
          </a:p>
        </p:txBody>
      </p:sp>
      <p:sp>
        <p:nvSpPr>
          <p:cNvPr id="4" name="Slide Number Placeholder 3">
            <a:extLst>
              <a:ext uri="{FF2B5EF4-FFF2-40B4-BE49-F238E27FC236}">
                <a16:creationId xmlns:a16="http://schemas.microsoft.com/office/drawing/2014/main" id="{5E80E63C-9AE5-2936-94A7-48AE3B44221B}"/>
              </a:ext>
              <a:ext uri="{C183D7F6-B498-43B3-948B-1728B52AA6E4}">
                <adec:decorative xmlns:adec="http://schemas.microsoft.com/office/drawing/2017/decorative" val="1"/>
              </a:ext>
            </a:extLst>
          </p:cNvPr>
          <p:cNvSpPr>
            <a:spLocks noGrp="1"/>
          </p:cNvSpPr>
          <p:nvPr>
            <p:ph type="sldNum" sz="quarter" idx="12"/>
          </p:nvPr>
        </p:nvSpPr>
        <p:spPr/>
        <p:txBody>
          <a:bodyPr/>
          <a:lstStyle/>
          <a:p>
            <a:fld id="{E0E267CC-2087-4FC7-8FDE-A41ECB95C19E}" type="slidenum">
              <a:rPr lang="en-US" smtClean="0"/>
              <a:t>15</a:t>
            </a:fld>
            <a:endParaRPr lang="en-US"/>
          </a:p>
        </p:txBody>
      </p:sp>
      <p:pic>
        <p:nvPicPr>
          <p:cNvPr id="6" name="Graphic 5">
            <a:extLst>
              <a:ext uri="{FF2B5EF4-FFF2-40B4-BE49-F238E27FC236}">
                <a16:creationId xmlns:a16="http://schemas.microsoft.com/office/drawing/2014/main" id="{C2428DF7-B744-AD3A-7739-C48F4C808C10}"/>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789101" y="1485756"/>
            <a:ext cx="1051266" cy="1051266"/>
          </a:xfrm>
          <a:prstGeom prst="rect">
            <a:avLst/>
          </a:prstGeom>
        </p:spPr>
      </p:pic>
      <p:pic>
        <p:nvPicPr>
          <p:cNvPr id="8" name="Graphic 7">
            <a:extLst>
              <a:ext uri="{FF2B5EF4-FFF2-40B4-BE49-F238E27FC236}">
                <a16:creationId xmlns:a16="http://schemas.microsoft.com/office/drawing/2014/main" id="{2637695B-EB6B-9B5E-3437-C830BEC2D0F4}"/>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57534" y="3429000"/>
            <a:ext cx="914400" cy="914400"/>
          </a:xfrm>
          <a:prstGeom prst="rect">
            <a:avLst/>
          </a:prstGeom>
        </p:spPr>
      </p:pic>
      <p:pic>
        <p:nvPicPr>
          <p:cNvPr id="10" name="Graphic 9">
            <a:extLst>
              <a:ext uri="{FF2B5EF4-FFF2-40B4-BE49-F238E27FC236}">
                <a16:creationId xmlns:a16="http://schemas.microsoft.com/office/drawing/2014/main" id="{B23ABE4C-20BC-E22C-C0CF-FE3D76BACA4B}"/>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15453" y="5076091"/>
            <a:ext cx="914400" cy="914400"/>
          </a:xfrm>
          <a:prstGeom prst="rect">
            <a:avLst/>
          </a:prstGeom>
        </p:spPr>
      </p:pic>
    </p:spTree>
    <p:extLst>
      <p:ext uri="{BB962C8B-B14F-4D97-AF65-F5344CB8AC3E}">
        <p14:creationId xmlns:p14="http://schemas.microsoft.com/office/powerpoint/2010/main" val="3703078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01849-6E08-8D16-A7DE-EE8D32EB6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5DA89B-13BB-ED15-7713-26F60546EB84}"/>
              </a:ext>
            </a:extLst>
          </p:cNvPr>
          <p:cNvSpPr>
            <a:spLocks noGrp="1"/>
          </p:cNvSpPr>
          <p:nvPr>
            <p:ph type="title"/>
          </p:nvPr>
        </p:nvSpPr>
        <p:spPr/>
        <p:txBody>
          <a:bodyPr/>
          <a:lstStyle/>
          <a:p>
            <a:r>
              <a:rPr lang="en-US" dirty="0"/>
              <a:t>Enforcement</a:t>
            </a:r>
          </a:p>
        </p:txBody>
      </p:sp>
      <p:sp>
        <p:nvSpPr>
          <p:cNvPr id="3" name="Content Placeholder 2">
            <a:extLst>
              <a:ext uri="{FF2B5EF4-FFF2-40B4-BE49-F238E27FC236}">
                <a16:creationId xmlns:a16="http://schemas.microsoft.com/office/drawing/2014/main" id="{53040195-8D40-480F-4703-D1FF0475CE69}"/>
              </a:ext>
            </a:extLst>
          </p:cNvPr>
          <p:cNvSpPr>
            <a:spLocks noGrp="1"/>
          </p:cNvSpPr>
          <p:nvPr>
            <p:ph idx="1"/>
          </p:nvPr>
        </p:nvSpPr>
        <p:spPr>
          <a:xfrm>
            <a:off x="1665027" y="1200150"/>
            <a:ext cx="9688773" cy="5364423"/>
          </a:xfrm>
        </p:spPr>
        <p:txBody>
          <a:bodyPr>
            <a:normAutofit fontScale="77500" lnSpcReduction="20000"/>
          </a:bodyPr>
          <a:lstStyle/>
          <a:p>
            <a:pPr>
              <a:lnSpc>
                <a:spcPct val="110000"/>
              </a:lnSpc>
            </a:pPr>
            <a:r>
              <a:rPr lang="en-US" b="1"/>
              <a:t>Opportunity to Correct</a:t>
            </a:r>
          </a:p>
          <a:p>
            <a:pPr lvl="1">
              <a:lnSpc>
                <a:spcPct val="120000"/>
              </a:lnSpc>
              <a:spcBef>
                <a:spcPts val="1000"/>
              </a:spcBef>
            </a:pPr>
            <a:r>
              <a:rPr lang="en-US"/>
              <a:t>EOHLC will give parties a </a:t>
            </a:r>
            <a:r>
              <a:rPr lang="en-US" b="1"/>
              <a:t>reasonable period of time </a:t>
            </a:r>
            <a:r>
              <a:rPr lang="en-US"/>
              <a:t>to take corrective action and come into compliance</a:t>
            </a:r>
            <a:br>
              <a:rPr lang="en-US"/>
            </a:br>
            <a:endParaRPr lang="en-US"/>
          </a:p>
          <a:p>
            <a:pPr>
              <a:lnSpc>
                <a:spcPct val="110000"/>
              </a:lnSpc>
            </a:pPr>
            <a:r>
              <a:rPr lang="en-US" b="1"/>
              <a:t>Repeated or Willful Non-Compliance</a:t>
            </a:r>
          </a:p>
          <a:p>
            <a:pPr lvl="1">
              <a:lnSpc>
                <a:spcPct val="120000"/>
              </a:lnSpc>
              <a:spcBef>
                <a:spcPts val="1000"/>
              </a:spcBef>
            </a:pPr>
            <a:r>
              <a:rPr lang="en-US"/>
              <a:t>Deliberate efforts to </a:t>
            </a:r>
            <a:r>
              <a:rPr lang="en-US" b="1"/>
              <a:t>circumvent requirements</a:t>
            </a:r>
            <a:r>
              <a:rPr lang="en-US"/>
              <a:t>, </a:t>
            </a:r>
            <a:r>
              <a:rPr lang="en-US" b="1"/>
              <a:t>falsify records</a:t>
            </a:r>
            <a:r>
              <a:rPr lang="en-US"/>
              <a:t>, or </a:t>
            </a:r>
            <a:r>
              <a:rPr lang="en-US" b="1"/>
              <a:t>repeatedly ignore obligations </a:t>
            </a:r>
            <a:r>
              <a:rPr lang="en-US"/>
              <a:t>may subject a party to further actions by EOHLC or the Attorney General’s Office (AGO)</a:t>
            </a:r>
          </a:p>
          <a:p>
            <a:pPr lvl="1">
              <a:lnSpc>
                <a:spcPct val="120000"/>
              </a:lnSpc>
              <a:spcBef>
                <a:spcPts val="1000"/>
              </a:spcBef>
            </a:pPr>
            <a:r>
              <a:rPr lang="en-US"/>
              <a:t>EOHLC will handle compliance issues on a </a:t>
            </a:r>
            <a:r>
              <a:rPr lang="en-US" b="1"/>
              <a:t>case-by-case basis</a:t>
            </a:r>
            <a:br>
              <a:rPr lang="en-US" b="1"/>
            </a:br>
            <a:endParaRPr lang="en-US"/>
          </a:p>
          <a:p>
            <a:pPr>
              <a:lnSpc>
                <a:spcPct val="110000"/>
              </a:lnSpc>
            </a:pPr>
            <a:r>
              <a:rPr lang="en-US" b="1"/>
              <a:t>Enforcement Actions</a:t>
            </a:r>
          </a:p>
          <a:p>
            <a:pPr lvl="1">
              <a:lnSpc>
                <a:spcPct val="120000"/>
              </a:lnSpc>
              <a:spcBef>
                <a:spcPts val="1000"/>
              </a:spcBef>
            </a:pPr>
            <a:r>
              <a:rPr lang="en-US"/>
              <a:t>AGO </a:t>
            </a:r>
            <a:r>
              <a:rPr lang="en-US" b="1"/>
              <a:t>may pursue enforcement action</a:t>
            </a:r>
            <a:r>
              <a:rPr lang="en-US"/>
              <a:t>, if there are suspected labor law violations</a:t>
            </a:r>
          </a:p>
          <a:p>
            <a:pPr lvl="1">
              <a:lnSpc>
                <a:spcPct val="120000"/>
              </a:lnSpc>
              <a:spcBef>
                <a:spcPts val="1000"/>
              </a:spcBef>
            </a:pPr>
            <a:r>
              <a:rPr lang="en-US"/>
              <a:t>If the AGO pursues an enforcement action, </a:t>
            </a:r>
            <a:r>
              <a:rPr lang="en-US" b="1"/>
              <a:t>parties may appeal </a:t>
            </a:r>
            <a:r>
              <a:rPr lang="en-US"/>
              <a:t>through the regular appeals process</a:t>
            </a:r>
          </a:p>
        </p:txBody>
      </p:sp>
      <p:sp>
        <p:nvSpPr>
          <p:cNvPr id="4" name="Slide Number Placeholder 3">
            <a:extLst>
              <a:ext uri="{FF2B5EF4-FFF2-40B4-BE49-F238E27FC236}">
                <a16:creationId xmlns:a16="http://schemas.microsoft.com/office/drawing/2014/main" id="{8F1DBA1C-EE0B-1F19-CC2B-EDA04CC3273B}"/>
              </a:ext>
              <a:ext uri="{C183D7F6-B498-43B3-948B-1728B52AA6E4}">
                <adec:decorative xmlns:adec="http://schemas.microsoft.com/office/drawing/2017/decorative" val="1"/>
              </a:ext>
            </a:extLst>
          </p:cNvPr>
          <p:cNvSpPr>
            <a:spLocks noGrp="1"/>
          </p:cNvSpPr>
          <p:nvPr>
            <p:ph type="sldNum" sz="quarter" idx="12"/>
          </p:nvPr>
        </p:nvSpPr>
        <p:spPr/>
        <p:txBody>
          <a:bodyPr/>
          <a:lstStyle/>
          <a:p>
            <a:fld id="{E0E267CC-2087-4FC7-8FDE-A41ECB95C19E}" type="slidenum">
              <a:rPr lang="en-US" smtClean="0"/>
              <a:t>16</a:t>
            </a:fld>
            <a:endParaRPr lang="en-US"/>
          </a:p>
        </p:txBody>
      </p:sp>
      <p:pic>
        <p:nvPicPr>
          <p:cNvPr id="6" name="Graphic 5">
            <a:extLst>
              <a:ext uri="{FF2B5EF4-FFF2-40B4-BE49-F238E27FC236}">
                <a16:creationId xmlns:a16="http://schemas.microsoft.com/office/drawing/2014/main" id="{84983935-BDDE-B43C-B415-CB03F22B0B31}"/>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91721" y="1225445"/>
            <a:ext cx="1092958" cy="1092958"/>
          </a:xfrm>
          <a:prstGeom prst="rect">
            <a:avLst/>
          </a:prstGeom>
        </p:spPr>
      </p:pic>
      <p:pic>
        <p:nvPicPr>
          <p:cNvPr id="8" name="Graphic 7">
            <a:extLst>
              <a:ext uri="{FF2B5EF4-FFF2-40B4-BE49-F238E27FC236}">
                <a16:creationId xmlns:a16="http://schemas.microsoft.com/office/drawing/2014/main" id="{7A55868B-31C3-D833-1E75-47696128C1C6}"/>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1000" y="2971800"/>
            <a:ext cx="914400" cy="914400"/>
          </a:xfrm>
          <a:prstGeom prst="rect">
            <a:avLst/>
          </a:prstGeom>
        </p:spPr>
      </p:pic>
      <p:pic>
        <p:nvPicPr>
          <p:cNvPr id="10" name="Graphic 9">
            <a:extLst>
              <a:ext uri="{FF2B5EF4-FFF2-40B4-BE49-F238E27FC236}">
                <a16:creationId xmlns:a16="http://schemas.microsoft.com/office/drawing/2014/main" id="{6F1E9AC7-8A08-BB9B-9D89-EE372FED12E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81000" y="5251450"/>
            <a:ext cx="914400" cy="914400"/>
          </a:xfrm>
          <a:prstGeom prst="rect">
            <a:avLst/>
          </a:prstGeom>
        </p:spPr>
      </p:pic>
    </p:spTree>
    <p:extLst>
      <p:ext uri="{BB962C8B-B14F-4D97-AF65-F5344CB8AC3E}">
        <p14:creationId xmlns:p14="http://schemas.microsoft.com/office/powerpoint/2010/main" val="652696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4AB7F-285B-45A2-133B-E9BF2783D201}"/>
              </a:ext>
            </a:extLst>
          </p:cNvPr>
          <p:cNvSpPr>
            <a:spLocks noGrp="1"/>
          </p:cNvSpPr>
          <p:nvPr>
            <p:ph type="title"/>
          </p:nvPr>
        </p:nvSpPr>
        <p:spPr/>
        <p:txBody>
          <a:bodyPr/>
          <a:lstStyle/>
          <a:p>
            <a:r>
              <a:rPr lang="en-US" dirty="0"/>
              <a:t>Scenarios</a:t>
            </a:r>
          </a:p>
        </p:txBody>
      </p:sp>
      <p:sp>
        <p:nvSpPr>
          <p:cNvPr id="4" name="Slide Number Placeholder 3">
            <a:extLst>
              <a:ext uri="{FF2B5EF4-FFF2-40B4-BE49-F238E27FC236}">
                <a16:creationId xmlns:a16="http://schemas.microsoft.com/office/drawing/2014/main" id="{1ADF8B01-5617-D8C0-23ED-CB083056C535}"/>
              </a:ext>
              <a:ext uri="{C183D7F6-B498-43B3-948B-1728B52AA6E4}">
                <adec:decorative xmlns:adec="http://schemas.microsoft.com/office/drawing/2017/decorative" val="1"/>
              </a:ext>
            </a:extLst>
          </p:cNvPr>
          <p:cNvSpPr>
            <a:spLocks noGrp="1"/>
          </p:cNvSpPr>
          <p:nvPr>
            <p:ph type="sldNum" sz="quarter" idx="12"/>
          </p:nvPr>
        </p:nvSpPr>
        <p:spPr/>
        <p:txBody>
          <a:bodyPr/>
          <a:lstStyle/>
          <a:p>
            <a:fld id="{E0E267CC-2087-4FC7-8FDE-A41ECB95C19E}" type="slidenum">
              <a:rPr lang="en-US" smtClean="0"/>
              <a:t>17</a:t>
            </a:fld>
            <a:endParaRPr lang="en-US" dirty="0"/>
          </a:p>
        </p:txBody>
      </p:sp>
      <p:graphicFrame>
        <p:nvGraphicFramePr>
          <p:cNvPr id="5" name="Diagram 4" descr="A cascading diagram showing steps of a scenario">
            <a:extLst>
              <a:ext uri="{FF2B5EF4-FFF2-40B4-BE49-F238E27FC236}">
                <a16:creationId xmlns:a16="http://schemas.microsoft.com/office/drawing/2014/main" id="{D2924900-2147-2BC5-44BE-65BE51871EC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52417067"/>
              </p:ext>
            </p:extLst>
          </p:nvPr>
        </p:nvGraphicFramePr>
        <p:xfrm>
          <a:off x="838201" y="1397000"/>
          <a:ext cx="4800599" cy="495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CAF65BB-9B76-8093-2D60-6B8D3C4F5FCE}"/>
              </a:ext>
            </a:extLst>
          </p:cNvPr>
          <p:cNvSpPr txBox="1"/>
          <p:nvPr/>
        </p:nvSpPr>
        <p:spPr>
          <a:xfrm>
            <a:off x="1120346" y="1397000"/>
            <a:ext cx="4188940" cy="907941"/>
          </a:xfrm>
          <a:prstGeom prst="rect">
            <a:avLst/>
          </a:prstGeom>
          <a:noFill/>
        </p:spPr>
        <p:txBody>
          <a:bodyPr wrap="square" rtlCol="0">
            <a:spAutoFit/>
          </a:bodyPr>
          <a:lstStyle/>
          <a:p>
            <a:pPr lvl="0" algn="ctr"/>
            <a:r>
              <a:rPr lang="en-US" sz="1400" b="1" dirty="0">
                <a:solidFill>
                  <a:schemeClr val="bg1"/>
                </a:solidFill>
              </a:rPr>
              <a:t>Scenario: Missing Payroll Records</a:t>
            </a:r>
            <a:br>
              <a:rPr lang="en-US" sz="1300" dirty="0">
                <a:solidFill>
                  <a:schemeClr val="bg1"/>
                </a:solidFill>
              </a:rPr>
            </a:br>
            <a:r>
              <a:rPr lang="en-US" sz="1300" dirty="0">
                <a:solidFill>
                  <a:schemeClr val="bg1"/>
                </a:solidFill>
              </a:rPr>
              <a:t>A General Contractor (GC) fails to submit Certified Payroll records on schedule. EOHLC receives a report and reviews the issue.</a:t>
            </a:r>
          </a:p>
        </p:txBody>
      </p:sp>
      <p:sp>
        <p:nvSpPr>
          <p:cNvPr id="6" name="TextBox 5">
            <a:extLst>
              <a:ext uri="{FF2B5EF4-FFF2-40B4-BE49-F238E27FC236}">
                <a16:creationId xmlns:a16="http://schemas.microsoft.com/office/drawing/2014/main" id="{2F5280C7-4AAF-DAF8-6D7B-05DCA518F12F}"/>
              </a:ext>
            </a:extLst>
          </p:cNvPr>
          <p:cNvSpPr txBox="1"/>
          <p:nvPr/>
        </p:nvSpPr>
        <p:spPr>
          <a:xfrm>
            <a:off x="1051354" y="2866767"/>
            <a:ext cx="4374292" cy="984885"/>
          </a:xfrm>
          <a:prstGeom prst="rect">
            <a:avLst/>
          </a:prstGeom>
          <a:noFill/>
        </p:spPr>
        <p:txBody>
          <a:bodyPr wrap="square" rtlCol="0">
            <a:spAutoFit/>
          </a:bodyPr>
          <a:lstStyle/>
          <a:p>
            <a:pPr lvl="0" algn="ctr"/>
            <a:r>
              <a:rPr lang="en-US" sz="1400" b="1" dirty="0">
                <a:solidFill>
                  <a:schemeClr val="bg1"/>
                </a:solidFill>
              </a:rPr>
              <a:t>EOHLC Response:</a:t>
            </a:r>
            <a:br>
              <a:rPr lang="en-US" sz="1300" dirty="0">
                <a:solidFill>
                  <a:schemeClr val="bg1"/>
                </a:solidFill>
              </a:rPr>
            </a:br>
            <a:r>
              <a:rPr lang="en-US" sz="1300" dirty="0">
                <a:solidFill>
                  <a:schemeClr val="bg1"/>
                </a:solidFill>
              </a:rPr>
              <a:t>EOHLC notifies the GC and Project Owner in writing. GC is given a cure period to submit missing payroll records.</a:t>
            </a:r>
          </a:p>
          <a:p>
            <a:endParaRPr lang="en-US" dirty="0"/>
          </a:p>
        </p:txBody>
      </p:sp>
      <p:sp>
        <p:nvSpPr>
          <p:cNvPr id="7" name="TextBox 6">
            <a:extLst>
              <a:ext uri="{FF2B5EF4-FFF2-40B4-BE49-F238E27FC236}">
                <a16:creationId xmlns:a16="http://schemas.microsoft.com/office/drawing/2014/main" id="{18C7DA16-0CC2-487B-A804-8B818FE45A5B}"/>
              </a:ext>
            </a:extLst>
          </p:cNvPr>
          <p:cNvSpPr txBox="1"/>
          <p:nvPr/>
        </p:nvSpPr>
        <p:spPr>
          <a:xfrm>
            <a:off x="951470" y="4201297"/>
            <a:ext cx="4474176" cy="984885"/>
          </a:xfrm>
          <a:prstGeom prst="rect">
            <a:avLst/>
          </a:prstGeom>
          <a:noFill/>
        </p:spPr>
        <p:txBody>
          <a:bodyPr wrap="square" rtlCol="0">
            <a:spAutoFit/>
          </a:bodyPr>
          <a:lstStyle/>
          <a:p>
            <a:pPr lvl="0" algn="ctr"/>
            <a:r>
              <a:rPr lang="en-US" sz="1400" b="1" dirty="0">
                <a:solidFill>
                  <a:schemeClr val="bg1"/>
                </a:solidFill>
              </a:rPr>
              <a:t>If Corrected:</a:t>
            </a:r>
            <a:br>
              <a:rPr lang="en-US" sz="1300" dirty="0">
                <a:solidFill>
                  <a:schemeClr val="bg1"/>
                </a:solidFill>
              </a:rPr>
            </a:br>
            <a:r>
              <a:rPr lang="en-US" sz="1300" dirty="0">
                <a:solidFill>
                  <a:schemeClr val="bg1"/>
                </a:solidFill>
              </a:rPr>
              <a:t>Records submitted, project remains in good standing, issue resolved.</a:t>
            </a:r>
            <a:endParaRPr lang="en-US" dirty="0">
              <a:solidFill>
                <a:schemeClr val="bg1"/>
              </a:solidFill>
            </a:endParaRPr>
          </a:p>
          <a:p>
            <a:endParaRPr lang="en-US" dirty="0"/>
          </a:p>
        </p:txBody>
      </p:sp>
      <p:sp>
        <p:nvSpPr>
          <p:cNvPr id="8" name="TextBox 7">
            <a:extLst>
              <a:ext uri="{FF2B5EF4-FFF2-40B4-BE49-F238E27FC236}">
                <a16:creationId xmlns:a16="http://schemas.microsoft.com/office/drawing/2014/main" id="{6174E416-F925-F994-F12F-0F7862EC12A2}"/>
              </a:ext>
            </a:extLst>
          </p:cNvPr>
          <p:cNvSpPr txBox="1"/>
          <p:nvPr/>
        </p:nvSpPr>
        <p:spPr>
          <a:xfrm>
            <a:off x="951470" y="5452323"/>
            <a:ext cx="4474176" cy="1184940"/>
          </a:xfrm>
          <a:prstGeom prst="rect">
            <a:avLst/>
          </a:prstGeom>
          <a:noFill/>
        </p:spPr>
        <p:txBody>
          <a:bodyPr wrap="square" rtlCol="0">
            <a:spAutoFit/>
          </a:bodyPr>
          <a:lstStyle/>
          <a:p>
            <a:pPr lvl="0" algn="ctr"/>
            <a:r>
              <a:rPr lang="en-US" sz="1400" b="1" dirty="0">
                <a:solidFill>
                  <a:schemeClr val="bg1"/>
                </a:solidFill>
              </a:rPr>
              <a:t>If Not Corrected (or Willful):</a:t>
            </a:r>
            <a:br>
              <a:rPr lang="en-US" sz="1300" dirty="0">
                <a:solidFill>
                  <a:schemeClr val="bg1"/>
                </a:solidFill>
              </a:rPr>
            </a:br>
            <a:r>
              <a:rPr lang="en-US" sz="1300" dirty="0">
                <a:solidFill>
                  <a:schemeClr val="bg1"/>
                </a:solidFill>
              </a:rPr>
              <a:t>Treated as willful non-compliance. GC may be barred from future projects. AGO may pursue enforcement action, if suspected violations of labor laws.</a:t>
            </a:r>
          </a:p>
          <a:p>
            <a:endParaRPr lang="en-US" dirty="0"/>
          </a:p>
        </p:txBody>
      </p:sp>
      <p:graphicFrame>
        <p:nvGraphicFramePr>
          <p:cNvPr id="9" name="Diagram 8" descr="A cascading diagram showing steps of a scenario">
            <a:extLst>
              <a:ext uri="{FF2B5EF4-FFF2-40B4-BE49-F238E27FC236}">
                <a16:creationId xmlns:a16="http://schemas.microsoft.com/office/drawing/2014/main" id="{98511EC5-32D1-D2CD-4365-BCF6886AEC3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3703323"/>
              </p:ext>
            </p:extLst>
          </p:nvPr>
        </p:nvGraphicFramePr>
        <p:xfrm>
          <a:off x="6553199" y="1397000"/>
          <a:ext cx="4800600" cy="49593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a:extLst>
              <a:ext uri="{FF2B5EF4-FFF2-40B4-BE49-F238E27FC236}">
                <a16:creationId xmlns:a16="http://schemas.microsoft.com/office/drawing/2014/main" id="{611BEC88-79DB-F848-92BC-59009AECD081}"/>
              </a:ext>
            </a:extLst>
          </p:cNvPr>
          <p:cNvSpPr txBox="1"/>
          <p:nvPr/>
        </p:nvSpPr>
        <p:spPr>
          <a:xfrm>
            <a:off x="6606745" y="1470455"/>
            <a:ext cx="4693507" cy="1107996"/>
          </a:xfrm>
          <a:prstGeom prst="rect">
            <a:avLst/>
          </a:prstGeom>
          <a:noFill/>
        </p:spPr>
        <p:txBody>
          <a:bodyPr wrap="square" rtlCol="0">
            <a:spAutoFit/>
          </a:bodyPr>
          <a:lstStyle/>
          <a:p>
            <a:pPr lvl="0" algn="ctr"/>
            <a:r>
              <a:rPr lang="en-US" sz="1200" b="1" dirty="0">
                <a:solidFill>
                  <a:schemeClr val="bg1"/>
                </a:solidFill>
              </a:rPr>
              <a:t>Scenario: Subcontractor Added to Debarment List</a:t>
            </a:r>
            <a:br>
              <a:rPr lang="en-US" sz="1200" dirty="0">
                <a:solidFill>
                  <a:schemeClr val="bg1"/>
                </a:solidFill>
              </a:rPr>
            </a:br>
            <a:r>
              <a:rPr lang="en-US" sz="1200" dirty="0">
                <a:solidFill>
                  <a:schemeClr val="bg1"/>
                </a:solidFill>
              </a:rPr>
              <a:t>During construction, a subcontractor is added to a state debarment list. The GC has already approved this subcontractor for the project.</a:t>
            </a:r>
          </a:p>
          <a:p>
            <a:endParaRPr lang="en-US" dirty="0">
              <a:solidFill>
                <a:schemeClr val="bg1"/>
              </a:solidFill>
            </a:endParaRPr>
          </a:p>
        </p:txBody>
      </p:sp>
      <p:sp>
        <p:nvSpPr>
          <p:cNvPr id="11" name="TextBox 10">
            <a:extLst>
              <a:ext uri="{FF2B5EF4-FFF2-40B4-BE49-F238E27FC236}">
                <a16:creationId xmlns:a16="http://schemas.microsoft.com/office/drawing/2014/main" id="{8A773D48-339B-EF02-6BCF-C32B73ECA4E0}"/>
              </a:ext>
            </a:extLst>
          </p:cNvPr>
          <p:cNvSpPr txBox="1"/>
          <p:nvPr/>
        </p:nvSpPr>
        <p:spPr>
          <a:xfrm>
            <a:off x="6606745" y="2866767"/>
            <a:ext cx="4693507" cy="984885"/>
          </a:xfrm>
          <a:prstGeom prst="rect">
            <a:avLst/>
          </a:prstGeom>
          <a:noFill/>
        </p:spPr>
        <p:txBody>
          <a:bodyPr wrap="square" rtlCol="0">
            <a:spAutoFit/>
          </a:bodyPr>
          <a:lstStyle/>
          <a:p>
            <a:pPr lvl="0" algn="ctr"/>
            <a:r>
              <a:rPr lang="en-US" sz="1400" b="1" kern="0" dirty="0">
                <a:solidFill>
                  <a:schemeClr val="bg1"/>
                </a:solidFill>
              </a:rPr>
              <a:t>EOHLC Response:</a:t>
            </a:r>
            <a:br>
              <a:rPr lang="en-US" sz="1300" kern="0" dirty="0">
                <a:solidFill>
                  <a:schemeClr val="bg1"/>
                </a:solidFill>
              </a:rPr>
            </a:br>
            <a:r>
              <a:rPr lang="en-US" sz="1300" kern="0" dirty="0">
                <a:solidFill>
                  <a:schemeClr val="bg1"/>
                </a:solidFill>
              </a:rPr>
              <a:t>EOHLC notifies the GC and Project Owner in writing. GC is required to stop using the subcontractor.</a:t>
            </a:r>
          </a:p>
          <a:p>
            <a:endParaRPr lang="en-US" dirty="0"/>
          </a:p>
        </p:txBody>
      </p:sp>
      <p:sp>
        <p:nvSpPr>
          <p:cNvPr id="12" name="TextBox 11">
            <a:extLst>
              <a:ext uri="{FF2B5EF4-FFF2-40B4-BE49-F238E27FC236}">
                <a16:creationId xmlns:a16="http://schemas.microsoft.com/office/drawing/2014/main" id="{7CAB681D-AAB4-000F-6D7D-EDBC9DFDF683}"/>
              </a:ext>
            </a:extLst>
          </p:cNvPr>
          <p:cNvSpPr txBox="1"/>
          <p:nvPr/>
        </p:nvSpPr>
        <p:spPr>
          <a:xfrm>
            <a:off x="6688092" y="4139968"/>
            <a:ext cx="4530811" cy="1184940"/>
          </a:xfrm>
          <a:prstGeom prst="rect">
            <a:avLst/>
          </a:prstGeom>
          <a:noFill/>
        </p:spPr>
        <p:txBody>
          <a:bodyPr wrap="square" rtlCol="0">
            <a:spAutoFit/>
          </a:bodyPr>
          <a:lstStyle/>
          <a:p>
            <a:pPr lvl="0" algn="ctr"/>
            <a:r>
              <a:rPr lang="en-US" sz="1400" b="1" kern="0" dirty="0">
                <a:solidFill>
                  <a:schemeClr val="bg1"/>
                </a:solidFill>
              </a:rPr>
              <a:t>If Corrected:</a:t>
            </a:r>
            <a:br>
              <a:rPr lang="en-US" sz="1300" kern="0" dirty="0">
                <a:solidFill>
                  <a:schemeClr val="bg1"/>
                </a:solidFill>
              </a:rPr>
            </a:br>
            <a:r>
              <a:rPr lang="en-US" sz="1300" kern="0" dirty="0">
                <a:solidFill>
                  <a:schemeClr val="bg1"/>
                </a:solidFill>
              </a:rPr>
              <a:t>GC promptly replaces the subcontractor with an eligible firm. Work continues, and the project remains in good standing.</a:t>
            </a:r>
          </a:p>
          <a:p>
            <a:pPr algn="ctr"/>
            <a:endParaRPr lang="en-US" dirty="0"/>
          </a:p>
        </p:txBody>
      </p:sp>
      <p:sp>
        <p:nvSpPr>
          <p:cNvPr id="13" name="TextBox 12">
            <a:extLst>
              <a:ext uri="{FF2B5EF4-FFF2-40B4-BE49-F238E27FC236}">
                <a16:creationId xmlns:a16="http://schemas.microsoft.com/office/drawing/2014/main" id="{85EE8292-6356-A7E7-3F84-F4E9310395D9}"/>
              </a:ext>
            </a:extLst>
          </p:cNvPr>
          <p:cNvSpPr txBox="1"/>
          <p:nvPr/>
        </p:nvSpPr>
        <p:spPr>
          <a:xfrm>
            <a:off x="6709719" y="5448409"/>
            <a:ext cx="4552438" cy="907941"/>
          </a:xfrm>
          <a:prstGeom prst="rect">
            <a:avLst/>
          </a:prstGeom>
          <a:noFill/>
        </p:spPr>
        <p:txBody>
          <a:bodyPr wrap="square" rtlCol="0">
            <a:spAutoFit/>
          </a:bodyPr>
          <a:lstStyle/>
          <a:p>
            <a:pPr lvl="0" algn="ctr"/>
            <a:r>
              <a:rPr lang="en-US" sz="1400" b="1" kern="0" dirty="0">
                <a:solidFill>
                  <a:schemeClr val="bg1"/>
                </a:solidFill>
              </a:rPr>
              <a:t>If Not Corrected (or Willful):</a:t>
            </a:r>
            <a:br>
              <a:rPr lang="en-US" sz="1300" kern="0" dirty="0">
                <a:solidFill>
                  <a:schemeClr val="bg1"/>
                </a:solidFill>
              </a:rPr>
            </a:br>
            <a:r>
              <a:rPr lang="en-US" sz="1300" kern="0" dirty="0">
                <a:solidFill>
                  <a:schemeClr val="bg1"/>
                </a:solidFill>
              </a:rPr>
              <a:t>GC continues to use debarred subcontractor despite notice. EOHLC may bar GC from future projects. AGO may pursue enforcement, if suspected violations of labor laws.</a:t>
            </a:r>
          </a:p>
        </p:txBody>
      </p:sp>
    </p:spTree>
    <p:extLst>
      <p:ext uri="{BB962C8B-B14F-4D97-AF65-F5344CB8AC3E}">
        <p14:creationId xmlns:p14="http://schemas.microsoft.com/office/powerpoint/2010/main" val="337658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1C769-01C4-6CF4-EE9E-D666AA852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B4377-F788-ADAE-E087-C1C94A18044E}"/>
              </a:ext>
            </a:extLst>
          </p:cNvPr>
          <p:cNvSpPr>
            <a:spLocks noGrp="1"/>
          </p:cNvSpPr>
          <p:nvPr>
            <p:ph type="title"/>
          </p:nvPr>
        </p:nvSpPr>
        <p:spPr/>
        <p:txBody>
          <a:bodyPr/>
          <a:lstStyle/>
          <a:p>
            <a:r>
              <a:rPr lang="en-US" dirty="0"/>
              <a:t>Resources</a:t>
            </a:r>
          </a:p>
        </p:txBody>
      </p:sp>
      <p:sp>
        <p:nvSpPr>
          <p:cNvPr id="6" name="Rectangle 5">
            <a:extLst>
              <a:ext uri="{FF2B5EF4-FFF2-40B4-BE49-F238E27FC236}">
                <a16:creationId xmlns:a16="http://schemas.microsoft.com/office/drawing/2014/main" id="{76E7608B-666D-6338-320E-7C4987116B6D}"/>
              </a:ext>
              <a:ext uri="{C183D7F6-B498-43B3-948B-1728B52AA6E4}">
                <adec:decorative xmlns:adec="http://schemas.microsoft.com/office/drawing/2017/decorative" val="1"/>
              </a:ext>
            </a:extLst>
          </p:cNvPr>
          <p:cNvSpPr/>
          <p:nvPr/>
        </p:nvSpPr>
        <p:spPr>
          <a:xfrm>
            <a:off x="628650" y="1503879"/>
            <a:ext cx="1858521" cy="1335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latin typeface="+mj-lt"/>
              <a:cs typeface="Avenir Next Demi Bold"/>
            </a:endParaRPr>
          </a:p>
        </p:txBody>
      </p:sp>
      <p:sp>
        <p:nvSpPr>
          <p:cNvPr id="7" name="Rectangle 6">
            <a:extLst>
              <a:ext uri="{FF2B5EF4-FFF2-40B4-BE49-F238E27FC236}">
                <a16:creationId xmlns:a16="http://schemas.microsoft.com/office/drawing/2014/main" id="{502A2D5D-1490-9676-C2C5-114E8338EE47}"/>
              </a:ext>
              <a:ext uri="{C183D7F6-B498-43B3-948B-1728B52AA6E4}">
                <adec:decorative xmlns:adec="http://schemas.microsoft.com/office/drawing/2017/decorative" val="1"/>
              </a:ext>
            </a:extLst>
          </p:cNvPr>
          <p:cNvSpPr/>
          <p:nvPr/>
        </p:nvSpPr>
        <p:spPr>
          <a:xfrm>
            <a:off x="628648" y="3012639"/>
            <a:ext cx="1858521" cy="1335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latin typeface="+mj-lt"/>
              <a:cs typeface="Avenir Next Demi Bold"/>
            </a:endParaRPr>
          </a:p>
        </p:txBody>
      </p:sp>
      <p:sp>
        <p:nvSpPr>
          <p:cNvPr id="8" name="Rectangle 7">
            <a:extLst>
              <a:ext uri="{FF2B5EF4-FFF2-40B4-BE49-F238E27FC236}">
                <a16:creationId xmlns:a16="http://schemas.microsoft.com/office/drawing/2014/main" id="{D76E5ADE-688D-7823-2DAB-0C11F88FDF30}"/>
              </a:ext>
              <a:ext uri="{C183D7F6-B498-43B3-948B-1728B52AA6E4}">
                <adec:decorative xmlns:adec="http://schemas.microsoft.com/office/drawing/2017/decorative" val="1"/>
              </a:ext>
            </a:extLst>
          </p:cNvPr>
          <p:cNvSpPr/>
          <p:nvPr/>
        </p:nvSpPr>
        <p:spPr>
          <a:xfrm>
            <a:off x="628648" y="4521399"/>
            <a:ext cx="1858521" cy="1335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latin typeface="+mj-lt"/>
              <a:cs typeface="Avenir Next Demi Bold"/>
            </a:endParaRPr>
          </a:p>
        </p:txBody>
      </p:sp>
      <p:sp>
        <p:nvSpPr>
          <p:cNvPr id="4" name="Slide Number Placeholder 3">
            <a:extLst>
              <a:ext uri="{FF2B5EF4-FFF2-40B4-BE49-F238E27FC236}">
                <a16:creationId xmlns:a16="http://schemas.microsoft.com/office/drawing/2014/main" id="{16F9A601-8461-8914-D39D-888DC7915E8D}"/>
              </a:ext>
              <a:ext uri="{C183D7F6-B498-43B3-948B-1728B52AA6E4}">
                <adec:decorative xmlns:adec="http://schemas.microsoft.com/office/drawing/2017/decorative" val="1"/>
              </a:ext>
            </a:extLst>
          </p:cNvPr>
          <p:cNvSpPr>
            <a:spLocks noGrp="1"/>
          </p:cNvSpPr>
          <p:nvPr>
            <p:ph type="sldNum" sz="quarter" idx="11"/>
          </p:nvPr>
        </p:nvSpPr>
        <p:spPr/>
        <p:txBody>
          <a:bodyPr/>
          <a:lstStyle/>
          <a:p>
            <a:fld id="{871568D6-CB9E-45EC-95EC-971FF1168ED4}" type="slidenum">
              <a:rPr lang="en-US" smtClean="0">
                <a:latin typeface="+mj-lt"/>
              </a:rPr>
              <a:pPr/>
              <a:t>18</a:t>
            </a:fld>
            <a:endParaRPr lang="en-US">
              <a:latin typeface="+mj-lt"/>
            </a:endParaRPr>
          </a:p>
        </p:txBody>
      </p:sp>
      <p:sp>
        <p:nvSpPr>
          <p:cNvPr id="9" name="Content Placeholder 6">
            <a:extLst>
              <a:ext uri="{FF2B5EF4-FFF2-40B4-BE49-F238E27FC236}">
                <a16:creationId xmlns:a16="http://schemas.microsoft.com/office/drawing/2014/main" id="{15D97ADA-525A-668E-11A5-8EC2516ABEE0}"/>
              </a:ext>
            </a:extLst>
          </p:cNvPr>
          <p:cNvSpPr txBox="1">
            <a:spLocks/>
          </p:cNvSpPr>
          <p:nvPr/>
        </p:nvSpPr>
        <p:spPr>
          <a:xfrm>
            <a:off x="2638426" y="1503879"/>
            <a:ext cx="3639544" cy="1335024"/>
          </a:xfrm>
          <a:prstGeom prst="rect">
            <a:avLst/>
          </a:prstGeom>
        </p:spPr>
        <p:txBody>
          <a:bodyPr anchor="ctr">
            <a:normAutofit/>
          </a:bodyPr>
          <a:lstStyle>
            <a:lvl1pPr marL="228600" indent="-228600" algn="l" defTabSz="914400" rtl="0" eaLnBrk="1" latinLnBrk="0" hangingPunct="1">
              <a:lnSpc>
                <a:spcPct val="90000"/>
              </a:lnSpc>
              <a:spcBef>
                <a:spcPts val="1000"/>
              </a:spcBef>
              <a:buClr>
                <a:schemeClr val="accent1"/>
              </a:buClr>
              <a:buFont typeface="Wingdings" charset="2"/>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charset="2"/>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charset="2"/>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mj-lt"/>
                <a:hlinkClick r:id="rId3"/>
              </a:rPr>
              <a:t>Responsible Contractor Guidance Website</a:t>
            </a:r>
            <a:endParaRPr lang="en-US" sz="2000" b="1" dirty="0">
              <a:latin typeface="+mj-lt"/>
              <a:ea typeface="Avenir Next Demi Bold" charset="0"/>
              <a:cs typeface="Avenir Next Demi Bold" charset="0"/>
            </a:endParaRPr>
          </a:p>
        </p:txBody>
      </p:sp>
      <p:sp>
        <p:nvSpPr>
          <p:cNvPr id="10" name="Content Placeholder 6">
            <a:extLst>
              <a:ext uri="{FF2B5EF4-FFF2-40B4-BE49-F238E27FC236}">
                <a16:creationId xmlns:a16="http://schemas.microsoft.com/office/drawing/2014/main" id="{899B0A47-9E63-E01C-015B-528AB1DDD34F}"/>
              </a:ext>
            </a:extLst>
          </p:cNvPr>
          <p:cNvSpPr txBox="1">
            <a:spLocks/>
          </p:cNvSpPr>
          <p:nvPr/>
        </p:nvSpPr>
        <p:spPr>
          <a:xfrm>
            <a:off x="2638424" y="3012639"/>
            <a:ext cx="3639546" cy="1335024"/>
          </a:xfrm>
          <a:prstGeom prst="rect">
            <a:avLst/>
          </a:prstGeom>
        </p:spPr>
        <p:txBody>
          <a:bodyPr anchor="ctr">
            <a:normAutofit/>
          </a:bodyPr>
          <a:lstStyle>
            <a:lvl1pPr marL="228600" indent="-228600" algn="l" defTabSz="914400" rtl="0" eaLnBrk="1" latinLnBrk="0" hangingPunct="1">
              <a:lnSpc>
                <a:spcPct val="90000"/>
              </a:lnSpc>
              <a:spcBef>
                <a:spcPts val="1000"/>
              </a:spcBef>
              <a:buClr>
                <a:schemeClr val="accent1"/>
              </a:buClr>
              <a:buFont typeface="Wingdings" charset="2"/>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charset="2"/>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charset="2"/>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mj-lt"/>
                <a:hlinkClick r:id="rId4"/>
              </a:rPr>
              <a:t>Guidance Checklist</a:t>
            </a:r>
            <a:endParaRPr lang="en-US" sz="2000" b="1" dirty="0">
              <a:latin typeface="+mj-lt"/>
              <a:ea typeface="Avenir Next Demi Bold" charset="0"/>
              <a:cs typeface="Avenir Next Demi Bold" charset="0"/>
            </a:endParaRPr>
          </a:p>
        </p:txBody>
      </p:sp>
      <p:sp>
        <p:nvSpPr>
          <p:cNvPr id="11" name="Content Placeholder 6">
            <a:extLst>
              <a:ext uri="{FF2B5EF4-FFF2-40B4-BE49-F238E27FC236}">
                <a16:creationId xmlns:a16="http://schemas.microsoft.com/office/drawing/2014/main" id="{74F96754-C222-2CA2-32E1-FE839ACC8FF4}"/>
              </a:ext>
            </a:extLst>
          </p:cNvPr>
          <p:cNvSpPr txBox="1">
            <a:spLocks/>
          </p:cNvSpPr>
          <p:nvPr/>
        </p:nvSpPr>
        <p:spPr>
          <a:xfrm>
            <a:off x="2638425" y="4521399"/>
            <a:ext cx="4034228" cy="1335024"/>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Clr>
                <a:schemeClr val="accent1"/>
              </a:buClr>
              <a:buFont typeface="Wingdings" charset="2"/>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charset="2"/>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charset="2"/>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mj-lt"/>
                <a:hlinkClick r:id="rId5"/>
              </a:rPr>
              <a:t>Forms</a:t>
            </a:r>
            <a:r>
              <a:rPr lang="en-US" sz="2000" b="1" dirty="0">
                <a:latin typeface="+mj-lt"/>
              </a:rPr>
              <a:t>:</a:t>
            </a:r>
            <a:r>
              <a:rPr lang="en-US" sz="2000" dirty="0">
                <a:latin typeface="+mj-lt"/>
              </a:rPr>
              <a:t> </a:t>
            </a:r>
            <a:br>
              <a:rPr lang="en-US" sz="2000" dirty="0">
                <a:latin typeface="+mj-lt"/>
              </a:rPr>
            </a:br>
            <a:r>
              <a:rPr lang="en-US" sz="2000" dirty="0">
                <a:latin typeface="+mj-lt"/>
              </a:rPr>
              <a:t>Certificate of Compliance; Closeout Certificate, Subcontractor List, </a:t>
            </a:r>
            <a:br>
              <a:rPr lang="en-US" sz="2000" dirty="0">
                <a:latin typeface="+mj-lt"/>
              </a:rPr>
            </a:br>
            <a:r>
              <a:rPr lang="en-US" sz="2000" dirty="0">
                <a:latin typeface="+mj-lt"/>
              </a:rPr>
              <a:t>Certified Payroll</a:t>
            </a:r>
            <a:endParaRPr lang="en-US" sz="2000" dirty="0">
              <a:latin typeface="+mj-lt"/>
              <a:ea typeface="Avenir Next Demi Bold" charset="0"/>
              <a:cs typeface="Avenir Next Demi Bold" charset="0"/>
            </a:endParaRPr>
          </a:p>
        </p:txBody>
      </p:sp>
      <p:pic>
        <p:nvPicPr>
          <p:cNvPr id="5" name="Graphic 4">
            <a:extLst>
              <a:ext uri="{FF2B5EF4-FFF2-40B4-BE49-F238E27FC236}">
                <a16:creationId xmlns:a16="http://schemas.microsoft.com/office/drawing/2014/main" id="{D07F6456-C2F8-D383-7D36-E99CD5EA6381}"/>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969454" y="3085981"/>
            <a:ext cx="1176908" cy="1176908"/>
          </a:xfrm>
          <a:prstGeom prst="rect">
            <a:avLst/>
          </a:prstGeom>
        </p:spPr>
      </p:pic>
      <p:pic>
        <p:nvPicPr>
          <p:cNvPr id="14" name="Graphic 13">
            <a:extLst>
              <a:ext uri="{FF2B5EF4-FFF2-40B4-BE49-F238E27FC236}">
                <a16:creationId xmlns:a16="http://schemas.microsoft.com/office/drawing/2014/main" id="{8BCC0AB4-3FD2-07E2-BF3D-E31DF938AB9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969454" y="4600457"/>
            <a:ext cx="1176908" cy="1176908"/>
          </a:xfrm>
          <a:prstGeom prst="rect">
            <a:avLst/>
          </a:prstGeom>
        </p:spPr>
      </p:pic>
      <p:sp>
        <p:nvSpPr>
          <p:cNvPr id="16" name="Rectangle 15">
            <a:extLst>
              <a:ext uri="{FF2B5EF4-FFF2-40B4-BE49-F238E27FC236}">
                <a16:creationId xmlns:a16="http://schemas.microsoft.com/office/drawing/2014/main" id="{902C5D23-0409-10AC-905F-45531383EE1A}"/>
              </a:ext>
              <a:ext uri="{C183D7F6-B498-43B3-948B-1728B52AA6E4}">
                <adec:decorative xmlns:adec="http://schemas.microsoft.com/office/drawing/2017/decorative" val="1"/>
              </a:ext>
            </a:extLst>
          </p:cNvPr>
          <p:cNvSpPr/>
          <p:nvPr/>
        </p:nvSpPr>
        <p:spPr>
          <a:xfrm>
            <a:off x="8068418" y="3012639"/>
            <a:ext cx="1858521" cy="1335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latin typeface="+mj-lt"/>
              <a:cs typeface="Avenir Next Demi Bold"/>
            </a:endParaRPr>
          </a:p>
        </p:txBody>
      </p:sp>
      <p:sp>
        <p:nvSpPr>
          <p:cNvPr id="19" name="Content Placeholder 6">
            <a:extLst>
              <a:ext uri="{FF2B5EF4-FFF2-40B4-BE49-F238E27FC236}">
                <a16:creationId xmlns:a16="http://schemas.microsoft.com/office/drawing/2014/main" id="{4B709130-A8EB-8C0D-0196-FCADBAB70768}"/>
              </a:ext>
            </a:extLst>
          </p:cNvPr>
          <p:cNvSpPr txBox="1">
            <a:spLocks/>
          </p:cNvSpPr>
          <p:nvPr/>
        </p:nvSpPr>
        <p:spPr>
          <a:xfrm>
            <a:off x="6348769" y="4116235"/>
            <a:ext cx="5295332" cy="1335024"/>
          </a:xfrm>
          <a:prstGeom prst="rect">
            <a:avLst/>
          </a:prstGeom>
        </p:spPr>
        <p:txBody>
          <a:bodyPr anchor="ctr">
            <a:normAutofit/>
          </a:bodyPr>
          <a:lstStyle>
            <a:lvl1pPr marL="228600" indent="-228600" algn="l" defTabSz="914400" rtl="0" eaLnBrk="1" latinLnBrk="0" hangingPunct="1">
              <a:lnSpc>
                <a:spcPct val="90000"/>
              </a:lnSpc>
              <a:spcBef>
                <a:spcPts val="1000"/>
              </a:spcBef>
              <a:buClr>
                <a:schemeClr val="accent1"/>
              </a:buClr>
              <a:buFont typeface="Wingdings" charset="2"/>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charset="2"/>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charset="2"/>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charset="2"/>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charset="2"/>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latin typeface="+mj-lt"/>
              </a:rPr>
              <a:t>Questions?</a:t>
            </a:r>
            <a:br>
              <a:rPr lang="en-US" sz="2000" b="1" dirty="0">
                <a:latin typeface="+mj-lt"/>
              </a:rPr>
            </a:br>
            <a:r>
              <a:rPr lang="en-US" sz="2000" dirty="0">
                <a:latin typeface="+mj-lt"/>
                <a:hlinkClick r:id="rId8"/>
              </a:rPr>
              <a:t>eohlc-contractorguidance@mass.gov</a:t>
            </a:r>
            <a:endParaRPr lang="en-US" sz="2000" b="1" dirty="0">
              <a:latin typeface="+mj-lt"/>
              <a:ea typeface="Avenir Next Demi Bold" charset="0"/>
              <a:cs typeface="Avenir Next Demi Bold" charset="0"/>
            </a:endParaRPr>
          </a:p>
        </p:txBody>
      </p:sp>
      <p:pic>
        <p:nvPicPr>
          <p:cNvPr id="22" name="Graphic 21">
            <a:extLst>
              <a:ext uri="{FF2B5EF4-FFF2-40B4-BE49-F238E27FC236}">
                <a16:creationId xmlns:a16="http://schemas.microsoft.com/office/drawing/2014/main" id="{92B11B69-66C1-6E78-D2C1-DA9B1C6C5AC6}"/>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8409224" y="3091697"/>
            <a:ext cx="1176908" cy="1176908"/>
          </a:xfrm>
          <a:prstGeom prst="rect">
            <a:avLst/>
          </a:prstGeom>
        </p:spPr>
      </p:pic>
      <p:pic>
        <p:nvPicPr>
          <p:cNvPr id="23" name="Graphic 22">
            <a:extLst>
              <a:ext uri="{FF2B5EF4-FFF2-40B4-BE49-F238E27FC236}">
                <a16:creationId xmlns:a16="http://schemas.microsoft.com/office/drawing/2014/main" id="{4F84BE41-45A3-DC48-CB29-F5645EE7C40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969454" y="1582937"/>
            <a:ext cx="1176908" cy="1176908"/>
          </a:xfrm>
          <a:prstGeom prst="rect">
            <a:avLst/>
          </a:prstGeom>
        </p:spPr>
      </p:pic>
    </p:spTree>
    <p:extLst>
      <p:ext uri="{BB962C8B-B14F-4D97-AF65-F5344CB8AC3E}">
        <p14:creationId xmlns:p14="http://schemas.microsoft.com/office/powerpoint/2010/main" val="492420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CB4FCF-036F-FC8D-C24C-5E4EEBDC7F83}"/>
              </a:ext>
              <a:ext uri="{C183D7F6-B498-43B3-948B-1728B52AA6E4}">
                <adec:decorative xmlns:adec="http://schemas.microsoft.com/office/drawing/2017/decorative" val="1"/>
              </a:ext>
            </a:extLst>
          </p:cNvPr>
          <p:cNvSpPr>
            <a:spLocks noGrp="1"/>
          </p:cNvSpPr>
          <p:nvPr>
            <p:ph type="sldNum" sz="quarter" idx="11"/>
          </p:nvPr>
        </p:nvSpPr>
        <p:spPr/>
        <p:txBody>
          <a:bodyPr/>
          <a:lstStyle/>
          <a:p>
            <a:fld id="{871568D6-CB9E-45EC-95EC-971FF1168ED4}" type="slidenum">
              <a:rPr lang="en-US" smtClean="0"/>
              <a:pPr/>
              <a:t>19</a:t>
            </a:fld>
            <a:endParaRPr lang="en-US"/>
          </a:p>
        </p:txBody>
      </p:sp>
      <p:sp>
        <p:nvSpPr>
          <p:cNvPr id="2" name="Title 1">
            <a:extLst>
              <a:ext uri="{FF2B5EF4-FFF2-40B4-BE49-F238E27FC236}">
                <a16:creationId xmlns:a16="http://schemas.microsoft.com/office/drawing/2014/main" id="{81ADD75A-9BD7-510E-0EAA-49B9B565A464}"/>
              </a:ext>
            </a:extLst>
          </p:cNvPr>
          <p:cNvSpPr>
            <a:spLocks noGrp="1"/>
          </p:cNvSpPr>
          <p:nvPr>
            <p:ph type="title" idx="4294967295"/>
          </p:nvPr>
        </p:nvSpPr>
        <p:spPr>
          <a:xfrm>
            <a:off x="838200" y="-1003952"/>
            <a:ext cx="10515600" cy="1003952"/>
          </a:xfrm>
        </p:spPr>
        <p:txBody>
          <a:bodyPr vert="horz" lIns="91440" tIns="45720" rIns="91440" bIns="45720" rtlCol="0" anchor="b">
            <a:normAutofit fontScale="90000"/>
          </a:bodyPr>
          <a:lstStyle/>
          <a:p>
            <a:r>
              <a:rPr lang="en-US" dirty="0"/>
              <a:t>Closing slide that has picture of State House</a:t>
            </a:r>
          </a:p>
        </p:txBody>
      </p:sp>
    </p:spTree>
    <p:extLst>
      <p:ext uri="{BB962C8B-B14F-4D97-AF65-F5344CB8AC3E}">
        <p14:creationId xmlns:p14="http://schemas.microsoft.com/office/powerpoint/2010/main" val="267549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95730-A78C-68A5-2EBB-29B663AC3564}"/>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35074A05-B3AC-64DF-7266-CD12498D320A}"/>
              </a:ext>
            </a:extLst>
          </p:cNvPr>
          <p:cNvSpPr>
            <a:spLocks noGrp="1"/>
          </p:cNvSpPr>
          <p:nvPr>
            <p:ph idx="1"/>
          </p:nvPr>
        </p:nvSpPr>
        <p:spPr/>
        <p:txBody>
          <a:bodyPr>
            <a:normAutofit lnSpcReduction="10000"/>
          </a:bodyPr>
          <a:lstStyle/>
          <a:p>
            <a:r>
              <a:rPr lang="en-US" dirty="0"/>
              <a:t>Purpose</a:t>
            </a:r>
          </a:p>
          <a:p>
            <a:r>
              <a:rPr lang="en-US" dirty="0"/>
              <a:t>Applicability</a:t>
            </a:r>
          </a:p>
          <a:p>
            <a:r>
              <a:rPr lang="en-US" dirty="0"/>
              <a:t>Exemptions</a:t>
            </a:r>
          </a:p>
          <a:p>
            <a:r>
              <a:rPr lang="en-US" dirty="0"/>
              <a:t>Responsibilities</a:t>
            </a:r>
          </a:p>
          <a:p>
            <a:r>
              <a:rPr lang="en-US" dirty="0"/>
              <a:t>Required Forms</a:t>
            </a:r>
          </a:p>
          <a:p>
            <a:r>
              <a:rPr lang="en-US" dirty="0"/>
              <a:t>Timeline</a:t>
            </a:r>
          </a:p>
          <a:p>
            <a:r>
              <a:rPr lang="en-US" dirty="0"/>
              <a:t>Recordkeeping</a:t>
            </a:r>
          </a:p>
          <a:p>
            <a:r>
              <a:rPr lang="en-US" dirty="0"/>
              <a:t>Enforcement</a:t>
            </a:r>
          </a:p>
          <a:p>
            <a:r>
              <a:rPr lang="en-US" dirty="0"/>
              <a:t>Scenarios</a:t>
            </a:r>
          </a:p>
          <a:p>
            <a:r>
              <a:rPr lang="en-US" dirty="0"/>
              <a:t>Resources</a:t>
            </a:r>
          </a:p>
        </p:txBody>
      </p:sp>
      <p:sp>
        <p:nvSpPr>
          <p:cNvPr id="4" name="Slide Number Placeholder 3">
            <a:extLst>
              <a:ext uri="{FF2B5EF4-FFF2-40B4-BE49-F238E27FC236}">
                <a16:creationId xmlns:a16="http://schemas.microsoft.com/office/drawing/2014/main" id="{FA059D22-06AA-095A-54B0-8EB853907E19}"/>
              </a:ext>
            </a:extLst>
          </p:cNvPr>
          <p:cNvSpPr>
            <a:spLocks noGrp="1"/>
          </p:cNvSpPr>
          <p:nvPr>
            <p:ph type="sldNum" sz="quarter" idx="12"/>
          </p:nvPr>
        </p:nvSpPr>
        <p:spPr/>
        <p:txBody>
          <a:bodyPr/>
          <a:lstStyle/>
          <a:p>
            <a:fld id="{E0E267CC-2087-4FC7-8FDE-A41ECB95C19E}" type="slidenum">
              <a:rPr lang="en-US" smtClean="0"/>
              <a:t>2</a:t>
            </a:fld>
            <a:endParaRPr lang="en-US"/>
          </a:p>
        </p:txBody>
      </p:sp>
    </p:spTree>
    <p:extLst>
      <p:ext uri="{BB962C8B-B14F-4D97-AF65-F5344CB8AC3E}">
        <p14:creationId xmlns:p14="http://schemas.microsoft.com/office/powerpoint/2010/main" val="306034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08CF-7B5B-2DB3-6B48-86CDB20569B3}"/>
              </a:ext>
            </a:extLst>
          </p:cNvPr>
          <p:cNvSpPr>
            <a:spLocks noGrp="1"/>
          </p:cNvSpPr>
          <p:nvPr>
            <p:ph type="title"/>
          </p:nvPr>
        </p:nvSpPr>
        <p:spPr/>
        <p:txBody>
          <a:bodyPr/>
          <a:lstStyle/>
          <a:p>
            <a:r>
              <a:rPr lang="en-US" dirty="0"/>
              <a:t>What is the purpose of the guidance?</a:t>
            </a:r>
          </a:p>
        </p:txBody>
      </p:sp>
      <p:sp>
        <p:nvSpPr>
          <p:cNvPr id="3" name="Slide Number Placeholder 2">
            <a:extLst>
              <a:ext uri="{FF2B5EF4-FFF2-40B4-BE49-F238E27FC236}">
                <a16:creationId xmlns:a16="http://schemas.microsoft.com/office/drawing/2014/main" id="{0094FB07-4D7D-0A76-A067-CFA5E85B8DC2}"/>
              </a:ext>
              <a:ext uri="{C183D7F6-B498-43B3-948B-1728B52AA6E4}">
                <adec:decorative xmlns:adec="http://schemas.microsoft.com/office/drawing/2017/decorative" val="1"/>
              </a:ext>
            </a:extLst>
          </p:cNvPr>
          <p:cNvSpPr>
            <a:spLocks noGrp="1"/>
          </p:cNvSpPr>
          <p:nvPr>
            <p:ph type="sldNum" sz="quarter" idx="12"/>
          </p:nvPr>
        </p:nvSpPr>
        <p:spPr/>
        <p:txBody>
          <a:bodyPr/>
          <a:lstStyle/>
          <a:p>
            <a:fld id="{E0E267CC-2087-4FC7-8FDE-A41ECB95C19E}" type="slidenum">
              <a:rPr lang="en-US" smtClean="0"/>
              <a:t>3</a:t>
            </a:fld>
            <a:endParaRPr lang="en-US"/>
          </a:p>
        </p:txBody>
      </p:sp>
      <p:pic>
        <p:nvPicPr>
          <p:cNvPr id="6" name="Graphic 5" descr="Scales of justice">
            <a:extLst>
              <a:ext uri="{FF2B5EF4-FFF2-40B4-BE49-F238E27FC236}">
                <a16:creationId xmlns:a16="http://schemas.microsoft.com/office/drawing/2014/main" id="{91872DE7-3D01-B465-4988-1092AE2EE3FB}"/>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552450" y="1788546"/>
            <a:ext cx="1640454" cy="1640454"/>
          </a:xfrm>
          <a:prstGeom prst="rect">
            <a:avLst/>
          </a:prstGeom>
        </p:spPr>
      </p:pic>
      <p:sp>
        <p:nvSpPr>
          <p:cNvPr id="4" name="Text Placeholder 3">
            <a:extLst>
              <a:ext uri="{FF2B5EF4-FFF2-40B4-BE49-F238E27FC236}">
                <a16:creationId xmlns:a16="http://schemas.microsoft.com/office/drawing/2014/main" id="{C08C3A70-E2C2-5FDE-DC9A-CB228C9D939F}"/>
              </a:ext>
            </a:extLst>
          </p:cNvPr>
          <p:cNvSpPr>
            <a:spLocks noGrp="1"/>
          </p:cNvSpPr>
          <p:nvPr>
            <p:ph type="body" sz="quarter" idx="13"/>
          </p:nvPr>
        </p:nvSpPr>
        <p:spPr>
          <a:xfrm>
            <a:off x="2545490" y="2150075"/>
            <a:ext cx="8808310" cy="1486887"/>
          </a:xfrm>
        </p:spPr>
        <p:txBody>
          <a:bodyPr>
            <a:normAutofit/>
          </a:bodyPr>
          <a:lstStyle/>
          <a:p>
            <a:pPr marL="0" indent="0">
              <a:buNone/>
            </a:pPr>
            <a:r>
              <a:rPr lang="en-US" dirty="0"/>
              <a:t>Ensure workers are treated fairly, paid properly, and protected under existing labor laws</a:t>
            </a:r>
          </a:p>
        </p:txBody>
      </p:sp>
      <p:pic>
        <p:nvPicPr>
          <p:cNvPr id="7" name="Graphic 6" descr="&quot;No&quot; sign">
            <a:extLst>
              <a:ext uri="{FF2B5EF4-FFF2-40B4-BE49-F238E27FC236}">
                <a16:creationId xmlns:a16="http://schemas.microsoft.com/office/drawing/2014/main" id="{E2D98DF9-9C58-6391-8B8C-67FA027FD8A5}"/>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56128" y="3891897"/>
            <a:ext cx="1636776" cy="1636776"/>
          </a:xfrm>
          <a:prstGeom prst="rect">
            <a:avLst/>
          </a:prstGeom>
        </p:spPr>
      </p:pic>
      <p:sp>
        <p:nvSpPr>
          <p:cNvPr id="5" name="Text Placeholder 4">
            <a:extLst>
              <a:ext uri="{FF2B5EF4-FFF2-40B4-BE49-F238E27FC236}">
                <a16:creationId xmlns:a16="http://schemas.microsoft.com/office/drawing/2014/main" id="{BF98E3EE-23B4-6CB7-15FE-0B2D2A00D5D5}"/>
              </a:ext>
            </a:extLst>
          </p:cNvPr>
          <p:cNvSpPr>
            <a:spLocks noGrp="1"/>
          </p:cNvSpPr>
          <p:nvPr>
            <p:ph type="body" sz="quarter" idx="14"/>
          </p:nvPr>
        </p:nvSpPr>
        <p:spPr>
          <a:xfrm>
            <a:off x="2545491" y="4241906"/>
            <a:ext cx="8808309" cy="1486887"/>
          </a:xfrm>
        </p:spPr>
        <p:txBody>
          <a:bodyPr/>
          <a:lstStyle/>
          <a:p>
            <a:pPr marL="0" indent="0">
              <a:buNone/>
            </a:pPr>
            <a:r>
              <a:rPr lang="en-US" dirty="0"/>
              <a:t>Prevent contractors with serious labor law violations from participating on projects</a:t>
            </a:r>
          </a:p>
        </p:txBody>
      </p:sp>
    </p:spTree>
    <p:extLst>
      <p:ext uri="{BB962C8B-B14F-4D97-AF65-F5344CB8AC3E}">
        <p14:creationId xmlns:p14="http://schemas.microsoft.com/office/powerpoint/2010/main" val="4249643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12CD-7EAC-79A3-336F-4AD033D9E991}"/>
              </a:ext>
            </a:extLst>
          </p:cNvPr>
          <p:cNvSpPr>
            <a:spLocks noGrp="1"/>
          </p:cNvSpPr>
          <p:nvPr>
            <p:ph type="title"/>
          </p:nvPr>
        </p:nvSpPr>
        <p:spPr/>
        <p:txBody>
          <a:bodyPr/>
          <a:lstStyle/>
          <a:p>
            <a:r>
              <a:rPr lang="en-US" dirty="0"/>
              <a:t>When does the guidance apply?</a:t>
            </a:r>
          </a:p>
        </p:txBody>
      </p:sp>
      <p:pic>
        <p:nvPicPr>
          <p:cNvPr id="11" name="Content Placeholder 9">
            <a:extLst>
              <a:ext uri="{FF2B5EF4-FFF2-40B4-BE49-F238E27FC236}">
                <a16:creationId xmlns:a16="http://schemas.microsoft.com/office/drawing/2014/main" id="{2CEDB56C-1D13-66DA-73A4-4AA9E27DBFD4}"/>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371184" y="2471737"/>
            <a:ext cx="1914525" cy="1914525"/>
          </a:xfrm>
          <a:prstGeom prst="rect">
            <a:avLst/>
          </a:prstGeom>
        </p:spPr>
      </p:pic>
      <p:sp>
        <p:nvSpPr>
          <p:cNvPr id="6" name="Text Placeholder 5">
            <a:extLst>
              <a:ext uri="{FF2B5EF4-FFF2-40B4-BE49-F238E27FC236}">
                <a16:creationId xmlns:a16="http://schemas.microsoft.com/office/drawing/2014/main" id="{0B2F56DA-09A2-0DA3-8B37-C9C0D0642990}"/>
              </a:ext>
            </a:extLst>
          </p:cNvPr>
          <p:cNvSpPr>
            <a:spLocks noGrp="1"/>
          </p:cNvSpPr>
          <p:nvPr>
            <p:ph type="body" sz="quarter" idx="15"/>
          </p:nvPr>
        </p:nvSpPr>
        <p:spPr>
          <a:xfrm>
            <a:off x="786380" y="4200130"/>
            <a:ext cx="5084135" cy="1916379"/>
          </a:xfrm>
        </p:spPr>
        <p:txBody>
          <a:bodyPr/>
          <a:lstStyle/>
          <a:p>
            <a:pPr marL="0" indent="0" algn="ctr">
              <a:buNone/>
            </a:pPr>
            <a:r>
              <a:rPr lang="en-US" b="1" dirty="0">
                <a:solidFill>
                  <a:schemeClr val="accent1"/>
                </a:solidFill>
              </a:rPr>
              <a:t>Effective Date: </a:t>
            </a:r>
            <a:br>
              <a:rPr lang="en-US" b="1" dirty="0">
                <a:solidFill>
                  <a:schemeClr val="accent1"/>
                </a:solidFill>
              </a:rPr>
            </a:br>
            <a:r>
              <a:rPr lang="en-US" b="1" dirty="0">
                <a:solidFill>
                  <a:schemeClr val="accent1"/>
                </a:solidFill>
              </a:rPr>
              <a:t>January 1, 2025</a:t>
            </a:r>
            <a:endParaRPr lang="en-US" dirty="0"/>
          </a:p>
        </p:txBody>
      </p:sp>
      <p:sp>
        <p:nvSpPr>
          <p:cNvPr id="3" name="Slide Number Placeholder 2">
            <a:extLst>
              <a:ext uri="{FF2B5EF4-FFF2-40B4-BE49-F238E27FC236}">
                <a16:creationId xmlns:a16="http://schemas.microsoft.com/office/drawing/2014/main" id="{7B0BCF3A-6F4B-19AD-EE34-021C0ACAC0B9}"/>
              </a:ext>
              <a:ext uri="{C183D7F6-B498-43B3-948B-1728B52AA6E4}">
                <adec:decorative xmlns:adec="http://schemas.microsoft.com/office/drawing/2017/decorative" val="1"/>
              </a:ext>
            </a:extLst>
          </p:cNvPr>
          <p:cNvSpPr>
            <a:spLocks noGrp="1"/>
          </p:cNvSpPr>
          <p:nvPr>
            <p:ph type="sldNum" sz="quarter" idx="12"/>
          </p:nvPr>
        </p:nvSpPr>
        <p:spPr/>
        <p:txBody>
          <a:bodyPr/>
          <a:lstStyle/>
          <a:p>
            <a:fld id="{E0E267CC-2087-4FC7-8FDE-A41ECB95C19E}" type="slidenum">
              <a:rPr lang="en-US" smtClean="0"/>
              <a:t>4</a:t>
            </a:fld>
            <a:endParaRPr lang="en-US" dirty="0"/>
          </a:p>
        </p:txBody>
      </p:sp>
      <p:pic>
        <p:nvPicPr>
          <p:cNvPr id="12" name="Graphic 11">
            <a:extLst>
              <a:ext uri="{FF2B5EF4-FFF2-40B4-BE49-F238E27FC236}">
                <a16:creationId xmlns:a16="http://schemas.microsoft.com/office/drawing/2014/main" id="{EEA054C0-06CD-C3F5-283C-B8363A68ACEB}"/>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68431" y="1150174"/>
            <a:ext cx="914400" cy="914400"/>
          </a:xfrm>
          <a:prstGeom prst="rect">
            <a:avLst/>
          </a:prstGeom>
        </p:spPr>
      </p:pic>
      <p:sp>
        <p:nvSpPr>
          <p:cNvPr id="4" name="Text Placeholder 3">
            <a:extLst>
              <a:ext uri="{FF2B5EF4-FFF2-40B4-BE49-F238E27FC236}">
                <a16:creationId xmlns:a16="http://schemas.microsoft.com/office/drawing/2014/main" id="{5888B480-6F95-478B-1417-AA3F97592AC6}"/>
              </a:ext>
            </a:extLst>
          </p:cNvPr>
          <p:cNvSpPr>
            <a:spLocks noGrp="1"/>
          </p:cNvSpPr>
          <p:nvPr>
            <p:ph type="body" sz="quarter" idx="13"/>
          </p:nvPr>
        </p:nvSpPr>
        <p:spPr>
          <a:xfrm>
            <a:off x="6182832" y="1328610"/>
            <a:ext cx="5084135" cy="2317750"/>
          </a:xfrm>
        </p:spPr>
        <p:txBody>
          <a:bodyPr>
            <a:normAutofit/>
          </a:bodyPr>
          <a:lstStyle/>
          <a:p>
            <a:pPr marL="0" indent="0">
              <a:buNone/>
            </a:pPr>
            <a:r>
              <a:rPr lang="en-US" b="1" dirty="0"/>
              <a:t>Applies to:</a:t>
            </a:r>
          </a:p>
          <a:p>
            <a:r>
              <a:rPr lang="en-US" sz="2200" dirty="0"/>
              <a:t>Projects awarded EOHLC funds from programs listed in Appendix A</a:t>
            </a:r>
          </a:p>
          <a:p>
            <a:r>
              <a:rPr lang="en-US" sz="2200" dirty="0"/>
              <a:t>Funding awarded on or after January 1, 2025</a:t>
            </a:r>
          </a:p>
        </p:txBody>
      </p:sp>
      <p:pic>
        <p:nvPicPr>
          <p:cNvPr id="13" name="Graphic 12">
            <a:extLst>
              <a:ext uri="{FF2B5EF4-FFF2-40B4-BE49-F238E27FC236}">
                <a16:creationId xmlns:a16="http://schemas.microsoft.com/office/drawing/2014/main" id="{CBDA0CB3-A8D0-A25D-3E25-B62C3359C6C2}"/>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268431" y="3602331"/>
            <a:ext cx="914400" cy="914400"/>
          </a:xfrm>
          <a:prstGeom prst="rect">
            <a:avLst/>
          </a:prstGeom>
        </p:spPr>
      </p:pic>
      <p:sp>
        <p:nvSpPr>
          <p:cNvPr id="5" name="Text Placeholder 4">
            <a:extLst>
              <a:ext uri="{FF2B5EF4-FFF2-40B4-BE49-F238E27FC236}">
                <a16:creationId xmlns:a16="http://schemas.microsoft.com/office/drawing/2014/main" id="{2269C472-E993-E660-FD9B-09AAFF745CB9}"/>
              </a:ext>
            </a:extLst>
          </p:cNvPr>
          <p:cNvSpPr>
            <a:spLocks noGrp="1"/>
          </p:cNvSpPr>
          <p:nvPr>
            <p:ph type="body" sz="quarter" idx="14"/>
          </p:nvPr>
        </p:nvSpPr>
        <p:spPr>
          <a:xfrm>
            <a:off x="6182831" y="3798760"/>
            <a:ext cx="5084135" cy="2317750"/>
          </a:xfrm>
        </p:spPr>
        <p:txBody>
          <a:bodyPr/>
          <a:lstStyle/>
          <a:p>
            <a:pPr marL="0" indent="0">
              <a:buNone/>
            </a:pPr>
            <a:r>
              <a:rPr lang="en-US" b="1" dirty="0"/>
              <a:t>Does not apply to:</a:t>
            </a:r>
          </a:p>
          <a:p>
            <a:r>
              <a:rPr lang="en-US" sz="2200" dirty="0"/>
              <a:t>Projects awarded funding before January 1, 2025</a:t>
            </a:r>
          </a:p>
          <a:p>
            <a:r>
              <a:rPr lang="en-US" sz="2200" dirty="0"/>
              <a:t>Guidance is </a:t>
            </a:r>
            <a:r>
              <a:rPr lang="en-US" sz="2200" b="1" u="sng" dirty="0"/>
              <a:t>not</a:t>
            </a:r>
            <a:r>
              <a:rPr lang="en-US" sz="2200" dirty="0"/>
              <a:t> retroactive</a:t>
            </a:r>
          </a:p>
        </p:txBody>
      </p:sp>
    </p:spTree>
    <p:extLst>
      <p:ext uri="{BB962C8B-B14F-4D97-AF65-F5344CB8AC3E}">
        <p14:creationId xmlns:p14="http://schemas.microsoft.com/office/powerpoint/2010/main" val="154969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0E29-AEBE-8CA0-14F2-86D5901F9C74}"/>
              </a:ext>
            </a:extLst>
          </p:cNvPr>
          <p:cNvSpPr>
            <a:spLocks noGrp="1"/>
          </p:cNvSpPr>
          <p:nvPr>
            <p:ph type="title"/>
          </p:nvPr>
        </p:nvSpPr>
        <p:spPr/>
        <p:txBody>
          <a:bodyPr/>
          <a:lstStyle/>
          <a:p>
            <a:r>
              <a:rPr lang="en-US" dirty="0"/>
              <a:t>Who must comply?</a:t>
            </a:r>
          </a:p>
        </p:txBody>
      </p:sp>
      <p:sp>
        <p:nvSpPr>
          <p:cNvPr id="5" name="Slide Number Placeholder 4">
            <a:extLst>
              <a:ext uri="{FF2B5EF4-FFF2-40B4-BE49-F238E27FC236}">
                <a16:creationId xmlns:a16="http://schemas.microsoft.com/office/drawing/2014/main" id="{114D7111-D84D-A48E-C060-96FC000DB55D}"/>
              </a:ext>
              <a:ext uri="{C183D7F6-B498-43B3-948B-1728B52AA6E4}">
                <adec:decorative xmlns:adec="http://schemas.microsoft.com/office/drawing/2017/decorative" val="1"/>
              </a:ext>
            </a:extLst>
          </p:cNvPr>
          <p:cNvSpPr>
            <a:spLocks noGrp="1"/>
          </p:cNvSpPr>
          <p:nvPr>
            <p:ph type="sldNum" sz="quarter" idx="12"/>
          </p:nvPr>
        </p:nvSpPr>
        <p:spPr/>
        <p:txBody>
          <a:bodyPr/>
          <a:lstStyle/>
          <a:p>
            <a:fld id="{E0E267CC-2087-4FC7-8FDE-A41ECB95C19E}" type="slidenum">
              <a:rPr lang="en-US" smtClean="0"/>
              <a:t>5</a:t>
            </a:fld>
            <a:endParaRPr lang="en-US"/>
          </a:p>
        </p:txBody>
      </p:sp>
      <p:sp>
        <p:nvSpPr>
          <p:cNvPr id="3" name="Content Placeholder 2">
            <a:extLst>
              <a:ext uri="{FF2B5EF4-FFF2-40B4-BE49-F238E27FC236}">
                <a16:creationId xmlns:a16="http://schemas.microsoft.com/office/drawing/2014/main" id="{90395C67-3F94-7F3E-4604-BAC3CF3BCBD4}"/>
              </a:ext>
            </a:extLst>
          </p:cNvPr>
          <p:cNvSpPr>
            <a:spLocks noGrp="1"/>
          </p:cNvSpPr>
          <p:nvPr>
            <p:ph idx="1"/>
          </p:nvPr>
        </p:nvSpPr>
        <p:spPr>
          <a:xfrm>
            <a:off x="1791730" y="2135745"/>
            <a:ext cx="3212756" cy="608666"/>
          </a:xfrm>
        </p:spPr>
        <p:txBody>
          <a:bodyPr/>
          <a:lstStyle/>
          <a:p>
            <a:pPr marL="0" indent="0">
              <a:buNone/>
            </a:pPr>
            <a:r>
              <a:rPr lang="en-US" dirty="0"/>
              <a:t>Project owners</a:t>
            </a:r>
          </a:p>
        </p:txBody>
      </p:sp>
      <p:sp>
        <p:nvSpPr>
          <p:cNvPr id="6" name="Content Placeholder 2">
            <a:extLst>
              <a:ext uri="{FF2B5EF4-FFF2-40B4-BE49-F238E27FC236}">
                <a16:creationId xmlns:a16="http://schemas.microsoft.com/office/drawing/2014/main" id="{539A985F-3820-93F3-7F3F-2E6CDA490BF0}"/>
              </a:ext>
              <a:ext uri="{C183D7F6-B498-43B3-948B-1728B52AA6E4}">
                <adec:decorative xmlns:adec="http://schemas.microsoft.com/office/drawing/2017/decorative" val="0"/>
              </a:ext>
            </a:extLst>
          </p:cNvPr>
          <p:cNvSpPr txBox="1">
            <a:spLocks/>
          </p:cNvSpPr>
          <p:nvPr/>
        </p:nvSpPr>
        <p:spPr>
          <a:xfrm>
            <a:off x="1791730" y="3504924"/>
            <a:ext cx="3212756" cy="60866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General contractors</a:t>
            </a:r>
          </a:p>
        </p:txBody>
      </p:sp>
      <p:sp>
        <p:nvSpPr>
          <p:cNvPr id="8" name="Content Placeholder 2">
            <a:extLst>
              <a:ext uri="{FF2B5EF4-FFF2-40B4-BE49-F238E27FC236}">
                <a16:creationId xmlns:a16="http://schemas.microsoft.com/office/drawing/2014/main" id="{C1EC6711-6296-3BD6-F478-551054A14507}"/>
              </a:ext>
            </a:extLst>
          </p:cNvPr>
          <p:cNvSpPr txBox="1">
            <a:spLocks/>
          </p:cNvSpPr>
          <p:nvPr/>
        </p:nvSpPr>
        <p:spPr>
          <a:xfrm>
            <a:off x="1791730" y="4831671"/>
            <a:ext cx="3212756" cy="608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Subcontractors</a:t>
            </a:r>
          </a:p>
        </p:txBody>
      </p:sp>
      <p:pic>
        <p:nvPicPr>
          <p:cNvPr id="9" name="Graphic 8">
            <a:extLst>
              <a:ext uri="{FF2B5EF4-FFF2-40B4-BE49-F238E27FC236}">
                <a16:creationId xmlns:a16="http://schemas.microsoft.com/office/drawing/2014/main" id="{6E0C8AFA-AD60-309C-D8F8-23052734F0B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1000" y="1887628"/>
            <a:ext cx="1104900" cy="1104900"/>
          </a:xfrm>
          <a:prstGeom prst="rect">
            <a:avLst/>
          </a:prstGeom>
        </p:spPr>
      </p:pic>
      <p:pic>
        <p:nvPicPr>
          <p:cNvPr id="10" name="Graphic 9">
            <a:extLst>
              <a:ext uri="{FF2B5EF4-FFF2-40B4-BE49-F238E27FC236}">
                <a16:creationId xmlns:a16="http://schemas.microsoft.com/office/drawing/2014/main" id="{8C87D9BB-4DCA-525C-16A4-EF4D074CDCF3}"/>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381000" y="3207544"/>
            <a:ext cx="1104900" cy="1104900"/>
          </a:xfrm>
          <a:prstGeom prst="rect">
            <a:avLst/>
          </a:prstGeom>
        </p:spPr>
      </p:pic>
      <p:pic>
        <p:nvPicPr>
          <p:cNvPr id="11" name="Graphic 10">
            <a:extLst>
              <a:ext uri="{FF2B5EF4-FFF2-40B4-BE49-F238E27FC236}">
                <a16:creationId xmlns:a16="http://schemas.microsoft.com/office/drawing/2014/main" id="{06290D61-3172-3E96-9526-3BE02466B11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469491" y="4527460"/>
            <a:ext cx="912877" cy="912877"/>
          </a:xfrm>
          <a:prstGeom prst="rect">
            <a:avLst/>
          </a:prstGeom>
        </p:spPr>
      </p:pic>
    </p:spTree>
    <p:extLst>
      <p:ext uri="{BB962C8B-B14F-4D97-AF65-F5344CB8AC3E}">
        <p14:creationId xmlns:p14="http://schemas.microsoft.com/office/powerpoint/2010/main" val="2276955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99A06BC-2591-1328-7A89-4C399B4BB7BC}"/>
              </a:ext>
            </a:extLst>
          </p:cNvPr>
          <p:cNvSpPr>
            <a:spLocks noGrp="1"/>
          </p:cNvSpPr>
          <p:nvPr>
            <p:ph type="title"/>
          </p:nvPr>
        </p:nvSpPr>
        <p:spPr/>
        <p:txBody>
          <a:bodyPr/>
          <a:lstStyle/>
          <a:p>
            <a:r>
              <a:rPr lang="en-US" dirty="0"/>
              <a:t>What projects are covered?</a:t>
            </a:r>
          </a:p>
        </p:txBody>
      </p:sp>
      <p:sp>
        <p:nvSpPr>
          <p:cNvPr id="11" name="Text Placeholder 10">
            <a:extLst>
              <a:ext uri="{FF2B5EF4-FFF2-40B4-BE49-F238E27FC236}">
                <a16:creationId xmlns:a16="http://schemas.microsoft.com/office/drawing/2014/main" id="{355BB99D-989C-F0AE-C909-0076BB05BEA9}"/>
              </a:ext>
            </a:extLst>
          </p:cNvPr>
          <p:cNvSpPr>
            <a:spLocks noGrp="1"/>
          </p:cNvSpPr>
          <p:nvPr>
            <p:ph type="body" idx="13"/>
          </p:nvPr>
        </p:nvSpPr>
        <p:spPr>
          <a:xfrm>
            <a:off x="771525" y="1256974"/>
            <a:ext cx="10491786" cy="823912"/>
          </a:xfrm>
        </p:spPr>
        <p:txBody>
          <a:bodyPr anchor="ctr"/>
          <a:lstStyle/>
          <a:p>
            <a:r>
              <a:rPr lang="en-US" dirty="0"/>
              <a:t>Projects that receive awards from the following programs: </a:t>
            </a:r>
          </a:p>
        </p:txBody>
      </p:sp>
      <p:graphicFrame>
        <p:nvGraphicFramePr>
          <p:cNvPr id="12" name="Content Placeholder 11" descr="Federal Low Income Housing Tax Credit (LIHTC)&#10;Massachusetts State LIHTC&#10;American Rescue Plan Act (ARPA)&#10;HOME Investment Partnerships Program (HOME)&#10;National Housing Trust Fund (HTF)&#10;Affordable Housing Trust Fund (AHTF)">
            <a:extLst>
              <a:ext uri="{FF2B5EF4-FFF2-40B4-BE49-F238E27FC236}">
                <a16:creationId xmlns:a16="http://schemas.microsoft.com/office/drawing/2014/main" id="{BB2207E3-A729-5487-B5A8-ADAFD49F665D}"/>
              </a:ext>
            </a:extLst>
          </p:cNvPr>
          <p:cNvGraphicFramePr>
            <a:graphicFrameLocks noGrp="1"/>
          </p:cNvGraphicFramePr>
          <p:nvPr>
            <p:ph idx="1"/>
            <p:extLst>
              <p:ext uri="{D42A27DB-BD31-4B8C-83A1-F6EECF244321}">
                <p14:modId xmlns:p14="http://schemas.microsoft.com/office/powerpoint/2010/main" val="3559666367"/>
              </p:ext>
            </p:extLst>
          </p:nvPr>
        </p:nvGraphicFramePr>
        <p:xfrm>
          <a:off x="838200" y="2335213"/>
          <a:ext cx="4781550" cy="4221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Content Placeholder 11" descr="Housing Stabilization &amp; Investment Trust Fund&#10;Capital Improvement &amp; Preservation Trust Fund (CIPF)&#10;Housing Innovations Fund (HIF)&#10;Facilities Consolidation Fund (FCF)&#10;Community-based Housing (CBH)&#10;Transit Oriented Development (TOD)">
            <a:extLst>
              <a:ext uri="{FF2B5EF4-FFF2-40B4-BE49-F238E27FC236}">
                <a16:creationId xmlns:a16="http://schemas.microsoft.com/office/drawing/2014/main" id="{D522A581-86DC-0B94-F16E-BC0BEBC00E3A}"/>
              </a:ext>
            </a:extLst>
          </p:cNvPr>
          <p:cNvGraphicFramePr>
            <a:graphicFrameLocks/>
          </p:cNvGraphicFramePr>
          <p:nvPr>
            <p:extLst>
              <p:ext uri="{D42A27DB-BD31-4B8C-83A1-F6EECF244321}">
                <p14:modId xmlns:p14="http://schemas.microsoft.com/office/powerpoint/2010/main" val="1259003573"/>
              </p:ext>
            </p:extLst>
          </p:nvPr>
        </p:nvGraphicFramePr>
        <p:xfrm>
          <a:off x="6219442" y="2334560"/>
          <a:ext cx="5134355" cy="36566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Slide Number Placeholder 7">
            <a:extLst>
              <a:ext uri="{FF2B5EF4-FFF2-40B4-BE49-F238E27FC236}">
                <a16:creationId xmlns:a16="http://schemas.microsoft.com/office/drawing/2014/main" id="{744E7E88-C77E-A8B3-7A94-8F2A8E02FBE1}"/>
              </a:ext>
              <a:ext uri="{C183D7F6-B498-43B3-948B-1728B52AA6E4}">
                <adec:decorative xmlns:adec="http://schemas.microsoft.com/office/drawing/2017/decorative" val="1"/>
              </a:ext>
            </a:extLst>
          </p:cNvPr>
          <p:cNvSpPr>
            <a:spLocks noGrp="1"/>
          </p:cNvSpPr>
          <p:nvPr>
            <p:ph type="sldNum" sz="quarter" idx="12"/>
          </p:nvPr>
        </p:nvSpPr>
        <p:spPr/>
        <p:txBody>
          <a:bodyPr/>
          <a:lstStyle/>
          <a:p>
            <a:fld id="{E0E267CC-2087-4FC7-8FDE-A41ECB95C19E}" type="slidenum">
              <a:rPr lang="en-US" smtClean="0"/>
              <a:t>6</a:t>
            </a:fld>
            <a:endParaRPr lang="en-US"/>
          </a:p>
        </p:txBody>
      </p:sp>
    </p:spTree>
    <p:extLst>
      <p:ext uri="{BB962C8B-B14F-4D97-AF65-F5344CB8AC3E}">
        <p14:creationId xmlns:p14="http://schemas.microsoft.com/office/powerpoint/2010/main" val="246809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CE41-D437-5477-8464-B406643ADABA}"/>
              </a:ext>
            </a:extLst>
          </p:cNvPr>
          <p:cNvSpPr>
            <a:spLocks noGrp="1"/>
          </p:cNvSpPr>
          <p:nvPr>
            <p:ph type="title"/>
          </p:nvPr>
        </p:nvSpPr>
        <p:spPr/>
        <p:txBody>
          <a:bodyPr/>
          <a:lstStyle/>
          <a:p>
            <a:r>
              <a:rPr lang="en-US" dirty="0"/>
              <a:t>Are there any exemptions?</a:t>
            </a:r>
          </a:p>
        </p:txBody>
      </p:sp>
      <p:sp>
        <p:nvSpPr>
          <p:cNvPr id="5" name="Text Placeholder 4">
            <a:extLst>
              <a:ext uri="{FF2B5EF4-FFF2-40B4-BE49-F238E27FC236}">
                <a16:creationId xmlns:a16="http://schemas.microsoft.com/office/drawing/2014/main" id="{167E6E7B-071F-FA00-5FAB-D357E73A91A2}"/>
              </a:ext>
            </a:extLst>
          </p:cNvPr>
          <p:cNvSpPr>
            <a:spLocks noGrp="1"/>
          </p:cNvSpPr>
          <p:nvPr>
            <p:ph type="body" idx="13"/>
          </p:nvPr>
        </p:nvSpPr>
        <p:spPr/>
        <p:txBody>
          <a:bodyPr/>
          <a:lstStyle/>
          <a:p>
            <a:r>
              <a:rPr lang="en-US" dirty="0"/>
              <a:t>Small projects with </a:t>
            </a:r>
            <a:r>
              <a:rPr lang="en-US" b="1" u="sng" dirty="0"/>
              <a:t>20 or fewer</a:t>
            </a:r>
            <a:r>
              <a:rPr lang="en-US" dirty="0"/>
              <a:t> residential units are exempt from many—but not all—of the requirements.​</a:t>
            </a:r>
          </a:p>
        </p:txBody>
      </p:sp>
      <p:sp>
        <p:nvSpPr>
          <p:cNvPr id="3" name="Content Placeholder 2">
            <a:extLst>
              <a:ext uri="{FF2B5EF4-FFF2-40B4-BE49-F238E27FC236}">
                <a16:creationId xmlns:a16="http://schemas.microsoft.com/office/drawing/2014/main" id="{EF5AB98F-8BDA-553E-820F-9284B14B354A}"/>
              </a:ext>
            </a:extLst>
          </p:cNvPr>
          <p:cNvSpPr>
            <a:spLocks noGrp="1"/>
          </p:cNvSpPr>
          <p:nvPr>
            <p:ph idx="1"/>
          </p:nvPr>
        </p:nvSpPr>
        <p:spPr>
          <a:xfrm>
            <a:off x="2829697" y="2449923"/>
            <a:ext cx="8524103" cy="3975753"/>
          </a:xfrm>
        </p:spPr>
        <p:txBody>
          <a:bodyPr/>
          <a:lstStyle/>
          <a:p>
            <a:pPr marL="285750" lvl="0" indent="-285750" fontAlgn="base">
              <a:lnSpc>
                <a:spcPct val="100000"/>
              </a:lnSpc>
              <a:spcBef>
                <a:spcPts val="0"/>
              </a:spcBef>
            </a:pPr>
            <a:r>
              <a:rPr lang="en-US" sz="2400" dirty="0">
                <a:solidFill>
                  <a:srgbClr val="000000"/>
                </a:solidFill>
              </a:rPr>
              <a:t>General Contractors and subcontractors must still submit Certificates of Compliance​</a:t>
            </a:r>
          </a:p>
          <a:p>
            <a:pPr marL="0" lvl="0" indent="0" fontAlgn="base">
              <a:lnSpc>
                <a:spcPct val="100000"/>
              </a:lnSpc>
              <a:spcBef>
                <a:spcPts val="0"/>
              </a:spcBef>
              <a:buNone/>
            </a:pPr>
            <a:endParaRPr lang="en-US" sz="2400" dirty="0">
              <a:solidFill>
                <a:srgbClr val="000000"/>
              </a:solidFill>
            </a:endParaRPr>
          </a:p>
          <a:p>
            <a:pPr marL="285750" lvl="0" indent="-285750" fontAlgn="base">
              <a:lnSpc>
                <a:spcPct val="100000"/>
              </a:lnSpc>
              <a:spcBef>
                <a:spcPts val="0"/>
              </a:spcBef>
            </a:pPr>
            <a:r>
              <a:rPr lang="en-US" sz="2400" dirty="0">
                <a:solidFill>
                  <a:srgbClr val="000000"/>
                </a:solidFill>
              </a:rPr>
              <a:t>General Contractor must also still submit a Closeout Certificate to the Project Owner​</a:t>
            </a:r>
          </a:p>
          <a:p>
            <a:pPr marL="0" lvl="0" indent="0" fontAlgn="base">
              <a:lnSpc>
                <a:spcPct val="100000"/>
              </a:lnSpc>
              <a:spcBef>
                <a:spcPts val="0"/>
              </a:spcBef>
              <a:buNone/>
            </a:pPr>
            <a:endParaRPr lang="en-US" sz="2400" dirty="0">
              <a:solidFill>
                <a:srgbClr val="000000"/>
              </a:solidFill>
            </a:endParaRPr>
          </a:p>
          <a:p>
            <a:pPr marL="285750" lvl="0" indent="-285750" fontAlgn="base">
              <a:lnSpc>
                <a:spcPct val="100000"/>
              </a:lnSpc>
              <a:spcBef>
                <a:spcPts val="0"/>
              </a:spcBef>
            </a:pPr>
            <a:r>
              <a:rPr lang="en-US" sz="2400" dirty="0">
                <a:solidFill>
                  <a:srgbClr val="000000"/>
                </a:solidFill>
              </a:rPr>
              <a:t>Project Owner must keep records for 3 years​</a:t>
            </a:r>
          </a:p>
          <a:p>
            <a:endParaRPr lang="en-US" dirty="0"/>
          </a:p>
        </p:txBody>
      </p:sp>
      <p:sp>
        <p:nvSpPr>
          <p:cNvPr id="4" name="Slide Number Placeholder 3">
            <a:extLst>
              <a:ext uri="{FF2B5EF4-FFF2-40B4-BE49-F238E27FC236}">
                <a16:creationId xmlns:a16="http://schemas.microsoft.com/office/drawing/2014/main" id="{BC2BA83D-93C9-A53E-C2B9-A1BA15F4E10C}"/>
              </a:ext>
              <a:ext uri="{C183D7F6-B498-43B3-948B-1728B52AA6E4}">
                <adec:decorative xmlns:adec="http://schemas.microsoft.com/office/drawing/2017/decorative" val="1"/>
              </a:ext>
            </a:extLst>
          </p:cNvPr>
          <p:cNvSpPr>
            <a:spLocks noGrp="1"/>
          </p:cNvSpPr>
          <p:nvPr>
            <p:ph type="sldNum" sz="quarter" idx="12"/>
          </p:nvPr>
        </p:nvSpPr>
        <p:spPr/>
        <p:txBody>
          <a:bodyPr/>
          <a:lstStyle/>
          <a:p>
            <a:fld id="{E0E267CC-2087-4FC7-8FDE-A41ECB95C19E}" type="slidenum">
              <a:rPr lang="en-US" smtClean="0"/>
              <a:t>7</a:t>
            </a:fld>
            <a:endParaRPr lang="en-US"/>
          </a:p>
        </p:txBody>
      </p:sp>
      <p:pic>
        <p:nvPicPr>
          <p:cNvPr id="6" name="Graphic 5">
            <a:extLst>
              <a:ext uri="{FF2B5EF4-FFF2-40B4-BE49-F238E27FC236}">
                <a16:creationId xmlns:a16="http://schemas.microsoft.com/office/drawing/2014/main" id="{F99898A7-C315-07AE-A59B-0BFA29A101D2}"/>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13118" y="2684701"/>
            <a:ext cx="1958154" cy="1958154"/>
          </a:xfrm>
          <a:prstGeom prst="rect">
            <a:avLst/>
          </a:prstGeom>
        </p:spPr>
      </p:pic>
    </p:spTree>
    <p:extLst>
      <p:ext uri="{BB962C8B-B14F-4D97-AF65-F5344CB8AC3E}">
        <p14:creationId xmlns:p14="http://schemas.microsoft.com/office/powerpoint/2010/main" val="266555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CE7FB-35EE-06F4-517B-EE9A97C2E33A}"/>
              </a:ext>
            </a:extLst>
          </p:cNvPr>
          <p:cNvSpPr>
            <a:spLocks noGrp="1"/>
          </p:cNvSpPr>
          <p:nvPr>
            <p:ph type="title"/>
          </p:nvPr>
        </p:nvSpPr>
        <p:spPr/>
        <p:txBody>
          <a:bodyPr/>
          <a:lstStyle/>
          <a:p>
            <a:r>
              <a:rPr lang="en-US" dirty="0"/>
              <a:t>Who </a:t>
            </a:r>
            <a:r>
              <a:rPr lang="en-US" u="sng" dirty="0"/>
              <a:t>cannot</a:t>
            </a:r>
            <a:r>
              <a:rPr lang="en-US" dirty="0"/>
              <a:t> work on a project?</a:t>
            </a:r>
          </a:p>
        </p:txBody>
      </p:sp>
      <p:sp>
        <p:nvSpPr>
          <p:cNvPr id="3" name="Text Placeholder 2">
            <a:extLst>
              <a:ext uri="{FF2B5EF4-FFF2-40B4-BE49-F238E27FC236}">
                <a16:creationId xmlns:a16="http://schemas.microsoft.com/office/drawing/2014/main" id="{3644A08C-87AD-5DBA-9A90-E2DFC1EF6081}"/>
              </a:ext>
            </a:extLst>
          </p:cNvPr>
          <p:cNvSpPr>
            <a:spLocks noGrp="1"/>
          </p:cNvSpPr>
          <p:nvPr>
            <p:ph type="body" idx="1"/>
          </p:nvPr>
        </p:nvSpPr>
        <p:spPr>
          <a:xfrm>
            <a:off x="1507524" y="1157288"/>
            <a:ext cx="4512277" cy="823912"/>
          </a:xfrm>
        </p:spPr>
        <p:txBody>
          <a:bodyPr>
            <a:normAutofit fontScale="92500" lnSpcReduction="20000"/>
          </a:bodyPr>
          <a:lstStyle/>
          <a:p>
            <a:r>
              <a:rPr lang="en-US" dirty="0"/>
              <a:t>General contractors &amp; subcontractors on or added to these lists in the last 3 years:</a:t>
            </a:r>
            <a:r>
              <a:rPr lang="en-US" b="0" dirty="0"/>
              <a:t>​</a:t>
            </a:r>
            <a:endParaRPr lang="en-US" dirty="0"/>
          </a:p>
        </p:txBody>
      </p:sp>
      <p:sp>
        <p:nvSpPr>
          <p:cNvPr id="4" name="Content Placeholder 3">
            <a:extLst>
              <a:ext uri="{FF2B5EF4-FFF2-40B4-BE49-F238E27FC236}">
                <a16:creationId xmlns:a16="http://schemas.microsoft.com/office/drawing/2014/main" id="{7E9EE1D4-8432-2E68-B229-722C513CDD8C}"/>
              </a:ext>
            </a:extLst>
          </p:cNvPr>
          <p:cNvSpPr>
            <a:spLocks noGrp="1"/>
          </p:cNvSpPr>
          <p:nvPr>
            <p:ph sz="half" idx="2"/>
          </p:nvPr>
        </p:nvSpPr>
        <p:spPr/>
        <p:txBody>
          <a:bodyPr/>
          <a:lstStyle/>
          <a:p>
            <a:r>
              <a:rPr lang="en-US" sz="2000" dirty="0">
                <a:hlinkClick r:id="rId3"/>
              </a:rPr>
              <a:t>MA Attorney General’s Office (AGO) debarment list</a:t>
            </a:r>
            <a:endParaRPr lang="en-US" sz="2000" dirty="0"/>
          </a:p>
          <a:p>
            <a:r>
              <a:rPr lang="en-US" sz="2000" dirty="0">
                <a:hlinkClick r:id="rId4"/>
              </a:rPr>
              <a:t>Division of Capital Asset Management &amp; Maintenance (DCAMM) debarred/suspended/decertified list</a:t>
            </a:r>
            <a:endParaRPr lang="en-US" sz="2000" dirty="0"/>
          </a:p>
          <a:p>
            <a:r>
              <a:rPr lang="en-US" sz="2000" dirty="0">
                <a:hlinkClick r:id="rId5"/>
              </a:rPr>
              <a:t>Department of Industrial Accidents debarment list</a:t>
            </a:r>
            <a:endParaRPr lang="en-US" sz="2000" dirty="0"/>
          </a:p>
          <a:p>
            <a:r>
              <a:rPr lang="en-US" sz="2000" dirty="0">
                <a:hlinkClick r:id="rId6"/>
              </a:rPr>
              <a:t>Federal Excluded Parties list</a:t>
            </a:r>
            <a:endParaRPr lang="en-US" sz="2000" dirty="0"/>
          </a:p>
        </p:txBody>
      </p:sp>
      <p:sp>
        <p:nvSpPr>
          <p:cNvPr id="5" name="Text Placeholder 4">
            <a:extLst>
              <a:ext uri="{FF2B5EF4-FFF2-40B4-BE49-F238E27FC236}">
                <a16:creationId xmlns:a16="http://schemas.microsoft.com/office/drawing/2014/main" id="{21B574F8-B20C-E1B2-855A-002F2074DCB1}"/>
              </a:ext>
            </a:extLst>
          </p:cNvPr>
          <p:cNvSpPr>
            <a:spLocks noGrp="1"/>
          </p:cNvSpPr>
          <p:nvPr>
            <p:ph type="body" sz="quarter" idx="3"/>
          </p:nvPr>
        </p:nvSpPr>
        <p:spPr>
          <a:xfrm>
            <a:off x="6843110" y="1152527"/>
            <a:ext cx="4512278" cy="823912"/>
          </a:xfrm>
        </p:spPr>
        <p:txBody>
          <a:bodyPr>
            <a:normAutofit fontScale="92500" lnSpcReduction="20000"/>
          </a:bodyPr>
          <a:lstStyle/>
          <a:p>
            <a:r>
              <a:rPr lang="en-US" dirty="0"/>
              <a:t>Those with serious violations in last 3 years:</a:t>
            </a:r>
            <a:r>
              <a:rPr lang="en-US" b="0" dirty="0"/>
              <a:t>​</a:t>
            </a:r>
            <a:endParaRPr lang="en-US" dirty="0"/>
          </a:p>
        </p:txBody>
      </p:sp>
      <p:sp>
        <p:nvSpPr>
          <p:cNvPr id="6" name="Content Placeholder 5">
            <a:extLst>
              <a:ext uri="{FF2B5EF4-FFF2-40B4-BE49-F238E27FC236}">
                <a16:creationId xmlns:a16="http://schemas.microsoft.com/office/drawing/2014/main" id="{8F4A0550-D2BF-A15F-1E18-DC230926AB9C}"/>
              </a:ext>
            </a:extLst>
          </p:cNvPr>
          <p:cNvSpPr>
            <a:spLocks noGrp="1"/>
          </p:cNvSpPr>
          <p:nvPr>
            <p:ph sz="quarter" idx="4"/>
          </p:nvPr>
        </p:nvSpPr>
        <p:spPr/>
        <p:txBody>
          <a:bodyPr/>
          <a:lstStyle/>
          <a:p>
            <a:r>
              <a:rPr lang="en-US" sz="2000" dirty="0"/>
              <a:t>Been criminally penalized or debarred</a:t>
            </a:r>
          </a:p>
          <a:p>
            <a:r>
              <a:rPr lang="en-US" sz="2000" dirty="0"/>
              <a:t>Had serious violation </a:t>
            </a:r>
            <a:r>
              <a:rPr lang="en-US" sz="2000" b="1" dirty="0"/>
              <a:t>with intent</a:t>
            </a:r>
            <a:r>
              <a:rPr lang="en-US" sz="2000" dirty="0"/>
              <a:t>, with fines/damages </a:t>
            </a:r>
            <a:r>
              <a:rPr lang="en-US" sz="2000" b="1" dirty="0"/>
              <a:t>over $15,000</a:t>
            </a:r>
          </a:p>
          <a:p>
            <a:r>
              <a:rPr lang="en-US" sz="2000" dirty="0"/>
              <a:t>Had serious violations </a:t>
            </a:r>
            <a:r>
              <a:rPr lang="en-US" sz="2000" b="1" dirty="0"/>
              <a:t>without intent</a:t>
            </a:r>
            <a:r>
              <a:rPr lang="en-US" sz="2000" dirty="0"/>
              <a:t>, with fines/damages </a:t>
            </a:r>
            <a:r>
              <a:rPr lang="en-US" sz="2000" b="1" dirty="0"/>
              <a:t>over $100,000</a:t>
            </a:r>
          </a:p>
          <a:p>
            <a:r>
              <a:rPr lang="en-US" sz="2000" i="1" dirty="0"/>
              <a:t>Fines/damages can be checked on the </a:t>
            </a:r>
            <a:r>
              <a:rPr lang="en-US" sz="2000" i="1" dirty="0">
                <a:hlinkClick r:id="rId7"/>
              </a:rPr>
              <a:t>AGO listing of civil enforcement actions (7/1/21–present</a:t>
            </a:r>
            <a:r>
              <a:rPr lang="en-US" sz="2000" i="1" dirty="0"/>
              <a:t>)</a:t>
            </a:r>
            <a:endParaRPr lang="en-US" sz="2000" dirty="0"/>
          </a:p>
        </p:txBody>
      </p:sp>
      <p:sp>
        <p:nvSpPr>
          <p:cNvPr id="8" name="Slide Number Placeholder 7">
            <a:extLst>
              <a:ext uri="{FF2B5EF4-FFF2-40B4-BE49-F238E27FC236}">
                <a16:creationId xmlns:a16="http://schemas.microsoft.com/office/drawing/2014/main" id="{16E95EC4-43AE-FED4-9E8A-43A5F3B76679}"/>
              </a:ext>
              <a:ext uri="{C183D7F6-B498-43B3-948B-1728B52AA6E4}">
                <adec:decorative xmlns:adec="http://schemas.microsoft.com/office/drawing/2017/decorative" val="1"/>
              </a:ext>
            </a:extLst>
          </p:cNvPr>
          <p:cNvSpPr>
            <a:spLocks noGrp="1"/>
          </p:cNvSpPr>
          <p:nvPr>
            <p:ph type="sldNum" sz="quarter" idx="12"/>
          </p:nvPr>
        </p:nvSpPr>
        <p:spPr/>
        <p:txBody>
          <a:bodyPr/>
          <a:lstStyle/>
          <a:p>
            <a:fld id="{E0E267CC-2087-4FC7-8FDE-A41ECB95C19E}" type="slidenum">
              <a:rPr lang="en-US" smtClean="0"/>
              <a:t>8</a:t>
            </a:fld>
            <a:endParaRPr lang="en-US" dirty="0"/>
          </a:p>
        </p:txBody>
      </p:sp>
      <p:pic>
        <p:nvPicPr>
          <p:cNvPr id="9" name="Graphic 11">
            <a:extLst>
              <a:ext uri="{FF2B5EF4-FFF2-40B4-BE49-F238E27FC236}">
                <a16:creationId xmlns:a16="http://schemas.microsoft.com/office/drawing/2014/main" id="{2FCA927E-D0D7-930A-7917-76EE53F3C7C4}"/>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379412" y="1092931"/>
            <a:ext cx="914400" cy="914400"/>
          </a:xfrm>
          <a:prstGeom prst="rect">
            <a:avLst/>
          </a:prstGeom>
        </p:spPr>
      </p:pic>
      <p:pic>
        <p:nvPicPr>
          <p:cNvPr id="10" name="Graphic 10">
            <a:extLst>
              <a:ext uri="{FF2B5EF4-FFF2-40B4-BE49-F238E27FC236}">
                <a16:creationId xmlns:a16="http://schemas.microsoft.com/office/drawing/2014/main" id="{9F17FA98-6A60-4E1B-5A0C-C65BA9929B4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5974256" y="1092931"/>
            <a:ext cx="914400" cy="914400"/>
          </a:xfrm>
          <a:prstGeom prst="rect">
            <a:avLst/>
          </a:prstGeom>
        </p:spPr>
      </p:pic>
    </p:spTree>
    <p:extLst>
      <p:ext uri="{BB962C8B-B14F-4D97-AF65-F5344CB8AC3E}">
        <p14:creationId xmlns:p14="http://schemas.microsoft.com/office/powerpoint/2010/main" val="1756272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5D18-4AA3-D274-15BB-10286233CD98}"/>
              </a:ext>
            </a:extLst>
          </p:cNvPr>
          <p:cNvSpPr>
            <a:spLocks noGrp="1"/>
          </p:cNvSpPr>
          <p:nvPr>
            <p:ph type="title"/>
          </p:nvPr>
        </p:nvSpPr>
        <p:spPr/>
        <p:txBody>
          <a:bodyPr/>
          <a:lstStyle/>
          <a:p>
            <a:r>
              <a:rPr lang="en-US" sz="3400" dirty="0">
                <a:solidFill>
                  <a:srgbClr val="FFFFFF"/>
                </a:solidFill>
              </a:rPr>
              <a:t>What is a </a:t>
            </a:r>
            <a:r>
              <a:rPr lang="en-US" sz="3400" b="1" u="sng" dirty="0">
                <a:solidFill>
                  <a:srgbClr val="FFFFFF"/>
                </a:solidFill>
              </a:rPr>
              <a:t>project owner</a:t>
            </a:r>
            <a:r>
              <a:rPr lang="en-US" sz="3400" dirty="0">
                <a:solidFill>
                  <a:srgbClr val="FFFFFF"/>
                </a:solidFill>
              </a:rPr>
              <a:t> responsible for?</a:t>
            </a:r>
            <a:endParaRPr lang="en-US" dirty="0"/>
          </a:p>
        </p:txBody>
      </p:sp>
      <p:sp>
        <p:nvSpPr>
          <p:cNvPr id="3" name="Content Placeholder 2">
            <a:extLst>
              <a:ext uri="{FF2B5EF4-FFF2-40B4-BE49-F238E27FC236}">
                <a16:creationId xmlns:a16="http://schemas.microsoft.com/office/drawing/2014/main" id="{6734B0D7-BDA0-0AF5-2E29-DFD5047AD198}"/>
              </a:ext>
            </a:extLst>
          </p:cNvPr>
          <p:cNvSpPr>
            <a:spLocks noGrp="1"/>
          </p:cNvSpPr>
          <p:nvPr>
            <p:ph sz="half" idx="1"/>
          </p:nvPr>
        </p:nvSpPr>
        <p:spPr>
          <a:xfrm>
            <a:off x="2026508" y="1183340"/>
            <a:ext cx="3820735" cy="4993623"/>
          </a:xfrm>
        </p:spPr>
        <p:txBody>
          <a:bodyPr>
            <a:normAutofit/>
          </a:bodyPr>
          <a:lstStyle/>
          <a:p>
            <a:pPr marL="0" indent="0">
              <a:buNone/>
            </a:pPr>
            <a:r>
              <a:rPr lang="en-US" sz="2000" dirty="0"/>
              <a:t>Collecting Certificate of Compliance from General Contractor before construction begins</a:t>
            </a:r>
          </a:p>
          <a:p>
            <a:pPr marL="0" indent="0">
              <a:buNone/>
            </a:pPr>
            <a:endParaRPr lang="en-US" sz="2000" dirty="0"/>
          </a:p>
          <a:p>
            <a:pPr marL="0" indent="0">
              <a:buNone/>
            </a:pPr>
            <a:r>
              <a:rPr lang="en-US" sz="2000" dirty="0"/>
              <a:t>Including in the contract with the general contractor a provision prohibiting use of subcontractor that appears on debarment list or with serious labor law violations</a:t>
            </a:r>
          </a:p>
        </p:txBody>
      </p:sp>
      <p:sp>
        <p:nvSpPr>
          <p:cNvPr id="4" name="Content Placeholder 3">
            <a:extLst>
              <a:ext uri="{FF2B5EF4-FFF2-40B4-BE49-F238E27FC236}">
                <a16:creationId xmlns:a16="http://schemas.microsoft.com/office/drawing/2014/main" id="{18F6F2CE-1EB6-F06C-E50F-2975BB032104}"/>
              </a:ext>
            </a:extLst>
          </p:cNvPr>
          <p:cNvSpPr>
            <a:spLocks noGrp="1"/>
          </p:cNvSpPr>
          <p:nvPr>
            <p:ph sz="half" idx="2"/>
          </p:nvPr>
        </p:nvSpPr>
        <p:spPr>
          <a:xfrm>
            <a:off x="7360508" y="1183340"/>
            <a:ext cx="3993292" cy="4993623"/>
          </a:xfrm>
        </p:spPr>
        <p:txBody>
          <a:bodyPr/>
          <a:lstStyle/>
          <a:p>
            <a:pPr marL="0" indent="0">
              <a:buNone/>
            </a:pPr>
            <a:r>
              <a:rPr lang="en-US" sz="2000" dirty="0"/>
              <a:t>Determining that a General Contractor does not appear on any debarment or excluded parties list within last 3 years or with serious labor law violations</a:t>
            </a:r>
          </a:p>
          <a:p>
            <a:pPr marL="0" indent="0">
              <a:buNone/>
            </a:pPr>
            <a:endParaRPr lang="en-US" sz="2000" dirty="0"/>
          </a:p>
          <a:p>
            <a:pPr marL="0" indent="0">
              <a:buNone/>
            </a:pPr>
            <a:r>
              <a:rPr lang="en-US" sz="2000" dirty="0"/>
              <a:t>Collecting &amp; maintaining all records from General Contractor for 3 years after construction completes, as evidenced by a certificate of occupancy</a:t>
            </a:r>
            <a:endParaRPr lang="en-US" dirty="0"/>
          </a:p>
        </p:txBody>
      </p:sp>
      <p:sp>
        <p:nvSpPr>
          <p:cNvPr id="5" name="Slide Number Placeholder 4">
            <a:extLst>
              <a:ext uri="{FF2B5EF4-FFF2-40B4-BE49-F238E27FC236}">
                <a16:creationId xmlns:a16="http://schemas.microsoft.com/office/drawing/2014/main" id="{85F0134D-E6AE-FD3D-4F22-676538B44E0C}"/>
              </a:ext>
              <a:ext uri="{C183D7F6-B498-43B3-948B-1728B52AA6E4}">
                <adec:decorative xmlns:adec="http://schemas.microsoft.com/office/drawing/2017/decorative" val="1"/>
              </a:ext>
            </a:extLst>
          </p:cNvPr>
          <p:cNvSpPr>
            <a:spLocks noGrp="1"/>
          </p:cNvSpPr>
          <p:nvPr>
            <p:ph type="sldNum" sz="quarter" idx="12"/>
          </p:nvPr>
        </p:nvSpPr>
        <p:spPr/>
        <p:txBody>
          <a:bodyPr/>
          <a:lstStyle/>
          <a:p>
            <a:fld id="{E0E267CC-2087-4FC7-8FDE-A41ECB95C19E}" type="slidenum">
              <a:rPr lang="en-US" smtClean="0"/>
              <a:t>9</a:t>
            </a:fld>
            <a:endParaRPr lang="en-US"/>
          </a:p>
        </p:txBody>
      </p:sp>
      <p:sp>
        <p:nvSpPr>
          <p:cNvPr id="6" name="Rectangle 5">
            <a:extLst>
              <a:ext uri="{FF2B5EF4-FFF2-40B4-BE49-F238E27FC236}">
                <a16:creationId xmlns:a16="http://schemas.microsoft.com/office/drawing/2014/main" id="{C79C5AE3-E59D-CDA1-51DB-EA771CCD1391}"/>
              </a:ext>
              <a:ext uri="{C183D7F6-B498-43B3-948B-1728B52AA6E4}">
                <adec:decorative xmlns:adec="http://schemas.microsoft.com/office/drawing/2017/decorative" val="1"/>
              </a:ext>
            </a:extLst>
          </p:cNvPr>
          <p:cNvSpPr/>
          <p:nvPr/>
        </p:nvSpPr>
        <p:spPr>
          <a:xfrm>
            <a:off x="505748" y="1003953"/>
            <a:ext cx="1444560" cy="1496085"/>
          </a:xfrm>
          <a:prstGeom prst="rect">
            <a:avLst/>
          </a:prstGeom>
          <a:blipFill>
            <a:blip>
              <a:extLst>
                <a:ext uri="{96DAC541-7B7A-43D3-8B79-37D633B846F1}">
                  <asvg:svgBlip xmlns:asvg="http://schemas.microsoft.com/office/drawing/2016/SVG/main" r:embed="rId3"/>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7" name="Rectangle 6">
            <a:extLst>
              <a:ext uri="{FF2B5EF4-FFF2-40B4-BE49-F238E27FC236}">
                <a16:creationId xmlns:a16="http://schemas.microsoft.com/office/drawing/2014/main" id="{BD8DB771-3C04-0192-FD2B-EA696A625F5A}"/>
              </a:ext>
              <a:ext uri="{C183D7F6-B498-43B3-948B-1728B52AA6E4}">
                <adec:decorative xmlns:adec="http://schemas.microsoft.com/office/drawing/2017/decorative" val="1"/>
              </a:ext>
            </a:extLst>
          </p:cNvPr>
          <p:cNvSpPr/>
          <p:nvPr/>
        </p:nvSpPr>
        <p:spPr>
          <a:xfrm>
            <a:off x="729333" y="2680957"/>
            <a:ext cx="997390" cy="1496085"/>
          </a:xfrm>
          <a:prstGeom prst="rect">
            <a:avLst/>
          </a:prstGeom>
          <a:blipFill>
            <a:blip>
              <a:extLst>
                <a:ext uri="{96DAC541-7B7A-43D3-8B79-37D633B846F1}">
                  <asvg:svgBlip xmlns:asvg="http://schemas.microsoft.com/office/drawing/2016/SVG/main" r:embed="rId4"/>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8" name="Rectangle 7">
            <a:extLst>
              <a:ext uri="{FF2B5EF4-FFF2-40B4-BE49-F238E27FC236}">
                <a16:creationId xmlns:a16="http://schemas.microsoft.com/office/drawing/2014/main" id="{A253F649-56D7-BEE2-F934-80EF735B0D26}"/>
              </a:ext>
              <a:ext uri="{C183D7F6-B498-43B3-948B-1728B52AA6E4}">
                <adec:decorative xmlns:adec="http://schemas.microsoft.com/office/drawing/2017/decorative" val="1"/>
              </a:ext>
            </a:extLst>
          </p:cNvPr>
          <p:cNvSpPr/>
          <p:nvPr/>
        </p:nvSpPr>
        <p:spPr>
          <a:xfrm>
            <a:off x="5836263" y="1166337"/>
            <a:ext cx="1513948" cy="1496085"/>
          </a:xfrm>
          <a:prstGeom prst="rect">
            <a:avLst/>
          </a:prstGeom>
          <a:blipFill>
            <a:blip>
              <a:extLst>
                <a:ext uri="{96DAC541-7B7A-43D3-8B79-37D633B846F1}">
                  <asvg:svgBlip xmlns:asvg="http://schemas.microsoft.com/office/drawing/2016/SVG/main" r:embed="rId5"/>
                </a:ext>
              </a:extLst>
            </a:blip>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9" name="Rectangle 8">
            <a:extLst>
              <a:ext uri="{FF2B5EF4-FFF2-40B4-BE49-F238E27FC236}">
                <a16:creationId xmlns:a16="http://schemas.microsoft.com/office/drawing/2014/main" id="{727934A4-A085-15FC-D145-540ABE790307}"/>
              </a:ext>
              <a:ext uri="{C183D7F6-B498-43B3-948B-1728B52AA6E4}">
                <adec:decorative xmlns:adec="http://schemas.microsoft.com/office/drawing/2017/decorative" val="1"/>
              </a:ext>
            </a:extLst>
          </p:cNvPr>
          <p:cNvSpPr/>
          <p:nvPr/>
        </p:nvSpPr>
        <p:spPr>
          <a:xfrm>
            <a:off x="5852392" y="2932108"/>
            <a:ext cx="1502967" cy="1496085"/>
          </a:xfrm>
          <a:prstGeom prst="rect">
            <a:avLst/>
          </a:prstGeom>
          <a:blipFill>
            <a:blip>
              <a:extLs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6EB9D900-6A69-36D6-CB6F-A0B467ED1D27}"/>
              </a:ext>
            </a:extLst>
          </p:cNvPr>
          <p:cNvSpPr txBox="1"/>
          <p:nvPr/>
        </p:nvSpPr>
        <p:spPr>
          <a:xfrm>
            <a:off x="4831493" y="5063686"/>
            <a:ext cx="4423719" cy="1015663"/>
          </a:xfrm>
          <a:prstGeom prst="rect">
            <a:avLst/>
          </a:prstGeom>
          <a:noFill/>
        </p:spPr>
        <p:txBody>
          <a:bodyPr wrap="square" rtlCol="0">
            <a:spAutoFit/>
          </a:bodyPr>
          <a:lstStyle/>
          <a:p>
            <a:r>
              <a:rPr lang="en-US" sz="2000" dirty="0">
                <a:ea typeface="Avenir Next Demi Bold" charset="0"/>
                <a:cs typeface="Avenir Next Demi Bold" charset="0"/>
              </a:rPr>
              <a:t>Making documents available to EOHLC, AGO, or Dept. of Labor upon request</a:t>
            </a:r>
            <a:endParaRPr lang="en-US" sz="2000" dirty="0"/>
          </a:p>
        </p:txBody>
      </p:sp>
      <p:sp>
        <p:nvSpPr>
          <p:cNvPr id="11" name="Rectangle 10">
            <a:extLst>
              <a:ext uri="{FF2B5EF4-FFF2-40B4-BE49-F238E27FC236}">
                <a16:creationId xmlns:a16="http://schemas.microsoft.com/office/drawing/2014/main" id="{586D642B-CBD3-B34D-A2B9-4C4505D0894E}"/>
              </a:ext>
              <a:ext uri="{C183D7F6-B498-43B3-948B-1728B52AA6E4}">
                <adec:decorative xmlns:adec="http://schemas.microsoft.com/office/drawing/2017/decorative" val="1"/>
              </a:ext>
            </a:extLst>
          </p:cNvPr>
          <p:cNvSpPr/>
          <p:nvPr/>
        </p:nvSpPr>
        <p:spPr>
          <a:xfrm>
            <a:off x="3296559" y="4961974"/>
            <a:ext cx="1449597" cy="1496085"/>
          </a:xfrm>
          <a:prstGeom prst="rect">
            <a:avLst/>
          </a:prstGeom>
          <a:blipFill>
            <a:blip>
              <a:extLst>
                <a:ext uri="{96DAC541-7B7A-43D3-8B79-37D633B846F1}">
                  <asvg:svgBlip xmlns:asvg="http://schemas.microsoft.com/office/drawing/2016/SVG/main" r:embed="rId7"/>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258671050"/>
      </p:ext>
    </p:extLst>
  </p:cSld>
  <p:clrMapOvr>
    <a:masterClrMapping/>
  </p:clrMapOvr>
</p:sld>
</file>

<file path=ppt/theme/theme1.xml><?xml version="1.0" encoding="utf-8"?>
<a:theme xmlns:a="http://schemas.openxmlformats.org/drawingml/2006/main" name="Office Theme">
  <a:themeElements>
    <a:clrScheme name="MA Brand Colors">
      <a:dk1>
        <a:srgbClr val="000000"/>
      </a:dk1>
      <a:lt1>
        <a:srgbClr val="FFFFFF"/>
      </a:lt1>
      <a:dk2>
        <a:srgbClr val="535353"/>
      </a:dk2>
      <a:lt2>
        <a:srgbClr val="DCDCDC"/>
      </a:lt2>
      <a:accent1>
        <a:srgbClr val="14558F"/>
      </a:accent1>
      <a:accent2>
        <a:srgbClr val="388557"/>
      </a:accent2>
      <a:accent3>
        <a:srgbClr val="F6C51B"/>
      </a:accent3>
      <a:accent4>
        <a:srgbClr val="535353"/>
      </a:accent4>
      <a:accent5>
        <a:srgbClr val="680A1D"/>
      </a:accent5>
      <a:accent6>
        <a:srgbClr val="8AAAC7"/>
      </a:accent6>
      <a:hlink>
        <a:srgbClr val="0000FF"/>
      </a:hlink>
      <a:folHlink>
        <a:srgbClr val="800080"/>
      </a:folHlink>
    </a:clrScheme>
    <a:fontScheme name="MA Brand Typograph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c3321f1-cec2-43ac-861f-4d8bf3f40846">
      <Terms xmlns="http://schemas.microsoft.com/office/infopath/2007/PartnerControls"/>
    </lcf76f155ced4ddcb4097134ff3c332f>
    <TaxCatchAll xmlns="7b83dbe2-6fd2-449a-a932-0d75829bf64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FC05FA77C05741BA89022CC0E90882" ma:contentTypeVersion="17" ma:contentTypeDescription="Create a new document." ma:contentTypeScope="" ma:versionID="0a338dd9a4042f875a2d2da50e3199a6">
  <xsd:schema xmlns:xsd="http://www.w3.org/2001/XMLSchema" xmlns:xs="http://www.w3.org/2001/XMLSchema" xmlns:p="http://schemas.microsoft.com/office/2006/metadata/properties" xmlns:ns2="9c3321f1-cec2-43ac-861f-4d8bf3f40846" xmlns:ns3="7b83dbe2-6fd2-449a-a932-0d75829bf641" targetNamespace="http://schemas.microsoft.com/office/2006/metadata/properties" ma:root="true" ma:fieldsID="9a12d15e0117d67f4684fdc33e269fc1" ns2:_="" ns3:_="">
    <xsd:import namespace="9c3321f1-cec2-43ac-861f-4d8bf3f40846"/>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2:lcf76f155ced4ddcb4097134ff3c332f" minOccurs="0"/>
                <xsd:element ref="ns3:TaxCatchAll" minOccurs="0"/>
                <xsd:element ref="ns2:MediaServiceOC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321f1-cec2-43ac-861f-4d8bf3f408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5"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b83c703-fc0f-4438-b893-9b091c0cb656}"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7E6CB2-C5EB-42A1-8F9B-8DD37B83724A}">
  <ds:schemaRef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purl.org/dc/terms/"/>
    <ds:schemaRef ds:uri="9c3321f1-cec2-43ac-861f-4d8bf3f40846"/>
    <ds:schemaRef ds:uri="http://purl.org/dc/elements/1.1/"/>
    <ds:schemaRef ds:uri="http://schemas.microsoft.com/office/infopath/2007/PartnerControls"/>
    <ds:schemaRef ds:uri="7b83dbe2-6fd2-449a-a932-0d75829bf641"/>
    <ds:schemaRef ds:uri="http://www.w3.org/XML/1998/namespace"/>
  </ds:schemaRefs>
</ds:datastoreItem>
</file>

<file path=customXml/itemProps2.xml><?xml version="1.0" encoding="utf-8"?>
<ds:datastoreItem xmlns:ds="http://schemas.openxmlformats.org/officeDocument/2006/customXml" ds:itemID="{4A7B2CC7-0BF9-429A-9491-F12BB803CFA4}">
  <ds:schemaRefs>
    <ds:schemaRef ds:uri="http://schemas.microsoft.com/sharepoint/v3/contenttype/forms"/>
  </ds:schemaRefs>
</ds:datastoreItem>
</file>

<file path=customXml/itemProps3.xml><?xml version="1.0" encoding="utf-8"?>
<ds:datastoreItem xmlns:ds="http://schemas.openxmlformats.org/officeDocument/2006/customXml" ds:itemID="{E2FD43DC-6A22-4FE5-AAB3-AE889A948E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3321f1-cec2-43ac-861f-4d8bf3f40846"/>
    <ds:schemaRef ds:uri="7b83dbe2-6fd2-449a-a932-0d75829bf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116</TotalTime>
  <Words>4299</Words>
  <Application>Microsoft Office PowerPoint</Application>
  <PresentationFormat>Widescreen</PresentationFormat>
  <Paragraphs>423</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Avenir Next Demi Bold</vt:lpstr>
      <vt:lpstr>Calibri</vt:lpstr>
      <vt:lpstr>Verdana</vt:lpstr>
      <vt:lpstr>Wingdings</vt:lpstr>
      <vt:lpstr>Office Theme</vt:lpstr>
      <vt:lpstr>Responsible Contractor Guidance</vt:lpstr>
      <vt:lpstr>Contents</vt:lpstr>
      <vt:lpstr>What is the purpose of the guidance?</vt:lpstr>
      <vt:lpstr>When does the guidance apply?</vt:lpstr>
      <vt:lpstr>Who must comply?</vt:lpstr>
      <vt:lpstr>What projects are covered?</vt:lpstr>
      <vt:lpstr>Are there any exemptions?</vt:lpstr>
      <vt:lpstr>Who cannot work on a project?</vt:lpstr>
      <vt:lpstr>What is a project owner responsible for?</vt:lpstr>
      <vt:lpstr>What is a general contractor responsible for?</vt:lpstr>
      <vt:lpstr>What is a subcontractor responsible for?</vt:lpstr>
      <vt:lpstr>What documents are required and when?</vt:lpstr>
      <vt:lpstr>What is the timeline for the guidance?</vt:lpstr>
      <vt:lpstr>Recordkeeping</vt:lpstr>
      <vt:lpstr>Reporting suspected noncompliance</vt:lpstr>
      <vt:lpstr>Enforcement</vt:lpstr>
      <vt:lpstr>Scenarios</vt:lpstr>
      <vt:lpstr>Resources</vt:lpstr>
      <vt:lpstr>Closing slide that has picture of State House</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Shupin, Eric (EOHLC)</dc:creator>
  <cp:lastModifiedBy>Sullivan, David (HLC)</cp:lastModifiedBy>
  <cp:revision>4</cp:revision>
  <cp:lastPrinted>2025-10-21T18:44:33Z</cp:lastPrinted>
  <dcterms:created xsi:type="dcterms:W3CDTF">2025-09-01T15:07:09Z</dcterms:created>
  <dcterms:modified xsi:type="dcterms:W3CDTF">2026-04-06T15:39:28Z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0x0101009CFC05FA77C05741BA89022CC0E90882</vt:lpwstr>
  </property>
  <property fmtid="{D5CDD505-2E9C-101B-9397-08002B2CF9AE}" pid="3" name="MediaServiceImageTags">
    <vt:lpwstr/>
  </property>
</Properties>
</file>