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dp" ContentType="image/vnd.ms-photo"/>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notesSlides/notesSlide1.xml" ContentType="application/vnd.openxmlformats-officedocument.presentationml.notesSlide+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notesSlides/notesSlide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ags/tag70.xml" ContentType="application/vnd.openxmlformats-officedocument.presentationml.tags+xml"/>
  <Override PartName="/ppt/notesSlides/notesSlide6.xml" ContentType="application/vnd.openxmlformats-officedocument.presentationml.notesSlide+xml"/>
  <Override PartName="/ppt/tags/tag71.xml" ContentType="application/vnd.openxmlformats-officedocument.presentationml.tags+xml"/>
  <Override PartName="/ppt/notesSlides/notesSlide7.xml" ContentType="application/vnd.openxmlformats-officedocument.presentationml.notesSlide+xml"/>
  <Override PartName="/ppt/tags/tag72.xml" ContentType="application/vnd.openxmlformats-officedocument.presentationml.tags+xml"/>
  <Override PartName="/ppt/notesSlides/notesSlide8.xml" ContentType="application/vnd.openxmlformats-officedocument.presentationml.notesSlide+xml"/>
  <Override PartName="/ppt/tags/tag73.xml" ContentType="application/vnd.openxmlformats-officedocument.presentationml.tags+xml"/>
  <Override PartName="/ppt/notesSlides/notesSlide9.xml" ContentType="application/vnd.openxmlformats-officedocument.presentationml.notesSlide+xml"/>
  <Override PartName="/ppt/tags/tag74.xml" ContentType="application/vnd.openxmlformats-officedocument.presentationml.tags+xml"/>
  <Override PartName="/ppt/notesSlides/notesSlide10.xml" ContentType="application/vnd.openxmlformats-officedocument.presentationml.notesSlide+xml"/>
  <Override PartName="/ppt/tags/tag75.xml" ContentType="application/vnd.openxmlformats-officedocument.presentationml.tags+xml"/>
  <Override PartName="/ppt/notesSlides/notesSlide11.xml" ContentType="application/vnd.openxmlformats-officedocument.presentationml.notesSlide+xml"/>
  <Override PartName="/ppt/tags/tag76.xml" ContentType="application/vnd.openxmlformats-officedocument.presentationml.tags+xml"/>
  <Override PartName="/ppt/notesSlides/notesSlide12.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4"/>
  </p:sldMasterIdLst>
  <p:notesMasterIdLst>
    <p:notesMasterId r:id="rId22"/>
  </p:notesMasterIdLst>
  <p:handoutMasterIdLst>
    <p:handoutMasterId r:id="rId23"/>
  </p:handoutMasterIdLst>
  <p:sldIdLst>
    <p:sldId id="260" r:id="rId5"/>
    <p:sldId id="261" r:id="rId6"/>
    <p:sldId id="271" r:id="rId7"/>
    <p:sldId id="286" r:id="rId8"/>
    <p:sldId id="282" r:id="rId9"/>
    <p:sldId id="287" r:id="rId10"/>
    <p:sldId id="272" r:id="rId11"/>
    <p:sldId id="278" r:id="rId12"/>
    <p:sldId id="284" r:id="rId13"/>
    <p:sldId id="262" r:id="rId14"/>
    <p:sldId id="280" r:id="rId15"/>
    <p:sldId id="273" r:id="rId16"/>
    <p:sldId id="279" r:id="rId17"/>
    <p:sldId id="283" r:id="rId18"/>
    <p:sldId id="266" r:id="rId19"/>
    <p:sldId id="267" r:id="rId20"/>
    <p:sldId id="281" r:id="rId21"/>
  </p:sldIdLst>
  <p:sldSz cx="12192000" cy="6858000"/>
  <p:notesSz cx="7010400" cy="92964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2951600-AE79-47AC-9E61-BFC664BD8C50}">
          <p14:sldIdLst>
            <p14:sldId id="260"/>
            <p14:sldId id="261"/>
            <p14:sldId id="271"/>
            <p14:sldId id="286"/>
            <p14:sldId id="282"/>
            <p14:sldId id="287"/>
            <p14:sldId id="272"/>
            <p14:sldId id="278"/>
            <p14:sldId id="284"/>
            <p14:sldId id="262"/>
            <p14:sldId id="280"/>
            <p14:sldId id="273"/>
            <p14:sldId id="279"/>
            <p14:sldId id="283"/>
            <p14:sldId id="266"/>
            <p14:sldId id="267"/>
            <p14:sldId id="281"/>
          </p14:sldIdLst>
        </p14:section>
      </p14:sectionLst>
    </p:ext>
    <p:ext uri="{EFAFB233-063F-42B5-8137-9DF3F51BA10A}">
      <p15:sldGuideLst xmlns:p15="http://schemas.microsoft.com/office/powerpoint/2012/main">
        <p15:guide id="1" orient="horz" pos="2160" userDrawn="1">
          <p15:clr>
            <a:srgbClr val="A4A3A4"/>
          </p15:clr>
        </p15:guide>
        <p15:guide id="2" pos="211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529011-9206-1084-6ABD-0CA98A687F6C}" name="Nicholls, Megan (DTA)" initials="MN" userId="S::megan.nicholls@mass.gov::2e94a875-aa63-4e5c-939d-9af968421e50" providerId="AD"/>
  <p188:author id="{6C14F612-E1D9-C763-6838-2A046E8EE3F0}" name="Lake, Eliza (EHS)" initials="LE" userId="S::eliza.lake@mass.gov::177cb5b3-be3f-4e38-99c9-05196264a7df" providerId="AD"/>
  <p188:author id="{214D521B-63E8-196A-065C-126AB0AB3192}" name="Terpelets, Pavel (EHS)" initials="PT" userId="S::pavel.terpelets@mass.gov::acf44c50-e2a1-41d9-8411-5110b65d4fde" providerId="AD"/>
  <p188:author id="{61AEF027-236F-4DB7-0102-4A9A02835EC4}" name="Mahaniah, Kiame J (EHS)" initials="M(" userId="S::kiame.j.mahaniah@mass.gov::97a457d2-7f8f-4296-bc64-65de472e99d5" providerId="AD"/>
  <p188:author id="{26248B49-A85D-E889-8490-95AA46F0FB09}" name="Cohen, Gabriel R. (EHS)" initials="C(" userId="S::gabriel.r.cohen@mass.gov::e20ddc8d-0929-4427-8e44-0c6a2a0adacf" providerId="AD"/>
  <p188:author id="{654E8458-8E50-4657-5496-AB32EFA09F3E}" name="Lake, Eliza (EHS)" initials="" userId="S::Eliza.Lake@mass.gov::177cb5b3-be3f-4e38-99c9-05196264a7df" providerId="AD"/>
  <p188:author id="{A151685E-08AE-A931-9C71-05C9307E9D72}" name="Patrick Hunter" initials="PH" userId="S::patrick.hunter_chiamass.gov#ext#@massgov.onmicrosoft.com::24bb8424-8092-4ae1-b671-8718d3fec788" providerId="AD"/>
  <p188:author id="{09FC4A64-AF53-2B9A-D378-CFF2A8823546}" name="Briand, Dayva" initials="DB" userId="S::Dayva.Briand@mass.gov::efa460c0-facc-4638-bb4e-75f6c402fd90" providerId="AD"/>
  <p188:author id="{1E9613B0-632E-3069-64D7-10371CA74FCB}" name="Murdock, Pamela (EHS)" initials="MP" userId="S::pamela.murdock@mass.gov::7d415f50-c538-485d-8067-480812d4d2c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1" clrIdx="0"/>
  <p:cmAuthor id="1" name="EOHHS" initials="DJ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0633"/>
    <a:srgbClr val="151779"/>
    <a:srgbClr val="1C1FA0"/>
    <a:srgbClr val="48599F"/>
    <a:srgbClr val="000000"/>
    <a:srgbClr val="93CE52"/>
    <a:srgbClr val="E7073C"/>
    <a:srgbClr val="ED8009"/>
    <a:srgbClr val="E48E80"/>
    <a:srgbClr val="B60A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695649-E4B1-2B8D-8318-4EE5A4EF0E67}" v="1" dt="2025-01-23T19:35:01.003"/>
    <p1510:client id="{1CE2F5F9-3F9C-4EBA-9C97-6A4D5A092522}" v="4" dt="2025-01-24T02:23:15.542"/>
    <p1510:client id="{3620D887-FE56-3D4E-ADCD-88372B896C05}" v="1" dt="2025-01-23T19:05:32.838"/>
    <p1510:client id="{41B2A49D-24CF-9DB9-BB5D-8CB3333A42AC}" v="29" dt="2025-01-23T21:36:24.903"/>
    <p1510:client id="{86DB6718-DCE5-E488-3096-9FF9C219C1B9}" v="1143" dt="2025-01-23T22:41:16.940"/>
    <p1510:client id="{D95C6D73-51CB-432C-9015-14EEA0E046E0}" v="403" dt="2025-01-23T22:37:18.5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9031" autoAdjust="0"/>
  </p:normalViewPr>
  <p:slideViewPr>
    <p:cSldViewPr snapToGrid="0">
      <p:cViewPr varScale="1">
        <p:scale>
          <a:sx n="60" d="100"/>
          <a:sy n="60" d="100"/>
        </p:scale>
        <p:origin x="816" y="44"/>
      </p:cViewPr>
      <p:guideLst>
        <p:guide orient="horz" pos="2160"/>
        <p:guide pos="2112"/>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05109722557351"/>
          <c:y val="6.0851531423578929E-2"/>
          <c:w val="0.86342874543239956"/>
          <c:h val="0.89931796037674572"/>
        </c:manualLayout>
      </c:layout>
      <c:barChart>
        <c:barDir val="col"/>
        <c:grouping val="stacked"/>
        <c:varyColors val="0"/>
        <c:ser>
          <c:idx val="0"/>
          <c:order val="0"/>
          <c:spPr>
            <a:solidFill>
              <a:schemeClr val="tx1"/>
            </a:solidFill>
            <a:ln w="9525" cmpd="sng" algn="ctr">
              <a:solidFill>
                <a:schemeClr val="tx1"/>
              </a:solidFill>
              <a:prstDash val="solid"/>
            </a:ln>
          </c:spPr>
          <c:invertIfNegative val="0"/>
          <c:dPt>
            <c:idx val="0"/>
            <c:invertIfNegative val="0"/>
            <c:bubble3D val="0"/>
            <c:extLst>
              <c:ext xmlns:c16="http://schemas.microsoft.com/office/drawing/2014/chart" uri="{C3380CC4-5D6E-409C-BE32-E72D297353CC}">
                <c16:uniqueId val="{00000000-6359-4D66-93B2-BE051DB49143}"/>
              </c:ext>
            </c:extLst>
          </c:dPt>
          <c:dLbls>
            <c:dLbl>
              <c:idx val="0"/>
              <c:layout>
                <c:manualLayout>
                  <c:x val="0"/>
                  <c:y val="-3.2478077297823967E-4"/>
                </c:manualLayout>
              </c:layout>
              <c:numFmt formatCode="#,##0;&quot;-&quot;#,##0" sourceLinked="0"/>
              <c:spPr>
                <a:noFill/>
                <a:ln>
                  <a:noFill/>
                </a:ln>
              </c:spPr>
              <c:txPr>
                <a:bodyPr wrap="none"/>
                <a:lstStyle/>
                <a:p>
                  <a:pPr>
                    <a:defRPr sz="1100" b="1"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359-4D66-93B2-BE051DB49143}"/>
                </c:ext>
              </c:extLst>
            </c:dLbl>
            <c:dLbl>
              <c:idx val="1"/>
              <c:layout>
                <c:manualLayout>
                  <c:x val="0"/>
                  <c:y val="0"/>
                </c:manualLayout>
              </c:layout>
              <c:numFmt formatCode="#,##0;&quot;-&quot;#,##0" sourceLinked="0"/>
              <c:spPr>
                <a:noFill/>
                <a:ln>
                  <a:noFill/>
                </a:ln>
              </c:spPr>
              <c:txPr>
                <a:bodyPr wrap="none"/>
                <a:lstStyle/>
                <a:p>
                  <a:pPr>
                    <a:defRPr sz="1100" b="1"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359-4D66-93B2-BE051DB49143}"/>
                </c:ext>
              </c:extLst>
            </c:dLbl>
            <c:dLbl>
              <c:idx val="2"/>
              <c:layout>
                <c:manualLayout>
                  <c:x val="0"/>
                  <c:y val="-3.2478077297823967E-4"/>
                </c:manualLayout>
              </c:layout>
              <c:numFmt formatCode="#,##0;&quot;-&quot;#,##0" sourceLinked="0"/>
              <c:spPr>
                <a:noFill/>
                <a:ln>
                  <a:noFill/>
                </a:ln>
              </c:spPr>
              <c:txPr>
                <a:bodyPr wrap="none"/>
                <a:lstStyle/>
                <a:p>
                  <a:pPr>
                    <a:defRPr sz="1100" b="1"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359-4D66-93B2-BE051DB49143}"/>
                </c:ext>
              </c:extLst>
            </c:dLbl>
            <c:dLbl>
              <c:idx val="3"/>
              <c:layout>
                <c:manualLayout>
                  <c:x val="0"/>
                  <c:y val="-3.2478077297823967E-4"/>
                </c:manualLayout>
              </c:layout>
              <c:numFmt formatCode="#,##0;&quot;-&quot;#,##0" sourceLinked="0"/>
              <c:spPr>
                <a:noFill/>
                <a:ln>
                  <a:noFill/>
                </a:ln>
              </c:spPr>
              <c:txPr>
                <a:bodyPr wrap="none"/>
                <a:lstStyle/>
                <a:p>
                  <a:pPr>
                    <a:defRPr sz="1100" b="1"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359-4D66-93B2-BE051DB49143}"/>
                </c:ext>
              </c:extLst>
            </c:dLbl>
            <c:dLbl>
              <c:idx val="4"/>
              <c:layout>
                <c:manualLayout>
                  <c:x val="0"/>
                  <c:y val="-3.2478077297823967E-4"/>
                </c:manualLayout>
              </c:layout>
              <c:numFmt formatCode="#,##0;&quot;-&quot;#,##0" sourceLinked="0"/>
              <c:spPr>
                <a:noFill/>
                <a:ln>
                  <a:noFill/>
                </a:ln>
              </c:spPr>
              <c:txPr>
                <a:bodyPr wrap="none"/>
                <a:lstStyle/>
                <a:p>
                  <a:pPr>
                    <a:defRPr sz="1100" b="1"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359-4D66-93B2-BE051DB49143}"/>
                </c:ext>
              </c:extLst>
            </c:dLbl>
            <c:dLbl>
              <c:idx val="5"/>
              <c:layout>
                <c:manualLayout>
                  <c:x val="0"/>
                  <c:y val="0"/>
                </c:manualLayout>
              </c:layout>
              <c:numFmt formatCode="#,##0;&quot;-&quot;#,##0" sourceLinked="0"/>
              <c:spPr>
                <a:noFill/>
                <a:ln>
                  <a:noFill/>
                </a:ln>
              </c:spPr>
              <c:txPr>
                <a:bodyPr wrap="none"/>
                <a:lstStyle/>
                <a:p>
                  <a:pPr>
                    <a:defRPr sz="1100" b="1"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359-4D66-93B2-BE051DB49143}"/>
                </c:ext>
              </c:extLst>
            </c:dLbl>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#,##0;"-"#,##0</c:formatCode>
                <c:ptCount val="6"/>
                <c:pt idx="0">
                  <c:v>25100000</c:v>
                </c:pt>
                <c:pt idx="1">
                  <c:v>24500000</c:v>
                </c:pt>
                <c:pt idx="2">
                  <c:v>27000000</c:v>
                </c:pt>
                <c:pt idx="3">
                  <c:v>32200000</c:v>
                </c:pt>
                <c:pt idx="4">
                  <c:v>35900000</c:v>
                </c:pt>
                <c:pt idx="5">
                  <c:v>36500000</c:v>
                </c:pt>
              </c:numCache>
            </c:numRef>
          </c:val>
          <c:extLst>
            <c:ext xmlns:c16="http://schemas.microsoft.com/office/drawing/2014/chart" uri="{C3380CC4-5D6E-409C-BE32-E72D297353CC}">
              <c16:uniqueId val="{00000006-6359-4D66-93B2-BE051DB49143}"/>
            </c:ext>
          </c:extLst>
        </c:ser>
        <c:ser>
          <c:idx val="1"/>
          <c:order val="1"/>
          <c:spPr>
            <a:solidFill>
              <a:schemeClr val="accent5">
                <a:lumMod val="75000"/>
                <a:alpha val="69804"/>
              </a:schemeClr>
            </a:solidFill>
            <a:ln w="9525" cmpd="sng" algn="ctr">
              <a:solidFill>
                <a:schemeClr val="accent1">
                  <a:lumMod val="10000"/>
                </a:schemeClr>
              </a:solidFill>
              <a:prstDash val="solid"/>
            </a:ln>
          </c:spPr>
          <c:invertIfNegative val="0"/>
          <c:dLbls>
            <c:dLbl>
              <c:idx val="0"/>
              <c:layout>
                <c:manualLayout>
                  <c:x val="0"/>
                  <c:y val="0"/>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359-4D66-93B2-BE051DB49143}"/>
                </c:ext>
              </c:extLst>
            </c:dLbl>
            <c:dLbl>
              <c:idx val="1"/>
              <c:layout>
                <c:manualLayout>
                  <c:x val="0"/>
                  <c:y val="0"/>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359-4D66-93B2-BE051DB49143}"/>
                </c:ext>
              </c:extLst>
            </c:dLbl>
            <c:dLbl>
              <c:idx val="2"/>
              <c:layout>
                <c:manualLayout>
                  <c:x val="0"/>
                  <c:y val="-3.2478077297823967E-4"/>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359-4D66-93B2-BE051DB49143}"/>
                </c:ext>
              </c:extLst>
            </c:dLbl>
            <c:spPr>
              <a:noFill/>
              <a:ln>
                <a:noFill/>
              </a:ln>
              <a:effectLst/>
            </c:spPr>
            <c:txPr>
              <a:bodyPr wrap="square" lIns="38100" tIns="19050" rIns="38100" bIns="19050" anchor="ctr">
                <a:spAutoFit/>
              </a:bodyPr>
              <a:lstStyle/>
              <a:p>
                <a:pPr>
                  <a:defRPr sz="1000" b="1">
                    <a:solidFill>
                      <a:schemeClr val="tx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#,##0;"-"#,##0</c:formatCode>
                <c:ptCount val="6"/>
                <c:pt idx="0">
                  <c:v>2900000</c:v>
                </c:pt>
                <c:pt idx="1">
                  <c:v>2700000</c:v>
                </c:pt>
                <c:pt idx="2">
                  <c:v>2700000</c:v>
                </c:pt>
                <c:pt idx="3" formatCode="General">
                  <c:v>2500000</c:v>
                </c:pt>
                <c:pt idx="4" formatCode="General">
                  <c:v>2500000</c:v>
                </c:pt>
                <c:pt idx="5" formatCode="General">
                  <c:v>2400000</c:v>
                </c:pt>
              </c:numCache>
            </c:numRef>
          </c:val>
          <c:extLst>
            <c:ext xmlns:c16="http://schemas.microsoft.com/office/drawing/2014/chart" uri="{C3380CC4-5D6E-409C-BE32-E72D297353CC}">
              <c16:uniqueId val="{0000000A-6359-4D66-93B2-BE051DB49143}"/>
            </c:ext>
          </c:extLst>
        </c:ser>
        <c:ser>
          <c:idx val="2"/>
          <c:order val="2"/>
          <c:spPr>
            <a:solidFill>
              <a:schemeClr val="bg1">
                <a:lumMod val="85000"/>
              </a:schemeClr>
            </a:solidFill>
            <a:ln w="9525" cmpd="sng" algn="ctr">
              <a:solidFill>
                <a:schemeClr val="tx1"/>
              </a:solidFill>
              <a:prstDash val="solid"/>
            </a:ln>
          </c:spPr>
          <c:invertIfNegative val="0"/>
          <c:dLbls>
            <c:dLbl>
              <c:idx val="0"/>
              <c:layout>
                <c:manualLayout>
                  <c:x val="0"/>
                  <c:y val="0"/>
                </c:manualLayout>
              </c:layout>
              <c:numFmt formatCode="#,##0;&quot;-&quot;#,##0"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359-4D66-93B2-BE051DB49143}"/>
                </c:ext>
              </c:extLst>
            </c:dLbl>
            <c:dLbl>
              <c:idx val="1"/>
              <c:layout>
                <c:manualLayout>
                  <c:x val="0"/>
                  <c:y val="0"/>
                </c:manualLayout>
              </c:layout>
              <c:numFmt formatCode="#,##0;&quot;-&quot;#,##0"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359-4D66-93B2-BE051DB49143}"/>
                </c:ext>
              </c:extLst>
            </c:dLbl>
            <c:dLbl>
              <c:idx val="2"/>
              <c:layout>
                <c:manualLayout>
                  <c:x val="0"/>
                  <c:y val="0"/>
                </c:manualLayout>
              </c:layout>
              <c:numFmt formatCode="#,##0;&quot;-&quot;#,##0"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359-4D66-93B2-BE051DB49143}"/>
                </c:ext>
              </c:extLst>
            </c:dLbl>
            <c:dLbl>
              <c:idx val="3"/>
              <c:layout>
                <c:manualLayout>
                  <c:x val="0"/>
                  <c:y val="0"/>
                </c:manualLayout>
              </c:layout>
              <c:numFmt formatCode="#,##0;&quot;-&quot;#,##0"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359-4D66-93B2-BE051DB49143}"/>
                </c:ext>
              </c:extLst>
            </c:dLbl>
            <c:dLbl>
              <c:idx val="4"/>
              <c:layout>
                <c:manualLayout>
                  <c:x val="0"/>
                  <c:y val="0"/>
                </c:manualLayout>
              </c:layout>
              <c:numFmt formatCode="#,##0;&quot;-&quot;#,##0"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359-4D66-93B2-BE051DB49143}"/>
                </c:ext>
              </c:extLst>
            </c:dLbl>
            <c:dLbl>
              <c:idx val="5"/>
              <c:layout>
                <c:manualLayout>
                  <c:x val="0"/>
                  <c:y val="0"/>
                </c:manualLayout>
              </c:layout>
              <c:numFmt formatCode="#,##0;&quot;-&quot;#,##0"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359-4D66-93B2-BE051DB49143}"/>
                </c:ext>
              </c:extLst>
            </c:dLbl>
            <c:spPr>
              <a:noFill/>
              <a:ln>
                <a:noFill/>
              </a:ln>
              <a:effectLst/>
            </c:spPr>
            <c:txPr>
              <a:bodyPr wrap="square" lIns="38100" tIns="19050" rIns="38100" bIns="19050" anchor="ctr">
                <a:spAutoFit/>
              </a:bodyPr>
              <a:lstStyle/>
              <a:p>
                <a:pPr>
                  <a:defRPr b="1">
                    <a:solidFill>
                      <a:schemeClr val="tx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Sheet1!$A$3:$F$3</c:f>
              <c:numCache>
                <c:formatCode>#,##0;"-"#,##0</c:formatCode>
                <c:ptCount val="6"/>
                <c:pt idx="0">
                  <c:v>12560000</c:v>
                </c:pt>
                <c:pt idx="1">
                  <c:v>13100000</c:v>
                </c:pt>
                <c:pt idx="2">
                  <c:v>21300000</c:v>
                </c:pt>
                <c:pt idx="3">
                  <c:v>23400000</c:v>
                </c:pt>
                <c:pt idx="4">
                  <c:v>29400000</c:v>
                </c:pt>
                <c:pt idx="5">
                  <c:v>30600000</c:v>
                </c:pt>
              </c:numCache>
            </c:numRef>
          </c:val>
          <c:extLst>
            <c:ext xmlns:c16="http://schemas.microsoft.com/office/drawing/2014/chart" uri="{C3380CC4-5D6E-409C-BE32-E72D297353CC}">
              <c16:uniqueId val="{00000011-6359-4D66-93B2-BE051DB49143}"/>
            </c:ext>
          </c:extLst>
        </c:ser>
        <c:dLbls>
          <c:showLegendKey val="0"/>
          <c:showVal val="0"/>
          <c:showCatName val="0"/>
          <c:showSerName val="0"/>
          <c:showPercent val="0"/>
          <c:showBubbleSize val="0"/>
        </c:dLbls>
        <c:gapWidth val="80"/>
        <c:overlap val="100"/>
        <c:axId val="435629664"/>
        <c:axId val="1"/>
      </c:barChart>
      <c:lineChart>
        <c:grouping val="standard"/>
        <c:varyColors val="0"/>
        <c:ser>
          <c:idx val="3"/>
          <c:order val="3"/>
          <c:spPr>
            <a:ln w="57150" cmpd="sng" algn="ctr">
              <a:solidFill>
                <a:srgbClr val="C20633"/>
              </a:solidFill>
              <a:prstDash val="solid"/>
            </a:ln>
          </c:spPr>
          <c:marker>
            <c:symbol val="none"/>
          </c:marker>
          <c:dPt>
            <c:idx val="4"/>
            <c:bubble3D val="0"/>
            <c:spPr>
              <a:ln w="57150" cmpd="sng" algn="ctr">
                <a:solidFill>
                  <a:srgbClr val="C20633"/>
                </a:solidFill>
                <a:prstDash val="sysDot"/>
              </a:ln>
            </c:spPr>
            <c:extLst>
              <c:ext xmlns:c16="http://schemas.microsoft.com/office/drawing/2014/chart" uri="{C3380CC4-5D6E-409C-BE32-E72D297353CC}">
                <c16:uniqueId val="{00000000-A6CD-496E-A5BD-073FFBC2B576}"/>
              </c:ext>
            </c:extLst>
          </c:dPt>
          <c:dPt>
            <c:idx val="5"/>
            <c:bubble3D val="0"/>
            <c:spPr>
              <a:ln w="57150" cmpd="sng" algn="ctr">
                <a:solidFill>
                  <a:srgbClr val="C20633"/>
                </a:solidFill>
                <a:prstDash val="sysDot"/>
              </a:ln>
            </c:spPr>
            <c:extLst>
              <c:ext xmlns:c16="http://schemas.microsoft.com/office/drawing/2014/chart" uri="{C3380CC4-5D6E-409C-BE32-E72D297353CC}">
                <c16:uniqueId val="{00000001-A6CD-496E-A5BD-073FFBC2B576}"/>
              </c:ext>
            </c:extLst>
          </c:dPt>
          <c:val>
            <c:numRef>
              <c:f>Sheet1!$A$4:$F$4</c:f>
              <c:numCache>
                <c:formatCode>General</c:formatCode>
                <c:ptCount val="6"/>
                <c:pt idx="0">
                  <c:v>88</c:v>
                </c:pt>
                <c:pt idx="1">
                  <c:v>83</c:v>
                </c:pt>
                <c:pt idx="2">
                  <c:v>85</c:v>
                </c:pt>
                <c:pt idx="3">
                  <c:v>85</c:v>
                </c:pt>
                <c:pt idx="4">
                  <c:v>85</c:v>
                </c:pt>
                <c:pt idx="5">
                  <c:v>85</c:v>
                </c:pt>
              </c:numCache>
            </c:numRef>
          </c:val>
          <c:smooth val="0"/>
          <c:extLst>
            <c:ext xmlns:c16="http://schemas.microsoft.com/office/drawing/2014/chart" uri="{C3380CC4-5D6E-409C-BE32-E72D297353CC}">
              <c16:uniqueId val="{00000012-6359-4D66-93B2-BE051DB49143}"/>
            </c:ext>
          </c:extLst>
        </c:ser>
        <c:dLbls>
          <c:showLegendKey val="0"/>
          <c:showVal val="0"/>
          <c:showCatName val="0"/>
          <c:showSerName val="0"/>
          <c:showPercent val="0"/>
          <c:showBubbleSize val="0"/>
        </c:dLbls>
        <c:marker val="1"/>
        <c:smooth val="0"/>
        <c:axId val="2"/>
        <c:axId val="3"/>
      </c:lineChart>
      <c:catAx>
        <c:axId val="43562966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80000000"/>
          <c:min val="0"/>
        </c:scaling>
        <c:delete val="0"/>
        <c:axPos val="l"/>
        <c:majorGridlines>
          <c:spPr>
            <a:ln>
              <a:noFill/>
            </a:ln>
          </c:spPr>
        </c:majorGridlines>
        <c:numFmt formatCode="&quot;$&quot;#,##0" sourceLinked="0"/>
        <c:majorTickMark val="out"/>
        <c:minorTickMark val="none"/>
        <c:tickLblPos val="nextTo"/>
        <c:spPr>
          <a:ln w="9525" cmpd="sng" algn="ctr">
            <a:solidFill>
              <a:schemeClr val="tx1"/>
            </a:solidFill>
            <a:prstDash val="solid"/>
          </a:ln>
        </c:spPr>
        <c:txPr>
          <a:bodyPr wrap="none"/>
          <a:lstStyle/>
          <a:p>
            <a:pPr>
              <a:defRPr sz="1100" kern="1200">
                <a:solidFill>
                  <a:schemeClr val="tx1"/>
                </a:solidFill>
                <a:latin typeface="+mn-lt"/>
                <a:ea typeface="+mn-ea"/>
                <a:cs typeface="+mn-cs"/>
              </a:defRPr>
            </a:pPr>
            <a:endParaRPr lang="en-US"/>
          </a:p>
        </c:txPr>
        <c:crossAx val="435629664"/>
        <c:crosses val="min"/>
        <c:crossBetween val="between"/>
        <c:majorUnit val="10000000"/>
      </c:valAx>
      <c:catAx>
        <c:axId val="2"/>
        <c:scaling>
          <c:orientation val="minMax"/>
        </c:scaling>
        <c:delete val="1"/>
        <c:axPos val="b"/>
        <c:majorGridlines>
          <c:spPr>
            <a:ln>
              <a:noFill/>
            </a:ln>
          </c:spPr>
        </c:majorGridlines>
        <c:majorTickMark val="none"/>
        <c:minorTickMark val="none"/>
        <c:tickLblPos val="none"/>
        <c:crossAx val="3"/>
        <c:crosses val="min"/>
        <c:auto val="0"/>
        <c:lblAlgn val="ctr"/>
        <c:lblOffset val="100"/>
        <c:noMultiLvlLbl val="0"/>
      </c:catAx>
      <c:valAx>
        <c:axId val="3"/>
        <c:scaling>
          <c:orientation val="minMax"/>
          <c:max val="100"/>
          <c:min val="0"/>
        </c:scaling>
        <c:delete val="0"/>
        <c:axPos val="r"/>
        <c:majorGridlines>
          <c:spPr>
            <a:ln>
              <a:noFill/>
            </a:ln>
          </c:spPr>
        </c:majorGridlines>
        <c:numFmt formatCode="0%" sourceLinked="0"/>
        <c:majorTickMark val="out"/>
        <c:minorTickMark val="none"/>
        <c:tickLblPos val="nextTo"/>
        <c:spPr>
          <a:ln w="9525" cmpd="sng" algn="ctr">
            <a:solidFill>
              <a:schemeClr val="tx1"/>
            </a:solidFill>
            <a:prstDash val="solid"/>
          </a:ln>
        </c:spPr>
        <c:txPr>
          <a:bodyPr wrap="none"/>
          <a:lstStyle/>
          <a:p>
            <a:pPr>
              <a:defRPr sz="1100" kern="1200">
                <a:solidFill>
                  <a:schemeClr val="tx1"/>
                </a:solidFill>
                <a:latin typeface="+mn-lt"/>
                <a:ea typeface="+mn-ea"/>
                <a:cs typeface="+mn-cs"/>
              </a:defRPr>
            </a:pPr>
            <a:endParaRPr lang="en-US"/>
          </a:p>
        </c:txPr>
        <c:crossAx val="2"/>
        <c:crosses val="max"/>
        <c:crossBetween val="between"/>
        <c:majorUnit val="5"/>
        <c:dispUnits>
          <c:builtInUnit val="hundreds"/>
          <c:dispUnitsLbl/>
        </c:dispUnits>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789029535864979E-2"/>
          <c:y val="0.12156862745098039"/>
          <c:w val="0.88924050632911389"/>
          <c:h val="0.75686274509803919"/>
        </c:manualLayout>
      </c:layout>
      <c:barChart>
        <c:barDir val="col"/>
        <c:grouping val="stacked"/>
        <c:varyColors val="0"/>
        <c:ser>
          <c:idx val="0"/>
          <c:order val="0"/>
          <c:spPr>
            <a:solidFill>
              <a:srgbClr val="C20633"/>
            </a:solidFill>
            <a:ln w="9525" cmpd="sng" algn="ctr">
              <a:solidFill>
                <a:srgbClr val="C00000"/>
              </a:solidFill>
              <a:prstDash val="solid"/>
            </a:ln>
          </c:spPr>
          <c:invertIfNegative val="0"/>
          <c:dPt>
            <c:idx val="0"/>
            <c:invertIfNegative val="0"/>
            <c:bubble3D val="0"/>
            <c:extLst>
              <c:ext xmlns:c16="http://schemas.microsoft.com/office/drawing/2014/chart" uri="{C3380CC4-5D6E-409C-BE32-E72D297353CC}">
                <c16:uniqueId val="{00000000-F357-491F-B05B-30FF03285DBF}"/>
              </c:ext>
            </c:extLst>
          </c:dPt>
          <c:dPt>
            <c:idx val="1"/>
            <c:invertIfNegative val="0"/>
            <c:bubble3D val="0"/>
            <c:extLst>
              <c:ext xmlns:c16="http://schemas.microsoft.com/office/drawing/2014/chart" uri="{C3380CC4-5D6E-409C-BE32-E72D297353CC}">
                <c16:uniqueId val="{00000001-F357-491F-B05B-30FF03285DBF}"/>
              </c:ext>
            </c:extLst>
          </c:dPt>
          <c:dPt>
            <c:idx val="2"/>
            <c:invertIfNegative val="0"/>
            <c:bubble3D val="0"/>
            <c:extLst>
              <c:ext xmlns:c16="http://schemas.microsoft.com/office/drawing/2014/chart" uri="{C3380CC4-5D6E-409C-BE32-E72D297353CC}">
                <c16:uniqueId val="{00000002-F357-491F-B05B-30FF03285DBF}"/>
              </c:ext>
            </c:extLst>
          </c:dPt>
          <c:dPt>
            <c:idx val="3"/>
            <c:invertIfNegative val="0"/>
            <c:bubble3D val="0"/>
            <c:extLst>
              <c:ext xmlns:c16="http://schemas.microsoft.com/office/drawing/2014/chart" uri="{C3380CC4-5D6E-409C-BE32-E72D297353CC}">
                <c16:uniqueId val="{00000003-F357-491F-B05B-30FF03285DBF}"/>
              </c:ext>
            </c:extLst>
          </c:dPt>
          <c:dLbls>
            <c:dLbl>
              <c:idx val="0"/>
              <c:layout>
                <c:manualLayout>
                  <c:x val="0"/>
                  <c:y val="-0.36078431372549019"/>
                </c:manualLayout>
              </c:layout>
              <c:numFmt formatCode="#,##0;&quot;-&quot;#,##0"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357-491F-B05B-30FF03285DBF}"/>
                </c:ext>
              </c:extLst>
            </c:dLbl>
            <c:dLbl>
              <c:idx val="1"/>
              <c:layout>
                <c:manualLayout>
                  <c:x val="0"/>
                  <c:y val="-0.35215686274509805"/>
                </c:manualLayout>
              </c:layout>
              <c:numFmt formatCode="#,##0;&quot;-&quot;#,##0"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357-491F-B05B-30FF03285DBF}"/>
                </c:ext>
              </c:extLst>
            </c:dLbl>
            <c:dLbl>
              <c:idx val="2"/>
              <c:layout>
                <c:manualLayout>
                  <c:x val="0"/>
                  <c:y val="-0.3623529411764706"/>
                </c:manualLayout>
              </c:layout>
              <c:numFmt formatCode="#,##0;&quot;-&quot;#,##0"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357-491F-B05B-30FF03285DBF}"/>
                </c:ext>
              </c:extLst>
            </c:dLbl>
            <c:dLbl>
              <c:idx val="3"/>
              <c:layout>
                <c:manualLayout>
                  <c:x val="0"/>
                  <c:y val="-0.3623529411764706"/>
                </c:manualLayout>
              </c:layout>
              <c:numFmt formatCode="#,##0;&quot;-&quot;#,##0"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357-491F-B05B-30FF03285DBF}"/>
                </c:ext>
              </c:extLst>
            </c:dLbl>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568225</c:v>
                </c:pt>
                <c:pt idx="1">
                  <c:v>552152</c:v>
                </c:pt>
                <c:pt idx="2">
                  <c:v>569117</c:v>
                </c:pt>
                <c:pt idx="3">
                  <c:v>571085</c:v>
                </c:pt>
              </c:numCache>
            </c:numRef>
          </c:val>
          <c:extLst>
            <c:ext xmlns:c16="http://schemas.microsoft.com/office/drawing/2014/chart" uri="{C3380CC4-5D6E-409C-BE32-E72D297353CC}">
              <c16:uniqueId val="{00000004-F357-491F-B05B-30FF03285DBF}"/>
            </c:ext>
          </c:extLst>
        </c:ser>
        <c:dLbls>
          <c:showLegendKey val="0"/>
          <c:showVal val="0"/>
          <c:showCatName val="0"/>
          <c:showSerName val="0"/>
          <c:showPercent val="0"/>
          <c:showBubbleSize val="0"/>
        </c:dLbls>
        <c:gapWidth val="80"/>
        <c:overlap val="100"/>
        <c:axId val="435520224"/>
        <c:axId val="1"/>
      </c:barChart>
      <c:catAx>
        <c:axId val="43552022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70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100" kern="1200">
                <a:solidFill>
                  <a:schemeClr val="tx1"/>
                </a:solidFill>
                <a:latin typeface="+mn-lt"/>
                <a:ea typeface="+mn-ea"/>
                <a:cs typeface="+mn-cs"/>
              </a:defRPr>
            </a:pPr>
            <a:endParaRPr lang="en-US"/>
          </a:p>
        </c:txPr>
        <c:crossAx val="435520224"/>
        <c:crosses val="min"/>
        <c:crossBetween val="between"/>
        <c:majorUnit val="100000"/>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127698667891592E-2"/>
          <c:y val="0.11183261183261184"/>
          <c:w val="0.84451079467156642"/>
          <c:h val="0.77633477633477632"/>
        </c:manualLayout>
      </c:layout>
      <c:barChart>
        <c:barDir val="col"/>
        <c:grouping val="stacked"/>
        <c:varyColors val="0"/>
        <c:ser>
          <c:idx val="0"/>
          <c:order val="0"/>
          <c:spPr>
            <a:solidFill>
              <a:srgbClr val="151779"/>
            </a:solidFill>
            <a:ln w="9525" cmpd="sng" algn="ctr">
              <a:solidFill>
                <a:schemeClr val="tx1"/>
              </a:solidFill>
              <a:prstDash val="solid"/>
            </a:ln>
          </c:spPr>
          <c:invertIfNegative val="0"/>
          <c:dLbls>
            <c:dLbl>
              <c:idx val="0"/>
              <c:layout>
                <c:manualLayout>
                  <c:x val="0"/>
                  <c:y val="-0.39033189033189031"/>
                </c:manualLayout>
              </c:layout>
              <c:numFmt formatCode="#,##0;&quot;-&quot;#,##0"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E2A-4DEE-9217-2AE3BCEBFC7F}"/>
                </c:ext>
              </c:extLst>
            </c:dLbl>
            <c:dLbl>
              <c:idx val="1"/>
              <c:layout>
                <c:manualLayout>
                  <c:x val="0"/>
                  <c:y val="-0.40187590187590189"/>
                </c:manualLayout>
              </c:layout>
              <c:numFmt formatCode="#,##0;&quot;-&quot;#,##0"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E2A-4DEE-9217-2AE3BCEBFC7F}"/>
                </c:ext>
              </c:extLst>
            </c:dLbl>
            <c:dLbl>
              <c:idx val="2"/>
              <c:layout>
                <c:manualLayout>
                  <c:x val="0"/>
                  <c:y val="-0.4054834054834055"/>
                </c:manualLayout>
              </c:layout>
              <c:numFmt formatCode="#,##0;&quot;-&quot;#,##0"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E2A-4DEE-9217-2AE3BCEBFC7F}"/>
                </c:ext>
              </c:extLst>
            </c:dLbl>
            <c:dLbl>
              <c:idx val="3"/>
              <c:layout>
                <c:manualLayout>
                  <c:x val="0"/>
                  <c:y val="-0.4054834054834055"/>
                </c:manualLayout>
              </c:layout>
              <c:numFmt formatCode="#,##0;&quot;-&quot;#,##0"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E2A-4DEE-9217-2AE3BCEBFC7F}"/>
                </c:ext>
              </c:extLst>
            </c:dLbl>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1755</c:v>
                </c:pt>
                <c:pt idx="1">
                  <c:v>1815</c:v>
                </c:pt>
                <c:pt idx="2">
                  <c:v>1830</c:v>
                </c:pt>
                <c:pt idx="3">
                  <c:v>1833</c:v>
                </c:pt>
              </c:numCache>
            </c:numRef>
          </c:val>
          <c:extLst>
            <c:ext xmlns:c16="http://schemas.microsoft.com/office/drawing/2014/chart" uri="{C3380CC4-5D6E-409C-BE32-E72D297353CC}">
              <c16:uniqueId val="{00000004-0E2A-4DEE-9217-2AE3BCEBFC7F}"/>
            </c:ext>
          </c:extLst>
        </c:ser>
        <c:dLbls>
          <c:showLegendKey val="0"/>
          <c:showVal val="0"/>
          <c:showCatName val="0"/>
          <c:showSerName val="0"/>
          <c:showPercent val="0"/>
          <c:showBubbleSize val="0"/>
        </c:dLbls>
        <c:gapWidth val="80"/>
        <c:overlap val="100"/>
        <c:axId val="868598559"/>
        <c:axId val="1"/>
      </c:barChart>
      <c:lineChart>
        <c:grouping val="standard"/>
        <c:varyColors val="0"/>
        <c:ser>
          <c:idx val="1"/>
          <c:order val="1"/>
          <c:spPr>
            <a:ln w="57150" cmpd="sng" algn="ctr">
              <a:solidFill>
                <a:srgbClr val="FF0000"/>
              </a:solidFill>
              <a:prstDash val="solid"/>
            </a:ln>
          </c:spPr>
          <c:marker>
            <c:symbol val="none"/>
          </c:marker>
          <c:dPt>
            <c:idx val="1"/>
            <c:bubble3D val="0"/>
            <c:extLst>
              <c:ext xmlns:c16="http://schemas.microsoft.com/office/drawing/2014/chart" uri="{C3380CC4-5D6E-409C-BE32-E72D297353CC}">
                <c16:uniqueId val="{00000002-3BF8-4A3A-A954-17E57DB3F442}"/>
              </c:ext>
            </c:extLst>
          </c:dPt>
          <c:dPt>
            <c:idx val="2"/>
            <c:bubble3D val="0"/>
            <c:extLst>
              <c:ext xmlns:c16="http://schemas.microsoft.com/office/drawing/2014/chart" uri="{C3380CC4-5D6E-409C-BE32-E72D297353CC}">
                <c16:uniqueId val="{00000001-3BF8-4A3A-A954-17E57DB3F442}"/>
              </c:ext>
            </c:extLst>
          </c:dPt>
          <c:dPt>
            <c:idx val="3"/>
            <c:bubble3D val="0"/>
            <c:extLst>
              <c:ext xmlns:c16="http://schemas.microsoft.com/office/drawing/2014/chart" uri="{C3380CC4-5D6E-409C-BE32-E72D297353CC}">
                <c16:uniqueId val="{00000000-3BF8-4A3A-A954-17E57DB3F442}"/>
              </c:ext>
            </c:extLst>
          </c:dPt>
          <c:val>
            <c:numRef>
              <c:f>Sheet1!$A$2:$D$2</c:f>
              <c:numCache>
                <c:formatCode>General</c:formatCode>
                <c:ptCount val="4"/>
                <c:pt idx="0">
                  <c:v>88.449999999999989</c:v>
                </c:pt>
                <c:pt idx="1">
                  <c:v>83.34</c:v>
                </c:pt>
                <c:pt idx="2">
                  <c:v>85.2</c:v>
                </c:pt>
                <c:pt idx="3">
                  <c:v>85.36</c:v>
                </c:pt>
              </c:numCache>
            </c:numRef>
          </c:val>
          <c:smooth val="0"/>
          <c:extLst>
            <c:ext xmlns:c16="http://schemas.microsoft.com/office/drawing/2014/chart" uri="{C3380CC4-5D6E-409C-BE32-E72D297353CC}">
              <c16:uniqueId val="{00000005-0E2A-4DEE-9217-2AE3BCEBFC7F}"/>
            </c:ext>
          </c:extLst>
        </c:ser>
        <c:dLbls>
          <c:showLegendKey val="0"/>
          <c:showVal val="0"/>
          <c:showCatName val="0"/>
          <c:showSerName val="0"/>
          <c:showPercent val="0"/>
          <c:showBubbleSize val="0"/>
        </c:dLbls>
        <c:marker val="1"/>
        <c:smooth val="0"/>
        <c:axId val="2"/>
        <c:axId val="3"/>
      </c:lineChart>
      <c:catAx>
        <c:axId val="86859855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2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100" kern="1200">
                <a:solidFill>
                  <a:schemeClr val="tx1"/>
                </a:solidFill>
                <a:latin typeface="+mn-lt"/>
                <a:ea typeface="+mn-ea"/>
                <a:cs typeface="+mn-cs"/>
              </a:defRPr>
            </a:pPr>
            <a:endParaRPr lang="en-US"/>
          </a:p>
        </c:txPr>
        <c:crossAx val="868598559"/>
        <c:crosses val="min"/>
        <c:crossBetween val="between"/>
        <c:majorUnit val="500"/>
      </c:valAx>
      <c:catAx>
        <c:axId val="2"/>
        <c:scaling>
          <c:orientation val="minMax"/>
        </c:scaling>
        <c:delete val="1"/>
        <c:axPos val="b"/>
        <c:majorGridlines>
          <c:spPr>
            <a:ln>
              <a:noFill/>
            </a:ln>
          </c:spPr>
        </c:majorGridlines>
        <c:majorTickMark val="none"/>
        <c:minorTickMark val="none"/>
        <c:tickLblPos val="none"/>
        <c:crossAx val="3"/>
        <c:crosses val="min"/>
        <c:auto val="0"/>
        <c:lblAlgn val="ctr"/>
        <c:lblOffset val="100"/>
        <c:noMultiLvlLbl val="0"/>
      </c:catAx>
      <c:valAx>
        <c:axId val="3"/>
        <c:scaling>
          <c:orientation val="minMax"/>
          <c:max val="120"/>
          <c:min val="0"/>
        </c:scaling>
        <c:delete val="0"/>
        <c:axPos val="r"/>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100" kern="1200">
                <a:solidFill>
                  <a:schemeClr val="tx1"/>
                </a:solidFill>
                <a:latin typeface="+mn-lt"/>
                <a:ea typeface="+mn-ea"/>
                <a:cs typeface="+mn-cs"/>
              </a:defRPr>
            </a:pPr>
            <a:endParaRPr lang="en-US"/>
          </a:p>
        </c:txPr>
        <c:crossAx val="2"/>
        <c:crosses val="max"/>
        <c:crossBetween val="between"/>
        <c:majorUnit val="20"/>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23E1075-14C4-4DB8-97A7-38B2B221BE54}" type="datetimeFigureOut">
              <a:rPr lang="en-US" smtClean="0"/>
              <a:t>1/24/2025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49963D4-2E9A-4336-8542-8A4713DAB7E1}" type="slidenum">
              <a:rPr lang="en-US" smtClean="0"/>
              <a:t>‹#›</a:t>
            </a:fld>
            <a:endParaRPr lang="en-US"/>
          </a:p>
        </p:txBody>
      </p:sp>
    </p:spTree>
    <p:extLst>
      <p:ext uri="{BB962C8B-B14F-4D97-AF65-F5344CB8AC3E}">
        <p14:creationId xmlns:p14="http://schemas.microsoft.com/office/powerpoint/2010/main" val="1974608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03C4B8C-B595-4096-B22A-D91D29305918}" type="datetimeFigureOut">
              <a:rPr lang="en-US" smtClean="0"/>
              <a:t>1/24/2025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9A28886-3B44-46AC-9280-8D0D6E5922C9}" type="slidenum">
              <a:rPr lang="en-US" smtClean="0"/>
              <a:t>‹#›</a:t>
            </a:fld>
            <a:endParaRPr lang="en-US"/>
          </a:p>
        </p:txBody>
      </p:sp>
    </p:spTree>
    <p:extLst>
      <p:ext uri="{BB962C8B-B14F-4D97-AF65-F5344CB8AC3E}">
        <p14:creationId xmlns:p14="http://schemas.microsoft.com/office/powerpoint/2010/main" val="544153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Good morning, everyone. Thank you for joining us today for the second Rest Home Task Force meeting. I this presentation, we’ll cover where funding for rest homes comes from, how rest home rates are determined, and key payment issues. My goal is to help you better understand the significance of rest homes and the financial framework supporting them.</a:t>
            </a:r>
          </a:p>
        </p:txBody>
      </p:sp>
      <p:sp>
        <p:nvSpPr>
          <p:cNvPr id="4" name="Slide Number Placeholder 3"/>
          <p:cNvSpPr>
            <a:spLocks noGrp="1"/>
          </p:cNvSpPr>
          <p:nvPr>
            <p:ph type="sldNum" sz="quarter" idx="10"/>
          </p:nvPr>
        </p:nvSpPr>
        <p:spPr/>
        <p:txBody>
          <a:bodyPr/>
          <a:lstStyle/>
          <a:p>
            <a:fld id="{89A28886-3B44-46AC-9280-8D0D6E5922C9}" type="slidenum">
              <a:rPr lang="en-US" smtClean="0"/>
              <a:t>0</a:t>
            </a:fld>
            <a:endParaRPr lang="en-US"/>
          </a:p>
        </p:txBody>
      </p:sp>
    </p:spTree>
    <p:extLst>
      <p:ext uri="{BB962C8B-B14F-4D97-AF65-F5344CB8AC3E}">
        <p14:creationId xmlns:p14="http://schemas.microsoft.com/office/powerpoint/2010/main" val="3992644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now, I’ve mentioned RCC-Q reports several times, so let’s take a closer look at what they are. These reports provide data on a rest home’s expenses and revenue and are somewhat similar to the medical loss ratio used for insurance companies. The primary purpose of RCC-Q reports is to determine whether at least 80% of a rest home’s total revenue is being spent on direct care staff and certain supplies.</a:t>
            </a:r>
          </a:p>
          <a:p>
            <a:endParaRPr lang="en-US" dirty="0"/>
          </a:p>
          <a:p>
            <a:r>
              <a:rPr lang="en-US" dirty="0"/>
              <a:t>It’s worth noting that, unlike a similar reporting requirement for nursing homes, the RCC-Q formula for rest homes is more flexible. It even allows them to include costs associated with the administrator, CEO, and similar roles.</a:t>
            </a:r>
          </a:p>
          <a:p>
            <a:endParaRPr lang="en-US" dirty="0"/>
          </a:p>
          <a:p>
            <a:r>
              <a:rPr lang="en-US" dirty="0"/>
              <a:t>If a rest home’s spending falls below the 80% threshold, it may be subject to a rate reduction of up to 5%.</a:t>
            </a:r>
          </a:p>
          <a:p>
            <a:endParaRPr lang="en-US" dirty="0"/>
          </a:p>
        </p:txBody>
      </p:sp>
      <p:sp>
        <p:nvSpPr>
          <p:cNvPr id="4" name="Slide Number Placeholder 3"/>
          <p:cNvSpPr>
            <a:spLocks noGrp="1"/>
          </p:cNvSpPr>
          <p:nvPr>
            <p:ph type="sldNum" sz="quarter" idx="5"/>
          </p:nvPr>
        </p:nvSpPr>
        <p:spPr/>
        <p:txBody>
          <a:bodyPr/>
          <a:lstStyle/>
          <a:p>
            <a:fld id="{89A28886-3B44-46AC-9280-8D0D6E5922C9}" type="slidenum">
              <a:rPr lang="en-US" smtClean="0"/>
              <a:t>9</a:t>
            </a:fld>
            <a:endParaRPr lang="en-US"/>
          </a:p>
        </p:txBody>
      </p:sp>
    </p:spTree>
    <p:extLst>
      <p:ext uri="{BB962C8B-B14F-4D97-AF65-F5344CB8AC3E}">
        <p14:creationId xmlns:p14="http://schemas.microsoft.com/office/powerpoint/2010/main" val="46053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two years of data, here are some key findings:</a:t>
            </a:r>
          </a:p>
          <a:p>
            <a:endParaRPr lang="en-US" dirty="0"/>
          </a:p>
          <a:p>
            <a:pPr>
              <a:buFont typeface="Arial" panose="020B0604020202020204" pitchFamily="34" charset="0"/>
              <a:buChar char="•"/>
            </a:pPr>
            <a:r>
              <a:rPr lang="en-US" dirty="0"/>
              <a:t>The number of rest homes meeting the 80% RCC-Q requirement increased from 74% in FY23 to 78% in FY24.</a:t>
            </a:r>
          </a:p>
          <a:p>
            <a:pPr>
              <a:buFont typeface="Arial" panose="020B0604020202020204" pitchFamily="34" charset="0"/>
              <a:buChar char="•"/>
            </a:pPr>
            <a:r>
              <a:rPr lang="en-US" dirty="0"/>
              <a:t>For many rest homes, the largest reported expense category is the salaries of their Administrator or Responsible Person.</a:t>
            </a:r>
          </a:p>
          <a:p>
            <a:pPr>
              <a:buFont typeface="Arial" panose="020B0604020202020204" pitchFamily="34" charset="0"/>
              <a:buChar char="•"/>
            </a:pPr>
            <a:r>
              <a:rPr lang="en-US" dirty="0"/>
              <a:t>In FY24, 13 out of 51 rest homes allocated 30% or more of their total resident care expenses to Administrator/Responsible Person salaries.</a:t>
            </a:r>
          </a:p>
          <a:p>
            <a:endParaRPr lang="en-US" dirty="0"/>
          </a:p>
          <a:p>
            <a:r>
              <a:rPr lang="en-US" dirty="0"/>
              <a:t>Among these 13 facilities, 5 are operated by the same owner. These for-profit facilities reported the highest Administrator/Responsible Person salaries across all rest homes. In fact, four individuals in these roles collectively earned at least $1.9 million in salaries across these 5 small facilities, which together have only 178 licensed beds.</a:t>
            </a:r>
          </a:p>
          <a:p>
            <a:endParaRPr lang="en-US" dirty="0"/>
          </a:p>
          <a:p>
            <a:r>
              <a:rPr lang="en-US" dirty="0"/>
              <a:t>Additionally, the majority of rest homes—37 out of 51—reported an increase in revenue from FY23 to FY24. Interestingly, 10 rest homes reported a decrease in expenses during the same period.</a:t>
            </a:r>
          </a:p>
          <a:p>
            <a:endParaRPr lang="en-US" dirty="0"/>
          </a:p>
          <a:p>
            <a:r>
              <a:rPr lang="en-US" dirty="0"/>
              <a:t>Also, it’s worth mentioning that last year, EOHHS audited the FY23 RCC-Q reports for five rest homes that had initially reported RCC-Q percentages above the 80% threshold. However, during the audit, two of these homes couldn’t provide sufficient documentation to back up all their reported costs. As a result, their RCC-Q percentages were adjusted downward to below 80%.</a:t>
            </a:r>
          </a:p>
          <a:p>
            <a:endParaRPr lang="en-US" dirty="0"/>
          </a:p>
          <a:p>
            <a:r>
              <a:rPr lang="en-US" dirty="0"/>
              <a:t>As for FY24 RCC-Q report, we have started audits for a new group of five rest homes and we won’t know the results of these audits, probably, until the end of March this year.</a:t>
            </a:r>
          </a:p>
          <a:p>
            <a:endParaRPr lang="en-US" dirty="0"/>
          </a:p>
          <a:p>
            <a:endParaRPr lang="en-US" dirty="0"/>
          </a:p>
        </p:txBody>
      </p:sp>
      <p:sp>
        <p:nvSpPr>
          <p:cNvPr id="4" name="Slide Number Placeholder 3"/>
          <p:cNvSpPr>
            <a:spLocks noGrp="1"/>
          </p:cNvSpPr>
          <p:nvPr>
            <p:ph type="sldNum" sz="quarter" idx="5"/>
          </p:nvPr>
        </p:nvSpPr>
        <p:spPr/>
        <p:txBody>
          <a:bodyPr/>
          <a:lstStyle/>
          <a:p>
            <a:fld id="{89A28886-3B44-46AC-9280-8D0D6E5922C9}" type="slidenum">
              <a:rPr lang="en-US" smtClean="0"/>
              <a:t>10</a:t>
            </a:fld>
            <a:endParaRPr lang="en-US"/>
          </a:p>
        </p:txBody>
      </p:sp>
    </p:spTree>
    <p:extLst>
      <p:ext uri="{BB962C8B-B14F-4D97-AF65-F5344CB8AC3E}">
        <p14:creationId xmlns:p14="http://schemas.microsoft.com/office/powerpoint/2010/main" val="48627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Rest home services currently don’t qualify for federal reimbursement through FMAP because they aren’t included in the Medicaid services approved by CMS. As you probably know, public rest home residents often have MassHealth coverage, but they are not required to be on MassHealth to access rest home services. </a:t>
            </a:r>
          </a:p>
          <a:p>
            <a:endParaRPr lang="en-US" dirty="0"/>
          </a:p>
          <a:p>
            <a:r>
              <a:rPr lang="en-US" dirty="0"/>
              <a:t>That said, some residents with MassHealth coverage—like those on MassHealth Standard—may qualify for specific Long-Term Services and Supports (LTSS), depending on their clinical needs. Many residents already benefit from LTSS, such as Adult Day Health, Day Habilitation, and Home Health services, which are eligible for federal matching funds under MassHealth. And we all watch TV, with the new federal administration, there’s a good amount of uncertainty about whether CMS policies might change and how those changes could affect rest home services.</a:t>
            </a:r>
          </a:p>
          <a:p>
            <a:endParaRPr lang="en-US" dirty="0"/>
          </a:p>
          <a:p>
            <a:r>
              <a:rPr lang="en-US" dirty="0"/>
              <a:t>As things stand, getting a CMS waiver to cover certain rest home services would be challenging. And even if a waiver were approved, it would require rest homes to meet specific Medicaid requirements for service delivery. Additionally, all residents receiving these services would need to be enrolled in MassHealth.</a:t>
            </a:r>
          </a:p>
        </p:txBody>
      </p:sp>
      <p:sp>
        <p:nvSpPr>
          <p:cNvPr id="4" name="Slide Number Placeholder 3"/>
          <p:cNvSpPr>
            <a:spLocks noGrp="1"/>
          </p:cNvSpPr>
          <p:nvPr>
            <p:ph type="sldNum" sz="quarter" idx="5"/>
          </p:nvPr>
        </p:nvSpPr>
        <p:spPr/>
        <p:txBody>
          <a:bodyPr/>
          <a:lstStyle/>
          <a:p>
            <a:fld id="{89A28886-3B44-46AC-9280-8D0D6E5922C9}" type="slidenum">
              <a:rPr lang="en-US" smtClean="0"/>
              <a:t>11</a:t>
            </a:fld>
            <a:endParaRPr lang="en-US"/>
          </a:p>
        </p:txBody>
      </p:sp>
    </p:spTree>
    <p:extLst>
      <p:ext uri="{BB962C8B-B14F-4D97-AF65-F5344CB8AC3E}">
        <p14:creationId xmlns:p14="http://schemas.microsoft.com/office/powerpoint/2010/main" val="4249438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Rest homes provide a vital safety net for elderly individuals who cannot live independently but don’t require the level of care offered in nursing facilities. And let’s face it: we need rest homes; without them, many residents would face the risk of homelessness. However, sustaining these homes requires thoughtful funding and oversight to ensure the money they receive benefits the residents they serve.</a:t>
            </a:r>
          </a:p>
          <a:p>
            <a:endParaRPr lang="en-US" dirty="0"/>
          </a:p>
          <a:p>
            <a:r>
              <a:rPr lang="en-US" dirty="0"/>
              <a:t>Before we dive into the specifics of rest home rates—and I know that’s what many of you are here to discuss—let’s first take a step back and talk about the agencies involved and how funding flows to rest homes.</a:t>
            </a:r>
          </a:p>
          <a:p>
            <a:r>
              <a:rPr lang="en-US" dirty="0"/>
              <a:t>At the top left of this slide, you’ll see three key agencies: CHIA, EOHHS, and DTA. These agencies collaborate closely on the rate-setting process.</a:t>
            </a:r>
          </a:p>
          <a:p>
            <a:endParaRPr lang="en-US" dirty="0"/>
          </a:p>
          <a:p>
            <a:r>
              <a:rPr lang="en-US" dirty="0"/>
              <a:t>Let’s start with CHIA—the Center for Health Information and Analysis. CHIA provides technical assistance throughout the process. They collect cost reports from providers, analyze the data, and handle the heavy lifting when it comes to the math behind calculating rest home rates. They also advise EOHHS and DTA on possible rate adjustments and calculate the fiscal impact of any changes.</a:t>
            </a:r>
          </a:p>
          <a:p>
            <a:endParaRPr lang="en-US" dirty="0"/>
          </a:p>
          <a:p>
            <a:r>
              <a:rPr lang="en-US" dirty="0"/>
              <a:t>Next, we have DTA, the Division of Transitional Assistance. DTA is the primary source of funding for rest homes. But because the rate regulations are officially under EOHHS—not DTA—EOHHS also plays an important role here.</a:t>
            </a:r>
          </a:p>
          <a:p>
            <a:endParaRPr lang="en-US" dirty="0"/>
          </a:p>
          <a:p>
            <a:r>
              <a:rPr lang="en-US" dirty="0"/>
              <a:t>By EOHHS, I mean a team of people, including myself. We focus on shaping payment policy, working with stakeholders, addressing provider enrollment and claims issues, and ensuring the system runs smoothly for both residents and providers.</a:t>
            </a:r>
          </a:p>
          <a:p>
            <a:endParaRPr lang="en-US" dirty="0"/>
          </a:p>
          <a:p>
            <a:r>
              <a:rPr lang="en-US" dirty="0"/>
              <a:t>Now, let’s look at the bottom left of the slide, where you can see how money flows from the government to rest homes. A significant portion of these payments is managed by the Division of Transitional Assistance (DTA) and the University of Massachusetts Medical School. These two entities work together to issue payments to residents in the form of SSI and SSP checks. For those unfamiliar, these are Supplemental Security Income checks and checks from the State Supplement Program.</a:t>
            </a:r>
          </a:p>
          <a:p>
            <a:endParaRPr lang="en-US" dirty="0"/>
          </a:p>
          <a:p>
            <a:r>
              <a:rPr lang="en-US" dirty="0"/>
              <a:t>If a resident is eligible for EAEDC benefits—that’s Emergency Aid to the Elderly, Disabled, and Children—they receive their check directly from DTA. Regardless of whether it’s an SSI/SSP check or an EAEDC check, the process works the same way: residents receive the check and then sign it over to the rest home to make the payment for their stay.</a:t>
            </a:r>
          </a:p>
          <a:p>
            <a:endParaRPr lang="en-US" dirty="0"/>
          </a:p>
          <a:p>
            <a:r>
              <a:rPr lang="en-US" dirty="0"/>
              <a:t>An important note: SSI/SSP checks from UMass don’t always cover the full monthly payment for rest home services. When this occurs, the rest home receives the remaining payment through MMIS, the payment system maintained by MassHealth.</a:t>
            </a:r>
          </a:p>
          <a:p>
            <a:endParaRPr lang="en-US" dirty="0"/>
          </a:p>
          <a:p>
            <a:r>
              <a:rPr lang="en-US" dirty="0"/>
              <a:t>Lastly, we should mention two other entities that play key roles in the oversight of rest homes: the Department of Public Health (DPH) and the state Long-Term Care Ombudsman. Since we covered DPH’s role in detail during our last Task Force meeting, so I’ll focus on the Ombudsman.</a:t>
            </a:r>
          </a:p>
          <a:p>
            <a:endParaRPr lang="en-US" dirty="0"/>
          </a:p>
          <a:p>
            <a:r>
              <a:rPr lang="en-US" dirty="0"/>
              <a:t>The Long-Term Care Ombudsman and their team regularly visit rest homes to address concerns and complaints raised by residents. If they come across issues that they believe require intervention from DPH, they can formally escalate these by submitting a complaint to DPH</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9A28886-3B44-46AC-9280-8D0D6E5922C9}" type="slidenum">
              <a:rPr lang="en-US" smtClean="0"/>
              <a:t>1</a:t>
            </a:fld>
            <a:endParaRPr lang="en-US"/>
          </a:p>
        </p:txBody>
      </p:sp>
    </p:spTree>
    <p:extLst>
      <p:ext uri="{BB962C8B-B14F-4D97-AF65-F5344CB8AC3E}">
        <p14:creationId xmlns:p14="http://schemas.microsoft.com/office/powerpoint/2010/main" val="1934807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earlier, rest homes—particularly those without a significant number of private-pay residents—primarily rely on two payment pathways for their residents: EAEDC and SSI/SSP.</a:t>
            </a:r>
          </a:p>
          <a:p>
            <a:endParaRPr lang="en-US" dirty="0"/>
          </a:p>
          <a:p>
            <a:r>
              <a:rPr lang="en-US" dirty="0"/>
              <a:t>Let’s take a closer look at EAEDC payments. These clients receive a check based on the rest home’s per diem rate, plus a monthly Personal Needs Allowance of $72.80. For example, if a rest home’s rate is $200 per day and there are 30 days in a month, the check will total $6,072.80. On the other hand, if the rest home’s rate is $105 per day, which is the minimum rate, the check will be $3,222.80.</a:t>
            </a:r>
          </a:p>
          <a:p>
            <a:endParaRPr lang="en-US" dirty="0"/>
          </a:p>
          <a:p>
            <a:r>
              <a:rPr lang="en-US" dirty="0"/>
              <a:t>Now, for SSI/SSP clients, the checks they receive are typically smaller than the full monthly payment for their rest home stay. Since rest home services are paid at the same rates regardless of the payment pathway, we cover the remaining balance for SSI/SSP clients through MMIS, the payment system managed by MassHealth</a:t>
            </a:r>
          </a:p>
          <a:p>
            <a:endParaRPr lang="en-US" dirty="0"/>
          </a:p>
        </p:txBody>
      </p:sp>
      <p:sp>
        <p:nvSpPr>
          <p:cNvPr id="4" name="Slide Number Placeholder 3"/>
          <p:cNvSpPr>
            <a:spLocks noGrp="1"/>
          </p:cNvSpPr>
          <p:nvPr>
            <p:ph type="sldNum" sz="quarter" idx="5"/>
          </p:nvPr>
        </p:nvSpPr>
        <p:spPr/>
        <p:txBody>
          <a:bodyPr/>
          <a:lstStyle/>
          <a:p>
            <a:fld id="{89A28886-3B44-46AC-9280-8D0D6E5922C9}" type="slidenum">
              <a:rPr lang="en-US" smtClean="0"/>
              <a:t>2</a:t>
            </a:fld>
            <a:endParaRPr lang="en-US"/>
          </a:p>
        </p:txBody>
      </p:sp>
    </p:spTree>
    <p:extLst>
      <p:ext uri="{BB962C8B-B14F-4D97-AF65-F5344CB8AC3E}">
        <p14:creationId xmlns:p14="http://schemas.microsoft.com/office/powerpoint/2010/main" val="3286134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past six fiscal years, funding for rest homes has increased by an impressive 70%. In addition, over just two years—FY23 and FY24—$30 million in one-time lump sum payments were distributed among 62 rest homes. This represents an unprecedented level of funding for rest homes. And I want to say, no other MassHealth provider has seen such a significant rate increase during this time.</a:t>
            </a:r>
          </a:p>
          <a:p>
            <a:endParaRPr lang="en-US" dirty="0"/>
          </a:p>
          <a:p>
            <a:r>
              <a:rPr lang="en-US" dirty="0"/>
              <a:t>However, despite this substantial increase in funding, rest home occupancy rates have remained relatively flat, hovering around 85%, give or take. And if we look ahead to the next slide, we’ll see that the data on resident days tells a similar story—utilization of rest home services has also remained steady.</a:t>
            </a:r>
          </a:p>
          <a:p>
            <a:endParaRPr lang="en-US" dirty="0"/>
          </a:p>
        </p:txBody>
      </p:sp>
      <p:sp>
        <p:nvSpPr>
          <p:cNvPr id="4" name="Slide Number Placeholder 3"/>
          <p:cNvSpPr>
            <a:spLocks noGrp="1"/>
          </p:cNvSpPr>
          <p:nvPr>
            <p:ph type="sldNum" sz="quarter" idx="5"/>
          </p:nvPr>
        </p:nvSpPr>
        <p:spPr/>
        <p:txBody>
          <a:bodyPr/>
          <a:lstStyle/>
          <a:p>
            <a:fld id="{89A28886-3B44-46AC-9280-8D0D6E5922C9}" type="slidenum">
              <a:rPr lang="en-US" smtClean="0"/>
              <a:t>3</a:t>
            </a:fld>
            <a:endParaRPr lang="en-US"/>
          </a:p>
        </p:txBody>
      </p:sp>
    </p:spTree>
    <p:extLst>
      <p:ext uri="{BB962C8B-B14F-4D97-AF65-F5344CB8AC3E}">
        <p14:creationId xmlns:p14="http://schemas.microsoft.com/office/powerpoint/2010/main" val="4144944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red columns at the top show that the number of resident days remained relatively steady from 2020 to 2023. Unfortunately, we don’t yet have cost report data for 2024, which is why it’s not included on this slide. However, based on the amount spent on rest home services in FY24 compared to FY23, we can say with a high degree of certainty that utilization—the number of resident days—hasn’t significantly changed.</a:t>
            </a:r>
          </a:p>
          <a:p>
            <a:endParaRPr lang="en-US" dirty="0"/>
          </a:p>
          <a:p>
            <a:r>
              <a:rPr lang="en-US" dirty="0"/>
              <a:t>By the way, this steady utilization helps partially explain why some rest homes may have closed over the past couple of years. When we look at both the funding increases and the stable utilization rates, it raises important questions about how the additional funds are being used and whether they’re being effectively used to support residents and improve care.</a:t>
            </a:r>
          </a:p>
        </p:txBody>
      </p:sp>
      <p:sp>
        <p:nvSpPr>
          <p:cNvPr id="4" name="Slide Number Placeholder 3"/>
          <p:cNvSpPr>
            <a:spLocks noGrp="1"/>
          </p:cNvSpPr>
          <p:nvPr>
            <p:ph type="sldNum" sz="quarter" idx="5"/>
          </p:nvPr>
        </p:nvSpPr>
        <p:spPr/>
        <p:txBody>
          <a:bodyPr/>
          <a:lstStyle/>
          <a:p>
            <a:fld id="{89A28886-3B44-46AC-9280-8D0D6E5922C9}" type="slidenum">
              <a:rPr lang="en-US" smtClean="0"/>
              <a:t>4</a:t>
            </a:fld>
            <a:endParaRPr lang="en-US"/>
          </a:p>
        </p:txBody>
      </p:sp>
    </p:spTree>
    <p:extLst>
      <p:ext uri="{BB962C8B-B14F-4D97-AF65-F5344CB8AC3E}">
        <p14:creationId xmlns:p14="http://schemas.microsoft.com/office/powerpoint/2010/main" val="3388360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quick reminder: Over the past few years, rest home rates have been shaped by several key factors, including base funding, prior year rates, and additional funding allocated by the Legislature.</a:t>
            </a:r>
          </a:p>
          <a:p>
            <a:endParaRPr lang="en-US" dirty="0"/>
          </a:p>
          <a:p>
            <a:r>
              <a:rPr lang="en-US" dirty="0"/>
              <a:t>Here’s a breakdown of the funding over the last four years:</a:t>
            </a:r>
          </a:p>
          <a:p>
            <a:pPr>
              <a:buFont typeface="Arial" panose="020B0604020202020204" pitchFamily="34" charset="0"/>
              <a:buChar char="•"/>
            </a:pPr>
            <a:r>
              <a:rPr lang="en-US" dirty="0"/>
              <a:t>In FY22, $4 million was allocated specifically for rest home rate increases.</a:t>
            </a:r>
          </a:p>
          <a:p>
            <a:pPr>
              <a:buFont typeface="Arial" panose="020B0604020202020204" pitchFamily="34" charset="0"/>
              <a:buChar char="•"/>
            </a:pPr>
            <a:r>
              <a:rPr lang="en-US" dirty="0"/>
              <a:t>In FY23, $10 million was allocated for rate increases, along with an additional $30 million in one-time supplemental payments through the 2022 Economic Development Bill.</a:t>
            </a:r>
          </a:p>
          <a:p>
            <a:pPr>
              <a:buFont typeface="Arial" panose="020B0604020202020204" pitchFamily="34" charset="0"/>
              <a:buChar char="•"/>
            </a:pPr>
            <a:r>
              <a:rPr lang="en-US" dirty="0"/>
              <a:t>In FY24, another $10 million was allocated for rate increases.</a:t>
            </a:r>
          </a:p>
          <a:p>
            <a:pPr>
              <a:buFont typeface="Arial" panose="020B0604020202020204" pitchFamily="34" charset="0"/>
              <a:buChar char="•"/>
            </a:pPr>
            <a:r>
              <a:rPr lang="en-US" dirty="0"/>
              <a:t>And in FY25, rates were level-funded, with no additional funding allocated.</a:t>
            </a:r>
          </a:p>
          <a:p>
            <a:endParaRPr lang="en-US" dirty="0"/>
          </a:p>
        </p:txBody>
      </p:sp>
      <p:sp>
        <p:nvSpPr>
          <p:cNvPr id="4" name="Slide Number Placeholder 3"/>
          <p:cNvSpPr>
            <a:spLocks noGrp="1"/>
          </p:cNvSpPr>
          <p:nvPr>
            <p:ph type="sldNum" sz="quarter" idx="5"/>
          </p:nvPr>
        </p:nvSpPr>
        <p:spPr/>
        <p:txBody>
          <a:bodyPr/>
          <a:lstStyle/>
          <a:p>
            <a:fld id="{89A28886-3B44-46AC-9280-8D0D6E5922C9}" type="slidenum">
              <a:rPr lang="en-US" smtClean="0"/>
              <a:t>5</a:t>
            </a:fld>
            <a:endParaRPr lang="en-US"/>
          </a:p>
        </p:txBody>
      </p:sp>
    </p:spTree>
    <p:extLst>
      <p:ext uri="{BB962C8B-B14F-4D97-AF65-F5344CB8AC3E}">
        <p14:creationId xmlns:p14="http://schemas.microsoft.com/office/powerpoint/2010/main" val="2367190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of setting rest home rates is a collaborative effort involving three key agencies: CHIA, EOHHS, and DTA. Each year, we promulgate rest home rate regulations and set new rates, as required by state law.</a:t>
            </a:r>
          </a:p>
          <a:p>
            <a:endParaRPr lang="en-US" dirty="0"/>
          </a:p>
          <a:p>
            <a:r>
              <a:rPr lang="en-US" dirty="0"/>
              <a:t>The primary data source for rate setting is the cost reports that rest homes complete and submit every year. Additionally, we use data from the Resident Care Cost Quotient, or RCC-Q, which rest homes submit twice a year. By March 1, they provide an interim report, giving them an opportunity to assess their standing against the minimum 80% threshold. By September 1, they submit their final RCC-Q report, which is a critical input for rate setting.</a:t>
            </a:r>
          </a:p>
          <a:p>
            <a:r>
              <a:rPr lang="en-US" dirty="0"/>
              <a:t>Another important factor in determining new rates is the state budget. When additional funds are earmarked for rest homes, it significantly impacts the final rates.</a:t>
            </a:r>
          </a:p>
          <a:p>
            <a:endParaRPr lang="en-US" dirty="0"/>
          </a:p>
        </p:txBody>
      </p:sp>
      <p:sp>
        <p:nvSpPr>
          <p:cNvPr id="4" name="Slide Number Placeholder 3"/>
          <p:cNvSpPr>
            <a:spLocks noGrp="1"/>
          </p:cNvSpPr>
          <p:nvPr>
            <p:ph type="sldNum" sz="quarter" idx="5"/>
          </p:nvPr>
        </p:nvSpPr>
        <p:spPr/>
        <p:txBody>
          <a:bodyPr/>
          <a:lstStyle/>
          <a:p>
            <a:fld id="{89A28886-3B44-46AC-9280-8D0D6E5922C9}" type="slidenum">
              <a:rPr lang="en-US" smtClean="0"/>
              <a:t>6</a:t>
            </a:fld>
            <a:endParaRPr lang="en-US"/>
          </a:p>
        </p:txBody>
      </p:sp>
    </p:spTree>
    <p:extLst>
      <p:ext uri="{BB962C8B-B14F-4D97-AF65-F5344CB8AC3E}">
        <p14:creationId xmlns:p14="http://schemas.microsoft.com/office/powerpoint/2010/main" val="2886807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this year’s rest home rates for FY25. As I mentioned earlier, rates are level-funded, meaning no additional funding was earmarked for rest homes this year.</a:t>
            </a:r>
          </a:p>
          <a:p>
            <a:endParaRPr lang="en-US" dirty="0"/>
          </a:p>
          <a:p>
            <a:r>
              <a:rPr lang="en-US" dirty="0"/>
              <a:t>Here’s how we approached rate setting: We started by using data from the 2022 cost reports and applied a reasonable inflation adjustment. However, even with that, we ended up with a negative $15.8 million impact. In other words, if we strictly based rates on cost reports — plus an appropriate inflation adjustment — we would have to reduce rates for 51 of the 52 rest homes that serve public residents by $15.8 million.</a:t>
            </a:r>
          </a:p>
          <a:p>
            <a:endParaRPr lang="en-US" dirty="0"/>
          </a:p>
          <a:p>
            <a:r>
              <a:rPr lang="en-US" dirty="0"/>
              <a:t>Of course, we’re not doing that. Instead, we’ve allocated these funds across various add-ons, such as the DTA and EAEDC add-on, the Resident Care add-on, and a Hold Harmless Adjustment. These measures effectively keep rest home rates stable and maintain current spending levels.</a:t>
            </a:r>
          </a:p>
          <a:p>
            <a:endParaRPr lang="en-US" dirty="0"/>
          </a:p>
          <a:p>
            <a:r>
              <a:rPr lang="en-US" dirty="0"/>
              <a:t>The only exception is the RCC-Q downward adjustment—sometimes referred to by the industry as a 'penalty'—which we applied to hold nine rest homes accountable for falling below the 80% RCC-Q threshold. This adjustment reduced rates by up to 5% for these facilities. </a:t>
            </a:r>
          </a:p>
          <a:p>
            <a:endParaRPr lang="en-US" dirty="0"/>
          </a:p>
          <a:p>
            <a:r>
              <a:rPr lang="en-US" dirty="0"/>
              <a:t>Finally, while you’ll notice in the table that $773,000 was 'saved due to these RCC-Q penalties, these funds were not removed from the system. Instead, they were reinvested into the previously mentioned add-ons to support other rest homes.</a:t>
            </a:r>
          </a:p>
          <a:p>
            <a:endParaRPr lang="en-US" dirty="0"/>
          </a:p>
        </p:txBody>
      </p:sp>
      <p:sp>
        <p:nvSpPr>
          <p:cNvPr id="4" name="Slide Number Placeholder 3"/>
          <p:cNvSpPr>
            <a:spLocks noGrp="1"/>
          </p:cNvSpPr>
          <p:nvPr>
            <p:ph type="sldNum" sz="quarter" idx="5"/>
          </p:nvPr>
        </p:nvSpPr>
        <p:spPr/>
        <p:txBody>
          <a:bodyPr/>
          <a:lstStyle/>
          <a:p>
            <a:fld id="{89A28886-3B44-46AC-9280-8D0D6E5922C9}" type="slidenum">
              <a:rPr lang="en-US" smtClean="0"/>
              <a:t>7</a:t>
            </a:fld>
            <a:endParaRPr lang="en-US"/>
          </a:p>
        </p:txBody>
      </p:sp>
    </p:spTree>
    <p:extLst>
      <p:ext uri="{BB962C8B-B14F-4D97-AF65-F5344CB8AC3E}">
        <p14:creationId xmlns:p14="http://schemas.microsoft.com/office/powerpoint/2010/main" val="672883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minute to compare rest home rates with nursing facility rates. For the most part, rest home rates are lower than those for nursing facilities, which makes sense given the significant differences in staffing requirements. As you can see on the screen, the minimum staffing standards for rest homes are much less stringent and not directly comparable to those for nursing homes.</a:t>
            </a:r>
          </a:p>
          <a:p>
            <a:endParaRPr lang="en-US" dirty="0"/>
          </a:p>
          <a:p>
            <a:r>
              <a:rPr lang="en-US" dirty="0"/>
              <a:t>However, there is some overlap in rates. For example, 29% of rest homes receive rates that fall within the range of what nursing facilities are paid for low-acuity residents. In some cases, a rest home may receive up to $243 per day, while a nursing home might receive as little as $182.</a:t>
            </a:r>
          </a:p>
          <a:p>
            <a:endParaRPr lang="en-US" dirty="0"/>
          </a:p>
          <a:p>
            <a:r>
              <a:rPr lang="en-US" dirty="0"/>
              <a:t>It’s also important to keep in mind that nursing facilities pay a provider tax, or user fee, of $26.60 per day. So, for a nursing facility receiving $182 per day, the effective rate after accounting for the provider tax is closer to $155. When we factor this in, the overlap between rest home and nursing facility rates becomes even more significant.</a:t>
            </a:r>
          </a:p>
          <a:p>
            <a:endParaRPr lang="en-US" dirty="0"/>
          </a:p>
        </p:txBody>
      </p:sp>
      <p:sp>
        <p:nvSpPr>
          <p:cNvPr id="4" name="Slide Number Placeholder 3"/>
          <p:cNvSpPr>
            <a:spLocks noGrp="1"/>
          </p:cNvSpPr>
          <p:nvPr>
            <p:ph type="sldNum" sz="quarter" idx="5"/>
          </p:nvPr>
        </p:nvSpPr>
        <p:spPr/>
        <p:txBody>
          <a:bodyPr/>
          <a:lstStyle/>
          <a:p>
            <a:fld id="{89A28886-3B44-46AC-9280-8D0D6E5922C9}" type="slidenum">
              <a:rPr lang="en-US" smtClean="0"/>
              <a:t>8</a:t>
            </a:fld>
            <a:endParaRPr lang="en-US"/>
          </a:p>
        </p:txBody>
      </p:sp>
    </p:spTree>
    <p:extLst>
      <p:ext uri="{BB962C8B-B14F-4D97-AF65-F5344CB8AC3E}">
        <p14:creationId xmlns:p14="http://schemas.microsoft.com/office/powerpoint/2010/main" val="15168532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8.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896572731"/>
              </p:ext>
            </p:ext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2162" y="1622"/>
                        <a:ext cx="2159" cy="1619"/>
                      </a:xfrm>
                      <a:prstGeom prst="rect">
                        <a:avLst/>
                      </a:prstGeom>
                    </p:spPr>
                  </p:pic>
                </p:oleObj>
              </mc:Fallback>
            </mc:AlternateContent>
          </a:graphicData>
        </a:graphic>
      </p:graphicFrame>
      <p:sp>
        <p:nvSpPr>
          <p:cNvPr id="13314" name="Rectangle 1026"/>
          <p:cNvSpPr>
            <a:spLocks noGrp="1" noChangeArrowheads="1"/>
          </p:cNvSpPr>
          <p:nvPr>
            <p:ph type="ctrTitle"/>
          </p:nvPr>
        </p:nvSpPr>
        <p:spPr bwMode="auto">
          <a:xfrm>
            <a:off x="3565922" y="2725591"/>
            <a:ext cx="7385660" cy="430887"/>
          </a:xfrm>
          <a:prstGeom prst="rect">
            <a:avLst/>
          </a:prstGeom>
        </p:spPr>
        <p:txBody>
          <a:bodyPr vert="horz" anchor="b">
            <a:spAutoFit/>
          </a:bodyPr>
          <a:lstStyle>
            <a:lvl1pPr>
              <a:defRPr sz="2800" b="1" baseline="0">
                <a:solidFill>
                  <a:schemeClr val="tx2"/>
                </a:solidFill>
                <a:latin typeface="+mj-lt"/>
                <a:ea typeface="+mj-ea"/>
              </a:defRPr>
            </a:lvl1pPr>
          </a:lstStyle>
          <a:p>
            <a:pPr lvl="0"/>
            <a:r>
              <a:rPr lang="en-US" noProof="0"/>
              <a:t>Click to edit Master title style</a:t>
            </a:r>
          </a:p>
        </p:txBody>
      </p:sp>
      <p:sp>
        <p:nvSpPr>
          <p:cNvPr id="12" name="TitleTopPlaceholder"/>
          <p:cNvSpPr>
            <a:spLocks noChangeArrowheads="1"/>
          </p:cNvSpPr>
          <p:nvPr/>
        </p:nvSpPr>
        <p:spPr bwMode="ltGray">
          <a:xfrm>
            <a:off x="2834206" y="3245970"/>
            <a:ext cx="2834204" cy="436455"/>
          </a:xfrm>
          <a:prstGeom prst="rect">
            <a:avLst/>
          </a:prstGeom>
          <a:solidFill>
            <a:srgbClr val="5E8BFF">
              <a:alpha val="76863"/>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endParaRPr>
          </a:p>
        </p:txBody>
      </p:sp>
      <p:sp>
        <p:nvSpPr>
          <p:cNvPr id="13" name="TitleTopPlaceholder"/>
          <p:cNvSpPr>
            <a:spLocks noChangeArrowheads="1"/>
          </p:cNvSpPr>
          <p:nvPr/>
        </p:nvSpPr>
        <p:spPr bwMode="ltGray">
          <a:xfrm>
            <a:off x="2" y="3245969"/>
            <a:ext cx="2834204"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endParaRPr>
          </a:p>
        </p:txBody>
      </p:sp>
      <p:sp>
        <p:nvSpPr>
          <p:cNvPr id="14" name="TitleTopPlaceholder"/>
          <p:cNvSpPr>
            <a:spLocks noChangeArrowheads="1"/>
          </p:cNvSpPr>
          <p:nvPr/>
        </p:nvSpPr>
        <p:spPr bwMode="ltGray">
          <a:xfrm>
            <a:off x="5181341" y="3246845"/>
            <a:ext cx="7010659" cy="436455"/>
          </a:xfrm>
          <a:prstGeom prst="rect">
            <a:avLst/>
          </a:prstGeom>
          <a:solidFill>
            <a:srgbClr val="009900">
              <a:alpha val="68627"/>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2766" y="2029604"/>
            <a:ext cx="2346974"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McK Disclaimer"/>
          <p:cNvSpPr>
            <a:spLocks noChangeArrowheads="1"/>
          </p:cNvSpPr>
          <p:nvPr userDrawn="1"/>
        </p:nvSpPr>
        <p:spPr bwMode="auto">
          <a:xfrm>
            <a:off x="3534835" y="5922030"/>
            <a:ext cx="682836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3755" eaLnBrk="0" hangingPunct="0"/>
            <a:r>
              <a:rPr lang="en-US" sz="1400">
                <a:solidFill>
                  <a:schemeClr val="tx2"/>
                </a:solidFill>
                <a:ea typeface="ＭＳ Ｐゴシック"/>
              </a:rPr>
              <a:t>DRAFT AND CONFIDENTIAL // FOR POLICY DEVELOPMENT PURPOSES ONLY</a:t>
            </a:r>
          </a:p>
        </p:txBody>
      </p:sp>
      <p:sp>
        <p:nvSpPr>
          <p:cNvPr id="4" name="Content Placeholder 3"/>
          <p:cNvSpPr>
            <a:spLocks noGrp="1"/>
          </p:cNvSpPr>
          <p:nvPr>
            <p:ph sz="quarter" idx="10" hasCustomPrompt="1"/>
          </p:nvPr>
        </p:nvSpPr>
        <p:spPr>
          <a:xfrm>
            <a:off x="3534835" y="4459287"/>
            <a:ext cx="4459805" cy="307777"/>
          </a:xfrm>
        </p:spPr>
        <p:txBody>
          <a:bodyPr/>
          <a:lstStyle>
            <a:lvl1pPr>
              <a:defRPr sz="2000" b="0" baseline="0">
                <a:solidFill>
                  <a:schemeClr val="tx2"/>
                </a:solidFill>
              </a:defRPr>
            </a:lvl1pPr>
            <a:lvl3pPr>
              <a:defRPr/>
            </a:lvl3pPr>
          </a:lstStyle>
          <a:p>
            <a:pPr lvl="0"/>
            <a:r>
              <a:rPr lang="en-US"/>
              <a:t>Click to edit Master subtitle style</a:t>
            </a:r>
          </a:p>
        </p:txBody>
      </p:sp>
      <p:sp>
        <p:nvSpPr>
          <p:cNvPr id="11" name="McK Disclaimer"/>
          <p:cNvSpPr>
            <a:spLocks noChangeArrowheads="1"/>
          </p:cNvSpPr>
          <p:nvPr userDrawn="1"/>
        </p:nvSpPr>
        <p:spPr bwMode="auto">
          <a:xfrm>
            <a:off x="3534835" y="3942113"/>
            <a:ext cx="74882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03755" eaLnBrk="0" hangingPunct="0"/>
            <a:r>
              <a:rPr lang="en-US" sz="2000" b="0">
                <a:solidFill>
                  <a:schemeClr val="tx2"/>
                </a:solidFill>
                <a:ea typeface="ＭＳ Ｐゴシック"/>
              </a:rPr>
              <a:t>Executive Office</a:t>
            </a:r>
            <a:r>
              <a:rPr lang="en-US" sz="2000" b="0" baseline="0">
                <a:solidFill>
                  <a:schemeClr val="tx2"/>
                </a:solidFill>
                <a:ea typeface="ＭＳ Ｐゴシック"/>
              </a:rPr>
              <a:t> of Health and Human Services</a:t>
            </a:r>
            <a:endParaRPr lang="en-US" sz="2000" b="0">
              <a:solidFill>
                <a:schemeClr val="tx2"/>
              </a:solidFill>
              <a:ea typeface="ＭＳ Ｐゴシック"/>
            </a:endParaRPr>
          </a:p>
        </p:txBody>
      </p:sp>
    </p:spTree>
    <p:extLst>
      <p:ext uri="{BB962C8B-B14F-4D97-AF65-F5344CB8AC3E}">
        <p14:creationId xmlns:p14="http://schemas.microsoft.com/office/powerpoint/2010/main" val="3398932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956417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2" name="2. Slide Title"/>
          <p:cNvSpPr>
            <a:spLocks noGrp="1"/>
          </p:cNvSpPr>
          <p:nvPr>
            <p:ph type="title"/>
          </p:nvPr>
        </p:nvSpPr>
        <p:spPr/>
        <p:txBody>
          <a:bodyPr/>
          <a:lstStyle>
            <a:lvl1pP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4134470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hadow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5" name="Text Placeholder 4"/>
          <p:cNvSpPr>
            <a:spLocks noGrp="1"/>
          </p:cNvSpPr>
          <p:nvPr>
            <p:ph type="body" sz="quarter" idx="10"/>
          </p:nvPr>
        </p:nvSpPr>
        <p:spPr>
          <a:xfrm>
            <a:off x="1270000" y="1238250"/>
            <a:ext cx="9652000" cy="4381500"/>
          </a:xfrm>
          <a:solidFill>
            <a:schemeClr val="bg1"/>
          </a:solidFill>
          <a:ln>
            <a:solidFill>
              <a:schemeClr val="tx1"/>
            </a:solidFill>
          </a:ln>
          <a:effectLst>
            <a:outerShdw blurRad="50800" dist="38100" dir="2700000" algn="tl" rotWithShape="0">
              <a:prstClr val="black">
                <a:alpha val="40000"/>
              </a:prstClr>
            </a:outerShdw>
          </a:effectLst>
        </p:spPr>
        <p:txBody>
          <a:bodyPr lIns="137160" tIns="91440" rIns="137160" bIns="9144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2145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opic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6" name="Text Placeholder 5"/>
          <p:cNvSpPr>
            <a:spLocks noGrp="1"/>
          </p:cNvSpPr>
          <p:nvPr>
            <p:ph type="body" sz="quarter" idx="10" hasCustomPrompt="1"/>
          </p:nvPr>
        </p:nvSpPr>
        <p:spPr>
          <a:xfrm>
            <a:off x="304800" y="1371600"/>
            <a:ext cx="2316480" cy="990600"/>
          </a:xfrm>
          <a:solidFill>
            <a:schemeClr val="accent1"/>
          </a:solidFill>
        </p:spPr>
        <p:txBody>
          <a:bodyPr anchor="ctr">
            <a:noAutofit/>
          </a:bodyPr>
          <a:lstStyle>
            <a:lvl1pPr algn="ctr">
              <a:defRPr baseline="0"/>
            </a:lvl1pPr>
          </a:lstStyle>
          <a:p>
            <a:pPr lvl="0"/>
            <a:r>
              <a:rPr lang="en-US"/>
              <a:t>Add Text</a:t>
            </a:r>
          </a:p>
        </p:txBody>
      </p:sp>
      <p:sp>
        <p:nvSpPr>
          <p:cNvPr id="18" name="Text Placeholder 5"/>
          <p:cNvSpPr>
            <a:spLocks noGrp="1"/>
          </p:cNvSpPr>
          <p:nvPr>
            <p:ph type="body" sz="quarter" idx="11" hasCustomPrompt="1"/>
          </p:nvPr>
        </p:nvSpPr>
        <p:spPr>
          <a:xfrm>
            <a:off x="304800" y="2565400"/>
            <a:ext cx="2316480" cy="990600"/>
          </a:xfrm>
          <a:solidFill>
            <a:schemeClr val="accent1"/>
          </a:solidFill>
        </p:spPr>
        <p:txBody>
          <a:bodyPr anchor="ctr">
            <a:noAutofit/>
          </a:bodyPr>
          <a:lstStyle>
            <a:lvl1pPr algn="ctr">
              <a:defRPr baseline="0"/>
            </a:lvl1pPr>
          </a:lstStyle>
          <a:p>
            <a:pPr lvl="0"/>
            <a:r>
              <a:rPr lang="en-US"/>
              <a:t>Add Text</a:t>
            </a:r>
          </a:p>
        </p:txBody>
      </p:sp>
      <p:sp>
        <p:nvSpPr>
          <p:cNvPr id="19" name="Text Placeholder 5"/>
          <p:cNvSpPr>
            <a:spLocks noGrp="1"/>
          </p:cNvSpPr>
          <p:nvPr>
            <p:ph type="body" sz="quarter" idx="12" hasCustomPrompt="1"/>
          </p:nvPr>
        </p:nvSpPr>
        <p:spPr>
          <a:xfrm>
            <a:off x="304800" y="3759200"/>
            <a:ext cx="2316480" cy="990600"/>
          </a:xfrm>
          <a:solidFill>
            <a:schemeClr val="accent1"/>
          </a:solidFill>
        </p:spPr>
        <p:txBody>
          <a:bodyPr anchor="ctr">
            <a:noAutofit/>
          </a:bodyPr>
          <a:lstStyle>
            <a:lvl1pPr algn="ctr">
              <a:defRPr baseline="0"/>
            </a:lvl1pPr>
          </a:lstStyle>
          <a:p>
            <a:pPr lvl="0"/>
            <a:r>
              <a:rPr lang="en-US"/>
              <a:t>Add Text</a:t>
            </a:r>
          </a:p>
        </p:txBody>
      </p:sp>
      <p:sp>
        <p:nvSpPr>
          <p:cNvPr id="20" name="Text Placeholder 5"/>
          <p:cNvSpPr>
            <a:spLocks noGrp="1"/>
          </p:cNvSpPr>
          <p:nvPr>
            <p:ph type="body" sz="quarter" idx="13" hasCustomPrompt="1"/>
          </p:nvPr>
        </p:nvSpPr>
        <p:spPr>
          <a:xfrm>
            <a:off x="304800" y="4953000"/>
            <a:ext cx="2316480" cy="990600"/>
          </a:xfrm>
          <a:solidFill>
            <a:schemeClr val="accent1"/>
          </a:solidFill>
        </p:spPr>
        <p:txBody>
          <a:bodyPr anchor="ctr">
            <a:noAutofit/>
          </a:bodyPr>
          <a:lstStyle>
            <a:lvl1pPr algn="ctr">
              <a:defRPr baseline="0"/>
            </a:lvl1pPr>
          </a:lstStyle>
          <a:p>
            <a:pPr lvl="0"/>
            <a:r>
              <a:rPr lang="en-US"/>
              <a:t>Add Text</a:t>
            </a:r>
          </a:p>
        </p:txBody>
      </p:sp>
      <p:sp>
        <p:nvSpPr>
          <p:cNvPr id="24" name="Text Placeholder 23"/>
          <p:cNvSpPr>
            <a:spLocks noGrp="1"/>
          </p:cNvSpPr>
          <p:nvPr>
            <p:ph type="body" sz="quarter" idx="14" hasCustomPrompt="1"/>
          </p:nvPr>
        </p:nvSpPr>
        <p:spPr>
          <a:xfrm>
            <a:off x="3048000" y="990601"/>
            <a:ext cx="1625600" cy="246221"/>
          </a:xfrm>
        </p:spPr>
        <p:txBody>
          <a:bodyPr/>
          <a:lstStyle>
            <a:lvl1pPr>
              <a:defRPr baseline="0"/>
            </a:lvl1pPr>
          </a:lstStyle>
          <a:p>
            <a:pPr lvl="0"/>
            <a:r>
              <a:rPr lang="en-US"/>
              <a:t>Item 1</a:t>
            </a:r>
          </a:p>
        </p:txBody>
      </p:sp>
      <p:sp>
        <p:nvSpPr>
          <p:cNvPr id="25" name="Text Placeholder 23"/>
          <p:cNvSpPr>
            <a:spLocks noGrp="1"/>
          </p:cNvSpPr>
          <p:nvPr>
            <p:ph type="body" sz="quarter" idx="15" hasCustomPrompt="1"/>
          </p:nvPr>
        </p:nvSpPr>
        <p:spPr>
          <a:xfrm>
            <a:off x="6248400" y="990601"/>
            <a:ext cx="1625600" cy="246221"/>
          </a:xfrm>
        </p:spPr>
        <p:txBody>
          <a:bodyPr/>
          <a:lstStyle>
            <a:lvl1pPr>
              <a:defRPr baseline="0"/>
            </a:lvl1pPr>
          </a:lstStyle>
          <a:p>
            <a:pPr lvl="0"/>
            <a:r>
              <a:rPr lang="en-US"/>
              <a:t>Item 2</a:t>
            </a:r>
          </a:p>
        </p:txBody>
      </p:sp>
      <p:sp>
        <p:nvSpPr>
          <p:cNvPr id="26" name="Text Placeholder 23"/>
          <p:cNvSpPr>
            <a:spLocks noGrp="1"/>
          </p:cNvSpPr>
          <p:nvPr>
            <p:ph type="body" sz="quarter" idx="16" hasCustomPrompt="1"/>
          </p:nvPr>
        </p:nvSpPr>
        <p:spPr>
          <a:xfrm>
            <a:off x="9448800" y="990601"/>
            <a:ext cx="1625600" cy="246221"/>
          </a:xfrm>
        </p:spPr>
        <p:txBody>
          <a:bodyPr/>
          <a:lstStyle>
            <a:lvl1pPr>
              <a:defRPr baseline="0"/>
            </a:lvl1pPr>
          </a:lstStyle>
          <a:p>
            <a:pPr lvl="0"/>
            <a:r>
              <a:rPr lang="en-US"/>
              <a:t>Item 3</a:t>
            </a:r>
          </a:p>
        </p:txBody>
      </p:sp>
    </p:spTree>
    <p:extLst>
      <p:ext uri="{BB962C8B-B14F-4D97-AF65-F5344CB8AC3E}">
        <p14:creationId xmlns:p14="http://schemas.microsoft.com/office/powerpoint/2010/main" val="2226700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609600" y="1066800"/>
            <a:ext cx="7315200" cy="12311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4454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p:nvPr userDrawn="1"/>
        </p:nvSpPr>
        <p:spPr>
          <a:xfrm>
            <a:off x="200301" y="3995220"/>
            <a:ext cx="2254697" cy="102353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chemeClr val="tx2"/>
                </a:solidFill>
              </a:rPr>
              <a:t>MassHealth FFS </a:t>
            </a:r>
            <a:r>
              <a:rPr lang="en-US" sz="1300">
                <a:solidFill>
                  <a:schemeClr val="tx2"/>
                </a:solidFill>
              </a:rPr>
              <a:t>(State Plan Services and Programs delivered by MassHealth)</a:t>
            </a:r>
          </a:p>
        </p:txBody>
      </p:sp>
      <p:sp>
        <p:nvSpPr>
          <p:cNvPr id="4" name="Rectangle 3"/>
          <p:cNvSpPr/>
          <p:nvPr userDrawn="1"/>
        </p:nvSpPr>
        <p:spPr>
          <a:xfrm>
            <a:off x="193966" y="1140870"/>
            <a:ext cx="2254697" cy="1743589"/>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chemeClr val="tx2"/>
                </a:solidFill>
              </a:rPr>
              <a:t>ACO/MCO</a:t>
            </a:r>
          </a:p>
          <a:p>
            <a:r>
              <a:rPr lang="en-US" sz="1300">
                <a:solidFill>
                  <a:schemeClr val="tx2"/>
                </a:solidFill>
              </a:rPr>
              <a:t>(Accountable Care Partnership Plans (ACPP), Primary Care  ACOs, MCOs)</a:t>
            </a:r>
          </a:p>
        </p:txBody>
      </p:sp>
      <p:sp>
        <p:nvSpPr>
          <p:cNvPr id="5" name="Rectangle 4"/>
          <p:cNvSpPr/>
          <p:nvPr userDrawn="1"/>
        </p:nvSpPr>
        <p:spPr>
          <a:xfrm>
            <a:off x="172737" y="2980508"/>
            <a:ext cx="2275927" cy="889225"/>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chemeClr val="tx2"/>
                </a:solidFill>
              </a:rPr>
              <a:t>One Care, SCO, and PACE</a:t>
            </a:r>
          </a:p>
        </p:txBody>
      </p:sp>
      <p:sp>
        <p:nvSpPr>
          <p:cNvPr id="6" name="Rectangle 5"/>
          <p:cNvSpPr/>
          <p:nvPr userDrawn="1"/>
        </p:nvSpPr>
        <p:spPr>
          <a:xfrm>
            <a:off x="193965" y="5129834"/>
            <a:ext cx="2261033" cy="1094278"/>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chemeClr val="tx2"/>
                </a:solidFill>
              </a:rPr>
              <a:t>HCBS Waivers</a:t>
            </a:r>
          </a:p>
        </p:txBody>
      </p:sp>
      <p:sp>
        <p:nvSpPr>
          <p:cNvPr id="7" name="Rectangle 8"/>
          <p:cNvSpPr txBox="1"/>
          <p:nvPr userDrawn="1"/>
        </p:nvSpPr>
        <p:spPr>
          <a:xfrm>
            <a:off x="193968" y="892626"/>
            <a:ext cx="3018489" cy="20005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spcAft>
                <a:spcPts val="300"/>
              </a:spcAft>
            </a:pPr>
            <a:r>
              <a:rPr lang="en-US" sz="1300" b="1">
                <a:solidFill>
                  <a:schemeClr val="tx2"/>
                </a:solidFill>
              </a:rPr>
              <a:t>Program</a:t>
            </a:r>
          </a:p>
        </p:txBody>
      </p:sp>
      <p:cxnSp>
        <p:nvCxnSpPr>
          <p:cNvPr id="8" name="Straight Connector 7"/>
          <p:cNvCxnSpPr/>
          <p:nvPr userDrawn="1"/>
        </p:nvCxnSpPr>
        <p:spPr>
          <a:xfrm>
            <a:off x="193967" y="1077291"/>
            <a:ext cx="220513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Rectangle 8"/>
          <p:cNvSpPr txBox="1"/>
          <p:nvPr userDrawn="1"/>
        </p:nvSpPr>
        <p:spPr>
          <a:xfrm>
            <a:off x="2661878" y="892626"/>
            <a:ext cx="3018489" cy="20005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spcAft>
                <a:spcPts val="300"/>
              </a:spcAft>
            </a:pPr>
            <a:r>
              <a:rPr lang="en-US" sz="1300" b="1">
                <a:solidFill>
                  <a:schemeClr val="tx2"/>
                </a:solidFill>
              </a:rPr>
              <a:t>Population</a:t>
            </a:r>
          </a:p>
        </p:txBody>
      </p:sp>
      <p:cxnSp>
        <p:nvCxnSpPr>
          <p:cNvPr id="10" name="Straight Connector 9"/>
          <p:cNvCxnSpPr/>
          <p:nvPr userDrawn="1"/>
        </p:nvCxnSpPr>
        <p:spPr>
          <a:xfrm>
            <a:off x="2661877" y="1077291"/>
            <a:ext cx="240888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2655813" y="1188560"/>
            <a:ext cx="2414953" cy="692497"/>
          </a:xfrm>
          <a:prstGeom prst="rect">
            <a:avLst/>
          </a:prstGeom>
          <a:noFill/>
        </p:spPr>
        <p:txBody>
          <a:bodyPr wrap="square" rtlCol="0">
            <a:spAutoFit/>
          </a:bodyPr>
          <a:lstStyle/>
          <a:p>
            <a:r>
              <a:rPr lang="en-US" sz="1300"/>
              <a:t>Under 65, MassHealth only coverage (managed care eligible)</a:t>
            </a:r>
          </a:p>
        </p:txBody>
      </p:sp>
      <p:sp>
        <p:nvSpPr>
          <p:cNvPr id="12" name="TextBox 11"/>
          <p:cNvSpPr txBox="1"/>
          <p:nvPr userDrawn="1"/>
        </p:nvSpPr>
        <p:spPr>
          <a:xfrm>
            <a:off x="2633065" y="3020215"/>
            <a:ext cx="2754319" cy="492443"/>
          </a:xfrm>
          <a:prstGeom prst="rect">
            <a:avLst/>
          </a:prstGeom>
          <a:noFill/>
        </p:spPr>
        <p:txBody>
          <a:bodyPr wrap="square" rtlCol="0">
            <a:spAutoFit/>
          </a:bodyPr>
          <a:lstStyle/>
          <a:p>
            <a:r>
              <a:rPr lang="en-US" sz="1300"/>
              <a:t>MassHealth-Medicare dually eligible members (age 21+)</a:t>
            </a:r>
            <a:r>
              <a:rPr lang="en-US" sz="1300" baseline="30000"/>
              <a:t>1</a:t>
            </a:r>
          </a:p>
        </p:txBody>
      </p:sp>
      <p:sp>
        <p:nvSpPr>
          <p:cNvPr id="13" name="TextBox 12"/>
          <p:cNvSpPr txBox="1"/>
          <p:nvPr userDrawn="1"/>
        </p:nvSpPr>
        <p:spPr>
          <a:xfrm>
            <a:off x="2619907" y="3953438"/>
            <a:ext cx="2811499" cy="692497"/>
          </a:xfrm>
          <a:prstGeom prst="rect">
            <a:avLst/>
          </a:prstGeom>
          <a:noFill/>
        </p:spPr>
        <p:txBody>
          <a:bodyPr wrap="square" rtlCol="0">
            <a:spAutoFit/>
          </a:bodyPr>
          <a:lstStyle/>
          <a:p>
            <a:r>
              <a:rPr lang="en-US" sz="1300"/>
              <a:t>All MassHealth members not enrolled One Care, SCO, or PACE (including age 65+ and/or duals)</a:t>
            </a:r>
            <a:r>
              <a:rPr lang="en-US" sz="1300" baseline="30000"/>
              <a:t>2</a:t>
            </a:r>
          </a:p>
        </p:txBody>
      </p:sp>
      <p:sp>
        <p:nvSpPr>
          <p:cNvPr id="14" name="TextBox 13"/>
          <p:cNvSpPr txBox="1"/>
          <p:nvPr userDrawn="1"/>
        </p:nvSpPr>
        <p:spPr>
          <a:xfrm>
            <a:off x="2655811" y="5184739"/>
            <a:ext cx="2850867" cy="692497"/>
          </a:xfrm>
          <a:prstGeom prst="rect">
            <a:avLst/>
          </a:prstGeom>
          <a:noFill/>
        </p:spPr>
        <p:txBody>
          <a:bodyPr wrap="square" rtlCol="0">
            <a:spAutoFit/>
          </a:bodyPr>
          <a:lstStyle/>
          <a:p>
            <a:r>
              <a:rPr lang="en-US" sz="1300"/>
              <a:t>MassHealth members eligible for a HCBS waiver (including dual eligibles)</a:t>
            </a:r>
          </a:p>
        </p:txBody>
      </p:sp>
      <p:sp>
        <p:nvSpPr>
          <p:cNvPr id="15" name="Rectangle 8"/>
          <p:cNvSpPr txBox="1"/>
          <p:nvPr userDrawn="1"/>
        </p:nvSpPr>
        <p:spPr>
          <a:xfrm>
            <a:off x="5387385" y="896539"/>
            <a:ext cx="3018489" cy="20005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spcAft>
                <a:spcPts val="300"/>
              </a:spcAft>
            </a:pPr>
            <a:r>
              <a:rPr lang="en-US" sz="1300" b="1">
                <a:solidFill>
                  <a:schemeClr val="tx2"/>
                </a:solidFill>
              </a:rPr>
              <a:t>Care Management</a:t>
            </a:r>
          </a:p>
        </p:txBody>
      </p:sp>
      <p:cxnSp>
        <p:nvCxnSpPr>
          <p:cNvPr id="16" name="Straight Connector 15"/>
          <p:cNvCxnSpPr/>
          <p:nvPr userDrawn="1"/>
        </p:nvCxnSpPr>
        <p:spPr>
          <a:xfrm flipV="1">
            <a:off x="5387385" y="1081205"/>
            <a:ext cx="3414383" cy="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5343363" y="1140870"/>
            <a:ext cx="3292856" cy="1292662"/>
          </a:xfrm>
          <a:prstGeom prst="rect">
            <a:avLst/>
          </a:prstGeom>
          <a:noFill/>
        </p:spPr>
        <p:txBody>
          <a:bodyPr wrap="square" rtlCol="0">
            <a:spAutoFit/>
          </a:bodyPr>
          <a:lstStyle/>
          <a:p>
            <a:pPr marL="285750" indent="-285750">
              <a:buFont typeface="Wingdings" panose="05000000000000000000" pitchFamily="2" charset="2"/>
              <a:buChar char="§"/>
            </a:pPr>
            <a:r>
              <a:rPr lang="en-US" sz="1300"/>
              <a:t>ACO/MCO plans manage medical, primary, BH and other covered services</a:t>
            </a:r>
          </a:p>
          <a:p>
            <a:pPr marL="285750" indent="-285750">
              <a:buFont typeface="Wingdings" panose="05000000000000000000" pitchFamily="2" charset="2"/>
              <a:buChar char="§"/>
            </a:pPr>
            <a:r>
              <a:rPr lang="en-US" sz="1300"/>
              <a:t>Primary Care ACOs coordinate care</a:t>
            </a:r>
          </a:p>
          <a:p>
            <a:pPr marL="285750" indent="-285750">
              <a:buFont typeface="Wingdings" panose="05000000000000000000" pitchFamily="2" charset="2"/>
              <a:buChar char="§"/>
            </a:pPr>
            <a:r>
              <a:rPr lang="en-US" sz="1300"/>
              <a:t>LTSS services are currently provided directly by MassHealth</a:t>
            </a:r>
          </a:p>
        </p:txBody>
      </p:sp>
      <p:sp>
        <p:nvSpPr>
          <p:cNvPr id="18" name="TextBox 17"/>
          <p:cNvSpPr txBox="1"/>
          <p:nvPr userDrawn="1"/>
        </p:nvSpPr>
        <p:spPr>
          <a:xfrm>
            <a:off x="5382344" y="3035834"/>
            <a:ext cx="3292856" cy="892552"/>
          </a:xfrm>
          <a:prstGeom prst="rect">
            <a:avLst/>
          </a:prstGeom>
          <a:noFill/>
        </p:spPr>
        <p:txBody>
          <a:bodyPr wrap="square" rtlCol="0">
            <a:spAutoFit/>
          </a:bodyPr>
          <a:lstStyle/>
          <a:p>
            <a:pPr marL="285750" indent="-285750">
              <a:buFont typeface="Wingdings" panose="05000000000000000000" pitchFamily="2" charset="2"/>
              <a:buChar char="§"/>
            </a:pPr>
            <a:r>
              <a:rPr lang="en-US" sz="1300"/>
              <a:t>One Care and SCO plans, and PACE organizations, manage all care, including LTSS</a:t>
            </a:r>
          </a:p>
          <a:p>
            <a:endParaRPr lang="en-US" sz="1300"/>
          </a:p>
        </p:txBody>
      </p:sp>
      <p:sp>
        <p:nvSpPr>
          <p:cNvPr id="19" name="TextBox 18"/>
          <p:cNvSpPr txBox="1"/>
          <p:nvPr userDrawn="1"/>
        </p:nvSpPr>
        <p:spPr>
          <a:xfrm>
            <a:off x="5387384" y="3995220"/>
            <a:ext cx="3292856" cy="1092607"/>
          </a:xfrm>
          <a:prstGeom prst="rect">
            <a:avLst/>
          </a:prstGeom>
          <a:noFill/>
        </p:spPr>
        <p:txBody>
          <a:bodyPr wrap="square" rtlCol="0">
            <a:spAutoFit/>
          </a:bodyPr>
          <a:lstStyle/>
          <a:p>
            <a:pPr marL="285750" indent="-285750">
              <a:buFont typeface="Wingdings" panose="05000000000000000000" pitchFamily="2" charset="2"/>
              <a:buChar char="§"/>
            </a:pPr>
            <a:r>
              <a:rPr lang="en-US" sz="1300"/>
              <a:t>MassHealth provides all care through independent providers and/or programs (MassHealth provider network)</a:t>
            </a:r>
          </a:p>
          <a:p>
            <a:endParaRPr lang="en-US" sz="1300"/>
          </a:p>
        </p:txBody>
      </p:sp>
      <p:sp>
        <p:nvSpPr>
          <p:cNvPr id="20" name="Rectangle 8"/>
          <p:cNvSpPr txBox="1"/>
          <p:nvPr userDrawn="1"/>
        </p:nvSpPr>
        <p:spPr>
          <a:xfrm>
            <a:off x="8942432" y="892626"/>
            <a:ext cx="3018489" cy="20005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spcAft>
                <a:spcPts val="300"/>
              </a:spcAft>
            </a:pPr>
            <a:r>
              <a:rPr lang="en-US" sz="1300" b="1">
                <a:solidFill>
                  <a:schemeClr val="tx2"/>
                </a:solidFill>
              </a:rPr>
              <a:t>Care Financing</a:t>
            </a:r>
          </a:p>
        </p:txBody>
      </p:sp>
      <p:cxnSp>
        <p:nvCxnSpPr>
          <p:cNvPr id="21" name="Straight Connector 20"/>
          <p:cNvCxnSpPr/>
          <p:nvPr userDrawn="1"/>
        </p:nvCxnSpPr>
        <p:spPr>
          <a:xfrm flipV="1">
            <a:off x="8942431" y="1077291"/>
            <a:ext cx="2784317" cy="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93967" y="2937975"/>
            <a:ext cx="11532781"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72736" y="3947408"/>
            <a:ext cx="11532781"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79790" y="5087302"/>
            <a:ext cx="11532781"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a:xfrm>
            <a:off x="8942429" y="1140869"/>
            <a:ext cx="2763088" cy="1492716"/>
          </a:xfrm>
          <a:prstGeom prst="rect">
            <a:avLst/>
          </a:prstGeom>
          <a:noFill/>
        </p:spPr>
        <p:txBody>
          <a:bodyPr wrap="square" rtlCol="0">
            <a:spAutoFit/>
          </a:bodyPr>
          <a:lstStyle/>
          <a:p>
            <a:r>
              <a:rPr lang="en-US" sz="1300"/>
              <a:t>ACO is accountable for the total cost of care for most services, </a:t>
            </a:r>
            <a:r>
              <a:rPr lang="en-US" sz="1300" i="1"/>
              <a:t>initially excluding </a:t>
            </a:r>
            <a:r>
              <a:rPr lang="en-US" sz="1300"/>
              <a:t> LTSS, which are paid for directly by MassHealth in a FFS manner.  LTSS will be included as of 2021.</a:t>
            </a:r>
          </a:p>
          <a:p>
            <a:endParaRPr lang="en-US" sz="1300"/>
          </a:p>
        </p:txBody>
      </p:sp>
      <p:sp>
        <p:nvSpPr>
          <p:cNvPr id="26" name="TextBox 25"/>
          <p:cNvSpPr txBox="1"/>
          <p:nvPr userDrawn="1"/>
        </p:nvSpPr>
        <p:spPr>
          <a:xfrm>
            <a:off x="8942429" y="2980507"/>
            <a:ext cx="2763088" cy="692497"/>
          </a:xfrm>
          <a:prstGeom prst="rect">
            <a:avLst/>
          </a:prstGeom>
          <a:noFill/>
        </p:spPr>
        <p:txBody>
          <a:bodyPr wrap="square" rtlCol="0">
            <a:spAutoFit/>
          </a:bodyPr>
          <a:lstStyle/>
          <a:p>
            <a:r>
              <a:rPr lang="en-US" sz="1300"/>
              <a:t>One Care, SCO and PACE plans are responsible for total of care, including LTSS</a:t>
            </a:r>
          </a:p>
        </p:txBody>
      </p:sp>
      <p:sp>
        <p:nvSpPr>
          <p:cNvPr id="27" name="TextBox 26"/>
          <p:cNvSpPr txBox="1"/>
          <p:nvPr userDrawn="1"/>
        </p:nvSpPr>
        <p:spPr>
          <a:xfrm>
            <a:off x="8966961" y="3995220"/>
            <a:ext cx="2763088" cy="692497"/>
          </a:xfrm>
          <a:prstGeom prst="rect">
            <a:avLst/>
          </a:prstGeom>
          <a:noFill/>
        </p:spPr>
        <p:txBody>
          <a:bodyPr wrap="square" rtlCol="0">
            <a:spAutoFit/>
          </a:bodyPr>
          <a:lstStyle/>
          <a:p>
            <a:r>
              <a:rPr lang="en-US" sz="1300"/>
              <a:t>MassHealth directly pays for all services provided in a FFS manner</a:t>
            </a:r>
          </a:p>
          <a:p>
            <a:endParaRPr lang="en-US" sz="1300"/>
          </a:p>
        </p:txBody>
      </p:sp>
      <p:sp>
        <p:nvSpPr>
          <p:cNvPr id="28" name="TextBox 27"/>
          <p:cNvSpPr txBox="1"/>
          <p:nvPr userDrawn="1"/>
        </p:nvSpPr>
        <p:spPr>
          <a:xfrm>
            <a:off x="8942429" y="5088973"/>
            <a:ext cx="2787620" cy="892552"/>
          </a:xfrm>
          <a:prstGeom prst="rect">
            <a:avLst/>
          </a:prstGeom>
          <a:noFill/>
        </p:spPr>
        <p:txBody>
          <a:bodyPr wrap="square" rtlCol="0">
            <a:spAutoFit/>
          </a:bodyPr>
          <a:lstStyle/>
          <a:p>
            <a:r>
              <a:rPr lang="en-US" sz="1300"/>
              <a:t>MassHealth directly pays for all services provided in a FFS manner (with certain exceptions)</a:t>
            </a:r>
          </a:p>
          <a:p>
            <a:endParaRPr lang="en-US" sz="1300"/>
          </a:p>
        </p:txBody>
      </p:sp>
    </p:spTree>
    <p:extLst>
      <p:ext uri="{BB962C8B-B14F-4D97-AF65-F5344CB8AC3E}">
        <p14:creationId xmlns:p14="http://schemas.microsoft.com/office/powerpoint/2010/main" val="4267821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tags" Target="../tags/tag7.xml"/><Relationship Id="rId18" Type="http://schemas.openxmlformats.org/officeDocument/2006/relationships/tags" Target="../tags/tag12.xml"/><Relationship Id="rId3" Type="http://schemas.openxmlformats.org/officeDocument/2006/relationships/slideLayout" Target="../slideLayouts/slideLayout3.xml"/><Relationship Id="rId21" Type="http://schemas.openxmlformats.org/officeDocument/2006/relationships/tags" Target="../tags/tag15.xml"/><Relationship Id="rId7" Type="http://schemas.openxmlformats.org/officeDocument/2006/relationships/theme" Target="../theme/theme1.xml"/><Relationship Id="rId12" Type="http://schemas.openxmlformats.org/officeDocument/2006/relationships/tags" Target="../tags/tag6.xml"/><Relationship Id="rId17" Type="http://schemas.openxmlformats.org/officeDocument/2006/relationships/tags" Target="../tags/tag11.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ags" Target="../tags/tag10.xml"/><Relationship Id="rId20" Type="http://schemas.openxmlformats.org/officeDocument/2006/relationships/tags" Target="../tags/tag1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5.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tags" Target="../tags/tag9.xml"/><Relationship Id="rId23" Type="http://schemas.openxmlformats.org/officeDocument/2006/relationships/tags" Target="../tags/tag17.xml"/><Relationship Id="rId10" Type="http://schemas.openxmlformats.org/officeDocument/2006/relationships/tags" Target="../tags/tag4.xml"/><Relationship Id="rId19" Type="http://schemas.openxmlformats.org/officeDocument/2006/relationships/tags" Target="../tags/tag13.xml"/><Relationship Id="rId4" Type="http://schemas.openxmlformats.org/officeDocument/2006/relationships/slideLayout" Target="../slideLayouts/slideLayout4.xml"/><Relationship Id="rId9" Type="http://schemas.openxmlformats.org/officeDocument/2006/relationships/tags" Target="../tags/tag3.xml"/><Relationship Id="rId14" Type="http://schemas.openxmlformats.org/officeDocument/2006/relationships/tags" Target="../tags/tag8.xml"/><Relationship Id="rId22" Type="http://schemas.openxmlformats.org/officeDocument/2006/relationships/tags" Target="../tags/tag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8"/>
            </p:custDataLst>
            <p:extLst>
              <p:ext uri="{D42A27DB-BD31-4B8C-83A1-F6EECF244321}">
                <p14:modId xmlns:p14="http://schemas.microsoft.com/office/powerpoint/2010/main" val="1170500183"/>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24" imgW="270" imgH="270" progId="TCLayout.ActiveDocument.1">
                  <p:embed/>
                </p:oleObj>
              </mc:Choice>
              <mc:Fallback>
                <p:oleObj name="think-cell Slide" r:id="rId24" imgW="270" imgH="270" progId="TCLayout.ActiveDocument.1">
                  <p:embed/>
                  <p:pic>
                    <p:nvPicPr>
                      <p:cNvPr id="2" name="Object 1" hidden="1"/>
                      <p:cNvPicPr/>
                      <p:nvPr/>
                    </p:nvPicPr>
                    <p:blipFill>
                      <a:blip r:embed="rId25"/>
                      <a:stretch>
                        <a:fillRect/>
                      </a:stretch>
                    </p:blipFill>
                    <p:spPr>
                      <a:xfrm>
                        <a:off x="0" y="0"/>
                        <a:ext cx="215979"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auto">
          <a:xfrm>
            <a:off x="1976208" y="1990668"/>
            <a:ext cx="5853024"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p>
        </p:txBody>
      </p:sp>
      <p:sp>
        <p:nvSpPr>
          <p:cNvPr id="19" name="Title Placeholder 2"/>
          <p:cNvSpPr>
            <a:spLocks noGrp="1" noChangeArrowheads="1"/>
          </p:cNvSpPr>
          <p:nvPr>
            <p:ph type="title"/>
          </p:nvPr>
        </p:nvSpPr>
        <p:spPr bwMode="auto">
          <a:xfrm>
            <a:off x="233261" y="234864"/>
            <a:ext cx="1073823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p>
        </p:txBody>
      </p:sp>
      <p:sp>
        <p:nvSpPr>
          <p:cNvPr id="10" name="1. On-page tracker" hidden="1"/>
          <p:cNvSpPr>
            <a:spLocks noChangeArrowheads="1"/>
          </p:cNvSpPr>
          <p:nvPr/>
        </p:nvSpPr>
        <p:spPr bwMode="auto">
          <a:xfrm>
            <a:off x="233259" y="27536"/>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a:solidFill>
                  <a:srgbClr val="808080"/>
                </a:solidFill>
              </a:rPr>
              <a:t>TRACKER</a:t>
            </a:r>
          </a:p>
        </p:txBody>
      </p:sp>
      <p:sp>
        <p:nvSpPr>
          <p:cNvPr id="11" name="3. Unit of measure" hidden="1"/>
          <p:cNvSpPr txBox="1">
            <a:spLocks noChangeArrowheads="1"/>
          </p:cNvSpPr>
          <p:nvPr/>
        </p:nvSpPr>
        <p:spPr bwMode="auto">
          <a:xfrm>
            <a:off x="233260" y="542617"/>
            <a:ext cx="1073823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a:solidFill>
                  <a:srgbClr val="808080"/>
                </a:solidFill>
                <a:latin typeface="Arial"/>
              </a:rPr>
              <a:t>Unit of measure</a:t>
            </a:r>
          </a:p>
        </p:txBody>
      </p:sp>
      <p:grpSp>
        <p:nvGrpSpPr>
          <p:cNvPr id="12" name="Slide Elements" hidden="1"/>
          <p:cNvGrpSpPr>
            <a:grpSpLocks/>
          </p:cNvGrpSpPr>
          <p:nvPr/>
        </p:nvGrpSpPr>
        <p:grpSpPr bwMode="auto">
          <a:xfrm>
            <a:off x="233259" y="6086392"/>
            <a:ext cx="11732172" cy="413035"/>
            <a:chOff x="75" y="3895"/>
            <a:chExt cx="689" cy="255"/>
          </a:xfrm>
        </p:grpSpPr>
        <p:sp>
          <p:nvSpPr>
            <p:cNvPr id="13" name="4. Footnote"/>
            <p:cNvSpPr txBox="1">
              <a:spLocks noChangeArrowheads="1"/>
            </p:cNvSpPr>
            <p:nvPr/>
          </p:nvSpPr>
          <p:spPr bwMode="auto">
            <a:xfrm>
              <a:off x="75" y="3895"/>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a:solidFill>
                    <a:srgbClr val="000000"/>
                  </a:solidFill>
                  <a:latin typeface="Arial"/>
                </a:rPr>
                <a:t>1 Footnote</a:t>
              </a:r>
            </a:p>
          </p:txBody>
        </p:sp>
        <p:sp>
          <p:nvSpPr>
            <p:cNvPr id="14" name="5. Source"/>
            <p:cNvSpPr>
              <a:spLocks noChangeArrowheads="1"/>
            </p:cNvSpPr>
            <p:nvPr/>
          </p:nvSpPr>
          <p:spPr bwMode="auto">
            <a:xfrm>
              <a:off x="75" y="4053"/>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910" indent="-621910" defTabSz="913429" fontAlgn="base">
                <a:spcBef>
                  <a:spcPct val="0"/>
                </a:spcBef>
                <a:spcAft>
                  <a:spcPct val="0"/>
                </a:spcAft>
                <a:tabLst>
                  <a:tab pos="625148" algn="l"/>
                </a:tabLst>
              </a:pPr>
              <a:r>
                <a:rPr lang="en-US" sz="1000">
                  <a:solidFill>
                    <a:srgbClr val="000000"/>
                  </a:solidFill>
                </a:rPr>
                <a:t>SOURCE: Source</a:t>
              </a:r>
            </a:p>
          </p:txBody>
        </p:sp>
      </p:grpSp>
      <p:grpSp>
        <p:nvGrpSpPr>
          <p:cNvPr id="15" name="ACET" hidden="1"/>
          <p:cNvGrpSpPr>
            <a:grpSpLocks/>
          </p:cNvGrpSpPr>
          <p:nvPr/>
        </p:nvGrpSpPr>
        <p:grpSpPr bwMode="auto">
          <a:xfrm>
            <a:off x="1976208" y="1150019"/>
            <a:ext cx="5801189"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a:solidFill>
                    <a:srgbClr val="000000"/>
                  </a:solidFill>
                </a:rPr>
                <a:t>Title</a:t>
              </a:r>
            </a:p>
            <a:p>
              <a:pPr fontAlgn="base">
                <a:spcBef>
                  <a:spcPct val="0"/>
                </a:spcBef>
                <a:spcAft>
                  <a:spcPct val="0"/>
                </a:spcAft>
              </a:pPr>
              <a:r>
                <a:rPr lang="en-US" sz="1600">
                  <a:solidFill>
                    <a:srgbClr val="808080"/>
                  </a:solidFill>
                </a:rPr>
                <a:t>Unit of measure</a:t>
              </a:r>
            </a:p>
          </p:txBody>
        </p:sp>
      </p:grpSp>
      <p:grpSp>
        <p:nvGrpSpPr>
          <p:cNvPr id="63" name="LegendBoxes" hidden="1"/>
          <p:cNvGrpSpPr>
            <a:grpSpLocks/>
          </p:cNvGrpSpPr>
          <p:nvPr/>
        </p:nvGrpSpPr>
        <p:grpSpPr bwMode="auto">
          <a:xfrm>
            <a:off x="9932637" y="275440"/>
            <a:ext cx="855277" cy="1013962"/>
            <a:chOff x="4936" y="176"/>
            <a:chExt cx="396" cy="626"/>
          </a:xfrm>
        </p:grpSpPr>
        <p:sp>
          <p:nvSpPr>
            <p:cNvPr id="64" name="Legend1"/>
            <p:cNvSpPr>
              <a:spLocks noChangeArrowheads="1"/>
            </p:cNvSpPr>
            <p:nvPr/>
          </p:nvSpPr>
          <p:spPr bwMode="auto">
            <a:xfrm>
              <a:off x="5096" y="17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66" name="Legend2"/>
            <p:cNvSpPr>
              <a:spLocks noChangeArrowheads="1"/>
            </p:cNvSpPr>
            <p:nvPr/>
          </p:nvSpPr>
          <p:spPr bwMode="auto">
            <a:xfrm>
              <a:off x="5096" y="34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68" name="Legend3"/>
            <p:cNvSpPr>
              <a:spLocks noChangeArrowheads="1"/>
            </p:cNvSpPr>
            <p:nvPr/>
          </p:nvSpPr>
          <p:spPr bwMode="auto">
            <a:xfrm>
              <a:off x="5096" y="517"/>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70" name="Legend4"/>
            <p:cNvSpPr>
              <a:spLocks noChangeArrowheads="1"/>
            </p:cNvSpPr>
            <p:nvPr/>
          </p:nvSpPr>
          <p:spPr bwMode="auto">
            <a:xfrm>
              <a:off x="5096" y="688"/>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nvGrpSpPr>
          <p:cNvPr id="72" name="LegendLines" hidden="1"/>
          <p:cNvGrpSpPr>
            <a:grpSpLocks/>
          </p:cNvGrpSpPr>
          <p:nvPr/>
        </p:nvGrpSpPr>
        <p:grpSpPr bwMode="auto">
          <a:xfrm>
            <a:off x="9513638" y="275439"/>
            <a:ext cx="1274275" cy="741845"/>
            <a:chOff x="4750" y="176"/>
            <a:chExt cx="590" cy="458"/>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a:solidFill>
                  <a:srgbClr val="000000"/>
                </a:solidFill>
              </a:endParaRPr>
            </a:p>
          </p:txBody>
        </p:sp>
        <p:sp>
          <p:nvSpPr>
            <p:cNvPr id="76" name="Legend1"/>
            <p:cNvSpPr>
              <a:spLocks noChangeArrowheads="1"/>
            </p:cNvSpPr>
            <p:nvPr/>
          </p:nvSpPr>
          <p:spPr bwMode="auto">
            <a:xfrm>
              <a:off x="5104" y="17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77" name="Legend2"/>
            <p:cNvSpPr>
              <a:spLocks noChangeArrowheads="1"/>
            </p:cNvSpPr>
            <p:nvPr/>
          </p:nvSpPr>
          <p:spPr bwMode="auto">
            <a:xfrm>
              <a:off x="5104" y="344"/>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78" name="Legend3"/>
            <p:cNvSpPr>
              <a:spLocks noChangeArrowheads="1"/>
            </p:cNvSpPr>
            <p:nvPr/>
          </p:nvSpPr>
          <p:spPr bwMode="auto">
            <a:xfrm>
              <a:off x="5104" y="520"/>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grpSp>
      <p:grpSp>
        <p:nvGrpSpPr>
          <p:cNvPr id="79" name="Sticker" hidden="1"/>
          <p:cNvGrpSpPr/>
          <p:nvPr/>
        </p:nvGrpSpPr>
        <p:grpSpPr bwMode="auto">
          <a:xfrm>
            <a:off x="9904604" y="275438"/>
            <a:ext cx="1066895" cy="212366"/>
            <a:chOff x="7956580" y="285750"/>
            <a:chExt cx="784195" cy="208138"/>
          </a:xfrm>
        </p:grpSpPr>
        <p:sp>
          <p:nvSpPr>
            <p:cNvPr id="80" name="StickerRectangle"/>
            <p:cNvSpPr>
              <a:spLocks noChangeArrowheads="1"/>
            </p:cNvSpPr>
            <p:nvPr/>
          </p:nvSpPr>
          <p:spPr bwMode="auto">
            <a:xfrm>
              <a:off x="7956580" y="285750"/>
              <a:ext cx="784195" cy="20813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0000"/>
                </a:buClr>
              </a:pPr>
              <a:r>
                <a:rPr lang="en-US" sz="1200">
                  <a:solidFill>
                    <a:srgbClr val="808080"/>
                  </a:solidFill>
                </a:rPr>
                <a:t>PRELIMINARY</a:t>
              </a:r>
            </a:p>
          </p:txBody>
        </p:sp>
        <p:cxnSp>
          <p:nvCxnSpPr>
            <p:cNvPr id="81" name="AutoShape 31"/>
            <p:cNvCxnSpPr>
              <a:cxnSpLocks noChangeShapeType="1"/>
              <a:stCxn id="80" idx="2"/>
              <a:endCxn id="80" idx="4"/>
            </p:cNvCxnSpPr>
            <p:nvPr/>
          </p:nvCxnSpPr>
          <p:spPr bwMode="auto">
            <a:xfrm>
              <a:off x="7956580" y="285750"/>
              <a:ext cx="0" cy="208138"/>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956580" y="493888"/>
              <a:ext cx="7841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9841696" y="275438"/>
            <a:ext cx="946031" cy="1333054"/>
            <a:chOff x="6655594" y="273840"/>
            <a:chExt cx="695358" cy="1306516"/>
          </a:xfrm>
        </p:grpSpPr>
        <p:grpSp>
          <p:nvGrpSpPr>
            <p:cNvPr id="84" name="MoonLegend1"/>
            <p:cNvGrpSpPr>
              <a:grpSpLocks noChangeAspect="1"/>
            </p:cNvGrpSpPr>
            <p:nvPr>
              <p:custDataLst>
                <p:tags r:id="rId9"/>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2"/>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103" name="Arc 39"/>
              <p:cNvSpPr>
                <a:spLocks noChangeAspect="1"/>
              </p:cNvSpPr>
              <p:nvPr>
                <p:custDataLst>
                  <p:tags r:id="rId23"/>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nvGrpSpPr>
            <p:cNvPr id="85" name="MoonLegend2"/>
            <p:cNvGrpSpPr>
              <a:grpSpLocks noChangeAspect="1"/>
            </p:cNvGrpSpPr>
            <p:nvPr>
              <p:custDataLst>
                <p:tags r:id="rId10"/>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0"/>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101" name="Arc 42"/>
              <p:cNvSpPr>
                <a:spLocks noChangeAspect="1"/>
              </p:cNvSpPr>
              <p:nvPr>
                <p:custDataLst>
                  <p:tags r:id="rId21"/>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nvGrpSpPr>
            <p:cNvPr id="86" name="MoonLegend4"/>
            <p:cNvGrpSpPr>
              <a:grpSpLocks noChangeAspect="1"/>
            </p:cNvGrpSpPr>
            <p:nvPr>
              <p:custDataLst>
                <p:tags r:id="rId11"/>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99" name="Arc 48"/>
              <p:cNvSpPr>
                <a:spLocks noChangeAspect="1"/>
              </p:cNvSpPr>
              <p:nvPr>
                <p:custDataLst>
                  <p:tags r:id="rId19"/>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nvGrpSpPr>
            <p:cNvPr id="87" name="MoonLegend5"/>
            <p:cNvGrpSpPr>
              <a:grpSpLocks noChangeAspect="1"/>
            </p:cNvGrpSpPr>
            <p:nvPr>
              <p:custDataLst>
                <p:tags r:id="rId12"/>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6"/>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97" name="Oval 51"/>
              <p:cNvSpPr>
                <a:spLocks noChangeAspect="1" noChangeArrowheads="1"/>
              </p:cNvSpPr>
              <p:nvPr>
                <p:custDataLst>
                  <p:tags r:id="rId17"/>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sp>
          <p:nvSpPr>
            <p:cNvPr id="88" name="Legend1"/>
            <p:cNvSpPr>
              <a:spLocks noChangeArrowheads="1"/>
            </p:cNvSpPr>
            <p:nvPr/>
          </p:nvSpPr>
          <p:spPr bwMode="auto">
            <a:xfrm>
              <a:off x="6976269" y="286540"/>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89" name="Legend2"/>
            <p:cNvSpPr>
              <a:spLocks noChangeArrowheads="1"/>
            </p:cNvSpPr>
            <p:nvPr/>
          </p:nvSpPr>
          <p:spPr bwMode="auto">
            <a:xfrm>
              <a:off x="6976269" y="561178"/>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90" name="Legend3"/>
            <p:cNvSpPr>
              <a:spLocks noChangeArrowheads="1"/>
            </p:cNvSpPr>
            <p:nvPr/>
          </p:nvSpPr>
          <p:spPr bwMode="auto">
            <a:xfrm>
              <a:off x="6976269" y="835817"/>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91" name="Legend4"/>
            <p:cNvSpPr>
              <a:spLocks noChangeArrowheads="1"/>
            </p:cNvSpPr>
            <p:nvPr/>
          </p:nvSpPr>
          <p:spPr bwMode="auto">
            <a:xfrm>
              <a:off x="6976269" y="1107280"/>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92" name="Legend5"/>
            <p:cNvSpPr>
              <a:spLocks noChangeArrowheads="1"/>
            </p:cNvSpPr>
            <p:nvPr/>
          </p:nvSpPr>
          <p:spPr bwMode="auto">
            <a:xfrm>
              <a:off x="6976269" y="1383505"/>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grpSp>
          <p:nvGrpSpPr>
            <p:cNvPr id="93" name="MoonLegend3"/>
            <p:cNvGrpSpPr>
              <a:grpSpLocks noChangeAspect="1"/>
            </p:cNvGrpSpPr>
            <p:nvPr>
              <p:custDataLst>
                <p:tags r:id="rId13"/>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95" name="Arc 48"/>
              <p:cNvSpPr>
                <a:spLocks noChangeAspect="1"/>
              </p:cNvSpPr>
              <p:nvPr>
                <p:custDataLst>
                  <p:tags r:id="rId15"/>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sp>
        <p:nvSpPr>
          <p:cNvPr id="104" name="Slide Number"/>
          <p:cNvSpPr txBox="1">
            <a:spLocks/>
          </p:cNvSpPr>
          <p:nvPr/>
        </p:nvSpPr>
        <p:spPr bwMode="auto">
          <a:xfrm>
            <a:off x="11842231" y="6611833"/>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z="1000" smtClean="0">
                <a:solidFill>
                  <a:schemeClr val="tx1"/>
                </a:solidFill>
              </a:rPr>
              <a:pPr algn="r" fontAlgn="base">
                <a:spcBef>
                  <a:spcPct val="0"/>
                </a:spcBef>
                <a:spcAft>
                  <a:spcPct val="0"/>
                </a:spcAft>
              </a:pPr>
              <a:t>‹#›</a:t>
            </a:fld>
            <a:endParaRPr lang="en-US" sz="1000">
              <a:solidFill>
                <a:schemeClr val="tx1"/>
              </a:solidFill>
            </a:endParaRPr>
          </a:p>
        </p:txBody>
      </p:sp>
      <p:sp>
        <p:nvSpPr>
          <p:cNvPr id="105" name="TextBox 104"/>
          <p:cNvSpPr txBox="1"/>
          <p:nvPr userDrawn="1"/>
        </p:nvSpPr>
        <p:spPr>
          <a:xfrm>
            <a:off x="6452074" y="6560422"/>
            <a:ext cx="5297609"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gn="l">
              <a:buClr>
                <a:srgbClr val="000000"/>
              </a:buClr>
            </a:pPr>
            <a:r>
              <a:rPr lang="en-US" sz="1400">
                <a:solidFill>
                  <a:schemeClr val="tx1"/>
                </a:solidFill>
              </a:rPr>
              <a:t>Draft and confidential // For policy</a:t>
            </a:r>
            <a:r>
              <a:rPr lang="en-US" sz="1400" baseline="0">
                <a:solidFill>
                  <a:schemeClr val="tx1"/>
                </a:solidFill>
              </a:rPr>
              <a:t> development purposes only</a:t>
            </a:r>
            <a:endParaRPr lang="en-US" sz="1400">
              <a:solidFill>
                <a:schemeClr val="tx1"/>
              </a:solidFill>
            </a:endParaRPr>
          </a:p>
        </p:txBody>
      </p:sp>
    </p:spTree>
    <p:extLst>
      <p:ext uri="{BB962C8B-B14F-4D97-AF65-F5344CB8AC3E}">
        <p14:creationId xmlns:p14="http://schemas.microsoft.com/office/powerpoint/2010/main" val="41133190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4.emf"/><Relationship Id="rId5" Type="http://schemas.openxmlformats.org/officeDocument/2006/relationships/oleObject" Target="../embeddings/oleObject4.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4.xml"/><Relationship Id="rId5" Type="http://schemas.openxmlformats.org/officeDocument/2006/relationships/image" Target="../media/image5.emf"/><Relationship Id="rId4" Type="http://schemas.openxmlformats.org/officeDocument/2006/relationships/oleObject" Target="../embeddings/oleObject1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5.xml"/><Relationship Id="rId5" Type="http://schemas.openxmlformats.org/officeDocument/2006/relationships/image" Target="../media/image17.e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6.xml"/><Relationship Id="rId5" Type="http://schemas.openxmlformats.org/officeDocument/2006/relationships/image" Target="../media/image17.emf"/><Relationship Id="rId4" Type="http://schemas.openxmlformats.org/officeDocument/2006/relationships/oleObject" Target="../embeddings/oleObject14.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tags" Target="../tags/tag77.x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tags" Target="../tags/tag78.xml"/><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tags" Target="../tags/tag79.xml"/><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tags" Target="../tags/tag80.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4.wdp"/><Relationship Id="rId18" Type="http://schemas.microsoft.com/office/2007/relationships/hdphoto" Target="../media/hdphoto6.wdp"/><Relationship Id="rId3" Type="http://schemas.openxmlformats.org/officeDocument/2006/relationships/notesSlide" Target="../notesSlides/notesSlide2.xml"/><Relationship Id="rId21" Type="http://schemas.openxmlformats.org/officeDocument/2006/relationships/image" Target="../media/image14.png"/><Relationship Id="rId7" Type="http://schemas.microsoft.com/office/2007/relationships/hdphoto" Target="../media/hdphoto1.wdp"/><Relationship Id="rId12" Type="http://schemas.openxmlformats.org/officeDocument/2006/relationships/image" Target="../media/image9.png"/><Relationship Id="rId17" Type="http://schemas.openxmlformats.org/officeDocument/2006/relationships/image" Target="../media/image12.png"/><Relationship Id="rId2" Type="http://schemas.openxmlformats.org/officeDocument/2006/relationships/slideLayout" Target="../slideLayouts/slideLayout2.xml"/><Relationship Id="rId16" Type="http://schemas.openxmlformats.org/officeDocument/2006/relationships/image" Target="../media/image11.png"/><Relationship Id="rId20" Type="http://schemas.microsoft.com/office/2007/relationships/hdphoto" Target="../media/hdphoto7.wdp"/><Relationship Id="rId1" Type="http://schemas.openxmlformats.org/officeDocument/2006/relationships/tags" Target="../tags/tag22.xml"/><Relationship Id="rId6" Type="http://schemas.openxmlformats.org/officeDocument/2006/relationships/image" Target="../media/image6.png"/><Relationship Id="rId11" Type="http://schemas.microsoft.com/office/2007/relationships/hdphoto" Target="../media/hdphoto3.wdp"/><Relationship Id="rId24" Type="http://schemas.microsoft.com/office/2007/relationships/hdphoto" Target="../media/hdphoto9.wdp"/><Relationship Id="rId5" Type="http://schemas.openxmlformats.org/officeDocument/2006/relationships/image" Target="../media/image5.emf"/><Relationship Id="rId15" Type="http://schemas.microsoft.com/office/2007/relationships/hdphoto" Target="../media/hdphoto5.wdp"/><Relationship Id="rId23" Type="http://schemas.openxmlformats.org/officeDocument/2006/relationships/image" Target="../media/image15.png"/><Relationship Id="rId10" Type="http://schemas.openxmlformats.org/officeDocument/2006/relationships/image" Target="../media/image8.png"/><Relationship Id="rId19" Type="http://schemas.openxmlformats.org/officeDocument/2006/relationships/image" Target="../media/image13.png"/><Relationship Id="rId4" Type="http://schemas.openxmlformats.org/officeDocument/2006/relationships/oleObject" Target="../embeddings/oleObject5.bin"/><Relationship Id="rId9" Type="http://schemas.microsoft.com/office/2007/relationships/hdphoto" Target="../media/hdphoto2.wdp"/><Relationship Id="rId14" Type="http://schemas.openxmlformats.org/officeDocument/2006/relationships/image" Target="../media/image10.png"/><Relationship Id="rId22" Type="http://schemas.microsoft.com/office/2007/relationships/hdphoto" Target="../media/hdphoto8.wdp"/></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1.wdp"/><Relationship Id="rId3" Type="http://schemas.openxmlformats.org/officeDocument/2006/relationships/notesSlide" Target="../notesSlides/notesSlide3.xml"/><Relationship Id="rId7" Type="http://schemas.microsoft.com/office/2007/relationships/hdphoto" Target="../media/hdphoto8.wdp"/><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14.png"/><Relationship Id="rId11" Type="http://schemas.microsoft.com/office/2007/relationships/hdphoto" Target="../media/hdphoto5.wdp"/><Relationship Id="rId5" Type="http://schemas.openxmlformats.org/officeDocument/2006/relationships/image" Target="../media/image5.emf"/><Relationship Id="rId15" Type="http://schemas.microsoft.com/office/2007/relationships/hdphoto" Target="../media/hdphoto10.wdp"/><Relationship Id="rId10" Type="http://schemas.openxmlformats.org/officeDocument/2006/relationships/image" Target="../media/image10.png"/><Relationship Id="rId4" Type="http://schemas.openxmlformats.org/officeDocument/2006/relationships/oleObject" Target="../embeddings/oleObject6.bin"/><Relationship Id="rId9" Type="http://schemas.microsoft.com/office/2007/relationships/hdphoto" Target="../media/hdphoto9.wdp"/><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tags" Target="../tags/tag36.xml"/><Relationship Id="rId18" Type="http://schemas.openxmlformats.org/officeDocument/2006/relationships/tags" Target="../tags/tag41.xml"/><Relationship Id="rId26" Type="http://schemas.openxmlformats.org/officeDocument/2006/relationships/slideLayout" Target="../slideLayouts/slideLayout2.xml"/><Relationship Id="rId3" Type="http://schemas.openxmlformats.org/officeDocument/2006/relationships/tags" Target="../tags/tag26.xml"/><Relationship Id="rId21" Type="http://schemas.openxmlformats.org/officeDocument/2006/relationships/tags" Target="../tags/tag44.xml"/><Relationship Id="rId7" Type="http://schemas.openxmlformats.org/officeDocument/2006/relationships/tags" Target="../tags/tag30.xml"/><Relationship Id="rId12" Type="http://schemas.openxmlformats.org/officeDocument/2006/relationships/tags" Target="../tags/tag35.xml"/><Relationship Id="rId17" Type="http://schemas.openxmlformats.org/officeDocument/2006/relationships/tags" Target="../tags/tag40.xml"/><Relationship Id="rId25" Type="http://schemas.openxmlformats.org/officeDocument/2006/relationships/tags" Target="../tags/tag48.xml"/><Relationship Id="rId2" Type="http://schemas.openxmlformats.org/officeDocument/2006/relationships/tags" Target="../tags/tag25.xml"/><Relationship Id="rId16" Type="http://schemas.openxmlformats.org/officeDocument/2006/relationships/tags" Target="../tags/tag39.xml"/><Relationship Id="rId20" Type="http://schemas.openxmlformats.org/officeDocument/2006/relationships/tags" Target="../tags/tag43.xml"/><Relationship Id="rId29" Type="http://schemas.openxmlformats.org/officeDocument/2006/relationships/image" Target="../media/image5.emf"/><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tags" Target="../tags/tag34.xml"/><Relationship Id="rId24" Type="http://schemas.openxmlformats.org/officeDocument/2006/relationships/tags" Target="../tags/tag47.xml"/><Relationship Id="rId5" Type="http://schemas.openxmlformats.org/officeDocument/2006/relationships/tags" Target="../tags/tag28.xml"/><Relationship Id="rId15" Type="http://schemas.openxmlformats.org/officeDocument/2006/relationships/tags" Target="../tags/tag38.xml"/><Relationship Id="rId23" Type="http://schemas.openxmlformats.org/officeDocument/2006/relationships/tags" Target="../tags/tag46.xml"/><Relationship Id="rId28" Type="http://schemas.openxmlformats.org/officeDocument/2006/relationships/oleObject" Target="../embeddings/oleObject7.bin"/><Relationship Id="rId10" Type="http://schemas.openxmlformats.org/officeDocument/2006/relationships/tags" Target="../tags/tag33.xml"/><Relationship Id="rId19" Type="http://schemas.openxmlformats.org/officeDocument/2006/relationships/tags" Target="../tags/tag42.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tags" Target="../tags/tag37.xml"/><Relationship Id="rId22" Type="http://schemas.openxmlformats.org/officeDocument/2006/relationships/tags" Target="../tags/tag45.xml"/><Relationship Id="rId27" Type="http://schemas.openxmlformats.org/officeDocument/2006/relationships/notesSlide" Target="../notesSlides/notesSlide4.xml"/><Relationship Id="rId30" Type="http://schemas.openxmlformats.org/officeDocument/2006/relationships/chart" Target="../charts/chart1.xml"/></Relationships>
</file>

<file path=ppt/slides/_rels/slide5.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18" Type="http://schemas.openxmlformats.org/officeDocument/2006/relationships/tags" Target="../tags/tag66.xml"/><Relationship Id="rId26" Type="http://schemas.openxmlformats.org/officeDocument/2006/relationships/chart" Target="../charts/chart2.xml"/><Relationship Id="rId3" Type="http://schemas.openxmlformats.org/officeDocument/2006/relationships/tags" Target="../tags/tag51.xml"/><Relationship Id="rId21" Type="http://schemas.openxmlformats.org/officeDocument/2006/relationships/tags" Target="../tags/tag69.xml"/><Relationship Id="rId7" Type="http://schemas.openxmlformats.org/officeDocument/2006/relationships/tags" Target="../tags/tag55.xml"/><Relationship Id="rId12" Type="http://schemas.openxmlformats.org/officeDocument/2006/relationships/tags" Target="../tags/tag60.xml"/><Relationship Id="rId17" Type="http://schemas.openxmlformats.org/officeDocument/2006/relationships/tags" Target="../tags/tag65.xml"/><Relationship Id="rId25" Type="http://schemas.openxmlformats.org/officeDocument/2006/relationships/image" Target="../media/image17.emf"/><Relationship Id="rId2" Type="http://schemas.openxmlformats.org/officeDocument/2006/relationships/tags" Target="../tags/tag50.xml"/><Relationship Id="rId16" Type="http://schemas.openxmlformats.org/officeDocument/2006/relationships/tags" Target="../tags/tag64.xml"/><Relationship Id="rId20" Type="http://schemas.openxmlformats.org/officeDocument/2006/relationships/tags" Target="../tags/tag68.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24" Type="http://schemas.openxmlformats.org/officeDocument/2006/relationships/oleObject" Target="../embeddings/oleObject8.bin"/><Relationship Id="rId5" Type="http://schemas.openxmlformats.org/officeDocument/2006/relationships/tags" Target="../tags/tag53.xml"/><Relationship Id="rId15" Type="http://schemas.openxmlformats.org/officeDocument/2006/relationships/tags" Target="../tags/tag63.xml"/><Relationship Id="rId23" Type="http://schemas.openxmlformats.org/officeDocument/2006/relationships/notesSlide" Target="../notesSlides/notesSlide5.xml"/><Relationship Id="rId10" Type="http://schemas.openxmlformats.org/officeDocument/2006/relationships/tags" Target="../tags/tag58.xml"/><Relationship Id="rId19" Type="http://schemas.openxmlformats.org/officeDocument/2006/relationships/tags" Target="../tags/tag67.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 Id="rId22" Type="http://schemas.openxmlformats.org/officeDocument/2006/relationships/slideLayout" Target="../slideLayouts/slideLayout2.xml"/><Relationship Id="rId27"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0.xml"/><Relationship Id="rId5" Type="http://schemas.openxmlformats.org/officeDocument/2006/relationships/image" Target="../media/image17.emf"/><Relationship Id="rId4"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7.xml"/><Relationship Id="rId7" Type="http://schemas.microsoft.com/office/2007/relationships/hdphoto" Target="../media/hdphoto5.wdp"/><Relationship Id="rId2" Type="http://schemas.openxmlformats.org/officeDocument/2006/relationships/slideLayout" Target="../slideLayouts/slideLayout2.xml"/><Relationship Id="rId1" Type="http://schemas.openxmlformats.org/officeDocument/2006/relationships/tags" Target="../tags/tag71.xml"/><Relationship Id="rId6" Type="http://schemas.openxmlformats.org/officeDocument/2006/relationships/image" Target="../media/image11.png"/><Relationship Id="rId11" Type="http://schemas.microsoft.com/office/2007/relationships/hdphoto" Target="../media/hdphoto7.wdp"/><Relationship Id="rId5" Type="http://schemas.openxmlformats.org/officeDocument/2006/relationships/image" Target="../media/image5.emf"/><Relationship Id="rId10" Type="http://schemas.openxmlformats.org/officeDocument/2006/relationships/image" Target="../media/image13.png"/><Relationship Id="rId4" Type="http://schemas.openxmlformats.org/officeDocument/2006/relationships/oleObject" Target="../embeddings/oleObject10.bin"/><Relationship Id="rId9" Type="http://schemas.microsoft.com/office/2007/relationships/hdphoto" Target="../media/hdphoto6.wdp"/></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2.xml"/><Relationship Id="rId5" Type="http://schemas.openxmlformats.org/officeDocument/2006/relationships/image" Target="../media/image5.emf"/><Relationship Id="rId4" Type="http://schemas.openxmlformats.org/officeDocument/2006/relationships/oleObject" Target="../embeddings/oleObject1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3.xml"/><Relationship Id="rId6" Type="http://schemas.openxmlformats.org/officeDocument/2006/relationships/image" Target="../media/image18.png"/><Relationship Id="rId5" Type="http://schemas.openxmlformats.org/officeDocument/2006/relationships/image" Target="../media/image5.emf"/><Relationship Id="rId4" Type="http://schemas.openxmlformats.org/officeDocument/2006/relationships/oleObject" Target="../embeddings/oleObject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2902414250"/>
              </p:ext>
            </p:ext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5" name="Object 4" hidden="1"/>
                      <p:cNvPicPr/>
                      <p:nvPr/>
                    </p:nvPicPr>
                    <p:blipFill>
                      <a:blip r:embed="rId6"/>
                      <a:stretch>
                        <a:fillRect/>
                      </a:stretch>
                    </p:blipFill>
                    <p:spPr>
                      <a:xfrm>
                        <a:off x="1525588" y="1588"/>
                        <a:ext cx="1588" cy="1588"/>
                      </a:xfrm>
                      <a:prstGeom prst="rect">
                        <a:avLst/>
                      </a:prstGeom>
                    </p:spPr>
                  </p:pic>
                </p:oleObj>
              </mc:Fallback>
            </mc:AlternateContent>
          </a:graphicData>
        </a:graphic>
      </p:graphicFrame>
      <p:sp>
        <p:nvSpPr>
          <p:cNvPr id="3" name="Rectangle 2" hidden="1"/>
          <p:cNvSpPr/>
          <p:nvPr>
            <p:custDataLst>
              <p:tags r:id="rId2"/>
            </p:custDataLst>
          </p:nvPr>
        </p:nvSpPr>
        <p:spPr bwMode="auto">
          <a:xfrm>
            <a:off x="1524000" y="0"/>
            <a:ext cx="158750" cy="158750"/>
          </a:xfrm>
          <a:prstGeom prst="rect">
            <a:avLst/>
          </a:prstGeom>
          <a:solidFill>
            <a:schemeClr val="bg1">
              <a:lumMod val="95000"/>
            </a:schemeClr>
          </a:solidFill>
          <a:ln w="9525">
            <a:solidFill>
              <a:schemeClr val="bg1">
                <a:lumMod val="50000"/>
              </a:schemeClr>
            </a:solidFill>
            <a:miter lim="800000"/>
            <a:headEnd/>
            <a:tailEn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2800" b="1">
              <a:solidFill>
                <a:srgbClr val="000000"/>
              </a:solidFill>
              <a:latin typeface="Arial"/>
              <a:ea typeface="+mj-ea"/>
              <a:cs typeface="+mj-cs"/>
              <a:sym typeface="Arial"/>
            </a:endParaRPr>
          </a:p>
        </p:txBody>
      </p:sp>
      <p:sp>
        <p:nvSpPr>
          <p:cNvPr id="2" name="Title 1"/>
          <p:cNvSpPr>
            <a:spLocks noGrp="1"/>
          </p:cNvSpPr>
          <p:nvPr>
            <p:ph type="ctrTitle"/>
          </p:nvPr>
        </p:nvSpPr>
        <p:spPr>
          <a:xfrm>
            <a:off x="3590148" y="2702095"/>
            <a:ext cx="8068452" cy="430887"/>
          </a:xfrm>
        </p:spPr>
        <p:txBody>
          <a:bodyPr vert="horz"/>
          <a:lstStyle/>
          <a:p>
            <a:r>
              <a:rPr lang="en-US"/>
              <a:t>REST HOME PAYMENT AND RATE OVERVIEW</a:t>
            </a:r>
          </a:p>
        </p:txBody>
      </p:sp>
      <p:sp>
        <p:nvSpPr>
          <p:cNvPr id="4" name="Content Placeholder 3"/>
          <p:cNvSpPr>
            <a:spLocks noGrp="1"/>
          </p:cNvSpPr>
          <p:nvPr>
            <p:ph sz="quarter" idx="10"/>
          </p:nvPr>
        </p:nvSpPr>
        <p:spPr/>
        <p:txBody>
          <a:bodyPr/>
          <a:lstStyle/>
          <a:p>
            <a:r>
              <a:rPr lang="en-US" dirty="0"/>
              <a:t>January 24, 2025</a:t>
            </a:r>
          </a:p>
        </p:txBody>
      </p:sp>
      <p:sp>
        <p:nvSpPr>
          <p:cNvPr id="7" name="Content Placeholder 3">
            <a:extLst>
              <a:ext uri="{FF2B5EF4-FFF2-40B4-BE49-F238E27FC236}">
                <a16:creationId xmlns:a16="http://schemas.microsoft.com/office/drawing/2014/main" id="{F20338C8-D25C-C1EA-0427-0705528E1565}"/>
              </a:ext>
            </a:extLst>
          </p:cNvPr>
          <p:cNvSpPr txBox="1">
            <a:spLocks/>
          </p:cNvSpPr>
          <p:nvPr/>
        </p:nvSpPr>
        <p:spPr bwMode="auto">
          <a:xfrm>
            <a:off x="3021030" y="5785592"/>
            <a:ext cx="7403130" cy="430887"/>
          </a:xfrm>
          <a:prstGeom prst="rect">
            <a:avLst/>
          </a:prstGeom>
          <a:solidFill>
            <a:schemeClr val="bg1"/>
          </a:solidFill>
          <a:ln w="9525">
            <a:noFill/>
            <a:miter lim="800000"/>
            <a:headEnd/>
            <a:tailEnd/>
          </a:ln>
          <a:effectLst/>
        </p:spPr>
        <p:txBody>
          <a:bodyPr vert="horz" wrap="square" lIns="0" tIns="0" rIns="0" bIns="0" numCol="1" anchor="t" anchorCtr="0" compatLnSpc="1">
            <a:prstTxWarp prst="textNoShape">
              <a:avLst/>
            </a:prstTxWarp>
            <a:spAutoFit/>
          </a:bodyPr>
          <a:lstStyle>
            <a:lvl1pPr marL="0" indent="0" algn="l" defTabSz="913429" rtl="0" eaLnBrk="1" fontAlgn="base" hangingPunct="1">
              <a:spcBef>
                <a:spcPct val="0"/>
              </a:spcBef>
              <a:spcAft>
                <a:spcPct val="0"/>
              </a:spcAft>
              <a:buClr>
                <a:schemeClr val="tx2"/>
              </a:buClr>
              <a:defRPr sz="2000" b="0" baseline="0">
                <a:solidFill>
                  <a:schemeClr val="tx2"/>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endParaRPr lang="en-US" kern="0" dirty="0"/>
          </a:p>
        </p:txBody>
      </p:sp>
    </p:spTree>
    <p:extLst>
      <p:ext uri="{BB962C8B-B14F-4D97-AF65-F5344CB8AC3E}">
        <p14:creationId xmlns:p14="http://schemas.microsoft.com/office/powerpoint/2010/main" val="2201271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9F5E80E0-643C-B777-1234-EE1321C99F65}"/>
              </a:ext>
            </a:extLst>
          </p:cNvPr>
          <p:cNvGraphicFramePr>
            <a:graphicFrameLocks noChangeAspect="1"/>
          </p:cNvGraphicFramePr>
          <p:nvPr>
            <p:custDataLst>
              <p:tags r:id="rId1"/>
            </p:custDataLst>
            <p:extLst>
              <p:ext uri="{D42A27DB-BD31-4B8C-83A1-F6EECF244321}">
                <p14:modId xmlns:p14="http://schemas.microsoft.com/office/powerpoint/2010/main" val="22277915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12" name="think-cell data - do not delete" hidden="1">
                        <a:extLst>
                          <a:ext uri="{FF2B5EF4-FFF2-40B4-BE49-F238E27FC236}">
                            <a16:creationId xmlns:a16="http://schemas.microsoft.com/office/drawing/2014/main" id="{9F5E80E0-643C-B777-1234-EE1321C99F6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6" name="Rectangle 45">
            <a:extLst>
              <a:ext uri="{FF2B5EF4-FFF2-40B4-BE49-F238E27FC236}">
                <a16:creationId xmlns:a16="http://schemas.microsoft.com/office/drawing/2014/main" id="{9E5A5B7E-6BAB-80F9-5C2C-045B7BB9F1FC}"/>
              </a:ext>
            </a:extLst>
          </p:cNvPr>
          <p:cNvSpPr/>
          <p:nvPr/>
        </p:nvSpPr>
        <p:spPr bwMode="auto">
          <a:xfrm>
            <a:off x="233261" y="3463304"/>
            <a:ext cx="7424839" cy="2824239"/>
          </a:xfrm>
          <a:prstGeom prst="rect">
            <a:avLst/>
          </a:prstGeom>
          <a:solidFill>
            <a:schemeClr val="bg1">
              <a:lumMod val="95000"/>
            </a:schemeClr>
          </a:solidFill>
          <a:ln w="9525">
            <a:solidFill>
              <a:schemeClr val="bg1">
                <a:lumMod val="50000"/>
              </a:schemeClr>
            </a:solid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base">
              <a:spcBef>
                <a:spcPct val="0"/>
              </a:spcBef>
              <a:spcAft>
                <a:spcPct val="0"/>
              </a:spcAft>
            </a:pPr>
            <a:endParaRPr lang="en-US" sz="1000">
              <a:solidFill>
                <a:srgbClr val="000000"/>
              </a:solidFill>
              <a:latin typeface="Arial"/>
            </a:endParaRPr>
          </a:p>
        </p:txBody>
      </p:sp>
      <p:sp>
        <p:nvSpPr>
          <p:cNvPr id="2" name="Title 1">
            <a:extLst>
              <a:ext uri="{FF2B5EF4-FFF2-40B4-BE49-F238E27FC236}">
                <a16:creationId xmlns:a16="http://schemas.microsoft.com/office/drawing/2014/main" id="{DB448575-AE95-22DB-F6B6-05F37E28D5B9}"/>
              </a:ext>
            </a:extLst>
          </p:cNvPr>
          <p:cNvSpPr>
            <a:spLocks noGrp="1"/>
          </p:cNvSpPr>
          <p:nvPr>
            <p:ph type="title"/>
          </p:nvPr>
        </p:nvSpPr>
        <p:spPr>
          <a:xfrm>
            <a:off x="233261" y="234864"/>
            <a:ext cx="11335887" cy="292388"/>
          </a:xfrm>
        </p:spPr>
        <p:txBody>
          <a:bodyPr vert="horz"/>
          <a:lstStyle/>
          <a:p>
            <a:r>
              <a:rPr lang="en-US"/>
              <a:t>The Resident Care Cost Quotient (RCC-Q) allows EOHHS to track spending across Rest Homes</a:t>
            </a:r>
          </a:p>
        </p:txBody>
      </p:sp>
      <p:sp>
        <p:nvSpPr>
          <p:cNvPr id="7" name="Rectangle 6">
            <a:extLst>
              <a:ext uri="{FF2B5EF4-FFF2-40B4-BE49-F238E27FC236}">
                <a16:creationId xmlns:a16="http://schemas.microsoft.com/office/drawing/2014/main" id="{711FCC53-C1BA-B2CC-3413-17B501A28DE5}"/>
              </a:ext>
            </a:extLst>
          </p:cNvPr>
          <p:cNvSpPr/>
          <p:nvPr/>
        </p:nvSpPr>
        <p:spPr bwMode="auto">
          <a:xfrm>
            <a:off x="233261" y="765320"/>
            <a:ext cx="1983165" cy="1665043"/>
          </a:xfrm>
          <a:prstGeom prst="rect">
            <a:avLst/>
          </a:prstGeom>
          <a:solidFill>
            <a:schemeClr val="bg2"/>
          </a:solidFill>
          <a:ln w="9525">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base">
              <a:spcBef>
                <a:spcPct val="0"/>
              </a:spcBef>
              <a:spcAft>
                <a:spcPct val="0"/>
              </a:spcAft>
            </a:pPr>
            <a:r>
              <a:rPr lang="en-US" sz="1400" b="1">
                <a:solidFill>
                  <a:srgbClr val="000000"/>
                </a:solidFill>
                <a:latin typeface="Arial"/>
              </a:rPr>
              <a:t>Background</a:t>
            </a:r>
          </a:p>
        </p:txBody>
      </p:sp>
      <p:sp>
        <p:nvSpPr>
          <p:cNvPr id="8" name="Rectangle 7">
            <a:extLst>
              <a:ext uri="{FF2B5EF4-FFF2-40B4-BE49-F238E27FC236}">
                <a16:creationId xmlns:a16="http://schemas.microsoft.com/office/drawing/2014/main" id="{DB54C4C0-5143-54CF-8F81-D0FB3B0372DB}"/>
              </a:ext>
            </a:extLst>
          </p:cNvPr>
          <p:cNvSpPr/>
          <p:nvPr/>
        </p:nvSpPr>
        <p:spPr bwMode="auto">
          <a:xfrm>
            <a:off x="233261" y="2664213"/>
            <a:ext cx="1983165" cy="619732"/>
          </a:xfrm>
          <a:prstGeom prst="rect">
            <a:avLst/>
          </a:prstGeom>
          <a:solidFill>
            <a:schemeClr val="bg2"/>
          </a:solidFill>
          <a:ln w="9525">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base">
              <a:spcBef>
                <a:spcPct val="0"/>
              </a:spcBef>
              <a:spcAft>
                <a:spcPct val="0"/>
              </a:spcAft>
            </a:pPr>
            <a:r>
              <a:rPr lang="en-US" sz="1400" b="1">
                <a:solidFill>
                  <a:srgbClr val="000000"/>
                </a:solidFill>
                <a:latin typeface="Arial"/>
              </a:rPr>
              <a:t>RCC-Q Calculation</a:t>
            </a:r>
          </a:p>
        </p:txBody>
      </p:sp>
      <p:sp>
        <p:nvSpPr>
          <p:cNvPr id="11" name="TextBox 10">
            <a:extLst>
              <a:ext uri="{FF2B5EF4-FFF2-40B4-BE49-F238E27FC236}">
                <a16:creationId xmlns:a16="http://schemas.microsoft.com/office/drawing/2014/main" id="{696B42AF-6C13-6E22-9088-BDDD70801559}"/>
              </a:ext>
            </a:extLst>
          </p:cNvPr>
          <p:cNvSpPr txBox="1"/>
          <p:nvPr/>
        </p:nvSpPr>
        <p:spPr>
          <a:xfrm>
            <a:off x="2375452" y="750315"/>
            <a:ext cx="9728387" cy="1715854"/>
          </a:xfrm>
          <a:prstGeom prst="rect">
            <a:avLst/>
          </a:prstGeom>
          <a:noFill/>
        </p:spPr>
        <p:txBody>
          <a:bodyPr wrap="square">
            <a:spAutoFit/>
          </a:bodyPr>
          <a:lstStyle/>
          <a:p>
            <a:pPr marL="285750" indent="-285750">
              <a:spcAft>
                <a:spcPts val="300"/>
              </a:spcAft>
              <a:buFont typeface="Wingdings" panose="05000000000000000000" pitchFamily="2" charset="2"/>
              <a:buChar char="§"/>
            </a:pPr>
            <a:r>
              <a:rPr lang="en-US" sz="1400" dirty="0"/>
              <a:t>Given the significant increase in new funding in the last several years, EOHHS encouraged the industry to hire additional staff to ensure the safe provision of services and to help residents remain in the community</a:t>
            </a:r>
          </a:p>
          <a:p>
            <a:pPr marL="285750" indent="-285750">
              <a:spcAft>
                <a:spcPts val="300"/>
              </a:spcAft>
              <a:buFont typeface="Wingdings" panose="05000000000000000000" pitchFamily="2" charset="2"/>
              <a:buChar char="§"/>
            </a:pPr>
            <a:r>
              <a:rPr lang="en-US" sz="1400" dirty="0"/>
              <a:t>To maintain accountability for the new funding, and after two years of negotiations, EOHHS introduced annual RCC-Q reports, similar to the DCC-Q reports for nursing facilities. </a:t>
            </a:r>
          </a:p>
          <a:p>
            <a:pPr marL="285750" indent="-285750">
              <a:spcAft>
                <a:spcPts val="300"/>
              </a:spcAft>
              <a:buFont typeface="Wingdings" panose="05000000000000000000" pitchFamily="2" charset="2"/>
              <a:buChar char="§"/>
            </a:pPr>
            <a:r>
              <a:rPr lang="en-US" sz="1400" dirty="0"/>
              <a:t>If a rest home falls below the 80% threshold, a rate reduction of up to 5% is applied to the rest home’s rate. </a:t>
            </a:r>
          </a:p>
          <a:p>
            <a:pPr marL="285750" indent="-285750">
              <a:spcAft>
                <a:spcPts val="300"/>
              </a:spcAft>
              <a:buFont typeface="Wingdings" panose="05000000000000000000" pitchFamily="2" charset="2"/>
              <a:buChar char="§"/>
            </a:pPr>
            <a:r>
              <a:rPr lang="en-US" sz="1400" dirty="0"/>
              <a:t>In RY24, 25% of the facilities did not allocate sufficient funds to resident care expenses, falling below the required threshold of 80%. </a:t>
            </a:r>
          </a:p>
        </p:txBody>
      </p:sp>
      <p:cxnSp>
        <p:nvCxnSpPr>
          <p:cNvPr id="15" name="Straight Connector 14">
            <a:extLst>
              <a:ext uri="{FF2B5EF4-FFF2-40B4-BE49-F238E27FC236}">
                <a16:creationId xmlns:a16="http://schemas.microsoft.com/office/drawing/2014/main" id="{B2D5016E-080B-FC06-F587-32514FDC4D3F}"/>
              </a:ext>
            </a:extLst>
          </p:cNvPr>
          <p:cNvCxnSpPr/>
          <p:nvPr/>
        </p:nvCxnSpPr>
        <p:spPr>
          <a:xfrm>
            <a:off x="233261" y="2549904"/>
            <a:ext cx="11445217"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C3F75EEC-DAD6-A36C-FB63-E40C8D00A91C}"/>
              </a:ext>
            </a:extLst>
          </p:cNvPr>
          <p:cNvSpPr txBox="1"/>
          <p:nvPr/>
        </p:nvSpPr>
        <p:spPr>
          <a:xfrm>
            <a:off x="2375452" y="2706140"/>
            <a:ext cx="9186241" cy="523220"/>
          </a:xfrm>
          <a:prstGeom prst="rect">
            <a:avLst/>
          </a:prstGeom>
          <a:noFill/>
        </p:spPr>
        <p:txBody>
          <a:bodyPr wrap="square">
            <a:spAutoFit/>
          </a:bodyPr>
          <a:lstStyle>
            <a:defPPr>
              <a:defRPr lang="en-US"/>
            </a:defPPr>
            <a:lvl1pPr marL="285750" indent="-285750">
              <a:spcAft>
                <a:spcPts val="300"/>
              </a:spcAft>
              <a:buFont typeface="Wingdings" panose="05000000000000000000" pitchFamily="2" charset="2"/>
              <a:buChar char="§"/>
              <a:defRPr sz="1400"/>
            </a:lvl1pPr>
          </a:lstStyle>
          <a:p>
            <a:r>
              <a:rPr lang="en-US"/>
              <a:t>RCC-Q is calculated for each rest home by dividing resident care expenses (numerator) by the facility’s total revenue, excluding the revenue for non–residential care facility lines of business (denominator).</a:t>
            </a:r>
          </a:p>
        </p:txBody>
      </p:sp>
      <p:sp>
        <p:nvSpPr>
          <p:cNvPr id="41" name="TextBox 40">
            <a:extLst>
              <a:ext uri="{FF2B5EF4-FFF2-40B4-BE49-F238E27FC236}">
                <a16:creationId xmlns:a16="http://schemas.microsoft.com/office/drawing/2014/main" id="{99634AE5-20D1-E425-AE81-479F44698534}"/>
              </a:ext>
            </a:extLst>
          </p:cNvPr>
          <p:cNvSpPr txBox="1"/>
          <p:nvPr/>
        </p:nvSpPr>
        <p:spPr>
          <a:xfrm>
            <a:off x="233261" y="3504594"/>
            <a:ext cx="3513791" cy="2693045"/>
          </a:xfrm>
          <a:prstGeom prst="rect">
            <a:avLst/>
          </a:prstGeom>
          <a:noFill/>
        </p:spPr>
        <p:txBody>
          <a:bodyPr wrap="square">
            <a:spAutoFit/>
          </a:bodyPr>
          <a:lstStyle>
            <a:defPPr>
              <a:defRPr lang="en-US"/>
            </a:defPPr>
            <a:lvl1pPr marL="285750" indent="-285750">
              <a:spcAft>
                <a:spcPts val="300"/>
              </a:spcAft>
              <a:buFont typeface="Wingdings" panose="05000000000000000000" pitchFamily="2" charset="2"/>
              <a:buChar char="§"/>
              <a:defRPr sz="1400"/>
            </a:lvl1pPr>
          </a:lstStyle>
          <a:p>
            <a:pPr marL="0" indent="0">
              <a:buNone/>
            </a:pPr>
            <a:r>
              <a:rPr lang="en-US" sz="1200" b="1"/>
              <a:t>Expenses </a:t>
            </a:r>
            <a:r>
              <a:rPr lang="en-US" sz="1200" i="1"/>
              <a:t>(numerator): </a:t>
            </a:r>
          </a:p>
          <a:p>
            <a:r>
              <a:rPr lang="en-US" sz="1200"/>
              <a:t>Administrator/Responsible Person Salaries</a:t>
            </a:r>
          </a:p>
          <a:p>
            <a:r>
              <a:rPr lang="en-US" sz="1200"/>
              <a:t>Clerical Salaries</a:t>
            </a:r>
          </a:p>
          <a:p>
            <a:r>
              <a:rPr lang="en-US" sz="1200"/>
              <a:t>Dietary (including supplies)</a:t>
            </a:r>
          </a:p>
          <a:p>
            <a:r>
              <a:rPr lang="en-US" sz="1200"/>
              <a:t>Nursing </a:t>
            </a:r>
          </a:p>
          <a:p>
            <a:r>
              <a:rPr lang="en-US" sz="1200"/>
              <a:t>Recreational Therapy</a:t>
            </a:r>
          </a:p>
          <a:p>
            <a:r>
              <a:rPr lang="en-US" sz="1200"/>
              <a:t>Housekeeping/Laundry (including supplies)</a:t>
            </a:r>
          </a:p>
          <a:p>
            <a:r>
              <a:rPr lang="en-US" sz="1200"/>
              <a:t>Plant Operation, Maintenance, Security</a:t>
            </a:r>
          </a:p>
          <a:p>
            <a:r>
              <a:rPr lang="en-US" sz="1200"/>
              <a:t>Employee Benefits (pensions, health insurance, etc.)</a:t>
            </a:r>
          </a:p>
          <a:p>
            <a:r>
              <a:rPr lang="en-US" sz="1200"/>
              <a:t>Social Service Workers</a:t>
            </a:r>
          </a:p>
          <a:p>
            <a:r>
              <a:rPr lang="en-US" sz="1200"/>
              <a:t>Community Support Coordinators</a:t>
            </a:r>
          </a:p>
        </p:txBody>
      </p:sp>
      <p:sp>
        <p:nvSpPr>
          <p:cNvPr id="43" name="TextBox 42">
            <a:extLst>
              <a:ext uri="{FF2B5EF4-FFF2-40B4-BE49-F238E27FC236}">
                <a16:creationId xmlns:a16="http://schemas.microsoft.com/office/drawing/2014/main" id="{3EA9C49E-0C22-17CA-7D68-AE49BE774D91}"/>
              </a:ext>
            </a:extLst>
          </p:cNvPr>
          <p:cNvSpPr txBox="1"/>
          <p:nvPr/>
        </p:nvSpPr>
        <p:spPr>
          <a:xfrm>
            <a:off x="7841974" y="3463304"/>
            <a:ext cx="4291681" cy="2762295"/>
          </a:xfrm>
          <a:prstGeom prst="rect">
            <a:avLst/>
          </a:prstGeom>
          <a:solidFill>
            <a:schemeClr val="bg1">
              <a:lumMod val="95000"/>
            </a:schemeClr>
          </a:solidFill>
          <a:ln>
            <a:solidFill>
              <a:schemeClr val="tx1"/>
            </a:solidFill>
          </a:ln>
        </p:spPr>
        <p:txBody>
          <a:bodyPr wrap="square">
            <a:spAutoFit/>
          </a:bodyPr>
          <a:lstStyle>
            <a:defPPr>
              <a:defRPr lang="en-US"/>
            </a:defPPr>
            <a:lvl1pPr indent="0">
              <a:spcAft>
                <a:spcPts val="300"/>
              </a:spcAft>
              <a:buFont typeface="Wingdings" panose="05000000000000000000" pitchFamily="2" charset="2"/>
              <a:buNone/>
              <a:defRPr sz="1400"/>
            </a:lvl1pPr>
          </a:lstStyle>
          <a:p>
            <a:r>
              <a:rPr lang="en-US" sz="1200" b="1"/>
              <a:t>Revenue </a:t>
            </a:r>
            <a:r>
              <a:rPr lang="en-US" sz="1200" i="1"/>
              <a:t>(denominator):</a:t>
            </a:r>
            <a:endParaRPr lang="en-US" sz="1200"/>
          </a:p>
          <a:p>
            <a:pPr marL="285750" indent="-285750">
              <a:buFont typeface="Wingdings" panose="05000000000000000000" pitchFamily="2" charset="2"/>
              <a:buChar char="§"/>
            </a:pPr>
            <a:r>
              <a:rPr lang="en-US" sz="1200"/>
              <a:t>Private Pay Resident Revenue</a:t>
            </a:r>
          </a:p>
          <a:p>
            <a:pPr marL="285750" indent="-285750">
              <a:buFont typeface="Wingdings" panose="05000000000000000000" pitchFamily="2" charset="2"/>
              <a:buChar char="§"/>
            </a:pPr>
            <a:r>
              <a:rPr lang="en-US" sz="1200"/>
              <a:t>Any Distributions from an Endowment Account to the Operating Account </a:t>
            </a:r>
          </a:p>
          <a:p>
            <a:pPr marL="285750" indent="-285750">
              <a:buFont typeface="Wingdings" panose="05000000000000000000" pitchFamily="2" charset="2"/>
              <a:buChar char="§"/>
            </a:pPr>
            <a:r>
              <a:rPr lang="en-US" sz="1200"/>
              <a:t>Public Pay Resident/Department of Transitional Assistance Revenue, including Patient Paid Amount (PPA) </a:t>
            </a:r>
          </a:p>
          <a:p>
            <a:pPr marL="285750" indent="-285750">
              <a:buFont typeface="Wingdings" panose="05000000000000000000" pitchFamily="2" charset="2"/>
              <a:buChar char="§"/>
            </a:pPr>
            <a:r>
              <a:rPr lang="en-US" sz="1200"/>
              <a:t>Non-MA Department of Transitional Assistance Revenue</a:t>
            </a:r>
          </a:p>
          <a:p>
            <a:pPr marL="285750" indent="-285750">
              <a:buFont typeface="Wingdings" panose="05000000000000000000" pitchFamily="2" charset="2"/>
              <a:buChar char="§"/>
            </a:pPr>
            <a:r>
              <a:rPr lang="en-US" sz="1200"/>
              <a:t>Massachusetts Commission for the Blind Revenue</a:t>
            </a:r>
          </a:p>
          <a:p>
            <a:pPr marL="285750" indent="-285750">
              <a:buFont typeface="Wingdings" panose="05000000000000000000" pitchFamily="2" charset="2"/>
              <a:buChar char="§"/>
            </a:pPr>
            <a:r>
              <a:rPr lang="en-US" sz="1200"/>
              <a:t>Other Revenue from Public Source(s) Not Provided Above, including from the Department of Veterans Affairs </a:t>
            </a:r>
          </a:p>
          <a:p>
            <a:pPr marL="285750" indent="-285750">
              <a:buFont typeface="Wingdings" panose="05000000000000000000" pitchFamily="2" charset="2"/>
              <a:buChar char="§"/>
            </a:pPr>
            <a:r>
              <a:rPr lang="en-US" sz="1200"/>
              <a:t>Ancillary Services Revenue</a:t>
            </a:r>
          </a:p>
        </p:txBody>
      </p:sp>
      <p:sp>
        <p:nvSpPr>
          <p:cNvPr id="45" name="TextBox 44">
            <a:extLst>
              <a:ext uri="{FF2B5EF4-FFF2-40B4-BE49-F238E27FC236}">
                <a16:creationId xmlns:a16="http://schemas.microsoft.com/office/drawing/2014/main" id="{E0A5E222-D00D-2060-2358-1B63E524F8C5}"/>
              </a:ext>
            </a:extLst>
          </p:cNvPr>
          <p:cNvSpPr txBox="1"/>
          <p:nvPr/>
        </p:nvSpPr>
        <p:spPr>
          <a:xfrm>
            <a:off x="3747052" y="3701949"/>
            <a:ext cx="3911048" cy="2616101"/>
          </a:xfrm>
          <a:prstGeom prst="rect">
            <a:avLst/>
          </a:prstGeom>
          <a:noFill/>
        </p:spPr>
        <p:txBody>
          <a:bodyPr wrap="square">
            <a:spAutoFit/>
          </a:bodyPr>
          <a:lstStyle>
            <a:defPPr>
              <a:defRPr lang="en-US"/>
            </a:defPPr>
            <a:lvl1pPr indent="0">
              <a:spcAft>
                <a:spcPts val="300"/>
              </a:spcAft>
              <a:buFont typeface="Wingdings" panose="05000000000000000000" pitchFamily="2" charset="2"/>
              <a:buNone/>
              <a:defRPr sz="1400"/>
            </a:lvl1pPr>
          </a:lstStyle>
          <a:p>
            <a:pPr marL="285750" indent="-285750">
              <a:buFont typeface="Wingdings" panose="05000000000000000000" pitchFamily="2" charset="2"/>
              <a:buChar char="§"/>
            </a:pPr>
            <a:r>
              <a:rPr lang="en-US" sz="1200"/>
              <a:t>Quality Assurance Professionals </a:t>
            </a:r>
          </a:p>
          <a:p>
            <a:pPr marL="285750" indent="-285750">
              <a:buFont typeface="Wingdings" panose="05000000000000000000" pitchFamily="2" charset="2"/>
              <a:buChar char="§"/>
            </a:pPr>
            <a:r>
              <a:rPr lang="en-US" sz="1200"/>
              <a:t>Physician Services</a:t>
            </a:r>
          </a:p>
          <a:p>
            <a:pPr marL="285750" indent="-285750">
              <a:buFont typeface="Wingdings" panose="05000000000000000000" pitchFamily="2" charset="2"/>
              <a:buChar char="§"/>
            </a:pPr>
            <a:r>
              <a:rPr lang="en-US" sz="1200"/>
              <a:t>Interpreters </a:t>
            </a:r>
          </a:p>
          <a:p>
            <a:pPr marL="285750" indent="-285750">
              <a:buFont typeface="Wingdings" panose="05000000000000000000" pitchFamily="2" charset="2"/>
              <a:buChar char="§"/>
            </a:pPr>
            <a:r>
              <a:rPr lang="en-US" sz="1200"/>
              <a:t>Behavioral Health Staff</a:t>
            </a:r>
          </a:p>
          <a:p>
            <a:pPr marL="285750" indent="-285750">
              <a:buFont typeface="Wingdings" panose="05000000000000000000" pitchFamily="2" charset="2"/>
              <a:buChar char="§"/>
            </a:pPr>
            <a:r>
              <a:rPr lang="en-US" sz="1200"/>
              <a:t>Pharmacy Consultants</a:t>
            </a:r>
          </a:p>
          <a:p>
            <a:pPr marL="285750" indent="-285750">
              <a:buFont typeface="Wingdings" panose="05000000000000000000" pitchFamily="2" charset="2"/>
              <a:buChar char="§"/>
            </a:pPr>
            <a:r>
              <a:rPr lang="en-US" sz="1200"/>
              <a:t>Staff Development Coordinators </a:t>
            </a:r>
          </a:p>
          <a:p>
            <a:pPr marL="285750" indent="-285750">
              <a:buFont typeface="Wingdings" panose="05000000000000000000" pitchFamily="2" charset="2"/>
              <a:buChar char="§"/>
            </a:pPr>
            <a:r>
              <a:rPr lang="en-US" sz="1200"/>
              <a:t>Worker’s Compensation</a:t>
            </a:r>
          </a:p>
          <a:p>
            <a:pPr marL="285750" indent="-285750">
              <a:buFont typeface="Wingdings" panose="05000000000000000000" pitchFamily="2" charset="2"/>
              <a:buChar char="§"/>
            </a:pPr>
            <a:r>
              <a:rPr lang="en-US" sz="1200"/>
              <a:t>Payroll Taxes</a:t>
            </a:r>
          </a:p>
          <a:p>
            <a:pPr marL="285750" indent="-285750">
              <a:buFont typeface="Wingdings" panose="05000000000000000000" pitchFamily="2" charset="2"/>
              <a:buChar char="§"/>
            </a:pPr>
            <a:r>
              <a:rPr lang="en-US" sz="1200"/>
              <a:t>Other supplies (for example, personal protective equipment and over-the-counter medications, including infection control measures, incontinence supplies, etc.)</a:t>
            </a:r>
          </a:p>
        </p:txBody>
      </p:sp>
      <p:sp>
        <p:nvSpPr>
          <p:cNvPr id="3" name="TextBox 2">
            <a:extLst>
              <a:ext uri="{FF2B5EF4-FFF2-40B4-BE49-F238E27FC236}">
                <a16:creationId xmlns:a16="http://schemas.microsoft.com/office/drawing/2014/main" id="{7BA38CE5-AB3B-558E-664B-F25A5271D080}"/>
              </a:ext>
            </a:extLst>
          </p:cNvPr>
          <p:cNvSpPr txBox="1"/>
          <p:nvPr/>
        </p:nvSpPr>
        <p:spPr>
          <a:xfrm>
            <a:off x="11560629" y="6216479"/>
            <a:ext cx="483325" cy="307777"/>
          </a:xfrm>
          <a:prstGeom prst="rect">
            <a:avLst/>
          </a:prstGeom>
          <a:noFill/>
          <a:ln>
            <a:solidFill>
              <a:schemeClr val="bg1"/>
            </a:solidFill>
          </a:ln>
        </p:spPr>
        <p:txBody>
          <a:bodyPr wrap="square" rtlCol="0">
            <a:spAutoFit/>
          </a:bodyPr>
          <a:lstStyle/>
          <a:p>
            <a:r>
              <a:rPr lang="en-US" sz="1400" dirty="0"/>
              <a:t>10</a:t>
            </a:r>
          </a:p>
        </p:txBody>
      </p:sp>
    </p:spTree>
    <p:extLst>
      <p:ext uri="{BB962C8B-B14F-4D97-AF65-F5344CB8AC3E}">
        <p14:creationId xmlns:p14="http://schemas.microsoft.com/office/powerpoint/2010/main" val="3100175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DB62FC4-A61F-14A5-E0CA-4DADC18B2179}"/>
              </a:ext>
            </a:extLst>
          </p:cNvPr>
          <p:cNvGraphicFramePr>
            <a:graphicFrameLocks noChangeAspect="1"/>
          </p:cNvGraphicFramePr>
          <p:nvPr>
            <p:custDataLst>
              <p:tags r:id="rId1"/>
            </p:custDataLst>
            <p:extLst>
              <p:ext uri="{D42A27DB-BD31-4B8C-83A1-F6EECF244321}">
                <p14:modId xmlns:p14="http://schemas.microsoft.com/office/powerpoint/2010/main" val="32187429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6" name="think-cell data - do not delete" hidden="1">
                        <a:extLst>
                          <a:ext uri="{FF2B5EF4-FFF2-40B4-BE49-F238E27FC236}">
                            <a16:creationId xmlns:a16="http://schemas.microsoft.com/office/drawing/2014/main" id="{8DB62FC4-A61F-14A5-E0CA-4DADC18B217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73F26F8-5A4B-A5DE-89CC-45C27C14E687}"/>
              </a:ext>
            </a:extLst>
          </p:cNvPr>
          <p:cNvSpPr>
            <a:spLocks noGrp="1"/>
          </p:cNvSpPr>
          <p:nvPr>
            <p:ph type="title"/>
          </p:nvPr>
        </p:nvSpPr>
        <p:spPr>
          <a:xfrm>
            <a:off x="337170" y="234864"/>
            <a:ext cx="10738233" cy="298327"/>
          </a:xfrm>
        </p:spPr>
        <p:txBody>
          <a:bodyPr vert="horz"/>
          <a:lstStyle/>
          <a:p>
            <a:r>
              <a:rPr lang="en-US"/>
              <a:t>RCC-Q reports highlight key data on expenses and revenue</a:t>
            </a:r>
          </a:p>
        </p:txBody>
      </p:sp>
      <p:sp>
        <p:nvSpPr>
          <p:cNvPr id="4" name="TextBox 3">
            <a:extLst>
              <a:ext uri="{FF2B5EF4-FFF2-40B4-BE49-F238E27FC236}">
                <a16:creationId xmlns:a16="http://schemas.microsoft.com/office/drawing/2014/main" id="{06B33449-1208-DFCA-2FAE-E1FA29DCBC25}"/>
              </a:ext>
            </a:extLst>
          </p:cNvPr>
          <p:cNvSpPr txBox="1"/>
          <p:nvPr/>
        </p:nvSpPr>
        <p:spPr>
          <a:xfrm>
            <a:off x="441079" y="696685"/>
            <a:ext cx="10530415" cy="3970318"/>
          </a:xfrm>
          <a:prstGeom prst="rect">
            <a:avLst/>
          </a:prstGeom>
          <a:noFill/>
        </p:spPr>
        <p:txBody>
          <a:bodyPr wrap="square" rtlCol="0">
            <a:spAutoFit/>
          </a:bodyPr>
          <a:lstStyle/>
          <a:p>
            <a:pPr>
              <a:spcAft>
                <a:spcPts val="1200"/>
              </a:spcAft>
            </a:pPr>
            <a:r>
              <a:rPr lang="en-US" sz="1400" b="1" dirty="0"/>
              <a:t>RCC-Q reports provide EOHHS with data from rest homes on their total yearly expenses and revenues which allows EOHHS to track trends in costs overall and across specific spend categories.</a:t>
            </a:r>
          </a:p>
          <a:p>
            <a:pPr>
              <a:spcAft>
                <a:spcPts val="1200"/>
              </a:spcAft>
            </a:pPr>
            <a:r>
              <a:rPr lang="en-US" sz="1400" dirty="0"/>
              <a:t>Based on two years of reported data, we have identified the following:</a:t>
            </a:r>
          </a:p>
          <a:p>
            <a:pPr marL="742950" lvl="1" indent="-285750">
              <a:spcAft>
                <a:spcPts val="1200"/>
              </a:spcAft>
              <a:buFont typeface="Wingdings" panose="05000000000000000000" pitchFamily="2" charset="2"/>
              <a:buChar char="§"/>
            </a:pPr>
            <a:r>
              <a:rPr lang="en-US" sz="1400" dirty="0"/>
              <a:t>The number of rest homes that met the 80% requirement has increased from 74% (38 out of 51) in FY23 to 78% (40 out of 51) in FY24</a:t>
            </a:r>
          </a:p>
          <a:p>
            <a:pPr marL="742950" lvl="1" indent="-285750">
              <a:spcAft>
                <a:spcPts val="1200"/>
              </a:spcAft>
              <a:buFont typeface="Wingdings" panose="05000000000000000000" pitchFamily="2" charset="2"/>
              <a:buChar char="§"/>
            </a:pPr>
            <a:r>
              <a:rPr lang="en-US" sz="1400" dirty="0"/>
              <a:t>For many rest homes the largest reported cost category is the salaries of their Administrator/Responsible person(s)</a:t>
            </a:r>
          </a:p>
          <a:p>
            <a:pPr marL="1257300" lvl="2" indent="-342900">
              <a:spcAft>
                <a:spcPts val="1200"/>
              </a:spcAft>
              <a:buFont typeface="Arial" panose="020B0604020202020204" pitchFamily="34" charset="0"/>
              <a:buChar char="-"/>
            </a:pPr>
            <a:r>
              <a:rPr lang="en-US" sz="1400" dirty="0"/>
              <a:t>In FY24, 13 out of 51 rest homes spent 30% or more of their total resident care expenses on Administrator / Responsible person</a:t>
            </a:r>
          </a:p>
          <a:p>
            <a:pPr marL="1257300" lvl="2" indent="-342900">
              <a:spcAft>
                <a:spcPts val="1200"/>
              </a:spcAft>
              <a:buFont typeface="Arial" panose="020B0604020202020204" pitchFamily="34" charset="0"/>
              <a:buChar char="-"/>
            </a:pPr>
            <a:r>
              <a:rPr lang="en-US" sz="1400" dirty="0"/>
              <a:t>Of those 13 rest homes, 5 are operated by the same owner, and these for-profit facilities report the highest Administrator/Responsible Person salaries across all rest homes. Four individuals in these roles collectively earned at least $1.9 million in salaries across these 5 small facilities, which together have a total of 178 licensed beds. </a:t>
            </a:r>
          </a:p>
          <a:p>
            <a:pPr marL="800100" lvl="1" indent="-342900">
              <a:spcAft>
                <a:spcPts val="1200"/>
              </a:spcAft>
              <a:buFont typeface="Wingdings" panose="05000000000000000000" pitchFamily="2" charset="2"/>
              <a:buChar char="§"/>
            </a:pPr>
            <a:r>
              <a:rPr lang="en-US" sz="1400" dirty="0"/>
              <a:t>The majority of rest homes (37 out of 51) reported an increase in revenue from FY23 to FY24 </a:t>
            </a:r>
          </a:p>
          <a:p>
            <a:pPr marL="800100" lvl="1" indent="-342900">
              <a:spcAft>
                <a:spcPts val="1200"/>
              </a:spcAft>
              <a:buFont typeface="Wingdings" panose="05000000000000000000" pitchFamily="2" charset="2"/>
              <a:buChar char="§"/>
            </a:pPr>
            <a:r>
              <a:rPr lang="en-US" sz="1400" dirty="0"/>
              <a:t>Some rest homes (10 out of 51) also reported a decrease in expenses from FY23 to FY24 </a:t>
            </a:r>
          </a:p>
        </p:txBody>
      </p:sp>
      <p:sp>
        <p:nvSpPr>
          <p:cNvPr id="14" name="TextBox 13">
            <a:extLst>
              <a:ext uri="{FF2B5EF4-FFF2-40B4-BE49-F238E27FC236}">
                <a16:creationId xmlns:a16="http://schemas.microsoft.com/office/drawing/2014/main" id="{C5A78D7F-B8E2-ED31-74AE-3CA2201B3936}"/>
              </a:ext>
            </a:extLst>
          </p:cNvPr>
          <p:cNvSpPr txBox="1"/>
          <p:nvPr/>
        </p:nvSpPr>
        <p:spPr>
          <a:xfrm>
            <a:off x="441079" y="4991764"/>
            <a:ext cx="10923607" cy="1169551"/>
          </a:xfrm>
          <a:prstGeom prst="rect">
            <a:avLst/>
          </a:prstGeom>
          <a:solidFill>
            <a:schemeClr val="bg1">
              <a:lumMod val="95000"/>
            </a:schemeClr>
          </a:solidFill>
          <a:ln>
            <a:solidFill>
              <a:schemeClr val="bg1">
                <a:lumMod val="65000"/>
              </a:schemeClr>
            </a:solidFill>
          </a:ln>
        </p:spPr>
        <p:txBody>
          <a:bodyPr wrap="square" rtlCol="0">
            <a:spAutoFit/>
          </a:bodyPr>
          <a:lstStyle/>
          <a:p>
            <a:r>
              <a:rPr lang="en-US" sz="1400" dirty="0"/>
              <a:t>Last year EOHHS conducted audits of FY23 RCC-Q reports for 5 rest homes who all reported an RCC-Q percentage of greater than 80%. The audit resulted in a reduction to the RCC-Q percentage (to below 80%) for two rest homes who could not produce documentation that supported all of their reported costs.</a:t>
            </a:r>
          </a:p>
          <a:p>
            <a:endParaRPr lang="en-US" sz="1400" dirty="0"/>
          </a:p>
          <a:p>
            <a:r>
              <a:rPr lang="en-US" sz="1400" dirty="0"/>
              <a:t>EOHHS has begun audits of FY24 RCC-Q reports for a new group of 5 rest homes.</a:t>
            </a:r>
          </a:p>
        </p:txBody>
      </p:sp>
      <p:sp>
        <p:nvSpPr>
          <p:cNvPr id="3" name="TextBox 2">
            <a:extLst>
              <a:ext uri="{FF2B5EF4-FFF2-40B4-BE49-F238E27FC236}">
                <a16:creationId xmlns:a16="http://schemas.microsoft.com/office/drawing/2014/main" id="{F4AACBE4-4CFB-B3DF-37F2-8FFF2E48E9AD}"/>
              </a:ext>
            </a:extLst>
          </p:cNvPr>
          <p:cNvSpPr txBox="1"/>
          <p:nvPr/>
        </p:nvSpPr>
        <p:spPr>
          <a:xfrm>
            <a:off x="11560629" y="6216479"/>
            <a:ext cx="483325" cy="307777"/>
          </a:xfrm>
          <a:prstGeom prst="rect">
            <a:avLst/>
          </a:prstGeom>
          <a:noFill/>
          <a:ln>
            <a:solidFill>
              <a:schemeClr val="bg1"/>
            </a:solidFill>
          </a:ln>
        </p:spPr>
        <p:txBody>
          <a:bodyPr wrap="square" rtlCol="0">
            <a:spAutoFit/>
          </a:bodyPr>
          <a:lstStyle/>
          <a:p>
            <a:r>
              <a:rPr lang="en-US" sz="1400" dirty="0"/>
              <a:t>11</a:t>
            </a:r>
          </a:p>
        </p:txBody>
      </p:sp>
    </p:spTree>
    <p:extLst>
      <p:ext uri="{BB962C8B-B14F-4D97-AF65-F5344CB8AC3E}">
        <p14:creationId xmlns:p14="http://schemas.microsoft.com/office/powerpoint/2010/main" val="2399382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252F7E4F-883E-C9B3-8874-2F6994780A60}"/>
              </a:ext>
            </a:extLst>
          </p:cNvPr>
          <p:cNvGraphicFramePr>
            <a:graphicFrameLocks noChangeAspect="1"/>
          </p:cNvGraphicFramePr>
          <p:nvPr>
            <p:custDataLst>
              <p:tags r:id="rId1"/>
            </p:custDataLst>
            <p:extLst>
              <p:ext uri="{D42A27DB-BD31-4B8C-83A1-F6EECF244321}">
                <p14:modId xmlns:p14="http://schemas.microsoft.com/office/powerpoint/2010/main" val="20269059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7" name="think-cell data - do not delete" hidden="1">
                        <a:extLst>
                          <a:ext uri="{FF2B5EF4-FFF2-40B4-BE49-F238E27FC236}">
                            <a16:creationId xmlns:a16="http://schemas.microsoft.com/office/drawing/2014/main" id="{252F7E4F-883E-C9B3-8874-2F6994780A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23F1F78-88E4-5FB1-487B-113D66712F36}"/>
              </a:ext>
            </a:extLst>
          </p:cNvPr>
          <p:cNvSpPr>
            <a:spLocks noGrp="1"/>
          </p:cNvSpPr>
          <p:nvPr>
            <p:ph type="title"/>
          </p:nvPr>
        </p:nvSpPr>
        <p:spPr>
          <a:xfrm>
            <a:off x="624689" y="234864"/>
            <a:ext cx="10346805" cy="298327"/>
          </a:xfrm>
        </p:spPr>
        <p:txBody>
          <a:bodyPr vert="horz"/>
          <a:lstStyle/>
          <a:p>
            <a:r>
              <a:rPr lang="en-US"/>
              <a:t>Examining feasibility of receiving federal reimbursement for rest home expenses</a:t>
            </a:r>
          </a:p>
        </p:txBody>
      </p:sp>
      <p:sp>
        <p:nvSpPr>
          <p:cNvPr id="6" name="TextBox 5">
            <a:extLst>
              <a:ext uri="{FF2B5EF4-FFF2-40B4-BE49-F238E27FC236}">
                <a16:creationId xmlns:a16="http://schemas.microsoft.com/office/drawing/2014/main" id="{F3F33B27-6E54-AEF7-8F06-B5B93E492D67}"/>
              </a:ext>
            </a:extLst>
          </p:cNvPr>
          <p:cNvSpPr txBox="1"/>
          <p:nvPr/>
        </p:nvSpPr>
        <p:spPr>
          <a:xfrm>
            <a:off x="665912" y="949586"/>
            <a:ext cx="10860175" cy="5155770"/>
          </a:xfrm>
          <a:prstGeom prst="rect">
            <a:avLst/>
          </a:prstGeom>
          <a:noFill/>
        </p:spPr>
        <p:txBody>
          <a:bodyPr wrap="square" lIns="91440" tIns="45720" rIns="91440" bIns="45720" rtlCol="0" anchor="t">
            <a:spAutoFit/>
          </a:bodyPr>
          <a:lstStyle/>
          <a:p>
            <a:pPr marL="285750" lvl="1" indent="-285750">
              <a:lnSpc>
                <a:spcPct val="150000"/>
              </a:lnSpc>
              <a:spcAft>
                <a:spcPts val="600"/>
              </a:spcAft>
              <a:buFont typeface="Wingdings" panose="05000000000000000000" pitchFamily="2" charset="2"/>
              <a:buChar char="§"/>
            </a:pPr>
            <a:r>
              <a:rPr lang="en-US" sz="1600" dirty="0"/>
              <a:t>Rest home services are currently ineligible for federal reimbursement through FMAP, as they are not included in the list of Medicaid services approved by CMS.</a:t>
            </a:r>
          </a:p>
          <a:p>
            <a:pPr marL="285750" lvl="1" indent="-285750">
              <a:lnSpc>
                <a:spcPct val="150000"/>
              </a:lnSpc>
              <a:spcAft>
                <a:spcPts val="600"/>
              </a:spcAft>
              <a:buFont typeface="Wingdings" panose="05000000000000000000" pitchFamily="2" charset="2"/>
              <a:buChar char="§"/>
            </a:pPr>
            <a:r>
              <a:rPr lang="en-US" sz="1600" dirty="0"/>
              <a:t>Public rest home residents often have MassHealth coverage, but they are not required to be on MassHealth to access rest home services.</a:t>
            </a:r>
          </a:p>
          <a:p>
            <a:pPr marL="285750" lvl="1" indent="-285750">
              <a:lnSpc>
                <a:spcPct val="150000"/>
              </a:lnSpc>
              <a:spcAft>
                <a:spcPts val="600"/>
              </a:spcAft>
              <a:buFont typeface="Wingdings" panose="05000000000000000000" pitchFamily="2" charset="2"/>
              <a:buChar char="§"/>
            </a:pPr>
            <a:r>
              <a:rPr lang="en-US" sz="1600" dirty="0">
                <a:cs typeface="Arial"/>
              </a:rPr>
              <a:t>However, some residents with MassHealth coverage, such as those on MassHealth Standard, may qualify for certain LTSS services. Many residents already receive LTSS services, including Adult Day Health (ADH), Day Habilitation, and Home Health, for which MassHealth receives federal matching funds.</a:t>
            </a:r>
          </a:p>
          <a:p>
            <a:pPr marL="285750" lvl="1" indent="-285750">
              <a:lnSpc>
                <a:spcPct val="150000"/>
              </a:lnSpc>
              <a:spcAft>
                <a:spcPts val="600"/>
              </a:spcAft>
              <a:buFont typeface="Wingdings" panose="05000000000000000000" pitchFamily="2" charset="2"/>
              <a:buChar char="§"/>
            </a:pPr>
            <a:r>
              <a:rPr lang="en-US" sz="1600" dirty="0"/>
              <a:t>With the new federal administration, it remains uncertain whether CMS policies will change and, if so, how those changes may impact rest home services.</a:t>
            </a:r>
          </a:p>
          <a:p>
            <a:pPr marL="285750" lvl="1" indent="-285750">
              <a:lnSpc>
                <a:spcPct val="150000"/>
              </a:lnSpc>
              <a:spcAft>
                <a:spcPts val="600"/>
              </a:spcAft>
              <a:buFont typeface="Wingdings" panose="05000000000000000000" pitchFamily="2" charset="2"/>
              <a:buChar char="§"/>
            </a:pPr>
            <a:r>
              <a:rPr lang="en-US" sz="1600" dirty="0"/>
              <a:t>Under the current CMS rules, obtaining a waiver to cover certain services provided by rest homes would be challenging. Furthermore, even if CMS were to approve such a waiver, rest homes would then be subject to specific Medicaid requirements for service provision. Additionally, all residents receiving these services would need to be MassHealth members.</a:t>
            </a:r>
          </a:p>
        </p:txBody>
      </p:sp>
      <p:sp>
        <p:nvSpPr>
          <p:cNvPr id="3" name="TextBox 2">
            <a:extLst>
              <a:ext uri="{FF2B5EF4-FFF2-40B4-BE49-F238E27FC236}">
                <a16:creationId xmlns:a16="http://schemas.microsoft.com/office/drawing/2014/main" id="{000C316D-752C-DBA5-2F66-F74FEF84279D}"/>
              </a:ext>
            </a:extLst>
          </p:cNvPr>
          <p:cNvSpPr txBox="1"/>
          <p:nvPr/>
        </p:nvSpPr>
        <p:spPr>
          <a:xfrm>
            <a:off x="11560629" y="6216479"/>
            <a:ext cx="483325" cy="307777"/>
          </a:xfrm>
          <a:prstGeom prst="rect">
            <a:avLst/>
          </a:prstGeom>
          <a:noFill/>
          <a:ln>
            <a:solidFill>
              <a:schemeClr val="bg1"/>
            </a:solidFill>
          </a:ln>
        </p:spPr>
        <p:txBody>
          <a:bodyPr wrap="square" rtlCol="0">
            <a:spAutoFit/>
          </a:bodyPr>
          <a:lstStyle/>
          <a:p>
            <a:r>
              <a:rPr lang="en-US" sz="1400" dirty="0"/>
              <a:t>12</a:t>
            </a:r>
          </a:p>
        </p:txBody>
      </p:sp>
    </p:spTree>
    <p:extLst>
      <p:ext uri="{BB962C8B-B14F-4D97-AF65-F5344CB8AC3E}">
        <p14:creationId xmlns:p14="http://schemas.microsoft.com/office/powerpoint/2010/main" val="2636544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E84F51F-74DC-16E0-4EB2-F5B52ABFF938}"/>
              </a:ext>
            </a:extLst>
          </p:cNvPr>
          <p:cNvGraphicFramePr>
            <a:graphicFrameLocks noChangeAspect="1"/>
          </p:cNvGraphicFramePr>
          <p:nvPr>
            <p:custDataLst>
              <p:tags r:id="rId1"/>
            </p:custDataLst>
            <p:extLst>
              <p:ext uri="{D42A27DB-BD31-4B8C-83A1-F6EECF244321}">
                <p14:modId xmlns:p14="http://schemas.microsoft.com/office/powerpoint/2010/main" val="15952606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3" name="think-cell data - do not delete" hidden="1">
                        <a:extLst>
                          <a:ext uri="{FF2B5EF4-FFF2-40B4-BE49-F238E27FC236}">
                            <a16:creationId xmlns:a16="http://schemas.microsoft.com/office/drawing/2014/main" id="{9E84F51F-74DC-16E0-4EB2-F5B52ABFF93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EA67E20-816D-4E68-3FA6-DAC81F40EFC4}"/>
              </a:ext>
            </a:extLst>
          </p:cNvPr>
          <p:cNvSpPr>
            <a:spLocks noGrp="1"/>
          </p:cNvSpPr>
          <p:nvPr>
            <p:ph type="title"/>
          </p:nvPr>
        </p:nvSpPr>
        <p:spPr>
          <a:xfrm>
            <a:off x="271604" y="3003701"/>
            <a:ext cx="10631524" cy="369332"/>
          </a:xfrm>
        </p:spPr>
        <p:txBody>
          <a:bodyPr vert="horz"/>
          <a:lstStyle/>
          <a:p>
            <a:r>
              <a:rPr lang="en-US" sz="2400"/>
              <a:t>Appendix</a:t>
            </a:r>
          </a:p>
        </p:txBody>
      </p:sp>
      <p:sp>
        <p:nvSpPr>
          <p:cNvPr id="4" name="TextBox 3">
            <a:extLst>
              <a:ext uri="{FF2B5EF4-FFF2-40B4-BE49-F238E27FC236}">
                <a16:creationId xmlns:a16="http://schemas.microsoft.com/office/drawing/2014/main" id="{C1665940-D565-A183-FCC1-F65CEE826D09}"/>
              </a:ext>
            </a:extLst>
          </p:cNvPr>
          <p:cNvSpPr txBox="1"/>
          <p:nvPr/>
        </p:nvSpPr>
        <p:spPr>
          <a:xfrm>
            <a:off x="11560629" y="6216479"/>
            <a:ext cx="483325" cy="307777"/>
          </a:xfrm>
          <a:prstGeom prst="rect">
            <a:avLst/>
          </a:prstGeom>
          <a:noFill/>
          <a:ln>
            <a:solidFill>
              <a:schemeClr val="bg1"/>
            </a:solidFill>
          </a:ln>
        </p:spPr>
        <p:txBody>
          <a:bodyPr wrap="square" rtlCol="0">
            <a:spAutoFit/>
          </a:bodyPr>
          <a:lstStyle/>
          <a:p>
            <a:r>
              <a:rPr lang="en-US" sz="1400" dirty="0"/>
              <a:t>13</a:t>
            </a:r>
          </a:p>
        </p:txBody>
      </p:sp>
    </p:spTree>
    <p:extLst>
      <p:ext uri="{BB962C8B-B14F-4D97-AF65-F5344CB8AC3E}">
        <p14:creationId xmlns:p14="http://schemas.microsoft.com/office/powerpoint/2010/main" val="905701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9299F-C6B7-9F22-B86A-6E91D13BEE4D}"/>
              </a:ext>
            </a:extLst>
          </p:cNvPr>
          <p:cNvSpPr>
            <a:spLocks noGrp="1"/>
          </p:cNvSpPr>
          <p:nvPr>
            <p:ph type="title"/>
          </p:nvPr>
        </p:nvSpPr>
        <p:spPr>
          <a:xfrm>
            <a:off x="615636" y="234864"/>
            <a:ext cx="10355858" cy="298327"/>
          </a:xfrm>
        </p:spPr>
        <p:txBody>
          <a:bodyPr/>
          <a:lstStyle/>
          <a:p>
            <a:r>
              <a:rPr lang="en-US"/>
              <a:t>Why Rest Home rates are promulgated on an emergency basis</a:t>
            </a:r>
          </a:p>
        </p:txBody>
      </p:sp>
      <p:sp>
        <p:nvSpPr>
          <p:cNvPr id="3" name="TextBox 2">
            <a:extLst>
              <a:ext uri="{FF2B5EF4-FFF2-40B4-BE49-F238E27FC236}">
                <a16:creationId xmlns:a16="http://schemas.microsoft.com/office/drawing/2014/main" id="{B76C76E1-863F-1DCC-15FB-ABE699B93556}"/>
              </a:ext>
            </a:extLst>
          </p:cNvPr>
          <p:cNvSpPr txBox="1"/>
          <p:nvPr/>
        </p:nvSpPr>
        <p:spPr>
          <a:xfrm>
            <a:off x="615636" y="1028700"/>
            <a:ext cx="10936585" cy="4036426"/>
          </a:xfrm>
          <a:prstGeom prst="rect">
            <a:avLst/>
          </a:prstGeom>
          <a:noFill/>
        </p:spPr>
        <p:txBody>
          <a:bodyPr wrap="square" rtlCol="0">
            <a:spAutoFit/>
          </a:bodyPr>
          <a:lstStyle/>
          <a:p>
            <a:pPr marL="0" marR="0">
              <a:lnSpc>
                <a:spcPct val="150000"/>
              </a:lnSpc>
              <a:spcAft>
                <a:spcPts val="600"/>
              </a:spcAft>
            </a:pPr>
            <a:r>
              <a:rPr lang="en-US" sz="2000">
                <a:effectLst/>
                <a:latin typeface="+mj-lt"/>
                <a:ea typeface="Aptos" panose="020B0004020202020204" pitchFamily="34" charset="0"/>
                <a:cs typeface="Aptos" panose="020B0004020202020204" pitchFamily="34" charset="0"/>
              </a:rPr>
              <a:t>There are several reasons for this approach:</a:t>
            </a:r>
          </a:p>
          <a:p>
            <a:pPr marL="342900" marR="0" lvl="0" indent="-342900">
              <a:lnSpc>
                <a:spcPct val="150000"/>
              </a:lnSpc>
              <a:spcAft>
                <a:spcPts val="600"/>
              </a:spcAft>
              <a:buFont typeface="+mj-lt"/>
              <a:buAutoNum type="arabicPeriod"/>
              <a:tabLst>
                <a:tab pos="457200" algn="l"/>
              </a:tabLst>
            </a:pPr>
            <a:r>
              <a:rPr lang="en-US" sz="2000">
                <a:effectLst/>
                <a:latin typeface="+mj-lt"/>
                <a:ea typeface="Times New Roman" panose="02020603050405020304" pitchFamily="18" charset="0"/>
                <a:cs typeface="Aptos" panose="020B0004020202020204" pitchFamily="34" charset="0"/>
              </a:rPr>
              <a:t>Historically, EOHHS has promulgated rest home rates annually on either December 1 or January 1.</a:t>
            </a:r>
          </a:p>
          <a:p>
            <a:pPr marL="342900" marR="0" lvl="0" indent="-342900">
              <a:lnSpc>
                <a:spcPct val="150000"/>
              </a:lnSpc>
              <a:spcAft>
                <a:spcPts val="600"/>
              </a:spcAft>
              <a:buFont typeface="+mj-lt"/>
              <a:buAutoNum type="arabicPeriod"/>
              <a:tabLst>
                <a:tab pos="457200" algn="l"/>
              </a:tabLst>
            </a:pPr>
            <a:r>
              <a:rPr lang="en-US" sz="2000">
                <a:effectLst/>
                <a:latin typeface="+mj-lt"/>
                <a:ea typeface="Times New Roman" panose="02020603050405020304" pitchFamily="18" charset="0"/>
                <a:cs typeface="Aptos" panose="020B0004020202020204" pitchFamily="34" charset="0"/>
              </a:rPr>
              <a:t>The non-emergency process typically takes 8–9 months. Following this timeline, the FY25 rates would not be promulgated until the end of the first quarter of FY26.</a:t>
            </a:r>
          </a:p>
          <a:p>
            <a:pPr marL="342900" marR="0" lvl="0" indent="-342900">
              <a:lnSpc>
                <a:spcPct val="150000"/>
              </a:lnSpc>
              <a:spcAft>
                <a:spcPts val="600"/>
              </a:spcAft>
              <a:buFont typeface="+mj-lt"/>
              <a:buAutoNum type="arabicPeriod"/>
              <a:tabLst>
                <a:tab pos="457200" algn="l"/>
              </a:tabLst>
            </a:pPr>
            <a:r>
              <a:rPr lang="en-US" sz="2000">
                <a:effectLst/>
                <a:latin typeface="+mj-lt"/>
                <a:ea typeface="Times New Roman" panose="02020603050405020304" pitchFamily="18" charset="0"/>
                <a:cs typeface="Aptos" panose="020B0004020202020204" pitchFamily="34" charset="0"/>
              </a:rPr>
              <a:t>To ensure FY25 rates are promulgated by January 2025, the agency must utilize the emergency process.</a:t>
            </a:r>
          </a:p>
          <a:p>
            <a:pPr marR="0" lvl="0">
              <a:lnSpc>
                <a:spcPct val="150000"/>
              </a:lnSpc>
              <a:spcAft>
                <a:spcPts val="600"/>
              </a:spcAft>
              <a:tabLst>
                <a:tab pos="457200" algn="l"/>
              </a:tabLst>
            </a:pPr>
            <a:r>
              <a:rPr lang="en-US" sz="2000">
                <a:effectLst/>
                <a:latin typeface="+mj-lt"/>
                <a:ea typeface="Times New Roman" panose="02020603050405020304" pitchFamily="18" charset="0"/>
                <a:cs typeface="Aptos" panose="020B0004020202020204" pitchFamily="34" charset="0"/>
              </a:rPr>
              <a:t>EOHHS has consistently used the emergency process for rest home rates for many years.</a:t>
            </a:r>
            <a:endParaRPr lang="en-US" sz="2000">
              <a:latin typeface="+mj-lt"/>
            </a:endParaRPr>
          </a:p>
        </p:txBody>
      </p:sp>
      <p:sp>
        <p:nvSpPr>
          <p:cNvPr id="4" name="TextBox 3">
            <a:extLst>
              <a:ext uri="{FF2B5EF4-FFF2-40B4-BE49-F238E27FC236}">
                <a16:creationId xmlns:a16="http://schemas.microsoft.com/office/drawing/2014/main" id="{E677631B-6AEC-3697-D85E-42D399B576A5}"/>
              </a:ext>
            </a:extLst>
          </p:cNvPr>
          <p:cNvSpPr txBox="1"/>
          <p:nvPr/>
        </p:nvSpPr>
        <p:spPr>
          <a:xfrm>
            <a:off x="11560629" y="6216479"/>
            <a:ext cx="483325" cy="307777"/>
          </a:xfrm>
          <a:prstGeom prst="rect">
            <a:avLst/>
          </a:prstGeom>
          <a:noFill/>
          <a:ln>
            <a:solidFill>
              <a:schemeClr val="bg1"/>
            </a:solidFill>
          </a:ln>
        </p:spPr>
        <p:txBody>
          <a:bodyPr wrap="square" rtlCol="0">
            <a:spAutoFit/>
          </a:bodyPr>
          <a:lstStyle/>
          <a:p>
            <a:r>
              <a:rPr lang="en-US" sz="1400" dirty="0"/>
              <a:t>14</a:t>
            </a:r>
          </a:p>
        </p:txBody>
      </p:sp>
    </p:spTree>
    <p:extLst>
      <p:ext uri="{BB962C8B-B14F-4D97-AF65-F5344CB8AC3E}">
        <p14:creationId xmlns:p14="http://schemas.microsoft.com/office/powerpoint/2010/main" val="286228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91F2C089-7ABD-7523-BD8F-7F88BB079F42}"/>
              </a:ext>
            </a:extLst>
          </p:cNvPr>
          <p:cNvGraphicFramePr>
            <a:graphicFrameLocks noChangeAspect="1"/>
          </p:cNvGraphicFramePr>
          <p:nvPr>
            <p:custDataLst>
              <p:tags r:id="rId1"/>
            </p:custDataLst>
            <p:extLst>
              <p:ext uri="{D42A27DB-BD31-4B8C-83A1-F6EECF244321}">
                <p14:modId xmlns:p14="http://schemas.microsoft.com/office/powerpoint/2010/main" val="41467632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4" name="think-cell data - do not delete" hidden="1">
                        <a:extLst>
                          <a:ext uri="{FF2B5EF4-FFF2-40B4-BE49-F238E27FC236}">
                            <a16:creationId xmlns:a16="http://schemas.microsoft.com/office/drawing/2014/main" id="{91F2C089-7ABD-7523-BD8F-7F88BB079F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6A0C83F-2BE7-AA5F-F170-BB0BA1DEAA79}"/>
              </a:ext>
            </a:extLst>
          </p:cNvPr>
          <p:cNvSpPr>
            <a:spLocks noGrp="1"/>
          </p:cNvSpPr>
          <p:nvPr>
            <p:ph type="title"/>
          </p:nvPr>
        </p:nvSpPr>
        <p:spPr>
          <a:xfrm>
            <a:off x="534154" y="234864"/>
            <a:ext cx="10437340" cy="298327"/>
          </a:xfrm>
        </p:spPr>
        <p:txBody>
          <a:bodyPr vert="horz"/>
          <a:lstStyle/>
          <a:p>
            <a:r>
              <a:rPr lang="en-US"/>
              <a:t>RY25 rates and fiscal impacts for all Rest Homes</a:t>
            </a:r>
          </a:p>
        </p:txBody>
      </p:sp>
      <p:graphicFrame>
        <p:nvGraphicFramePr>
          <p:cNvPr id="6" name="Table 5">
            <a:extLst>
              <a:ext uri="{FF2B5EF4-FFF2-40B4-BE49-F238E27FC236}">
                <a16:creationId xmlns:a16="http://schemas.microsoft.com/office/drawing/2014/main" id="{39DC0846-6B2C-A6C8-064E-771BA0084DBA}"/>
              </a:ext>
            </a:extLst>
          </p:cNvPr>
          <p:cNvGraphicFramePr>
            <a:graphicFrameLocks noGrp="1"/>
          </p:cNvGraphicFramePr>
          <p:nvPr>
            <p:extLst>
              <p:ext uri="{D42A27DB-BD31-4B8C-83A1-F6EECF244321}">
                <p14:modId xmlns:p14="http://schemas.microsoft.com/office/powerpoint/2010/main" val="3399912780"/>
              </p:ext>
            </p:extLst>
          </p:nvPr>
        </p:nvGraphicFramePr>
        <p:xfrm>
          <a:off x="534154" y="699707"/>
          <a:ext cx="10764571" cy="5551148"/>
        </p:xfrm>
        <a:graphic>
          <a:graphicData uri="http://schemas.openxmlformats.org/drawingml/2006/table">
            <a:tbl>
              <a:tblPr/>
              <a:tblGrid>
                <a:gridCol w="4028736">
                  <a:extLst>
                    <a:ext uri="{9D8B030D-6E8A-4147-A177-3AD203B41FA5}">
                      <a16:colId xmlns:a16="http://schemas.microsoft.com/office/drawing/2014/main" val="2739282631"/>
                    </a:ext>
                  </a:extLst>
                </a:gridCol>
                <a:gridCol w="1469421">
                  <a:extLst>
                    <a:ext uri="{9D8B030D-6E8A-4147-A177-3AD203B41FA5}">
                      <a16:colId xmlns:a16="http://schemas.microsoft.com/office/drawing/2014/main" val="1077472379"/>
                    </a:ext>
                  </a:extLst>
                </a:gridCol>
                <a:gridCol w="1236317">
                  <a:extLst>
                    <a:ext uri="{9D8B030D-6E8A-4147-A177-3AD203B41FA5}">
                      <a16:colId xmlns:a16="http://schemas.microsoft.com/office/drawing/2014/main" val="572259010"/>
                    </a:ext>
                  </a:extLst>
                </a:gridCol>
                <a:gridCol w="1395705">
                  <a:extLst>
                    <a:ext uri="{9D8B030D-6E8A-4147-A177-3AD203B41FA5}">
                      <a16:colId xmlns:a16="http://schemas.microsoft.com/office/drawing/2014/main" val="861149843"/>
                    </a:ext>
                  </a:extLst>
                </a:gridCol>
                <a:gridCol w="1341071">
                  <a:extLst>
                    <a:ext uri="{9D8B030D-6E8A-4147-A177-3AD203B41FA5}">
                      <a16:colId xmlns:a16="http://schemas.microsoft.com/office/drawing/2014/main" val="2276142632"/>
                    </a:ext>
                  </a:extLst>
                </a:gridCol>
                <a:gridCol w="1293321">
                  <a:extLst>
                    <a:ext uri="{9D8B030D-6E8A-4147-A177-3AD203B41FA5}">
                      <a16:colId xmlns:a16="http://schemas.microsoft.com/office/drawing/2014/main" val="2520604954"/>
                    </a:ext>
                  </a:extLst>
                </a:gridCol>
              </a:tblGrid>
              <a:tr h="606233">
                <a:tc>
                  <a:txBody>
                    <a:bodyPr/>
                    <a:lstStyle/>
                    <a:p>
                      <a:pPr algn="ctr" fontAlgn="b"/>
                      <a:r>
                        <a:rPr lang="en-US" sz="1200" b="1" i="0" u="none" strike="noStrike">
                          <a:solidFill>
                            <a:schemeClr val="tx1"/>
                          </a:solidFill>
                          <a:effectLst/>
                          <a:latin typeface="Aptos Narrow" panose="020B0004020202020204" pitchFamily="34" charset="0"/>
                        </a:rPr>
                        <a:t>Rest Home Name</a:t>
                      </a:r>
                    </a:p>
                  </a:txBody>
                  <a:tcPr marL="265" marR="265" marT="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200" b="1" i="0" u="none" strike="noStrike">
                          <a:solidFill>
                            <a:schemeClr val="tx1"/>
                          </a:solidFill>
                          <a:effectLst/>
                          <a:latin typeface="Aptos Narrow" panose="020B0004020202020204" pitchFamily="34" charset="0"/>
                        </a:rPr>
                        <a:t>Projected FY25 DTA &amp; EAEDC Days</a:t>
                      </a:r>
                    </a:p>
                  </a:txBody>
                  <a:tcPr marL="265" marR="265" marT="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200" b="1" i="0" u="none" strike="noStrike">
                          <a:solidFill>
                            <a:schemeClr val="tx1"/>
                          </a:solidFill>
                          <a:effectLst/>
                          <a:latin typeface="Aptos Narrow" panose="020B0004020202020204" pitchFamily="34" charset="0"/>
                        </a:rPr>
                        <a:t>FY24 Current Rate Total</a:t>
                      </a:r>
                    </a:p>
                  </a:txBody>
                  <a:tcPr marL="265" marR="265" marT="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200" b="1" i="0" u="none" strike="noStrike">
                          <a:solidFill>
                            <a:schemeClr val="tx1"/>
                          </a:solidFill>
                          <a:effectLst/>
                          <a:latin typeface="Aptos Narrow" panose="020B0004020202020204" pitchFamily="34" charset="0"/>
                        </a:rPr>
                        <a:t>Proposed Per Diem</a:t>
                      </a:r>
                    </a:p>
                  </a:txBody>
                  <a:tcPr marL="265" marR="265" marT="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200" b="1" i="0" u="none" strike="noStrike">
                          <a:solidFill>
                            <a:schemeClr val="tx1"/>
                          </a:solidFill>
                          <a:effectLst/>
                          <a:latin typeface="Aptos Narrow" panose="020B0004020202020204" pitchFamily="34" charset="0"/>
                        </a:rPr>
                        <a:t>Proposed Per Diem Increase</a:t>
                      </a:r>
                    </a:p>
                  </a:txBody>
                  <a:tcPr marL="265" marR="265" marT="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200" b="1" i="0" u="none" strike="noStrike">
                          <a:solidFill>
                            <a:schemeClr val="tx1"/>
                          </a:solidFill>
                          <a:effectLst/>
                          <a:latin typeface="Aptos Narrow" panose="020B0004020202020204" pitchFamily="34" charset="0"/>
                        </a:rPr>
                        <a:t>RCC-Q Score</a:t>
                      </a:r>
                    </a:p>
                  </a:txBody>
                  <a:tcPr marL="265" marR="265" marT="2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84090618"/>
                  </a:ext>
                </a:extLst>
              </a:tr>
              <a:tr h="162772">
                <a:tc>
                  <a:txBody>
                    <a:bodyPr/>
                    <a:lstStyle/>
                    <a:p>
                      <a:pPr algn="l" fontAlgn="b"/>
                      <a:r>
                        <a:rPr lang="en-US" sz="1200" b="0" i="0" u="none" strike="noStrike">
                          <a:solidFill>
                            <a:srgbClr val="000000"/>
                          </a:solidFill>
                          <a:effectLst/>
                          <a:latin typeface="Aptos Narrow" panose="020B0004020202020204" pitchFamily="34" charset="0"/>
                        </a:rPr>
                        <a:t>ANN'S REST HOME</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Aptos Narrow" panose="020B0004020202020204" pitchFamily="34" charset="0"/>
                        </a:rPr>
                        <a:t>                                     2,865 </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$130.80</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$130.80</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$0.00</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181%</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2383940"/>
                  </a:ext>
                </a:extLst>
              </a:tr>
              <a:tr h="162772">
                <a:tc>
                  <a:txBody>
                    <a:bodyPr/>
                    <a:lstStyle/>
                    <a:p>
                      <a:pPr algn="l" fontAlgn="b"/>
                      <a:r>
                        <a:rPr lang="en-US" sz="1200" b="0" i="0" u="none" strike="noStrike">
                          <a:solidFill>
                            <a:srgbClr val="000000"/>
                          </a:solidFill>
                          <a:effectLst/>
                          <a:latin typeface="Aptos Narrow" panose="020B0004020202020204" pitchFamily="34" charset="0"/>
                        </a:rPr>
                        <a:t>APPLEWOOD A HOME FOR ELDERS</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Aptos Narrow" panose="020B0004020202020204" pitchFamily="34" charset="0"/>
                        </a:rPr>
                        <a:t>                                     9,367 </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$174.49</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$174.49</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$0.00</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96%</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4383665"/>
                  </a:ext>
                </a:extLst>
              </a:tr>
              <a:tr h="162772">
                <a:tc>
                  <a:txBody>
                    <a:bodyPr/>
                    <a:lstStyle/>
                    <a:p>
                      <a:pPr algn="l" fontAlgn="b"/>
                      <a:r>
                        <a:rPr lang="en-US" sz="1200" b="0" i="0" u="none" strike="noStrike">
                          <a:solidFill>
                            <a:srgbClr val="000000"/>
                          </a:solidFill>
                          <a:effectLst/>
                          <a:latin typeface="Aptos Narrow" panose="020B0004020202020204" pitchFamily="34" charset="0"/>
                        </a:rPr>
                        <a:t>BEAVEN KELLY HOME</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ctr" fontAlgn="b"/>
                      <a:r>
                        <a:rPr lang="en-US" sz="1200" b="0" i="0" u="none" strike="noStrike">
                          <a:solidFill>
                            <a:srgbClr val="000000"/>
                          </a:solidFill>
                          <a:effectLst/>
                          <a:latin typeface="Aptos Narrow" panose="020B0004020202020204" pitchFamily="34" charset="0"/>
                        </a:rPr>
                        <a:t>                                   17,131 </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$127.28</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$120.92</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-$6.36</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69%</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extLst>
                  <a:ext uri="{0D108BD9-81ED-4DB2-BD59-A6C34878D82A}">
                    <a16:rowId xmlns:a16="http://schemas.microsoft.com/office/drawing/2014/main" val="3695119043"/>
                  </a:ext>
                </a:extLst>
              </a:tr>
              <a:tr h="162772">
                <a:tc>
                  <a:txBody>
                    <a:bodyPr/>
                    <a:lstStyle/>
                    <a:p>
                      <a:pPr algn="l" fontAlgn="b"/>
                      <a:r>
                        <a:rPr lang="en-US" sz="1200" b="0" i="0" u="none" strike="noStrike">
                          <a:solidFill>
                            <a:srgbClr val="000000"/>
                          </a:solidFill>
                          <a:effectLst/>
                          <a:latin typeface="Aptos Narrow" panose="020B0004020202020204" pitchFamily="34" charset="0"/>
                        </a:rPr>
                        <a:t>BROOKHAVEN ASSISTED CARE</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Aptos Narrow" panose="020B0004020202020204" pitchFamily="34" charset="0"/>
                        </a:rPr>
                        <a:t>                                     6,058 </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$116.58</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$141.05</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$24.47</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80%</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1781624"/>
                  </a:ext>
                </a:extLst>
              </a:tr>
              <a:tr h="162772">
                <a:tc>
                  <a:txBody>
                    <a:bodyPr/>
                    <a:lstStyle/>
                    <a:p>
                      <a:pPr algn="l" fontAlgn="b"/>
                      <a:r>
                        <a:rPr lang="en-US" sz="1200" b="0" i="0" u="none" strike="noStrike">
                          <a:solidFill>
                            <a:srgbClr val="000000"/>
                          </a:solidFill>
                          <a:effectLst/>
                          <a:latin typeface="Aptos Narrow" panose="020B0004020202020204" pitchFamily="34" charset="0"/>
                        </a:rPr>
                        <a:t>BURGOYNE REST HOME</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Aptos Narrow" panose="020B0004020202020204" pitchFamily="34" charset="0"/>
                        </a:rPr>
                        <a:t>                                     2,563 </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$109.69</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$118.39</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$8.70</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97%</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9853548"/>
                  </a:ext>
                </a:extLst>
              </a:tr>
              <a:tr h="162772">
                <a:tc>
                  <a:txBody>
                    <a:bodyPr/>
                    <a:lstStyle/>
                    <a:p>
                      <a:pPr algn="l" fontAlgn="b"/>
                      <a:r>
                        <a:rPr lang="en-US" sz="1200" b="0" i="0" u="none" strike="noStrike">
                          <a:solidFill>
                            <a:srgbClr val="000000"/>
                          </a:solidFill>
                          <a:effectLst/>
                          <a:latin typeface="Aptos Narrow" panose="020B0004020202020204" pitchFamily="34" charset="0"/>
                        </a:rPr>
                        <a:t>Cape Winds of Hyannis, Inc (Fraser)</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1779">
                        <a:alpha val="25098"/>
                      </a:srgbClr>
                    </a:solidFill>
                  </a:tcPr>
                </a:tc>
                <a:tc>
                  <a:txBody>
                    <a:bodyPr/>
                    <a:lstStyle/>
                    <a:p>
                      <a:pPr algn="ctr" fontAlgn="b"/>
                      <a:r>
                        <a:rPr lang="en-US" sz="1200" b="0" i="0" u="none" strike="noStrike">
                          <a:solidFill>
                            <a:srgbClr val="000000"/>
                          </a:solidFill>
                          <a:effectLst/>
                          <a:latin typeface="Aptos Narrow" panose="020B0004020202020204" pitchFamily="34" charset="0"/>
                        </a:rPr>
                        <a:t>                                   10,033 </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1779">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$109.53</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1779">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$111.02</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1779">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$1.49</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1779">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24%</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1779">
                        <a:alpha val="25098"/>
                      </a:srgbClr>
                    </a:solidFill>
                  </a:tcPr>
                </a:tc>
                <a:extLst>
                  <a:ext uri="{0D108BD9-81ED-4DB2-BD59-A6C34878D82A}">
                    <a16:rowId xmlns:a16="http://schemas.microsoft.com/office/drawing/2014/main" val="2406283362"/>
                  </a:ext>
                </a:extLst>
              </a:tr>
              <a:tr h="162772">
                <a:tc>
                  <a:txBody>
                    <a:bodyPr/>
                    <a:lstStyle/>
                    <a:p>
                      <a:pPr algn="l" fontAlgn="b"/>
                      <a:r>
                        <a:rPr lang="en-US" sz="1200" b="0" i="0" u="none" strike="noStrike">
                          <a:solidFill>
                            <a:srgbClr val="000000"/>
                          </a:solidFill>
                          <a:effectLst/>
                          <a:latin typeface="Aptos Narrow" panose="020B0004020202020204" pitchFamily="34" charset="0"/>
                        </a:rPr>
                        <a:t>Cape Winds of Sandwich Inc (Fraser)</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Aptos Narrow" panose="020B0004020202020204" pitchFamily="34" charset="0"/>
                        </a:rPr>
                        <a:t>                                     4,342 </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$124.11</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$124.11</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$0.00</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110%</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7601844"/>
                  </a:ext>
                </a:extLst>
              </a:tr>
              <a:tr h="162772">
                <a:tc>
                  <a:txBody>
                    <a:bodyPr/>
                    <a:lstStyle/>
                    <a:p>
                      <a:pPr algn="l" fontAlgn="b"/>
                      <a:r>
                        <a:rPr lang="en-US" sz="1200" b="0" i="0" u="none" strike="noStrike">
                          <a:solidFill>
                            <a:srgbClr val="000000"/>
                          </a:solidFill>
                          <a:effectLst/>
                          <a:latin typeface="Aptos Narrow" panose="020B0004020202020204" pitchFamily="34" charset="0"/>
                        </a:rPr>
                        <a:t>CHARLTON MANOR RH, LLC.</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Aptos Narrow" panose="020B0004020202020204" pitchFamily="34" charset="0"/>
                        </a:rPr>
                        <a:t>                                     6,166 </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$120.89</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$126.86</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$5.97</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80%</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4881032"/>
                  </a:ext>
                </a:extLst>
              </a:tr>
              <a:tr h="162772">
                <a:tc>
                  <a:txBody>
                    <a:bodyPr/>
                    <a:lstStyle/>
                    <a:p>
                      <a:pPr algn="l" fontAlgn="b"/>
                      <a:r>
                        <a:rPr lang="en-US" sz="1200" b="0" i="0" u="none" strike="noStrike">
                          <a:solidFill>
                            <a:srgbClr val="000000"/>
                          </a:solidFill>
                          <a:effectLst/>
                          <a:latin typeface="Aptos Narrow" panose="020B0004020202020204" pitchFamily="34" charset="0"/>
                        </a:rPr>
                        <a:t>CRESCENT MANOR ASSISTED CARE, LLC</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Aptos Narrow" panose="020B0004020202020204" pitchFamily="34" charset="0"/>
                        </a:rPr>
                        <a:t>                                   17,417 </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$141.78</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$141.78</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$0.00</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95%</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8511842"/>
                  </a:ext>
                </a:extLst>
              </a:tr>
              <a:tr h="162772">
                <a:tc>
                  <a:txBody>
                    <a:bodyPr/>
                    <a:lstStyle/>
                    <a:p>
                      <a:pPr algn="l" fontAlgn="b"/>
                      <a:r>
                        <a:rPr lang="en-US" sz="1200" b="0" i="0" u="none" strike="noStrike">
                          <a:solidFill>
                            <a:srgbClr val="000000"/>
                          </a:solidFill>
                          <a:effectLst/>
                          <a:latin typeface="Aptos Narrow" panose="020B0004020202020204" pitchFamily="34" charset="0"/>
                        </a:rPr>
                        <a:t>CUSHING MANOR COMM.SUPP.FAC.,INC.</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Aptos Narrow" panose="020B0004020202020204" pitchFamily="34" charset="0"/>
                        </a:rPr>
                        <a:t>                                   13,140 </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$135.55</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$135.55</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$0.00</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104%</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7089021"/>
                  </a:ext>
                </a:extLst>
              </a:tr>
              <a:tr h="162772">
                <a:tc>
                  <a:txBody>
                    <a:bodyPr/>
                    <a:lstStyle/>
                    <a:p>
                      <a:pPr algn="l" fontAlgn="b"/>
                      <a:r>
                        <a:rPr lang="en-US" sz="1200" b="0" i="0" u="none" strike="noStrike">
                          <a:solidFill>
                            <a:srgbClr val="000000"/>
                          </a:solidFill>
                          <a:effectLst/>
                          <a:latin typeface="Aptos Narrow" panose="020B0004020202020204" pitchFamily="34" charset="0"/>
                        </a:rPr>
                        <a:t>DAGGETT-CRANDALL-NEWCOMB HOME</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Aptos Narrow" panose="020B0004020202020204" pitchFamily="34" charset="0"/>
                        </a:rPr>
                        <a:t>                                     3,290 </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$181.85</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$187.21</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$5.36</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0%</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2128224"/>
                  </a:ext>
                </a:extLst>
              </a:tr>
              <a:tr h="162772">
                <a:tc>
                  <a:txBody>
                    <a:bodyPr/>
                    <a:lstStyle/>
                    <a:p>
                      <a:pPr algn="l" fontAlgn="b"/>
                      <a:r>
                        <a:rPr lang="en-US" sz="1200" b="0" i="0" u="none" strike="noStrike">
                          <a:solidFill>
                            <a:srgbClr val="000000"/>
                          </a:solidFill>
                          <a:effectLst/>
                          <a:latin typeface="Aptos Narrow" panose="020B0004020202020204" pitchFamily="34" charset="0"/>
                        </a:rPr>
                        <a:t>DALTON REST HOME</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Aptos Narrow" panose="020B0004020202020204" pitchFamily="34" charset="0"/>
                        </a:rPr>
                        <a:t>                                     9,985 </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$138.71</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$138.71</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$0.00</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81%</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523140"/>
                  </a:ext>
                </a:extLst>
              </a:tr>
              <a:tr h="162772">
                <a:tc>
                  <a:txBody>
                    <a:bodyPr/>
                    <a:lstStyle/>
                    <a:p>
                      <a:pPr algn="l" fontAlgn="b"/>
                      <a:r>
                        <a:rPr lang="en-US" sz="1200" b="0" i="0" u="none" strike="noStrike">
                          <a:solidFill>
                            <a:srgbClr val="000000"/>
                          </a:solidFill>
                          <a:effectLst/>
                          <a:latin typeface="Aptos Narrow" panose="020B0004020202020204" pitchFamily="34" charset="0"/>
                        </a:rPr>
                        <a:t>DARTMOUTH MANOR REST HOME</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Aptos Narrow" panose="020B0004020202020204" pitchFamily="34" charset="0"/>
                        </a:rPr>
                        <a:t>                                     8,557 </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$179.80</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$186.42</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$6.62</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95%</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8818278"/>
                  </a:ext>
                </a:extLst>
              </a:tr>
              <a:tr h="162772">
                <a:tc>
                  <a:txBody>
                    <a:bodyPr/>
                    <a:lstStyle/>
                    <a:p>
                      <a:pPr algn="l" fontAlgn="b"/>
                      <a:r>
                        <a:rPr lang="en-US" sz="1200" b="0" i="0" u="none" strike="noStrike">
                          <a:solidFill>
                            <a:srgbClr val="000000"/>
                          </a:solidFill>
                          <a:effectLst/>
                          <a:latin typeface="Aptos Narrow" panose="020B0004020202020204" pitchFamily="34" charset="0"/>
                        </a:rPr>
                        <a:t>DAUGHTERS OF ST.PAUL RESIDENTIAL CARE FACILITY</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ctr" fontAlgn="b"/>
                      <a:r>
                        <a:rPr lang="en-US" sz="1200" b="0" i="0" u="none" strike="noStrike">
                          <a:solidFill>
                            <a:srgbClr val="000000"/>
                          </a:solidFill>
                          <a:effectLst/>
                          <a:latin typeface="Aptos Narrow" panose="020B0004020202020204" pitchFamily="34" charset="0"/>
                        </a:rPr>
                        <a:t>                                   11,349 </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$158.86</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$150.92</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-$7.94</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63%</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extLst>
                  <a:ext uri="{0D108BD9-81ED-4DB2-BD59-A6C34878D82A}">
                    <a16:rowId xmlns:a16="http://schemas.microsoft.com/office/drawing/2014/main" val="2823307968"/>
                  </a:ext>
                </a:extLst>
              </a:tr>
              <a:tr h="162772">
                <a:tc>
                  <a:txBody>
                    <a:bodyPr/>
                    <a:lstStyle/>
                    <a:p>
                      <a:pPr algn="l" fontAlgn="b"/>
                      <a:r>
                        <a:rPr lang="en-US" sz="1200" b="0" i="0" u="none" strike="noStrike">
                          <a:solidFill>
                            <a:srgbClr val="000000"/>
                          </a:solidFill>
                          <a:effectLst/>
                          <a:latin typeface="Aptos Narrow" panose="020B0004020202020204" pitchFamily="34" charset="0"/>
                        </a:rPr>
                        <a:t>DODGE PARK REST HOME</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Aptos Narrow" panose="020B0004020202020204" pitchFamily="34" charset="0"/>
                        </a:rPr>
                        <a:t>                                     9,472 </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$207.95</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$207.95</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$0.00</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83%</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3764169"/>
                  </a:ext>
                </a:extLst>
              </a:tr>
              <a:tr h="162772">
                <a:tc>
                  <a:txBody>
                    <a:bodyPr/>
                    <a:lstStyle/>
                    <a:p>
                      <a:pPr algn="l" fontAlgn="b"/>
                      <a:r>
                        <a:rPr lang="en-US" sz="1200" b="0" i="0" u="none" strike="noStrike">
                          <a:solidFill>
                            <a:srgbClr val="000000"/>
                          </a:solidFill>
                          <a:effectLst/>
                          <a:latin typeface="Aptos Narrow" panose="020B0004020202020204" pitchFamily="34" charset="0"/>
                        </a:rPr>
                        <a:t>DONNA KAY REST HOME</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Aptos Narrow" panose="020B0004020202020204" pitchFamily="34" charset="0"/>
                        </a:rPr>
                        <a:t>                                   18,117 </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$136.56</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$136.56</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$0.00</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82%</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9291816"/>
                  </a:ext>
                </a:extLst>
              </a:tr>
              <a:tr h="162772">
                <a:tc>
                  <a:txBody>
                    <a:bodyPr/>
                    <a:lstStyle/>
                    <a:p>
                      <a:pPr algn="l" fontAlgn="b"/>
                      <a:r>
                        <a:rPr lang="en-US" sz="1200" b="0" i="0" u="none" strike="noStrike">
                          <a:solidFill>
                            <a:srgbClr val="000000"/>
                          </a:solidFill>
                          <a:effectLst/>
                          <a:latin typeface="Aptos Narrow" panose="020B0004020202020204" pitchFamily="34" charset="0"/>
                        </a:rPr>
                        <a:t>Elizabeth Catherine Rest Home, LLC</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Aptos Narrow" panose="020B0004020202020204" pitchFamily="34" charset="0"/>
                        </a:rPr>
                        <a:t>                                     8,376 </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$150.27</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$162.75</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$12.48</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89%</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0989246"/>
                  </a:ext>
                </a:extLst>
              </a:tr>
              <a:tr h="162772">
                <a:tc>
                  <a:txBody>
                    <a:bodyPr/>
                    <a:lstStyle/>
                    <a:p>
                      <a:pPr algn="l" fontAlgn="b"/>
                      <a:r>
                        <a:rPr lang="en-US" sz="1200" b="0" i="0" u="none" strike="noStrike">
                          <a:solidFill>
                            <a:srgbClr val="000000"/>
                          </a:solidFill>
                          <a:effectLst/>
                          <a:latin typeface="Aptos Narrow" panose="020B0004020202020204" pitchFamily="34" charset="0"/>
                        </a:rPr>
                        <a:t>ELLEN RICE REST HOME</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Aptos Narrow" panose="020B0004020202020204" pitchFamily="34" charset="0"/>
                        </a:rPr>
                        <a:t>                                     4,161 </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$137.82</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$137.82</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$0.00</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95%</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8661874"/>
                  </a:ext>
                </a:extLst>
              </a:tr>
              <a:tr h="162772">
                <a:tc>
                  <a:txBody>
                    <a:bodyPr/>
                    <a:lstStyle/>
                    <a:p>
                      <a:pPr algn="l" fontAlgn="b"/>
                      <a:r>
                        <a:rPr lang="en-US" sz="1200" b="0" i="0" u="none" strike="noStrike">
                          <a:solidFill>
                            <a:srgbClr val="000000"/>
                          </a:solidFill>
                          <a:effectLst/>
                          <a:latin typeface="Aptos Narrow" panose="020B0004020202020204" pitchFamily="34" charset="0"/>
                        </a:rPr>
                        <a:t>FAIRMOUNT REST HOME</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Aptos Narrow" panose="020B0004020202020204" pitchFamily="34" charset="0"/>
                        </a:rPr>
                        <a:t>                                     8,788 </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$136.81</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$136.81</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$0.00</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90%</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9073153"/>
                  </a:ext>
                </a:extLst>
              </a:tr>
              <a:tr h="162772">
                <a:tc>
                  <a:txBody>
                    <a:bodyPr/>
                    <a:lstStyle/>
                    <a:p>
                      <a:pPr algn="l" fontAlgn="b"/>
                      <a:r>
                        <a:rPr lang="en-US" sz="1200" b="0" i="0" u="none" strike="noStrike">
                          <a:solidFill>
                            <a:srgbClr val="000000"/>
                          </a:solidFill>
                          <a:effectLst/>
                          <a:latin typeface="Aptos Narrow" panose="020B0004020202020204" pitchFamily="34" charset="0"/>
                        </a:rPr>
                        <a:t>HALE-BARNARD CORPORATION</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Aptos Narrow" panose="020B0004020202020204" pitchFamily="34" charset="0"/>
                        </a:rPr>
                        <a:t>                                   16,653 </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$215.63</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$215.63</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$0.00</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82%</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3756270"/>
                  </a:ext>
                </a:extLst>
              </a:tr>
              <a:tr h="162772">
                <a:tc>
                  <a:txBody>
                    <a:bodyPr/>
                    <a:lstStyle/>
                    <a:p>
                      <a:pPr algn="l" fontAlgn="b"/>
                      <a:r>
                        <a:rPr lang="en-US" sz="1200" b="0" i="0" u="none" strike="noStrike">
                          <a:solidFill>
                            <a:srgbClr val="000000"/>
                          </a:solidFill>
                          <a:effectLst/>
                          <a:latin typeface="Aptos Narrow" panose="020B0004020202020204" pitchFamily="34" charset="0"/>
                        </a:rPr>
                        <a:t>HAVENWOOD REST HOME</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Aptos Narrow" panose="020B0004020202020204" pitchFamily="34" charset="0"/>
                        </a:rPr>
                        <a:t>                                   13,973 </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$140.94</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$140.94</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$0.00</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80%</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3635291"/>
                  </a:ext>
                </a:extLst>
              </a:tr>
              <a:tr h="162772">
                <a:tc>
                  <a:txBody>
                    <a:bodyPr/>
                    <a:lstStyle/>
                    <a:p>
                      <a:pPr algn="l" fontAlgn="b"/>
                      <a:r>
                        <a:rPr lang="en-US" sz="1200" b="0" i="0" u="none" strike="noStrike">
                          <a:solidFill>
                            <a:srgbClr val="000000"/>
                          </a:solidFill>
                          <a:effectLst/>
                          <a:latin typeface="Aptos Narrow" panose="020B0004020202020204" pitchFamily="34" charset="0"/>
                        </a:rPr>
                        <a:t>HILLSIDE REST HOME</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Aptos Narrow" panose="020B0004020202020204" pitchFamily="34" charset="0"/>
                        </a:rPr>
                        <a:t>                                     5,843 </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$135.39</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$135.39</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$0.00</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81%</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2453180"/>
                  </a:ext>
                </a:extLst>
              </a:tr>
              <a:tr h="162772">
                <a:tc>
                  <a:txBody>
                    <a:bodyPr/>
                    <a:lstStyle/>
                    <a:p>
                      <a:pPr algn="l" fontAlgn="b"/>
                      <a:r>
                        <a:rPr lang="en-US" sz="1200" b="0" i="0" u="none" strike="noStrike">
                          <a:solidFill>
                            <a:srgbClr val="000000"/>
                          </a:solidFill>
                          <a:effectLst/>
                          <a:latin typeface="Aptos Narrow" panose="020B0004020202020204" pitchFamily="34" charset="0"/>
                        </a:rPr>
                        <a:t>HOME FOR AGED WOMEN-BROOKHOUSE</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ctr" fontAlgn="b"/>
                      <a:r>
                        <a:rPr lang="en-US" sz="1200" b="0" i="0" u="none" strike="noStrike">
                          <a:solidFill>
                            <a:srgbClr val="000000"/>
                          </a:solidFill>
                          <a:effectLst/>
                          <a:latin typeface="Aptos Narrow" panose="020B0004020202020204" pitchFamily="34" charset="0"/>
                        </a:rPr>
                        <a:t>                                   12,172 </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$179.94</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$177.24</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-$2.70</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77%</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extLst>
                  <a:ext uri="{0D108BD9-81ED-4DB2-BD59-A6C34878D82A}">
                    <a16:rowId xmlns:a16="http://schemas.microsoft.com/office/drawing/2014/main" val="1002201990"/>
                  </a:ext>
                </a:extLst>
              </a:tr>
              <a:tr h="162772">
                <a:tc>
                  <a:txBody>
                    <a:bodyPr/>
                    <a:lstStyle/>
                    <a:p>
                      <a:pPr algn="l" fontAlgn="b"/>
                      <a:r>
                        <a:rPr lang="en-US" sz="1200" b="0" i="0" u="none" strike="noStrike">
                          <a:solidFill>
                            <a:srgbClr val="000000"/>
                          </a:solidFill>
                          <a:effectLst/>
                          <a:latin typeface="Aptos Narrow" panose="020B0004020202020204" pitchFamily="34" charset="0"/>
                        </a:rPr>
                        <a:t>HOMESTEAD HALL</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Aptos Narrow" panose="020B0004020202020204" pitchFamily="34" charset="0"/>
                        </a:rPr>
                        <a:t>                                     2,525 </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$183.38</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$183.38</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$0.00</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87%</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7778082"/>
                  </a:ext>
                </a:extLst>
              </a:tr>
              <a:tr h="162772">
                <a:tc>
                  <a:txBody>
                    <a:bodyPr/>
                    <a:lstStyle/>
                    <a:p>
                      <a:pPr algn="l" fontAlgn="b"/>
                      <a:r>
                        <a:rPr lang="en-US" sz="1200" b="0" i="0" u="none" strike="noStrike">
                          <a:solidFill>
                            <a:srgbClr val="000000"/>
                          </a:solidFill>
                          <a:effectLst/>
                          <a:latin typeface="Aptos Narrow" panose="020B0004020202020204" pitchFamily="34" charset="0"/>
                        </a:rPr>
                        <a:t>IVY HILL ASSISTED CARE, LLC</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Aptos Narrow" panose="020B0004020202020204" pitchFamily="34" charset="0"/>
                        </a:rPr>
                        <a:t>                                     9,156 </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$174.56</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$174.56</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$0.00</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87%</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2751590"/>
                  </a:ext>
                </a:extLst>
              </a:tr>
              <a:tr h="162772">
                <a:tc>
                  <a:txBody>
                    <a:bodyPr/>
                    <a:lstStyle/>
                    <a:p>
                      <a:pPr algn="l" fontAlgn="b"/>
                      <a:r>
                        <a:rPr lang="en-US" sz="1200" b="0" i="0" u="none" strike="noStrike">
                          <a:solidFill>
                            <a:srgbClr val="000000"/>
                          </a:solidFill>
                          <a:effectLst/>
                          <a:latin typeface="Aptos Narrow" panose="020B0004020202020204" pitchFamily="34" charset="0"/>
                        </a:rPr>
                        <a:t>LABELLE'S REST HOME</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Aptos Narrow" panose="020B0004020202020204" pitchFamily="34" charset="0"/>
                        </a:rPr>
                        <a:t>                                     5,414 </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$105.00</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$105.00</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$0.00</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83%</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4488195"/>
                  </a:ext>
                </a:extLst>
              </a:tr>
              <a:tr h="162772">
                <a:tc>
                  <a:txBody>
                    <a:bodyPr/>
                    <a:lstStyle/>
                    <a:p>
                      <a:pPr algn="l" fontAlgn="b"/>
                      <a:r>
                        <a:rPr lang="en-US" sz="1200" b="0" i="0" u="none" strike="noStrike">
                          <a:solidFill>
                            <a:srgbClr val="000000"/>
                          </a:solidFill>
                          <a:effectLst/>
                          <a:latin typeface="Aptos Narrow" panose="020B0004020202020204" pitchFamily="34" charset="0"/>
                        </a:rPr>
                        <a:t>LATHROP HOME</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ctr" fontAlgn="b"/>
                      <a:r>
                        <a:rPr lang="en-US" sz="1200" b="0" i="0" u="none" strike="noStrike">
                          <a:solidFill>
                            <a:srgbClr val="000000"/>
                          </a:solidFill>
                          <a:effectLst/>
                          <a:latin typeface="Aptos Narrow" panose="020B0004020202020204" pitchFamily="34" charset="0"/>
                        </a:rPr>
                        <a:t>                                   13,285 </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$211.06</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$200.51</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-$10.55</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63%</a:t>
                      </a:r>
                    </a:p>
                  </a:txBody>
                  <a:tcPr marL="265" marR="265" marT="2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extLst>
                  <a:ext uri="{0D108BD9-81ED-4DB2-BD59-A6C34878D82A}">
                    <a16:rowId xmlns:a16="http://schemas.microsoft.com/office/drawing/2014/main" val="1824681640"/>
                  </a:ext>
                </a:extLst>
              </a:tr>
            </a:tbl>
          </a:graphicData>
        </a:graphic>
      </p:graphicFrame>
      <p:sp>
        <p:nvSpPr>
          <p:cNvPr id="7" name="TextBox 6">
            <a:extLst>
              <a:ext uri="{FF2B5EF4-FFF2-40B4-BE49-F238E27FC236}">
                <a16:creationId xmlns:a16="http://schemas.microsoft.com/office/drawing/2014/main" id="{880A9706-8668-8345-DF51-5B874114177E}"/>
              </a:ext>
            </a:extLst>
          </p:cNvPr>
          <p:cNvSpPr txBox="1"/>
          <p:nvPr/>
        </p:nvSpPr>
        <p:spPr>
          <a:xfrm>
            <a:off x="461727" y="6290870"/>
            <a:ext cx="10185148" cy="230832"/>
          </a:xfrm>
          <a:prstGeom prst="rect">
            <a:avLst/>
          </a:prstGeom>
          <a:noFill/>
        </p:spPr>
        <p:txBody>
          <a:bodyPr wrap="square" rtlCol="0">
            <a:spAutoFit/>
          </a:bodyPr>
          <a:lstStyle/>
          <a:p>
            <a:r>
              <a:rPr lang="en-US" sz="900"/>
              <a:t>*Received an RCC-Q rate adjustment based on their RCC-Q score however the other add-on adjustments counteracted the RCC-Q decrease thus their overall rate will increase</a:t>
            </a:r>
          </a:p>
        </p:txBody>
      </p:sp>
      <p:grpSp>
        <p:nvGrpSpPr>
          <p:cNvPr id="12" name="Group 11">
            <a:extLst>
              <a:ext uri="{FF2B5EF4-FFF2-40B4-BE49-F238E27FC236}">
                <a16:creationId xmlns:a16="http://schemas.microsoft.com/office/drawing/2014/main" id="{59BDBBA6-3188-5CDB-2948-151E63DFF415}"/>
              </a:ext>
            </a:extLst>
          </p:cNvPr>
          <p:cNvGrpSpPr/>
          <p:nvPr/>
        </p:nvGrpSpPr>
        <p:grpSpPr>
          <a:xfrm>
            <a:off x="8750595" y="187949"/>
            <a:ext cx="3042594" cy="459652"/>
            <a:chOff x="8739963" y="47485"/>
            <a:chExt cx="3042594" cy="459652"/>
          </a:xfrm>
        </p:grpSpPr>
        <p:sp>
          <p:nvSpPr>
            <p:cNvPr id="8" name="Rectangle 7">
              <a:extLst>
                <a:ext uri="{FF2B5EF4-FFF2-40B4-BE49-F238E27FC236}">
                  <a16:creationId xmlns:a16="http://schemas.microsoft.com/office/drawing/2014/main" id="{A15F36D8-9A94-BC44-39FD-0C9E1E145931}"/>
                </a:ext>
              </a:extLst>
            </p:cNvPr>
            <p:cNvSpPr/>
            <p:nvPr/>
          </p:nvSpPr>
          <p:spPr bwMode="auto">
            <a:xfrm>
              <a:off x="8739963" y="106327"/>
              <a:ext cx="582543" cy="128538"/>
            </a:xfrm>
            <a:prstGeom prst="rect">
              <a:avLst/>
            </a:prstGeom>
            <a:solidFill>
              <a:srgbClr val="C20633">
                <a:alpha val="25098"/>
              </a:srgbClr>
            </a:solidFill>
            <a:ln w="9525">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base">
                <a:spcBef>
                  <a:spcPct val="0"/>
                </a:spcBef>
                <a:spcAft>
                  <a:spcPct val="0"/>
                </a:spcAft>
              </a:pPr>
              <a:endParaRPr lang="en-US" sz="1000">
                <a:solidFill>
                  <a:srgbClr val="000000"/>
                </a:solidFill>
                <a:latin typeface="Arial"/>
              </a:endParaRPr>
            </a:p>
          </p:txBody>
        </p:sp>
        <p:sp>
          <p:nvSpPr>
            <p:cNvPr id="9" name="Rectangle 8">
              <a:extLst>
                <a:ext uri="{FF2B5EF4-FFF2-40B4-BE49-F238E27FC236}">
                  <a16:creationId xmlns:a16="http://schemas.microsoft.com/office/drawing/2014/main" id="{782E5656-60C3-02BD-A11F-1A035F6B9BE0}"/>
                </a:ext>
              </a:extLst>
            </p:cNvPr>
            <p:cNvSpPr/>
            <p:nvPr/>
          </p:nvSpPr>
          <p:spPr bwMode="auto">
            <a:xfrm>
              <a:off x="8739963" y="321136"/>
              <a:ext cx="582543" cy="128538"/>
            </a:xfrm>
            <a:prstGeom prst="rect">
              <a:avLst/>
            </a:prstGeom>
            <a:solidFill>
              <a:srgbClr val="151779">
                <a:alpha val="25098"/>
              </a:srgbClr>
            </a:solidFill>
            <a:ln w="9525">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base">
                <a:spcBef>
                  <a:spcPct val="0"/>
                </a:spcBef>
                <a:spcAft>
                  <a:spcPct val="0"/>
                </a:spcAft>
              </a:pPr>
              <a:endParaRPr lang="en-US" sz="1000">
                <a:solidFill>
                  <a:srgbClr val="000000"/>
                </a:solidFill>
                <a:latin typeface="Arial"/>
              </a:endParaRPr>
            </a:p>
          </p:txBody>
        </p:sp>
        <p:sp>
          <p:nvSpPr>
            <p:cNvPr id="10" name="TextBox 9">
              <a:extLst>
                <a:ext uri="{FF2B5EF4-FFF2-40B4-BE49-F238E27FC236}">
                  <a16:creationId xmlns:a16="http://schemas.microsoft.com/office/drawing/2014/main" id="{041171C8-7557-43C3-42CD-58CE727F3603}"/>
                </a:ext>
              </a:extLst>
            </p:cNvPr>
            <p:cNvSpPr txBox="1"/>
            <p:nvPr/>
          </p:nvSpPr>
          <p:spPr>
            <a:xfrm>
              <a:off x="9322506" y="47485"/>
              <a:ext cx="1973617" cy="246221"/>
            </a:xfrm>
            <a:prstGeom prst="rect">
              <a:avLst/>
            </a:prstGeom>
            <a:noFill/>
          </p:spPr>
          <p:txBody>
            <a:bodyPr wrap="none" rtlCol="0">
              <a:spAutoFit/>
            </a:bodyPr>
            <a:lstStyle/>
            <a:p>
              <a:r>
                <a:rPr lang="en-US" sz="1000"/>
                <a:t>FY24 RCC-Q Score below 80%</a:t>
              </a:r>
            </a:p>
          </p:txBody>
        </p:sp>
        <p:sp>
          <p:nvSpPr>
            <p:cNvPr id="11" name="TextBox 10">
              <a:extLst>
                <a:ext uri="{FF2B5EF4-FFF2-40B4-BE49-F238E27FC236}">
                  <a16:creationId xmlns:a16="http://schemas.microsoft.com/office/drawing/2014/main" id="{7465E6FD-CBC8-FBFE-7A3E-57F82E9CA36E}"/>
                </a:ext>
              </a:extLst>
            </p:cNvPr>
            <p:cNvSpPr txBox="1"/>
            <p:nvPr/>
          </p:nvSpPr>
          <p:spPr>
            <a:xfrm>
              <a:off x="9342465" y="260916"/>
              <a:ext cx="2440092" cy="246221"/>
            </a:xfrm>
            <a:prstGeom prst="rect">
              <a:avLst/>
            </a:prstGeom>
            <a:noFill/>
          </p:spPr>
          <p:txBody>
            <a:bodyPr wrap="none" rtlCol="0">
              <a:spAutoFit/>
            </a:bodyPr>
            <a:lstStyle/>
            <a:p>
              <a:r>
                <a:rPr lang="en-US" sz="1000"/>
                <a:t>FY23 Audited RCC-Q Score below 80%</a:t>
              </a:r>
            </a:p>
          </p:txBody>
        </p:sp>
      </p:grpSp>
      <p:sp>
        <p:nvSpPr>
          <p:cNvPr id="3" name="TextBox 2">
            <a:extLst>
              <a:ext uri="{FF2B5EF4-FFF2-40B4-BE49-F238E27FC236}">
                <a16:creationId xmlns:a16="http://schemas.microsoft.com/office/drawing/2014/main" id="{3999E0D1-95E3-270C-EC0F-D6A1CB1EF950}"/>
              </a:ext>
            </a:extLst>
          </p:cNvPr>
          <p:cNvSpPr txBox="1"/>
          <p:nvPr/>
        </p:nvSpPr>
        <p:spPr>
          <a:xfrm>
            <a:off x="11560629" y="6216479"/>
            <a:ext cx="483325" cy="307777"/>
          </a:xfrm>
          <a:prstGeom prst="rect">
            <a:avLst/>
          </a:prstGeom>
          <a:noFill/>
          <a:ln>
            <a:solidFill>
              <a:schemeClr val="bg1"/>
            </a:solidFill>
          </a:ln>
        </p:spPr>
        <p:txBody>
          <a:bodyPr wrap="square" rtlCol="0">
            <a:spAutoFit/>
          </a:bodyPr>
          <a:lstStyle/>
          <a:p>
            <a:r>
              <a:rPr lang="en-US" sz="1400" dirty="0"/>
              <a:t>15</a:t>
            </a:r>
          </a:p>
        </p:txBody>
      </p:sp>
    </p:spTree>
    <p:extLst>
      <p:ext uri="{BB962C8B-B14F-4D97-AF65-F5344CB8AC3E}">
        <p14:creationId xmlns:p14="http://schemas.microsoft.com/office/powerpoint/2010/main" val="2649617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A9499B6-4234-C1D2-C738-F314B230C4B5}"/>
              </a:ext>
            </a:extLst>
          </p:cNvPr>
          <p:cNvGraphicFramePr>
            <a:graphicFrameLocks noChangeAspect="1"/>
          </p:cNvGraphicFramePr>
          <p:nvPr>
            <p:custDataLst>
              <p:tags r:id="rId1"/>
            </p:custDataLst>
            <p:extLst>
              <p:ext uri="{D42A27DB-BD31-4B8C-83A1-F6EECF244321}">
                <p14:modId xmlns:p14="http://schemas.microsoft.com/office/powerpoint/2010/main" val="3704063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4" name="think-cell data - do not delete" hidden="1">
                        <a:extLst>
                          <a:ext uri="{FF2B5EF4-FFF2-40B4-BE49-F238E27FC236}">
                            <a16:creationId xmlns:a16="http://schemas.microsoft.com/office/drawing/2014/main" id="{BA9499B6-4234-C1D2-C738-F314B230C4B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B0529BA-08B9-3414-3F36-8456F37349D2}"/>
              </a:ext>
            </a:extLst>
          </p:cNvPr>
          <p:cNvSpPr>
            <a:spLocks noGrp="1"/>
          </p:cNvSpPr>
          <p:nvPr>
            <p:ph type="title"/>
          </p:nvPr>
        </p:nvSpPr>
        <p:spPr>
          <a:xfrm>
            <a:off x="552262" y="234864"/>
            <a:ext cx="10419232" cy="298327"/>
          </a:xfrm>
        </p:spPr>
        <p:txBody>
          <a:bodyPr vert="horz"/>
          <a:lstStyle/>
          <a:p>
            <a:r>
              <a:rPr lang="en-US"/>
              <a:t>RY25 rates and fiscal impacts for all Rest Homes</a:t>
            </a:r>
          </a:p>
        </p:txBody>
      </p:sp>
      <p:sp>
        <p:nvSpPr>
          <p:cNvPr id="5" name="TextBox 4">
            <a:extLst>
              <a:ext uri="{FF2B5EF4-FFF2-40B4-BE49-F238E27FC236}">
                <a16:creationId xmlns:a16="http://schemas.microsoft.com/office/drawing/2014/main" id="{34779EAC-4142-CB4D-A723-D3A6D7A56216}"/>
              </a:ext>
            </a:extLst>
          </p:cNvPr>
          <p:cNvSpPr txBox="1"/>
          <p:nvPr/>
        </p:nvSpPr>
        <p:spPr>
          <a:xfrm>
            <a:off x="477556" y="5914159"/>
            <a:ext cx="9174306" cy="230832"/>
          </a:xfrm>
          <a:prstGeom prst="rect">
            <a:avLst/>
          </a:prstGeom>
          <a:noFill/>
        </p:spPr>
        <p:txBody>
          <a:bodyPr wrap="none" rtlCol="0">
            <a:spAutoFit/>
          </a:bodyPr>
          <a:lstStyle/>
          <a:p>
            <a:r>
              <a:rPr lang="en-US" sz="900"/>
              <a:t>*Received an RCC-Q rate adjustment based on their RCC-Q score however the other add-on adjustments counteracted the RCC-Q decrease thus their overall rate will increase</a:t>
            </a:r>
          </a:p>
        </p:txBody>
      </p:sp>
      <p:graphicFrame>
        <p:nvGraphicFramePr>
          <p:cNvPr id="7" name="Table 6">
            <a:extLst>
              <a:ext uri="{FF2B5EF4-FFF2-40B4-BE49-F238E27FC236}">
                <a16:creationId xmlns:a16="http://schemas.microsoft.com/office/drawing/2014/main" id="{124965A3-1121-AD02-0D1D-E089836D1B46}"/>
              </a:ext>
            </a:extLst>
          </p:cNvPr>
          <p:cNvGraphicFramePr>
            <a:graphicFrameLocks noGrp="1"/>
          </p:cNvGraphicFramePr>
          <p:nvPr>
            <p:extLst>
              <p:ext uri="{D42A27DB-BD31-4B8C-83A1-F6EECF244321}">
                <p14:modId xmlns:p14="http://schemas.microsoft.com/office/powerpoint/2010/main" val="694319032"/>
              </p:ext>
            </p:extLst>
          </p:nvPr>
        </p:nvGraphicFramePr>
        <p:xfrm>
          <a:off x="552262" y="712726"/>
          <a:ext cx="10954693" cy="5150351"/>
        </p:xfrm>
        <a:graphic>
          <a:graphicData uri="http://schemas.openxmlformats.org/drawingml/2006/table">
            <a:tbl>
              <a:tblPr/>
              <a:tblGrid>
                <a:gridCol w="4083268">
                  <a:extLst>
                    <a:ext uri="{9D8B030D-6E8A-4147-A177-3AD203B41FA5}">
                      <a16:colId xmlns:a16="http://schemas.microsoft.com/office/drawing/2014/main" val="1652633805"/>
                    </a:ext>
                  </a:extLst>
                </a:gridCol>
                <a:gridCol w="1486000">
                  <a:extLst>
                    <a:ext uri="{9D8B030D-6E8A-4147-A177-3AD203B41FA5}">
                      <a16:colId xmlns:a16="http://schemas.microsoft.com/office/drawing/2014/main" val="3161228332"/>
                    </a:ext>
                  </a:extLst>
                </a:gridCol>
                <a:gridCol w="1286334">
                  <a:extLst>
                    <a:ext uri="{9D8B030D-6E8A-4147-A177-3AD203B41FA5}">
                      <a16:colId xmlns:a16="http://schemas.microsoft.com/office/drawing/2014/main" val="3714990670"/>
                    </a:ext>
                  </a:extLst>
                </a:gridCol>
                <a:gridCol w="1421394">
                  <a:extLst>
                    <a:ext uri="{9D8B030D-6E8A-4147-A177-3AD203B41FA5}">
                      <a16:colId xmlns:a16="http://schemas.microsoft.com/office/drawing/2014/main" val="3473021790"/>
                    </a:ext>
                  </a:extLst>
                </a:gridCol>
                <a:gridCol w="1439501">
                  <a:extLst>
                    <a:ext uri="{9D8B030D-6E8A-4147-A177-3AD203B41FA5}">
                      <a16:colId xmlns:a16="http://schemas.microsoft.com/office/drawing/2014/main" val="3430644218"/>
                    </a:ext>
                  </a:extLst>
                </a:gridCol>
                <a:gridCol w="1238196">
                  <a:extLst>
                    <a:ext uri="{9D8B030D-6E8A-4147-A177-3AD203B41FA5}">
                      <a16:colId xmlns:a16="http://schemas.microsoft.com/office/drawing/2014/main" val="3193389361"/>
                    </a:ext>
                  </a:extLst>
                </a:gridCol>
              </a:tblGrid>
              <a:tr h="578351">
                <a:tc>
                  <a:txBody>
                    <a:bodyPr/>
                    <a:lstStyle/>
                    <a:p>
                      <a:pPr algn="ctr" fontAlgn="b"/>
                      <a:r>
                        <a:rPr lang="en-US" sz="1200" b="1" i="0" u="none" strike="noStrike">
                          <a:solidFill>
                            <a:schemeClr val="tx1"/>
                          </a:solidFill>
                          <a:effectLst/>
                          <a:latin typeface="Aptos Narrow" panose="020B0004020202020204" pitchFamily="34" charset="0"/>
                        </a:rPr>
                        <a:t>Rest Home 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200" b="1" i="0" u="none" strike="noStrike">
                          <a:solidFill>
                            <a:schemeClr val="tx1"/>
                          </a:solidFill>
                          <a:effectLst/>
                          <a:latin typeface="Aptos Narrow" panose="020B0004020202020204" pitchFamily="34" charset="0"/>
                        </a:rPr>
                        <a:t>Projected FY25 DTA &amp; EAEDC Days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200" b="1" i="0" u="none" strike="noStrike">
                          <a:solidFill>
                            <a:schemeClr val="tx1"/>
                          </a:solidFill>
                          <a:effectLst/>
                          <a:latin typeface="Aptos Narrow" panose="020B0004020202020204" pitchFamily="34" charset="0"/>
                        </a:rPr>
                        <a:t>FY24 Current Rate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200" b="1" i="0" u="none" strike="noStrike">
                          <a:solidFill>
                            <a:schemeClr val="tx1"/>
                          </a:solidFill>
                          <a:effectLst/>
                          <a:latin typeface="Aptos Narrow" panose="020B0004020202020204" pitchFamily="34" charset="0"/>
                        </a:rPr>
                        <a:t>Proposed Per Diem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200" b="1" i="0" u="none" strike="noStrike">
                          <a:solidFill>
                            <a:schemeClr val="tx1"/>
                          </a:solidFill>
                          <a:effectLst/>
                          <a:latin typeface="Aptos Narrow" panose="020B0004020202020204" pitchFamily="34" charset="0"/>
                        </a:rPr>
                        <a:t>Proposed Per Diem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200" b="1" i="0" u="none" strike="noStrike">
                          <a:solidFill>
                            <a:schemeClr val="tx1"/>
                          </a:solidFill>
                          <a:effectLst/>
                          <a:latin typeface="Aptos Narrow" panose="020B0004020202020204" pitchFamily="34" charset="0"/>
                        </a:rPr>
                        <a:t>RCC-Q 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40861152"/>
                  </a:ext>
                </a:extLst>
              </a:tr>
              <a:tr h="94865">
                <a:tc>
                  <a:txBody>
                    <a:bodyPr/>
                    <a:lstStyle/>
                    <a:p>
                      <a:pPr algn="l" fontAlgn="b"/>
                      <a:r>
                        <a:rPr lang="en-US" sz="1200" b="0" i="0" u="none" strike="noStrike">
                          <a:solidFill>
                            <a:srgbClr val="000000"/>
                          </a:solidFill>
                          <a:effectLst/>
                          <a:latin typeface="Aptos Narrow" panose="020B0004020202020204" pitchFamily="34" charset="0"/>
                        </a:rPr>
                        <a:t>LINCOLN HILL MANOR*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1779">
                        <a:alpha val="25098"/>
                      </a:srgbClr>
                    </a:solidFill>
                  </a:tcPr>
                </a:tc>
                <a:tc>
                  <a:txBody>
                    <a:bodyPr/>
                    <a:lstStyle/>
                    <a:p>
                      <a:pPr algn="l" fontAlgn="b"/>
                      <a:r>
                        <a:rPr lang="en-US" sz="1200" b="0" i="0" u="none" strike="noStrike">
                          <a:solidFill>
                            <a:srgbClr val="000000"/>
                          </a:solidFill>
                          <a:effectLst/>
                          <a:latin typeface="Aptos Narrow" panose="020B0004020202020204" pitchFamily="34" charset="0"/>
                        </a:rPr>
                        <a:t>                                     9,460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1779">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$154.63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1779">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$146.90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1779">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-$7.73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1779">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1779">
                        <a:alpha val="25098"/>
                      </a:srgbClr>
                    </a:solidFill>
                  </a:tcPr>
                </a:tc>
                <a:extLst>
                  <a:ext uri="{0D108BD9-81ED-4DB2-BD59-A6C34878D82A}">
                    <a16:rowId xmlns:a16="http://schemas.microsoft.com/office/drawing/2014/main" val="366785011"/>
                  </a:ext>
                </a:extLst>
              </a:tr>
              <a:tr h="94865">
                <a:tc>
                  <a:txBody>
                    <a:bodyPr/>
                    <a:lstStyle/>
                    <a:p>
                      <a:pPr algn="l" fontAlgn="b"/>
                      <a:r>
                        <a:rPr lang="en-US" sz="1200" b="0" i="0" u="none" strike="noStrike">
                          <a:solidFill>
                            <a:srgbClr val="000000"/>
                          </a:solidFill>
                          <a:effectLst/>
                          <a:latin typeface="Aptos Narrow" panose="020B0004020202020204" pitchFamily="34" charset="0"/>
                        </a:rPr>
                        <a:t>LYNN SHORE REST HOME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ptos Narrow" panose="020B0004020202020204" pitchFamily="34" charset="0"/>
                        </a:rPr>
                        <a:t>                                     9,988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$138.47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$140.19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556769"/>
                  </a:ext>
                </a:extLst>
              </a:tr>
              <a:tr h="94865">
                <a:tc>
                  <a:txBody>
                    <a:bodyPr/>
                    <a:lstStyle/>
                    <a:p>
                      <a:pPr algn="l" fontAlgn="b"/>
                      <a:r>
                        <a:rPr lang="en-US" sz="1200" b="0" i="0" u="none" strike="noStrike">
                          <a:solidFill>
                            <a:srgbClr val="000000"/>
                          </a:solidFill>
                          <a:effectLst/>
                          <a:latin typeface="Aptos Narrow" panose="020B0004020202020204" pitchFamily="34" charset="0"/>
                        </a:rPr>
                        <a:t>MARILLAC RESIDENCE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l" fontAlgn="b"/>
                      <a:r>
                        <a:rPr lang="en-US" sz="1200" b="0" i="0" u="none" strike="noStrike">
                          <a:solidFill>
                            <a:srgbClr val="000000"/>
                          </a:solidFill>
                          <a:effectLst/>
                          <a:latin typeface="Aptos Narrow" panose="020B0004020202020204" pitchFamily="34" charset="0"/>
                        </a:rPr>
                        <a:t>                                   22,748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$241.71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$240.88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-$0.83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extLst>
                  <a:ext uri="{0D108BD9-81ED-4DB2-BD59-A6C34878D82A}">
                    <a16:rowId xmlns:a16="http://schemas.microsoft.com/office/drawing/2014/main" val="1732536292"/>
                  </a:ext>
                </a:extLst>
              </a:tr>
              <a:tr h="94865">
                <a:tc>
                  <a:txBody>
                    <a:bodyPr/>
                    <a:lstStyle/>
                    <a:p>
                      <a:pPr algn="l" fontAlgn="b"/>
                      <a:r>
                        <a:rPr lang="en-US" sz="1200" b="0" i="0" u="none" strike="noStrike">
                          <a:solidFill>
                            <a:srgbClr val="000000"/>
                          </a:solidFill>
                          <a:effectLst/>
                          <a:latin typeface="Aptos Narrow" panose="020B0004020202020204" pitchFamily="34" charset="0"/>
                        </a:rPr>
                        <a:t>MILL POND REST HOME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ptos Narrow" panose="020B0004020202020204" pitchFamily="34" charset="0"/>
                        </a:rPr>
                        <a:t>                                     5,503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$143.96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$143.96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2363340"/>
                  </a:ext>
                </a:extLst>
              </a:tr>
              <a:tr h="94865">
                <a:tc>
                  <a:txBody>
                    <a:bodyPr/>
                    <a:lstStyle/>
                    <a:p>
                      <a:pPr algn="l" fontAlgn="b"/>
                      <a:r>
                        <a:rPr lang="en-US" sz="1200" b="0" i="0" u="none" strike="noStrike">
                          <a:solidFill>
                            <a:srgbClr val="000000"/>
                          </a:solidFill>
                          <a:effectLst/>
                          <a:latin typeface="Aptos Narrow" panose="020B0004020202020204" pitchFamily="34" charset="0"/>
                        </a:rPr>
                        <a:t>MT. PLEASANT HOME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ptos Narrow" panose="020B0004020202020204" pitchFamily="34" charset="0"/>
                        </a:rPr>
                        <a:t>                                   20,820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$242.83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$242.83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9951957"/>
                  </a:ext>
                </a:extLst>
              </a:tr>
              <a:tr h="94865">
                <a:tc>
                  <a:txBody>
                    <a:bodyPr/>
                    <a:lstStyle/>
                    <a:p>
                      <a:pPr algn="l" fontAlgn="b"/>
                      <a:r>
                        <a:rPr lang="en-US" sz="1200" b="0" i="0" u="none" strike="noStrike">
                          <a:solidFill>
                            <a:srgbClr val="000000"/>
                          </a:solidFill>
                          <a:effectLst/>
                          <a:latin typeface="Aptos Narrow" panose="020B0004020202020204" pitchFamily="34" charset="0"/>
                        </a:rPr>
                        <a:t>PENNY LANE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ptos Narrow" panose="020B0004020202020204" pitchFamily="34" charset="0"/>
                        </a:rPr>
                        <a:t>                                     8,030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$122.06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$122.06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9653616"/>
                  </a:ext>
                </a:extLst>
              </a:tr>
              <a:tr h="94865">
                <a:tc>
                  <a:txBody>
                    <a:bodyPr/>
                    <a:lstStyle/>
                    <a:p>
                      <a:pPr algn="l" fontAlgn="b"/>
                      <a:r>
                        <a:rPr lang="en-US" sz="1200" b="0" i="0" u="none" strike="noStrike">
                          <a:solidFill>
                            <a:srgbClr val="000000"/>
                          </a:solidFill>
                          <a:effectLst/>
                          <a:latin typeface="Aptos Narrow" panose="020B0004020202020204" pitchFamily="34" charset="0"/>
                        </a:rPr>
                        <a:t>PETTEE HOUSE (Stone Institute and Newton Home for Aged People)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ptos Narrow" panose="020B0004020202020204" pitchFamily="34" charset="0"/>
                        </a:rPr>
                        <a:t>                                     3,172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$205.29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$210.00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$4.71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1703733"/>
                  </a:ext>
                </a:extLst>
              </a:tr>
              <a:tr h="94865">
                <a:tc>
                  <a:txBody>
                    <a:bodyPr/>
                    <a:lstStyle/>
                    <a:p>
                      <a:pPr algn="l" fontAlgn="b"/>
                      <a:r>
                        <a:rPr lang="en-US" sz="1200" b="0" i="0" u="none" strike="noStrike">
                          <a:solidFill>
                            <a:srgbClr val="000000"/>
                          </a:solidFill>
                          <a:effectLst/>
                          <a:latin typeface="Aptos Narrow" panose="020B0004020202020204" pitchFamily="34" charset="0"/>
                        </a:rPr>
                        <a:t>PLEASANT ACRES REST HOME LLC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ptos Narrow" panose="020B0004020202020204" pitchFamily="34" charset="0"/>
                        </a:rPr>
                        <a:t>                                     4,411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$150.60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$150.60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7870192"/>
                  </a:ext>
                </a:extLst>
              </a:tr>
              <a:tr h="94865">
                <a:tc>
                  <a:txBody>
                    <a:bodyPr/>
                    <a:lstStyle/>
                    <a:p>
                      <a:pPr algn="l" fontAlgn="b"/>
                      <a:r>
                        <a:rPr lang="en-US" sz="1200" b="0" i="0" u="none" strike="noStrike">
                          <a:solidFill>
                            <a:srgbClr val="000000"/>
                          </a:solidFill>
                          <a:effectLst/>
                          <a:latin typeface="Aptos Narrow" panose="020B0004020202020204" pitchFamily="34" charset="0"/>
                        </a:rPr>
                        <a:t>PLEASANT STREET REST HOME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ptos Narrow" panose="020B0004020202020204" pitchFamily="34" charset="0"/>
                        </a:rPr>
                        <a:t>                                   20,981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$120.60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$120.60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6750418"/>
                  </a:ext>
                </a:extLst>
              </a:tr>
              <a:tr h="134647">
                <a:tc>
                  <a:txBody>
                    <a:bodyPr/>
                    <a:lstStyle/>
                    <a:p>
                      <a:pPr algn="l" fontAlgn="b"/>
                      <a:r>
                        <a:rPr lang="en-US" sz="1200" b="0" i="0" u="none" strike="noStrike">
                          <a:solidFill>
                            <a:srgbClr val="000000"/>
                          </a:solidFill>
                          <a:effectLst/>
                          <a:latin typeface="Aptos Narrow" panose="020B0004020202020204" pitchFamily="34" charset="0"/>
                        </a:rPr>
                        <a:t>RIVER VALLEY REST HOME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ptos Narrow" panose="020B0004020202020204" pitchFamily="34" charset="0"/>
                        </a:rPr>
                        <a:t>                                     3,350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$114.54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$122.10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$7.56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2434532"/>
                  </a:ext>
                </a:extLst>
              </a:tr>
              <a:tr h="94865">
                <a:tc>
                  <a:txBody>
                    <a:bodyPr/>
                    <a:lstStyle/>
                    <a:p>
                      <a:pPr algn="l" fontAlgn="b"/>
                      <a:r>
                        <a:rPr lang="en-US" sz="1200" b="0" i="0" u="none" strike="noStrike">
                          <a:solidFill>
                            <a:srgbClr val="000000"/>
                          </a:solidFill>
                          <a:effectLst/>
                          <a:latin typeface="Aptos Narrow" panose="020B0004020202020204" pitchFamily="34" charset="0"/>
                        </a:rPr>
                        <a:t>ROCKRIDGE/LAUREL PARK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l" fontAlgn="b"/>
                      <a:r>
                        <a:rPr lang="en-US" sz="1200" b="0" i="0" u="none" strike="noStrike">
                          <a:solidFill>
                            <a:srgbClr val="000000"/>
                          </a:solidFill>
                          <a:effectLst/>
                          <a:latin typeface="Aptos Narrow" panose="020B0004020202020204" pitchFamily="34" charset="0"/>
                        </a:rPr>
                        <a:t>                                   10,132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$200.41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$198.41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extLst>
                  <a:ext uri="{0D108BD9-81ED-4DB2-BD59-A6C34878D82A}">
                    <a16:rowId xmlns:a16="http://schemas.microsoft.com/office/drawing/2014/main" val="3466775485"/>
                  </a:ext>
                </a:extLst>
              </a:tr>
              <a:tr h="94865">
                <a:tc>
                  <a:txBody>
                    <a:bodyPr/>
                    <a:lstStyle/>
                    <a:p>
                      <a:pPr algn="l" fontAlgn="b"/>
                      <a:r>
                        <a:rPr lang="en-US" sz="1200" b="0" i="0" u="none" strike="noStrike">
                          <a:solidFill>
                            <a:srgbClr val="000000"/>
                          </a:solidFill>
                          <a:effectLst/>
                          <a:latin typeface="Aptos Narrow" panose="020B0004020202020204" pitchFamily="34" charset="0"/>
                        </a:rPr>
                        <a:t>SAINT LUKE'S HOME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l" fontAlgn="b"/>
                      <a:r>
                        <a:rPr lang="en-US" sz="1200" b="0" i="0" u="none" strike="noStrike">
                          <a:solidFill>
                            <a:srgbClr val="000000"/>
                          </a:solidFill>
                          <a:effectLst/>
                          <a:latin typeface="Aptos Narrow" panose="020B0004020202020204" pitchFamily="34" charset="0"/>
                        </a:rPr>
                        <a:t>                                   27,299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$116.66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$110.83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-$5.83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extLst>
                  <a:ext uri="{0D108BD9-81ED-4DB2-BD59-A6C34878D82A}">
                    <a16:rowId xmlns:a16="http://schemas.microsoft.com/office/drawing/2014/main" val="3356199629"/>
                  </a:ext>
                </a:extLst>
              </a:tr>
              <a:tr h="94865">
                <a:tc>
                  <a:txBody>
                    <a:bodyPr/>
                    <a:lstStyle/>
                    <a:p>
                      <a:pPr algn="l" fontAlgn="b"/>
                      <a:r>
                        <a:rPr lang="en-US" sz="1200" b="0" i="0" u="none" strike="noStrike">
                          <a:solidFill>
                            <a:srgbClr val="000000"/>
                          </a:solidFill>
                          <a:effectLst/>
                          <a:latin typeface="Aptos Narrow" panose="020B0004020202020204" pitchFamily="34" charset="0"/>
                        </a:rPr>
                        <a:t>SERENITY REST HOME, LLC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ptos Narrow" panose="020B0004020202020204" pitchFamily="34" charset="0"/>
                        </a:rPr>
                        <a:t>                                     6,796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$118.87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$124.62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$5.75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5732127"/>
                  </a:ext>
                </a:extLst>
              </a:tr>
              <a:tr h="94865">
                <a:tc>
                  <a:txBody>
                    <a:bodyPr/>
                    <a:lstStyle/>
                    <a:p>
                      <a:pPr algn="l" fontAlgn="b"/>
                      <a:r>
                        <a:rPr lang="en-US" sz="1200" b="0" i="0" u="none" strike="noStrike">
                          <a:solidFill>
                            <a:srgbClr val="000000"/>
                          </a:solidFill>
                          <a:effectLst/>
                          <a:latin typeface="Aptos Narrow" panose="020B0004020202020204" pitchFamily="34" charset="0"/>
                        </a:rPr>
                        <a:t>SOPHIA SNOW HOUSE, INC.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ptos Narrow" panose="020B0004020202020204" pitchFamily="34" charset="0"/>
                        </a:rPr>
                        <a:t>                                     3,618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$206.74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$206.74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2695188"/>
                  </a:ext>
                </a:extLst>
              </a:tr>
              <a:tr h="94865">
                <a:tc>
                  <a:txBody>
                    <a:bodyPr/>
                    <a:lstStyle/>
                    <a:p>
                      <a:pPr algn="l" fontAlgn="b"/>
                      <a:r>
                        <a:rPr lang="en-US" sz="1200" b="0" i="0" u="none" strike="noStrike">
                          <a:solidFill>
                            <a:srgbClr val="000000"/>
                          </a:solidFill>
                          <a:effectLst/>
                          <a:latin typeface="Aptos Narrow" panose="020B0004020202020204" pitchFamily="34" charset="0"/>
                        </a:rPr>
                        <a:t>ST. JOSEPH'S ABBEY RES.CARE FAC INC.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ptos Narrow" panose="020B0004020202020204" pitchFamily="34" charset="0"/>
                        </a:rPr>
                        <a:t>                                     2,862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$230.93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$230.93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6197071"/>
                  </a:ext>
                </a:extLst>
              </a:tr>
              <a:tr h="94865">
                <a:tc>
                  <a:txBody>
                    <a:bodyPr/>
                    <a:lstStyle/>
                    <a:p>
                      <a:pPr algn="l" fontAlgn="b"/>
                      <a:r>
                        <a:rPr lang="en-US" sz="1200" b="0" i="0" u="none" strike="noStrike">
                          <a:solidFill>
                            <a:srgbClr val="000000"/>
                          </a:solidFill>
                          <a:effectLst/>
                          <a:latin typeface="Aptos Narrow" panose="020B0004020202020204" pitchFamily="34" charset="0"/>
                        </a:rPr>
                        <a:t>ST. JULIE BILLIART RES. CARE CTR.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ptos Narrow" panose="020B0004020202020204" pitchFamily="34" charset="0"/>
                        </a:rPr>
                        <a:t>                                   11,998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$224.74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$224.74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2169440"/>
                  </a:ext>
                </a:extLst>
              </a:tr>
              <a:tr h="94865">
                <a:tc>
                  <a:txBody>
                    <a:bodyPr/>
                    <a:lstStyle/>
                    <a:p>
                      <a:pPr algn="l" fontAlgn="b"/>
                      <a:r>
                        <a:rPr lang="en-US" sz="1200" b="0" i="0" u="none" strike="noStrike">
                          <a:solidFill>
                            <a:srgbClr val="000000"/>
                          </a:solidFill>
                          <a:effectLst/>
                          <a:latin typeface="Aptos Narrow" panose="020B0004020202020204" pitchFamily="34" charset="0"/>
                        </a:rPr>
                        <a:t>THE GERMAN HOME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ptos Narrow" panose="020B0004020202020204" pitchFamily="34" charset="0"/>
                        </a:rPr>
                        <a:t>                                     7,256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$155.88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$155.88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5711131"/>
                  </a:ext>
                </a:extLst>
              </a:tr>
              <a:tr h="94865">
                <a:tc>
                  <a:txBody>
                    <a:bodyPr/>
                    <a:lstStyle/>
                    <a:p>
                      <a:pPr algn="l" fontAlgn="b"/>
                      <a:r>
                        <a:rPr lang="en-US" sz="1200" b="0" i="0" u="none" strike="noStrike">
                          <a:solidFill>
                            <a:srgbClr val="000000"/>
                          </a:solidFill>
                          <a:effectLst/>
                          <a:latin typeface="Aptos Narrow" panose="020B0004020202020204" pitchFamily="34" charset="0"/>
                        </a:rPr>
                        <a:t>THE WILLOWS AT WORCESTER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ptos Narrow" panose="020B0004020202020204" pitchFamily="34" charset="0"/>
                        </a:rPr>
                        <a:t>                                     1,970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$191.29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$191.29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1956071"/>
                  </a:ext>
                </a:extLst>
              </a:tr>
              <a:tr h="94865">
                <a:tc>
                  <a:txBody>
                    <a:bodyPr/>
                    <a:lstStyle/>
                    <a:p>
                      <a:pPr algn="l" fontAlgn="b"/>
                      <a:r>
                        <a:rPr lang="en-US" sz="1200" b="0" i="0" u="none" strike="noStrike">
                          <a:solidFill>
                            <a:srgbClr val="000000"/>
                          </a:solidFill>
                          <a:effectLst/>
                          <a:latin typeface="Aptos Narrow" panose="020B0004020202020204" pitchFamily="34" charset="0"/>
                        </a:rPr>
                        <a:t>VILLAGE R.H. 2 OF BROCKTON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ptos Narrow" panose="020B0004020202020204" pitchFamily="34" charset="0"/>
                        </a:rPr>
                        <a:t>                                     5,088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$148.69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$148.69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9020987"/>
                  </a:ext>
                </a:extLst>
              </a:tr>
              <a:tr h="94865">
                <a:tc>
                  <a:txBody>
                    <a:bodyPr/>
                    <a:lstStyle/>
                    <a:p>
                      <a:pPr algn="l" fontAlgn="b"/>
                      <a:r>
                        <a:rPr lang="en-US" sz="1200" b="0" i="0" u="none" strike="noStrike">
                          <a:solidFill>
                            <a:srgbClr val="000000"/>
                          </a:solidFill>
                          <a:effectLst/>
                          <a:latin typeface="Aptos Narrow" panose="020B0004020202020204" pitchFamily="34" charset="0"/>
                        </a:rPr>
                        <a:t>VILLAGE REST HOME of easton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ptos Narrow" panose="020B0004020202020204" pitchFamily="34" charset="0"/>
                        </a:rPr>
                        <a:t>                                     4,054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$157.46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$157.46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6618364"/>
                  </a:ext>
                </a:extLst>
              </a:tr>
              <a:tr h="94865">
                <a:tc>
                  <a:txBody>
                    <a:bodyPr/>
                    <a:lstStyle/>
                    <a:p>
                      <a:pPr algn="l" fontAlgn="b"/>
                      <a:r>
                        <a:rPr lang="en-US" sz="1200" b="0" i="0" u="none" strike="noStrike">
                          <a:solidFill>
                            <a:srgbClr val="000000"/>
                          </a:solidFill>
                          <a:effectLst/>
                          <a:latin typeface="Aptos Narrow" panose="020B0004020202020204" pitchFamily="34" charset="0"/>
                        </a:rPr>
                        <a:t>VILLAGE REST HOME OF LEOMINSTER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ptos Narrow" panose="020B0004020202020204" pitchFamily="34" charset="0"/>
                        </a:rPr>
                        <a:t>                                     8,456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$149.90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$162.37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$12.47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6727791"/>
                  </a:ext>
                </a:extLst>
              </a:tr>
              <a:tr h="94865">
                <a:tc>
                  <a:txBody>
                    <a:bodyPr/>
                    <a:lstStyle/>
                    <a:p>
                      <a:pPr algn="l" fontAlgn="b"/>
                      <a:r>
                        <a:rPr lang="en-US" sz="1200" b="0" i="0" u="none" strike="noStrike">
                          <a:solidFill>
                            <a:srgbClr val="000000"/>
                          </a:solidFill>
                          <a:effectLst/>
                          <a:latin typeface="Aptos Narrow" panose="020B0004020202020204" pitchFamily="34" charset="0"/>
                        </a:rPr>
                        <a:t>VNA SENIOR LIVING HIGHLAND CAMPUS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ptos Narrow" panose="020B0004020202020204" pitchFamily="34" charset="0"/>
                        </a:rPr>
                        <a:t>                                   16,754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$190.76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$191.19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$0.43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5419710"/>
                  </a:ext>
                </a:extLst>
              </a:tr>
              <a:tr h="94865">
                <a:tc>
                  <a:txBody>
                    <a:bodyPr/>
                    <a:lstStyle/>
                    <a:p>
                      <a:pPr algn="l" fontAlgn="b"/>
                      <a:r>
                        <a:rPr lang="en-US" sz="1200" b="0" i="0" u="none" strike="noStrike">
                          <a:solidFill>
                            <a:srgbClr val="000000"/>
                          </a:solidFill>
                          <a:effectLst/>
                          <a:latin typeface="Aptos Narrow" panose="020B0004020202020204" pitchFamily="34" charset="0"/>
                        </a:rPr>
                        <a:t>WESTVIEW REST HOME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l" fontAlgn="b"/>
                      <a:r>
                        <a:rPr lang="en-US" sz="1200" b="0" i="0" u="none" strike="noStrike">
                          <a:solidFill>
                            <a:srgbClr val="000000"/>
                          </a:solidFill>
                          <a:effectLst/>
                          <a:latin typeface="Aptos Narrow" panose="020B0004020202020204" pitchFamily="34" charset="0"/>
                        </a:rPr>
                        <a:t>                                     6,582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$153.85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$153.08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-$0.77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extLst>
                  <a:ext uri="{0D108BD9-81ED-4DB2-BD59-A6C34878D82A}">
                    <a16:rowId xmlns:a16="http://schemas.microsoft.com/office/drawing/2014/main" val="263393623"/>
                  </a:ext>
                </a:extLst>
              </a:tr>
              <a:tr h="94865">
                <a:tc>
                  <a:txBody>
                    <a:bodyPr/>
                    <a:lstStyle/>
                    <a:p>
                      <a:pPr algn="l" fontAlgn="b"/>
                      <a:r>
                        <a:rPr lang="en-US" sz="1200" b="0" i="0" u="none" strike="noStrike">
                          <a:solidFill>
                            <a:srgbClr val="000000"/>
                          </a:solidFill>
                          <a:effectLst/>
                          <a:latin typeface="Aptos Narrow" panose="020B0004020202020204" pitchFamily="34" charset="0"/>
                        </a:rPr>
                        <a:t>WILLOWBROOK MANOR REST HOME*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l" fontAlgn="b"/>
                      <a:r>
                        <a:rPr lang="en-US" sz="1200" b="0" i="0" u="none" strike="noStrike">
                          <a:solidFill>
                            <a:srgbClr val="000000"/>
                          </a:solidFill>
                          <a:effectLst/>
                          <a:latin typeface="Aptos Narrow" panose="020B0004020202020204" pitchFamily="34" charset="0"/>
                        </a:rPr>
                        <a:t>                                   10,785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$103.95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$107.53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$3.58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r" fontAlgn="b"/>
                      <a:r>
                        <a:rPr lang="en-US" sz="1200" b="0" i="0" u="none" strike="noStrike">
                          <a:solidFill>
                            <a:srgbClr val="000000"/>
                          </a:solidFill>
                          <a:effectLst/>
                          <a:latin typeface="Aptos Narrow" panose="020B0004020202020204" pitchFamily="34" charset="0"/>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extLst>
                  <a:ext uri="{0D108BD9-81ED-4DB2-BD59-A6C34878D82A}">
                    <a16:rowId xmlns:a16="http://schemas.microsoft.com/office/drawing/2014/main" val="2292703866"/>
                  </a:ext>
                </a:extLst>
              </a:tr>
              <a:tr h="94865">
                <a:tc>
                  <a:txBody>
                    <a:bodyPr/>
                    <a:lstStyle/>
                    <a:p>
                      <a:pPr algn="l" fontAlgn="b"/>
                      <a:r>
                        <a:rPr lang="en-US" sz="1200" b="0" i="0" u="none" strike="noStrike">
                          <a:solidFill>
                            <a:srgbClr val="000000"/>
                          </a:solidFill>
                          <a:effectLst/>
                          <a:latin typeface="Aptos Narrow" panose="020B0004020202020204" pitchFamily="34" charset="0"/>
                        </a:rPr>
                        <a:t>WINTER HILL REST HOME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ptos Narrow" panose="020B0004020202020204" pitchFamily="34" charset="0"/>
                        </a:rPr>
                        <a:t>                                     4,310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$156.74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$156.74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a:solidFill>
                            <a:srgbClr val="000000"/>
                          </a:solidFill>
                          <a:effectLst/>
                          <a:latin typeface="Aptos Narrow" panose="020B0004020202020204" pitchFamily="34" charset="0"/>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8638259"/>
                  </a:ext>
                </a:extLst>
              </a:tr>
            </a:tbl>
          </a:graphicData>
        </a:graphic>
      </p:graphicFrame>
      <p:grpSp>
        <p:nvGrpSpPr>
          <p:cNvPr id="3" name="Group 2">
            <a:extLst>
              <a:ext uri="{FF2B5EF4-FFF2-40B4-BE49-F238E27FC236}">
                <a16:creationId xmlns:a16="http://schemas.microsoft.com/office/drawing/2014/main" id="{186E5530-C2F3-411A-4369-D3FC277F0121}"/>
              </a:ext>
            </a:extLst>
          </p:cNvPr>
          <p:cNvGrpSpPr/>
          <p:nvPr/>
        </p:nvGrpSpPr>
        <p:grpSpPr>
          <a:xfrm>
            <a:off x="8750595" y="187949"/>
            <a:ext cx="3042594" cy="459652"/>
            <a:chOff x="8739963" y="47485"/>
            <a:chExt cx="3042594" cy="459652"/>
          </a:xfrm>
        </p:grpSpPr>
        <p:sp>
          <p:nvSpPr>
            <p:cNvPr id="6" name="Rectangle 5">
              <a:extLst>
                <a:ext uri="{FF2B5EF4-FFF2-40B4-BE49-F238E27FC236}">
                  <a16:creationId xmlns:a16="http://schemas.microsoft.com/office/drawing/2014/main" id="{643138AB-7903-87F0-125A-C21CFD933C7D}"/>
                </a:ext>
              </a:extLst>
            </p:cNvPr>
            <p:cNvSpPr/>
            <p:nvPr/>
          </p:nvSpPr>
          <p:spPr bwMode="auto">
            <a:xfrm>
              <a:off x="8739963" y="106327"/>
              <a:ext cx="582543" cy="128538"/>
            </a:xfrm>
            <a:prstGeom prst="rect">
              <a:avLst/>
            </a:prstGeom>
            <a:solidFill>
              <a:srgbClr val="C20633">
                <a:alpha val="25098"/>
              </a:srgbClr>
            </a:solidFill>
            <a:ln w="9525">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base">
                <a:spcBef>
                  <a:spcPct val="0"/>
                </a:spcBef>
                <a:spcAft>
                  <a:spcPct val="0"/>
                </a:spcAft>
              </a:pPr>
              <a:endParaRPr lang="en-US" sz="1000">
                <a:solidFill>
                  <a:srgbClr val="000000"/>
                </a:solidFill>
                <a:latin typeface="Arial"/>
              </a:endParaRPr>
            </a:p>
          </p:txBody>
        </p:sp>
        <p:sp>
          <p:nvSpPr>
            <p:cNvPr id="13" name="Rectangle 12">
              <a:extLst>
                <a:ext uri="{FF2B5EF4-FFF2-40B4-BE49-F238E27FC236}">
                  <a16:creationId xmlns:a16="http://schemas.microsoft.com/office/drawing/2014/main" id="{C203F021-8C15-FB83-BBE9-253E4E887E84}"/>
                </a:ext>
              </a:extLst>
            </p:cNvPr>
            <p:cNvSpPr/>
            <p:nvPr/>
          </p:nvSpPr>
          <p:spPr bwMode="auto">
            <a:xfrm>
              <a:off x="8739963" y="321136"/>
              <a:ext cx="582543" cy="128538"/>
            </a:xfrm>
            <a:prstGeom prst="rect">
              <a:avLst/>
            </a:prstGeom>
            <a:solidFill>
              <a:srgbClr val="151779">
                <a:alpha val="25098"/>
              </a:srgbClr>
            </a:solidFill>
            <a:ln w="9525">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base">
                <a:spcBef>
                  <a:spcPct val="0"/>
                </a:spcBef>
                <a:spcAft>
                  <a:spcPct val="0"/>
                </a:spcAft>
              </a:pPr>
              <a:endParaRPr lang="en-US" sz="1000">
                <a:solidFill>
                  <a:srgbClr val="000000"/>
                </a:solidFill>
                <a:latin typeface="Arial"/>
              </a:endParaRPr>
            </a:p>
          </p:txBody>
        </p:sp>
        <p:sp>
          <p:nvSpPr>
            <p:cNvPr id="14" name="TextBox 13">
              <a:extLst>
                <a:ext uri="{FF2B5EF4-FFF2-40B4-BE49-F238E27FC236}">
                  <a16:creationId xmlns:a16="http://schemas.microsoft.com/office/drawing/2014/main" id="{6C3733EA-C12C-F2AA-B579-5434F812CAC6}"/>
                </a:ext>
              </a:extLst>
            </p:cNvPr>
            <p:cNvSpPr txBox="1"/>
            <p:nvPr/>
          </p:nvSpPr>
          <p:spPr>
            <a:xfrm>
              <a:off x="9322506" y="47485"/>
              <a:ext cx="1973617" cy="246221"/>
            </a:xfrm>
            <a:prstGeom prst="rect">
              <a:avLst/>
            </a:prstGeom>
            <a:noFill/>
          </p:spPr>
          <p:txBody>
            <a:bodyPr wrap="none" rtlCol="0">
              <a:spAutoFit/>
            </a:bodyPr>
            <a:lstStyle/>
            <a:p>
              <a:r>
                <a:rPr lang="en-US" sz="1000"/>
                <a:t>FY24 RCC-Q Score below 80%</a:t>
              </a:r>
            </a:p>
          </p:txBody>
        </p:sp>
        <p:sp>
          <p:nvSpPr>
            <p:cNvPr id="15" name="TextBox 14">
              <a:extLst>
                <a:ext uri="{FF2B5EF4-FFF2-40B4-BE49-F238E27FC236}">
                  <a16:creationId xmlns:a16="http://schemas.microsoft.com/office/drawing/2014/main" id="{48505CFD-E987-27B0-C732-F59A530695F2}"/>
                </a:ext>
              </a:extLst>
            </p:cNvPr>
            <p:cNvSpPr txBox="1"/>
            <p:nvPr/>
          </p:nvSpPr>
          <p:spPr>
            <a:xfrm>
              <a:off x="9342465" y="260916"/>
              <a:ext cx="2440092" cy="246221"/>
            </a:xfrm>
            <a:prstGeom prst="rect">
              <a:avLst/>
            </a:prstGeom>
            <a:noFill/>
          </p:spPr>
          <p:txBody>
            <a:bodyPr wrap="none" rtlCol="0">
              <a:spAutoFit/>
            </a:bodyPr>
            <a:lstStyle/>
            <a:p>
              <a:r>
                <a:rPr lang="en-US" sz="1000"/>
                <a:t>FY23 Audited RCC-Q Score below 80%</a:t>
              </a:r>
            </a:p>
          </p:txBody>
        </p:sp>
      </p:grpSp>
      <p:sp>
        <p:nvSpPr>
          <p:cNvPr id="8" name="TextBox 7">
            <a:extLst>
              <a:ext uri="{FF2B5EF4-FFF2-40B4-BE49-F238E27FC236}">
                <a16:creationId xmlns:a16="http://schemas.microsoft.com/office/drawing/2014/main" id="{3A791AF6-95B5-56A5-E7B1-2EBEFAF8FD9F}"/>
              </a:ext>
            </a:extLst>
          </p:cNvPr>
          <p:cNvSpPr txBox="1"/>
          <p:nvPr/>
        </p:nvSpPr>
        <p:spPr>
          <a:xfrm>
            <a:off x="11560629" y="6216479"/>
            <a:ext cx="483325" cy="307777"/>
          </a:xfrm>
          <a:prstGeom prst="rect">
            <a:avLst/>
          </a:prstGeom>
          <a:noFill/>
          <a:ln>
            <a:solidFill>
              <a:schemeClr val="bg1"/>
            </a:solidFill>
          </a:ln>
        </p:spPr>
        <p:txBody>
          <a:bodyPr wrap="square" rtlCol="0">
            <a:spAutoFit/>
          </a:bodyPr>
          <a:lstStyle/>
          <a:p>
            <a:r>
              <a:rPr lang="en-US" sz="1400" dirty="0"/>
              <a:t>16</a:t>
            </a:r>
          </a:p>
        </p:txBody>
      </p:sp>
    </p:spTree>
    <p:extLst>
      <p:ext uri="{BB962C8B-B14F-4D97-AF65-F5344CB8AC3E}">
        <p14:creationId xmlns:p14="http://schemas.microsoft.com/office/powerpoint/2010/main" val="4083075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64068DC-BE81-FDC4-0EF1-E5701F2D52B5}"/>
              </a:ext>
            </a:extLst>
          </p:cNvPr>
          <p:cNvGraphicFramePr>
            <a:graphicFrameLocks noChangeAspect="1"/>
          </p:cNvGraphicFramePr>
          <p:nvPr>
            <p:custDataLst>
              <p:tags r:id="rId1"/>
            </p:custDataLst>
            <p:extLst>
              <p:ext uri="{D42A27DB-BD31-4B8C-83A1-F6EECF244321}">
                <p14:modId xmlns:p14="http://schemas.microsoft.com/office/powerpoint/2010/main" val="2140117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think-cell data - do not delete" hidden="1">
                        <a:extLst>
                          <a:ext uri="{FF2B5EF4-FFF2-40B4-BE49-F238E27FC236}">
                            <a16:creationId xmlns:a16="http://schemas.microsoft.com/office/drawing/2014/main" id="{864068DC-BE81-FDC4-0EF1-E5701F2D52B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F37F664-53B8-BE83-15DE-6454FC3BD600}"/>
              </a:ext>
            </a:extLst>
          </p:cNvPr>
          <p:cNvSpPr>
            <a:spLocks noGrp="1"/>
          </p:cNvSpPr>
          <p:nvPr>
            <p:ph type="title"/>
          </p:nvPr>
        </p:nvSpPr>
        <p:spPr/>
        <p:txBody>
          <a:bodyPr vert="horz"/>
          <a:lstStyle/>
          <a:p>
            <a:r>
              <a:rPr lang="en-US"/>
              <a:t>RY25 rates and fiscal impact for rest homes receiving a rate decrease</a:t>
            </a:r>
          </a:p>
        </p:txBody>
      </p:sp>
      <p:graphicFrame>
        <p:nvGraphicFramePr>
          <p:cNvPr id="5" name="Table 4">
            <a:extLst>
              <a:ext uri="{FF2B5EF4-FFF2-40B4-BE49-F238E27FC236}">
                <a16:creationId xmlns:a16="http://schemas.microsoft.com/office/drawing/2014/main" id="{1CD87E86-27BC-4D39-135D-C5BDDACA2A62}"/>
              </a:ext>
            </a:extLst>
          </p:cNvPr>
          <p:cNvGraphicFramePr>
            <a:graphicFrameLocks noGrp="1"/>
          </p:cNvGraphicFramePr>
          <p:nvPr>
            <p:extLst>
              <p:ext uri="{D42A27DB-BD31-4B8C-83A1-F6EECF244321}">
                <p14:modId xmlns:p14="http://schemas.microsoft.com/office/powerpoint/2010/main" val="2154984283"/>
              </p:ext>
            </p:extLst>
          </p:nvPr>
        </p:nvGraphicFramePr>
        <p:xfrm>
          <a:off x="233261" y="679267"/>
          <a:ext cx="11697480" cy="5669280"/>
        </p:xfrm>
        <a:graphic>
          <a:graphicData uri="http://schemas.openxmlformats.org/drawingml/2006/table">
            <a:tbl>
              <a:tblPr/>
              <a:tblGrid>
                <a:gridCol w="1282030">
                  <a:extLst>
                    <a:ext uri="{9D8B030D-6E8A-4147-A177-3AD203B41FA5}">
                      <a16:colId xmlns:a16="http://schemas.microsoft.com/office/drawing/2014/main" val="3076476070"/>
                    </a:ext>
                  </a:extLst>
                </a:gridCol>
                <a:gridCol w="899032">
                  <a:extLst>
                    <a:ext uri="{9D8B030D-6E8A-4147-A177-3AD203B41FA5}">
                      <a16:colId xmlns:a16="http://schemas.microsoft.com/office/drawing/2014/main" val="3512845926"/>
                    </a:ext>
                  </a:extLst>
                </a:gridCol>
                <a:gridCol w="572717">
                  <a:extLst>
                    <a:ext uri="{9D8B030D-6E8A-4147-A177-3AD203B41FA5}">
                      <a16:colId xmlns:a16="http://schemas.microsoft.com/office/drawing/2014/main" val="2222757815"/>
                    </a:ext>
                  </a:extLst>
                </a:gridCol>
                <a:gridCol w="792722">
                  <a:extLst>
                    <a:ext uri="{9D8B030D-6E8A-4147-A177-3AD203B41FA5}">
                      <a16:colId xmlns:a16="http://schemas.microsoft.com/office/drawing/2014/main" val="410005197"/>
                    </a:ext>
                  </a:extLst>
                </a:gridCol>
                <a:gridCol w="783529">
                  <a:extLst>
                    <a:ext uri="{9D8B030D-6E8A-4147-A177-3AD203B41FA5}">
                      <a16:colId xmlns:a16="http://schemas.microsoft.com/office/drawing/2014/main" val="2333267680"/>
                    </a:ext>
                  </a:extLst>
                </a:gridCol>
                <a:gridCol w="842497">
                  <a:extLst>
                    <a:ext uri="{9D8B030D-6E8A-4147-A177-3AD203B41FA5}">
                      <a16:colId xmlns:a16="http://schemas.microsoft.com/office/drawing/2014/main" val="524004885"/>
                    </a:ext>
                  </a:extLst>
                </a:gridCol>
                <a:gridCol w="760894">
                  <a:extLst>
                    <a:ext uri="{9D8B030D-6E8A-4147-A177-3AD203B41FA5}">
                      <a16:colId xmlns:a16="http://schemas.microsoft.com/office/drawing/2014/main" val="469822400"/>
                    </a:ext>
                  </a:extLst>
                </a:gridCol>
                <a:gridCol w="667089">
                  <a:extLst>
                    <a:ext uri="{9D8B030D-6E8A-4147-A177-3AD203B41FA5}">
                      <a16:colId xmlns:a16="http://schemas.microsoft.com/office/drawing/2014/main" val="3070973278"/>
                    </a:ext>
                  </a:extLst>
                </a:gridCol>
                <a:gridCol w="585932">
                  <a:extLst>
                    <a:ext uri="{9D8B030D-6E8A-4147-A177-3AD203B41FA5}">
                      <a16:colId xmlns:a16="http://schemas.microsoft.com/office/drawing/2014/main" val="2109954439"/>
                    </a:ext>
                  </a:extLst>
                </a:gridCol>
                <a:gridCol w="696686">
                  <a:extLst>
                    <a:ext uri="{9D8B030D-6E8A-4147-A177-3AD203B41FA5}">
                      <a16:colId xmlns:a16="http://schemas.microsoft.com/office/drawing/2014/main" val="118919599"/>
                    </a:ext>
                  </a:extLst>
                </a:gridCol>
                <a:gridCol w="1062613">
                  <a:extLst>
                    <a:ext uri="{9D8B030D-6E8A-4147-A177-3AD203B41FA5}">
                      <a16:colId xmlns:a16="http://schemas.microsoft.com/office/drawing/2014/main" val="1635415289"/>
                    </a:ext>
                  </a:extLst>
                </a:gridCol>
                <a:gridCol w="885978">
                  <a:extLst>
                    <a:ext uri="{9D8B030D-6E8A-4147-A177-3AD203B41FA5}">
                      <a16:colId xmlns:a16="http://schemas.microsoft.com/office/drawing/2014/main" val="3645604000"/>
                    </a:ext>
                  </a:extLst>
                </a:gridCol>
                <a:gridCol w="875551">
                  <a:extLst>
                    <a:ext uri="{9D8B030D-6E8A-4147-A177-3AD203B41FA5}">
                      <a16:colId xmlns:a16="http://schemas.microsoft.com/office/drawing/2014/main" val="1995642679"/>
                    </a:ext>
                  </a:extLst>
                </a:gridCol>
                <a:gridCol w="990210">
                  <a:extLst>
                    <a:ext uri="{9D8B030D-6E8A-4147-A177-3AD203B41FA5}">
                      <a16:colId xmlns:a16="http://schemas.microsoft.com/office/drawing/2014/main" val="295147178"/>
                    </a:ext>
                  </a:extLst>
                </a:gridCol>
              </a:tblGrid>
              <a:tr h="450699">
                <a:tc>
                  <a:txBody>
                    <a:bodyPr/>
                    <a:lstStyle/>
                    <a:p>
                      <a:pPr algn="ctr" fontAlgn="ctr"/>
                      <a:r>
                        <a:rPr lang="en-US" sz="1000" b="1" i="0" u="none" strike="noStrike">
                          <a:solidFill>
                            <a:schemeClr val="tx1"/>
                          </a:solidFill>
                          <a:effectLst/>
                          <a:latin typeface="+mn-lt"/>
                        </a:rPr>
                        <a:t>Name</a:t>
                      </a:r>
                    </a:p>
                  </a:txBody>
                  <a:tcPr marL="45720" marR="0" marT="91440" marB="9144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1" i="0" u="none" strike="noStrike">
                          <a:solidFill>
                            <a:schemeClr val="tx1"/>
                          </a:solidFill>
                          <a:effectLst/>
                          <a:latin typeface="+mn-lt"/>
                        </a:rPr>
                        <a:t>Number of licensed beds</a:t>
                      </a:r>
                    </a:p>
                  </a:txBody>
                  <a:tcPr marL="45720" marR="0" marT="91440" marB="9144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1" i="0" u="none" strike="noStrike">
                          <a:solidFill>
                            <a:schemeClr val="tx1"/>
                          </a:solidFill>
                          <a:effectLst/>
                          <a:latin typeface="+mn-lt"/>
                        </a:rPr>
                        <a:t>FY24 Current Rate</a:t>
                      </a:r>
                    </a:p>
                  </a:txBody>
                  <a:tcPr marL="45720" marR="0" marT="91440" marB="9144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1" i="0" u="none" strike="noStrike">
                          <a:solidFill>
                            <a:schemeClr val="tx1"/>
                          </a:solidFill>
                          <a:effectLst/>
                          <a:latin typeface="+mn-lt"/>
                        </a:rPr>
                        <a:t>Proposed Per Diem</a:t>
                      </a:r>
                    </a:p>
                  </a:txBody>
                  <a:tcPr marL="45720" marR="0" marT="91440" marB="9144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1" i="0" u="none" strike="noStrike">
                          <a:solidFill>
                            <a:schemeClr val="tx1"/>
                          </a:solidFill>
                          <a:effectLst/>
                          <a:latin typeface="+mn-lt"/>
                        </a:rPr>
                        <a:t>Proposed Per Diem Decrease</a:t>
                      </a:r>
                    </a:p>
                  </a:txBody>
                  <a:tcPr marL="45720" marR="0" marT="91440" marB="9144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1" i="0" u="none" strike="noStrike">
                          <a:solidFill>
                            <a:schemeClr val="tx1"/>
                          </a:solidFill>
                          <a:effectLst/>
                          <a:latin typeface="+mn-lt"/>
                        </a:rPr>
                        <a:t>FY24 Revenue</a:t>
                      </a:r>
                    </a:p>
                  </a:txBody>
                  <a:tcPr marL="45720" marR="0" marT="91440" marB="9144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1" i="0" u="none" strike="noStrike">
                          <a:solidFill>
                            <a:schemeClr val="tx1"/>
                          </a:solidFill>
                          <a:effectLst/>
                          <a:latin typeface="+mn-lt"/>
                        </a:rPr>
                        <a:t>Proposed Fiscal Impact</a:t>
                      </a:r>
                    </a:p>
                  </a:txBody>
                  <a:tcPr marL="45720" marR="0" marT="91440" marB="9144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1" i="0" u="none" strike="noStrike">
                          <a:solidFill>
                            <a:schemeClr val="tx1"/>
                          </a:solidFill>
                          <a:effectLst/>
                          <a:latin typeface="+mn-lt"/>
                        </a:rPr>
                        <a:t>% Rate Decrease</a:t>
                      </a:r>
                    </a:p>
                  </a:txBody>
                  <a:tcPr marL="45720" marR="0" marT="91440" marB="9144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1" i="0" u="none" strike="noStrike">
                          <a:solidFill>
                            <a:schemeClr val="tx1"/>
                          </a:solidFill>
                          <a:effectLst/>
                          <a:latin typeface="+mn-lt"/>
                        </a:rPr>
                        <a:t>FY23  RCC-Q Score</a:t>
                      </a:r>
                    </a:p>
                  </a:txBody>
                  <a:tcPr marL="45720" marR="0" marT="91440" marB="9144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1" i="0" u="none" strike="noStrike">
                          <a:solidFill>
                            <a:schemeClr val="tx1"/>
                          </a:solidFill>
                          <a:effectLst/>
                          <a:latin typeface="+mn-lt"/>
                        </a:rPr>
                        <a:t>FY24  RCC-Q Score</a:t>
                      </a:r>
                    </a:p>
                  </a:txBody>
                  <a:tcPr marL="45720" marR="0" marT="91440" marB="9144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1" i="0" u="none" strike="noStrike">
                          <a:solidFill>
                            <a:schemeClr val="tx1"/>
                          </a:solidFill>
                          <a:effectLst/>
                          <a:latin typeface="+mn-lt"/>
                        </a:rPr>
                        <a:t>Supplemental funds received in FY23</a:t>
                      </a:r>
                    </a:p>
                  </a:txBody>
                  <a:tcPr marL="45720" marR="0" marT="91440" marB="9144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1" i="0" u="none" strike="noStrike">
                          <a:solidFill>
                            <a:schemeClr val="tx1"/>
                          </a:solidFill>
                          <a:effectLst/>
                          <a:latin typeface="+mn-lt"/>
                        </a:rPr>
                        <a:t>Supplemental funds received in FY24</a:t>
                      </a:r>
                    </a:p>
                  </a:txBody>
                  <a:tcPr marL="45720" marR="0" marT="91440" marB="9144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1" i="0" u="none" strike="noStrike">
                          <a:solidFill>
                            <a:schemeClr val="tx1"/>
                          </a:solidFill>
                          <a:effectLst/>
                          <a:latin typeface="+mn-lt"/>
                        </a:rPr>
                        <a:t>Total Assets Reported on Cost Report </a:t>
                      </a:r>
                    </a:p>
                  </a:txBody>
                  <a:tcPr marL="45720" marR="0" marT="91440" marB="9144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1" i="0" u="none" strike="noStrike">
                          <a:solidFill>
                            <a:schemeClr val="tx1"/>
                          </a:solidFill>
                          <a:effectLst/>
                          <a:latin typeface="+mn-lt"/>
                        </a:rPr>
                        <a:t>Cash &amp; Cash equivalent reported on Cost Report </a:t>
                      </a:r>
                    </a:p>
                  </a:txBody>
                  <a:tcPr marL="45720" marR="0" marT="91440" marB="9144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96166080"/>
                  </a:ext>
                </a:extLst>
              </a:tr>
              <a:tr h="226900">
                <a:tc>
                  <a:txBody>
                    <a:bodyPr/>
                    <a:lstStyle/>
                    <a:p>
                      <a:pPr algn="l" fontAlgn="b"/>
                      <a:r>
                        <a:rPr lang="en-US" sz="1000" b="0" i="0" u="none" strike="noStrike">
                          <a:solidFill>
                            <a:srgbClr val="000000"/>
                          </a:solidFill>
                          <a:effectLst/>
                          <a:latin typeface="+mn-lt"/>
                        </a:rPr>
                        <a:t>BEAVEN KELLY HOME</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57</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$127</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$121</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-$6</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$2,492,774</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chemeClr val="tx1"/>
                          </a:solidFill>
                          <a:effectLst/>
                          <a:latin typeface="+mn-lt"/>
                        </a:rPr>
                        <a:t>-$108,953</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ctr" fontAlgn="b"/>
                      <a:r>
                        <a:rPr lang="en-US" sz="1000" b="0" i="0" u="none" strike="noStrike">
                          <a:solidFill>
                            <a:srgbClr val="000000"/>
                          </a:solidFill>
                          <a:effectLst/>
                          <a:latin typeface="+mn-lt"/>
                        </a:rPr>
                        <a:t>-5.00%</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53%</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69%</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chemeClr val="tx1"/>
                          </a:solidFill>
                          <a:effectLst/>
                          <a:latin typeface="+mn-lt"/>
                        </a:rPr>
                        <a:t>$407,122</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1779">
                        <a:alpha val="25098"/>
                      </a:srgbClr>
                    </a:solidFill>
                  </a:tcPr>
                </a:tc>
                <a:tc>
                  <a:txBody>
                    <a:bodyPr/>
                    <a:lstStyle/>
                    <a:p>
                      <a:pPr algn="ctr" fontAlgn="b"/>
                      <a:r>
                        <a:rPr lang="en-US" sz="1000" b="0" i="0" u="none" strike="noStrike">
                          <a:solidFill>
                            <a:schemeClr val="tx1"/>
                          </a:solidFill>
                          <a:effectLst/>
                          <a:latin typeface="+mn-lt"/>
                        </a:rPr>
                        <a:t>$392,834</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1779">
                        <a:alpha val="25098"/>
                      </a:srgbClr>
                    </a:solidFill>
                  </a:tcPr>
                </a:tc>
                <a:tc>
                  <a:txBody>
                    <a:bodyPr/>
                    <a:lstStyle/>
                    <a:p>
                      <a:pPr algn="r" fontAlgn="b"/>
                      <a:r>
                        <a:rPr lang="en-US" sz="1000" b="0" i="0" u="none" strike="noStrike">
                          <a:solidFill>
                            <a:srgbClr val="000000"/>
                          </a:solidFill>
                          <a:effectLst/>
                          <a:latin typeface="+mn-lt"/>
                        </a:rPr>
                        <a:t>$1,169,026</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mn-lt"/>
                        </a:rPr>
                        <a:t>$54,995</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0750147"/>
                  </a:ext>
                </a:extLst>
              </a:tr>
              <a:tr h="226900">
                <a:tc>
                  <a:txBody>
                    <a:bodyPr/>
                    <a:lstStyle/>
                    <a:p>
                      <a:pPr algn="l" fontAlgn="b"/>
                      <a:r>
                        <a:rPr lang="en-US" sz="1000" b="0" i="0" u="none" strike="noStrike">
                          <a:solidFill>
                            <a:srgbClr val="000000"/>
                          </a:solidFill>
                          <a:effectLst/>
                          <a:latin typeface="+mn-lt"/>
                        </a:rPr>
                        <a:t>DAUGHTERS OF ST.PAUL </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unlicensed</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$159</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$151</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-$8</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$1,821,036</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chemeClr val="tx1"/>
                          </a:solidFill>
                          <a:effectLst/>
                          <a:latin typeface="+mn-lt"/>
                        </a:rPr>
                        <a:t>-$90,111</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ctr" fontAlgn="b"/>
                      <a:r>
                        <a:rPr lang="en-US" sz="1000" b="0" i="0" u="none" strike="noStrike">
                          <a:solidFill>
                            <a:srgbClr val="000000"/>
                          </a:solidFill>
                          <a:effectLst/>
                          <a:latin typeface="+mn-lt"/>
                        </a:rPr>
                        <a:t>-5.00%</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62%</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63%</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chemeClr val="tx1"/>
                          </a:solidFill>
                          <a:effectLst/>
                          <a:latin typeface="+mn-lt"/>
                        </a:rPr>
                        <a:t>$0</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1779">
                        <a:alpha val="25098"/>
                      </a:srgbClr>
                    </a:solidFill>
                  </a:tcPr>
                </a:tc>
                <a:tc>
                  <a:txBody>
                    <a:bodyPr/>
                    <a:lstStyle/>
                    <a:p>
                      <a:pPr algn="ctr" fontAlgn="b"/>
                      <a:r>
                        <a:rPr lang="en-US" sz="1000" b="0" i="0" u="none" strike="noStrike">
                          <a:solidFill>
                            <a:schemeClr val="tx1"/>
                          </a:solidFill>
                          <a:effectLst/>
                          <a:latin typeface="+mn-lt"/>
                        </a:rPr>
                        <a:t>$227,430</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1779">
                        <a:alpha val="25098"/>
                      </a:srgbClr>
                    </a:solidFill>
                  </a:tcPr>
                </a:tc>
                <a:tc>
                  <a:txBody>
                    <a:bodyPr/>
                    <a:lstStyle/>
                    <a:p>
                      <a:pPr algn="r" fontAlgn="b"/>
                      <a:r>
                        <a:rPr lang="en-US" sz="1000" b="0" i="0" u="none" strike="noStrike">
                          <a:solidFill>
                            <a:srgbClr val="000000"/>
                          </a:solidFill>
                          <a:effectLst/>
                          <a:latin typeface="+mn-lt"/>
                        </a:rPr>
                        <a:t>$1,926,618</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mn-lt"/>
                        </a:rPr>
                        <a:t>$1,357,449</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4976056"/>
                  </a:ext>
                </a:extLst>
              </a:tr>
              <a:tr h="450699">
                <a:tc>
                  <a:txBody>
                    <a:bodyPr/>
                    <a:lstStyle/>
                    <a:p>
                      <a:pPr algn="l" fontAlgn="b"/>
                      <a:r>
                        <a:rPr lang="en-US" sz="1000" b="0" i="0" u="none" strike="noStrike">
                          <a:solidFill>
                            <a:srgbClr val="000000"/>
                          </a:solidFill>
                          <a:effectLst/>
                          <a:latin typeface="+mn-lt"/>
                        </a:rPr>
                        <a:t>HOME FOR AGED WOMEN - </a:t>
                      </a:r>
                      <a:br>
                        <a:rPr lang="en-US" sz="1000" b="0" i="0" u="none" strike="noStrike">
                          <a:solidFill>
                            <a:srgbClr val="000000"/>
                          </a:solidFill>
                          <a:effectLst/>
                          <a:latin typeface="+mn-lt"/>
                        </a:rPr>
                      </a:br>
                      <a:r>
                        <a:rPr lang="en-US" sz="1000" b="0" i="0" u="none" strike="noStrike">
                          <a:solidFill>
                            <a:srgbClr val="000000"/>
                          </a:solidFill>
                          <a:effectLst/>
                          <a:latin typeface="+mn-lt"/>
                        </a:rPr>
                        <a:t>BROOKHOUSE</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36</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$180</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$177</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-$3</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$2,152,224</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chemeClr val="tx1"/>
                          </a:solidFill>
                          <a:effectLst/>
                          <a:latin typeface="+mn-lt"/>
                        </a:rPr>
                        <a:t>-$32,864</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ctr" fontAlgn="b"/>
                      <a:r>
                        <a:rPr lang="en-US" sz="1000" b="0" i="0" u="none" strike="noStrike">
                          <a:solidFill>
                            <a:srgbClr val="000000"/>
                          </a:solidFill>
                          <a:effectLst/>
                          <a:latin typeface="+mn-lt"/>
                        </a:rPr>
                        <a:t>-1.50%</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72%</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77%</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chemeClr val="tx1"/>
                          </a:solidFill>
                          <a:effectLst/>
                          <a:latin typeface="+mn-lt"/>
                        </a:rPr>
                        <a:t>$257,130</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1779">
                        <a:alpha val="25098"/>
                      </a:srgbClr>
                    </a:solidFill>
                  </a:tcPr>
                </a:tc>
                <a:tc>
                  <a:txBody>
                    <a:bodyPr/>
                    <a:lstStyle/>
                    <a:p>
                      <a:pPr algn="ctr" fontAlgn="b"/>
                      <a:r>
                        <a:rPr lang="en-US" sz="1000" b="0" i="0" u="none" strike="noStrike">
                          <a:solidFill>
                            <a:schemeClr val="tx1"/>
                          </a:solidFill>
                          <a:effectLst/>
                          <a:latin typeface="+mn-lt"/>
                        </a:rPr>
                        <a:t>$248,106</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1779">
                        <a:alpha val="25098"/>
                      </a:srgbClr>
                    </a:solidFill>
                  </a:tcPr>
                </a:tc>
                <a:tc>
                  <a:txBody>
                    <a:bodyPr/>
                    <a:lstStyle/>
                    <a:p>
                      <a:pPr algn="r" fontAlgn="b"/>
                      <a:r>
                        <a:rPr lang="en-US" sz="1000" b="0" i="0" u="none" strike="noStrike">
                          <a:solidFill>
                            <a:srgbClr val="000000"/>
                          </a:solidFill>
                          <a:effectLst/>
                          <a:latin typeface="+mn-lt"/>
                        </a:rPr>
                        <a:t>$5,562,737</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mn-lt"/>
                        </a:rPr>
                        <a:t>$786,803</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7538890"/>
                  </a:ext>
                </a:extLst>
              </a:tr>
              <a:tr h="226900">
                <a:tc>
                  <a:txBody>
                    <a:bodyPr/>
                    <a:lstStyle/>
                    <a:p>
                      <a:pPr algn="l" fontAlgn="b"/>
                      <a:r>
                        <a:rPr lang="en-US" sz="1000" b="0" i="0" u="none" strike="noStrike">
                          <a:solidFill>
                            <a:srgbClr val="000000"/>
                          </a:solidFill>
                          <a:effectLst/>
                          <a:latin typeface="+mn-lt"/>
                        </a:rPr>
                        <a:t>LATHROP HOME</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39</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$211</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$201</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-$11</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$2,694,234</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chemeClr val="tx1"/>
                          </a:solidFill>
                          <a:effectLst/>
                          <a:latin typeface="+mn-lt"/>
                        </a:rPr>
                        <a:t>-$140,157</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ctr" fontAlgn="b"/>
                      <a:r>
                        <a:rPr lang="en-US" sz="1000" b="0" i="0" u="none" strike="noStrike">
                          <a:solidFill>
                            <a:srgbClr val="000000"/>
                          </a:solidFill>
                          <a:effectLst/>
                          <a:latin typeface="+mn-lt"/>
                        </a:rPr>
                        <a:t>-5.00%</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84%</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63%</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chemeClr val="tx1"/>
                          </a:solidFill>
                          <a:effectLst/>
                          <a:latin typeface="+mn-lt"/>
                        </a:rPr>
                        <a:t>$278,557</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1779">
                        <a:alpha val="25098"/>
                      </a:srgbClr>
                    </a:solidFill>
                  </a:tcPr>
                </a:tc>
                <a:tc>
                  <a:txBody>
                    <a:bodyPr/>
                    <a:lstStyle/>
                    <a:p>
                      <a:pPr algn="ctr" fontAlgn="b"/>
                      <a:r>
                        <a:rPr lang="en-US" sz="1000" b="0" i="0" u="none" strike="noStrike">
                          <a:solidFill>
                            <a:schemeClr val="tx1"/>
                          </a:solidFill>
                          <a:effectLst/>
                          <a:latin typeface="+mn-lt"/>
                        </a:rPr>
                        <a:t>$268,781</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1779">
                        <a:alpha val="25098"/>
                      </a:srgbClr>
                    </a:solidFill>
                  </a:tcPr>
                </a:tc>
                <a:tc>
                  <a:txBody>
                    <a:bodyPr/>
                    <a:lstStyle/>
                    <a:p>
                      <a:pPr algn="r" fontAlgn="b"/>
                      <a:r>
                        <a:rPr lang="en-US" sz="1000" b="0" i="0" u="none" strike="noStrike">
                          <a:solidFill>
                            <a:srgbClr val="000000"/>
                          </a:solidFill>
                          <a:effectLst/>
                          <a:latin typeface="+mn-lt"/>
                        </a:rPr>
                        <a:t>$6,012,838</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mn-lt"/>
                        </a:rPr>
                        <a:t>$270,305</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5020701"/>
                  </a:ext>
                </a:extLst>
              </a:tr>
              <a:tr h="226900">
                <a:tc>
                  <a:txBody>
                    <a:bodyPr/>
                    <a:lstStyle/>
                    <a:p>
                      <a:pPr algn="l" fontAlgn="b"/>
                      <a:r>
                        <a:rPr lang="en-US" sz="1000" b="0" i="0" u="none" strike="noStrike">
                          <a:solidFill>
                            <a:srgbClr val="000000"/>
                          </a:solidFill>
                          <a:effectLst/>
                          <a:latin typeface="+mn-lt"/>
                        </a:rPr>
                        <a:t>LINCOLN HILL MANOR* </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30</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$155</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$147</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-$8</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$1,619,638</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chemeClr val="tx1"/>
                          </a:solidFill>
                          <a:effectLst/>
                          <a:latin typeface="+mn-lt"/>
                        </a:rPr>
                        <a:t>-$73,126</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ctr" fontAlgn="b"/>
                      <a:r>
                        <a:rPr lang="en-US" sz="1000" b="0" i="0" u="none" strike="noStrike">
                          <a:solidFill>
                            <a:srgbClr val="000000"/>
                          </a:solidFill>
                          <a:effectLst/>
                          <a:latin typeface="+mn-lt"/>
                        </a:rPr>
                        <a:t>-5.00%</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68.6%*</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69%</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chemeClr val="tx1"/>
                          </a:solidFill>
                          <a:effectLst/>
                          <a:latin typeface="+mn-lt"/>
                        </a:rPr>
                        <a:t>$214,275</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1779">
                        <a:alpha val="25098"/>
                      </a:srgbClr>
                    </a:solidFill>
                  </a:tcPr>
                </a:tc>
                <a:tc>
                  <a:txBody>
                    <a:bodyPr/>
                    <a:lstStyle/>
                    <a:p>
                      <a:pPr algn="ctr" fontAlgn="b"/>
                      <a:r>
                        <a:rPr lang="en-US" sz="1000" b="0" i="0" u="none" strike="noStrike">
                          <a:solidFill>
                            <a:schemeClr val="tx1"/>
                          </a:solidFill>
                          <a:effectLst/>
                          <a:latin typeface="+mn-lt"/>
                        </a:rPr>
                        <a:t>$206,755</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1779">
                        <a:alpha val="25098"/>
                      </a:srgbClr>
                    </a:solidFill>
                  </a:tcPr>
                </a:tc>
                <a:tc>
                  <a:txBody>
                    <a:bodyPr/>
                    <a:lstStyle/>
                    <a:p>
                      <a:pPr algn="r" fontAlgn="b"/>
                      <a:r>
                        <a:rPr lang="en-US" sz="1000" b="0" i="0" u="none" strike="noStrike">
                          <a:solidFill>
                            <a:srgbClr val="000000"/>
                          </a:solidFill>
                          <a:effectLst/>
                          <a:latin typeface="+mn-lt"/>
                        </a:rPr>
                        <a:t>$263,793</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mn-lt"/>
                        </a:rPr>
                        <a:t>$58,788</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9543334"/>
                  </a:ext>
                </a:extLst>
              </a:tr>
              <a:tr h="226900">
                <a:tc>
                  <a:txBody>
                    <a:bodyPr/>
                    <a:lstStyle/>
                    <a:p>
                      <a:pPr algn="l" fontAlgn="b"/>
                      <a:r>
                        <a:rPr lang="en-US" sz="1000" b="0" i="0" u="none" strike="noStrike">
                          <a:solidFill>
                            <a:srgbClr val="000000"/>
                          </a:solidFill>
                          <a:effectLst/>
                          <a:latin typeface="+mn-lt"/>
                        </a:rPr>
                        <a:t>MARILLAC RESIDENCE</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76</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$242</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$241</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-$1</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$5,192,250</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chemeClr val="tx1"/>
                          </a:solidFill>
                          <a:effectLst/>
                          <a:latin typeface="+mn-lt"/>
                        </a:rPr>
                        <a:t>-$18,881</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ctr" fontAlgn="b"/>
                      <a:r>
                        <a:rPr lang="en-US" sz="1000" b="0" i="0" u="none" strike="noStrike">
                          <a:solidFill>
                            <a:srgbClr val="000000"/>
                          </a:solidFill>
                          <a:effectLst/>
                          <a:latin typeface="+mn-lt"/>
                        </a:rPr>
                        <a:t>-0.34%</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78%</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79%</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chemeClr val="tx1"/>
                          </a:solidFill>
                          <a:effectLst/>
                          <a:latin typeface="+mn-lt"/>
                        </a:rPr>
                        <a:t>$542,830</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1779">
                        <a:alpha val="25098"/>
                      </a:srgbClr>
                    </a:solidFill>
                  </a:tcPr>
                </a:tc>
                <a:tc>
                  <a:txBody>
                    <a:bodyPr/>
                    <a:lstStyle/>
                    <a:p>
                      <a:pPr algn="ctr" fontAlgn="b"/>
                      <a:r>
                        <a:rPr lang="en-US" sz="1000" b="0" i="0" u="none" strike="noStrike">
                          <a:solidFill>
                            <a:schemeClr val="tx1"/>
                          </a:solidFill>
                          <a:effectLst/>
                          <a:latin typeface="+mn-lt"/>
                        </a:rPr>
                        <a:t>$523,778</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1779">
                        <a:alpha val="25098"/>
                      </a:srgbClr>
                    </a:solidFill>
                  </a:tcPr>
                </a:tc>
                <a:tc>
                  <a:txBody>
                    <a:bodyPr/>
                    <a:lstStyle/>
                    <a:p>
                      <a:pPr algn="r" fontAlgn="b"/>
                      <a:r>
                        <a:rPr lang="en-US" sz="1000" b="0" i="0" u="none" strike="noStrike">
                          <a:solidFill>
                            <a:srgbClr val="000000"/>
                          </a:solidFill>
                          <a:effectLst/>
                          <a:latin typeface="+mn-lt"/>
                        </a:rPr>
                        <a:t>$7,036,739</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mn-lt"/>
                        </a:rPr>
                        <a:t>$994,936</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5823874"/>
                  </a:ext>
                </a:extLst>
              </a:tr>
              <a:tr h="226900">
                <a:tc>
                  <a:txBody>
                    <a:bodyPr/>
                    <a:lstStyle/>
                    <a:p>
                      <a:pPr algn="l" fontAlgn="b"/>
                      <a:r>
                        <a:rPr lang="en-US" sz="1000" b="0" i="0" u="none" strike="noStrike">
                          <a:solidFill>
                            <a:srgbClr val="000000"/>
                          </a:solidFill>
                          <a:effectLst/>
                          <a:latin typeface="+mn-lt"/>
                        </a:rPr>
                        <a:t>ROCKRIDGE/LAUREL PARK</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61</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$200</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$198</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-$2</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$3,082,902</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chemeClr val="tx1"/>
                          </a:solidFill>
                          <a:effectLst/>
                          <a:latin typeface="+mn-lt"/>
                        </a:rPr>
                        <a:t>-$20,264</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ctr" fontAlgn="b"/>
                      <a:r>
                        <a:rPr lang="en-US" sz="1000" b="0" i="0" u="none" strike="noStrike">
                          <a:solidFill>
                            <a:srgbClr val="000000"/>
                          </a:solidFill>
                          <a:effectLst/>
                          <a:latin typeface="+mn-lt"/>
                        </a:rPr>
                        <a:t>-1.00%</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100%</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78%</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chemeClr val="tx1"/>
                          </a:solidFill>
                          <a:effectLst/>
                          <a:latin typeface="+mn-lt"/>
                        </a:rPr>
                        <a:t>$328,555</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1779">
                        <a:alpha val="25098"/>
                      </a:srgbClr>
                    </a:solidFill>
                  </a:tcPr>
                </a:tc>
                <a:tc>
                  <a:txBody>
                    <a:bodyPr/>
                    <a:lstStyle/>
                    <a:p>
                      <a:pPr algn="ctr" fontAlgn="b"/>
                      <a:r>
                        <a:rPr lang="en-US" sz="1000" b="0" i="0" u="none" strike="noStrike">
                          <a:solidFill>
                            <a:schemeClr val="tx1"/>
                          </a:solidFill>
                          <a:effectLst/>
                          <a:latin typeface="+mn-lt"/>
                        </a:rPr>
                        <a:t>$317,024</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1779">
                        <a:alpha val="25098"/>
                      </a:srgbClr>
                    </a:solidFill>
                  </a:tcPr>
                </a:tc>
                <a:tc>
                  <a:txBody>
                    <a:bodyPr/>
                    <a:lstStyle/>
                    <a:p>
                      <a:pPr algn="r" fontAlgn="b"/>
                      <a:r>
                        <a:rPr lang="en-US" sz="1000" b="0" i="0" u="none" strike="noStrike">
                          <a:solidFill>
                            <a:srgbClr val="000000"/>
                          </a:solidFill>
                          <a:effectLst/>
                          <a:latin typeface="+mn-lt"/>
                        </a:rPr>
                        <a:t>$165,004,500</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mn-lt"/>
                        </a:rPr>
                        <a:t>$29,331,125</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7623072"/>
                  </a:ext>
                </a:extLst>
              </a:tr>
              <a:tr h="226900">
                <a:tc>
                  <a:txBody>
                    <a:bodyPr/>
                    <a:lstStyle/>
                    <a:p>
                      <a:pPr algn="l" fontAlgn="b"/>
                      <a:r>
                        <a:rPr lang="en-US" sz="1000" b="0" i="0" u="none" strike="noStrike">
                          <a:solidFill>
                            <a:srgbClr val="000000"/>
                          </a:solidFill>
                          <a:effectLst/>
                          <a:latin typeface="+mn-lt"/>
                        </a:rPr>
                        <a:t>SAINT LUKE'S HOME</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89</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$117</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$111</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-$6</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$3,107,202</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chemeClr val="tx1"/>
                          </a:solidFill>
                          <a:effectLst/>
                          <a:latin typeface="+mn-lt"/>
                        </a:rPr>
                        <a:t>-$159,153</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ctr" fontAlgn="b"/>
                      <a:r>
                        <a:rPr lang="en-US" sz="1000" b="0" i="0" u="none" strike="noStrike">
                          <a:solidFill>
                            <a:srgbClr val="000000"/>
                          </a:solidFill>
                          <a:effectLst/>
                          <a:latin typeface="+mn-lt"/>
                        </a:rPr>
                        <a:t>-5.00%</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57%</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66%</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chemeClr val="tx1"/>
                          </a:solidFill>
                          <a:effectLst/>
                          <a:latin typeface="+mn-lt"/>
                        </a:rPr>
                        <a:t>$635,682</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1779">
                        <a:alpha val="25098"/>
                      </a:srgbClr>
                    </a:solidFill>
                  </a:tcPr>
                </a:tc>
                <a:tc>
                  <a:txBody>
                    <a:bodyPr/>
                    <a:lstStyle/>
                    <a:p>
                      <a:pPr algn="ctr" fontAlgn="b"/>
                      <a:r>
                        <a:rPr lang="en-US" sz="1000" b="0" i="0" u="none" strike="noStrike">
                          <a:solidFill>
                            <a:schemeClr val="tx1"/>
                          </a:solidFill>
                          <a:effectLst/>
                          <a:latin typeface="+mn-lt"/>
                        </a:rPr>
                        <a:t>$613,372</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1779">
                        <a:alpha val="25098"/>
                      </a:srgbClr>
                    </a:solidFill>
                  </a:tcPr>
                </a:tc>
                <a:tc>
                  <a:txBody>
                    <a:bodyPr/>
                    <a:lstStyle/>
                    <a:p>
                      <a:pPr algn="r" fontAlgn="b"/>
                      <a:r>
                        <a:rPr lang="en-US" sz="1000" b="0" i="0" u="none" strike="noStrike">
                          <a:solidFill>
                            <a:srgbClr val="000000"/>
                          </a:solidFill>
                          <a:effectLst/>
                          <a:latin typeface="+mn-lt"/>
                        </a:rPr>
                        <a:t>$2,623,058</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mn-lt"/>
                        </a:rPr>
                        <a:t>$90,166</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6089082"/>
                  </a:ext>
                </a:extLst>
              </a:tr>
              <a:tr h="226900">
                <a:tc>
                  <a:txBody>
                    <a:bodyPr/>
                    <a:lstStyle/>
                    <a:p>
                      <a:pPr algn="l" fontAlgn="b"/>
                      <a:r>
                        <a:rPr lang="en-US" sz="1000" b="0" i="0" u="none" strike="noStrike">
                          <a:solidFill>
                            <a:srgbClr val="000000"/>
                          </a:solidFill>
                          <a:effectLst/>
                          <a:latin typeface="+mn-lt"/>
                        </a:rPr>
                        <a:t>WESTVIEW REST HOME</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20</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$154</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$153</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-$1</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$1,039,661</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chemeClr val="tx1"/>
                          </a:solidFill>
                          <a:effectLst/>
                          <a:latin typeface="+mn-lt"/>
                        </a:rPr>
                        <a:t>-$5,068</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0633">
                        <a:alpha val="25098"/>
                      </a:srgbClr>
                    </a:solidFill>
                  </a:tcPr>
                </a:tc>
                <a:tc>
                  <a:txBody>
                    <a:bodyPr/>
                    <a:lstStyle/>
                    <a:p>
                      <a:pPr algn="ctr" fontAlgn="b"/>
                      <a:r>
                        <a:rPr lang="en-US" sz="1000" b="0" i="0" u="none" strike="noStrike">
                          <a:solidFill>
                            <a:srgbClr val="000000"/>
                          </a:solidFill>
                          <a:effectLst/>
                          <a:latin typeface="+mn-lt"/>
                        </a:rPr>
                        <a:t>-0.50%</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80%</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mn-lt"/>
                        </a:rPr>
                        <a:t>78%</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chemeClr val="tx1"/>
                          </a:solidFill>
                          <a:effectLst/>
                          <a:latin typeface="+mn-lt"/>
                        </a:rPr>
                        <a:t>$142,850</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1779">
                        <a:alpha val="25098"/>
                      </a:srgbClr>
                    </a:solidFill>
                  </a:tcPr>
                </a:tc>
                <a:tc>
                  <a:txBody>
                    <a:bodyPr/>
                    <a:lstStyle/>
                    <a:p>
                      <a:pPr algn="ctr" fontAlgn="b"/>
                      <a:r>
                        <a:rPr lang="en-US" sz="1000" b="0" i="0" u="none" strike="noStrike">
                          <a:solidFill>
                            <a:schemeClr val="tx1"/>
                          </a:solidFill>
                          <a:effectLst/>
                          <a:latin typeface="+mn-lt"/>
                        </a:rPr>
                        <a:t>$137,836</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1779">
                        <a:alpha val="25098"/>
                      </a:srgbClr>
                    </a:solidFill>
                  </a:tcPr>
                </a:tc>
                <a:tc>
                  <a:txBody>
                    <a:bodyPr/>
                    <a:lstStyle/>
                    <a:p>
                      <a:pPr algn="r" fontAlgn="b"/>
                      <a:r>
                        <a:rPr lang="en-US" sz="1000" b="0" i="0" u="none" strike="noStrike">
                          <a:solidFill>
                            <a:srgbClr val="000000"/>
                          </a:solidFill>
                          <a:effectLst/>
                          <a:latin typeface="+mn-lt"/>
                        </a:rPr>
                        <a:t>$358,860</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mn-lt"/>
                        </a:rPr>
                        <a:t>$11,655</a:t>
                      </a:r>
                    </a:p>
                  </a:txBody>
                  <a:tcPr marL="45720" marR="0" marT="91440" marB="9144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5929509"/>
                  </a:ext>
                </a:extLst>
              </a:tr>
              <a:tr h="226900">
                <a:tc gridSpan="8">
                  <a:txBody>
                    <a:bodyPr/>
                    <a:lstStyle/>
                    <a:p>
                      <a:pPr algn="l" fontAlgn="b"/>
                      <a:r>
                        <a:rPr lang="en-US" sz="1000" b="0" i="0" u="none" strike="noStrike">
                          <a:solidFill>
                            <a:srgbClr val="000000"/>
                          </a:solidFill>
                          <a:effectLst/>
                          <a:latin typeface="+mn-lt"/>
                        </a:rPr>
                        <a:t>* The original RCC-Q score for Lincoln Hill FY23 was 93.6%. During the audit, the facility could not provide documents to support some of its costs, Therefore, the RCC-Q score was adjusted to 68.6% post-audit. </a:t>
                      </a:r>
                    </a:p>
                  </a:txBody>
                  <a:tcPr marL="45720" marR="0" marT="91440" marB="91440" anchor="b">
                    <a:lnL>
                      <a:noFill/>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000" b="0" i="0" u="none" strike="noStrike">
                        <a:solidFill>
                          <a:srgbClr val="000000"/>
                        </a:solidFill>
                        <a:effectLst/>
                        <a:latin typeface="+mn-lt"/>
                      </a:endParaRPr>
                    </a:p>
                  </a:txBody>
                  <a:tcPr marL="45720" marR="0" marT="91440" marB="9144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1000" b="0" i="0" u="none" strike="noStrike">
                        <a:solidFill>
                          <a:srgbClr val="000000"/>
                        </a:solidFill>
                        <a:effectLst/>
                        <a:latin typeface="+mn-lt"/>
                      </a:endParaRPr>
                    </a:p>
                  </a:txBody>
                  <a:tcPr marL="45720" marR="0" marT="91440" marB="9144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1000" b="0" i="0" u="none" strike="noStrike">
                        <a:solidFill>
                          <a:srgbClr val="000000"/>
                        </a:solidFill>
                        <a:effectLst/>
                        <a:latin typeface="+mn-lt"/>
                      </a:endParaRPr>
                    </a:p>
                  </a:txBody>
                  <a:tcPr marL="45720" marR="0" marT="91440" marB="9144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1000" b="0" i="0" u="none" strike="noStrike">
                        <a:solidFill>
                          <a:srgbClr val="000000"/>
                        </a:solidFill>
                        <a:effectLst/>
                        <a:latin typeface="+mn-lt"/>
                      </a:endParaRPr>
                    </a:p>
                  </a:txBody>
                  <a:tcPr marL="45720" marR="0" marT="91440" marB="9144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000" b="0" i="0" u="none" strike="noStrike">
                        <a:solidFill>
                          <a:srgbClr val="000000"/>
                        </a:solidFill>
                        <a:effectLst/>
                        <a:latin typeface="+mn-lt"/>
                      </a:endParaRPr>
                    </a:p>
                  </a:txBody>
                  <a:tcPr marL="45720" marR="0" marT="91440" marB="9144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000" b="0" i="0" u="none" strike="noStrike">
                        <a:solidFill>
                          <a:srgbClr val="000000"/>
                        </a:solidFill>
                        <a:effectLst/>
                        <a:latin typeface="+mn-lt"/>
                      </a:endParaRPr>
                    </a:p>
                  </a:txBody>
                  <a:tcPr marL="45720" marR="0" marT="91440" marB="9144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829556418"/>
                  </a:ext>
                </a:extLst>
              </a:tr>
            </a:tbl>
          </a:graphicData>
        </a:graphic>
      </p:graphicFrame>
      <p:sp>
        <p:nvSpPr>
          <p:cNvPr id="3" name="TextBox 2">
            <a:extLst>
              <a:ext uri="{FF2B5EF4-FFF2-40B4-BE49-F238E27FC236}">
                <a16:creationId xmlns:a16="http://schemas.microsoft.com/office/drawing/2014/main" id="{B48E6089-3B69-DE26-860F-D64966E9EACF}"/>
              </a:ext>
            </a:extLst>
          </p:cNvPr>
          <p:cNvSpPr txBox="1"/>
          <p:nvPr/>
        </p:nvSpPr>
        <p:spPr>
          <a:xfrm>
            <a:off x="11560629" y="6216479"/>
            <a:ext cx="483325" cy="307777"/>
          </a:xfrm>
          <a:prstGeom prst="rect">
            <a:avLst/>
          </a:prstGeom>
          <a:noFill/>
          <a:ln>
            <a:solidFill>
              <a:schemeClr val="bg1"/>
            </a:solidFill>
          </a:ln>
        </p:spPr>
        <p:txBody>
          <a:bodyPr wrap="square" rtlCol="0">
            <a:spAutoFit/>
          </a:bodyPr>
          <a:lstStyle/>
          <a:p>
            <a:r>
              <a:rPr lang="en-US" sz="1400" dirty="0"/>
              <a:t>17</a:t>
            </a:r>
          </a:p>
        </p:txBody>
      </p:sp>
    </p:spTree>
    <p:extLst>
      <p:ext uri="{BB962C8B-B14F-4D97-AF65-F5344CB8AC3E}">
        <p14:creationId xmlns:p14="http://schemas.microsoft.com/office/powerpoint/2010/main" val="2889358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0" name="think-cell data - do not delete" hidden="1">
            <a:extLst>
              <a:ext uri="{FF2B5EF4-FFF2-40B4-BE49-F238E27FC236}">
                <a16:creationId xmlns:a16="http://schemas.microsoft.com/office/drawing/2014/main" id="{C4648C3E-DD64-A080-C9F0-D9B1D0C43F71}"/>
              </a:ext>
            </a:extLst>
          </p:cNvPr>
          <p:cNvGraphicFramePr>
            <a:graphicFrameLocks noChangeAspect="1"/>
          </p:cNvGraphicFramePr>
          <p:nvPr>
            <p:custDataLst>
              <p:tags r:id="rId1"/>
            </p:custDataLst>
            <p:extLst>
              <p:ext uri="{D42A27DB-BD31-4B8C-83A1-F6EECF244321}">
                <p14:modId xmlns:p14="http://schemas.microsoft.com/office/powerpoint/2010/main" val="36970643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90" name="think-cell data - do not delete" hidden="1">
                        <a:extLst>
                          <a:ext uri="{FF2B5EF4-FFF2-40B4-BE49-F238E27FC236}">
                            <a16:creationId xmlns:a16="http://schemas.microsoft.com/office/drawing/2014/main" id="{C4648C3E-DD64-A080-C9F0-D9B1D0C43F7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B448575-AE95-22DB-F6B6-05F37E28D5B9}"/>
              </a:ext>
            </a:extLst>
          </p:cNvPr>
          <p:cNvSpPr>
            <a:spLocks noGrp="1"/>
          </p:cNvSpPr>
          <p:nvPr>
            <p:ph type="title"/>
          </p:nvPr>
        </p:nvSpPr>
        <p:spPr>
          <a:xfrm>
            <a:off x="443620" y="234864"/>
            <a:ext cx="11515120" cy="292388"/>
          </a:xfrm>
        </p:spPr>
        <p:txBody>
          <a:bodyPr vert="horz"/>
          <a:lstStyle/>
          <a:p>
            <a:r>
              <a:rPr lang="en-US"/>
              <a:t>Several state agencies support rate setting, payment, licensure and patient care responsibilities</a:t>
            </a:r>
          </a:p>
        </p:txBody>
      </p:sp>
      <p:cxnSp>
        <p:nvCxnSpPr>
          <p:cNvPr id="58" name="Straight Arrow Connector 57">
            <a:extLst>
              <a:ext uri="{FF2B5EF4-FFF2-40B4-BE49-F238E27FC236}">
                <a16:creationId xmlns:a16="http://schemas.microsoft.com/office/drawing/2014/main" id="{967E2DC5-81F1-47AB-2C92-062F68458AE9}"/>
              </a:ext>
            </a:extLst>
          </p:cNvPr>
          <p:cNvCxnSpPr>
            <a:cxnSpLocks/>
            <a:stCxn id="92" idx="3"/>
          </p:cNvCxnSpPr>
          <p:nvPr/>
        </p:nvCxnSpPr>
        <p:spPr>
          <a:xfrm flipV="1">
            <a:off x="1333403" y="4853840"/>
            <a:ext cx="1547104" cy="313491"/>
          </a:xfrm>
          <a:prstGeom prst="straightConnector1">
            <a:avLst/>
          </a:prstGeom>
          <a:ln w="28575">
            <a:solidFill>
              <a:schemeClr val="bg1">
                <a:lumMod val="65000"/>
                <a:alpha val="50196"/>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E87931C3-BA29-2B74-E5D7-32B438D45710}"/>
              </a:ext>
            </a:extLst>
          </p:cNvPr>
          <p:cNvCxnSpPr>
            <a:cxnSpLocks/>
            <a:endCxn id="115" idx="1"/>
          </p:cNvCxnSpPr>
          <p:nvPr/>
        </p:nvCxnSpPr>
        <p:spPr>
          <a:xfrm flipV="1">
            <a:off x="4175649" y="5221707"/>
            <a:ext cx="1616684" cy="248401"/>
          </a:xfrm>
          <a:prstGeom prst="straightConnector1">
            <a:avLst/>
          </a:prstGeom>
          <a:ln w="28575">
            <a:solidFill>
              <a:schemeClr val="bg1">
                <a:lumMod val="65000"/>
                <a:alpha val="50196"/>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3AE96DC-B1AA-F484-B2B5-CFBCF09459F4}"/>
              </a:ext>
            </a:extLst>
          </p:cNvPr>
          <p:cNvCxnSpPr>
            <a:cxnSpLocks/>
            <a:stCxn id="122" idx="1"/>
            <a:endCxn id="115" idx="3"/>
          </p:cNvCxnSpPr>
          <p:nvPr/>
        </p:nvCxnSpPr>
        <p:spPr>
          <a:xfrm flipH="1" flipV="1">
            <a:off x="7195340" y="5221707"/>
            <a:ext cx="1811018" cy="4534"/>
          </a:xfrm>
          <a:prstGeom prst="straightConnector1">
            <a:avLst/>
          </a:prstGeom>
          <a:ln w="28575">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6C44BFC0-0244-120D-9D21-7C52339E3FD9}"/>
              </a:ext>
            </a:extLst>
          </p:cNvPr>
          <p:cNvSpPr txBox="1"/>
          <p:nvPr/>
        </p:nvSpPr>
        <p:spPr>
          <a:xfrm>
            <a:off x="1027379" y="4196291"/>
            <a:ext cx="2457803" cy="307777"/>
          </a:xfrm>
          <a:prstGeom prst="rect">
            <a:avLst/>
          </a:prstGeom>
          <a:noFill/>
          <a:ln>
            <a:noFill/>
          </a:ln>
        </p:spPr>
        <p:txBody>
          <a:bodyPr wrap="square" rtlCol="0">
            <a:spAutoFit/>
          </a:bodyPr>
          <a:lstStyle/>
          <a:p>
            <a:r>
              <a:rPr lang="en-US" sz="1400" b="1"/>
              <a:t>Payments</a:t>
            </a:r>
          </a:p>
        </p:txBody>
      </p:sp>
      <p:sp>
        <p:nvSpPr>
          <p:cNvPr id="97" name="Oval 96">
            <a:extLst>
              <a:ext uri="{FF2B5EF4-FFF2-40B4-BE49-F238E27FC236}">
                <a16:creationId xmlns:a16="http://schemas.microsoft.com/office/drawing/2014/main" id="{147F7C1F-0AAC-44A8-D36D-6867D9EEB393}"/>
              </a:ext>
            </a:extLst>
          </p:cNvPr>
          <p:cNvSpPr/>
          <p:nvPr/>
        </p:nvSpPr>
        <p:spPr bwMode="auto">
          <a:xfrm>
            <a:off x="610824" y="4194328"/>
            <a:ext cx="355190" cy="330233"/>
          </a:xfrm>
          <a:prstGeom prst="ellipse">
            <a:avLst/>
          </a:prstGeom>
          <a:solidFill>
            <a:schemeClr val="tx1"/>
          </a:solidFill>
          <a:ln w="9525">
            <a:solidFill>
              <a:schemeClr val="tx1"/>
            </a:solid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base">
              <a:spcBef>
                <a:spcPct val="0"/>
              </a:spcBef>
              <a:spcAft>
                <a:spcPct val="0"/>
              </a:spcAft>
            </a:pPr>
            <a:r>
              <a:rPr lang="en-US" sz="1400" b="1">
                <a:solidFill>
                  <a:schemeClr val="bg1"/>
                </a:solidFill>
                <a:latin typeface="Arial"/>
              </a:rPr>
              <a:t>B</a:t>
            </a:r>
          </a:p>
        </p:txBody>
      </p:sp>
      <p:cxnSp>
        <p:nvCxnSpPr>
          <p:cNvPr id="116" name="Straight Arrow Connector 115">
            <a:extLst>
              <a:ext uri="{FF2B5EF4-FFF2-40B4-BE49-F238E27FC236}">
                <a16:creationId xmlns:a16="http://schemas.microsoft.com/office/drawing/2014/main" id="{B645D384-A128-B9AE-1475-BA1FF900D305}"/>
              </a:ext>
            </a:extLst>
          </p:cNvPr>
          <p:cNvCxnSpPr>
            <a:cxnSpLocks/>
            <a:stCxn id="92" idx="3"/>
          </p:cNvCxnSpPr>
          <p:nvPr/>
        </p:nvCxnSpPr>
        <p:spPr>
          <a:xfrm>
            <a:off x="1333403" y="5167331"/>
            <a:ext cx="1501105" cy="302777"/>
          </a:xfrm>
          <a:prstGeom prst="straightConnector1">
            <a:avLst/>
          </a:prstGeom>
          <a:ln w="28575">
            <a:solidFill>
              <a:schemeClr val="bg1">
                <a:lumMod val="65000"/>
                <a:alpha val="50196"/>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2370FE57-86A7-651C-C689-1F431C89526C}"/>
              </a:ext>
            </a:extLst>
          </p:cNvPr>
          <p:cNvCxnSpPr>
            <a:cxnSpLocks/>
            <a:stCxn id="132" idx="1"/>
            <a:endCxn id="114" idx="3"/>
          </p:cNvCxnSpPr>
          <p:nvPr/>
        </p:nvCxnSpPr>
        <p:spPr>
          <a:xfrm flipH="1">
            <a:off x="7348140" y="2115252"/>
            <a:ext cx="1627875" cy="6648"/>
          </a:xfrm>
          <a:prstGeom prst="straightConnector1">
            <a:avLst/>
          </a:prstGeom>
          <a:ln w="28575">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pic>
        <p:nvPicPr>
          <p:cNvPr id="114" name="Picture 113" descr="A picture containing text&#10;&#10;Description automatically generated">
            <a:extLst>
              <a:ext uri="{FF2B5EF4-FFF2-40B4-BE49-F238E27FC236}">
                <a16:creationId xmlns:a16="http://schemas.microsoft.com/office/drawing/2014/main" id="{6C049F7D-044D-0C1A-312E-7EC16087EB60}"/>
              </a:ext>
            </a:extLst>
          </p:cNvPr>
          <p:cNvPicPr>
            <a:picLocks noChangeAspect="1"/>
          </p:cNvPicPr>
          <p:nvPr/>
        </p:nvPicPr>
        <p:blipFill>
          <a:blip r:embed="rId6" cstate="print">
            <a:alphaModFix/>
            <a:extLst>
              <a:ext uri="{BEBA8EAE-BF5A-486C-A8C5-ECC9F3942E4B}">
                <a14:imgProps xmlns:a14="http://schemas.microsoft.com/office/drawing/2010/main">
                  <a14:imgLayer r:embed="rId7">
                    <a14:imgEffect>
                      <a14:artisticGlowDiffused/>
                    </a14:imgEffect>
                  </a14:imgLayer>
                </a14:imgProps>
              </a:ext>
              <a:ext uri="{28A0092B-C50C-407E-A947-70E740481C1C}">
                <a14:useLocalDpi xmlns:a14="http://schemas.microsoft.com/office/drawing/2010/main" val="0"/>
              </a:ext>
            </a:extLst>
          </a:blip>
          <a:srcRect l="26528" t="19584" r="27360" b="34305"/>
          <a:stretch/>
        </p:blipFill>
        <p:spPr>
          <a:xfrm>
            <a:off x="5638297" y="1266989"/>
            <a:ext cx="1709843" cy="1709822"/>
          </a:xfrm>
          <a:prstGeom prst="rect">
            <a:avLst/>
          </a:prstGeom>
          <a:ln>
            <a:noFill/>
          </a:ln>
          <a:effectLst>
            <a:softEdge rad="112500"/>
          </a:effectLst>
        </p:spPr>
      </p:pic>
      <p:pic>
        <p:nvPicPr>
          <p:cNvPr id="115" name="Picture 2">
            <a:extLst>
              <a:ext uri="{FF2B5EF4-FFF2-40B4-BE49-F238E27FC236}">
                <a16:creationId xmlns:a16="http://schemas.microsoft.com/office/drawing/2014/main" id="{7AA627CF-A348-8E4D-D54F-507144FA5799}"/>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artisticGlowDiffused/>
                    </a14:imgEffect>
                  </a14:imgLayer>
                </a14:imgProps>
              </a:ext>
              <a:ext uri="{28A0092B-C50C-407E-A947-70E740481C1C}">
                <a14:useLocalDpi xmlns:a14="http://schemas.microsoft.com/office/drawing/2010/main" val="0"/>
              </a:ext>
            </a:extLst>
          </a:blip>
          <a:srcRect l="38225" t="21748" r="37652" b="34880"/>
          <a:stretch/>
        </p:blipFill>
        <p:spPr bwMode="auto">
          <a:xfrm>
            <a:off x="5792333" y="4512247"/>
            <a:ext cx="1403007" cy="1418920"/>
          </a:xfrm>
          <a:prstGeom prst="rect">
            <a:avLst/>
          </a:prstGeom>
          <a:noFill/>
          <a:extLst>
            <a:ext uri="{909E8E84-426E-40DD-AFC4-6F175D3DCCD1}">
              <a14:hiddenFill xmlns:a14="http://schemas.microsoft.com/office/drawing/2010/main">
                <a:solidFill>
                  <a:srgbClr val="FFFFFF"/>
                </a:solidFill>
              </a14:hiddenFill>
            </a:ext>
          </a:extLst>
        </p:spPr>
      </p:pic>
      <p:grpSp>
        <p:nvGrpSpPr>
          <p:cNvPr id="118" name="Group 117">
            <a:extLst>
              <a:ext uri="{FF2B5EF4-FFF2-40B4-BE49-F238E27FC236}">
                <a16:creationId xmlns:a16="http://schemas.microsoft.com/office/drawing/2014/main" id="{2CA6BB1A-5A22-F28F-7496-5F1D3B01D84D}"/>
              </a:ext>
            </a:extLst>
          </p:cNvPr>
          <p:cNvGrpSpPr/>
          <p:nvPr/>
        </p:nvGrpSpPr>
        <p:grpSpPr>
          <a:xfrm>
            <a:off x="8171706" y="4100989"/>
            <a:ext cx="3565409" cy="1926055"/>
            <a:chOff x="8123007" y="4100989"/>
            <a:chExt cx="3565409" cy="1926055"/>
          </a:xfrm>
        </p:grpSpPr>
        <p:sp>
          <p:nvSpPr>
            <p:cNvPr id="119" name="Rectangle 118">
              <a:extLst>
                <a:ext uri="{FF2B5EF4-FFF2-40B4-BE49-F238E27FC236}">
                  <a16:creationId xmlns:a16="http://schemas.microsoft.com/office/drawing/2014/main" id="{46272C5E-0EBC-BAE3-321C-4839A4B28AC8}"/>
                </a:ext>
              </a:extLst>
            </p:cNvPr>
            <p:cNvSpPr/>
            <p:nvPr/>
          </p:nvSpPr>
          <p:spPr bwMode="auto">
            <a:xfrm>
              <a:off x="8123007" y="4100989"/>
              <a:ext cx="2954028" cy="1926055"/>
            </a:xfrm>
            <a:prstGeom prst="rect">
              <a:avLst/>
            </a:prstGeom>
            <a:noFill/>
            <a:ln w="9525">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lang="en-US" sz="1000">
                <a:solidFill>
                  <a:srgbClr val="000000"/>
                </a:solidFill>
                <a:latin typeface="Arial"/>
              </a:endParaRPr>
            </a:p>
          </p:txBody>
        </p:sp>
        <p:sp>
          <p:nvSpPr>
            <p:cNvPr id="120" name="TextBox 119">
              <a:extLst>
                <a:ext uri="{FF2B5EF4-FFF2-40B4-BE49-F238E27FC236}">
                  <a16:creationId xmlns:a16="http://schemas.microsoft.com/office/drawing/2014/main" id="{8DE8F8A2-87F8-9EB7-0C94-6D92A89F364D}"/>
                </a:ext>
              </a:extLst>
            </p:cNvPr>
            <p:cNvSpPr txBox="1"/>
            <p:nvPr/>
          </p:nvSpPr>
          <p:spPr>
            <a:xfrm>
              <a:off x="9041171" y="4303459"/>
              <a:ext cx="2647245" cy="307777"/>
            </a:xfrm>
            <a:prstGeom prst="rect">
              <a:avLst/>
            </a:prstGeom>
            <a:noFill/>
          </p:spPr>
          <p:txBody>
            <a:bodyPr wrap="square" rtlCol="0">
              <a:spAutoFit/>
            </a:bodyPr>
            <a:lstStyle/>
            <a:p>
              <a:r>
                <a:rPr lang="en-US" sz="1400" b="1">
                  <a:latin typeface="Arial"/>
                </a:rPr>
                <a:t>Ombudsman</a:t>
              </a:r>
              <a:endParaRPr lang="en-US" b="1">
                <a:latin typeface="Arial"/>
              </a:endParaRPr>
            </a:p>
          </p:txBody>
        </p:sp>
        <p:sp>
          <p:nvSpPr>
            <p:cNvPr id="121" name="Oval 120">
              <a:extLst>
                <a:ext uri="{FF2B5EF4-FFF2-40B4-BE49-F238E27FC236}">
                  <a16:creationId xmlns:a16="http://schemas.microsoft.com/office/drawing/2014/main" id="{978700D6-B9F7-C2D1-E1C6-8F74B35A8C63}"/>
                </a:ext>
              </a:extLst>
            </p:cNvPr>
            <p:cNvSpPr/>
            <p:nvPr/>
          </p:nvSpPr>
          <p:spPr bwMode="auto">
            <a:xfrm>
              <a:off x="8608496" y="4284488"/>
              <a:ext cx="402336" cy="345718"/>
            </a:xfrm>
            <a:prstGeom prst="ellipse">
              <a:avLst/>
            </a:prstGeom>
            <a:solidFill>
              <a:schemeClr val="tx1"/>
            </a:solidFill>
            <a:ln w="9525">
              <a:solidFill>
                <a:srgbClr val="7030A0"/>
              </a:solid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r>
                <a:rPr lang="en-US" sz="1400" b="1">
                  <a:solidFill>
                    <a:srgbClr val="FFFFFF"/>
                  </a:solidFill>
                  <a:latin typeface="Arial"/>
                </a:rPr>
                <a:t>D</a:t>
              </a:r>
            </a:p>
          </p:txBody>
        </p:sp>
        <p:pic>
          <p:nvPicPr>
            <p:cNvPr id="122" name="Picture 121">
              <a:extLst>
                <a:ext uri="{FF2B5EF4-FFF2-40B4-BE49-F238E27FC236}">
                  <a16:creationId xmlns:a16="http://schemas.microsoft.com/office/drawing/2014/main" id="{E4A1A498-B49F-74C7-0E9C-298524161FFF}"/>
                </a:ext>
              </a:extLst>
            </p:cNvPr>
            <p:cNvPicPr>
              <a:picLocks noChangeAspect="1"/>
            </p:cNvPicPr>
            <p:nvPr/>
          </p:nvPicPr>
          <p:blipFill>
            <a:blip r:embed="rId10">
              <a:extLst>
                <a:ext uri="{BEBA8EAE-BF5A-486C-A8C5-ECC9F3942E4B}">
                  <a14:imgProps xmlns:a14="http://schemas.microsoft.com/office/drawing/2010/main">
                    <a14:imgLayer r:embed="rId11">
                      <a14:imgEffect>
                        <a14:artisticPhotocopy trans="50000" detail="10"/>
                      </a14:imgEffect>
                    </a14:imgLayer>
                  </a14:imgProps>
                </a:ext>
              </a:extLst>
            </a:blip>
            <a:stretch>
              <a:fillRect/>
            </a:stretch>
          </p:blipFill>
          <p:spPr>
            <a:xfrm>
              <a:off x="8957659" y="4792907"/>
              <a:ext cx="590476" cy="866667"/>
            </a:xfrm>
            <a:prstGeom prst="rect">
              <a:avLst/>
            </a:prstGeom>
          </p:spPr>
        </p:pic>
        <p:sp>
          <p:nvSpPr>
            <p:cNvPr id="123" name="TextBox 122">
              <a:extLst>
                <a:ext uri="{FF2B5EF4-FFF2-40B4-BE49-F238E27FC236}">
                  <a16:creationId xmlns:a16="http://schemas.microsoft.com/office/drawing/2014/main" id="{013D76BF-0740-E902-BC79-2847D841F47D}"/>
                </a:ext>
              </a:extLst>
            </p:cNvPr>
            <p:cNvSpPr txBox="1"/>
            <p:nvPr/>
          </p:nvSpPr>
          <p:spPr>
            <a:xfrm>
              <a:off x="9567349" y="4937584"/>
              <a:ext cx="1236835" cy="646331"/>
            </a:xfrm>
            <a:prstGeom prst="rect">
              <a:avLst/>
            </a:prstGeom>
            <a:noFill/>
          </p:spPr>
          <p:txBody>
            <a:bodyPr wrap="square" rtlCol="0">
              <a:spAutoFit/>
            </a:bodyPr>
            <a:lstStyle/>
            <a:p>
              <a:r>
                <a:rPr lang="en-US" sz="900" b="1">
                  <a:solidFill>
                    <a:srgbClr val="002451">
                      <a:alpha val="48000"/>
                    </a:srgbClr>
                  </a:solidFill>
                  <a:latin typeface="Arial" panose="020B0604020202020204" pitchFamily="34" charset="0"/>
                  <a:ea typeface="Aptos" panose="020B0004020202020204" pitchFamily="34" charset="0"/>
                  <a:cs typeface="Aptos" panose="020B0004020202020204" pitchFamily="34" charset="0"/>
                </a:rPr>
                <a:t>Executive Office of Aging &amp; </a:t>
              </a:r>
              <a:r>
                <a:rPr lang="en-US" sz="900" b="1">
                  <a:solidFill>
                    <a:srgbClr val="002451">
                      <a:alpha val="65000"/>
                    </a:srgbClr>
                  </a:solidFill>
                  <a:latin typeface="Arial" panose="020B0604020202020204" pitchFamily="34" charset="0"/>
                  <a:ea typeface="Aptos" panose="020B0004020202020204" pitchFamily="34" charset="0"/>
                  <a:cs typeface="Aptos" panose="020B0004020202020204" pitchFamily="34" charset="0"/>
                </a:rPr>
                <a:t>Independence</a:t>
              </a:r>
              <a:endParaRPr lang="en-US" sz="900">
                <a:solidFill>
                  <a:srgbClr val="002451">
                    <a:alpha val="65000"/>
                  </a:srgbClr>
                </a:solidFill>
                <a:ea typeface="Aptos" panose="020B0004020202020204" pitchFamily="34" charset="0"/>
                <a:cs typeface="Aptos" panose="020B0004020202020204" pitchFamily="34" charset="0"/>
              </a:endParaRPr>
            </a:p>
            <a:p>
              <a:endParaRPr lang="en-US" sz="900">
                <a:solidFill>
                  <a:srgbClr val="000000">
                    <a:alpha val="48000"/>
                  </a:srgbClr>
                </a:solidFill>
                <a:latin typeface="Arial"/>
              </a:endParaRPr>
            </a:p>
          </p:txBody>
        </p:sp>
      </p:grpSp>
      <p:grpSp>
        <p:nvGrpSpPr>
          <p:cNvPr id="131" name="Group 130">
            <a:extLst>
              <a:ext uri="{FF2B5EF4-FFF2-40B4-BE49-F238E27FC236}">
                <a16:creationId xmlns:a16="http://schemas.microsoft.com/office/drawing/2014/main" id="{74D54617-9741-F5E0-E12A-31F5EF1D3F57}"/>
              </a:ext>
            </a:extLst>
          </p:cNvPr>
          <p:cNvGrpSpPr/>
          <p:nvPr/>
        </p:nvGrpSpPr>
        <p:grpSpPr>
          <a:xfrm>
            <a:off x="8613221" y="1242758"/>
            <a:ext cx="3345518" cy="1218471"/>
            <a:chOff x="8613221" y="1731633"/>
            <a:chExt cx="3345518" cy="1218471"/>
          </a:xfrm>
        </p:grpSpPr>
        <p:pic>
          <p:nvPicPr>
            <p:cNvPr id="132" name="Picture 11" descr="http://ih.constantcontact.com/fs144/1112171845062/img/297.jpg">
              <a:extLst>
                <a:ext uri="{FF2B5EF4-FFF2-40B4-BE49-F238E27FC236}">
                  <a16:creationId xmlns:a16="http://schemas.microsoft.com/office/drawing/2014/main" id="{BE4112B6-F669-8234-50EA-F0CE073AFBA8}"/>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artisticGlowDiffused trans="20000" intensity="1"/>
                      </a14:imgEffect>
                    </a14:imgLayer>
                  </a14:imgProps>
                </a:ext>
                <a:ext uri="{28A0092B-C50C-407E-A947-70E740481C1C}">
                  <a14:useLocalDpi xmlns:a14="http://schemas.microsoft.com/office/drawing/2010/main" val="0"/>
                </a:ext>
              </a:extLst>
            </a:blip>
            <a:srcRect r="58111"/>
            <a:stretch/>
          </p:blipFill>
          <p:spPr bwMode="auto">
            <a:xfrm>
              <a:off x="8976015" y="2258150"/>
              <a:ext cx="709842" cy="691954"/>
            </a:xfrm>
            <a:prstGeom prst="rect">
              <a:avLst/>
            </a:prstGeom>
            <a:solidFill>
              <a:schemeClr val="bg1"/>
            </a:solidFill>
          </p:spPr>
        </p:pic>
        <p:sp>
          <p:nvSpPr>
            <p:cNvPr id="135" name="TextBox 134">
              <a:extLst>
                <a:ext uri="{FF2B5EF4-FFF2-40B4-BE49-F238E27FC236}">
                  <a16:creationId xmlns:a16="http://schemas.microsoft.com/office/drawing/2014/main" id="{080B1D5E-77BA-E46E-1134-A8588738FFF4}"/>
                </a:ext>
              </a:extLst>
            </p:cNvPr>
            <p:cNvSpPr txBox="1"/>
            <p:nvPr/>
          </p:nvSpPr>
          <p:spPr>
            <a:xfrm>
              <a:off x="9089870" y="1763938"/>
              <a:ext cx="2868869" cy="307777"/>
            </a:xfrm>
            <a:prstGeom prst="rect">
              <a:avLst/>
            </a:prstGeom>
            <a:solidFill>
              <a:schemeClr val="bg1"/>
            </a:solidFill>
          </p:spPr>
          <p:txBody>
            <a:bodyPr wrap="square" rtlCol="0">
              <a:spAutoFit/>
            </a:bodyPr>
            <a:lstStyle/>
            <a:p>
              <a:r>
                <a:rPr lang="en-US" sz="1400" b="1">
                  <a:latin typeface="Arial"/>
                </a:rPr>
                <a:t>Licensure &amp; Regulation</a:t>
              </a:r>
            </a:p>
          </p:txBody>
        </p:sp>
        <p:sp>
          <p:nvSpPr>
            <p:cNvPr id="136" name="Oval 135">
              <a:extLst>
                <a:ext uri="{FF2B5EF4-FFF2-40B4-BE49-F238E27FC236}">
                  <a16:creationId xmlns:a16="http://schemas.microsoft.com/office/drawing/2014/main" id="{2B221F0A-7AB0-B359-D046-1EE4F026E7DE}"/>
                </a:ext>
              </a:extLst>
            </p:cNvPr>
            <p:cNvSpPr/>
            <p:nvPr/>
          </p:nvSpPr>
          <p:spPr bwMode="auto">
            <a:xfrm>
              <a:off x="8613221" y="1731633"/>
              <a:ext cx="402336" cy="345718"/>
            </a:xfrm>
            <a:prstGeom prst="ellipse">
              <a:avLst/>
            </a:prstGeom>
            <a:solidFill>
              <a:schemeClr val="tx1"/>
            </a:solidFill>
            <a:ln w="9525">
              <a:solidFill>
                <a:schemeClr val="tx1"/>
              </a:solid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r>
                <a:rPr lang="en-US" sz="1400" b="1">
                  <a:solidFill>
                    <a:srgbClr val="FFFFFF"/>
                  </a:solidFill>
                  <a:latin typeface="Arial"/>
                </a:rPr>
                <a:t>C</a:t>
              </a:r>
            </a:p>
          </p:txBody>
        </p:sp>
      </p:grpSp>
      <p:sp>
        <p:nvSpPr>
          <p:cNvPr id="153" name="Rectangle 152">
            <a:extLst>
              <a:ext uri="{FF2B5EF4-FFF2-40B4-BE49-F238E27FC236}">
                <a16:creationId xmlns:a16="http://schemas.microsoft.com/office/drawing/2014/main" id="{C97EDE88-FB6F-5E2F-3146-7D4B0C73F899}"/>
              </a:ext>
            </a:extLst>
          </p:cNvPr>
          <p:cNvSpPr/>
          <p:nvPr/>
        </p:nvSpPr>
        <p:spPr bwMode="auto">
          <a:xfrm>
            <a:off x="245344" y="1112695"/>
            <a:ext cx="4739788" cy="2643479"/>
          </a:xfrm>
          <a:prstGeom prst="rect">
            <a:avLst/>
          </a:prstGeom>
          <a:solidFill>
            <a:sysClr val="window" lastClr="FFFFFF"/>
          </a:solidFill>
          <a:ln w="9525">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effectLst/>
              <a:uLnTx/>
              <a:uFillTx/>
            </a:endParaRPr>
          </a:p>
        </p:txBody>
      </p:sp>
      <p:sp>
        <p:nvSpPr>
          <p:cNvPr id="157" name="TextBox 156">
            <a:extLst>
              <a:ext uri="{FF2B5EF4-FFF2-40B4-BE49-F238E27FC236}">
                <a16:creationId xmlns:a16="http://schemas.microsoft.com/office/drawing/2014/main" id="{787B25EA-E6D4-7C03-AC96-BE4B608D57FD}"/>
              </a:ext>
            </a:extLst>
          </p:cNvPr>
          <p:cNvSpPr txBox="1"/>
          <p:nvPr/>
        </p:nvSpPr>
        <p:spPr>
          <a:xfrm>
            <a:off x="980068" y="1273479"/>
            <a:ext cx="1353650" cy="307777"/>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rPr>
              <a:t>Rate Setting</a:t>
            </a:r>
          </a:p>
        </p:txBody>
      </p:sp>
      <p:cxnSp>
        <p:nvCxnSpPr>
          <p:cNvPr id="159" name="Straight Arrow Connector 158">
            <a:extLst>
              <a:ext uri="{FF2B5EF4-FFF2-40B4-BE49-F238E27FC236}">
                <a16:creationId xmlns:a16="http://schemas.microsoft.com/office/drawing/2014/main" id="{ED4D5EE0-3079-2226-79CC-63E13E8A9A8D}"/>
              </a:ext>
            </a:extLst>
          </p:cNvPr>
          <p:cNvCxnSpPr>
            <a:cxnSpLocks/>
          </p:cNvCxnSpPr>
          <p:nvPr/>
        </p:nvCxnSpPr>
        <p:spPr>
          <a:xfrm flipV="1">
            <a:off x="2624471" y="2540776"/>
            <a:ext cx="957482" cy="353391"/>
          </a:xfrm>
          <a:prstGeom prst="straightConnector1">
            <a:avLst/>
          </a:prstGeom>
          <a:solidFill>
            <a:sysClr val="window" lastClr="FFFFFF"/>
          </a:solidFill>
          <a:ln w="28575" cap="flat" cmpd="sng" algn="ctr">
            <a:solidFill>
              <a:schemeClr val="bg1">
                <a:lumMod val="65000"/>
                <a:alpha val="50196"/>
              </a:schemeClr>
            </a:solidFill>
            <a:prstDash val="sysDot"/>
            <a:headEnd type="arrow"/>
            <a:tailEnd type="arrow"/>
          </a:ln>
          <a:effectLst/>
        </p:spPr>
      </p:cxnSp>
      <p:sp>
        <p:nvSpPr>
          <p:cNvPr id="161" name="Oval 160">
            <a:extLst>
              <a:ext uri="{FF2B5EF4-FFF2-40B4-BE49-F238E27FC236}">
                <a16:creationId xmlns:a16="http://schemas.microsoft.com/office/drawing/2014/main" id="{64B55776-FB22-6CFF-78AE-47187C13C4DB}"/>
              </a:ext>
            </a:extLst>
          </p:cNvPr>
          <p:cNvSpPr/>
          <p:nvPr/>
        </p:nvSpPr>
        <p:spPr bwMode="auto">
          <a:xfrm>
            <a:off x="620616" y="1280699"/>
            <a:ext cx="369244" cy="307777"/>
          </a:xfrm>
          <a:prstGeom prst="ellipse">
            <a:avLst/>
          </a:prstGeom>
          <a:solidFill>
            <a:schemeClr val="tx1"/>
          </a:solidFill>
          <a:ln w="9525">
            <a:solidFill>
              <a:schemeClr val="tx1"/>
            </a:solid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schemeClr val="bg1"/>
                </a:solidFill>
                <a:effectLst/>
                <a:uLnTx/>
                <a:uFillTx/>
              </a:rPr>
              <a:t>A</a:t>
            </a:r>
          </a:p>
        </p:txBody>
      </p:sp>
      <p:cxnSp>
        <p:nvCxnSpPr>
          <p:cNvPr id="187" name="Straight Arrow Connector 186">
            <a:extLst>
              <a:ext uri="{FF2B5EF4-FFF2-40B4-BE49-F238E27FC236}">
                <a16:creationId xmlns:a16="http://schemas.microsoft.com/office/drawing/2014/main" id="{8832E5BE-28AD-CF54-3B79-D3ED82AB6533}"/>
              </a:ext>
            </a:extLst>
          </p:cNvPr>
          <p:cNvCxnSpPr>
            <a:cxnSpLocks/>
            <a:stCxn id="115" idx="0"/>
            <a:endCxn id="114" idx="2"/>
          </p:cNvCxnSpPr>
          <p:nvPr/>
        </p:nvCxnSpPr>
        <p:spPr>
          <a:xfrm flipH="1" flipV="1">
            <a:off x="6493219" y="2976811"/>
            <a:ext cx="618" cy="1535436"/>
          </a:xfrm>
          <a:prstGeom prst="straightConnector1">
            <a:avLst/>
          </a:prstGeom>
          <a:ln w="28575">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973480BF-CBA9-C502-B885-593520AE3131}"/>
              </a:ext>
            </a:extLst>
          </p:cNvPr>
          <p:cNvSpPr txBox="1"/>
          <p:nvPr/>
        </p:nvSpPr>
        <p:spPr>
          <a:xfrm>
            <a:off x="2530798" y="6155454"/>
            <a:ext cx="1603462" cy="246221"/>
          </a:xfrm>
          <a:prstGeom prst="rect">
            <a:avLst/>
          </a:prstGeom>
          <a:noFill/>
          <a:ln>
            <a:noFill/>
          </a:ln>
        </p:spPr>
        <p:txBody>
          <a:bodyPr wrap="square" rtlCol="0">
            <a:spAutoFit/>
          </a:bodyPr>
          <a:lstStyle/>
          <a:p>
            <a:pPr algn="ctr"/>
            <a:r>
              <a:rPr lang="en-US" sz="1000" dirty="0">
                <a:solidFill>
                  <a:schemeClr val="bg1">
                    <a:lumMod val="65000"/>
                  </a:schemeClr>
                </a:solidFill>
              </a:rPr>
              <a:t>EAEDC Funds</a:t>
            </a:r>
          </a:p>
        </p:txBody>
      </p:sp>
      <p:sp>
        <p:nvSpPr>
          <p:cNvPr id="71" name="TextBox 70">
            <a:extLst>
              <a:ext uri="{FF2B5EF4-FFF2-40B4-BE49-F238E27FC236}">
                <a16:creationId xmlns:a16="http://schemas.microsoft.com/office/drawing/2014/main" id="{0C2634AE-B828-F75E-E97B-74018460E821}"/>
              </a:ext>
            </a:extLst>
          </p:cNvPr>
          <p:cNvSpPr txBox="1"/>
          <p:nvPr/>
        </p:nvSpPr>
        <p:spPr>
          <a:xfrm rot="664167">
            <a:off x="1247679" y="5301192"/>
            <a:ext cx="1637277" cy="246221"/>
          </a:xfrm>
          <a:prstGeom prst="rect">
            <a:avLst/>
          </a:prstGeom>
          <a:noFill/>
          <a:ln>
            <a:noFill/>
          </a:ln>
        </p:spPr>
        <p:txBody>
          <a:bodyPr wrap="square" rtlCol="0">
            <a:spAutoFit/>
          </a:bodyPr>
          <a:lstStyle/>
          <a:p>
            <a:pPr algn="ctr"/>
            <a:r>
              <a:rPr lang="en-US" sz="1000">
                <a:solidFill>
                  <a:schemeClr val="bg1">
                    <a:lumMod val="65000"/>
                  </a:schemeClr>
                </a:solidFill>
              </a:rPr>
              <a:t>SSI/SSP Funds </a:t>
            </a:r>
          </a:p>
        </p:txBody>
      </p:sp>
      <p:cxnSp>
        <p:nvCxnSpPr>
          <p:cNvPr id="101" name="Connector: Elbow 100">
            <a:extLst>
              <a:ext uri="{FF2B5EF4-FFF2-40B4-BE49-F238E27FC236}">
                <a16:creationId xmlns:a16="http://schemas.microsoft.com/office/drawing/2014/main" id="{D48F06E4-A3AE-CDC4-B5F5-667098F2BF14}"/>
              </a:ext>
            </a:extLst>
          </p:cNvPr>
          <p:cNvCxnSpPr>
            <a:cxnSpLocks/>
            <a:stCxn id="92" idx="2"/>
            <a:endCxn id="115" idx="2"/>
          </p:cNvCxnSpPr>
          <p:nvPr/>
        </p:nvCxnSpPr>
        <p:spPr>
          <a:xfrm rot="16200000" flipH="1">
            <a:off x="3507519" y="2944848"/>
            <a:ext cx="392435" cy="5580202"/>
          </a:xfrm>
          <a:prstGeom prst="bentConnector3">
            <a:avLst>
              <a:gd name="adj1" fmla="val 158252"/>
            </a:avLst>
          </a:prstGeom>
          <a:ln w="28575">
            <a:solidFill>
              <a:schemeClr val="bg1">
                <a:lumMod val="65000"/>
                <a:alpha val="50196"/>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F2F7C21A-AD68-F121-B02D-A28FD5409E7F}"/>
              </a:ext>
            </a:extLst>
          </p:cNvPr>
          <p:cNvSpPr txBox="1"/>
          <p:nvPr/>
        </p:nvSpPr>
        <p:spPr>
          <a:xfrm rot="20874371">
            <a:off x="1261885" y="4777101"/>
            <a:ext cx="1637277" cy="246221"/>
          </a:xfrm>
          <a:prstGeom prst="rect">
            <a:avLst/>
          </a:prstGeom>
          <a:noFill/>
          <a:ln>
            <a:noFill/>
          </a:ln>
        </p:spPr>
        <p:txBody>
          <a:bodyPr wrap="square" rtlCol="0">
            <a:spAutoFit/>
          </a:bodyPr>
          <a:lstStyle>
            <a:defPPr>
              <a:defRPr lang="en-US"/>
            </a:defPPr>
            <a:lvl1pPr>
              <a:defRPr sz="1400">
                <a:solidFill>
                  <a:schemeClr val="tx2"/>
                </a:solidFill>
              </a:defRPr>
            </a:lvl1pPr>
          </a:lstStyle>
          <a:p>
            <a:pPr algn="ctr"/>
            <a:r>
              <a:rPr lang="en-US" sz="1000">
                <a:solidFill>
                  <a:schemeClr val="bg1">
                    <a:lumMod val="65000"/>
                  </a:schemeClr>
                </a:solidFill>
              </a:rPr>
              <a:t>SSI/SSP Gap Payment </a:t>
            </a:r>
          </a:p>
        </p:txBody>
      </p:sp>
      <p:pic>
        <p:nvPicPr>
          <p:cNvPr id="92" name="Picture 7">
            <a:extLst>
              <a:ext uri="{FF2B5EF4-FFF2-40B4-BE49-F238E27FC236}">
                <a16:creationId xmlns:a16="http://schemas.microsoft.com/office/drawing/2014/main" id="{AFFEF432-ECD3-F8CC-4614-363ED9254CD4}"/>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artisticGlowDiffused trans="24000" intensity="3"/>
                    </a14:imgEffect>
                  </a14:imgLayer>
                </a14:imgProps>
              </a:ext>
              <a:ext uri="{28A0092B-C50C-407E-A947-70E740481C1C}">
                <a14:useLocalDpi xmlns:a14="http://schemas.microsoft.com/office/drawing/2010/main" val="0"/>
              </a:ext>
            </a:extLst>
          </a:blip>
          <a:srcRect l="-1" r="5356"/>
          <a:stretch/>
        </p:blipFill>
        <p:spPr bwMode="auto">
          <a:xfrm>
            <a:off x="493866" y="4795930"/>
            <a:ext cx="839537" cy="742802"/>
          </a:xfrm>
          <a:prstGeom prst="rect">
            <a:avLst/>
          </a:prstGeom>
          <a:noFill/>
          <a:ln w="9525">
            <a:solidFill>
              <a:srgbClr val="000000">
                <a:alpha val="50196"/>
              </a:srgbClr>
            </a:solidFill>
            <a:miter lim="800000"/>
            <a:headEnd/>
            <a:tailEnd/>
          </a:ln>
          <a:extLst>
            <a:ext uri="{909E8E84-426E-40DD-AFC4-6F175D3DCCD1}">
              <a14:hiddenFill xmlns:a14="http://schemas.microsoft.com/office/drawing/2010/main">
                <a:solidFill>
                  <a:schemeClr val="accent1"/>
                </a:solidFill>
              </a14:hiddenFill>
            </a:ext>
          </a:extLst>
        </p:spPr>
      </p:pic>
      <p:cxnSp>
        <p:nvCxnSpPr>
          <p:cNvPr id="181" name="Connector: Elbow 180">
            <a:extLst>
              <a:ext uri="{FF2B5EF4-FFF2-40B4-BE49-F238E27FC236}">
                <a16:creationId xmlns:a16="http://schemas.microsoft.com/office/drawing/2014/main" id="{DF7724A6-0C56-F42C-18ED-4C5334E62CAD}"/>
              </a:ext>
            </a:extLst>
          </p:cNvPr>
          <p:cNvCxnSpPr>
            <a:cxnSpLocks/>
            <a:stCxn id="1037" idx="3"/>
            <a:endCxn id="114" idx="1"/>
          </p:cNvCxnSpPr>
          <p:nvPr/>
        </p:nvCxnSpPr>
        <p:spPr>
          <a:xfrm flipV="1">
            <a:off x="4156434" y="2121900"/>
            <a:ext cx="1481863" cy="2822285"/>
          </a:xfrm>
          <a:prstGeom prst="bentConnector3">
            <a:avLst>
              <a:gd name="adj1" fmla="val 65885"/>
            </a:avLst>
          </a:prstGeom>
          <a:ln w="28575">
            <a:solidFill>
              <a:schemeClr val="bg1">
                <a:lumMod val="65000"/>
                <a:alpha val="50196"/>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90" name="TextBox 189">
            <a:extLst>
              <a:ext uri="{FF2B5EF4-FFF2-40B4-BE49-F238E27FC236}">
                <a16:creationId xmlns:a16="http://schemas.microsoft.com/office/drawing/2014/main" id="{CEF56D7B-D2F0-A536-69C3-197C4A909EFD}"/>
              </a:ext>
            </a:extLst>
          </p:cNvPr>
          <p:cNvSpPr txBox="1"/>
          <p:nvPr/>
        </p:nvSpPr>
        <p:spPr>
          <a:xfrm rot="21103223">
            <a:off x="4014503" y="5139993"/>
            <a:ext cx="1637277" cy="246221"/>
          </a:xfrm>
          <a:prstGeom prst="rect">
            <a:avLst/>
          </a:prstGeom>
          <a:noFill/>
          <a:ln>
            <a:noFill/>
          </a:ln>
        </p:spPr>
        <p:txBody>
          <a:bodyPr wrap="square" rtlCol="0">
            <a:spAutoFit/>
          </a:bodyPr>
          <a:lstStyle/>
          <a:p>
            <a:pPr algn="ctr"/>
            <a:r>
              <a:rPr lang="en-US" sz="1000">
                <a:solidFill>
                  <a:schemeClr val="bg1">
                    <a:lumMod val="65000"/>
                  </a:schemeClr>
                </a:solidFill>
              </a:rPr>
              <a:t>SSI/SSP check </a:t>
            </a:r>
          </a:p>
        </p:txBody>
      </p:sp>
      <p:sp>
        <p:nvSpPr>
          <p:cNvPr id="191" name="TextBox 190">
            <a:extLst>
              <a:ext uri="{FF2B5EF4-FFF2-40B4-BE49-F238E27FC236}">
                <a16:creationId xmlns:a16="http://schemas.microsoft.com/office/drawing/2014/main" id="{60E0CC87-878C-6AFA-C7AB-0ECC4E56BB5E}"/>
              </a:ext>
            </a:extLst>
          </p:cNvPr>
          <p:cNvSpPr txBox="1"/>
          <p:nvPr/>
        </p:nvSpPr>
        <p:spPr>
          <a:xfrm rot="16200000">
            <a:off x="4224187" y="3321834"/>
            <a:ext cx="1637277" cy="246221"/>
          </a:xfrm>
          <a:prstGeom prst="rect">
            <a:avLst/>
          </a:prstGeom>
          <a:noFill/>
          <a:ln>
            <a:noFill/>
          </a:ln>
        </p:spPr>
        <p:txBody>
          <a:bodyPr wrap="square" rtlCol="0">
            <a:spAutoFit/>
          </a:bodyPr>
          <a:lstStyle>
            <a:defPPr>
              <a:defRPr lang="en-US"/>
            </a:defPPr>
            <a:lvl1pPr>
              <a:defRPr sz="1400">
                <a:solidFill>
                  <a:schemeClr val="tx2"/>
                </a:solidFill>
              </a:defRPr>
            </a:lvl1pPr>
          </a:lstStyle>
          <a:p>
            <a:pPr algn="ctr"/>
            <a:r>
              <a:rPr lang="en-US" sz="1000">
                <a:solidFill>
                  <a:schemeClr val="bg1">
                    <a:lumMod val="65000"/>
                  </a:schemeClr>
                </a:solidFill>
              </a:rPr>
              <a:t>SSI/SSP Gap Payment </a:t>
            </a:r>
          </a:p>
        </p:txBody>
      </p:sp>
      <p:sp>
        <p:nvSpPr>
          <p:cNvPr id="1027" name="TextBox 1026">
            <a:extLst>
              <a:ext uri="{FF2B5EF4-FFF2-40B4-BE49-F238E27FC236}">
                <a16:creationId xmlns:a16="http://schemas.microsoft.com/office/drawing/2014/main" id="{871C84F4-5923-454E-928F-70FE30D9EC7A}"/>
              </a:ext>
            </a:extLst>
          </p:cNvPr>
          <p:cNvSpPr txBox="1"/>
          <p:nvPr/>
        </p:nvSpPr>
        <p:spPr>
          <a:xfrm rot="16200000">
            <a:off x="5562520" y="3565815"/>
            <a:ext cx="1637277" cy="246221"/>
          </a:xfrm>
          <a:prstGeom prst="rect">
            <a:avLst/>
          </a:prstGeom>
          <a:noFill/>
        </p:spPr>
        <p:txBody>
          <a:bodyPr wrap="square" rtlCol="0">
            <a:spAutoFit/>
          </a:bodyPr>
          <a:lstStyle/>
          <a:p>
            <a:pPr algn="ctr"/>
            <a:r>
              <a:rPr lang="en-US" sz="1000">
                <a:solidFill>
                  <a:schemeClr val="bg1">
                    <a:lumMod val="65000"/>
                  </a:schemeClr>
                </a:solidFill>
              </a:rPr>
              <a:t>SSI/SSP check </a:t>
            </a:r>
          </a:p>
        </p:txBody>
      </p:sp>
      <p:sp>
        <p:nvSpPr>
          <p:cNvPr id="1028" name="TextBox 1027">
            <a:extLst>
              <a:ext uri="{FF2B5EF4-FFF2-40B4-BE49-F238E27FC236}">
                <a16:creationId xmlns:a16="http://schemas.microsoft.com/office/drawing/2014/main" id="{CF01E098-EDFF-C12D-FE5C-51068B5192B3}"/>
              </a:ext>
            </a:extLst>
          </p:cNvPr>
          <p:cNvSpPr txBox="1"/>
          <p:nvPr/>
        </p:nvSpPr>
        <p:spPr>
          <a:xfrm>
            <a:off x="9717645" y="1860010"/>
            <a:ext cx="1236835" cy="646331"/>
          </a:xfrm>
          <a:prstGeom prst="rect">
            <a:avLst/>
          </a:prstGeom>
          <a:noFill/>
        </p:spPr>
        <p:txBody>
          <a:bodyPr wrap="square" rtlCol="0">
            <a:spAutoFit/>
          </a:bodyPr>
          <a:lstStyle/>
          <a:p>
            <a:r>
              <a:rPr lang="en-US" sz="900" b="1">
                <a:solidFill>
                  <a:srgbClr val="002451">
                    <a:alpha val="48000"/>
                  </a:srgbClr>
                </a:solidFill>
                <a:latin typeface="Arial" panose="020B0604020202020204" pitchFamily="34" charset="0"/>
                <a:ea typeface="Aptos" panose="020B0004020202020204" pitchFamily="34" charset="0"/>
                <a:cs typeface="Aptos" panose="020B0004020202020204" pitchFamily="34" charset="0"/>
              </a:rPr>
              <a:t>Massachusetts </a:t>
            </a:r>
          </a:p>
          <a:p>
            <a:r>
              <a:rPr lang="en-US" sz="900" b="1">
                <a:solidFill>
                  <a:srgbClr val="002451">
                    <a:alpha val="48000"/>
                  </a:srgbClr>
                </a:solidFill>
                <a:latin typeface="Arial" panose="020B0604020202020204" pitchFamily="34" charset="0"/>
                <a:ea typeface="Aptos" panose="020B0004020202020204" pitchFamily="34" charset="0"/>
                <a:cs typeface="Aptos" panose="020B0004020202020204" pitchFamily="34" charset="0"/>
              </a:rPr>
              <a:t>Department of</a:t>
            </a:r>
          </a:p>
          <a:p>
            <a:r>
              <a:rPr lang="en-US" sz="900" b="1">
                <a:solidFill>
                  <a:srgbClr val="002451">
                    <a:alpha val="48000"/>
                  </a:srgbClr>
                </a:solidFill>
                <a:latin typeface="Arial" panose="020B0604020202020204" pitchFamily="34" charset="0"/>
                <a:ea typeface="Aptos" panose="020B0004020202020204" pitchFamily="34" charset="0"/>
                <a:cs typeface="Aptos" panose="020B0004020202020204" pitchFamily="34" charset="0"/>
              </a:rPr>
              <a:t>Public Health</a:t>
            </a:r>
            <a:endParaRPr lang="en-US" sz="900">
              <a:solidFill>
                <a:srgbClr val="002451">
                  <a:alpha val="65000"/>
                </a:srgbClr>
              </a:solidFill>
              <a:ea typeface="Aptos" panose="020B0004020202020204" pitchFamily="34" charset="0"/>
              <a:cs typeface="Aptos" panose="020B0004020202020204" pitchFamily="34" charset="0"/>
            </a:endParaRPr>
          </a:p>
          <a:p>
            <a:endParaRPr lang="en-US" sz="900">
              <a:solidFill>
                <a:srgbClr val="000000">
                  <a:alpha val="48000"/>
                </a:srgbClr>
              </a:solidFill>
              <a:latin typeface="Arial"/>
            </a:endParaRPr>
          </a:p>
        </p:txBody>
      </p:sp>
      <p:grpSp>
        <p:nvGrpSpPr>
          <p:cNvPr id="1045" name="Group 1044">
            <a:extLst>
              <a:ext uri="{FF2B5EF4-FFF2-40B4-BE49-F238E27FC236}">
                <a16:creationId xmlns:a16="http://schemas.microsoft.com/office/drawing/2014/main" id="{E47C8EDC-C199-160C-EAD8-AF76F7B6FB80}"/>
              </a:ext>
            </a:extLst>
          </p:cNvPr>
          <p:cNvGrpSpPr/>
          <p:nvPr/>
        </p:nvGrpSpPr>
        <p:grpSpPr>
          <a:xfrm>
            <a:off x="1274892" y="1565557"/>
            <a:ext cx="2702348" cy="2071412"/>
            <a:chOff x="1274892" y="1565557"/>
            <a:chExt cx="2702348" cy="2071412"/>
          </a:xfrm>
        </p:grpSpPr>
        <p:pic>
          <p:nvPicPr>
            <p:cNvPr id="154" name="Picture 7">
              <a:extLst>
                <a:ext uri="{FF2B5EF4-FFF2-40B4-BE49-F238E27FC236}">
                  <a16:creationId xmlns:a16="http://schemas.microsoft.com/office/drawing/2014/main" id="{4170C3CA-9518-B6AB-6FAB-27BB00168711}"/>
                </a:ext>
              </a:extLst>
            </p:cNvPr>
            <p:cNvPicPr>
              <a:picLocks noChangeAspect="1" noChangeArrowheads="1"/>
            </p:cNvPicPr>
            <p:nvPr/>
          </p:nvPicPr>
          <p:blipFill>
            <a:blip r:embed="rId16">
              <a:extLst>
                <a:ext uri="{BEBA8EAE-BF5A-486C-A8C5-ECC9F3942E4B}">
                  <a14:imgProps xmlns:a14="http://schemas.microsoft.com/office/drawing/2010/main">
                    <a14:imgLayer r:embed="rId15">
                      <a14:imgEffect>
                        <a14:artisticGlowDiffused trans="30000" intensity="2"/>
                      </a14:imgEffect>
                    </a14:imgLayer>
                  </a14:imgProps>
                </a:ext>
                <a:ext uri="{28A0092B-C50C-407E-A947-70E740481C1C}">
                  <a14:useLocalDpi xmlns:a14="http://schemas.microsoft.com/office/drawing/2010/main" val="0"/>
                </a:ext>
              </a:extLst>
            </a:blip>
            <a:srcRect/>
            <a:stretch>
              <a:fillRect/>
            </a:stretch>
          </p:blipFill>
          <p:spPr bwMode="auto">
            <a:xfrm>
              <a:off x="2180947" y="2894167"/>
              <a:ext cx="887048" cy="742802"/>
            </a:xfrm>
            <a:prstGeom prst="rect">
              <a:avLst/>
            </a:prstGeom>
            <a:solidFill>
              <a:sysClr val="window" lastClr="FFFFFF"/>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155" name="Picture 14" descr="http://www.mass.gov/resources/images/template/header-seal.gif">
              <a:extLst>
                <a:ext uri="{FF2B5EF4-FFF2-40B4-BE49-F238E27FC236}">
                  <a16:creationId xmlns:a16="http://schemas.microsoft.com/office/drawing/2014/main" id="{1F35F39B-7A72-9CAB-89E6-4EE18FBF8A3B}"/>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artisticGlowDiffused trans="40000" intensity="1"/>
                      </a14:imgEffect>
                    </a14:imgLayer>
                  </a14:imgProps>
                </a:ext>
                <a:ext uri="{28A0092B-C50C-407E-A947-70E740481C1C}">
                  <a14:useLocalDpi xmlns:a14="http://schemas.microsoft.com/office/drawing/2010/main" val="0"/>
                </a:ext>
              </a:extLst>
            </a:blip>
            <a:srcRect/>
            <a:stretch>
              <a:fillRect/>
            </a:stretch>
          </p:blipFill>
          <p:spPr bwMode="auto">
            <a:xfrm>
              <a:off x="3186665" y="1769251"/>
              <a:ext cx="790575" cy="771525"/>
            </a:xfrm>
            <a:prstGeom prst="rect">
              <a:avLst/>
            </a:prstGeom>
            <a:solidFill>
              <a:sysClr val="window" lastClr="FFFFFF"/>
            </a:solidFill>
          </p:spPr>
        </p:pic>
        <p:pic>
          <p:nvPicPr>
            <p:cNvPr id="156" name="Picture 15">
              <a:extLst>
                <a:ext uri="{FF2B5EF4-FFF2-40B4-BE49-F238E27FC236}">
                  <a16:creationId xmlns:a16="http://schemas.microsoft.com/office/drawing/2014/main" id="{7978426E-A628-CFE3-360D-5FA1381F2099}"/>
                </a:ext>
              </a:extLst>
            </p:cNvPr>
            <p:cNvPicPr>
              <a:picLocks noChangeAspect="1" noChangeArrowheads="1"/>
            </p:cNvPicPr>
            <p:nvPr/>
          </p:nvPicPr>
          <p:blipFill>
            <a:blip r:embed="rId19">
              <a:extLst>
                <a:ext uri="{BEBA8EAE-BF5A-486C-A8C5-ECC9F3942E4B}">
                  <a14:imgProps xmlns:a14="http://schemas.microsoft.com/office/drawing/2010/main">
                    <a14:imgLayer r:embed="rId20">
                      <a14:imgEffect>
                        <a14:artisticGlowDiffused trans="32000" intensity="2"/>
                      </a14:imgEffect>
                    </a14:imgLayer>
                  </a14:imgProps>
                </a:ext>
                <a:ext uri="{28A0092B-C50C-407E-A947-70E740481C1C}">
                  <a14:useLocalDpi xmlns:a14="http://schemas.microsoft.com/office/drawing/2010/main" val="0"/>
                </a:ext>
              </a:extLst>
            </a:blip>
            <a:srcRect/>
            <a:stretch>
              <a:fillRect/>
            </a:stretch>
          </p:blipFill>
          <p:spPr bwMode="auto">
            <a:xfrm>
              <a:off x="1274892" y="1791796"/>
              <a:ext cx="718461" cy="718461"/>
            </a:xfrm>
            <a:prstGeom prst="rect">
              <a:avLst/>
            </a:prstGeom>
            <a:solidFill>
              <a:sysClr val="window" lastClr="FFFFFF"/>
            </a:solidFill>
            <a:ln>
              <a:noFill/>
            </a:ln>
            <a:extLst>
              <a:ext uri="{91240B29-F687-4F45-9708-019B960494DF}">
                <a14:hiddenLine xmlns:a14="http://schemas.microsoft.com/office/drawing/2010/main" w="9525">
                  <a:solidFill>
                    <a:schemeClr val="tx1"/>
                  </a:solidFill>
                  <a:miter lim="800000"/>
                  <a:headEnd/>
                  <a:tailEnd/>
                </a14:hiddenLine>
              </a:ext>
            </a:extLst>
          </p:spPr>
        </p:pic>
        <p:cxnSp>
          <p:nvCxnSpPr>
            <p:cNvPr id="158" name="Straight Arrow Connector 157">
              <a:extLst>
                <a:ext uri="{FF2B5EF4-FFF2-40B4-BE49-F238E27FC236}">
                  <a16:creationId xmlns:a16="http://schemas.microsoft.com/office/drawing/2014/main" id="{8D34F747-DB57-43BF-DF79-470019A5EF19}"/>
                </a:ext>
              </a:extLst>
            </p:cNvPr>
            <p:cNvCxnSpPr>
              <a:cxnSpLocks/>
              <a:stCxn id="156" idx="2"/>
              <a:endCxn id="154" idx="0"/>
            </p:cNvCxnSpPr>
            <p:nvPr/>
          </p:nvCxnSpPr>
          <p:spPr>
            <a:xfrm>
              <a:off x="1634123" y="2510257"/>
              <a:ext cx="990348" cy="383910"/>
            </a:xfrm>
            <a:prstGeom prst="straightConnector1">
              <a:avLst/>
            </a:prstGeom>
            <a:solidFill>
              <a:sysClr val="window" lastClr="FFFFFF"/>
            </a:solidFill>
            <a:ln w="28575" cap="flat" cmpd="sng" algn="ctr">
              <a:solidFill>
                <a:schemeClr val="bg1">
                  <a:lumMod val="65000"/>
                  <a:alpha val="50196"/>
                </a:schemeClr>
              </a:solidFill>
              <a:prstDash val="sysDot"/>
              <a:headEnd type="arrow"/>
              <a:tailEnd type="arrow"/>
            </a:ln>
            <a:effectLst/>
          </p:spPr>
        </p:cxnSp>
        <p:cxnSp>
          <p:nvCxnSpPr>
            <p:cNvPr id="160" name="Straight Arrow Connector 159">
              <a:extLst>
                <a:ext uri="{FF2B5EF4-FFF2-40B4-BE49-F238E27FC236}">
                  <a16:creationId xmlns:a16="http://schemas.microsoft.com/office/drawing/2014/main" id="{3390C01D-63C6-427F-DA25-6F2DA7818F98}"/>
                </a:ext>
              </a:extLst>
            </p:cNvPr>
            <p:cNvCxnSpPr>
              <a:cxnSpLocks/>
              <a:stCxn id="156" idx="3"/>
              <a:endCxn id="155" idx="1"/>
            </p:cNvCxnSpPr>
            <p:nvPr/>
          </p:nvCxnSpPr>
          <p:spPr>
            <a:xfrm>
              <a:off x="1993353" y="2151027"/>
              <a:ext cx="1193312" cy="3987"/>
            </a:xfrm>
            <a:prstGeom prst="straightConnector1">
              <a:avLst/>
            </a:prstGeom>
            <a:solidFill>
              <a:sysClr val="window" lastClr="FFFFFF"/>
            </a:solidFill>
            <a:ln w="28575" cap="flat" cmpd="sng" algn="ctr">
              <a:solidFill>
                <a:schemeClr val="bg1">
                  <a:lumMod val="65000"/>
                  <a:alpha val="50196"/>
                </a:schemeClr>
              </a:solidFill>
              <a:prstDash val="sysDot"/>
              <a:headEnd type="arrow"/>
              <a:tailEnd type="arrow"/>
            </a:ln>
            <a:effectLst/>
          </p:spPr>
        </p:cxnSp>
        <p:sp>
          <p:nvSpPr>
            <p:cNvPr id="1029" name="TextBox 1028">
              <a:extLst>
                <a:ext uri="{FF2B5EF4-FFF2-40B4-BE49-F238E27FC236}">
                  <a16:creationId xmlns:a16="http://schemas.microsoft.com/office/drawing/2014/main" id="{F3E5E46F-AC8D-6E1A-7FAA-A9626C9A9668}"/>
                </a:ext>
              </a:extLst>
            </p:cNvPr>
            <p:cNvSpPr txBox="1"/>
            <p:nvPr/>
          </p:nvSpPr>
          <p:spPr>
            <a:xfrm>
              <a:off x="3230323" y="1565557"/>
              <a:ext cx="667045" cy="230832"/>
            </a:xfrm>
            <a:prstGeom prst="rect">
              <a:avLst/>
            </a:prstGeom>
            <a:noFill/>
          </p:spPr>
          <p:txBody>
            <a:bodyPr wrap="square" rtlCol="0">
              <a:spAutoFit/>
            </a:bodyPr>
            <a:lstStyle/>
            <a:p>
              <a:pPr algn="ctr"/>
              <a:r>
                <a:rPr lang="en-US" sz="900" b="1">
                  <a:solidFill>
                    <a:srgbClr val="002451">
                      <a:alpha val="48000"/>
                    </a:srgbClr>
                  </a:solidFill>
                  <a:latin typeface="Arial" panose="020B0604020202020204" pitchFamily="34" charset="0"/>
                  <a:ea typeface="Aptos" panose="020B0004020202020204" pitchFamily="34" charset="0"/>
                  <a:cs typeface="Aptos" panose="020B0004020202020204" pitchFamily="34" charset="0"/>
                </a:rPr>
                <a:t>EOHHS</a:t>
              </a:r>
              <a:endParaRPr lang="en-US" sz="900">
                <a:solidFill>
                  <a:srgbClr val="000000">
                    <a:alpha val="48000"/>
                  </a:srgbClr>
                </a:solidFill>
                <a:latin typeface="Arial"/>
              </a:endParaRPr>
            </a:p>
          </p:txBody>
        </p:sp>
      </p:grpSp>
      <p:pic>
        <p:nvPicPr>
          <p:cNvPr id="1037" name="Picture 6" descr="http://commed.umassmed.edu/sites/default/files/imagecache/news-additional/news/images/MassHealth%20logo.jpg">
            <a:extLst>
              <a:ext uri="{FF2B5EF4-FFF2-40B4-BE49-F238E27FC236}">
                <a16:creationId xmlns:a16="http://schemas.microsoft.com/office/drawing/2014/main" id="{D8AB986F-7080-2F87-99EA-070BA335FE7C}"/>
              </a:ext>
            </a:extLst>
          </p:cNvPr>
          <p:cNvPicPr>
            <a:picLocks noChangeAspect="1" noChangeArrowheads="1"/>
          </p:cNvPicPr>
          <p:nvPr/>
        </p:nvPicPr>
        <p:blipFill rotWithShape="1">
          <a:blip r:embed="rId21">
            <a:extLst>
              <a:ext uri="{BEBA8EAE-BF5A-486C-A8C5-ECC9F3942E4B}">
                <a14:imgProps xmlns:a14="http://schemas.microsoft.com/office/drawing/2010/main">
                  <a14:imgLayer r:embed="rId22">
                    <a14:imgEffect>
                      <a14:artisticGlowDiffused trans="32000" intensity="2"/>
                    </a14:imgEffect>
                  </a14:imgLayer>
                </a14:imgProps>
              </a:ext>
              <a:ext uri="{28A0092B-C50C-407E-A947-70E740481C1C}">
                <a14:useLocalDpi xmlns:a14="http://schemas.microsoft.com/office/drawing/2010/main" val="0"/>
              </a:ext>
            </a:extLst>
          </a:blip>
          <a:srcRect t="24337" b="21434"/>
          <a:stretch/>
        </p:blipFill>
        <p:spPr bwMode="auto">
          <a:xfrm>
            <a:off x="2861293" y="4665942"/>
            <a:ext cx="1295141" cy="55648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9" descr="http://commed.umassmed.edu/sites/all/themes/umms/images/logo-print.png">
            <a:extLst>
              <a:ext uri="{FF2B5EF4-FFF2-40B4-BE49-F238E27FC236}">
                <a16:creationId xmlns:a16="http://schemas.microsoft.com/office/drawing/2014/main" id="{12B834F1-1A0C-7D0A-ED97-E2BFAF260167}"/>
              </a:ext>
            </a:extLst>
          </p:cNvPr>
          <p:cNvPicPr>
            <a:picLocks noChangeAspect="1" noChangeArrowheads="1"/>
          </p:cNvPicPr>
          <p:nvPr/>
        </p:nvPicPr>
        <p:blipFill>
          <a:blip r:embed="rId23">
            <a:extLst>
              <a:ext uri="{BEBA8EAE-BF5A-486C-A8C5-ECC9F3942E4B}">
                <a14:imgProps xmlns:a14="http://schemas.microsoft.com/office/drawing/2010/main">
                  <a14:imgLayer r:embed="rId24">
                    <a14:imgEffect>
                      <a14:artisticGlowDiffused trans="40000" intensity="1"/>
                    </a14:imgEffect>
                  </a14:imgLayer>
                </a14:imgProps>
              </a:ext>
              <a:ext uri="{28A0092B-C50C-407E-A947-70E740481C1C}">
                <a14:useLocalDpi xmlns:a14="http://schemas.microsoft.com/office/drawing/2010/main" val="0"/>
              </a:ext>
            </a:extLst>
          </a:blip>
          <a:srcRect/>
          <a:stretch>
            <a:fillRect/>
          </a:stretch>
        </p:blipFill>
        <p:spPr bwMode="auto">
          <a:xfrm>
            <a:off x="2879428" y="5235616"/>
            <a:ext cx="1341141" cy="4860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9A18D79-82CD-5D10-1497-A5361759A2E9}"/>
              </a:ext>
            </a:extLst>
          </p:cNvPr>
          <p:cNvSpPr txBox="1"/>
          <p:nvPr/>
        </p:nvSpPr>
        <p:spPr>
          <a:xfrm>
            <a:off x="11560629" y="6216479"/>
            <a:ext cx="483325" cy="307777"/>
          </a:xfrm>
          <a:prstGeom prst="rect">
            <a:avLst/>
          </a:prstGeom>
          <a:noFill/>
          <a:ln>
            <a:solidFill>
              <a:schemeClr val="bg1"/>
            </a:solidFill>
          </a:ln>
        </p:spPr>
        <p:txBody>
          <a:bodyPr wrap="square" rtlCol="0">
            <a:spAutoFit/>
          </a:bodyPr>
          <a:lstStyle/>
          <a:p>
            <a:r>
              <a:rPr lang="en-US" sz="1400" dirty="0"/>
              <a:t>2</a:t>
            </a:r>
          </a:p>
        </p:txBody>
      </p:sp>
    </p:spTree>
    <p:extLst>
      <p:ext uri="{BB962C8B-B14F-4D97-AF65-F5344CB8AC3E}">
        <p14:creationId xmlns:p14="http://schemas.microsoft.com/office/powerpoint/2010/main" val="2198769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C1ED035-D195-3678-A329-419052178BCF}"/>
              </a:ext>
            </a:extLst>
          </p:cNvPr>
          <p:cNvGraphicFramePr>
            <a:graphicFrameLocks noChangeAspect="1"/>
          </p:cNvGraphicFramePr>
          <p:nvPr>
            <p:custDataLst>
              <p:tags r:id="rId1"/>
            </p:custDataLst>
            <p:extLst>
              <p:ext uri="{D42A27DB-BD31-4B8C-83A1-F6EECF244321}">
                <p14:modId xmlns:p14="http://schemas.microsoft.com/office/powerpoint/2010/main" val="2219191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4" name="think-cell data - do not delete" hidden="1">
                        <a:extLst>
                          <a:ext uri="{FF2B5EF4-FFF2-40B4-BE49-F238E27FC236}">
                            <a16:creationId xmlns:a16="http://schemas.microsoft.com/office/drawing/2014/main" id="{DC1ED035-D195-3678-A329-419052178BC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8654964-5E13-6183-790E-B56A7113F0AE}"/>
              </a:ext>
            </a:extLst>
          </p:cNvPr>
          <p:cNvSpPr>
            <a:spLocks noGrp="1"/>
          </p:cNvSpPr>
          <p:nvPr>
            <p:ph type="title"/>
          </p:nvPr>
        </p:nvSpPr>
        <p:spPr/>
        <p:txBody>
          <a:bodyPr vert="horz"/>
          <a:lstStyle/>
          <a:p>
            <a:r>
              <a:rPr lang="en-US"/>
              <a:t>Rest homes receive payment for public rest home clients via two different pathways</a:t>
            </a:r>
          </a:p>
        </p:txBody>
      </p:sp>
      <p:sp>
        <p:nvSpPr>
          <p:cNvPr id="173" name="TextBox 172">
            <a:extLst>
              <a:ext uri="{FF2B5EF4-FFF2-40B4-BE49-F238E27FC236}">
                <a16:creationId xmlns:a16="http://schemas.microsoft.com/office/drawing/2014/main" id="{11217251-4046-5BF7-D4CC-90B608EF896C}"/>
              </a:ext>
            </a:extLst>
          </p:cNvPr>
          <p:cNvSpPr txBox="1"/>
          <p:nvPr/>
        </p:nvSpPr>
        <p:spPr>
          <a:xfrm>
            <a:off x="233261" y="756996"/>
            <a:ext cx="11549205" cy="523220"/>
          </a:xfrm>
          <a:prstGeom prst="rect">
            <a:avLst/>
          </a:prstGeom>
          <a:noFill/>
        </p:spPr>
        <p:txBody>
          <a:bodyPr wrap="square" rtlCol="0">
            <a:spAutoFit/>
          </a:bodyPr>
          <a:lstStyle/>
          <a:p>
            <a:r>
              <a:rPr lang="en-US" sz="1400"/>
              <a:t>Public rest home clients may receive either EAEDC benefits or SSI/SSP benefits. They may not receive both benefits at the same time.          The following outlines the payment process for each pathway.</a:t>
            </a:r>
          </a:p>
        </p:txBody>
      </p:sp>
      <p:sp>
        <p:nvSpPr>
          <p:cNvPr id="176" name="Rectangle 175">
            <a:extLst>
              <a:ext uri="{FF2B5EF4-FFF2-40B4-BE49-F238E27FC236}">
                <a16:creationId xmlns:a16="http://schemas.microsoft.com/office/drawing/2014/main" id="{83CF3CE8-36DB-1C6C-45F2-5E2D9060FCC3}"/>
              </a:ext>
            </a:extLst>
          </p:cNvPr>
          <p:cNvSpPr/>
          <p:nvPr/>
        </p:nvSpPr>
        <p:spPr bwMode="auto">
          <a:xfrm>
            <a:off x="260869" y="1512987"/>
            <a:ext cx="1131047" cy="1434602"/>
          </a:xfrm>
          <a:prstGeom prst="rect">
            <a:avLst/>
          </a:prstGeom>
          <a:noFill/>
          <a:ln w="28575">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base">
              <a:spcBef>
                <a:spcPct val="0"/>
              </a:spcBef>
              <a:spcAft>
                <a:spcPct val="0"/>
              </a:spcAft>
            </a:pPr>
            <a:r>
              <a:rPr lang="en-US" sz="1400" b="1">
                <a:solidFill>
                  <a:srgbClr val="000000"/>
                </a:solidFill>
                <a:latin typeface="Arial"/>
              </a:rPr>
              <a:t>EAEDC </a:t>
            </a:r>
          </a:p>
          <a:p>
            <a:pPr algn="ctr" defTabSz="914400" fontAlgn="base">
              <a:spcBef>
                <a:spcPct val="0"/>
              </a:spcBef>
              <a:spcAft>
                <a:spcPct val="0"/>
              </a:spcAft>
            </a:pPr>
            <a:r>
              <a:rPr lang="en-US" sz="1400" b="1">
                <a:solidFill>
                  <a:srgbClr val="000000"/>
                </a:solidFill>
                <a:latin typeface="Arial"/>
              </a:rPr>
              <a:t>clients</a:t>
            </a:r>
          </a:p>
        </p:txBody>
      </p:sp>
      <p:sp>
        <p:nvSpPr>
          <p:cNvPr id="177" name="TextBox 176">
            <a:extLst>
              <a:ext uri="{FF2B5EF4-FFF2-40B4-BE49-F238E27FC236}">
                <a16:creationId xmlns:a16="http://schemas.microsoft.com/office/drawing/2014/main" id="{83256C83-B4AC-95B0-EF36-02D04027B6E6}"/>
              </a:ext>
            </a:extLst>
          </p:cNvPr>
          <p:cNvSpPr txBox="1"/>
          <p:nvPr/>
        </p:nvSpPr>
        <p:spPr>
          <a:xfrm>
            <a:off x="1391919" y="1521496"/>
            <a:ext cx="7707134" cy="1569660"/>
          </a:xfrm>
          <a:prstGeom prst="rect">
            <a:avLst/>
          </a:prstGeom>
          <a:noFill/>
        </p:spPr>
        <p:txBody>
          <a:bodyPr wrap="square" rtlCol="0">
            <a:spAutoFit/>
          </a:bodyPr>
          <a:lstStyle/>
          <a:p>
            <a:pPr marL="285750" indent="-285750">
              <a:buFont typeface="Wingdings" panose="05000000000000000000" pitchFamily="2" charset="2"/>
              <a:buChar char="§"/>
            </a:pPr>
            <a:r>
              <a:rPr lang="en-US" sz="1200" dirty="0"/>
              <a:t>DTA sends a check to the client, in their name, for the amount of their EAEDC benefit </a:t>
            </a:r>
          </a:p>
          <a:p>
            <a:pPr marL="742950" lvl="1" indent="-285750">
              <a:buFont typeface="Wingdings" panose="05000000000000000000" pitchFamily="2" charset="2"/>
              <a:buChar char="§"/>
            </a:pPr>
            <a:r>
              <a:rPr lang="en-US" sz="1200" dirty="0"/>
              <a:t>The benefit amount is calculated based on their living arrangement which is the rest home per diem rate multiplied by the number of days in the month</a:t>
            </a:r>
          </a:p>
          <a:p>
            <a:pPr marL="285750" indent="-285750">
              <a:buFont typeface="Wingdings" panose="05000000000000000000" pitchFamily="2" charset="2"/>
              <a:buChar char="§"/>
            </a:pPr>
            <a:r>
              <a:rPr lang="en-US" sz="1200" dirty="0"/>
              <a:t>Client signs the check over to the rest home to pay for their stay</a:t>
            </a:r>
          </a:p>
          <a:p>
            <a:pPr marL="285750" indent="-285750">
              <a:buFont typeface="Wingdings" panose="05000000000000000000" pitchFamily="2" charset="2"/>
              <a:buChar char="§"/>
            </a:pPr>
            <a:r>
              <a:rPr lang="en-US" sz="1200" dirty="0"/>
              <a:t>EAEDC benefits pays the full cost for the rest home stay, plus the monthly Personal Needs Allowance (PNA) of $72.80</a:t>
            </a:r>
          </a:p>
          <a:p>
            <a:pPr marL="285750" indent="-285750">
              <a:buFont typeface="Wingdings" panose="05000000000000000000" pitchFamily="2" charset="2"/>
              <a:buChar char="§"/>
            </a:pPr>
            <a:r>
              <a:rPr lang="en-US" sz="1200" dirty="0">
                <a:sym typeface="Wingdings" panose="05000000000000000000" pitchFamily="2" charset="2"/>
              </a:rPr>
              <a:t>As a result, payment flows from DTA to the client to the Rest Home, MassHealth is not involved in this client’s payment</a:t>
            </a:r>
            <a:endParaRPr lang="en-US" sz="1200" dirty="0"/>
          </a:p>
        </p:txBody>
      </p:sp>
      <p:sp>
        <p:nvSpPr>
          <p:cNvPr id="183" name="Rectangle 182">
            <a:extLst>
              <a:ext uri="{FF2B5EF4-FFF2-40B4-BE49-F238E27FC236}">
                <a16:creationId xmlns:a16="http://schemas.microsoft.com/office/drawing/2014/main" id="{FF2A75DC-D6AE-ECC1-8798-DD202DCE1B8D}"/>
              </a:ext>
            </a:extLst>
          </p:cNvPr>
          <p:cNvSpPr/>
          <p:nvPr/>
        </p:nvSpPr>
        <p:spPr bwMode="auto">
          <a:xfrm>
            <a:off x="260870" y="3223791"/>
            <a:ext cx="1131047" cy="1283761"/>
          </a:xfrm>
          <a:prstGeom prst="rect">
            <a:avLst/>
          </a:prstGeom>
          <a:noFill/>
          <a:ln w="28575">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base">
              <a:spcBef>
                <a:spcPct val="0"/>
              </a:spcBef>
              <a:spcAft>
                <a:spcPct val="0"/>
              </a:spcAft>
            </a:pPr>
            <a:r>
              <a:rPr lang="en-US" sz="1400" b="1">
                <a:solidFill>
                  <a:srgbClr val="000000"/>
                </a:solidFill>
                <a:latin typeface="Arial"/>
              </a:rPr>
              <a:t>SSI / SSP </a:t>
            </a:r>
          </a:p>
          <a:p>
            <a:pPr algn="ctr" defTabSz="914400" fontAlgn="base">
              <a:spcBef>
                <a:spcPct val="0"/>
              </a:spcBef>
              <a:spcAft>
                <a:spcPct val="0"/>
              </a:spcAft>
            </a:pPr>
            <a:r>
              <a:rPr lang="en-US" sz="1400" b="1">
                <a:solidFill>
                  <a:srgbClr val="000000"/>
                </a:solidFill>
                <a:latin typeface="Arial"/>
              </a:rPr>
              <a:t>clients</a:t>
            </a:r>
          </a:p>
        </p:txBody>
      </p:sp>
      <p:sp>
        <p:nvSpPr>
          <p:cNvPr id="184" name="TextBox 183">
            <a:extLst>
              <a:ext uri="{FF2B5EF4-FFF2-40B4-BE49-F238E27FC236}">
                <a16:creationId xmlns:a16="http://schemas.microsoft.com/office/drawing/2014/main" id="{5E7D81D2-7944-3EA4-ADCF-2F111862A32D}"/>
              </a:ext>
            </a:extLst>
          </p:cNvPr>
          <p:cNvSpPr txBox="1"/>
          <p:nvPr/>
        </p:nvSpPr>
        <p:spPr>
          <a:xfrm>
            <a:off x="1391917" y="3308053"/>
            <a:ext cx="7681025" cy="1200329"/>
          </a:xfrm>
          <a:prstGeom prst="rect">
            <a:avLst/>
          </a:prstGeom>
          <a:noFill/>
          <a:ln>
            <a:noFill/>
          </a:ln>
        </p:spPr>
        <p:txBody>
          <a:bodyPr wrap="square" rtlCol="0">
            <a:spAutoFit/>
          </a:bodyPr>
          <a:lstStyle/>
          <a:p>
            <a:pPr marL="285750" indent="-285750">
              <a:buFont typeface="Wingdings" panose="05000000000000000000" pitchFamily="2" charset="2"/>
              <a:buChar char="§"/>
            </a:pPr>
            <a:r>
              <a:rPr lang="en-US" sz="1200" dirty="0"/>
              <a:t>DTA, via UMASS Medical School, sends a check to the client in the amount of their SSI / SSP benefit </a:t>
            </a:r>
          </a:p>
          <a:p>
            <a:pPr marL="742950" lvl="1" indent="-285750">
              <a:buFont typeface="Wingdings" panose="05000000000000000000" pitchFamily="2" charset="2"/>
              <a:buChar char="§"/>
            </a:pPr>
            <a:r>
              <a:rPr lang="en-US" sz="1200" dirty="0"/>
              <a:t>The benefit amount is based on the fixed Cost of Living Adjustment amount published by SSA</a:t>
            </a:r>
          </a:p>
          <a:p>
            <a:pPr marL="285750" indent="-285750">
              <a:buFont typeface="Wingdings" panose="05000000000000000000" pitchFamily="2" charset="2"/>
              <a:buChar char="§"/>
            </a:pPr>
            <a:r>
              <a:rPr lang="en-US" sz="1200" dirty="0"/>
              <a:t>Client signs the check over to the rest home, however there will be a gap between the check amount and the per diem rate</a:t>
            </a:r>
          </a:p>
          <a:p>
            <a:pPr marL="285750" indent="-285750">
              <a:buFont typeface="Wingdings" panose="05000000000000000000" pitchFamily="2" charset="2"/>
              <a:buChar char="§"/>
            </a:pPr>
            <a:r>
              <a:rPr lang="en-US" sz="1200" dirty="0"/>
              <a:t>DTA, via MassHealth, pays the rest home the outstanding amount that the SSI/SSP check did not pay, inclusive of the monthly Personal Needs Allowance (PNA) of $72.80</a:t>
            </a:r>
          </a:p>
        </p:txBody>
      </p:sp>
      <p:pic>
        <p:nvPicPr>
          <p:cNvPr id="13" name="Picture 6" descr="http://commed.umassmed.edu/sites/default/files/imagecache/news-additional/news/images/MassHealth%20logo.jpg">
            <a:extLst>
              <a:ext uri="{FF2B5EF4-FFF2-40B4-BE49-F238E27FC236}">
                <a16:creationId xmlns:a16="http://schemas.microsoft.com/office/drawing/2014/main" id="{5605BE84-BBF5-C5D3-5480-5A6436CF578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artisticGlowDiffused trans="32000" intensity="2"/>
                    </a14:imgEffect>
                  </a14:imgLayer>
                </a14:imgProps>
              </a:ext>
              <a:ext uri="{28A0092B-C50C-407E-A947-70E740481C1C}">
                <a14:useLocalDpi xmlns:a14="http://schemas.microsoft.com/office/drawing/2010/main" val="0"/>
              </a:ext>
            </a:extLst>
          </a:blip>
          <a:srcRect t="24337" b="21434"/>
          <a:stretch/>
        </p:blipFill>
        <p:spPr bwMode="auto">
          <a:xfrm>
            <a:off x="5812684" y="4949854"/>
            <a:ext cx="1295141" cy="55648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http://commed.umassmed.edu/sites/all/themes/umms/images/logo-print.png">
            <a:extLst>
              <a:ext uri="{FF2B5EF4-FFF2-40B4-BE49-F238E27FC236}">
                <a16:creationId xmlns:a16="http://schemas.microsoft.com/office/drawing/2014/main" id="{49D13AF9-8E7B-5917-46DF-0ABB5D666E13}"/>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artisticGlowDiffused trans="40000" intensity="1"/>
                    </a14:imgEffect>
                  </a14:imgLayer>
                </a14:imgProps>
              </a:ext>
              <a:ext uri="{28A0092B-C50C-407E-A947-70E740481C1C}">
                <a14:useLocalDpi xmlns:a14="http://schemas.microsoft.com/office/drawing/2010/main" val="0"/>
              </a:ext>
            </a:extLst>
          </a:blip>
          <a:srcRect/>
          <a:stretch>
            <a:fillRect/>
          </a:stretch>
        </p:blipFill>
        <p:spPr bwMode="auto">
          <a:xfrm>
            <a:off x="5839107" y="5492724"/>
            <a:ext cx="1341141" cy="48601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A4AC69B-1D03-DEA1-E834-836228D1C31D}"/>
              </a:ext>
            </a:extLst>
          </p:cNvPr>
          <p:cNvSpPr txBox="1"/>
          <p:nvPr/>
        </p:nvSpPr>
        <p:spPr>
          <a:xfrm>
            <a:off x="6973694" y="6121653"/>
            <a:ext cx="1603462" cy="246221"/>
          </a:xfrm>
          <a:prstGeom prst="rect">
            <a:avLst/>
          </a:prstGeom>
          <a:noFill/>
        </p:spPr>
        <p:txBody>
          <a:bodyPr wrap="square" rtlCol="0">
            <a:spAutoFit/>
          </a:bodyPr>
          <a:lstStyle/>
          <a:p>
            <a:pPr algn="ctr"/>
            <a:r>
              <a:rPr lang="en-US" sz="1000" dirty="0">
                <a:solidFill>
                  <a:schemeClr val="bg1">
                    <a:lumMod val="65000"/>
                  </a:schemeClr>
                </a:solidFill>
              </a:rPr>
              <a:t>EAEDC Funds</a:t>
            </a:r>
          </a:p>
        </p:txBody>
      </p:sp>
      <p:sp>
        <p:nvSpPr>
          <p:cNvPr id="16" name="TextBox 15">
            <a:extLst>
              <a:ext uri="{FF2B5EF4-FFF2-40B4-BE49-F238E27FC236}">
                <a16:creationId xmlns:a16="http://schemas.microsoft.com/office/drawing/2014/main" id="{26DE0A77-2764-81B0-BB01-DE4521CF7D6F}"/>
              </a:ext>
            </a:extLst>
          </p:cNvPr>
          <p:cNvSpPr txBox="1"/>
          <p:nvPr/>
        </p:nvSpPr>
        <p:spPr>
          <a:xfrm rot="348956">
            <a:off x="4004732" y="5575450"/>
            <a:ext cx="1637277" cy="246221"/>
          </a:xfrm>
          <a:prstGeom prst="rect">
            <a:avLst/>
          </a:prstGeom>
          <a:noFill/>
        </p:spPr>
        <p:txBody>
          <a:bodyPr wrap="square" rtlCol="0">
            <a:spAutoFit/>
          </a:bodyPr>
          <a:lstStyle/>
          <a:p>
            <a:pPr algn="ctr"/>
            <a:r>
              <a:rPr lang="en-US" sz="1000" dirty="0">
                <a:solidFill>
                  <a:schemeClr val="bg1">
                    <a:lumMod val="65000"/>
                  </a:schemeClr>
                </a:solidFill>
              </a:rPr>
              <a:t>SSI/SSP Funds </a:t>
            </a:r>
          </a:p>
        </p:txBody>
      </p:sp>
      <p:cxnSp>
        <p:nvCxnSpPr>
          <p:cNvPr id="17" name="Connector: Elbow 16">
            <a:extLst>
              <a:ext uri="{FF2B5EF4-FFF2-40B4-BE49-F238E27FC236}">
                <a16:creationId xmlns:a16="http://schemas.microsoft.com/office/drawing/2014/main" id="{01CFEB5B-40C3-C127-9485-821016062D9A}"/>
              </a:ext>
            </a:extLst>
          </p:cNvPr>
          <p:cNvCxnSpPr>
            <a:cxnSpLocks/>
            <a:stCxn id="19" idx="2"/>
            <a:endCxn id="24" idx="2"/>
          </p:cNvCxnSpPr>
          <p:nvPr/>
        </p:nvCxnSpPr>
        <p:spPr>
          <a:xfrm rot="16200000" flipH="1">
            <a:off x="6956960" y="1941769"/>
            <a:ext cx="102840" cy="7828007"/>
          </a:xfrm>
          <a:prstGeom prst="bentConnector3">
            <a:avLst>
              <a:gd name="adj1" fmla="val 322287"/>
            </a:avLst>
          </a:prstGeom>
          <a:ln w="2857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725CB41-3823-8238-B5DD-F96601B707FA}"/>
              </a:ext>
            </a:extLst>
          </p:cNvPr>
          <p:cNvSpPr txBox="1"/>
          <p:nvPr/>
        </p:nvSpPr>
        <p:spPr>
          <a:xfrm rot="21292376">
            <a:off x="4028572" y="5078667"/>
            <a:ext cx="1637277" cy="246221"/>
          </a:xfrm>
          <a:prstGeom prst="rect">
            <a:avLst/>
          </a:prstGeom>
          <a:noFill/>
        </p:spPr>
        <p:txBody>
          <a:bodyPr wrap="square" rtlCol="0">
            <a:spAutoFit/>
          </a:bodyPr>
          <a:lstStyle>
            <a:defPPr>
              <a:defRPr lang="en-US"/>
            </a:defPPr>
            <a:lvl1pPr>
              <a:defRPr sz="1400">
                <a:solidFill>
                  <a:schemeClr val="tx2"/>
                </a:solidFill>
              </a:defRPr>
            </a:lvl1pPr>
          </a:lstStyle>
          <a:p>
            <a:pPr algn="ctr"/>
            <a:r>
              <a:rPr lang="en-US" sz="1000">
                <a:solidFill>
                  <a:schemeClr val="bg1">
                    <a:lumMod val="65000"/>
                  </a:schemeClr>
                </a:solidFill>
              </a:rPr>
              <a:t>SSI/SSP Gap Payment </a:t>
            </a:r>
          </a:p>
        </p:txBody>
      </p:sp>
      <p:pic>
        <p:nvPicPr>
          <p:cNvPr id="19" name="Picture 7">
            <a:extLst>
              <a:ext uri="{FF2B5EF4-FFF2-40B4-BE49-F238E27FC236}">
                <a16:creationId xmlns:a16="http://schemas.microsoft.com/office/drawing/2014/main" id="{921F483E-3494-18C6-C5A4-EA1EC888465E}"/>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artisticGlowDiffused trans="24000" intensity="3"/>
                    </a14:imgEffect>
                  </a14:imgLayer>
                </a14:imgProps>
              </a:ext>
              <a:ext uri="{28A0092B-C50C-407E-A947-70E740481C1C}">
                <a14:useLocalDpi xmlns:a14="http://schemas.microsoft.com/office/drawing/2010/main" val="0"/>
              </a:ext>
            </a:extLst>
          </a:blip>
          <a:srcRect l="-1" r="5356"/>
          <a:stretch/>
        </p:blipFill>
        <p:spPr bwMode="auto">
          <a:xfrm>
            <a:off x="2674608" y="5061551"/>
            <a:ext cx="839537" cy="742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Connector: Elbow 19">
            <a:extLst>
              <a:ext uri="{FF2B5EF4-FFF2-40B4-BE49-F238E27FC236}">
                <a16:creationId xmlns:a16="http://schemas.microsoft.com/office/drawing/2014/main" id="{41C10ACF-CABF-ADD4-BDC8-BFA959D1ABC3}"/>
              </a:ext>
            </a:extLst>
          </p:cNvPr>
          <p:cNvCxnSpPr>
            <a:cxnSpLocks/>
            <a:stCxn id="13" idx="3"/>
            <a:endCxn id="23" idx="1"/>
          </p:cNvCxnSpPr>
          <p:nvPr/>
        </p:nvCxnSpPr>
        <p:spPr>
          <a:xfrm flipV="1">
            <a:off x="7107825" y="1936105"/>
            <a:ext cx="3240378" cy="3291992"/>
          </a:xfrm>
          <a:prstGeom prst="bentConnector3">
            <a:avLst>
              <a:gd name="adj1" fmla="val 79616"/>
            </a:avLst>
          </a:prstGeom>
          <a:ln w="2857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C896588-1253-CCB7-5B56-BDA6C41AE6C2}"/>
              </a:ext>
            </a:extLst>
          </p:cNvPr>
          <p:cNvSpPr txBox="1"/>
          <p:nvPr/>
        </p:nvSpPr>
        <p:spPr>
          <a:xfrm rot="21234066">
            <a:off x="8103968" y="5532002"/>
            <a:ext cx="1637277" cy="246221"/>
          </a:xfrm>
          <a:prstGeom prst="rect">
            <a:avLst/>
          </a:prstGeom>
          <a:noFill/>
        </p:spPr>
        <p:txBody>
          <a:bodyPr wrap="square" rtlCol="0">
            <a:spAutoFit/>
          </a:bodyPr>
          <a:lstStyle/>
          <a:p>
            <a:pPr algn="ctr"/>
            <a:r>
              <a:rPr lang="en-US" sz="1000" dirty="0">
                <a:solidFill>
                  <a:schemeClr val="bg1">
                    <a:lumMod val="65000"/>
                  </a:schemeClr>
                </a:solidFill>
              </a:rPr>
              <a:t>SSI/SSP check </a:t>
            </a:r>
          </a:p>
        </p:txBody>
      </p:sp>
      <p:sp>
        <p:nvSpPr>
          <p:cNvPr id="22" name="TextBox 21">
            <a:extLst>
              <a:ext uri="{FF2B5EF4-FFF2-40B4-BE49-F238E27FC236}">
                <a16:creationId xmlns:a16="http://schemas.microsoft.com/office/drawing/2014/main" id="{A5EB3F12-C7D8-C36A-7F55-B04829D06F80}"/>
              </a:ext>
            </a:extLst>
          </p:cNvPr>
          <p:cNvSpPr txBox="1"/>
          <p:nvPr/>
        </p:nvSpPr>
        <p:spPr>
          <a:xfrm rot="16200000">
            <a:off x="8769485" y="3450694"/>
            <a:ext cx="1637277" cy="246221"/>
          </a:xfrm>
          <a:prstGeom prst="rect">
            <a:avLst/>
          </a:prstGeom>
          <a:noFill/>
        </p:spPr>
        <p:txBody>
          <a:bodyPr wrap="square" rtlCol="0">
            <a:spAutoFit/>
          </a:bodyPr>
          <a:lstStyle>
            <a:defPPr>
              <a:defRPr lang="en-US"/>
            </a:defPPr>
            <a:lvl1pPr>
              <a:defRPr sz="1400">
                <a:solidFill>
                  <a:schemeClr val="tx2"/>
                </a:solidFill>
              </a:defRPr>
            </a:lvl1pPr>
          </a:lstStyle>
          <a:p>
            <a:pPr algn="ctr"/>
            <a:r>
              <a:rPr lang="en-US" sz="1000">
                <a:solidFill>
                  <a:schemeClr val="bg1">
                    <a:lumMod val="65000"/>
                  </a:schemeClr>
                </a:solidFill>
              </a:rPr>
              <a:t>SSI/SSP Gap Payment </a:t>
            </a:r>
          </a:p>
        </p:txBody>
      </p:sp>
      <p:pic>
        <p:nvPicPr>
          <p:cNvPr id="23" name="Picture 22" descr="A picture containing text&#10;&#10;Description automatically generated">
            <a:extLst>
              <a:ext uri="{FF2B5EF4-FFF2-40B4-BE49-F238E27FC236}">
                <a16:creationId xmlns:a16="http://schemas.microsoft.com/office/drawing/2014/main" id="{A1EF1062-D641-556A-19CC-B7CE9723A452}"/>
              </a:ext>
            </a:extLst>
          </p:cNvPr>
          <p:cNvPicPr>
            <a:picLocks noChangeAspect="1"/>
          </p:cNvPicPr>
          <p:nvPr/>
        </p:nvPicPr>
        <p:blipFill>
          <a:blip r:embed="rId12" cstate="print">
            <a:alphaModFix/>
            <a:extLst>
              <a:ext uri="{BEBA8EAE-BF5A-486C-A8C5-ECC9F3942E4B}">
                <a14:imgProps xmlns:a14="http://schemas.microsoft.com/office/drawing/2010/main">
                  <a14:imgLayer r:embed="rId13">
                    <a14:imgEffect>
                      <a14:artisticGlowDiffused/>
                    </a14:imgEffect>
                  </a14:imgLayer>
                </a14:imgProps>
              </a:ext>
              <a:ext uri="{28A0092B-C50C-407E-A947-70E740481C1C}">
                <a14:useLocalDpi xmlns:a14="http://schemas.microsoft.com/office/drawing/2010/main" val="0"/>
              </a:ext>
            </a:extLst>
          </a:blip>
          <a:srcRect l="26528" t="19584" r="27360" b="34305"/>
          <a:stretch/>
        </p:blipFill>
        <p:spPr>
          <a:xfrm>
            <a:off x="10348203" y="1335820"/>
            <a:ext cx="1200585" cy="1200570"/>
          </a:xfrm>
          <a:prstGeom prst="rect">
            <a:avLst/>
          </a:prstGeom>
          <a:ln>
            <a:noFill/>
          </a:ln>
          <a:effectLst>
            <a:softEdge rad="112500"/>
          </a:effectLst>
        </p:spPr>
      </p:pic>
      <p:pic>
        <p:nvPicPr>
          <p:cNvPr id="24" name="Picture 2">
            <a:extLst>
              <a:ext uri="{FF2B5EF4-FFF2-40B4-BE49-F238E27FC236}">
                <a16:creationId xmlns:a16="http://schemas.microsoft.com/office/drawing/2014/main" id="{FC50855C-FB95-B8CB-1C7C-B1AD2DE51494}"/>
              </a:ext>
            </a:extLst>
          </p:cNvPr>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artisticGlowDiffused/>
                    </a14:imgEffect>
                  </a14:imgLayer>
                </a14:imgProps>
              </a:ext>
              <a:ext uri="{28A0092B-C50C-407E-A947-70E740481C1C}">
                <a14:useLocalDpi xmlns:a14="http://schemas.microsoft.com/office/drawing/2010/main" val="0"/>
              </a:ext>
            </a:extLst>
          </a:blip>
          <a:srcRect l="38225" t="21748" r="37652" b="34880"/>
          <a:stretch/>
        </p:blipFill>
        <p:spPr bwMode="auto">
          <a:xfrm>
            <a:off x="10429815" y="4910883"/>
            <a:ext cx="985137" cy="996310"/>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Arrow Connector 24">
            <a:extLst>
              <a:ext uri="{FF2B5EF4-FFF2-40B4-BE49-F238E27FC236}">
                <a16:creationId xmlns:a16="http://schemas.microsoft.com/office/drawing/2014/main" id="{B1416267-14F5-D62D-302A-D594AE4D4149}"/>
              </a:ext>
            </a:extLst>
          </p:cNvPr>
          <p:cNvCxnSpPr>
            <a:cxnSpLocks/>
            <a:stCxn id="24" idx="0"/>
            <a:endCxn id="23" idx="2"/>
          </p:cNvCxnSpPr>
          <p:nvPr/>
        </p:nvCxnSpPr>
        <p:spPr>
          <a:xfrm flipV="1">
            <a:off x="10922384" y="2536390"/>
            <a:ext cx="26112" cy="2374493"/>
          </a:xfrm>
          <a:prstGeom prst="straightConnector1">
            <a:avLst/>
          </a:prstGeom>
          <a:ln w="28575">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4F2E294-5238-F235-EBDB-D191E9EC80BC}"/>
              </a:ext>
            </a:extLst>
          </p:cNvPr>
          <p:cNvSpPr txBox="1"/>
          <p:nvPr/>
        </p:nvSpPr>
        <p:spPr>
          <a:xfrm rot="16200000">
            <a:off x="10271290" y="3505014"/>
            <a:ext cx="1149632" cy="246221"/>
          </a:xfrm>
          <a:prstGeom prst="rect">
            <a:avLst/>
          </a:prstGeom>
          <a:noFill/>
        </p:spPr>
        <p:txBody>
          <a:bodyPr wrap="square" rtlCol="0">
            <a:spAutoFit/>
          </a:bodyPr>
          <a:lstStyle/>
          <a:p>
            <a:pPr algn="ctr"/>
            <a:r>
              <a:rPr lang="en-US" sz="1000" dirty="0">
                <a:solidFill>
                  <a:schemeClr val="bg1">
                    <a:lumMod val="65000"/>
                  </a:schemeClr>
                </a:solidFill>
              </a:rPr>
              <a:t>SSI/SSP check </a:t>
            </a:r>
          </a:p>
        </p:txBody>
      </p:sp>
      <p:cxnSp>
        <p:nvCxnSpPr>
          <p:cNvPr id="27" name="Straight Arrow Connector 26">
            <a:extLst>
              <a:ext uri="{FF2B5EF4-FFF2-40B4-BE49-F238E27FC236}">
                <a16:creationId xmlns:a16="http://schemas.microsoft.com/office/drawing/2014/main" id="{F202D5F2-F95B-F52D-1FBF-EC328815EFAD}"/>
              </a:ext>
            </a:extLst>
          </p:cNvPr>
          <p:cNvCxnSpPr>
            <a:cxnSpLocks/>
            <a:stCxn id="14" idx="3"/>
            <a:endCxn id="24" idx="1"/>
          </p:cNvCxnSpPr>
          <p:nvPr/>
        </p:nvCxnSpPr>
        <p:spPr>
          <a:xfrm flipV="1">
            <a:off x="7180248" y="5409038"/>
            <a:ext cx="3249567" cy="326691"/>
          </a:xfrm>
          <a:prstGeom prst="straightConnector1">
            <a:avLst/>
          </a:prstGeom>
          <a:ln w="28575">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ADA1444-7585-C11F-46A6-2075CDEF3CFB}"/>
              </a:ext>
            </a:extLst>
          </p:cNvPr>
          <p:cNvCxnSpPr>
            <a:cxnSpLocks/>
            <a:stCxn id="19" idx="3"/>
            <a:endCxn id="14" idx="1"/>
          </p:cNvCxnSpPr>
          <p:nvPr/>
        </p:nvCxnSpPr>
        <p:spPr>
          <a:xfrm>
            <a:off x="3514145" y="5432952"/>
            <a:ext cx="2324962" cy="302777"/>
          </a:xfrm>
          <a:prstGeom prst="straightConnector1">
            <a:avLst/>
          </a:prstGeom>
          <a:ln w="28575">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17B18D9-30AC-4603-C60F-71E472006B55}"/>
              </a:ext>
            </a:extLst>
          </p:cNvPr>
          <p:cNvCxnSpPr>
            <a:cxnSpLocks/>
            <a:stCxn id="19" idx="3"/>
            <a:endCxn id="13" idx="1"/>
          </p:cNvCxnSpPr>
          <p:nvPr/>
        </p:nvCxnSpPr>
        <p:spPr>
          <a:xfrm flipV="1">
            <a:off x="3514145" y="5228097"/>
            <a:ext cx="2298539" cy="204855"/>
          </a:xfrm>
          <a:prstGeom prst="straightConnector1">
            <a:avLst/>
          </a:prstGeom>
          <a:ln w="28575">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D820DC4-7237-2249-4154-B594621C441D}"/>
              </a:ext>
            </a:extLst>
          </p:cNvPr>
          <p:cNvSpPr txBox="1"/>
          <p:nvPr/>
        </p:nvSpPr>
        <p:spPr>
          <a:xfrm>
            <a:off x="11560629" y="6216479"/>
            <a:ext cx="483325" cy="307777"/>
          </a:xfrm>
          <a:prstGeom prst="rect">
            <a:avLst/>
          </a:prstGeom>
          <a:noFill/>
          <a:ln>
            <a:solidFill>
              <a:schemeClr val="bg1"/>
            </a:solidFill>
          </a:ln>
        </p:spPr>
        <p:txBody>
          <a:bodyPr wrap="square" rtlCol="0">
            <a:spAutoFit/>
          </a:bodyPr>
          <a:lstStyle/>
          <a:p>
            <a:r>
              <a:rPr lang="en-US" sz="1400" dirty="0"/>
              <a:t>3</a:t>
            </a:r>
          </a:p>
        </p:txBody>
      </p:sp>
    </p:spTree>
    <p:extLst>
      <p:ext uri="{BB962C8B-B14F-4D97-AF65-F5344CB8AC3E}">
        <p14:creationId xmlns:p14="http://schemas.microsoft.com/office/powerpoint/2010/main" val="1267081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915C39-04EB-FC20-D61F-A7831E4F05D4}"/>
            </a:ext>
          </a:extLst>
        </p:cNvPr>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BA7AB45E-4523-FAF9-E7D9-B97DEDAEA33B}"/>
              </a:ext>
            </a:extLst>
          </p:cNvPr>
          <p:cNvGraphicFramePr>
            <a:graphicFrameLocks noChangeAspect="1"/>
          </p:cNvGraphicFramePr>
          <p:nvPr>
            <p:custDataLst>
              <p:tags r:id="rId1"/>
            </p:custDataLst>
            <p:extLst>
              <p:ext uri="{D42A27DB-BD31-4B8C-83A1-F6EECF244321}">
                <p14:modId xmlns:p14="http://schemas.microsoft.com/office/powerpoint/2010/main" val="35135795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592" imgH="591" progId="TCLayout.ActiveDocument.1">
                  <p:embed/>
                </p:oleObj>
              </mc:Choice>
              <mc:Fallback>
                <p:oleObj name="think-cell Slide" r:id="rId28" imgW="592" imgH="591" progId="TCLayout.ActiveDocument.1">
                  <p:embed/>
                  <p:pic>
                    <p:nvPicPr>
                      <p:cNvPr id="16" name="think-cell data - do not delete" hidden="1">
                        <a:extLst>
                          <a:ext uri="{FF2B5EF4-FFF2-40B4-BE49-F238E27FC236}">
                            <a16:creationId xmlns:a16="http://schemas.microsoft.com/office/drawing/2014/main" id="{BA7AB45E-4523-FAF9-E7D9-B97DEDAEA33B}"/>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898544B-D5BB-8D14-53EC-068A78935C9B}"/>
              </a:ext>
            </a:extLst>
          </p:cNvPr>
          <p:cNvSpPr>
            <a:spLocks noGrp="1"/>
          </p:cNvSpPr>
          <p:nvPr>
            <p:ph type="title"/>
          </p:nvPr>
        </p:nvSpPr>
        <p:spPr/>
        <p:txBody>
          <a:bodyPr vert="horz"/>
          <a:lstStyle/>
          <a:p>
            <a:r>
              <a:rPr lang="en-US"/>
              <a:t>Rest home spend and occupancy trends</a:t>
            </a:r>
          </a:p>
        </p:txBody>
      </p:sp>
      <p:graphicFrame>
        <p:nvGraphicFramePr>
          <p:cNvPr id="641" name="Chart 640">
            <a:extLst>
              <a:ext uri="{FF2B5EF4-FFF2-40B4-BE49-F238E27FC236}">
                <a16:creationId xmlns:a16="http://schemas.microsoft.com/office/drawing/2014/main" id="{299E57EC-6E20-30D1-7A58-F04BE1B0181A}"/>
              </a:ext>
            </a:extLst>
          </p:cNvPr>
          <p:cNvGraphicFramePr/>
          <p:nvPr>
            <p:custDataLst>
              <p:tags r:id="rId2"/>
            </p:custDataLst>
            <p:extLst>
              <p:ext uri="{D42A27DB-BD31-4B8C-83A1-F6EECF244321}">
                <p14:modId xmlns:p14="http://schemas.microsoft.com/office/powerpoint/2010/main" val="558832169"/>
              </p:ext>
            </p:extLst>
          </p:nvPr>
        </p:nvGraphicFramePr>
        <p:xfrm>
          <a:off x="652519" y="1135964"/>
          <a:ext cx="9159010" cy="4676727"/>
        </p:xfrm>
        <a:graphic>
          <a:graphicData uri="http://schemas.openxmlformats.org/drawingml/2006/chart">
            <c:chart xmlns:c="http://schemas.openxmlformats.org/drawingml/2006/chart" xmlns:r="http://schemas.openxmlformats.org/officeDocument/2006/relationships" r:id="rId30"/>
          </a:graphicData>
        </a:graphic>
      </p:graphicFrame>
      <p:sp>
        <p:nvSpPr>
          <p:cNvPr id="475" name="Rectangle 474">
            <a:extLst>
              <a:ext uri="{FF2B5EF4-FFF2-40B4-BE49-F238E27FC236}">
                <a16:creationId xmlns:a16="http://schemas.microsoft.com/office/drawing/2014/main" id="{5A7B0A29-B5D8-19C2-4659-65F7FD231551}"/>
              </a:ext>
            </a:extLst>
          </p:cNvPr>
          <p:cNvSpPr>
            <a:spLocks noGrp="1" noChangeArrowheads="1"/>
          </p:cNvSpPr>
          <p:nvPr>
            <p:custDataLst>
              <p:tags r:id="rId3"/>
            </p:custDataLst>
          </p:nvPr>
        </p:nvSpPr>
        <p:spPr bwMode="gray">
          <a:xfrm>
            <a:off x="1987968" y="1650314"/>
            <a:ext cx="320675" cy="1682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20638" tIns="0" rIns="20638" bIns="0" numCol="1" anchor="b"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0" algn="ctr"/>
            <a:fld id="{D95DD7AA-1BBF-4BED-B70C-EB634469DA54}" type="datetime'''''8''''''''''''8'''''''''''''''''''''''''''''''''''''">
              <a:rPr lang="en-US" altLang="en-US" sz="1100" smtClean="0">
                <a:effectLst/>
              </a:rPr>
              <a:pPr lvl="0" algn="ctr"/>
              <a:t>88</a:t>
            </a:fld>
            <a:r>
              <a:rPr lang="en-US" altLang="en-US" sz="1100">
                <a:effectLst/>
              </a:rPr>
              <a:t>%</a:t>
            </a:r>
          </a:p>
        </p:txBody>
      </p:sp>
      <p:sp>
        <p:nvSpPr>
          <p:cNvPr id="5" name="Rectangle 4">
            <a:extLst>
              <a:ext uri="{FF2B5EF4-FFF2-40B4-BE49-F238E27FC236}">
                <a16:creationId xmlns:a16="http://schemas.microsoft.com/office/drawing/2014/main" id="{0A4B0E47-CD3A-21AD-B212-ABBC65752F0D}"/>
              </a:ext>
            </a:extLst>
          </p:cNvPr>
          <p:cNvSpPr>
            <a:spLocks noGrp="1" noChangeArrowheads="1"/>
          </p:cNvSpPr>
          <p:nvPr>
            <p:custDataLst>
              <p:tags r:id="rId4"/>
            </p:custDataLst>
          </p:nvPr>
        </p:nvSpPr>
        <p:spPr bwMode="auto">
          <a:xfrm>
            <a:off x="1947848" y="5663850"/>
            <a:ext cx="503238" cy="1682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t"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0" algn="ctr"/>
            <a:fld id="{C82E32FA-D086-470F-9777-F4F3DADC5BE6}" type="datetime'''''''''''''''''''F''Y2''''''''''''''''0''''''''''''''''''20'">
              <a:rPr lang="en-US" altLang="en-US" sz="1100" b="1" smtClean="0"/>
              <a:pPr lvl="0" algn="ctr"/>
              <a:t>FY2020</a:t>
            </a:fld>
            <a:endParaRPr lang="en-US" sz="1100" b="1" noProof="0"/>
          </a:p>
        </p:txBody>
      </p:sp>
      <p:sp>
        <p:nvSpPr>
          <p:cNvPr id="484" name="Rectangle 483">
            <a:extLst>
              <a:ext uri="{FF2B5EF4-FFF2-40B4-BE49-F238E27FC236}">
                <a16:creationId xmlns:a16="http://schemas.microsoft.com/office/drawing/2014/main" id="{7A57DA8D-CC5C-B6E2-C8F8-28CB24619EB9}"/>
              </a:ext>
            </a:extLst>
          </p:cNvPr>
          <p:cNvSpPr>
            <a:spLocks noGrp="1" noChangeArrowheads="1"/>
          </p:cNvSpPr>
          <p:nvPr>
            <p:custDataLst>
              <p:tags r:id="rId5"/>
            </p:custDataLst>
          </p:nvPr>
        </p:nvSpPr>
        <p:spPr bwMode="gray">
          <a:xfrm>
            <a:off x="3295636" y="1902726"/>
            <a:ext cx="320675" cy="1682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20638" tIns="0" rIns="20638" bIns="0" numCol="1" anchor="b"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0" algn="ctr"/>
            <a:fld id="{153E135F-DE65-45D9-B32F-446CAD9BE27B}" type="datetime'''''8''''''''''''''''''''3'''''''''''''''''''">
              <a:rPr lang="en-US" altLang="en-US" sz="1100" smtClean="0">
                <a:effectLst/>
              </a:rPr>
              <a:pPr lvl="0" algn="ctr"/>
              <a:t>83</a:t>
            </a:fld>
            <a:r>
              <a:rPr lang="en-US" altLang="en-US" sz="1100">
                <a:effectLst/>
              </a:rPr>
              <a:t>%</a:t>
            </a:r>
            <a:endParaRPr lang="en-US" sz="1100" noProof="0"/>
          </a:p>
        </p:txBody>
      </p:sp>
      <p:sp>
        <p:nvSpPr>
          <p:cNvPr id="58" name="Rectangle 57">
            <a:extLst>
              <a:ext uri="{FF2B5EF4-FFF2-40B4-BE49-F238E27FC236}">
                <a16:creationId xmlns:a16="http://schemas.microsoft.com/office/drawing/2014/main" id="{B718A5EA-26E6-9214-6771-536CCF019763}"/>
              </a:ext>
            </a:extLst>
          </p:cNvPr>
          <p:cNvSpPr>
            <a:spLocks noGrp="1" noChangeArrowheads="1"/>
          </p:cNvSpPr>
          <p:nvPr>
            <p:custDataLst>
              <p:tags r:id="rId6"/>
            </p:custDataLst>
          </p:nvPr>
        </p:nvSpPr>
        <p:spPr bwMode="auto">
          <a:xfrm>
            <a:off x="3243177" y="5663850"/>
            <a:ext cx="503238" cy="1682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t"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0" algn="ctr"/>
            <a:fld id="{4C071CC3-D639-4038-9546-75DB0BE5C9F8}" type="datetime'F''''''''''Y''''''20''''''''''''''''''2''''''''1'''''">
              <a:rPr lang="en-US" altLang="en-US" sz="1100" b="1" smtClean="0"/>
              <a:pPr lvl="0" algn="ctr"/>
              <a:t>FY2021</a:t>
            </a:fld>
            <a:endParaRPr lang="en-US" sz="1100" b="1" noProof="0"/>
          </a:p>
        </p:txBody>
      </p:sp>
      <p:sp>
        <p:nvSpPr>
          <p:cNvPr id="489" name="Rectangle 488">
            <a:extLst>
              <a:ext uri="{FF2B5EF4-FFF2-40B4-BE49-F238E27FC236}">
                <a16:creationId xmlns:a16="http://schemas.microsoft.com/office/drawing/2014/main" id="{6D4E68A6-0E57-DCD2-E08B-D3D1794B7162}"/>
              </a:ext>
            </a:extLst>
          </p:cNvPr>
          <p:cNvSpPr>
            <a:spLocks noGrp="1" noChangeArrowheads="1"/>
          </p:cNvSpPr>
          <p:nvPr>
            <p:custDataLst>
              <p:tags r:id="rId7"/>
            </p:custDataLst>
          </p:nvPr>
        </p:nvSpPr>
        <p:spPr bwMode="gray">
          <a:xfrm>
            <a:off x="4587066" y="1818588"/>
            <a:ext cx="320675" cy="1682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20638" tIns="0" rIns="20638" bIns="0" numCol="1" anchor="b"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0" algn="ctr"/>
            <a:fld id="{2A4F4046-D3A8-47FA-AC6C-A23D43ADCC11}" type="datetime'''''''''''''''''''85'''">
              <a:rPr lang="en-US" altLang="en-US" sz="1100" smtClean="0">
                <a:effectLst/>
              </a:rPr>
              <a:pPr lvl="0" algn="ctr"/>
              <a:t>85</a:t>
            </a:fld>
            <a:r>
              <a:rPr lang="en-US" altLang="en-US" sz="1100">
                <a:effectLst/>
              </a:rPr>
              <a:t>%</a:t>
            </a:r>
            <a:endParaRPr lang="en-US" sz="1100" noProof="0"/>
          </a:p>
        </p:txBody>
      </p:sp>
      <p:sp>
        <p:nvSpPr>
          <p:cNvPr id="61" name="Rectangle 60">
            <a:extLst>
              <a:ext uri="{FF2B5EF4-FFF2-40B4-BE49-F238E27FC236}">
                <a16:creationId xmlns:a16="http://schemas.microsoft.com/office/drawing/2014/main" id="{166A30FA-E151-214D-3A34-C58303BB0BC8}"/>
              </a:ext>
            </a:extLst>
          </p:cNvPr>
          <p:cNvSpPr>
            <a:spLocks noGrp="1" noChangeArrowheads="1"/>
          </p:cNvSpPr>
          <p:nvPr>
            <p:custDataLst>
              <p:tags r:id="rId8"/>
            </p:custDataLst>
          </p:nvPr>
        </p:nvSpPr>
        <p:spPr bwMode="auto">
          <a:xfrm>
            <a:off x="4538506" y="5654133"/>
            <a:ext cx="503238" cy="1682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t"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0" algn="ctr"/>
            <a:fld id="{9C3B4B1D-D3C4-43E9-A616-107AFA78BDB0}" type="datetime'FY''''''2''''''0''''''2''''''2'''''''''''''''''''''''">
              <a:rPr lang="en-US" altLang="en-US" sz="1100" b="1" smtClean="0"/>
              <a:pPr lvl="0" algn="ctr"/>
              <a:t>FY2022</a:t>
            </a:fld>
            <a:endParaRPr lang="en-US" sz="1100" b="1" noProof="0"/>
          </a:p>
        </p:txBody>
      </p:sp>
      <p:sp>
        <p:nvSpPr>
          <p:cNvPr id="186" name="Rectangle 185">
            <a:extLst>
              <a:ext uri="{FF2B5EF4-FFF2-40B4-BE49-F238E27FC236}">
                <a16:creationId xmlns:a16="http://schemas.microsoft.com/office/drawing/2014/main" id="{97D255A5-024E-18D0-7BF0-3127B5AB1D61}"/>
              </a:ext>
            </a:extLst>
          </p:cNvPr>
          <p:cNvSpPr>
            <a:spLocks noGrp="1" noChangeArrowheads="1"/>
          </p:cNvSpPr>
          <p:nvPr>
            <p:custDataLst>
              <p:tags r:id="rId9"/>
            </p:custDataLst>
          </p:nvPr>
        </p:nvSpPr>
        <p:spPr bwMode="gray">
          <a:xfrm>
            <a:off x="5918979" y="3784711"/>
            <a:ext cx="385762" cy="168267"/>
          </a:xfrm>
          <a:prstGeom prst="rect">
            <a:avLst/>
          </a:prstGeom>
          <a:noFill/>
          <a:ln w="9525">
            <a:noFill/>
            <a:miter lim="800000"/>
            <a:headEnd/>
            <a:tailEnd/>
          </a:ln>
          <a:effectLst/>
        </p:spPr>
        <p:txBody>
          <a:bodyPr vert="horz" wrap="none" lIns="20638" tIns="0" rIns="20638" bIns="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0" algn="ctr"/>
            <a:fld id="{89966FC8-F748-49A0-B88D-6EC9F01DF8F0}" type="datetime'''2'''',''5''0''''''''''''''''''''''''0,''''0''00'''''''">
              <a:rPr lang="en-US" altLang="en-US" sz="1100" b="1" smtClean="0">
                <a:effectLst/>
              </a:rPr>
              <a:pPr lvl="0" algn="ctr"/>
              <a:t>2,500,000</a:t>
            </a:fld>
            <a:endParaRPr lang="en-US" sz="1100" b="1" noProof="0"/>
          </a:p>
        </p:txBody>
      </p:sp>
      <p:sp>
        <p:nvSpPr>
          <p:cNvPr id="498" name="Rectangle 497">
            <a:extLst>
              <a:ext uri="{FF2B5EF4-FFF2-40B4-BE49-F238E27FC236}">
                <a16:creationId xmlns:a16="http://schemas.microsoft.com/office/drawing/2014/main" id="{DB3C7942-1492-96D9-006B-A45A52C5CE49}"/>
              </a:ext>
            </a:extLst>
          </p:cNvPr>
          <p:cNvSpPr>
            <a:spLocks noGrp="1" noChangeArrowheads="1"/>
          </p:cNvSpPr>
          <p:nvPr>
            <p:custDataLst>
              <p:tags r:id="rId10"/>
            </p:custDataLst>
          </p:nvPr>
        </p:nvSpPr>
        <p:spPr bwMode="gray">
          <a:xfrm>
            <a:off x="5916995" y="1840096"/>
            <a:ext cx="320675" cy="1682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20638" tIns="0" rIns="20638" bIns="0" numCol="1" anchor="b"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0" algn="ctr"/>
            <a:fld id="{22ED4DAC-FA6E-47AA-8A80-B184B5107D36}" type="datetime'''''''''''''''''''''''''''''''8''''5'''''''''''''''''''">
              <a:rPr lang="en-US" altLang="en-US" sz="1100" smtClean="0">
                <a:effectLst/>
              </a:rPr>
              <a:pPr lvl="0" algn="ctr"/>
              <a:t>85</a:t>
            </a:fld>
            <a:r>
              <a:rPr lang="en-US" altLang="en-US" sz="1100">
                <a:effectLst/>
              </a:rPr>
              <a:t>%</a:t>
            </a:r>
            <a:endParaRPr lang="en-US" sz="1100" noProof="0"/>
          </a:p>
        </p:txBody>
      </p:sp>
      <p:sp>
        <p:nvSpPr>
          <p:cNvPr id="64" name="Rectangle 63">
            <a:extLst>
              <a:ext uri="{FF2B5EF4-FFF2-40B4-BE49-F238E27FC236}">
                <a16:creationId xmlns:a16="http://schemas.microsoft.com/office/drawing/2014/main" id="{7F6619BE-DABE-54B2-0E39-87CE94C62ED0}"/>
              </a:ext>
            </a:extLst>
          </p:cNvPr>
          <p:cNvSpPr>
            <a:spLocks noGrp="1" noChangeArrowheads="1"/>
          </p:cNvSpPr>
          <p:nvPr>
            <p:custDataLst>
              <p:tags r:id="rId11"/>
            </p:custDataLst>
          </p:nvPr>
        </p:nvSpPr>
        <p:spPr bwMode="auto">
          <a:xfrm>
            <a:off x="5860241" y="5654133"/>
            <a:ext cx="503238" cy="1682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t"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0" algn="ctr"/>
            <a:fld id="{307ABA7E-9400-41BB-80C6-FCEC960DB492}" type="datetime'''''''''''''''''''F''''Y''''''''2''02''''''''''''3'">
              <a:rPr lang="en-US" altLang="en-US" sz="1100" b="1" smtClean="0"/>
              <a:pPr lvl="0" algn="ctr"/>
              <a:t>FY2023</a:t>
            </a:fld>
            <a:endParaRPr lang="en-US" sz="1100" b="1" noProof="0"/>
          </a:p>
        </p:txBody>
      </p:sp>
      <p:sp>
        <p:nvSpPr>
          <p:cNvPr id="187" name="Rectangle 186">
            <a:extLst>
              <a:ext uri="{FF2B5EF4-FFF2-40B4-BE49-F238E27FC236}">
                <a16:creationId xmlns:a16="http://schemas.microsoft.com/office/drawing/2014/main" id="{DF7FFE2A-FED2-E81C-8986-392E8AAE88B3}"/>
              </a:ext>
            </a:extLst>
          </p:cNvPr>
          <p:cNvSpPr>
            <a:spLocks noGrp="1" noChangeArrowheads="1"/>
          </p:cNvSpPr>
          <p:nvPr>
            <p:custDataLst>
              <p:tags r:id="rId12"/>
            </p:custDataLst>
          </p:nvPr>
        </p:nvSpPr>
        <p:spPr bwMode="gray">
          <a:xfrm>
            <a:off x="7049789" y="3583232"/>
            <a:ext cx="661988" cy="168275"/>
          </a:xfrm>
          <a:prstGeom prst="rect">
            <a:avLst/>
          </a:prstGeom>
          <a:noFill/>
          <a:ln w="9525">
            <a:noFill/>
            <a:miter lim="800000"/>
            <a:headEnd/>
            <a:tailEnd/>
          </a:ln>
          <a:effectLst/>
        </p:spPr>
        <p:txBody>
          <a:bodyPr vert="horz" wrap="none" lIns="20638" tIns="0" rIns="20638" bIns="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0" algn="ctr"/>
            <a:fld id="{2ABBB95A-9AC7-48C3-B558-3A35F9760BC8}" type="datetime'''''''''2'''',''''''50''''''''''''0,0''''''0''''''0'''''''''''">
              <a:rPr lang="en-US" altLang="en-US" sz="1000" b="1" smtClean="0">
                <a:effectLst/>
              </a:rPr>
              <a:pPr lvl="0" algn="ctr"/>
              <a:t>2,500,000</a:t>
            </a:fld>
            <a:endParaRPr lang="en-US" sz="1000" b="1" noProof="0"/>
          </a:p>
        </p:txBody>
      </p:sp>
      <p:sp>
        <p:nvSpPr>
          <p:cNvPr id="503" name="Rectangle 502">
            <a:extLst>
              <a:ext uri="{FF2B5EF4-FFF2-40B4-BE49-F238E27FC236}">
                <a16:creationId xmlns:a16="http://schemas.microsoft.com/office/drawing/2014/main" id="{635B953C-18F8-50B7-EF53-DBA16824CF36}"/>
              </a:ext>
            </a:extLst>
          </p:cNvPr>
          <p:cNvSpPr>
            <a:spLocks noGrp="1" noChangeArrowheads="1"/>
          </p:cNvSpPr>
          <p:nvPr>
            <p:custDataLst>
              <p:tags r:id="rId13"/>
            </p:custDataLst>
          </p:nvPr>
        </p:nvSpPr>
        <p:spPr bwMode="gray">
          <a:xfrm>
            <a:off x="7173332" y="1796691"/>
            <a:ext cx="320675" cy="1682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20638" tIns="0" rIns="20638" bIns="0" numCol="1" anchor="b"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0" algn="ctr"/>
            <a:fld id="{F7968041-E805-4020-893A-CC61373411B4}" type="datetime'''''''8''''''''''''''''''''5'">
              <a:rPr lang="en-US" altLang="en-US" sz="1100" smtClean="0">
                <a:effectLst/>
              </a:rPr>
              <a:pPr lvl="0" algn="ctr"/>
              <a:t>85</a:t>
            </a:fld>
            <a:r>
              <a:rPr lang="en-US" altLang="en-US" sz="1100">
                <a:effectLst/>
              </a:rPr>
              <a:t>%</a:t>
            </a:r>
            <a:endParaRPr lang="en-US" sz="1100" noProof="0"/>
          </a:p>
        </p:txBody>
      </p:sp>
      <p:sp>
        <p:nvSpPr>
          <p:cNvPr id="67" name="Rectangle 66">
            <a:extLst>
              <a:ext uri="{FF2B5EF4-FFF2-40B4-BE49-F238E27FC236}">
                <a16:creationId xmlns:a16="http://schemas.microsoft.com/office/drawing/2014/main" id="{7C5B638D-5DED-F93E-5B38-C255EEE3514C}"/>
              </a:ext>
            </a:extLst>
          </p:cNvPr>
          <p:cNvSpPr>
            <a:spLocks noGrp="1" noChangeArrowheads="1"/>
          </p:cNvSpPr>
          <p:nvPr>
            <p:custDataLst>
              <p:tags r:id="rId14"/>
            </p:custDataLst>
          </p:nvPr>
        </p:nvSpPr>
        <p:spPr bwMode="auto">
          <a:xfrm>
            <a:off x="7129164" y="5654133"/>
            <a:ext cx="503238" cy="1682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t"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0" algn="ctr"/>
            <a:fld id="{91D96261-E7D4-4A0C-B113-1E8D8DE19272}" type="datetime'''F''''''''''''Y2''0''''''''''''''''''''''''''2''''''''''4'''">
              <a:rPr lang="en-US" altLang="en-US" sz="1100" b="1" smtClean="0"/>
              <a:pPr lvl="0" algn="ctr"/>
              <a:t>FY2024</a:t>
            </a:fld>
            <a:endParaRPr lang="en-US" sz="1100" b="1" noProof="0"/>
          </a:p>
        </p:txBody>
      </p:sp>
      <p:sp>
        <p:nvSpPr>
          <p:cNvPr id="188" name="Rectangle 187">
            <a:extLst>
              <a:ext uri="{FF2B5EF4-FFF2-40B4-BE49-F238E27FC236}">
                <a16:creationId xmlns:a16="http://schemas.microsoft.com/office/drawing/2014/main" id="{0BA6A416-3D3C-D08E-DF34-9EF8A351C28B}"/>
              </a:ext>
            </a:extLst>
          </p:cNvPr>
          <p:cNvSpPr>
            <a:spLocks noGrp="1" noChangeArrowheads="1"/>
          </p:cNvSpPr>
          <p:nvPr>
            <p:custDataLst>
              <p:tags r:id="rId15"/>
            </p:custDataLst>
          </p:nvPr>
        </p:nvSpPr>
        <p:spPr bwMode="gray">
          <a:xfrm>
            <a:off x="8363933" y="3544317"/>
            <a:ext cx="661988" cy="168275"/>
          </a:xfrm>
          <a:prstGeom prst="rect">
            <a:avLst/>
          </a:prstGeom>
          <a:noFill/>
          <a:ln w="9525">
            <a:noFill/>
            <a:miter lim="800000"/>
            <a:headEnd/>
            <a:tailEnd/>
          </a:ln>
          <a:effectLst/>
        </p:spPr>
        <p:txBody>
          <a:bodyPr vert="horz" wrap="none" lIns="20638" tIns="0" rIns="20638" bIns="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0" algn="ctr"/>
            <a:fld id="{0F5421AD-0DF8-4EB8-A7EB-0B24F3BF7141}" type="datetime'2'''',''4''''''0''0'''''',0''''0''''''''''''''''''''''''''0'''">
              <a:rPr lang="en-US" altLang="en-US" sz="1000" b="1" smtClean="0">
                <a:effectLst/>
              </a:rPr>
              <a:pPr lvl="0" algn="ctr"/>
              <a:t>2,400,000</a:t>
            </a:fld>
            <a:endParaRPr lang="en-US" sz="1000" b="1" noProof="0"/>
          </a:p>
        </p:txBody>
      </p:sp>
      <p:sp useBgFill="1">
        <p:nvSpPr>
          <p:cNvPr id="510" name="Rectangle 509">
            <a:extLst>
              <a:ext uri="{FF2B5EF4-FFF2-40B4-BE49-F238E27FC236}">
                <a16:creationId xmlns:a16="http://schemas.microsoft.com/office/drawing/2014/main" id="{5E9CF251-1B63-E733-732A-70E6BEA789E7}"/>
              </a:ext>
            </a:extLst>
          </p:cNvPr>
          <p:cNvSpPr>
            <a:spLocks noGrp="1" noChangeArrowheads="1"/>
          </p:cNvSpPr>
          <p:nvPr>
            <p:custDataLst>
              <p:tags r:id="rId16"/>
            </p:custDataLst>
          </p:nvPr>
        </p:nvSpPr>
        <p:spPr bwMode="gray">
          <a:xfrm>
            <a:off x="8538354" y="1755565"/>
            <a:ext cx="320675" cy="168275"/>
          </a:xfrm>
          <a:prstGeom prst="rect">
            <a:avLst/>
          </a:prstGeom>
          <a:ln w="9525">
            <a:noFill/>
            <a:miter lim="800000"/>
            <a:headEnd/>
            <a:tailEnd/>
          </a:ln>
          <a:effectLst/>
        </p:spPr>
        <p:txBody>
          <a:bodyPr vert="horz" wrap="none" lIns="20638" tIns="0" rIns="20638" bIns="0" numCol="1" anchor="b"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0" algn="ctr"/>
            <a:fld id="{0A55754A-5A21-4A0B-AAC5-0E55892E00E8}" type="datetime'''''''''''''''''''''''''8''''''''''''''''''''5'''''''''''''">
              <a:rPr lang="en-US" altLang="en-US" sz="1100" smtClean="0">
                <a:effectLst/>
              </a:rPr>
              <a:pPr lvl="0" algn="ctr"/>
              <a:t>85</a:t>
            </a:fld>
            <a:r>
              <a:rPr lang="en-US" altLang="en-US" sz="1100">
                <a:effectLst/>
              </a:rPr>
              <a:t>%</a:t>
            </a:r>
            <a:endParaRPr lang="en-US" sz="1100" noProof="0"/>
          </a:p>
        </p:txBody>
      </p:sp>
      <p:sp>
        <p:nvSpPr>
          <p:cNvPr id="70" name="Rectangle 69">
            <a:extLst>
              <a:ext uri="{FF2B5EF4-FFF2-40B4-BE49-F238E27FC236}">
                <a16:creationId xmlns:a16="http://schemas.microsoft.com/office/drawing/2014/main" id="{7C6B5013-79D9-2665-B518-8CFFCEC78E2F}"/>
              </a:ext>
            </a:extLst>
          </p:cNvPr>
          <p:cNvSpPr>
            <a:spLocks noGrp="1" noChangeArrowheads="1"/>
          </p:cNvSpPr>
          <p:nvPr>
            <p:custDataLst>
              <p:tags r:id="rId17"/>
            </p:custDataLst>
          </p:nvPr>
        </p:nvSpPr>
        <p:spPr bwMode="auto">
          <a:xfrm>
            <a:off x="8416371" y="5669619"/>
            <a:ext cx="611188" cy="1682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t"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0" algn="ctr"/>
            <a:fld id="{7699D999-16CE-4470-A266-33806422D394}" type="datetime'''''''''''''''F''''''''''''Y''''''2''''''''''''''0''25''''*'">
              <a:rPr lang="en-US" altLang="en-US" sz="1100" b="1" smtClean="0"/>
              <a:pPr lvl="0" algn="ctr"/>
              <a:t>FY2025*</a:t>
            </a:fld>
            <a:r>
              <a:rPr lang="en-US" altLang="en-US" sz="1100"/>
              <a:t>*</a:t>
            </a:r>
            <a:endParaRPr lang="en-US" sz="1100" noProof="0"/>
          </a:p>
        </p:txBody>
      </p:sp>
      <p:sp>
        <p:nvSpPr>
          <p:cNvPr id="102" name="Rectangle 101">
            <a:extLst>
              <a:ext uri="{FF2B5EF4-FFF2-40B4-BE49-F238E27FC236}">
                <a16:creationId xmlns:a16="http://schemas.microsoft.com/office/drawing/2014/main" id="{A25E058A-9DCB-6206-6F68-2EB2E49464F9}"/>
              </a:ext>
            </a:extLst>
          </p:cNvPr>
          <p:cNvSpPr/>
          <p:nvPr>
            <p:custDataLst>
              <p:tags r:id="rId18"/>
            </p:custDataLst>
          </p:nvPr>
        </p:nvSpPr>
        <p:spPr bwMode="auto">
          <a:xfrm>
            <a:off x="1840692" y="1143902"/>
            <a:ext cx="214313" cy="160338"/>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base">
              <a:spcBef>
                <a:spcPct val="0"/>
              </a:spcBef>
              <a:spcAft>
                <a:spcPct val="0"/>
              </a:spcAft>
            </a:pPr>
            <a:endParaRPr lang="en-US" sz="1000">
              <a:solidFill>
                <a:srgbClr val="000000"/>
              </a:solidFill>
              <a:latin typeface="Arial"/>
            </a:endParaRPr>
          </a:p>
        </p:txBody>
      </p:sp>
      <p:sp>
        <p:nvSpPr>
          <p:cNvPr id="103" name="Rectangle 102">
            <a:extLst>
              <a:ext uri="{FF2B5EF4-FFF2-40B4-BE49-F238E27FC236}">
                <a16:creationId xmlns:a16="http://schemas.microsoft.com/office/drawing/2014/main" id="{2A80C7AF-B3FD-5F32-AE61-9423ACAA4B8C}"/>
              </a:ext>
            </a:extLst>
          </p:cNvPr>
          <p:cNvSpPr/>
          <p:nvPr>
            <p:custDataLst>
              <p:tags r:id="rId19"/>
            </p:custDataLst>
          </p:nvPr>
        </p:nvSpPr>
        <p:spPr bwMode="auto">
          <a:xfrm>
            <a:off x="2731279" y="1143902"/>
            <a:ext cx="214313" cy="160338"/>
          </a:xfrm>
          <a:prstGeom prst="rect">
            <a:avLst/>
          </a:prstGeom>
          <a:solidFill>
            <a:schemeClr val="accent5">
              <a:lumMod val="75000"/>
            </a:schemeClr>
          </a:solid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base">
              <a:spcBef>
                <a:spcPct val="0"/>
              </a:spcBef>
              <a:spcAft>
                <a:spcPct val="0"/>
              </a:spcAft>
            </a:pPr>
            <a:endParaRPr lang="en-US" sz="1000">
              <a:solidFill>
                <a:srgbClr val="000000"/>
              </a:solidFill>
              <a:latin typeface="Arial"/>
            </a:endParaRPr>
          </a:p>
        </p:txBody>
      </p:sp>
      <p:sp>
        <p:nvSpPr>
          <p:cNvPr id="104" name="Rectangle 103">
            <a:extLst>
              <a:ext uri="{FF2B5EF4-FFF2-40B4-BE49-F238E27FC236}">
                <a16:creationId xmlns:a16="http://schemas.microsoft.com/office/drawing/2014/main" id="{ECA5B3D0-3D7C-8D08-0695-2A103514AE42}"/>
              </a:ext>
            </a:extLst>
          </p:cNvPr>
          <p:cNvSpPr/>
          <p:nvPr>
            <p:custDataLst>
              <p:tags r:id="rId20"/>
            </p:custDataLst>
          </p:nvPr>
        </p:nvSpPr>
        <p:spPr bwMode="auto">
          <a:xfrm>
            <a:off x="3691717" y="1143902"/>
            <a:ext cx="214313" cy="160338"/>
          </a:xfrm>
          <a:prstGeom prst="rect">
            <a:avLst/>
          </a:prstGeom>
          <a:solidFill>
            <a:schemeClr val="tx1"/>
          </a:solid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base">
              <a:spcBef>
                <a:spcPct val="0"/>
              </a:spcBef>
              <a:spcAft>
                <a:spcPct val="0"/>
              </a:spcAft>
            </a:pPr>
            <a:endParaRPr lang="en-US" sz="1000">
              <a:solidFill>
                <a:srgbClr val="000000"/>
              </a:solidFill>
              <a:latin typeface="Arial"/>
            </a:endParaRPr>
          </a:p>
        </p:txBody>
      </p:sp>
      <p:cxnSp>
        <p:nvCxnSpPr>
          <p:cNvPr id="461" name="Straight Connector 460">
            <a:extLst>
              <a:ext uri="{FF2B5EF4-FFF2-40B4-BE49-F238E27FC236}">
                <a16:creationId xmlns:a16="http://schemas.microsoft.com/office/drawing/2014/main" id="{F609B15E-C7CC-5D40-9EAB-BC1FCC302504}"/>
              </a:ext>
            </a:extLst>
          </p:cNvPr>
          <p:cNvCxnSpPr>
            <a:cxnSpLocks/>
          </p:cNvCxnSpPr>
          <p:nvPr>
            <p:custDataLst>
              <p:tags r:id="rId21"/>
            </p:custDataLst>
          </p:nvPr>
        </p:nvCxnSpPr>
        <p:spPr bwMode="gray">
          <a:xfrm>
            <a:off x="5634817" y="1223277"/>
            <a:ext cx="418305" cy="0"/>
          </a:xfrm>
          <a:prstGeom prst="line">
            <a:avLst/>
          </a:prstGeom>
          <a:ln w="57150" cap="rnd" cmpd="sng" algn="ctr">
            <a:solidFill>
              <a:srgbClr val="C2063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9B368CB9-D23E-EB1F-8FF6-A941F5202667}"/>
              </a:ext>
            </a:extLst>
          </p:cNvPr>
          <p:cNvSpPr>
            <a:spLocks noGrp="1" noChangeArrowheads="1"/>
          </p:cNvSpPr>
          <p:nvPr>
            <p:custDataLst>
              <p:tags r:id="rId22"/>
            </p:custDataLst>
          </p:nvPr>
        </p:nvSpPr>
        <p:spPr bwMode="auto">
          <a:xfrm>
            <a:off x="2105804" y="1139139"/>
            <a:ext cx="523875" cy="1825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0"/>
            <a:fld id="{D8319572-B74B-4C0E-B813-A88F2A6AE4C0}" type="datetime'''''E''''''''''''A''''ED''''''C'''''''''''''''">
              <a:rPr lang="en-US" altLang="en-US" sz="1200" kern="0" smtClean="0"/>
              <a:pPr lvl="0"/>
              <a:t>EAEDC</a:t>
            </a:fld>
            <a:endParaRPr lang="en-US" sz="1200" kern="0" noProof="0"/>
          </a:p>
        </p:txBody>
      </p:sp>
      <p:sp>
        <p:nvSpPr>
          <p:cNvPr id="10" name="Rectangle 9">
            <a:extLst>
              <a:ext uri="{FF2B5EF4-FFF2-40B4-BE49-F238E27FC236}">
                <a16:creationId xmlns:a16="http://schemas.microsoft.com/office/drawing/2014/main" id="{A5127E0B-1A6B-2B53-4AAE-3BD7B047A88A}"/>
              </a:ext>
            </a:extLst>
          </p:cNvPr>
          <p:cNvSpPr>
            <a:spLocks noGrp="1" noChangeArrowheads="1"/>
          </p:cNvSpPr>
          <p:nvPr>
            <p:custDataLst>
              <p:tags r:id="rId23"/>
            </p:custDataLst>
          </p:nvPr>
        </p:nvSpPr>
        <p:spPr bwMode="auto">
          <a:xfrm>
            <a:off x="2996392" y="1139139"/>
            <a:ext cx="593725" cy="1825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0"/>
            <a:fld id="{9B40159B-77F2-425F-AB6A-2C2A4C7AFA56}" type="datetime'S''''''S''''I/''''''S''''''''''S''''P'''''''''''''''''''''''''">
              <a:rPr lang="en-US" altLang="en-US" sz="1200" kern="0" smtClean="0"/>
              <a:pPr lvl="0"/>
              <a:t>SSI/SSP</a:t>
            </a:fld>
            <a:endParaRPr lang="en-US" sz="1200" kern="0" noProof="0"/>
          </a:p>
        </p:txBody>
      </p:sp>
      <p:sp>
        <p:nvSpPr>
          <p:cNvPr id="11" name="Rectangle 10">
            <a:extLst>
              <a:ext uri="{FF2B5EF4-FFF2-40B4-BE49-F238E27FC236}">
                <a16:creationId xmlns:a16="http://schemas.microsoft.com/office/drawing/2014/main" id="{D5A8D896-CED4-F97E-6148-F5CB3CA24576}"/>
              </a:ext>
            </a:extLst>
          </p:cNvPr>
          <p:cNvSpPr>
            <a:spLocks noGrp="1" noChangeArrowheads="1"/>
          </p:cNvSpPr>
          <p:nvPr>
            <p:custDataLst>
              <p:tags r:id="rId24"/>
            </p:custDataLst>
          </p:nvPr>
        </p:nvSpPr>
        <p:spPr bwMode="auto">
          <a:xfrm>
            <a:off x="3956829" y="1139139"/>
            <a:ext cx="1566863" cy="1825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0"/>
            <a:fld id="{A17D40AF-D1A0-4BDA-9EE0-6F48D29DBAEE}" type="datetime'''''S''''S''''I''''''''/SS''''''P'' ''''Gap P''ayme''''''n''t'">
              <a:rPr lang="en-US" altLang="en-US" sz="1200" kern="0" smtClean="0"/>
              <a:pPr lvl="0"/>
              <a:t>SSI/SSP Gap Payment</a:t>
            </a:fld>
            <a:endParaRPr lang="en-US" sz="1200" kern="0" noProof="0"/>
          </a:p>
        </p:txBody>
      </p:sp>
      <p:sp>
        <p:nvSpPr>
          <p:cNvPr id="416" name="Rectangle 415">
            <a:extLst>
              <a:ext uri="{FF2B5EF4-FFF2-40B4-BE49-F238E27FC236}">
                <a16:creationId xmlns:a16="http://schemas.microsoft.com/office/drawing/2014/main" id="{7BD87138-4568-45B3-CCF7-3B6C1D00B5D1}"/>
              </a:ext>
            </a:extLst>
          </p:cNvPr>
          <p:cNvSpPr>
            <a:spLocks noGrp="1" noChangeArrowheads="1"/>
          </p:cNvSpPr>
          <p:nvPr>
            <p:custDataLst>
              <p:tags r:id="rId25"/>
            </p:custDataLst>
          </p:nvPr>
        </p:nvSpPr>
        <p:spPr bwMode="auto">
          <a:xfrm>
            <a:off x="6125790" y="1139139"/>
            <a:ext cx="2136775" cy="1825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0"/>
            <a:fld id="{23BFE6FC-9EAD-4C1D-83B2-2D8CEC975BCF}" type="datetime'''''''Ave''r''a''''ge'' S''tate''w''ide O''ccup''a''''ncy'''">
              <a:rPr lang="en-US" altLang="en-US" sz="1200" kern="0" smtClean="0"/>
              <a:pPr lvl="0"/>
              <a:t>Average Statewide Occupancy</a:t>
            </a:fld>
            <a:r>
              <a:rPr lang="en-US" altLang="en-US" sz="1200" kern="0"/>
              <a:t>*</a:t>
            </a:r>
            <a:endParaRPr lang="en-US" sz="1200" kern="0" noProof="0"/>
          </a:p>
        </p:txBody>
      </p:sp>
      <p:sp>
        <p:nvSpPr>
          <p:cNvPr id="226" name="TextBox 225">
            <a:extLst>
              <a:ext uri="{FF2B5EF4-FFF2-40B4-BE49-F238E27FC236}">
                <a16:creationId xmlns:a16="http://schemas.microsoft.com/office/drawing/2014/main" id="{B5C9D988-DDF8-2DB3-BA37-7DAACD52EC91}"/>
              </a:ext>
            </a:extLst>
          </p:cNvPr>
          <p:cNvSpPr txBox="1"/>
          <p:nvPr/>
        </p:nvSpPr>
        <p:spPr>
          <a:xfrm>
            <a:off x="1419845" y="6078236"/>
            <a:ext cx="7118509" cy="400110"/>
          </a:xfrm>
          <a:prstGeom prst="rect">
            <a:avLst/>
          </a:prstGeom>
          <a:noFill/>
        </p:spPr>
        <p:txBody>
          <a:bodyPr wrap="square" rtlCol="0">
            <a:spAutoFit/>
          </a:bodyPr>
          <a:lstStyle/>
          <a:p>
            <a:r>
              <a:rPr lang="en-US" sz="1000" i="1"/>
              <a:t>*Occupancy reported for the calendar year. Estimated occupancy for FY2024 and FY2025.  </a:t>
            </a:r>
          </a:p>
          <a:p>
            <a:r>
              <a:rPr lang="en-US" sz="1000" i="1"/>
              <a:t>**Estimated spend for the fiscal year</a:t>
            </a:r>
          </a:p>
        </p:txBody>
      </p:sp>
      <p:sp>
        <p:nvSpPr>
          <p:cNvPr id="242" name="TextBox 241">
            <a:extLst>
              <a:ext uri="{FF2B5EF4-FFF2-40B4-BE49-F238E27FC236}">
                <a16:creationId xmlns:a16="http://schemas.microsoft.com/office/drawing/2014/main" id="{41A09345-F7DD-F694-2003-90D67406C005}"/>
              </a:ext>
            </a:extLst>
          </p:cNvPr>
          <p:cNvSpPr txBox="1"/>
          <p:nvPr/>
        </p:nvSpPr>
        <p:spPr>
          <a:xfrm>
            <a:off x="10066148" y="2407341"/>
            <a:ext cx="1810692" cy="2000548"/>
          </a:xfrm>
          <a:prstGeom prst="rect">
            <a:avLst/>
          </a:prstGeom>
          <a:noFill/>
          <a:ln>
            <a:solidFill>
              <a:schemeClr val="bg2"/>
            </a:solidFill>
          </a:ln>
        </p:spPr>
        <p:txBody>
          <a:bodyPr wrap="square" rtlCol="0">
            <a:spAutoFit/>
          </a:bodyPr>
          <a:lstStyle/>
          <a:p>
            <a:r>
              <a:rPr lang="en-US" sz="1200" dirty="0"/>
              <a:t>Over the last six fiscal years, total rest home spend has increased by </a:t>
            </a:r>
            <a:r>
              <a:rPr lang="en-US" sz="1400" b="1" dirty="0">
                <a:solidFill>
                  <a:srgbClr val="C00000"/>
                </a:solidFill>
              </a:rPr>
              <a:t>70%</a:t>
            </a:r>
            <a:r>
              <a:rPr lang="en-US" sz="1200" dirty="0"/>
              <a:t>, while occupancy has remained flat. Additionally, rest homes received </a:t>
            </a:r>
            <a:r>
              <a:rPr lang="en-US" sz="1400" b="1" dirty="0">
                <a:solidFill>
                  <a:srgbClr val="C00000"/>
                </a:solidFill>
              </a:rPr>
              <a:t>$30M </a:t>
            </a:r>
            <a:r>
              <a:rPr lang="en-US" sz="1200" dirty="0"/>
              <a:t>in one-time supplemental lump-sum payments in FY23 and FY24.</a:t>
            </a:r>
          </a:p>
        </p:txBody>
      </p:sp>
      <p:sp>
        <p:nvSpPr>
          <p:cNvPr id="3" name="TextBox 2">
            <a:extLst>
              <a:ext uri="{FF2B5EF4-FFF2-40B4-BE49-F238E27FC236}">
                <a16:creationId xmlns:a16="http://schemas.microsoft.com/office/drawing/2014/main" id="{791FA01C-0601-25A6-EC00-A593BA7AB95F}"/>
              </a:ext>
            </a:extLst>
          </p:cNvPr>
          <p:cNvSpPr txBox="1"/>
          <p:nvPr/>
        </p:nvSpPr>
        <p:spPr>
          <a:xfrm>
            <a:off x="11560629" y="6216479"/>
            <a:ext cx="483325" cy="307777"/>
          </a:xfrm>
          <a:prstGeom prst="rect">
            <a:avLst/>
          </a:prstGeom>
          <a:noFill/>
          <a:ln>
            <a:solidFill>
              <a:schemeClr val="bg1"/>
            </a:solidFill>
          </a:ln>
        </p:spPr>
        <p:txBody>
          <a:bodyPr wrap="square" rtlCol="0">
            <a:spAutoFit/>
          </a:bodyPr>
          <a:lstStyle/>
          <a:p>
            <a:r>
              <a:rPr lang="en-US" sz="1400" dirty="0"/>
              <a:t>4</a:t>
            </a:r>
          </a:p>
        </p:txBody>
      </p:sp>
    </p:spTree>
    <p:extLst>
      <p:ext uri="{BB962C8B-B14F-4D97-AF65-F5344CB8AC3E}">
        <p14:creationId xmlns:p14="http://schemas.microsoft.com/office/powerpoint/2010/main" val="2721160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 name="think-cell data - do not delete" hidden="1">
            <a:extLst>
              <a:ext uri="{FF2B5EF4-FFF2-40B4-BE49-F238E27FC236}">
                <a16:creationId xmlns:a16="http://schemas.microsoft.com/office/drawing/2014/main" id="{2C404B0E-01F3-6969-1099-46C878C0EB4B}"/>
              </a:ext>
            </a:extLst>
          </p:cNvPr>
          <p:cNvGraphicFramePr>
            <a:graphicFrameLocks noChangeAspect="1"/>
          </p:cNvGraphicFramePr>
          <p:nvPr>
            <p:custDataLst>
              <p:tags r:id="rId1"/>
            </p:custDataLst>
            <p:extLst>
              <p:ext uri="{D42A27DB-BD31-4B8C-83A1-F6EECF244321}">
                <p14:modId xmlns:p14="http://schemas.microsoft.com/office/powerpoint/2010/main" val="11974986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360" imgH="360" progId="TCLayout.ActiveDocument.1">
                  <p:embed/>
                </p:oleObj>
              </mc:Choice>
              <mc:Fallback>
                <p:oleObj name="think-cell Slide" r:id="rId24" imgW="360" imgH="360" progId="TCLayout.ActiveDocument.1">
                  <p:embed/>
                  <p:pic>
                    <p:nvPicPr>
                      <p:cNvPr id="17" name="think-cell data - do not delete" hidden="1">
                        <a:extLst>
                          <a:ext uri="{FF2B5EF4-FFF2-40B4-BE49-F238E27FC236}">
                            <a16:creationId xmlns:a16="http://schemas.microsoft.com/office/drawing/2014/main" id="{2C404B0E-01F3-6969-1099-46C878C0EB4B}"/>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163" name="Rectangle 162">
            <a:extLst>
              <a:ext uri="{FF2B5EF4-FFF2-40B4-BE49-F238E27FC236}">
                <a16:creationId xmlns:a16="http://schemas.microsoft.com/office/drawing/2014/main" id="{012572BD-F5E4-14D8-950E-A25EAD87A7F2}"/>
              </a:ext>
            </a:extLst>
          </p:cNvPr>
          <p:cNvSpPr/>
          <p:nvPr/>
        </p:nvSpPr>
        <p:spPr bwMode="auto">
          <a:xfrm>
            <a:off x="1557196" y="758016"/>
            <a:ext cx="9009665" cy="2560696"/>
          </a:xfrm>
          <a:prstGeom prst="rect">
            <a:avLst/>
          </a:prstGeom>
          <a:noFill/>
          <a:ln w="9525">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base">
              <a:spcBef>
                <a:spcPct val="0"/>
              </a:spcBef>
              <a:spcAft>
                <a:spcPct val="0"/>
              </a:spcAft>
            </a:pPr>
            <a:endParaRPr lang="en-US" sz="1100">
              <a:solidFill>
                <a:srgbClr val="000000"/>
              </a:solidFill>
            </a:endParaRPr>
          </a:p>
        </p:txBody>
      </p:sp>
      <p:sp>
        <p:nvSpPr>
          <p:cNvPr id="2" name="Title 1">
            <a:extLst>
              <a:ext uri="{FF2B5EF4-FFF2-40B4-BE49-F238E27FC236}">
                <a16:creationId xmlns:a16="http://schemas.microsoft.com/office/drawing/2014/main" id="{CC5C3CB5-38E3-E6FF-588E-C848CA4599CC}"/>
              </a:ext>
            </a:extLst>
          </p:cNvPr>
          <p:cNvSpPr>
            <a:spLocks noGrp="1"/>
          </p:cNvSpPr>
          <p:nvPr>
            <p:ph type="title"/>
          </p:nvPr>
        </p:nvSpPr>
        <p:spPr/>
        <p:txBody>
          <a:bodyPr vert="horz"/>
          <a:lstStyle/>
          <a:p>
            <a:r>
              <a:rPr lang="en-US"/>
              <a:t>Rest home beds and occupancy trends</a:t>
            </a:r>
          </a:p>
        </p:txBody>
      </p:sp>
      <p:graphicFrame>
        <p:nvGraphicFramePr>
          <p:cNvPr id="280" name="Chart 279">
            <a:extLst>
              <a:ext uri="{FF2B5EF4-FFF2-40B4-BE49-F238E27FC236}">
                <a16:creationId xmlns:a16="http://schemas.microsoft.com/office/drawing/2014/main" id="{4C8C0626-52DD-59D8-28E2-975E0E4ADEC8}"/>
              </a:ext>
            </a:extLst>
          </p:cNvPr>
          <p:cNvGraphicFramePr/>
          <p:nvPr>
            <p:custDataLst>
              <p:tags r:id="rId2"/>
            </p:custDataLst>
            <p:extLst>
              <p:ext uri="{D42A27DB-BD31-4B8C-83A1-F6EECF244321}">
                <p14:modId xmlns:p14="http://schemas.microsoft.com/office/powerpoint/2010/main" val="3323016634"/>
              </p:ext>
            </p:extLst>
          </p:nvPr>
        </p:nvGraphicFramePr>
        <p:xfrm>
          <a:off x="2410514" y="1339251"/>
          <a:ext cx="6326079" cy="1919790"/>
        </p:xfrm>
        <a:graphic>
          <a:graphicData uri="http://schemas.openxmlformats.org/drawingml/2006/chart">
            <c:chart xmlns:c="http://schemas.openxmlformats.org/drawingml/2006/chart" xmlns:r="http://schemas.openxmlformats.org/officeDocument/2006/relationships" r:id="rId26"/>
          </a:graphicData>
        </a:graphic>
      </p:graphicFrame>
      <p:sp>
        <p:nvSpPr>
          <p:cNvPr id="49" name="Rectangle 48">
            <a:extLst>
              <a:ext uri="{FF2B5EF4-FFF2-40B4-BE49-F238E27FC236}">
                <a16:creationId xmlns:a16="http://schemas.microsoft.com/office/drawing/2014/main" id="{3F10744B-9728-D1FA-0612-8B01740DA2ED}"/>
              </a:ext>
            </a:extLst>
          </p:cNvPr>
          <p:cNvSpPr>
            <a:spLocks noGrp="1" noChangeArrowheads="1"/>
          </p:cNvSpPr>
          <p:nvPr>
            <p:custDataLst>
              <p:tags r:id="rId3"/>
            </p:custDataLst>
          </p:nvPr>
        </p:nvSpPr>
        <p:spPr bwMode="auto">
          <a:xfrm>
            <a:off x="3593942" y="3092230"/>
            <a:ext cx="309472" cy="1596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t"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0" algn="ctr"/>
            <a:fld id="{3B238621-9110-461E-84A8-49A8F9AF1E5E}" type="datetime'''''''20''''''''''''''''2''''''''''''''''''''''''''''0'''">
              <a:rPr lang="en-US" altLang="en-US" sz="1100" b="1" smtClean="0"/>
              <a:pPr lvl="0" algn="ctr"/>
              <a:t>2020</a:t>
            </a:fld>
            <a:endParaRPr lang="en-US" sz="1100" b="1" noProof="0"/>
          </a:p>
        </p:txBody>
      </p:sp>
      <p:sp>
        <p:nvSpPr>
          <p:cNvPr id="51" name="Rectangle 50">
            <a:extLst>
              <a:ext uri="{FF2B5EF4-FFF2-40B4-BE49-F238E27FC236}">
                <a16:creationId xmlns:a16="http://schemas.microsoft.com/office/drawing/2014/main" id="{7E427EDD-A00A-31AC-3599-79DED419DF64}"/>
              </a:ext>
            </a:extLst>
          </p:cNvPr>
          <p:cNvSpPr>
            <a:spLocks noGrp="1" noChangeArrowheads="1"/>
          </p:cNvSpPr>
          <p:nvPr>
            <p:custDataLst>
              <p:tags r:id="rId4"/>
            </p:custDataLst>
          </p:nvPr>
        </p:nvSpPr>
        <p:spPr bwMode="auto">
          <a:xfrm>
            <a:off x="5062249" y="3068556"/>
            <a:ext cx="309472" cy="1596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t"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0" algn="ctr"/>
            <a:fld id="{ACE2430E-F18A-4F81-BFB9-A4F302430CFC}" type="datetime'''''2''''''''''0''''''''''''''''''''''2''''''''''''''1'''">
              <a:rPr lang="en-US" altLang="en-US" sz="1100" b="1" smtClean="0"/>
              <a:pPr lvl="0" algn="ctr"/>
              <a:t>2021</a:t>
            </a:fld>
            <a:endParaRPr lang="en-US" sz="1100" b="1" noProof="0"/>
          </a:p>
        </p:txBody>
      </p:sp>
      <p:sp>
        <p:nvSpPr>
          <p:cNvPr id="52" name="Rectangle 51">
            <a:extLst>
              <a:ext uri="{FF2B5EF4-FFF2-40B4-BE49-F238E27FC236}">
                <a16:creationId xmlns:a16="http://schemas.microsoft.com/office/drawing/2014/main" id="{1CA04971-B5A4-01BD-A94F-018D6A60FC65}"/>
              </a:ext>
            </a:extLst>
          </p:cNvPr>
          <p:cNvSpPr>
            <a:spLocks noGrp="1" noChangeArrowheads="1"/>
          </p:cNvSpPr>
          <p:nvPr>
            <p:custDataLst>
              <p:tags r:id="rId5"/>
            </p:custDataLst>
          </p:nvPr>
        </p:nvSpPr>
        <p:spPr bwMode="auto">
          <a:xfrm>
            <a:off x="6368013" y="3056098"/>
            <a:ext cx="309472" cy="1596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t"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0" algn="ctr"/>
            <a:fld id="{419FD8F7-A3BD-4FAB-B71B-C20907079D28}" type="datetime'''2''''''''''''''0''''''''''''''''''''''''''''''2''2'''''''">
              <a:rPr lang="en-US" altLang="en-US" sz="1100" b="1" smtClean="0"/>
              <a:pPr lvl="0" algn="ctr"/>
              <a:t>2022</a:t>
            </a:fld>
            <a:endParaRPr lang="en-US" sz="1100" b="1" noProof="0"/>
          </a:p>
        </p:txBody>
      </p:sp>
      <p:sp>
        <p:nvSpPr>
          <p:cNvPr id="62" name="Rectangle 61">
            <a:extLst>
              <a:ext uri="{FF2B5EF4-FFF2-40B4-BE49-F238E27FC236}">
                <a16:creationId xmlns:a16="http://schemas.microsoft.com/office/drawing/2014/main" id="{6ED1A151-4D26-1AAC-EEFE-953319E8B4E9}"/>
              </a:ext>
            </a:extLst>
          </p:cNvPr>
          <p:cNvSpPr>
            <a:spLocks noGrp="1" noChangeArrowheads="1"/>
          </p:cNvSpPr>
          <p:nvPr>
            <p:custDataLst>
              <p:tags r:id="rId6"/>
            </p:custDataLst>
          </p:nvPr>
        </p:nvSpPr>
        <p:spPr bwMode="auto">
          <a:xfrm>
            <a:off x="7786986" y="3041225"/>
            <a:ext cx="415453" cy="28167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t"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0" algn="ctr"/>
            <a:fld id="{68CD89EE-85DB-4F97-BB58-DDE1F210EFAD}" type="datetime'2''''''''''0''''''''''''''2''''3'''''''''''''''''''''''''">
              <a:rPr lang="en-US" altLang="en-US" sz="1100" b="1" smtClean="0"/>
              <a:pPr lvl="0" algn="ctr"/>
              <a:t>2023</a:t>
            </a:fld>
            <a:endParaRPr lang="en-US" sz="1100" b="1" noProof="0"/>
          </a:p>
        </p:txBody>
      </p:sp>
      <p:graphicFrame>
        <p:nvGraphicFramePr>
          <p:cNvPr id="276" name="Chart 275">
            <a:extLst>
              <a:ext uri="{FF2B5EF4-FFF2-40B4-BE49-F238E27FC236}">
                <a16:creationId xmlns:a16="http://schemas.microsoft.com/office/drawing/2014/main" id="{14E09785-C5B8-AEBA-F458-71D11DBACB8A}"/>
              </a:ext>
            </a:extLst>
          </p:cNvPr>
          <p:cNvGraphicFramePr/>
          <p:nvPr>
            <p:custDataLst>
              <p:tags r:id="rId7"/>
            </p:custDataLst>
            <p:extLst>
              <p:ext uri="{D42A27DB-BD31-4B8C-83A1-F6EECF244321}">
                <p14:modId xmlns:p14="http://schemas.microsoft.com/office/powerpoint/2010/main" val="3654108332"/>
              </p:ext>
            </p:extLst>
          </p:nvPr>
        </p:nvGraphicFramePr>
        <p:xfrm>
          <a:off x="2579053" y="4317401"/>
          <a:ext cx="6605095" cy="2086924"/>
        </p:xfrm>
        <a:graphic>
          <a:graphicData uri="http://schemas.openxmlformats.org/drawingml/2006/chart">
            <c:chart xmlns:c="http://schemas.openxmlformats.org/drawingml/2006/chart" xmlns:r="http://schemas.openxmlformats.org/officeDocument/2006/relationships" r:id="rId27"/>
          </a:graphicData>
        </a:graphic>
      </p:graphicFrame>
      <p:sp>
        <p:nvSpPr>
          <p:cNvPr id="224" name="Rectangle 223">
            <a:extLst>
              <a:ext uri="{FF2B5EF4-FFF2-40B4-BE49-F238E27FC236}">
                <a16:creationId xmlns:a16="http://schemas.microsoft.com/office/drawing/2014/main" id="{6830BAA9-497C-6F91-466E-943734D074F2}"/>
              </a:ext>
            </a:extLst>
          </p:cNvPr>
          <p:cNvSpPr>
            <a:spLocks noGrp="1" noChangeArrowheads="1"/>
          </p:cNvSpPr>
          <p:nvPr>
            <p:custDataLst>
              <p:tags r:id="rId8"/>
            </p:custDataLst>
          </p:nvPr>
        </p:nvSpPr>
        <p:spPr bwMode="gray">
          <a:xfrm>
            <a:off x="3466351" y="4820806"/>
            <a:ext cx="306438" cy="1596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20638" tIns="0" rIns="20638" bIns="0" numCol="1" anchor="b"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0" algn="ctr"/>
            <a:fld id="{D658038B-3F99-4DCA-A692-A5F167126643}" type="datetime'8''''''''''''''''''8'''''''''''''''''''''''''''''">
              <a:rPr lang="en-US" altLang="en-US" sz="1100" smtClean="0">
                <a:solidFill>
                  <a:schemeClr val="bg1"/>
                </a:solidFill>
                <a:effectLst/>
              </a:rPr>
              <a:pPr lvl="0" algn="ctr"/>
              <a:t>88</a:t>
            </a:fld>
            <a:r>
              <a:rPr lang="en-US" altLang="en-US" sz="1100">
                <a:solidFill>
                  <a:schemeClr val="bg1"/>
                </a:solidFill>
                <a:effectLst/>
              </a:rPr>
              <a:t>%</a:t>
            </a:r>
            <a:endParaRPr lang="en-US" sz="1100" noProof="0">
              <a:solidFill>
                <a:schemeClr val="bg1"/>
              </a:solidFill>
            </a:endParaRPr>
          </a:p>
        </p:txBody>
      </p:sp>
      <p:sp>
        <p:nvSpPr>
          <p:cNvPr id="118" name="Rectangle 117">
            <a:extLst>
              <a:ext uri="{FF2B5EF4-FFF2-40B4-BE49-F238E27FC236}">
                <a16:creationId xmlns:a16="http://schemas.microsoft.com/office/drawing/2014/main" id="{7CE9CF2E-525E-ADD8-7A21-F0D1E186DAE8}"/>
              </a:ext>
            </a:extLst>
          </p:cNvPr>
          <p:cNvSpPr>
            <a:spLocks noGrp="1" noChangeArrowheads="1"/>
          </p:cNvSpPr>
          <p:nvPr>
            <p:custDataLst>
              <p:tags r:id="rId9"/>
            </p:custDataLst>
          </p:nvPr>
        </p:nvSpPr>
        <p:spPr bwMode="auto">
          <a:xfrm>
            <a:off x="3658352" y="6170695"/>
            <a:ext cx="309472" cy="1596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t"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0" algn="ctr"/>
            <a:fld id="{B820533C-6A60-4D39-BA6E-C25D8AD63C77}" type="datetime'''2''0''''2''''''''''''''''''0'''''''''''''''''''''''''''''">
              <a:rPr lang="en-US" altLang="en-US" sz="1100" b="1" smtClean="0">
                <a:effectLst/>
              </a:rPr>
              <a:pPr lvl="0" algn="ctr"/>
              <a:t>2020</a:t>
            </a:fld>
            <a:endParaRPr lang="en-US" sz="1100" b="1" noProof="0"/>
          </a:p>
        </p:txBody>
      </p:sp>
      <p:sp>
        <p:nvSpPr>
          <p:cNvPr id="119" name="Rectangle 118">
            <a:extLst>
              <a:ext uri="{FF2B5EF4-FFF2-40B4-BE49-F238E27FC236}">
                <a16:creationId xmlns:a16="http://schemas.microsoft.com/office/drawing/2014/main" id="{FCD9BC51-7D40-192F-7E9B-3DABAB19244E}"/>
              </a:ext>
            </a:extLst>
          </p:cNvPr>
          <p:cNvSpPr>
            <a:spLocks noGrp="1" noChangeArrowheads="1"/>
          </p:cNvSpPr>
          <p:nvPr>
            <p:custDataLst>
              <p:tags r:id="rId10"/>
            </p:custDataLst>
          </p:nvPr>
        </p:nvSpPr>
        <p:spPr bwMode="auto">
          <a:xfrm>
            <a:off x="5046199" y="6180260"/>
            <a:ext cx="309472" cy="1596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t"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0" algn="ctr"/>
            <a:fld id="{43E055EE-120A-4E58-BE87-E3EBF79F1D15}" type="datetime'''''''''''''2''''''0''''''''''''2''''''''''''''1'">
              <a:rPr lang="en-US" altLang="en-US" sz="1100" b="1" smtClean="0">
                <a:effectLst/>
              </a:rPr>
              <a:pPr lvl="0" algn="ctr"/>
              <a:t>2021</a:t>
            </a:fld>
            <a:endParaRPr lang="en-US" sz="1100" b="1" noProof="0"/>
          </a:p>
        </p:txBody>
      </p:sp>
      <p:sp>
        <p:nvSpPr>
          <p:cNvPr id="120" name="Rectangle 119">
            <a:extLst>
              <a:ext uri="{FF2B5EF4-FFF2-40B4-BE49-F238E27FC236}">
                <a16:creationId xmlns:a16="http://schemas.microsoft.com/office/drawing/2014/main" id="{370248E6-86E7-29B6-7CC0-18671916F591}"/>
              </a:ext>
            </a:extLst>
          </p:cNvPr>
          <p:cNvSpPr>
            <a:spLocks noGrp="1" noChangeArrowheads="1"/>
          </p:cNvSpPr>
          <p:nvPr>
            <p:custDataLst>
              <p:tags r:id="rId11"/>
            </p:custDataLst>
          </p:nvPr>
        </p:nvSpPr>
        <p:spPr bwMode="auto">
          <a:xfrm>
            <a:off x="6434046" y="6180260"/>
            <a:ext cx="309472" cy="1596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t"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0" algn="ctr"/>
            <a:fld id="{83029FCA-C281-4246-B202-DE30711E49E6}" type="datetime'''''2''''''''''''''''''0''22'''''''''''''">
              <a:rPr lang="en-US" altLang="en-US" sz="1100" b="1" smtClean="0">
                <a:effectLst/>
              </a:rPr>
              <a:pPr lvl="0" algn="ctr"/>
              <a:t>2022</a:t>
            </a:fld>
            <a:endParaRPr lang="en-US" sz="1100" b="1" noProof="0"/>
          </a:p>
        </p:txBody>
      </p:sp>
      <p:sp>
        <p:nvSpPr>
          <p:cNvPr id="121" name="Rectangle 120">
            <a:extLst>
              <a:ext uri="{FF2B5EF4-FFF2-40B4-BE49-F238E27FC236}">
                <a16:creationId xmlns:a16="http://schemas.microsoft.com/office/drawing/2014/main" id="{4F309626-8080-6207-353A-05494AB07387}"/>
              </a:ext>
            </a:extLst>
          </p:cNvPr>
          <p:cNvSpPr>
            <a:spLocks noGrp="1" noChangeArrowheads="1"/>
          </p:cNvSpPr>
          <p:nvPr>
            <p:custDataLst>
              <p:tags r:id="rId12"/>
            </p:custDataLst>
          </p:nvPr>
        </p:nvSpPr>
        <p:spPr bwMode="auto">
          <a:xfrm>
            <a:off x="7892967" y="6170695"/>
            <a:ext cx="309472" cy="1596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t"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0" algn="ctr"/>
            <a:fld id="{6D05DEE4-9CA3-438E-9FD7-9349DD503CAE}" type="datetime'''''''''''''''''''''''2''''''''''''0''''''2''''3'''''''''">
              <a:rPr lang="en-US" altLang="en-US" sz="1100" b="1" smtClean="0">
                <a:effectLst/>
              </a:rPr>
              <a:pPr lvl="0" algn="ctr"/>
              <a:t>2023</a:t>
            </a:fld>
            <a:endParaRPr lang="en-US" sz="1100" b="1" noProof="0"/>
          </a:p>
        </p:txBody>
      </p:sp>
      <p:sp>
        <p:nvSpPr>
          <p:cNvPr id="231" name="Rectangle 230">
            <a:extLst>
              <a:ext uri="{FF2B5EF4-FFF2-40B4-BE49-F238E27FC236}">
                <a16:creationId xmlns:a16="http://schemas.microsoft.com/office/drawing/2014/main" id="{11E82E7B-B568-2F1C-0E5F-2517E0AAE36B}"/>
              </a:ext>
            </a:extLst>
          </p:cNvPr>
          <p:cNvSpPr>
            <a:spLocks noGrp="1" noChangeArrowheads="1"/>
          </p:cNvSpPr>
          <p:nvPr>
            <p:custDataLst>
              <p:tags r:id="rId13"/>
            </p:custDataLst>
          </p:nvPr>
        </p:nvSpPr>
        <p:spPr bwMode="gray">
          <a:xfrm>
            <a:off x="4910547" y="4863501"/>
            <a:ext cx="306438" cy="1596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20638" tIns="0" rIns="20638" bIns="0" numCol="1" anchor="b"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0" algn="ctr"/>
            <a:fld id="{EE3013CF-0FAA-4E20-8251-830123F79D63}" type="datetime'''''8''''''''''''''''''''''''''''''''3'''''''''''">
              <a:rPr lang="en-US" altLang="en-US" sz="1100" smtClean="0">
                <a:solidFill>
                  <a:schemeClr val="bg1"/>
                </a:solidFill>
                <a:effectLst/>
              </a:rPr>
              <a:pPr lvl="0" algn="ctr"/>
              <a:t>83</a:t>
            </a:fld>
            <a:r>
              <a:rPr lang="en-US" altLang="en-US" sz="1100">
                <a:solidFill>
                  <a:schemeClr val="bg1"/>
                </a:solidFill>
                <a:effectLst/>
              </a:rPr>
              <a:t>%</a:t>
            </a:r>
            <a:endParaRPr lang="en-US" sz="1100" noProof="0">
              <a:solidFill>
                <a:schemeClr val="bg1"/>
              </a:solidFill>
            </a:endParaRPr>
          </a:p>
        </p:txBody>
      </p:sp>
      <p:sp>
        <p:nvSpPr>
          <p:cNvPr id="236" name="Rectangle 235">
            <a:extLst>
              <a:ext uri="{FF2B5EF4-FFF2-40B4-BE49-F238E27FC236}">
                <a16:creationId xmlns:a16="http://schemas.microsoft.com/office/drawing/2014/main" id="{59896E39-7F75-A628-8F21-DE5C3F420E38}"/>
              </a:ext>
            </a:extLst>
          </p:cNvPr>
          <p:cNvSpPr>
            <a:spLocks noGrp="1" noChangeArrowheads="1"/>
          </p:cNvSpPr>
          <p:nvPr>
            <p:custDataLst>
              <p:tags r:id="rId14"/>
            </p:custDataLst>
          </p:nvPr>
        </p:nvSpPr>
        <p:spPr bwMode="gray">
          <a:xfrm>
            <a:off x="6369460" y="4836514"/>
            <a:ext cx="306438" cy="1596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20638" tIns="0" rIns="20638" bIns="0" numCol="1" anchor="b"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0" algn="ctr"/>
            <a:fld id="{DF9D0AB7-BB0D-4DBC-9EE1-CB1D5281C0F1}" type="datetime'''''''''''''''''''''''''8''''''''''5'''''''''''''''''''">
              <a:rPr lang="en-US" altLang="en-US" sz="1100" smtClean="0">
                <a:solidFill>
                  <a:schemeClr val="bg1"/>
                </a:solidFill>
                <a:effectLst/>
              </a:rPr>
              <a:pPr lvl="0" algn="ctr"/>
              <a:t>85</a:t>
            </a:fld>
            <a:r>
              <a:rPr lang="en-US" altLang="en-US" sz="1100">
                <a:solidFill>
                  <a:schemeClr val="bg1"/>
                </a:solidFill>
                <a:effectLst/>
              </a:rPr>
              <a:t>%</a:t>
            </a:r>
            <a:endParaRPr lang="en-US" sz="1100" noProof="0">
              <a:solidFill>
                <a:schemeClr val="bg1"/>
              </a:solidFill>
            </a:endParaRPr>
          </a:p>
        </p:txBody>
      </p:sp>
      <p:sp>
        <p:nvSpPr>
          <p:cNvPr id="241" name="Rectangle 240">
            <a:extLst>
              <a:ext uri="{FF2B5EF4-FFF2-40B4-BE49-F238E27FC236}">
                <a16:creationId xmlns:a16="http://schemas.microsoft.com/office/drawing/2014/main" id="{58EBA751-E8A0-F75E-3783-8EB64D27095E}"/>
              </a:ext>
            </a:extLst>
          </p:cNvPr>
          <p:cNvSpPr>
            <a:spLocks noGrp="1" noChangeArrowheads="1"/>
          </p:cNvSpPr>
          <p:nvPr>
            <p:custDataLst>
              <p:tags r:id="rId15"/>
            </p:custDataLst>
          </p:nvPr>
        </p:nvSpPr>
        <p:spPr bwMode="gray">
          <a:xfrm>
            <a:off x="7828372" y="4834926"/>
            <a:ext cx="306438" cy="1596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20638" tIns="0" rIns="20638" bIns="0" numCol="1" anchor="b"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0" algn="ctr"/>
            <a:fld id="{CD874C5A-F329-4695-B127-F0AB664204B1}" type="datetime'''''''''''''''''''''''''''8''''''''''''''''''''''''5'''''''''">
              <a:rPr lang="en-US" altLang="en-US" sz="1100" smtClean="0">
                <a:solidFill>
                  <a:schemeClr val="bg1"/>
                </a:solidFill>
                <a:effectLst/>
              </a:rPr>
              <a:pPr lvl="0" algn="ctr"/>
              <a:t>85</a:t>
            </a:fld>
            <a:r>
              <a:rPr lang="en-US" altLang="en-US" sz="1100">
                <a:solidFill>
                  <a:schemeClr val="bg1"/>
                </a:solidFill>
                <a:effectLst/>
              </a:rPr>
              <a:t>%</a:t>
            </a:r>
            <a:endParaRPr lang="en-US" sz="1100" noProof="0">
              <a:solidFill>
                <a:schemeClr val="bg1"/>
              </a:solidFill>
            </a:endParaRPr>
          </a:p>
        </p:txBody>
      </p:sp>
      <p:sp>
        <p:nvSpPr>
          <p:cNvPr id="123" name="Rectangle 122">
            <a:extLst>
              <a:ext uri="{FF2B5EF4-FFF2-40B4-BE49-F238E27FC236}">
                <a16:creationId xmlns:a16="http://schemas.microsoft.com/office/drawing/2014/main" id="{D550273F-8277-1C19-833E-F7C0668BEE07}"/>
              </a:ext>
            </a:extLst>
          </p:cNvPr>
          <p:cNvSpPr/>
          <p:nvPr>
            <p:custDataLst>
              <p:tags r:id="rId16"/>
            </p:custDataLst>
          </p:nvPr>
        </p:nvSpPr>
        <p:spPr bwMode="auto">
          <a:xfrm>
            <a:off x="1738251" y="4171350"/>
            <a:ext cx="171423" cy="126480"/>
          </a:xfrm>
          <a:prstGeom prst="rect">
            <a:avLst/>
          </a:prstGeom>
          <a:solidFill>
            <a:srgbClr val="151779"/>
          </a:solidFill>
          <a:ln w="9525" cap="flat" cmpd="sng" algn="ctr">
            <a:solidFill>
              <a:srgbClr val="151779"/>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base">
              <a:spcBef>
                <a:spcPct val="0"/>
              </a:spcBef>
              <a:spcAft>
                <a:spcPct val="0"/>
              </a:spcAft>
            </a:pPr>
            <a:endParaRPr lang="en-US" sz="1000">
              <a:solidFill>
                <a:srgbClr val="000000"/>
              </a:solidFill>
              <a:latin typeface="Arial"/>
            </a:endParaRPr>
          </a:p>
        </p:txBody>
      </p:sp>
      <p:cxnSp>
        <p:nvCxnSpPr>
          <p:cNvPr id="127" name="Straight Connector 126">
            <a:extLst>
              <a:ext uri="{FF2B5EF4-FFF2-40B4-BE49-F238E27FC236}">
                <a16:creationId xmlns:a16="http://schemas.microsoft.com/office/drawing/2014/main" id="{44EF3417-9046-E9A3-498D-A960AD2C205B}"/>
              </a:ext>
            </a:extLst>
          </p:cNvPr>
          <p:cNvCxnSpPr>
            <a:cxnSpLocks/>
          </p:cNvCxnSpPr>
          <p:nvPr>
            <p:custDataLst>
              <p:tags r:id="rId17"/>
            </p:custDataLst>
          </p:nvPr>
        </p:nvCxnSpPr>
        <p:spPr bwMode="gray">
          <a:xfrm>
            <a:off x="4107694" y="4247078"/>
            <a:ext cx="473359" cy="0"/>
          </a:xfrm>
          <a:prstGeom prst="line">
            <a:avLst/>
          </a:prstGeom>
          <a:ln w="57150" cap="rnd" cmpd="sng" algn="ctr">
            <a:solidFill>
              <a:srgbClr val="C00000"/>
            </a:solidFill>
            <a:prstDash val="sysDot"/>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99" name="Rectangle 98">
            <a:extLst>
              <a:ext uri="{FF2B5EF4-FFF2-40B4-BE49-F238E27FC236}">
                <a16:creationId xmlns:a16="http://schemas.microsoft.com/office/drawing/2014/main" id="{D26DC61D-3577-82BA-E3C9-7F3FB6F28C91}"/>
              </a:ext>
            </a:extLst>
          </p:cNvPr>
          <p:cNvSpPr>
            <a:spLocks noGrp="1" noChangeArrowheads="1"/>
          </p:cNvSpPr>
          <p:nvPr>
            <p:custDataLst>
              <p:tags r:id="rId18"/>
            </p:custDataLst>
          </p:nvPr>
        </p:nvSpPr>
        <p:spPr bwMode="auto">
          <a:xfrm>
            <a:off x="2042728" y="4166588"/>
            <a:ext cx="1770360" cy="14454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0"/>
            <a:fld id="{6E4AB944-8641-4101-9085-D726B4FB16CD}" type="datetime'M''''''e''a''n'' ''''Numb''''e''r ''of'' Ope''r''at''ing Beds'">
              <a:rPr lang="en-US" altLang="en-US" sz="1000" smtClean="0"/>
              <a:pPr lvl="0"/>
              <a:t>Mean Number of Operating Beds</a:t>
            </a:fld>
            <a:endParaRPr lang="en-US" sz="1000" noProof="0"/>
          </a:p>
        </p:txBody>
      </p:sp>
      <p:sp>
        <p:nvSpPr>
          <p:cNvPr id="101" name="Rectangle 100">
            <a:extLst>
              <a:ext uri="{FF2B5EF4-FFF2-40B4-BE49-F238E27FC236}">
                <a16:creationId xmlns:a16="http://schemas.microsoft.com/office/drawing/2014/main" id="{AC58BECB-5B4E-7000-8A3B-9B27CFB4AC1A}"/>
              </a:ext>
            </a:extLst>
          </p:cNvPr>
          <p:cNvSpPr>
            <a:spLocks noGrp="1" noChangeArrowheads="1"/>
          </p:cNvSpPr>
          <p:nvPr>
            <p:custDataLst>
              <p:tags r:id="rId19"/>
            </p:custDataLst>
          </p:nvPr>
        </p:nvSpPr>
        <p:spPr bwMode="auto">
          <a:xfrm>
            <a:off x="4684249" y="4162334"/>
            <a:ext cx="1882619" cy="14454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0"/>
            <a:fld id="{CC1FE328-E250-4603-9785-47F3F4E567F1}" type="datetime'Average ''Percent'' of ''Occup''''ie''''d'''' ''Be''d''s'">
              <a:rPr lang="en-US" altLang="en-US" sz="1000" smtClean="0">
                <a:solidFill>
                  <a:srgbClr val="000000"/>
                </a:solidFill>
              </a:rPr>
              <a:pPr lvl="0"/>
              <a:t>Average Percent of Occupied Beds</a:t>
            </a:fld>
            <a:endParaRPr lang="en-US" sz="1000" noProof="0">
              <a:solidFill>
                <a:srgbClr val="000000"/>
              </a:solidFill>
            </a:endParaRPr>
          </a:p>
        </p:txBody>
      </p:sp>
      <p:sp>
        <p:nvSpPr>
          <p:cNvPr id="154" name="Rectangle 153">
            <a:extLst>
              <a:ext uri="{FF2B5EF4-FFF2-40B4-BE49-F238E27FC236}">
                <a16:creationId xmlns:a16="http://schemas.microsoft.com/office/drawing/2014/main" id="{8E3E1E77-89A3-7755-A4BF-0CB60B6FF23F}"/>
              </a:ext>
            </a:extLst>
          </p:cNvPr>
          <p:cNvSpPr/>
          <p:nvPr>
            <p:custDataLst>
              <p:tags r:id="rId20"/>
            </p:custDataLst>
          </p:nvPr>
        </p:nvSpPr>
        <p:spPr bwMode="auto">
          <a:xfrm>
            <a:off x="1747312" y="1150939"/>
            <a:ext cx="171423" cy="126480"/>
          </a:xfrm>
          <a:prstGeom prst="rect">
            <a:avLst/>
          </a:prstGeom>
          <a:solidFill>
            <a:srgbClr val="C20633"/>
          </a:solid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base">
              <a:spcBef>
                <a:spcPct val="0"/>
              </a:spcBef>
              <a:spcAft>
                <a:spcPct val="0"/>
              </a:spcAft>
            </a:pPr>
            <a:endParaRPr lang="en-US" sz="1000">
              <a:solidFill>
                <a:srgbClr val="000000"/>
              </a:solidFill>
              <a:latin typeface="Arial"/>
            </a:endParaRPr>
          </a:p>
        </p:txBody>
      </p:sp>
      <p:sp>
        <p:nvSpPr>
          <p:cNvPr id="53" name="Rectangle 52">
            <a:extLst>
              <a:ext uri="{FF2B5EF4-FFF2-40B4-BE49-F238E27FC236}">
                <a16:creationId xmlns:a16="http://schemas.microsoft.com/office/drawing/2014/main" id="{9E156652-C450-3219-B33F-82E6599E09CA}"/>
              </a:ext>
            </a:extLst>
          </p:cNvPr>
          <p:cNvSpPr>
            <a:spLocks noGrp="1" noChangeArrowheads="1"/>
          </p:cNvSpPr>
          <p:nvPr>
            <p:custDataLst>
              <p:tags r:id="rId21"/>
            </p:custDataLst>
          </p:nvPr>
        </p:nvSpPr>
        <p:spPr bwMode="auto">
          <a:xfrm>
            <a:off x="2020072" y="1146176"/>
            <a:ext cx="1087702" cy="14454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0"/>
            <a:fld id="{7C45C465-D42E-45AF-BA8C-28836556A7ED}" type="datetime'Total ''''R''''e''''''s''''id''''''en''t'''' ''''Day''''''''s'">
              <a:rPr lang="en-US" altLang="en-US" sz="1000" smtClean="0"/>
              <a:pPr lvl="0"/>
              <a:t>Total Resident Days</a:t>
            </a:fld>
            <a:endParaRPr lang="en-US" sz="1000" noProof="0"/>
          </a:p>
        </p:txBody>
      </p:sp>
      <p:sp>
        <p:nvSpPr>
          <p:cNvPr id="187" name="TextBox 186">
            <a:extLst>
              <a:ext uri="{FF2B5EF4-FFF2-40B4-BE49-F238E27FC236}">
                <a16:creationId xmlns:a16="http://schemas.microsoft.com/office/drawing/2014/main" id="{DD2EB483-8EA3-DEB9-CB9D-84A0413356E1}"/>
              </a:ext>
            </a:extLst>
          </p:cNvPr>
          <p:cNvSpPr txBox="1"/>
          <p:nvPr/>
        </p:nvSpPr>
        <p:spPr>
          <a:xfrm>
            <a:off x="1639904" y="1766663"/>
            <a:ext cx="862991" cy="769441"/>
          </a:xfrm>
          <a:prstGeom prst="rect">
            <a:avLst/>
          </a:prstGeom>
          <a:noFill/>
        </p:spPr>
        <p:txBody>
          <a:bodyPr wrap="square" rtlCol="0">
            <a:spAutoFit/>
          </a:bodyPr>
          <a:lstStyle/>
          <a:p>
            <a:r>
              <a:rPr lang="en-US" sz="1100" b="1"/>
              <a:t>Number of resident days</a:t>
            </a:r>
          </a:p>
        </p:txBody>
      </p:sp>
      <p:sp>
        <p:nvSpPr>
          <p:cNvPr id="200" name="TextBox 199">
            <a:extLst>
              <a:ext uri="{FF2B5EF4-FFF2-40B4-BE49-F238E27FC236}">
                <a16:creationId xmlns:a16="http://schemas.microsoft.com/office/drawing/2014/main" id="{7C93F23D-7759-5A67-C857-F062931EB6E0}"/>
              </a:ext>
            </a:extLst>
          </p:cNvPr>
          <p:cNvSpPr txBox="1"/>
          <p:nvPr/>
        </p:nvSpPr>
        <p:spPr>
          <a:xfrm>
            <a:off x="1636629" y="4834926"/>
            <a:ext cx="862991" cy="769441"/>
          </a:xfrm>
          <a:prstGeom prst="rect">
            <a:avLst/>
          </a:prstGeom>
          <a:noFill/>
        </p:spPr>
        <p:txBody>
          <a:bodyPr wrap="square" rtlCol="0">
            <a:spAutoFit/>
          </a:bodyPr>
          <a:lstStyle/>
          <a:p>
            <a:r>
              <a:rPr lang="en-US" sz="1100" b="1"/>
              <a:t>Number of operating beds</a:t>
            </a:r>
          </a:p>
        </p:txBody>
      </p:sp>
      <p:sp>
        <p:nvSpPr>
          <p:cNvPr id="201" name="Rectangle 200">
            <a:extLst>
              <a:ext uri="{FF2B5EF4-FFF2-40B4-BE49-F238E27FC236}">
                <a16:creationId xmlns:a16="http://schemas.microsoft.com/office/drawing/2014/main" id="{086BCF71-0D27-C832-A0B8-5F0BEAB43565}"/>
              </a:ext>
            </a:extLst>
          </p:cNvPr>
          <p:cNvSpPr/>
          <p:nvPr/>
        </p:nvSpPr>
        <p:spPr bwMode="auto">
          <a:xfrm>
            <a:off x="1557195" y="758016"/>
            <a:ext cx="9009665" cy="282959"/>
          </a:xfrm>
          <a:prstGeom prst="rect">
            <a:avLst/>
          </a:prstGeom>
          <a:noFill/>
          <a:ln w="9525">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base">
              <a:spcBef>
                <a:spcPct val="0"/>
              </a:spcBef>
              <a:spcAft>
                <a:spcPct val="0"/>
              </a:spcAft>
            </a:pPr>
            <a:r>
              <a:rPr lang="en-US" sz="1600" b="1"/>
              <a:t>Rest Home Resident Days </a:t>
            </a:r>
            <a:r>
              <a:rPr lang="en-US" sz="1600"/>
              <a:t>(CY 2020 – CY2023)</a:t>
            </a:r>
          </a:p>
        </p:txBody>
      </p:sp>
      <p:sp>
        <p:nvSpPr>
          <p:cNvPr id="204" name="Rectangle 203">
            <a:extLst>
              <a:ext uri="{FF2B5EF4-FFF2-40B4-BE49-F238E27FC236}">
                <a16:creationId xmlns:a16="http://schemas.microsoft.com/office/drawing/2014/main" id="{7F2C9ADD-3244-E207-AF2A-04A20496888A}"/>
              </a:ext>
            </a:extLst>
          </p:cNvPr>
          <p:cNvSpPr/>
          <p:nvPr/>
        </p:nvSpPr>
        <p:spPr bwMode="auto">
          <a:xfrm>
            <a:off x="1557195" y="3738434"/>
            <a:ext cx="9009665" cy="2635204"/>
          </a:xfrm>
          <a:prstGeom prst="rect">
            <a:avLst/>
          </a:prstGeom>
          <a:noFill/>
          <a:ln w="9525">
            <a:solidFill>
              <a:schemeClr val="bg1"/>
            </a:solid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base">
              <a:spcBef>
                <a:spcPct val="0"/>
              </a:spcBef>
              <a:spcAft>
                <a:spcPct val="0"/>
              </a:spcAft>
            </a:pPr>
            <a:endParaRPr lang="en-US" sz="1100">
              <a:solidFill>
                <a:srgbClr val="000000"/>
              </a:solidFill>
            </a:endParaRPr>
          </a:p>
        </p:txBody>
      </p:sp>
      <p:sp>
        <p:nvSpPr>
          <p:cNvPr id="205" name="Rectangle 204">
            <a:extLst>
              <a:ext uri="{FF2B5EF4-FFF2-40B4-BE49-F238E27FC236}">
                <a16:creationId xmlns:a16="http://schemas.microsoft.com/office/drawing/2014/main" id="{238B730B-B603-2F00-8017-41CA179CB2C3}"/>
              </a:ext>
            </a:extLst>
          </p:cNvPr>
          <p:cNvSpPr/>
          <p:nvPr/>
        </p:nvSpPr>
        <p:spPr bwMode="auto">
          <a:xfrm>
            <a:off x="1557194" y="3738434"/>
            <a:ext cx="9009665" cy="282959"/>
          </a:xfrm>
          <a:prstGeom prst="rect">
            <a:avLst/>
          </a:prstGeom>
          <a:noFill/>
          <a:ln w="9525">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base">
              <a:spcBef>
                <a:spcPct val="0"/>
              </a:spcBef>
              <a:spcAft>
                <a:spcPct val="0"/>
              </a:spcAft>
            </a:pPr>
            <a:r>
              <a:rPr lang="en-US" sz="1600" b="1"/>
              <a:t>Rest Home Resident Days </a:t>
            </a:r>
            <a:r>
              <a:rPr lang="en-US" sz="1600"/>
              <a:t>(CY 2020 – CY2023)</a:t>
            </a:r>
          </a:p>
        </p:txBody>
      </p:sp>
      <p:sp>
        <p:nvSpPr>
          <p:cNvPr id="257" name="TextBox 256">
            <a:extLst>
              <a:ext uri="{FF2B5EF4-FFF2-40B4-BE49-F238E27FC236}">
                <a16:creationId xmlns:a16="http://schemas.microsoft.com/office/drawing/2014/main" id="{7E8624F8-A3B1-F82A-3316-DDB8F9B58556}"/>
              </a:ext>
            </a:extLst>
          </p:cNvPr>
          <p:cNvSpPr txBox="1"/>
          <p:nvPr/>
        </p:nvSpPr>
        <p:spPr>
          <a:xfrm>
            <a:off x="9236379" y="5043398"/>
            <a:ext cx="1217905" cy="430887"/>
          </a:xfrm>
          <a:prstGeom prst="rect">
            <a:avLst/>
          </a:prstGeom>
          <a:noFill/>
        </p:spPr>
        <p:txBody>
          <a:bodyPr wrap="square" rtlCol="0">
            <a:spAutoFit/>
          </a:bodyPr>
          <a:lstStyle/>
          <a:p>
            <a:r>
              <a:rPr lang="en-US" sz="1100" b="1"/>
              <a:t>Percent of occupied beds</a:t>
            </a:r>
          </a:p>
        </p:txBody>
      </p:sp>
      <p:sp>
        <p:nvSpPr>
          <p:cNvPr id="3" name="TextBox 2">
            <a:extLst>
              <a:ext uri="{FF2B5EF4-FFF2-40B4-BE49-F238E27FC236}">
                <a16:creationId xmlns:a16="http://schemas.microsoft.com/office/drawing/2014/main" id="{0B7E20B2-4BFD-EC2C-F6E2-6CF5B16B92FF}"/>
              </a:ext>
            </a:extLst>
          </p:cNvPr>
          <p:cNvSpPr txBox="1"/>
          <p:nvPr/>
        </p:nvSpPr>
        <p:spPr>
          <a:xfrm>
            <a:off x="11560629" y="6216479"/>
            <a:ext cx="483325" cy="307777"/>
          </a:xfrm>
          <a:prstGeom prst="rect">
            <a:avLst/>
          </a:prstGeom>
          <a:noFill/>
          <a:ln>
            <a:solidFill>
              <a:schemeClr val="bg1"/>
            </a:solidFill>
          </a:ln>
        </p:spPr>
        <p:txBody>
          <a:bodyPr wrap="square" rtlCol="0">
            <a:spAutoFit/>
          </a:bodyPr>
          <a:lstStyle/>
          <a:p>
            <a:r>
              <a:rPr lang="en-US" sz="1400" dirty="0"/>
              <a:t>5</a:t>
            </a:r>
          </a:p>
        </p:txBody>
      </p:sp>
    </p:spTree>
    <p:extLst>
      <p:ext uri="{BB962C8B-B14F-4D97-AF65-F5344CB8AC3E}">
        <p14:creationId xmlns:p14="http://schemas.microsoft.com/office/powerpoint/2010/main" val="1037895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DB62FC4-A61F-14A5-E0CA-4DADC18B217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6" name="think-cell data - do not delete" hidden="1">
                        <a:extLst>
                          <a:ext uri="{FF2B5EF4-FFF2-40B4-BE49-F238E27FC236}">
                            <a16:creationId xmlns:a16="http://schemas.microsoft.com/office/drawing/2014/main" id="{8DB62FC4-A61F-14A5-E0CA-4DADC18B217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73F26F8-5A4B-A5DE-89CC-45C27C14E687}"/>
              </a:ext>
            </a:extLst>
          </p:cNvPr>
          <p:cNvSpPr>
            <a:spLocks noGrp="1"/>
          </p:cNvSpPr>
          <p:nvPr>
            <p:ph type="title"/>
          </p:nvPr>
        </p:nvSpPr>
        <p:spPr>
          <a:xfrm>
            <a:off x="337170" y="234864"/>
            <a:ext cx="10738233" cy="298327"/>
          </a:xfrm>
        </p:spPr>
        <p:txBody>
          <a:bodyPr vert="horz"/>
          <a:lstStyle/>
          <a:p>
            <a:r>
              <a:rPr lang="en-US" dirty="0"/>
              <a:t>Funding for Rest Homes</a:t>
            </a:r>
          </a:p>
        </p:txBody>
      </p:sp>
      <p:sp>
        <p:nvSpPr>
          <p:cNvPr id="4" name="TextBox 3">
            <a:extLst>
              <a:ext uri="{FF2B5EF4-FFF2-40B4-BE49-F238E27FC236}">
                <a16:creationId xmlns:a16="http://schemas.microsoft.com/office/drawing/2014/main" id="{06B33449-1208-DFCA-2FAE-E1FA29DCBC25}"/>
              </a:ext>
            </a:extLst>
          </p:cNvPr>
          <p:cNvSpPr txBox="1"/>
          <p:nvPr/>
        </p:nvSpPr>
        <p:spPr>
          <a:xfrm>
            <a:off x="544988" y="1020535"/>
            <a:ext cx="10530415" cy="4688463"/>
          </a:xfrm>
          <a:prstGeom prst="rect">
            <a:avLst/>
          </a:prstGeom>
          <a:noFill/>
        </p:spPr>
        <p:txBody>
          <a:bodyPr wrap="square" lIns="91440" tIns="45720" rIns="91440" bIns="45720" rtlCol="0" anchor="t">
            <a:spAutoFit/>
          </a:bodyPr>
          <a:lstStyle/>
          <a:p>
            <a:pPr>
              <a:lnSpc>
                <a:spcPct val="150000"/>
              </a:lnSpc>
            </a:pPr>
            <a:r>
              <a:rPr lang="en-US" dirty="0"/>
              <a:t>Over the past few years, rest home rates have been influenced by several factors: base funding, rates from the previous year, and additional funding earmarked by the Legislature.</a:t>
            </a:r>
          </a:p>
          <a:p>
            <a:pPr>
              <a:lnSpc>
                <a:spcPct val="150000"/>
              </a:lnSpc>
            </a:pPr>
            <a:endParaRPr lang="en-US" dirty="0"/>
          </a:p>
          <a:p>
            <a:pPr>
              <a:lnSpc>
                <a:spcPct val="150000"/>
              </a:lnSpc>
              <a:spcAft>
                <a:spcPts val="600"/>
              </a:spcAft>
            </a:pPr>
            <a:r>
              <a:rPr lang="en-US" b="1" dirty="0"/>
              <a:t>Funding for Rest Homes Over the Last Four Years:</a:t>
            </a:r>
          </a:p>
          <a:p>
            <a:pPr marL="742950" lvl="1" indent="-285750">
              <a:lnSpc>
                <a:spcPct val="150000"/>
              </a:lnSpc>
              <a:buFont typeface="Wingdings" panose="05000000000000000000" pitchFamily="2" charset="2"/>
              <a:buChar char="§"/>
            </a:pPr>
            <a:r>
              <a:rPr lang="en-US" dirty="0">
                <a:cs typeface="Arial"/>
              </a:rPr>
              <a:t>FY22: $4M allocated for rest home rate increases</a:t>
            </a:r>
          </a:p>
          <a:p>
            <a:pPr marL="742950" lvl="1" indent="-285750">
              <a:lnSpc>
                <a:spcPct val="150000"/>
              </a:lnSpc>
              <a:buFont typeface="Wingdings" panose="05000000000000000000" pitchFamily="2" charset="2"/>
              <a:buChar char="§"/>
            </a:pPr>
            <a:r>
              <a:rPr lang="en-US" dirty="0">
                <a:cs typeface="Arial"/>
              </a:rPr>
              <a:t>FY23: $10M allocated for rest home rate increases, plus $30M in one-time supplemental lump-sum payments (2022 Economic Development Bill)</a:t>
            </a:r>
          </a:p>
          <a:p>
            <a:pPr marL="742950" lvl="1" indent="-285750">
              <a:lnSpc>
                <a:spcPct val="150000"/>
              </a:lnSpc>
              <a:buFont typeface="Wingdings" panose="05000000000000000000" pitchFamily="2" charset="2"/>
              <a:buChar char="§"/>
            </a:pPr>
            <a:r>
              <a:rPr lang="en-US" dirty="0">
                <a:cs typeface="Arial"/>
              </a:rPr>
              <a:t>FY24: $10M allocated for rest home rate increases</a:t>
            </a:r>
          </a:p>
          <a:p>
            <a:pPr marL="742950" lvl="1" indent="-285750">
              <a:lnSpc>
                <a:spcPct val="150000"/>
              </a:lnSpc>
              <a:buFont typeface="Wingdings" panose="05000000000000000000" pitchFamily="2" charset="2"/>
              <a:buChar char="§"/>
            </a:pPr>
            <a:r>
              <a:rPr lang="en-US" dirty="0">
                <a:cs typeface="Arial"/>
              </a:rPr>
              <a:t>FY25: Rates level funded; no additional funding </a:t>
            </a:r>
          </a:p>
          <a:p>
            <a:pPr marL="742950" lvl="1" indent="-285750">
              <a:lnSpc>
                <a:spcPct val="150000"/>
              </a:lnSpc>
              <a:buFont typeface="Courier New"/>
              <a:buChar char="o"/>
            </a:pPr>
            <a:endParaRPr lang="en-US" dirty="0">
              <a:cs typeface="Arial"/>
            </a:endParaRPr>
          </a:p>
          <a:p>
            <a:pPr marL="742950" lvl="1" indent="-285750">
              <a:lnSpc>
                <a:spcPct val="150000"/>
              </a:lnSpc>
              <a:buFont typeface="Courier New"/>
              <a:buChar char="o"/>
            </a:pPr>
            <a:endParaRPr lang="en-US" dirty="0">
              <a:cs typeface="Arial"/>
            </a:endParaRPr>
          </a:p>
        </p:txBody>
      </p:sp>
      <p:sp>
        <p:nvSpPr>
          <p:cNvPr id="3" name="TextBox 2">
            <a:extLst>
              <a:ext uri="{FF2B5EF4-FFF2-40B4-BE49-F238E27FC236}">
                <a16:creationId xmlns:a16="http://schemas.microsoft.com/office/drawing/2014/main" id="{02701237-A249-E366-9811-A0C13532343E}"/>
              </a:ext>
            </a:extLst>
          </p:cNvPr>
          <p:cNvSpPr txBox="1"/>
          <p:nvPr/>
        </p:nvSpPr>
        <p:spPr>
          <a:xfrm>
            <a:off x="11560629" y="6216479"/>
            <a:ext cx="483325" cy="307777"/>
          </a:xfrm>
          <a:prstGeom prst="rect">
            <a:avLst/>
          </a:prstGeom>
          <a:noFill/>
          <a:ln>
            <a:solidFill>
              <a:schemeClr val="bg1"/>
            </a:solidFill>
          </a:ln>
        </p:spPr>
        <p:txBody>
          <a:bodyPr wrap="square" rtlCol="0">
            <a:spAutoFit/>
          </a:bodyPr>
          <a:lstStyle/>
          <a:p>
            <a:r>
              <a:rPr lang="en-US" sz="1400" dirty="0"/>
              <a:t>6</a:t>
            </a:r>
          </a:p>
        </p:txBody>
      </p:sp>
    </p:spTree>
    <p:extLst>
      <p:ext uri="{BB962C8B-B14F-4D97-AF65-F5344CB8AC3E}">
        <p14:creationId xmlns:p14="http://schemas.microsoft.com/office/powerpoint/2010/main" val="2769433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1" name="think-cell data - do not delete" hidden="1">
            <a:extLst>
              <a:ext uri="{FF2B5EF4-FFF2-40B4-BE49-F238E27FC236}">
                <a16:creationId xmlns:a16="http://schemas.microsoft.com/office/drawing/2014/main" id="{3050D201-C90D-B45E-6DD2-44EEBDC63D6B}"/>
              </a:ext>
            </a:extLst>
          </p:cNvPr>
          <p:cNvGraphicFramePr>
            <a:graphicFrameLocks noChangeAspect="1"/>
          </p:cNvGraphicFramePr>
          <p:nvPr>
            <p:custDataLst>
              <p:tags r:id="rId1"/>
            </p:custDataLst>
            <p:extLst>
              <p:ext uri="{D42A27DB-BD31-4B8C-83A1-F6EECF244321}">
                <p14:modId xmlns:p14="http://schemas.microsoft.com/office/powerpoint/2010/main" val="2990195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51" name="think-cell data - do not delete" hidden="1">
                        <a:extLst>
                          <a:ext uri="{FF2B5EF4-FFF2-40B4-BE49-F238E27FC236}">
                            <a16:creationId xmlns:a16="http://schemas.microsoft.com/office/drawing/2014/main" id="{3050D201-C90D-B45E-6DD2-44EEBDC63D6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D05F4A0-2673-0DCC-8E99-7DA47B78619E}"/>
              </a:ext>
            </a:extLst>
          </p:cNvPr>
          <p:cNvSpPr>
            <a:spLocks noGrp="1"/>
          </p:cNvSpPr>
          <p:nvPr>
            <p:ph type="title"/>
          </p:nvPr>
        </p:nvSpPr>
        <p:spPr>
          <a:xfrm>
            <a:off x="256351" y="234864"/>
            <a:ext cx="11393832" cy="584775"/>
          </a:xfrm>
        </p:spPr>
        <p:txBody>
          <a:bodyPr vert="horz"/>
          <a:lstStyle/>
          <a:p>
            <a:r>
              <a:rPr lang="en-US"/>
              <a:t>EOHHS, CHIA, and DTA evaluate costs, revenues and budget constraints yearly to determine rates</a:t>
            </a:r>
          </a:p>
        </p:txBody>
      </p:sp>
      <p:sp>
        <p:nvSpPr>
          <p:cNvPr id="16" name="TextBox 15">
            <a:extLst>
              <a:ext uri="{FF2B5EF4-FFF2-40B4-BE49-F238E27FC236}">
                <a16:creationId xmlns:a16="http://schemas.microsoft.com/office/drawing/2014/main" id="{E6128E6A-5968-6BF5-2037-5CD82DD82932}"/>
              </a:ext>
            </a:extLst>
          </p:cNvPr>
          <p:cNvSpPr txBox="1"/>
          <p:nvPr/>
        </p:nvSpPr>
        <p:spPr>
          <a:xfrm>
            <a:off x="4724442" y="1134315"/>
            <a:ext cx="6800808" cy="954107"/>
          </a:xfrm>
          <a:prstGeom prst="rect">
            <a:avLst/>
          </a:prstGeom>
          <a:noFill/>
        </p:spPr>
        <p:txBody>
          <a:bodyPr wrap="square" rtlCol="0">
            <a:spAutoFit/>
          </a:bodyPr>
          <a:lstStyle/>
          <a:p>
            <a:r>
              <a:rPr lang="en-US" sz="1400"/>
              <a:t>Rest home rates are required to be promulgated annually. The Center for Health Information and Analysis (CHIA), the Executive Office of Health and Human Services (EOHHS) and the Department of Transitional Assistance coordinate each year to promulgate new rates.</a:t>
            </a:r>
          </a:p>
        </p:txBody>
      </p:sp>
      <p:sp>
        <p:nvSpPr>
          <p:cNvPr id="30" name="TextBox 29">
            <a:extLst>
              <a:ext uri="{FF2B5EF4-FFF2-40B4-BE49-F238E27FC236}">
                <a16:creationId xmlns:a16="http://schemas.microsoft.com/office/drawing/2014/main" id="{B742617B-94D4-E584-6D77-1E3D3B10C0C1}"/>
              </a:ext>
            </a:extLst>
          </p:cNvPr>
          <p:cNvSpPr txBox="1"/>
          <p:nvPr/>
        </p:nvSpPr>
        <p:spPr>
          <a:xfrm>
            <a:off x="2215236" y="5800603"/>
            <a:ext cx="6571731" cy="307777"/>
          </a:xfrm>
          <a:prstGeom prst="rect">
            <a:avLst/>
          </a:prstGeom>
          <a:noFill/>
        </p:spPr>
        <p:txBody>
          <a:bodyPr wrap="square" rtlCol="0">
            <a:spAutoFit/>
          </a:bodyPr>
          <a:lstStyle/>
          <a:p>
            <a:pPr marL="285750" indent="-285750">
              <a:buFont typeface="Wingdings" panose="05000000000000000000" pitchFamily="2" charset="2"/>
              <a:buChar char="§"/>
            </a:pPr>
            <a:r>
              <a:rPr lang="en-US" sz="1400"/>
              <a:t>Additional funding earmarked by the Legislature</a:t>
            </a:r>
          </a:p>
        </p:txBody>
      </p:sp>
      <p:sp>
        <p:nvSpPr>
          <p:cNvPr id="31" name="Rectangle 30">
            <a:extLst>
              <a:ext uri="{FF2B5EF4-FFF2-40B4-BE49-F238E27FC236}">
                <a16:creationId xmlns:a16="http://schemas.microsoft.com/office/drawing/2014/main" id="{EFEAE119-993C-8BA4-932E-614DB5B18E47}"/>
              </a:ext>
            </a:extLst>
          </p:cNvPr>
          <p:cNvSpPr/>
          <p:nvPr/>
        </p:nvSpPr>
        <p:spPr bwMode="auto">
          <a:xfrm>
            <a:off x="252734" y="3697485"/>
            <a:ext cx="1912408" cy="737744"/>
          </a:xfrm>
          <a:prstGeom prst="rect">
            <a:avLst/>
          </a:prstGeom>
          <a:solidFill>
            <a:schemeClr val="bg1">
              <a:lumMod val="85000"/>
            </a:schemeClr>
          </a:solidFill>
          <a:ln w="9525">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base">
              <a:spcBef>
                <a:spcPct val="0"/>
              </a:spcBef>
              <a:spcAft>
                <a:spcPct val="0"/>
              </a:spcAft>
            </a:pPr>
            <a:r>
              <a:rPr lang="en-US" sz="1400" b="1" dirty="0">
                <a:solidFill>
                  <a:srgbClr val="000000"/>
                </a:solidFill>
                <a:latin typeface="Arial"/>
              </a:rPr>
              <a:t>Cost Reports</a:t>
            </a:r>
          </a:p>
        </p:txBody>
      </p:sp>
      <p:sp>
        <p:nvSpPr>
          <p:cNvPr id="32" name="Rectangle 31">
            <a:extLst>
              <a:ext uri="{FF2B5EF4-FFF2-40B4-BE49-F238E27FC236}">
                <a16:creationId xmlns:a16="http://schemas.microsoft.com/office/drawing/2014/main" id="{7952E23A-B4A8-DC8F-E079-1A56E3CF934E}"/>
              </a:ext>
            </a:extLst>
          </p:cNvPr>
          <p:cNvSpPr/>
          <p:nvPr/>
        </p:nvSpPr>
        <p:spPr bwMode="auto">
          <a:xfrm>
            <a:off x="252734" y="4671012"/>
            <a:ext cx="1912408" cy="825729"/>
          </a:xfrm>
          <a:prstGeom prst="rect">
            <a:avLst/>
          </a:prstGeom>
          <a:solidFill>
            <a:schemeClr val="bg1">
              <a:lumMod val="85000"/>
            </a:schemeClr>
          </a:solidFill>
          <a:ln w="9525">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base">
              <a:spcBef>
                <a:spcPct val="0"/>
              </a:spcBef>
              <a:spcAft>
                <a:spcPct val="0"/>
              </a:spcAft>
            </a:pPr>
            <a:r>
              <a:rPr lang="en-US" sz="1400" b="1">
                <a:solidFill>
                  <a:srgbClr val="000000"/>
                </a:solidFill>
                <a:latin typeface="Arial"/>
              </a:rPr>
              <a:t>Resident Care Cost Quotient (RCC-Q) Filings</a:t>
            </a:r>
          </a:p>
        </p:txBody>
      </p:sp>
      <p:sp>
        <p:nvSpPr>
          <p:cNvPr id="34" name="TextBox 33">
            <a:extLst>
              <a:ext uri="{FF2B5EF4-FFF2-40B4-BE49-F238E27FC236}">
                <a16:creationId xmlns:a16="http://schemas.microsoft.com/office/drawing/2014/main" id="{94BFA00B-F956-A97F-377C-260FE9E1F145}"/>
              </a:ext>
            </a:extLst>
          </p:cNvPr>
          <p:cNvSpPr txBox="1"/>
          <p:nvPr/>
        </p:nvSpPr>
        <p:spPr>
          <a:xfrm>
            <a:off x="2215236" y="4775828"/>
            <a:ext cx="6178955" cy="738664"/>
          </a:xfrm>
          <a:prstGeom prst="rect">
            <a:avLst/>
          </a:prstGeom>
          <a:noFill/>
        </p:spPr>
        <p:txBody>
          <a:bodyPr wrap="square">
            <a:spAutoFit/>
          </a:bodyPr>
          <a:lstStyle/>
          <a:p>
            <a:pPr marL="285750" indent="-285750">
              <a:buFont typeface="Wingdings" panose="05000000000000000000" pitchFamily="2" charset="2"/>
              <a:buChar char="§"/>
            </a:pPr>
            <a:r>
              <a:rPr lang="en-US" sz="1400"/>
              <a:t>Submitted twice a year by rest homes, due on March 1</a:t>
            </a:r>
            <a:r>
              <a:rPr lang="en-US" sz="1400" baseline="30000"/>
              <a:t>st</a:t>
            </a:r>
            <a:r>
              <a:rPr lang="en-US" sz="1400"/>
              <a:t> &amp; September 1</a:t>
            </a:r>
            <a:r>
              <a:rPr lang="en-US" sz="1400" baseline="30000"/>
              <a:t>st</a:t>
            </a:r>
            <a:r>
              <a:rPr lang="en-US" sz="1400"/>
              <a:t> </a:t>
            </a:r>
          </a:p>
          <a:p>
            <a:pPr marL="285750" indent="-285750">
              <a:buFont typeface="Wingdings" panose="05000000000000000000" pitchFamily="2" charset="2"/>
              <a:buChar char="§"/>
            </a:pPr>
            <a:r>
              <a:rPr lang="en-US" sz="1400"/>
              <a:t>Required data includes resident care expenses on direct care staff and revenues</a:t>
            </a:r>
          </a:p>
        </p:txBody>
      </p:sp>
      <p:sp>
        <p:nvSpPr>
          <p:cNvPr id="36" name="TextBox 35">
            <a:extLst>
              <a:ext uri="{FF2B5EF4-FFF2-40B4-BE49-F238E27FC236}">
                <a16:creationId xmlns:a16="http://schemas.microsoft.com/office/drawing/2014/main" id="{22B82FBC-C4CD-05EF-4BA8-8671CA5820E5}"/>
              </a:ext>
            </a:extLst>
          </p:cNvPr>
          <p:cNvSpPr txBox="1"/>
          <p:nvPr/>
        </p:nvSpPr>
        <p:spPr>
          <a:xfrm>
            <a:off x="2215237" y="3696565"/>
            <a:ext cx="6015956" cy="738664"/>
          </a:xfrm>
          <a:prstGeom prst="rect">
            <a:avLst/>
          </a:prstGeom>
          <a:noFill/>
        </p:spPr>
        <p:txBody>
          <a:bodyPr wrap="square" lIns="91440" tIns="45720" rIns="91440" bIns="45720" anchor="t">
            <a:spAutoFit/>
          </a:bodyPr>
          <a:lstStyle/>
          <a:p>
            <a:pPr marL="285750" indent="-285750">
              <a:buFont typeface="Wingdings" panose="05000000000000000000" pitchFamily="2" charset="2"/>
              <a:buChar char="§"/>
            </a:pPr>
            <a:r>
              <a:rPr lang="en-US" sz="1400"/>
              <a:t>Submitted each year by rest homes, due by June</a:t>
            </a:r>
            <a:r>
              <a:rPr lang="en-US" sz="1400">
                <a:highlight>
                  <a:srgbClr val="FFFF00"/>
                </a:highlight>
              </a:rPr>
              <a:t> </a:t>
            </a:r>
            <a:endParaRPr lang="en-US" sz="1400">
              <a:highlight>
                <a:srgbClr val="FFFF00"/>
              </a:highlight>
              <a:cs typeface="Arial"/>
            </a:endParaRPr>
          </a:p>
          <a:p>
            <a:pPr marL="285750" indent="-285750">
              <a:buFont typeface="Wingdings" panose="05000000000000000000" pitchFamily="2" charset="2"/>
              <a:buChar char="§"/>
            </a:pPr>
            <a:r>
              <a:rPr lang="en-US" sz="1400"/>
              <a:t>Required data includes assets, liabilities, revenues, expenses, bed counts, resident days, and mortgage/loan information.</a:t>
            </a:r>
          </a:p>
        </p:txBody>
      </p:sp>
      <p:sp>
        <p:nvSpPr>
          <p:cNvPr id="38" name="TextBox 37">
            <a:extLst>
              <a:ext uri="{FF2B5EF4-FFF2-40B4-BE49-F238E27FC236}">
                <a16:creationId xmlns:a16="http://schemas.microsoft.com/office/drawing/2014/main" id="{3C70D4EE-30EB-E1E7-0F9A-EFFF7B568602}"/>
              </a:ext>
            </a:extLst>
          </p:cNvPr>
          <p:cNvSpPr txBox="1"/>
          <p:nvPr/>
        </p:nvSpPr>
        <p:spPr>
          <a:xfrm>
            <a:off x="1992788" y="3130241"/>
            <a:ext cx="8593928" cy="353943"/>
          </a:xfrm>
          <a:prstGeom prst="rect">
            <a:avLst/>
          </a:prstGeom>
          <a:noFill/>
        </p:spPr>
        <p:txBody>
          <a:bodyPr wrap="square" rtlCol="0">
            <a:spAutoFit/>
          </a:bodyPr>
          <a:lstStyle>
            <a:defPPr>
              <a:defRPr lang="en-US"/>
            </a:defPPr>
            <a:lvl1pPr>
              <a:defRPr sz="1400"/>
            </a:lvl1pPr>
          </a:lstStyle>
          <a:p>
            <a:r>
              <a:rPr lang="en-US" sz="1700" b="1" dirty="0"/>
              <a:t>The following information is compiled and analyzed to determine rest home rates</a:t>
            </a:r>
          </a:p>
        </p:txBody>
      </p:sp>
      <p:sp>
        <p:nvSpPr>
          <p:cNvPr id="42" name="Rectangle 41">
            <a:extLst>
              <a:ext uri="{FF2B5EF4-FFF2-40B4-BE49-F238E27FC236}">
                <a16:creationId xmlns:a16="http://schemas.microsoft.com/office/drawing/2014/main" id="{E7AF3AB5-5671-6347-7B1D-B1FA3C12995B}"/>
              </a:ext>
            </a:extLst>
          </p:cNvPr>
          <p:cNvSpPr/>
          <p:nvPr/>
        </p:nvSpPr>
        <p:spPr bwMode="auto">
          <a:xfrm>
            <a:off x="252734" y="5724403"/>
            <a:ext cx="1912408" cy="645055"/>
          </a:xfrm>
          <a:prstGeom prst="rect">
            <a:avLst/>
          </a:prstGeom>
          <a:solidFill>
            <a:schemeClr val="bg1">
              <a:lumMod val="85000"/>
            </a:schemeClr>
          </a:solidFill>
          <a:ln w="9525">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base">
              <a:spcBef>
                <a:spcPct val="0"/>
              </a:spcBef>
              <a:spcAft>
                <a:spcPct val="0"/>
              </a:spcAft>
            </a:pPr>
            <a:r>
              <a:rPr lang="en-US" sz="1400" b="1">
                <a:solidFill>
                  <a:srgbClr val="000000"/>
                </a:solidFill>
                <a:latin typeface="Arial"/>
              </a:rPr>
              <a:t>Budget Appropriation</a:t>
            </a:r>
          </a:p>
        </p:txBody>
      </p:sp>
      <p:sp>
        <p:nvSpPr>
          <p:cNvPr id="47" name="Isosceles Triangle 46">
            <a:extLst>
              <a:ext uri="{FF2B5EF4-FFF2-40B4-BE49-F238E27FC236}">
                <a16:creationId xmlns:a16="http://schemas.microsoft.com/office/drawing/2014/main" id="{6B80EE7D-3E2F-4A6E-3E58-30493F1D0E2C}"/>
              </a:ext>
            </a:extLst>
          </p:cNvPr>
          <p:cNvSpPr/>
          <p:nvPr/>
        </p:nvSpPr>
        <p:spPr bwMode="auto">
          <a:xfrm rot="5400000">
            <a:off x="7663266" y="4873231"/>
            <a:ext cx="2578379" cy="440339"/>
          </a:xfrm>
          <a:prstGeom prst="triangle">
            <a:avLst/>
          </a:prstGeom>
          <a:solidFill>
            <a:schemeClr val="bg1">
              <a:lumMod val="85000"/>
            </a:schemeClr>
          </a:solidFill>
          <a:ln w="9525">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base">
              <a:spcBef>
                <a:spcPct val="0"/>
              </a:spcBef>
              <a:spcAft>
                <a:spcPct val="0"/>
              </a:spcAft>
            </a:pPr>
            <a:endParaRPr lang="en-US" sz="1000">
              <a:solidFill>
                <a:srgbClr val="000000"/>
              </a:solidFill>
              <a:latin typeface="Arial"/>
            </a:endParaRPr>
          </a:p>
        </p:txBody>
      </p:sp>
      <p:sp>
        <p:nvSpPr>
          <p:cNvPr id="48" name="TextBox 47">
            <a:extLst>
              <a:ext uri="{FF2B5EF4-FFF2-40B4-BE49-F238E27FC236}">
                <a16:creationId xmlns:a16="http://schemas.microsoft.com/office/drawing/2014/main" id="{8D0C323F-3F57-7F48-028F-5BD16AA2EF75}"/>
              </a:ext>
            </a:extLst>
          </p:cNvPr>
          <p:cNvSpPr txBox="1"/>
          <p:nvPr/>
        </p:nvSpPr>
        <p:spPr>
          <a:xfrm>
            <a:off x="9570439" y="4282829"/>
            <a:ext cx="2368827" cy="1600438"/>
          </a:xfrm>
          <a:prstGeom prst="rect">
            <a:avLst/>
          </a:prstGeom>
          <a:noFill/>
          <a:ln>
            <a:solidFill>
              <a:schemeClr val="bg1">
                <a:lumMod val="50000"/>
              </a:schemeClr>
            </a:solidFill>
          </a:ln>
        </p:spPr>
        <p:txBody>
          <a:bodyPr wrap="square" rtlCol="0">
            <a:spAutoFit/>
          </a:bodyPr>
          <a:lstStyle/>
          <a:p>
            <a:pPr algn="ctr"/>
            <a:r>
              <a:rPr lang="en-US" sz="1400"/>
              <a:t>Each rest home receives a per diem rate that is used to determine EAEDC benefit amounts and the total SSI/SSP Gap payment amounts a rest home can receive</a:t>
            </a:r>
          </a:p>
        </p:txBody>
      </p:sp>
      <p:grpSp>
        <p:nvGrpSpPr>
          <p:cNvPr id="13" name="Group 12">
            <a:extLst>
              <a:ext uri="{FF2B5EF4-FFF2-40B4-BE49-F238E27FC236}">
                <a16:creationId xmlns:a16="http://schemas.microsoft.com/office/drawing/2014/main" id="{ACFBC4BF-756D-B07A-2419-C985A102884F}"/>
              </a:ext>
            </a:extLst>
          </p:cNvPr>
          <p:cNvGrpSpPr/>
          <p:nvPr/>
        </p:nvGrpSpPr>
        <p:grpSpPr>
          <a:xfrm>
            <a:off x="1484442" y="776653"/>
            <a:ext cx="2735118" cy="2004737"/>
            <a:chOff x="1314176" y="1565557"/>
            <a:chExt cx="2820201" cy="2004737"/>
          </a:xfrm>
        </p:grpSpPr>
        <p:pic>
          <p:nvPicPr>
            <p:cNvPr id="14" name="Picture 7">
              <a:extLst>
                <a:ext uri="{FF2B5EF4-FFF2-40B4-BE49-F238E27FC236}">
                  <a16:creationId xmlns:a16="http://schemas.microsoft.com/office/drawing/2014/main" id="{CA4BC274-4B37-34F4-0EF6-E4C3A6D6E8C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artisticGlowDiffused trans="30000" intensity="2"/>
                      </a14:imgEffect>
                    </a14:imgLayer>
                  </a14:imgProps>
                </a:ext>
                <a:ext uri="{28A0092B-C50C-407E-A947-70E740481C1C}">
                  <a14:useLocalDpi xmlns:a14="http://schemas.microsoft.com/office/drawing/2010/main" val="0"/>
                </a:ext>
              </a:extLst>
            </a:blip>
            <a:srcRect/>
            <a:stretch>
              <a:fillRect/>
            </a:stretch>
          </p:blipFill>
          <p:spPr bwMode="auto">
            <a:xfrm>
              <a:off x="2249696" y="2827492"/>
              <a:ext cx="887048" cy="742802"/>
            </a:xfrm>
            <a:prstGeom prst="rect">
              <a:avLst/>
            </a:prstGeom>
            <a:solidFill>
              <a:sysClr val="window" lastClr="FFFFFF"/>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15" name="Picture 14" descr="http://www.mass.gov/resources/images/template/header-seal.gif">
              <a:extLst>
                <a:ext uri="{FF2B5EF4-FFF2-40B4-BE49-F238E27FC236}">
                  <a16:creationId xmlns:a16="http://schemas.microsoft.com/office/drawing/2014/main" id="{34104F41-E368-E64A-3864-ABE897FCBBE4}"/>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artisticGlowDiffused trans="40000" intensity="1"/>
                      </a14:imgEffect>
                    </a14:imgLayer>
                  </a14:imgProps>
                </a:ext>
                <a:ext uri="{28A0092B-C50C-407E-A947-70E740481C1C}">
                  <a14:useLocalDpi xmlns:a14="http://schemas.microsoft.com/office/drawing/2010/main" val="0"/>
                </a:ext>
              </a:extLst>
            </a:blip>
            <a:srcRect/>
            <a:stretch>
              <a:fillRect/>
            </a:stretch>
          </p:blipFill>
          <p:spPr bwMode="auto">
            <a:xfrm>
              <a:off x="3343801" y="1769251"/>
              <a:ext cx="790576" cy="771525"/>
            </a:xfrm>
            <a:prstGeom prst="rect">
              <a:avLst/>
            </a:prstGeom>
            <a:solidFill>
              <a:sysClr val="window" lastClr="FFFFFF"/>
            </a:solidFill>
          </p:spPr>
        </p:pic>
        <p:pic>
          <p:nvPicPr>
            <p:cNvPr id="17" name="Picture 15">
              <a:extLst>
                <a:ext uri="{FF2B5EF4-FFF2-40B4-BE49-F238E27FC236}">
                  <a16:creationId xmlns:a16="http://schemas.microsoft.com/office/drawing/2014/main" id="{D881F6BA-2CFA-F264-03C2-F074ED1F061E}"/>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artisticGlowDiffused trans="32000" intensity="2"/>
                      </a14:imgEffect>
                    </a14:imgLayer>
                  </a14:imgProps>
                </a:ext>
                <a:ext uri="{28A0092B-C50C-407E-A947-70E740481C1C}">
                  <a14:useLocalDpi xmlns:a14="http://schemas.microsoft.com/office/drawing/2010/main" val="0"/>
                </a:ext>
              </a:extLst>
            </a:blip>
            <a:srcRect/>
            <a:stretch>
              <a:fillRect/>
            </a:stretch>
          </p:blipFill>
          <p:spPr bwMode="auto">
            <a:xfrm>
              <a:off x="1314176" y="1791796"/>
              <a:ext cx="718461" cy="718461"/>
            </a:xfrm>
            <a:prstGeom prst="rect">
              <a:avLst/>
            </a:prstGeom>
            <a:solidFill>
              <a:sysClr val="window" lastClr="FFFFFF"/>
            </a:solidFill>
            <a:ln>
              <a:noFill/>
            </a:ln>
            <a:extLst>
              <a:ext uri="{91240B29-F687-4F45-9708-019B960494DF}">
                <a14:hiddenLine xmlns:a14="http://schemas.microsoft.com/office/drawing/2010/main" w="9525">
                  <a:solidFill>
                    <a:schemeClr val="tx1"/>
                  </a:solidFill>
                  <a:miter lim="800000"/>
                  <a:headEnd/>
                  <a:tailEnd/>
                </a14:hiddenLine>
              </a:ext>
            </a:extLst>
          </p:spPr>
        </p:pic>
        <p:cxnSp>
          <p:nvCxnSpPr>
            <p:cNvPr id="18" name="Straight Arrow Connector 17">
              <a:extLst>
                <a:ext uri="{FF2B5EF4-FFF2-40B4-BE49-F238E27FC236}">
                  <a16:creationId xmlns:a16="http://schemas.microsoft.com/office/drawing/2014/main" id="{71F5E2C7-2D39-EB7F-55DB-FCEB8C82D9A7}"/>
                </a:ext>
              </a:extLst>
            </p:cNvPr>
            <p:cNvCxnSpPr>
              <a:cxnSpLocks/>
              <a:stCxn id="17" idx="2"/>
              <a:endCxn id="14" idx="0"/>
            </p:cNvCxnSpPr>
            <p:nvPr/>
          </p:nvCxnSpPr>
          <p:spPr>
            <a:xfrm>
              <a:off x="1673407" y="2510257"/>
              <a:ext cx="1019814" cy="317235"/>
            </a:xfrm>
            <a:prstGeom prst="straightConnector1">
              <a:avLst/>
            </a:prstGeom>
            <a:solidFill>
              <a:sysClr val="window" lastClr="FFFFFF"/>
            </a:solidFill>
            <a:ln w="28575" cap="flat" cmpd="sng" algn="ctr">
              <a:solidFill>
                <a:schemeClr val="bg1">
                  <a:lumMod val="65000"/>
                  <a:alpha val="50196"/>
                </a:schemeClr>
              </a:solidFill>
              <a:prstDash val="sysDot"/>
              <a:headEnd type="arrow"/>
              <a:tailEnd type="arrow"/>
            </a:ln>
            <a:effectLst/>
          </p:spPr>
        </p:cxnSp>
        <p:cxnSp>
          <p:nvCxnSpPr>
            <p:cNvPr id="19" name="Straight Arrow Connector 18">
              <a:extLst>
                <a:ext uri="{FF2B5EF4-FFF2-40B4-BE49-F238E27FC236}">
                  <a16:creationId xmlns:a16="http://schemas.microsoft.com/office/drawing/2014/main" id="{A55104AF-6BA1-1F53-4C34-F2AB1541B2DF}"/>
                </a:ext>
              </a:extLst>
            </p:cNvPr>
            <p:cNvCxnSpPr>
              <a:cxnSpLocks/>
              <a:stCxn id="17" idx="3"/>
              <a:endCxn id="15" idx="1"/>
            </p:cNvCxnSpPr>
            <p:nvPr/>
          </p:nvCxnSpPr>
          <p:spPr>
            <a:xfrm>
              <a:off x="2032637" y="2151027"/>
              <a:ext cx="1311164" cy="3987"/>
            </a:xfrm>
            <a:prstGeom prst="straightConnector1">
              <a:avLst/>
            </a:prstGeom>
            <a:solidFill>
              <a:sysClr val="window" lastClr="FFFFFF"/>
            </a:solidFill>
            <a:ln w="28575" cap="flat" cmpd="sng" algn="ctr">
              <a:solidFill>
                <a:schemeClr val="bg1">
                  <a:lumMod val="65000"/>
                  <a:alpha val="50196"/>
                </a:schemeClr>
              </a:solidFill>
              <a:prstDash val="sysDot"/>
              <a:headEnd type="arrow"/>
              <a:tailEnd type="arrow"/>
            </a:ln>
            <a:effectLst/>
          </p:spPr>
        </p:cxnSp>
        <p:sp>
          <p:nvSpPr>
            <p:cNvPr id="20" name="TextBox 19">
              <a:extLst>
                <a:ext uri="{FF2B5EF4-FFF2-40B4-BE49-F238E27FC236}">
                  <a16:creationId xmlns:a16="http://schemas.microsoft.com/office/drawing/2014/main" id="{8CE5C6B2-5A23-44FF-3D92-4C9538216EEE}"/>
                </a:ext>
              </a:extLst>
            </p:cNvPr>
            <p:cNvSpPr txBox="1"/>
            <p:nvPr/>
          </p:nvSpPr>
          <p:spPr>
            <a:xfrm>
              <a:off x="3387468" y="1565557"/>
              <a:ext cx="667046" cy="230832"/>
            </a:xfrm>
            <a:prstGeom prst="rect">
              <a:avLst/>
            </a:prstGeom>
            <a:noFill/>
          </p:spPr>
          <p:txBody>
            <a:bodyPr wrap="square" rtlCol="0">
              <a:spAutoFit/>
            </a:bodyPr>
            <a:lstStyle/>
            <a:p>
              <a:pPr algn="ctr"/>
              <a:r>
                <a:rPr lang="en-US" sz="900" b="1">
                  <a:solidFill>
                    <a:srgbClr val="002451">
                      <a:alpha val="48000"/>
                    </a:srgbClr>
                  </a:solidFill>
                  <a:latin typeface="Arial" panose="020B0604020202020204" pitchFamily="34" charset="0"/>
                  <a:ea typeface="Aptos" panose="020B0004020202020204" pitchFamily="34" charset="0"/>
                  <a:cs typeface="Aptos" panose="020B0004020202020204" pitchFamily="34" charset="0"/>
                </a:rPr>
                <a:t>EOHHS</a:t>
              </a:r>
              <a:endParaRPr lang="en-US" sz="900">
                <a:solidFill>
                  <a:srgbClr val="000000">
                    <a:alpha val="48000"/>
                  </a:srgbClr>
                </a:solidFill>
                <a:latin typeface="Arial"/>
              </a:endParaRPr>
            </a:p>
          </p:txBody>
        </p:sp>
      </p:grpSp>
      <p:cxnSp>
        <p:nvCxnSpPr>
          <p:cNvPr id="21" name="Straight Arrow Connector 20">
            <a:extLst>
              <a:ext uri="{FF2B5EF4-FFF2-40B4-BE49-F238E27FC236}">
                <a16:creationId xmlns:a16="http://schemas.microsoft.com/office/drawing/2014/main" id="{D8C2D11A-2312-3EF2-4EE1-77C6FE8C2628}"/>
              </a:ext>
            </a:extLst>
          </p:cNvPr>
          <p:cNvCxnSpPr>
            <a:cxnSpLocks/>
            <a:stCxn id="15" idx="2"/>
            <a:endCxn id="14" idx="0"/>
          </p:cNvCxnSpPr>
          <p:nvPr/>
        </p:nvCxnSpPr>
        <p:spPr>
          <a:xfrm flipH="1">
            <a:off x="2821882" y="1751872"/>
            <a:ext cx="1014316" cy="286716"/>
          </a:xfrm>
          <a:prstGeom prst="straightConnector1">
            <a:avLst/>
          </a:prstGeom>
          <a:solidFill>
            <a:sysClr val="window" lastClr="FFFFFF"/>
          </a:solidFill>
          <a:ln w="28575" cap="flat" cmpd="sng" algn="ctr">
            <a:solidFill>
              <a:schemeClr val="bg1">
                <a:lumMod val="65000"/>
                <a:alpha val="50196"/>
              </a:schemeClr>
            </a:solidFill>
            <a:prstDash val="sysDot"/>
            <a:headEnd type="arrow"/>
            <a:tailEnd type="arrow"/>
          </a:ln>
          <a:effectLst/>
        </p:spPr>
      </p:cxnSp>
      <p:sp>
        <p:nvSpPr>
          <p:cNvPr id="3" name="TextBox 2">
            <a:extLst>
              <a:ext uri="{FF2B5EF4-FFF2-40B4-BE49-F238E27FC236}">
                <a16:creationId xmlns:a16="http://schemas.microsoft.com/office/drawing/2014/main" id="{20B7878C-2810-8E68-5C74-19987639CBFC}"/>
              </a:ext>
            </a:extLst>
          </p:cNvPr>
          <p:cNvSpPr txBox="1"/>
          <p:nvPr/>
        </p:nvSpPr>
        <p:spPr>
          <a:xfrm>
            <a:off x="11560629" y="6216479"/>
            <a:ext cx="483325" cy="307777"/>
          </a:xfrm>
          <a:prstGeom prst="rect">
            <a:avLst/>
          </a:prstGeom>
          <a:noFill/>
          <a:ln>
            <a:solidFill>
              <a:schemeClr val="bg1"/>
            </a:solidFill>
          </a:ln>
        </p:spPr>
        <p:txBody>
          <a:bodyPr wrap="square" rtlCol="0">
            <a:spAutoFit/>
          </a:bodyPr>
          <a:lstStyle/>
          <a:p>
            <a:r>
              <a:rPr lang="en-US" sz="1400" dirty="0"/>
              <a:t>7</a:t>
            </a:r>
          </a:p>
        </p:txBody>
      </p:sp>
    </p:spTree>
    <p:extLst>
      <p:ext uri="{BB962C8B-B14F-4D97-AF65-F5344CB8AC3E}">
        <p14:creationId xmlns:p14="http://schemas.microsoft.com/office/powerpoint/2010/main" val="1608012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4A6810B7-25D4-348D-BE21-4760CF13B9A9}"/>
              </a:ext>
            </a:extLst>
          </p:cNvPr>
          <p:cNvGraphicFramePr>
            <a:graphicFrameLocks noChangeAspect="1"/>
          </p:cNvGraphicFramePr>
          <p:nvPr>
            <p:custDataLst>
              <p:tags r:id="rId1"/>
            </p:custDataLst>
            <p:extLst>
              <p:ext uri="{D42A27DB-BD31-4B8C-83A1-F6EECF244321}">
                <p14:modId xmlns:p14="http://schemas.microsoft.com/office/powerpoint/2010/main" val="13829878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9" name="think-cell data - do not delete" hidden="1">
                        <a:extLst>
                          <a:ext uri="{FF2B5EF4-FFF2-40B4-BE49-F238E27FC236}">
                            <a16:creationId xmlns:a16="http://schemas.microsoft.com/office/drawing/2014/main" id="{4A6810B7-25D4-348D-BE21-4760CF13B9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CE5E238-2290-7DA0-A17F-076C828DA540}"/>
              </a:ext>
            </a:extLst>
          </p:cNvPr>
          <p:cNvSpPr>
            <a:spLocks noGrp="1"/>
          </p:cNvSpPr>
          <p:nvPr>
            <p:ph type="title"/>
          </p:nvPr>
        </p:nvSpPr>
        <p:spPr>
          <a:xfrm>
            <a:off x="233261" y="234864"/>
            <a:ext cx="11893221" cy="584775"/>
          </a:xfrm>
        </p:spPr>
        <p:txBody>
          <a:bodyPr vert="horz"/>
          <a:lstStyle/>
          <a:p>
            <a:r>
              <a:rPr lang="en-US"/>
              <a:t>In RY25 9 rest home received rate decreases, some received rate increases and the majority remained the same as RY24</a:t>
            </a:r>
          </a:p>
        </p:txBody>
      </p:sp>
      <p:graphicFrame>
        <p:nvGraphicFramePr>
          <p:cNvPr id="4" name="Table 3">
            <a:extLst>
              <a:ext uri="{FF2B5EF4-FFF2-40B4-BE49-F238E27FC236}">
                <a16:creationId xmlns:a16="http://schemas.microsoft.com/office/drawing/2014/main" id="{5FA1631A-ED7F-CC7C-C26F-F075B571DB08}"/>
              </a:ext>
            </a:extLst>
          </p:cNvPr>
          <p:cNvGraphicFramePr>
            <a:graphicFrameLocks noGrp="1"/>
          </p:cNvGraphicFramePr>
          <p:nvPr>
            <p:extLst>
              <p:ext uri="{D42A27DB-BD31-4B8C-83A1-F6EECF244321}">
                <p14:modId xmlns:p14="http://schemas.microsoft.com/office/powerpoint/2010/main" val="693284359"/>
              </p:ext>
            </p:extLst>
          </p:nvPr>
        </p:nvGraphicFramePr>
        <p:xfrm>
          <a:off x="705510" y="1647704"/>
          <a:ext cx="5876265" cy="4797296"/>
        </p:xfrm>
        <a:graphic>
          <a:graphicData uri="http://schemas.openxmlformats.org/drawingml/2006/table">
            <a:tbl>
              <a:tblPr firstRow="1" bandRow="1">
                <a:tableStyleId>{5940675A-B579-460E-94D1-54222C63F5DA}</a:tableStyleId>
              </a:tblPr>
              <a:tblGrid>
                <a:gridCol w="4069446">
                  <a:extLst>
                    <a:ext uri="{9D8B030D-6E8A-4147-A177-3AD203B41FA5}">
                      <a16:colId xmlns:a16="http://schemas.microsoft.com/office/drawing/2014/main" val="915375018"/>
                    </a:ext>
                  </a:extLst>
                </a:gridCol>
                <a:gridCol w="1806819">
                  <a:extLst>
                    <a:ext uri="{9D8B030D-6E8A-4147-A177-3AD203B41FA5}">
                      <a16:colId xmlns:a16="http://schemas.microsoft.com/office/drawing/2014/main" val="1004760136"/>
                    </a:ext>
                  </a:extLst>
                </a:gridCol>
              </a:tblGrid>
              <a:tr h="568846">
                <a:tc gridSpan="2">
                  <a:txBody>
                    <a:bodyPr/>
                    <a:lstStyle/>
                    <a:p>
                      <a:pPr algn="ctr"/>
                      <a:r>
                        <a:rPr lang="en-US" sz="1600" b="1">
                          <a:solidFill>
                            <a:schemeClr val="tx1"/>
                          </a:solidFill>
                        </a:rPr>
                        <a:t>Fiscal Impact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extLst>
                  <a:ext uri="{0D108BD9-81ED-4DB2-BD59-A6C34878D82A}">
                    <a16:rowId xmlns:a16="http://schemas.microsoft.com/office/drawing/2014/main" val="3181437226"/>
                  </a:ext>
                </a:extLst>
              </a:tr>
              <a:tr h="794826">
                <a:tc>
                  <a:txBody>
                    <a:bodyPr/>
                    <a:lstStyle/>
                    <a:p>
                      <a:r>
                        <a:rPr lang="en-US" sz="1600"/>
                        <a:t>Cost report rebase to 2022 &amp; 6.98% Cost Adjustment Factor (CAF)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1600" b="1">
                        <a:solidFill>
                          <a:srgbClr val="FF0000"/>
                        </a:solidFill>
                      </a:endParaRPr>
                    </a:p>
                    <a:p>
                      <a:pPr algn="r"/>
                      <a:r>
                        <a:rPr lang="en-US" sz="1600" b="1">
                          <a:solidFill>
                            <a:srgbClr val="C20633"/>
                          </a:solidFill>
                        </a:rPr>
                        <a:t>($15,810,000)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3586311"/>
                  </a:ext>
                </a:extLst>
              </a:tr>
              <a:tr h="568846">
                <a:tc>
                  <a:txBody>
                    <a:bodyPr/>
                    <a:lstStyle/>
                    <a:p>
                      <a:r>
                        <a:rPr lang="en-US" sz="1600"/>
                        <a:t>Removal of the GAFC Add-on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a:solidFill>
                            <a:schemeClr val="tx1"/>
                          </a:solidFill>
                        </a:rPr>
                        <a:t>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0641251"/>
                  </a:ext>
                </a:extLst>
              </a:tr>
              <a:tr h="568846">
                <a:tc>
                  <a:txBody>
                    <a:bodyPr/>
                    <a:lstStyle/>
                    <a:p>
                      <a:r>
                        <a:rPr lang="en-US" sz="1600"/>
                        <a:t>DTA &amp; EAEDC Add-on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a:solidFill>
                            <a:schemeClr val="tx1"/>
                          </a:solidFill>
                        </a:rPr>
                        <a:t>$10,869,000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1262864"/>
                  </a:ext>
                </a:extLst>
              </a:tr>
              <a:tr h="568846">
                <a:tc>
                  <a:txBody>
                    <a:bodyPr/>
                    <a:lstStyle/>
                    <a:p>
                      <a:r>
                        <a:rPr lang="en-US" sz="1600"/>
                        <a:t>Resident Care Add-on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a:solidFill>
                            <a:schemeClr val="tx1"/>
                          </a:solidFill>
                        </a:rPr>
                        <a:t>                       $2,238,000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4200724"/>
                  </a:ext>
                </a:extLst>
              </a:tr>
              <a:tr h="568846">
                <a:tc>
                  <a:txBody>
                    <a:bodyPr/>
                    <a:lstStyle/>
                    <a:p>
                      <a:r>
                        <a:rPr lang="en-US" sz="1600"/>
                        <a:t>Hold Harmless Adjustment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a:solidFill>
                            <a:schemeClr val="tx1"/>
                          </a:solidFill>
                        </a:rPr>
                        <a:t>$3,476,000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9215996"/>
                  </a:ext>
                </a:extLst>
              </a:tr>
              <a:tr h="568846">
                <a:tc>
                  <a:txBody>
                    <a:bodyPr/>
                    <a:lstStyle/>
                    <a:p>
                      <a:r>
                        <a:rPr lang="en-US" sz="1600"/>
                        <a:t>RCC-Q Downward Adjustment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a:solidFill>
                            <a:srgbClr val="C20633"/>
                          </a:solidFill>
                        </a:rPr>
                        <a:t>($773,000)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2380694"/>
                  </a:ext>
                </a:extLst>
              </a:tr>
              <a:tr h="568846">
                <a:tc>
                  <a:txBody>
                    <a:bodyPr/>
                    <a:lstStyle/>
                    <a:p>
                      <a:r>
                        <a:rPr lang="en-US" sz="1600" b="1"/>
                        <a:t>Total Fiscal Impact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819985"/>
                  </a:ext>
                </a:extLst>
              </a:tr>
            </a:tbl>
          </a:graphicData>
        </a:graphic>
      </p:graphicFrame>
      <p:sp>
        <p:nvSpPr>
          <p:cNvPr id="6" name="TextBox 5">
            <a:extLst>
              <a:ext uri="{FF2B5EF4-FFF2-40B4-BE49-F238E27FC236}">
                <a16:creationId xmlns:a16="http://schemas.microsoft.com/office/drawing/2014/main" id="{96BCC656-C7ED-C4CB-F60E-D59F3787334B}"/>
              </a:ext>
            </a:extLst>
          </p:cNvPr>
          <p:cNvSpPr txBox="1"/>
          <p:nvPr/>
        </p:nvSpPr>
        <p:spPr>
          <a:xfrm>
            <a:off x="149389" y="910174"/>
            <a:ext cx="11893221" cy="507831"/>
          </a:xfrm>
          <a:prstGeom prst="rect">
            <a:avLst/>
          </a:prstGeom>
          <a:noFill/>
        </p:spPr>
        <p:txBody>
          <a:bodyPr wrap="square">
            <a:spAutoFit/>
          </a:bodyPr>
          <a:lstStyle/>
          <a:p>
            <a:r>
              <a:rPr lang="en-US" sz="1350">
                <a:solidFill>
                  <a:srgbClr val="000000"/>
                </a:solidFill>
                <a:latin typeface="Arial" panose="020B0604020202020204" pitchFamily="34" charset="0"/>
              </a:rPr>
              <a:t>The table below outlines the fiscal impact for RY25 by rate component. CHIA utilized 2022 cost reports and applied the inflation adjustment (CAF) to establish RY25 rates, resulting in a savings of </a:t>
            </a:r>
            <a:r>
              <a:rPr lang="en-US" sz="1350" b="1">
                <a:solidFill>
                  <a:srgbClr val="000000"/>
                </a:solidFill>
                <a:latin typeface="Arial" panose="020B0604020202020204" pitchFamily="34" charset="0"/>
              </a:rPr>
              <a:t>$15.8M</a:t>
            </a:r>
            <a:r>
              <a:rPr lang="en-US" sz="1350">
                <a:solidFill>
                  <a:srgbClr val="000000"/>
                </a:solidFill>
                <a:latin typeface="Arial" panose="020B0604020202020204" pitchFamily="34" charset="0"/>
              </a:rPr>
              <a:t>. However, after various add-ons and adjustments were incorporated, the fiscal impact netted to $0.</a:t>
            </a:r>
            <a:endParaRPr lang="en-US" sz="1350"/>
          </a:p>
        </p:txBody>
      </p:sp>
      <p:sp>
        <p:nvSpPr>
          <p:cNvPr id="7" name="Rectangle 6">
            <a:extLst>
              <a:ext uri="{FF2B5EF4-FFF2-40B4-BE49-F238E27FC236}">
                <a16:creationId xmlns:a16="http://schemas.microsoft.com/office/drawing/2014/main" id="{6D2F04E1-C9CF-05C7-0C83-5C53D47FD97D}"/>
              </a:ext>
            </a:extLst>
          </p:cNvPr>
          <p:cNvSpPr/>
          <p:nvPr/>
        </p:nvSpPr>
        <p:spPr bwMode="auto">
          <a:xfrm>
            <a:off x="6848475" y="1668249"/>
            <a:ext cx="5278007" cy="4776751"/>
          </a:xfrm>
          <a:prstGeom prst="rect">
            <a:avLst/>
          </a:prstGeom>
          <a:solidFill>
            <a:schemeClr val="bg1"/>
          </a:solidFill>
          <a:ln w="9525">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spcAft>
                <a:spcPts val="600"/>
              </a:spcAft>
              <a:buFont typeface="Wingdings" panose="05000000000000000000" pitchFamily="2" charset="2"/>
              <a:buChar char="§"/>
            </a:pPr>
            <a:r>
              <a:rPr lang="en-US" sz="1200"/>
              <a:t>Rates were rebased to 2022 cost reports along with a 6.98% CAF increase</a:t>
            </a:r>
          </a:p>
          <a:p>
            <a:pPr marL="742950" lvl="1" indent="-285750">
              <a:spcAft>
                <a:spcPts val="600"/>
              </a:spcAft>
              <a:buFont typeface="Arial" panose="020B0604020202020204" pitchFamily="34" charset="0"/>
              <a:buChar char="-"/>
            </a:pPr>
            <a:r>
              <a:rPr lang="en-US" sz="1200" b="1">
                <a:solidFill>
                  <a:srgbClr val="C20633"/>
                </a:solidFill>
              </a:rPr>
              <a:t>Even though rates are based on cost reports, the current methodology does not reflect this because of add-ons.</a:t>
            </a:r>
            <a:endParaRPr lang="en-US" sz="1200" b="1">
              <a:solidFill>
                <a:srgbClr val="C20633"/>
              </a:solidFill>
              <a:cs typeface="Arial"/>
            </a:endParaRPr>
          </a:p>
          <a:p>
            <a:pPr marL="742950" lvl="1" indent="-285750">
              <a:spcAft>
                <a:spcPts val="600"/>
              </a:spcAft>
              <a:buFont typeface="Arial" panose="020B0604020202020204" pitchFamily="34" charset="0"/>
              <a:buChar char="-"/>
            </a:pPr>
            <a:r>
              <a:rPr lang="en-US" sz="1200" b="1"/>
              <a:t>Rebasing to 2022 and updating inflation, without further adjustments, would result in a decrease to rates for 51 out of 52 rest homes and a savings of $15M.</a:t>
            </a:r>
            <a:endParaRPr lang="en-US" sz="1200">
              <a:cs typeface="Arial"/>
            </a:endParaRPr>
          </a:p>
          <a:p>
            <a:pPr marL="285750" indent="-285750">
              <a:spcAft>
                <a:spcPts val="600"/>
              </a:spcAft>
              <a:buFont typeface="Wingdings" panose="05000000000000000000" pitchFamily="2" charset="2"/>
              <a:buChar char="§"/>
            </a:pPr>
            <a:r>
              <a:rPr lang="en-US" sz="1200"/>
              <a:t>The GAFC add-on was removed and the DTA, EADC, and Resident Care add-ons were adjusted to account for the necessary $0 fiscal impact across all facilities</a:t>
            </a:r>
            <a:endParaRPr lang="en-US" sz="1200">
              <a:cs typeface="Arial"/>
            </a:endParaRPr>
          </a:p>
          <a:p>
            <a:pPr marL="285750" indent="-285750">
              <a:spcAft>
                <a:spcPts val="600"/>
              </a:spcAft>
              <a:buFont typeface="Wingdings" panose="05000000000000000000" pitchFamily="2" charset="2"/>
              <a:buChar char="§"/>
            </a:pPr>
            <a:r>
              <a:rPr lang="en-US" sz="1200"/>
              <a:t>After these adjustments were implemented the rest homes were held harmless to their final RY24 rates</a:t>
            </a:r>
            <a:endParaRPr lang="en-US" sz="1200">
              <a:cs typeface="Arial"/>
            </a:endParaRPr>
          </a:p>
          <a:p>
            <a:pPr marL="285750" indent="-285750">
              <a:spcAft>
                <a:spcPts val="600"/>
              </a:spcAft>
              <a:buFont typeface="Wingdings" panose="05000000000000000000" pitchFamily="2" charset="2"/>
              <a:buChar char="§"/>
            </a:pPr>
            <a:r>
              <a:rPr lang="en-US" sz="1200"/>
              <a:t>Lastly, the RCC-Q downward adjustments were implemented for all facilities whose RCC-Q score was below 80% </a:t>
            </a:r>
            <a:endParaRPr lang="en-US" sz="1200">
              <a:cs typeface="Arial"/>
            </a:endParaRPr>
          </a:p>
          <a:p>
            <a:pPr marL="742950" lvl="1" indent="-285750">
              <a:spcAft>
                <a:spcPts val="600"/>
              </a:spcAft>
              <a:buFont typeface="Arial" panose="020B0604020202020204" pitchFamily="34" charset="0"/>
              <a:buChar char="-"/>
            </a:pPr>
            <a:r>
              <a:rPr lang="en-US" sz="1200"/>
              <a:t>Based on FY24 RCC-Q scores, 9 facilities were below 80%, 8 of which will receive an overall rate decrease as a result</a:t>
            </a:r>
            <a:endParaRPr lang="en-US" sz="1200">
              <a:cs typeface="Arial"/>
            </a:endParaRPr>
          </a:p>
          <a:p>
            <a:pPr marL="742950" lvl="1" indent="-285750">
              <a:spcAft>
                <a:spcPts val="600"/>
              </a:spcAft>
              <a:buFont typeface="Arial" panose="020B0604020202020204" pitchFamily="34" charset="0"/>
              <a:buChar char="-"/>
            </a:pPr>
            <a:r>
              <a:rPr lang="en-US" sz="1200"/>
              <a:t>Based on audited FY23 RCC-Q scores, two facilities were below 80% after their RCC-Q audit last year. One of the two facilities will receive a slight decrease to its RY25 rate.</a:t>
            </a:r>
            <a:endParaRPr lang="en-US" sz="1200">
              <a:cs typeface="Arial"/>
            </a:endParaRPr>
          </a:p>
          <a:p>
            <a:pPr marL="285750" indent="-285750">
              <a:spcAft>
                <a:spcPts val="600"/>
              </a:spcAft>
              <a:buFont typeface="Wingdings" panose="05000000000000000000" pitchFamily="2" charset="2"/>
              <a:buChar char="§"/>
            </a:pPr>
            <a:r>
              <a:rPr lang="en-US" sz="1200"/>
              <a:t>All dollars related to the rate decreases were reinvested in the rate model leading to 13 facilities receiving an overall rate increase</a:t>
            </a:r>
            <a:endParaRPr lang="en-US" sz="1200">
              <a:cs typeface="Arial"/>
            </a:endParaRPr>
          </a:p>
        </p:txBody>
      </p:sp>
      <p:sp>
        <p:nvSpPr>
          <p:cNvPr id="3" name="TextBox 2">
            <a:extLst>
              <a:ext uri="{FF2B5EF4-FFF2-40B4-BE49-F238E27FC236}">
                <a16:creationId xmlns:a16="http://schemas.microsoft.com/office/drawing/2014/main" id="{9F07D7A3-B139-2884-95EE-0274F72EAD65}"/>
              </a:ext>
            </a:extLst>
          </p:cNvPr>
          <p:cNvSpPr txBox="1"/>
          <p:nvPr/>
        </p:nvSpPr>
        <p:spPr>
          <a:xfrm>
            <a:off x="11560629" y="6216479"/>
            <a:ext cx="483325" cy="307777"/>
          </a:xfrm>
          <a:prstGeom prst="rect">
            <a:avLst/>
          </a:prstGeom>
          <a:noFill/>
          <a:ln>
            <a:solidFill>
              <a:schemeClr val="bg1"/>
            </a:solidFill>
          </a:ln>
        </p:spPr>
        <p:txBody>
          <a:bodyPr wrap="square" rtlCol="0">
            <a:spAutoFit/>
          </a:bodyPr>
          <a:lstStyle/>
          <a:p>
            <a:r>
              <a:rPr lang="en-US" sz="1400" dirty="0"/>
              <a:t>8</a:t>
            </a:r>
          </a:p>
        </p:txBody>
      </p:sp>
    </p:spTree>
    <p:extLst>
      <p:ext uri="{BB962C8B-B14F-4D97-AF65-F5344CB8AC3E}">
        <p14:creationId xmlns:p14="http://schemas.microsoft.com/office/powerpoint/2010/main" val="173162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8" name="think-cell data - do not delete" hidden="1">
            <a:extLst>
              <a:ext uri="{FF2B5EF4-FFF2-40B4-BE49-F238E27FC236}">
                <a16:creationId xmlns:a16="http://schemas.microsoft.com/office/drawing/2014/main" id="{5B7D6A72-8421-8B9D-5BAD-261739B89E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38" name="think-cell data - do not delete" hidden="1">
                        <a:extLst>
                          <a:ext uri="{FF2B5EF4-FFF2-40B4-BE49-F238E27FC236}">
                            <a16:creationId xmlns:a16="http://schemas.microsoft.com/office/drawing/2014/main" id="{5B7D6A72-8421-8B9D-5BAD-261739B89E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9" name="Rectangle 38">
            <a:extLst>
              <a:ext uri="{FF2B5EF4-FFF2-40B4-BE49-F238E27FC236}">
                <a16:creationId xmlns:a16="http://schemas.microsoft.com/office/drawing/2014/main" id="{01186031-00BA-9DFC-3AC9-A761D31D4692}"/>
              </a:ext>
            </a:extLst>
          </p:cNvPr>
          <p:cNvSpPr/>
          <p:nvPr/>
        </p:nvSpPr>
        <p:spPr bwMode="auto">
          <a:xfrm>
            <a:off x="6546018" y="1103479"/>
            <a:ext cx="5490270" cy="5517544"/>
          </a:xfrm>
          <a:prstGeom prst="rect">
            <a:avLst/>
          </a:prstGeom>
          <a:solidFill>
            <a:schemeClr val="bg2"/>
          </a:solidFill>
          <a:ln w="9525">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base">
              <a:spcBef>
                <a:spcPct val="0"/>
              </a:spcBef>
              <a:spcAft>
                <a:spcPct val="0"/>
              </a:spcAft>
            </a:pPr>
            <a:endParaRPr lang="en-US" sz="1000">
              <a:solidFill>
                <a:srgbClr val="000000"/>
              </a:solidFill>
              <a:latin typeface="Arial"/>
            </a:endParaRPr>
          </a:p>
        </p:txBody>
      </p:sp>
      <p:sp>
        <p:nvSpPr>
          <p:cNvPr id="37" name="Rectangle 36">
            <a:extLst>
              <a:ext uri="{FF2B5EF4-FFF2-40B4-BE49-F238E27FC236}">
                <a16:creationId xmlns:a16="http://schemas.microsoft.com/office/drawing/2014/main" id="{15C30811-791E-9E5F-3ED2-514A4AA8DEEA}"/>
              </a:ext>
            </a:extLst>
          </p:cNvPr>
          <p:cNvSpPr/>
          <p:nvPr/>
        </p:nvSpPr>
        <p:spPr bwMode="auto">
          <a:xfrm>
            <a:off x="2658046" y="1103479"/>
            <a:ext cx="3702998" cy="5517544"/>
          </a:xfrm>
          <a:prstGeom prst="rect">
            <a:avLst/>
          </a:prstGeom>
          <a:solidFill>
            <a:schemeClr val="bg2"/>
          </a:solidFill>
          <a:ln w="9525">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base">
              <a:spcBef>
                <a:spcPct val="0"/>
              </a:spcBef>
              <a:spcAft>
                <a:spcPct val="0"/>
              </a:spcAft>
            </a:pPr>
            <a:endParaRPr lang="en-US" sz="1000">
              <a:solidFill>
                <a:srgbClr val="000000"/>
              </a:solidFill>
              <a:latin typeface="Arial"/>
            </a:endParaRPr>
          </a:p>
        </p:txBody>
      </p:sp>
      <p:sp>
        <p:nvSpPr>
          <p:cNvPr id="2" name="Title 1">
            <a:extLst>
              <a:ext uri="{FF2B5EF4-FFF2-40B4-BE49-F238E27FC236}">
                <a16:creationId xmlns:a16="http://schemas.microsoft.com/office/drawing/2014/main" id="{3D10B275-9C58-CFA6-A702-A9F796B60DD8}"/>
              </a:ext>
            </a:extLst>
          </p:cNvPr>
          <p:cNvSpPr>
            <a:spLocks noGrp="1"/>
          </p:cNvSpPr>
          <p:nvPr>
            <p:ph type="title"/>
          </p:nvPr>
        </p:nvSpPr>
        <p:spPr>
          <a:xfrm>
            <a:off x="233261" y="292014"/>
            <a:ext cx="11893221" cy="584775"/>
          </a:xfrm>
        </p:spPr>
        <p:txBody>
          <a:bodyPr vert="horz"/>
          <a:lstStyle/>
          <a:p>
            <a:r>
              <a:rPr lang="en-US"/>
              <a:t>Rest homes and nursing facilities are subject to different staffing requirements. However, the lower range of nursing facility rates is comparable to the rates of certain rest homes.</a:t>
            </a:r>
          </a:p>
        </p:txBody>
      </p:sp>
      <p:sp>
        <p:nvSpPr>
          <p:cNvPr id="25" name="TextBox 24">
            <a:extLst>
              <a:ext uri="{FF2B5EF4-FFF2-40B4-BE49-F238E27FC236}">
                <a16:creationId xmlns:a16="http://schemas.microsoft.com/office/drawing/2014/main" id="{56C29C12-51BA-6EB9-B11C-6943C4F5882E}"/>
              </a:ext>
            </a:extLst>
          </p:cNvPr>
          <p:cNvSpPr txBox="1"/>
          <p:nvPr/>
        </p:nvSpPr>
        <p:spPr>
          <a:xfrm>
            <a:off x="6096000" y="3957416"/>
            <a:ext cx="6019800" cy="2292935"/>
          </a:xfrm>
          <a:prstGeom prst="rect">
            <a:avLst/>
          </a:prstGeom>
          <a:noFill/>
        </p:spPr>
        <p:txBody>
          <a:bodyPr wrap="square">
            <a:spAutoFit/>
          </a:bodyPr>
          <a:lstStyle/>
          <a:p>
            <a:r>
              <a:rPr lang="en-US" sz="1300" b="1" i="1"/>
              <a:t>Nursing facilities shall provide: </a:t>
            </a:r>
          </a:p>
          <a:p>
            <a:pPr marL="228600" indent="-228600">
              <a:buAutoNum type="alphaLcParenBoth"/>
            </a:pPr>
            <a:r>
              <a:rPr lang="en-US" sz="1300"/>
              <a:t>F/T director of nurses during the day shift. </a:t>
            </a:r>
          </a:p>
          <a:p>
            <a:pPr marL="228600" indent="-228600">
              <a:buAutoNum type="alphaLcParenBoth"/>
            </a:pPr>
            <a:r>
              <a:rPr lang="en-US" sz="1300"/>
              <a:t>F/T supervisor of nurses during the day shift, 5 days/week</a:t>
            </a:r>
          </a:p>
          <a:p>
            <a:pPr marL="228600" indent="-228600">
              <a:buAutoNum type="alphaLcParenBoth"/>
            </a:pPr>
            <a:r>
              <a:rPr lang="en-US" sz="1300"/>
              <a:t>RN 24 hours per day, 7 days/week for each unit</a:t>
            </a:r>
          </a:p>
          <a:p>
            <a:pPr marL="228600" indent="-228600">
              <a:buAutoNum type="alphaLcParenBoth"/>
            </a:pPr>
            <a:r>
              <a:rPr lang="en-US" sz="1300"/>
              <a:t>Sufficient staffing (RNs, LPNs, &amp; CNAs): at least 3.58h/resident/day, of which at least 0.508h must be care provided to each resident by an RN. The facility must provide adequate nursing care to meet the needs of each resident, which may necessitate staffing that exceeds the minimum requirement. </a:t>
            </a:r>
          </a:p>
          <a:p>
            <a:pPr marL="228600" indent="-228600">
              <a:buAutoNum type="alphaLcParenBoth"/>
            </a:pPr>
            <a:r>
              <a:rPr lang="en-US" sz="1300"/>
              <a:t>Depending on a NF size, the facility may have to have a F/T social worker</a:t>
            </a:r>
          </a:p>
          <a:p>
            <a:pPr marL="228600" indent="-228600">
              <a:buAutoNum type="alphaLcParenBoth"/>
            </a:pPr>
            <a:r>
              <a:rPr lang="en-US" sz="1300"/>
              <a:t>Other staff (dietary, activities, etc.)</a:t>
            </a:r>
          </a:p>
        </p:txBody>
      </p:sp>
      <p:sp>
        <p:nvSpPr>
          <p:cNvPr id="26" name="TextBox 25">
            <a:extLst>
              <a:ext uri="{FF2B5EF4-FFF2-40B4-BE49-F238E27FC236}">
                <a16:creationId xmlns:a16="http://schemas.microsoft.com/office/drawing/2014/main" id="{376E0EF1-8F24-4342-5E4E-5F4C1CD13DB8}"/>
              </a:ext>
            </a:extLst>
          </p:cNvPr>
          <p:cNvSpPr txBox="1"/>
          <p:nvPr/>
        </p:nvSpPr>
        <p:spPr>
          <a:xfrm>
            <a:off x="554252" y="3950220"/>
            <a:ext cx="5356774" cy="1292662"/>
          </a:xfrm>
          <a:prstGeom prst="rect">
            <a:avLst/>
          </a:prstGeom>
          <a:noFill/>
        </p:spPr>
        <p:txBody>
          <a:bodyPr wrap="square">
            <a:spAutoFit/>
          </a:bodyPr>
          <a:lstStyle/>
          <a:p>
            <a:r>
              <a:rPr lang="en-US" sz="1300" b="1" i="1"/>
              <a:t>Rest homes shall provide: </a:t>
            </a:r>
          </a:p>
          <a:p>
            <a:pPr marL="228600" indent="-228600">
              <a:buFont typeface="+mj-lt"/>
              <a:buAutoNum type="alphaLcParenR"/>
            </a:pPr>
            <a:r>
              <a:rPr lang="en-US" sz="1300"/>
              <a:t>One responsible person on the premises at all times</a:t>
            </a:r>
          </a:p>
          <a:p>
            <a:pPr marL="228600" indent="-228600">
              <a:buFont typeface="+mj-lt"/>
              <a:buAutoNum type="alphaLcParenR"/>
            </a:pPr>
            <a:r>
              <a:rPr lang="en-US" sz="1300"/>
              <a:t>If less than 20 beds: at least one responsible person per 10 residents during the waking hours</a:t>
            </a:r>
          </a:p>
          <a:p>
            <a:pPr marL="228600" indent="-228600">
              <a:buFont typeface="+mj-lt"/>
              <a:buAutoNum type="alphaLcParenR"/>
            </a:pPr>
            <a:r>
              <a:rPr lang="en-US" sz="1300"/>
              <a:t>If more than 20 beds, at least one responsible person per unit at all times </a:t>
            </a:r>
          </a:p>
        </p:txBody>
      </p:sp>
      <p:cxnSp>
        <p:nvCxnSpPr>
          <p:cNvPr id="29" name="Straight Connector 28">
            <a:extLst>
              <a:ext uri="{FF2B5EF4-FFF2-40B4-BE49-F238E27FC236}">
                <a16:creationId xmlns:a16="http://schemas.microsoft.com/office/drawing/2014/main" id="{C6F5483A-0CA7-A20E-A551-FD13061C041B}"/>
              </a:ext>
            </a:extLst>
          </p:cNvPr>
          <p:cNvCxnSpPr/>
          <p:nvPr/>
        </p:nvCxnSpPr>
        <p:spPr>
          <a:xfrm>
            <a:off x="233260" y="3696335"/>
            <a:ext cx="11725479"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0C71E39-E14F-34B0-F8CA-FBBBB275CFDD}"/>
              </a:ext>
            </a:extLst>
          </p:cNvPr>
          <p:cNvSpPr txBox="1"/>
          <p:nvPr/>
        </p:nvSpPr>
        <p:spPr>
          <a:xfrm>
            <a:off x="625206" y="5342929"/>
            <a:ext cx="5042169" cy="400110"/>
          </a:xfrm>
          <a:prstGeom prst="rect">
            <a:avLst/>
          </a:prstGeom>
          <a:noFill/>
        </p:spPr>
        <p:txBody>
          <a:bodyPr wrap="square" rtlCol="0">
            <a:spAutoFit/>
          </a:bodyPr>
          <a:lstStyle/>
          <a:p>
            <a:r>
              <a:rPr lang="en-US" sz="1000"/>
              <a:t>* Responsible person: 21 years or older, hold at least a high school diploma, and possess good moral character with the ability to make mature and accurate judgments</a:t>
            </a:r>
          </a:p>
        </p:txBody>
      </p:sp>
      <p:pic>
        <p:nvPicPr>
          <p:cNvPr id="3" name="Picture 2" descr="updated_rates_bands_no_text_box_retry.png">
            <a:extLst>
              <a:ext uri="{FF2B5EF4-FFF2-40B4-BE49-F238E27FC236}">
                <a16:creationId xmlns:a16="http://schemas.microsoft.com/office/drawing/2014/main" id="{F715B8E0-20A5-696F-DE59-F2D28947F2B2}"/>
              </a:ext>
            </a:extLst>
          </p:cNvPr>
          <p:cNvPicPr>
            <a:picLocks noChangeAspect="1"/>
          </p:cNvPicPr>
          <p:nvPr/>
        </p:nvPicPr>
        <p:blipFill>
          <a:blip r:embed="rId6"/>
          <a:srcRect l="1976" t="14978"/>
          <a:stretch/>
        </p:blipFill>
        <p:spPr>
          <a:xfrm>
            <a:off x="923872" y="1348494"/>
            <a:ext cx="10344256" cy="2247793"/>
          </a:xfrm>
          <a:prstGeom prst="rect">
            <a:avLst/>
          </a:prstGeom>
        </p:spPr>
      </p:pic>
      <p:sp>
        <p:nvSpPr>
          <p:cNvPr id="4" name="TextBox 3">
            <a:extLst>
              <a:ext uri="{FF2B5EF4-FFF2-40B4-BE49-F238E27FC236}">
                <a16:creationId xmlns:a16="http://schemas.microsoft.com/office/drawing/2014/main" id="{4FB308C5-9B11-1ABD-4D39-3DAC95A387BD}"/>
              </a:ext>
            </a:extLst>
          </p:cNvPr>
          <p:cNvSpPr txBox="1"/>
          <p:nvPr/>
        </p:nvSpPr>
        <p:spPr>
          <a:xfrm>
            <a:off x="3886200" y="1876425"/>
            <a:ext cx="1891658" cy="615553"/>
          </a:xfrm>
          <a:prstGeom prst="rect">
            <a:avLst/>
          </a:prstGeom>
          <a:solidFill>
            <a:schemeClr val="bg1"/>
          </a:solidFill>
        </p:spPr>
        <p:txBody>
          <a:bodyPr wrap="square" rtlCol="0">
            <a:spAutoFit/>
          </a:bodyPr>
          <a:lstStyle/>
          <a:p>
            <a:pPr algn="ctr"/>
            <a:r>
              <a:rPr lang="en-US" sz="850"/>
              <a:t>15 Rest Homes (29%) and 314 Nursing Facilities (95%) fall within the $182–$243 rate overlap between the two providers.</a:t>
            </a:r>
          </a:p>
        </p:txBody>
      </p:sp>
      <p:sp>
        <p:nvSpPr>
          <p:cNvPr id="6" name="TextBox 5">
            <a:extLst>
              <a:ext uri="{FF2B5EF4-FFF2-40B4-BE49-F238E27FC236}">
                <a16:creationId xmlns:a16="http://schemas.microsoft.com/office/drawing/2014/main" id="{37CEE01D-E66F-7430-D82F-96E8BA8EB11C}"/>
              </a:ext>
            </a:extLst>
          </p:cNvPr>
          <p:cNvSpPr txBox="1"/>
          <p:nvPr/>
        </p:nvSpPr>
        <p:spPr>
          <a:xfrm>
            <a:off x="11560629" y="6216479"/>
            <a:ext cx="483325" cy="307777"/>
          </a:xfrm>
          <a:prstGeom prst="rect">
            <a:avLst/>
          </a:prstGeom>
          <a:noFill/>
          <a:ln>
            <a:solidFill>
              <a:schemeClr val="bg1"/>
            </a:solidFill>
          </a:ln>
        </p:spPr>
        <p:txBody>
          <a:bodyPr wrap="square" rtlCol="0">
            <a:spAutoFit/>
          </a:bodyPr>
          <a:lstStyle/>
          <a:p>
            <a:r>
              <a:rPr lang="en-US" sz="1400" dirty="0"/>
              <a:t>9</a:t>
            </a:r>
          </a:p>
        </p:txBody>
      </p:sp>
    </p:spTree>
    <p:extLst>
      <p:ext uri="{BB962C8B-B14F-4D97-AF65-F5344CB8AC3E}">
        <p14:creationId xmlns:p14="http://schemas.microsoft.com/office/powerpoint/2010/main" val="28766826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THINKCELLPRESENTATIONDONOTDELETE" val="&lt;?xml version=&quot;1.0&quot; encoding=&quot;UTF-16&quot; standalone=&quot;yes&quot;?&gt;&lt;root reqver=&quot;28224&quot;&gt;&lt;version val=&quot;3562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1&quot;&gt;&lt;elem m_fUsage=&quot;1.00973789999999996603E+00&quot;&gt;&lt;m_msothmcolidx val=&quot;0&quot;/&gt;&lt;m_rgb r=&quot;F9&quot; g=&quot;D6&quot; b=&quot;99&quot;/&gt;&lt;/elem&gt;&lt;elem m_fUsage=&quot;1.00000000000000000000E+00&quot;&gt;&lt;m_msothmcolidx val=&quot;0&quot;/&gt;&lt;m_rgb r=&quot;F9&quot; g=&quot;AF&quot; b=&quot;5F&quot;/&gt;&lt;/elem&gt;&lt;elem m_fUsage=&quot;9.00000000000000022204E-01&quot;&gt;&lt;m_msothmcolidx val=&quot;0&quot;/&gt;&lt;m_rgb r=&quot;FF&quot; g=&quot;80&quot; b=&quot;64&quot;/&gt;&lt;/elem&gt;&lt;elem m_fUsage=&quot;8.10000000000000053291E-01&quot;&gt;&lt;m_msothmcolidx val=&quot;0&quot;/&gt;&lt;m_rgb r=&quot;F7&quot; g=&quot;4F&quot; b=&quot;00&quot;/&gt;&lt;/elem&gt;&lt;elem m_fUsage=&quot;7.29000000000000092371E-01&quot;&gt;&lt;m_msothmcolidx val=&quot;0&quot;/&gt;&lt;m_rgb r=&quot;FF&quot; g=&quot;81&quot; b=&quot;6F&quot;/&gt;&lt;/elem&gt;&lt;elem m_fUsage=&quot;6.56100000000000127542E-01&quot;&gt;&lt;m_msothmcolidx val=&quot;0&quot;/&gt;&lt;m_rgb r=&quot;FB&quot; g=&quot;B6&quot; b=&quot;96&quot;/&gt;&lt;/elem&gt;&lt;elem m_fUsage=&quot;5.90490000000000181402E-01&quot;&gt;&lt;m_msothmcolidx val=&quot;0&quot;/&gt;&lt;m_rgb r=&quot;FD&quot; g=&quot;D0&quot; b=&quot;94&quot;/&gt;&lt;/elem&gt;&lt;elem m_fUsage=&quot;4.30467210000000155556E-01&quot;&gt;&lt;m_msothmcolidx val=&quot;0&quot;/&gt;&lt;m_rgb r=&quot;F6&quot; g=&quot;D2&quot; b=&quot;CC&quot;/&gt;&lt;/elem&gt;&lt;elem m_fUsage=&quot;3.87420489000000145552E-01&quot;&gt;&lt;m_msothmcolidx val=&quot;0&quot;/&gt;&lt;m_rgb r=&quot;FD&quot; g=&quot;C7&quot; b=&quot;C5&quot;/&gt;&lt;/elem&gt;&lt;elem m_fUsage=&quot;3.48678440100000153201E-01&quot;&gt;&lt;m_msothmcolidx val=&quot;0&quot;/&gt;&lt;m_rgb r=&quot;18&quot; g=&quot;B6&quot; b=&quot;57&quot;/&gt;&lt;/elem&gt;&lt;elem m_fUsage=&quot;3.13810596090000171188E-01&quot;&gt;&lt;m_msothmcolidx val=&quot;0&quot;/&gt;&lt;m_rgb r=&quot;C2&quot; g=&quot;E0&quot; b=&quot;FF&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C7Yy7GmdTWWt.dYPp498Z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8rTc.zzVJdD0Lvrta2LMn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FtXWLWnrJ0wTmbi7nOQch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aExZ6Qn9ww5ZzP.hkaQM6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ZpNJOWB.qTOBgbIhpzANv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dHAozCZeUYfK2ZCqHYacpQ"/>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rNSBqYVRWI.WNEincFnlV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m7qINehYjfGG620.NAakt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KWiPIofHoq.q67UM74NmE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YwtEFzqehGUeYbarwpyGP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QasrgRQw6qXJZT4mIS35v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T17E3vBJBsMD.X6utWTo5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PZ6sX3THR7vUpTdy53ZI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8gpyDb_0KsQyrlU2ncd_6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TZYXWSF2dRu.H63BjcuRf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zO7nH5tqZJquVNFr8COaOA"/>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BmTeOloqoQSe7NfFTExVN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KRGG7vh0tOhGsx1jh_mP5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nXsGzA5tZVzwFMQn07xFv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fYhDhoD_qWXjdRFYebDcQ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fHEUiGiFbMsJeaoN_lB92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GLe66BDhF3m.iY0fYTOCO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gIMTCcz8wGEBB.9nzmuvg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vmK4EN8QEZZeLajgrCLH8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kc9m7cQ_2bJXB3FpYACNR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rxzPq0w0P0nAOS6_sxQug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Ld5OA2FRee1Uwzk12hOno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MCg8FiGf2lDJcHZ1IqTF5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PU_8Cu6mGhkeyev19U6RH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vDbjZStFTCzS_jsFjZhIO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pZLw9Bwl1ORREcYIh7BP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2yFhowZV_YC9FhS5kDwOQ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eDlUS_GlAICXhVimhqf5l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BuzKnKeHkIivmqpmXoYat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nMBgYmejY3R._3teJoVH.w"/>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_cwfd34xdAZ6xqo6INnvk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NPQyghOrSc2BSuIYa3V.j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Vev.iFa3ihYQez5R3pdbb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CPAD9BpkvjsR149wg8gSh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o6GsFxCuQuabeAlmgStiI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l7tRO_tqbWxzK23XIvr2N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ClbHWuWmMgNRwAG2yl7RU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qFWtIR9Ic6Ga2hPApyUIA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NtYb0XFXGlyg.Zh2Sw6bx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W__AQluMwx3UzOxsZnPr7g"/>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heme/theme1.xml><?xml version="1.0" encoding="utf-8"?>
<a:theme xmlns:a="http://schemas.openxmlformats.org/drawingml/2006/main" name="SRM_CF_DG1140">
  <a:themeElements>
    <a:clrScheme name="Strategy Team">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schemeClr>
        </a:solidFill>
        <a:ln w="9525">
          <a:solidFill>
            <a:schemeClr val="bg1">
              <a:lumMod val="50000"/>
            </a:schemeClr>
          </a:solidFill>
          <a:miter lim="800000"/>
          <a:headEnd/>
          <a:tailEn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defTabSz="914400" fontAlgn="base">
          <a:spcBef>
            <a:spcPct val="0"/>
          </a:spcBef>
          <a:spcAft>
            <a:spcPct val="0"/>
          </a:spcAft>
          <a:defRPr sz="1000" dirty="0">
            <a:solidFill>
              <a:srgbClr val="000000"/>
            </a:solidFill>
            <a:latin typeface="Arial"/>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dirty="0"/>
        </a:defPPr>
      </a:lstStyle>
    </a:tx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f41c3f9-0ddd-4792-9cc5-2aa494f8de60">
      <Terms xmlns="http://schemas.microsoft.com/office/infopath/2007/PartnerControls"/>
    </lcf76f155ced4ddcb4097134ff3c332f>
    <TaxCatchAll xmlns="3efdb8b0-c47e-4c3c-846a-2bf99d413b3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642FC5B8B920D4BB6C445E99411392A" ma:contentTypeVersion="13" ma:contentTypeDescription="Create a new document." ma:contentTypeScope="" ma:versionID="e7820429fbfe4bfe99ea4474451e9f2d">
  <xsd:schema xmlns:xsd="http://www.w3.org/2001/XMLSchema" xmlns:xs="http://www.w3.org/2001/XMLSchema" xmlns:p="http://schemas.microsoft.com/office/2006/metadata/properties" xmlns:ns2="6f41c3f9-0ddd-4792-9cc5-2aa494f8de60" xmlns:ns3="3efdb8b0-c47e-4c3c-846a-2bf99d413b35" targetNamespace="http://schemas.microsoft.com/office/2006/metadata/properties" ma:root="true" ma:fieldsID="819f076552f097437a824191212a1302" ns2:_="" ns3:_="">
    <xsd:import namespace="6f41c3f9-0ddd-4792-9cc5-2aa494f8de60"/>
    <xsd:import namespace="3efdb8b0-c47e-4c3c-846a-2bf99d413b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41c3f9-0ddd-4792-9cc5-2aa494f8de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fdb8b0-c47e-4c3c-846a-2bf99d413b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081fc432-fae8-469c-a76b-19b702218eac}" ma:internalName="TaxCatchAll" ma:showField="CatchAllData" ma:web="3efdb8b0-c47e-4c3c-846a-2bf99d413b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D06A28-9D73-4DDA-8EC6-D51DBF630B4C}">
  <ds:schemaRefs>
    <ds:schemaRef ds:uri="http://www.w3.org/XML/1998/namespace"/>
    <ds:schemaRef ds:uri="http://purl.org/dc/terms/"/>
    <ds:schemaRef ds:uri="3efdb8b0-c47e-4c3c-846a-2bf99d413b35"/>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6f41c3f9-0ddd-4792-9cc5-2aa494f8de60"/>
    <ds:schemaRef ds:uri="http://purl.org/dc/elements/1.1/"/>
  </ds:schemaRefs>
</ds:datastoreItem>
</file>

<file path=customXml/itemProps2.xml><?xml version="1.0" encoding="utf-8"?>
<ds:datastoreItem xmlns:ds="http://schemas.openxmlformats.org/officeDocument/2006/customXml" ds:itemID="{03BD4AED-7188-49F0-8C54-5F8FB34E7766}">
  <ds:schemaRefs>
    <ds:schemaRef ds:uri="3efdb8b0-c47e-4c3c-846a-2bf99d413b35"/>
    <ds:schemaRef ds:uri="6f41c3f9-0ddd-4792-9cc5-2aa494f8de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0AAB6F0-869B-4E04-8B87-BEA9DA35A3B9}">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307</TotalTime>
  <Words>6177</Words>
  <Application>Microsoft Office PowerPoint</Application>
  <PresentationFormat>Widescreen</PresentationFormat>
  <Paragraphs>816</Paragraphs>
  <Slides>17</Slides>
  <Notes>12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6" baseType="lpstr">
      <vt:lpstr>ＭＳ Ｐゴシック</vt:lpstr>
      <vt:lpstr>Aptos</vt:lpstr>
      <vt:lpstr>Aptos Narrow</vt:lpstr>
      <vt:lpstr>Arial</vt:lpstr>
      <vt:lpstr>Calibri</vt:lpstr>
      <vt:lpstr>Courier New</vt:lpstr>
      <vt:lpstr>Wingdings</vt:lpstr>
      <vt:lpstr>SRM_CF_DG1140</vt:lpstr>
      <vt:lpstr>think-cell Slide</vt:lpstr>
      <vt:lpstr>REST HOME PAYMENT AND RATE OVERVIEW</vt:lpstr>
      <vt:lpstr>Several state agencies support rate setting, payment, licensure and patient care responsibilities</vt:lpstr>
      <vt:lpstr>Rest homes receive payment for public rest home clients via two different pathways</vt:lpstr>
      <vt:lpstr>Rest home spend and occupancy trends</vt:lpstr>
      <vt:lpstr>Rest home beds and occupancy trends</vt:lpstr>
      <vt:lpstr>Funding for Rest Homes</vt:lpstr>
      <vt:lpstr>EOHHS, CHIA, and DTA evaluate costs, revenues and budget constraints yearly to determine rates</vt:lpstr>
      <vt:lpstr>In RY25 9 rest home received rate decreases, some received rate increases and the majority remained the same as RY24</vt:lpstr>
      <vt:lpstr>Rest homes and nursing facilities are subject to different staffing requirements. However, the lower range of nursing facility rates is comparable to the rates of certain rest homes.</vt:lpstr>
      <vt:lpstr>The Resident Care Cost Quotient (RCC-Q) allows EOHHS to track spending across Rest Homes</vt:lpstr>
      <vt:lpstr>RCC-Q reports highlight key data on expenses and revenue</vt:lpstr>
      <vt:lpstr>Examining feasibility of receiving federal reimbursement for rest home expenses</vt:lpstr>
      <vt:lpstr>Appendix</vt:lpstr>
      <vt:lpstr>Why Rest Home rates are promulgated on an emergency basis</vt:lpstr>
      <vt:lpstr>RY25 rates and fiscal impacts for all Rest Homes</vt:lpstr>
      <vt:lpstr>RY25 rates and fiscal impacts for all Rest Homes</vt:lpstr>
      <vt:lpstr>RY25 rates and fiscal impact for rest homes receiving a rate decrease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Dashboard Alignment Meeting 6/21: Agenda</dc:title>
  <dc:creator>EHS</dc:creator>
  <cp:lastModifiedBy>Cohen, Gabriel R. (EHS)</cp:lastModifiedBy>
  <cp:revision>11</cp:revision>
  <cp:lastPrinted>2019-06-13T17:00:24Z</cp:lastPrinted>
  <dcterms:created xsi:type="dcterms:W3CDTF">2017-06-21T16:47:06Z</dcterms:created>
  <dcterms:modified xsi:type="dcterms:W3CDTF">2025-01-24T14:43:51Z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0x010100B642FC5B8B920D4BB6C445E99411392A</vt:lpwstr>
  </property>
  <property fmtid="{D5CDD505-2E9C-101B-9397-08002B2CF9AE}" pid="3" name="MediaServiceImageTags">
    <vt:lpwstr/>
  </property>
</Properties>
</file>